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1"/>
  </p:notesMasterIdLst>
  <p:sldIdLst>
    <p:sldId id="256" r:id="rId3"/>
    <p:sldId id="306" r:id="rId4"/>
    <p:sldId id="321" r:id="rId5"/>
    <p:sldId id="322" r:id="rId6"/>
    <p:sldId id="323" r:id="rId7"/>
    <p:sldId id="324" r:id="rId8"/>
    <p:sldId id="318" r:id="rId9"/>
    <p:sldId id="258" r:id="rId10"/>
    <p:sldId id="319" r:id="rId11"/>
    <p:sldId id="320" r:id="rId12"/>
    <p:sldId id="330" r:id="rId13"/>
    <p:sldId id="331" r:id="rId14"/>
    <p:sldId id="332" r:id="rId15"/>
    <p:sldId id="334" r:id="rId16"/>
    <p:sldId id="333" r:id="rId17"/>
    <p:sldId id="326" r:id="rId18"/>
    <p:sldId id="327" r:id="rId19"/>
    <p:sldId id="328" r:id="rId20"/>
    <p:sldId id="335" r:id="rId21"/>
    <p:sldId id="325" r:id="rId22"/>
    <p:sldId id="341" r:id="rId23"/>
    <p:sldId id="336" r:id="rId24"/>
    <p:sldId id="337" r:id="rId25"/>
    <p:sldId id="340" r:id="rId26"/>
    <p:sldId id="329" r:id="rId27"/>
    <p:sldId id="342" r:id="rId28"/>
    <p:sldId id="343" r:id="rId29"/>
    <p:sldId id="26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63" autoAdjust="0"/>
    <p:restoredTop sz="75311" autoAdjust="0"/>
  </p:normalViewPr>
  <p:slideViewPr>
    <p:cSldViewPr snapToGrid="0">
      <p:cViewPr varScale="1">
        <p:scale>
          <a:sx n="79" d="100"/>
          <a:sy n="79" d="100"/>
        </p:scale>
        <p:origin x="75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5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7538FC-8B6C-4B5D-ABC1-8A16830741BF}" type="datetimeFigureOut">
              <a:rPr lang="en-US" smtClean="0"/>
              <a:t>8/19/2019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A73CE0-16CF-4C4A-9801-5ED65A659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9782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A primary concern for this course is efficiency.</a:t>
            </a:r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/>
              <a:t>You might believe that faster computers make it unnecessary to be concerned with efficiency.  However…</a:t>
            </a:r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/>
              <a:t>So we need special training.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A73CE0-16CF-4C4A-9801-5ED65A6594F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5847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Alternate definition: Better than known alternatives (“relatively efficient”).</a:t>
            </a:r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/>
              <a:t>Space and time are typical constraints for programs.</a:t>
            </a:r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>
                <a:latin typeface="Courier New" panose="02070309020205020404" pitchFamily="49" charset="0"/>
              </a:rPr>
              <a:t>This does not mean always strive for the most efficient program.  If the program operates well within resource constraints, there is no benefit to making it faster or smaller.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A73CE0-16CF-4C4A-9801-5ED65A6594F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8084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dirty="0"/>
              <a:t>way of organizing and storing related data points</a:t>
            </a:r>
          </a:p>
          <a:p>
            <a:r>
              <a:rPr lang="en-US" dirty="0"/>
              <a:t>A series of precise instructions used to perform a task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A73CE0-16CF-4C4A-9801-5ED65A6594F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5935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Start with the operations you want to do then define how those operations will play out on whatever data is being stored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A73CE0-16CF-4C4A-9801-5ED65A6594F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836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B336D0-BB87-4158-9DDA-BA914A234D1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2058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B336D0-BB87-4158-9DDA-BA914A234D1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9631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Code up an implementation of List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B336D0-BB87-4158-9DDA-BA914A234D1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6489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B336D0-BB87-4158-9DDA-BA914A234D1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1034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FF925-0DEB-4729-9AF6-770901DFB2C9}" type="datetimeFigureOut">
              <a:rPr lang="en-US" smtClean="0"/>
              <a:t>8/19/2019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0D6C-2178-4143-BA53-DB7F6F6A6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16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FF925-0DEB-4729-9AF6-770901DFB2C9}" type="datetimeFigureOut">
              <a:rPr lang="en-US" smtClean="0"/>
              <a:t>8/19/2019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0D6C-2178-4143-BA53-DB7F6F6A6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09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FF925-0DEB-4729-9AF6-770901DFB2C9}" type="datetimeFigureOut">
              <a:rPr lang="en-US" smtClean="0"/>
              <a:t>8/19/2019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0D6C-2178-4143-BA53-DB7F6F6A6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553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FF925-0DEB-4729-9AF6-770901DFB2C9}" type="datetimeFigureOut">
              <a:rPr lang="en-US" smtClean="0"/>
              <a:t>8/19/2019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0D6C-2178-4143-BA53-DB7F6F6A6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834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FF925-0DEB-4729-9AF6-770901DFB2C9}" type="datetimeFigureOut">
              <a:rPr lang="en-US" smtClean="0"/>
              <a:t>8/19/2019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0D6C-2178-4143-BA53-DB7F6F6A6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527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FF925-0DEB-4729-9AF6-770901DFB2C9}" type="datetimeFigureOut">
              <a:rPr lang="en-US" smtClean="0"/>
              <a:t>8/19/2019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0D6C-2178-4143-BA53-DB7F6F6A6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685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FF925-0DEB-4729-9AF6-770901DFB2C9}" type="datetimeFigureOut">
              <a:rPr lang="en-US" smtClean="0"/>
              <a:t>8/19/2019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0D6C-2178-4143-BA53-DB7F6F6A6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05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FF925-0DEB-4729-9AF6-770901DFB2C9}" type="datetimeFigureOut">
              <a:rPr lang="en-US" smtClean="0"/>
              <a:t>8/19/2019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0D6C-2178-4143-BA53-DB7F6F6A6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949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FF925-0DEB-4729-9AF6-770901DFB2C9}" type="datetimeFigureOut">
              <a:rPr lang="en-US" smtClean="0"/>
              <a:t>8/19/2019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0D6C-2178-4143-BA53-DB7F6F6A6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169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FF925-0DEB-4729-9AF6-770901DFB2C9}" type="datetimeFigureOut">
              <a:rPr lang="en-US" smtClean="0"/>
              <a:t>8/19/2019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0D6C-2178-4143-BA53-DB7F6F6A6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879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FF925-0DEB-4729-9AF6-770901DFB2C9}" type="datetimeFigureOut">
              <a:rPr lang="en-US" smtClean="0"/>
              <a:t>8/19/2019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0D6C-2178-4143-BA53-DB7F6F6A6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743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AFF925-0DEB-4729-9AF6-770901DFB2C9}" type="datetimeFigureOut">
              <a:rPr lang="en-US" smtClean="0"/>
              <a:t>8/19/2019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F0D6C-2178-4143-BA53-DB7F6F6A6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825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11200" y="381000"/>
            <a:ext cx="1076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1200" y="1676400"/>
            <a:ext cx="10769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11200" y="6324600"/>
            <a:ext cx="7823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dirty="0" smtClean="0">
                <a:solidFill>
                  <a:srgbClr val="222222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Principles of Information Security, Fourth Edition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324600"/>
            <a:ext cx="2743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222222"/>
                </a:solidFill>
              </a:defRPr>
            </a:lvl1pPr>
          </a:lstStyle>
          <a:p>
            <a:fld id="{95E49076-8D93-43A4-A2E5-7E50BE96CB2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3737105"/>
      </p:ext>
    </p:extLst>
  </p:cSld>
  <p:clrMap bg1="lt1" tx1="dk1" bg2="lt2" tx2="dk2" accent1="accent1" accent2="accent2" accent3="accent3" accent4="accent4" accent5="accent5" accent6="accent6" hlink="hlink" folHlink="folHlink"/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22222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22222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22222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22222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22222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rgbClr val="22222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rgbClr val="22222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rgbClr val="22222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rgbClr val="22222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rgbClr val="22222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rgbClr val="22222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rgbClr val="22222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rgbClr val="22222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codingbat.com/java" TargetMode="External"/><Relationship Id="rId2" Type="http://schemas.openxmlformats.org/officeDocument/2006/relationships/hyperlink" Target="https://codestepbystep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tif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s://courses.cs.washington.edu/courses/cse373/19sp/files/lectures/slides/lecture01.pdf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mountrouidoux.people.cofc.edu/CSCI230/index.html" TargetMode="External"/><Relationship Id="rId2" Type="http://schemas.openxmlformats.org/officeDocument/2006/relationships/hyperlink" Target="https://opendsa-server.cs.vt.edu/ODSA/Books/CS2/html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tiff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CSCI 230: Data Structures &amp; Algorithms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Dr. X</a:t>
            </a:r>
          </a:p>
        </p:txBody>
      </p:sp>
    </p:spTree>
    <p:extLst>
      <p:ext uri="{BB962C8B-B14F-4D97-AF65-F5344CB8AC3E}">
        <p14:creationId xmlns:p14="http://schemas.microsoft.com/office/powerpoint/2010/main" val="22972148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A0BF1-E02B-B842-8FF3-A02B079D8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Survival tips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DEB7F0-E0BA-BE49-8B96-B187F3224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 not fall behind on the readings!! </a:t>
            </a:r>
          </a:p>
          <a:p>
            <a:r>
              <a:rPr lang="en-US" dirty="0" smtClean="0"/>
              <a:t>Ask </a:t>
            </a:r>
            <a:r>
              <a:rPr lang="en-US" dirty="0"/>
              <a:t>for my help</a:t>
            </a:r>
          </a:p>
          <a:p>
            <a:r>
              <a:rPr lang="en-US" dirty="0"/>
              <a:t>Ask for the TAs </a:t>
            </a:r>
            <a:r>
              <a:rPr lang="en-US" dirty="0" smtClean="0"/>
              <a:t>help</a:t>
            </a:r>
          </a:p>
          <a:p>
            <a:r>
              <a:rPr lang="en-US" dirty="0" smtClean="0"/>
              <a:t>Use Slack to ask questions of visit us during office hours</a:t>
            </a:r>
            <a:endParaRPr lang="en-US" dirty="0"/>
          </a:p>
          <a:p>
            <a:r>
              <a:rPr lang="en-US" dirty="0"/>
              <a:t>Practice problem solving:</a:t>
            </a:r>
          </a:p>
          <a:p>
            <a:pPr lvl="1"/>
            <a:r>
              <a:rPr lang="en-US" dirty="0">
                <a:hlinkClick r:id="rId2"/>
              </a:rPr>
              <a:t>https://codestepbystep.com/</a:t>
            </a:r>
            <a:endParaRPr lang="en-US" dirty="0"/>
          </a:p>
          <a:p>
            <a:pPr lvl="1"/>
            <a:r>
              <a:rPr lang="en-US" dirty="0">
                <a:hlinkClick r:id="rId3"/>
              </a:rPr>
              <a:t>https://codingbat.com/java</a:t>
            </a:r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EE093E-4BF9-5545-82E5-A8595C8A3A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3994" y="4001294"/>
            <a:ext cx="4049806" cy="269987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38200" y="5515734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en-US" b="1" dirty="0">
                <a:solidFill>
                  <a:srgbClr val="222222"/>
                </a:solidFill>
                <a:latin typeface="Helvetica Neue"/>
              </a:rPr>
              <a:t>He who asks a question is a fool for five minutes; he who does not ask a question remains a fool forever. – Chinese Proverb</a:t>
            </a:r>
            <a:endParaRPr lang="en-US" b="1" dirty="0">
              <a:solidFill>
                <a:srgbClr val="222222"/>
              </a:solidFill>
              <a:effectLst/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83883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A0BF1-E02B-B842-8FF3-A02B079D8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Survival tips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DEB7F0-E0BA-BE49-8B96-B187F3224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 not fall behind on the </a:t>
            </a:r>
            <a:r>
              <a:rPr lang="en-US" dirty="0" smtClean="0"/>
              <a:t>homework!!</a:t>
            </a:r>
          </a:p>
          <a:p>
            <a:r>
              <a:rPr lang="en-US" dirty="0" smtClean="0"/>
              <a:t>Start early, ask a lot of questions</a:t>
            </a:r>
            <a:endParaRPr lang="en-US" dirty="0"/>
          </a:p>
          <a:p>
            <a:r>
              <a:rPr lang="en-US" dirty="0"/>
              <a:t>Do the homework </a:t>
            </a:r>
            <a:r>
              <a:rPr lang="en-US" i="1" dirty="0"/>
              <a:t>on your own</a:t>
            </a:r>
          </a:p>
          <a:p>
            <a:pPr lvl="1"/>
            <a:r>
              <a:rPr lang="en-US" dirty="0" smtClean="0"/>
              <a:t>You may search examples (even code) related to the lecture on the internet</a:t>
            </a:r>
          </a:p>
          <a:p>
            <a:pPr lvl="1"/>
            <a:r>
              <a:rPr lang="en-US" dirty="0" smtClean="0"/>
              <a:t>You may not copy code from the internet</a:t>
            </a:r>
          </a:p>
          <a:p>
            <a:pPr lvl="1"/>
            <a:r>
              <a:rPr lang="en-US" dirty="0" smtClean="0"/>
              <a:t>You may use videos, tutorials, blogs, to understand concepts</a:t>
            </a:r>
          </a:p>
          <a:p>
            <a:pPr lvl="1"/>
            <a:r>
              <a:rPr lang="en-US" dirty="0" smtClean="0"/>
              <a:t>You may not copy code from these sources</a:t>
            </a:r>
          </a:p>
          <a:p>
            <a:pPr lvl="1"/>
            <a:r>
              <a:rPr lang="en-US" dirty="0" smtClean="0"/>
              <a:t>Write pseudocode! </a:t>
            </a:r>
          </a:p>
          <a:p>
            <a:pPr lvl="1"/>
            <a:r>
              <a:rPr lang="en-US" dirty="0" smtClean="0"/>
              <a:t>Use paper-pencil examples</a:t>
            </a:r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1026" name="Picture 2" descr="Chris Writes About the End of the World: #41 The Hunger ...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865" y="4453580"/>
            <a:ext cx="3470797" cy="214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8304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Homework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Your file structure matters</a:t>
            </a:r>
          </a:p>
          <a:p>
            <a:r>
              <a:rPr lang="en-US" dirty="0" smtClean="0"/>
              <a:t>Read the instructions carefully</a:t>
            </a:r>
          </a:p>
          <a:p>
            <a:r>
              <a:rPr lang="en-US" dirty="0" smtClean="0"/>
              <a:t>You may lose a few (or more…) points if you do not submit appropriately</a:t>
            </a:r>
          </a:p>
        </p:txBody>
      </p:sp>
      <p:pic>
        <p:nvPicPr>
          <p:cNvPr id="3074" name="Picture 2" descr="How Parents Can Help Kids with Homework - YouT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447" y="3792665"/>
            <a:ext cx="5178552" cy="291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1286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3 Frequently Asked Questions about Agri-Foo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6674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this class about?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Design decisions</a:t>
            </a:r>
          </a:p>
          <a:p>
            <a:r>
              <a:rPr lang="en-US" dirty="0"/>
              <a:t>Design analysis</a:t>
            </a:r>
          </a:p>
          <a:p>
            <a:r>
              <a:rPr lang="en-US" dirty="0"/>
              <a:t>Implementations of data structures</a:t>
            </a:r>
          </a:p>
          <a:p>
            <a:r>
              <a:rPr lang="en-US" dirty="0"/>
              <a:t>Debugging and testing</a:t>
            </a:r>
          </a:p>
          <a:p>
            <a:r>
              <a:rPr lang="en-US" dirty="0"/>
              <a:t>Abstract Data Types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5299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Ch. 1 – ADTs</a:t>
            </a:r>
          </a:p>
          <a:p>
            <a:r>
              <a:rPr lang="en-US" dirty="0" smtClean="0"/>
              <a:t>Ch. 2.1 – OO principles</a:t>
            </a:r>
          </a:p>
          <a:p>
            <a:r>
              <a:rPr lang="en-US" dirty="0" smtClean="0"/>
              <a:t>Problem solving!!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801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C4946-0911-C549-B9FB-CE2FE489B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definitions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19BF64-B31F-D54C-A246-3A70D4F28C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is a Data </a:t>
            </a:r>
            <a:r>
              <a:rPr lang="en-US" dirty="0" smtClean="0"/>
              <a:t>S</a:t>
            </a:r>
            <a:r>
              <a:rPr lang="en-US" dirty="0" smtClean="0"/>
              <a:t>tructure?</a:t>
            </a:r>
            <a:endParaRPr lang="en-US" dirty="0"/>
          </a:p>
          <a:p>
            <a:r>
              <a:rPr lang="en-US" dirty="0" smtClean="0"/>
              <a:t>What is an Algorithm?</a:t>
            </a:r>
            <a:endParaRPr lang="en-US" dirty="0"/>
          </a:p>
        </p:txBody>
      </p:sp>
      <p:pic>
        <p:nvPicPr>
          <p:cNvPr id="2050" name="Picture 2" descr="ShowMe Nan: The Friendship Algorithm.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439" y="1690688"/>
            <a:ext cx="5980938" cy="448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742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F33D4-85EA-034B-87CC-57651DE6C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Abstract Data Types (ADT)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41B5CD-96E3-CB4C-BA1C-1400415855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definition for expected operations and behavior</a:t>
            </a:r>
          </a:p>
          <a:p>
            <a:r>
              <a:rPr lang="en-US" dirty="0"/>
              <a:t>List:</a:t>
            </a:r>
          </a:p>
          <a:p>
            <a:pPr lvl="1"/>
            <a:r>
              <a:rPr lang="en-US" dirty="0"/>
              <a:t>each element is accessible by a 0-based index</a:t>
            </a:r>
          </a:p>
          <a:p>
            <a:pPr lvl="1"/>
            <a:r>
              <a:rPr lang="en-US" dirty="0"/>
              <a:t> a list has a size (number of elements that have been added) </a:t>
            </a:r>
          </a:p>
          <a:p>
            <a:pPr lvl="1"/>
            <a:r>
              <a:rPr lang="en-US" dirty="0"/>
              <a:t>elements can be added to the front, back, or elsewhere </a:t>
            </a:r>
          </a:p>
          <a:p>
            <a:pPr lvl="1"/>
            <a:r>
              <a:rPr lang="en-US" dirty="0"/>
              <a:t>in Java, a list can be represented as an </a:t>
            </a:r>
            <a:r>
              <a:rPr lang="en-US" dirty="0" err="1"/>
              <a:t>ArrayList</a:t>
            </a:r>
            <a:r>
              <a:rPr lang="en-US" dirty="0"/>
              <a:t> object</a:t>
            </a:r>
          </a:p>
        </p:txBody>
      </p:sp>
      <p:pic>
        <p:nvPicPr>
          <p:cNvPr id="5" name="Picture 4" descr="art08_03">
            <a:extLst>
              <a:ext uri="{FF2B5EF4-FFF2-40B4-BE49-F238E27FC236}">
                <a16:creationId xmlns:a16="http://schemas.microsoft.com/office/drawing/2014/main" id="{A323AE9A-BEFB-4744-8965-750E6AD10237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0225" y="4659207"/>
            <a:ext cx="5371549" cy="2198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8495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05AA3-EA31-C44D-A592-43C969CB9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Interfaces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7BC6DE-7AE6-2241-9165-F8072AAFD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883" y="2298327"/>
            <a:ext cx="5256306" cy="23420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D4173D-D644-B040-AA8E-2D1650EA4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5788" y="365125"/>
            <a:ext cx="5994400" cy="637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120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C6A71-3B3D-4318-AFC4-EEC0AA417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ADTs we’ll discuss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07D574-B18F-41A3-983C-D21336DCF4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List</a:t>
            </a:r>
          </a:p>
          <a:p>
            <a:r>
              <a:rPr lang="en-US" dirty="0" smtClean="0"/>
              <a:t>Stack</a:t>
            </a:r>
          </a:p>
          <a:p>
            <a:r>
              <a:rPr lang="en-US" dirty="0" smtClean="0"/>
              <a:t>Queue</a:t>
            </a:r>
          </a:p>
          <a:p>
            <a:r>
              <a:rPr lang="en-US" dirty="0" smtClean="0"/>
              <a:t>Tree</a:t>
            </a:r>
          </a:p>
          <a:p>
            <a:r>
              <a:rPr lang="en-US" dirty="0" smtClean="0"/>
              <a:t>Hash</a:t>
            </a:r>
          </a:p>
          <a:p>
            <a:r>
              <a:rPr lang="en-US" dirty="0" smtClean="0"/>
              <a:t>Priority Queue</a:t>
            </a:r>
          </a:p>
          <a:p>
            <a:r>
              <a:rPr lang="en-US" dirty="0" smtClean="0"/>
              <a:t>Graph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85D6C6-80E8-44D4-ADF0-8C76D8E23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665DE-58FC-41F4-AC58-2C90A5E00527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488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Who am I?</a:t>
            </a:r>
            <a:endParaRPr lang="en-US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Dr. X – Computer Scientist</a:t>
            </a:r>
          </a:p>
          <a:p>
            <a:r>
              <a:rPr lang="en-US" dirty="0" smtClean="0"/>
              <a:t>PhD at North Carolina State University – Optical networks performance </a:t>
            </a:r>
          </a:p>
          <a:p>
            <a:r>
              <a:rPr lang="en-US" dirty="0" smtClean="0"/>
              <a:t>Worked at IBM – Software Performance Engineer</a:t>
            </a:r>
          </a:p>
          <a:p>
            <a:r>
              <a:rPr lang="en-US" dirty="0" smtClean="0"/>
              <a:t>Post doc at College of William and Mary – research on performance and power savings for hard disk drives</a:t>
            </a:r>
          </a:p>
          <a:p>
            <a:r>
              <a:rPr lang="en-US" dirty="0" smtClean="0"/>
              <a:t>Assistant professor at Jacksonville University, Wofford College</a:t>
            </a:r>
          </a:p>
          <a:p>
            <a:r>
              <a:rPr lang="en-US" dirty="0" smtClean="0"/>
              <a:t>Assistant professor at </a:t>
            </a:r>
            <a:r>
              <a:rPr lang="en-US" dirty="0" err="1" smtClean="0"/>
              <a:t>CofC</a:t>
            </a:r>
            <a:endParaRPr lang="en-US" dirty="0" smtClean="0"/>
          </a:p>
          <a:p>
            <a:r>
              <a:rPr lang="en-US" dirty="0" smtClean="0"/>
              <a:t>Scuba diver, manga comics collector, science fiction reader, hacker</a:t>
            </a:r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2</a:t>
            </a:r>
            <a:endParaRPr lang="en-US" dirty="0"/>
          </a:p>
        </p:txBody>
      </p:sp>
      <p:pic>
        <p:nvPicPr>
          <p:cNvPr id="4915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618" y="743014"/>
            <a:ext cx="1138238" cy="157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3994" y="1206500"/>
            <a:ext cx="1804987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5961" y="798386"/>
            <a:ext cx="1295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0240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D8ECAB1-9F1F-A641-B3E1-7488A662C0E9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957049" y="179294"/>
            <a:ext cx="8459940" cy="651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356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Kahoot</a:t>
            </a:r>
            <a:r>
              <a:rPr lang="en-US" dirty="0" smtClean="0"/>
              <a:t> time!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20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7AFC5-E8A6-4D5F-A889-829860526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239" y="263276"/>
            <a:ext cx="11187259" cy="1014667"/>
          </a:xfrm>
        </p:spPr>
        <p:txBody>
          <a:bodyPr/>
          <a:lstStyle/>
          <a:p>
            <a:r>
              <a:rPr lang="en-US" dirty="0"/>
              <a:t>Case Study: The List ADT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99FDCB-EE78-4E53-9606-EF7B874A34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240" y="1463857"/>
            <a:ext cx="8177007" cy="1368309"/>
          </a:xfrm>
        </p:spPr>
        <p:txBody>
          <a:bodyPr>
            <a:normAutofit fontScale="92500"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list</a:t>
            </a:r>
            <a:r>
              <a:rPr lang="en-US" sz="2800" b="1" dirty="0">
                <a:solidFill>
                  <a:srgbClr val="4C3282"/>
                </a:solidFill>
              </a:rPr>
              <a:t>: </a:t>
            </a:r>
            <a:r>
              <a:rPr lang="en-US" sz="2800" dirty="0"/>
              <a:t>stores an ordered sequence of information. </a:t>
            </a:r>
          </a:p>
          <a:p>
            <a:pPr lvl="1"/>
            <a:r>
              <a:rPr lang="en-US" sz="2400" dirty="0"/>
              <a:t>Each item is accessible by an index.</a:t>
            </a:r>
          </a:p>
          <a:p>
            <a:pPr lvl="1"/>
            <a:r>
              <a:rPr lang="en-US" sz="2400" dirty="0"/>
              <a:t>Lists have a variable size as items can be added and remove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B45279-1056-442F-80B8-942EE8AAA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665DE-58FC-41F4-AC58-2C90A5E00527}" type="slidenum">
              <a:rPr lang="en-US" smtClean="0"/>
              <a:t>22</a:t>
            </a:fld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90D759D-7AFB-B44C-9900-12C4A988CFF7}"/>
              </a:ext>
            </a:extLst>
          </p:cNvPr>
          <p:cNvGrpSpPr/>
          <p:nvPr/>
        </p:nvGrpSpPr>
        <p:grpSpPr>
          <a:xfrm>
            <a:off x="820706" y="3153322"/>
            <a:ext cx="2805462" cy="2750598"/>
            <a:chOff x="908856" y="1530095"/>
            <a:chExt cx="2805462" cy="2750598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7475BC5-935C-2948-9F2A-572D243CD8ED}"/>
                </a:ext>
              </a:extLst>
            </p:cNvPr>
            <p:cNvSpPr/>
            <p:nvPr/>
          </p:nvSpPr>
          <p:spPr>
            <a:xfrm>
              <a:off x="908857" y="2061557"/>
              <a:ext cx="2773131" cy="221913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45B0D42-0C9A-1C42-9325-E3F65B1F3D16}"/>
                </a:ext>
              </a:extLst>
            </p:cNvPr>
            <p:cNvSpPr/>
            <p:nvPr/>
          </p:nvSpPr>
          <p:spPr>
            <a:xfrm>
              <a:off x="908856" y="1530095"/>
              <a:ext cx="2773131" cy="531461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List ADT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FF63DE1-092A-874E-B4C1-22A7B3D2D265}"/>
                </a:ext>
              </a:extLst>
            </p:cNvPr>
            <p:cNvSpPr txBox="1"/>
            <p:nvPr/>
          </p:nvSpPr>
          <p:spPr>
            <a:xfrm>
              <a:off x="1026835" y="2919920"/>
              <a:ext cx="268748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get(index)</a:t>
              </a:r>
              <a:r>
                <a:rPr lang="en-US" sz="1200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 return item at index</a:t>
              </a:r>
            </a:p>
            <a:p>
              <a:r>
                <a:rPr lang="en-US" sz="1200" u="sng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set(item, index)</a:t>
              </a:r>
              <a:r>
                <a:rPr lang="en-US" sz="1200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 replace item at index</a:t>
              </a:r>
            </a:p>
            <a:p>
              <a:r>
                <a:rPr lang="en-US" sz="1200" u="sng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append(item)</a:t>
              </a:r>
              <a:r>
                <a:rPr lang="en-US" sz="1200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 add item to end of list</a:t>
              </a:r>
            </a:p>
            <a:p>
              <a:r>
                <a:rPr lang="en-US" sz="1200" u="sng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insert(item, index)</a:t>
              </a:r>
              <a:r>
                <a:rPr lang="en-US" sz="1200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 add item at index</a:t>
              </a:r>
            </a:p>
            <a:p>
              <a:r>
                <a:rPr lang="en-US" sz="1200" u="sng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delete(index)</a:t>
              </a:r>
              <a:r>
                <a:rPr lang="en-US" sz="1200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 delete item at index</a:t>
              </a:r>
            </a:p>
            <a:p>
              <a:r>
                <a:rPr lang="en-US" sz="1200" u="sng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size()</a:t>
              </a:r>
              <a:r>
                <a:rPr lang="en-US" sz="1200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 count of items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8BA5D2B-960A-DA43-B761-1DC60633911C}"/>
                </a:ext>
              </a:extLst>
            </p:cNvPr>
            <p:cNvSpPr txBox="1"/>
            <p:nvPr/>
          </p:nvSpPr>
          <p:spPr>
            <a:xfrm>
              <a:off x="924590" y="2078829"/>
              <a:ext cx="20352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C00000"/>
                  </a:solidFill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state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B51904D-2986-E44A-9B48-CC5F77817CC5}"/>
                </a:ext>
              </a:extLst>
            </p:cNvPr>
            <p:cNvSpPr txBox="1"/>
            <p:nvPr/>
          </p:nvSpPr>
          <p:spPr>
            <a:xfrm>
              <a:off x="928934" y="2680374"/>
              <a:ext cx="20352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C00000"/>
                  </a:solidFill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behavior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3B943A7-B584-234C-9ED6-2492862875BE}"/>
                </a:ext>
              </a:extLst>
            </p:cNvPr>
            <p:cNvSpPr txBox="1"/>
            <p:nvPr/>
          </p:nvSpPr>
          <p:spPr>
            <a:xfrm>
              <a:off x="1098581" y="2310260"/>
              <a:ext cx="186124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Set of ordered items</a:t>
              </a:r>
            </a:p>
            <a:p>
              <a:r>
                <a:rPr lang="en-US" sz="1200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Count of items</a:t>
              </a:r>
            </a:p>
          </p:txBody>
        </p:sp>
      </p:grp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7B84E4DB-BA97-3F43-A4A7-571D7D9B44B0}"/>
              </a:ext>
            </a:extLst>
          </p:cNvPr>
          <p:cNvSpPr txBox="1">
            <a:spLocks/>
          </p:cNvSpPr>
          <p:nvPr/>
        </p:nvSpPr>
        <p:spPr>
          <a:xfrm>
            <a:off x="3815892" y="3234568"/>
            <a:ext cx="8177007" cy="2476620"/>
          </a:xfrm>
          <a:prstGeom prst="rect">
            <a:avLst/>
          </a:prstGeom>
        </p:spPr>
        <p:txBody>
          <a:bodyPr vert="horz" lIns="45720" tIns="45720" rIns="45720" bIns="45720" rtlCol="0">
            <a:normAutofit fontScale="925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B6A479"/>
              </a:buClr>
              <a:buFont typeface="Segoe UI Semilight" panose="020B0402040204020203" pitchFamily="34" charset="0"/>
              <a:buChar char="-"/>
              <a:defRPr sz="18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B6A479"/>
              </a:buClr>
              <a:buFont typeface="Segoe UI Semilight" panose="020B0402040204020203" pitchFamily="34" charset="0"/>
              <a:buChar char="-"/>
              <a:defRPr sz="14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B6A479"/>
              </a:buClr>
              <a:buFont typeface="Segoe UI Semilight" panose="020B0402040204020203" pitchFamily="34" charset="0"/>
              <a:buChar char="-"/>
              <a:defRPr sz="14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B6A479"/>
              </a:buClr>
              <a:buFont typeface="Segoe UI Semilight" panose="020B0402040204020203" pitchFamily="34" charset="0"/>
              <a:buChar char="-"/>
              <a:defRPr sz="14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rgbClr val="C00000"/>
                </a:solidFill>
              </a:rPr>
              <a:t> supported operations:</a:t>
            </a:r>
          </a:p>
          <a:p>
            <a:pPr lvl="1"/>
            <a:r>
              <a:rPr lang="en-US" sz="2200" b="1" dirty="0"/>
              <a:t>get(index): </a:t>
            </a:r>
            <a:r>
              <a:rPr lang="en-US" sz="2200" dirty="0"/>
              <a:t>returns the item at the given index</a:t>
            </a:r>
          </a:p>
          <a:p>
            <a:pPr lvl="1"/>
            <a:r>
              <a:rPr lang="en-US" sz="2200" b="1" dirty="0"/>
              <a:t>set(value, index): </a:t>
            </a:r>
            <a:r>
              <a:rPr lang="en-US" sz="2200" dirty="0"/>
              <a:t>sets the item at the given index to the given value</a:t>
            </a:r>
          </a:p>
          <a:p>
            <a:pPr lvl="1"/>
            <a:r>
              <a:rPr lang="en-US" sz="2200" b="1" dirty="0"/>
              <a:t>append(value): </a:t>
            </a:r>
            <a:r>
              <a:rPr lang="en-US" sz="2200" dirty="0"/>
              <a:t>adds the given item to the end of the list</a:t>
            </a:r>
          </a:p>
          <a:p>
            <a:pPr lvl="1"/>
            <a:r>
              <a:rPr lang="en-US" sz="2200" b="1" dirty="0"/>
              <a:t>insert(value, index): </a:t>
            </a:r>
            <a:r>
              <a:rPr lang="en-US" sz="2200" dirty="0"/>
              <a:t>insert the given item at the given index maintaining order</a:t>
            </a:r>
          </a:p>
          <a:p>
            <a:pPr lvl="1"/>
            <a:r>
              <a:rPr lang="en-US" sz="2200" b="1" dirty="0"/>
              <a:t>delete(index): </a:t>
            </a:r>
            <a:r>
              <a:rPr lang="en-US" sz="2200" dirty="0"/>
              <a:t>removes the item at the given index maintaining order</a:t>
            </a:r>
          </a:p>
          <a:p>
            <a:pPr lvl="1"/>
            <a:r>
              <a:rPr lang="en-US" sz="2200" b="1" dirty="0"/>
              <a:t>size(): </a:t>
            </a:r>
            <a:r>
              <a:rPr lang="en-US" sz="2200" dirty="0"/>
              <a:t>returns the number of elements in the list</a:t>
            </a:r>
          </a:p>
        </p:txBody>
      </p:sp>
    </p:spTree>
    <p:extLst>
      <p:ext uri="{BB962C8B-B14F-4D97-AF65-F5344CB8AC3E}">
        <p14:creationId xmlns:p14="http://schemas.microsoft.com/office/powerpoint/2010/main" val="3939180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Rectangle 86">
            <a:extLst>
              <a:ext uri="{FF2B5EF4-FFF2-40B4-BE49-F238E27FC236}">
                <a16:creationId xmlns:a16="http://schemas.microsoft.com/office/drawing/2014/main" id="{9B73D7F4-9921-644A-B254-BE764534DCCB}"/>
              </a:ext>
            </a:extLst>
          </p:cNvPr>
          <p:cNvSpPr/>
          <p:nvPr/>
        </p:nvSpPr>
        <p:spPr>
          <a:xfrm>
            <a:off x="8105033" y="1068198"/>
            <a:ext cx="3842715" cy="52179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B14C0063-7F3F-9641-BAEB-8A095FE4188E}"/>
              </a:ext>
            </a:extLst>
          </p:cNvPr>
          <p:cNvSpPr/>
          <p:nvPr/>
        </p:nvSpPr>
        <p:spPr>
          <a:xfrm>
            <a:off x="3899588" y="1065931"/>
            <a:ext cx="3918926" cy="56310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CC8916-2A2F-425A-BBEF-6E1F425AD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4709"/>
            <a:ext cx="10515600" cy="1325563"/>
          </a:xfrm>
        </p:spPr>
        <p:txBody>
          <a:bodyPr/>
          <a:lstStyle/>
          <a:p>
            <a:r>
              <a:rPr lang="en-US" dirty="0"/>
              <a:t>Case Study: List Implementations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B89159-94B0-4FAA-AA37-59A6751BA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665DE-58FC-41F4-AC58-2C90A5E00527}" type="slidenum">
              <a:rPr lang="en-US" smtClean="0"/>
              <a:t>23</a:t>
            </a:fld>
            <a:endParaRPr lang="en-US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C079A831-55F1-B040-BEA2-50207ACD6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2742" y="6544402"/>
            <a:ext cx="5901459" cy="274320"/>
          </a:xfrm>
        </p:spPr>
        <p:txBody>
          <a:bodyPr/>
          <a:lstStyle/>
          <a:p>
            <a:r>
              <a:rPr lang="en-US" dirty="0"/>
              <a:t>CSE 373 19 WI - Kasey Champion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64A5757-89FA-0143-BD2B-F76972EDBE3D}"/>
              </a:ext>
            </a:extLst>
          </p:cNvPr>
          <p:cNvGrpSpPr/>
          <p:nvPr/>
        </p:nvGrpSpPr>
        <p:grpSpPr>
          <a:xfrm>
            <a:off x="4544382" y="1759031"/>
            <a:ext cx="2657777" cy="3850635"/>
            <a:chOff x="908858" y="1530095"/>
            <a:chExt cx="2657777" cy="385063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DCEF0DC-9951-8549-9395-541F2C894848}"/>
                </a:ext>
              </a:extLst>
            </p:cNvPr>
            <p:cNvSpPr/>
            <p:nvPr/>
          </p:nvSpPr>
          <p:spPr>
            <a:xfrm>
              <a:off x="908858" y="2061556"/>
              <a:ext cx="2657777" cy="319273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4C328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C3F5BEA-01A3-BD41-9BCF-EC87653B776B}"/>
                </a:ext>
              </a:extLst>
            </p:cNvPr>
            <p:cNvSpPr/>
            <p:nvPr/>
          </p:nvSpPr>
          <p:spPr>
            <a:xfrm>
              <a:off x="908858" y="1530095"/>
              <a:ext cx="2657777" cy="531461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ArrayList</a:t>
              </a:r>
              <a:r>
                <a:rPr lang="en-US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&lt;E&gt;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117FECF-C0AB-EA46-A3AD-A1B0A71DEE64}"/>
                </a:ext>
              </a:extLst>
            </p:cNvPr>
            <p:cNvSpPr txBox="1"/>
            <p:nvPr/>
          </p:nvSpPr>
          <p:spPr>
            <a:xfrm>
              <a:off x="1014216" y="2887740"/>
              <a:ext cx="2552037" cy="2492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>
                  <a:latin typeface="Courier New" panose="02070309020205020404" pitchFamily="49" charset="0"/>
                  <a:cs typeface="Courier New" panose="02070309020205020404" pitchFamily="49" charset="0"/>
                </a:rPr>
                <a:t>get</a:t>
              </a:r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return data[index]</a:t>
              </a:r>
            </a:p>
            <a:p>
              <a:r>
                <a:rPr lang="en-US" sz="1200" u="sng" dirty="0">
                  <a:latin typeface="Courier New" panose="02070309020205020404" pitchFamily="49" charset="0"/>
                  <a:cs typeface="Courier New" panose="02070309020205020404" pitchFamily="49" charset="0"/>
                </a:rPr>
                <a:t>set</a:t>
              </a:r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data[index] = value</a:t>
              </a:r>
            </a:p>
            <a:p>
              <a:r>
                <a:rPr lang="en-US" sz="1200" u="sng" dirty="0">
                  <a:latin typeface="Courier New" panose="02070309020205020404" pitchFamily="49" charset="0"/>
                  <a:cs typeface="Courier New" panose="02070309020205020404" pitchFamily="49" charset="0"/>
                </a:rPr>
                <a:t>append</a:t>
              </a:r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data[size] = value, if out of space grow data</a:t>
              </a:r>
            </a:p>
            <a:p>
              <a:r>
                <a:rPr lang="en-US" sz="1200" u="sng" dirty="0">
                  <a:latin typeface="Courier New" panose="02070309020205020404" pitchFamily="49" charset="0"/>
                  <a:cs typeface="Courier New" panose="02070309020205020404" pitchFamily="49" charset="0"/>
                </a:rPr>
                <a:t>insert</a:t>
              </a:r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shift values to make hole at index, data[index] = value, if out of space grow data</a:t>
              </a:r>
            </a:p>
            <a:p>
              <a:r>
                <a:rPr lang="en-US" sz="1200" u="sng" dirty="0">
                  <a:latin typeface="Courier New" panose="02070309020205020404" pitchFamily="49" charset="0"/>
                  <a:cs typeface="Courier New" panose="02070309020205020404" pitchFamily="49" charset="0"/>
                </a:rPr>
                <a:t>delete</a:t>
              </a:r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shift following values forward</a:t>
              </a:r>
            </a:p>
            <a:p>
              <a:r>
                <a:rPr lang="en-US" sz="1200" u="sng" dirty="0">
                  <a:latin typeface="Courier New" panose="02070309020205020404" pitchFamily="49" charset="0"/>
                  <a:cs typeface="Courier New" panose="02070309020205020404" pitchFamily="49" charset="0"/>
                </a:rPr>
                <a:t>size</a:t>
              </a:r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return size </a:t>
              </a:r>
            </a:p>
            <a:p>
              <a:endParaRPr lang="en-US" sz="120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B133611-4A70-664F-B844-EECCFAF6211B}"/>
                </a:ext>
              </a:extLst>
            </p:cNvPr>
            <p:cNvSpPr txBox="1"/>
            <p:nvPr/>
          </p:nvSpPr>
          <p:spPr>
            <a:xfrm>
              <a:off x="921215" y="2081381"/>
              <a:ext cx="20352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C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state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0F4E08F-BE00-D944-BD72-D11F3957FE6A}"/>
                </a:ext>
              </a:extLst>
            </p:cNvPr>
            <p:cNvSpPr txBox="1"/>
            <p:nvPr/>
          </p:nvSpPr>
          <p:spPr>
            <a:xfrm>
              <a:off x="921215" y="2673036"/>
              <a:ext cx="20352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C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behavior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0BAFEE5-1B0F-8D40-8570-06197721D780}"/>
                </a:ext>
              </a:extLst>
            </p:cNvPr>
            <p:cNvSpPr txBox="1"/>
            <p:nvPr/>
          </p:nvSpPr>
          <p:spPr>
            <a:xfrm>
              <a:off x="1014598" y="2298929"/>
              <a:ext cx="20352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data[]</a:t>
              </a:r>
            </a:p>
            <a:p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size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6694FE3-244F-5A43-8C03-0B22CBD4D206}"/>
              </a:ext>
            </a:extLst>
          </p:cNvPr>
          <p:cNvGrpSpPr/>
          <p:nvPr/>
        </p:nvGrpSpPr>
        <p:grpSpPr>
          <a:xfrm>
            <a:off x="8740433" y="1761298"/>
            <a:ext cx="2666527" cy="3724197"/>
            <a:chOff x="900108" y="1530095"/>
            <a:chExt cx="2666527" cy="3724197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3DAA3B0-E0E4-164B-BF18-7B5320A1B496}"/>
                </a:ext>
              </a:extLst>
            </p:cNvPr>
            <p:cNvSpPr/>
            <p:nvPr/>
          </p:nvSpPr>
          <p:spPr>
            <a:xfrm>
              <a:off x="908858" y="2061556"/>
              <a:ext cx="2657777" cy="319273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4C328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F4BD516-127E-B340-94A3-E5BF805D40BB}"/>
                </a:ext>
              </a:extLst>
            </p:cNvPr>
            <p:cNvSpPr/>
            <p:nvPr/>
          </p:nvSpPr>
          <p:spPr>
            <a:xfrm>
              <a:off x="908858" y="1530095"/>
              <a:ext cx="2657777" cy="531461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LinkedList&lt;E&gt;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7655239-7401-B044-9D2D-67657CA75D13}"/>
                </a:ext>
              </a:extLst>
            </p:cNvPr>
            <p:cNvSpPr txBox="1"/>
            <p:nvPr/>
          </p:nvSpPr>
          <p:spPr>
            <a:xfrm>
              <a:off x="998577" y="2920162"/>
              <a:ext cx="2552037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>
                  <a:latin typeface="Courier New" panose="02070309020205020404" pitchFamily="49" charset="0"/>
                  <a:cs typeface="Courier New" panose="02070309020205020404" pitchFamily="49" charset="0"/>
                </a:rPr>
                <a:t>get</a:t>
              </a:r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loop until index, return node’s value</a:t>
              </a:r>
            </a:p>
            <a:p>
              <a:r>
                <a:rPr lang="en-US" sz="1200" u="sng" dirty="0">
                  <a:latin typeface="Courier New" panose="02070309020205020404" pitchFamily="49" charset="0"/>
                  <a:cs typeface="Courier New" panose="02070309020205020404" pitchFamily="49" charset="0"/>
                </a:rPr>
                <a:t>set</a:t>
              </a:r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loop until index, update node’s value</a:t>
              </a:r>
            </a:p>
            <a:p>
              <a:r>
                <a:rPr lang="en-US" sz="1200" u="sng" dirty="0">
                  <a:latin typeface="Courier New" panose="02070309020205020404" pitchFamily="49" charset="0"/>
                  <a:cs typeface="Courier New" panose="02070309020205020404" pitchFamily="49" charset="0"/>
                </a:rPr>
                <a:t>append</a:t>
              </a:r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create new node, update next of last node</a:t>
              </a:r>
            </a:p>
            <a:p>
              <a:r>
                <a:rPr lang="en-US" sz="1200" u="sng" dirty="0">
                  <a:latin typeface="Courier New" panose="02070309020205020404" pitchFamily="49" charset="0"/>
                  <a:cs typeface="Courier New" panose="02070309020205020404" pitchFamily="49" charset="0"/>
                </a:rPr>
                <a:t>insert</a:t>
              </a:r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create new node, loop until index, update next fields</a:t>
              </a:r>
            </a:p>
            <a:p>
              <a:r>
                <a:rPr lang="en-US" sz="1200" u="sng" dirty="0">
                  <a:latin typeface="Courier New" panose="02070309020205020404" pitchFamily="49" charset="0"/>
                  <a:cs typeface="Courier New" panose="02070309020205020404" pitchFamily="49" charset="0"/>
                </a:rPr>
                <a:t>delete</a:t>
              </a:r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loop until index, skip node</a:t>
              </a:r>
            </a:p>
            <a:p>
              <a:r>
                <a:rPr lang="en-US" sz="1200" u="sng" dirty="0">
                  <a:latin typeface="Courier New" panose="02070309020205020404" pitchFamily="49" charset="0"/>
                  <a:cs typeface="Courier New" panose="02070309020205020404" pitchFamily="49" charset="0"/>
                </a:rPr>
                <a:t>size</a:t>
              </a:r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return size 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D4AFD5F-C708-F541-9F46-501AC1744530}"/>
                </a:ext>
              </a:extLst>
            </p:cNvPr>
            <p:cNvSpPr txBox="1"/>
            <p:nvPr/>
          </p:nvSpPr>
          <p:spPr>
            <a:xfrm>
              <a:off x="928946" y="2108378"/>
              <a:ext cx="20352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C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state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6B5DDFF-A304-EF41-8B96-E774C83534EC}"/>
                </a:ext>
              </a:extLst>
            </p:cNvPr>
            <p:cNvSpPr txBox="1"/>
            <p:nvPr/>
          </p:nvSpPr>
          <p:spPr>
            <a:xfrm>
              <a:off x="900108" y="2708653"/>
              <a:ext cx="20352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C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behavior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B1ADFBC-CC75-884A-8C3D-01701DAC770A}"/>
                </a:ext>
              </a:extLst>
            </p:cNvPr>
            <p:cNvSpPr txBox="1"/>
            <p:nvPr/>
          </p:nvSpPr>
          <p:spPr>
            <a:xfrm>
              <a:off x="1014598" y="2323643"/>
              <a:ext cx="20352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Node front</a:t>
              </a:r>
            </a:p>
            <a:p>
              <a:r>
                <a:rPr lang="en-US" sz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size</a:t>
              </a: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A7CEC63F-12FF-DB4A-BE3C-A749935787C7}"/>
              </a:ext>
            </a:extLst>
          </p:cNvPr>
          <p:cNvSpPr txBox="1"/>
          <p:nvPr/>
        </p:nvSpPr>
        <p:spPr>
          <a:xfrm>
            <a:off x="3976855" y="1068198"/>
            <a:ext cx="37928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ArrayList</a:t>
            </a:r>
            <a:r>
              <a:rPr lang="en-US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</a:p>
          <a:p>
            <a:r>
              <a:rPr lang="en-US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uses an Array as underlying storage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E196E39-5A80-2244-812E-EBC495E5B20B}"/>
              </a:ext>
            </a:extLst>
          </p:cNvPr>
          <p:cNvSpPr txBox="1"/>
          <p:nvPr/>
        </p:nvSpPr>
        <p:spPr>
          <a:xfrm>
            <a:off x="8291895" y="1068198"/>
            <a:ext cx="35636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LinkedList</a:t>
            </a:r>
            <a:endParaRPr lang="en-US" dirty="0">
              <a:solidFill>
                <a:srgbClr val="C00000"/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algn="ctr"/>
            <a:r>
              <a:rPr lang="en-US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uses nodes as underlying storage</a:t>
            </a:r>
          </a:p>
        </p:txBody>
      </p:sp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id="{9B86F5D7-01E5-7D4D-B802-40AA5DCA5E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0153478"/>
              </p:ext>
            </p:extLst>
          </p:nvPr>
        </p:nvGraphicFramePr>
        <p:xfrm>
          <a:off x="4273375" y="5554029"/>
          <a:ext cx="3166760" cy="7298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3352">
                  <a:extLst>
                    <a:ext uri="{9D8B030D-6E8A-4147-A177-3AD203B41FA5}">
                      <a16:colId xmlns:a16="http://schemas.microsoft.com/office/drawing/2014/main" val="4248359978"/>
                    </a:ext>
                  </a:extLst>
                </a:gridCol>
                <a:gridCol w="633352">
                  <a:extLst>
                    <a:ext uri="{9D8B030D-6E8A-4147-A177-3AD203B41FA5}">
                      <a16:colId xmlns:a16="http://schemas.microsoft.com/office/drawing/2014/main" val="2810211850"/>
                    </a:ext>
                  </a:extLst>
                </a:gridCol>
                <a:gridCol w="633352">
                  <a:extLst>
                    <a:ext uri="{9D8B030D-6E8A-4147-A177-3AD203B41FA5}">
                      <a16:colId xmlns:a16="http://schemas.microsoft.com/office/drawing/2014/main" val="1860582927"/>
                    </a:ext>
                  </a:extLst>
                </a:gridCol>
                <a:gridCol w="633352">
                  <a:extLst>
                    <a:ext uri="{9D8B030D-6E8A-4147-A177-3AD203B41FA5}">
                      <a16:colId xmlns:a16="http://schemas.microsoft.com/office/drawing/2014/main" val="4218443044"/>
                    </a:ext>
                  </a:extLst>
                </a:gridCol>
                <a:gridCol w="633352">
                  <a:extLst>
                    <a:ext uri="{9D8B030D-6E8A-4147-A177-3AD203B41FA5}">
                      <a16:colId xmlns:a16="http://schemas.microsoft.com/office/drawing/2014/main" val="3149305604"/>
                    </a:ext>
                  </a:extLst>
                </a:gridCol>
              </a:tblGrid>
              <a:tr h="277313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0</a:t>
                      </a: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</a:t>
                      </a: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</a:t>
                      </a: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</a:t>
                      </a: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4633687"/>
                  </a:ext>
                </a:extLst>
              </a:tr>
              <a:tr h="425009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ea typeface="Segoe UI Historic" panose="020B0502040204020203" pitchFamily="34" charset="0"/>
                          <a:cs typeface="Courier New" panose="02070309020205020404" pitchFamily="49" charset="0"/>
                        </a:rPr>
                        <a:t>88.6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ea typeface="Segoe UI Historic" panose="020B0502040204020203" pitchFamily="34" charset="0"/>
                          <a:cs typeface="Courier New" panose="02070309020205020404" pitchFamily="49" charset="0"/>
                        </a:rPr>
                        <a:t>26.1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ea typeface="Segoe UI Historic" panose="020B0502040204020203" pitchFamily="34" charset="0"/>
                          <a:cs typeface="Courier New" panose="02070309020205020404" pitchFamily="49" charset="0"/>
                        </a:rPr>
                        <a:t>94.4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ea typeface="Segoe UI Historic" panose="020B0502040204020203" pitchFamily="34" charset="0"/>
                          <a:cs typeface="Courier New" panose="02070309020205020404" pitchFamily="49" charset="0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ea typeface="Segoe UI Historic" panose="020B0502040204020203" pitchFamily="34" charset="0"/>
                          <a:cs typeface="Courier New" panose="02070309020205020404" pitchFamily="49" charset="0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8680631"/>
                  </a:ext>
                </a:extLst>
              </a:tr>
            </a:tbl>
          </a:graphicData>
        </a:graphic>
      </p:graphicFrame>
      <p:sp>
        <p:nvSpPr>
          <p:cNvPr id="40" name="Left Bracket 39">
            <a:extLst>
              <a:ext uri="{FF2B5EF4-FFF2-40B4-BE49-F238E27FC236}">
                <a16:creationId xmlns:a16="http://schemas.microsoft.com/office/drawing/2014/main" id="{13D5CEA5-26BB-104D-865A-8C8348900F1E}"/>
              </a:ext>
            </a:extLst>
          </p:cNvPr>
          <p:cNvSpPr/>
          <p:nvPr/>
        </p:nvSpPr>
        <p:spPr>
          <a:xfrm rot="16200000">
            <a:off x="5162539" y="5424641"/>
            <a:ext cx="80670" cy="1858998"/>
          </a:xfrm>
          <a:prstGeom prst="leftBracke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Left Bracket 40">
            <a:extLst>
              <a:ext uri="{FF2B5EF4-FFF2-40B4-BE49-F238E27FC236}">
                <a16:creationId xmlns:a16="http://schemas.microsoft.com/office/drawing/2014/main" id="{EC487118-BCF6-F64B-957B-1476318C1675}"/>
              </a:ext>
            </a:extLst>
          </p:cNvPr>
          <p:cNvSpPr/>
          <p:nvPr/>
        </p:nvSpPr>
        <p:spPr>
          <a:xfrm rot="16200000">
            <a:off x="6792267" y="5746949"/>
            <a:ext cx="80671" cy="1214379"/>
          </a:xfrm>
          <a:prstGeom prst="leftBracket">
            <a:avLst/>
          </a:prstGeom>
          <a:ln>
            <a:solidFill>
              <a:srgbClr val="B6A4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C4710E77-30F6-BD47-82C8-5A3C1EA80C3A}"/>
              </a:ext>
            </a:extLst>
          </p:cNvPr>
          <p:cNvGrpSpPr/>
          <p:nvPr/>
        </p:nvGrpSpPr>
        <p:grpSpPr>
          <a:xfrm>
            <a:off x="8596893" y="5643902"/>
            <a:ext cx="3036054" cy="444216"/>
            <a:chOff x="6161778" y="2203456"/>
            <a:chExt cx="3036054" cy="444216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49EF16FF-58FB-264B-8DB1-1A7DF08DD5F7}"/>
                </a:ext>
              </a:extLst>
            </p:cNvPr>
            <p:cNvGrpSpPr/>
            <p:nvPr/>
          </p:nvGrpSpPr>
          <p:grpSpPr>
            <a:xfrm>
              <a:off x="6161778" y="2213423"/>
              <a:ext cx="1018250" cy="434249"/>
              <a:chOff x="6161778" y="2213423"/>
              <a:chExt cx="1018250" cy="434249"/>
            </a:xfrm>
          </p:grpSpPr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64953385-55C9-184C-B36C-88306658C0A3}"/>
                  </a:ext>
                </a:extLst>
              </p:cNvPr>
              <p:cNvSpPr/>
              <p:nvPr/>
            </p:nvSpPr>
            <p:spPr>
              <a:xfrm>
                <a:off x="6168868" y="2213423"/>
                <a:ext cx="839156" cy="43424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1AF6414D-45CA-B646-89B8-57A0593B61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83859" y="2217395"/>
                <a:ext cx="0" cy="430277"/>
              </a:xfrm>
              <a:prstGeom prst="line">
                <a:avLst/>
              </a:prstGeom>
              <a:ln>
                <a:solidFill>
                  <a:srgbClr val="4C328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5D480ADA-831D-E949-A378-E9F31C919026}"/>
                  </a:ext>
                </a:extLst>
              </p:cNvPr>
              <p:cNvSpPr txBox="1"/>
              <p:nvPr/>
            </p:nvSpPr>
            <p:spPr>
              <a:xfrm>
                <a:off x="6161778" y="2278406"/>
                <a:ext cx="65420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atin typeface="Courier New" panose="02070309020205020404" pitchFamily="49" charset="0"/>
                    <a:ea typeface="Segoe UI Historic" panose="020B0502040204020203" pitchFamily="34" charset="0"/>
                    <a:cs typeface="Courier New" panose="02070309020205020404" pitchFamily="49" charset="0"/>
                  </a:rPr>
                  <a:t>88.6</a:t>
                </a:r>
              </a:p>
            </p:txBody>
          </p:sp>
          <p:cxnSp>
            <p:nvCxnSpPr>
              <p:cNvPr id="56" name="Straight Arrow Connector 55">
                <a:extLst>
                  <a:ext uri="{FF2B5EF4-FFF2-40B4-BE49-F238E27FC236}">
                    <a16:creationId xmlns:a16="http://schemas.microsoft.com/office/drawing/2014/main" id="{0FA0FD63-A3FA-E24A-86E0-633B96FF0EE9}"/>
                  </a:ext>
                </a:extLst>
              </p:cNvPr>
              <p:cNvCxnSpPr/>
              <p:nvPr/>
            </p:nvCxnSpPr>
            <p:spPr>
              <a:xfrm>
                <a:off x="6893781" y="2430547"/>
                <a:ext cx="286247" cy="0"/>
              </a:xfrm>
              <a:prstGeom prst="straightConnector1">
                <a:avLst/>
              </a:prstGeom>
              <a:ln>
                <a:solidFill>
                  <a:srgbClr val="B6A479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9D581BA7-1BC4-9940-A834-883D4BA3CC29}"/>
                </a:ext>
              </a:extLst>
            </p:cNvPr>
            <p:cNvGrpSpPr/>
            <p:nvPr/>
          </p:nvGrpSpPr>
          <p:grpSpPr>
            <a:xfrm>
              <a:off x="7257824" y="2213422"/>
              <a:ext cx="1018250" cy="434249"/>
              <a:chOff x="6161778" y="2213423"/>
              <a:chExt cx="1018250" cy="434249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4DD35A45-F187-F44B-BBFD-D4BCB1087D75}"/>
                  </a:ext>
                </a:extLst>
              </p:cNvPr>
              <p:cNvSpPr/>
              <p:nvPr/>
            </p:nvSpPr>
            <p:spPr>
              <a:xfrm>
                <a:off x="6168868" y="2213423"/>
                <a:ext cx="839156" cy="43424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CC468A67-02DD-684A-830F-FE150AF6434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83859" y="2217395"/>
                <a:ext cx="0" cy="430277"/>
              </a:xfrm>
              <a:prstGeom prst="line">
                <a:avLst/>
              </a:prstGeom>
              <a:ln>
                <a:solidFill>
                  <a:srgbClr val="4C328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F0FBC64E-6547-AF47-9F6C-F3751E786634}"/>
                  </a:ext>
                </a:extLst>
              </p:cNvPr>
              <p:cNvSpPr txBox="1"/>
              <p:nvPr/>
            </p:nvSpPr>
            <p:spPr>
              <a:xfrm>
                <a:off x="6161778" y="2278406"/>
                <a:ext cx="65420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atin typeface="Courier New" panose="02070309020205020404" pitchFamily="49" charset="0"/>
                    <a:ea typeface="Segoe UI Historic" panose="020B0502040204020203" pitchFamily="34" charset="0"/>
                    <a:cs typeface="Courier New" panose="02070309020205020404" pitchFamily="49" charset="0"/>
                  </a:rPr>
                  <a:t>26.1</a:t>
                </a:r>
              </a:p>
            </p:txBody>
          </p:sp>
          <p:cxnSp>
            <p:nvCxnSpPr>
              <p:cNvPr id="62" name="Straight Arrow Connector 61">
                <a:extLst>
                  <a:ext uri="{FF2B5EF4-FFF2-40B4-BE49-F238E27FC236}">
                    <a16:creationId xmlns:a16="http://schemas.microsoft.com/office/drawing/2014/main" id="{F3F8BBC4-6519-D649-B364-5E30B5CA23AC}"/>
                  </a:ext>
                </a:extLst>
              </p:cNvPr>
              <p:cNvCxnSpPr/>
              <p:nvPr/>
            </p:nvCxnSpPr>
            <p:spPr>
              <a:xfrm>
                <a:off x="6893781" y="2430547"/>
                <a:ext cx="286247" cy="0"/>
              </a:xfrm>
              <a:prstGeom prst="straightConnector1">
                <a:avLst/>
              </a:prstGeom>
              <a:ln>
                <a:solidFill>
                  <a:srgbClr val="B6A479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5444DF68-BE9A-EA42-BCC0-343587B11979}"/>
                </a:ext>
              </a:extLst>
            </p:cNvPr>
            <p:cNvGrpSpPr/>
            <p:nvPr/>
          </p:nvGrpSpPr>
          <p:grpSpPr>
            <a:xfrm>
              <a:off x="8351586" y="2203456"/>
              <a:ext cx="846246" cy="434249"/>
              <a:chOff x="6161778" y="2213423"/>
              <a:chExt cx="846246" cy="434249"/>
            </a:xfrm>
          </p:grpSpPr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AEE78C4C-2DE3-684A-A46A-FD5A84B27827}"/>
                  </a:ext>
                </a:extLst>
              </p:cNvPr>
              <p:cNvSpPr/>
              <p:nvPr/>
            </p:nvSpPr>
            <p:spPr>
              <a:xfrm>
                <a:off x="6168868" y="2213423"/>
                <a:ext cx="839156" cy="43424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D5B97DED-5A2C-EF49-B2AB-4809D3FB7D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83859" y="2217395"/>
                <a:ext cx="0" cy="430277"/>
              </a:xfrm>
              <a:prstGeom prst="line">
                <a:avLst/>
              </a:prstGeom>
              <a:ln>
                <a:solidFill>
                  <a:srgbClr val="4C328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EEC686BE-AA3C-8C45-B621-1442E95F994B}"/>
                  </a:ext>
                </a:extLst>
              </p:cNvPr>
              <p:cNvSpPr txBox="1"/>
              <p:nvPr/>
            </p:nvSpPr>
            <p:spPr>
              <a:xfrm>
                <a:off x="6161778" y="2278406"/>
                <a:ext cx="65420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atin typeface="Courier New" panose="02070309020205020404" pitchFamily="49" charset="0"/>
                    <a:ea typeface="Segoe UI Historic" panose="020B0502040204020203" pitchFamily="34" charset="0"/>
                    <a:cs typeface="Courier New" panose="02070309020205020404" pitchFamily="49" charset="0"/>
                  </a:rPr>
                  <a:t>94.4</a:t>
                </a:r>
              </a:p>
            </p:txBody>
          </p:sp>
        </p:grp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F6DC59D0-3643-A94B-890B-2F95B8B46C6A}"/>
                </a:ext>
              </a:extLst>
            </p:cNvPr>
            <p:cNvCxnSpPr/>
            <p:nvPr/>
          </p:nvCxnSpPr>
          <p:spPr>
            <a:xfrm flipH="1">
              <a:off x="8973667" y="2203456"/>
              <a:ext cx="224165" cy="444215"/>
            </a:xfrm>
            <a:prstGeom prst="line">
              <a:avLst/>
            </a:prstGeom>
            <a:ln>
              <a:solidFill>
                <a:srgbClr val="B6A47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01E5004D-E66B-5A4E-97C7-9218CBA22EAA}"/>
              </a:ext>
            </a:extLst>
          </p:cNvPr>
          <p:cNvSpPr txBox="1"/>
          <p:nvPr/>
        </p:nvSpPr>
        <p:spPr>
          <a:xfrm>
            <a:off x="4940622" y="6409070"/>
            <a:ext cx="52450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list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8328DF02-FF08-C34D-A75C-5C1B6D714826}"/>
              </a:ext>
            </a:extLst>
          </p:cNvPr>
          <p:cNvSpPr txBox="1"/>
          <p:nvPr/>
        </p:nvSpPr>
        <p:spPr>
          <a:xfrm>
            <a:off x="6328173" y="6409070"/>
            <a:ext cx="103425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free space</a:t>
            </a:r>
          </a:p>
        </p:txBody>
      </p:sp>
      <p:pic>
        <p:nvPicPr>
          <p:cNvPr id="52" name="Picture 4" descr="art08_03">
            <a:extLst>
              <a:ext uri="{FF2B5EF4-FFF2-40B4-BE49-F238E27FC236}">
                <a16:creationId xmlns:a16="http://schemas.microsoft.com/office/drawing/2014/main" id="{0A123749-E1E4-EC40-8ECF-787B20AE9B4D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25" y="4829177"/>
            <a:ext cx="3383624" cy="1385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C90D759D-7AFB-B44C-9900-12C4A988CFF7}"/>
              </a:ext>
            </a:extLst>
          </p:cNvPr>
          <p:cNvGrpSpPr/>
          <p:nvPr/>
        </p:nvGrpSpPr>
        <p:grpSpPr>
          <a:xfrm>
            <a:off x="820706" y="1568362"/>
            <a:ext cx="2805462" cy="2750598"/>
            <a:chOff x="908856" y="1530095"/>
            <a:chExt cx="2805462" cy="2750598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47475BC5-935C-2948-9F2A-572D243CD8ED}"/>
                </a:ext>
              </a:extLst>
            </p:cNvPr>
            <p:cNvSpPr/>
            <p:nvPr/>
          </p:nvSpPr>
          <p:spPr>
            <a:xfrm>
              <a:off x="908857" y="2061557"/>
              <a:ext cx="2773131" cy="221913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B45B0D42-0C9A-1C42-9325-E3F65B1F3D16}"/>
                </a:ext>
              </a:extLst>
            </p:cNvPr>
            <p:cNvSpPr/>
            <p:nvPr/>
          </p:nvSpPr>
          <p:spPr>
            <a:xfrm>
              <a:off x="908856" y="1530095"/>
              <a:ext cx="2773131" cy="531461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List ADT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8FF63DE1-092A-874E-B4C1-22A7B3D2D265}"/>
                </a:ext>
              </a:extLst>
            </p:cNvPr>
            <p:cNvSpPr txBox="1"/>
            <p:nvPr/>
          </p:nvSpPr>
          <p:spPr>
            <a:xfrm>
              <a:off x="1026835" y="2919920"/>
              <a:ext cx="268748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get(index)</a:t>
              </a:r>
              <a:r>
                <a:rPr lang="en-US" sz="1200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 return item at index</a:t>
              </a:r>
            </a:p>
            <a:p>
              <a:r>
                <a:rPr lang="en-US" sz="1200" u="sng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set(item, index)</a:t>
              </a:r>
              <a:r>
                <a:rPr lang="en-US" sz="1200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 replace item at index</a:t>
              </a:r>
            </a:p>
            <a:p>
              <a:r>
                <a:rPr lang="en-US" sz="1200" u="sng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append(item)</a:t>
              </a:r>
              <a:r>
                <a:rPr lang="en-US" sz="1200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 add item to end of list</a:t>
              </a:r>
            </a:p>
            <a:p>
              <a:r>
                <a:rPr lang="en-US" sz="1200" u="sng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insert(item, index)</a:t>
              </a:r>
              <a:r>
                <a:rPr lang="en-US" sz="1200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 add item at index</a:t>
              </a:r>
            </a:p>
            <a:p>
              <a:r>
                <a:rPr lang="en-US" sz="1200" u="sng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delete(index)</a:t>
              </a:r>
              <a:r>
                <a:rPr lang="en-US" sz="1200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 delete item at index</a:t>
              </a:r>
            </a:p>
            <a:p>
              <a:r>
                <a:rPr lang="en-US" sz="1200" u="sng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size()</a:t>
              </a:r>
              <a:r>
                <a:rPr lang="en-US" sz="1200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 count of items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88BA5D2B-960A-DA43-B761-1DC60633911C}"/>
                </a:ext>
              </a:extLst>
            </p:cNvPr>
            <p:cNvSpPr txBox="1"/>
            <p:nvPr/>
          </p:nvSpPr>
          <p:spPr>
            <a:xfrm>
              <a:off x="924590" y="2078829"/>
              <a:ext cx="20352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C00000"/>
                  </a:solidFill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state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8B51904D-2986-E44A-9B48-CC5F77817CC5}"/>
                </a:ext>
              </a:extLst>
            </p:cNvPr>
            <p:cNvSpPr txBox="1"/>
            <p:nvPr/>
          </p:nvSpPr>
          <p:spPr>
            <a:xfrm>
              <a:off x="928934" y="2680374"/>
              <a:ext cx="20352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C00000"/>
                  </a:solidFill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behavior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53B943A7-B584-234C-9ED6-2492862875BE}"/>
                </a:ext>
              </a:extLst>
            </p:cNvPr>
            <p:cNvSpPr txBox="1"/>
            <p:nvPr/>
          </p:nvSpPr>
          <p:spPr>
            <a:xfrm>
              <a:off x="1098581" y="2310260"/>
              <a:ext cx="186124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Set of ordered items</a:t>
              </a:r>
            </a:p>
            <a:p>
              <a:r>
                <a:rPr lang="en-US" sz="1200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Count of items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76253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74038-7B2F-4BBA-A191-FEEAF4CE3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Decisions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31CBD5-547C-47D3-8CE9-64F11E5979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240" y="1463857"/>
            <a:ext cx="11187258" cy="4657543"/>
          </a:xfrm>
        </p:spPr>
        <p:txBody>
          <a:bodyPr/>
          <a:lstStyle/>
          <a:p>
            <a:r>
              <a:rPr lang="en-US" dirty="0"/>
              <a:t>For every ADT there are lots of different ways to implement them</a:t>
            </a:r>
          </a:p>
          <a:p>
            <a:r>
              <a:rPr lang="en-US" dirty="0"/>
              <a:t>Based on your situation you should consider:</a:t>
            </a:r>
          </a:p>
          <a:p>
            <a:pPr lvl="1"/>
            <a:r>
              <a:rPr lang="en-US" dirty="0"/>
              <a:t>Memory vs Speed</a:t>
            </a:r>
          </a:p>
          <a:p>
            <a:pPr lvl="1"/>
            <a:r>
              <a:rPr lang="en-US" dirty="0"/>
              <a:t>Generic/Reusability vs Specific/Specialized</a:t>
            </a:r>
          </a:p>
          <a:p>
            <a:pPr lvl="1"/>
            <a:r>
              <a:rPr lang="en-US" dirty="0"/>
              <a:t>One Function vs Another</a:t>
            </a:r>
          </a:p>
          <a:p>
            <a:pPr lvl="1"/>
            <a:r>
              <a:rPr lang="en-US" dirty="0"/>
              <a:t>Robustness vs Performance</a:t>
            </a:r>
          </a:p>
          <a:p>
            <a:pPr lvl="1"/>
            <a:endParaRPr lang="en-US" dirty="0"/>
          </a:p>
          <a:p>
            <a:pPr marL="128016" lvl="1" indent="0">
              <a:buNone/>
            </a:pPr>
            <a:r>
              <a:rPr lang="en-US" sz="2200" dirty="0">
                <a:solidFill>
                  <a:srgbClr val="C00000"/>
                </a:solidFill>
              </a:rPr>
              <a:t>This class is all about implementing ADTs based on making the right design tradeoffs!</a:t>
            </a:r>
          </a:p>
          <a:p>
            <a:pPr marL="128016" lvl="1" indent="0">
              <a:buNone/>
            </a:pPr>
            <a:r>
              <a:rPr lang="en-US" sz="2200" dirty="0"/>
              <a:t>&gt; A common topic in interview questions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033616-31F4-44BF-A8ED-A782588FD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CSE 373 19 </a:t>
            </a:r>
            <a:r>
              <a:rPr lang="en-US" dirty="0" err="1"/>
              <a:t>wi</a:t>
            </a:r>
            <a:r>
              <a:rPr lang="en-US" dirty="0"/>
              <a:t> - Kasey Champion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E72B77-9E0F-4E4D-83D8-3A4AF6BBF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665DE-58FC-41F4-AC58-2C90A5E0052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680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A5AFF-DF0B-3A48-B94F-4160422F4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Dust off: OO programming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E92159-455E-8B41-A6BB-35F90EB905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Encapsulation</a:t>
            </a:r>
          </a:p>
          <a:p>
            <a:r>
              <a:rPr lang="en-US" dirty="0"/>
              <a:t>Inheritance</a:t>
            </a:r>
          </a:p>
          <a:p>
            <a:r>
              <a:rPr lang="en-US" dirty="0"/>
              <a:t>Polymorphism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C35F41-23D3-8B45-A53B-0E61DEC4FC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2" y="1690688"/>
            <a:ext cx="8839198" cy="5116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712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Kahoot</a:t>
            </a:r>
            <a:r>
              <a:rPr lang="en-US" dirty="0" smtClean="0"/>
              <a:t> time!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140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</a:t>
            </a:r>
            <a:r>
              <a:rPr lang="en-US" smtClean="0"/>
              <a:t>solving time!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127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222222"/>
                </a:solidFill>
              </a:rPr>
              <a:t>Duck duck go images for various sites (too many to list but I do not claim any of the images)</a:t>
            </a:r>
          </a:p>
          <a:p>
            <a:r>
              <a:rPr lang="en-US" dirty="0"/>
              <a:t>“Data Structures and Algorithms</a:t>
            </a:r>
            <a:r>
              <a:rPr lang="en-US" i="1" dirty="0"/>
              <a:t>”, Cliff Shaffer and David </a:t>
            </a:r>
            <a:r>
              <a:rPr lang="en-US" i="1" dirty="0" err="1"/>
              <a:t>Parillo</a:t>
            </a:r>
            <a:r>
              <a:rPr lang="en-US" dirty="0"/>
              <a:t>.</a:t>
            </a:r>
          </a:p>
          <a:p>
            <a:r>
              <a:rPr lang="en-US" dirty="0"/>
              <a:t>CSE 373, Spring 2019, Washington State University, Lecture 1 slides (</a:t>
            </a:r>
            <a:r>
              <a:rPr lang="en-US" dirty="0">
                <a:hlinkClick r:id="rId2"/>
              </a:rPr>
              <a:t>https://courses.cs.washington.edu</a:t>
            </a:r>
            <a:r>
              <a:rPr lang="en-US">
                <a:hlinkClick r:id="rId2"/>
              </a:rPr>
              <a:t>/courses/cse373/19sp/files/lectures/slides/lecture01.pdf</a:t>
            </a:r>
            <a:r>
              <a:rPr lang="en-US"/>
              <a:t>)</a:t>
            </a:r>
            <a:endParaRPr lang="en-US" altLang="en-US" dirty="0">
              <a:solidFill>
                <a:srgbClr val="222222"/>
              </a:solidFill>
            </a:endParaRPr>
          </a:p>
          <a:p>
            <a:endParaRPr lang="en-US" altLang="en-US" dirty="0">
              <a:solidFill>
                <a:srgbClr val="2222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2341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D2C22-1B7F-1748-A405-7F3256101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Motivational quotes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90E703-F52B-0E4F-8A7F-72F0BD915B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“Every program depends on algorithms and data structures, but few programs depend on the invention of brand new ones.” -- Kernighan &amp; Pike</a:t>
            </a:r>
          </a:p>
          <a:p>
            <a:r>
              <a:rPr lang="en-US" dirty="0"/>
              <a:t>“I will, in fact, claim that the difference between a bad programmer and a good one is whether he considers his code or his data structures more important. Bad programmers worry about the code. Good programmers worry about data structures and their relationships.” -- Linus Torvalds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00902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DE43A-C051-2541-AEF1-C7DAB55A3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need for data structures…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D4B2D7-4CFD-2D49-8CC3-FF72EF0A86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latin typeface="Helvetica" pitchFamily="2" charset="0"/>
              </a:rPr>
              <a:t>Data structures organize data</a:t>
            </a:r>
          </a:p>
          <a:p>
            <a:pPr>
              <a:buNone/>
            </a:pPr>
            <a:r>
              <a:rPr lang="en-US" altLang="en-US" dirty="0">
                <a:latin typeface="Helvetica" pitchFamily="2" charset="0"/>
                <a:sym typeface="Symbol" pitchFamily="2" charset="2"/>
              </a:rPr>
              <a:t>		 </a:t>
            </a:r>
            <a:r>
              <a:rPr lang="en-US" altLang="en-US" dirty="0">
                <a:latin typeface="Helvetica" pitchFamily="2" charset="0"/>
              </a:rPr>
              <a:t>more efficient programs.</a:t>
            </a:r>
          </a:p>
          <a:p>
            <a:r>
              <a:rPr lang="en-US" altLang="en-US" dirty="0">
                <a:latin typeface="Helvetica" pitchFamily="2" charset="0"/>
              </a:rPr>
              <a:t>More powerful computers</a:t>
            </a:r>
          </a:p>
          <a:p>
            <a:pPr>
              <a:buNone/>
            </a:pPr>
            <a:r>
              <a:rPr lang="en-US" altLang="en-US" dirty="0">
                <a:latin typeface="Helvetica" pitchFamily="2" charset="0"/>
              </a:rPr>
              <a:t>		</a:t>
            </a:r>
            <a:r>
              <a:rPr lang="en-US" altLang="en-US" dirty="0">
                <a:latin typeface="Helvetica" pitchFamily="2" charset="0"/>
                <a:sym typeface="Symbol" pitchFamily="2" charset="2"/>
              </a:rPr>
              <a:t> </a:t>
            </a:r>
            <a:r>
              <a:rPr lang="en-US" altLang="en-US" dirty="0">
                <a:latin typeface="Helvetica" pitchFamily="2" charset="0"/>
              </a:rPr>
              <a:t>more complex applications.</a:t>
            </a:r>
          </a:p>
          <a:p>
            <a:r>
              <a:rPr lang="en-US" altLang="en-US" dirty="0">
                <a:latin typeface="Helvetica" pitchFamily="2" charset="0"/>
              </a:rPr>
              <a:t>More complex applications demand more calculations.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E7925B-3F28-A341-9FD3-FD04976AE0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5458" y="4220007"/>
            <a:ext cx="3926541" cy="2787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4160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62D82-F489-1249-983F-29F271F88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Efficiency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F8C66B-AF7A-9F4F-B973-202E2E3984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latin typeface="Helvetica" pitchFamily="2" charset="0"/>
              </a:rPr>
              <a:t>Choice of data structure or algorithm can make the difference between a program running in a few seconds or many days.</a:t>
            </a:r>
          </a:p>
          <a:p>
            <a:r>
              <a:rPr lang="en-US" altLang="en-US" dirty="0">
                <a:latin typeface="Helvetica" pitchFamily="2" charset="0"/>
              </a:rPr>
              <a:t>A solution is said to be </a:t>
            </a:r>
            <a:r>
              <a:rPr lang="en-US" altLang="en-US" u="sng" dirty="0">
                <a:latin typeface="Helvetica" pitchFamily="2" charset="0"/>
              </a:rPr>
              <a:t>efficient</a:t>
            </a:r>
            <a:r>
              <a:rPr lang="en-US" altLang="en-US" dirty="0">
                <a:latin typeface="Helvetica" pitchFamily="2" charset="0"/>
              </a:rPr>
              <a:t> if it solves the problem within its </a:t>
            </a:r>
            <a:r>
              <a:rPr lang="en-US" altLang="en-US" u="sng" dirty="0">
                <a:latin typeface="Helvetica" pitchFamily="2" charset="0"/>
              </a:rPr>
              <a:t>resource constraints</a:t>
            </a:r>
            <a:r>
              <a:rPr lang="en-US" altLang="en-US" dirty="0">
                <a:latin typeface="Helvetica" pitchFamily="2" charset="0"/>
              </a:rPr>
              <a:t>.</a:t>
            </a:r>
          </a:p>
          <a:p>
            <a:pPr lvl="1"/>
            <a:r>
              <a:rPr lang="en-US" altLang="en-US" dirty="0">
                <a:latin typeface="Helvetica" pitchFamily="2" charset="0"/>
              </a:rPr>
              <a:t>Space</a:t>
            </a:r>
          </a:p>
          <a:p>
            <a:pPr lvl="1"/>
            <a:r>
              <a:rPr lang="en-US" altLang="en-US" dirty="0">
                <a:latin typeface="Helvetica" pitchFamily="2" charset="0"/>
              </a:rPr>
              <a:t>Time</a:t>
            </a:r>
          </a:p>
          <a:p>
            <a:r>
              <a:rPr lang="en-US" altLang="en-US" dirty="0">
                <a:latin typeface="Helvetica" pitchFamily="2" charset="0"/>
              </a:rPr>
              <a:t>The </a:t>
            </a:r>
            <a:r>
              <a:rPr lang="en-US" altLang="en-US" u="sng" dirty="0">
                <a:latin typeface="Helvetica" pitchFamily="2" charset="0"/>
              </a:rPr>
              <a:t>cost</a:t>
            </a:r>
            <a:r>
              <a:rPr lang="en-US" altLang="en-US" dirty="0">
                <a:latin typeface="Helvetica" pitchFamily="2" charset="0"/>
              </a:rPr>
              <a:t> of a solution is the amount of resources that the solution consumes.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E174C1-501A-4942-9A74-D6380F9621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7341" y="4993341"/>
            <a:ext cx="1864659" cy="186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5631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880E9-B4E2-D345-97AE-311CC32B2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Selecting a Data 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BD2FAC-02EF-084E-A114-968CFB99BD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33400" indent="-533400">
              <a:buNone/>
            </a:pPr>
            <a:r>
              <a:rPr lang="en-US" altLang="en-US" dirty="0">
                <a:latin typeface="Helvetica" pitchFamily="2" charset="0"/>
              </a:rPr>
              <a:t>Select a data structure as follows:</a:t>
            </a:r>
          </a:p>
          <a:p>
            <a:pPr marL="533400" indent="-533400">
              <a:buFontTx/>
              <a:buAutoNum type="arabicPeriod"/>
            </a:pPr>
            <a:r>
              <a:rPr lang="en-US" altLang="en-US" dirty="0">
                <a:latin typeface="Helvetica" pitchFamily="2" charset="0"/>
              </a:rPr>
              <a:t>Analyze the problem to determine the basic operations that must be supported.</a:t>
            </a:r>
          </a:p>
          <a:p>
            <a:pPr marL="533400" indent="-533400">
              <a:buFontTx/>
              <a:buAutoNum type="arabicPeriod"/>
            </a:pPr>
            <a:r>
              <a:rPr lang="en-US" altLang="en-US" dirty="0">
                <a:latin typeface="Helvetica" pitchFamily="2" charset="0"/>
              </a:rPr>
              <a:t>Quantify the resource constraints for each operation.</a:t>
            </a:r>
          </a:p>
          <a:p>
            <a:pPr marL="533400" indent="-533400">
              <a:buFontTx/>
              <a:buAutoNum type="arabicPeriod"/>
            </a:pPr>
            <a:r>
              <a:rPr lang="en-US" altLang="en-US" dirty="0">
                <a:latin typeface="Helvetica" pitchFamily="2" charset="0"/>
              </a:rPr>
              <a:t>Select the data structure that best meets these requirements.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BD4B00-4066-124E-AFBC-3CA328E22C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0941" y="4287859"/>
            <a:ext cx="3143624" cy="2588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2691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Required Book: “Data Structures and Algorithms</a:t>
            </a:r>
            <a:r>
              <a:rPr lang="en-US" i="1" dirty="0"/>
              <a:t>”, Cliff Shaffer and David </a:t>
            </a:r>
            <a:r>
              <a:rPr lang="en-US" i="1" dirty="0" err="1"/>
              <a:t>Parillo</a:t>
            </a:r>
            <a:r>
              <a:rPr lang="en-US" dirty="0"/>
              <a:t>. Available online at:  </a:t>
            </a:r>
            <a:r>
              <a:rPr lang="en-US" u="sng" dirty="0">
                <a:hlinkClick r:id="rId2"/>
              </a:rPr>
              <a:t>https://opendsa-server.cs.vt.edu/ODSA/Books/CS2/html/</a:t>
            </a:r>
            <a:r>
              <a:rPr lang="en-US" dirty="0"/>
              <a:t> </a:t>
            </a:r>
          </a:p>
          <a:p>
            <a:r>
              <a:rPr lang="en-US" dirty="0"/>
              <a:t>Public website: </a:t>
            </a:r>
            <a:r>
              <a:rPr lang="en-US" dirty="0">
                <a:hlinkClick r:id="rId3"/>
              </a:rPr>
              <a:t>http://mountrouidoux.people.cofc.edu/CSCI230/index.html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25" name="Picture 1" descr="age1image210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09850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03081E-2E5A-B84B-8B0A-06479A7D23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9905" y="4558553"/>
            <a:ext cx="3153335" cy="2102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7055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Assignments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Homework – 25%: INDIVIDUAL, every two weeks</a:t>
            </a:r>
          </a:p>
          <a:p>
            <a:pPr lvl="1"/>
            <a:r>
              <a:rPr lang="en-US" dirty="0"/>
              <a:t>HW1: Single Linked List</a:t>
            </a:r>
          </a:p>
          <a:p>
            <a:pPr lvl="1"/>
            <a:r>
              <a:rPr lang="en-US" dirty="0"/>
              <a:t>HW2: Algorithmic Complexity</a:t>
            </a:r>
          </a:p>
          <a:p>
            <a:pPr lvl="1"/>
            <a:r>
              <a:rPr lang="en-US" dirty="0"/>
              <a:t>HW3: Double Linked List</a:t>
            </a:r>
          </a:p>
          <a:p>
            <a:pPr lvl="1"/>
            <a:r>
              <a:rPr lang="en-US" dirty="0"/>
              <a:t>HW4: Stacks, Queues, &amp; Trees</a:t>
            </a:r>
          </a:p>
          <a:p>
            <a:pPr lvl="1"/>
            <a:r>
              <a:rPr lang="en-US" dirty="0"/>
              <a:t>HW5: Sorting</a:t>
            </a:r>
          </a:p>
          <a:p>
            <a:pPr lvl="1"/>
            <a:r>
              <a:rPr lang="en-US" dirty="0"/>
              <a:t>HW6: Hashes</a:t>
            </a:r>
          </a:p>
          <a:p>
            <a:pPr lvl="1"/>
            <a:r>
              <a:rPr lang="en-US" dirty="0"/>
              <a:t>HW7: Graphs</a:t>
            </a:r>
          </a:p>
          <a:p>
            <a:r>
              <a:rPr lang="en-US" dirty="0"/>
              <a:t>Participation and </a:t>
            </a:r>
            <a:r>
              <a:rPr lang="en-US" dirty="0" err="1"/>
              <a:t>OpenDSA</a:t>
            </a:r>
            <a:r>
              <a:rPr lang="en-US" dirty="0"/>
              <a:t> Assignments: 5%</a:t>
            </a:r>
          </a:p>
          <a:p>
            <a:pPr lvl="1"/>
            <a:r>
              <a:rPr lang="en-US" dirty="0"/>
              <a:t>Active participation in class – programming labs, </a:t>
            </a:r>
            <a:r>
              <a:rPr lang="en-US" dirty="0" err="1"/>
              <a:t>Kahoot</a:t>
            </a:r>
            <a:r>
              <a:rPr lang="en-US" dirty="0"/>
              <a:t> quizzes</a:t>
            </a:r>
          </a:p>
          <a:p>
            <a:pPr lvl="1"/>
            <a:r>
              <a:rPr lang="en-US" dirty="0"/>
              <a:t>Multiple choice questions related to reading assignments</a:t>
            </a:r>
          </a:p>
        </p:txBody>
      </p:sp>
    </p:spTree>
    <p:extLst>
      <p:ext uri="{BB962C8B-B14F-4D97-AF65-F5344CB8AC3E}">
        <p14:creationId xmlns:p14="http://schemas.microsoft.com/office/powerpoint/2010/main" val="33479755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Quizzes – 25% (every two weeks)</a:t>
            </a:r>
          </a:p>
          <a:p>
            <a:pPr lvl="1"/>
            <a:r>
              <a:rPr lang="en-US" dirty="0"/>
              <a:t>Closed book</a:t>
            </a:r>
          </a:p>
          <a:p>
            <a:pPr lvl="1"/>
            <a:r>
              <a:rPr lang="en-US" dirty="0"/>
              <a:t>NO cheat sheet allowed</a:t>
            </a:r>
          </a:p>
          <a:p>
            <a:r>
              <a:rPr lang="en-US" dirty="0"/>
              <a:t>Midterm – 20%</a:t>
            </a:r>
          </a:p>
          <a:p>
            <a:pPr lvl="1"/>
            <a:r>
              <a:rPr lang="en-US" dirty="0"/>
              <a:t>Closed book</a:t>
            </a:r>
          </a:p>
          <a:p>
            <a:pPr lvl="1"/>
            <a:r>
              <a:rPr lang="en-US" dirty="0"/>
              <a:t>One cheat sheet allowed</a:t>
            </a:r>
          </a:p>
          <a:p>
            <a:r>
              <a:rPr lang="en-US" dirty="0"/>
              <a:t>Final – 25%</a:t>
            </a:r>
          </a:p>
          <a:p>
            <a:pPr lvl="1"/>
            <a:r>
              <a:rPr lang="en-US" dirty="0"/>
              <a:t>Cumulative</a:t>
            </a:r>
          </a:p>
          <a:p>
            <a:pPr lvl="1"/>
            <a:r>
              <a:rPr lang="en-US" dirty="0"/>
              <a:t>Closed book</a:t>
            </a:r>
          </a:p>
          <a:p>
            <a:pPr lvl="1"/>
            <a:r>
              <a:rPr lang="en-US" dirty="0"/>
              <a:t>One cheat sheet allowed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94ECFA-7909-AB42-BF65-421473130B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5811" y="4506054"/>
            <a:ext cx="3473555" cy="2316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7173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8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3333CC"/>
      </a:accent2>
      <a:accent3>
        <a:srgbClr val="FFFFFF"/>
      </a:accent3>
      <a:accent4>
        <a:srgbClr val="000000"/>
      </a:accent4>
      <a:accent5>
        <a:srgbClr val="FFFFFF"/>
      </a:accent5>
      <a:accent6>
        <a:srgbClr val="2D2DB9"/>
      </a:accent6>
      <a:hlink>
        <a:srgbClr val="FFFF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FFFF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FFFFFF"/>
        </a:accent5>
        <a:accent6>
          <a:srgbClr val="2D2DB9"/>
        </a:accent6>
        <a:hlink>
          <a:srgbClr val="FFFF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1690</TotalTime>
  <Words>1331</Words>
  <Application>Microsoft Office PowerPoint</Application>
  <PresentationFormat>Widescreen</PresentationFormat>
  <Paragraphs>235</Paragraphs>
  <Slides>28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41" baseType="lpstr">
      <vt:lpstr>Arial</vt:lpstr>
      <vt:lpstr>Calibri</vt:lpstr>
      <vt:lpstr>Calibri Light</vt:lpstr>
      <vt:lpstr>Courier New</vt:lpstr>
      <vt:lpstr>Helvetica</vt:lpstr>
      <vt:lpstr>Helvetica Neue</vt:lpstr>
      <vt:lpstr>Segoe UI Historic</vt:lpstr>
      <vt:lpstr>Segoe UI Semilight</vt:lpstr>
      <vt:lpstr>Symbol</vt:lpstr>
      <vt:lpstr>Times New Roman</vt:lpstr>
      <vt:lpstr>Tw Cen MT</vt:lpstr>
      <vt:lpstr>Office Theme</vt:lpstr>
      <vt:lpstr>Default Design</vt:lpstr>
      <vt:lpstr>CSCI 230: Data Structures &amp; Algorithms</vt:lpstr>
      <vt:lpstr>Who am I?</vt:lpstr>
      <vt:lpstr>Motivational quotes</vt:lpstr>
      <vt:lpstr>The need for data structures…</vt:lpstr>
      <vt:lpstr>Efficiency</vt:lpstr>
      <vt:lpstr>Selecting a Data Structure</vt:lpstr>
      <vt:lpstr>Logistics</vt:lpstr>
      <vt:lpstr>Assignments</vt:lpstr>
      <vt:lpstr>Exams</vt:lpstr>
      <vt:lpstr>Survival tips</vt:lpstr>
      <vt:lpstr>Survival tips</vt:lpstr>
      <vt:lpstr>Homework</vt:lpstr>
      <vt:lpstr>PowerPoint Presentation</vt:lpstr>
      <vt:lpstr>What is this class about?</vt:lpstr>
      <vt:lpstr>Outline</vt:lpstr>
      <vt:lpstr>Basic definitions</vt:lpstr>
      <vt:lpstr>Abstract Data Types (ADT)</vt:lpstr>
      <vt:lpstr>Interfaces</vt:lpstr>
      <vt:lpstr>ADTs we’ll discuss</vt:lpstr>
      <vt:lpstr>PowerPoint Presentation</vt:lpstr>
      <vt:lpstr>Kahoot time!</vt:lpstr>
      <vt:lpstr>Case Study: The List ADT</vt:lpstr>
      <vt:lpstr>Case Study: List Implementations</vt:lpstr>
      <vt:lpstr>Design Decisions</vt:lpstr>
      <vt:lpstr>Dust off: OO programming</vt:lpstr>
      <vt:lpstr>Kahoot time!</vt:lpstr>
      <vt:lpstr>Problem solving time!</vt:lpstr>
      <vt:lpstr>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CSIS 641: Advanced Cybersecurity</dc:title>
  <dc:creator>Xenia Mountrouidou</dc:creator>
  <cp:lastModifiedBy>Mountrouidou, Xenia</cp:lastModifiedBy>
  <cp:revision>94</cp:revision>
  <dcterms:created xsi:type="dcterms:W3CDTF">2017-01-10T21:36:23Z</dcterms:created>
  <dcterms:modified xsi:type="dcterms:W3CDTF">2019-08-19T21:47:46Z</dcterms:modified>
</cp:coreProperties>
</file>