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304" r:id="rId2"/>
    <p:sldId id="257" r:id="rId3"/>
    <p:sldId id="288" r:id="rId4"/>
    <p:sldId id="289" r:id="rId5"/>
    <p:sldId id="290" r:id="rId6"/>
    <p:sldId id="291" r:id="rId7"/>
    <p:sldId id="258" r:id="rId8"/>
    <p:sldId id="292" r:id="rId9"/>
    <p:sldId id="293" r:id="rId10"/>
    <p:sldId id="301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4" r:id="rId38"/>
    <p:sldId id="286" r:id="rId39"/>
    <p:sldId id="287" r:id="rId40"/>
    <p:sldId id="296" r:id="rId41"/>
    <p:sldId id="295" r:id="rId42"/>
    <p:sldId id="297" r:id="rId43"/>
    <p:sldId id="302" r:id="rId44"/>
    <p:sldId id="303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579C8-C9FA-4263-9E99-0DFAAC4A9CE7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0114D-A431-4460-AB42-06F5CC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a building, do something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to install…</a:t>
            </a:r>
          </a:p>
          <a:p>
            <a:r>
              <a:rPr lang="en-US" baseline="0" dirty="0" smtClean="0"/>
              <a:t>Troubleshoot a machine</a:t>
            </a:r>
          </a:p>
          <a:p>
            <a:r>
              <a:rPr lang="en-US" baseline="0" dirty="0" smtClean="0"/>
              <a:t>Fire extinguishing</a:t>
            </a:r>
          </a:p>
          <a:p>
            <a:r>
              <a:rPr lang="en-US" baseline="0" dirty="0" smtClean="0"/>
              <a:t>Manual of your watch,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93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Big-O is an upper bound.</a:t>
            </a:r>
          </a:p>
          <a:p>
            <a:r>
              <a:rPr lang="en-US" dirty="0" smtClean="0"/>
              <a:t>Big-Theta is a tight bound, i.e. upper </a:t>
            </a:r>
            <a:r>
              <a:rPr lang="en-US" i="1" dirty="0" smtClean="0"/>
              <a:t>and</a:t>
            </a:r>
            <a:r>
              <a:rPr lang="en-US" dirty="0" smtClean="0"/>
              <a:t> lower bound.</a:t>
            </a:r>
          </a:p>
          <a:p>
            <a:r>
              <a:rPr lang="en-US" dirty="0" smtClean="0"/>
              <a:t>When people only worry about what's the worst that can happen, big-O is sufficient; i.e. it says that "it can't get much worse than this". The tighter the bound the better, of course, but a tight bound isn't always easy to compute.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True: continue </a:t>
            </a:r>
          </a:p>
          <a:p>
            <a:r>
              <a:rPr lang="en-US" dirty="0" smtClean="0"/>
              <a:t>Does not halt!!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n=5, 6, etc. n^2 is not so dominating</a:t>
            </a:r>
          </a:p>
          <a:p>
            <a:r>
              <a:rPr lang="en-US" dirty="0" smtClean="0"/>
              <a:t>But if n=1000??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0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other words, as </a:t>
            </a:r>
            <a:r>
              <a:rPr lang="en-US" i="1" dirty="0" smtClean="0"/>
              <a:t>n</a:t>
            </a:r>
            <a:r>
              <a:rPr lang="en-US" dirty="0" smtClean="0"/>
              <a:t> gets sufficiently large (larger than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), there is some constant </a:t>
            </a:r>
            <a:r>
              <a:rPr lang="en-US" i="1" dirty="0" smtClean="0"/>
              <a:t>c</a:t>
            </a:r>
            <a:r>
              <a:rPr lang="en-US" dirty="0" smtClean="0"/>
              <a:t> for which the processing time will always be less than or equal to </a:t>
            </a:r>
            <a:r>
              <a:rPr lang="en-US" i="1" dirty="0" err="1" smtClean="0"/>
              <a:t>c</a:t>
            </a:r>
            <a:r>
              <a:rPr lang="en-US" dirty="0" err="1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i="1" dirty="0" err="1" smtClean="0"/>
              <a:t>c</a:t>
            </a:r>
            <a:r>
              <a:rPr lang="en-US" dirty="0" err="1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an upper bound on performance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i="1" dirty="0" smtClean="0"/>
              <a:t>Asymptotic</a:t>
            </a:r>
            <a:r>
              <a:rPr lang="en-US" i="1" baseline="0" dirty="0" smtClean="0"/>
              <a:t> versus exact: distance approaches to zero but lines never meet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2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coefficients are</a:t>
            </a:r>
            <a:r>
              <a:rPr lang="en-US" baseline="0" dirty="0" smtClean="0"/>
              <a:t> positive, find a value of n that is equal to the rest of the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3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... &lt; log(n) &lt; sqrt(n) &lt; n &lt; n^2 &lt; ... &lt; a^n &lt; n! &lt; n^n &lt;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Exp</a:t>
            </a:r>
            <a:r>
              <a:rPr lang="en-US" dirty="0" smtClean="0"/>
              <a:t> is smaller than all others for small n</a:t>
            </a:r>
          </a:p>
          <a:p>
            <a:r>
              <a:rPr lang="en-US" dirty="0" smtClean="0"/>
              <a:t>Linear larger than quadratic</a:t>
            </a:r>
            <a:r>
              <a:rPr lang="en-US" baseline="0" dirty="0" smtClean="0"/>
              <a:t> for n&lt;20</a:t>
            </a:r>
          </a:p>
          <a:p>
            <a:r>
              <a:rPr lang="en-US" baseline="0" dirty="0" smtClean="0"/>
              <a:t>For small values of n a less efficient algorithm may be better</a:t>
            </a:r>
          </a:p>
          <a:p>
            <a:r>
              <a:rPr lang="en-US" baseline="0" dirty="0" smtClean="0"/>
              <a:t>Growth rate is important!!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7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Ratio shows</a:t>
            </a:r>
            <a:r>
              <a:rPr lang="en-US" baseline="0" dirty="0" smtClean="0"/>
              <a:t> it will take f(100)/f(50) times to process 100 numbers as it would to process 50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114D-A431-4460-AB42-06F5CC9F98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EF22-2811-4102-BAC9-94CED097604D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AC39-88F4-41D2-92FF-64BED982A566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702-1FF8-4131-A681-B9D58BA05566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3A45-9901-4208-B6A8-62D0216ED66C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71B9-5669-4CF3-A167-F84521BEDB91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53B5-7E76-4717-AF11-4AFD10D3FFA6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3A6C-265E-43DD-A8B2-9BE05FB0FC74}" type="datetime1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B058-875F-4862-9FBB-1CB48FBEAEA9}" type="datetime1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A5A3-E255-4A61-951F-AA36A46A2F8B}" type="datetime1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C700-E4DA-48DC-B15F-B2C15F1A22A8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23F7-07F0-4756-8787-B7377982D558}" type="datetime1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C68CF3E-DAA9-42D1-9A11-118BBEC70E6E}" type="datetime1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0273A7B-3BD7-4060-B0E3-235E38B06F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</a:t>
            </a:r>
            <a:r>
              <a:rPr lang="en-US" dirty="0"/>
              <a:t>: </a:t>
            </a:r>
            <a:r>
              <a:rPr lang="en-US" dirty="0" smtClean="0"/>
              <a:t>Algorithmic complexity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complexity and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you start running a java program?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dirty="0" smtClean="0"/>
              <a:t>Load the JVM (Java Virtual Machine)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dirty="0" smtClean="0"/>
              <a:t>The .class file of your program is loaded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dirty="0" smtClean="0"/>
              <a:t>The .class files referenced by you program are loaded</a:t>
            </a:r>
          </a:p>
          <a:p>
            <a:pPr marL="881063" lvl="1" indent="-514350">
              <a:buFont typeface="+mj-lt"/>
              <a:buAutoNum type="arabicPeriod"/>
            </a:pPr>
            <a:r>
              <a:rPr lang="en-US" dirty="0" smtClean="0"/>
              <a:t>Finally your program executes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8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Algorithm Efficiency and Big-O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Precise measure of the performance of an algorithm is difficult</a:t>
            </a:r>
          </a:p>
          <a:p>
            <a:pPr lvl="1"/>
            <a:r>
              <a:rPr lang="en-US" dirty="0" smtClean="0"/>
              <a:t>Java profilers: pros and cons</a:t>
            </a:r>
          </a:p>
          <a:p>
            <a:pPr eaLnBrk="1" hangingPunct="1"/>
            <a:r>
              <a:rPr lang="en-US" dirty="0" smtClean="0"/>
              <a:t>Big-O: performance of an algorithm as a function of the number of items to be processed</a:t>
            </a:r>
          </a:p>
          <a:p>
            <a:pPr lvl="1"/>
            <a:r>
              <a:rPr lang="en-US" dirty="0" smtClean="0"/>
              <a:t>Algorithm comparison</a:t>
            </a:r>
          </a:p>
          <a:p>
            <a:pPr eaLnBrk="1" hangingPunct="1"/>
            <a:r>
              <a:rPr lang="en-US" dirty="0" smtClean="0"/>
              <a:t>Very large problems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Linear Growth 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P</a:t>
            </a:r>
            <a:r>
              <a:rPr lang="en-US" dirty="0" smtClean="0"/>
              <a:t>rocessing time increases in proportion to the number of inputs </a:t>
            </a:r>
            <a:r>
              <a:rPr lang="en-US" i="1" dirty="0"/>
              <a:t>N</a:t>
            </a:r>
            <a:r>
              <a:rPr lang="en-US" i="1" dirty="0" smtClean="0"/>
              <a:t>: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public static int search(int[] x, int target)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for(int i=0; i&lt;x.length;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if (x[i]==target)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return i;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return -1; // target not found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Linear Growth Rate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</a:t>
            </a:r>
            <a:r>
              <a:rPr lang="en-US" dirty="0" smtClean="0"/>
              <a:t>rocessing time increases in proportion to the number of inputs </a:t>
            </a:r>
            <a:r>
              <a:rPr lang="en-US" i="1" dirty="0" smtClean="0"/>
              <a:t>n: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public static int search(int[] x, int target)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for(int i=0; i&lt;x.length;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if (x[i]==target)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return i;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return -1; // target not found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13</a:t>
            </a:fld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3886200" y="1143000"/>
            <a:ext cx="5257800" cy="3200400"/>
          </a:xfrm>
          <a:prstGeom prst="borderCallout1">
            <a:avLst>
              <a:gd name="adj1" fmla="val 44394"/>
              <a:gd name="adj2" fmla="val -2783"/>
              <a:gd name="adj3" fmla="val 84045"/>
              <a:gd name="adj4" fmla="val -20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0" dirty="0" smtClean="0"/>
              <a:t> </a:t>
            </a:r>
            <a:r>
              <a:rPr lang="en-US" sz="2000" b="0" dirty="0"/>
              <a:t>loop </a:t>
            </a:r>
            <a:r>
              <a:rPr lang="en-US" sz="2000" dirty="0" smtClean="0"/>
              <a:t>MAY</a:t>
            </a:r>
            <a:r>
              <a:rPr lang="en-US" sz="2000" b="0" dirty="0" smtClean="0"/>
              <a:t> </a:t>
            </a:r>
            <a:r>
              <a:rPr lang="en-US" sz="2000" b="0" dirty="0"/>
              <a:t>execute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x.length</a:t>
            </a:r>
            <a:r>
              <a:rPr lang="en-US" sz="2000" b="0" dirty="0"/>
              <a:t> </a:t>
            </a:r>
            <a:r>
              <a:rPr lang="en-US" sz="2000" b="0" dirty="0" smtClean="0"/>
              <a:t>times, why?</a:t>
            </a:r>
            <a:endParaRPr lang="en-US" sz="2000" b="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0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0" dirty="0" smtClean="0"/>
              <a:t> </a:t>
            </a:r>
            <a:r>
              <a:rPr lang="en-US" sz="2000" b="0" dirty="0"/>
              <a:t>loop </a:t>
            </a:r>
            <a:r>
              <a:rPr lang="en-US" sz="2000" dirty="0" smtClean="0"/>
              <a:t>may</a:t>
            </a:r>
            <a:r>
              <a:rPr lang="en-US" sz="2000" b="0" dirty="0" smtClean="0"/>
              <a:t> </a:t>
            </a:r>
            <a:r>
              <a:rPr lang="en-US" sz="2000" b="0" dirty="0"/>
              <a:t>execute (on average) (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x.length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+ 1)/2 </a:t>
            </a:r>
            <a:r>
              <a:rPr lang="en-US" sz="2000" b="0" dirty="0"/>
              <a:t>times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0" dirty="0" smtClean="0"/>
              <a:t>Total </a:t>
            </a:r>
            <a:r>
              <a:rPr lang="en-US" sz="2000" b="0" dirty="0"/>
              <a:t>execution time is directly proportional to 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x.length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>
                <a:cs typeface="Courier New" pitchFamily="49" charset="0"/>
              </a:rPr>
              <a:t>G</a:t>
            </a:r>
            <a:r>
              <a:rPr lang="en-US" sz="2000" b="0" dirty="0" smtClean="0">
                <a:cs typeface="Courier New" pitchFamily="49" charset="0"/>
              </a:rPr>
              <a:t>rowth </a:t>
            </a:r>
            <a:r>
              <a:rPr lang="en-US" sz="2000" b="0" dirty="0">
                <a:cs typeface="Courier New" pitchFamily="49" charset="0"/>
              </a:rPr>
              <a:t>rate of order </a:t>
            </a:r>
            <a:r>
              <a:rPr lang="en-US" sz="2000" b="0" i="1" dirty="0">
                <a:cs typeface="Courier New" pitchFamily="49" charset="0"/>
              </a:rPr>
              <a:t>n </a:t>
            </a:r>
            <a:r>
              <a:rPr lang="en-US" sz="2000" b="0" dirty="0">
                <a:cs typeface="Courier New" pitchFamily="49" charset="0"/>
              </a:rPr>
              <a:t> OR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b="0" dirty="0">
                <a:cs typeface="Courier New" pitchFamily="49" charset="0"/>
              </a:rPr>
              <a:t>O(n)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 x m Growth Rate</a:t>
            </a:r>
          </a:p>
        </p:txBody>
      </p:sp>
      <p:sp>
        <p:nvSpPr>
          <p:cNvPr id="614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Processing time can be dependent on two different inputs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areDifferent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[] x,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[] y) {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i=0; i&lt;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x.length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if (search(y, x[i]) != -1)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return false;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 x m Growth Rate </a:t>
            </a:r>
            <a:r>
              <a:rPr lang="en-US" smtClean="0"/>
              <a:t>(cont.)</a:t>
            </a:r>
          </a:p>
        </p:txBody>
      </p:sp>
      <p:sp>
        <p:nvSpPr>
          <p:cNvPr id="624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Processing time can be dependent on two different inputs.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areDifferent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[] x,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[] y) {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i=0; i&lt;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x.length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if (search(y, x[i]) != -1)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return false;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15</a:t>
            </a:fld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3962400" y="1295400"/>
            <a:ext cx="5181600" cy="2667000"/>
          </a:xfrm>
          <a:prstGeom prst="borderCallout1">
            <a:avLst>
              <a:gd name="adj1" fmla="val 44394"/>
              <a:gd name="adj2" fmla="val -2783"/>
              <a:gd name="adj3" fmla="val 95332"/>
              <a:gd name="adj4" fmla="val -18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 smtClean="0"/>
              <a:t> </a:t>
            </a:r>
            <a:r>
              <a:rPr lang="en-US" sz="2000" dirty="0"/>
              <a:t>loop </a:t>
            </a:r>
            <a:r>
              <a:rPr lang="en-US" sz="2000" dirty="0" smtClean="0"/>
              <a:t>executes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x.length</a:t>
            </a:r>
            <a:r>
              <a:rPr lang="en-US" sz="2000" dirty="0"/>
              <a:t> times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search</a:t>
            </a:r>
            <a:r>
              <a:rPr lang="en-US" sz="2000" dirty="0"/>
              <a:t>, </a:t>
            </a:r>
            <a:r>
              <a:rPr lang="en-US" sz="2000" dirty="0" smtClean="0"/>
              <a:t>executes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y.length</a:t>
            </a:r>
            <a:r>
              <a:rPr lang="en-US" sz="2000" dirty="0"/>
              <a:t> times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 smtClean="0"/>
              <a:t>Total </a:t>
            </a:r>
            <a:r>
              <a:rPr lang="en-US" sz="2000" dirty="0"/>
              <a:t>execution time </a:t>
            </a:r>
            <a:r>
              <a:rPr lang="en-US" sz="2000" dirty="0" smtClean="0"/>
              <a:t>proportional to: </a:t>
            </a:r>
            <a:r>
              <a:rPr lang="en-US" sz="2000" dirty="0"/>
              <a:t>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x.length </a:t>
            </a:r>
            <a:r>
              <a:rPr lang="en-US" sz="2000" dirty="0">
                <a:cs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y.length)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000" dirty="0">
                <a:cs typeface="Courier New" pitchFamily="49" charset="0"/>
              </a:rPr>
              <a:t>G</a:t>
            </a:r>
            <a:r>
              <a:rPr lang="en-US" sz="2000" dirty="0" smtClean="0">
                <a:cs typeface="Courier New" pitchFamily="49" charset="0"/>
              </a:rPr>
              <a:t>rowth </a:t>
            </a:r>
            <a:r>
              <a:rPr lang="en-US" sz="2000" dirty="0">
                <a:cs typeface="Courier New" pitchFamily="49" charset="0"/>
              </a:rPr>
              <a:t>rate has an order of </a:t>
            </a:r>
            <a:r>
              <a:rPr lang="en-US" sz="2000" dirty="0"/>
              <a:t>n x</a:t>
            </a:r>
            <a:r>
              <a:rPr lang="en-US" sz="2000" dirty="0">
                <a:cs typeface="Courier New" pitchFamily="49" charset="0"/>
              </a:rPr>
              <a:t> m or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cs typeface="Courier New" pitchFamily="49" charset="0"/>
              </a:rPr>
              <a:t>O(n x m)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Quadratic Growth 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Proportional to the square of the number of inputs </a:t>
            </a:r>
            <a:r>
              <a:rPr lang="en-US" i="1" dirty="0" smtClean="0"/>
              <a:t>n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public static boolean areUnique(int[] x)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for(int i=0; i&lt;x.length;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for(int j=0; j&lt;x.length; j++)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if (i != j &amp;&amp; x[i] == x[j])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return false;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return true;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Big-O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O()</a:t>
            </a:r>
          </a:p>
          <a:p>
            <a:pPr marL="594360" lvl="1" indent="-320040">
              <a:buFont typeface="Wingdings"/>
              <a:buChar char=""/>
              <a:defRPr/>
            </a:pPr>
            <a:r>
              <a:rPr lang="en-US" dirty="0" smtClean="0"/>
              <a:t>"order of magnitude“</a:t>
            </a:r>
          </a:p>
          <a:p>
            <a:pPr marL="594360" lvl="1" indent="-320040">
              <a:buFont typeface="Wingdings"/>
              <a:buChar char=""/>
              <a:defRPr/>
            </a:pPr>
            <a:r>
              <a:rPr lang="en-US" dirty="0" smtClean="0"/>
              <a:t>OR upper bound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Look at loops in the code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Assuming a loop body consists only of simple statements,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single loop is O(n)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pair of nested loops is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nested pair of loops inside another is O(n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and so on . . 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Big-O Notation </a:t>
            </a:r>
            <a:r>
              <a:rPr lang="en-US" smtClean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E</a:t>
            </a:r>
            <a:r>
              <a:rPr lang="en-US" dirty="0" smtClean="0"/>
              <a:t>xamine the </a:t>
            </a:r>
            <a:r>
              <a:rPr lang="en-US" i="1" dirty="0" smtClean="0"/>
              <a:t>number of times</a:t>
            </a:r>
            <a:r>
              <a:rPr lang="en-US" dirty="0" smtClean="0"/>
              <a:t> a loop is executed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for(i=1; i &lt; x.length; i *= 2)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// Do something with x[i]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loop body will execute </a:t>
            </a:r>
            <a:r>
              <a:rPr lang="en-US" i="1" dirty="0" smtClean="0"/>
              <a:t>k</a:t>
            </a:r>
            <a:r>
              <a:rPr lang="en-US" dirty="0" smtClean="0"/>
              <a:t>-1 times, with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/>
              <a:t> having the following values: </a:t>
            </a:r>
            <a:br>
              <a:rPr lang="en-US" dirty="0" smtClean="0"/>
            </a:br>
            <a:r>
              <a:rPr lang="en-US" dirty="0" smtClean="0"/>
              <a:t>            1, 2, 4, 8, 16, . . ., 2</a:t>
            </a:r>
            <a:r>
              <a:rPr lang="en-US" i="1" baseline="30000" dirty="0" smtClean="0"/>
              <a:t>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until 2</a:t>
            </a:r>
            <a:r>
              <a:rPr lang="en-US" i="1" baseline="30000" dirty="0" smtClean="0"/>
              <a:t>k</a:t>
            </a:r>
            <a:r>
              <a:rPr lang="en-US" dirty="0" smtClean="0"/>
              <a:t> is greater than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x.length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Since 2</a:t>
            </a:r>
            <a:r>
              <a:rPr lang="en-US" i="1" baseline="30000" dirty="0" smtClean="0"/>
              <a:t>k</a:t>
            </a:r>
            <a:r>
              <a:rPr lang="en-US" baseline="30000" dirty="0" smtClean="0"/>
              <a:t>-1</a:t>
            </a:r>
            <a:r>
              <a:rPr lang="en-US" dirty="0" smtClean="0"/>
              <a:t>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x.length</a:t>
            </a:r>
            <a:r>
              <a:rPr lang="en-US" dirty="0" smtClean="0"/>
              <a:t> &lt; 2</a:t>
            </a:r>
            <a:r>
              <a:rPr lang="en-US" i="1" baseline="30000" dirty="0" smtClean="0"/>
              <a:t>k</a:t>
            </a:r>
            <a:r>
              <a:rPr lang="en-US" baseline="30000" dirty="0" smtClean="0"/>
              <a:t> </a:t>
            </a:r>
            <a:r>
              <a:rPr lang="en-US" dirty="0" smtClean="0"/>
              <a:t>and log</a:t>
            </a:r>
            <a:r>
              <a:rPr lang="en-US" baseline="-25000" dirty="0" smtClean="0"/>
              <a:t>2</a:t>
            </a:r>
            <a:r>
              <a:rPr lang="en-US" dirty="0" smtClean="0"/>
              <a:t>2</a:t>
            </a:r>
            <a:r>
              <a:rPr lang="en-US" i="1" baseline="30000" dirty="0" smtClean="0"/>
              <a:t>k</a:t>
            </a:r>
            <a:r>
              <a:rPr lang="en-US" dirty="0" smtClean="0"/>
              <a:t> is </a:t>
            </a:r>
            <a:r>
              <a:rPr lang="en-US" i="1" dirty="0" smtClean="0"/>
              <a:t>k</a:t>
            </a:r>
            <a:r>
              <a:rPr lang="en-US" dirty="0" smtClean="0"/>
              <a:t>, we know that </a:t>
            </a:r>
            <a:r>
              <a:rPr lang="en-US" i="1" dirty="0" smtClean="0"/>
              <a:t>k</a:t>
            </a:r>
            <a:r>
              <a:rPr lang="en-US" dirty="0" smtClean="0"/>
              <a:t>-1 = log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x.length</a:t>
            </a:r>
            <a:r>
              <a:rPr lang="en-US" dirty="0" smtClean="0"/>
              <a:t>) &lt; </a:t>
            </a:r>
            <a:r>
              <a:rPr lang="en-US" i="1" dirty="0" smtClean="0"/>
              <a:t>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O(log </a:t>
            </a:r>
            <a:r>
              <a:rPr lang="en-US" b="1" i="1" dirty="0" smtClean="0"/>
              <a:t>n</a:t>
            </a:r>
            <a:r>
              <a:rPr lang="en-US" b="1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Formal Definition of Big-O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5486400"/>
          </a:xfrm>
        </p:spPr>
        <p:txBody>
          <a:bodyPr>
            <a:normAutofit fontScale="55000" lnSpcReduction="20000"/>
          </a:bodyPr>
          <a:lstStyle/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for (int j = 0; j &lt; n; j++)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      </a:t>
            </a:r>
            <a:r>
              <a:rPr lang="en-US" sz="4200" i="1" dirty="0" smtClean="0">
                <a:cs typeface="Courier New" pitchFamily="49" charset="0"/>
              </a:rPr>
              <a:t>Simple Statement</a:t>
            </a:r>
            <a:endParaRPr lang="en-US" sz="4200" dirty="0" smtClean="0"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 1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2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3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4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5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6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7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i="1" dirty="0" smtClean="0">
                <a:latin typeface="Courier New" pitchFamily="49" charset="0"/>
                <a:cs typeface="Courier New" pitchFamily="49" charset="0"/>
              </a:rPr>
              <a:t>... </a:t>
            </a:r>
            <a:r>
              <a:rPr lang="en-US" sz="4200" i="1" dirty="0" smtClean="0">
                <a:cs typeface="Courier New" pitchFamily="49" charset="0"/>
              </a:rPr>
              <a:t>Simple Statement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algorithms and how useful they are to solve the world’s problems</a:t>
            </a:r>
          </a:p>
          <a:p>
            <a:r>
              <a:rPr lang="en-US" dirty="0" smtClean="0"/>
              <a:t>Understand algorithmic complexity</a:t>
            </a:r>
          </a:p>
          <a:p>
            <a:r>
              <a:rPr lang="en-US" dirty="0" smtClean="0"/>
              <a:t>Use analytical thinking to estimate the complexity of your code</a:t>
            </a:r>
          </a:p>
          <a:p>
            <a:r>
              <a:rPr lang="en-US" dirty="0" smtClean="0"/>
              <a:t>Learn the complexity lingo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Formal Definition of Big-O </a:t>
            </a:r>
            <a:r>
              <a:rPr lang="en-US" smtClean="0"/>
              <a:t>(cont.)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153400" cy="5486400"/>
          </a:xfrm>
        </p:spPr>
        <p:txBody>
          <a:bodyPr>
            <a:normAutofit fontScale="55000" lnSpcReduction="20000"/>
          </a:bodyPr>
          <a:lstStyle/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for (int j = 0; j &lt; n; j++)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      </a:t>
            </a:r>
            <a:r>
              <a:rPr lang="en-US" sz="4200" i="1" dirty="0" smtClean="0">
                <a:cs typeface="Courier New" pitchFamily="49" charset="0"/>
              </a:rPr>
              <a:t>Simple Statement</a:t>
            </a:r>
            <a:endParaRPr lang="en-US" sz="4200" dirty="0" smtClean="0"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 1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2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3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4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5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6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 smtClean="0">
                <a:cs typeface="Courier New" pitchFamily="49" charset="0"/>
              </a:rPr>
              <a:t>Simple Statement 7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4200" i="1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4200" i="1" dirty="0">
                <a:cs typeface="Courier New" pitchFamily="49" charset="0"/>
              </a:rPr>
              <a:t> Simple Statement 30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2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20</a:t>
            </a:fld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6477000" y="1714500"/>
            <a:ext cx="2590800" cy="1447800"/>
          </a:xfrm>
          <a:prstGeom prst="borderCallout1">
            <a:avLst>
              <a:gd name="adj1" fmla="val 18750"/>
              <a:gd name="adj2" fmla="val -8333"/>
              <a:gd name="adj3" fmla="val 36888"/>
              <a:gd name="adj4" fmla="val -41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This nested loop executes a </a:t>
            </a:r>
            <a:r>
              <a:rPr lang="en-US" sz="2400" i="1" dirty="0"/>
              <a:t>Simple Statement</a:t>
            </a:r>
            <a:r>
              <a:rPr lang="en-US" sz="2400" dirty="0"/>
              <a:t>  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 times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Formal Definition of Big-O </a:t>
            </a:r>
            <a:r>
              <a:rPr lang="en-US" smtClean="0"/>
              <a:t>(cont.)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153400" cy="5486400"/>
          </a:xfrm>
        </p:spPr>
        <p:txBody>
          <a:bodyPr>
            <a:normAutofit fontScale="55000" lnSpcReduction="20000"/>
          </a:bodyPr>
          <a:lstStyle/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for (int j = 0; j &lt; n; j++)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      </a:t>
            </a:r>
            <a:r>
              <a:rPr lang="en-US" sz="4200" i="1" dirty="0" smtClean="0">
                <a:cs typeface="Courier New" pitchFamily="49" charset="0"/>
              </a:rPr>
              <a:t>Simple Statement</a:t>
            </a:r>
            <a:endParaRPr lang="en-US" sz="4200" dirty="0" smtClean="0"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 1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2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3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4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5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6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 smtClean="0">
                <a:cs typeface="Courier New" pitchFamily="49" charset="0"/>
              </a:rPr>
              <a:t>Simple Statement 7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4200" i="1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4200" i="1" dirty="0">
                <a:cs typeface="Courier New" pitchFamily="49" charset="0"/>
              </a:rPr>
              <a:t> Simple Statement 30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2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21</a:t>
            </a:fld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5562600" y="3352800"/>
            <a:ext cx="2590800" cy="1447800"/>
          </a:xfrm>
          <a:prstGeom prst="borderCallout1">
            <a:avLst>
              <a:gd name="adj1" fmla="val 18750"/>
              <a:gd name="adj2" fmla="val -8333"/>
              <a:gd name="adj3" fmla="val 25324"/>
              <a:gd name="adj4" fmla="val -51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This loop executes 5 </a:t>
            </a:r>
            <a:r>
              <a:rPr lang="en-US" sz="2000" i="1" dirty="0"/>
              <a:t>Simple Statements</a:t>
            </a:r>
            <a:r>
              <a:rPr lang="en-US" sz="2000" dirty="0"/>
              <a:t>  </a:t>
            </a:r>
            <a:r>
              <a:rPr lang="en-US" sz="2000" i="1" dirty="0"/>
              <a:t>n</a:t>
            </a:r>
            <a:r>
              <a:rPr lang="en-US" sz="2000" dirty="0"/>
              <a:t> times (5</a:t>
            </a:r>
            <a:r>
              <a:rPr lang="en-US" sz="2000" i="1" dirty="0"/>
              <a:t>n</a:t>
            </a:r>
            <a:r>
              <a:rPr lang="en-US" sz="1600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Formal Definition of Big-O </a:t>
            </a:r>
            <a:r>
              <a:rPr lang="en-US" smtClean="0"/>
              <a:t>(cont.)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5486400"/>
          </a:xfrm>
        </p:spPr>
        <p:txBody>
          <a:bodyPr>
            <a:normAutofit fontScale="55000" lnSpcReduction="20000"/>
          </a:bodyPr>
          <a:lstStyle/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for (int j = 0; j &lt; n; j++)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      </a:t>
            </a:r>
            <a:r>
              <a:rPr lang="en-US" sz="4200" i="1" dirty="0" smtClean="0">
                <a:cs typeface="Courier New" pitchFamily="49" charset="0"/>
              </a:rPr>
              <a:t>Simple Statement</a:t>
            </a:r>
            <a:endParaRPr lang="en-US" sz="4200" dirty="0" smtClean="0"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 1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2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3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4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5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6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 smtClean="0">
                <a:cs typeface="Courier New" pitchFamily="49" charset="0"/>
              </a:rPr>
              <a:t>Simple Statement 7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4200" i="1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4200" i="1" dirty="0">
                <a:cs typeface="Courier New" pitchFamily="49" charset="0"/>
              </a:rPr>
              <a:t> Simple Statement 30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2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22</a:t>
            </a:fld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5562600" y="4267200"/>
            <a:ext cx="2590800" cy="1447800"/>
          </a:xfrm>
          <a:prstGeom prst="borderCallout1">
            <a:avLst>
              <a:gd name="adj1" fmla="val 18750"/>
              <a:gd name="adj2" fmla="val -8333"/>
              <a:gd name="adj3" fmla="val 80476"/>
              <a:gd name="adj4" fmla="val -106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Finally, 25 </a:t>
            </a:r>
            <a:r>
              <a:rPr lang="en-US" sz="2400" i="1" dirty="0"/>
              <a:t>Simple Statements</a:t>
            </a:r>
            <a:r>
              <a:rPr lang="en-US" sz="2400" dirty="0"/>
              <a:t>  are executed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Formal Definition of Big-O </a:t>
            </a:r>
            <a:r>
              <a:rPr lang="en-US" smtClean="0"/>
              <a:t>(cont.)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5486400"/>
          </a:xfrm>
        </p:spPr>
        <p:txBody>
          <a:bodyPr>
            <a:normAutofit fontScale="55000" lnSpcReduction="20000"/>
          </a:bodyPr>
          <a:lstStyle/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for (int j = 0; j &lt; n; j++)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      </a:t>
            </a:r>
            <a:r>
              <a:rPr lang="en-US" sz="4200" i="1" dirty="0" smtClean="0">
                <a:cs typeface="Courier New" pitchFamily="49" charset="0"/>
              </a:rPr>
              <a:t>Simple Statement</a:t>
            </a:r>
            <a:endParaRPr lang="en-US" sz="4200" dirty="0" smtClean="0">
              <a:cs typeface="Courier New" pitchFamily="49" charset="0"/>
            </a:endParaRP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 1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dirty="0" smtClean="0">
                <a:cs typeface="Courier New" pitchFamily="49" charset="0"/>
              </a:rPr>
              <a:t>    </a:t>
            </a:r>
            <a:r>
              <a:rPr lang="en-US" sz="4200" i="1" dirty="0" smtClean="0">
                <a:cs typeface="Courier New" pitchFamily="49" charset="0"/>
              </a:rPr>
              <a:t>Simple Statement 2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3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4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5</a:t>
            </a: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>
                <a:cs typeface="Courier New" pitchFamily="49" charset="0"/>
              </a:rPr>
              <a:t> </a:t>
            </a:r>
            <a:r>
              <a:rPr lang="en-US" sz="4200" i="1" dirty="0">
                <a:cs typeface="Courier New" pitchFamily="49" charset="0"/>
              </a:rPr>
              <a:t>Simple </a:t>
            </a:r>
            <a:r>
              <a:rPr lang="en-US" sz="4200" i="1" dirty="0" smtClean="0">
                <a:cs typeface="Courier New" pitchFamily="49" charset="0"/>
              </a:rPr>
              <a:t>Statement 6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200" dirty="0" smtClean="0">
                <a:cs typeface="Courier New" pitchFamily="49" charset="0"/>
              </a:rPr>
              <a:t> </a:t>
            </a:r>
            <a:r>
              <a:rPr lang="en-US" sz="4200" i="1" dirty="0" smtClean="0">
                <a:cs typeface="Courier New" pitchFamily="49" charset="0"/>
              </a:rPr>
              <a:t>Simple Statement 7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4200" i="1" dirty="0" smtClean="0">
                <a:latin typeface="Courier New" pitchFamily="49" charset="0"/>
                <a:cs typeface="Courier New" pitchFamily="49" charset="0"/>
              </a:rPr>
              <a:t>...</a:t>
            </a:r>
            <a:r>
              <a:rPr lang="en-US" sz="4200" i="1" dirty="0">
                <a:cs typeface="Courier New" pitchFamily="49" charset="0"/>
              </a:rPr>
              <a:t> Simple Statement 30</a:t>
            </a:r>
          </a:p>
          <a:p>
            <a:pPr marL="4000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2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514600"/>
            <a:ext cx="33528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The complexity of this code </a:t>
            </a:r>
            <a:r>
              <a:rPr lang="en-US" sz="2400" dirty="0"/>
              <a:t>is: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/>
              <a:t>T(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+ 5</a:t>
            </a:r>
            <a:r>
              <a:rPr lang="en-US" sz="2400" i="1" dirty="0"/>
              <a:t>n</a:t>
            </a:r>
            <a:r>
              <a:rPr lang="en-US" sz="2400" dirty="0"/>
              <a:t> + 25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Formal Definition of Big-O </a:t>
            </a:r>
            <a:r>
              <a:rPr lang="en-US" smtClean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terms of T(</a:t>
            </a:r>
            <a:r>
              <a:rPr lang="en-US" i="1" dirty="0" smtClean="0"/>
              <a:t>n</a:t>
            </a:r>
            <a:r>
              <a:rPr lang="en-US" dirty="0" smtClean="0"/>
              <a:t>),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T(</a:t>
            </a:r>
            <a:r>
              <a:rPr lang="en-US" i="1" dirty="0" smtClean="0"/>
              <a:t>n</a:t>
            </a:r>
            <a:r>
              <a:rPr lang="en-US" dirty="0" smtClean="0"/>
              <a:t>) = O(f(</a:t>
            </a:r>
            <a:r>
              <a:rPr lang="en-US" i="1" dirty="0" smtClean="0"/>
              <a:t>n</a:t>
            </a:r>
            <a:r>
              <a:rPr lang="en-US" dirty="0" smtClean="0"/>
              <a:t>))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There exist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two constants, </a:t>
            </a:r>
            <a:r>
              <a:rPr lang="en-US" i="1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, greater than zero, and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function, f(</a:t>
            </a:r>
            <a:r>
              <a:rPr lang="en-US" i="1" dirty="0" smtClean="0"/>
              <a:t>n</a:t>
            </a:r>
            <a:r>
              <a:rPr lang="en-US" dirty="0" smtClean="0"/>
              <a:t>), such that </a:t>
            </a:r>
            <a:r>
              <a:rPr lang="en-US" b="1" dirty="0" smtClean="0"/>
              <a:t>for all </a:t>
            </a:r>
            <a:r>
              <a:rPr lang="en-US" b="1" i="1" dirty="0" smtClean="0"/>
              <a:t>n &gt; n</a:t>
            </a:r>
            <a:r>
              <a:rPr lang="en-US" b="1" baseline="-25000" dirty="0" smtClean="0"/>
              <a:t>0</a:t>
            </a:r>
            <a:r>
              <a:rPr lang="en-US" b="1" dirty="0" smtClean="0"/>
              <a:t>, </a:t>
            </a:r>
            <a:r>
              <a:rPr lang="en-US" b="1" i="1" dirty="0" err="1" smtClean="0"/>
              <a:t>c</a:t>
            </a:r>
            <a:r>
              <a:rPr lang="en-US" b="1" dirty="0" err="1" smtClean="0"/>
              <a:t>f</a:t>
            </a:r>
            <a:r>
              <a:rPr lang="en-US" b="1" dirty="0" smtClean="0"/>
              <a:t>(</a:t>
            </a:r>
            <a:r>
              <a:rPr lang="en-US" b="1" i="1" dirty="0" smtClean="0"/>
              <a:t>n</a:t>
            </a:r>
            <a:r>
              <a:rPr lang="en-US" b="1" dirty="0" smtClean="0"/>
              <a:t>) ≥ T(</a:t>
            </a:r>
            <a:r>
              <a:rPr lang="en-US" b="1" i="1" dirty="0" smtClean="0"/>
              <a:t>n</a:t>
            </a:r>
            <a:r>
              <a:rPr lang="en-US" b="1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i="1" dirty="0" smtClean="0"/>
              <a:t>T(n) is an upper bound for this code.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i="1" dirty="0" smtClean="0"/>
              <a:t>Worst case scenario!</a:t>
            </a:r>
          </a:p>
          <a:p>
            <a:r>
              <a:rPr lang="en-US" dirty="0"/>
              <a:t>T(</a:t>
            </a:r>
            <a:r>
              <a:rPr lang="en-US" i="1" dirty="0"/>
              <a:t>n</a:t>
            </a:r>
            <a:r>
              <a:rPr lang="en-US" dirty="0"/>
              <a:t>) = O(f(</a:t>
            </a:r>
            <a:r>
              <a:rPr lang="en-US" i="1" dirty="0"/>
              <a:t>n</a:t>
            </a:r>
            <a:r>
              <a:rPr lang="en-US" dirty="0" smtClean="0"/>
              <a:t>)) means T(n) grows </a:t>
            </a:r>
          </a:p>
          <a:p>
            <a:pPr marL="0" indent="0">
              <a:buNone/>
            </a:pPr>
            <a:r>
              <a:rPr lang="en-US" b="1" i="1" dirty="0" smtClean="0"/>
              <a:t>no </a:t>
            </a:r>
            <a:r>
              <a:rPr lang="en-US" b="1" i="1" dirty="0"/>
              <a:t>faster </a:t>
            </a:r>
            <a:r>
              <a:rPr lang="en-US" dirty="0"/>
              <a:t>than </a:t>
            </a:r>
            <a:r>
              <a:rPr lang="en-US" dirty="0" smtClean="0"/>
              <a:t>f(n) </a:t>
            </a:r>
            <a:r>
              <a:rPr lang="en-US" b="1" dirty="0"/>
              <a:t>asymptotically</a:t>
            </a:r>
            <a:endParaRPr lang="en-US" i="1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02467"/>
            <a:ext cx="2971800" cy="23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Formal Definition of Big-O </a:t>
            </a:r>
            <a:r>
              <a:rPr lang="en-US" smtClean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G</a:t>
            </a:r>
            <a:r>
              <a:rPr lang="en-US" dirty="0" smtClean="0"/>
              <a:t>rowth rate of f(</a:t>
            </a:r>
            <a:r>
              <a:rPr lang="en-US" i="1" dirty="0" smtClean="0"/>
              <a:t>n</a:t>
            </a:r>
            <a:r>
              <a:rPr lang="en-US" dirty="0" smtClean="0"/>
              <a:t>) == fastest growing term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the example, an algorithm of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+ 5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dirty="0" smtClean="0"/>
              <a:t>25)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tabLst>
                <a:tab pos="347663" algn="l"/>
              </a:tabLst>
              <a:defRPr/>
            </a:pPr>
            <a:r>
              <a:rPr lang="en-US" dirty="0" smtClean="0"/>
              <a:t>	is more simply expressed as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Rules of thumb:</a:t>
            </a:r>
          </a:p>
          <a:p>
            <a:pPr marL="640715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</a:t>
            </a:r>
            <a:r>
              <a:rPr lang="en-US" dirty="0" smtClean="0"/>
              <a:t>gnore all constants </a:t>
            </a:r>
          </a:p>
          <a:p>
            <a:pPr marL="640715" lvl="1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</a:t>
            </a:r>
            <a:r>
              <a:rPr lang="en-US" dirty="0" smtClean="0"/>
              <a:t>rop the lower-order terms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Big-O Example 1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Given T(n) = 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+ 5</a:t>
            </a:r>
            <a:r>
              <a:rPr lang="en-US" i="1" smtClean="0"/>
              <a:t>n</a:t>
            </a:r>
            <a:r>
              <a:rPr lang="en-US" smtClean="0"/>
              <a:t> + 25, show that this is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Find constants </a:t>
            </a:r>
            <a:r>
              <a:rPr lang="en-US" i="1" smtClean="0"/>
              <a:t>n</a:t>
            </a:r>
            <a:r>
              <a:rPr lang="en-US" baseline="-25000" smtClean="0"/>
              <a:t>0</a:t>
            </a:r>
            <a:r>
              <a:rPr lang="en-US" smtClean="0"/>
              <a:t> and c so that, for all </a:t>
            </a:r>
            <a:r>
              <a:rPr lang="en-US" i="1" smtClean="0"/>
              <a:t>n</a:t>
            </a:r>
            <a:r>
              <a:rPr lang="en-US" smtClean="0"/>
              <a:t> &gt; </a:t>
            </a:r>
            <a:r>
              <a:rPr lang="en-US" i="1" smtClean="0"/>
              <a:t>n</a:t>
            </a:r>
            <a:r>
              <a:rPr lang="en-US" baseline="-25000" smtClean="0"/>
              <a:t>0</a:t>
            </a:r>
            <a:r>
              <a:rPr lang="en-US" smtClean="0"/>
              <a:t>, c</a:t>
            </a:r>
            <a:r>
              <a:rPr lang="en-US" i="1" smtClean="0"/>
              <a:t>n</a:t>
            </a:r>
            <a:r>
              <a:rPr lang="en-US" baseline="30000" smtClean="0"/>
              <a:t>2  </a:t>
            </a:r>
            <a:r>
              <a:rPr lang="en-US" i="1" smtClean="0"/>
              <a:t>&gt; n</a:t>
            </a:r>
            <a:r>
              <a:rPr lang="en-US" baseline="30000" smtClean="0"/>
              <a:t>2</a:t>
            </a:r>
            <a:r>
              <a:rPr lang="en-US" smtClean="0"/>
              <a:t> + 5</a:t>
            </a:r>
            <a:r>
              <a:rPr lang="en-US" i="1" smtClean="0"/>
              <a:t>n</a:t>
            </a:r>
            <a:r>
              <a:rPr lang="en-US" smtClean="0"/>
              <a:t> + 25</a:t>
            </a:r>
          </a:p>
          <a:p>
            <a:pPr lvl="1" eaLnBrk="1" hangingPunct="1"/>
            <a:r>
              <a:rPr lang="en-US" smtClean="0"/>
              <a:t>Find the point where c</a:t>
            </a:r>
            <a:r>
              <a:rPr lang="en-US" i="1" smtClean="0"/>
              <a:t>n</a:t>
            </a:r>
            <a:r>
              <a:rPr lang="en-US" baseline="30000" smtClean="0"/>
              <a:t>2  </a:t>
            </a:r>
            <a:r>
              <a:rPr lang="en-US" i="1" smtClean="0"/>
              <a:t>= n</a:t>
            </a:r>
            <a:r>
              <a:rPr lang="en-US" baseline="30000" smtClean="0"/>
              <a:t>2</a:t>
            </a:r>
            <a:r>
              <a:rPr lang="en-US" smtClean="0"/>
              <a:t> + 5</a:t>
            </a:r>
            <a:r>
              <a:rPr lang="en-US" i="1" smtClean="0"/>
              <a:t>n</a:t>
            </a:r>
            <a:r>
              <a:rPr lang="en-US" smtClean="0"/>
              <a:t> + 25</a:t>
            </a:r>
          </a:p>
          <a:p>
            <a:pPr lvl="1" eaLnBrk="1" hangingPunct="1"/>
            <a:r>
              <a:rPr lang="en-US" smtClean="0"/>
              <a:t>Let </a:t>
            </a:r>
            <a:r>
              <a:rPr lang="en-US" i="1" smtClean="0"/>
              <a:t>n</a:t>
            </a:r>
            <a:r>
              <a:rPr lang="en-US" smtClean="0"/>
              <a:t> = </a:t>
            </a:r>
            <a:r>
              <a:rPr lang="en-US" i="1" smtClean="0"/>
              <a:t>n</a:t>
            </a:r>
            <a:r>
              <a:rPr lang="en-US" baseline="-25000" smtClean="0"/>
              <a:t>0</a:t>
            </a:r>
            <a:r>
              <a:rPr lang="en-US" smtClean="0"/>
              <a:t>, and solve for c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mtClean="0"/>
              <a:t>c = 1 + 5/</a:t>
            </a:r>
            <a:r>
              <a:rPr lang="en-US" i="1" smtClean="0"/>
              <a:t> n</a:t>
            </a:r>
            <a:r>
              <a:rPr lang="en-US" baseline="-25000" smtClean="0"/>
              <a:t>0</a:t>
            </a:r>
            <a:r>
              <a:rPr lang="en-US" smtClean="0"/>
              <a:t>, + 25/</a:t>
            </a:r>
            <a:r>
              <a:rPr lang="en-US" i="1" smtClean="0"/>
              <a:t> n</a:t>
            </a:r>
            <a:r>
              <a:rPr lang="en-US" baseline="-25000" smtClean="0"/>
              <a:t>0</a:t>
            </a:r>
            <a:r>
              <a:rPr lang="en-US" baseline="30000" smtClean="0"/>
              <a:t> 2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When </a:t>
            </a:r>
            <a:r>
              <a:rPr lang="en-US" i="1" smtClean="0"/>
              <a:t>n</a:t>
            </a:r>
            <a:r>
              <a:rPr lang="en-US" baseline="-25000" smtClean="0"/>
              <a:t>0</a:t>
            </a:r>
            <a:r>
              <a:rPr lang="en-US" smtClean="0"/>
              <a:t> is 5(1 + 5/5 + 25/25), c is 3</a:t>
            </a:r>
          </a:p>
          <a:p>
            <a:pPr eaLnBrk="1" hangingPunct="1"/>
            <a:r>
              <a:rPr lang="en-US" smtClean="0"/>
              <a:t>So, 3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&gt; 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+ 5</a:t>
            </a:r>
            <a:r>
              <a:rPr lang="en-US" i="1" smtClean="0"/>
              <a:t>n</a:t>
            </a:r>
            <a:r>
              <a:rPr lang="en-US" smtClean="0"/>
              <a:t> + 25 for all </a:t>
            </a:r>
            <a:r>
              <a:rPr lang="en-US" i="1" smtClean="0"/>
              <a:t>n</a:t>
            </a:r>
            <a:r>
              <a:rPr lang="en-US" smtClean="0"/>
              <a:t> &gt; 5</a:t>
            </a:r>
          </a:p>
          <a:p>
            <a:pPr eaLnBrk="1" hangingPunct="1"/>
            <a:r>
              <a:rPr lang="en-US" smtClean="0"/>
              <a:t>Other values of </a:t>
            </a:r>
            <a:r>
              <a:rPr lang="en-US" i="1" smtClean="0"/>
              <a:t>n</a:t>
            </a:r>
            <a:r>
              <a:rPr lang="en-US" baseline="-25000" smtClean="0"/>
              <a:t>0</a:t>
            </a:r>
            <a:r>
              <a:rPr lang="en-US" smtClean="0"/>
              <a:t> and c also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Big-O Example 1 </a:t>
            </a:r>
            <a:r>
              <a:rPr lang="en-US" smtClean="0"/>
              <a:t>(cont.)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27</a:t>
            </a:fld>
            <a:endParaRPr lang="en-US"/>
          </a:p>
        </p:txBody>
      </p:sp>
      <p:pic>
        <p:nvPicPr>
          <p:cNvPr id="75779" name="Picture 2" descr="C:\Documents and Settings\Administrator\My Documents\Koffman\PPTs\JPEGS\JWCL233_Koffman JPG files\ch02\w0021-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9738"/>
            <a:ext cx="693420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Big-O Example 2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Consider the following loop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for (int i = 0; i &lt; n; i++) {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for (int j = i + 1; j &lt; n; j++) {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smtClean="0">
                <a:cs typeface="Courier New" pitchFamily="49" charset="0"/>
              </a:rPr>
              <a:t>           </a:t>
            </a:r>
            <a:r>
              <a:rPr lang="en-US" sz="1800" i="1" smtClean="0">
                <a:cs typeface="Courier New" pitchFamily="49" charset="0"/>
              </a:rPr>
              <a:t>3 simple statements</a:t>
            </a:r>
            <a:endParaRPr lang="en-US" sz="1800" smtClean="0">
              <a:cs typeface="Courier New" pitchFamily="49" charset="0"/>
            </a:endParaRP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400050" lvl="1" indent="0" eaLnBrk="1" hangingPunct="1">
              <a:buFont typeface="Wingdings 2" pitchFamily="18" charset="2"/>
              <a:buNone/>
            </a:pPr>
            <a:r>
              <a:rPr lang="en-US" sz="180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smtClean="0"/>
          </a:p>
          <a:p>
            <a:pPr eaLnBrk="1" hangingPunct="1"/>
            <a:r>
              <a:rPr lang="en-US" smtClean="0"/>
              <a:t>T(</a:t>
            </a:r>
            <a:r>
              <a:rPr lang="en-US" i="1" smtClean="0"/>
              <a:t>n</a:t>
            </a:r>
            <a:r>
              <a:rPr lang="en-US" smtClean="0"/>
              <a:t>) = 3(</a:t>
            </a:r>
            <a:r>
              <a:rPr lang="en-US" i="1" smtClean="0"/>
              <a:t>n</a:t>
            </a:r>
            <a:r>
              <a:rPr lang="en-US" smtClean="0"/>
              <a:t> – 1) + 3 (</a:t>
            </a:r>
            <a:r>
              <a:rPr lang="en-US" i="1" smtClean="0"/>
              <a:t>n</a:t>
            </a:r>
            <a:r>
              <a:rPr lang="en-US" smtClean="0"/>
              <a:t> – 2) + … + 3</a:t>
            </a:r>
          </a:p>
          <a:p>
            <a:pPr eaLnBrk="1" hangingPunct="1"/>
            <a:r>
              <a:rPr lang="en-US" smtClean="0"/>
              <a:t>Factoring out the 3,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3(</a:t>
            </a:r>
            <a:r>
              <a:rPr lang="en-US" i="1" smtClean="0"/>
              <a:t>n</a:t>
            </a:r>
            <a:r>
              <a:rPr lang="en-US" smtClean="0"/>
              <a:t> – 1 + </a:t>
            </a:r>
            <a:r>
              <a:rPr lang="en-US" i="1" smtClean="0"/>
              <a:t>n</a:t>
            </a:r>
            <a:r>
              <a:rPr lang="en-US" smtClean="0"/>
              <a:t> – 2  + </a:t>
            </a:r>
            <a:r>
              <a:rPr lang="en-US" i="1" smtClean="0"/>
              <a:t>n</a:t>
            </a:r>
            <a:r>
              <a:rPr lang="en-US" smtClean="0"/>
              <a:t> + … + 1)</a:t>
            </a:r>
          </a:p>
          <a:p>
            <a:pPr eaLnBrk="1" hangingPunct="1"/>
            <a:r>
              <a:rPr lang="en-US" smtClean="0"/>
              <a:t>1 + 2 + … + </a:t>
            </a:r>
            <a:r>
              <a:rPr lang="en-US" i="1" smtClean="0"/>
              <a:t>n</a:t>
            </a:r>
            <a:r>
              <a:rPr lang="en-US" smtClean="0"/>
              <a:t> – 1 = (</a:t>
            </a:r>
            <a:r>
              <a:rPr lang="en-US" i="1" smtClean="0"/>
              <a:t>n</a:t>
            </a:r>
            <a:r>
              <a:rPr lang="en-US" smtClean="0"/>
              <a:t> x (</a:t>
            </a:r>
            <a:r>
              <a:rPr lang="en-US" i="1" smtClean="0"/>
              <a:t>n</a:t>
            </a:r>
            <a:r>
              <a:rPr lang="en-US" smtClean="0"/>
              <a:t>-1))/2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Big-O Example 2 </a:t>
            </a:r>
            <a:r>
              <a:rPr lang="en-US" smtClean="0"/>
              <a:t>(cont.)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Therefore T(</a:t>
            </a:r>
            <a:r>
              <a:rPr lang="en-US" i="1" smtClean="0"/>
              <a:t>n</a:t>
            </a:r>
            <a:r>
              <a:rPr lang="en-US" smtClean="0"/>
              <a:t>) = 1.5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– 1.5</a:t>
            </a:r>
            <a:r>
              <a:rPr lang="en-US" i="1" smtClean="0"/>
              <a:t>n</a:t>
            </a:r>
          </a:p>
          <a:p>
            <a:pPr eaLnBrk="1" hangingPunct="1"/>
            <a:r>
              <a:rPr lang="en-US" smtClean="0"/>
              <a:t>When </a:t>
            </a:r>
            <a:r>
              <a:rPr lang="en-US" i="1" smtClean="0"/>
              <a:t>n</a:t>
            </a:r>
            <a:r>
              <a:rPr lang="en-US" smtClean="0"/>
              <a:t> = 0, the polynomial has the value 0</a:t>
            </a:r>
          </a:p>
          <a:p>
            <a:pPr eaLnBrk="1" hangingPunct="1"/>
            <a:r>
              <a:rPr lang="en-US" smtClean="0"/>
              <a:t>For values of </a:t>
            </a:r>
            <a:r>
              <a:rPr lang="en-US" i="1" smtClean="0"/>
              <a:t>n</a:t>
            </a:r>
            <a:r>
              <a:rPr lang="en-US" smtClean="0"/>
              <a:t> &gt; 1, 1.5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&gt; 1.5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 – 1.5</a:t>
            </a:r>
            <a:r>
              <a:rPr lang="en-US" i="1" smtClean="0"/>
              <a:t>n</a:t>
            </a:r>
          </a:p>
          <a:p>
            <a:pPr eaLnBrk="1" hangingPunct="1"/>
            <a:r>
              <a:rPr lang="en-US" smtClean="0"/>
              <a:t>Therefore T(</a:t>
            </a:r>
            <a:r>
              <a:rPr lang="en-US" i="1" smtClean="0"/>
              <a:t>n</a:t>
            </a:r>
            <a:r>
              <a:rPr lang="en-US" smtClean="0"/>
              <a:t>)  is O(</a:t>
            </a:r>
            <a:r>
              <a:rPr lang="en-US" i="1" smtClean="0"/>
              <a:t>n</a:t>
            </a:r>
            <a:r>
              <a:rPr lang="en-US" baseline="30000" smtClean="0"/>
              <a:t>2</a:t>
            </a:r>
            <a:r>
              <a:rPr lang="en-US" smtClean="0"/>
              <a:t>) when </a:t>
            </a:r>
            <a:r>
              <a:rPr lang="en-US" i="1" smtClean="0"/>
              <a:t>n</a:t>
            </a:r>
            <a:r>
              <a:rPr lang="en-US" baseline="-25000" smtClean="0"/>
              <a:t>0</a:t>
            </a:r>
            <a:r>
              <a:rPr lang="en-US" smtClean="0"/>
              <a:t> is 1 and c is 1.5</a:t>
            </a:r>
          </a:p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DS 2.2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6096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Big-O Example 2 </a:t>
            </a:r>
            <a:r>
              <a:rPr lang="en-US" smtClean="0"/>
              <a:t>(cont.)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30</a:t>
            </a:fld>
            <a:endParaRPr lang="en-US"/>
          </a:p>
        </p:txBody>
      </p:sp>
      <p:pic>
        <p:nvPicPr>
          <p:cNvPr id="78851" name="Picture 2" descr="C:\Documents and Settings\Administrator\My Documents\Koffman\PPTs\JPEGS\JWCL233_Koffman JPG files\ch02\w0022-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740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Symbols Used in Quantifying Performance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31786"/>
              </p:ext>
            </p:extLst>
          </p:nvPr>
        </p:nvGraphicFramePr>
        <p:xfrm>
          <a:off x="1295400" y="2209800"/>
          <a:ext cx="6858000" cy="346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605"/>
                <a:gridCol w="4864395"/>
              </a:tblGrid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Symbol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/>
                </a:tc>
              </a:tr>
              <a:tr h="870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</a:t>
                      </a:r>
                      <a:r>
                        <a:rPr lang="en-US" sz="2400" baseline="0" dirty="0" smtClean="0"/>
                        <a:t> method or program takes as a function of the number of inputs </a:t>
                      </a:r>
                      <a:r>
                        <a:rPr lang="en-US" sz="2400" i="1" baseline="0" dirty="0" smtClean="0"/>
                        <a:t>n</a:t>
                      </a:r>
                      <a:endParaRPr lang="en-US" sz="2400" i="1" dirty="0"/>
                    </a:p>
                  </a:txBody>
                  <a:tcPr/>
                </a:tc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f(n)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Any</a:t>
                      </a:r>
                      <a:r>
                        <a:rPr lang="en-US" sz="2400" baseline="0" dirty="0" smtClean="0"/>
                        <a:t> function of n</a:t>
                      </a:r>
                      <a:endParaRPr lang="en-US" sz="2400" dirty="0"/>
                    </a:p>
                  </a:txBody>
                  <a:tcPr/>
                </a:tc>
              </a:tr>
              <a:tr h="7257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O(f(n))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Order of </a:t>
                      </a:r>
                      <a:r>
                        <a:rPr lang="en-US" sz="2400" dirty="0" smtClean="0"/>
                        <a:t>magnitude </a:t>
                      </a:r>
                      <a:r>
                        <a:rPr lang="en-US" sz="2400" dirty="0" smtClean="0"/>
                        <a:t>of functions that </a:t>
                      </a:r>
                      <a:r>
                        <a:rPr lang="en-US" sz="2400" b="1" dirty="0" smtClean="0"/>
                        <a:t>grow no faster </a:t>
                      </a:r>
                      <a:r>
                        <a:rPr lang="en-US" sz="2400" dirty="0" smtClean="0"/>
                        <a:t>than </a:t>
                      </a:r>
                      <a:r>
                        <a:rPr lang="en-US" sz="2400" i="1" dirty="0" smtClean="0"/>
                        <a:t>f(n)</a:t>
                      </a: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Common Growth Rates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32</a:t>
            </a:fld>
            <a:endParaRPr lang="en-US"/>
          </a:p>
        </p:txBody>
      </p:sp>
      <p:pic>
        <p:nvPicPr>
          <p:cNvPr id="80899" name="Picture 2" descr="C:\Documents and Settings\Administrator\My Documents\Koffman\PPTs\Koffman_Digital Request 150 DPI JPEG\Ch02\Table_2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656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Different Growth Rates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33</a:t>
            </a:fld>
            <a:endParaRPr lang="en-US"/>
          </a:p>
        </p:txBody>
      </p:sp>
      <p:pic>
        <p:nvPicPr>
          <p:cNvPr id="81923" name="Picture 2" descr="C:\Documents and Settings\Administrator\My Documents\Koffman\PPTs\JPEGS\JWCL233_Koffman JPG files\ch02\w0023-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120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Effects of Different Growth Rates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34</a:t>
            </a:fld>
            <a:endParaRPr lang="en-US"/>
          </a:p>
        </p:txBody>
      </p:sp>
      <p:pic>
        <p:nvPicPr>
          <p:cNvPr id="82947" name="Picture 2" descr="C:\Documents and Settings\Administrator\My Documents\Koffman\PPTs\Koffman_Digital Request 150 DPI JPEG\Ch02\Table_2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Algorithms with Exponential and Factorial Growth Rates</a:t>
            </a:r>
            <a:endParaRPr lang="en-US" b="1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Algorithms with exponential and factorial growth rates have an effective practical limit on the size of the problem they can be used to solve</a:t>
            </a:r>
          </a:p>
          <a:p>
            <a:pPr eaLnBrk="1" hangingPunct="1"/>
            <a:r>
              <a:rPr lang="en-US" dirty="0" smtClean="0"/>
              <a:t>With an O(2</a:t>
            </a:r>
            <a:r>
              <a:rPr lang="en-US" i="1" baseline="30000" dirty="0" smtClean="0"/>
              <a:t>n</a:t>
            </a:r>
            <a:r>
              <a:rPr lang="en-US" dirty="0" smtClean="0"/>
              <a:t>) algorithm, if 100 inputs takes an hour then, </a:t>
            </a:r>
          </a:p>
          <a:p>
            <a:pPr lvl="1" eaLnBrk="1" hangingPunct="1"/>
            <a:r>
              <a:rPr lang="en-US" dirty="0" smtClean="0"/>
              <a:t>101 inputs will take 2 hours</a:t>
            </a:r>
          </a:p>
          <a:p>
            <a:pPr lvl="1" eaLnBrk="1" hangingPunct="1"/>
            <a:r>
              <a:rPr lang="en-US" dirty="0" smtClean="0"/>
              <a:t>105 inputs will take 32 hours</a:t>
            </a:r>
          </a:p>
          <a:p>
            <a:pPr lvl="1" eaLnBrk="1" hangingPunct="1"/>
            <a:r>
              <a:rPr lang="en-US" dirty="0" smtClean="0"/>
              <a:t>114 inputs will take 16,384 hours (almost 2 years!)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Algorithms with Exponential and Factorial Growth Rates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Encryption algorithms take advantage of this characteristic</a:t>
            </a:r>
          </a:p>
          <a:p>
            <a:pPr eaLnBrk="1" hangingPunct="1"/>
            <a:r>
              <a:rPr lang="en-US" dirty="0" smtClean="0"/>
              <a:t>Some cryptographic algorithms can be broken in O(2</a:t>
            </a:r>
            <a:r>
              <a:rPr lang="en-US" i="1" baseline="30000" dirty="0" smtClean="0"/>
              <a:t>n</a:t>
            </a:r>
            <a:r>
              <a:rPr lang="en-US" dirty="0" smtClean="0"/>
              <a:t>) time, where </a:t>
            </a:r>
            <a:r>
              <a:rPr lang="en-US" i="1" dirty="0" smtClean="0"/>
              <a:t>n</a:t>
            </a:r>
            <a:r>
              <a:rPr lang="en-US" dirty="0" smtClean="0"/>
              <a:t> is the number of bits in the key </a:t>
            </a:r>
          </a:p>
          <a:p>
            <a:pPr eaLnBrk="1" hangingPunct="1"/>
            <a:r>
              <a:rPr lang="en-US" dirty="0" smtClean="0"/>
              <a:t>A key length of 40 is considered breakable by a modern computer, </a:t>
            </a:r>
          </a:p>
          <a:p>
            <a:pPr eaLnBrk="1" hangingPunct="1"/>
            <a:r>
              <a:rPr lang="en-US" dirty="0"/>
              <a:t>B</a:t>
            </a:r>
            <a:r>
              <a:rPr lang="en-US" smtClean="0"/>
              <a:t>ut </a:t>
            </a:r>
            <a:r>
              <a:rPr lang="en-US" dirty="0" smtClean="0"/>
              <a:t>a key length of 100 bits will take a billion-(billion (10</a:t>
            </a:r>
            <a:r>
              <a:rPr lang="en-US" baseline="30000" dirty="0" smtClean="0"/>
              <a:t>18</a:t>
            </a:r>
            <a:r>
              <a:rPr lang="en-US" dirty="0" smtClean="0"/>
              <a:t>) ) </a:t>
            </a:r>
            <a:r>
              <a:rPr lang="en-US" dirty="0" smtClean="0"/>
              <a:t>times longer than a key length of 40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big O of </a:t>
            </a:r>
            <a:r>
              <a:rPr lang="en-US" dirty="0" smtClean="0"/>
              <a:t>f(n)=n</a:t>
            </a:r>
            <a:r>
              <a:rPr lang="en-US" baseline="30000" dirty="0" smtClean="0"/>
              <a:t>2</a:t>
            </a:r>
            <a:r>
              <a:rPr lang="en-US" dirty="0" smtClean="0"/>
              <a:t>+n</a:t>
            </a:r>
            <a:r>
              <a:rPr lang="en-US" baseline="30000" dirty="0" smtClean="0"/>
              <a:t>2</a:t>
            </a:r>
            <a:r>
              <a:rPr lang="en-US" dirty="0" smtClean="0"/>
              <a:t>log(n) </a:t>
            </a:r>
            <a:r>
              <a:rPr lang="en-US" dirty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is the big O of </a:t>
            </a:r>
            <a:r>
              <a:rPr lang="en-US" dirty="0" smtClean="0"/>
              <a:t>f(n)=n</a:t>
            </a:r>
            <a:r>
              <a:rPr lang="en-US" baseline="30000" dirty="0" smtClean="0"/>
              <a:t>3</a:t>
            </a:r>
            <a:r>
              <a:rPr lang="en-US" dirty="0" smtClean="0"/>
              <a:t>+n</a:t>
            </a:r>
            <a:r>
              <a:rPr lang="en-US" baseline="30000" dirty="0" smtClean="0"/>
              <a:t>2</a:t>
            </a:r>
            <a:r>
              <a:rPr lang="en-US" dirty="0" smtClean="0"/>
              <a:t>log(n) ?</a:t>
            </a:r>
          </a:p>
          <a:p>
            <a:r>
              <a:rPr lang="en-US" dirty="0"/>
              <a:t>What is the big O of </a:t>
            </a:r>
            <a:r>
              <a:rPr lang="en-US" dirty="0" smtClean="0"/>
              <a:t>f(n)= (</a:t>
            </a:r>
            <a:r>
              <a:rPr lang="en-US" dirty="0" err="1" smtClean="0"/>
              <a:t>nlog</a:t>
            </a:r>
            <a:r>
              <a:rPr lang="en-US" dirty="0" smtClean="0"/>
              <a:t>(n)+n</a:t>
            </a:r>
            <a:r>
              <a:rPr lang="en-US" baseline="30000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(</a:t>
            </a:r>
            <a:r>
              <a:rPr lang="en-US" dirty="0" err="1" smtClean="0"/>
              <a:t>n+log</a:t>
            </a:r>
            <a:r>
              <a:rPr lang="en-US" dirty="0" smtClean="0"/>
              <a:t>(n))?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Efficiency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3415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Other  complexities…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</a:t>
            </a:r>
            <a:r>
              <a:rPr lang="en-US" b="1" dirty="0"/>
              <a:t>G</a:t>
            </a:r>
            <a:r>
              <a:rPr lang="en-US" b="1" dirty="0" smtClean="0"/>
              <a:t>reek letters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Big-Omega: T(n) = Ω(f(n))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There exist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two constants,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, greater than zero, and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a function, f(</a:t>
            </a:r>
            <a:r>
              <a:rPr lang="en-US" i="1" dirty="0"/>
              <a:t>n</a:t>
            </a:r>
            <a:r>
              <a:rPr lang="en-US" dirty="0" smtClean="0"/>
              <a:t>), </a:t>
            </a:r>
            <a:r>
              <a:rPr lang="en-US" dirty="0"/>
              <a:t>such that </a:t>
            </a:r>
            <a:r>
              <a:rPr lang="en-US" b="1" dirty="0"/>
              <a:t>for all </a:t>
            </a:r>
            <a:r>
              <a:rPr lang="en-US" b="1" i="1" dirty="0"/>
              <a:t>n &gt; n</a:t>
            </a:r>
            <a:r>
              <a:rPr lang="en-US" b="1" baseline="-25000" dirty="0"/>
              <a:t>0</a:t>
            </a:r>
            <a:r>
              <a:rPr lang="en-US" b="1" dirty="0"/>
              <a:t>, </a:t>
            </a:r>
            <a:r>
              <a:rPr lang="en-US" b="1" i="1" dirty="0" err="1"/>
              <a:t>c</a:t>
            </a:r>
            <a:r>
              <a:rPr lang="en-US" b="1" dirty="0" err="1"/>
              <a:t>f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) </a:t>
            </a:r>
            <a:r>
              <a:rPr lang="en-US" b="1" dirty="0" smtClean="0"/>
              <a:t>≤ </a:t>
            </a:r>
            <a:r>
              <a:rPr lang="en-US" b="1" dirty="0"/>
              <a:t>T(</a:t>
            </a:r>
            <a:r>
              <a:rPr lang="en-US" b="1" i="1" dirty="0"/>
              <a:t>n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Best case!</a:t>
            </a:r>
          </a:p>
          <a:p>
            <a:r>
              <a:rPr lang="en-US" dirty="0" smtClean="0"/>
              <a:t>Lower bound</a:t>
            </a:r>
          </a:p>
          <a:p>
            <a:r>
              <a:rPr lang="en-US" dirty="0"/>
              <a:t>M</a:t>
            </a:r>
            <a:r>
              <a:rPr lang="en-US" dirty="0" smtClean="0"/>
              <a:t>eans </a:t>
            </a:r>
            <a:r>
              <a:rPr lang="en-US" dirty="0"/>
              <a:t>T(n) grows </a:t>
            </a:r>
            <a:r>
              <a:rPr lang="en-US" b="1" i="1" dirty="0" smtClean="0"/>
              <a:t>no slower </a:t>
            </a:r>
            <a:r>
              <a:rPr lang="en-US" dirty="0"/>
              <a:t>than f(n) </a:t>
            </a:r>
            <a:r>
              <a:rPr lang="en-US" b="1" dirty="0" smtClean="0"/>
              <a:t>asymptotically</a:t>
            </a:r>
          </a:p>
          <a:p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an algorithm?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Finite </a:t>
            </a:r>
            <a:r>
              <a:rPr lang="en-US" dirty="0" smtClean="0"/>
              <a:t>sequence of </a:t>
            </a:r>
            <a:r>
              <a:rPr lang="en-US" b="1" dirty="0" smtClean="0"/>
              <a:t>precise</a:t>
            </a:r>
            <a:r>
              <a:rPr lang="en-US" dirty="0" smtClean="0"/>
              <a:t> instructions that solve a problem or perform an action </a:t>
            </a:r>
          </a:p>
          <a:p>
            <a:r>
              <a:rPr lang="en-US" dirty="0" smtClean="0"/>
              <a:t>Examples?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657600"/>
            <a:ext cx="2381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Big-Omega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</a:t>
            </a:r>
            <a:r>
              <a:rPr lang="en-US" i="1" dirty="0" smtClean="0"/>
              <a:t>T(n)=Ω(f(n)) </a:t>
            </a:r>
            <a:r>
              <a:rPr lang="en-US" i="1" dirty="0"/>
              <a:t>if </a:t>
            </a:r>
            <a:r>
              <a:rPr lang="en-US" i="1" dirty="0" smtClean="0"/>
              <a:t>f(n)=O(T(n)).</a:t>
            </a:r>
            <a:endParaRPr lang="en-US" i="1" dirty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log </a:t>
            </a:r>
            <a:r>
              <a:rPr lang="en-US" dirty="0" smtClean="0"/>
              <a:t>n= O(n)</a:t>
            </a:r>
          </a:p>
          <a:p>
            <a:pPr lvl="1"/>
            <a:r>
              <a:rPr lang="en-US" dirty="0" smtClean="0"/>
              <a:t>Then n= </a:t>
            </a:r>
            <a:r>
              <a:rPr lang="el-GR" dirty="0"/>
              <a:t>Ω(</a:t>
            </a:r>
            <a:r>
              <a:rPr lang="en-US" dirty="0"/>
              <a:t>log </a:t>
            </a:r>
            <a:r>
              <a:rPr lang="en-US" dirty="0" smtClean="0"/>
              <a:t>n)</a:t>
            </a:r>
          </a:p>
          <a:p>
            <a:r>
              <a:rPr lang="th-TH" sz="2400" dirty="0"/>
              <a:t>Example: n </a:t>
            </a:r>
            <a:r>
              <a:rPr lang="th-TH" baseline="30000" dirty="0"/>
              <a:t>1/2</a:t>
            </a:r>
            <a:r>
              <a:rPr lang="th-TH" sz="2400" dirty="0"/>
              <a:t> = </a:t>
            </a:r>
            <a:r>
              <a:rPr lang="th-TH" sz="2400" dirty="0">
                <a:latin typeface="Symbol" pitchFamily="18" charset="2"/>
              </a:rPr>
              <a:t>W</a:t>
            </a:r>
            <a:r>
              <a:rPr lang="th-TH" sz="2400" dirty="0"/>
              <a:t>( lg n) .</a:t>
            </a:r>
          </a:p>
          <a:p>
            <a:pPr>
              <a:buFontTx/>
              <a:buNone/>
            </a:pPr>
            <a:r>
              <a:rPr lang="th-TH" sz="2400" dirty="0"/>
              <a:t>    Use the definition with c = 1 and n</a:t>
            </a:r>
            <a:r>
              <a:rPr lang="th-TH" baseline="-25000" dirty="0"/>
              <a:t>0</a:t>
            </a:r>
            <a:r>
              <a:rPr lang="th-TH" sz="2400" dirty="0"/>
              <a:t> = 16. Checks OK.    Let n &gt; 16: n </a:t>
            </a:r>
            <a:r>
              <a:rPr lang="th-TH" baseline="30000" dirty="0"/>
              <a:t>1/2</a:t>
            </a:r>
            <a:r>
              <a:rPr lang="th-TH" sz="2400" dirty="0"/>
              <a:t> </a:t>
            </a:r>
            <a:r>
              <a:rPr lang="en-US" sz="2400" dirty="0"/>
              <a:t>&gt; </a:t>
            </a:r>
            <a:r>
              <a:rPr lang="th-TH" sz="2400" dirty="0"/>
              <a:t>(1) lg n if and only if n </a:t>
            </a:r>
            <a:r>
              <a:rPr lang="en-US" sz="2400" dirty="0"/>
              <a:t>&gt;</a:t>
            </a:r>
            <a:r>
              <a:rPr lang="th-TH" sz="2400" dirty="0"/>
              <a:t> ( lg n )</a:t>
            </a:r>
            <a:r>
              <a:rPr lang="th-TH" baseline="30000" dirty="0"/>
              <a:t>2</a:t>
            </a:r>
            <a:endParaRPr lang="th-TH" sz="2400" dirty="0"/>
          </a:p>
          <a:p>
            <a:pPr>
              <a:buFontTx/>
              <a:buNone/>
            </a:pPr>
            <a:r>
              <a:rPr lang="th-TH" sz="2400" dirty="0"/>
              <a:t>by squaring both sides.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Big-Theta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Big-Theta: T(n)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𝞠</m:t>
                    </m:r>
                  </m:oMath>
                </a14:m>
                <a:r>
                  <a:rPr lang="en-US" dirty="0" smtClean="0"/>
                  <a:t>(f(n))</a:t>
                </a:r>
              </a:p>
              <a:p>
                <a:r>
                  <a:rPr lang="en-US" dirty="0" smtClean="0"/>
                  <a:t>Best fit!</a:t>
                </a:r>
              </a:p>
              <a:p>
                <a:r>
                  <a:rPr lang="en-US" dirty="0" smtClean="0"/>
                  <a:t>Bounded above and below by f(n)</a:t>
                </a:r>
              </a:p>
              <a:p>
                <a:r>
                  <a:rPr lang="en-US" dirty="0" smtClean="0"/>
                  <a:t>T(n)= Θ(f(n)) </a:t>
                </a:r>
                <a:r>
                  <a:rPr lang="en-US" b="1" dirty="0" smtClean="0"/>
                  <a:t>if </a:t>
                </a:r>
                <a:r>
                  <a:rPr lang="en-US" b="1" dirty="0"/>
                  <a:t>and only if </a:t>
                </a:r>
                <a:r>
                  <a:rPr lang="en-US" dirty="0" smtClean="0"/>
                  <a:t>f(n)=</a:t>
                </a:r>
                <a:r>
                  <a:rPr lang="el-GR" dirty="0" smtClean="0"/>
                  <a:t>Θ(</a:t>
                </a:r>
                <a:r>
                  <a:rPr lang="en-US" dirty="0" smtClean="0"/>
                  <a:t>T(n)).</a:t>
                </a:r>
                <a:endParaRPr lang="en-US" dirty="0"/>
              </a:p>
              <a:p>
                <a:r>
                  <a:rPr lang="en-US" dirty="0" smtClean="0"/>
                  <a:t>T(n)=Θ(f(n)) 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if and only </a:t>
                </a:r>
                <a:r>
                  <a:rPr lang="en-US" b="1" dirty="0"/>
                  <a:t>if </a:t>
                </a:r>
                <a:r>
                  <a:rPr lang="en-US" dirty="0" smtClean="0"/>
                  <a:t>f(n)= Ω(T(n)) </a:t>
                </a:r>
                <a:r>
                  <a:rPr lang="en-US" dirty="0"/>
                  <a:t>and </a:t>
                </a:r>
                <a:r>
                  <a:rPr lang="en-US" dirty="0" smtClean="0"/>
                  <a:t>T(n)=</a:t>
                </a:r>
                <a:r>
                  <a:rPr lang="el-GR" dirty="0" smtClean="0"/>
                  <a:t>Ω(</a:t>
                </a:r>
                <a:r>
                  <a:rPr lang="en-US" dirty="0" smtClean="0"/>
                  <a:t>f(n)).</a:t>
                </a:r>
                <a:endParaRPr lang="en-US" i="1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Big-Theta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Example: </a:t>
            </a:r>
            <a:r>
              <a:rPr lang="en-US" dirty="0" smtClean="0"/>
              <a:t>T</a:t>
            </a:r>
            <a:r>
              <a:rPr lang="th-TH" dirty="0" smtClean="0"/>
              <a:t>(n</a:t>
            </a:r>
            <a:r>
              <a:rPr lang="th-TH" dirty="0"/>
              <a:t>) = n</a:t>
            </a:r>
            <a:r>
              <a:rPr lang="th-TH" baseline="30000" dirty="0"/>
              <a:t>2</a:t>
            </a:r>
            <a:r>
              <a:rPr lang="th-TH" dirty="0"/>
              <a:t> - 5n + 13.</a:t>
            </a:r>
          </a:p>
          <a:p>
            <a:r>
              <a:rPr lang="th-TH" dirty="0"/>
              <a:t>The constant 13 doesn't change as n grows, so it is not crucial. The low order term, -5n, doesn't have much effect on f compared to the quadratic term, n</a:t>
            </a:r>
            <a:r>
              <a:rPr lang="th-TH" baseline="30000" dirty="0"/>
              <a:t>2</a:t>
            </a:r>
            <a:r>
              <a:rPr lang="th-TH" dirty="0"/>
              <a:t>.</a:t>
            </a:r>
          </a:p>
          <a:p>
            <a:r>
              <a:rPr lang="th-TH" dirty="0"/>
              <a:t>Q: What does it mean to say </a:t>
            </a:r>
            <a:r>
              <a:rPr lang="en-US" dirty="0" smtClean="0"/>
              <a:t>T</a:t>
            </a:r>
            <a:r>
              <a:rPr lang="th-TH" dirty="0" smtClean="0"/>
              <a:t>(n</a:t>
            </a:r>
            <a:r>
              <a:rPr lang="th-TH" dirty="0"/>
              <a:t>) = </a:t>
            </a:r>
            <a:r>
              <a:rPr lang="th-TH" dirty="0" smtClean="0">
                <a:latin typeface="Symbol" pitchFamily="18" charset="2"/>
              </a:rPr>
              <a:t>Q</a:t>
            </a:r>
            <a:r>
              <a:rPr lang="th-TH" dirty="0" smtClean="0"/>
              <a:t>(</a:t>
            </a:r>
            <a:r>
              <a:rPr lang="en-US" dirty="0" smtClean="0"/>
              <a:t>f</a:t>
            </a:r>
            <a:r>
              <a:rPr lang="th-TH" dirty="0" smtClean="0"/>
              <a:t>(n))?</a:t>
            </a:r>
            <a:endParaRPr lang="th-TH" dirty="0"/>
          </a:p>
          <a:p>
            <a:r>
              <a:rPr lang="th-TH" dirty="0"/>
              <a:t>A: Intuitively, it means that function </a:t>
            </a:r>
            <a:r>
              <a:rPr lang="en-US" i="1" dirty="0" smtClean="0"/>
              <a:t>T</a:t>
            </a:r>
            <a:r>
              <a:rPr lang="th-TH" dirty="0" smtClean="0"/>
              <a:t> </a:t>
            </a:r>
            <a:r>
              <a:rPr lang="th-TH" dirty="0"/>
              <a:t>is the same order of magnitude as </a:t>
            </a:r>
            <a:r>
              <a:rPr lang="en-US" i="1" dirty="0" smtClean="0"/>
              <a:t>f</a:t>
            </a:r>
            <a:r>
              <a:rPr lang="th-TH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Big-Theta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(n</a:t>
            </a:r>
            <a:r>
              <a:rPr lang="en-US" dirty="0"/>
              <a:t>) = 73n</a:t>
            </a:r>
            <a:r>
              <a:rPr lang="en-US" baseline="30000" dirty="0"/>
              <a:t>3</a:t>
            </a:r>
            <a:r>
              <a:rPr lang="en-US" dirty="0"/>
              <a:t>+ 22n</a:t>
            </a:r>
            <a:r>
              <a:rPr lang="en-US" baseline="30000" dirty="0"/>
              <a:t>2</a:t>
            </a:r>
            <a:r>
              <a:rPr lang="en-US" dirty="0"/>
              <a:t>+ </a:t>
            </a:r>
            <a:r>
              <a:rPr lang="en-US" dirty="0" smtClean="0"/>
              <a:t>58</a:t>
            </a:r>
          </a:p>
          <a:p>
            <a:pPr lvl="1"/>
            <a:r>
              <a:rPr lang="en-US" dirty="0" smtClean="0"/>
              <a:t>T(n</a:t>
            </a:r>
            <a:r>
              <a:rPr lang="en-US" dirty="0"/>
              <a:t>) = O(n</a:t>
            </a:r>
            <a:r>
              <a:rPr lang="en-US" baseline="30000" dirty="0"/>
              <a:t>100</a:t>
            </a:r>
            <a:r>
              <a:rPr lang="en-US" dirty="0"/>
              <a:t>), which is identical to T(n) ∈ O(n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T(n) = O(n</a:t>
            </a:r>
            <a:r>
              <a:rPr lang="en-US" baseline="30000" dirty="0"/>
              <a:t>3</a:t>
            </a:r>
            <a:r>
              <a:rPr lang="en-US" dirty="0"/>
              <a:t>), which is identical to T(n) ∈ O(n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T(n) = Θ(n</a:t>
            </a:r>
            <a:r>
              <a:rPr lang="en-US" baseline="30000" dirty="0"/>
              <a:t>3</a:t>
            </a:r>
            <a:r>
              <a:rPr lang="en-US" dirty="0"/>
              <a:t>), which is identical to T(n) ∈ Θ(n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The equivalent English statements are respectively:</a:t>
            </a:r>
          </a:p>
          <a:p>
            <a:pPr lvl="1"/>
            <a:r>
              <a:rPr lang="en-US" dirty="0"/>
              <a:t>T(n) grows asymptotically no faster than n</a:t>
            </a:r>
            <a:r>
              <a:rPr lang="en-US" baseline="30000" dirty="0"/>
              <a:t>100</a:t>
            </a:r>
            <a:endParaRPr lang="en-US" dirty="0"/>
          </a:p>
          <a:p>
            <a:pPr lvl="1"/>
            <a:r>
              <a:rPr lang="en-US" dirty="0"/>
              <a:t>T(n) grows asymptotically no faster than n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T(n) grows asymptotically as fast as n</a:t>
            </a:r>
            <a:r>
              <a:rPr lang="en-US" baseline="30000" dirty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Big-O </a:t>
            </a:r>
            <a:r>
              <a:rPr lang="en-US" b="1" dirty="0" err="1" smtClean="0"/>
              <a:t>vs</a:t>
            </a:r>
            <a:r>
              <a:rPr lang="en-US" b="1" dirty="0" smtClean="0"/>
              <a:t> Big-Theta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an algorithm is of </a:t>
            </a:r>
            <a:r>
              <a:rPr lang="en-US" dirty="0" smtClean="0"/>
              <a:t>Θ(f(n</a:t>
            </a:r>
            <a:r>
              <a:rPr lang="en-US" dirty="0"/>
              <a:t>)), it means that the running time of the algorithm as n (input size) gets larger is proportional to </a:t>
            </a:r>
            <a:r>
              <a:rPr lang="en-US" dirty="0" smtClean="0"/>
              <a:t>f(n</a:t>
            </a:r>
            <a:r>
              <a:rPr lang="en-US" dirty="0"/>
              <a:t>).</a:t>
            </a:r>
          </a:p>
          <a:p>
            <a:r>
              <a:rPr lang="en-US" dirty="0"/>
              <a:t>If an algorithm is of </a:t>
            </a:r>
            <a:r>
              <a:rPr lang="en-US" dirty="0" smtClean="0"/>
              <a:t>O(f(n</a:t>
            </a:r>
            <a:r>
              <a:rPr lang="en-US" dirty="0"/>
              <a:t>)), it means that the running time of the algorithm as n gets larger is </a:t>
            </a:r>
            <a:r>
              <a:rPr lang="en-US" b="1" dirty="0"/>
              <a:t>at most</a:t>
            </a:r>
            <a:r>
              <a:rPr lang="en-US" dirty="0"/>
              <a:t> proportional to </a:t>
            </a:r>
            <a:r>
              <a:rPr lang="en-US" dirty="0" smtClean="0"/>
              <a:t>f(n</a:t>
            </a:r>
            <a:r>
              <a:rPr lang="en-US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 </a:t>
            </a:r>
            <a:r>
              <a:rPr lang="en-US" b="1" dirty="0" err="1" smtClean="0"/>
              <a:t>vs</a:t>
            </a:r>
            <a:r>
              <a:rPr lang="en-US" b="1" dirty="0" smtClean="0"/>
              <a:t> NP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the question:</a:t>
            </a:r>
          </a:p>
          <a:p>
            <a:pPr lvl="1"/>
            <a:r>
              <a:rPr lang="en-US" dirty="0" smtClean="0"/>
              <a:t>Can algorithms solve any problem???</a:t>
            </a:r>
          </a:p>
          <a:p>
            <a:r>
              <a:rPr lang="en-US" dirty="0" smtClean="0"/>
              <a:t>P: deterministic polynomial</a:t>
            </a:r>
          </a:p>
          <a:p>
            <a:pPr lvl="1"/>
            <a:r>
              <a:rPr lang="en-US" dirty="0" smtClean="0"/>
              <a:t>Good news: can be solved in deterministic time</a:t>
            </a:r>
          </a:p>
          <a:p>
            <a:r>
              <a:rPr lang="en-US" dirty="0" smtClean="0"/>
              <a:t>NP: non deterministic polynomial</a:t>
            </a:r>
          </a:p>
          <a:p>
            <a:pPr lvl="1"/>
            <a:r>
              <a:rPr lang="en-US" dirty="0" smtClean="0"/>
              <a:t>No fast solution</a:t>
            </a:r>
          </a:p>
          <a:p>
            <a:pPr lvl="1"/>
            <a:r>
              <a:rPr lang="en-US" dirty="0" smtClean="0"/>
              <a:t>They grow very fast!</a:t>
            </a:r>
          </a:p>
          <a:p>
            <a:r>
              <a:rPr lang="en-US" dirty="0" smtClean="0"/>
              <a:t>Why should we care?</a:t>
            </a:r>
          </a:p>
          <a:p>
            <a:pPr lvl="1"/>
            <a:r>
              <a:rPr lang="en-US" dirty="0" smtClean="0"/>
              <a:t>Many NP complete problems out there!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 </a:t>
            </a:r>
            <a:r>
              <a:rPr lang="en-US" b="1" dirty="0" err="1" smtClean="0"/>
              <a:t>vs</a:t>
            </a:r>
            <a:r>
              <a:rPr lang="en-US" b="1" dirty="0" smtClean="0"/>
              <a:t> NP problems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3050"/>
            <a:ext cx="7620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 </a:t>
            </a:r>
            <a:r>
              <a:rPr lang="en-US" b="1" dirty="0" err="1" smtClean="0"/>
              <a:t>vs</a:t>
            </a:r>
            <a:r>
              <a:rPr lang="en-US" b="1" dirty="0" smtClean="0"/>
              <a:t> NP problems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47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6486"/>
            <a:ext cx="7067550" cy="48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3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Algorithm vs.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program: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ritten in a programming language</a:t>
            </a:r>
          </a:p>
          <a:p>
            <a:pPr lvl="1"/>
            <a:r>
              <a:rPr lang="en-US" b="1" dirty="0" smtClean="0"/>
              <a:t>Implements</a:t>
            </a:r>
            <a:r>
              <a:rPr lang="en-US" dirty="0" smtClean="0"/>
              <a:t> an algorithm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i="1" dirty="0" smtClean="0"/>
              <a:t>Written in natural language</a:t>
            </a:r>
          </a:p>
          <a:p>
            <a:pPr lvl="1"/>
            <a:r>
              <a:rPr lang="en-US" i="1" dirty="0" smtClean="0"/>
              <a:t>Solves a problem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105400"/>
            <a:ext cx="652877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algorithms solve every problem???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30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Can </a:t>
            </a:r>
            <a:r>
              <a:rPr lang="en-US" sz="4000" b="1" dirty="0"/>
              <a:t>algorithms solve every problem?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are countable.</a:t>
            </a:r>
          </a:p>
          <a:p>
            <a:r>
              <a:rPr lang="en-US" dirty="0" smtClean="0"/>
              <a:t>Problems are </a:t>
            </a:r>
            <a:r>
              <a:rPr lang="en-US" i="1" dirty="0" smtClean="0"/>
              <a:t>uncountable.</a:t>
            </a:r>
          </a:p>
          <a:p>
            <a:r>
              <a:rPr lang="en-US" dirty="0" smtClean="0"/>
              <a:t>There are too many problems, too few algorithms.</a:t>
            </a:r>
          </a:p>
          <a:p>
            <a:r>
              <a:rPr lang="en-US" b="1" dirty="0" smtClean="0"/>
              <a:t>Turing </a:t>
            </a:r>
            <a:r>
              <a:rPr lang="en-US" b="1" dirty="0"/>
              <a:t>halting problem</a:t>
            </a:r>
            <a:r>
              <a:rPr lang="en-US" dirty="0"/>
              <a:t>.</a:t>
            </a:r>
          </a:p>
          <a:p>
            <a:pPr lvl="1"/>
            <a:r>
              <a:rPr lang="en-US" b="1" dirty="0" smtClean="0"/>
              <a:t>Turing </a:t>
            </a:r>
            <a:r>
              <a:rPr lang="en-US" dirty="0"/>
              <a:t>machine </a:t>
            </a:r>
            <a:r>
              <a:rPr lang="en-US" dirty="0" smtClean="0"/>
              <a:t>(i.e., </a:t>
            </a:r>
            <a:r>
              <a:rPr lang="en-US" dirty="0"/>
              <a:t>a computer program) as an </a:t>
            </a:r>
            <a:r>
              <a:rPr lang="en-US" b="1" dirty="0"/>
              <a:t>input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It asks whether this Turing machine will halt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Unfortunately</a:t>
            </a:r>
            <a:r>
              <a:rPr lang="en-US" dirty="0"/>
              <a:t>, there is no algorithm that can solve this </a:t>
            </a:r>
            <a:r>
              <a:rPr lang="en-US" dirty="0" smtClean="0"/>
              <a:t>problem.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116234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7249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6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Efficiency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r="8729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Big-O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CS340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3A7B-3BD7-4060-B0E3-235E38B06F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Algorithm Complexity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measure complexity?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Space (memory)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Evaluate:</a:t>
            </a:r>
          </a:p>
          <a:p>
            <a:pPr lvl="1"/>
            <a:r>
              <a:rPr lang="en-US" dirty="0" smtClean="0"/>
              <a:t>Average case</a:t>
            </a:r>
          </a:p>
          <a:p>
            <a:pPr lvl="1"/>
            <a:r>
              <a:rPr lang="en-US" dirty="0" smtClean="0"/>
              <a:t>Worst case</a:t>
            </a:r>
          </a:p>
          <a:p>
            <a:pPr lvl="1"/>
            <a:r>
              <a:rPr lang="en-US" dirty="0" smtClean="0"/>
              <a:t>Best case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Algorithm Complexity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Time: how many seconds does it take to execute our code?</a:t>
            </a:r>
          </a:p>
          <a:p>
            <a:r>
              <a:rPr lang="en-US" dirty="0" smtClean="0"/>
              <a:t>Space: how much memory do we use?</a:t>
            </a:r>
          </a:p>
          <a:p>
            <a:r>
              <a:rPr lang="en-US" dirty="0" smtClean="0"/>
              <a:t>Communication: </a:t>
            </a:r>
            <a:r>
              <a:rPr lang="en-US" dirty="0"/>
              <a:t>h</a:t>
            </a:r>
            <a:r>
              <a:rPr lang="en-US" dirty="0" smtClean="0"/>
              <a:t>ow many exchanges with other programs, external input etc.</a:t>
            </a:r>
          </a:p>
          <a:p>
            <a:r>
              <a:rPr lang="en-US" dirty="0" smtClean="0"/>
              <a:t>These vary: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computer to computer</a:t>
            </a:r>
          </a:p>
          <a:p>
            <a:pPr lvl="1"/>
            <a:r>
              <a:rPr lang="en-US" dirty="0"/>
              <a:t>Different inputs to our program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CS340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0273A7B-3BD7-4060-B0E3-235E38B06F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826</TotalTime>
  <Words>2697</Words>
  <Application>Microsoft Office PowerPoint</Application>
  <PresentationFormat>On-screen Show (4:3)</PresentationFormat>
  <Paragraphs>482</Paragraphs>
  <Slides>47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Clarity</vt:lpstr>
      <vt:lpstr>Data Structures</vt:lpstr>
      <vt:lpstr>Lecture objectives</vt:lpstr>
      <vt:lpstr>Algorithms</vt:lpstr>
      <vt:lpstr>What is an algorithm?</vt:lpstr>
      <vt:lpstr>Algorithm vs. Program</vt:lpstr>
      <vt:lpstr> Can algorithms solve every problem? </vt:lpstr>
      <vt:lpstr>Algorithm Efficiency</vt:lpstr>
      <vt:lpstr>Algorithm Complexity</vt:lpstr>
      <vt:lpstr>Algorithm Complexity</vt:lpstr>
      <vt:lpstr>Algorithm complexity and Java</vt:lpstr>
      <vt:lpstr>Algorithm Efficiency and Big-O</vt:lpstr>
      <vt:lpstr>Linear Growth Rate</vt:lpstr>
      <vt:lpstr>Linear Growth Rate</vt:lpstr>
      <vt:lpstr>n x m Growth Rate</vt:lpstr>
      <vt:lpstr>n x m Growth Rate (cont.)</vt:lpstr>
      <vt:lpstr>Quadratic Growth Rate</vt:lpstr>
      <vt:lpstr>Big-O Notation</vt:lpstr>
      <vt:lpstr>Big-O Notation (cont.)</vt:lpstr>
      <vt:lpstr>Formal Definition of Big-O</vt:lpstr>
      <vt:lpstr>Formal Definition of Big-O (cont.)</vt:lpstr>
      <vt:lpstr>Formal Definition of Big-O (cont.)</vt:lpstr>
      <vt:lpstr>Formal Definition of Big-O (cont.)</vt:lpstr>
      <vt:lpstr>Formal Definition of Big-O (cont.)</vt:lpstr>
      <vt:lpstr>Formal Definition of Big-O (cont.)</vt:lpstr>
      <vt:lpstr>Formal Definition of Big-O (cont.)</vt:lpstr>
      <vt:lpstr>Big-O Example 1</vt:lpstr>
      <vt:lpstr>Big-O Example 1 (cont.)</vt:lpstr>
      <vt:lpstr>Big-O Example 2</vt:lpstr>
      <vt:lpstr>Big-O Example 2 (cont.)</vt:lpstr>
      <vt:lpstr>Big-O Example 2 (cont.)</vt:lpstr>
      <vt:lpstr>Symbols Used in Quantifying Performance</vt:lpstr>
      <vt:lpstr>Common Growth Rates</vt:lpstr>
      <vt:lpstr>Different Growth Rates</vt:lpstr>
      <vt:lpstr>Effects of Different Growth Rates</vt:lpstr>
      <vt:lpstr>Algorithms with Exponential and Factorial Growth Rates</vt:lpstr>
      <vt:lpstr>Algorithms with Exponential and Factorial Growth Rates (cont.)</vt:lpstr>
      <vt:lpstr>Practice</vt:lpstr>
      <vt:lpstr>Algorithm Efficiency</vt:lpstr>
      <vt:lpstr>More Greek letters</vt:lpstr>
      <vt:lpstr>Big-Omega </vt:lpstr>
      <vt:lpstr>Big-Theta</vt:lpstr>
      <vt:lpstr>Big-Theta</vt:lpstr>
      <vt:lpstr>Big-Theta</vt:lpstr>
      <vt:lpstr>Big-O vs Big-Theta</vt:lpstr>
      <vt:lpstr>P vs NP problems</vt:lpstr>
      <vt:lpstr>P vs NP problems</vt:lpstr>
      <vt:lpstr>P vs NP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objectives</dc:title>
  <dc:creator>Xenia Mountrouidou</dc:creator>
  <cp:lastModifiedBy>Xenia Mounstrouidou</cp:lastModifiedBy>
  <cp:revision>106</cp:revision>
  <dcterms:created xsi:type="dcterms:W3CDTF">2011-07-04T16:29:33Z</dcterms:created>
  <dcterms:modified xsi:type="dcterms:W3CDTF">2012-10-02T18:04:39Z</dcterms:modified>
</cp:coreProperties>
</file>