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02" r:id="rId2"/>
    <p:sldId id="257" r:id="rId3"/>
    <p:sldId id="285" r:id="rId4"/>
    <p:sldId id="287" r:id="rId5"/>
    <p:sldId id="288" r:id="rId6"/>
    <p:sldId id="289" r:id="rId7"/>
    <p:sldId id="291" r:id="rId8"/>
    <p:sldId id="293" r:id="rId9"/>
    <p:sldId id="294" r:id="rId10"/>
    <p:sldId id="296" r:id="rId11"/>
    <p:sldId id="297" r:id="rId12"/>
    <p:sldId id="298" r:id="rId13"/>
    <p:sldId id="299" r:id="rId14"/>
    <p:sldId id="300" r:id="rId15"/>
    <p:sldId id="259" r:id="rId16"/>
    <p:sldId id="260" r:id="rId17"/>
    <p:sldId id="261" r:id="rId18"/>
    <p:sldId id="262" r:id="rId19"/>
    <p:sldId id="263" r:id="rId20"/>
    <p:sldId id="264" r:id="rId21"/>
    <p:sldId id="266" r:id="rId22"/>
    <p:sldId id="268" r:id="rId23"/>
    <p:sldId id="315" r:id="rId24"/>
    <p:sldId id="305" r:id="rId25"/>
    <p:sldId id="306" r:id="rId26"/>
    <p:sldId id="321" r:id="rId27"/>
    <p:sldId id="322" r:id="rId28"/>
    <p:sldId id="314" r:id="rId29"/>
    <p:sldId id="303" r:id="rId30"/>
    <p:sldId id="316" r:id="rId31"/>
    <p:sldId id="317" r:id="rId32"/>
    <p:sldId id="318" r:id="rId33"/>
    <p:sldId id="329" r:id="rId34"/>
    <p:sldId id="308" r:id="rId35"/>
    <p:sldId id="323" r:id="rId36"/>
    <p:sldId id="324" r:id="rId37"/>
    <p:sldId id="325" r:id="rId38"/>
    <p:sldId id="326" r:id="rId39"/>
    <p:sldId id="327" r:id="rId40"/>
    <p:sldId id="328" r:id="rId41"/>
    <p:sldId id="319" r:id="rId42"/>
    <p:sldId id="312" r:id="rId43"/>
    <p:sldId id="310" r:id="rId44"/>
    <p:sldId id="320" r:id="rId45"/>
    <p:sldId id="3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3" autoAdjust="0"/>
    <p:restoredTop sz="75976" autoAdjust="0"/>
  </p:normalViewPr>
  <p:slideViewPr>
    <p:cSldViewPr snapToGrid="0" snapToObjects="1">
      <p:cViewPr varScale="1">
        <p:scale>
          <a:sx n="79" d="100"/>
          <a:sy n="79"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D7C08-1F21-4912-B90C-71ABF9200A7B}" type="datetimeFigureOut">
              <a:rPr lang="en-US" smtClean="0"/>
              <a:t>4/10/2019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F3E15-5981-48CA-8FBB-63C1DFCD8B9B}" type="slidenum">
              <a:rPr lang="en-US" smtClean="0"/>
              <a:t>‹#›</a:t>
            </a:fld>
            <a:endParaRPr lang="en-US"/>
          </a:p>
        </p:txBody>
      </p:sp>
    </p:spTree>
    <p:extLst>
      <p:ext uri="{BB962C8B-B14F-4D97-AF65-F5344CB8AC3E}">
        <p14:creationId xmlns:p14="http://schemas.microsoft.com/office/powerpoint/2010/main" val="67033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454025" y="690563"/>
            <a:ext cx="6127750" cy="3448050"/>
          </a:xfrm>
          <a:ln/>
        </p:spPr>
      </p:sp>
      <p:sp>
        <p:nvSpPr>
          <p:cNvPr id="48131" name="Rectangle 3"/>
          <p:cNvSpPr>
            <a:spLocks noGrp="1" noChangeArrowheads="1"/>
          </p:cNvSpPr>
          <p:nvPr>
            <p:ph type="body" idx="1"/>
          </p:nvPr>
        </p:nvSpPr>
        <p:spPr>
          <a:xfrm>
            <a:off x="938213" y="4367213"/>
            <a:ext cx="515937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Exploitation</a:t>
            </a:r>
          </a:p>
          <a:p>
            <a:pPr marL="171450" indent="-171450">
              <a:buFont typeface="Arial" panose="020B0604020202020204" pitchFamily="34" charset="0"/>
              <a:buChar char="•"/>
            </a:pPr>
            <a:r>
              <a:rPr lang="en-US" altLang="zh-CN" dirty="0"/>
              <a:t>The general idea is to give servers very large strings that will overflow a buffer.</a:t>
            </a:r>
          </a:p>
          <a:p>
            <a:pPr marL="171450" indent="-171450">
              <a:buFont typeface="Arial" panose="020B0604020202020204" pitchFamily="34" charset="0"/>
              <a:buChar char="•"/>
            </a:pPr>
            <a:r>
              <a:rPr lang="en-US" altLang="zh-CN" dirty="0"/>
              <a:t>For a server with sloppy code – it’s easy to crash the server by overflowing a buffer.</a:t>
            </a:r>
          </a:p>
          <a:p>
            <a:pPr marL="171450" indent="-171450">
              <a:buFont typeface="Arial" panose="020B0604020202020204" pitchFamily="34" charset="0"/>
              <a:buChar char="•"/>
            </a:pPr>
            <a:r>
              <a:rPr lang="en-US" altLang="zh-CN" dirty="0"/>
              <a:t>It’s sometimes possible to actually make the server do whatever you want (instead of crashing).</a:t>
            </a:r>
          </a:p>
          <a:p>
            <a:endParaRPr lang="zh-CN" altLang="en-US" dirty="0"/>
          </a:p>
        </p:txBody>
      </p:sp>
    </p:spTree>
    <p:extLst>
      <p:ext uri="{BB962C8B-B14F-4D97-AF65-F5344CB8AC3E}">
        <p14:creationId xmlns:p14="http://schemas.microsoft.com/office/powerpoint/2010/main" val="47741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385153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189037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Try to run it to see how overflow happens.</a:t>
            </a:r>
          </a:p>
          <a:p>
            <a:pPr lvl="1"/>
            <a:r>
              <a:rPr lang="en-US" altLang="en-US" dirty="0"/>
              <a:t>Modify the x definition to see other integer overflow cases</a:t>
            </a:r>
          </a:p>
          <a:p>
            <a:endParaRPr lang="en-US" dirty="0"/>
          </a:p>
        </p:txBody>
      </p:sp>
      <p:sp>
        <p:nvSpPr>
          <p:cNvPr id="4" name="Slide Number Placeholder 3"/>
          <p:cNvSpPr>
            <a:spLocks noGrp="1"/>
          </p:cNvSpPr>
          <p:nvPr>
            <p:ph type="sldNum" sz="quarter" idx="10"/>
          </p:nvPr>
        </p:nvSpPr>
        <p:spPr/>
        <p:txBody>
          <a:bodyPr/>
          <a:lstStyle/>
          <a:p>
            <a:fld id="{4C8F3E15-5981-48CA-8FBB-63C1DFCD8B9B}" type="slidenum">
              <a:rPr lang="en-US" smtClean="0"/>
              <a:t>14</a:t>
            </a:fld>
            <a:endParaRPr lang="en-US"/>
          </a:p>
        </p:txBody>
      </p:sp>
    </p:spTree>
    <p:extLst>
      <p:ext uri="{BB962C8B-B14F-4D97-AF65-F5344CB8AC3E}">
        <p14:creationId xmlns:p14="http://schemas.microsoft.com/office/powerpoint/2010/main" val="132788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https://www.youtube.com/watch?v=aEZKGW_VTd4 </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4739F047-04A0-45BE-8DF3-D53396930477}" type="slidenum">
              <a:rPr lang="zh-CN" altLang="en-US" sz="1100" b="0">
                <a:solidFill>
                  <a:schemeClr val="tx1"/>
                </a:solidFill>
                <a:latin typeface="Times New Roman" panose="02020603050405020304" pitchFamily="18" charset="0"/>
              </a:rPr>
              <a:pPr/>
              <a:t>15</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8185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C8107799-B5C7-4F73-96BB-A7D463A47240}" type="slidenum">
              <a:rPr lang="zh-CN" altLang="en-US" sz="1100" b="0">
                <a:solidFill>
                  <a:schemeClr val="tx1"/>
                </a:solidFill>
                <a:latin typeface="Times New Roman" panose="02020603050405020304" pitchFamily="18" charset="0"/>
              </a:rPr>
              <a:pPr/>
              <a:t>16</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6561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6B1C74D6-3032-4301-A864-70DD2D47D650}" type="slidenum">
              <a:rPr lang="zh-CN" altLang="en-US" sz="1100" b="0">
                <a:solidFill>
                  <a:schemeClr val="tx1"/>
                </a:solidFill>
                <a:latin typeface="Times New Roman" panose="02020603050405020304" pitchFamily="18" charset="0"/>
              </a:rPr>
              <a:pPr/>
              <a:t>17</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1836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53C3F4C6-DAF4-4811-8A2C-E7B495F1DF94}" type="slidenum">
              <a:rPr lang="zh-CN" altLang="en-US" sz="1100" b="0">
                <a:solidFill>
                  <a:schemeClr val="tx1"/>
                </a:solidFill>
                <a:latin typeface="Times New Roman" panose="02020603050405020304" pitchFamily="18" charset="0"/>
              </a:rPr>
              <a:pPr/>
              <a:t>18</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8625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7A49923B-9320-4A8C-B970-A296D4D219A8}" type="slidenum">
              <a:rPr lang="zh-CN" altLang="en-US" sz="1100" b="0">
                <a:solidFill>
                  <a:schemeClr val="tx1"/>
                </a:solidFill>
                <a:latin typeface="Times New Roman" panose="02020603050405020304" pitchFamily="18" charset="0"/>
              </a:rPr>
              <a:pPr/>
              <a:t>19</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4315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DA378888-FBAE-46FA-9A40-CAFC5091596A}" type="slidenum">
              <a:rPr lang="en-US" altLang="zh-CN" sz="1100" b="0">
                <a:solidFill>
                  <a:schemeClr val="tx1"/>
                </a:solidFill>
                <a:latin typeface="Times New Roman" panose="02020603050405020304" pitchFamily="18" charset="0"/>
              </a:rPr>
              <a:pPr/>
              <a:t>21</a:t>
            </a:fld>
            <a:endParaRPr lang="en-US" altLang="zh-CN" sz="1100" b="0">
              <a:solidFill>
                <a:schemeClr val="tx1"/>
              </a:solidFill>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38213" y="4367213"/>
            <a:ext cx="51593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NOPs</a:t>
            </a:r>
          </a:p>
          <a:p>
            <a:pPr marL="171450" indent="-171450">
              <a:buFont typeface="Arial" panose="020B0604020202020204" pitchFamily="34" charset="0"/>
              <a:buChar char="•"/>
            </a:pPr>
            <a:r>
              <a:rPr lang="en-US" altLang="zh-CN" dirty="0"/>
              <a:t>Most CPUs have a No-Operation instruction – it does nothing but advance the instruction pointer.</a:t>
            </a:r>
          </a:p>
          <a:p>
            <a:pPr marL="171450" indent="-171450">
              <a:buFont typeface="Arial" panose="020B0604020202020204" pitchFamily="34" charset="0"/>
              <a:buChar char="•"/>
            </a:pPr>
            <a:r>
              <a:rPr lang="en-US" altLang="zh-CN" dirty="0"/>
              <a:t>Usually we can put a bunch of these ahead of our program (in the string).</a:t>
            </a:r>
          </a:p>
          <a:p>
            <a:pPr marL="171450" indent="-171450">
              <a:buFont typeface="Arial" panose="020B0604020202020204" pitchFamily="34" charset="0"/>
              <a:buChar char="•"/>
            </a:pPr>
            <a:r>
              <a:rPr lang="en-US" altLang="zh-CN" dirty="0"/>
              <a:t>As long as the new return-address points to a NOP we are OK.</a:t>
            </a:r>
          </a:p>
          <a:p>
            <a:pPr eaLnBrk="1" hangingPunct="1"/>
            <a:endParaRPr lang="en-US" altLang="en-US" dirty="0"/>
          </a:p>
        </p:txBody>
      </p:sp>
    </p:spTree>
    <p:extLst>
      <p:ext uri="{BB962C8B-B14F-4D97-AF65-F5344CB8AC3E}">
        <p14:creationId xmlns:p14="http://schemas.microsoft.com/office/powerpoint/2010/main" val="159008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itchFamily="18" charset="-127"/>
              </a:defRPr>
            </a:lvl1pPr>
            <a:lvl2pPr marL="742950" indent="-285750" defTabSz="995363">
              <a:defRPr sz="2400" b="1">
                <a:solidFill>
                  <a:srgbClr val="00279F"/>
                </a:solidFill>
                <a:latin typeface="Batang" pitchFamily="18" charset="-127"/>
              </a:defRPr>
            </a:lvl2pPr>
            <a:lvl3pPr marL="1143000" indent="-228600" defTabSz="995363">
              <a:defRPr sz="2400" b="1">
                <a:solidFill>
                  <a:srgbClr val="00279F"/>
                </a:solidFill>
                <a:latin typeface="Batang" pitchFamily="18" charset="-127"/>
              </a:defRPr>
            </a:lvl3pPr>
            <a:lvl4pPr marL="1600200" indent="-228600" defTabSz="995363">
              <a:defRPr sz="2400" b="1">
                <a:solidFill>
                  <a:srgbClr val="00279F"/>
                </a:solidFill>
                <a:latin typeface="Batang" pitchFamily="18" charset="-127"/>
              </a:defRPr>
            </a:lvl4pPr>
            <a:lvl5pPr marL="2057400" indent="-228600" defTabSz="995363">
              <a:defRPr sz="2400" b="1">
                <a:solidFill>
                  <a:srgbClr val="00279F"/>
                </a:solidFill>
                <a:latin typeface="Batang" pitchFamily="18" charset="-127"/>
              </a:defRPr>
            </a:lvl5pPr>
            <a:lvl6pPr marL="2514600" indent="-228600" algn="ctr" defTabSz="995363" eaLnBrk="0" fontAlgn="base" hangingPunct="0">
              <a:spcBef>
                <a:spcPct val="0"/>
              </a:spcBef>
              <a:spcAft>
                <a:spcPct val="0"/>
              </a:spcAft>
              <a:defRPr sz="2400" b="1">
                <a:solidFill>
                  <a:srgbClr val="00279F"/>
                </a:solidFill>
                <a:latin typeface="Batang" pitchFamily="18" charset="-127"/>
              </a:defRPr>
            </a:lvl6pPr>
            <a:lvl7pPr marL="2971800" indent="-228600" algn="ctr" defTabSz="995363" eaLnBrk="0" fontAlgn="base" hangingPunct="0">
              <a:spcBef>
                <a:spcPct val="0"/>
              </a:spcBef>
              <a:spcAft>
                <a:spcPct val="0"/>
              </a:spcAft>
              <a:defRPr sz="2400" b="1">
                <a:solidFill>
                  <a:srgbClr val="00279F"/>
                </a:solidFill>
                <a:latin typeface="Batang" pitchFamily="18" charset="-127"/>
              </a:defRPr>
            </a:lvl7pPr>
            <a:lvl8pPr marL="3429000" indent="-228600" algn="ctr" defTabSz="995363" eaLnBrk="0" fontAlgn="base" hangingPunct="0">
              <a:spcBef>
                <a:spcPct val="0"/>
              </a:spcBef>
              <a:spcAft>
                <a:spcPct val="0"/>
              </a:spcAft>
              <a:defRPr sz="2400" b="1">
                <a:solidFill>
                  <a:srgbClr val="00279F"/>
                </a:solidFill>
                <a:latin typeface="Batang" pitchFamily="18" charset="-127"/>
              </a:defRPr>
            </a:lvl8pPr>
            <a:lvl9pPr marL="3886200" indent="-228600" algn="ctr" defTabSz="995363" eaLnBrk="0" fontAlgn="base" hangingPunct="0">
              <a:spcBef>
                <a:spcPct val="0"/>
              </a:spcBef>
              <a:spcAft>
                <a:spcPct val="0"/>
              </a:spcAft>
              <a:defRPr sz="2400" b="1">
                <a:solidFill>
                  <a:srgbClr val="00279F"/>
                </a:solidFill>
                <a:latin typeface="Batang" pitchFamily="18" charset="-127"/>
              </a:defRPr>
            </a:lvl9pPr>
          </a:lstStyle>
          <a:p>
            <a:fld id="{87D31E4A-947B-4B5B-A989-C9033DF72FA7}" type="slidenum">
              <a:rPr lang="en-US" altLang="zh-CN" sz="1100" b="0">
                <a:solidFill>
                  <a:schemeClr val="tx1"/>
                </a:solidFill>
                <a:latin typeface="Times New Roman" panose="02020603050405020304" pitchFamily="18" charset="0"/>
              </a:rPr>
              <a:pPr/>
              <a:t>22</a:t>
            </a:fld>
            <a:endParaRPr lang="en-US" altLang="zh-CN" sz="1100" b="0">
              <a:solidFill>
                <a:schemeClr val="tx1"/>
              </a:solidFill>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38213" y="4367213"/>
            <a:ext cx="51593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Estimate the stack size</a:t>
            </a:r>
          </a:p>
          <a:p>
            <a:pPr marL="171450" indent="-171450" eaLnBrk="1" hangingPunct="1">
              <a:buFont typeface="Arial" panose="020B0604020202020204" pitchFamily="34" charset="0"/>
              <a:buChar char="•"/>
            </a:pPr>
            <a:r>
              <a:rPr lang="en-US" altLang="zh-CN" dirty="0">
                <a:ea typeface="宋体" panose="02010600030101010101" pitchFamily="2" charset="-122"/>
              </a:rPr>
              <a:t>We can also guess at the location of the return address relative to the overflowed buffer.</a:t>
            </a:r>
          </a:p>
          <a:p>
            <a:pPr marL="171450" indent="-171450" eaLnBrk="1" hangingPunct="1">
              <a:buFont typeface="Arial" panose="020B0604020202020204" pitchFamily="34" charset="0"/>
              <a:buChar char="•"/>
            </a:pPr>
            <a:r>
              <a:rPr lang="en-US" altLang="zh-CN" dirty="0">
                <a:ea typeface="宋体" panose="02010600030101010101" pitchFamily="2" charset="-122"/>
              </a:rPr>
              <a:t>Put in a bunch of new return addresses!</a:t>
            </a:r>
          </a:p>
          <a:p>
            <a:pPr marL="171450" indent="-171450" eaLnBrk="1" hangingPunct="1">
              <a:buFont typeface="Arial" panose="020B0604020202020204" pitchFamily="34" charset="0"/>
              <a:buChar char="•"/>
            </a:pPr>
            <a:r>
              <a:rPr lang="en-US" altLang="zh-CN" dirty="0">
                <a:ea typeface="宋体" panose="02010600030101010101" pitchFamily="2" charset="-122"/>
              </a:rPr>
              <a:t>An</a:t>
            </a:r>
            <a:r>
              <a:rPr lang="en-US" altLang="zh-CN" baseline="0" dirty="0">
                <a:ea typeface="宋体" panose="02010600030101010101" pitchFamily="2" charset="-122"/>
              </a:rPr>
              <a:t> art and a science: you have to experiment to find it!</a:t>
            </a:r>
            <a:endParaRPr lang="en-US" altLang="zh-CN" dirty="0">
              <a:ea typeface="宋体" panose="02010600030101010101" pitchFamily="2" charset="-122"/>
            </a:endParaRPr>
          </a:p>
          <a:p>
            <a:pPr eaLnBrk="1" hangingPunct="1"/>
            <a:endParaRPr lang="en-US" altLang="en-US" dirty="0"/>
          </a:p>
        </p:txBody>
      </p:sp>
    </p:spTree>
    <p:extLst>
      <p:ext uri="{BB962C8B-B14F-4D97-AF65-F5344CB8AC3E}">
        <p14:creationId xmlns:p14="http://schemas.microsoft.com/office/powerpoint/2010/main" val="400230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454025" y="690563"/>
            <a:ext cx="6127750" cy="3448050"/>
          </a:xfrm>
          <a:ln/>
        </p:spPr>
      </p:sp>
      <p:sp>
        <p:nvSpPr>
          <p:cNvPr id="50179" name="Rectangle 3"/>
          <p:cNvSpPr>
            <a:spLocks noGrp="1" noChangeArrowheads="1"/>
          </p:cNvSpPr>
          <p:nvPr>
            <p:ph type="body" idx="1"/>
          </p:nvPr>
        </p:nvSpPr>
        <p:spPr>
          <a:xfrm>
            <a:off x="938213" y="4367213"/>
            <a:ext cx="515937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What is a buffer? </a:t>
            </a:r>
            <a:r>
              <a:rPr lang="en-US" dirty="0"/>
              <a:t>A buffer is simply a contiguous block of computer memory that holds multiple instances of the same data type</a:t>
            </a:r>
          </a:p>
          <a:p>
            <a:r>
              <a:rPr lang="en-US" altLang="zh-CN" dirty="0"/>
              <a:t>Buffer arrays in C</a:t>
            </a:r>
          </a:p>
          <a:p>
            <a:r>
              <a:rPr lang="en-US" altLang="zh-CN" dirty="0"/>
              <a:t>Arrays in C can be static or dynamic</a:t>
            </a:r>
          </a:p>
          <a:p>
            <a:r>
              <a:rPr lang="en-US" altLang="zh-CN" dirty="0"/>
              <a:t>Dynamic are allocated at runtime on stack</a:t>
            </a:r>
          </a:p>
          <a:p>
            <a:r>
              <a:rPr lang="en-US" altLang="zh-CN" dirty="0"/>
              <a:t>Overflow: fill over the top!</a:t>
            </a:r>
            <a:endParaRPr lang="zh-CN" altLang="en-US" dirty="0"/>
          </a:p>
        </p:txBody>
      </p:sp>
    </p:spTree>
    <p:extLst>
      <p:ext uri="{BB962C8B-B14F-4D97-AF65-F5344CB8AC3E}">
        <p14:creationId xmlns:p14="http://schemas.microsoft.com/office/powerpoint/2010/main" val="76170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list of things that we can do!</a:t>
            </a:r>
          </a:p>
          <a:p>
            <a:r>
              <a:rPr lang="en-US" dirty="0" err="1"/>
              <a:t>Stackguard</a:t>
            </a:r>
            <a:r>
              <a:rPr lang="en-US" dirty="0"/>
              <a:t>: attacker cannot tell exactly where saved program counter is, only that there is one in an approximate</a:t>
            </a:r>
            <a:r>
              <a:rPr lang="en-US" baseline="0" dirty="0"/>
              <a:t> address</a:t>
            </a:r>
          </a:p>
          <a:p>
            <a:r>
              <a:rPr lang="en-US" dirty="0" err="1"/>
              <a:t>NoOP</a:t>
            </a:r>
            <a:r>
              <a:rPr lang="en-US" dirty="0"/>
              <a:t> used</a:t>
            </a:r>
            <a:r>
              <a:rPr lang="en-US" baseline="0" dirty="0"/>
              <a:t> not to just rewrite stack pointer but some words around it</a:t>
            </a:r>
          </a:p>
          <a:p>
            <a:r>
              <a:rPr lang="en-US" baseline="0" dirty="0"/>
              <a:t>Uncertainty – alerts stack guard</a:t>
            </a:r>
          </a:p>
          <a:p>
            <a:r>
              <a:rPr lang="en-US" baseline="0" dirty="0"/>
              <a:t>Canary value to signal modification – defender can verify the value</a:t>
            </a:r>
            <a:endParaRPr lang="en-US" dirty="0"/>
          </a:p>
        </p:txBody>
      </p:sp>
      <p:sp>
        <p:nvSpPr>
          <p:cNvPr id="4" name="Slide Number Placeholder 3"/>
          <p:cNvSpPr>
            <a:spLocks noGrp="1"/>
          </p:cNvSpPr>
          <p:nvPr>
            <p:ph type="sldNum" sz="quarter" idx="10"/>
          </p:nvPr>
        </p:nvSpPr>
        <p:spPr/>
        <p:txBody>
          <a:bodyPr/>
          <a:lstStyle/>
          <a:p>
            <a:fld id="{1B3AF81F-585A-4774-BE2E-EE149AAAD351}" type="slidenum">
              <a:rPr lang="en-US" smtClean="0"/>
              <a:t>24</a:t>
            </a:fld>
            <a:endParaRPr lang="en-US"/>
          </a:p>
        </p:txBody>
      </p:sp>
    </p:spTree>
    <p:extLst>
      <p:ext uri="{BB962C8B-B14F-4D97-AF65-F5344CB8AC3E}">
        <p14:creationId xmlns:p14="http://schemas.microsoft.com/office/powerpoint/2010/main" val="4000264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dirty="0">
                <a:ea typeface="宋体" panose="02010600030101010101" pitchFamily="2" charset="-122"/>
              </a:rPr>
              <a:t>Protection by kernel</a:t>
            </a:r>
          </a:p>
          <a:p>
            <a:pPr lvl="1">
              <a:lnSpc>
                <a:spcPct val="90000"/>
              </a:lnSpc>
            </a:pPr>
            <a:r>
              <a:rPr lang="en-US" altLang="zh-CN" dirty="0">
                <a:ea typeface="宋体" panose="02010600030101010101" pitchFamily="2" charset="-122"/>
              </a:rPr>
              <a:t>Non-executable stack memory (NOEXEC)</a:t>
            </a:r>
          </a:p>
          <a:p>
            <a:pPr lvl="2">
              <a:lnSpc>
                <a:spcPct val="90000"/>
              </a:lnSpc>
            </a:pPr>
            <a:r>
              <a:rPr lang="en-US" altLang="zh-CN" dirty="0">
                <a:ea typeface="宋体" panose="02010600030101010101" pitchFamily="2" charset="-122"/>
              </a:rPr>
              <a:t>prevents attacker executing her code</a:t>
            </a:r>
          </a:p>
          <a:p>
            <a:pPr lvl="1">
              <a:lnSpc>
                <a:spcPct val="90000"/>
              </a:lnSpc>
            </a:pPr>
            <a:r>
              <a:rPr lang="en-US" altLang="zh-CN" dirty="0">
                <a:ea typeface="宋体" panose="02010600030101010101" pitchFamily="2" charset="-122"/>
              </a:rPr>
              <a:t>Address space layout </a:t>
            </a:r>
            <a:r>
              <a:rPr lang="en-US" altLang="zh-CN" dirty="0" err="1">
                <a:ea typeface="宋体" panose="02010600030101010101" pitchFamily="2" charset="-122"/>
              </a:rPr>
              <a:t>randomisation</a:t>
            </a:r>
            <a:r>
              <a:rPr lang="en-US" altLang="zh-CN" dirty="0">
                <a:ea typeface="宋体" panose="02010600030101010101" pitchFamily="2" charset="-122"/>
              </a:rPr>
              <a:t> (ASLR)</a:t>
            </a:r>
          </a:p>
          <a:p>
            <a:pPr lvl="2">
              <a:lnSpc>
                <a:spcPct val="90000"/>
              </a:lnSpc>
            </a:pPr>
            <a:r>
              <a:rPr lang="en-US" altLang="zh-CN" dirty="0">
                <a:ea typeface="宋体" panose="02010600030101010101" pitchFamily="2" charset="-122"/>
              </a:rPr>
              <a:t>generally makes attacker's life harder</a:t>
            </a:r>
          </a:p>
          <a:p>
            <a:pPr lvl="3">
              <a:lnSpc>
                <a:spcPct val="90000"/>
              </a:lnSpc>
            </a:pPr>
            <a:r>
              <a:rPr lang="en-US" altLang="zh-CN" dirty="0">
                <a:ea typeface="宋体" panose="02010600030101010101" pitchFamily="2" charset="-122"/>
              </a:rPr>
              <a:t>E.g., harder to get return address place and injected code address</a:t>
            </a:r>
          </a:p>
          <a:p>
            <a:pPr>
              <a:lnSpc>
                <a:spcPct val="90000"/>
              </a:lnSpc>
            </a:pPr>
            <a:r>
              <a:rPr lang="en-US" altLang="zh-CN" dirty="0">
                <a:ea typeface="宋体" panose="02010600030101010101" pitchFamily="2" charset="-122"/>
              </a:rPr>
              <a:t>Protection inserted by the compiler</a:t>
            </a:r>
          </a:p>
          <a:p>
            <a:pPr lvl="1">
              <a:lnSpc>
                <a:spcPct val="90000"/>
              </a:lnSpc>
            </a:pPr>
            <a:r>
              <a:rPr lang="en-US" altLang="zh-CN" dirty="0">
                <a:ea typeface="宋体" panose="02010600030101010101" pitchFamily="2" charset="-122"/>
              </a:rPr>
              <a:t>to prevent or detect malicious changes to the stack</a:t>
            </a:r>
          </a:p>
          <a:p>
            <a:pPr>
              <a:lnSpc>
                <a:spcPct val="90000"/>
              </a:lnSpc>
            </a:pPr>
            <a:r>
              <a:rPr lang="en-US" altLang="zh-CN" dirty="0">
                <a:ea typeface="宋体" panose="02010600030101010101" pitchFamily="2" charset="-122"/>
              </a:rPr>
              <a:t>Neither prevents against heap overflows</a:t>
            </a:r>
          </a:p>
          <a:p>
            <a:pPr>
              <a:lnSpc>
                <a:spcPct val="90000"/>
              </a:lnSpc>
            </a:pPr>
            <a:endParaRPr lang="zh-CN" altLang="en-US" dirty="0">
              <a:ea typeface="宋体" panose="02010600030101010101" pitchFamily="2" charset="-122"/>
            </a:endParaRPr>
          </a:p>
          <a:p>
            <a:endParaRPr lang="zh-CN" altLang="en-US" dirty="0"/>
          </a:p>
        </p:txBody>
      </p:sp>
    </p:spTree>
    <p:extLst>
      <p:ext uri="{BB962C8B-B14F-4D97-AF65-F5344CB8AC3E}">
        <p14:creationId xmlns:p14="http://schemas.microsoft.com/office/powerpoint/2010/main" val="3120612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Canary: tamper-detecting value, assumes that the defender ca verify this value and see that it has been tampered</a:t>
            </a:r>
          </a:p>
        </p:txBody>
      </p:sp>
      <p:sp>
        <p:nvSpPr>
          <p:cNvPr id="4" name="Slide Number Placeholder 3"/>
          <p:cNvSpPr>
            <a:spLocks noGrp="1"/>
          </p:cNvSpPr>
          <p:nvPr>
            <p:ph type="sldNum" sz="quarter" idx="5"/>
          </p:nvPr>
        </p:nvSpPr>
        <p:spPr/>
        <p:txBody>
          <a:bodyPr/>
          <a:lstStyle/>
          <a:p>
            <a:fld id="{4C8F3E15-5981-48CA-8FBB-63C1DFCD8B9B}" type="slidenum">
              <a:rPr lang="en-US" smtClean="0"/>
              <a:t>27</a:t>
            </a:fld>
            <a:endParaRPr lang="en-US"/>
          </a:p>
        </p:txBody>
      </p:sp>
    </p:spTree>
    <p:extLst>
      <p:ext uri="{BB962C8B-B14F-4D97-AF65-F5344CB8AC3E}">
        <p14:creationId xmlns:p14="http://schemas.microsoft.com/office/powerpoint/2010/main" val="930941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Wrapping</a:t>
            </a:r>
            <a:r>
              <a:rPr lang="en-US" baseline="0" dirty="0"/>
              <a:t> each stack frame in a protective layer</a:t>
            </a:r>
            <a:endParaRPr lang="en-US" dirty="0"/>
          </a:p>
        </p:txBody>
      </p:sp>
      <p:sp>
        <p:nvSpPr>
          <p:cNvPr id="4" name="Slide Number Placeholder 3"/>
          <p:cNvSpPr>
            <a:spLocks noGrp="1"/>
          </p:cNvSpPr>
          <p:nvPr>
            <p:ph type="sldNum" sz="quarter" idx="10"/>
          </p:nvPr>
        </p:nvSpPr>
        <p:spPr/>
        <p:txBody>
          <a:bodyPr/>
          <a:lstStyle/>
          <a:p>
            <a:fld id="{4C8F3E15-5981-48CA-8FBB-63C1DFCD8B9B}" type="slidenum">
              <a:rPr lang="en-US" smtClean="0"/>
              <a:t>28</a:t>
            </a:fld>
            <a:endParaRPr lang="en-US"/>
          </a:p>
        </p:txBody>
      </p:sp>
    </p:spTree>
    <p:extLst>
      <p:ext uri="{BB962C8B-B14F-4D97-AF65-F5344CB8AC3E}">
        <p14:creationId xmlns:p14="http://schemas.microsoft.com/office/powerpoint/2010/main" val="983365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宋体" panose="02010600030101010101" pitchFamily="2" charset="-122"/>
              </a:rPr>
              <a:t>to </a:t>
            </a:r>
            <a:r>
              <a:rPr lang="en-US" altLang="zh-CN" dirty="0">
                <a:solidFill>
                  <a:schemeClr val="tx1"/>
                </a:solidFill>
                <a:ea typeface="宋体" panose="02010600030101010101" pitchFamily="2" charset="-122"/>
              </a:rPr>
              <a:t>prevent</a:t>
            </a:r>
            <a:r>
              <a:rPr lang="en-US" altLang="zh-CN" dirty="0">
                <a:ea typeface="宋体" panose="02010600030101010101" pitchFamily="2" charset="-122"/>
              </a:rPr>
              <a:t>, to </a:t>
            </a:r>
            <a:r>
              <a:rPr lang="en-US" altLang="zh-CN" dirty="0">
                <a:solidFill>
                  <a:schemeClr val="tx1"/>
                </a:solidFill>
                <a:ea typeface="宋体" panose="02010600030101010101" pitchFamily="2" charset="-122"/>
              </a:rPr>
              <a:t>detect</a:t>
            </a:r>
            <a:r>
              <a:rPr lang="en-US" altLang="zh-CN" dirty="0">
                <a:ea typeface="宋体" panose="02010600030101010101" pitchFamily="2" charset="-122"/>
              </a:rPr>
              <a:t> – at (pre)compile time or at runtime -, and to </a:t>
            </a:r>
            <a:r>
              <a:rPr lang="en-US" altLang="zh-CN" dirty="0" err="1">
                <a:solidFill>
                  <a:schemeClr val="tx1"/>
                </a:solidFill>
                <a:ea typeface="宋体" panose="02010600030101010101" pitchFamily="2" charset="-122"/>
              </a:rPr>
              <a:t>migitate</a:t>
            </a:r>
            <a:r>
              <a:rPr lang="en-US" altLang="zh-CN" dirty="0">
                <a:ea typeface="宋体" panose="02010600030101010101" pitchFamily="2" charset="-122"/>
              </a:rPr>
              <a:t> problems with buffer overflows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宋体" panose="02010600030101010101" pitchFamily="2" charset="-122"/>
              </a:rPr>
              <a:t>Before: validate all inputs, guard against fat fingers, if data can be changed, assume it has been</a:t>
            </a:r>
          </a:p>
          <a:p>
            <a:endParaRPr lang="zh-CN" altLang="en-US" dirty="0"/>
          </a:p>
        </p:txBody>
      </p:sp>
    </p:spTree>
    <p:extLst>
      <p:ext uri="{BB962C8B-B14F-4D97-AF65-F5344CB8AC3E}">
        <p14:creationId xmlns:p14="http://schemas.microsoft.com/office/powerpoint/2010/main" val="339752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Forgetting to ask “who goes there” before allowing the knight across the drawbridge – typical bad input. Validate, guard against fat fingers, sensitive data, complete mediation – access control</a:t>
            </a:r>
          </a:p>
          <a:p>
            <a:r>
              <a:rPr lang="en-US" dirty="0"/>
              <a:t>Data must be protected against change between access, checking one action then performing another is incomplete access control. Solution: access control</a:t>
            </a:r>
          </a:p>
          <a:p>
            <a:r>
              <a:rPr lang="en-US" dirty="0"/>
              <a:t>Backdoor or Easter bunny can cost, they are eventually found.</a:t>
            </a:r>
          </a:p>
          <a:p>
            <a:r>
              <a:rPr lang="en-US" dirty="0"/>
              <a:t>Miscalculating the limit conditions. Check if container is large enough!</a:t>
            </a:r>
          </a:p>
          <a:p>
            <a:r>
              <a:rPr lang="en-US" dirty="0"/>
              <a:t>Know the limits of your </a:t>
            </a:r>
            <a:r>
              <a:rPr lang="en-US" dirty="0" err="1"/>
              <a:t>ints</a:t>
            </a:r>
            <a:r>
              <a:rPr lang="en-US" dirty="0"/>
              <a:t> in any language that you program</a:t>
            </a:r>
          </a:p>
          <a:p>
            <a:r>
              <a:rPr lang="en-US" dirty="0"/>
              <a:t>Application may read beyond the end of buffer because it is looking for the end of string.</a:t>
            </a:r>
          </a:p>
          <a:p>
            <a:r>
              <a:rPr lang="en-US" dirty="0"/>
              <a:t>Too many parameters, wrong output, type, size, too long string</a:t>
            </a:r>
          </a:p>
          <a:p>
            <a:r>
              <a:rPr lang="en-US" dirty="0" err="1"/>
              <a:t>Strcpy</a:t>
            </a:r>
            <a:r>
              <a:rPr lang="en-US" dirty="0"/>
              <a:t> vs </a:t>
            </a:r>
            <a:r>
              <a:rPr lang="en-US" dirty="0" err="1"/>
              <a:t>strncpy</a:t>
            </a:r>
            <a:endParaRPr lang="en-US" dirty="0"/>
          </a:p>
          <a:p>
            <a:r>
              <a:rPr lang="en-US" dirty="0"/>
              <a:t>Situation where we depend on the order of procedures being executed, inconsistent outcomes may happen and failure of integrity. Hard to find!</a:t>
            </a:r>
          </a:p>
        </p:txBody>
      </p:sp>
      <p:sp>
        <p:nvSpPr>
          <p:cNvPr id="4" name="Slide Number Placeholder 3"/>
          <p:cNvSpPr>
            <a:spLocks noGrp="1"/>
          </p:cNvSpPr>
          <p:nvPr>
            <p:ph type="sldNum" sz="quarter" idx="5"/>
          </p:nvPr>
        </p:nvSpPr>
        <p:spPr/>
        <p:txBody>
          <a:bodyPr/>
          <a:lstStyle/>
          <a:p>
            <a:fld id="{4C8F3E15-5981-48CA-8FBB-63C1DFCD8B9B}" type="slidenum">
              <a:rPr lang="en-US" smtClean="0"/>
              <a:t>31</a:t>
            </a:fld>
            <a:endParaRPr lang="en-US"/>
          </a:p>
        </p:txBody>
      </p:sp>
    </p:spTree>
    <p:extLst>
      <p:ext uri="{BB962C8B-B14F-4D97-AF65-F5344CB8AC3E}">
        <p14:creationId xmlns:p14="http://schemas.microsoft.com/office/powerpoint/2010/main" val="3161869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Malware: malicious software</a:t>
            </a:r>
          </a:p>
          <a:p>
            <a:r>
              <a:rPr lang="en-US" dirty="0"/>
              <a:t>Virus can replicate itself, pass on malicious code</a:t>
            </a:r>
          </a:p>
          <a:p>
            <a:r>
              <a:rPr lang="en-US" dirty="0"/>
              <a:t>Worm: spreads copies of itself, worm propagation – how big is the internet</a:t>
            </a:r>
          </a:p>
          <a:p>
            <a:r>
              <a:rPr lang="en-US" dirty="0"/>
              <a:t>Mail Trojans – program with benign apparent effect, useful program with extra, undocumented, malicious features</a:t>
            </a:r>
          </a:p>
          <a:p>
            <a:r>
              <a:rPr lang="en-US" dirty="0"/>
              <a:t>Warhol worms</a:t>
            </a:r>
          </a:p>
          <a:p>
            <a:r>
              <a:rPr lang="en-US" dirty="0"/>
              <a:t>Exotic </a:t>
            </a:r>
            <a:r>
              <a:rPr lang="en-US" dirty="0" err="1"/>
              <a:t>polymorphics</a:t>
            </a:r>
            <a:endParaRPr lang="en-US" dirty="0"/>
          </a:p>
          <a:p>
            <a:r>
              <a:rPr lang="en-US" dirty="0"/>
              <a:t>Blaster</a:t>
            </a:r>
          </a:p>
          <a:p>
            <a:r>
              <a:rPr lang="en-US" dirty="0"/>
              <a:t>W32.welchia</a:t>
            </a:r>
          </a:p>
        </p:txBody>
      </p:sp>
      <p:sp>
        <p:nvSpPr>
          <p:cNvPr id="4" name="Slide Number Placeholder 3"/>
          <p:cNvSpPr>
            <a:spLocks noGrp="1"/>
          </p:cNvSpPr>
          <p:nvPr>
            <p:ph type="sldNum" sz="quarter" idx="10"/>
          </p:nvPr>
        </p:nvSpPr>
        <p:spPr/>
        <p:txBody>
          <a:bodyPr/>
          <a:lstStyle/>
          <a:p>
            <a:fld id="{4C8F3E15-5981-48CA-8FBB-63C1DFCD8B9B}" type="slidenum">
              <a:rPr lang="en-US" smtClean="0"/>
              <a:t>34</a:t>
            </a:fld>
            <a:endParaRPr lang="en-US"/>
          </a:p>
        </p:txBody>
      </p:sp>
    </p:spTree>
    <p:extLst>
      <p:ext uri="{BB962C8B-B14F-4D97-AF65-F5344CB8AC3E}">
        <p14:creationId xmlns:p14="http://schemas.microsoft.com/office/powerpoint/2010/main" val="297180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malware that there is no patch for it</a:t>
            </a:r>
          </a:p>
        </p:txBody>
      </p:sp>
      <p:sp>
        <p:nvSpPr>
          <p:cNvPr id="4" name="Slide Number Placeholder 3"/>
          <p:cNvSpPr>
            <a:spLocks noGrp="1"/>
          </p:cNvSpPr>
          <p:nvPr>
            <p:ph type="sldNum" sz="quarter" idx="5"/>
          </p:nvPr>
        </p:nvSpPr>
        <p:spPr/>
        <p:txBody>
          <a:bodyPr/>
          <a:lstStyle/>
          <a:p>
            <a:fld id="{4C8F3E15-5981-48CA-8FBB-63C1DFCD8B9B}" type="slidenum">
              <a:rPr lang="en-US" smtClean="0"/>
              <a:t>35</a:t>
            </a:fld>
            <a:endParaRPr lang="en-US"/>
          </a:p>
        </p:txBody>
      </p:sp>
    </p:spTree>
    <p:extLst>
      <p:ext uri="{BB962C8B-B14F-4D97-AF65-F5344CB8AC3E}">
        <p14:creationId xmlns:p14="http://schemas.microsoft.com/office/powerpoint/2010/main" val="2109021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Nondestructive vs destructive, commercial or criminal intent, harm to users, system, world, hard to determine damage costs</a:t>
            </a:r>
          </a:p>
        </p:txBody>
      </p:sp>
      <p:sp>
        <p:nvSpPr>
          <p:cNvPr id="4" name="Slide Number Placeholder 3"/>
          <p:cNvSpPr>
            <a:spLocks noGrp="1"/>
          </p:cNvSpPr>
          <p:nvPr>
            <p:ph type="sldNum" sz="quarter" idx="5"/>
          </p:nvPr>
        </p:nvSpPr>
        <p:spPr/>
        <p:txBody>
          <a:bodyPr/>
          <a:lstStyle/>
          <a:p>
            <a:fld id="{4C8F3E15-5981-48CA-8FBB-63C1DFCD8B9B}" type="slidenum">
              <a:rPr lang="en-US" smtClean="0"/>
              <a:t>36</a:t>
            </a:fld>
            <a:endParaRPr lang="en-US"/>
          </a:p>
        </p:txBody>
      </p:sp>
    </p:spTree>
    <p:extLst>
      <p:ext uri="{BB962C8B-B14F-4D97-AF65-F5344CB8AC3E}">
        <p14:creationId xmlns:p14="http://schemas.microsoft.com/office/powerpoint/2010/main" val="1097590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Installer, file, documents, </a:t>
            </a:r>
            <a:r>
              <a:rPr lang="en-US" dirty="0" err="1"/>
              <a:t>usb</a:t>
            </a:r>
            <a:r>
              <a:rPr lang="en-US" dirty="0"/>
              <a:t> drive, propagation, appended viruses, viruses that surround a program</a:t>
            </a:r>
          </a:p>
        </p:txBody>
      </p:sp>
      <p:sp>
        <p:nvSpPr>
          <p:cNvPr id="4" name="Slide Number Placeholder 3"/>
          <p:cNvSpPr>
            <a:spLocks noGrp="1"/>
          </p:cNvSpPr>
          <p:nvPr>
            <p:ph type="sldNum" sz="quarter" idx="5"/>
          </p:nvPr>
        </p:nvSpPr>
        <p:spPr/>
        <p:txBody>
          <a:bodyPr/>
          <a:lstStyle/>
          <a:p>
            <a:fld id="{4C8F3E15-5981-48CA-8FBB-63C1DFCD8B9B}" type="slidenum">
              <a:rPr lang="en-US" smtClean="0"/>
              <a:t>37</a:t>
            </a:fld>
            <a:endParaRPr lang="en-US"/>
          </a:p>
        </p:txBody>
      </p:sp>
    </p:spTree>
    <p:extLst>
      <p:ext uri="{BB962C8B-B14F-4D97-AF65-F5344CB8AC3E}">
        <p14:creationId xmlns:p14="http://schemas.microsoft.com/office/powerpoint/2010/main" val="241240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454025" y="688975"/>
            <a:ext cx="6127750" cy="3448050"/>
          </a:xfrm>
          <a:ln/>
        </p:spPr>
      </p:sp>
      <p:sp>
        <p:nvSpPr>
          <p:cNvPr id="51203" name="Rectangle 3"/>
          <p:cNvSpPr>
            <a:spLocks noGrp="1" noChangeArrowheads="1"/>
          </p:cNvSpPr>
          <p:nvPr>
            <p:ph type="body" idx="1"/>
          </p:nvPr>
        </p:nvSpPr>
        <p:spPr>
          <a:xfrm>
            <a:off x="703263" y="4367213"/>
            <a:ext cx="56292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Smashing the stack for</a:t>
            </a:r>
            <a:r>
              <a:rPr lang="en-US" altLang="zh-CN" baseline="0" dirty="0"/>
              <a:t> fun and profit</a:t>
            </a:r>
            <a:endParaRPr lang="zh-CN" altLang="en-US" dirty="0"/>
          </a:p>
        </p:txBody>
      </p:sp>
    </p:spTree>
    <p:extLst>
      <p:ext uri="{BB962C8B-B14F-4D97-AF65-F5344CB8AC3E}">
        <p14:creationId xmlns:p14="http://schemas.microsoft.com/office/powerpoint/2010/main" val="459614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execution vs one time</a:t>
            </a:r>
          </a:p>
        </p:txBody>
      </p:sp>
      <p:sp>
        <p:nvSpPr>
          <p:cNvPr id="4" name="Slide Number Placeholder 3"/>
          <p:cNvSpPr>
            <a:spLocks noGrp="1"/>
          </p:cNvSpPr>
          <p:nvPr>
            <p:ph type="sldNum" sz="quarter" idx="5"/>
          </p:nvPr>
        </p:nvSpPr>
        <p:spPr/>
        <p:txBody>
          <a:bodyPr/>
          <a:lstStyle/>
          <a:p>
            <a:fld id="{4C8F3E15-5981-48CA-8FBB-63C1DFCD8B9B}" type="slidenum">
              <a:rPr lang="en-US" smtClean="0"/>
              <a:t>38</a:t>
            </a:fld>
            <a:endParaRPr lang="en-US"/>
          </a:p>
        </p:txBody>
      </p:sp>
    </p:spTree>
    <p:extLst>
      <p:ext uri="{BB962C8B-B14F-4D97-AF65-F5344CB8AC3E}">
        <p14:creationId xmlns:p14="http://schemas.microsoft.com/office/powerpoint/2010/main" val="4000475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boot – old, too complex to implement now</a:t>
            </a:r>
          </a:p>
          <a:p>
            <a:r>
              <a:rPr lang="en-US" dirty="0"/>
              <a:t>Memory resident, interpreter… </a:t>
            </a:r>
          </a:p>
        </p:txBody>
      </p:sp>
      <p:sp>
        <p:nvSpPr>
          <p:cNvPr id="4" name="Slide Number Placeholder 3"/>
          <p:cNvSpPr>
            <a:spLocks noGrp="1"/>
          </p:cNvSpPr>
          <p:nvPr>
            <p:ph type="sldNum" sz="quarter" idx="5"/>
          </p:nvPr>
        </p:nvSpPr>
        <p:spPr/>
        <p:txBody>
          <a:bodyPr/>
          <a:lstStyle/>
          <a:p>
            <a:fld id="{4C8F3E15-5981-48CA-8FBB-63C1DFCD8B9B}" type="slidenum">
              <a:rPr lang="en-US" smtClean="0"/>
              <a:t>39</a:t>
            </a:fld>
            <a:endParaRPr lang="en-US"/>
          </a:p>
        </p:txBody>
      </p:sp>
    </p:spTree>
    <p:extLst>
      <p:ext uri="{BB962C8B-B14F-4D97-AF65-F5344CB8AC3E}">
        <p14:creationId xmlns:p14="http://schemas.microsoft.com/office/powerpoint/2010/main" val="1284127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Quiet install, trick to accept</a:t>
            </a:r>
          </a:p>
          <a:p>
            <a:r>
              <a:rPr lang="en-US" dirty="0"/>
              <a:t>Too many concurrent processes, we do not know which one is legit</a:t>
            </a:r>
          </a:p>
          <a:p>
            <a:r>
              <a:rPr lang="en-US" dirty="0"/>
              <a:t>Looks the same, obscurity, steganography, polymorphism: add some no-ops, encrypting</a:t>
            </a:r>
          </a:p>
        </p:txBody>
      </p:sp>
      <p:sp>
        <p:nvSpPr>
          <p:cNvPr id="4" name="Slide Number Placeholder 3"/>
          <p:cNvSpPr>
            <a:spLocks noGrp="1"/>
          </p:cNvSpPr>
          <p:nvPr>
            <p:ph type="sldNum" sz="quarter" idx="5"/>
          </p:nvPr>
        </p:nvSpPr>
        <p:spPr/>
        <p:txBody>
          <a:bodyPr/>
          <a:lstStyle/>
          <a:p>
            <a:fld id="{4C8F3E15-5981-48CA-8FBB-63C1DFCD8B9B}" type="slidenum">
              <a:rPr lang="en-US" smtClean="0"/>
              <a:t>40</a:t>
            </a:fld>
            <a:endParaRPr lang="en-US"/>
          </a:p>
        </p:txBody>
      </p:sp>
    </p:spTree>
    <p:extLst>
      <p:ext uri="{BB962C8B-B14F-4D97-AF65-F5344CB8AC3E}">
        <p14:creationId xmlns:p14="http://schemas.microsoft.com/office/powerpoint/2010/main" val="356509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student takes one guideline, reads about it and will talk about it in 15 mins</a:t>
            </a:r>
          </a:p>
        </p:txBody>
      </p:sp>
      <p:sp>
        <p:nvSpPr>
          <p:cNvPr id="4" name="Slide Number Placeholder 3"/>
          <p:cNvSpPr>
            <a:spLocks noGrp="1"/>
          </p:cNvSpPr>
          <p:nvPr>
            <p:ph type="sldNum" sz="quarter" idx="10"/>
          </p:nvPr>
        </p:nvSpPr>
        <p:spPr/>
        <p:txBody>
          <a:bodyPr/>
          <a:lstStyle/>
          <a:p>
            <a:fld id="{4C8F3E15-5981-48CA-8FBB-63C1DFCD8B9B}" type="slidenum">
              <a:rPr lang="en-US" smtClean="0"/>
              <a:t>42</a:t>
            </a:fld>
            <a:endParaRPr lang="en-US"/>
          </a:p>
        </p:txBody>
      </p:sp>
    </p:spTree>
    <p:extLst>
      <p:ext uri="{BB962C8B-B14F-4D97-AF65-F5344CB8AC3E}">
        <p14:creationId xmlns:p14="http://schemas.microsoft.com/office/powerpoint/2010/main" val="263652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454025" y="688975"/>
            <a:ext cx="6127750" cy="3448050"/>
          </a:xfrm>
          <a:ln/>
        </p:spPr>
      </p:sp>
      <p:sp>
        <p:nvSpPr>
          <p:cNvPr id="52227" name="Rectangle 3"/>
          <p:cNvSpPr>
            <a:spLocks noGrp="1" noChangeArrowheads="1"/>
          </p:cNvSpPr>
          <p:nvPr>
            <p:ph type="body" idx="1"/>
          </p:nvPr>
        </p:nvSpPr>
        <p:spPr>
          <a:xfrm>
            <a:off x="703263" y="4367213"/>
            <a:ext cx="56292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Related Attacks</a:t>
            </a:r>
          </a:p>
          <a:p>
            <a:pPr lvl="1"/>
            <a:r>
              <a:rPr lang="en-US" altLang="zh-CN" dirty="0"/>
              <a:t>Integer overflows</a:t>
            </a:r>
          </a:p>
          <a:p>
            <a:pPr lvl="1"/>
            <a:r>
              <a:rPr lang="en-US" altLang="zh-CN" dirty="0"/>
              <a:t>Format-string attacks</a:t>
            </a:r>
          </a:p>
          <a:p>
            <a:endParaRPr lang="zh-CN" altLang="en-US" dirty="0"/>
          </a:p>
        </p:txBody>
      </p:sp>
    </p:spTree>
    <p:extLst>
      <p:ext uri="{BB962C8B-B14F-4D97-AF65-F5344CB8AC3E}">
        <p14:creationId xmlns:p14="http://schemas.microsoft.com/office/powerpoint/2010/main" val="409766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54025" y="688975"/>
            <a:ext cx="6127750" cy="3448050"/>
          </a:xfrm>
          <a:ln/>
        </p:spPr>
      </p:sp>
      <p:sp>
        <p:nvSpPr>
          <p:cNvPr id="54275" name="Rectangle 3"/>
          <p:cNvSpPr>
            <a:spLocks noGrp="1" noChangeArrowheads="1"/>
          </p:cNvSpPr>
          <p:nvPr>
            <p:ph type="body" idx="1"/>
          </p:nvPr>
        </p:nvSpPr>
        <p:spPr>
          <a:xfrm>
            <a:off x="703263" y="4367213"/>
            <a:ext cx="56292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Processes are divided into three regions: Text, Data, and Stack</a:t>
            </a:r>
          </a:p>
          <a:p>
            <a:r>
              <a:rPr lang="en-US" altLang="zh-CN" dirty="0"/>
              <a:t>Text: fixed by the program, contains code and read-only data, attempt to write will result in </a:t>
            </a:r>
            <a:r>
              <a:rPr lang="en-US" altLang="zh-CN" dirty="0" err="1"/>
              <a:t>seg</a:t>
            </a:r>
            <a:r>
              <a:rPr lang="en-US" altLang="zh-CN" dirty="0"/>
              <a:t> fault</a:t>
            </a:r>
          </a:p>
          <a:p>
            <a:r>
              <a:rPr lang="en-US" altLang="zh-CN" dirty="0"/>
              <a:t>Data: static </a:t>
            </a:r>
            <a:r>
              <a:rPr lang="en-US" altLang="zh-CN" dirty="0" err="1"/>
              <a:t>vars</a:t>
            </a:r>
            <a:r>
              <a:rPr lang="en-US" altLang="zh-CN" dirty="0"/>
              <a:t>, new mem can be added</a:t>
            </a:r>
          </a:p>
          <a:p>
            <a:r>
              <a:rPr lang="en-US" altLang="zh-CN" dirty="0"/>
              <a:t>What is a stack? </a:t>
            </a:r>
          </a:p>
          <a:p>
            <a:r>
              <a:rPr lang="en-US" altLang="zh-CN" dirty="0"/>
              <a:t>Why stack? Procedure or function in high level languages. Procedure call: alter control flow, when done, return. This is implemented with stack</a:t>
            </a:r>
          </a:p>
          <a:p>
            <a:r>
              <a:rPr lang="en-US" altLang="zh-CN" dirty="0"/>
              <a:t>Dynamically allocate local </a:t>
            </a:r>
            <a:r>
              <a:rPr lang="en-US" altLang="zh-CN" dirty="0" err="1"/>
              <a:t>vars</a:t>
            </a:r>
            <a:endParaRPr lang="en-US" altLang="zh-CN" dirty="0"/>
          </a:p>
        </p:txBody>
      </p:sp>
    </p:spTree>
    <p:extLst>
      <p:ext uri="{BB962C8B-B14F-4D97-AF65-F5344CB8AC3E}">
        <p14:creationId xmlns:p14="http://schemas.microsoft.com/office/powerpoint/2010/main" val="301595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454025" y="690563"/>
            <a:ext cx="6127750" cy="3448050"/>
          </a:xfrm>
          <a:ln/>
        </p:spPr>
      </p:sp>
      <p:sp>
        <p:nvSpPr>
          <p:cNvPr id="56323" name="Rectangle 3"/>
          <p:cNvSpPr>
            <a:spLocks noGrp="1" noChangeArrowheads="1"/>
          </p:cNvSpPr>
          <p:nvPr>
            <p:ph type="body" idx="1"/>
          </p:nvPr>
        </p:nvSpPr>
        <p:spPr>
          <a:xfrm>
            <a:off x="938213" y="4367213"/>
            <a:ext cx="515937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register called the stack pointer (SP) points to the top of the stack. </a:t>
            </a:r>
          </a:p>
          <a:p>
            <a:r>
              <a:rPr lang="en-US" altLang="zh-CN" dirty="0">
                <a:ea typeface="宋体" panose="02010600030101010101" pitchFamily="2" charset="-122"/>
              </a:rPr>
              <a:t>Bottom of stack is a fixed address</a:t>
            </a:r>
          </a:p>
          <a:p>
            <a:r>
              <a:rPr lang="en-US" altLang="zh-CN" dirty="0">
                <a:ea typeface="宋体" panose="02010600030101010101" pitchFamily="2" charset="-122"/>
              </a:rPr>
              <a:t>Stack size dynamically adjusted by kernel</a:t>
            </a:r>
          </a:p>
          <a:p>
            <a:r>
              <a:rPr lang="en-US" altLang="zh-CN" dirty="0">
                <a:ea typeface="宋体" panose="02010600030101010101" pitchFamily="2" charset="-122"/>
              </a:rPr>
              <a:t>Stack frames: Push when call, pop when return</a:t>
            </a:r>
          </a:p>
          <a:p>
            <a:r>
              <a:rPr lang="en-US" dirty="0"/>
              <a:t>Depending on the implementation the stack will either grow down (towards lower memory addresses), or up. In our examples we'll use a stack that grows down. </a:t>
            </a:r>
            <a:endParaRPr lang="en-US" altLang="zh-CN" dirty="0">
              <a:ea typeface="宋体" panose="02010600030101010101" pitchFamily="2" charset="-122"/>
            </a:endParaRPr>
          </a:p>
          <a:p>
            <a:r>
              <a:rPr lang="en-US" dirty="0"/>
              <a:t>The stack pointer (SP) is also implementation dependent. It may point to the last address on the stack, or to the next free available address after the stack. For our discussion we'll assume it points to the last address on the stack</a:t>
            </a:r>
            <a:endParaRPr lang="en-US" altLang="zh-CN" dirty="0">
              <a:ea typeface="宋体" panose="02010600030101010101" pitchFamily="2" charset="-122"/>
            </a:endParaRPr>
          </a:p>
          <a:p>
            <a:r>
              <a:rPr lang="en-US" altLang="zh-CN" dirty="0">
                <a:ea typeface="宋体" panose="02010600030101010101" pitchFamily="2" charset="-122"/>
              </a:rPr>
              <a:t>C Call Stack</a:t>
            </a:r>
          </a:p>
          <a:p>
            <a:pPr lvl="1"/>
            <a:r>
              <a:rPr lang="en-US" altLang="zh-CN" dirty="0">
                <a:ea typeface="宋体" panose="02010600030101010101" pitchFamily="2" charset="-122"/>
              </a:rPr>
              <a:t>When a function call is made, the return address is put on the stack. </a:t>
            </a:r>
          </a:p>
          <a:p>
            <a:pPr lvl="1"/>
            <a:r>
              <a:rPr lang="en-US" altLang="zh-CN" dirty="0">
                <a:ea typeface="宋体" panose="02010600030101010101" pitchFamily="2" charset="-122"/>
              </a:rPr>
              <a:t>Often the values of parameters are put on the stack.</a:t>
            </a:r>
          </a:p>
          <a:p>
            <a:pPr lvl="1"/>
            <a:r>
              <a:rPr lang="en-US" altLang="zh-CN" dirty="0">
                <a:ea typeface="宋体" panose="02010600030101010101" pitchFamily="2" charset="-122"/>
              </a:rPr>
              <a:t>Usually the function saves the stack frame pointer (on the stack).</a:t>
            </a:r>
          </a:p>
          <a:p>
            <a:pPr lvl="1"/>
            <a:r>
              <a:rPr lang="en-US" altLang="zh-CN" dirty="0">
                <a:ea typeface="宋体" panose="02010600030101010101" pitchFamily="2" charset="-122"/>
              </a:rPr>
              <a:t>Local variables are on the stack</a:t>
            </a:r>
          </a:p>
          <a:p>
            <a:pPr lvl="0"/>
            <a:endParaRPr lang="en-US" altLang="zh-CN" dirty="0">
              <a:ea typeface="宋体" panose="02010600030101010101" pitchFamily="2" charset="-122"/>
            </a:endParaRPr>
          </a:p>
          <a:p>
            <a:pPr lvl="0"/>
            <a:r>
              <a:rPr lang="en-US" dirty="0"/>
              <a:t>convenient to have a frame pointer (FP) which points to a fixed location within a frame</a:t>
            </a:r>
          </a:p>
          <a:p>
            <a:pPr lvl="0"/>
            <a:r>
              <a:rPr lang="en-US" dirty="0"/>
              <a:t>Consequently, many compilers use a second register, FP, for referencing both local variables and parameters because their distances from FP do not change with </a:t>
            </a:r>
            <a:r>
              <a:rPr lang="en-US" dirty="0" err="1"/>
              <a:t>PUSHes</a:t>
            </a:r>
            <a:r>
              <a:rPr lang="en-US" dirty="0"/>
              <a:t> and POPs. On Intel CPUs, BP (EBP) </a:t>
            </a:r>
            <a:endParaRPr lang="zh-CN" altLang="en-US" dirty="0"/>
          </a:p>
          <a:p>
            <a:endParaRPr lang="zh-CN" altLang="en-US" dirty="0"/>
          </a:p>
        </p:txBody>
      </p:sp>
    </p:spTree>
    <p:extLst>
      <p:ext uri="{BB962C8B-B14F-4D97-AF65-F5344CB8AC3E}">
        <p14:creationId xmlns:p14="http://schemas.microsoft.com/office/powerpoint/2010/main" val="224725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454025" y="690563"/>
            <a:ext cx="6127750" cy="3448050"/>
          </a:xfrm>
          <a:ln/>
        </p:spPr>
      </p:sp>
      <p:sp>
        <p:nvSpPr>
          <p:cNvPr id="57347" name="Rectangle 3"/>
          <p:cNvSpPr>
            <a:spLocks noGrp="1" noChangeArrowheads="1"/>
          </p:cNvSpPr>
          <p:nvPr>
            <p:ph type="body" idx="1"/>
          </p:nvPr>
        </p:nvSpPr>
        <p:spPr>
          <a:xfrm>
            <a:off x="938213" y="4367213"/>
            <a:ext cx="515937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26693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454025" y="690563"/>
            <a:ext cx="6127750" cy="3448050"/>
          </a:xfrm>
          <a:ln/>
        </p:spPr>
      </p:sp>
      <p:sp>
        <p:nvSpPr>
          <p:cNvPr id="59395" name="Rectangle 3"/>
          <p:cNvSpPr>
            <a:spLocks noGrp="1" noChangeArrowheads="1"/>
          </p:cNvSpPr>
          <p:nvPr>
            <p:ph type="body" idx="1"/>
          </p:nvPr>
        </p:nvSpPr>
        <p:spPr>
          <a:xfrm>
            <a:off x="938213" y="4367213"/>
            <a:ext cx="515937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ea typeface="宋体" panose="02010600030101010101" pitchFamily="2" charset="-122"/>
              </a:rPr>
              <a:t>Smashing the stack</a:t>
            </a:r>
          </a:p>
          <a:p>
            <a:pPr marL="171450" indent="-171450">
              <a:buFont typeface="Arial" panose="020B0604020202020204" pitchFamily="34" charset="0"/>
              <a:buChar char="•"/>
            </a:pPr>
            <a:r>
              <a:rPr lang="en-US" altLang="zh-CN" dirty="0">
                <a:ea typeface="宋体" panose="02010600030101010101" pitchFamily="2" charset="-122"/>
              </a:rPr>
              <a:t>The general idea is to overflow a buffer so that it overwrites the return address.</a:t>
            </a:r>
          </a:p>
          <a:p>
            <a:pPr marL="171450" indent="-171450">
              <a:buFont typeface="Arial" panose="020B0604020202020204" pitchFamily="34" charset="0"/>
              <a:buChar char="•"/>
            </a:pPr>
            <a:r>
              <a:rPr lang="en-US" altLang="zh-CN" dirty="0">
                <a:ea typeface="宋体" panose="02010600030101010101" pitchFamily="2" charset="-122"/>
              </a:rPr>
              <a:t>When the function is done it will jump to whatever address is on the stack.</a:t>
            </a:r>
          </a:p>
          <a:p>
            <a:pPr marL="171450" indent="-171450">
              <a:buFont typeface="Arial" panose="020B0604020202020204" pitchFamily="34" charset="0"/>
              <a:buChar char="•"/>
            </a:pPr>
            <a:r>
              <a:rPr lang="en-US" altLang="zh-CN" dirty="0">
                <a:ea typeface="宋体" panose="02010600030101010101" pitchFamily="2" charset="-122"/>
              </a:rPr>
              <a:t>We put some code in the buffer and set the return address to point to it!</a:t>
            </a:r>
          </a:p>
          <a:p>
            <a:endParaRPr lang="zh-CN" altLang="en-US" dirty="0"/>
          </a:p>
        </p:txBody>
      </p:sp>
    </p:spTree>
    <p:extLst>
      <p:ext uri="{BB962C8B-B14F-4D97-AF65-F5344CB8AC3E}">
        <p14:creationId xmlns:p14="http://schemas.microsoft.com/office/powerpoint/2010/main" val="234613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64328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191467-4D13-3E42-B977-4EE1D2EF67F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15036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91467-4D13-3E42-B977-4EE1D2EF67F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401963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91467-4D13-3E42-B977-4EE1D2EF67F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96571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91467-4D13-3E42-B977-4EE1D2EF67F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40918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191467-4D13-3E42-B977-4EE1D2EF67F9}"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854815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191467-4D13-3E42-B977-4EE1D2EF67F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22245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191467-4D13-3E42-B977-4EE1D2EF67F9}"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1140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191467-4D13-3E42-B977-4EE1D2EF67F9}"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85125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91467-4D13-3E42-B977-4EE1D2EF67F9}"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34859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191467-4D13-3E42-B977-4EE1D2EF67F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35807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191467-4D13-3E42-B977-4EE1D2EF67F9}"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BCBC9-1D62-724B-8065-54E29F41BFB6}" type="slidenum">
              <a:rPr lang="en-US" smtClean="0"/>
              <a:t>‹#›</a:t>
            </a:fld>
            <a:endParaRPr lang="en-US"/>
          </a:p>
        </p:txBody>
      </p:sp>
    </p:spTree>
    <p:extLst>
      <p:ext uri="{BB962C8B-B14F-4D97-AF65-F5344CB8AC3E}">
        <p14:creationId xmlns:p14="http://schemas.microsoft.com/office/powerpoint/2010/main" val="170950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91467-4D13-3E42-B977-4EE1D2EF67F9}" type="datetimeFigureOut">
              <a:rPr lang="en-US" smtClean="0"/>
              <a:t>4/10/2019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BCBC9-1D62-724B-8065-54E29F41BFB6}" type="slidenum">
              <a:rPr lang="en-US" smtClean="0"/>
              <a:t>‹#›</a:t>
            </a:fld>
            <a:endParaRPr lang="en-US"/>
          </a:p>
        </p:txBody>
      </p:sp>
    </p:spTree>
    <p:extLst>
      <p:ext uri="{BB962C8B-B14F-4D97-AF65-F5344CB8AC3E}">
        <p14:creationId xmlns:p14="http://schemas.microsoft.com/office/powerpoint/2010/main" val="1582922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aEZKGW_VTd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linux.com/TUTORIALS/GDB-Commands.html#GDB_COMMAND_LINE_ARG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en.wikipedia.org/wiki/X86_assembly_languag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3" Type="http://schemas.openxmlformats.org/officeDocument/2006/relationships/hyperlink" Target="https://www.welivesecurity.com/wp-content/uploads/2014/10/WLS-virus_history.jp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3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wasp.org/index.php/OWASP_Secure_Coding_Practices_-_Quick_Reference_Guid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iki.sei.cmu.edu/confluence/display/seccode/Top+10+Secure+Coding+Practices" TargetMode="External"/><Relationship Id="rId3" Type="http://schemas.openxmlformats.org/officeDocument/2006/relationships/hyperlink" Target="https://wiki.sei.cmu.edu/confluence/display/c/MSC00-C.+Compile+cleanly+at+high+warning+levels" TargetMode="External"/><Relationship Id="rId7" Type="http://schemas.openxmlformats.org/officeDocument/2006/relationships/hyperlink" Target="https://wiki.sei.cmu.edu/confluence/display/c/BB.+Definitions#BB.Definitions-exploit" TargetMode="External"/><Relationship Id="rId2" Type="http://schemas.openxmlformats.org/officeDocument/2006/relationships/hyperlink" Target="https://wiki.sei.cmu.edu/confluence/display/c/BB.+Definitions#BB.Definitions-vulnerability" TargetMode="External"/><Relationship Id="rId1" Type="http://schemas.openxmlformats.org/officeDocument/2006/relationships/slideLayout" Target="../slideLayouts/slideLayout2.xml"/><Relationship Id="rId6" Type="http://schemas.openxmlformats.org/officeDocument/2006/relationships/hyperlink" Target="https://wiki.sei.cmu.edu/confluence/display/c/BB.+Definitions#BB.Definitions-securityflaw" TargetMode="External"/><Relationship Id="rId5" Type="http://schemas.openxmlformats.org/officeDocument/2006/relationships/hyperlink" Target="https://wiki.sei.cmu.edu/confluence/display/c/STR02-C.+Sanitize+data+passed+to+complex+subsystems" TargetMode="External"/><Relationship Id="rId4" Type="http://schemas.openxmlformats.org/officeDocument/2006/relationships/hyperlink" Target="https://wiki.sei.cmu.edu/confluence/pages/viewpage.action?pageId=88046361"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owasp.org/index.php/OWASP_Secure_Coding_Practices_-_Quick_Reference_Guide" TargetMode="External"/><Relationship Id="rId2" Type="http://schemas.openxmlformats.org/officeDocument/2006/relationships/hyperlink" Target="http://www.cs.umd.edu/class/spring2018/cmsc414-0101/papers/stack-smashing.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23E28-32A7-4142-B2D6-6C933DCEB79F}"/>
              </a:ext>
            </a:extLst>
          </p:cNvPr>
          <p:cNvSpPr>
            <a:spLocks noGrp="1"/>
          </p:cNvSpPr>
          <p:nvPr>
            <p:ph type="title"/>
          </p:nvPr>
        </p:nvSpPr>
        <p:spPr/>
        <p:txBody>
          <a:bodyPr/>
          <a:lstStyle/>
          <a:p>
            <a:r>
              <a:rPr lang="en-US" dirty="0"/>
              <a:t>Software vulnerabilities</a:t>
            </a:r>
          </a:p>
        </p:txBody>
      </p:sp>
      <p:sp>
        <p:nvSpPr>
          <p:cNvPr id="5" name="Text Placeholder 4">
            <a:extLst>
              <a:ext uri="{FF2B5EF4-FFF2-40B4-BE49-F238E27FC236}">
                <a16:creationId xmlns:a16="http://schemas.microsoft.com/office/drawing/2014/main" id="{1FAB389D-8D84-164B-A30B-977E26898616}"/>
              </a:ext>
            </a:extLst>
          </p:cNvPr>
          <p:cNvSpPr>
            <a:spLocks noGrp="1"/>
          </p:cNvSpPr>
          <p:nvPr>
            <p:ph type="body" idx="1"/>
          </p:nvPr>
        </p:nvSpPr>
        <p:spPr/>
        <p:txBody>
          <a:bodyPr/>
          <a:lstStyle/>
          <a:p>
            <a:r>
              <a:rPr lang="en-US" dirty="0"/>
              <a:t>Dr. X</a:t>
            </a:r>
          </a:p>
        </p:txBody>
      </p:sp>
    </p:spTree>
    <p:extLst>
      <p:ext uri="{BB962C8B-B14F-4D97-AF65-F5344CB8AC3E}">
        <p14:creationId xmlns:p14="http://schemas.microsoft.com/office/powerpoint/2010/main" val="3278258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480AD0A2-BD14-4D55-9DA0-65976BF6F255}" type="slidenum">
              <a:rPr lang="zh-CN" altLang="en-US" sz="1400" b="0">
                <a:solidFill>
                  <a:schemeClr val="tx1"/>
                </a:solidFill>
                <a:latin typeface="Arial" panose="020B0604020202020204" pitchFamily="34" charset="0"/>
              </a:rPr>
              <a:pPr/>
              <a:t>10</a:t>
            </a:fld>
            <a:endParaRPr lang="en-US" altLang="zh-CN" sz="1400" b="0">
              <a:solidFill>
                <a:schemeClr val="tx1"/>
              </a:solidFill>
              <a:latin typeface="Arial" panose="020B0604020202020204" pitchFamily="34" charset="0"/>
            </a:endParaRPr>
          </a:p>
        </p:txBody>
      </p:sp>
      <p:sp>
        <p:nvSpPr>
          <p:cNvPr id="16387" name="Rectangle 2"/>
          <p:cNvSpPr>
            <a:spLocks noGrp="1" noChangeArrowheads="1"/>
          </p:cNvSpPr>
          <p:nvPr>
            <p:ph type="title"/>
          </p:nvPr>
        </p:nvSpPr>
        <p:spPr>
          <a:xfrm>
            <a:off x="1828800" y="533400"/>
            <a:ext cx="4775200" cy="685800"/>
          </a:xfrm>
        </p:spPr>
        <p:txBody>
          <a:bodyPr>
            <a:normAutofit fontScale="90000"/>
          </a:bodyPr>
          <a:lstStyle/>
          <a:p>
            <a:pPr algn="l"/>
            <a:r>
              <a:rPr lang="en-US" altLang="zh-CN">
                <a:ea typeface="宋体" panose="02010600030101010101" pitchFamily="2" charset="-122"/>
              </a:rPr>
              <a:t>Before and After</a:t>
            </a:r>
          </a:p>
        </p:txBody>
      </p:sp>
      <p:sp>
        <p:nvSpPr>
          <p:cNvPr id="16388" name="Text Box 3"/>
          <p:cNvSpPr txBox="1">
            <a:spLocks noChangeArrowheads="1"/>
          </p:cNvSpPr>
          <p:nvPr/>
        </p:nvSpPr>
        <p:spPr bwMode="auto">
          <a:xfrm>
            <a:off x="6705600" y="381000"/>
            <a:ext cx="3688830" cy="179126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spcBef>
                <a:spcPct val="20000"/>
              </a:spcBef>
            </a:pPr>
            <a:r>
              <a:rPr lang="en-US" altLang="zh-CN">
                <a:solidFill>
                  <a:srgbClr val="000000"/>
                </a:solidFill>
                <a:latin typeface="Courier New" panose="02070309020205020404" pitchFamily="49" charset="0"/>
                <a:ea typeface="宋体" panose="02010600030101010101" pitchFamily="2" charset="-122"/>
              </a:rPr>
              <a:t>void foo(char *s) {</a:t>
            </a:r>
          </a:p>
          <a:p>
            <a:pPr algn="l">
              <a:spcBef>
                <a:spcPct val="20000"/>
              </a:spcBef>
            </a:pPr>
            <a:r>
              <a:rPr lang="en-US" altLang="zh-CN">
                <a:solidFill>
                  <a:srgbClr val="000000"/>
                </a:solidFill>
                <a:latin typeface="Courier New" panose="02070309020205020404" pitchFamily="49" charset="0"/>
                <a:ea typeface="宋体" panose="02010600030101010101" pitchFamily="2" charset="-122"/>
              </a:rPr>
              <a:t>	char buf[100];</a:t>
            </a:r>
          </a:p>
          <a:p>
            <a:pPr algn="l">
              <a:spcBef>
                <a:spcPct val="20000"/>
              </a:spcBef>
            </a:pPr>
            <a:r>
              <a:rPr lang="en-US" altLang="zh-CN">
                <a:solidFill>
                  <a:srgbClr val="000000"/>
                </a:solidFill>
                <a:latin typeface="Courier New" panose="02070309020205020404" pitchFamily="49" charset="0"/>
                <a:ea typeface="宋体" panose="02010600030101010101" pitchFamily="2" charset="-122"/>
              </a:rPr>
              <a:t>	strcpy(buf,s);</a:t>
            </a:r>
          </a:p>
          <a:p>
            <a:pPr algn="l">
              <a:spcBef>
                <a:spcPct val="20000"/>
              </a:spcBef>
            </a:pPr>
            <a:r>
              <a:rPr lang="en-US" altLang="zh-CN">
                <a:solidFill>
                  <a:srgbClr val="000000"/>
                </a:solidFill>
                <a:latin typeface="Courier New" panose="02070309020205020404" pitchFamily="49" charset="0"/>
                <a:ea typeface="宋体" panose="02010600030101010101" pitchFamily="2" charset="-122"/>
              </a:rPr>
              <a:t>	…</a:t>
            </a:r>
          </a:p>
        </p:txBody>
      </p:sp>
      <p:sp>
        <p:nvSpPr>
          <p:cNvPr id="16389" name="Rectangle 4"/>
          <p:cNvSpPr>
            <a:spLocks noChangeArrowheads="1"/>
          </p:cNvSpPr>
          <p:nvPr/>
        </p:nvSpPr>
        <p:spPr bwMode="auto">
          <a:xfrm>
            <a:off x="2819400" y="2438400"/>
            <a:ext cx="2590800" cy="609600"/>
          </a:xfrm>
          <a:prstGeom prst="rect">
            <a:avLst/>
          </a:prstGeom>
          <a:solidFill>
            <a:srgbClr val="00FF99"/>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a:solidFill>
                  <a:srgbClr val="000000"/>
                </a:solidFill>
                <a:latin typeface="Arial" panose="020B0604020202020204" pitchFamily="34" charset="0"/>
                <a:ea typeface="宋体" panose="02010600030101010101" pitchFamily="2" charset="-122"/>
              </a:rPr>
              <a:t>address of </a:t>
            </a:r>
            <a:r>
              <a:rPr lang="en-US" altLang="zh-CN" sz="3200">
                <a:solidFill>
                  <a:srgbClr val="000000"/>
                </a:solidFill>
                <a:latin typeface="Courier New" panose="02070309020205020404" pitchFamily="49" charset="0"/>
                <a:ea typeface="宋体" panose="02010600030101010101" pitchFamily="2" charset="-122"/>
              </a:rPr>
              <a:t>s</a:t>
            </a:r>
          </a:p>
        </p:txBody>
      </p:sp>
      <p:sp>
        <p:nvSpPr>
          <p:cNvPr id="16390" name="Rectangle 5"/>
          <p:cNvSpPr>
            <a:spLocks noChangeArrowheads="1"/>
          </p:cNvSpPr>
          <p:nvPr/>
        </p:nvSpPr>
        <p:spPr bwMode="auto">
          <a:xfrm>
            <a:off x="2819400" y="3048000"/>
            <a:ext cx="2590800" cy="609600"/>
          </a:xfrm>
          <a:prstGeom prst="rect">
            <a:avLst/>
          </a:prstGeom>
          <a:solidFill>
            <a:schemeClr val="accent1"/>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a:solidFill>
                  <a:srgbClr val="000000"/>
                </a:solidFill>
                <a:latin typeface="Arial" panose="020B0604020202020204" pitchFamily="34" charset="0"/>
                <a:ea typeface="宋体" panose="02010600030101010101" pitchFamily="2" charset="-122"/>
              </a:rPr>
              <a:t>return-address</a:t>
            </a:r>
            <a:endParaRPr lang="en-US" altLang="zh-CN" sz="3200">
              <a:solidFill>
                <a:srgbClr val="000000"/>
              </a:solidFill>
              <a:latin typeface="Courier New" panose="02070309020205020404" pitchFamily="49" charset="0"/>
              <a:ea typeface="宋体" panose="02010600030101010101" pitchFamily="2" charset="-122"/>
            </a:endParaRPr>
          </a:p>
        </p:txBody>
      </p:sp>
      <p:sp>
        <p:nvSpPr>
          <p:cNvPr id="16391" name="Rectangle 6"/>
          <p:cNvSpPr>
            <a:spLocks noChangeArrowheads="1"/>
          </p:cNvSpPr>
          <p:nvPr/>
        </p:nvSpPr>
        <p:spPr bwMode="auto">
          <a:xfrm>
            <a:off x="2819400" y="3657600"/>
            <a:ext cx="2590800" cy="609600"/>
          </a:xfrm>
          <a:prstGeom prst="rect">
            <a:avLst/>
          </a:prstGeom>
          <a:solidFill>
            <a:srgbClr val="FFFF99"/>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a:solidFill>
                  <a:srgbClr val="000000"/>
                </a:solidFill>
                <a:latin typeface="Arial" panose="020B0604020202020204" pitchFamily="34" charset="0"/>
                <a:ea typeface="宋体" panose="02010600030101010101" pitchFamily="2" charset="-122"/>
              </a:rPr>
              <a:t>saved sp</a:t>
            </a:r>
            <a:endParaRPr lang="en-US" altLang="zh-CN" sz="3200">
              <a:solidFill>
                <a:srgbClr val="000000"/>
              </a:solidFill>
              <a:latin typeface="Courier New" panose="02070309020205020404" pitchFamily="49" charset="0"/>
              <a:ea typeface="宋体" panose="02010600030101010101" pitchFamily="2" charset="-122"/>
            </a:endParaRPr>
          </a:p>
        </p:txBody>
      </p:sp>
      <p:sp>
        <p:nvSpPr>
          <p:cNvPr id="16392" name="Rectangle 7"/>
          <p:cNvSpPr>
            <a:spLocks noChangeArrowheads="1"/>
          </p:cNvSpPr>
          <p:nvPr/>
        </p:nvSpPr>
        <p:spPr bwMode="auto">
          <a:xfrm>
            <a:off x="2819400" y="4267200"/>
            <a:ext cx="2590800" cy="1828800"/>
          </a:xfrm>
          <a:prstGeom prst="rect">
            <a:avLst/>
          </a:prstGeom>
          <a:solidFill>
            <a:srgbClr val="B2FCBB"/>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endParaRPr lang="zh-CN" altLang="en-US">
              <a:solidFill>
                <a:schemeClr val="bg2"/>
              </a:solidFill>
              <a:latin typeface="Arial" panose="020B0604020202020204" pitchFamily="34" charset="0"/>
              <a:ea typeface="宋体" panose="02010600030101010101" pitchFamily="2" charset="-122"/>
            </a:endParaRPr>
          </a:p>
          <a:p>
            <a:pPr>
              <a:spcBef>
                <a:spcPct val="20000"/>
              </a:spcBef>
            </a:pPr>
            <a:r>
              <a:rPr lang="en-US" altLang="zh-CN">
                <a:solidFill>
                  <a:srgbClr val="000000"/>
                </a:solidFill>
                <a:latin typeface="Arial" panose="020B0604020202020204" pitchFamily="34" charset="0"/>
                <a:ea typeface="宋体" panose="02010600030101010101" pitchFamily="2" charset="-122"/>
              </a:rPr>
              <a:t>buf</a:t>
            </a:r>
            <a:endParaRPr lang="en-US" altLang="zh-CN" sz="3200">
              <a:solidFill>
                <a:srgbClr val="000000"/>
              </a:solidFill>
              <a:latin typeface="Courier New" panose="02070309020205020404" pitchFamily="49" charset="0"/>
              <a:ea typeface="宋体" panose="02010600030101010101" pitchFamily="2" charset="-122"/>
            </a:endParaRPr>
          </a:p>
        </p:txBody>
      </p:sp>
      <p:sp>
        <p:nvSpPr>
          <p:cNvPr id="16393" name="Rectangle 8"/>
          <p:cNvSpPr>
            <a:spLocks noChangeArrowheads="1"/>
          </p:cNvSpPr>
          <p:nvPr/>
        </p:nvSpPr>
        <p:spPr bwMode="auto">
          <a:xfrm>
            <a:off x="5715000" y="2438400"/>
            <a:ext cx="2590800" cy="609600"/>
          </a:xfrm>
          <a:prstGeom prst="rect">
            <a:avLst/>
          </a:prstGeom>
          <a:solidFill>
            <a:srgbClr val="00FF99"/>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a:solidFill>
                  <a:srgbClr val="000000"/>
                </a:solidFill>
                <a:latin typeface="Arial" panose="020B0604020202020204" pitchFamily="34" charset="0"/>
                <a:ea typeface="宋体" panose="02010600030101010101" pitchFamily="2" charset="-122"/>
              </a:rPr>
              <a:t>address of </a:t>
            </a:r>
            <a:r>
              <a:rPr lang="en-US" altLang="zh-CN" sz="3200">
                <a:solidFill>
                  <a:srgbClr val="000000"/>
                </a:solidFill>
                <a:latin typeface="Courier New" panose="02070309020205020404" pitchFamily="49" charset="0"/>
                <a:ea typeface="宋体" panose="02010600030101010101" pitchFamily="2" charset="-122"/>
              </a:rPr>
              <a:t>s</a:t>
            </a:r>
          </a:p>
        </p:txBody>
      </p:sp>
      <p:sp>
        <p:nvSpPr>
          <p:cNvPr id="16394" name="Rectangle 9"/>
          <p:cNvSpPr>
            <a:spLocks noChangeArrowheads="1"/>
          </p:cNvSpPr>
          <p:nvPr/>
        </p:nvSpPr>
        <p:spPr bwMode="auto">
          <a:xfrm>
            <a:off x="5715000" y="3048000"/>
            <a:ext cx="2590800" cy="3048000"/>
          </a:xfrm>
          <a:prstGeom prst="rect">
            <a:avLst/>
          </a:prstGeom>
          <a:solidFill>
            <a:srgbClr val="DDDDDD"/>
          </a:solidFill>
          <a:ln w="57150">
            <a:solidFill>
              <a:schemeClr val="bg2"/>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a:solidFill>
                  <a:srgbClr val="000000"/>
                </a:solidFill>
                <a:latin typeface="Arial" panose="020B0604020202020204" pitchFamily="34" charset="0"/>
                <a:ea typeface="宋体" panose="02010600030101010101" pitchFamily="2" charset="-122"/>
              </a:rPr>
              <a:t>pointer to pgm</a:t>
            </a:r>
          </a:p>
          <a:p>
            <a:pPr>
              <a:spcBef>
                <a:spcPct val="20000"/>
              </a:spcBef>
            </a:pPr>
            <a:endParaRPr lang="en-US" altLang="zh-CN">
              <a:solidFill>
                <a:srgbClr val="000000"/>
              </a:solidFill>
              <a:latin typeface="Arial" panose="020B0604020202020204" pitchFamily="34" charset="0"/>
              <a:ea typeface="宋体" panose="02010600030101010101" pitchFamily="2" charset="-122"/>
            </a:endParaRPr>
          </a:p>
          <a:p>
            <a:pPr>
              <a:spcBef>
                <a:spcPct val="20000"/>
              </a:spcBef>
            </a:pPr>
            <a:endParaRPr lang="en-US" altLang="zh-CN">
              <a:solidFill>
                <a:srgbClr val="000000"/>
              </a:solidFill>
              <a:latin typeface="Arial" panose="020B0604020202020204" pitchFamily="34" charset="0"/>
              <a:ea typeface="宋体" panose="02010600030101010101" pitchFamily="2" charset="-122"/>
            </a:endParaRPr>
          </a:p>
          <a:p>
            <a:pPr>
              <a:spcBef>
                <a:spcPct val="20000"/>
              </a:spcBef>
            </a:pPr>
            <a:endParaRPr lang="en-US" altLang="zh-CN">
              <a:solidFill>
                <a:srgbClr val="000000"/>
              </a:solidFill>
              <a:latin typeface="Arial" panose="020B0604020202020204" pitchFamily="34" charset="0"/>
              <a:ea typeface="宋体" panose="02010600030101010101" pitchFamily="2" charset="-122"/>
            </a:endParaRPr>
          </a:p>
          <a:p>
            <a:pPr>
              <a:spcBef>
                <a:spcPct val="20000"/>
              </a:spcBef>
            </a:pPr>
            <a:endParaRPr lang="en-US" altLang="zh-CN">
              <a:solidFill>
                <a:srgbClr val="000000"/>
              </a:solidFill>
              <a:latin typeface="Arial" panose="020B0604020202020204" pitchFamily="34" charset="0"/>
              <a:ea typeface="宋体" panose="02010600030101010101" pitchFamily="2" charset="-122"/>
            </a:endParaRPr>
          </a:p>
          <a:p>
            <a:pPr>
              <a:spcBef>
                <a:spcPct val="20000"/>
              </a:spcBef>
            </a:pPr>
            <a:r>
              <a:rPr lang="en-US" altLang="zh-CN">
                <a:solidFill>
                  <a:srgbClr val="000000"/>
                </a:solidFill>
                <a:latin typeface="Arial" panose="020B0604020202020204" pitchFamily="34" charset="0"/>
                <a:ea typeface="宋体" panose="02010600030101010101" pitchFamily="2" charset="-122"/>
              </a:rPr>
              <a:t>Small Program</a:t>
            </a:r>
          </a:p>
        </p:txBody>
      </p:sp>
      <p:sp>
        <p:nvSpPr>
          <p:cNvPr id="16395" name="Freeform 10"/>
          <p:cNvSpPr>
            <a:spLocks/>
          </p:cNvSpPr>
          <p:nvPr/>
        </p:nvSpPr>
        <p:spPr bwMode="auto">
          <a:xfrm>
            <a:off x="8207376" y="3086100"/>
            <a:ext cx="1196975" cy="2833688"/>
          </a:xfrm>
          <a:custGeom>
            <a:avLst/>
            <a:gdLst>
              <a:gd name="T0" fmla="*/ 2147483647 w 754"/>
              <a:gd name="T1" fmla="*/ 2147483647 h 1785"/>
              <a:gd name="T2" fmla="*/ 2147483647 w 754"/>
              <a:gd name="T3" fmla="*/ 2147483647 h 1785"/>
              <a:gd name="T4" fmla="*/ 2147483647 w 754"/>
              <a:gd name="T5" fmla="*/ 2147483647 h 1785"/>
              <a:gd name="T6" fmla="*/ 0 w 754"/>
              <a:gd name="T7" fmla="*/ 2147483647 h 1785"/>
              <a:gd name="T8" fmla="*/ 0 60000 65536"/>
              <a:gd name="T9" fmla="*/ 0 60000 65536"/>
              <a:gd name="T10" fmla="*/ 0 60000 65536"/>
              <a:gd name="T11" fmla="*/ 0 60000 65536"/>
              <a:gd name="T12" fmla="*/ 0 w 754"/>
              <a:gd name="T13" fmla="*/ 0 h 1785"/>
              <a:gd name="T14" fmla="*/ 754 w 754"/>
              <a:gd name="T15" fmla="*/ 1785 h 1785"/>
            </a:gdLst>
            <a:ahLst/>
            <a:cxnLst>
              <a:cxn ang="T8">
                <a:pos x="T0" y="T1"/>
              </a:cxn>
              <a:cxn ang="T9">
                <a:pos x="T2" y="T3"/>
              </a:cxn>
              <a:cxn ang="T10">
                <a:pos x="T4" y="T5"/>
              </a:cxn>
              <a:cxn ang="T11">
                <a:pos x="T6" y="T7"/>
              </a:cxn>
            </a:cxnLst>
            <a:rect l="T12" t="T13" r="T14" b="T15"/>
            <a:pathLst>
              <a:path w="754" h="1785">
                <a:moveTo>
                  <a:pt x="78" y="161"/>
                </a:moveTo>
                <a:cubicBezTo>
                  <a:pt x="176" y="173"/>
                  <a:pt x="568" y="0"/>
                  <a:pt x="661" y="232"/>
                </a:cubicBezTo>
                <a:cubicBezTo>
                  <a:pt x="754" y="464"/>
                  <a:pt x="748" y="1319"/>
                  <a:pt x="638" y="1552"/>
                </a:cubicBezTo>
                <a:cubicBezTo>
                  <a:pt x="528" y="1785"/>
                  <a:pt x="133" y="1616"/>
                  <a:pt x="0" y="1633"/>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05158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24A4902C-5418-4A66-B4D9-CD9C96489D98}" type="slidenum">
              <a:rPr lang="zh-CN" altLang="en-US" sz="1400" b="0">
                <a:solidFill>
                  <a:schemeClr val="tx1"/>
                </a:solidFill>
                <a:latin typeface="Arial" panose="020B0604020202020204" pitchFamily="34" charset="0"/>
              </a:rPr>
              <a:pPr/>
              <a:t>11</a:t>
            </a:fld>
            <a:endParaRPr lang="en-US" altLang="zh-CN" sz="1400" b="0">
              <a:solidFill>
                <a:schemeClr val="tx1"/>
              </a:solidFill>
              <a:latin typeface="Arial" panose="020B0604020202020204" pitchFamily="34" charset="0"/>
            </a:endParaRPr>
          </a:p>
        </p:txBody>
      </p:sp>
      <p:sp>
        <p:nvSpPr>
          <p:cNvPr id="17411" name="Rectangle 2"/>
          <p:cNvSpPr>
            <a:spLocks noGrp="1" noChangeArrowheads="1"/>
          </p:cNvSpPr>
          <p:nvPr>
            <p:ph type="title"/>
          </p:nvPr>
        </p:nvSpPr>
        <p:spPr/>
        <p:txBody>
          <a:bodyPr/>
          <a:lstStyle/>
          <a:p>
            <a:endParaRPr lang="zh-CN" altLang="en-US">
              <a:ea typeface="宋体" panose="02010600030101010101" pitchFamily="2" charset="-122"/>
            </a:endParaRPr>
          </a:p>
        </p:txBody>
      </p:sp>
      <p:sp>
        <p:nvSpPr>
          <p:cNvPr id="17412" name="Rectangle 3"/>
          <p:cNvSpPr>
            <a:spLocks noGrp="1" noChangeArrowheads="1"/>
          </p:cNvSpPr>
          <p:nvPr>
            <p:ph type="body" idx="1"/>
          </p:nvPr>
        </p:nvSpPr>
        <p:spPr/>
        <p:txBody>
          <a:bodyPr/>
          <a:lstStyle/>
          <a:p>
            <a:endParaRPr lang="zh-CN" altLang="en-US" dirty="0">
              <a:ea typeface="宋体" panose="02010600030101010101" pitchFamily="2" charset="-122"/>
            </a:endParaRPr>
          </a:p>
          <a:p>
            <a:endParaRPr lang="zh-CN" altLang="en-US" dirty="0">
              <a:ea typeface="宋体" panose="02010600030101010101" pitchFamily="2" charset="-122"/>
            </a:endParaRPr>
          </a:p>
          <a:p>
            <a:endParaRPr lang="zh-CN" altLang="en-US" dirty="0">
              <a:ea typeface="宋体" panose="02010600030101010101" pitchFamily="2" charset="-122"/>
            </a:endParaRPr>
          </a:p>
          <a:p>
            <a:r>
              <a:rPr lang="en-US" altLang="en-US" dirty="0"/>
              <a:t>Watch video: </a:t>
            </a:r>
            <a:r>
              <a:rPr lang="en-US" dirty="0">
                <a:hlinkClick r:id="rId3"/>
              </a:rPr>
              <a:t>https://www.youtube.com/watch?v=aEZKGW_VTd4</a:t>
            </a:r>
            <a:r>
              <a:rPr lang="en-US" dirty="0"/>
              <a:t> </a:t>
            </a:r>
          </a:p>
          <a:p>
            <a:r>
              <a:rPr lang="en-US" altLang="zh-CN" sz="4400" dirty="0">
                <a:ea typeface="宋体" panose="02010600030101010101" pitchFamily="2" charset="-122"/>
              </a:rPr>
              <a:t>What causes buffer overflow?</a:t>
            </a:r>
          </a:p>
        </p:txBody>
      </p:sp>
    </p:spTree>
    <p:extLst>
      <p:ext uri="{BB962C8B-B14F-4D97-AF65-F5344CB8AC3E}">
        <p14:creationId xmlns:p14="http://schemas.microsoft.com/office/powerpoint/2010/main" val="8111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570729A2-7531-4DBC-AAED-663C6FD0C6D9}" type="slidenum">
              <a:rPr lang="zh-CN" altLang="en-US" sz="1400" b="0">
                <a:solidFill>
                  <a:schemeClr val="tx1"/>
                </a:solidFill>
                <a:latin typeface="Arial" panose="020B0604020202020204" pitchFamily="34" charset="0"/>
              </a:rPr>
              <a:pPr/>
              <a:t>12</a:t>
            </a:fld>
            <a:endParaRPr lang="en-US" altLang="zh-CN" sz="1400" b="0">
              <a:solidFill>
                <a:schemeClr val="tx1"/>
              </a:solidFill>
              <a:latin typeface="Arial" panose="020B0604020202020204" pitchFamily="34" charset="0"/>
            </a:endParaRPr>
          </a:p>
        </p:txBody>
      </p:sp>
      <p:sp>
        <p:nvSpPr>
          <p:cNvPr id="18435" name="Rectangle 2"/>
          <p:cNvSpPr>
            <a:spLocks noGrp="1" noChangeArrowheads="1"/>
          </p:cNvSpPr>
          <p:nvPr>
            <p:ph type="title"/>
          </p:nvPr>
        </p:nvSpPr>
        <p:spPr/>
        <p:txBody>
          <a:bodyPr/>
          <a:lstStyle/>
          <a:p>
            <a:r>
              <a:rPr lang="en-US" altLang="zh-CN" sz="4000">
                <a:ea typeface="宋体" panose="02010600030101010101" pitchFamily="2" charset="-122"/>
              </a:rPr>
              <a:t>Example: gets()</a:t>
            </a:r>
          </a:p>
        </p:txBody>
      </p:sp>
      <p:sp>
        <p:nvSpPr>
          <p:cNvPr id="18436" name="Rectangle 3"/>
          <p:cNvSpPr>
            <a:spLocks noGrp="1" noChangeArrowheads="1"/>
          </p:cNvSpPr>
          <p:nvPr>
            <p:ph type="body" idx="1"/>
          </p:nvPr>
        </p:nvSpPr>
        <p:spPr/>
        <p:txBody>
          <a:bodyPr/>
          <a:lstStyle/>
          <a:p>
            <a:pPr>
              <a:buFont typeface="Wingdings" panose="05000000000000000000" pitchFamily="2" charset="2"/>
              <a:buNone/>
            </a:pPr>
            <a:r>
              <a:rPr lang="en-US" altLang="zh-CN" b="1">
                <a:ea typeface="宋体" panose="02010600030101010101" pitchFamily="2" charset="-122"/>
              </a:rPr>
              <a:t>char buf[20];</a:t>
            </a:r>
          </a:p>
          <a:p>
            <a:pPr>
              <a:buFont typeface="Wingdings" panose="05000000000000000000" pitchFamily="2" charset="2"/>
              <a:buNone/>
            </a:pPr>
            <a:r>
              <a:rPr lang="en-US" altLang="zh-CN" b="1">
                <a:ea typeface="宋体" panose="02010600030101010101" pitchFamily="2" charset="-122"/>
              </a:rPr>
              <a:t>gets(buf);  // read user input until</a:t>
            </a:r>
          </a:p>
          <a:p>
            <a:pPr>
              <a:buFont typeface="Wingdings" panose="05000000000000000000" pitchFamily="2" charset="2"/>
              <a:buNone/>
            </a:pPr>
            <a:r>
              <a:rPr lang="en-US" altLang="zh-CN" b="1">
                <a:ea typeface="宋体" panose="02010600030101010101" pitchFamily="2" charset="-122"/>
              </a:rPr>
              <a:t>                  // first EoL or EoF character</a:t>
            </a:r>
          </a:p>
          <a:p>
            <a:endParaRPr lang="en-US" altLang="zh-CN">
              <a:ea typeface="宋体" panose="02010600030101010101" pitchFamily="2" charset="-122"/>
            </a:endParaRPr>
          </a:p>
          <a:p>
            <a:endParaRPr lang="en-US" altLang="zh-CN">
              <a:ea typeface="宋体" panose="02010600030101010101" pitchFamily="2" charset="-122"/>
            </a:endParaRPr>
          </a:p>
          <a:p>
            <a:r>
              <a:rPr lang="en-US" altLang="zh-CN">
                <a:ea typeface="宋体" panose="02010600030101010101" pitchFamily="2" charset="-122"/>
              </a:rPr>
              <a:t>Never use </a:t>
            </a:r>
            <a:r>
              <a:rPr lang="en-US" altLang="zh-CN" b="1">
                <a:ea typeface="宋体" panose="02010600030101010101" pitchFamily="2" charset="-122"/>
              </a:rPr>
              <a:t>gets</a:t>
            </a:r>
          </a:p>
          <a:p>
            <a:r>
              <a:rPr lang="en-US" altLang="zh-CN">
                <a:ea typeface="宋体" panose="02010600030101010101" pitchFamily="2" charset="-122"/>
              </a:rPr>
              <a:t>Use </a:t>
            </a:r>
            <a:r>
              <a:rPr lang="en-US" altLang="zh-CN" b="1">
                <a:ea typeface="宋体" panose="02010600030101010101" pitchFamily="2" charset="-122"/>
              </a:rPr>
              <a:t>fgets(buf, </a:t>
            </a:r>
            <a:r>
              <a:rPr lang="en-US" altLang="zh-CN" b="1">
                <a:solidFill>
                  <a:schemeClr val="tx1"/>
                </a:solidFill>
                <a:ea typeface="宋体" panose="02010600030101010101" pitchFamily="2" charset="-122"/>
              </a:rPr>
              <a:t>size</a:t>
            </a:r>
            <a:r>
              <a:rPr lang="en-US" altLang="zh-CN" b="1">
                <a:ea typeface="宋体" panose="02010600030101010101" pitchFamily="2" charset="-122"/>
              </a:rPr>
              <a:t>, stdout) </a:t>
            </a:r>
            <a:r>
              <a:rPr lang="en-US" altLang="zh-CN">
                <a:ea typeface="宋体" panose="02010600030101010101" pitchFamily="2" charset="-122"/>
              </a:rPr>
              <a:t>instead</a:t>
            </a:r>
          </a:p>
          <a:p>
            <a:endParaRPr lang="zh-CN" altLang="en-US">
              <a:ea typeface="宋体" panose="02010600030101010101" pitchFamily="2" charset="-122"/>
            </a:endParaRPr>
          </a:p>
        </p:txBody>
      </p:sp>
    </p:spTree>
    <p:extLst>
      <p:ext uri="{BB962C8B-B14F-4D97-AF65-F5344CB8AC3E}">
        <p14:creationId xmlns:p14="http://schemas.microsoft.com/office/powerpoint/2010/main" val="161103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5F1FF623-F587-4F83-9A36-0EDE54CB4BBC}" type="slidenum">
              <a:rPr lang="zh-CN" altLang="en-US" sz="1400" b="0">
                <a:solidFill>
                  <a:schemeClr val="tx1"/>
                </a:solidFill>
                <a:latin typeface="Arial" panose="020B0604020202020204" pitchFamily="34" charset="0"/>
              </a:rPr>
              <a:pPr/>
              <a:t>13</a:t>
            </a:fld>
            <a:endParaRPr lang="en-US" altLang="zh-CN" sz="1400" b="0">
              <a:solidFill>
                <a:schemeClr val="tx1"/>
              </a:solidFill>
              <a:latin typeface="Arial" panose="020B0604020202020204" pitchFamily="34" charset="0"/>
            </a:endParaRPr>
          </a:p>
        </p:txBody>
      </p:sp>
      <p:sp>
        <p:nvSpPr>
          <p:cNvPr id="19459" name="Rectangle 2"/>
          <p:cNvSpPr>
            <a:spLocks noGrp="1" noChangeArrowheads="1"/>
          </p:cNvSpPr>
          <p:nvPr>
            <p:ph type="title"/>
          </p:nvPr>
        </p:nvSpPr>
        <p:spPr/>
        <p:txBody>
          <a:bodyPr/>
          <a:lstStyle/>
          <a:p>
            <a:r>
              <a:rPr lang="en-US" altLang="zh-CN" sz="4000">
                <a:ea typeface="宋体" panose="02010600030101010101" pitchFamily="2" charset="-122"/>
              </a:rPr>
              <a:t>Example: strcpy()</a:t>
            </a:r>
          </a:p>
        </p:txBody>
      </p:sp>
      <p:sp>
        <p:nvSpPr>
          <p:cNvPr id="19460" name="Rectangle 3"/>
          <p:cNvSpPr>
            <a:spLocks noGrp="1" noChangeArrowheads="1"/>
          </p:cNvSpPr>
          <p:nvPr>
            <p:ph type="body" idx="1"/>
          </p:nvPr>
        </p:nvSpPr>
        <p:spPr/>
        <p:txBody>
          <a:bodyPr/>
          <a:lstStyle/>
          <a:p>
            <a:pPr>
              <a:buFont typeface="Wingdings" panose="05000000000000000000" pitchFamily="2" charset="2"/>
              <a:buNone/>
            </a:pPr>
            <a:r>
              <a:rPr lang="en-US" altLang="zh-CN" b="1">
                <a:ea typeface="宋体" panose="02010600030101010101" pitchFamily="2" charset="-122"/>
              </a:rPr>
              <a:t>char dest[20];</a:t>
            </a:r>
          </a:p>
          <a:p>
            <a:pPr>
              <a:buFont typeface="Wingdings" panose="05000000000000000000" pitchFamily="2" charset="2"/>
              <a:buNone/>
            </a:pPr>
            <a:r>
              <a:rPr lang="en-US" altLang="zh-CN" b="1">
                <a:ea typeface="宋体" panose="02010600030101010101" pitchFamily="2" charset="-122"/>
              </a:rPr>
              <a:t>strcpy(dest, src); // copies string src to dest</a:t>
            </a:r>
          </a:p>
          <a:p>
            <a:endParaRPr lang="en-US" altLang="zh-CN">
              <a:ea typeface="宋体" panose="02010600030101010101" pitchFamily="2" charset="-122"/>
            </a:endParaRPr>
          </a:p>
          <a:p>
            <a:r>
              <a:rPr lang="en-US" altLang="zh-CN" b="1">
                <a:ea typeface="宋体" panose="02010600030101010101" pitchFamily="2" charset="-122"/>
              </a:rPr>
              <a:t>strcpy </a:t>
            </a:r>
            <a:r>
              <a:rPr lang="en-US" altLang="zh-CN">
                <a:ea typeface="宋体" panose="02010600030101010101" pitchFamily="2" charset="-122"/>
              </a:rPr>
              <a:t>assumes </a:t>
            </a:r>
            <a:r>
              <a:rPr lang="en-US" altLang="zh-CN" b="1">
                <a:ea typeface="宋体" panose="02010600030101010101" pitchFamily="2" charset="-122"/>
              </a:rPr>
              <a:t>dest </a:t>
            </a:r>
            <a:r>
              <a:rPr lang="en-US" altLang="zh-CN">
                <a:ea typeface="宋体" panose="02010600030101010101" pitchFamily="2" charset="-122"/>
              </a:rPr>
              <a:t>is long enough , and assumes </a:t>
            </a:r>
            <a:r>
              <a:rPr lang="en-US" altLang="zh-CN" b="1">
                <a:ea typeface="宋体" panose="02010600030101010101" pitchFamily="2" charset="-122"/>
              </a:rPr>
              <a:t>src </a:t>
            </a:r>
            <a:r>
              <a:rPr lang="en-US" altLang="zh-CN">
                <a:ea typeface="宋体" panose="02010600030101010101" pitchFamily="2" charset="-122"/>
              </a:rPr>
              <a:t>is null-terminated</a:t>
            </a:r>
          </a:p>
          <a:p>
            <a:endParaRPr lang="en-US" altLang="zh-CN">
              <a:ea typeface="宋体" panose="02010600030101010101" pitchFamily="2" charset="-122"/>
            </a:endParaRPr>
          </a:p>
          <a:p>
            <a:r>
              <a:rPr lang="en-US" altLang="zh-CN">
                <a:ea typeface="宋体" panose="02010600030101010101" pitchFamily="2" charset="-122"/>
              </a:rPr>
              <a:t>Use </a:t>
            </a:r>
            <a:r>
              <a:rPr lang="en-US" altLang="zh-CN" b="1">
                <a:ea typeface="宋体" panose="02010600030101010101" pitchFamily="2" charset="-122"/>
              </a:rPr>
              <a:t>strncpy(dest, src, size) </a:t>
            </a:r>
            <a:r>
              <a:rPr lang="en-US" altLang="zh-CN">
                <a:ea typeface="宋体" panose="02010600030101010101" pitchFamily="2" charset="-122"/>
              </a:rPr>
              <a:t>instead</a:t>
            </a:r>
          </a:p>
          <a:p>
            <a:endParaRPr lang="zh-CN" altLang="en-US">
              <a:ea typeface="宋体" panose="02010600030101010101" pitchFamily="2" charset="-122"/>
            </a:endParaRPr>
          </a:p>
        </p:txBody>
      </p:sp>
    </p:spTree>
    <p:extLst>
      <p:ext uri="{BB962C8B-B14F-4D97-AF65-F5344CB8AC3E}">
        <p14:creationId xmlns:p14="http://schemas.microsoft.com/office/powerpoint/2010/main" val="383468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Test by Yourself</a:t>
            </a:r>
          </a:p>
        </p:txBody>
      </p:sp>
      <p:sp>
        <p:nvSpPr>
          <p:cNvPr id="44035" name="Content Placeholder 2"/>
          <p:cNvSpPr>
            <a:spLocks noGrp="1"/>
          </p:cNvSpPr>
          <p:nvPr>
            <p:ph idx="1"/>
          </p:nvPr>
        </p:nvSpPr>
        <p:spPr/>
        <p:txBody>
          <a:bodyPr>
            <a:normAutofit/>
          </a:bodyPr>
          <a:lstStyle/>
          <a:p>
            <a:pPr>
              <a:buFont typeface="Wingdings" panose="05000000000000000000" pitchFamily="2" charset="2"/>
              <a:buNone/>
            </a:pPr>
            <a:r>
              <a:rPr lang="en-US" altLang="en-US" sz="2400" dirty="0"/>
              <a:t>#include &lt;</a:t>
            </a:r>
            <a:r>
              <a:rPr lang="en-US" altLang="en-US" sz="2400" dirty="0" err="1"/>
              <a:t>stdio.h</a:t>
            </a:r>
            <a:r>
              <a:rPr lang="en-US" altLang="en-US" sz="2400" dirty="0"/>
              <a:t>&gt;</a:t>
            </a:r>
          </a:p>
          <a:p>
            <a:pPr>
              <a:buFont typeface="Wingdings" panose="05000000000000000000" pitchFamily="2" charset="2"/>
              <a:buNone/>
            </a:pPr>
            <a:r>
              <a:rPr lang="en-US" altLang="en-US" sz="2400" dirty="0"/>
              <a:t>void main(void){</a:t>
            </a:r>
          </a:p>
          <a:p>
            <a:pPr>
              <a:buFont typeface="Wingdings" panose="05000000000000000000" pitchFamily="2" charset="2"/>
              <a:buNone/>
            </a:pPr>
            <a:r>
              <a:rPr lang="en-US" altLang="en-US" sz="2400" dirty="0"/>
              <a:t>  /* short x = 32767;*/</a:t>
            </a:r>
          </a:p>
          <a:p>
            <a:pPr>
              <a:buFont typeface="Wingdings" panose="05000000000000000000" pitchFamily="2" charset="2"/>
              <a:buNone/>
            </a:pPr>
            <a:r>
              <a:rPr lang="en-US" altLang="en-US" sz="2400" dirty="0"/>
              <a:t>  unsigned short x = 65535;</a:t>
            </a:r>
          </a:p>
          <a:p>
            <a:pPr>
              <a:buFont typeface="Wingdings" panose="05000000000000000000" pitchFamily="2" charset="2"/>
              <a:buNone/>
            </a:pPr>
            <a:r>
              <a:rPr lang="en-US" altLang="en-US" sz="2400" dirty="0"/>
              <a:t>   x = x +1;</a:t>
            </a:r>
          </a:p>
          <a:p>
            <a:pPr>
              <a:buFont typeface="Wingdings" panose="05000000000000000000" pitchFamily="2" charset="2"/>
              <a:buNone/>
            </a:pPr>
            <a:r>
              <a:rPr lang="en-US" altLang="en-US" sz="2400" dirty="0"/>
              <a:t>   </a:t>
            </a:r>
            <a:r>
              <a:rPr lang="en-US" altLang="en-US" sz="2400" dirty="0" err="1"/>
              <a:t>printf</a:t>
            </a:r>
            <a:r>
              <a:rPr lang="en-US" altLang="en-US" sz="2400" dirty="0"/>
              <a:t>("x= %d\n", x);</a:t>
            </a:r>
          </a:p>
          <a:p>
            <a:pPr>
              <a:buFont typeface="Wingdings" panose="05000000000000000000" pitchFamily="2" charset="2"/>
              <a:buNone/>
            </a:pPr>
            <a:r>
              <a:rPr lang="en-US" altLang="en-US" sz="2400" dirty="0"/>
              <a:t>}</a:t>
            </a:r>
          </a:p>
          <a:p>
            <a:pPr>
              <a:buFont typeface="Wingdings" panose="05000000000000000000" pitchFamily="2" charset="2"/>
              <a:buNone/>
            </a:pPr>
            <a:r>
              <a:rPr lang="en-US" altLang="en-US" dirty="0"/>
              <a:t> </a:t>
            </a:r>
          </a:p>
        </p:txBody>
      </p:sp>
      <p:sp>
        <p:nvSpPr>
          <p:cNvPr id="440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9222780C-BA90-4F3E-AF51-DEE037CA3282}" type="slidenum">
              <a:rPr lang="zh-CN" altLang="en-US" sz="1400" b="0">
                <a:solidFill>
                  <a:schemeClr val="tx1"/>
                </a:solidFill>
                <a:latin typeface="Arial" panose="020B0604020202020204" pitchFamily="34" charset="0"/>
              </a:rPr>
              <a:pPr/>
              <a:t>14</a:t>
            </a:fld>
            <a:endParaRPr lang="en-US" altLang="zh-CN" sz="1400" b="0">
              <a:solidFill>
                <a:schemeClr val="tx1"/>
              </a:solidFill>
              <a:latin typeface="Arial" panose="020B0604020202020204" pitchFamily="34" charset="0"/>
            </a:endParaRPr>
          </a:p>
        </p:txBody>
      </p:sp>
    </p:spTree>
    <p:extLst>
      <p:ext uri="{BB962C8B-B14F-4D97-AF65-F5344CB8AC3E}">
        <p14:creationId xmlns:p14="http://schemas.microsoft.com/office/powerpoint/2010/main" val="57154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Using GDB to Check Stack</a:t>
            </a:r>
          </a:p>
        </p:txBody>
      </p:sp>
      <p:sp>
        <p:nvSpPr>
          <p:cNvPr id="6147" name="Content Placeholder 2"/>
          <p:cNvSpPr>
            <a:spLocks noGrp="1"/>
          </p:cNvSpPr>
          <p:nvPr>
            <p:ph idx="1"/>
          </p:nvPr>
        </p:nvSpPr>
        <p:spPr/>
        <p:txBody>
          <a:bodyPr>
            <a:normAutofit lnSpcReduction="10000"/>
          </a:bodyPr>
          <a:lstStyle/>
          <a:p>
            <a:r>
              <a:rPr lang="en-US" altLang="en-US" dirty="0"/>
              <a:t>GDB tutorial: </a:t>
            </a:r>
          </a:p>
          <a:p>
            <a:pPr lvl="1"/>
            <a:r>
              <a:rPr lang="en-US" altLang="en-US" dirty="0">
                <a:hlinkClick r:id="rId3"/>
              </a:rPr>
              <a:t>http://www.yolinux.com/TUTORIALS/GDB-Commands.html#GDB_COMMAND_LINE_ARGS</a:t>
            </a:r>
            <a:endParaRPr lang="en-US" altLang="en-US" dirty="0"/>
          </a:p>
          <a:p>
            <a:r>
              <a:rPr lang="en-US" altLang="en-US" dirty="0"/>
              <a:t>When compile the c code, use “</a:t>
            </a:r>
            <a:r>
              <a:rPr lang="en-US" altLang="en-US" dirty="0" err="1"/>
              <a:t>gcc</a:t>
            </a:r>
            <a:r>
              <a:rPr lang="en-US" altLang="en-US" dirty="0"/>
              <a:t> –g …..”  so that </a:t>
            </a:r>
            <a:r>
              <a:rPr lang="en-US" altLang="en-US" dirty="0" err="1"/>
              <a:t>Gdb</a:t>
            </a:r>
            <a:r>
              <a:rPr lang="en-US" altLang="en-US" dirty="0"/>
              <a:t> can match source code line number with code</a:t>
            </a:r>
          </a:p>
          <a:p>
            <a:r>
              <a:rPr lang="en-US" altLang="en-US" dirty="0"/>
              <a:t>Some knowledge:    	</a:t>
            </a:r>
            <a:r>
              <a:rPr lang="en-US" altLang="en-US" dirty="0">
                <a:hlinkClick r:id="rId4"/>
              </a:rPr>
              <a:t>http://en.wikipedia.org/wiki/X86_assembly_language</a:t>
            </a:r>
            <a:endParaRPr lang="en-US" altLang="en-US" dirty="0"/>
          </a:p>
          <a:p>
            <a:pPr lvl="1"/>
            <a:r>
              <a:rPr lang="en-US" altLang="en-US" dirty="0"/>
              <a:t>Register </a:t>
            </a:r>
            <a:r>
              <a:rPr lang="en-US" altLang="en-US" dirty="0" err="1"/>
              <a:t>eip</a:t>
            </a:r>
            <a:r>
              <a:rPr lang="en-US" altLang="en-US" dirty="0"/>
              <a:t>:  instruction pointer, the current position of next executable instruction</a:t>
            </a:r>
          </a:p>
          <a:p>
            <a:pPr lvl="1"/>
            <a:r>
              <a:rPr lang="en-US" altLang="en-US" dirty="0"/>
              <a:t>Register </a:t>
            </a:r>
            <a:r>
              <a:rPr lang="en-US" altLang="en-US" dirty="0" err="1"/>
              <a:t>ebp</a:t>
            </a:r>
            <a:r>
              <a:rPr lang="en-US" altLang="en-US" dirty="0"/>
              <a:t>:  stack pointer, the top of the current stack, used for addressing local variable</a:t>
            </a:r>
          </a:p>
          <a:p>
            <a:pPr lvl="1"/>
            <a:endParaRPr lang="en-US" altLang="en-US" dirty="0"/>
          </a:p>
        </p:txBody>
      </p:sp>
    </p:spTree>
    <p:extLst>
      <p:ext uri="{BB962C8B-B14F-4D97-AF65-F5344CB8AC3E}">
        <p14:creationId xmlns:p14="http://schemas.microsoft.com/office/powerpoint/2010/main" val="76765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171" name="Content Placeholder 2"/>
          <p:cNvSpPr>
            <a:spLocks noGrp="1"/>
          </p:cNvSpPr>
          <p:nvPr>
            <p:ph idx="1"/>
          </p:nvPr>
        </p:nvSpPr>
        <p:spPr/>
        <p:txBody>
          <a:bodyPr>
            <a:normAutofit fontScale="92500" lnSpcReduction="10000"/>
          </a:bodyPr>
          <a:lstStyle/>
          <a:p>
            <a:r>
              <a:rPr lang="en-US" altLang="en-US"/>
              <a:t>Related Gdb Commands:</a:t>
            </a:r>
          </a:p>
          <a:p>
            <a:pPr lvl="1"/>
            <a:r>
              <a:rPr lang="en-US" altLang="en-US"/>
              <a:t>List:   list the source code and each execution’s corresponding line number</a:t>
            </a:r>
          </a:p>
          <a:p>
            <a:pPr lvl="1"/>
            <a:r>
              <a:rPr lang="en-US" altLang="en-US"/>
              <a:t>Break linenumber: set breakpoint at the linenumber</a:t>
            </a:r>
          </a:p>
          <a:p>
            <a:pPr lvl="1"/>
            <a:r>
              <a:rPr lang="en-US" altLang="en-US"/>
              <a:t>Run argv:   run the execution code with the parameter argv</a:t>
            </a:r>
          </a:p>
          <a:p>
            <a:pPr lvl="1"/>
            <a:r>
              <a:rPr lang="en-US" altLang="en-US"/>
              <a:t>Next: execute the next line of code</a:t>
            </a:r>
          </a:p>
          <a:p>
            <a:pPr lvl="1"/>
            <a:r>
              <a:rPr lang="en-US" altLang="en-US"/>
              <a:t>Backtrace: show trace of all function calls in stack</a:t>
            </a:r>
          </a:p>
          <a:p>
            <a:pPr lvl="1"/>
            <a:r>
              <a:rPr lang="en-US" altLang="en-US"/>
              <a:t>Info frame:  List address, language, address of arguments/local variables and which registers were saved in frame. </a:t>
            </a:r>
          </a:p>
          <a:p>
            <a:pPr lvl="2"/>
            <a:r>
              <a:rPr lang="en-US" altLang="en-US"/>
              <a:t>This will show where the return address is saved </a:t>
            </a:r>
          </a:p>
          <a:p>
            <a:pPr lvl="2"/>
            <a:r>
              <a:rPr lang="en-US" altLang="en-US"/>
              <a:t>Return address is in Register EIP</a:t>
            </a:r>
          </a:p>
          <a:p>
            <a:pPr lvl="2"/>
            <a:r>
              <a:rPr lang="en-US" altLang="en-US"/>
              <a:t>Calling stack pointer is in Register EBP</a:t>
            </a:r>
          </a:p>
          <a:p>
            <a:pPr lvl="1"/>
            <a:r>
              <a:rPr lang="en-US" altLang="en-US"/>
              <a:t>x &amp;variable: show the address and value of a local variable (in hex format)</a:t>
            </a:r>
          </a:p>
          <a:p>
            <a:pPr lvl="1"/>
            <a:r>
              <a:rPr lang="en-US" altLang="en-US"/>
              <a:t>x address: print binary representation of 4 bytes of memory pointed to by address.</a:t>
            </a:r>
          </a:p>
          <a:p>
            <a:endParaRPr lang="en-US" altLang="en-US"/>
          </a:p>
        </p:txBody>
      </p:sp>
    </p:spTree>
    <p:extLst>
      <p:ext uri="{BB962C8B-B14F-4D97-AF65-F5344CB8AC3E}">
        <p14:creationId xmlns:p14="http://schemas.microsoft.com/office/powerpoint/2010/main" val="196871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Example of Using GDB</a:t>
            </a:r>
          </a:p>
        </p:txBody>
      </p:sp>
      <p:sp>
        <p:nvSpPr>
          <p:cNvPr id="8195" name="Content Placeholder 2"/>
          <p:cNvSpPr>
            <a:spLocks noGrp="1"/>
          </p:cNvSpPr>
          <p:nvPr>
            <p:ph idx="1"/>
          </p:nvPr>
        </p:nvSpPr>
        <p:spPr/>
        <p:txBody>
          <a:bodyPr>
            <a:normAutofit fontScale="77500" lnSpcReduction="20000"/>
          </a:bodyPr>
          <a:lstStyle/>
          <a:p>
            <a:pPr marL="0" indent="0">
              <a:buNone/>
            </a:pPr>
            <a:r>
              <a:rPr lang="en-US" altLang="en-US" dirty="0"/>
              <a:t>#include &lt;</a:t>
            </a:r>
            <a:r>
              <a:rPr lang="en-US" altLang="en-US" dirty="0" err="1"/>
              <a:t>stdio.h</a:t>
            </a:r>
            <a:r>
              <a:rPr lang="en-US" altLang="en-US" dirty="0"/>
              <a:t>&gt;</a:t>
            </a:r>
          </a:p>
          <a:p>
            <a:pPr marL="0" indent="0">
              <a:buNone/>
            </a:pPr>
            <a:r>
              <a:rPr lang="en-US" altLang="en-US" dirty="0"/>
              <a:t>void foo(char * input){</a:t>
            </a:r>
          </a:p>
          <a:p>
            <a:pPr marL="0" indent="0">
              <a:buNone/>
            </a:pPr>
            <a:r>
              <a:rPr lang="en-US" altLang="en-US" dirty="0"/>
              <a:t>	</a:t>
            </a:r>
            <a:r>
              <a:rPr lang="en-US" altLang="en-US" dirty="0" err="1"/>
              <a:t>int</a:t>
            </a:r>
            <a:r>
              <a:rPr lang="en-US" altLang="en-US" dirty="0"/>
              <a:t> a1=11; </a:t>
            </a:r>
          </a:p>
          <a:p>
            <a:pPr marL="0" indent="0">
              <a:buNone/>
            </a:pPr>
            <a:r>
              <a:rPr lang="en-US" altLang="en-US" dirty="0"/>
              <a:t>     </a:t>
            </a:r>
            <a:r>
              <a:rPr lang="en-US" altLang="en-US" dirty="0" err="1"/>
              <a:t>int</a:t>
            </a:r>
            <a:r>
              <a:rPr lang="en-US" altLang="en-US" dirty="0"/>
              <a:t> a2=22;</a:t>
            </a:r>
          </a:p>
          <a:p>
            <a:pPr marL="0" indent="0">
              <a:buNone/>
            </a:pPr>
            <a:r>
              <a:rPr lang="en-US" altLang="en-US" dirty="0"/>
              <a:t>     char </a:t>
            </a:r>
            <a:r>
              <a:rPr lang="en-US" altLang="en-US" dirty="0" err="1"/>
              <a:t>buf</a:t>
            </a:r>
            <a:r>
              <a:rPr lang="en-US" altLang="en-US" dirty="0"/>
              <a:t>[7]; </a:t>
            </a:r>
          </a:p>
          <a:p>
            <a:pPr marL="0" indent="0">
              <a:buNone/>
            </a:pPr>
            <a:r>
              <a:rPr lang="en-US" altLang="en-US" dirty="0"/>
              <a:t>	</a:t>
            </a:r>
            <a:r>
              <a:rPr lang="en-US" altLang="en-US" dirty="0" err="1"/>
              <a:t>strcpy</a:t>
            </a:r>
            <a:r>
              <a:rPr lang="en-US" altLang="en-US" dirty="0"/>
              <a:t>(</a:t>
            </a:r>
            <a:r>
              <a:rPr lang="en-US" altLang="en-US" dirty="0" err="1"/>
              <a:t>buf</a:t>
            </a:r>
            <a:r>
              <a:rPr lang="en-US" altLang="en-US" dirty="0"/>
              <a:t>, input);   </a:t>
            </a:r>
          </a:p>
          <a:p>
            <a:pPr marL="0" indent="0">
              <a:buNone/>
            </a:pPr>
            <a:r>
              <a:rPr lang="en-US" altLang="en-US" dirty="0"/>
              <a:t>}   </a:t>
            </a:r>
          </a:p>
          <a:p>
            <a:pPr marL="0" indent="0">
              <a:buNone/>
            </a:pPr>
            <a:r>
              <a:rPr lang="en-US" altLang="en-US" dirty="0"/>
              <a:t>void main(</a:t>
            </a:r>
            <a:r>
              <a:rPr lang="en-US" altLang="en-US" dirty="0" err="1"/>
              <a:t>int</a:t>
            </a:r>
            <a:r>
              <a:rPr lang="en-US" altLang="en-US" dirty="0"/>
              <a:t> </a:t>
            </a:r>
            <a:r>
              <a:rPr lang="en-US" altLang="en-US" dirty="0" err="1"/>
              <a:t>argc</a:t>
            </a:r>
            <a:r>
              <a:rPr lang="en-US" altLang="en-US" dirty="0"/>
              <a:t>, char **</a:t>
            </a:r>
            <a:r>
              <a:rPr lang="en-US" altLang="en-US" dirty="0" err="1"/>
              <a:t>argv</a:t>
            </a:r>
            <a:r>
              <a:rPr lang="en-US" altLang="en-US" dirty="0"/>
              <a:t>){</a:t>
            </a:r>
          </a:p>
          <a:p>
            <a:pPr marL="0" indent="0">
              <a:buNone/>
            </a:pPr>
            <a:r>
              <a:rPr lang="en-US" altLang="en-US" dirty="0"/>
              <a:t>   foo(</a:t>
            </a:r>
            <a:r>
              <a:rPr lang="en-US" altLang="en-US" dirty="0" err="1"/>
              <a:t>argv</a:t>
            </a:r>
            <a:r>
              <a:rPr lang="en-US" altLang="en-US" dirty="0"/>
              <a:t>[1]);</a:t>
            </a:r>
          </a:p>
          <a:p>
            <a:pPr marL="0" indent="0">
              <a:buNone/>
            </a:pPr>
            <a:r>
              <a:rPr lang="en-US" altLang="en-US" dirty="0"/>
              <a:t>}</a:t>
            </a:r>
          </a:p>
          <a:p>
            <a:endParaRPr lang="en-US" altLang="en-US" dirty="0"/>
          </a:p>
          <a:p>
            <a:pPr marL="0" indent="0">
              <a:buNone/>
            </a:pPr>
            <a:r>
              <a:rPr lang="en-US" altLang="en-US" dirty="0"/>
              <a:t>Question:  What does the stack look like before </a:t>
            </a:r>
            <a:r>
              <a:rPr lang="en-US" altLang="en-US" dirty="0" err="1"/>
              <a:t>strcpy</a:t>
            </a:r>
            <a:r>
              <a:rPr lang="en-US" altLang="en-US" dirty="0"/>
              <a:t>()?</a:t>
            </a:r>
          </a:p>
          <a:p>
            <a:endParaRPr lang="en-US" altLang="en-US" dirty="0"/>
          </a:p>
          <a:p>
            <a:endParaRPr lang="en-US" altLang="en-US" dirty="0"/>
          </a:p>
        </p:txBody>
      </p:sp>
    </p:spTree>
    <p:extLst>
      <p:ext uri="{BB962C8B-B14F-4D97-AF65-F5344CB8AC3E}">
        <p14:creationId xmlns:p14="http://schemas.microsoft.com/office/powerpoint/2010/main" val="117031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786581" y="973394"/>
            <a:ext cx="9979742" cy="5427405"/>
          </a:xfrm>
        </p:spPr>
        <p:txBody>
          <a:bodyPr>
            <a:normAutofit fontScale="62500" lnSpcReduction="20000"/>
          </a:bodyPr>
          <a:lstStyle/>
          <a:p>
            <a:pPr>
              <a:buFont typeface="Wingdings" panose="05000000000000000000" pitchFamily="2" charset="2"/>
              <a:buNone/>
            </a:pPr>
            <a:r>
              <a:rPr lang="en-US" altLang="en-US" sz="2300" dirty="0" err="1"/>
              <a:t>czou@eustis</a:t>
            </a:r>
            <a:r>
              <a:rPr lang="en-US" altLang="en-US" sz="2300" dirty="0"/>
              <a:t>:~/buffer-code$ </a:t>
            </a:r>
            <a:r>
              <a:rPr lang="en-US" altLang="en-US" sz="2300" dirty="0" err="1">
                <a:solidFill>
                  <a:srgbClr val="0070C0"/>
                </a:solidFill>
              </a:rPr>
              <a:t>setarch</a:t>
            </a:r>
            <a:r>
              <a:rPr lang="en-US" altLang="en-US" sz="2300" dirty="0">
                <a:solidFill>
                  <a:srgbClr val="0070C0"/>
                </a:solidFill>
              </a:rPr>
              <a:t> i686 –R </a:t>
            </a:r>
            <a:r>
              <a:rPr lang="en-US" altLang="en-US" sz="2300" dirty="0" err="1"/>
              <a:t>gdb</a:t>
            </a:r>
            <a:r>
              <a:rPr lang="en-US" altLang="en-US" sz="2300" dirty="0"/>
              <a:t> ./</a:t>
            </a:r>
            <a:r>
              <a:rPr lang="en-US" altLang="en-US" sz="2300" dirty="0" err="1"/>
              <a:t>gdb</a:t>
            </a:r>
            <a:r>
              <a:rPr lang="en-US" altLang="en-US" sz="2300" dirty="0"/>
              <a:t>-example </a:t>
            </a:r>
          </a:p>
          <a:p>
            <a:pPr>
              <a:buFont typeface="Wingdings" panose="05000000000000000000" pitchFamily="2" charset="2"/>
              <a:buNone/>
            </a:pPr>
            <a:r>
              <a:rPr lang="en-US" altLang="en-US" sz="2300" dirty="0"/>
              <a:t>(</a:t>
            </a:r>
            <a:r>
              <a:rPr lang="en-US" altLang="en-US" sz="2300" dirty="0" err="1"/>
              <a:t>gdb</a:t>
            </a:r>
            <a:r>
              <a:rPr lang="en-US" altLang="en-US" sz="2300" dirty="0"/>
              <a:t>) list</a:t>
            </a:r>
          </a:p>
          <a:p>
            <a:pPr>
              <a:buFont typeface="Wingdings" panose="05000000000000000000" pitchFamily="2" charset="2"/>
              <a:buNone/>
            </a:pPr>
            <a:r>
              <a:rPr lang="en-US" altLang="en-US" sz="2300" dirty="0">
                <a:solidFill>
                  <a:srgbClr val="000000"/>
                </a:solidFill>
              </a:rPr>
              <a:t>1       #include &lt;</a:t>
            </a:r>
            <a:r>
              <a:rPr lang="en-US" altLang="en-US" sz="2300" dirty="0" err="1">
                <a:solidFill>
                  <a:srgbClr val="000000"/>
                </a:solidFill>
              </a:rPr>
              <a:t>stdio.h</a:t>
            </a:r>
            <a:r>
              <a:rPr lang="en-US" altLang="en-US" sz="2300" dirty="0">
                <a:solidFill>
                  <a:srgbClr val="000000"/>
                </a:solidFill>
              </a:rPr>
              <a:t>&gt;</a:t>
            </a:r>
          </a:p>
          <a:p>
            <a:pPr>
              <a:buFont typeface="Wingdings" panose="05000000000000000000" pitchFamily="2" charset="2"/>
              <a:buNone/>
            </a:pPr>
            <a:r>
              <a:rPr lang="en-US" altLang="en-US" sz="2300" dirty="0">
                <a:solidFill>
                  <a:srgbClr val="000000"/>
                </a:solidFill>
              </a:rPr>
              <a:t>2       void foo(char * input){</a:t>
            </a:r>
          </a:p>
          <a:p>
            <a:pPr>
              <a:buFont typeface="Wingdings" panose="05000000000000000000" pitchFamily="2" charset="2"/>
              <a:buNone/>
            </a:pPr>
            <a:r>
              <a:rPr lang="en-US" altLang="en-US" sz="2300" dirty="0">
                <a:solidFill>
                  <a:srgbClr val="000000"/>
                </a:solidFill>
              </a:rPr>
              <a:t>3               </a:t>
            </a:r>
            <a:r>
              <a:rPr lang="en-US" altLang="en-US" sz="2300" dirty="0" err="1">
                <a:solidFill>
                  <a:srgbClr val="000000"/>
                </a:solidFill>
              </a:rPr>
              <a:t>int</a:t>
            </a:r>
            <a:r>
              <a:rPr lang="en-US" altLang="en-US" sz="2300" dirty="0">
                <a:solidFill>
                  <a:srgbClr val="000000"/>
                </a:solidFill>
              </a:rPr>
              <a:t> a1=11; </a:t>
            </a:r>
          </a:p>
          <a:p>
            <a:pPr>
              <a:buFont typeface="Wingdings" panose="05000000000000000000" pitchFamily="2" charset="2"/>
              <a:buNone/>
            </a:pPr>
            <a:r>
              <a:rPr lang="en-US" altLang="en-US" sz="2300" dirty="0">
                <a:solidFill>
                  <a:srgbClr val="000000"/>
                </a:solidFill>
              </a:rPr>
              <a:t>4            </a:t>
            </a:r>
            <a:r>
              <a:rPr lang="en-US" altLang="en-US" sz="2300" dirty="0" err="1">
                <a:solidFill>
                  <a:srgbClr val="000000"/>
                </a:solidFill>
              </a:rPr>
              <a:t>int</a:t>
            </a:r>
            <a:r>
              <a:rPr lang="en-US" altLang="en-US" sz="2300" dirty="0">
                <a:solidFill>
                  <a:srgbClr val="000000"/>
                </a:solidFill>
              </a:rPr>
              <a:t> a2=22;</a:t>
            </a:r>
          </a:p>
          <a:p>
            <a:pPr>
              <a:buFont typeface="Wingdings" panose="05000000000000000000" pitchFamily="2" charset="2"/>
              <a:buNone/>
            </a:pPr>
            <a:r>
              <a:rPr lang="en-US" altLang="en-US" sz="2300" dirty="0">
                <a:solidFill>
                  <a:srgbClr val="000000"/>
                </a:solidFill>
              </a:rPr>
              <a:t>5            char </a:t>
            </a:r>
            <a:r>
              <a:rPr lang="en-US" altLang="en-US" sz="2300" dirty="0" err="1">
                <a:solidFill>
                  <a:srgbClr val="000000"/>
                </a:solidFill>
              </a:rPr>
              <a:t>buf</a:t>
            </a:r>
            <a:r>
              <a:rPr lang="en-US" altLang="en-US" sz="2300" dirty="0">
                <a:solidFill>
                  <a:srgbClr val="000000"/>
                </a:solidFill>
              </a:rPr>
              <a:t>[7]; </a:t>
            </a:r>
          </a:p>
          <a:p>
            <a:pPr>
              <a:buFont typeface="Wingdings" panose="05000000000000000000" pitchFamily="2" charset="2"/>
              <a:buNone/>
            </a:pPr>
            <a:r>
              <a:rPr lang="en-US" altLang="en-US" sz="2300" dirty="0">
                <a:solidFill>
                  <a:srgbClr val="000000"/>
                </a:solidFill>
              </a:rPr>
              <a:t>6               </a:t>
            </a:r>
            <a:r>
              <a:rPr lang="en-US" altLang="en-US" sz="2300" dirty="0" err="1">
                <a:solidFill>
                  <a:srgbClr val="000000"/>
                </a:solidFill>
              </a:rPr>
              <a:t>strcpy</a:t>
            </a:r>
            <a:r>
              <a:rPr lang="en-US" altLang="en-US" sz="2300" dirty="0">
                <a:solidFill>
                  <a:srgbClr val="000000"/>
                </a:solidFill>
              </a:rPr>
              <a:t>(</a:t>
            </a:r>
            <a:r>
              <a:rPr lang="en-US" altLang="en-US" sz="2300" dirty="0" err="1">
                <a:solidFill>
                  <a:srgbClr val="000000"/>
                </a:solidFill>
              </a:rPr>
              <a:t>buf</a:t>
            </a:r>
            <a:r>
              <a:rPr lang="en-US" altLang="en-US" sz="2300" dirty="0">
                <a:solidFill>
                  <a:srgbClr val="000000"/>
                </a:solidFill>
              </a:rPr>
              <a:t>, input);   </a:t>
            </a:r>
          </a:p>
          <a:p>
            <a:pPr>
              <a:buFont typeface="Wingdings" panose="05000000000000000000" pitchFamily="2" charset="2"/>
              <a:buNone/>
            </a:pPr>
            <a:r>
              <a:rPr lang="en-US" altLang="en-US" sz="2300" dirty="0">
                <a:solidFill>
                  <a:srgbClr val="000000"/>
                </a:solidFill>
              </a:rPr>
              <a:t>7       }   </a:t>
            </a:r>
          </a:p>
          <a:p>
            <a:pPr>
              <a:buFont typeface="Wingdings" panose="05000000000000000000" pitchFamily="2" charset="2"/>
              <a:buNone/>
            </a:pPr>
            <a:r>
              <a:rPr lang="en-US" altLang="en-US" sz="2300" dirty="0">
                <a:solidFill>
                  <a:srgbClr val="000000"/>
                </a:solidFill>
              </a:rPr>
              <a:t>8       void main(</a:t>
            </a:r>
            <a:r>
              <a:rPr lang="en-US" altLang="en-US" sz="2300" dirty="0" err="1">
                <a:solidFill>
                  <a:srgbClr val="000000"/>
                </a:solidFill>
              </a:rPr>
              <a:t>int</a:t>
            </a:r>
            <a:r>
              <a:rPr lang="en-US" altLang="en-US" sz="2300" dirty="0">
                <a:solidFill>
                  <a:srgbClr val="000000"/>
                </a:solidFill>
              </a:rPr>
              <a:t> </a:t>
            </a:r>
            <a:r>
              <a:rPr lang="en-US" altLang="en-US" sz="2300" dirty="0" err="1">
                <a:solidFill>
                  <a:srgbClr val="000000"/>
                </a:solidFill>
              </a:rPr>
              <a:t>argc</a:t>
            </a:r>
            <a:r>
              <a:rPr lang="en-US" altLang="en-US" sz="2300" dirty="0">
                <a:solidFill>
                  <a:srgbClr val="000000"/>
                </a:solidFill>
              </a:rPr>
              <a:t>, char **</a:t>
            </a:r>
            <a:r>
              <a:rPr lang="en-US" altLang="en-US" sz="2300" dirty="0" err="1">
                <a:solidFill>
                  <a:srgbClr val="000000"/>
                </a:solidFill>
              </a:rPr>
              <a:t>argv</a:t>
            </a:r>
            <a:r>
              <a:rPr lang="en-US" altLang="en-US" sz="2300" dirty="0">
                <a:solidFill>
                  <a:srgbClr val="000000"/>
                </a:solidFill>
              </a:rPr>
              <a:t>){</a:t>
            </a:r>
          </a:p>
          <a:p>
            <a:pPr>
              <a:buFont typeface="Wingdings" panose="05000000000000000000" pitchFamily="2" charset="2"/>
              <a:buNone/>
            </a:pPr>
            <a:r>
              <a:rPr lang="en-US" altLang="en-US" sz="2300" dirty="0">
                <a:solidFill>
                  <a:srgbClr val="000000"/>
                </a:solidFill>
              </a:rPr>
              <a:t>9          foo(</a:t>
            </a:r>
            <a:r>
              <a:rPr lang="en-US" altLang="en-US" sz="2300" dirty="0" err="1">
                <a:solidFill>
                  <a:srgbClr val="000000"/>
                </a:solidFill>
              </a:rPr>
              <a:t>argv</a:t>
            </a:r>
            <a:r>
              <a:rPr lang="en-US" altLang="en-US" sz="2300" dirty="0">
                <a:solidFill>
                  <a:srgbClr val="000000"/>
                </a:solidFill>
              </a:rPr>
              <a:t>[1]);</a:t>
            </a:r>
          </a:p>
          <a:p>
            <a:pPr>
              <a:buFont typeface="Wingdings" panose="05000000000000000000" pitchFamily="2" charset="2"/>
              <a:buNone/>
            </a:pPr>
            <a:r>
              <a:rPr lang="en-US" altLang="en-US" sz="2300" dirty="0">
                <a:solidFill>
                  <a:srgbClr val="000000"/>
                </a:solidFill>
              </a:rPr>
              <a:t>10      }</a:t>
            </a:r>
          </a:p>
          <a:p>
            <a:pPr>
              <a:buFont typeface="Wingdings" panose="05000000000000000000" pitchFamily="2" charset="2"/>
              <a:buNone/>
            </a:pPr>
            <a:r>
              <a:rPr lang="en-US" altLang="en-US" sz="2300" dirty="0"/>
              <a:t>(</a:t>
            </a:r>
            <a:r>
              <a:rPr lang="en-US" altLang="en-US" sz="2300" dirty="0" err="1"/>
              <a:t>gdb</a:t>
            </a:r>
            <a:r>
              <a:rPr lang="en-US" altLang="en-US" sz="2300" dirty="0"/>
              <a:t>) break 6</a:t>
            </a:r>
          </a:p>
          <a:p>
            <a:pPr>
              <a:buFont typeface="Wingdings" panose="05000000000000000000" pitchFamily="2" charset="2"/>
              <a:buNone/>
            </a:pPr>
            <a:r>
              <a:rPr lang="en-US" altLang="en-US" sz="2300" dirty="0">
                <a:solidFill>
                  <a:srgbClr val="000000"/>
                </a:solidFill>
              </a:rPr>
              <a:t>Breakpoint 1 at 0x8048388: file </a:t>
            </a:r>
            <a:r>
              <a:rPr lang="en-US" altLang="en-US" sz="2300" dirty="0" err="1">
                <a:solidFill>
                  <a:srgbClr val="000000"/>
                </a:solidFill>
              </a:rPr>
              <a:t>gdb-example.c</a:t>
            </a:r>
            <a:r>
              <a:rPr lang="en-US" altLang="en-US" sz="2300" dirty="0">
                <a:solidFill>
                  <a:srgbClr val="000000"/>
                </a:solidFill>
              </a:rPr>
              <a:t>, line 6.</a:t>
            </a:r>
          </a:p>
          <a:p>
            <a:pPr>
              <a:buFont typeface="Wingdings" panose="05000000000000000000" pitchFamily="2" charset="2"/>
              <a:buNone/>
            </a:pPr>
            <a:r>
              <a:rPr lang="en-US" altLang="en-US" sz="2300" dirty="0"/>
              <a:t>(</a:t>
            </a:r>
            <a:r>
              <a:rPr lang="en-US" altLang="en-US" sz="2300" dirty="0" err="1"/>
              <a:t>gdb</a:t>
            </a:r>
            <a:r>
              <a:rPr lang="en-US" altLang="en-US" sz="2300" dirty="0"/>
              <a:t>) run “whatever”</a:t>
            </a:r>
          </a:p>
          <a:p>
            <a:pPr>
              <a:buFont typeface="Wingdings" panose="05000000000000000000" pitchFamily="2" charset="2"/>
              <a:buNone/>
            </a:pPr>
            <a:r>
              <a:rPr lang="en-US" altLang="en-US" sz="2300" dirty="0">
                <a:solidFill>
                  <a:srgbClr val="000000"/>
                </a:solidFill>
              </a:rPr>
              <a:t>Starting program: /home/</a:t>
            </a:r>
            <a:r>
              <a:rPr lang="en-US" altLang="en-US" sz="2300" dirty="0" err="1">
                <a:solidFill>
                  <a:srgbClr val="000000"/>
                </a:solidFill>
              </a:rPr>
              <a:t>czou</a:t>
            </a:r>
            <a:r>
              <a:rPr lang="en-US" altLang="en-US" sz="2300" dirty="0">
                <a:solidFill>
                  <a:srgbClr val="000000"/>
                </a:solidFill>
              </a:rPr>
              <a:t>/buffer-code/</a:t>
            </a:r>
            <a:r>
              <a:rPr lang="en-US" altLang="en-US" sz="2300" dirty="0" err="1">
                <a:solidFill>
                  <a:srgbClr val="000000"/>
                </a:solidFill>
              </a:rPr>
              <a:t>gdb</a:t>
            </a:r>
            <a:r>
              <a:rPr lang="en-US" altLang="en-US" sz="2300" dirty="0">
                <a:solidFill>
                  <a:srgbClr val="000000"/>
                </a:solidFill>
              </a:rPr>
              <a:t>-example "whatever"</a:t>
            </a:r>
          </a:p>
          <a:p>
            <a:pPr>
              <a:buFont typeface="Wingdings" panose="05000000000000000000" pitchFamily="2" charset="2"/>
              <a:buNone/>
            </a:pPr>
            <a:endParaRPr lang="en-US" altLang="en-US" sz="2300" dirty="0">
              <a:solidFill>
                <a:srgbClr val="000000"/>
              </a:solidFill>
            </a:endParaRPr>
          </a:p>
          <a:p>
            <a:pPr>
              <a:buFont typeface="Wingdings" panose="05000000000000000000" pitchFamily="2" charset="2"/>
              <a:buNone/>
            </a:pPr>
            <a:r>
              <a:rPr lang="en-US" altLang="en-US" sz="2300" dirty="0">
                <a:solidFill>
                  <a:srgbClr val="000000"/>
                </a:solidFill>
              </a:rPr>
              <a:t>Breakpoint 1, foo (input=0xbffff92e "whatever") at </a:t>
            </a:r>
            <a:r>
              <a:rPr lang="en-US" altLang="en-US" sz="2300" dirty="0" err="1">
                <a:solidFill>
                  <a:srgbClr val="000000"/>
                </a:solidFill>
              </a:rPr>
              <a:t>gdb-example.c</a:t>
            </a:r>
            <a:r>
              <a:rPr lang="en-US" altLang="en-US" sz="2300" dirty="0">
                <a:solidFill>
                  <a:srgbClr val="000000"/>
                </a:solidFill>
              </a:rPr>
              <a:t>:</a:t>
            </a:r>
          </a:p>
          <a:p>
            <a:pPr>
              <a:buFont typeface="Wingdings" panose="05000000000000000000" pitchFamily="2" charset="2"/>
              <a:buNone/>
            </a:pPr>
            <a:r>
              <a:rPr lang="en-US" altLang="en-US" sz="2300" dirty="0">
                <a:solidFill>
                  <a:srgbClr val="000000"/>
                </a:solidFill>
              </a:rPr>
              <a:t>6                   </a:t>
            </a:r>
            <a:r>
              <a:rPr lang="en-US" altLang="en-US" sz="2300" dirty="0" err="1">
                <a:solidFill>
                  <a:srgbClr val="000000"/>
                </a:solidFill>
              </a:rPr>
              <a:t>strcpy</a:t>
            </a:r>
            <a:r>
              <a:rPr lang="en-US" altLang="en-US" sz="2300" dirty="0">
                <a:solidFill>
                  <a:srgbClr val="000000"/>
                </a:solidFill>
              </a:rPr>
              <a:t>(</a:t>
            </a:r>
            <a:r>
              <a:rPr lang="en-US" altLang="en-US" sz="2300" dirty="0" err="1">
                <a:solidFill>
                  <a:srgbClr val="000000"/>
                </a:solidFill>
              </a:rPr>
              <a:t>buf</a:t>
            </a:r>
            <a:r>
              <a:rPr lang="en-US" altLang="en-US" sz="2300" dirty="0">
                <a:solidFill>
                  <a:srgbClr val="000000"/>
                </a:solidFill>
              </a:rPr>
              <a:t>, input);</a:t>
            </a:r>
          </a:p>
          <a:p>
            <a:pPr>
              <a:buFont typeface="Wingdings" panose="05000000000000000000" pitchFamily="2" charset="2"/>
              <a:buNone/>
            </a:pPr>
            <a:endParaRPr lang="en-US" altLang="en-US" sz="2000" dirty="0"/>
          </a:p>
        </p:txBody>
      </p:sp>
      <p:sp>
        <p:nvSpPr>
          <p:cNvPr id="9221" name="TextBox 1"/>
          <p:cNvSpPr txBox="1">
            <a:spLocks noChangeArrowheads="1"/>
          </p:cNvSpPr>
          <p:nvPr/>
        </p:nvSpPr>
        <p:spPr bwMode="auto">
          <a:xfrm>
            <a:off x="5925264" y="1654860"/>
            <a:ext cx="4364143" cy="64633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en-US" sz="1800"/>
              <a:t>Remove address randomization </a:t>
            </a:r>
          </a:p>
          <a:p>
            <a:pPr algn="l"/>
            <a:r>
              <a:rPr lang="en-US" altLang="en-US" sz="1800"/>
              <a:t>used in Unix (will talk in next lecture)</a:t>
            </a:r>
          </a:p>
        </p:txBody>
      </p:sp>
      <p:cxnSp>
        <p:nvCxnSpPr>
          <p:cNvPr id="9222" name="Straight Arrow Connector 3"/>
          <p:cNvCxnSpPr>
            <a:cxnSpLocks noChangeShapeType="1"/>
          </p:cNvCxnSpPr>
          <p:nvPr/>
        </p:nvCxnSpPr>
        <p:spPr bwMode="auto">
          <a:xfrm flipH="1" flipV="1">
            <a:off x="5400113" y="1308511"/>
            <a:ext cx="442912" cy="276225"/>
          </a:xfrm>
          <a:prstGeom prst="straightConnector1">
            <a:avLst/>
          </a:prstGeom>
          <a:noFill/>
          <a:ln w="12700"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7971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a:p>
        </p:txBody>
      </p:sp>
      <p:sp>
        <p:nvSpPr>
          <p:cNvPr id="10243" name="Content Placeholder 2"/>
          <p:cNvSpPr>
            <a:spLocks noGrp="1"/>
          </p:cNvSpPr>
          <p:nvPr>
            <p:ph idx="1"/>
          </p:nvPr>
        </p:nvSpPr>
        <p:spPr/>
        <p:txBody>
          <a:bodyPr>
            <a:normAutofit fontScale="77500" lnSpcReduction="20000"/>
          </a:bodyPr>
          <a:lstStyle/>
          <a:p>
            <a:pPr>
              <a:buFont typeface="Wingdings" panose="05000000000000000000" pitchFamily="2" charset="2"/>
              <a:buNone/>
              <a:defRPr/>
            </a:pPr>
            <a:r>
              <a:rPr lang="en-US" sz="1600"/>
              <a:t>(gdb) info frame</a:t>
            </a:r>
          </a:p>
          <a:p>
            <a:pPr>
              <a:buFont typeface="Wingdings" panose="05000000000000000000" pitchFamily="2" charset="2"/>
              <a:buNone/>
              <a:defRPr/>
            </a:pPr>
            <a:r>
              <a:rPr lang="en-US" sz="1600">
                <a:solidFill>
                  <a:srgbClr val="000000"/>
                </a:solidFill>
              </a:rPr>
              <a:t> Stack level 0, frame at 0xbffff750:</a:t>
            </a:r>
          </a:p>
          <a:p>
            <a:pPr>
              <a:buFont typeface="Wingdings" panose="05000000000000000000" pitchFamily="2" charset="2"/>
              <a:buNone/>
              <a:defRPr/>
            </a:pPr>
            <a:r>
              <a:rPr lang="en-US" sz="1600">
                <a:solidFill>
                  <a:srgbClr val="000000"/>
                </a:solidFill>
              </a:rPr>
              <a:t> eip = 0x8048388 in foo (gdb-example.c:6); saved eip 0x80483bd</a:t>
            </a:r>
          </a:p>
          <a:p>
            <a:pPr>
              <a:buFont typeface="Wingdings" panose="05000000000000000000" pitchFamily="2" charset="2"/>
              <a:buNone/>
              <a:defRPr/>
            </a:pPr>
            <a:r>
              <a:rPr lang="en-US" sz="1600">
                <a:solidFill>
                  <a:srgbClr val="000000"/>
                </a:solidFill>
              </a:rPr>
              <a:t> called by frame at 0xbffff760</a:t>
            </a:r>
          </a:p>
          <a:p>
            <a:pPr>
              <a:buFont typeface="Wingdings" panose="05000000000000000000" pitchFamily="2" charset="2"/>
              <a:buNone/>
              <a:defRPr/>
            </a:pPr>
            <a:r>
              <a:rPr lang="en-US" sz="1600">
                <a:solidFill>
                  <a:srgbClr val="000000"/>
                </a:solidFill>
              </a:rPr>
              <a:t> source language c.</a:t>
            </a:r>
          </a:p>
          <a:p>
            <a:pPr>
              <a:buFont typeface="Wingdings" panose="05000000000000000000" pitchFamily="2" charset="2"/>
              <a:buNone/>
              <a:defRPr/>
            </a:pPr>
            <a:r>
              <a:rPr lang="en-US" sz="1600">
                <a:solidFill>
                  <a:srgbClr val="000000"/>
                </a:solidFill>
              </a:rPr>
              <a:t> Arglist at 0xbffff748, args: input=0xbffff92e "whatever"</a:t>
            </a:r>
          </a:p>
          <a:p>
            <a:pPr>
              <a:buFont typeface="Wingdings" panose="05000000000000000000" pitchFamily="2" charset="2"/>
              <a:buNone/>
              <a:defRPr/>
            </a:pPr>
            <a:r>
              <a:rPr lang="en-US" sz="1600">
                <a:solidFill>
                  <a:srgbClr val="000000"/>
                </a:solidFill>
              </a:rPr>
              <a:t> Locals at 0xbffff748, Previous frame's sp is 0xbffff750</a:t>
            </a:r>
          </a:p>
          <a:p>
            <a:pPr>
              <a:buFont typeface="Wingdings" panose="05000000000000000000" pitchFamily="2" charset="2"/>
              <a:buNone/>
              <a:defRPr/>
            </a:pPr>
            <a:r>
              <a:rPr lang="en-US" sz="1600">
                <a:solidFill>
                  <a:srgbClr val="000000"/>
                </a:solidFill>
              </a:rPr>
              <a:t> Saved registers:</a:t>
            </a:r>
          </a:p>
          <a:p>
            <a:pPr>
              <a:buFont typeface="Wingdings" panose="05000000000000000000" pitchFamily="2" charset="2"/>
              <a:buNone/>
              <a:defRPr/>
            </a:pPr>
            <a:r>
              <a:rPr lang="en-US" sz="1600">
                <a:solidFill>
                  <a:srgbClr val="000000"/>
                </a:solidFill>
              </a:rPr>
              <a:t> ebp at </a:t>
            </a:r>
            <a:r>
              <a:rPr lang="en-US" sz="1600">
                <a:solidFill>
                  <a:schemeClr val="accent1">
                    <a:lumMod val="75000"/>
                  </a:schemeClr>
                </a:solidFill>
              </a:rPr>
              <a:t>0xbffff748</a:t>
            </a:r>
            <a:r>
              <a:rPr lang="en-US" sz="1600">
                <a:solidFill>
                  <a:srgbClr val="000000"/>
                </a:solidFill>
              </a:rPr>
              <a:t>, eip at </a:t>
            </a:r>
            <a:r>
              <a:rPr lang="en-US" sz="1600">
                <a:solidFill>
                  <a:schemeClr val="accent1">
                    <a:lumMod val="75000"/>
                  </a:schemeClr>
                </a:solidFill>
              </a:rPr>
              <a:t>0xbffff74c</a:t>
            </a:r>
          </a:p>
          <a:p>
            <a:pPr>
              <a:buFont typeface="Wingdings" panose="05000000000000000000" pitchFamily="2" charset="2"/>
              <a:buNone/>
              <a:defRPr/>
            </a:pPr>
            <a:r>
              <a:rPr lang="en-US" sz="1600"/>
              <a:t>(gdb) x &amp;a1</a:t>
            </a:r>
          </a:p>
          <a:p>
            <a:pPr>
              <a:buFont typeface="Wingdings" panose="05000000000000000000" pitchFamily="2" charset="2"/>
              <a:buNone/>
              <a:defRPr/>
            </a:pPr>
            <a:r>
              <a:rPr lang="en-US" sz="1600">
                <a:solidFill>
                  <a:srgbClr val="0070C0"/>
                </a:solidFill>
              </a:rPr>
              <a:t>0xbffff744:     0x0000000b</a:t>
            </a:r>
          </a:p>
          <a:p>
            <a:pPr>
              <a:buFont typeface="Wingdings" panose="05000000000000000000" pitchFamily="2" charset="2"/>
              <a:buNone/>
              <a:defRPr/>
            </a:pPr>
            <a:r>
              <a:rPr lang="en-US" sz="1600"/>
              <a:t>(gdb) x &amp;a2</a:t>
            </a:r>
          </a:p>
          <a:p>
            <a:pPr>
              <a:buFont typeface="Wingdings" panose="05000000000000000000" pitchFamily="2" charset="2"/>
              <a:buNone/>
              <a:defRPr/>
            </a:pPr>
            <a:r>
              <a:rPr lang="en-US" sz="1600">
                <a:solidFill>
                  <a:srgbClr val="0070C0"/>
                </a:solidFill>
              </a:rPr>
              <a:t>0xbffff740:     0x00000016</a:t>
            </a:r>
          </a:p>
          <a:p>
            <a:pPr>
              <a:buFont typeface="Wingdings" panose="05000000000000000000" pitchFamily="2" charset="2"/>
              <a:buNone/>
              <a:defRPr/>
            </a:pPr>
            <a:r>
              <a:rPr lang="en-US" sz="1600"/>
              <a:t>(gdb) x </a:t>
            </a:r>
            <a:r>
              <a:rPr lang="en-US" sz="1600">
                <a:solidFill>
                  <a:srgbClr val="0070C0"/>
                </a:solidFill>
              </a:rPr>
              <a:t>buf</a:t>
            </a:r>
          </a:p>
          <a:p>
            <a:pPr>
              <a:buFont typeface="Wingdings" panose="05000000000000000000" pitchFamily="2" charset="2"/>
              <a:buNone/>
              <a:defRPr/>
            </a:pPr>
            <a:r>
              <a:rPr lang="en-US" sz="1600">
                <a:solidFill>
                  <a:srgbClr val="0070C0"/>
                </a:solidFill>
              </a:rPr>
              <a:t>0xbffff739:     0xa4bffff7</a:t>
            </a:r>
          </a:p>
          <a:p>
            <a:pPr>
              <a:buFont typeface="Wingdings" panose="05000000000000000000" pitchFamily="2" charset="2"/>
              <a:buNone/>
              <a:defRPr/>
            </a:pPr>
            <a:r>
              <a:rPr lang="en-US" sz="1600"/>
              <a:t>(gdb) x 0xbffff740</a:t>
            </a:r>
          </a:p>
          <a:p>
            <a:pPr>
              <a:buFont typeface="Wingdings" panose="05000000000000000000" pitchFamily="2" charset="2"/>
              <a:buNone/>
              <a:defRPr/>
            </a:pPr>
            <a:r>
              <a:rPr lang="en-US" sz="1600">
                <a:solidFill>
                  <a:srgbClr val="0070C0"/>
                </a:solidFill>
              </a:rPr>
              <a:t>0xbffff740:     0x00000016</a:t>
            </a:r>
          </a:p>
          <a:p>
            <a:pPr>
              <a:buFont typeface="Wingdings" panose="05000000000000000000" pitchFamily="2" charset="2"/>
              <a:buNone/>
              <a:defRPr/>
            </a:pPr>
            <a:endParaRPr lang="en-US" sz="1600" dirty="0"/>
          </a:p>
        </p:txBody>
      </p:sp>
    </p:spTree>
    <p:extLst>
      <p:ext uri="{BB962C8B-B14F-4D97-AF65-F5344CB8AC3E}">
        <p14:creationId xmlns:p14="http://schemas.microsoft.com/office/powerpoint/2010/main" val="16872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Buffer overflows – offense </a:t>
            </a:r>
          </a:p>
          <a:p>
            <a:r>
              <a:rPr lang="en-US" dirty="0"/>
              <a:t>Buffer overflows – defense</a:t>
            </a:r>
          </a:p>
          <a:p>
            <a:r>
              <a:rPr lang="en-US" dirty="0"/>
              <a:t>Other software vulnerabilities </a:t>
            </a:r>
          </a:p>
          <a:p>
            <a:r>
              <a:rPr lang="en-US" dirty="0"/>
              <a:t>Malware</a:t>
            </a:r>
          </a:p>
          <a:p>
            <a:r>
              <a:rPr lang="en-US" dirty="0"/>
              <a:t>Secure Coding</a:t>
            </a:r>
          </a:p>
        </p:txBody>
      </p:sp>
    </p:spTree>
    <p:extLst>
      <p:ext uri="{BB962C8B-B14F-4D97-AF65-F5344CB8AC3E}">
        <p14:creationId xmlns:p14="http://schemas.microsoft.com/office/powerpoint/2010/main" val="183585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r>
              <a:rPr lang="en-US" altLang="en-US" sz="4000"/>
              <a:t>Two Techniques for Generating Stack Overflow Codes</a:t>
            </a:r>
          </a:p>
        </p:txBody>
      </p:sp>
      <p:sp>
        <p:nvSpPr>
          <p:cNvPr id="11267" name="Subtitle 2"/>
          <p:cNvSpPr>
            <a:spLocks noGrp="1"/>
          </p:cNvSpPr>
          <p:nvPr>
            <p:ph type="subTitle" idx="1"/>
          </p:nvPr>
        </p:nvSpPr>
        <p:spPr/>
        <p:txBody>
          <a:bodyPr/>
          <a:lstStyle/>
          <a:p>
            <a:endParaRPr lang="en-US" altLang="en-US"/>
          </a:p>
        </p:txBody>
      </p:sp>
    </p:spTree>
    <p:extLst>
      <p:ext uri="{BB962C8B-B14F-4D97-AF65-F5344CB8AC3E}">
        <p14:creationId xmlns:p14="http://schemas.microsoft.com/office/powerpoint/2010/main" val="627995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228600"/>
            <a:ext cx="7772400" cy="1143000"/>
          </a:xfrm>
        </p:spPr>
        <p:txBody>
          <a:bodyPr/>
          <a:lstStyle/>
          <a:p>
            <a:pPr eaLnBrk="1" hangingPunct="1"/>
            <a:r>
              <a:rPr lang="en-US" altLang="zh-CN">
                <a:ea typeface="宋体" panose="02010600030101010101" pitchFamily="2" charset="-122"/>
              </a:rPr>
              <a:t>Using NOPs</a:t>
            </a:r>
          </a:p>
        </p:txBody>
      </p:sp>
      <p:sp>
        <p:nvSpPr>
          <p:cNvPr id="13315" name="Rectangle 3"/>
          <p:cNvSpPr>
            <a:spLocks noGrp="1" noChangeArrowheads="1"/>
          </p:cNvSpPr>
          <p:nvPr>
            <p:ph type="body" idx="1"/>
          </p:nvPr>
        </p:nvSpPr>
        <p:spPr>
          <a:xfrm>
            <a:off x="4876800" y="2286000"/>
            <a:ext cx="5257800" cy="2362200"/>
          </a:xfrm>
          <a:solidFill>
            <a:schemeClr val="bg1"/>
          </a:solidFill>
        </p:spPr>
        <p:txBody>
          <a:bodyPr/>
          <a:lstStyle/>
          <a:p>
            <a:pPr eaLnBrk="1" hangingPunct="1"/>
            <a:endParaRPr lang="en-US" altLang="zh-CN">
              <a:solidFill>
                <a:schemeClr val="bg2"/>
              </a:solidFill>
              <a:ea typeface="宋体" panose="02010600030101010101" pitchFamily="2" charset="-122"/>
            </a:endParaRPr>
          </a:p>
          <a:p>
            <a:pPr algn="ctr" eaLnBrk="1" hangingPunct="1">
              <a:buFontTx/>
              <a:buNone/>
            </a:pPr>
            <a:r>
              <a:rPr lang="en-US" altLang="zh-CN">
                <a:solidFill>
                  <a:schemeClr val="bg2"/>
                </a:solidFill>
                <a:ea typeface="宋体" panose="02010600030101010101" pitchFamily="2" charset="-122"/>
              </a:rPr>
              <a:t>Real program </a:t>
            </a:r>
          </a:p>
          <a:p>
            <a:pPr algn="ctr" eaLnBrk="1" hangingPunct="1">
              <a:buFontTx/>
              <a:buNone/>
            </a:pPr>
            <a:r>
              <a:rPr lang="en-US" altLang="zh-CN">
                <a:solidFill>
                  <a:schemeClr val="bg2"/>
                </a:solidFill>
                <a:ea typeface="宋体" panose="02010600030101010101" pitchFamily="2" charset="-122"/>
              </a:rPr>
              <a:t>(exec /bin/ls or whatever)</a:t>
            </a:r>
          </a:p>
        </p:txBody>
      </p:sp>
      <p:sp>
        <p:nvSpPr>
          <p:cNvPr id="13316" name="Rectangle 4"/>
          <p:cNvSpPr>
            <a:spLocks noChangeArrowheads="1"/>
          </p:cNvSpPr>
          <p:nvPr/>
        </p:nvSpPr>
        <p:spPr bwMode="auto">
          <a:xfrm>
            <a:off x="4876800" y="1676400"/>
            <a:ext cx="5257800" cy="6096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3317" name="Rectangle 5"/>
          <p:cNvSpPr>
            <a:spLocks noChangeArrowheads="1"/>
          </p:cNvSpPr>
          <p:nvPr/>
        </p:nvSpPr>
        <p:spPr bwMode="auto">
          <a:xfrm>
            <a:off x="4876800" y="4419600"/>
            <a:ext cx="5257800" cy="1447800"/>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endParaRPr lang="en-US" altLang="zh-CN" sz="3200">
              <a:solidFill>
                <a:schemeClr val="bg2"/>
              </a:solidFill>
              <a:ea typeface="宋体" panose="02010600030101010101" pitchFamily="2" charset="-122"/>
            </a:endParaRPr>
          </a:p>
          <a:p>
            <a:pPr>
              <a:lnSpc>
                <a:spcPct val="90000"/>
              </a:lnSpc>
              <a:spcBef>
                <a:spcPct val="20000"/>
              </a:spcBef>
            </a:pPr>
            <a:r>
              <a:rPr lang="en-US" altLang="zh-CN" sz="3200">
                <a:solidFill>
                  <a:schemeClr val="bg2"/>
                </a:solidFill>
                <a:ea typeface="宋体" panose="02010600030101010101" pitchFamily="2" charset="-122"/>
              </a:rPr>
              <a:t>nop instructions</a:t>
            </a:r>
          </a:p>
        </p:txBody>
      </p:sp>
      <p:sp>
        <p:nvSpPr>
          <p:cNvPr id="13318" name="Freeform 6"/>
          <p:cNvSpPr>
            <a:spLocks/>
          </p:cNvSpPr>
          <p:nvPr/>
        </p:nvSpPr>
        <p:spPr bwMode="auto">
          <a:xfrm>
            <a:off x="2684464" y="1468438"/>
            <a:ext cx="2420937" cy="4144962"/>
          </a:xfrm>
          <a:custGeom>
            <a:avLst/>
            <a:gdLst>
              <a:gd name="T0" fmla="*/ 2147483647 w 1525"/>
              <a:gd name="T1" fmla="*/ 2147483647 h 2611"/>
              <a:gd name="T2" fmla="*/ 2147483647 w 1525"/>
              <a:gd name="T3" fmla="*/ 2147483647 h 2611"/>
              <a:gd name="T4" fmla="*/ 2147483647 w 1525"/>
              <a:gd name="T5" fmla="*/ 2147483647 h 2611"/>
              <a:gd name="T6" fmla="*/ 2147483647 w 1525"/>
              <a:gd name="T7" fmla="*/ 2147483647 h 2611"/>
              <a:gd name="T8" fmla="*/ 0 60000 65536"/>
              <a:gd name="T9" fmla="*/ 0 60000 65536"/>
              <a:gd name="T10" fmla="*/ 0 60000 65536"/>
              <a:gd name="T11" fmla="*/ 0 60000 65536"/>
              <a:gd name="T12" fmla="*/ 0 w 1525"/>
              <a:gd name="T13" fmla="*/ 0 h 2611"/>
              <a:gd name="T14" fmla="*/ 1525 w 1525"/>
              <a:gd name="T15" fmla="*/ 2611 h 2611"/>
            </a:gdLst>
            <a:ahLst/>
            <a:cxnLst>
              <a:cxn ang="T8">
                <a:pos x="T0" y="T1"/>
              </a:cxn>
              <a:cxn ang="T9">
                <a:pos x="T2" y="T3"/>
              </a:cxn>
              <a:cxn ang="T10">
                <a:pos x="T4" y="T5"/>
              </a:cxn>
              <a:cxn ang="T11">
                <a:pos x="T6" y="T7"/>
              </a:cxn>
            </a:cxnLst>
            <a:rect l="T12" t="T13" r="T14" b="T15"/>
            <a:pathLst>
              <a:path w="1525" h="2611">
                <a:moveTo>
                  <a:pt x="1525" y="323"/>
                </a:moveTo>
                <a:cubicBezTo>
                  <a:pt x="1241" y="159"/>
                  <a:pt x="1055" y="0"/>
                  <a:pt x="805" y="323"/>
                </a:cubicBezTo>
                <a:cubicBezTo>
                  <a:pt x="555" y="646"/>
                  <a:pt x="0" y="1909"/>
                  <a:pt x="25" y="2260"/>
                </a:cubicBezTo>
                <a:cubicBezTo>
                  <a:pt x="50" y="2611"/>
                  <a:pt x="761" y="2392"/>
                  <a:pt x="955" y="2427"/>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9" name="Text Box 7"/>
          <p:cNvSpPr txBox="1">
            <a:spLocks noChangeArrowheads="1"/>
          </p:cNvSpPr>
          <p:nvPr/>
        </p:nvSpPr>
        <p:spPr bwMode="auto">
          <a:xfrm rot="-2183785">
            <a:off x="3149815" y="3532100"/>
            <a:ext cx="17283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a:ea typeface="宋体" panose="02010600030101010101" pitchFamily="2" charset="-122"/>
              </a:rPr>
              <a:t>Can point </a:t>
            </a:r>
          </a:p>
          <a:p>
            <a:r>
              <a:rPr lang="en-US" altLang="zh-CN">
                <a:ea typeface="宋体" panose="02010600030101010101" pitchFamily="2" charset="-122"/>
              </a:rPr>
              <a:t>anywhere</a:t>
            </a:r>
          </a:p>
          <a:p>
            <a:r>
              <a:rPr lang="en-US" altLang="zh-CN">
                <a:ea typeface="宋体" panose="02010600030101010101" pitchFamily="2" charset="-122"/>
              </a:rPr>
              <a:t>in here</a:t>
            </a:r>
          </a:p>
        </p:txBody>
      </p:sp>
      <p:sp>
        <p:nvSpPr>
          <p:cNvPr id="13320" name="Oval 8"/>
          <p:cNvSpPr>
            <a:spLocks noChangeArrowheads="1"/>
          </p:cNvSpPr>
          <p:nvPr/>
        </p:nvSpPr>
        <p:spPr bwMode="auto">
          <a:xfrm>
            <a:off x="5029200" y="1905000"/>
            <a:ext cx="228600" cy="228600"/>
          </a:xfrm>
          <a:prstGeom prst="ellipse">
            <a:avLst/>
          </a:prstGeom>
          <a:solidFill>
            <a:schemeClr val="tx2"/>
          </a:solidFill>
          <a:ln w="9525">
            <a:solidFill>
              <a:schemeClr val="tx1"/>
            </a:solidFill>
            <a:round/>
            <a:headEnd/>
            <a:tailEnd/>
          </a:ln>
        </p:spPr>
        <p:txBody>
          <a:bodyPr wrap="none" anchor="ct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endParaRPr lang="en-US" altLang="en-US"/>
          </a:p>
        </p:txBody>
      </p:sp>
      <p:sp>
        <p:nvSpPr>
          <p:cNvPr id="13321" name="Line 9"/>
          <p:cNvSpPr>
            <a:spLocks noChangeShapeType="1"/>
          </p:cNvSpPr>
          <p:nvPr/>
        </p:nvSpPr>
        <p:spPr bwMode="auto">
          <a:xfrm>
            <a:off x="4495800" y="4419600"/>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2" name="Line 10"/>
          <p:cNvSpPr>
            <a:spLocks noChangeShapeType="1"/>
          </p:cNvSpPr>
          <p:nvPr/>
        </p:nvSpPr>
        <p:spPr bwMode="auto">
          <a:xfrm>
            <a:off x="4038600" y="4953000"/>
            <a:ext cx="8382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3" name="Rectangle 11"/>
          <p:cNvSpPr>
            <a:spLocks noChangeArrowheads="1"/>
          </p:cNvSpPr>
          <p:nvPr/>
        </p:nvSpPr>
        <p:spPr bwMode="auto">
          <a:xfrm>
            <a:off x="4876800" y="1676400"/>
            <a:ext cx="5257800" cy="419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endParaRPr lang="en-US" altLang="en-US"/>
          </a:p>
        </p:txBody>
      </p:sp>
    </p:spTree>
    <p:extLst>
      <p:ext uri="{BB962C8B-B14F-4D97-AF65-F5344CB8AC3E}">
        <p14:creationId xmlns:p14="http://schemas.microsoft.com/office/powerpoint/2010/main" val="327571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304800"/>
            <a:ext cx="7772400" cy="762000"/>
          </a:xfrm>
        </p:spPr>
        <p:txBody>
          <a:bodyPr/>
          <a:lstStyle/>
          <a:p>
            <a:pPr eaLnBrk="1" hangingPunct="1"/>
            <a:r>
              <a:rPr lang="en-US" altLang="zh-CN">
                <a:ea typeface="宋体" panose="02010600030101010101" pitchFamily="2" charset="-122"/>
              </a:rPr>
              <a:t>Estimating the Location </a:t>
            </a:r>
          </a:p>
        </p:txBody>
      </p:sp>
      <p:sp>
        <p:nvSpPr>
          <p:cNvPr id="15363" name="Rectangle 3"/>
          <p:cNvSpPr>
            <a:spLocks noChangeArrowheads="1"/>
          </p:cNvSpPr>
          <p:nvPr/>
        </p:nvSpPr>
        <p:spPr bwMode="auto">
          <a:xfrm>
            <a:off x="4876800" y="3505200"/>
            <a:ext cx="525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spcBef>
                <a:spcPct val="20000"/>
              </a:spcBef>
            </a:pPr>
            <a:r>
              <a:rPr lang="en-US" altLang="zh-CN" sz="3200">
                <a:solidFill>
                  <a:schemeClr val="bg2"/>
                </a:solidFill>
                <a:ea typeface="宋体" panose="02010600030101010101" pitchFamily="2" charset="-122"/>
              </a:rPr>
              <a:t>Real program </a:t>
            </a:r>
          </a:p>
        </p:txBody>
      </p:sp>
      <p:sp>
        <p:nvSpPr>
          <p:cNvPr id="15364" name="Rectangle 4"/>
          <p:cNvSpPr>
            <a:spLocks noChangeArrowheads="1"/>
          </p:cNvSpPr>
          <p:nvPr/>
        </p:nvSpPr>
        <p:spPr bwMode="auto">
          <a:xfrm>
            <a:off x="4876800" y="2743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65" name="Rectangle 5"/>
          <p:cNvSpPr>
            <a:spLocks noChangeArrowheads="1"/>
          </p:cNvSpPr>
          <p:nvPr/>
        </p:nvSpPr>
        <p:spPr bwMode="auto">
          <a:xfrm>
            <a:off x="4876800" y="4419600"/>
            <a:ext cx="5257800" cy="1447800"/>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endParaRPr lang="en-US" altLang="zh-CN" sz="3200">
              <a:solidFill>
                <a:schemeClr val="bg2"/>
              </a:solidFill>
              <a:ea typeface="宋体" panose="02010600030101010101" pitchFamily="2" charset="-122"/>
            </a:endParaRPr>
          </a:p>
          <a:p>
            <a:pPr>
              <a:lnSpc>
                <a:spcPct val="90000"/>
              </a:lnSpc>
              <a:spcBef>
                <a:spcPct val="20000"/>
              </a:spcBef>
            </a:pPr>
            <a:r>
              <a:rPr lang="en-US" altLang="zh-CN" sz="3200">
                <a:solidFill>
                  <a:schemeClr val="bg2"/>
                </a:solidFill>
                <a:ea typeface="宋体" panose="02010600030101010101" pitchFamily="2" charset="-122"/>
              </a:rPr>
              <a:t>nop instructions</a:t>
            </a:r>
          </a:p>
        </p:txBody>
      </p:sp>
      <p:sp>
        <p:nvSpPr>
          <p:cNvPr id="15366" name="Rectangle 6"/>
          <p:cNvSpPr>
            <a:spLocks noChangeArrowheads="1"/>
          </p:cNvSpPr>
          <p:nvPr/>
        </p:nvSpPr>
        <p:spPr bwMode="auto">
          <a:xfrm>
            <a:off x="4876800" y="3124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67" name="Rectangle 7"/>
          <p:cNvSpPr>
            <a:spLocks noChangeArrowheads="1"/>
          </p:cNvSpPr>
          <p:nvPr/>
        </p:nvSpPr>
        <p:spPr bwMode="auto">
          <a:xfrm>
            <a:off x="4876800" y="1981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68" name="Rectangle 8"/>
          <p:cNvSpPr>
            <a:spLocks noChangeArrowheads="1"/>
          </p:cNvSpPr>
          <p:nvPr/>
        </p:nvSpPr>
        <p:spPr bwMode="auto">
          <a:xfrm>
            <a:off x="4876800" y="2362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69" name="Rectangle 9"/>
          <p:cNvSpPr>
            <a:spLocks noChangeArrowheads="1"/>
          </p:cNvSpPr>
          <p:nvPr/>
        </p:nvSpPr>
        <p:spPr bwMode="auto">
          <a:xfrm>
            <a:off x="4876800" y="1219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70" name="Rectangle 10"/>
          <p:cNvSpPr>
            <a:spLocks noChangeArrowheads="1"/>
          </p:cNvSpPr>
          <p:nvPr/>
        </p:nvSpPr>
        <p:spPr bwMode="auto">
          <a:xfrm>
            <a:off x="4876800" y="1600200"/>
            <a:ext cx="52578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nSpc>
                <a:spcPct val="90000"/>
              </a:lnSpc>
              <a:spcBef>
                <a:spcPct val="20000"/>
              </a:spcBef>
            </a:pPr>
            <a:r>
              <a:rPr lang="en-US" altLang="zh-CN" sz="2800">
                <a:solidFill>
                  <a:schemeClr val="bg2"/>
                </a:solidFill>
                <a:ea typeface="宋体" panose="02010600030101010101" pitchFamily="2" charset="-122"/>
              </a:rPr>
              <a:t>new return address</a:t>
            </a:r>
          </a:p>
        </p:txBody>
      </p:sp>
      <p:sp>
        <p:nvSpPr>
          <p:cNvPr id="15371" name="Freeform 11"/>
          <p:cNvSpPr>
            <a:spLocks/>
          </p:cNvSpPr>
          <p:nvPr/>
        </p:nvSpPr>
        <p:spPr bwMode="auto">
          <a:xfrm>
            <a:off x="2471738" y="1198563"/>
            <a:ext cx="3492500" cy="4445000"/>
          </a:xfrm>
          <a:custGeom>
            <a:avLst/>
            <a:gdLst>
              <a:gd name="T0" fmla="*/ 2147483647 w 2200"/>
              <a:gd name="T1" fmla="*/ 2147483647 h 2800"/>
              <a:gd name="T2" fmla="*/ 2147483647 w 2200"/>
              <a:gd name="T3" fmla="*/ 2147483647 h 2800"/>
              <a:gd name="T4" fmla="*/ 2147483647 w 2200"/>
              <a:gd name="T5" fmla="*/ 2147483647 h 2800"/>
              <a:gd name="T6" fmla="*/ 2147483647 w 2200"/>
              <a:gd name="T7" fmla="*/ 2147483647 h 2800"/>
              <a:gd name="T8" fmla="*/ 0 60000 65536"/>
              <a:gd name="T9" fmla="*/ 0 60000 65536"/>
              <a:gd name="T10" fmla="*/ 0 60000 65536"/>
              <a:gd name="T11" fmla="*/ 0 60000 65536"/>
              <a:gd name="T12" fmla="*/ 0 w 2200"/>
              <a:gd name="T13" fmla="*/ 0 h 2800"/>
              <a:gd name="T14" fmla="*/ 2200 w 2200"/>
              <a:gd name="T15" fmla="*/ 2800 h 2800"/>
            </a:gdLst>
            <a:ahLst/>
            <a:cxnLst>
              <a:cxn ang="T8">
                <a:pos x="T0" y="T1"/>
              </a:cxn>
              <a:cxn ang="T9">
                <a:pos x="T2" y="T3"/>
              </a:cxn>
              <a:cxn ang="T10">
                <a:pos x="T4" y="T5"/>
              </a:cxn>
              <a:cxn ang="T11">
                <a:pos x="T6" y="T7"/>
              </a:cxn>
            </a:cxnLst>
            <a:rect l="T12" t="T13" r="T14" b="T15"/>
            <a:pathLst>
              <a:path w="2200" h="2800">
                <a:moveTo>
                  <a:pt x="2200" y="175"/>
                </a:moveTo>
                <a:cubicBezTo>
                  <a:pt x="1890" y="209"/>
                  <a:pt x="680" y="0"/>
                  <a:pt x="340" y="376"/>
                </a:cubicBezTo>
                <a:cubicBezTo>
                  <a:pt x="0" y="752"/>
                  <a:pt x="34" y="2060"/>
                  <a:pt x="159" y="2430"/>
                </a:cubicBezTo>
                <a:cubicBezTo>
                  <a:pt x="284" y="2800"/>
                  <a:pt x="895" y="2562"/>
                  <a:pt x="1089" y="2597"/>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2" name="Freeform 12"/>
          <p:cNvSpPr>
            <a:spLocks/>
          </p:cNvSpPr>
          <p:nvPr/>
        </p:nvSpPr>
        <p:spPr bwMode="auto">
          <a:xfrm>
            <a:off x="2449513" y="1254126"/>
            <a:ext cx="3503612" cy="4384675"/>
          </a:xfrm>
          <a:custGeom>
            <a:avLst/>
            <a:gdLst>
              <a:gd name="T0" fmla="*/ 2147483647 w 2207"/>
              <a:gd name="T1" fmla="*/ 2147483647 h 2762"/>
              <a:gd name="T2" fmla="*/ 2147483647 w 2207"/>
              <a:gd name="T3" fmla="*/ 2147483647 h 2762"/>
              <a:gd name="T4" fmla="*/ 2147483647 w 2207"/>
              <a:gd name="T5" fmla="*/ 2147483647 h 2762"/>
              <a:gd name="T6" fmla="*/ 2147483647 w 2207"/>
              <a:gd name="T7" fmla="*/ 2147483647 h 2762"/>
              <a:gd name="T8" fmla="*/ 0 60000 65536"/>
              <a:gd name="T9" fmla="*/ 0 60000 65536"/>
              <a:gd name="T10" fmla="*/ 0 60000 65536"/>
              <a:gd name="T11" fmla="*/ 0 60000 65536"/>
              <a:gd name="T12" fmla="*/ 0 w 2207"/>
              <a:gd name="T13" fmla="*/ 0 h 2762"/>
              <a:gd name="T14" fmla="*/ 2207 w 2207"/>
              <a:gd name="T15" fmla="*/ 2762 h 2762"/>
            </a:gdLst>
            <a:ahLst/>
            <a:cxnLst>
              <a:cxn ang="T8">
                <a:pos x="T0" y="T1"/>
              </a:cxn>
              <a:cxn ang="T9">
                <a:pos x="T2" y="T3"/>
              </a:cxn>
              <a:cxn ang="T10">
                <a:pos x="T4" y="T5"/>
              </a:cxn>
              <a:cxn ang="T11">
                <a:pos x="T6" y="T7"/>
              </a:cxn>
            </a:cxnLst>
            <a:rect l="T12" t="T13" r="T14" b="T15"/>
            <a:pathLst>
              <a:path w="2207" h="2762">
                <a:moveTo>
                  <a:pt x="2207" y="362"/>
                </a:moveTo>
                <a:cubicBezTo>
                  <a:pt x="1896" y="359"/>
                  <a:pt x="682" y="0"/>
                  <a:pt x="341" y="338"/>
                </a:cubicBezTo>
                <a:cubicBezTo>
                  <a:pt x="0" y="676"/>
                  <a:pt x="35" y="2022"/>
                  <a:pt x="160" y="2392"/>
                </a:cubicBezTo>
                <a:cubicBezTo>
                  <a:pt x="285" y="2762"/>
                  <a:pt x="896" y="2524"/>
                  <a:pt x="1090" y="2559"/>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3" name="Freeform 13"/>
          <p:cNvSpPr>
            <a:spLocks/>
          </p:cNvSpPr>
          <p:nvPr/>
        </p:nvSpPr>
        <p:spPr bwMode="auto">
          <a:xfrm>
            <a:off x="2432051" y="1323976"/>
            <a:ext cx="3554413" cy="4314825"/>
          </a:xfrm>
          <a:custGeom>
            <a:avLst/>
            <a:gdLst>
              <a:gd name="T0" fmla="*/ 2147483647 w 2239"/>
              <a:gd name="T1" fmla="*/ 2147483647 h 2718"/>
              <a:gd name="T2" fmla="*/ 2147483647 w 2239"/>
              <a:gd name="T3" fmla="*/ 2147483647 h 2718"/>
              <a:gd name="T4" fmla="*/ 2147483647 w 2239"/>
              <a:gd name="T5" fmla="*/ 2147483647 h 2718"/>
              <a:gd name="T6" fmla="*/ 2147483647 w 2239"/>
              <a:gd name="T7" fmla="*/ 2147483647 h 2718"/>
              <a:gd name="T8" fmla="*/ 0 60000 65536"/>
              <a:gd name="T9" fmla="*/ 0 60000 65536"/>
              <a:gd name="T10" fmla="*/ 0 60000 65536"/>
              <a:gd name="T11" fmla="*/ 0 60000 65536"/>
              <a:gd name="T12" fmla="*/ 0 w 2239"/>
              <a:gd name="T13" fmla="*/ 0 h 2718"/>
              <a:gd name="T14" fmla="*/ 2239 w 2239"/>
              <a:gd name="T15" fmla="*/ 2718 h 2718"/>
            </a:gdLst>
            <a:ahLst/>
            <a:cxnLst>
              <a:cxn ang="T8">
                <a:pos x="T0" y="T1"/>
              </a:cxn>
              <a:cxn ang="T9">
                <a:pos x="T2" y="T3"/>
              </a:cxn>
              <a:cxn ang="T10">
                <a:pos x="T4" y="T5"/>
              </a:cxn>
              <a:cxn ang="T11">
                <a:pos x="T6" y="T7"/>
              </a:cxn>
            </a:cxnLst>
            <a:rect l="T12" t="T13" r="T14" b="T15"/>
            <a:pathLst>
              <a:path w="2239" h="2718">
                <a:moveTo>
                  <a:pt x="2239" y="582"/>
                </a:moveTo>
                <a:cubicBezTo>
                  <a:pt x="1924" y="533"/>
                  <a:pt x="692" y="0"/>
                  <a:pt x="346" y="294"/>
                </a:cubicBezTo>
                <a:cubicBezTo>
                  <a:pt x="0" y="588"/>
                  <a:pt x="40" y="1978"/>
                  <a:pt x="165" y="2348"/>
                </a:cubicBezTo>
                <a:cubicBezTo>
                  <a:pt x="290" y="2718"/>
                  <a:pt x="901" y="2480"/>
                  <a:pt x="1095" y="2515"/>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4" name="Freeform 14"/>
          <p:cNvSpPr>
            <a:spLocks/>
          </p:cNvSpPr>
          <p:nvPr/>
        </p:nvSpPr>
        <p:spPr bwMode="auto">
          <a:xfrm>
            <a:off x="2430463" y="1419225"/>
            <a:ext cx="3556000" cy="4260850"/>
          </a:xfrm>
          <a:custGeom>
            <a:avLst/>
            <a:gdLst>
              <a:gd name="T0" fmla="*/ 2147483647 w 2240"/>
              <a:gd name="T1" fmla="*/ 2147483647 h 2684"/>
              <a:gd name="T2" fmla="*/ 2147483647 w 2240"/>
              <a:gd name="T3" fmla="*/ 2147483647 h 2684"/>
              <a:gd name="T4" fmla="*/ 2147483647 w 2240"/>
              <a:gd name="T5" fmla="*/ 2147483647 h 2684"/>
              <a:gd name="T6" fmla="*/ 2147483647 w 2240"/>
              <a:gd name="T7" fmla="*/ 2147483647 h 2684"/>
              <a:gd name="T8" fmla="*/ 0 60000 65536"/>
              <a:gd name="T9" fmla="*/ 0 60000 65536"/>
              <a:gd name="T10" fmla="*/ 0 60000 65536"/>
              <a:gd name="T11" fmla="*/ 0 60000 65536"/>
              <a:gd name="T12" fmla="*/ 0 w 2240"/>
              <a:gd name="T13" fmla="*/ 0 h 2684"/>
              <a:gd name="T14" fmla="*/ 2240 w 2240"/>
              <a:gd name="T15" fmla="*/ 2684 h 2684"/>
            </a:gdLst>
            <a:ahLst/>
            <a:cxnLst>
              <a:cxn ang="T8">
                <a:pos x="T0" y="T1"/>
              </a:cxn>
              <a:cxn ang="T9">
                <a:pos x="T2" y="T3"/>
              </a:cxn>
              <a:cxn ang="T10">
                <a:pos x="T4" y="T5"/>
              </a:cxn>
              <a:cxn ang="T11">
                <a:pos x="T6" y="T7"/>
              </a:cxn>
            </a:cxnLst>
            <a:rect l="T12" t="T13" r="T14" b="T15"/>
            <a:pathLst>
              <a:path w="2240" h="2684">
                <a:moveTo>
                  <a:pt x="2240" y="751"/>
                </a:moveTo>
                <a:cubicBezTo>
                  <a:pt x="1924" y="670"/>
                  <a:pt x="692" y="0"/>
                  <a:pt x="346" y="260"/>
                </a:cubicBezTo>
                <a:cubicBezTo>
                  <a:pt x="0" y="520"/>
                  <a:pt x="40" y="1944"/>
                  <a:pt x="165" y="2314"/>
                </a:cubicBezTo>
                <a:cubicBezTo>
                  <a:pt x="290" y="2684"/>
                  <a:pt x="901" y="2446"/>
                  <a:pt x="1095" y="2481"/>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5" name="Freeform 15"/>
          <p:cNvSpPr>
            <a:spLocks/>
          </p:cNvSpPr>
          <p:nvPr/>
        </p:nvSpPr>
        <p:spPr bwMode="auto">
          <a:xfrm>
            <a:off x="2432050" y="1479551"/>
            <a:ext cx="3543300" cy="4200525"/>
          </a:xfrm>
          <a:custGeom>
            <a:avLst/>
            <a:gdLst>
              <a:gd name="T0" fmla="*/ 2147483647 w 2232"/>
              <a:gd name="T1" fmla="*/ 2147483647 h 2646"/>
              <a:gd name="T2" fmla="*/ 2147483647 w 2232"/>
              <a:gd name="T3" fmla="*/ 2147483647 h 2646"/>
              <a:gd name="T4" fmla="*/ 2147483647 w 2232"/>
              <a:gd name="T5" fmla="*/ 2147483647 h 2646"/>
              <a:gd name="T6" fmla="*/ 2147483647 w 2232"/>
              <a:gd name="T7" fmla="*/ 2147483647 h 2646"/>
              <a:gd name="T8" fmla="*/ 0 60000 65536"/>
              <a:gd name="T9" fmla="*/ 0 60000 65536"/>
              <a:gd name="T10" fmla="*/ 0 60000 65536"/>
              <a:gd name="T11" fmla="*/ 0 60000 65536"/>
              <a:gd name="T12" fmla="*/ 0 w 2232"/>
              <a:gd name="T13" fmla="*/ 0 h 2646"/>
              <a:gd name="T14" fmla="*/ 2232 w 2232"/>
              <a:gd name="T15" fmla="*/ 2646 h 2646"/>
            </a:gdLst>
            <a:ahLst/>
            <a:cxnLst>
              <a:cxn ang="T8">
                <a:pos x="T0" y="T1"/>
              </a:cxn>
              <a:cxn ang="T9">
                <a:pos x="T2" y="T3"/>
              </a:cxn>
              <a:cxn ang="T10">
                <a:pos x="T4" y="T5"/>
              </a:cxn>
              <a:cxn ang="T11">
                <a:pos x="T6" y="T7"/>
              </a:cxn>
            </a:cxnLst>
            <a:rect l="T12" t="T13" r="T14" b="T15"/>
            <a:pathLst>
              <a:path w="2232" h="2646">
                <a:moveTo>
                  <a:pt x="2232" y="942"/>
                </a:moveTo>
                <a:cubicBezTo>
                  <a:pt x="1917" y="823"/>
                  <a:pt x="690" y="0"/>
                  <a:pt x="345" y="222"/>
                </a:cubicBezTo>
                <a:cubicBezTo>
                  <a:pt x="0" y="444"/>
                  <a:pt x="39" y="1906"/>
                  <a:pt x="164" y="2276"/>
                </a:cubicBezTo>
                <a:cubicBezTo>
                  <a:pt x="289" y="2646"/>
                  <a:pt x="900" y="2408"/>
                  <a:pt x="1094" y="2443"/>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6" name="Freeform 16"/>
          <p:cNvSpPr>
            <a:spLocks/>
          </p:cNvSpPr>
          <p:nvPr/>
        </p:nvSpPr>
        <p:spPr bwMode="auto">
          <a:xfrm>
            <a:off x="2436813" y="1541463"/>
            <a:ext cx="3516312" cy="4138612"/>
          </a:xfrm>
          <a:custGeom>
            <a:avLst/>
            <a:gdLst>
              <a:gd name="T0" fmla="*/ 2147483647 w 2215"/>
              <a:gd name="T1" fmla="*/ 2147483647 h 2607"/>
              <a:gd name="T2" fmla="*/ 2147483647 w 2215"/>
              <a:gd name="T3" fmla="*/ 2147483647 h 2607"/>
              <a:gd name="T4" fmla="*/ 2147483647 w 2215"/>
              <a:gd name="T5" fmla="*/ 2147483647 h 2607"/>
              <a:gd name="T6" fmla="*/ 2147483647 w 2215"/>
              <a:gd name="T7" fmla="*/ 2147483647 h 2607"/>
              <a:gd name="T8" fmla="*/ 0 60000 65536"/>
              <a:gd name="T9" fmla="*/ 0 60000 65536"/>
              <a:gd name="T10" fmla="*/ 0 60000 65536"/>
              <a:gd name="T11" fmla="*/ 0 60000 65536"/>
              <a:gd name="T12" fmla="*/ 0 w 2215"/>
              <a:gd name="T13" fmla="*/ 0 h 2607"/>
              <a:gd name="T14" fmla="*/ 2215 w 2215"/>
              <a:gd name="T15" fmla="*/ 2607 h 2607"/>
            </a:gdLst>
            <a:ahLst/>
            <a:cxnLst>
              <a:cxn ang="T8">
                <a:pos x="T0" y="T1"/>
              </a:cxn>
              <a:cxn ang="T9">
                <a:pos x="T2" y="T3"/>
              </a:cxn>
              <a:cxn ang="T10">
                <a:pos x="T4" y="T5"/>
              </a:cxn>
              <a:cxn ang="T11">
                <a:pos x="T6" y="T7"/>
              </a:cxn>
            </a:cxnLst>
            <a:rect l="T12" t="T13" r="T14" b="T15"/>
            <a:pathLst>
              <a:path w="2215" h="2607">
                <a:moveTo>
                  <a:pt x="2215" y="1139"/>
                </a:moveTo>
                <a:cubicBezTo>
                  <a:pt x="1903" y="978"/>
                  <a:pt x="684" y="0"/>
                  <a:pt x="342" y="183"/>
                </a:cubicBezTo>
                <a:cubicBezTo>
                  <a:pt x="0" y="366"/>
                  <a:pt x="36" y="1867"/>
                  <a:pt x="161" y="2237"/>
                </a:cubicBezTo>
                <a:cubicBezTo>
                  <a:pt x="286" y="2607"/>
                  <a:pt x="897" y="2369"/>
                  <a:pt x="1091" y="2404"/>
                </a:cubicBezTo>
              </a:path>
            </a:pathLst>
          </a:custGeom>
          <a:noFill/>
          <a:ln w="76200" cmpd="sng">
            <a:solidFill>
              <a:schemeClr val="tx2"/>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7" name="Rectangle 17"/>
          <p:cNvSpPr>
            <a:spLocks noChangeArrowheads="1"/>
          </p:cNvSpPr>
          <p:nvPr/>
        </p:nvSpPr>
        <p:spPr bwMode="auto">
          <a:xfrm>
            <a:off x="4876800" y="1219200"/>
            <a:ext cx="5257800" cy="4648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endParaRPr lang="en-US" altLang="en-US"/>
          </a:p>
        </p:txBody>
      </p:sp>
    </p:spTree>
    <p:extLst>
      <p:ext uri="{BB962C8B-B14F-4D97-AF65-F5344CB8AC3E}">
        <p14:creationId xmlns:p14="http://schemas.microsoft.com/office/powerpoint/2010/main" val="429004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Buffer overflows – offense </a:t>
            </a:r>
          </a:p>
          <a:p>
            <a:r>
              <a:rPr lang="en-US" dirty="0"/>
              <a:t>Buffer overflows – defense</a:t>
            </a:r>
          </a:p>
          <a:p>
            <a:r>
              <a:rPr lang="en-US" dirty="0"/>
              <a:t>Other software vulnerabilities </a:t>
            </a:r>
          </a:p>
          <a:p>
            <a:r>
              <a:rPr lang="en-US" dirty="0"/>
              <a:t>Malware</a:t>
            </a:r>
          </a:p>
          <a:p>
            <a:r>
              <a:rPr lang="en-US" dirty="0"/>
              <a:t>Secure Coding</a:t>
            </a:r>
          </a:p>
        </p:txBody>
      </p:sp>
    </p:spTree>
    <p:extLst>
      <p:ext uri="{BB962C8B-B14F-4D97-AF65-F5344CB8AC3E}">
        <p14:creationId xmlns:p14="http://schemas.microsoft.com/office/powerpoint/2010/main" val="194881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z="3600"/>
              <a:t>Preventing Buffer Overflow Attacks</a:t>
            </a:r>
          </a:p>
        </p:txBody>
      </p:sp>
      <p:sp>
        <p:nvSpPr>
          <p:cNvPr id="6147" name="Content Placeholder 2"/>
          <p:cNvSpPr>
            <a:spLocks noGrp="1"/>
          </p:cNvSpPr>
          <p:nvPr>
            <p:ph idx="1"/>
          </p:nvPr>
        </p:nvSpPr>
        <p:spPr/>
        <p:txBody>
          <a:bodyPr/>
          <a:lstStyle/>
          <a:p>
            <a:r>
              <a:rPr lang="en-US" altLang="en-US"/>
              <a:t>Non-executable stack</a:t>
            </a:r>
          </a:p>
          <a:p>
            <a:r>
              <a:rPr lang="en-US" altLang="en-US"/>
              <a:t>Static source code analysis.</a:t>
            </a:r>
          </a:p>
          <a:p>
            <a:r>
              <a:rPr lang="en-US" altLang="en-US"/>
              <a:t>Run time checking:  StackGuard, Libsafe, SafeC, (Purify).</a:t>
            </a:r>
          </a:p>
          <a:p>
            <a:r>
              <a:rPr lang="en-US" altLang="en-US"/>
              <a:t>Randomization.</a:t>
            </a:r>
          </a:p>
          <a:p>
            <a:r>
              <a:rPr lang="en-US" altLang="en-US"/>
              <a:t>Type safe languages (Java, ML).    </a:t>
            </a:r>
          </a:p>
          <a:p>
            <a:r>
              <a:rPr lang="en-US" altLang="en-US"/>
              <a:t>Detection deviation of program behavior</a:t>
            </a:r>
          </a:p>
          <a:p>
            <a:r>
              <a:rPr lang="en-US" altLang="en-US"/>
              <a:t>Sandboxing</a:t>
            </a:r>
          </a:p>
          <a:p>
            <a:r>
              <a:rPr lang="en-US" altLang="en-US"/>
              <a:t>Access control …</a:t>
            </a:r>
          </a:p>
        </p:txBody>
      </p:sp>
      <p:sp>
        <p:nvSpPr>
          <p:cNvPr id="61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5F2D1E6B-339B-4E0F-880E-CAA7B9832796}" type="slidenum">
              <a:rPr lang="zh-CN" altLang="en-US" sz="1400" b="0">
                <a:solidFill>
                  <a:schemeClr val="tx1"/>
                </a:solidFill>
                <a:latin typeface="Arial" panose="020B0604020202020204" pitchFamily="34" charset="0"/>
              </a:rPr>
              <a:pPr/>
              <a:t>24</a:t>
            </a:fld>
            <a:endParaRPr lang="en-US" altLang="zh-CN" sz="1400" b="0">
              <a:solidFill>
                <a:schemeClr val="tx1"/>
              </a:solidFill>
              <a:latin typeface="Arial" panose="020B0604020202020204" pitchFamily="34" charset="0"/>
            </a:endParaRPr>
          </a:p>
        </p:txBody>
      </p:sp>
    </p:spTree>
    <p:extLst>
      <p:ext uri="{BB962C8B-B14F-4D97-AF65-F5344CB8AC3E}">
        <p14:creationId xmlns:p14="http://schemas.microsoft.com/office/powerpoint/2010/main" val="143682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50A9C808-BCB9-4B41-9082-F84836209104}" type="slidenum">
              <a:rPr lang="zh-CN" altLang="en-US" sz="1400" b="0">
                <a:solidFill>
                  <a:schemeClr val="tx1"/>
                </a:solidFill>
                <a:latin typeface="Arial" panose="020B0604020202020204" pitchFamily="34" charset="0"/>
              </a:rPr>
              <a:pPr/>
              <a:t>25</a:t>
            </a:fld>
            <a:endParaRPr lang="en-US" altLang="zh-CN" sz="1400" b="0">
              <a:solidFill>
                <a:schemeClr val="tx1"/>
              </a:solidFill>
              <a:latin typeface="Arial" panose="020B0604020202020204" pitchFamily="34" charset="0"/>
            </a:endParaRPr>
          </a:p>
        </p:txBody>
      </p:sp>
      <p:sp>
        <p:nvSpPr>
          <p:cNvPr id="12291" name="Rectangle 2"/>
          <p:cNvSpPr>
            <a:spLocks noGrp="1" noChangeArrowheads="1"/>
          </p:cNvSpPr>
          <p:nvPr>
            <p:ph type="title"/>
          </p:nvPr>
        </p:nvSpPr>
        <p:spPr/>
        <p:txBody>
          <a:bodyPr/>
          <a:lstStyle/>
          <a:p>
            <a:r>
              <a:rPr lang="en-US" altLang="zh-CN" sz="4000">
                <a:ea typeface="宋体" panose="02010600030101010101" pitchFamily="2" charset="-122"/>
              </a:rPr>
              <a:t>Dynamic countermeasures</a:t>
            </a:r>
            <a:endParaRPr lang="zh-CN" altLang="en-US" sz="4000">
              <a:ea typeface="宋体" panose="02010600030101010101" pitchFamily="2" charset="-122"/>
            </a:endParaRPr>
          </a:p>
        </p:txBody>
      </p:sp>
      <p:sp>
        <p:nvSpPr>
          <p:cNvPr id="12292" name="Rectangle 3"/>
          <p:cNvSpPr>
            <a:spLocks noGrp="1" noChangeArrowheads="1"/>
          </p:cNvSpPr>
          <p:nvPr>
            <p:ph type="body" idx="1"/>
          </p:nvPr>
        </p:nvSpPr>
        <p:spPr/>
        <p:txBody>
          <a:bodyPr/>
          <a:lstStyle/>
          <a:p>
            <a:pPr>
              <a:lnSpc>
                <a:spcPct val="90000"/>
              </a:lnSpc>
            </a:pPr>
            <a:r>
              <a:rPr lang="en-US" altLang="zh-CN" dirty="0">
                <a:ea typeface="宋体" panose="02010600030101010101" pitchFamily="2" charset="-122"/>
              </a:rPr>
              <a:t>Protection by kernel</a:t>
            </a:r>
          </a:p>
          <a:p>
            <a:pPr lvl="1">
              <a:lnSpc>
                <a:spcPct val="90000"/>
              </a:lnSpc>
            </a:pPr>
            <a:r>
              <a:rPr lang="en-US" altLang="zh-CN" dirty="0">
                <a:ea typeface="宋体" panose="02010600030101010101" pitchFamily="2" charset="-122"/>
              </a:rPr>
              <a:t>Non-executable stack memory (NOEXEC)</a:t>
            </a:r>
          </a:p>
          <a:p>
            <a:pPr lvl="1">
              <a:lnSpc>
                <a:spcPct val="90000"/>
              </a:lnSpc>
            </a:pPr>
            <a:r>
              <a:rPr lang="en-US" altLang="zh-CN" dirty="0">
                <a:ea typeface="宋体" panose="02010600030101010101" pitchFamily="2" charset="-122"/>
              </a:rPr>
              <a:t>Address space layout </a:t>
            </a:r>
            <a:r>
              <a:rPr lang="en-US" altLang="zh-CN" dirty="0" err="1">
                <a:ea typeface="宋体" panose="02010600030101010101" pitchFamily="2" charset="-122"/>
              </a:rPr>
              <a:t>randomisation</a:t>
            </a:r>
            <a:r>
              <a:rPr lang="en-US" altLang="zh-CN" dirty="0">
                <a:ea typeface="宋体" panose="02010600030101010101" pitchFamily="2" charset="-122"/>
              </a:rPr>
              <a:t> (ASLR)</a:t>
            </a:r>
          </a:p>
          <a:p>
            <a:pPr>
              <a:lnSpc>
                <a:spcPct val="90000"/>
              </a:lnSpc>
            </a:pPr>
            <a:r>
              <a:rPr lang="en-US" altLang="zh-CN" dirty="0">
                <a:ea typeface="宋体" panose="02010600030101010101" pitchFamily="2" charset="-122"/>
              </a:rPr>
              <a:t>Protection inserted by the compiler</a:t>
            </a:r>
          </a:p>
          <a:p>
            <a:pPr>
              <a:lnSpc>
                <a:spcPct val="90000"/>
              </a:lnSpc>
            </a:pPr>
            <a:r>
              <a:rPr lang="en-US" altLang="zh-CN" dirty="0">
                <a:ea typeface="宋体" panose="02010600030101010101" pitchFamily="2" charset="-122"/>
              </a:rPr>
              <a:t>Neither prevents against heap overflows</a:t>
            </a:r>
          </a:p>
          <a:p>
            <a:pPr>
              <a:lnSpc>
                <a:spcPct val="90000"/>
              </a:lnSpc>
            </a:pPr>
            <a:endParaRPr lang="zh-CN" altLang="en-US" dirty="0">
              <a:ea typeface="宋体" panose="02010600030101010101" pitchFamily="2" charset="-122"/>
            </a:endParaRPr>
          </a:p>
        </p:txBody>
      </p:sp>
    </p:spTree>
    <p:extLst>
      <p:ext uri="{BB962C8B-B14F-4D97-AF65-F5344CB8AC3E}">
        <p14:creationId xmlns:p14="http://schemas.microsoft.com/office/powerpoint/2010/main" val="640342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0227-A071-9F4B-9E28-469771D01FCF}"/>
              </a:ext>
            </a:extLst>
          </p:cNvPr>
          <p:cNvSpPr>
            <a:spLocks noGrp="1"/>
          </p:cNvSpPr>
          <p:nvPr>
            <p:ph type="title"/>
          </p:nvPr>
        </p:nvSpPr>
        <p:spPr/>
        <p:txBody>
          <a:bodyPr/>
          <a:lstStyle/>
          <a:p>
            <a:r>
              <a:rPr lang="en-US" dirty="0"/>
              <a:t>Stack frames</a:t>
            </a:r>
          </a:p>
        </p:txBody>
      </p:sp>
      <p:sp>
        <p:nvSpPr>
          <p:cNvPr id="3" name="Content Placeholder 2">
            <a:extLst>
              <a:ext uri="{FF2B5EF4-FFF2-40B4-BE49-F238E27FC236}">
                <a16:creationId xmlns:a16="http://schemas.microsoft.com/office/drawing/2014/main" id="{00E99067-56D6-2E4A-8018-2F57BF89BED7}"/>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72E0C19E-1C6E-7145-A447-02F35BDF8F1F}"/>
              </a:ext>
            </a:extLst>
          </p:cNvPr>
          <p:cNvPicPr>
            <a:picLocks noChangeAspect="1"/>
          </p:cNvPicPr>
          <p:nvPr/>
        </p:nvPicPr>
        <p:blipFill>
          <a:blip r:embed="rId2"/>
          <a:stretch>
            <a:fillRect/>
          </a:stretch>
        </p:blipFill>
        <p:spPr>
          <a:xfrm>
            <a:off x="139700" y="1844675"/>
            <a:ext cx="6045200" cy="4876800"/>
          </a:xfrm>
          <a:prstGeom prst="rect">
            <a:avLst/>
          </a:prstGeom>
        </p:spPr>
      </p:pic>
      <p:pic>
        <p:nvPicPr>
          <p:cNvPr id="5" name="Picture 4">
            <a:extLst>
              <a:ext uri="{FF2B5EF4-FFF2-40B4-BE49-F238E27FC236}">
                <a16:creationId xmlns:a16="http://schemas.microsoft.com/office/drawing/2014/main" id="{E99AAB79-2F97-1A4E-B62C-2206E4E3A512}"/>
              </a:ext>
            </a:extLst>
          </p:cNvPr>
          <p:cNvPicPr>
            <a:picLocks noChangeAspect="1"/>
          </p:cNvPicPr>
          <p:nvPr/>
        </p:nvPicPr>
        <p:blipFill>
          <a:blip r:embed="rId3"/>
          <a:stretch>
            <a:fillRect/>
          </a:stretch>
        </p:blipFill>
        <p:spPr>
          <a:xfrm>
            <a:off x="5819775" y="1825625"/>
            <a:ext cx="6419850" cy="4914900"/>
          </a:xfrm>
          <a:prstGeom prst="rect">
            <a:avLst/>
          </a:prstGeom>
        </p:spPr>
      </p:pic>
    </p:spTree>
    <p:extLst>
      <p:ext uri="{BB962C8B-B14F-4D97-AF65-F5344CB8AC3E}">
        <p14:creationId xmlns:p14="http://schemas.microsoft.com/office/powerpoint/2010/main" val="3557024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0227-A071-9F4B-9E28-469771D01FCF}"/>
              </a:ext>
            </a:extLst>
          </p:cNvPr>
          <p:cNvSpPr>
            <a:spLocks noGrp="1"/>
          </p:cNvSpPr>
          <p:nvPr>
            <p:ph type="title"/>
          </p:nvPr>
        </p:nvSpPr>
        <p:spPr/>
        <p:txBody>
          <a:bodyPr/>
          <a:lstStyle/>
          <a:p>
            <a:r>
              <a:rPr lang="en-US" dirty="0"/>
              <a:t>Canary</a:t>
            </a:r>
          </a:p>
        </p:txBody>
      </p:sp>
      <p:sp>
        <p:nvSpPr>
          <p:cNvPr id="3" name="Content Placeholder 2">
            <a:extLst>
              <a:ext uri="{FF2B5EF4-FFF2-40B4-BE49-F238E27FC236}">
                <a16:creationId xmlns:a16="http://schemas.microsoft.com/office/drawing/2014/main" id="{00E99067-56D6-2E4A-8018-2F57BF89BED7}"/>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E99AAB79-2F97-1A4E-B62C-2206E4E3A512}"/>
              </a:ext>
            </a:extLst>
          </p:cNvPr>
          <p:cNvPicPr>
            <a:picLocks noChangeAspect="1"/>
          </p:cNvPicPr>
          <p:nvPr/>
        </p:nvPicPr>
        <p:blipFill>
          <a:blip r:embed="rId3"/>
          <a:stretch>
            <a:fillRect/>
          </a:stretch>
        </p:blipFill>
        <p:spPr>
          <a:xfrm>
            <a:off x="180975" y="1825625"/>
            <a:ext cx="6419850" cy="4914900"/>
          </a:xfrm>
          <a:prstGeom prst="rect">
            <a:avLst/>
          </a:prstGeom>
        </p:spPr>
      </p:pic>
      <p:pic>
        <p:nvPicPr>
          <p:cNvPr id="6" name="Picture 5">
            <a:extLst>
              <a:ext uri="{FF2B5EF4-FFF2-40B4-BE49-F238E27FC236}">
                <a16:creationId xmlns:a16="http://schemas.microsoft.com/office/drawing/2014/main" id="{8BD7A743-BFC5-9C4F-B3C7-80EE0B8BB0B9}"/>
              </a:ext>
            </a:extLst>
          </p:cNvPr>
          <p:cNvPicPr>
            <a:picLocks noChangeAspect="1"/>
          </p:cNvPicPr>
          <p:nvPr/>
        </p:nvPicPr>
        <p:blipFill>
          <a:blip r:embed="rId4"/>
          <a:stretch>
            <a:fillRect/>
          </a:stretch>
        </p:blipFill>
        <p:spPr>
          <a:xfrm>
            <a:off x="6159499" y="1203325"/>
            <a:ext cx="5991225" cy="5537200"/>
          </a:xfrm>
          <a:prstGeom prst="rect">
            <a:avLst/>
          </a:prstGeom>
        </p:spPr>
      </p:pic>
    </p:spTree>
    <p:extLst>
      <p:ext uri="{BB962C8B-B14F-4D97-AF65-F5344CB8AC3E}">
        <p14:creationId xmlns:p14="http://schemas.microsoft.com/office/powerpoint/2010/main" val="3511707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Canary</a:t>
            </a:r>
          </a:p>
        </p:txBody>
      </p:sp>
      <p:pic>
        <p:nvPicPr>
          <p:cNvPr id="1026" name="Picture 2" descr="Image result for canary stack overflo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43396" y="1825625"/>
            <a:ext cx="550520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38272" y="6173838"/>
            <a:ext cx="6096000" cy="646331"/>
          </a:xfrm>
          <a:prstGeom prst="rect">
            <a:avLst/>
          </a:prstGeom>
        </p:spPr>
        <p:txBody>
          <a:bodyPr>
            <a:spAutoFit/>
          </a:bodyPr>
          <a:lstStyle/>
          <a:p>
            <a:r>
              <a:rPr lang="en-US"/>
              <a:t>http://www.cbi.umn.edu/securitywiki/pub/CBI_ComputerSecurity/DraftCanaries/buffer-overflow---canary-3.png</a:t>
            </a:r>
          </a:p>
        </p:txBody>
      </p:sp>
    </p:spTree>
    <p:extLst>
      <p:ext uri="{BB962C8B-B14F-4D97-AF65-F5344CB8AC3E}">
        <p14:creationId xmlns:p14="http://schemas.microsoft.com/office/powerpoint/2010/main" val="1630942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0641A6F9-ACC6-46E5-BB51-44BD5D7D68F9}" type="slidenum">
              <a:rPr lang="zh-CN" altLang="en-US" sz="1400" b="0">
                <a:solidFill>
                  <a:schemeClr val="tx1"/>
                </a:solidFill>
                <a:latin typeface="Arial" panose="020B0604020202020204" pitchFamily="34" charset="0"/>
              </a:rPr>
              <a:pPr/>
              <a:t>29</a:t>
            </a:fld>
            <a:endParaRPr lang="en-US" altLang="zh-CN" sz="1400" b="0">
              <a:solidFill>
                <a:schemeClr val="tx1"/>
              </a:solidFill>
              <a:latin typeface="Arial" panose="020B0604020202020204" pitchFamily="34" charset="0"/>
            </a:endParaRPr>
          </a:p>
        </p:txBody>
      </p:sp>
      <p:sp>
        <p:nvSpPr>
          <p:cNvPr id="5123" name="Rectangle 2"/>
          <p:cNvSpPr>
            <a:spLocks noGrp="1" noChangeArrowheads="1"/>
          </p:cNvSpPr>
          <p:nvPr>
            <p:ph type="title"/>
          </p:nvPr>
        </p:nvSpPr>
        <p:spPr/>
        <p:txBody>
          <a:bodyPr/>
          <a:lstStyle/>
          <a:p>
            <a:r>
              <a:rPr lang="en-US" altLang="zh-CN" sz="4000">
                <a:ea typeface="宋体" panose="02010600030101010101" pitchFamily="2" charset="-122"/>
              </a:rPr>
              <a:t>Countermeasures</a:t>
            </a:r>
            <a:endParaRPr lang="zh-CN" altLang="en-US" sz="4000">
              <a:ea typeface="宋体" panose="02010600030101010101" pitchFamily="2" charset="-122"/>
            </a:endParaRPr>
          </a:p>
        </p:txBody>
      </p:sp>
      <p:sp>
        <p:nvSpPr>
          <p:cNvPr id="5124" name="Rectangle 3"/>
          <p:cNvSpPr>
            <a:spLocks noGrp="1" noChangeArrowheads="1"/>
          </p:cNvSpPr>
          <p:nvPr>
            <p:ph type="body" idx="1"/>
          </p:nvPr>
        </p:nvSpPr>
        <p:spPr/>
        <p:txBody>
          <a:bodyPr/>
          <a:lstStyle/>
          <a:p>
            <a:r>
              <a:rPr lang="en-US" altLang="zh-CN" dirty="0">
                <a:ea typeface="宋体" panose="02010600030101010101" pitchFamily="2" charset="-122"/>
              </a:rPr>
              <a:t>We can take countermeasures at different points in time</a:t>
            </a:r>
          </a:p>
          <a:p>
            <a:pPr lvl="1"/>
            <a:r>
              <a:rPr lang="en-US" altLang="zh-CN" dirty="0">
                <a:ea typeface="宋体" panose="02010600030101010101" pitchFamily="2" charset="-122"/>
              </a:rPr>
              <a:t>before we even begin programming</a:t>
            </a:r>
          </a:p>
          <a:p>
            <a:pPr lvl="1"/>
            <a:r>
              <a:rPr lang="en-US" altLang="zh-CN" dirty="0">
                <a:ea typeface="宋体" panose="02010600030101010101" pitchFamily="2" charset="-122"/>
              </a:rPr>
              <a:t>during development</a:t>
            </a:r>
          </a:p>
          <a:p>
            <a:pPr lvl="1"/>
            <a:r>
              <a:rPr lang="en-US" altLang="zh-CN" dirty="0">
                <a:ea typeface="宋体" panose="02010600030101010101" pitchFamily="2" charset="-122"/>
              </a:rPr>
              <a:t>when testing</a:t>
            </a:r>
          </a:p>
          <a:p>
            <a:pPr lvl="1"/>
            <a:r>
              <a:rPr lang="en-US" altLang="zh-CN" dirty="0">
                <a:ea typeface="宋体" panose="02010600030101010101" pitchFamily="2" charset="-122"/>
              </a:rPr>
              <a:t>when executing code</a:t>
            </a:r>
          </a:p>
          <a:p>
            <a:endParaRPr lang="zh-CN" altLang="en-US" dirty="0">
              <a:ea typeface="宋体" panose="02010600030101010101" pitchFamily="2" charset="-122"/>
            </a:endParaRPr>
          </a:p>
        </p:txBody>
      </p:sp>
    </p:spTree>
    <p:extLst>
      <p:ext uri="{BB962C8B-B14F-4D97-AF65-F5344CB8AC3E}">
        <p14:creationId xmlns:p14="http://schemas.microsoft.com/office/powerpoint/2010/main" val="3281609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A06641FD-682D-4B82-B3D0-0C9B58A87F24}" type="slidenum">
              <a:rPr lang="zh-CN" altLang="en-US" sz="1400" b="0">
                <a:solidFill>
                  <a:schemeClr val="tx1"/>
                </a:solidFill>
                <a:latin typeface="Arial" panose="020B0604020202020204" pitchFamily="34" charset="0"/>
              </a:rPr>
              <a:pPr/>
              <a:t>3</a:t>
            </a:fld>
            <a:endParaRPr lang="en-US" altLang="zh-CN" sz="1400" b="0">
              <a:solidFill>
                <a:schemeClr val="tx1"/>
              </a:solidFill>
              <a:latin typeface="Arial" panose="020B0604020202020204" pitchFamily="34" charset="0"/>
            </a:endParaRPr>
          </a:p>
        </p:txBody>
      </p:sp>
      <p:sp>
        <p:nvSpPr>
          <p:cNvPr id="5123" name="Rectangle 2"/>
          <p:cNvSpPr>
            <a:spLocks noGrp="1" noChangeArrowheads="1"/>
          </p:cNvSpPr>
          <p:nvPr>
            <p:ph type="title"/>
          </p:nvPr>
        </p:nvSpPr>
        <p:spPr>
          <a:xfrm>
            <a:off x="1828801" y="533400"/>
            <a:ext cx="8397875" cy="503238"/>
          </a:xfrm>
        </p:spPr>
        <p:txBody>
          <a:bodyPr>
            <a:normAutofit fontScale="90000"/>
          </a:bodyPr>
          <a:lstStyle/>
          <a:p>
            <a:r>
              <a:rPr lang="en-US" altLang="zh-CN">
                <a:ea typeface="宋体" panose="02010600030101010101" pitchFamily="2" charset="-122"/>
              </a:rPr>
              <a:t>The Problem</a:t>
            </a:r>
          </a:p>
        </p:txBody>
      </p:sp>
      <p:sp>
        <p:nvSpPr>
          <p:cNvPr id="5124" name="Rectangle 3"/>
          <p:cNvSpPr>
            <a:spLocks noGrp="1" noChangeArrowheads="1"/>
          </p:cNvSpPr>
          <p:nvPr>
            <p:ph type="body" idx="1"/>
          </p:nvPr>
        </p:nvSpPr>
        <p:spPr>
          <a:xfrm>
            <a:off x="2209800" y="1676400"/>
            <a:ext cx="8153400" cy="4419600"/>
          </a:xfrm>
          <a:noFill/>
        </p:spPr>
        <p:txBody>
          <a:bodyPr/>
          <a:lstStyle/>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void foo(char *s) {</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	char buf[10];</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	strcpy(buf,s);</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	printf(“buf is %s\n”,s);</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a:t>
            </a:r>
          </a:p>
          <a:p>
            <a:pPr>
              <a:buFont typeface="Wingdings" panose="05000000000000000000" pitchFamily="2" charset="2"/>
              <a:buNone/>
            </a:pPr>
            <a:r>
              <a:rPr lang="en-US" altLang="zh-CN" b="1">
                <a:solidFill>
                  <a:schemeClr val="tx1"/>
                </a:solidFill>
                <a:latin typeface="Courier New" panose="02070309020205020404" pitchFamily="49" charset="0"/>
                <a:ea typeface="宋体" panose="02010600030101010101" pitchFamily="2" charset="-122"/>
              </a:rPr>
              <a:t>foo(“thisstringistolongforfoo”);</a:t>
            </a:r>
          </a:p>
          <a:p>
            <a:pPr>
              <a:buFont typeface="Wingdings" panose="05000000000000000000" pitchFamily="2" charset="2"/>
              <a:buNone/>
            </a:pPr>
            <a:endParaRPr lang="zh-CN" altLang="en-US" b="1">
              <a:solidFill>
                <a:schemeClr val="tx1"/>
              </a:solidFill>
              <a:latin typeface="Courier New" panose="02070309020205020404" pitchFamily="49" charset="0"/>
              <a:ea typeface="宋体" panose="02010600030101010101" pitchFamily="2" charset="-122"/>
            </a:endParaRPr>
          </a:p>
        </p:txBody>
      </p:sp>
    </p:spTree>
    <p:extLst>
      <p:ext uri="{BB962C8B-B14F-4D97-AF65-F5344CB8AC3E}">
        <p14:creationId xmlns:p14="http://schemas.microsoft.com/office/powerpoint/2010/main" val="3676130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Buffer overflows – offense </a:t>
            </a:r>
          </a:p>
          <a:p>
            <a:r>
              <a:rPr lang="en-US" strike="sngStrike" dirty="0"/>
              <a:t>Buffer overflows – defense</a:t>
            </a:r>
          </a:p>
          <a:p>
            <a:r>
              <a:rPr lang="en-US" dirty="0"/>
              <a:t>Other software vulnerabilities </a:t>
            </a:r>
          </a:p>
          <a:p>
            <a:r>
              <a:rPr lang="en-US" dirty="0"/>
              <a:t>Malware</a:t>
            </a:r>
          </a:p>
          <a:p>
            <a:r>
              <a:rPr lang="en-US" dirty="0"/>
              <a:t>Secure Coding</a:t>
            </a:r>
          </a:p>
        </p:txBody>
      </p:sp>
    </p:spTree>
    <p:extLst>
      <p:ext uri="{BB962C8B-B14F-4D97-AF65-F5344CB8AC3E}">
        <p14:creationId xmlns:p14="http://schemas.microsoft.com/office/powerpoint/2010/main" val="3231312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flaws</a:t>
            </a:r>
          </a:p>
        </p:txBody>
      </p:sp>
      <p:sp>
        <p:nvSpPr>
          <p:cNvPr id="3" name="Content Placeholder 2"/>
          <p:cNvSpPr>
            <a:spLocks noGrp="1"/>
          </p:cNvSpPr>
          <p:nvPr>
            <p:ph idx="1"/>
          </p:nvPr>
        </p:nvSpPr>
        <p:spPr/>
        <p:txBody>
          <a:bodyPr>
            <a:normAutofit lnSpcReduction="10000"/>
          </a:bodyPr>
          <a:lstStyle/>
          <a:p>
            <a:r>
              <a:rPr lang="en-US" dirty="0"/>
              <a:t>Incomplete mediation</a:t>
            </a:r>
          </a:p>
          <a:p>
            <a:r>
              <a:rPr lang="en-US" dirty="0"/>
              <a:t>Time-of-check, time-of-use</a:t>
            </a:r>
          </a:p>
          <a:p>
            <a:r>
              <a:rPr lang="en-US" dirty="0"/>
              <a:t>Undocumented AP</a:t>
            </a:r>
          </a:p>
          <a:p>
            <a:r>
              <a:rPr lang="en-US" dirty="0"/>
              <a:t>Off-by-one error</a:t>
            </a:r>
          </a:p>
          <a:p>
            <a:r>
              <a:rPr lang="en-US" dirty="0"/>
              <a:t>Integer overflow</a:t>
            </a:r>
          </a:p>
          <a:p>
            <a:r>
              <a:rPr lang="en-US" dirty="0"/>
              <a:t>Unterminated null terminated string</a:t>
            </a:r>
          </a:p>
          <a:p>
            <a:r>
              <a:rPr lang="en-US" dirty="0"/>
              <a:t>Parameter length, type, number</a:t>
            </a:r>
          </a:p>
          <a:p>
            <a:r>
              <a:rPr lang="en-US" dirty="0"/>
              <a:t>Unsafe utility program</a:t>
            </a:r>
          </a:p>
          <a:p>
            <a:r>
              <a:rPr lang="en-US" dirty="0"/>
              <a:t>Race condition</a:t>
            </a:r>
          </a:p>
        </p:txBody>
      </p:sp>
    </p:spTree>
    <p:extLst>
      <p:ext uri="{BB962C8B-B14F-4D97-AF65-F5344CB8AC3E}">
        <p14:creationId xmlns:p14="http://schemas.microsoft.com/office/powerpoint/2010/main" val="1241737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Buffer overflows – offense </a:t>
            </a:r>
          </a:p>
          <a:p>
            <a:r>
              <a:rPr lang="en-US" strike="sngStrike" dirty="0"/>
              <a:t>Buffer overflows – defense</a:t>
            </a:r>
          </a:p>
          <a:p>
            <a:r>
              <a:rPr lang="en-US" strike="sngStrike" dirty="0"/>
              <a:t>Other software vulnerabilities </a:t>
            </a:r>
          </a:p>
          <a:p>
            <a:r>
              <a:rPr lang="en-US" dirty="0"/>
              <a:t>Malware</a:t>
            </a:r>
          </a:p>
          <a:p>
            <a:r>
              <a:rPr lang="en-US" dirty="0"/>
              <a:t>Secure Coding</a:t>
            </a:r>
          </a:p>
        </p:txBody>
      </p:sp>
    </p:spTree>
    <p:extLst>
      <p:ext uri="{BB962C8B-B14F-4D97-AF65-F5344CB8AC3E}">
        <p14:creationId xmlns:p14="http://schemas.microsoft.com/office/powerpoint/2010/main" val="4008860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EF15-480C-534B-86B4-7D2FEBFA954F}"/>
              </a:ext>
            </a:extLst>
          </p:cNvPr>
          <p:cNvSpPr>
            <a:spLocks noGrp="1"/>
          </p:cNvSpPr>
          <p:nvPr>
            <p:ph type="title"/>
          </p:nvPr>
        </p:nvSpPr>
        <p:spPr/>
        <p:txBody>
          <a:bodyPr/>
          <a:lstStyle/>
          <a:p>
            <a:r>
              <a:rPr lang="en-US" dirty="0"/>
              <a:t>CTF insights</a:t>
            </a:r>
          </a:p>
        </p:txBody>
      </p:sp>
      <p:sp>
        <p:nvSpPr>
          <p:cNvPr id="3" name="Content Placeholder 2">
            <a:extLst>
              <a:ext uri="{FF2B5EF4-FFF2-40B4-BE49-F238E27FC236}">
                <a16:creationId xmlns:a16="http://schemas.microsoft.com/office/drawing/2014/main" id="{D8F3E966-8366-5242-A7FF-7E13B4BEB548}"/>
              </a:ext>
            </a:extLst>
          </p:cNvPr>
          <p:cNvSpPr>
            <a:spLocks noGrp="1"/>
          </p:cNvSpPr>
          <p:nvPr>
            <p:ph idx="1"/>
          </p:nvPr>
        </p:nvSpPr>
        <p:spPr/>
        <p:txBody>
          <a:bodyPr/>
          <a:lstStyle/>
          <a:p>
            <a:r>
              <a:rPr lang="en-US" b="1" dirty="0"/>
              <a:t>Cryptography</a:t>
            </a:r>
            <a:r>
              <a:rPr lang="en-US" dirty="0"/>
              <a:t> – pillow python library for RGB, </a:t>
            </a:r>
            <a:r>
              <a:rPr lang="en-US" dirty="0" err="1"/>
              <a:t>ImageMagick</a:t>
            </a:r>
            <a:r>
              <a:rPr lang="en-US" dirty="0"/>
              <a:t> (dude get the tutorial), read the key from right to left not left to right, Spinning wheel == ROT13, strings, pigpen, reverse google image search</a:t>
            </a:r>
          </a:p>
          <a:p>
            <a:r>
              <a:rPr lang="en-US" b="1" dirty="0"/>
              <a:t>Network capture analysis </a:t>
            </a:r>
            <a:r>
              <a:rPr lang="en-US" dirty="0"/>
              <a:t>– </a:t>
            </a:r>
            <a:r>
              <a:rPr lang="en-US" dirty="0" err="1"/>
              <a:t>tshark</a:t>
            </a:r>
            <a:r>
              <a:rPr lang="en-US" dirty="0"/>
              <a:t> command line, pipe to grep or </a:t>
            </a:r>
            <a:r>
              <a:rPr lang="en-US" dirty="0" err="1"/>
              <a:t>wc</a:t>
            </a:r>
            <a:r>
              <a:rPr lang="en-US" dirty="0"/>
              <a:t>, apply as filter/column right click, excel rocks!, use </a:t>
            </a:r>
            <a:r>
              <a:rPr lang="en-US" dirty="0" err="1"/>
              <a:t>ctrl+F</a:t>
            </a:r>
            <a:r>
              <a:rPr lang="en-US" dirty="0"/>
              <a:t> to find strings with </a:t>
            </a:r>
            <a:r>
              <a:rPr lang="en-US" dirty="0" err="1"/>
              <a:t>wireshark</a:t>
            </a:r>
            <a:r>
              <a:rPr lang="en-US" dirty="0"/>
              <a:t>, apply multiple filters with &amp;&amp; or ||, use telephony </a:t>
            </a:r>
            <a:r>
              <a:rPr lang="en-US" dirty="0" err="1"/>
              <a:t>wireshark</a:t>
            </a:r>
            <a:endParaRPr lang="en-US" dirty="0"/>
          </a:p>
          <a:p>
            <a:r>
              <a:rPr lang="en-US" b="1" dirty="0"/>
              <a:t>Enumeration &amp; Exploitation </a:t>
            </a:r>
            <a:r>
              <a:rPr lang="en-US" dirty="0"/>
              <a:t>– delete the </a:t>
            </a:r>
            <a:r>
              <a:rPr lang="en-US" dirty="0" err="1"/>
              <a:t>hashcode</a:t>
            </a:r>
            <a:r>
              <a:rPr lang="en-US" dirty="0"/>
              <a:t> function, manipulate the code to your benefit</a:t>
            </a:r>
          </a:p>
          <a:p>
            <a:r>
              <a:rPr lang="en-US" dirty="0"/>
              <a:t>Log analysis – python, grep, </a:t>
            </a:r>
            <a:r>
              <a:rPr lang="en-US" dirty="0" err="1"/>
              <a:t>wc</a:t>
            </a:r>
            <a:r>
              <a:rPr lang="en-US" dirty="0"/>
              <a:t>, </a:t>
            </a:r>
            <a:r>
              <a:rPr lang="en-US" dirty="0" err="1"/>
              <a:t>awk</a:t>
            </a:r>
            <a:r>
              <a:rPr lang="en-US"/>
              <a:t>, </a:t>
            </a:r>
            <a:r>
              <a:rPr lang="en-US" smtClean="0"/>
              <a:t>patience…</a:t>
            </a:r>
            <a:endParaRPr lang="en-US" dirty="0"/>
          </a:p>
          <a:p>
            <a:endParaRPr lang="en-US" dirty="0"/>
          </a:p>
        </p:txBody>
      </p:sp>
    </p:spTree>
    <p:extLst>
      <p:ext uri="{BB962C8B-B14F-4D97-AF65-F5344CB8AC3E}">
        <p14:creationId xmlns:p14="http://schemas.microsoft.com/office/powerpoint/2010/main" val="854967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67BE-8971-AE46-9B4B-5EFAB5EE280A}"/>
              </a:ext>
            </a:extLst>
          </p:cNvPr>
          <p:cNvSpPr>
            <a:spLocks noGrp="1"/>
          </p:cNvSpPr>
          <p:nvPr>
            <p:ph type="title"/>
          </p:nvPr>
        </p:nvSpPr>
        <p:spPr/>
        <p:txBody>
          <a:bodyPr/>
          <a:lstStyle/>
          <a:p>
            <a:r>
              <a:rPr lang="en-US" dirty="0"/>
              <a:t>Malware</a:t>
            </a:r>
          </a:p>
        </p:txBody>
      </p:sp>
      <p:sp>
        <p:nvSpPr>
          <p:cNvPr id="3" name="Content Placeholder 2">
            <a:extLst>
              <a:ext uri="{FF2B5EF4-FFF2-40B4-BE49-F238E27FC236}">
                <a16:creationId xmlns:a16="http://schemas.microsoft.com/office/drawing/2014/main" id="{1B6B18B4-9F9C-8E4A-B7D9-27B689756A9E}"/>
              </a:ext>
            </a:extLst>
          </p:cNvPr>
          <p:cNvSpPr>
            <a:spLocks noGrp="1"/>
          </p:cNvSpPr>
          <p:nvPr>
            <p:ph idx="1"/>
          </p:nvPr>
        </p:nvSpPr>
        <p:spPr/>
        <p:txBody>
          <a:bodyPr/>
          <a:lstStyle/>
          <a:p>
            <a:r>
              <a:rPr lang="en-US" dirty="0"/>
              <a:t>Worms</a:t>
            </a:r>
          </a:p>
          <a:p>
            <a:r>
              <a:rPr lang="en-US" dirty="0"/>
              <a:t>Viruses</a:t>
            </a:r>
          </a:p>
          <a:p>
            <a:r>
              <a:rPr lang="en-US" dirty="0"/>
              <a:t>Trojan horses</a:t>
            </a:r>
          </a:p>
          <a:p>
            <a:r>
              <a:rPr lang="en-US" dirty="0"/>
              <a:t>Ransomware</a:t>
            </a:r>
          </a:p>
          <a:p>
            <a:r>
              <a:rPr lang="en-US" dirty="0"/>
              <a:t>Spyware</a:t>
            </a:r>
          </a:p>
        </p:txBody>
      </p:sp>
      <p:pic>
        <p:nvPicPr>
          <p:cNvPr id="4" name="Picture 3">
            <a:extLst>
              <a:ext uri="{FF2B5EF4-FFF2-40B4-BE49-F238E27FC236}">
                <a16:creationId xmlns:a16="http://schemas.microsoft.com/office/drawing/2014/main" id="{45761E52-F1CB-A04D-AA0B-7BB517ED6DDF}"/>
              </a:ext>
            </a:extLst>
          </p:cNvPr>
          <p:cNvPicPr>
            <a:picLocks noChangeAspect="1"/>
          </p:cNvPicPr>
          <p:nvPr/>
        </p:nvPicPr>
        <p:blipFill>
          <a:blip r:embed="rId3"/>
          <a:stretch>
            <a:fillRect/>
          </a:stretch>
        </p:blipFill>
        <p:spPr>
          <a:xfrm>
            <a:off x="3129723" y="1606644"/>
            <a:ext cx="8930667" cy="4996346"/>
          </a:xfrm>
          <a:prstGeom prst="rect">
            <a:avLst/>
          </a:prstGeom>
        </p:spPr>
      </p:pic>
      <p:pic>
        <p:nvPicPr>
          <p:cNvPr id="5" name="Picture 4">
            <a:extLst>
              <a:ext uri="{FF2B5EF4-FFF2-40B4-BE49-F238E27FC236}">
                <a16:creationId xmlns:a16="http://schemas.microsoft.com/office/drawing/2014/main" id="{7F941A27-026C-F54F-B09F-D2B99085CC53}"/>
              </a:ext>
            </a:extLst>
          </p:cNvPr>
          <p:cNvPicPr>
            <a:picLocks noChangeAspect="1"/>
          </p:cNvPicPr>
          <p:nvPr/>
        </p:nvPicPr>
        <p:blipFill>
          <a:blip r:embed="rId4"/>
          <a:stretch>
            <a:fillRect/>
          </a:stretch>
        </p:blipFill>
        <p:spPr>
          <a:xfrm>
            <a:off x="2679700" y="1943100"/>
            <a:ext cx="6832600" cy="2971800"/>
          </a:xfrm>
          <a:prstGeom prst="rect">
            <a:avLst/>
          </a:prstGeom>
        </p:spPr>
      </p:pic>
      <p:pic>
        <p:nvPicPr>
          <p:cNvPr id="6" name="Picture 5">
            <a:extLst>
              <a:ext uri="{FF2B5EF4-FFF2-40B4-BE49-F238E27FC236}">
                <a16:creationId xmlns:a16="http://schemas.microsoft.com/office/drawing/2014/main" id="{26D079E1-F76A-4B4F-BA4F-6B56E34BB30D}"/>
              </a:ext>
            </a:extLst>
          </p:cNvPr>
          <p:cNvPicPr>
            <a:picLocks noChangeAspect="1"/>
          </p:cNvPicPr>
          <p:nvPr/>
        </p:nvPicPr>
        <p:blipFill>
          <a:blip r:embed="rId5"/>
          <a:stretch>
            <a:fillRect/>
          </a:stretch>
        </p:blipFill>
        <p:spPr>
          <a:xfrm>
            <a:off x="3130550" y="1841500"/>
            <a:ext cx="5930900" cy="3175000"/>
          </a:xfrm>
          <a:prstGeom prst="rect">
            <a:avLst/>
          </a:prstGeom>
        </p:spPr>
      </p:pic>
    </p:spTree>
    <p:extLst>
      <p:ext uri="{BB962C8B-B14F-4D97-AF65-F5344CB8AC3E}">
        <p14:creationId xmlns:p14="http://schemas.microsoft.com/office/powerpoint/2010/main" val="21518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020E-BB86-4D44-8E8A-D53F26B1CEFD}"/>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321F5A11-AA10-4143-B6BD-1E82334A5D36}"/>
              </a:ext>
            </a:extLst>
          </p:cNvPr>
          <p:cNvSpPr>
            <a:spLocks noGrp="1"/>
          </p:cNvSpPr>
          <p:nvPr>
            <p:ph idx="1"/>
          </p:nvPr>
        </p:nvSpPr>
        <p:spPr/>
        <p:txBody>
          <a:bodyPr/>
          <a:lstStyle/>
          <a:p>
            <a:r>
              <a:rPr lang="en-US" dirty="0"/>
              <a:t>1970’s </a:t>
            </a:r>
            <a:r>
              <a:rPr lang="en-US" dirty="0">
                <a:hlinkClick r:id="rId3"/>
              </a:rPr>
              <a:t>https://www.welivesecurity.com/wp-content/uploads/2014/10/WLS-virus_history.jpg</a:t>
            </a:r>
            <a:r>
              <a:rPr lang="en-US" dirty="0"/>
              <a:t> </a:t>
            </a:r>
          </a:p>
          <a:p>
            <a:r>
              <a:rPr lang="en-US" dirty="0"/>
              <a:t>Zero day</a:t>
            </a:r>
          </a:p>
          <a:p>
            <a:r>
              <a:rPr lang="en-US" dirty="0"/>
              <a:t>Enterprise malware</a:t>
            </a:r>
          </a:p>
          <a:p>
            <a:r>
              <a:rPr lang="en-US" dirty="0"/>
              <a:t>Mobile!</a:t>
            </a:r>
          </a:p>
        </p:txBody>
      </p:sp>
    </p:spTree>
    <p:extLst>
      <p:ext uri="{BB962C8B-B14F-4D97-AF65-F5344CB8AC3E}">
        <p14:creationId xmlns:p14="http://schemas.microsoft.com/office/powerpoint/2010/main" val="1596302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7FF1-D73A-F647-A098-91F34C2AB862}"/>
              </a:ext>
            </a:extLst>
          </p:cNvPr>
          <p:cNvSpPr>
            <a:spLocks noGrp="1"/>
          </p:cNvSpPr>
          <p:nvPr>
            <p:ph type="title"/>
          </p:nvPr>
        </p:nvSpPr>
        <p:spPr/>
        <p:txBody>
          <a:bodyPr/>
          <a:lstStyle/>
          <a:p>
            <a:r>
              <a:rPr lang="en-US" dirty="0"/>
              <a:t>Malware features</a:t>
            </a:r>
          </a:p>
        </p:txBody>
      </p:sp>
      <p:sp>
        <p:nvSpPr>
          <p:cNvPr id="3" name="Content Placeholder 2">
            <a:extLst>
              <a:ext uri="{FF2B5EF4-FFF2-40B4-BE49-F238E27FC236}">
                <a16:creationId xmlns:a16="http://schemas.microsoft.com/office/drawing/2014/main" id="{6E5C3131-698A-7348-9465-D7A09520A6B9}"/>
              </a:ext>
            </a:extLst>
          </p:cNvPr>
          <p:cNvSpPr>
            <a:spLocks noGrp="1"/>
          </p:cNvSpPr>
          <p:nvPr>
            <p:ph idx="1"/>
          </p:nvPr>
        </p:nvSpPr>
        <p:spPr/>
        <p:txBody>
          <a:bodyPr/>
          <a:lstStyle/>
          <a:p>
            <a:r>
              <a:rPr lang="en-US" dirty="0"/>
              <a:t>Harm</a:t>
            </a:r>
          </a:p>
          <a:p>
            <a:r>
              <a:rPr lang="en-US" dirty="0"/>
              <a:t>Transmission and propagation</a:t>
            </a:r>
          </a:p>
          <a:p>
            <a:r>
              <a:rPr lang="en-US" dirty="0"/>
              <a:t>Activation</a:t>
            </a:r>
          </a:p>
          <a:p>
            <a:r>
              <a:rPr lang="en-US" dirty="0"/>
              <a:t>Stealth</a:t>
            </a:r>
          </a:p>
        </p:txBody>
      </p:sp>
    </p:spTree>
    <p:extLst>
      <p:ext uri="{BB962C8B-B14F-4D97-AF65-F5344CB8AC3E}">
        <p14:creationId xmlns:p14="http://schemas.microsoft.com/office/powerpoint/2010/main" val="1822350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C50F-7EB7-7D4D-9D5E-078587B035D2}"/>
              </a:ext>
            </a:extLst>
          </p:cNvPr>
          <p:cNvSpPr>
            <a:spLocks noGrp="1"/>
          </p:cNvSpPr>
          <p:nvPr>
            <p:ph type="title"/>
          </p:nvPr>
        </p:nvSpPr>
        <p:spPr/>
        <p:txBody>
          <a:bodyPr/>
          <a:lstStyle/>
          <a:p>
            <a:r>
              <a:rPr lang="en-US" dirty="0"/>
              <a:t>Transmission</a:t>
            </a:r>
          </a:p>
        </p:txBody>
      </p:sp>
      <p:pic>
        <p:nvPicPr>
          <p:cNvPr id="4" name="Content Placeholder 3">
            <a:extLst>
              <a:ext uri="{FF2B5EF4-FFF2-40B4-BE49-F238E27FC236}">
                <a16:creationId xmlns:a16="http://schemas.microsoft.com/office/drawing/2014/main" id="{51604D81-7D39-0647-96B4-1B1212CF182A}"/>
              </a:ext>
            </a:extLst>
          </p:cNvPr>
          <p:cNvPicPr>
            <a:picLocks noGrp="1" noChangeAspect="1"/>
          </p:cNvPicPr>
          <p:nvPr>
            <p:ph idx="1"/>
          </p:nvPr>
        </p:nvPicPr>
        <p:blipFill>
          <a:blip r:embed="rId3"/>
          <a:stretch>
            <a:fillRect/>
          </a:stretch>
        </p:blipFill>
        <p:spPr>
          <a:xfrm>
            <a:off x="838200" y="1690688"/>
            <a:ext cx="5530672" cy="4351338"/>
          </a:xfrm>
          <a:prstGeom prst="rect">
            <a:avLst/>
          </a:prstGeom>
        </p:spPr>
      </p:pic>
      <p:pic>
        <p:nvPicPr>
          <p:cNvPr id="5" name="Picture 4">
            <a:extLst>
              <a:ext uri="{FF2B5EF4-FFF2-40B4-BE49-F238E27FC236}">
                <a16:creationId xmlns:a16="http://schemas.microsoft.com/office/drawing/2014/main" id="{4DAD550E-94DA-B940-8E1A-8EC74CE67C3C}"/>
              </a:ext>
            </a:extLst>
          </p:cNvPr>
          <p:cNvPicPr>
            <a:picLocks noChangeAspect="1"/>
          </p:cNvPicPr>
          <p:nvPr/>
        </p:nvPicPr>
        <p:blipFill>
          <a:blip r:embed="rId4"/>
          <a:stretch>
            <a:fillRect/>
          </a:stretch>
        </p:blipFill>
        <p:spPr>
          <a:xfrm>
            <a:off x="5938363" y="1343025"/>
            <a:ext cx="5969732" cy="4470400"/>
          </a:xfrm>
          <a:prstGeom prst="rect">
            <a:avLst/>
          </a:prstGeom>
        </p:spPr>
      </p:pic>
      <p:pic>
        <p:nvPicPr>
          <p:cNvPr id="6" name="Picture 5">
            <a:extLst>
              <a:ext uri="{FF2B5EF4-FFF2-40B4-BE49-F238E27FC236}">
                <a16:creationId xmlns:a16="http://schemas.microsoft.com/office/drawing/2014/main" id="{EC5AA9BA-C9E0-5C42-9C19-74F945D57E3A}"/>
              </a:ext>
            </a:extLst>
          </p:cNvPr>
          <p:cNvPicPr>
            <a:picLocks noChangeAspect="1"/>
          </p:cNvPicPr>
          <p:nvPr/>
        </p:nvPicPr>
        <p:blipFill>
          <a:blip r:embed="rId5"/>
          <a:stretch>
            <a:fillRect/>
          </a:stretch>
        </p:blipFill>
        <p:spPr>
          <a:xfrm>
            <a:off x="3392557" y="1586707"/>
            <a:ext cx="6497003" cy="4559300"/>
          </a:xfrm>
          <a:prstGeom prst="rect">
            <a:avLst/>
          </a:prstGeom>
        </p:spPr>
      </p:pic>
    </p:spTree>
    <p:extLst>
      <p:ext uri="{BB962C8B-B14F-4D97-AF65-F5344CB8AC3E}">
        <p14:creationId xmlns:p14="http://schemas.microsoft.com/office/powerpoint/2010/main" val="20450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3ACF-A526-1B4B-8FD9-245FA9D105CB}"/>
              </a:ext>
            </a:extLst>
          </p:cNvPr>
          <p:cNvSpPr>
            <a:spLocks noGrp="1"/>
          </p:cNvSpPr>
          <p:nvPr>
            <p:ph type="title"/>
          </p:nvPr>
        </p:nvSpPr>
        <p:spPr/>
        <p:txBody>
          <a:bodyPr/>
          <a:lstStyle/>
          <a:p>
            <a:r>
              <a:rPr lang="en-US" dirty="0"/>
              <a:t>Activation</a:t>
            </a:r>
          </a:p>
        </p:txBody>
      </p:sp>
      <p:pic>
        <p:nvPicPr>
          <p:cNvPr id="4" name="Content Placeholder 3">
            <a:extLst>
              <a:ext uri="{FF2B5EF4-FFF2-40B4-BE49-F238E27FC236}">
                <a16:creationId xmlns:a16="http://schemas.microsoft.com/office/drawing/2014/main" id="{78EFC13C-520A-DC49-99BB-A0F8D101A178}"/>
              </a:ext>
            </a:extLst>
          </p:cNvPr>
          <p:cNvPicPr>
            <a:picLocks noGrp="1" noChangeAspect="1"/>
          </p:cNvPicPr>
          <p:nvPr>
            <p:ph idx="1"/>
          </p:nvPr>
        </p:nvPicPr>
        <p:blipFill>
          <a:blip r:embed="rId3"/>
          <a:stretch>
            <a:fillRect/>
          </a:stretch>
        </p:blipFill>
        <p:spPr>
          <a:xfrm>
            <a:off x="3285923" y="1825625"/>
            <a:ext cx="5620153" cy="4351338"/>
          </a:xfrm>
          <a:prstGeom prst="rect">
            <a:avLst/>
          </a:prstGeom>
        </p:spPr>
      </p:pic>
    </p:spTree>
    <p:extLst>
      <p:ext uri="{BB962C8B-B14F-4D97-AF65-F5344CB8AC3E}">
        <p14:creationId xmlns:p14="http://schemas.microsoft.com/office/powerpoint/2010/main" val="2247771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3ACF-A526-1B4B-8FD9-245FA9D105CB}"/>
              </a:ext>
            </a:extLst>
          </p:cNvPr>
          <p:cNvSpPr>
            <a:spLocks noGrp="1"/>
          </p:cNvSpPr>
          <p:nvPr>
            <p:ph type="title"/>
          </p:nvPr>
        </p:nvSpPr>
        <p:spPr/>
        <p:txBody>
          <a:bodyPr/>
          <a:lstStyle/>
          <a:p>
            <a:r>
              <a:rPr lang="en-US" dirty="0"/>
              <a:t>Activation</a:t>
            </a:r>
          </a:p>
        </p:txBody>
      </p:sp>
      <p:pic>
        <p:nvPicPr>
          <p:cNvPr id="6" name="Content Placeholder 5">
            <a:extLst>
              <a:ext uri="{FF2B5EF4-FFF2-40B4-BE49-F238E27FC236}">
                <a16:creationId xmlns:a16="http://schemas.microsoft.com/office/drawing/2014/main" id="{736032B8-BCA8-DD4A-B975-A2B4BDC2251F}"/>
              </a:ext>
            </a:extLst>
          </p:cNvPr>
          <p:cNvPicPr>
            <a:picLocks noGrp="1" noChangeAspect="1"/>
          </p:cNvPicPr>
          <p:nvPr>
            <p:ph idx="1"/>
          </p:nvPr>
        </p:nvPicPr>
        <p:blipFill>
          <a:blip r:embed="rId3"/>
          <a:stretch>
            <a:fillRect/>
          </a:stretch>
        </p:blipFill>
        <p:spPr>
          <a:xfrm>
            <a:off x="2343428" y="1825625"/>
            <a:ext cx="7505143" cy="4351338"/>
          </a:xfrm>
          <a:prstGeom prst="rect">
            <a:avLst/>
          </a:prstGeom>
        </p:spPr>
      </p:pic>
    </p:spTree>
    <p:extLst>
      <p:ext uri="{BB962C8B-B14F-4D97-AF65-F5344CB8AC3E}">
        <p14:creationId xmlns:p14="http://schemas.microsoft.com/office/powerpoint/2010/main" val="163097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altLang="zh-CN"/>
              <a:t>Necessary Background</a:t>
            </a:r>
          </a:p>
        </p:txBody>
      </p:sp>
      <p:sp>
        <p:nvSpPr>
          <p:cNvPr id="7172" name="Rectangle 3"/>
          <p:cNvSpPr>
            <a:spLocks noGrp="1" noChangeArrowheads="1"/>
          </p:cNvSpPr>
          <p:nvPr>
            <p:ph type="body" idx="1"/>
          </p:nvPr>
        </p:nvSpPr>
        <p:spPr/>
        <p:txBody>
          <a:bodyPr/>
          <a:lstStyle/>
          <a:p>
            <a:r>
              <a:rPr lang="en-US" altLang="zh-CN" dirty="0"/>
              <a:t>C functions and the stack.</a:t>
            </a:r>
          </a:p>
          <a:p>
            <a:r>
              <a:rPr lang="en-US" altLang="zh-CN" dirty="0"/>
              <a:t>A little knowledge of assembly/machine language.</a:t>
            </a:r>
          </a:p>
          <a:p>
            <a:r>
              <a:rPr lang="en-US" altLang="zh-CN" dirty="0"/>
              <a:t>How system calls are made (at the level of machine code level).</a:t>
            </a:r>
          </a:p>
        </p:txBody>
      </p:sp>
    </p:spTree>
    <p:extLst>
      <p:ext uri="{BB962C8B-B14F-4D97-AF65-F5344CB8AC3E}">
        <p14:creationId xmlns:p14="http://schemas.microsoft.com/office/powerpoint/2010/main" val="3501157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6563-7411-A04C-912C-8C588C3E08CE}"/>
              </a:ext>
            </a:extLst>
          </p:cNvPr>
          <p:cNvSpPr>
            <a:spLocks noGrp="1"/>
          </p:cNvSpPr>
          <p:nvPr>
            <p:ph type="title"/>
          </p:nvPr>
        </p:nvSpPr>
        <p:spPr/>
        <p:txBody>
          <a:bodyPr/>
          <a:lstStyle/>
          <a:p>
            <a:r>
              <a:rPr lang="en-US" dirty="0"/>
              <a:t>Stealth</a:t>
            </a:r>
          </a:p>
        </p:txBody>
      </p:sp>
      <p:sp>
        <p:nvSpPr>
          <p:cNvPr id="3" name="Content Placeholder 2">
            <a:extLst>
              <a:ext uri="{FF2B5EF4-FFF2-40B4-BE49-F238E27FC236}">
                <a16:creationId xmlns:a16="http://schemas.microsoft.com/office/drawing/2014/main" id="{6204E951-A146-4E46-99D5-F9E269C59779}"/>
              </a:ext>
            </a:extLst>
          </p:cNvPr>
          <p:cNvSpPr>
            <a:spLocks noGrp="1"/>
          </p:cNvSpPr>
          <p:nvPr>
            <p:ph idx="1"/>
          </p:nvPr>
        </p:nvSpPr>
        <p:spPr/>
        <p:txBody>
          <a:bodyPr/>
          <a:lstStyle/>
          <a:p>
            <a:r>
              <a:rPr lang="en-US" dirty="0"/>
              <a:t>Installation</a:t>
            </a:r>
          </a:p>
          <a:p>
            <a:r>
              <a:rPr lang="en-US" dirty="0"/>
              <a:t>Execution</a:t>
            </a:r>
          </a:p>
          <a:p>
            <a:r>
              <a:rPr lang="en-US" dirty="0"/>
              <a:t>Storage</a:t>
            </a:r>
          </a:p>
        </p:txBody>
      </p:sp>
      <p:pic>
        <p:nvPicPr>
          <p:cNvPr id="4" name="Picture 3">
            <a:extLst>
              <a:ext uri="{FF2B5EF4-FFF2-40B4-BE49-F238E27FC236}">
                <a16:creationId xmlns:a16="http://schemas.microsoft.com/office/drawing/2014/main" id="{503F487C-792F-3042-959C-D98A3CC88E4B}"/>
              </a:ext>
            </a:extLst>
          </p:cNvPr>
          <p:cNvPicPr>
            <a:picLocks noChangeAspect="1"/>
          </p:cNvPicPr>
          <p:nvPr/>
        </p:nvPicPr>
        <p:blipFill>
          <a:blip r:embed="rId3"/>
          <a:stretch>
            <a:fillRect/>
          </a:stretch>
        </p:blipFill>
        <p:spPr>
          <a:xfrm>
            <a:off x="4974166" y="1498600"/>
            <a:ext cx="5706533" cy="4279900"/>
          </a:xfrm>
          <a:prstGeom prst="rect">
            <a:avLst/>
          </a:prstGeom>
        </p:spPr>
      </p:pic>
    </p:spTree>
    <p:extLst>
      <p:ext uri="{BB962C8B-B14F-4D97-AF65-F5344CB8AC3E}">
        <p14:creationId xmlns:p14="http://schemas.microsoft.com/office/powerpoint/2010/main" val="995312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Buffer overflows – offense </a:t>
            </a:r>
          </a:p>
          <a:p>
            <a:r>
              <a:rPr lang="en-US" strike="sngStrike" dirty="0"/>
              <a:t>Buffer overflows – defense</a:t>
            </a:r>
          </a:p>
          <a:p>
            <a:r>
              <a:rPr lang="en-US" strike="sngStrike" dirty="0"/>
              <a:t>Other software vulnerabilities </a:t>
            </a:r>
          </a:p>
          <a:p>
            <a:r>
              <a:rPr lang="en-US" strike="sngStrike" dirty="0"/>
              <a:t>Malware</a:t>
            </a:r>
          </a:p>
          <a:p>
            <a:r>
              <a:rPr lang="en-US" dirty="0"/>
              <a:t>Secure Coding</a:t>
            </a:r>
          </a:p>
        </p:txBody>
      </p:sp>
    </p:spTree>
    <p:extLst>
      <p:ext uri="{BB962C8B-B14F-4D97-AF65-F5344CB8AC3E}">
        <p14:creationId xmlns:p14="http://schemas.microsoft.com/office/powerpoint/2010/main" val="2465270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5A54-0FE5-FE41-BBD6-2C54100454C3}"/>
              </a:ext>
            </a:extLst>
          </p:cNvPr>
          <p:cNvSpPr>
            <a:spLocks noGrp="1"/>
          </p:cNvSpPr>
          <p:nvPr>
            <p:ph type="title"/>
          </p:nvPr>
        </p:nvSpPr>
        <p:spPr/>
        <p:txBody>
          <a:bodyPr/>
          <a:lstStyle/>
          <a:p>
            <a:r>
              <a:rPr lang="en-US" dirty="0"/>
              <a:t>OWASP secure coding guidelines</a:t>
            </a:r>
          </a:p>
        </p:txBody>
      </p:sp>
      <p:sp>
        <p:nvSpPr>
          <p:cNvPr id="3" name="Content Placeholder 2">
            <a:extLst>
              <a:ext uri="{FF2B5EF4-FFF2-40B4-BE49-F238E27FC236}">
                <a16:creationId xmlns:a16="http://schemas.microsoft.com/office/drawing/2014/main" id="{E9462384-376E-9146-89F0-892605A4C8C7}"/>
              </a:ext>
            </a:extLst>
          </p:cNvPr>
          <p:cNvSpPr>
            <a:spLocks noGrp="1"/>
          </p:cNvSpPr>
          <p:nvPr>
            <p:ph idx="1"/>
          </p:nvPr>
        </p:nvSpPr>
        <p:spPr/>
        <p:txBody>
          <a:bodyPr>
            <a:normAutofit fontScale="55000" lnSpcReduction="20000"/>
          </a:bodyPr>
          <a:lstStyle/>
          <a:p>
            <a:pPr marL="514350" indent="-514350">
              <a:buFont typeface="+mj-lt"/>
              <a:buAutoNum type="arabicPeriod"/>
            </a:pPr>
            <a:r>
              <a:rPr lang="en-US" dirty="0"/>
              <a:t>Input validation</a:t>
            </a:r>
          </a:p>
          <a:p>
            <a:pPr marL="514350" indent="-514350">
              <a:buFont typeface="+mj-lt"/>
              <a:buAutoNum type="arabicPeriod"/>
            </a:pPr>
            <a:r>
              <a:rPr lang="en-US" dirty="0"/>
              <a:t>Output encoding</a:t>
            </a:r>
          </a:p>
          <a:p>
            <a:pPr marL="514350" indent="-514350">
              <a:buFont typeface="+mj-lt"/>
              <a:buAutoNum type="arabicPeriod"/>
            </a:pPr>
            <a:r>
              <a:rPr lang="en-US" dirty="0"/>
              <a:t>Authentication and password management</a:t>
            </a:r>
          </a:p>
          <a:p>
            <a:pPr marL="514350" indent="-514350">
              <a:buFont typeface="+mj-lt"/>
              <a:buAutoNum type="arabicPeriod"/>
            </a:pPr>
            <a:r>
              <a:rPr lang="en-US" dirty="0"/>
              <a:t>Session management</a:t>
            </a:r>
          </a:p>
          <a:p>
            <a:pPr marL="514350" indent="-514350">
              <a:buFont typeface="+mj-lt"/>
              <a:buAutoNum type="arabicPeriod"/>
            </a:pPr>
            <a:r>
              <a:rPr lang="en-US" dirty="0"/>
              <a:t>Access control</a:t>
            </a:r>
          </a:p>
          <a:p>
            <a:pPr marL="514350" indent="-514350">
              <a:buFont typeface="+mj-lt"/>
              <a:buAutoNum type="arabicPeriod"/>
            </a:pPr>
            <a:r>
              <a:rPr lang="en-US" dirty="0"/>
              <a:t>Cryptographic practices</a:t>
            </a:r>
          </a:p>
          <a:p>
            <a:pPr marL="514350" indent="-514350">
              <a:buFont typeface="+mj-lt"/>
              <a:buAutoNum type="arabicPeriod"/>
            </a:pPr>
            <a:r>
              <a:rPr lang="en-US" dirty="0"/>
              <a:t>Error handling and logging</a:t>
            </a:r>
          </a:p>
          <a:p>
            <a:pPr marL="514350" indent="-514350">
              <a:buFont typeface="+mj-lt"/>
              <a:buAutoNum type="arabicPeriod"/>
            </a:pPr>
            <a:r>
              <a:rPr lang="en-US" dirty="0"/>
              <a:t>Data protection</a:t>
            </a:r>
          </a:p>
          <a:p>
            <a:pPr marL="514350" indent="-514350">
              <a:buFont typeface="+mj-lt"/>
              <a:buAutoNum type="arabicPeriod"/>
            </a:pPr>
            <a:r>
              <a:rPr lang="en-US" dirty="0"/>
              <a:t>Communication security</a:t>
            </a:r>
          </a:p>
          <a:p>
            <a:pPr marL="514350" indent="-514350">
              <a:buFont typeface="+mj-lt"/>
              <a:buAutoNum type="arabicPeriod"/>
            </a:pPr>
            <a:r>
              <a:rPr lang="en-US" dirty="0"/>
              <a:t>System configuration</a:t>
            </a:r>
          </a:p>
          <a:p>
            <a:pPr marL="514350" indent="-514350">
              <a:buFont typeface="+mj-lt"/>
              <a:buAutoNum type="arabicPeriod"/>
            </a:pPr>
            <a:r>
              <a:rPr lang="en-US" dirty="0"/>
              <a:t>Database security</a:t>
            </a:r>
          </a:p>
          <a:p>
            <a:pPr marL="514350" indent="-514350">
              <a:buFont typeface="+mj-lt"/>
              <a:buAutoNum type="arabicPeriod"/>
            </a:pPr>
            <a:r>
              <a:rPr lang="en-US" dirty="0"/>
              <a:t>File management</a:t>
            </a:r>
          </a:p>
          <a:p>
            <a:pPr marL="514350" indent="-514350">
              <a:buFont typeface="+mj-lt"/>
              <a:buAutoNum type="arabicPeriod"/>
            </a:pPr>
            <a:r>
              <a:rPr lang="en-US" dirty="0"/>
              <a:t>Memory management</a:t>
            </a:r>
          </a:p>
          <a:p>
            <a:pPr marL="514350" indent="-514350">
              <a:buFont typeface="+mj-lt"/>
              <a:buAutoNum type="arabicPeriod"/>
            </a:pPr>
            <a:r>
              <a:rPr lang="en-US" dirty="0"/>
              <a:t>General coding practices</a:t>
            </a:r>
          </a:p>
          <a:p>
            <a:pPr marL="0" indent="0">
              <a:buNone/>
            </a:pPr>
            <a:r>
              <a:rPr lang="en-US" dirty="0">
                <a:hlinkClick r:id="rId3"/>
              </a:rPr>
              <a:t>https://www.owasp.org/index.php/OWASP_Secure_Coding_Practices_-_Quick_Reference_Guide</a:t>
            </a:r>
            <a:endParaRPr lang="en-US" dirty="0"/>
          </a:p>
        </p:txBody>
      </p:sp>
    </p:spTree>
    <p:extLst>
      <p:ext uri="{BB962C8B-B14F-4D97-AF65-F5344CB8AC3E}">
        <p14:creationId xmlns:p14="http://schemas.microsoft.com/office/powerpoint/2010/main" val="4201167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9D8E-89BA-954D-A90E-107B9257EB79}"/>
              </a:ext>
            </a:extLst>
          </p:cNvPr>
          <p:cNvSpPr>
            <a:spLocks noGrp="1"/>
          </p:cNvSpPr>
          <p:nvPr>
            <p:ph type="title"/>
          </p:nvPr>
        </p:nvSpPr>
        <p:spPr/>
        <p:txBody>
          <a:bodyPr/>
          <a:lstStyle/>
          <a:p>
            <a:r>
              <a:rPr lang="en-US" dirty="0"/>
              <a:t>Top 10 – CMU </a:t>
            </a:r>
          </a:p>
        </p:txBody>
      </p:sp>
      <p:sp>
        <p:nvSpPr>
          <p:cNvPr id="3" name="Content Placeholder 2">
            <a:extLst>
              <a:ext uri="{FF2B5EF4-FFF2-40B4-BE49-F238E27FC236}">
                <a16:creationId xmlns:a16="http://schemas.microsoft.com/office/drawing/2014/main" id="{F40B4E1C-9B1B-D542-AA3B-5790CD3AF20F}"/>
              </a:ext>
            </a:extLst>
          </p:cNvPr>
          <p:cNvSpPr>
            <a:spLocks noGrp="1"/>
          </p:cNvSpPr>
          <p:nvPr>
            <p:ph idx="1"/>
          </p:nvPr>
        </p:nvSpPr>
        <p:spPr/>
        <p:txBody>
          <a:bodyPr>
            <a:normAutofit fontScale="40000" lnSpcReduction="20000"/>
          </a:bodyPr>
          <a:lstStyle/>
          <a:p>
            <a:r>
              <a:rPr lang="en-US" b="1" dirty="0"/>
              <a:t>Validate input.</a:t>
            </a:r>
            <a:r>
              <a:rPr lang="en-US" dirty="0"/>
              <a:t> Validate input from all untrusted data sources. Proper input validation can eliminate the vast majority of software </a:t>
            </a:r>
            <a:r>
              <a:rPr lang="en-US" dirty="0">
                <a:hlinkClick r:id="rId2"/>
              </a:rPr>
              <a:t>vulnerabilities</a:t>
            </a:r>
            <a:r>
              <a:rPr lang="en-US" dirty="0"/>
              <a:t>. Be suspicious of most external data sources, including command line arguments, network interfaces, environmental variables, and user controlled files [</a:t>
            </a:r>
            <a:r>
              <a:rPr lang="en-US" dirty="0" err="1"/>
              <a:t>Seacord</a:t>
            </a:r>
            <a:r>
              <a:rPr lang="en-US" dirty="0"/>
              <a:t> 05].</a:t>
            </a:r>
          </a:p>
          <a:p>
            <a:r>
              <a:rPr lang="en-US" b="1" dirty="0"/>
              <a:t>Heed compiler warnings.</a:t>
            </a:r>
            <a:r>
              <a:rPr lang="en-US" dirty="0"/>
              <a:t> Compile code using the highest warning level available for your compiler and eliminate warnings by modifying the code [</a:t>
            </a:r>
            <a:r>
              <a:rPr lang="en-US" dirty="0">
                <a:hlinkClick r:id="rId3"/>
              </a:rPr>
              <a:t>C MSC00-A</a:t>
            </a:r>
            <a:r>
              <a:rPr lang="en-US" dirty="0"/>
              <a:t>, </a:t>
            </a:r>
            <a:r>
              <a:rPr lang="en-US" dirty="0">
                <a:hlinkClick r:id="rId4"/>
              </a:rPr>
              <a:t>C++ MSC00-A</a:t>
            </a:r>
            <a:r>
              <a:rPr lang="en-US" dirty="0"/>
              <a:t>]. Use static and dynamic analysis tools to detect and eliminate additional security flaws.</a:t>
            </a:r>
          </a:p>
          <a:p>
            <a:r>
              <a:rPr lang="en-US" b="1" dirty="0"/>
              <a:t>Architect and design for security policies.</a:t>
            </a:r>
            <a:r>
              <a:rPr lang="en-US" dirty="0"/>
              <a:t> Create a software architecture and design your software to implement and enforce security policies. For example, if your system requires different privileges at different times, consider dividing the system into distinct intercommunicating subsystems, each with an appropriate privilege set.</a:t>
            </a:r>
          </a:p>
          <a:p>
            <a:r>
              <a:rPr lang="en-US" b="1" dirty="0"/>
              <a:t>Keep it simple.</a:t>
            </a:r>
            <a:r>
              <a:rPr lang="en-US" dirty="0"/>
              <a:t> Keep the design as simple and small as possible [</a:t>
            </a:r>
            <a:r>
              <a:rPr lang="en-US" dirty="0" err="1"/>
              <a:t>Saltzer</a:t>
            </a:r>
            <a:r>
              <a:rPr lang="en-US" dirty="0"/>
              <a:t> 74, </a:t>
            </a:r>
            <a:r>
              <a:rPr lang="en-US" dirty="0" err="1"/>
              <a:t>Saltzer</a:t>
            </a:r>
            <a:r>
              <a:rPr lang="en-US" dirty="0"/>
              <a:t> 75]. Complex designs increase the likelihood that errors will be made in their implementation, configuration, and use. Additionally, the effort required to achieve an appropriate level of assurance increases dramatically as security mechanisms become more complex.</a:t>
            </a:r>
          </a:p>
          <a:p>
            <a:r>
              <a:rPr lang="en-US" b="1" dirty="0"/>
              <a:t>Default deny.</a:t>
            </a:r>
            <a:r>
              <a:rPr lang="en-US" dirty="0"/>
              <a:t> Base access decisions on permission rather than exclusion. This means that, by default, access is denied and the protection scheme identifies conditions under which access is permitted [</a:t>
            </a:r>
            <a:r>
              <a:rPr lang="en-US" dirty="0" err="1"/>
              <a:t>Saltzer</a:t>
            </a:r>
            <a:r>
              <a:rPr lang="en-US" dirty="0"/>
              <a:t> 74, </a:t>
            </a:r>
            <a:r>
              <a:rPr lang="en-US" dirty="0" err="1"/>
              <a:t>Saltzer</a:t>
            </a:r>
            <a:r>
              <a:rPr lang="en-US" dirty="0"/>
              <a:t> 75].</a:t>
            </a:r>
          </a:p>
          <a:p>
            <a:r>
              <a:rPr lang="en-US" b="1" dirty="0"/>
              <a:t>Adhere to the principle of least privilege.</a:t>
            </a:r>
            <a:r>
              <a:rPr lang="en-US" dirty="0"/>
              <a:t> Every process should execute with the the least set of privileges necessary to complete the job. Any elevated permission should be held for a minimum time. This approach reduces the opportunities an attacker has to execute arbitrary code with elevated privileges [</a:t>
            </a:r>
            <a:r>
              <a:rPr lang="en-US" dirty="0" err="1"/>
              <a:t>Saltzer</a:t>
            </a:r>
            <a:r>
              <a:rPr lang="en-US" dirty="0"/>
              <a:t> 74, </a:t>
            </a:r>
            <a:r>
              <a:rPr lang="en-US" dirty="0" err="1"/>
              <a:t>Saltzer</a:t>
            </a:r>
            <a:r>
              <a:rPr lang="en-US" dirty="0"/>
              <a:t> 75].</a:t>
            </a:r>
          </a:p>
          <a:p>
            <a:r>
              <a:rPr lang="en-US" b="1" dirty="0"/>
              <a:t>Sanitize data sent to other systems.</a:t>
            </a:r>
            <a:r>
              <a:rPr lang="en-US" dirty="0"/>
              <a:t> Sanitize all data passed to complex subsystems [</a:t>
            </a:r>
            <a:r>
              <a:rPr lang="en-US" dirty="0">
                <a:hlinkClick r:id="rId5"/>
              </a:rPr>
              <a:t>C STR02-A</a:t>
            </a:r>
            <a:r>
              <a:rPr lang="en-US" dirty="0"/>
              <a:t>] such as command shells, relational databases, and commercial off-the-shelf (COTS) components. Attackers may be able to invoke unused functionality in these components through the use of SQL, command, or other injection attacks. This is not necessarily an input validation problem because the complex subsystem being invoked does not understand the context in which the call is made. Because the calling process understands the context, it is responsible for sanitizing the data before invoking the subsystem.</a:t>
            </a:r>
          </a:p>
          <a:p>
            <a:r>
              <a:rPr lang="en-US" b="1" dirty="0"/>
              <a:t>Practice</a:t>
            </a:r>
            <a:r>
              <a:rPr lang="en-US" dirty="0"/>
              <a:t> </a:t>
            </a:r>
            <a:r>
              <a:rPr lang="en-US" b="1" dirty="0"/>
              <a:t>defense in depth.</a:t>
            </a:r>
            <a:r>
              <a:rPr lang="en-US" dirty="0"/>
              <a:t> Manage risk with multiple defensive strategies, so that if one layer of defense turns out to be inadequate, another layer of defense can prevent a </a:t>
            </a:r>
            <a:r>
              <a:rPr lang="en-US" dirty="0">
                <a:hlinkClick r:id="rId6"/>
              </a:rPr>
              <a:t>security flaw</a:t>
            </a:r>
            <a:r>
              <a:rPr lang="en-US" dirty="0"/>
              <a:t> from becoming an exploitable vulnerability and/or limit the consequences of a successful </a:t>
            </a:r>
            <a:r>
              <a:rPr lang="en-US" dirty="0">
                <a:hlinkClick r:id="rId7"/>
              </a:rPr>
              <a:t>exploit</a:t>
            </a:r>
            <a:r>
              <a:rPr lang="en-US" dirty="0"/>
              <a:t>. For example, combining secure programming techniques with secure runtime environments should reduce the likelihood that vulnerabilities remaining in the code at deployment time can be exploited in the operational environment [</a:t>
            </a:r>
            <a:r>
              <a:rPr lang="en-US" dirty="0" err="1"/>
              <a:t>Seacord</a:t>
            </a:r>
            <a:r>
              <a:rPr lang="en-US" dirty="0"/>
              <a:t> 05].</a:t>
            </a:r>
          </a:p>
          <a:p>
            <a:r>
              <a:rPr lang="en-US" b="1" dirty="0"/>
              <a:t>Use effective quality assurance techniques.</a:t>
            </a:r>
            <a:r>
              <a:rPr lang="en-US" dirty="0"/>
              <a:t> Good quality assurance techniques can be effective in identifying and eliminating vulnerabilities. Fuzz testing, penetration testing, and source code audits should all be incorporated as part of an effective quality assurance program. Independent security reviews can lead to more secure systems. External reviewers bring an independent perspective; for example, in identifying and correcting invalid assumptions [</a:t>
            </a:r>
            <a:r>
              <a:rPr lang="en-US" dirty="0" err="1"/>
              <a:t>Seacord</a:t>
            </a:r>
            <a:r>
              <a:rPr lang="en-US" dirty="0"/>
              <a:t> 05].</a:t>
            </a:r>
          </a:p>
          <a:p>
            <a:r>
              <a:rPr lang="en-US" b="1" dirty="0"/>
              <a:t>Adopt a secure coding standard.</a:t>
            </a:r>
            <a:r>
              <a:rPr lang="en-US" dirty="0"/>
              <a:t> Develop and/or apply a secure coding standard for your target development language and platform.</a:t>
            </a:r>
          </a:p>
          <a:p>
            <a:pPr marL="0" indent="0">
              <a:buNone/>
            </a:pPr>
            <a:r>
              <a:rPr lang="en-US" dirty="0">
                <a:hlinkClick r:id="rId8"/>
              </a:rPr>
              <a:t>https://wiki.sei.cmu.edu/confluence/display/seccode/Top+10+Secure+Coding+Practices</a:t>
            </a:r>
            <a:r>
              <a:rPr lang="en-US" dirty="0"/>
              <a:t> </a:t>
            </a:r>
          </a:p>
        </p:txBody>
      </p:sp>
    </p:spTree>
    <p:extLst>
      <p:ext uri="{BB962C8B-B14F-4D97-AF65-F5344CB8AC3E}">
        <p14:creationId xmlns:p14="http://schemas.microsoft.com/office/powerpoint/2010/main" val="1804097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countermeasures</a:t>
            </a:r>
          </a:p>
        </p:txBody>
      </p:sp>
      <p:sp>
        <p:nvSpPr>
          <p:cNvPr id="3" name="Content Placeholder 2"/>
          <p:cNvSpPr>
            <a:spLocks noGrp="1"/>
          </p:cNvSpPr>
          <p:nvPr>
            <p:ph idx="1"/>
          </p:nvPr>
        </p:nvSpPr>
        <p:spPr/>
        <p:txBody>
          <a:bodyPr/>
          <a:lstStyle/>
          <a:p>
            <a:r>
              <a:rPr lang="en-US" dirty="0"/>
              <a:t>User vigilance</a:t>
            </a:r>
          </a:p>
          <a:p>
            <a:r>
              <a:rPr lang="en-US" dirty="0"/>
              <a:t>Antivirus</a:t>
            </a:r>
          </a:p>
          <a:p>
            <a:r>
              <a:rPr lang="en-US" dirty="0"/>
              <a:t>Storage Patterns</a:t>
            </a:r>
          </a:p>
          <a:p>
            <a:r>
              <a:rPr lang="en-US" dirty="0"/>
              <a:t>Virus signatures</a:t>
            </a:r>
          </a:p>
          <a:p>
            <a:r>
              <a:rPr lang="en-US" dirty="0"/>
              <a:t>Code analysis</a:t>
            </a:r>
          </a:p>
          <a:p>
            <a:endParaRPr lang="en-US" dirty="0"/>
          </a:p>
        </p:txBody>
      </p:sp>
      <p:pic>
        <p:nvPicPr>
          <p:cNvPr id="2050" name="Picture 2" descr="Image result for anti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074" y="3109913"/>
            <a:ext cx="4410075"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82111" y="6212622"/>
            <a:ext cx="6096000" cy="646331"/>
          </a:xfrm>
          <a:prstGeom prst="rect">
            <a:avLst/>
          </a:prstGeom>
        </p:spPr>
        <p:txBody>
          <a:bodyPr>
            <a:spAutoFit/>
          </a:bodyPr>
          <a:lstStyle/>
          <a:p>
            <a:r>
              <a:rPr lang="en-US" dirty="0"/>
              <a:t>https://vignette.wikia.nocookie.net/malware/images/3/37/Antivirus.jpg/revision/latest?cb=20160422053221</a:t>
            </a:r>
          </a:p>
        </p:txBody>
      </p:sp>
    </p:spTree>
    <p:extLst>
      <p:ext uri="{BB962C8B-B14F-4D97-AF65-F5344CB8AC3E}">
        <p14:creationId xmlns:p14="http://schemas.microsoft.com/office/powerpoint/2010/main" val="1738050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72D5-1077-834A-B40D-7FAB5428D473}"/>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3EF62DA1-46A2-6B4F-AD0E-CE311680B2EC}"/>
              </a:ext>
            </a:extLst>
          </p:cNvPr>
          <p:cNvSpPr>
            <a:spLocks noGrp="1"/>
          </p:cNvSpPr>
          <p:nvPr>
            <p:ph idx="1"/>
          </p:nvPr>
        </p:nvSpPr>
        <p:spPr/>
        <p:txBody>
          <a:bodyPr/>
          <a:lstStyle/>
          <a:p>
            <a:r>
              <a:rPr lang="en-US" dirty="0">
                <a:hlinkClick r:id="rId2"/>
              </a:rPr>
              <a:t>http://www.cs.umd.edu/class/spring2018/cmsc414-0101/papers/stack-smashing.pdf</a:t>
            </a:r>
            <a:endParaRPr lang="en-US" dirty="0"/>
          </a:p>
          <a:p>
            <a:r>
              <a:rPr lang="en-US" dirty="0">
                <a:hlinkClick r:id="rId3"/>
              </a:rPr>
              <a:t>https://www.owasp.org/index.php/OWASP_Secure_Coding_Practices_-_Quick_Reference_Guide</a:t>
            </a:r>
            <a:endParaRPr lang="en-US"/>
          </a:p>
          <a:p>
            <a:endParaRPr lang="en-US" dirty="0"/>
          </a:p>
          <a:p>
            <a:endParaRPr lang="en-US" dirty="0"/>
          </a:p>
        </p:txBody>
      </p:sp>
    </p:spTree>
    <p:extLst>
      <p:ext uri="{BB962C8B-B14F-4D97-AF65-F5344CB8AC3E}">
        <p14:creationId xmlns:p14="http://schemas.microsoft.com/office/powerpoint/2010/main" val="82908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zh-CN"/>
              <a:t>What is a Buffer Overflow?</a:t>
            </a:r>
          </a:p>
        </p:txBody>
      </p:sp>
      <p:sp>
        <p:nvSpPr>
          <p:cNvPr id="234499" name="Rectangle 3"/>
          <p:cNvSpPr>
            <a:spLocks noGrp="1" noChangeArrowheads="1"/>
          </p:cNvSpPr>
          <p:nvPr>
            <p:ph type="body" idx="1"/>
          </p:nvPr>
        </p:nvSpPr>
        <p:spPr/>
        <p:txBody>
          <a:bodyPr/>
          <a:lstStyle/>
          <a:p>
            <a:r>
              <a:rPr lang="en-US" altLang="zh-CN" dirty="0"/>
              <a:t>Intent</a:t>
            </a:r>
          </a:p>
          <a:p>
            <a:pPr lvl="1"/>
            <a:r>
              <a:rPr lang="en-US" altLang="zh-CN" dirty="0"/>
              <a:t>Arbitrary code execution</a:t>
            </a:r>
          </a:p>
          <a:p>
            <a:pPr lvl="2"/>
            <a:r>
              <a:rPr lang="en-US" altLang="zh-CN" dirty="0"/>
              <a:t>Spawn a remote shell or infect with worm/virus</a:t>
            </a:r>
          </a:p>
          <a:p>
            <a:pPr lvl="1"/>
            <a:r>
              <a:rPr lang="en-US" altLang="zh-CN" dirty="0"/>
              <a:t>Denial of service</a:t>
            </a:r>
          </a:p>
          <a:p>
            <a:pPr lvl="2"/>
            <a:r>
              <a:rPr lang="en-US" altLang="zh-CN" dirty="0"/>
              <a:t>Cause software to crash</a:t>
            </a:r>
          </a:p>
          <a:p>
            <a:pPr lvl="3"/>
            <a:r>
              <a:rPr lang="en-US" altLang="zh-CN" dirty="0"/>
              <a:t>E.g., ping of death attack</a:t>
            </a:r>
          </a:p>
          <a:p>
            <a:r>
              <a:rPr lang="en-US" altLang="zh-CN" dirty="0"/>
              <a:t>Steps</a:t>
            </a:r>
          </a:p>
          <a:p>
            <a:pPr marL="914400" lvl="1" indent="-457200">
              <a:buFont typeface="+mj-lt"/>
              <a:buAutoNum type="arabicPeriod"/>
            </a:pPr>
            <a:r>
              <a:rPr lang="en-US" altLang="zh-CN" dirty="0"/>
              <a:t>Inject attack code into buffer</a:t>
            </a:r>
          </a:p>
          <a:p>
            <a:pPr marL="914400" lvl="1" indent="-457200">
              <a:buFont typeface="+mj-lt"/>
              <a:buAutoNum type="arabicPeriod"/>
            </a:pPr>
            <a:r>
              <a:rPr lang="en-US" altLang="zh-CN" dirty="0"/>
              <a:t>Overflow return address</a:t>
            </a:r>
          </a:p>
          <a:p>
            <a:pPr marL="914400" lvl="1" indent="-457200">
              <a:buFont typeface="+mj-lt"/>
              <a:buAutoNum type="arabicPeriod"/>
            </a:pPr>
            <a:r>
              <a:rPr lang="en-US" altLang="zh-CN" dirty="0"/>
              <a:t>Redirect control flow to attack code</a:t>
            </a:r>
          </a:p>
          <a:p>
            <a:pPr marL="914400" lvl="1" indent="-457200">
              <a:buFont typeface="+mj-lt"/>
              <a:buAutoNum type="arabicPeriod"/>
            </a:pPr>
            <a:r>
              <a:rPr lang="en-US" altLang="zh-CN" dirty="0"/>
              <a:t>Execute attack code</a:t>
            </a:r>
          </a:p>
        </p:txBody>
      </p:sp>
    </p:spTree>
    <p:extLst>
      <p:ext uri="{BB962C8B-B14F-4D97-AF65-F5344CB8AC3E}">
        <p14:creationId xmlns:p14="http://schemas.microsoft.com/office/powerpoint/2010/main" val="3645371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499">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499">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4499">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4499">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44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ltLang="zh-CN"/>
              <a:t>Attack Possibilities</a:t>
            </a:r>
          </a:p>
        </p:txBody>
      </p:sp>
      <p:sp>
        <p:nvSpPr>
          <p:cNvPr id="9220" name="Rectangle 3"/>
          <p:cNvSpPr>
            <a:spLocks noGrp="1" noChangeArrowheads="1"/>
          </p:cNvSpPr>
          <p:nvPr>
            <p:ph type="body" idx="1"/>
          </p:nvPr>
        </p:nvSpPr>
        <p:spPr/>
        <p:txBody>
          <a:bodyPr/>
          <a:lstStyle/>
          <a:p>
            <a:r>
              <a:rPr lang="en-US" altLang="zh-CN" dirty="0"/>
              <a:t>Targets</a:t>
            </a:r>
          </a:p>
          <a:p>
            <a:pPr lvl="1"/>
            <a:r>
              <a:rPr lang="en-US" altLang="zh-CN" dirty="0"/>
              <a:t>Stack, heap, static area</a:t>
            </a:r>
          </a:p>
          <a:p>
            <a:pPr lvl="1"/>
            <a:r>
              <a:rPr lang="en-US" altLang="zh-CN" dirty="0"/>
              <a:t>Parameter modification (non-pointer data)</a:t>
            </a:r>
          </a:p>
          <a:p>
            <a:pPr lvl="2"/>
            <a:r>
              <a:rPr lang="en-US" altLang="zh-CN" dirty="0"/>
              <a:t>Change parameters for existing call to exec()</a:t>
            </a:r>
          </a:p>
          <a:p>
            <a:pPr lvl="2"/>
            <a:r>
              <a:rPr lang="en-US" altLang="zh-CN" dirty="0"/>
              <a:t>Change privilege control variable</a:t>
            </a:r>
          </a:p>
          <a:p>
            <a:r>
              <a:rPr lang="en-US" altLang="zh-CN" dirty="0"/>
              <a:t>Injected code vs. existing code</a:t>
            </a:r>
          </a:p>
          <a:p>
            <a:r>
              <a:rPr lang="en-US" altLang="zh-CN" dirty="0"/>
              <a:t>Absolute vs. relative address dependence</a:t>
            </a:r>
          </a:p>
        </p:txBody>
      </p:sp>
    </p:spTree>
    <p:extLst>
      <p:ext uri="{BB962C8B-B14F-4D97-AF65-F5344CB8AC3E}">
        <p14:creationId xmlns:p14="http://schemas.microsoft.com/office/powerpoint/2010/main" val="2813392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zh-CN"/>
              <a:t>Address Space</a:t>
            </a:r>
          </a:p>
        </p:txBody>
      </p:sp>
      <p:grpSp>
        <p:nvGrpSpPr>
          <p:cNvPr id="11268" name="Group 36"/>
          <p:cNvGrpSpPr>
            <a:grpSpLocks/>
          </p:cNvGrpSpPr>
          <p:nvPr/>
        </p:nvGrpSpPr>
        <p:grpSpPr bwMode="auto">
          <a:xfrm>
            <a:off x="4724400" y="1276350"/>
            <a:ext cx="3657600" cy="4730750"/>
            <a:chOff x="2016" y="359"/>
            <a:chExt cx="2304" cy="3580"/>
          </a:xfrm>
        </p:grpSpPr>
        <p:sp>
          <p:nvSpPr>
            <p:cNvPr id="11270" name="Rectangle 3"/>
            <p:cNvSpPr>
              <a:spLocks noChangeArrowheads="1"/>
            </p:cNvSpPr>
            <p:nvPr/>
          </p:nvSpPr>
          <p:spPr bwMode="auto">
            <a:xfrm>
              <a:off x="2016" y="542"/>
              <a:ext cx="1152" cy="3360"/>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endParaRPr lang="en-US" altLang="en-US"/>
            </a:p>
          </p:txBody>
        </p:sp>
        <p:sp>
          <p:nvSpPr>
            <p:cNvPr id="11271" name="Line 4"/>
            <p:cNvSpPr>
              <a:spLocks noChangeShapeType="1"/>
            </p:cNvSpPr>
            <p:nvPr/>
          </p:nvSpPr>
          <p:spPr bwMode="auto">
            <a:xfrm flipV="1">
              <a:off x="2016" y="3662"/>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2" name="Line 5"/>
            <p:cNvSpPr>
              <a:spLocks noChangeShapeType="1"/>
            </p:cNvSpPr>
            <p:nvPr/>
          </p:nvSpPr>
          <p:spPr bwMode="auto">
            <a:xfrm>
              <a:off x="2016" y="3374"/>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3" name="Line 6"/>
            <p:cNvSpPr>
              <a:spLocks noChangeShapeType="1"/>
            </p:cNvSpPr>
            <p:nvPr/>
          </p:nvSpPr>
          <p:spPr bwMode="auto">
            <a:xfrm>
              <a:off x="2016" y="3134"/>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4" name="Line 7"/>
            <p:cNvSpPr>
              <a:spLocks noChangeShapeType="1"/>
            </p:cNvSpPr>
            <p:nvPr/>
          </p:nvSpPr>
          <p:spPr bwMode="auto">
            <a:xfrm>
              <a:off x="2016" y="2798"/>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5" name="Line 8"/>
            <p:cNvSpPr>
              <a:spLocks noChangeShapeType="1"/>
            </p:cNvSpPr>
            <p:nvPr/>
          </p:nvSpPr>
          <p:spPr bwMode="auto">
            <a:xfrm>
              <a:off x="2016" y="2174"/>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6" name="Line 9"/>
            <p:cNvSpPr>
              <a:spLocks noChangeShapeType="1"/>
            </p:cNvSpPr>
            <p:nvPr/>
          </p:nvSpPr>
          <p:spPr bwMode="auto">
            <a:xfrm>
              <a:off x="2016" y="1838"/>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7" name="Line 10"/>
            <p:cNvSpPr>
              <a:spLocks noChangeShapeType="1"/>
            </p:cNvSpPr>
            <p:nvPr/>
          </p:nvSpPr>
          <p:spPr bwMode="auto">
            <a:xfrm>
              <a:off x="2016" y="1214"/>
              <a:ext cx="115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78" name="Group 11"/>
            <p:cNvGrpSpPr>
              <a:grpSpLocks/>
            </p:cNvGrpSpPr>
            <p:nvPr/>
          </p:nvGrpSpPr>
          <p:grpSpPr bwMode="auto">
            <a:xfrm>
              <a:off x="3264" y="3662"/>
              <a:ext cx="1056" cy="277"/>
              <a:chOff x="3552" y="3753"/>
              <a:chExt cx="1056" cy="277"/>
            </a:xfrm>
          </p:grpSpPr>
          <p:sp>
            <p:nvSpPr>
              <p:cNvPr id="11300" name="Line 12"/>
              <p:cNvSpPr>
                <a:spLocks noChangeShapeType="1"/>
              </p:cNvSpPr>
              <p:nvPr/>
            </p:nvSpPr>
            <p:spPr bwMode="auto">
              <a:xfrm>
                <a:off x="3552" y="3984"/>
                <a:ext cx="1056"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301" name="Text Box 13"/>
              <p:cNvSpPr txBox="1">
                <a:spLocks noChangeArrowheads="1"/>
              </p:cNvSpPr>
              <p:nvPr/>
            </p:nvSpPr>
            <p:spPr bwMode="auto">
              <a:xfrm>
                <a:off x="3596" y="3753"/>
                <a:ext cx="916"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sz="1800">
                    <a:solidFill>
                      <a:srgbClr val="000000"/>
                    </a:solidFill>
                    <a:latin typeface="Arial" panose="020B0604020202020204" pitchFamily="34" charset="0"/>
                    <a:ea typeface="宋体" panose="02010600030101010101" pitchFamily="2" charset="-122"/>
                  </a:rPr>
                  <a:t>0x00000000</a:t>
                </a:r>
              </a:p>
            </p:txBody>
          </p:sp>
        </p:grpSp>
        <p:grpSp>
          <p:nvGrpSpPr>
            <p:cNvPr id="11279" name="Group 14"/>
            <p:cNvGrpSpPr>
              <a:grpSpLocks/>
            </p:cNvGrpSpPr>
            <p:nvPr/>
          </p:nvGrpSpPr>
          <p:grpSpPr bwMode="auto">
            <a:xfrm>
              <a:off x="3264" y="3422"/>
              <a:ext cx="1056" cy="277"/>
              <a:chOff x="3552" y="3753"/>
              <a:chExt cx="1056" cy="277"/>
            </a:xfrm>
          </p:grpSpPr>
          <p:sp>
            <p:nvSpPr>
              <p:cNvPr id="11298" name="Line 15"/>
              <p:cNvSpPr>
                <a:spLocks noChangeShapeType="1"/>
              </p:cNvSpPr>
              <p:nvPr/>
            </p:nvSpPr>
            <p:spPr bwMode="auto">
              <a:xfrm>
                <a:off x="3552" y="3984"/>
                <a:ext cx="1056"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99" name="Text Box 16"/>
              <p:cNvSpPr txBox="1">
                <a:spLocks noChangeArrowheads="1"/>
              </p:cNvSpPr>
              <p:nvPr/>
            </p:nvSpPr>
            <p:spPr bwMode="auto">
              <a:xfrm>
                <a:off x="3596" y="3753"/>
                <a:ext cx="916"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sz="1800">
                    <a:solidFill>
                      <a:srgbClr val="000000"/>
                    </a:solidFill>
                    <a:latin typeface="Arial" panose="020B0604020202020204" pitchFamily="34" charset="0"/>
                    <a:ea typeface="宋体" panose="02010600030101010101" pitchFamily="2" charset="-122"/>
                  </a:rPr>
                  <a:t>0x08048000</a:t>
                </a:r>
              </a:p>
            </p:txBody>
          </p:sp>
        </p:grpSp>
        <p:sp>
          <p:nvSpPr>
            <p:cNvPr id="11280" name="Text Box 17"/>
            <p:cNvSpPr txBox="1">
              <a:spLocks noChangeArrowheads="1"/>
            </p:cNvSpPr>
            <p:nvPr/>
          </p:nvSpPr>
          <p:spPr bwMode="auto">
            <a:xfrm>
              <a:off x="2366" y="3421"/>
              <a:ext cx="45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code</a:t>
              </a:r>
            </a:p>
          </p:txBody>
        </p:sp>
        <p:sp>
          <p:nvSpPr>
            <p:cNvPr id="11281" name="Text Box 18"/>
            <p:cNvSpPr txBox="1">
              <a:spLocks noChangeArrowheads="1"/>
            </p:cNvSpPr>
            <p:nvPr/>
          </p:nvSpPr>
          <p:spPr bwMode="auto">
            <a:xfrm>
              <a:off x="2178" y="3109"/>
              <a:ext cx="82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static data</a:t>
              </a:r>
            </a:p>
          </p:txBody>
        </p:sp>
        <p:sp>
          <p:nvSpPr>
            <p:cNvPr id="11282" name="Text Box 19"/>
            <p:cNvSpPr txBox="1">
              <a:spLocks noChangeArrowheads="1"/>
            </p:cNvSpPr>
            <p:nvPr/>
          </p:nvSpPr>
          <p:spPr bwMode="auto">
            <a:xfrm>
              <a:off x="2410" y="2821"/>
              <a:ext cx="36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bss</a:t>
              </a:r>
            </a:p>
          </p:txBody>
        </p:sp>
        <p:sp>
          <p:nvSpPr>
            <p:cNvPr id="11283" name="Text Box 20"/>
            <p:cNvSpPr txBox="1">
              <a:spLocks noChangeArrowheads="1"/>
            </p:cNvSpPr>
            <p:nvPr/>
          </p:nvSpPr>
          <p:spPr bwMode="auto">
            <a:xfrm>
              <a:off x="2366" y="2567"/>
              <a:ext cx="45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heap</a:t>
              </a:r>
            </a:p>
          </p:txBody>
        </p:sp>
        <p:sp>
          <p:nvSpPr>
            <p:cNvPr id="11284" name="Line 21"/>
            <p:cNvSpPr>
              <a:spLocks noChangeShapeType="1"/>
            </p:cNvSpPr>
            <p:nvPr/>
          </p:nvSpPr>
          <p:spPr bwMode="auto">
            <a:xfrm flipV="1">
              <a:off x="2592" y="2414"/>
              <a:ext cx="0" cy="2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85" name="Text Box 22"/>
            <p:cNvSpPr txBox="1">
              <a:spLocks noChangeArrowheads="1"/>
            </p:cNvSpPr>
            <p:nvPr/>
          </p:nvSpPr>
          <p:spPr bwMode="auto">
            <a:xfrm>
              <a:off x="2058" y="1909"/>
              <a:ext cx="106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shared library</a:t>
              </a:r>
            </a:p>
          </p:txBody>
        </p:sp>
        <p:sp>
          <p:nvSpPr>
            <p:cNvPr id="11286" name="Text Box 23"/>
            <p:cNvSpPr txBox="1">
              <a:spLocks noChangeArrowheads="1"/>
            </p:cNvSpPr>
            <p:nvPr/>
          </p:nvSpPr>
          <p:spPr bwMode="auto">
            <a:xfrm>
              <a:off x="2302" y="1237"/>
              <a:ext cx="48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stack</a:t>
              </a:r>
            </a:p>
          </p:txBody>
        </p:sp>
        <p:sp>
          <p:nvSpPr>
            <p:cNvPr id="11287" name="Line 24"/>
            <p:cNvSpPr>
              <a:spLocks noChangeShapeType="1"/>
            </p:cNvSpPr>
            <p:nvPr/>
          </p:nvSpPr>
          <p:spPr bwMode="auto">
            <a:xfrm flipV="1">
              <a:off x="2592" y="1406"/>
              <a:ext cx="0" cy="240"/>
            </a:xfrm>
            <a:prstGeom prst="line">
              <a:avLst/>
            </a:prstGeom>
            <a:noFill/>
            <a:ln w="2857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88" name="Text Box 25"/>
            <p:cNvSpPr txBox="1">
              <a:spLocks noChangeArrowheads="1"/>
            </p:cNvSpPr>
            <p:nvPr/>
          </p:nvSpPr>
          <p:spPr bwMode="auto">
            <a:xfrm>
              <a:off x="2098" y="757"/>
              <a:ext cx="98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r>
                <a:rPr lang="en-US" altLang="zh-CN" sz="1800">
                  <a:solidFill>
                    <a:srgbClr val="000000"/>
                  </a:solidFill>
                  <a:latin typeface="Arial" panose="020B0604020202020204" pitchFamily="34" charset="0"/>
                  <a:ea typeface="宋体" panose="02010600030101010101" pitchFamily="2" charset="-122"/>
                </a:rPr>
                <a:t>kernel space</a:t>
              </a:r>
            </a:p>
          </p:txBody>
        </p:sp>
        <p:grpSp>
          <p:nvGrpSpPr>
            <p:cNvPr id="11289" name="Group 26"/>
            <p:cNvGrpSpPr>
              <a:grpSpLocks/>
            </p:cNvGrpSpPr>
            <p:nvPr/>
          </p:nvGrpSpPr>
          <p:grpSpPr bwMode="auto">
            <a:xfrm>
              <a:off x="3264" y="1934"/>
              <a:ext cx="1056" cy="277"/>
              <a:chOff x="3552" y="3753"/>
              <a:chExt cx="1056" cy="277"/>
            </a:xfrm>
          </p:grpSpPr>
          <p:sp>
            <p:nvSpPr>
              <p:cNvPr id="11296" name="Line 27"/>
              <p:cNvSpPr>
                <a:spLocks noChangeShapeType="1"/>
              </p:cNvSpPr>
              <p:nvPr/>
            </p:nvSpPr>
            <p:spPr bwMode="auto">
              <a:xfrm>
                <a:off x="3552" y="3984"/>
                <a:ext cx="1056"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97" name="Text Box 28"/>
              <p:cNvSpPr txBox="1">
                <a:spLocks noChangeArrowheads="1"/>
              </p:cNvSpPr>
              <p:nvPr/>
            </p:nvSpPr>
            <p:spPr bwMode="auto">
              <a:xfrm>
                <a:off x="3596" y="3753"/>
                <a:ext cx="916"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sz="1800">
                    <a:solidFill>
                      <a:srgbClr val="000000"/>
                    </a:solidFill>
                    <a:latin typeface="Arial" panose="020B0604020202020204" pitchFamily="34" charset="0"/>
                    <a:ea typeface="宋体" panose="02010600030101010101" pitchFamily="2" charset="-122"/>
                  </a:rPr>
                  <a:t>0x42000000</a:t>
                </a:r>
              </a:p>
            </p:txBody>
          </p:sp>
        </p:grpSp>
        <p:grpSp>
          <p:nvGrpSpPr>
            <p:cNvPr id="11290" name="Group 29"/>
            <p:cNvGrpSpPr>
              <a:grpSpLocks/>
            </p:cNvGrpSpPr>
            <p:nvPr/>
          </p:nvGrpSpPr>
          <p:grpSpPr bwMode="auto">
            <a:xfrm>
              <a:off x="3264" y="974"/>
              <a:ext cx="1056" cy="277"/>
              <a:chOff x="3552" y="3753"/>
              <a:chExt cx="1056" cy="277"/>
            </a:xfrm>
          </p:grpSpPr>
          <p:sp>
            <p:nvSpPr>
              <p:cNvPr id="11294" name="Line 30"/>
              <p:cNvSpPr>
                <a:spLocks noChangeShapeType="1"/>
              </p:cNvSpPr>
              <p:nvPr/>
            </p:nvSpPr>
            <p:spPr bwMode="auto">
              <a:xfrm>
                <a:off x="3552" y="3984"/>
                <a:ext cx="1056"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95" name="Text Box 31"/>
              <p:cNvSpPr txBox="1">
                <a:spLocks noChangeArrowheads="1"/>
              </p:cNvSpPr>
              <p:nvPr/>
            </p:nvSpPr>
            <p:spPr bwMode="auto">
              <a:xfrm>
                <a:off x="3596" y="3753"/>
                <a:ext cx="94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sz="1800">
                    <a:solidFill>
                      <a:srgbClr val="000000"/>
                    </a:solidFill>
                    <a:latin typeface="Arial" panose="020B0604020202020204" pitchFamily="34" charset="0"/>
                    <a:ea typeface="宋体" panose="02010600030101010101" pitchFamily="2" charset="-122"/>
                  </a:rPr>
                  <a:t>0xC0000000</a:t>
                </a:r>
              </a:p>
            </p:txBody>
          </p:sp>
        </p:grpSp>
        <p:grpSp>
          <p:nvGrpSpPr>
            <p:cNvPr id="11291" name="Group 32"/>
            <p:cNvGrpSpPr>
              <a:grpSpLocks/>
            </p:cNvGrpSpPr>
            <p:nvPr/>
          </p:nvGrpSpPr>
          <p:grpSpPr bwMode="auto">
            <a:xfrm>
              <a:off x="3264" y="359"/>
              <a:ext cx="1056" cy="277"/>
              <a:chOff x="3552" y="3753"/>
              <a:chExt cx="1056" cy="277"/>
            </a:xfrm>
          </p:grpSpPr>
          <p:sp>
            <p:nvSpPr>
              <p:cNvPr id="11292" name="Line 33"/>
              <p:cNvSpPr>
                <a:spLocks noChangeShapeType="1"/>
              </p:cNvSpPr>
              <p:nvPr/>
            </p:nvSpPr>
            <p:spPr bwMode="auto">
              <a:xfrm>
                <a:off x="3552" y="3984"/>
                <a:ext cx="1056"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1293" name="Text Box 34"/>
              <p:cNvSpPr txBox="1">
                <a:spLocks noChangeArrowheads="1"/>
              </p:cNvSpPr>
              <p:nvPr/>
            </p:nvSpPr>
            <p:spPr bwMode="auto">
              <a:xfrm>
                <a:off x="3596" y="3753"/>
                <a:ext cx="980"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sz="1800">
                    <a:solidFill>
                      <a:srgbClr val="000000"/>
                    </a:solidFill>
                    <a:latin typeface="Arial" panose="020B0604020202020204" pitchFamily="34" charset="0"/>
                    <a:ea typeface="宋体" panose="02010600030101010101" pitchFamily="2" charset="-122"/>
                  </a:rPr>
                  <a:t>0xFFFFFFFF</a:t>
                </a:r>
              </a:p>
            </p:txBody>
          </p:sp>
        </p:grpSp>
      </p:grpSp>
      <p:sp>
        <p:nvSpPr>
          <p:cNvPr id="11269" name="Text Box 35"/>
          <p:cNvSpPr txBox="1">
            <a:spLocks noChangeArrowheads="1"/>
          </p:cNvSpPr>
          <p:nvPr/>
        </p:nvSpPr>
        <p:spPr bwMode="auto">
          <a:xfrm>
            <a:off x="1968500" y="6075364"/>
            <a:ext cx="6707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eaLnBrk="1" hangingPunct="1"/>
            <a:r>
              <a:rPr lang="en-US" altLang="zh-CN" sz="1200" b="0">
                <a:solidFill>
                  <a:schemeClr val="tx1"/>
                </a:solidFill>
                <a:latin typeface="Arial" panose="020B0604020202020204" pitchFamily="34" charset="0"/>
                <a:ea typeface="宋体" panose="02010600030101010101" pitchFamily="2" charset="-122"/>
              </a:rPr>
              <a:t>From Dawn Song’s RISE: http://research.microsoft.com/projects/SWSecInstitute/slides/Song.ppt </a:t>
            </a:r>
          </a:p>
        </p:txBody>
      </p:sp>
      <p:pic>
        <p:nvPicPr>
          <p:cNvPr id="2" name="Picture 1">
            <a:extLst>
              <a:ext uri="{FF2B5EF4-FFF2-40B4-BE49-F238E27FC236}">
                <a16:creationId xmlns:a16="http://schemas.microsoft.com/office/drawing/2014/main" id="{81B8BBE2-0F5D-154C-BC05-EEFD600700DD}"/>
              </a:ext>
            </a:extLst>
          </p:cNvPr>
          <p:cNvPicPr>
            <a:picLocks noChangeAspect="1"/>
          </p:cNvPicPr>
          <p:nvPr/>
        </p:nvPicPr>
        <p:blipFill>
          <a:blip r:embed="rId3"/>
          <a:stretch>
            <a:fillRect/>
          </a:stretch>
        </p:blipFill>
        <p:spPr>
          <a:xfrm>
            <a:off x="469900" y="1969795"/>
            <a:ext cx="3886200" cy="3352800"/>
          </a:xfrm>
          <a:prstGeom prst="rect">
            <a:avLst/>
          </a:prstGeom>
        </p:spPr>
      </p:pic>
    </p:spTree>
    <p:extLst>
      <p:ext uri="{BB962C8B-B14F-4D97-AF65-F5344CB8AC3E}">
        <p14:creationId xmlns:p14="http://schemas.microsoft.com/office/powerpoint/2010/main" val="392035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zh-CN">
                <a:ea typeface="宋体" panose="02010600030101010101" pitchFamily="2" charset="-122"/>
              </a:rPr>
              <a:t>A Stack Frame</a:t>
            </a:r>
          </a:p>
        </p:txBody>
      </p:sp>
      <p:sp>
        <p:nvSpPr>
          <p:cNvPr id="13316" name="Rectangle 3"/>
          <p:cNvSpPr>
            <a:spLocks noGrp="1" noChangeArrowheads="1"/>
          </p:cNvSpPr>
          <p:nvPr>
            <p:ph type="body" idx="1"/>
          </p:nvPr>
        </p:nvSpPr>
        <p:spPr>
          <a:xfrm>
            <a:off x="4938714" y="1604963"/>
            <a:ext cx="4795837" cy="4278312"/>
          </a:xfrm>
          <a:solidFill>
            <a:schemeClr val="tx1"/>
          </a:solidFill>
          <a:ln w="57150">
            <a:solidFill>
              <a:schemeClr val="bg2"/>
            </a:solidFill>
            <a:miter lim="800000"/>
            <a:headEnd/>
            <a:tailEnd/>
          </a:ln>
        </p:spPr>
        <p:txBody>
          <a:bodyPr/>
          <a:lstStyle/>
          <a:p>
            <a:pPr algn="ctr">
              <a:buFont typeface="Wingdings" panose="05000000000000000000" pitchFamily="2" charset="2"/>
              <a:buNone/>
            </a:pPr>
            <a:r>
              <a:rPr lang="en-US" altLang="zh-CN" b="1">
                <a:solidFill>
                  <a:schemeClr val="bg1"/>
                </a:solidFill>
                <a:ea typeface="宋体" panose="02010600030101010101" pitchFamily="2" charset="-122"/>
              </a:rPr>
              <a:t>Parameters</a:t>
            </a:r>
          </a:p>
          <a:p>
            <a:pPr algn="ctr">
              <a:buFont typeface="Wingdings" panose="05000000000000000000" pitchFamily="2" charset="2"/>
              <a:buNone/>
            </a:pPr>
            <a:r>
              <a:rPr lang="en-US" altLang="zh-CN" b="1">
                <a:solidFill>
                  <a:schemeClr val="bg1"/>
                </a:solidFill>
                <a:ea typeface="宋体" panose="02010600030101010101" pitchFamily="2" charset="-122"/>
              </a:rPr>
              <a:t>Return Address</a:t>
            </a:r>
          </a:p>
          <a:p>
            <a:pPr algn="ctr">
              <a:buFont typeface="Wingdings" panose="05000000000000000000" pitchFamily="2" charset="2"/>
              <a:buNone/>
            </a:pPr>
            <a:r>
              <a:rPr lang="en-US" altLang="zh-CN" b="1">
                <a:solidFill>
                  <a:schemeClr val="bg1"/>
                </a:solidFill>
                <a:ea typeface="宋体" panose="02010600030101010101" pitchFamily="2" charset="-122"/>
              </a:rPr>
              <a:t>Calling Stack Pointer</a:t>
            </a:r>
          </a:p>
          <a:p>
            <a:pPr algn="ctr">
              <a:buFont typeface="Wingdings" panose="05000000000000000000" pitchFamily="2" charset="2"/>
              <a:buNone/>
            </a:pPr>
            <a:r>
              <a:rPr lang="en-US" altLang="zh-CN" b="1">
                <a:solidFill>
                  <a:schemeClr val="bg1"/>
                </a:solidFill>
                <a:ea typeface="宋体" panose="02010600030101010101" pitchFamily="2" charset="-122"/>
              </a:rPr>
              <a:t>Local Variables</a:t>
            </a:r>
          </a:p>
        </p:txBody>
      </p:sp>
      <p:sp>
        <p:nvSpPr>
          <p:cNvPr id="13317" name="Line 4"/>
          <p:cNvSpPr>
            <a:spLocks noChangeShapeType="1"/>
          </p:cNvSpPr>
          <p:nvPr/>
        </p:nvSpPr>
        <p:spPr bwMode="auto">
          <a:xfrm>
            <a:off x="5029200" y="4419600"/>
            <a:ext cx="45720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5"/>
          <p:cNvSpPr>
            <a:spLocks noChangeShapeType="1"/>
          </p:cNvSpPr>
          <p:nvPr/>
        </p:nvSpPr>
        <p:spPr bwMode="auto">
          <a:xfrm>
            <a:off x="5029200" y="2667000"/>
            <a:ext cx="45720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Line 6"/>
          <p:cNvSpPr>
            <a:spLocks noChangeShapeType="1"/>
          </p:cNvSpPr>
          <p:nvPr/>
        </p:nvSpPr>
        <p:spPr bwMode="auto">
          <a:xfrm>
            <a:off x="5029200" y="3251200"/>
            <a:ext cx="45720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Line 7"/>
          <p:cNvSpPr>
            <a:spLocks noChangeShapeType="1"/>
          </p:cNvSpPr>
          <p:nvPr/>
        </p:nvSpPr>
        <p:spPr bwMode="auto">
          <a:xfrm>
            <a:off x="5029200" y="3835400"/>
            <a:ext cx="45720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1" name="Text Box 8"/>
          <p:cNvSpPr txBox="1">
            <a:spLocks noChangeArrowheads="1"/>
          </p:cNvSpPr>
          <p:nvPr/>
        </p:nvSpPr>
        <p:spPr bwMode="auto">
          <a:xfrm>
            <a:off x="3405188" y="4973638"/>
            <a:ext cx="154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solidFill>
                  <a:schemeClr val="tx2"/>
                </a:solidFill>
                <a:latin typeface="Arial" panose="020B0604020202020204" pitchFamily="34" charset="0"/>
                <a:ea typeface="宋体" panose="02010600030101010101" pitchFamily="2" charset="-122"/>
              </a:rPr>
              <a:t>00000000</a:t>
            </a:r>
          </a:p>
        </p:txBody>
      </p:sp>
      <p:sp>
        <p:nvSpPr>
          <p:cNvPr id="13322" name="Text Box 9"/>
          <p:cNvSpPr txBox="1">
            <a:spLocks noChangeArrowheads="1"/>
          </p:cNvSpPr>
          <p:nvPr/>
        </p:nvSpPr>
        <p:spPr bwMode="auto">
          <a:xfrm>
            <a:off x="1957388" y="4287838"/>
            <a:ext cx="174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solidFill>
                  <a:schemeClr val="accent2"/>
                </a:solidFill>
                <a:latin typeface="Arial" panose="020B0604020202020204" pitchFamily="34" charset="0"/>
                <a:ea typeface="宋体" panose="02010600030101010101" pitchFamily="2" charset="-122"/>
              </a:rPr>
              <a:t>Addresses</a:t>
            </a:r>
          </a:p>
        </p:txBody>
      </p:sp>
      <p:sp>
        <p:nvSpPr>
          <p:cNvPr id="13323" name="Text Box 10"/>
          <p:cNvSpPr txBox="1">
            <a:spLocks noChangeArrowheads="1"/>
          </p:cNvSpPr>
          <p:nvPr/>
        </p:nvSpPr>
        <p:spPr bwMode="auto">
          <a:xfrm>
            <a:off x="3786188" y="360203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solidFill>
                  <a:schemeClr val="tx2"/>
                </a:solidFill>
                <a:latin typeface="Arial" panose="020B0604020202020204" pitchFamily="34" charset="0"/>
                <a:ea typeface="宋体" panose="02010600030101010101" pitchFamily="2" charset="-122"/>
              </a:rPr>
              <a:t>SP</a:t>
            </a:r>
          </a:p>
        </p:txBody>
      </p:sp>
      <p:sp>
        <p:nvSpPr>
          <p:cNvPr id="13324" name="Line 11"/>
          <p:cNvSpPr>
            <a:spLocks noChangeShapeType="1"/>
          </p:cNvSpPr>
          <p:nvPr/>
        </p:nvSpPr>
        <p:spPr bwMode="auto">
          <a:xfrm>
            <a:off x="4471988" y="3830638"/>
            <a:ext cx="457200"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5" name="Text Box 12"/>
          <p:cNvSpPr txBox="1">
            <a:spLocks noChangeArrowheads="1"/>
          </p:cNvSpPr>
          <p:nvPr/>
        </p:nvSpPr>
        <p:spPr bwMode="auto">
          <a:xfrm>
            <a:off x="2719388" y="2992438"/>
            <a:ext cx="1598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solidFill>
                  <a:schemeClr val="tx2"/>
                </a:solidFill>
                <a:latin typeface="Arial" panose="020B0604020202020204" pitchFamily="34" charset="0"/>
                <a:ea typeface="宋体" panose="02010600030101010101" pitchFamily="2" charset="-122"/>
              </a:rPr>
              <a:t>SP+</a:t>
            </a:r>
            <a:r>
              <a:rPr lang="en-US" altLang="zh-CN" i="1">
                <a:solidFill>
                  <a:schemeClr val="tx2"/>
                </a:solidFill>
                <a:latin typeface="Arial" panose="020B0604020202020204" pitchFamily="34" charset="0"/>
                <a:ea typeface="宋体" panose="02010600030101010101" pitchFamily="2" charset="-122"/>
              </a:rPr>
              <a:t>offset</a:t>
            </a:r>
          </a:p>
        </p:txBody>
      </p:sp>
      <p:sp>
        <p:nvSpPr>
          <p:cNvPr id="13326" name="Line 13"/>
          <p:cNvSpPr>
            <a:spLocks noChangeShapeType="1"/>
          </p:cNvSpPr>
          <p:nvPr/>
        </p:nvSpPr>
        <p:spPr bwMode="auto">
          <a:xfrm>
            <a:off x="4471988" y="3221038"/>
            <a:ext cx="457200"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7" name="Line 14"/>
          <p:cNvSpPr>
            <a:spLocks noChangeShapeType="1"/>
          </p:cNvSpPr>
          <p:nvPr/>
        </p:nvSpPr>
        <p:spPr bwMode="auto">
          <a:xfrm flipV="1">
            <a:off x="3176588" y="4059238"/>
            <a:ext cx="533400" cy="228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8" name="Line 15"/>
          <p:cNvSpPr>
            <a:spLocks noChangeShapeType="1"/>
          </p:cNvSpPr>
          <p:nvPr/>
        </p:nvSpPr>
        <p:spPr bwMode="auto">
          <a:xfrm>
            <a:off x="2947988" y="4821238"/>
            <a:ext cx="457200" cy="304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9" name="Line 16"/>
          <p:cNvSpPr>
            <a:spLocks noChangeShapeType="1"/>
          </p:cNvSpPr>
          <p:nvPr/>
        </p:nvSpPr>
        <p:spPr bwMode="auto">
          <a:xfrm flipV="1">
            <a:off x="2566988" y="3525838"/>
            <a:ext cx="533400" cy="6858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0" name="Line 17"/>
          <p:cNvSpPr>
            <a:spLocks noChangeShapeType="1"/>
          </p:cNvSpPr>
          <p:nvPr/>
        </p:nvSpPr>
        <p:spPr bwMode="auto">
          <a:xfrm>
            <a:off x="5086350" y="2198688"/>
            <a:ext cx="45720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Text Box 18"/>
          <p:cNvSpPr txBox="1">
            <a:spLocks noChangeArrowheads="1"/>
          </p:cNvSpPr>
          <p:nvPr/>
        </p:nvSpPr>
        <p:spPr bwMode="auto">
          <a:xfrm>
            <a:off x="2536826" y="5873751"/>
            <a:ext cx="6396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ea typeface="宋体" panose="02010600030101010101" pitchFamily="2" charset="-122"/>
              </a:rPr>
              <a:t>SP: stack pointer   BP: base/frame pointer</a:t>
            </a:r>
          </a:p>
        </p:txBody>
      </p:sp>
      <p:sp>
        <p:nvSpPr>
          <p:cNvPr id="13332" name="Text Box 19"/>
          <p:cNvSpPr txBox="1">
            <a:spLocks noChangeArrowheads="1"/>
          </p:cNvSpPr>
          <p:nvPr/>
        </p:nvSpPr>
        <p:spPr bwMode="auto">
          <a:xfrm>
            <a:off x="3668713" y="1957388"/>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r>
              <a:rPr lang="en-US" altLang="zh-CN">
                <a:solidFill>
                  <a:schemeClr val="tx2"/>
                </a:solidFill>
                <a:latin typeface="Arial" panose="020B0604020202020204" pitchFamily="34" charset="0"/>
                <a:ea typeface="宋体" panose="02010600030101010101" pitchFamily="2" charset="-122"/>
              </a:rPr>
              <a:t>BP</a:t>
            </a:r>
          </a:p>
        </p:txBody>
      </p:sp>
      <p:sp>
        <p:nvSpPr>
          <p:cNvPr id="13333" name="Line 20"/>
          <p:cNvSpPr>
            <a:spLocks noChangeShapeType="1"/>
          </p:cNvSpPr>
          <p:nvPr/>
        </p:nvSpPr>
        <p:spPr bwMode="auto">
          <a:xfrm>
            <a:off x="4354513" y="2185988"/>
            <a:ext cx="457200" cy="0"/>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2012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fld id="{44CE1A9C-6A5C-4D3C-BC45-9F6AE54A5574}" type="slidenum">
              <a:rPr lang="zh-CN" altLang="en-US" sz="1400" b="0" smtClean="0">
                <a:solidFill>
                  <a:schemeClr val="tx1"/>
                </a:solidFill>
                <a:latin typeface="Arial" panose="020B0604020202020204" pitchFamily="34" charset="0"/>
              </a:rPr>
              <a:pPr/>
              <a:t>9</a:t>
            </a:fld>
            <a:endParaRPr lang="en-US" altLang="zh-CN" sz="1400" b="0">
              <a:solidFill>
                <a:schemeClr val="tx1"/>
              </a:solidFill>
              <a:latin typeface="Arial" panose="020B0604020202020204" pitchFamily="34" charset="0"/>
            </a:endParaRPr>
          </a:p>
        </p:txBody>
      </p:sp>
      <p:sp>
        <p:nvSpPr>
          <p:cNvPr id="14339" name="Rectangle 2"/>
          <p:cNvSpPr>
            <a:spLocks noGrp="1" noChangeArrowheads="1"/>
          </p:cNvSpPr>
          <p:nvPr>
            <p:ph type="title"/>
          </p:nvPr>
        </p:nvSpPr>
        <p:spPr>
          <a:xfrm>
            <a:off x="1828800" y="609600"/>
            <a:ext cx="2895600" cy="1600200"/>
          </a:xfrm>
        </p:spPr>
        <p:txBody>
          <a:bodyPr/>
          <a:lstStyle/>
          <a:p>
            <a:r>
              <a:rPr lang="en-US" altLang="zh-CN">
                <a:ea typeface="宋体" panose="02010600030101010101" pitchFamily="2" charset="-122"/>
              </a:rPr>
              <a:t>Sample</a:t>
            </a:r>
            <a:br>
              <a:rPr lang="en-US" altLang="zh-CN">
                <a:ea typeface="宋体" panose="02010600030101010101" pitchFamily="2" charset="-122"/>
              </a:rPr>
            </a:br>
            <a:r>
              <a:rPr lang="en-US" altLang="zh-CN">
                <a:ea typeface="宋体" panose="02010600030101010101" pitchFamily="2" charset="-122"/>
              </a:rPr>
              <a:t>Stack</a:t>
            </a:r>
          </a:p>
        </p:txBody>
      </p:sp>
      <p:sp>
        <p:nvSpPr>
          <p:cNvPr id="14340" name="Rectangle 3"/>
          <p:cNvSpPr>
            <a:spLocks noGrp="1" noChangeArrowheads="1"/>
          </p:cNvSpPr>
          <p:nvPr>
            <p:ph type="body" idx="1"/>
          </p:nvPr>
        </p:nvSpPr>
        <p:spPr>
          <a:xfrm>
            <a:off x="5257800" y="152400"/>
            <a:ext cx="4876800" cy="2590800"/>
          </a:xfrm>
          <a:solidFill>
            <a:srgbClr val="BBF7D2"/>
          </a:solidFill>
          <a:ln w="57150">
            <a:solidFill>
              <a:srgbClr val="BBF7D2"/>
            </a:solidFill>
            <a:miter lim="800000"/>
            <a:headEnd/>
            <a:tailEnd/>
          </a:ln>
        </p:spPr>
        <p:txBody>
          <a:bodyPr>
            <a:normAutofit lnSpcReduction="10000"/>
          </a:bodyPr>
          <a:lstStyle/>
          <a:p>
            <a:pPr>
              <a:lnSpc>
                <a:spcPct val="90000"/>
              </a:lnSpc>
              <a:buFont typeface="Wingdings" panose="05000000000000000000" pitchFamily="2" charset="2"/>
              <a:buNone/>
            </a:pPr>
            <a:r>
              <a:rPr lang="en-US" altLang="zh-CN" sz="2400" b="1">
                <a:ea typeface="宋体" panose="02010600030101010101" pitchFamily="2" charset="-122"/>
              </a:rPr>
              <a:t>18</a:t>
            </a:r>
          </a:p>
          <a:p>
            <a:pPr>
              <a:lnSpc>
                <a:spcPct val="90000"/>
              </a:lnSpc>
              <a:buFont typeface="Wingdings" panose="05000000000000000000" pitchFamily="2" charset="2"/>
              <a:buNone/>
            </a:pPr>
            <a:r>
              <a:rPr lang="en-US" altLang="zh-CN" sz="2400" b="1">
                <a:ea typeface="宋体" panose="02010600030101010101" pitchFamily="2" charset="-122"/>
              </a:rPr>
              <a:t>addressof(y=3) </a:t>
            </a:r>
            <a:r>
              <a:rPr lang="en-US" altLang="zh-CN" sz="2400" b="1" i="1">
                <a:ea typeface="宋体" panose="02010600030101010101" pitchFamily="2" charset="-122"/>
              </a:rPr>
              <a:t>return address</a:t>
            </a:r>
          </a:p>
          <a:p>
            <a:pPr>
              <a:lnSpc>
                <a:spcPct val="90000"/>
              </a:lnSpc>
              <a:buFont typeface="Wingdings" panose="05000000000000000000" pitchFamily="2" charset="2"/>
              <a:buNone/>
            </a:pPr>
            <a:r>
              <a:rPr lang="en-US" altLang="zh-CN" sz="2400" b="1">
                <a:ea typeface="宋体" panose="02010600030101010101" pitchFamily="2" charset="-122"/>
              </a:rPr>
              <a:t>saved stack pointer</a:t>
            </a:r>
          </a:p>
          <a:p>
            <a:pPr>
              <a:lnSpc>
                <a:spcPct val="90000"/>
              </a:lnSpc>
              <a:buFont typeface="Wingdings" panose="05000000000000000000" pitchFamily="2" charset="2"/>
              <a:buNone/>
            </a:pPr>
            <a:r>
              <a:rPr lang="en-US" altLang="zh-CN" sz="2400" b="1">
                <a:ea typeface="宋体" panose="02010600030101010101" pitchFamily="2" charset="-122"/>
              </a:rPr>
              <a:t>buf</a:t>
            </a:r>
          </a:p>
          <a:p>
            <a:pPr>
              <a:lnSpc>
                <a:spcPct val="90000"/>
              </a:lnSpc>
              <a:buFont typeface="Wingdings" panose="05000000000000000000" pitchFamily="2" charset="2"/>
              <a:buNone/>
            </a:pPr>
            <a:r>
              <a:rPr lang="en-US" altLang="zh-CN" sz="2400" b="1">
                <a:ea typeface="宋体" panose="02010600030101010101" pitchFamily="2" charset="-122"/>
              </a:rPr>
              <a:t>y</a:t>
            </a:r>
          </a:p>
          <a:p>
            <a:pPr>
              <a:lnSpc>
                <a:spcPct val="90000"/>
              </a:lnSpc>
              <a:buFont typeface="Wingdings" panose="05000000000000000000" pitchFamily="2" charset="2"/>
              <a:buNone/>
            </a:pPr>
            <a:r>
              <a:rPr lang="en-US" altLang="zh-CN" sz="2400" b="1">
                <a:ea typeface="宋体" panose="02010600030101010101" pitchFamily="2" charset="-122"/>
              </a:rPr>
              <a:t>x</a:t>
            </a:r>
          </a:p>
        </p:txBody>
      </p:sp>
      <p:sp>
        <p:nvSpPr>
          <p:cNvPr id="14341" name="Rectangle 4"/>
          <p:cNvSpPr>
            <a:spLocks noChangeArrowheads="1"/>
          </p:cNvSpPr>
          <p:nvPr/>
        </p:nvSpPr>
        <p:spPr bwMode="auto">
          <a:xfrm>
            <a:off x="2057400" y="2971800"/>
            <a:ext cx="2667000"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x=2;</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foo(18);</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y=3;</a:t>
            </a:r>
          </a:p>
          <a:p>
            <a:pPr algn="l">
              <a:spcBef>
                <a:spcPct val="20000"/>
              </a:spcBef>
            </a:pPr>
            <a:endParaRPr lang="zh-CN" altLang="en-US" sz="2800">
              <a:solidFill>
                <a:srgbClr val="000000"/>
              </a:solidFill>
              <a:latin typeface="Courier New" panose="02070309020205020404" pitchFamily="49" charset="0"/>
              <a:ea typeface="宋体" panose="02010600030101010101" pitchFamily="2" charset="-122"/>
            </a:endParaRPr>
          </a:p>
        </p:txBody>
      </p:sp>
      <p:sp>
        <p:nvSpPr>
          <p:cNvPr id="14342" name="Rectangle 5"/>
          <p:cNvSpPr>
            <a:spLocks noChangeArrowheads="1"/>
          </p:cNvSpPr>
          <p:nvPr/>
        </p:nvSpPr>
        <p:spPr bwMode="auto">
          <a:xfrm>
            <a:off x="5867400" y="2895600"/>
            <a:ext cx="4267200" cy="3276600"/>
          </a:xfrm>
          <a:prstGeom prst="rect">
            <a:avLst/>
          </a:prstGeom>
          <a:solidFill>
            <a:schemeClr val="accent1"/>
          </a:solidFill>
          <a:ln w="9525">
            <a:solidFill>
              <a:schemeClr val="accent1"/>
            </a:solidFill>
            <a:miter lim="800000"/>
            <a:headEnd/>
            <a:tailEnd/>
          </a:ln>
        </p:spPr>
        <p:txBody>
          <a:bodyPr/>
          <a:lstStyle>
            <a:lvl1pPr marL="342900" indent="-342900">
              <a:defRPr sz="2400" b="1">
                <a:solidFill>
                  <a:srgbClr val="00279F"/>
                </a:solidFill>
                <a:latin typeface="Batang" pitchFamily="18" charset="-127"/>
              </a:defRPr>
            </a:lvl1pPr>
            <a:lvl2pPr marL="742950" indent="-285750">
              <a:defRPr sz="2400" b="1">
                <a:solidFill>
                  <a:srgbClr val="00279F"/>
                </a:solidFill>
                <a:latin typeface="Batang" pitchFamily="18" charset="-127"/>
              </a:defRPr>
            </a:lvl2pPr>
            <a:lvl3pPr marL="1143000" indent="-228600">
              <a:defRPr sz="2400" b="1">
                <a:solidFill>
                  <a:srgbClr val="00279F"/>
                </a:solidFill>
                <a:latin typeface="Batang" pitchFamily="18" charset="-127"/>
              </a:defRPr>
            </a:lvl3pPr>
            <a:lvl4pPr marL="1600200" indent="-228600">
              <a:defRPr sz="2400" b="1">
                <a:solidFill>
                  <a:srgbClr val="00279F"/>
                </a:solidFill>
                <a:latin typeface="Batang" pitchFamily="18" charset="-127"/>
              </a:defRPr>
            </a:lvl4pPr>
            <a:lvl5pPr marL="2057400" indent="-228600">
              <a:defRPr sz="2400" b="1">
                <a:solidFill>
                  <a:srgbClr val="00279F"/>
                </a:solidFill>
                <a:latin typeface="Batang" pitchFamily="18" charset="-127"/>
              </a:defRPr>
            </a:lvl5pPr>
            <a:lvl6pPr marL="2514600" indent="-228600" algn="ctr" eaLnBrk="0" fontAlgn="base" hangingPunct="0">
              <a:spcBef>
                <a:spcPct val="0"/>
              </a:spcBef>
              <a:spcAft>
                <a:spcPct val="0"/>
              </a:spcAft>
              <a:defRPr sz="2400" b="1">
                <a:solidFill>
                  <a:srgbClr val="00279F"/>
                </a:solidFill>
                <a:latin typeface="Batang" pitchFamily="18" charset="-127"/>
              </a:defRPr>
            </a:lvl6pPr>
            <a:lvl7pPr marL="2971800" indent="-228600" algn="ctr" eaLnBrk="0" fontAlgn="base" hangingPunct="0">
              <a:spcBef>
                <a:spcPct val="0"/>
              </a:spcBef>
              <a:spcAft>
                <a:spcPct val="0"/>
              </a:spcAft>
              <a:defRPr sz="2400" b="1">
                <a:solidFill>
                  <a:srgbClr val="00279F"/>
                </a:solidFill>
                <a:latin typeface="Batang" pitchFamily="18" charset="-127"/>
              </a:defRPr>
            </a:lvl7pPr>
            <a:lvl8pPr marL="3429000" indent="-228600" algn="ctr" eaLnBrk="0" fontAlgn="base" hangingPunct="0">
              <a:spcBef>
                <a:spcPct val="0"/>
              </a:spcBef>
              <a:spcAft>
                <a:spcPct val="0"/>
              </a:spcAft>
              <a:defRPr sz="2400" b="1">
                <a:solidFill>
                  <a:srgbClr val="00279F"/>
                </a:solidFill>
                <a:latin typeface="Batang" pitchFamily="18" charset="-127"/>
              </a:defRPr>
            </a:lvl8pPr>
            <a:lvl9pPr marL="3886200" indent="-228600" algn="ctr" eaLnBrk="0" fontAlgn="base" hangingPunct="0">
              <a:spcBef>
                <a:spcPct val="0"/>
              </a:spcBef>
              <a:spcAft>
                <a:spcPct val="0"/>
              </a:spcAft>
              <a:defRPr sz="2400" b="1">
                <a:solidFill>
                  <a:srgbClr val="00279F"/>
                </a:solidFill>
                <a:latin typeface="Batang" pitchFamily="18" charset="-127"/>
              </a:defRPr>
            </a:lvl9pPr>
          </a:lstStyle>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void foo(int j) {</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   int x,y;</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	 char buf[100];</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   x=j;</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	  …</a:t>
            </a:r>
          </a:p>
          <a:p>
            <a:pPr algn="l">
              <a:spcBef>
                <a:spcPct val="20000"/>
              </a:spcBef>
            </a:pPr>
            <a:r>
              <a:rPr lang="en-US" altLang="zh-CN" sz="2800">
                <a:solidFill>
                  <a:srgbClr val="000000"/>
                </a:solidFill>
                <a:latin typeface="Courier New" panose="02070309020205020404" pitchFamily="49" charset="0"/>
                <a:ea typeface="宋体" panose="02010600030101010101" pitchFamily="2" charset="-122"/>
              </a:rPr>
              <a:t>}</a:t>
            </a:r>
          </a:p>
        </p:txBody>
      </p:sp>
      <p:sp>
        <p:nvSpPr>
          <p:cNvPr id="14343" name="Line 6"/>
          <p:cNvSpPr>
            <a:spLocks noChangeShapeType="1"/>
          </p:cNvSpPr>
          <p:nvPr/>
        </p:nvSpPr>
        <p:spPr bwMode="auto">
          <a:xfrm flipV="1">
            <a:off x="4343400" y="3276600"/>
            <a:ext cx="1371600" cy="457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7"/>
          <p:cNvSpPr>
            <a:spLocks noChangeShapeType="1"/>
          </p:cNvSpPr>
          <p:nvPr/>
        </p:nvSpPr>
        <p:spPr bwMode="auto">
          <a:xfrm flipH="1" flipV="1">
            <a:off x="4191000" y="4267200"/>
            <a:ext cx="1676400" cy="9144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5487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10597</TotalTime>
  <Words>2021</Words>
  <Application>Microsoft Office PowerPoint</Application>
  <PresentationFormat>Widescreen</PresentationFormat>
  <Paragraphs>466</Paragraphs>
  <Slides>45</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宋体</vt:lpstr>
      <vt:lpstr>Arial</vt:lpstr>
      <vt:lpstr>Batang</vt:lpstr>
      <vt:lpstr>Calibri</vt:lpstr>
      <vt:lpstr>Calibri Light</vt:lpstr>
      <vt:lpstr>Courier New</vt:lpstr>
      <vt:lpstr>等线</vt:lpstr>
      <vt:lpstr>等线</vt:lpstr>
      <vt:lpstr>DengXian Light</vt:lpstr>
      <vt:lpstr>Times New Roman</vt:lpstr>
      <vt:lpstr>Wingdings</vt:lpstr>
      <vt:lpstr>Office Theme</vt:lpstr>
      <vt:lpstr>Software vulnerabilities</vt:lpstr>
      <vt:lpstr>Outline</vt:lpstr>
      <vt:lpstr>The Problem</vt:lpstr>
      <vt:lpstr>Necessary Background</vt:lpstr>
      <vt:lpstr>What is a Buffer Overflow?</vt:lpstr>
      <vt:lpstr>Attack Possibilities</vt:lpstr>
      <vt:lpstr>Address Space</vt:lpstr>
      <vt:lpstr>A Stack Frame</vt:lpstr>
      <vt:lpstr>Sample Stack</vt:lpstr>
      <vt:lpstr>Before and After</vt:lpstr>
      <vt:lpstr>PowerPoint Presentation</vt:lpstr>
      <vt:lpstr>Example: gets()</vt:lpstr>
      <vt:lpstr>Example: strcpy()</vt:lpstr>
      <vt:lpstr>Test by Yourself</vt:lpstr>
      <vt:lpstr>Using GDB to Check Stack</vt:lpstr>
      <vt:lpstr>PowerPoint Presentation</vt:lpstr>
      <vt:lpstr>Example of Using GDB</vt:lpstr>
      <vt:lpstr>PowerPoint Presentation</vt:lpstr>
      <vt:lpstr>PowerPoint Presentation</vt:lpstr>
      <vt:lpstr>Two Techniques for Generating Stack Overflow Codes</vt:lpstr>
      <vt:lpstr>Using NOPs</vt:lpstr>
      <vt:lpstr>Estimating the Location </vt:lpstr>
      <vt:lpstr>Outline</vt:lpstr>
      <vt:lpstr>Preventing Buffer Overflow Attacks</vt:lpstr>
      <vt:lpstr>Dynamic countermeasures</vt:lpstr>
      <vt:lpstr>Stack frames</vt:lpstr>
      <vt:lpstr>Canary</vt:lpstr>
      <vt:lpstr>Canary</vt:lpstr>
      <vt:lpstr>Countermeasures</vt:lpstr>
      <vt:lpstr>Outline</vt:lpstr>
      <vt:lpstr>Programming flaws</vt:lpstr>
      <vt:lpstr>Outline</vt:lpstr>
      <vt:lpstr>CTF insights</vt:lpstr>
      <vt:lpstr>Malware</vt:lpstr>
      <vt:lpstr>History</vt:lpstr>
      <vt:lpstr>Malware features</vt:lpstr>
      <vt:lpstr>Transmission</vt:lpstr>
      <vt:lpstr>Activation</vt:lpstr>
      <vt:lpstr>Activation</vt:lpstr>
      <vt:lpstr>Stealth</vt:lpstr>
      <vt:lpstr>Outline</vt:lpstr>
      <vt:lpstr>OWASP secure coding guidelines</vt:lpstr>
      <vt:lpstr>Top 10 – CMU </vt:lpstr>
      <vt:lpstr>User countermeasures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Programming</dc:title>
  <dc:creator>Xenia Mountrouidou</dc:creator>
  <cp:lastModifiedBy>Mountrouidou, Xenia</cp:lastModifiedBy>
  <cp:revision>72</cp:revision>
  <dcterms:created xsi:type="dcterms:W3CDTF">2017-03-26T18:49:01Z</dcterms:created>
  <dcterms:modified xsi:type="dcterms:W3CDTF">2019-04-10T17:49:16Z</dcterms:modified>
</cp:coreProperties>
</file>