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74" r:id="rId3"/>
    <p:sldId id="257" r:id="rId4"/>
    <p:sldId id="258" r:id="rId5"/>
    <p:sldId id="259" r:id="rId6"/>
    <p:sldId id="260" r:id="rId7"/>
    <p:sldId id="261" r:id="rId8"/>
    <p:sldId id="262" r:id="rId9"/>
    <p:sldId id="263" r:id="rId10"/>
    <p:sldId id="264" r:id="rId11"/>
    <p:sldId id="267" r:id="rId12"/>
    <p:sldId id="265" r:id="rId13"/>
    <p:sldId id="266" r:id="rId14"/>
    <p:sldId id="268" r:id="rId15"/>
    <p:sldId id="270" r:id="rId16"/>
    <p:sldId id="271" r:id="rId17"/>
    <p:sldId id="272" r:id="rId18"/>
    <p:sldId id="273"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4"/>
    <p:restoredTop sz="75844"/>
  </p:normalViewPr>
  <p:slideViewPr>
    <p:cSldViewPr snapToGrid="0" snapToObjects="1">
      <p:cViewPr varScale="1">
        <p:scale>
          <a:sx n="71" d="100"/>
          <a:sy n="71" d="100"/>
        </p:scale>
        <p:origin x="13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BC9BE8-774E-FE4C-834E-A8514895871A}" type="datetimeFigureOut">
              <a:rPr lang="en-US" smtClean="0"/>
              <a:t>4/6/20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132B5-A389-8C42-89B3-7011F4FED268}" type="slidenum">
              <a:rPr lang="en-US" smtClean="0"/>
              <a:t>‹#›</a:t>
            </a:fld>
            <a:endParaRPr lang="en-US"/>
          </a:p>
        </p:txBody>
      </p:sp>
    </p:spTree>
    <p:extLst>
      <p:ext uri="{BB962C8B-B14F-4D97-AF65-F5344CB8AC3E}">
        <p14:creationId xmlns:p14="http://schemas.microsoft.com/office/powerpoint/2010/main" val="170469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1132B5-A389-8C42-89B3-7011F4FED268}" type="slidenum">
              <a:rPr lang="en-US" smtClean="0"/>
              <a:t>2</a:t>
            </a:fld>
            <a:endParaRPr lang="en-US"/>
          </a:p>
        </p:txBody>
      </p:sp>
    </p:spTree>
    <p:extLst>
      <p:ext uri="{BB962C8B-B14F-4D97-AF65-F5344CB8AC3E}">
        <p14:creationId xmlns:p14="http://schemas.microsoft.com/office/powerpoint/2010/main" val="52942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protection implements separation and sharing</a:t>
            </a:r>
          </a:p>
          <a:p>
            <a:r>
              <a:rPr lang="en-US" dirty="0"/>
              <a:t>Fence: confines users to one side of a boundary. Very restrictive, predefined amount of space. Hardware register, fence register: contains address to the end of OS, location could be changed</a:t>
            </a:r>
          </a:p>
        </p:txBody>
      </p:sp>
      <p:sp>
        <p:nvSpPr>
          <p:cNvPr id="4" name="Slide Number Placeholder 3"/>
          <p:cNvSpPr>
            <a:spLocks noGrp="1"/>
          </p:cNvSpPr>
          <p:nvPr>
            <p:ph type="sldNum" sz="quarter" idx="5"/>
          </p:nvPr>
        </p:nvSpPr>
        <p:spPr/>
        <p:txBody>
          <a:bodyPr/>
          <a:lstStyle/>
          <a:p>
            <a:fld id="{CB1132B5-A389-8C42-89B3-7011F4FED268}" type="slidenum">
              <a:rPr lang="en-US" smtClean="0"/>
              <a:t>12</a:t>
            </a:fld>
            <a:endParaRPr lang="en-US"/>
          </a:p>
        </p:txBody>
      </p:sp>
    </p:spTree>
    <p:extLst>
      <p:ext uri="{BB962C8B-B14F-4D97-AF65-F5344CB8AC3E}">
        <p14:creationId xmlns:p14="http://schemas.microsoft.com/office/powerpoint/2010/main" val="145456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register: all addresses inside a program are offsets of the base address. A variable fence register is known as base </a:t>
            </a:r>
            <a:r>
              <a:rPr lang="en-US" dirty="0" err="1"/>
              <a:t>rebister</a:t>
            </a:r>
            <a:r>
              <a:rPr lang="en-US" dirty="0"/>
              <a:t>.</a:t>
            </a:r>
          </a:p>
          <a:p>
            <a:r>
              <a:rPr lang="en-US" dirty="0"/>
              <a:t>Fence registers set lower but not upper bound. Bounds register: upper address limit. Check these register to make sure within bounds.</a:t>
            </a:r>
          </a:p>
          <a:p>
            <a:r>
              <a:rPr lang="en-US" dirty="0"/>
              <a:t>User error may overwrite parts of memory: data base, data bounds, program base, program bounds</a:t>
            </a:r>
          </a:p>
        </p:txBody>
      </p:sp>
      <p:sp>
        <p:nvSpPr>
          <p:cNvPr id="4" name="Slide Number Placeholder 3"/>
          <p:cNvSpPr>
            <a:spLocks noGrp="1"/>
          </p:cNvSpPr>
          <p:nvPr>
            <p:ph type="sldNum" sz="quarter" idx="5"/>
          </p:nvPr>
        </p:nvSpPr>
        <p:spPr/>
        <p:txBody>
          <a:bodyPr/>
          <a:lstStyle/>
          <a:p>
            <a:fld id="{CB1132B5-A389-8C42-89B3-7011F4FED268}" type="slidenum">
              <a:rPr lang="en-US" smtClean="0"/>
              <a:t>13</a:t>
            </a:fld>
            <a:endParaRPr lang="en-US"/>
          </a:p>
        </p:txBody>
      </p:sp>
    </p:spTree>
    <p:extLst>
      <p:ext uri="{BB962C8B-B14F-4D97-AF65-F5344CB8AC3E}">
        <p14:creationId xmlns:p14="http://schemas.microsoft.com/office/powerpoint/2010/main" val="918995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Base-bound: confined to a continuous range.</a:t>
            </a:r>
          </a:p>
          <a:p>
            <a:r>
              <a:rPr lang="en-US" dirty="0"/>
              <a:t>Protect some data values bat not all: tagged architecture, machine extra bits to identify access rights of a word. Bits are tested every time we need to access the location. </a:t>
            </a:r>
          </a:p>
          <a:p>
            <a:r>
              <a:rPr lang="en-US" dirty="0"/>
              <a:t>Small number of tag bits.</a:t>
            </a:r>
          </a:p>
          <a:p>
            <a:endParaRPr lang="en-US" dirty="0"/>
          </a:p>
        </p:txBody>
      </p:sp>
      <p:sp>
        <p:nvSpPr>
          <p:cNvPr id="4" name="Slide Number Placeholder 3"/>
          <p:cNvSpPr>
            <a:spLocks noGrp="1"/>
          </p:cNvSpPr>
          <p:nvPr>
            <p:ph type="sldNum" sz="quarter" idx="5"/>
          </p:nvPr>
        </p:nvSpPr>
        <p:spPr/>
        <p:txBody>
          <a:bodyPr/>
          <a:lstStyle/>
          <a:p>
            <a:fld id="{CB1132B5-A389-8C42-89B3-7011F4FED268}" type="slidenum">
              <a:rPr lang="en-US" smtClean="0"/>
              <a:t>14</a:t>
            </a:fld>
            <a:endParaRPr lang="en-US"/>
          </a:p>
        </p:txBody>
      </p:sp>
    </p:spTree>
    <p:extLst>
      <p:ext uri="{BB962C8B-B14F-4D97-AF65-F5344CB8AC3E}">
        <p14:creationId xmlns:p14="http://schemas.microsoft.com/office/powerpoint/2010/main" val="15400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program into separate pieces with logical unity. </a:t>
            </a:r>
          </a:p>
          <a:p>
            <a:r>
              <a:rPr lang="en-US" dirty="0"/>
              <a:t>&lt;name, segment&gt;: name of the segment, offset from start of segment.</a:t>
            </a:r>
          </a:p>
          <a:p>
            <a:r>
              <a:rPr lang="en-US" dirty="0"/>
              <a:t>OS maintains a table of segment names.</a:t>
            </a:r>
          </a:p>
          <a:p>
            <a:r>
              <a:rPr lang="en-US" dirty="0"/>
              <a:t>Program does not know which addresses it uses (and does not need to know!)</a:t>
            </a:r>
          </a:p>
          <a:p>
            <a:endParaRPr lang="en-US" dirty="0"/>
          </a:p>
        </p:txBody>
      </p:sp>
      <p:sp>
        <p:nvSpPr>
          <p:cNvPr id="4" name="Slide Number Placeholder 3"/>
          <p:cNvSpPr>
            <a:spLocks noGrp="1"/>
          </p:cNvSpPr>
          <p:nvPr>
            <p:ph type="sldNum" sz="quarter" idx="5"/>
          </p:nvPr>
        </p:nvSpPr>
        <p:spPr/>
        <p:txBody>
          <a:bodyPr/>
          <a:lstStyle/>
          <a:p>
            <a:fld id="{CB1132B5-A389-8C42-89B3-7011F4FED268}" type="slidenum">
              <a:rPr lang="en-US" smtClean="0"/>
              <a:t>15</a:t>
            </a:fld>
            <a:endParaRPr lang="en-US"/>
          </a:p>
        </p:txBody>
      </p:sp>
    </p:spTree>
    <p:extLst>
      <p:ext uri="{BB962C8B-B14F-4D97-AF65-F5344CB8AC3E}">
        <p14:creationId xmlns:p14="http://schemas.microsoft.com/office/powerpoint/2010/main" val="1335337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 can move anything to any address it wants, only updates the address segment table</a:t>
            </a:r>
          </a:p>
          <a:p>
            <a:r>
              <a:rPr lang="en-US" dirty="0"/>
              <a:t>Segmentation allows hardware-supported controlled access to different memory sections in different access modes</a:t>
            </a:r>
          </a:p>
          <a:p>
            <a:r>
              <a:rPr lang="en-US" dirty="0"/>
              <a:t>Benefits: checking each address references, different levels of protection, two or more users can access a segment with different access rights, users cannot access unpermitted segment.</a:t>
            </a:r>
          </a:p>
          <a:p>
            <a:r>
              <a:rPr lang="en-US" dirty="0"/>
              <a:t>Each segment has a particular size but we do not know program size, may generate a larger segment than needed, access unauthorized, empty memory space.</a:t>
            </a:r>
          </a:p>
          <a:p>
            <a:r>
              <a:rPr lang="en-US" dirty="0"/>
              <a:t>Segments need to be allowed to grow during execution (dynamic data structures).</a:t>
            </a:r>
          </a:p>
          <a:p>
            <a:r>
              <a:rPr lang="en-US" dirty="0"/>
              <a:t>Problem of segmentation is balance protection with efficiency – how do we implement segments with fast lookup, numbers may help, but then how do we keep uniformity of these records so that the data accessed by the segment are the same – matching numbers with segments</a:t>
            </a:r>
          </a:p>
        </p:txBody>
      </p:sp>
      <p:sp>
        <p:nvSpPr>
          <p:cNvPr id="4" name="Slide Number Placeholder 3"/>
          <p:cNvSpPr>
            <a:spLocks noGrp="1"/>
          </p:cNvSpPr>
          <p:nvPr>
            <p:ph type="sldNum" sz="quarter" idx="5"/>
          </p:nvPr>
        </p:nvSpPr>
        <p:spPr/>
        <p:txBody>
          <a:bodyPr/>
          <a:lstStyle/>
          <a:p>
            <a:fld id="{CB1132B5-A389-8C42-89B3-7011F4FED268}" type="slidenum">
              <a:rPr lang="en-US" smtClean="0"/>
              <a:t>16</a:t>
            </a:fld>
            <a:endParaRPr lang="en-US"/>
          </a:p>
        </p:txBody>
      </p:sp>
    </p:spTree>
    <p:extLst>
      <p:ext uri="{BB962C8B-B14F-4D97-AF65-F5344CB8AC3E}">
        <p14:creationId xmlns:p14="http://schemas.microsoft.com/office/powerpoint/2010/main" val="1955109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Paging – equal sized pieces called pages, allows the security advantages of segmentation with more efficient memory management.</a:t>
            </a:r>
          </a:p>
          <a:p>
            <a:r>
              <a:rPr lang="en-US" dirty="0"/>
              <a:t>&lt;page, offset&gt; - converted to page frame</a:t>
            </a:r>
          </a:p>
          <a:p>
            <a:r>
              <a:rPr lang="en-US" dirty="0"/>
              <a:t>Segments are logical units, different access protection. Pages may have different objects, not just one access protection can be enforced.</a:t>
            </a:r>
          </a:p>
        </p:txBody>
      </p:sp>
      <p:sp>
        <p:nvSpPr>
          <p:cNvPr id="4" name="Slide Number Placeholder 3"/>
          <p:cNvSpPr>
            <a:spLocks noGrp="1"/>
          </p:cNvSpPr>
          <p:nvPr>
            <p:ph type="sldNum" sz="quarter" idx="5"/>
          </p:nvPr>
        </p:nvSpPr>
        <p:spPr/>
        <p:txBody>
          <a:bodyPr/>
          <a:lstStyle/>
          <a:p>
            <a:fld id="{CB1132B5-A389-8C42-89B3-7011F4FED268}" type="slidenum">
              <a:rPr lang="en-US" smtClean="0"/>
              <a:t>17</a:t>
            </a:fld>
            <a:endParaRPr lang="en-US"/>
          </a:p>
        </p:txBody>
      </p:sp>
    </p:spTree>
    <p:extLst>
      <p:ext uri="{BB962C8B-B14F-4D97-AF65-F5344CB8AC3E}">
        <p14:creationId xmlns:p14="http://schemas.microsoft.com/office/powerpoint/2010/main" val="3451194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Segments broken to equal sized pages</a:t>
            </a:r>
          </a:p>
          <a:p>
            <a:r>
              <a:rPr lang="en-US" dirty="0"/>
              <a:t>Multics: segment has 18-bit number address and 16 bit offset, broken into 1024-byte pages</a:t>
            </a:r>
          </a:p>
          <a:p>
            <a:endParaRPr lang="en-US" dirty="0"/>
          </a:p>
        </p:txBody>
      </p:sp>
      <p:sp>
        <p:nvSpPr>
          <p:cNvPr id="4" name="Slide Number Placeholder 3"/>
          <p:cNvSpPr>
            <a:spLocks noGrp="1"/>
          </p:cNvSpPr>
          <p:nvPr>
            <p:ph type="sldNum" sz="quarter" idx="5"/>
          </p:nvPr>
        </p:nvSpPr>
        <p:spPr/>
        <p:txBody>
          <a:bodyPr/>
          <a:lstStyle/>
          <a:p>
            <a:fld id="{CB1132B5-A389-8C42-89B3-7011F4FED268}" type="slidenum">
              <a:rPr lang="en-US" smtClean="0"/>
              <a:t>18</a:t>
            </a:fld>
            <a:endParaRPr lang="en-US"/>
          </a:p>
        </p:txBody>
      </p:sp>
    </p:spTree>
    <p:extLst>
      <p:ext uri="{BB962C8B-B14F-4D97-AF65-F5344CB8AC3E}">
        <p14:creationId xmlns:p14="http://schemas.microsoft.com/office/powerpoint/2010/main" val="2020899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Layered design: ring structured, at least four levels, hardware, kernel, operating system, and user. </a:t>
            </a:r>
          </a:p>
          <a:p>
            <a:r>
              <a:rPr lang="en-US" dirty="0"/>
              <a:t>Layered trust: rings of trust, more trusted processes closest to center or bottom, isolation, encapsulation</a:t>
            </a:r>
          </a:p>
          <a:p>
            <a:r>
              <a:rPr lang="en-US" dirty="0"/>
              <a:t>Kernelized design: kernel is part of the operating system that performs the lowest level functions, security kernel enforces security. Why security kernel? Coverage, Separation, Unity, Modifiability, Compactness, Verifiability</a:t>
            </a:r>
          </a:p>
          <a:p>
            <a:r>
              <a:rPr lang="en-US" dirty="0"/>
              <a:t>Reference monitor: part of security kernel, controls access to objects</a:t>
            </a:r>
          </a:p>
          <a:p>
            <a:r>
              <a:rPr lang="en-US" dirty="0"/>
              <a:t>Correctness &amp; Completeness: clear mapping and control of security requirements, formal reviews and simulations for checking, security by design, not an afterthought</a:t>
            </a:r>
          </a:p>
          <a:p>
            <a:r>
              <a:rPr lang="en-US" dirty="0"/>
              <a:t>Secure design principles: least privilege, economy of mechanism, open design, complete mediation, permission based, separation of privilege, least common mechanism, ease of use.</a:t>
            </a:r>
          </a:p>
          <a:p>
            <a:r>
              <a:rPr lang="en-US" dirty="0"/>
              <a:t>Trusted system: one with evidence to substantiate the claim it implements some function or policy, functional correctness, enforcement of integrity, limited privilege, appropriate confidence level</a:t>
            </a:r>
          </a:p>
        </p:txBody>
      </p:sp>
      <p:sp>
        <p:nvSpPr>
          <p:cNvPr id="4" name="Slide Number Placeholder 3"/>
          <p:cNvSpPr>
            <a:spLocks noGrp="1"/>
          </p:cNvSpPr>
          <p:nvPr>
            <p:ph type="sldNum" sz="quarter" idx="5"/>
          </p:nvPr>
        </p:nvSpPr>
        <p:spPr/>
        <p:txBody>
          <a:bodyPr/>
          <a:lstStyle/>
          <a:p>
            <a:fld id="{CB1132B5-A389-8C42-89B3-7011F4FED268}" type="slidenum">
              <a:rPr lang="en-US" smtClean="0"/>
              <a:t>19</a:t>
            </a:fld>
            <a:endParaRPr lang="en-US"/>
          </a:p>
        </p:txBody>
      </p:sp>
    </p:spTree>
    <p:extLst>
      <p:ext uri="{BB962C8B-B14F-4D97-AF65-F5344CB8AC3E}">
        <p14:creationId xmlns:p14="http://schemas.microsoft.com/office/powerpoint/2010/main" val="114097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TCB: everything necessary for a system to enforce its security policy</a:t>
            </a:r>
          </a:p>
          <a:p>
            <a:pPr marL="285750" indent="-285750">
              <a:buFont typeface="Arial" panose="020B0604020202020204" pitchFamily="34" charset="0"/>
              <a:buChar char="•"/>
            </a:pPr>
            <a:r>
              <a:rPr lang="en-US" sz="2000" dirty="0"/>
              <a:t>Functions – small subset of the OS</a:t>
            </a:r>
          </a:p>
          <a:p>
            <a:pPr marL="742950" lvl="1" indent="-285750">
              <a:buFont typeface="Arial" panose="020B0604020202020204" pitchFamily="34" charset="0"/>
              <a:buChar char="•"/>
            </a:pPr>
            <a:r>
              <a:rPr lang="en-US" sz="1800" dirty="0"/>
              <a:t>Hardware – processors, memory, registers</a:t>
            </a:r>
          </a:p>
          <a:p>
            <a:pPr marL="742950" lvl="1" indent="-285750">
              <a:buFont typeface="Arial" panose="020B0604020202020204" pitchFamily="34" charset="0"/>
              <a:buChar char="•"/>
            </a:pPr>
            <a:r>
              <a:rPr lang="en-US" sz="1800" dirty="0"/>
              <a:t>Processes – security critical processes</a:t>
            </a:r>
          </a:p>
          <a:p>
            <a:pPr marL="742950" lvl="1" indent="-285750">
              <a:buFont typeface="Arial" panose="020B0604020202020204" pitchFamily="34" charset="0"/>
              <a:buChar char="•"/>
            </a:pPr>
            <a:r>
              <a:rPr lang="en-US" sz="1800" dirty="0"/>
              <a:t>Primitive files – security access control database, identification and authentication data</a:t>
            </a:r>
          </a:p>
          <a:p>
            <a:pPr marL="742950" lvl="1" indent="-285750">
              <a:buFont typeface="Arial" panose="020B0604020202020204" pitchFamily="34" charset="0"/>
              <a:buChar char="•"/>
            </a:pPr>
            <a:r>
              <a:rPr lang="en-US" sz="1800" dirty="0"/>
              <a:t>Protected memory – integrity!</a:t>
            </a:r>
          </a:p>
          <a:p>
            <a:pPr marL="742950" lvl="1" indent="-285750">
              <a:buFont typeface="Arial" panose="020B0604020202020204" pitchFamily="34" charset="0"/>
              <a:buChar char="•"/>
            </a:pPr>
            <a:r>
              <a:rPr lang="en-US" sz="1800" dirty="0"/>
              <a:t>Inter-process communication – activate other parts, pass messages</a:t>
            </a:r>
          </a:p>
          <a:p>
            <a:pPr marL="285750" indent="-285750">
              <a:buFont typeface="Arial" panose="020B0604020202020204" pitchFamily="34" charset="0"/>
              <a:buChar char="•"/>
            </a:pPr>
            <a:r>
              <a:rPr lang="en-US" sz="2000" dirty="0"/>
              <a:t>Design: security relevant code is only in one logical part, code runs in a protected state</a:t>
            </a:r>
          </a:p>
          <a:p>
            <a:pPr marL="285750" indent="-285750">
              <a:buFont typeface="Arial" panose="020B0604020202020204" pitchFamily="34" charset="0"/>
              <a:buChar char="•"/>
            </a:pPr>
            <a:r>
              <a:rPr lang="en-US" sz="2000" dirty="0"/>
              <a:t>Implementation: modular, independent modules handle security activities, security kernel (next slide)</a:t>
            </a:r>
          </a:p>
        </p:txBody>
      </p:sp>
      <p:sp>
        <p:nvSpPr>
          <p:cNvPr id="4" name="Slide Number Placeholder 3"/>
          <p:cNvSpPr>
            <a:spLocks noGrp="1"/>
          </p:cNvSpPr>
          <p:nvPr>
            <p:ph type="sldNum" sz="quarter" idx="5"/>
          </p:nvPr>
        </p:nvSpPr>
        <p:spPr/>
        <p:txBody>
          <a:bodyPr/>
          <a:lstStyle/>
          <a:p>
            <a:fld id="{CB1132B5-A389-8C42-89B3-7011F4FED268}" type="slidenum">
              <a:rPr lang="en-US" smtClean="0"/>
              <a:t>20</a:t>
            </a:fld>
            <a:endParaRPr lang="en-US"/>
          </a:p>
        </p:txBody>
      </p:sp>
    </p:spTree>
    <p:extLst>
      <p:ext uri="{BB962C8B-B14F-4D97-AF65-F5344CB8AC3E}">
        <p14:creationId xmlns:p14="http://schemas.microsoft.com/office/powerpoint/2010/main" val="38904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10K Lines of code</a:t>
            </a:r>
          </a:p>
          <a:p>
            <a:r>
              <a:rPr lang="en-US" dirty="0"/>
              <a:t>First design security kernel, then OS around it</a:t>
            </a:r>
          </a:p>
          <a:p>
            <a:r>
              <a:rPr lang="en-US" dirty="0"/>
              <a:t>Security based design: kernel is the interface on top of HW, monitors OS </a:t>
            </a:r>
            <a:r>
              <a:rPr lang="en-US" dirty="0" err="1"/>
              <a:t>hw</a:t>
            </a:r>
            <a:r>
              <a:rPr lang="en-US" dirty="0"/>
              <a:t> accesses, performs all protection </a:t>
            </a:r>
            <a:r>
              <a:rPr lang="en-US" dirty="0" err="1"/>
              <a:t>fcns</a:t>
            </a:r>
            <a:r>
              <a:rPr lang="en-US" dirty="0"/>
              <a:t> </a:t>
            </a:r>
          </a:p>
        </p:txBody>
      </p:sp>
      <p:sp>
        <p:nvSpPr>
          <p:cNvPr id="4" name="Slide Number Placeholder 3"/>
          <p:cNvSpPr>
            <a:spLocks noGrp="1"/>
          </p:cNvSpPr>
          <p:nvPr>
            <p:ph type="sldNum" sz="quarter" idx="5"/>
          </p:nvPr>
        </p:nvSpPr>
        <p:spPr/>
        <p:txBody>
          <a:bodyPr/>
          <a:lstStyle/>
          <a:p>
            <a:fld id="{CB1132B5-A389-8C42-89B3-7011F4FED268}" type="slidenum">
              <a:rPr lang="en-US" smtClean="0"/>
              <a:t>21</a:t>
            </a:fld>
            <a:endParaRPr lang="en-US"/>
          </a:p>
        </p:txBody>
      </p:sp>
    </p:spTree>
    <p:extLst>
      <p:ext uri="{BB962C8B-B14F-4D97-AF65-F5344CB8AC3E}">
        <p14:creationId xmlns:p14="http://schemas.microsoft.com/office/powerpoint/2010/main" val="224375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controller of all system resources – that makes it a primary target</a:t>
            </a:r>
          </a:p>
          <a:p>
            <a:r>
              <a:rPr lang="en-US" dirty="0"/>
              <a:t>Boot time: initiates primitive functions, drivers, AV starts later, may be too late</a:t>
            </a:r>
          </a:p>
          <a:p>
            <a:r>
              <a:rPr lang="en-US" dirty="0"/>
              <a:t>Primitive </a:t>
            </a:r>
            <a:r>
              <a:rPr lang="en-US" dirty="0" err="1"/>
              <a:t>fcns</a:t>
            </a:r>
            <a:r>
              <a:rPr lang="en-US" dirty="0"/>
              <a:t>:  interposes communication, basic IO</a:t>
            </a:r>
          </a:p>
          <a:p>
            <a:r>
              <a:rPr lang="en-US" dirty="0"/>
              <a:t>Complex </a:t>
            </a:r>
            <a:r>
              <a:rPr lang="en-US" dirty="0" err="1"/>
              <a:t>fcns</a:t>
            </a:r>
            <a:r>
              <a:rPr lang="en-US" dirty="0"/>
              <a:t>: files, directories, memory segments</a:t>
            </a:r>
          </a:p>
          <a:p>
            <a:endParaRPr lang="en-US" dirty="0"/>
          </a:p>
          <a:p>
            <a:r>
              <a:rPr lang="en-US" dirty="0"/>
              <a:t>Do IoTs have an operating system?</a:t>
            </a:r>
          </a:p>
          <a:p>
            <a:endParaRPr lang="en-US" dirty="0"/>
          </a:p>
        </p:txBody>
      </p:sp>
      <p:sp>
        <p:nvSpPr>
          <p:cNvPr id="4" name="Slide Number Placeholder 3"/>
          <p:cNvSpPr>
            <a:spLocks noGrp="1"/>
          </p:cNvSpPr>
          <p:nvPr>
            <p:ph type="sldNum" sz="quarter" idx="5"/>
          </p:nvPr>
        </p:nvSpPr>
        <p:spPr/>
        <p:txBody>
          <a:bodyPr/>
          <a:lstStyle/>
          <a:p>
            <a:fld id="{CB1132B5-A389-8C42-89B3-7011F4FED268}" type="slidenum">
              <a:rPr lang="en-US" smtClean="0"/>
              <a:t>4</a:t>
            </a:fld>
            <a:endParaRPr lang="en-US"/>
          </a:p>
        </p:txBody>
      </p:sp>
    </p:spTree>
    <p:extLst>
      <p:ext uri="{BB962C8B-B14F-4D97-AF65-F5344CB8AC3E}">
        <p14:creationId xmlns:p14="http://schemas.microsoft.com/office/powerpoint/2010/main" val="3324047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dirty="0"/>
              <a:t>Secure startup: no malicious code can interfere with security enforcement</a:t>
            </a:r>
          </a:p>
          <a:p>
            <a:pPr marL="285750" indent="-285750"/>
            <a:r>
              <a:rPr lang="en-US" dirty="0"/>
              <a:t>Trusted path: precludes interference between user and OS</a:t>
            </a:r>
          </a:p>
          <a:p>
            <a:pPr marL="285750" indent="-285750"/>
            <a:r>
              <a:rPr lang="en-US" dirty="0"/>
              <a:t>Object reuse: sanitization!, no leakage of data</a:t>
            </a:r>
          </a:p>
          <a:p>
            <a:pPr marL="285750" indent="-285750"/>
            <a:r>
              <a:rPr lang="en-US" dirty="0"/>
              <a:t>Audit: logs protected against tampering that can give you the story of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Orange book – when system starts demonstrate that all security functions are working properly, trusted communication path for initial login</a:t>
            </a:r>
          </a:p>
        </p:txBody>
      </p:sp>
      <p:sp>
        <p:nvSpPr>
          <p:cNvPr id="4" name="Slide Number Placeholder 3"/>
          <p:cNvSpPr>
            <a:spLocks noGrp="1"/>
          </p:cNvSpPr>
          <p:nvPr>
            <p:ph type="sldNum" sz="quarter" idx="5"/>
          </p:nvPr>
        </p:nvSpPr>
        <p:spPr/>
        <p:txBody>
          <a:bodyPr/>
          <a:lstStyle/>
          <a:p>
            <a:fld id="{CB1132B5-A389-8C42-89B3-7011F4FED268}" type="slidenum">
              <a:rPr lang="en-US" smtClean="0"/>
              <a:t>22</a:t>
            </a:fld>
            <a:endParaRPr lang="en-US"/>
          </a:p>
        </p:txBody>
      </p:sp>
    </p:spTree>
    <p:extLst>
      <p:ext uri="{BB962C8B-B14F-4D97-AF65-F5344CB8AC3E}">
        <p14:creationId xmlns:p14="http://schemas.microsoft.com/office/powerpoint/2010/main" val="5524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DoD – worried about information assurance</a:t>
            </a:r>
          </a:p>
          <a:p>
            <a:r>
              <a:rPr lang="en-US" dirty="0"/>
              <a:t>Trusted systems: six rankings, at each step both security and assurance is increased</a:t>
            </a:r>
          </a:p>
          <a:p>
            <a:r>
              <a:rPr lang="en-US" dirty="0"/>
              <a:t>Common criteria: separation of functions &amp; assurance, set of features selected independently. Seven assurance levels EAL1 – 7 (1 is lowest)</a:t>
            </a:r>
          </a:p>
          <a:p>
            <a:r>
              <a:rPr lang="en-US" dirty="0"/>
              <a:t>Multinational standard</a:t>
            </a:r>
          </a:p>
          <a:p>
            <a:r>
              <a:rPr lang="en-US" dirty="0"/>
              <a:t>Common criteria does not limit functionality – multiuser systems at the time</a:t>
            </a:r>
          </a:p>
          <a:p>
            <a:r>
              <a:rPr lang="en-US" dirty="0"/>
              <a:t>Open ended protection profiles that could specify security features on specific product types</a:t>
            </a:r>
          </a:p>
          <a:p>
            <a:endParaRPr lang="en-US" dirty="0"/>
          </a:p>
          <a:p>
            <a:endParaRPr lang="en-US" dirty="0"/>
          </a:p>
        </p:txBody>
      </p:sp>
      <p:sp>
        <p:nvSpPr>
          <p:cNvPr id="4" name="Slide Number Placeholder 3"/>
          <p:cNvSpPr>
            <a:spLocks noGrp="1"/>
          </p:cNvSpPr>
          <p:nvPr>
            <p:ph type="sldNum" sz="quarter" idx="5"/>
          </p:nvPr>
        </p:nvSpPr>
        <p:spPr/>
        <p:txBody>
          <a:bodyPr/>
          <a:lstStyle/>
          <a:p>
            <a:fld id="{CB1132B5-A389-8C42-89B3-7011F4FED268}" type="slidenum">
              <a:rPr lang="en-US" smtClean="0"/>
              <a:t>23</a:t>
            </a:fld>
            <a:endParaRPr lang="en-US"/>
          </a:p>
        </p:txBody>
      </p:sp>
    </p:spTree>
    <p:extLst>
      <p:ext uri="{BB962C8B-B14F-4D97-AF65-F5344CB8AC3E}">
        <p14:creationId xmlns:p14="http://schemas.microsoft.com/office/powerpoint/2010/main" val="2308939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Root: most privileged user in your OS</a:t>
            </a:r>
          </a:p>
          <a:p>
            <a:r>
              <a:rPr lang="en-US" dirty="0"/>
              <a:t>Rootkit: tool that obtains root privileges</a:t>
            </a:r>
          </a:p>
          <a:p>
            <a:r>
              <a:rPr lang="en-US" dirty="0"/>
              <a:t>Phone; turn on microphone, invisible text messages, respond to queries, drain battery, undetectable</a:t>
            </a:r>
          </a:p>
          <a:p>
            <a:r>
              <a:rPr lang="en-US" dirty="0"/>
              <a:t>Evade detection: intrude sequence of API calls, prevent from malicious files to appear. Rootkit intercepts the calls to pervert the output, pass the malicious file and go to next</a:t>
            </a:r>
          </a:p>
          <a:p>
            <a:r>
              <a:rPr lang="en-US" dirty="0"/>
              <a:t>Antivirus will miss this!</a:t>
            </a:r>
          </a:p>
          <a:p>
            <a:r>
              <a:rPr lang="en-US" dirty="0"/>
              <a:t>Becomes part of the OS kernel</a:t>
            </a:r>
          </a:p>
        </p:txBody>
      </p:sp>
      <p:sp>
        <p:nvSpPr>
          <p:cNvPr id="4" name="Slide Number Placeholder 3"/>
          <p:cNvSpPr>
            <a:spLocks noGrp="1"/>
          </p:cNvSpPr>
          <p:nvPr>
            <p:ph type="sldNum" sz="quarter" idx="5"/>
          </p:nvPr>
        </p:nvSpPr>
        <p:spPr/>
        <p:txBody>
          <a:bodyPr/>
          <a:lstStyle/>
          <a:p>
            <a:fld id="{CB1132B5-A389-8C42-89B3-7011F4FED268}" type="slidenum">
              <a:rPr lang="en-US" smtClean="0"/>
              <a:t>24</a:t>
            </a:fld>
            <a:endParaRPr lang="en-US"/>
          </a:p>
        </p:txBody>
      </p:sp>
    </p:spTree>
    <p:extLst>
      <p:ext uri="{BB962C8B-B14F-4D97-AF65-F5344CB8AC3E}">
        <p14:creationId xmlns:p14="http://schemas.microsoft.com/office/powerpoint/2010/main" val="2992414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Loaded at OS Startup</a:t>
            </a:r>
          </a:p>
          <a:p>
            <a:r>
              <a:rPr lang="en-US" dirty="0"/>
              <a:t>Undetected and unchecked</a:t>
            </a:r>
          </a:p>
          <a:p>
            <a:r>
              <a:rPr lang="en-US" dirty="0"/>
              <a:t>Rootkit revealer software</a:t>
            </a:r>
          </a:p>
          <a:p>
            <a:r>
              <a:rPr lang="en-US" dirty="0"/>
              <a:t>Sony XCP – loaded with music CD, autorun feature, block display of any program whose name begins with $sys$ </a:t>
            </a:r>
          </a:p>
          <a:p>
            <a:r>
              <a:rPr lang="en-US" dirty="0"/>
              <a:t>Sony’s mistakes: autorun, distribute code</a:t>
            </a:r>
          </a:p>
          <a:p>
            <a:r>
              <a:rPr lang="en-US" dirty="0"/>
              <a:t>Uninstaller caused serious security holes, webpage would run any code from any source, not just the uninstaller </a:t>
            </a:r>
          </a:p>
          <a:p>
            <a:r>
              <a:rPr lang="en-US" dirty="0"/>
              <a:t>TDSS Rootkit: Splicing – a technique allowing third party code to be invoked to service interrupts and device driver calls, filters that drop all files that begin with </a:t>
            </a:r>
            <a:r>
              <a:rPr lang="en-US" dirty="0" err="1"/>
              <a:t>tdl</a:t>
            </a:r>
            <a:endParaRPr lang="en-US" dirty="0"/>
          </a:p>
          <a:p>
            <a:r>
              <a:rPr lang="en-US" dirty="0"/>
              <a:t>Jump instruction in windows registry, inserted jump to extension </a:t>
            </a:r>
            <a:r>
              <a:rPr lang="en-US"/>
              <a:t>-&gt; splicing</a:t>
            </a:r>
            <a:endParaRPr lang="en-US" dirty="0"/>
          </a:p>
        </p:txBody>
      </p:sp>
      <p:sp>
        <p:nvSpPr>
          <p:cNvPr id="4" name="Slide Number Placeholder 3"/>
          <p:cNvSpPr>
            <a:spLocks noGrp="1"/>
          </p:cNvSpPr>
          <p:nvPr>
            <p:ph type="sldNum" sz="quarter" idx="5"/>
          </p:nvPr>
        </p:nvSpPr>
        <p:spPr/>
        <p:txBody>
          <a:bodyPr/>
          <a:lstStyle/>
          <a:p>
            <a:fld id="{CB1132B5-A389-8C42-89B3-7011F4FED268}" type="slidenum">
              <a:rPr lang="en-US" smtClean="0"/>
              <a:t>25</a:t>
            </a:fld>
            <a:endParaRPr lang="en-US"/>
          </a:p>
        </p:txBody>
      </p:sp>
    </p:spTree>
    <p:extLst>
      <p:ext uri="{BB962C8B-B14F-4D97-AF65-F5344CB8AC3E}">
        <p14:creationId xmlns:p14="http://schemas.microsoft.com/office/powerpoint/2010/main" val="132971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Enforced sharing: resources made available to users as appropriate</a:t>
            </a:r>
          </a:p>
          <a:p>
            <a:r>
              <a:rPr lang="en-US" dirty="0"/>
              <a:t>Inter-process communication: need to communicate to synchronize resource access. Mediated by access control tables.</a:t>
            </a:r>
          </a:p>
          <a:p>
            <a:r>
              <a:rPr lang="en-US" dirty="0"/>
              <a:t>Protection of critical operating system data: Protect from unauthorized access (RW delete). Guaranteed with encryption, hardware control, and </a:t>
            </a:r>
            <a:r>
              <a:rPr lang="en-US" dirty="0" err="1"/>
              <a:t>isolatioj</a:t>
            </a:r>
            <a:endParaRPr lang="en-US" dirty="0"/>
          </a:p>
          <a:p>
            <a:r>
              <a:rPr lang="en-US" dirty="0"/>
              <a:t>Guaranteed fair service: no starvation of users, scheduling for fairness. </a:t>
            </a:r>
          </a:p>
          <a:p>
            <a:r>
              <a:rPr lang="en-US" dirty="0"/>
              <a:t>Interface hardware: fair access, hardware clocks, processors, devices, range of hardware platforms</a:t>
            </a:r>
          </a:p>
          <a:p>
            <a:r>
              <a:rPr lang="en-US" dirty="0"/>
              <a:t>User authentication: ascertain who you are, passwords</a:t>
            </a:r>
          </a:p>
          <a:p>
            <a:r>
              <a:rPr lang="en-US" dirty="0"/>
              <a:t>Memory protection: protect from unauthorized accesses, restricted parts of the program. Buffer overflow defense!</a:t>
            </a:r>
          </a:p>
          <a:p>
            <a:r>
              <a:rPr lang="en-US" dirty="0"/>
              <a:t>File and I/O device access control: protect user and system files from unauthorized users</a:t>
            </a:r>
          </a:p>
          <a:p>
            <a:r>
              <a:rPr lang="en-US" dirty="0"/>
              <a:t>Allocation and access control to general objects: constructs that permit concurrency and synchronization, table lookup is the means by which protection is provided</a:t>
            </a:r>
          </a:p>
          <a:p>
            <a:endParaRPr lang="en-US" dirty="0"/>
          </a:p>
        </p:txBody>
      </p:sp>
      <p:sp>
        <p:nvSpPr>
          <p:cNvPr id="4" name="Slide Number Placeholder 3"/>
          <p:cNvSpPr>
            <a:spLocks noGrp="1"/>
          </p:cNvSpPr>
          <p:nvPr>
            <p:ph type="sldNum" sz="quarter" idx="5"/>
          </p:nvPr>
        </p:nvSpPr>
        <p:spPr/>
        <p:txBody>
          <a:bodyPr/>
          <a:lstStyle/>
          <a:p>
            <a:fld id="{CB1132B5-A389-8C42-89B3-7011F4FED268}" type="slidenum">
              <a:rPr lang="en-US" smtClean="0"/>
              <a:t>5</a:t>
            </a:fld>
            <a:endParaRPr lang="en-US"/>
          </a:p>
        </p:txBody>
      </p:sp>
    </p:spTree>
    <p:extLst>
      <p:ext uri="{BB962C8B-B14F-4D97-AF65-F5344CB8AC3E}">
        <p14:creationId xmlns:p14="http://schemas.microsoft.com/office/powerpoint/2010/main" val="1439307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user: responsible for compiler, tools, cleanup</a:t>
            </a:r>
          </a:p>
          <a:p>
            <a:endParaRPr lang="en-US" dirty="0"/>
          </a:p>
          <a:p>
            <a:r>
              <a:rPr lang="en-US" dirty="0"/>
              <a:t>Multiprogramming and shared use</a:t>
            </a:r>
          </a:p>
          <a:p>
            <a:r>
              <a:rPr lang="en-US" dirty="0"/>
              <a:t>	Transition of OS executive monitor was a shift from supporting to controlling the user</a:t>
            </a:r>
          </a:p>
          <a:p>
            <a:r>
              <a:rPr lang="en-US" dirty="0"/>
              <a:t>	Monitor gives resources to user only when it asserts that the request is consistent with the general good of the system</a:t>
            </a:r>
          </a:p>
          <a:p>
            <a:r>
              <a:rPr lang="en-US" dirty="0"/>
              <a:t>	Controlled sharing implied security, much of which was lost when the personal computer became dominant</a:t>
            </a:r>
          </a:p>
          <a:p>
            <a:endParaRPr lang="en-US" dirty="0"/>
          </a:p>
          <a:p>
            <a:r>
              <a:rPr lang="en-US" dirty="0"/>
              <a:t>Multitasking:</a:t>
            </a:r>
          </a:p>
          <a:p>
            <a:r>
              <a:rPr lang="en-US" dirty="0"/>
              <a:t>	A user usually runs a program that consists of a process</a:t>
            </a:r>
          </a:p>
          <a:p>
            <a:r>
              <a:rPr lang="en-US" dirty="0"/>
              <a:t>	The resources of a process are called its domain</a:t>
            </a:r>
          </a:p>
          <a:p>
            <a:r>
              <a:rPr lang="en-US" dirty="0"/>
              <a:t>	Threads are separate streams of execution. A thread executes in the same domain as all other threads of a process</a:t>
            </a:r>
          </a:p>
          <a:p>
            <a:r>
              <a:rPr lang="en-US" dirty="0"/>
              <a:t>	Processes have different resources implying controlled access; threads share resources with less access control</a:t>
            </a:r>
          </a:p>
          <a:p>
            <a:r>
              <a:rPr lang="en-US" dirty="0"/>
              <a:t>	A thread may spawn one or more tasks. Tasks can be interrupted or voluntarily release control</a:t>
            </a:r>
          </a:p>
          <a:p>
            <a:r>
              <a:rPr lang="en-US" dirty="0"/>
              <a:t>	</a:t>
            </a:r>
          </a:p>
          <a:p>
            <a:r>
              <a:rPr lang="en-US" dirty="0"/>
              <a:t>Protected objects: memory, sharable IO devices, serially usable IO devices (printers), sharable programs and </a:t>
            </a:r>
            <a:r>
              <a:rPr lang="en-US" dirty="0" err="1"/>
              <a:t>subprocedures</a:t>
            </a:r>
            <a:r>
              <a:rPr lang="en-US" dirty="0"/>
              <a:t>, networks, sharable data</a:t>
            </a:r>
          </a:p>
        </p:txBody>
      </p:sp>
      <p:sp>
        <p:nvSpPr>
          <p:cNvPr id="4" name="Slide Number Placeholder 3"/>
          <p:cNvSpPr>
            <a:spLocks noGrp="1"/>
          </p:cNvSpPr>
          <p:nvPr>
            <p:ph type="sldNum" sz="quarter" idx="5"/>
          </p:nvPr>
        </p:nvSpPr>
        <p:spPr/>
        <p:txBody>
          <a:bodyPr/>
          <a:lstStyle/>
          <a:p>
            <a:fld id="{CB1132B5-A389-8C42-89B3-7011F4FED268}" type="slidenum">
              <a:rPr lang="en-US" smtClean="0"/>
              <a:t>6</a:t>
            </a:fld>
            <a:endParaRPr lang="en-US"/>
          </a:p>
        </p:txBody>
      </p:sp>
    </p:spTree>
    <p:extLst>
      <p:ext uri="{BB962C8B-B14F-4D97-AF65-F5344CB8AC3E}">
        <p14:creationId xmlns:p14="http://schemas.microsoft.com/office/powerpoint/2010/main" val="365782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Authentication happens on security layer</a:t>
            </a:r>
          </a:p>
          <a:p>
            <a:r>
              <a:rPr lang="en-US" dirty="0"/>
              <a:t>Functions are arranged from most critical (bottom) to least critical (at the top)</a:t>
            </a:r>
          </a:p>
          <a:p>
            <a:r>
              <a:rPr lang="en-US" dirty="0"/>
              <a:t>Critical means important to security</a:t>
            </a:r>
          </a:p>
        </p:txBody>
      </p:sp>
      <p:sp>
        <p:nvSpPr>
          <p:cNvPr id="4" name="Slide Number Placeholder 3"/>
          <p:cNvSpPr>
            <a:spLocks noGrp="1"/>
          </p:cNvSpPr>
          <p:nvPr>
            <p:ph type="sldNum" sz="quarter" idx="5"/>
          </p:nvPr>
        </p:nvSpPr>
        <p:spPr/>
        <p:txBody>
          <a:bodyPr/>
          <a:lstStyle/>
          <a:p>
            <a:fld id="{CB1132B5-A389-8C42-89B3-7011F4FED268}" type="slidenum">
              <a:rPr lang="en-US" smtClean="0"/>
              <a:t>7</a:t>
            </a:fld>
            <a:endParaRPr lang="en-US"/>
          </a:p>
        </p:txBody>
      </p:sp>
    </p:spTree>
    <p:extLst>
      <p:ext uri="{BB962C8B-B14F-4D97-AF65-F5344CB8AC3E}">
        <p14:creationId xmlns:p14="http://schemas.microsoft.com/office/powerpoint/2010/main" val="2578065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Authentication to allow different functions at different levels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 Changing system password is more critical than displaying password box</a:t>
            </a:r>
          </a:p>
          <a:p>
            <a:endParaRPr lang="en-US" dirty="0"/>
          </a:p>
        </p:txBody>
      </p:sp>
      <p:sp>
        <p:nvSpPr>
          <p:cNvPr id="4" name="Slide Number Placeholder 3"/>
          <p:cNvSpPr>
            <a:spLocks noGrp="1"/>
          </p:cNvSpPr>
          <p:nvPr>
            <p:ph type="sldNum" sz="quarter" idx="5"/>
          </p:nvPr>
        </p:nvSpPr>
        <p:spPr/>
        <p:txBody>
          <a:bodyPr/>
          <a:lstStyle/>
          <a:p>
            <a:fld id="{CB1132B5-A389-8C42-89B3-7011F4FED268}" type="slidenum">
              <a:rPr lang="en-US" smtClean="0"/>
              <a:t>8</a:t>
            </a:fld>
            <a:endParaRPr lang="en-US"/>
          </a:p>
        </p:txBody>
      </p:sp>
    </p:spTree>
    <p:extLst>
      <p:ext uri="{BB962C8B-B14F-4D97-AF65-F5344CB8AC3E}">
        <p14:creationId xmlns:p14="http://schemas.microsoft.com/office/powerpoint/2010/main" val="2526430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Replacing a filesystem or user interface requires integration with several levels of the OS</a:t>
            </a:r>
          </a:p>
          <a:p>
            <a:r>
              <a:rPr lang="en-US" dirty="0"/>
              <a:t>Antivirus – hook or be incorporated into the OS, has enhanced </a:t>
            </a:r>
            <a:r>
              <a:rPr lang="en-US" dirty="0" err="1"/>
              <a:t>priviledges</a:t>
            </a:r>
            <a:endParaRPr lang="en-US" dirty="0"/>
          </a:p>
          <a:p>
            <a:r>
              <a:rPr lang="en-US" dirty="0"/>
              <a:t>Device drivers from third parties</a:t>
            </a:r>
          </a:p>
          <a:p>
            <a:r>
              <a:rPr lang="en-US" dirty="0"/>
              <a:t>Difficult job: make them all work, make sure they are not malicious</a:t>
            </a:r>
          </a:p>
          <a:p>
            <a:r>
              <a:rPr lang="en-US" dirty="0"/>
              <a:t>The operating system must protect itself to protect its users</a:t>
            </a:r>
          </a:p>
        </p:txBody>
      </p:sp>
      <p:sp>
        <p:nvSpPr>
          <p:cNvPr id="4" name="Slide Number Placeholder 3"/>
          <p:cNvSpPr>
            <a:spLocks noGrp="1"/>
          </p:cNvSpPr>
          <p:nvPr>
            <p:ph type="sldNum" sz="quarter" idx="5"/>
          </p:nvPr>
        </p:nvSpPr>
        <p:spPr/>
        <p:txBody>
          <a:bodyPr/>
          <a:lstStyle/>
          <a:p>
            <a:fld id="{CB1132B5-A389-8C42-89B3-7011F4FED268}" type="slidenum">
              <a:rPr lang="en-US" smtClean="0"/>
              <a:t>9</a:t>
            </a:fld>
            <a:endParaRPr lang="en-US"/>
          </a:p>
        </p:txBody>
      </p:sp>
    </p:spTree>
    <p:extLst>
      <p:ext uri="{BB962C8B-B14F-4D97-AF65-F5344CB8AC3E}">
        <p14:creationId xmlns:p14="http://schemas.microsoft.com/office/powerpoint/2010/main" val="1385801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a monolith, loads in parts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 first – IO support for access to the boot device, Basic IO Support, Hardware abstraction, firmware that first loads, hardcoded in hardware</a:t>
            </a:r>
          </a:p>
          <a:p>
            <a:r>
              <a:rPr lang="en-US" dirty="0"/>
              <a:t>Bootstrap loader –pulls itself in by its bootstraps, fetches next pieces of OS</a:t>
            </a:r>
          </a:p>
          <a:p>
            <a:r>
              <a:rPr lang="en-US" dirty="0"/>
              <a:t>Then primitive kernel that builds support for primitive functions – builds support for security, low-level functions, process dispatching</a:t>
            </a:r>
          </a:p>
          <a:p>
            <a:r>
              <a:rPr lang="en-US" dirty="0"/>
              <a:t>Advanced functions –file system, directory structure, third-party add-ons to the OS</a:t>
            </a:r>
          </a:p>
          <a:p>
            <a:r>
              <a:rPr lang="en-US" dirty="0"/>
              <a:t>Finally the GUI</a:t>
            </a:r>
          </a:p>
          <a:p>
            <a:r>
              <a:rPr lang="en-US" dirty="0"/>
              <a:t>Complexity, Add </a:t>
            </a:r>
            <a:r>
              <a:rPr lang="en-US" dirty="0" err="1"/>
              <a:t>ons</a:t>
            </a:r>
            <a:r>
              <a:rPr lang="en-US" dirty="0"/>
              <a:t> change all the time, compatibility!</a:t>
            </a:r>
          </a:p>
        </p:txBody>
      </p:sp>
      <p:sp>
        <p:nvSpPr>
          <p:cNvPr id="4" name="Slide Number Placeholder 3"/>
          <p:cNvSpPr>
            <a:spLocks noGrp="1"/>
          </p:cNvSpPr>
          <p:nvPr>
            <p:ph type="sldNum" sz="quarter" idx="5"/>
          </p:nvPr>
        </p:nvSpPr>
        <p:spPr/>
        <p:txBody>
          <a:bodyPr/>
          <a:lstStyle/>
          <a:p>
            <a:fld id="{CB1132B5-A389-8C42-89B3-7011F4FED268}" type="slidenum">
              <a:rPr lang="en-US" smtClean="0"/>
              <a:t>10</a:t>
            </a:fld>
            <a:endParaRPr lang="en-US"/>
          </a:p>
        </p:txBody>
      </p:sp>
    </p:spTree>
    <p:extLst>
      <p:ext uri="{BB962C8B-B14F-4D97-AF65-F5344CB8AC3E}">
        <p14:creationId xmlns:p14="http://schemas.microsoft.com/office/powerpoint/2010/main" val="44618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Virtualization: presents the user with only the necessary resources entitled to use</a:t>
            </a:r>
          </a:p>
          <a:p>
            <a:r>
              <a:rPr lang="en-US" dirty="0"/>
              <a:t>Hypervisor: monitor for VMs, spins up a VM – allocates sources</a:t>
            </a:r>
          </a:p>
          <a:p>
            <a:r>
              <a:rPr lang="en-US" dirty="0"/>
              <a:t>Sandbox: an environment from which a process can have only limited, controlled impact on outside sources</a:t>
            </a:r>
          </a:p>
          <a:p>
            <a:r>
              <a:rPr lang="en-US" dirty="0"/>
              <a:t>Honeypot – Cliff Stoll, the cuckoo’s egg</a:t>
            </a:r>
          </a:p>
          <a:p>
            <a:r>
              <a:rPr lang="en-US" dirty="0"/>
              <a:t>Separation &amp; Sharing: physical, temporal, logical, cryptographic separation between processes. Sharing: do not protect, isolate – each process has its own space, file, and other objects. Share all or share nothing – a public object is available to all, a private only to specific, Share but limit access – guard between users and objects, authorized access. Limit use of an object: not only limit access, limit use as well.</a:t>
            </a:r>
          </a:p>
        </p:txBody>
      </p:sp>
      <p:sp>
        <p:nvSpPr>
          <p:cNvPr id="4" name="Slide Number Placeholder 3"/>
          <p:cNvSpPr>
            <a:spLocks noGrp="1"/>
          </p:cNvSpPr>
          <p:nvPr>
            <p:ph type="sldNum" sz="quarter" idx="5"/>
          </p:nvPr>
        </p:nvSpPr>
        <p:spPr/>
        <p:txBody>
          <a:bodyPr/>
          <a:lstStyle/>
          <a:p>
            <a:fld id="{CB1132B5-A389-8C42-89B3-7011F4FED268}" type="slidenum">
              <a:rPr lang="en-US" smtClean="0"/>
              <a:t>11</a:t>
            </a:fld>
            <a:endParaRPr lang="en-US"/>
          </a:p>
        </p:txBody>
      </p:sp>
    </p:spTree>
    <p:extLst>
      <p:ext uri="{BB962C8B-B14F-4D97-AF65-F5344CB8AC3E}">
        <p14:creationId xmlns:p14="http://schemas.microsoft.com/office/powerpoint/2010/main" val="308208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7D1E-E943-9C41-9D10-F6497832D9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16B8F9-872D-EA4B-8020-09A019200F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637997-EBDC-9448-B313-F1FE798DFA4D}"/>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5" name="Footer Placeholder 4">
            <a:extLst>
              <a:ext uri="{FF2B5EF4-FFF2-40B4-BE49-F238E27FC236}">
                <a16:creationId xmlns:a16="http://schemas.microsoft.com/office/drawing/2014/main" id="{E26D181F-C2BB-4241-AAED-97467D9DE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3444E-41B9-3240-BDF7-62D0CE951027}"/>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2238998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D903-6347-0444-9E61-31DA19771C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3A9F67-8702-204D-9E1E-A60EE4DD42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F709A7-A9D1-CB45-9D4D-5E32FCB8AAB4}"/>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5" name="Footer Placeholder 4">
            <a:extLst>
              <a:ext uri="{FF2B5EF4-FFF2-40B4-BE49-F238E27FC236}">
                <a16:creationId xmlns:a16="http://schemas.microsoft.com/office/drawing/2014/main" id="{9B7D1563-D750-724C-B348-38BE92785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1F67E-A1C7-DF4A-9128-6F883D3C9E24}"/>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149243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FC9AB1-D2D5-434F-B0BD-737FD8E7D5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4B29D9-4771-CE43-A204-342A2ED0864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A9D05-3AB5-5040-9CA5-36021330C24C}"/>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5" name="Footer Placeholder 4">
            <a:extLst>
              <a:ext uri="{FF2B5EF4-FFF2-40B4-BE49-F238E27FC236}">
                <a16:creationId xmlns:a16="http://schemas.microsoft.com/office/drawing/2014/main" id="{1C901D77-88F1-4C47-B6CD-0B185D2BA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7908A-07D5-674C-9E32-C34D105B6D7B}"/>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3708119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474F6-3DC6-AA4C-B380-21C7DFBC29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06F99-3CCE-FD48-AF1D-9ECB84EA10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A17E1-A0F2-B247-A657-24AB8483D0B3}"/>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5" name="Footer Placeholder 4">
            <a:extLst>
              <a:ext uri="{FF2B5EF4-FFF2-40B4-BE49-F238E27FC236}">
                <a16:creationId xmlns:a16="http://schemas.microsoft.com/office/drawing/2014/main" id="{88419DAF-CFE0-8B4A-9B01-8A447B43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D9127-F694-7A43-87F1-F67D444F24EB}"/>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152458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7563-D7C1-244D-A57D-6FE5209C78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DD059-40E2-E94B-9F86-B800FA1BAF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AC03EE-FA33-EC4C-96E4-8E310F9DEABB}"/>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5" name="Footer Placeholder 4">
            <a:extLst>
              <a:ext uri="{FF2B5EF4-FFF2-40B4-BE49-F238E27FC236}">
                <a16:creationId xmlns:a16="http://schemas.microsoft.com/office/drawing/2014/main" id="{BE346103-F04C-CC4D-9495-983BE8B9C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C7BC7-E63E-9547-A1BE-F1FD09B7EDBD}"/>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1817113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C2D1-715F-BF4E-B4F6-0C8F199E94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830AA0-F006-8641-A5EA-D754828C12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085D5-A150-5241-8BF1-17B46F3B4C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6494BC-A621-D940-8B60-DCF238C73F1E}"/>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6" name="Footer Placeholder 5">
            <a:extLst>
              <a:ext uri="{FF2B5EF4-FFF2-40B4-BE49-F238E27FC236}">
                <a16:creationId xmlns:a16="http://schemas.microsoft.com/office/drawing/2014/main" id="{F62E18FC-5B22-6C4D-A4F0-9C9C12CA6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D99C6-2962-364E-AD88-C08E0B418713}"/>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748615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B32F-C38D-6043-9C69-D9B7AC383F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CD0BC4-1C72-1B46-A79D-E48692ACB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293F4B8-2075-EB41-B96F-16F5D77EA8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2370E6-846A-F04D-B2B7-D4AF34738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CDD13A-D2DB-654E-9554-3E0340CA81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C173A-F087-6E44-AF30-ECD335A48EAC}"/>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8" name="Footer Placeholder 7">
            <a:extLst>
              <a:ext uri="{FF2B5EF4-FFF2-40B4-BE49-F238E27FC236}">
                <a16:creationId xmlns:a16="http://schemas.microsoft.com/office/drawing/2014/main" id="{B4895DC2-4378-0F44-8876-E67E51FC4E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8C5EFE-A9F3-DF47-A073-F488EFB6D813}"/>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892821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8F82-61DB-FE48-9016-FAAC66809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BEC808-090B-AA44-A23C-57E1348CE753}"/>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4" name="Footer Placeholder 3">
            <a:extLst>
              <a:ext uri="{FF2B5EF4-FFF2-40B4-BE49-F238E27FC236}">
                <a16:creationId xmlns:a16="http://schemas.microsoft.com/office/drawing/2014/main" id="{20CC39B5-24D4-644A-831E-4C8724CD7B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535B74-58C7-3F48-8FFD-9098E1AF0A4B}"/>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134177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17F841-6D09-9D4B-A527-DC0B66174BCC}"/>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3" name="Footer Placeholder 2">
            <a:extLst>
              <a:ext uri="{FF2B5EF4-FFF2-40B4-BE49-F238E27FC236}">
                <a16:creationId xmlns:a16="http://schemas.microsoft.com/office/drawing/2014/main" id="{BCB58E23-26EC-0947-B1B6-2291D222C4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131FC9-5F1B-D747-BAD1-AA2C20251481}"/>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80189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03B9E-0B06-4140-B69F-EA43C81E5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C438FE-3102-524A-B0A7-B57ECA345B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BE4214-C998-1A42-B3CE-83E95BD92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8BA24C-A72A-6F48-BDEE-BB35C4381AC0}"/>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6" name="Footer Placeholder 5">
            <a:extLst>
              <a:ext uri="{FF2B5EF4-FFF2-40B4-BE49-F238E27FC236}">
                <a16:creationId xmlns:a16="http://schemas.microsoft.com/office/drawing/2014/main" id="{B89A8577-704D-B74C-897F-1E83004FF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8F4848-FB31-9942-9160-20BBD40FFC7C}"/>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102223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61ED4-2A21-8749-9F8F-C0D13BBB2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0A836C-5995-7945-A2F7-7EAAA99ED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3FCD5B-6784-A740-9FBA-3CE4C389B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B4643A-1260-6A42-99FE-594087426295}"/>
              </a:ext>
            </a:extLst>
          </p:cNvPr>
          <p:cNvSpPr>
            <a:spLocks noGrp="1"/>
          </p:cNvSpPr>
          <p:nvPr>
            <p:ph type="dt" sz="half" idx="10"/>
          </p:nvPr>
        </p:nvSpPr>
        <p:spPr/>
        <p:txBody>
          <a:bodyPr/>
          <a:lstStyle/>
          <a:p>
            <a:fld id="{D065F216-132A-0A42-BCBF-C3DC1AE42726}" type="datetimeFigureOut">
              <a:rPr lang="en-US" smtClean="0"/>
              <a:t>4/6/20</a:t>
            </a:fld>
            <a:endParaRPr lang="en-US"/>
          </a:p>
        </p:txBody>
      </p:sp>
      <p:sp>
        <p:nvSpPr>
          <p:cNvPr id="6" name="Footer Placeholder 5">
            <a:extLst>
              <a:ext uri="{FF2B5EF4-FFF2-40B4-BE49-F238E27FC236}">
                <a16:creationId xmlns:a16="http://schemas.microsoft.com/office/drawing/2014/main" id="{A3C605BF-88F0-3242-B46B-986C566C5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8439F-1556-AC46-8C89-6D5FDB1C1733}"/>
              </a:ext>
            </a:extLst>
          </p:cNvPr>
          <p:cNvSpPr>
            <a:spLocks noGrp="1"/>
          </p:cNvSpPr>
          <p:nvPr>
            <p:ph type="sldNum" sz="quarter" idx="12"/>
          </p:nvPr>
        </p:nvSpPr>
        <p:spPr/>
        <p:txBody>
          <a:bodyPr/>
          <a:lstStyle/>
          <a:p>
            <a:fld id="{44C98AAA-5920-AB47-B598-9527CB2250D5}" type="slidenum">
              <a:rPr lang="en-US" smtClean="0"/>
              <a:t>‹#›</a:t>
            </a:fld>
            <a:endParaRPr lang="en-US"/>
          </a:p>
        </p:txBody>
      </p:sp>
    </p:spTree>
    <p:extLst>
      <p:ext uri="{BB962C8B-B14F-4D97-AF65-F5344CB8AC3E}">
        <p14:creationId xmlns:p14="http://schemas.microsoft.com/office/powerpoint/2010/main" val="42089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FA895-212E-EF45-904E-927EE61F0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11910B-A401-8845-ACBF-C03506FA9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31391-6260-B544-8EA5-CBB8ED1BBB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5F216-132A-0A42-BCBF-C3DC1AE42726}" type="datetimeFigureOut">
              <a:rPr lang="en-US" smtClean="0"/>
              <a:t>4/6/20</a:t>
            </a:fld>
            <a:endParaRPr lang="en-US"/>
          </a:p>
        </p:txBody>
      </p:sp>
      <p:sp>
        <p:nvSpPr>
          <p:cNvPr id="5" name="Footer Placeholder 4">
            <a:extLst>
              <a:ext uri="{FF2B5EF4-FFF2-40B4-BE49-F238E27FC236}">
                <a16:creationId xmlns:a16="http://schemas.microsoft.com/office/drawing/2014/main" id="{998FA46B-E24A-8141-8807-0FBF74D28E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CA0FB2-AA0F-AA48-B2A7-FCA66C9DC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98AAA-5920-AB47-B598-9527CB2250D5}" type="slidenum">
              <a:rPr lang="en-US" smtClean="0"/>
              <a:t>‹#›</a:t>
            </a:fld>
            <a:endParaRPr lang="en-US"/>
          </a:p>
        </p:txBody>
      </p:sp>
    </p:spTree>
    <p:extLst>
      <p:ext uri="{BB962C8B-B14F-4D97-AF65-F5344CB8AC3E}">
        <p14:creationId xmlns:p14="http://schemas.microsoft.com/office/powerpoint/2010/main" val="673196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9646C-7018-4248-86E6-3931682AA6C9}"/>
              </a:ext>
            </a:extLst>
          </p:cNvPr>
          <p:cNvSpPr>
            <a:spLocks noGrp="1"/>
          </p:cNvSpPr>
          <p:nvPr>
            <p:ph type="ctrTitle"/>
          </p:nvPr>
        </p:nvSpPr>
        <p:spPr/>
        <p:txBody>
          <a:bodyPr/>
          <a:lstStyle/>
          <a:p>
            <a:r>
              <a:rPr lang="en-US" dirty="0"/>
              <a:t>Operating Systems Security</a:t>
            </a:r>
          </a:p>
        </p:txBody>
      </p:sp>
      <p:sp>
        <p:nvSpPr>
          <p:cNvPr id="3" name="Subtitle 2">
            <a:extLst>
              <a:ext uri="{FF2B5EF4-FFF2-40B4-BE49-F238E27FC236}">
                <a16:creationId xmlns:a16="http://schemas.microsoft.com/office/drawing/2014/main" id="{5983F1A4-7693-8349-94BC-0F974F22CB14}"/>
              </a:ext>
            </a:extLst>
          </p:cNvPr>
          <p:cNvSpPr>
            <a:spLocks noGrp="1"/>
          </p:cNvSpPr>
          <p:nvPr>
            <p:ph type="subTitle" idx="1"/>
          </p:nvPr>
        </p:nvSpPr>
        <p:spPr/>
        <p:txBody>
          <a:bodyPr/>
          <a:lstStyle/>
          <a:p>
            <a:r>
              <a:rPr lang="en-US" dirty="0"/>
              <a:t>Dr. X </a:t>
            </a:r>
          </a:p>
          <a:p>
            <a:r>
              <a:rPr lang="en-US" dirty="0"/>
              <a:t>(refer to textbook </a:t>
            </a:r>
            <a:r>
              <a:rPr lang="en-US" dirty="0" err="1"/>
              <a:t>ch.</a:t>
            </a:r>
            <a:r>
              <a:rPr lang="en-US" dirty="0"/>
              <a:t> 5)</a:t>
            </a:r>
          </a:p>
        </p:txBody>
      </p:sp>
    </p:spTree>
    <p:extLst>
      <p:ext uri="{BB962C8B-B14F-4D97-AF65-F5344CB8AC3E}">
        <p14:creationId xmlns:p14="http://schemas.microsoft.com/office/powerpoint/2010/main" val="2904414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E040-D2B2-0A4D-927B-124D88BAE510}"/>
              </a:ext>
            </a:extLst>
          </p:cNvPr>
          <p:cNvSpPr>
            <a:spLocks noGrp="1"/>
          </p:cNvSpPr>
          <p:nvPr>
            <p:ph type="title"/>
          </p:nvPr>
        </p:nvSpPr>
        <p:spPr/>
        <p:txBody>
          <a:bodyPr/>
          <a:lstStyle/>
          <a:p>
            <a:r>
              <a:rPr lang="en-US" dirty="0"/>
              <a:t>OS Loading in stages</a:t>
            </a:r>
          </a:p>
        </p:txBody>
      </p:sp>
      <p:pic>
        <p:nvPicPr>
          <p:cNvPr id="4" name="Content Placeholder 3">
            <a:extLst>
              <a:ext uri="{FF2B5EF4-FFF2-40B4-BE49-F238E27FC236}">
                <a16:creationId xmlns:a16="http://schemas.microsoft.com/office/drawing/2014/main" id="{82051739-000F-054F-84C9-BB32EFD4D936}"/>
              </a:ext>
            </a:extLst>
          </p:cNvPr>
          <p:cNvPicPr>
            <a:picLocks noGrp="1" noChangeAspect="1"/>
          </p:cNvPicPr>
          <p:nvPr>
            <p:ph idx="1"/>
          </p:nvPr>
        </p:nvPicPr>
        <p:blipFill>
          <a:blip r:embed="rId3"/>
          <a:stretch>
            <a:fillRect/>
          </a:stretch>
        </p:blipFill>
        <p:spPr>
          <a:xfrm>
            <a:off x="5691652" y="503899"/>
            <a:ext cx="5662148" cy="6145504"/>
          </a:xfrm>
          <a:prstGeom prst="rect">
            <a:avLst/>
          </a:prstGeom>
        </p:spPr>
      </p:pic>
    </p:spTree>
    <p:extLst>
      <p:ext uri="{BB962C8B-B14F-4D97-AF65-F5344CB8AC3E}">
        <p14:creationId xmlns:p14="http://schemas.microsoft.com/office/powerpoint/2010/main" val="427833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EC41-7F4E-B94F-B5C1-30326B45B953}"/>
              </a:ext>
            </a:extLst>
          </p:cNvPr>
          <p:cNvSpPr>
            <a:spLocks noGrp="1"/>
          </p:cNvSpPr>
          <p:nvPr>
            <p:ph type="title"/>
          </p:nvPr>
        </p:nvSpPr>
        <p:spPr/>
        <p:txBody>
          <a:bodyPr/>
          <a:lstStyle/>
          <a:p>
            <a:r>
              <a:rPr lang="en-US" dirty="0"/>
              <a:t>OS tools that implement security</a:t>
            </a:r>
          </a:p>
        </p:txBody>
      </p:sp>
      <p:sp>
        <p:nvSpPr>
          <p:cNvPr id="3" name="Content Placeholder 2">
            <a:extLst>
              <a:ext uri="{FF2B5EF4-FFF2-40B4-BE49-F238E27FC236}">
                <a16:creationId xmlns:a16="http://schemas.microsoft.com/office/drawing/2014/main" id="{4AA7983A-FF9B-3C4D-8544-3ECF18448D0F}"/>
              </a:ext>
            </a:extLst>
          </p:cNvPr>
          <p:cNvSpPr>
            <a:spLocks noGrp="1"/>
          </p:cNvSpPr>
          <p:nvPr>
            <p:ph idx="1"/>
          </p:nvPr>
        </p:nvSpPr>
        <p:spPr/>
        <p:txBody>
          <a:bodyPr/>
          <a:lstStyle/>
          <a:p>
            <a:r>
              <a:rPr lang="en-US" dirty="0"/>
              <a:t>Audit Logs</a:t>
            </a:r>
          </a:p>
          <a:p>
            <a:r>
              <a:rPr lang="en-US" dirty="0"/>
              <a:t>Virtualization </a:t>
            </a:r>
          </a:p>
          <a:p>
            <a:pPr lvl="1"/>
            <a:r>
              <a:rPr lang="en-US" dirty="0"/>
              <a:t>Virtual Machine, Hypervisor</a:t>
            </a:r>
          </a:p>
          <a:p>
            <a:pPr lvl="1"/>
            <a:r>
              <a:rPr lang="en-US" dirty="0"/>
              <a:t>Sandbox</a:t>
            </a:r>
          </a:p>
          <a:p>
            <a:pPr lvl="1"/>
            <a:r>
              <a:rPr lang="en-US" dirty="0"/>
              <a:t>Honeypot</a:t>
            </a:r>
          </a:p>
          <a:p>
            <a:r>
              <a:rPr lang="en-US" dirty="0"/>
              <a:t>Separation and Sharing</a:t>
            </a:r>
          </a:p>
          <a:p>
            <a:pPr lvl="1"/>
            <a:endParaRPr lang="en-US" dirty="0"/>
          </a:p>
          <a:p>
            <a:endParaRPr lang="en-US" dirty="0"/>
          </a:p>
        </p:txBody>
      </p:sp>
    </p:spTree>
    <p:extLst>
      <p:ext uri="{BB962C8B-B14F-4D97-AF65-F5344CB8AC3E}">
        <p14:creationId xmlns:p14="http://schemas.microsoft.com/office/powerpoint/2010/main" val="2265356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936E-FF01-3643-96B7-A490C3C514BC}"/>
              </a:ext>
            </a:extLst>
          </p:cNvPr>
          <p:cNvSpPr>
            <a:spLocks noGrp="1"/>
          </p:cNvSpPr>
          <p:nvPr>
            <p:ph type="title"/>
          </p:nvPr>
        </p:nvSpPr>
        <p:spPr/>
        <p:txBody>
          <a:bodyPr/>
          <a:lstStyle/>
          <a:p>
            <a:r>
              <a:rPr lang="en-US" dirty="0"/>
              <a:t>Hardware protection of memory</a:t>
            </a:r>
          </a:p>
        </p:txBody>
      </p:sp>
      <p:pic>
        <p:nvPicPr>
          <p:cNvPr id="5" name="Content Placeholder 4">
            <a:extLst>
              <a:ext uri="{FF2B5EF4-FFF2-40B4-BE49-F238E27FC236}">
                <a16:creationId xmlns:a16="http://schemas.microsoft.com/office/drawing/2014/main" id="{455F903E-381F-5947-AE35-5A5FC4044DB1}"/>
              </a:ext>
            </a:extLst>
          </p:cNvPr>
          <p:cNvPicPr>
            <a:picLocks noGrp="1" noChangeAspect="1"/>
          </p:cNvPicPr>
          <p:nvPr>
            <p:ph idx="1"/>
          </p:nvPr>
        </p:nvPicPr>
        <p:blipFill>
          <a:blip r:embed="rId3"/>
          <a:stretch>
            <a:fillRect/>
          </a:stretch>
        </p:blipFill>
        <p:spPr>
          <a:xfrm>
            <a:off x="0" y="1690688"/>
            <a:ext cx="4674514" cy="4351338"/>
          </a:xfrm>
          <a:prstGeom prst="rect">
            <a:avLst/>
          </a:prstGeom>
        </p:spPr>
      </p:pic>
      <p:pic>
        <p:nvPicPr>
          <p:cNvPr id="6" name="Picture 5">
            <a:extLst>
              <a:ext uri="{FF2B5EF4-FFF2-40B4-BE49-F238E27FC236}">
                <a16:creationId xmlns:a16="http://schemas.microsoft.com/office/drawing/2014/main" id="{8544F35B-A862-3A4A-AD55-6CC4A85FECD7}"/>
              </a:ext>
            </a:extLst>
          </p:cNvPr>
          <p:cNvPicPr>
            <a:picLocks noChangeAspect="1"/>
          </p:cNvPicPr>
          <p:nvPr/>
        </p:nvPicPr>
        <p:blipFill>
          <a:blip r:embed="rId4"/>
          <a:stretch>
            <a:fillRect/>
          </a:stretch>
        </p:blipFill>
        <p:spPr>
          <a:xfrm>
            <a:off x="4861560" y="1485900"/>
            <a:ext cx="7223760" cy="5372100"/>
          </a:xfrm>
          <a:prstGeom prst="rect">
            <a:avLst/>
          </a:prstGeom>
        </p:spPr>
      </p:pic>
      <p:sp>
        <p:nvSpPr>
          <p:cNvPr id="7" name="TextBox 6">
            <a:extLst>
              <a:ext uri="{FF2B5EF4-FFF2-40B4-BE49-F238E27FC236}">
                <a16:creationId xmlns:a16="http://schemas.microsoft.com/office/drawing/2014/main" id="{CB5B7081-BD52-BB45-BC2A-58F78E5FF666}"/>
              </a:ext>
            </a:extLst>
          </p:cNvPr>
          <p:cNvSpPr txBox="1"/>
          <p:nvPr/>
        </p:nvSpPr>
        <p:spPr>
          <a:xfrm>
            <a:off x="2596244" y="6042026"/>
            <a:ext cx="737510" cy="369332"/>
          </a:xfrm>
          <a:prstGeom prst="rect">
            <a:avLst/>
          </a:prstGeom>
          <a:noFill/>
        </p:spPr>
        <p:txBody>
          <a:bodyPr wrap="none" rtlCol="0">
            <a:spAutoFit/>
          </a:bodyPr>
          <a:lstStyle/>
          <a:p>
            <a:r>
              <a:rPr lang="en-US" dirty="0"/>
              <a:t>Fence</a:t>
            </a:r>
          </a:p>
        </p:txBody>
      </p:sp>
    </p:spTree>
    <p:extLst>
      <p:ext uri="{BB962C8B-B14F-4D97-AF65-F5344CB8AC3E}">
        <p14:creationId xmlns:p14="http://schemas.microsoft.com/office/powerpoint/2010/main" val="2112339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C3639-8DAA-7546-8701-515D19BAA72B}"/>
              </a:ext>
            </a:extLst>
          </p:cNvPr>
          <p:cNvSpPr>
            <a:spLocks noGrp="1"/>
          </p:cNvSpPr>
          <p:nvPr>
            <p:ph type="title"/>
          </p:nvPr>
        </p:nvSpPr>
        <p:spPr/>
        <p:txBody>
          <a:bodyPr/>
          <a:lstStyle/>
          <a:p>
            <a:r>
              <a:rPr lang="en-US" dirty="0"/>
              <a:t>Base and bounds registers</a:t>
            </a:r>
          </a:p>
        </p:txBody>
      </p:sp>
      <p:pic>
        <p:nvPicPr>
          <p:cNvPr id="4" name="Content Placeholder 3">
            <a:extLst>
              <a:ext uri="{FF2B5EF4-FFF2-40B4-BE49-F238E27FC236}">
                <a16:creationId xmlns:a16="http://schemas.microsoft.com/office/drawing/2014/main" id="{DF1B324E-724C-A140-A911-0675FF749A30}"/>
              </a:ext>
            </a:extLst>
          </p:cNvPr>
          <p:cNvPicPr>
            <a:picLocks noGrp="1" noChangeAspect="1"/>
          </p:cNvPicPr>
          <p:nvPr>
            <p:ph idx="1"/>
          </p:nvPr>
        </p:nvPicPr>
        <p:blipFill>
          <a:blip r:embed="rId3"/>
          <a:stretch>
            <a:fillRect/>
          </a:stretch>
        </p:blipFill>
        <p:spPr>
          <a:xfrm>
            <a:off x="130630" y="2054225"/>
            <a:ext cx="6157553" cy="4351338"/>
          </a:xfrm>
          <a:prstGeom prst="rect">
            <a:avLst/>
          </a:prstGeom>
        </p:spPr>
      </p:pic>
      <p:pic>
        <p:nvPicPr>
          <p:cNvPr id="5" name="Picture 4">
            <a:extLst>
              <a:ext uri="{FF2B5EF4-FFF2-40B4-BE49-F238E27FC236}">
                <a16:creationId xmlns:a16="http://schemas.microsoft.com/office/drawing/2014/main" id="{81344C9D-0A65-434D-953D-2279C1949CCF}"/>
              </a:ext>
            </a:extLst>
          </p:cNvPr>
          <p:cNvPicPr>
            <a:picLocks noChangeAspect="1"/>
          </p:cNvPicPr>
          <p:nvPr/>
        </p:nvPicPr>
        <p:blipFill>
          <a:blip r:embed="rId4"/>
          <a:stretch>
            <a:fillRect/>
          </a:stretch>
        </p:blipFill>
        <p:spPr>
          <a:xfrm>
            <a:off x="6923314" y="609600"/>
            <a:ext cx="5268686" cy="6248400"/>
          </a:xfrm>
          <a:prstGeom prst="rect">
            <a:avLst/>
          </a:prstGeom>
        </p:spPr>
      </p:pic>
    </p:spTree>
    <p:extLst>
      <p:ext uri="{BB962C8B-B14F-4D97-AF65-F5344CB8AC3E}">
        <p14:creationId xmlns:p14="http://schemas.microsoft.com/office/powerpoint/2010/main" val="1321923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0AB3-DD41-3149-BC46-7B0DC3B218D9}"/>
              </a:ext>
            </a:extLst>
          </p:cNvPr>
          <p:cNvSpPr>
            <a:spLocks noGrp="1"/>
          </p:cNvSpPr>
          <p:nvPr>
            <p:ph type="title"/>
          </p:nvPr>
        </p:nvSpPr>
        <p:spPr/>
        <p:txBody>
          <a:bodyPr/>
          <a:lstStyle/>
          <a:p>
            <a:r>
              <a:rPr lang="en-US" dirty="0"/>
              <a:t>Tagged architecture</a:t>
            </a:r>
          </a:p>
        </p:txBody>
      </p:sp>
      <p:pic>
        <p:nvPicPr>
          <p:cNvPr id="4" name="Content Placeholder 3">
            <a:extLst>
              <a:ext uri="{FF2B5EF4-FFF2-40B4-BE49-F238E27FC236}">
                <a16:creationId xmlns:a16="http://schemas.microsoft.com/office/drawing/2014/main" id="{361DE7FB-7442-5345-85A0-E86D96B7D722}"/>
              </a:ext>
            </a:extLst>
          </p:cNvPr>
          <p:cNvPicPr>
            <a:picLocks noGrp="1" noChangeAspect="1"/>
          </p:cNvPicPr>
          <p:nvPr>
            <p:ph idx="1"/>
          </p:nvPr>
        </p:nvPicPr>
        <p:blipFill>
          <a:blip r:embed="rId3"/>
          <a:stretch>
            <a:fillRect/>
          </a:stretch>
        </p:blipFill>
        <p:spPr>
          <a:xfrm>
            <a:off x="6384471" y="572621"/>
            <a:ext cx="4809935" cy="6089891"/>
          </a:xfrm>
          <a:prstGeom prst="rect">
            <a:avLst/>
          </a:prstGeom>
        </p:spPr>
      </p:pic>
    </p:spTree>
    <p:extLst>
      <p:ext uri="{BB962C8B-B14F-4D97-AF65-F5344CB8AC3E}">
        <p14:creationId xmlns:p14="http://schemas.microsoft.com/office/powerpoint/2010/main" val="2512762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EC87-AF92-C44A-A029-C20A36F6C1A5}"/>
              </a:ext>
            </a:extLst>
          </p:cNvPr>
          <p:cNvSpPr>
            <a:spLocks noGrp="1"/>
          </p:cNvSpPr>
          <p:nvPr>
            <p:ph type="title"/>
          </p:nvPr>
        </p:nvSpPr>
        <p:spPr/>
        <p:txBody>
          <a:bodyPr/>
          <a:lstStyle/>
          <a:p>
            <a:r>
              <a:rPr lang="en-US" dirty="0"/>
              <a:t>Segmentation</a:t>
            </a:r>
          </a:p>
        </p:txBody>
      </p:sp>
      <p:pic>
        <p:nvPicPr>
          <p:cNvPr id="4" name="Content Placeholder 3">
            <a:extLst>
              <a:ext uri="{FF2B5EF4-FFF2-40B4-BE49-F238E27FC236}">
                <a16:creationId xmlns:a16="http://schemas.microsoft.com/office/drawing/2014/main" id="{85CEC442-ABCF-4F4C-9F14-09A4110FB484}"/>
              </a:ext>
            </a:extLst>
          </p:cNvPr>
          <p:cNvPicPr>
            <a:picLocks noGrp="1" noChangeAspect="1"/>
          </p:cNvPicPr>
          <p:nvPr>
            <p:ph idx="1"/>
          </p:nvPr>
        </p:nvPicPr>
        <p:blipFill>
          <a:blip r:embed="rId3"/>
          <a:stretch>
            <a:fillRect/>
          </a:stretch>
        </p:blipFill>
        <p:spPr>
          <a:xfrm>
            <a:off x="4849585" y="797236"/>
            <a:ext cx="6814457" cy="5585965"/>
          </a:xfrm>
          <a:prstGeom prst="rect">
            <a:avLst/>
          </a:prstGeom>
        </p:spPr>
      </p:pic>
    </p:spTree>
    <p:extLst>
      <p:ext uri="{BB962C8B-B14F-4D97-AF65-F5344CB8AC3E}">
        <p14:creationId xmlns:p14="http://schemas.microsoft.com/office/powerpoint/2010/main" val="1919506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EC87-AF92-C44A-A029-C20A36F6C1A5}"/>
              </a:ext>
            </a:extLst>
          </p:cNvPr>
          <p:cNvSpPr>
            <a:spLocks noGrp="1"/>
          </p:cNvSpPr>
          <p:nvPr>
            <p:ph type="title"/>
          </p:nvPr>
        </p:nvSpPr>
        <p:spPr/>
        <p:txBody>
          <a:bodyPr/>
          <a:lstStyle/>
          <a:p>
            <a:r>
              <a:rPr lang="en-US" dirty="0"/>
              <a:t>Segmentation</a:t>
            </a:r>
          </a:p>
        </p:txBody>
      </p:sp>
      <p:pic>
        <p:nvPicPr>
          <p:cNvPr id="5" name="Picture 4">
            <a:extLst>
              <a:ext uri="{FF2B5EF4-FFF2-40B4-BE49-F238E27FC236}">
                <a16:creationId xmlns:a16="http://schemas.microsoft.com/office/drawing/2014/main" id="{E4A90DA1-1631-B54A-959F-4415C029F1D8}"/>
              </a:ext>
            </a:extLst>
          </p:cNvPr>
          <p:cNvPicPr>
            <a:picLocks noChangeAspect="1"/>
          </p:cNvPicPr>
          <p:nvPr/>
        </p:nvPicPr>
        <p:blipFill>
          <a:blip r:embed="rId3"/>
          <a:stretch>
            <a:fillRect/>
          </a:stretch>
        </p:blipFill>
        <p:spPr>
          <a:xfrm>
            <a:off x="4546600" y="365125"/>
            <a:ext cx="7645400" cy="6172200"/>
          </a:xfrm>
          <a:prstGeom prst="rect">
            <a:avLst/>
          </a:prstGeom>
        </p:spPr>
      </p:pic>
    </p:spTree>
    <p:extLst>
      <p:ext uri="{BB962C8B-B14F-4D97-AF65-F5344CB8AC3E}">
        <p14:creationId xmlns:p14="http://schemas.microsoft.com/office/powerpoint/2010/main" val="147568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AA14-4BB6-7D49-8600-E7A2798885D1}"/>
              </a:ext>
            </a:extLst>
          </p:cNvPr>
          <p:cNvSpPr>
            <a:spLocks noGrp="1"/>
          </p:cNvSpPr>
          <p:nvPr>
            <p:ph type="title"/>
          </p:nvPr>
        </p:nvSpPr>
        <p:spPr/>
        <p:txBody>
          <a:bodyPr/>
          <a:lstStyle/>
          <a:p>
            <a:r>
              <a:rPr lang="en-US" dirty="0"/>
              <a:t>Paging</a:t>
            </a:r>
          </a:p>
        </p:txBody>
      </p:sp>
      <p:pic>
        <p:nvPicPr>
          <p:cNvPr id="4" name="Content Placeholder 3">
            <a:extLst>
              <a:ext uri="{FF2B5EF4-FFF2-40B4-BE49-F238E27FC236}">
                <a16:creationId xmlns:a16="http://schemas.microsoft.com/office/drawing/2014/main" id="{5150639D-D5C4-1F47-9DC0-57B9573A002E}"/>
              </a:ext>
            </a:extLst>
          </p:cNvPr>
          <p:cNvPicPr>
            <a:picLocks noGrp="1" noChangeAspect="1"/>
          </p:cNvPicPr>
          <p:nvPr>
            <p:ph idx="1"/>
          </p:nvPr>
        </p:nvPicPr>
        <p:blipFill>
          <a:blip r:embed="rId3"/>
          <a:stretch>
            <a:fillRect/>
          </a:stretch>
        </p:blipFill>
        <p:spPr>
          <a:xfrm>
            <a:off x="4523015" y="854826"/>
            <a:ext cx="6692804" cy="6003174"/>
          </a:xfrm>
          <a:prstGeom prst="rect">
            <a:avLst/>
          </a:prstGeom>
        </p:spPr>
      </p:pic>
    </p:spTree>
    <p:extLst>
      <p:ext uri="{BB962C8B-B14F-4D97-AF65-F5344CB8AC3E}">
        <p14:creationId xmlns:p14="http://schemas.microsoft.com/office/powerpoint/2010/main" val="891878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4B54-95D8-A14E-BEFE-FA62F086C5D4}"/>
              </a:ext>
            </a:extLst>
          </p:cNvPr>
          <p:cNvSpPr>
            <a:spLocks noGrp="1"/>
          </p:cNvSpPr>
          <p:nvPr>
            <p:ph type="title"/>
          </p:nvPr>
        </p:nvSpPr>
        <p:spPr/>
        <p:txBody>
          <a:bodyPr>
            <a:normAutofit fontScale="90000"/>
          </a:bodyPr>
          <a:lstStyle/>
          <a:p>
            <a:r>
              <a:rPr lang="en-US" dirty="0"/>
              <a:t>Paging </a:t>
            </a:r>
            <a:br>
              <a:rPr lang="en-US" dirty="0"/>
            </a:br>
            <a:r>
              <a:rPr lang="en-US" dirty="0"/>
              <a:t>&amp;&amp;</a:t>
            </a:r>
            <a:br>
              <a:rPr lang="en-US" dirty="0"/>
            </a:br>
            <a:r>
              <a:rPr lang="en-US" dirty="0"/>
              <a:t>Segmentation</a:t>
            </a:r>
          </a:p>
        </p:txBody>
      </p:sp>
      <p:pic>
        <p:nvPicPr>
          <p:cNvPr id="4" name="Content Placeholder 3">
            <a:extLst>
              <a:ext uri="{FF2B5EF4-FFF2-40B4-BE49-F238E27FC236}">
                <a16:creationId xmlns:a16="http://schemas.microsoft.com/office/drawing/2014/main" id="{6F2B11DE-2EC1-114A-87B9-832F1C3C49FD}"/>
              </a:ext>
            </a:extLst>
          </p:cNvPr>
          <p:cNvPicPr>
            <a:picLocks noGrp="1" noChangeAspect="1"/>
          </p:cNvPicPr>
          <p:nvPr>
            <p:ph idx="1"/>
          </p:nvPr>
        </p:nvPicPr>
        <p:blipFill>
          <a:blip r:embed="rId3"/>
          <a:stretch>
            <a:fillRect/>
          </a:stretch>
        </p:blipFill>
        <p:spPr>
          <a:xfrm>
            <a:off x="3837216" y="570707"/>
            <a:ext cx="8469313" cy="5928520"/>
          </a:xfrm>
          <a:prstGeom prst="rect">
            <a:avLst/>
          </a:prstGeom>
        </p:spPr>
      </p:pic>
    </p:spTree>
    <p:extLst>
      <p:ext uri="{BB962C8B-B14F-4D97-AF65-F5344CB8AC3E}">
        <p14:creationId xmlns:p14="http://schemas.microsoft.com/office/powerpoint/2010/main" val="1601946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5537-7601-F645-9562-668AE7F6726D}"/>
              </a:ext>
            </a:extLst>
          </p:cNvPr>
          <p:cNvSpPr>
            <a:spLocks noGrp="1"/>
          </p:cNvSpPr>
          <p:nvPr>
            <p:ph type="title"/>
          </p:nvPr>
        </p:nvSpPr>
        <p:spPr/>
        <p:txBody>
          <a:bodyPr/>
          <a:lstStyle/>
          <a:p>
            <a:r>
              <a:rPr lang="en-US" dirty="0"/>
              <a:t>Security in the design of operating systems</a:t>
            </a:r>
          </a:p>
        </p:txBody>
      </p:sp>
      <p:sp>
        <p:nvSpPr>
          <p:cNvPr id="3" name="Content Placeholder 2">
            <a:extLst>
              <a:ext uri="{FF2B5EF4-FFF2-40B4-BE49-F238E27FC236}">
                <a16:creationId xmlns:a16="http://schemas.microsoft.com/office/drawing/2014/main" id="{22D1DA42-782A-3644-9CB6-A4C73FF6CEF4}"/>
              </a:ext>
            </a:extLst>
          </p:cNvPr>
          <p:cNvSpPr>
            <a:spLocks noGrp="1"/>
          </p:cNvSpPr>
          <p:nvPr>
            <p:ph idx="1"/>
          </p:nvPr>
        </p:nvSpPr>
        <p:spPr/>
        <p:txBody>
          <a:bodyPr>
            <a:normAutofit fontScale="77500" lnSpcReduction="20000"/>
          </a:bodyPr>
          <a:lstStyle/>
          <a:p>
            <a:r>
              <a:rPr lang="en-US" dirty="0"/>
              <a:t>KISS</a:t>
            </a:r>
          </a:p>
          <a:p>
            <a:r>
              <a:rPr lang="en-US" dirty="0"/>
              <a:t>Layered design</a:t>
            </a:r>
          </a:p>
          <a:p>
            <a:r>
              <a:rPr lang="en-US" dirty="0"/>
              <a:t>Layered trust</a:t>
            </a:r>
          </a:p>
          <a:p>
            <a:r>
              <a:rPr lang="en-US" dirty="0"/>
              <a:t>Kernelized design</a:t>
            </a:r>
          </a:p>
          <a:p>
            <a:r>
              <a:rPr lang="en-US" dirty="0"/>
              <a:t>Reference monitor</a:t>
            </a:r>
          </a:p>
          <a:p>
            <a:r>
              <a:rPr lang="en-US" dirty="0"/>
              <a:t>Correctness &amp; Completeness</a:t>
            </a:r>
          </a:p>
          <a:p>
            <a:r>
              <a:rPr lang="en-US" dirty="0"/>
              <a:t>Secure design principles</a:t>
            </a:r>
          </a:p>
          <a:p>
            <a:r>
              <a:rPr lang="en-US" dirty="0"/>
              <a:t>Trusted systems</a:t>
            </a:r>
          </a:p>
          <a:p>
            <a:r>
              <a:rPr lang="en-US" dirty="0"/>
              <a:t>Secure startup</a:t>
            </a:r>
          </a:p>
          <a:p>
            <a:r>
              <a:rPr lang="en-US" dirty="0"/>
              <a:t>Trusted path</a:t>
            </a:r>
          </a:p>
          <a:p>
            <a:r>
              <a:rPr lang="en-US" dirty="0"/>
              <a:t>Trusted System Functions</a:t>
            </a:r>
          </a:p>
          <a:p>
            <a:pPr lvl="1"/>
            <a:r>
              <a:rPr lang="en-US" dirty="0"/>
              <a:t>TCB</a:t>
            </a:r>
          </a:p>
        </p:txBody>
      </p:sp>
      <p:pic>
        <p:nvPicPr>
          <p:cNvPr id="4" name="Picture 3">
            <a:extLst>
              <a:ext uri="{FF2B5EF4-FFF2-40B4-BE49-F238E27FC236}">
                <a16:creationId xmlns:a16="http://schemas.microsoft.com/office/drawing/2014/main" id="{AFB8F3F8-29F7-314F-9658-B6C86E61ADE2}"/>
              </a:ext>
            </a:extLst>
          </p:cNvPr>
          <p:cNvPicPr>
            <a:picLocks noChangeAspect="1"/>
          </p:cNvPicPr>
          <p:nvPr/>
        </p:nvPicPr>
        <p:blipFill>
          <a:blip r:embed="rId3"/>
          <a:stretch>
            <a:fillRect/>
          </a:stretch>
        </p:blipFill>
        <p:spPr>
          <a:xfrm>
            <a:off x="6096000" y="2530699"/>
            <a:ext cx="4902200" cy="2540000"/>
          </a:xfrm>
          <a:prstGeom prst="rect">
            <a:avLst/>
          </a:prstGeom>
        </p:spPr>
      </p:pic>
    </p:spTree>
    <p:extLst>
      <p:ext uri="{BB962C8B-B14F-4D97-AF65-F5344CB8AC3E}">
        <p14:creationId xmlns:p14="http://schemas.microsoft.com/office/powerpoint/2010/main" val="4061843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6666-AC77-8D47-B1E9-F6C8D6957750}"/>
              </a:ext>
            </a:extLst>
          </p:cNvPr>
          <p:cNvSpPr>
            <a:spLocks noGrp="1"/>
          </p:cNvSpPr>
          <p:nvPr>
            <p:ph type="title"/>
          </p:nvPr>
        </p:nvSpPr>
        <p:spPr/>
        <p:txBody>
          <a:bodyPr/>
          <a:lstStyle/>
          <a:p>
            <a:r>
              <a:rPr lang="en-US" dirty="0"/>
              <a:t>NCL Individual Game Review</a:t>
            </a:r>
          </a:p>
        </p:txBody>
      </p:sp>
      <p:sp>
        <p:nvSpPr>
          <p:cNvPr id="3" name="Content Placeholder 2">
            <a:extLst>
              <a:ext uri="{FF2B5EF4-FFF2-40B4-BE49-F238E27FC236}">
                <a16:creationId xmlns:a16="http://schemas.microsoft.com/office/drawing/2014/main" id="{146F6A2D-A34F-FC47-A159-D46683B4E132}"/>
              </a:ext>
            </a:extLst>
          </p:cNvPr>
          <p:cNvSpPr>
            <a:spLocks noGrp="1"/>
          </p:cNvSpPr>
          <p:nvPr>
            <p:ph idx="1"/>
          </p:nvPr>
        </p:nvSpPr>
        <p:spPr/>
        <p:txBody>
          <a:bodyPr>
            <a:normAutofit fontScale="92500" lnSpcReduction="10000"/>
          </a:bodyPr>
          <a:lstStyle/>
          <a:p>
            <a:r>
              <a:rPr lang="en-US" dirty="0"/>
              <a:t>OSINT</a:t>
            </a:r>
          </a:p>
          <a:p>
            <a:r>
              <a:rPr lang="en-US" dirty="0"/>
              <a:t>Cryptography – RC4 </a:t>
            </a:r>
            <a:r>
              <a:rPr lang="en-US" dirty="0" err="1"/>
              <a:t>github</a:t>
            </a:r>
            <a:r>
              <a:rPr lang="en-US" dirty="0"/>
              <a:t>, rename the </a:t>
            </a:r>
            <a:r>
              <a:rPr lang="en-US" dirty="0" err="1"/>
              <a:t>steg</a:t>
            </a:r>
            <a:r>
              <a:rPr lang="en-US" dirty="0"/>
              <a:t> file from txt to </a:t>
            </a:r>
            <a:r>
              <a:rPr lang="en-US" dirty="0" err="1"/>
              <a:t>png</a:t>
            </a:r>
            <a:endParaRPr lang="en-US" dirty="0"/>
          </a:p>
          <a:p>
            <a:r>
              <a:rPr lang="en-US" dirty="0"/>
              <a:t>Passwords – </a:t>
            </a:r>
            <a:r>
              <a:rPr lang="en-US" dirty="0" err="1"/>
              <a:t>ophcrack</a:t>
            </a:r>
            <a:r>
              <a:rPr lang="en-US" dirty="0"/>
              <a:t> with XP rainbow tables</a:t>
            </a:r>
          </a:p>
          <a:p>
            <a:r>
              <a:rPr lang="en-US" dirty="0"/>
              <a:t>Network logs – read the description, File &gt; Export HTTP objects</a:t>
            </a:r>
          </a:p>
          <a:p>
            <a:r>
              <a:rPr lang="en-US" dirty="0"/>
              <a:t>Wireless – export information on </a:t>
            </a:r>
            <a:r>
              <a:rPr lang="en-US" dirty="0" err="1"/>
              <a:t>wireshark</a:t>
            </a:r>
            <a:r>
              <a:rPr lang="en-US" dirty="0"/>
              <a:t>, </a:t>
            </a:r>
            <a:r>
              <a:rPr lang="en-US" dirty="0" err="1"/>
              <a:t>airdecap</a:t>
            </a:r>
            <a:r>
              <a:rPr lang="en-US" dirty="0"/>
              <a:t>, online </a:t>
            </a:r>
            <a:r>
              <a:rPr lang="en-US" dirty="0" err="1"/>
              <a:t>hashcrack</a:t>
            </a:r>
            <a:r>
              <a:rPr lang="en-US" dirty="0"/>
              <a:t> for WPA pattern</a:t>
            </a:r>
          </a:p>
          <a:p>
            <a:r>
              <a:rPr lang="en-US" dirty="0"/>
              <a:t>Web app – </a:t>
            </a:r>
            <a:r>
              <a:rPr lang="en-US" dirty="0" err="1"/>
              <a:t>nikto</a:t>
            </a:r>
            <a:r>
              <a:rPr lang="en-US" dirty="0"/>
              <a:t>, </a:t>
            </a:r>
            <a:r>
              <a:rPr lang="en-US" dirty="0" err="1"/>
              <a:t>dirbuster</a:t>
            </a:r>
            <a:r>
              <a:rPr lang="en-US" dirty="0"/>
              <a:t>, </a:t>
            </a:r>
            <a:r>
              <a:rPr lang="en-US" dirty="0" err="1"/>
              <a:t>dirb</a:t>
            </a:r>
            <a:r>
              <a:rPr lang="en-US" dirty="0"/>
              <a:t>, forced browsing OWASP Zap, URI!!, trick the parser – 304 was giving </a:t>
            </a:r>
            <a:r>
              <a:rPr lang="en-US" dirty="0" err="1"/>
              <a:t>url</a:t>
            </a:r>
            <a:r>
              <a:rPr lang="en-US" dirty="0"/>
              <a:t>, ?</a:t>
            </a:r>
            <a:r>
              <a:rPr lang="en-US" dirty="0" err="1"/>
              <a:t>uid</a:t>
            </a:r>
            <a:r>
              <a:rPr lang="en-US" dirty="0"/>
              <a:t> ;</a:t>
            </a:r>
          </a:p>
          <a:p>
            <a:r>
              <a:rPr lang="en-US" dirty="0"/>
              <a:t>Scan – </a:t>
            </a:r>
            <a:r>
              <a:rPr lang="en-US" dirty="0" err="1"/>
              <a:t>nmap</a:t>
            </a:r>
            <a:r>
              <a:rPr lang="en-US" dirty="0"/>
              <a:t> read the documentation! Does not go above 1024, </a:t>
            </a:r>
            <a:r>
              <a:rPr lang="en-US" dirty="0" err="1"/>
              <a:t>dirbuster</a:t>
            </a:r>
            <a:endParaRPr lang="en-US" dirty="0"/>
          </a:p>
          <a:p>
            <a:r>
              <a:rPr lang="en-US" dirty="0"/>
              <a:t>Logs – web log expert</a:t>
            </a:r>
          </a:p>
          <a:p>
            <a:endParaRPr lang="en-US" dirty="0"/>
          </a:p>
        </p:txBody>
      </p:sp>
    </p:spTree>
    <p:extLst>
      <p:ext uri="{BB962C8B-B14F-4D97-AF65-F5344CB8AC3E}">
        <p14:creationId xmlns:p14="http://schemas.microsoft.com/office/powerpoint/2010/main" val="4273745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42D6-D42C-1C42-86D9-6F4B6487A6B0}"/>
              </a:ext>
            </a:extLst>
          </p:cNvPr>
          <p:cNvSpPr>
            <a:spLocks noGrp="1"/>
          </p:cNvSpPr>
          <p:nvPr>
            <p:ph type="title"/>
          </p:nvPr>
        </p:nvSpPr>
        <p:spPr/>
        <p:txBody>
          <a:bodyPr/>
          <a:lstStyle/>
          <a:p>
            <a:r>
              <a:rPr lang="en-US" dirty="0"/>
              <a:t>Trusted Computing Base (TCB)</a:t>
            </a:r>
          </a:p>
        </p:txBody>
      </p:sp>
      <p:pic>
        <p:nvPicPr>
          <p:cNvPr id="4" name="Content Placeholder 3">
            <a:extLst>
              <a:ext uri="{FF2B5EF4-FFF2-40B4-BE49-F238E27FC236}">
                <a16:creationId xmlns:a16="http://schemas.microsoft.com/office/drawing/2014/main" id="{0B5282AF-F3FE-3343-A841-18F9017D73B9}"/>
              </a:ext>
            </a:extLst>
          </p:cNvPr>
          <p:cNvPicPr>
            <a:picLocks noGrp="1" noChangeAspect="1"/>
          </p:cNvPicPr>
          <p:nvPr>
            <p:ph idx="1"/>
          </p:nvPr>
        </p:nvPicPr>
        <p:blipFill>
          <a:blip r:embed="rId3"/>
          <a:stretch>
            <a:fillRect/>
          </a:stretch>
        </p:blipFill>
        <p:spPr>
          <a:xfrm>
            <a:off x="5119466" y="587830"/>
            <a:ext cx="6673337" cy="5697764"/>
          </a:xfrm>
          <a:prstGeom prst="rect">
            <a:avLst/>
          </a:prstGeom>
        </p:spPr>
      </p:pic>
      <p:sp>
        <p:nvSpPr>
          <p:cNvPr id="5" name="Text Placeholder 4">
            <a:extLst>
              <a:ext uri="{FF2B5EF4-FFF2-40B4-BE49-F238E27FC236}">
                <a16:creationId xmlns:a16="http://schemas.microsoft.com/office/drawing/2014/main" id="{7B665D35-681B-6B41-867B-3EC490FD26A1}"/>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000" dirty="0"/>
              <a:t>Functions</a:t>
            </a:r>
          </a:p>
          <a:p>
            <a:pPr marL="742950" lvl="1" indent="-285750">
              <a:buFont typeface="Arial" panose="020B0604020202020204" pitchFamily="34" charset="0"/>
              <a:buChar char="•"/>
            </a:pPr>
            <a:r>
              <a:rPr lang="en-US" sz="1800" dirty="0"/>
              <a:t>Hardware</a:t>
            </a:r>
          </a:p>
          <a:p>
            <a:pPr marL="742950" lvl="1" indent="-285750">
              <a:buFont typeface="Arial" panose="020B0604020202020204" pitchFamily="34" charset="0"/>
              <a:buChar char="•"/>
            </a:pPr>
            <a:r>
              <a:rPr lang="en-US" sz="1800" dirty="0"/>
              <a:t>Processes</a:t>
            </a:r>
          </a:p>
          <a:p>
            <a:pPr marL="742950" lvl="1" indent="-285750">
              <a:buFont typeface="Arial" panose="020B0604020202020204" pitchFamily="34" charset="0"/>
              <a:buChar char="•"/>
            </a:pPr>
            <a:r>
              <a:rPr lang="en-US" sz="1800" dirty="0"/>
              <a:t>Primitive files</a:t>
            </a:r>
          </a:p>
          <a:p>
            <a:pPr marL="742950" lvl="1" indent="-285750">
              <a:buFont typeface="Arial" panose="020B0604020202020204" pitchFamily="34" charset="0"/>
              <a:buChar char="•"/>
            </a:pPr>
            <a:r>
              <a:rPr lang="en-US" sz="1800" dirty="0"/>
              <a:t>Protected memory</a:t>
            </a:r>
          </a:p>
          <a:p>
            <a:pPr marL="742950" lvl="1" indent="-285750">
              <a:buFont typeface="Arial" panose="020B0604020202020204" pitchFamily="34" charset="0"/>
              <a:buChar char="•"/>
            </a:pPr>
            <a:r>
              <a:rPr lang="en-US" sz="1800" dirty="0"/>
              <a:t>Inter-process communication</a:t>
            </a:r>
          </a:p>
          <a:p>
            <a:pPr marL="285750" indent="-285750">
              <a:buFont typeface="Arial" panose="020B0604020202020204" pitchFamily="34" charset="0"/>
              <a:buChar char="•"/>
            </a:pPr>
            <a:r>
              <a:rPr lang="en-US" sz="2000" dirty="0"/>
              <a:t>Design</a:t>
            </a:r>
          </a:p>
          <a:p>
            <a:pPr marL="285750" indent="-285750">
              <a:buFont typeface="Arial" panose="020B0604020202020204" pitchFamily="34" charset="0"/>
              <a:buChar char="•"/>
            </a:pPr>
            <a:r>
              <a:rPr lang="en-US" sz="2000" dirty="0"/>
              <a:t>Implementation</a:t>
            </a:r>
          </a:p>
        </p:txBody>
      </p:sp>
    </p:spTree>
    <p:extLst>
      <p:ext uri="{BB962C8B-B14F-4D97-AF65-F5344CB8AC3E}">
        <p14:creationId xmlns:p14="http://schemas.microsoft.com/office/powerpoint/2010/main" val="3187253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80FF8-70A6-A043-85B3-F51209DEE1F7}"/>
              </a:ext>
            </a:extLst>
          </p:cNvPr>
          <p:cNvSpPr>
            <a:spLocks noGrp="1"/>
          </p:cNvSpPr>
          <p:nvPr>
            <p:ph type="title"/>
          </p:nvPr>
        </p:nvSpPr>
        <p:spPr/>
        <p:txBody>
          <a:bodyPr/>
          <a:lstStyle/>
          <a:p>
            <a:r>
              <a:rPr lang="en-US" dirty="0"/>
              <a:t>Security Kernel</a:t>
            </a:r>
          </a:p>
        </p:txBody>
      </p:sp>
      <p:pic>
        <p:nvPicPr>
          <p:cNvPr id="5" name="Content Placeholder 4">
            <a:extLst>
              <a:ext uri="{FF2B5EF4-FFF2-40B4-BE49-F238E27FC236}">
                <a16:creationId xmlns:a16="http://schemas.microsoft.com/office/drawing/2014/main" id="{C3025F29-7912-104B-A0B7-99509284D734}"/>
              </a:ext>
            </a:extLst>
          </p:cNvPr>
          <p:cNvPicPr>
            <a:picLocks noGrp="1" noChangeAspect="1"/>
          </p:cNvPicPr>
          <p:nvPr>
            <p:ph idx="1"/>
          </p:nvPr>
        </p:nvPicPr>
        <p:blipFill>
          <a:blip r:embed="rId3"/>
          <a:stretch>
            <a:fillRect/>
          </a:stretch>
        </p:blipFill>
        <p:spPr>
          <a:xfrm>
            <a:off x="4772025" y="1591571"/>
            <a:ext cx="7014549" cy="4277417"/>
          </a:xfrm>
          <a:prstGeom prst="rect">
            <a:avLst/>
          </a:prstGeom>
        </p:spPr>
      </p:pic>
      <p:sp>
        <p:nvSpPr>
          <p:cNvPr id="4" name="Text Placeholder 3">
            <a:extLst>
              <a:ext uri="{FF2B5EF4-FFF2-40B4-BE49-F238E27FC236}">
                <a16:creationId xmlns:a16="http://schemas.microsoft.com/office/drawing/2014/main" id="{899B2F95-A480-4B4E-B424-945C9333E681}"/>
              </a:ext>
            </a:extLst>
          </p:cNvPr>
          <p:cNvSpPr>
            <a:spLocks noGrp="1"/>
          </p:cNvSpPr>
          <p:nvPr>
            <p:ph type="body" sz="half" idx="2"/>
          </p:nvPr>
        </p:nvSpPr>
        <p:spPr/>
        <p:txBody>
          <a:bodyPr>
            <a:normAutofit/>
          </a:bodyPr>
          <a:lstStyle/>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979815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01D17-FDEE-A640-A05E-549A0FCF901E}"/>
              </a:ext>
            </a:extLst>
          </p:cNvPr>
          <p:cNvSpPr>
            <a:spLocks noGrp="1"/>
          </p:cNvSpPr>
          <p:nvPr>
            <p:ph type="title"/>
          </p:nvPr>
        </p:nvSpPr>
        <p:spPr/>
        <p:txBody>
          <a:bodyPr/>
          <a:lstStyle/>
          <a:p>
            <a:r>
              <a:rPr lang="en-US" dirty="0"/>
              <a:t>Other trusted system functions</a:t>
            </a:r>
          </a:p>
        </p:txBody>
      </p:sp>
      <p:sp>
        <p:nvSpPr>
          <p:cNvPr id="6" name="Content Placeholder 5">
            <a:extLst>
              <a:ext uri="{FF2B5EF4-FFF2-40B4-BE49-F238E27FC236}">
                <a16:creationId xmlns:a16="http://schemas.microsoft.com/office/drawing/2014/main" id="{0FE240EB-A966-564F-B097-0E548617F1AA}"/>
              </a:ext>
            </a:extLst>
          </p:cNvPr>
          <p:cNvSpPr>
            <a:spLocks noGrp="1"/>
          </p:cNvSpPr>
          <p:nvPr>
            <p:ph idx="1"/>
          </p:nvPr>
        </p:nvSpPr>
        <p:spPr/>
        <p:txBody>
          <a:bodyPr/>
          <a:lstStyle/>
          <a:p>
            <a:pPr marL="285750" indent="-285750"/>
            <a:r>
              <a:rPr lang="en-US" dirty="0"/>
              <a:t>Secure startup</a:t>
            </a:r>
          </a:p>
          <a:p>
            <a:pPr marL="285750" indent="-285750"/>
            <a:r>
              <a:rPr lang="en-US" dirty="0"/>
              <a:t>Trusted path</a:t>
            </a:r>
          </a:p>
          <a:p>
            <a:pPr marL="285750" indent="-285750"/>
            <a:r>
              <a:rPr lang="en-US" dirty="0"/>
              <a:t>Object reuse</a:t>
            </a:r>
          </a:p>
          <a:p>
            <a:pPr marL="285750" indent="-285750"/>
            <a:r>
              <a:rPr lang="en-US" dirty="0"/>
              <a:t>Audit</a:t>
            </a:r>
          </a:p>
        </p:txBody>
      </p:sp>
      <p:pic>
        <p:nvPicPr>
          <p:cNvPr id="7" name="Picture 6">
            <a:extLst>
              <a:ext uri="{FF2B5EF4-FFF2-40B4-BE49-F238E27FC236}">
                <a16:creationId xmlns:a16="http://schemas.microsoft.com/office/drawing/2014/main" id="{4471FDF4-CC10-004F-A737-F89BA447F404}"/>
              </a:ext>
            </a:extLst>
          </p:cNvPr>
          <p:cNvPicPr>
            <a:picLocks noChangeAspect="1"/>
          </p:cNvPicPr>
          <p:nvPr/>
        </p:nvPicPr>
        <p:blipFill>
          <a:blip r:embed="rId3"/>
          <a:stretch>
            <a:fillRect/>
          </a:stretch>
        </p:blipFill>
        <p:spPr>
          <a:xfrm>
            <a:off x="6975229" y="1969477"/>
            <a:ext cx="4888523" cy="4888523"/>
          </a:xfrm>
          <a:prstGeom prst="rect">
            <a:avLst/>
          </a:prstGeom>
        </p:spPr>
      </p:pic>
    </p:spTree>
    <p:extLst>
      <p:ext uri="{BB962C8B-B14F-4D97-AF65-F5344CB8AC3E}">
        <p14:creationId xmlns:p14="http://schemas.microsoft.com/office/powerpoint/2010/main" val="2304155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CC4B-661D-E043-8015-0838CA9D4883}"/>
              </a:ext>
            </a:extLst>
          </p:cNvPr>
          <p:cNvSpPr>
            <a:spLocks noGrp="1"/>
          </p:cNvSpPr>
          <p:nvPr>
            <p:ph type="title"/>
          </p:nvPr>
        </p:nvSpPr>
        <p:spPr/>
        <p:txBody>
          <a:bodyPr/>
          <a:lstStyle/>
          <a:p>
            <a:r>
              <a:rPr lang="en-US" dirty="0"/>
              <a:t>Orange book</a:t>
            </a:r>
          </a:p>
        </p:txBody>
      </p:sp>
      <p:sp>
        <p:nvSpPr>
          <p:cNvPr id="3" name="Content Placeholder 2">
            <a:extLst>
              <a:ext uri="{FF2B5EF4-FFF2-40B4-BE49-F238E27FC236}">
                <a16:creationId xmlns:a16="http://schemas.microsoft.com/office/drawing/2014/main" id="{F66B94E5-76EB-3B4A-BEA5-C8EAD9F575BB}"/>
              </a:ext>
            </a:extLst>
          </p:cNvPr>
          <p:cNvSpPr>
            <a:spLocks noGrp="1"/>
          </p:cNvSpPr>
          <p:nvPr>
            <p:ph idx="1"/>
          </p:nvPr>
        </p:nvSpPr>
        <p:spPr/>
        <p:txBody>
          <a:bodyPr/>
          <a:lstStyle/>
          <a:p>
            <a:r>
              <a:rPr lang="en-US" dirty="0"/>
              <a:t>Trusted systems</a:t>
            </a:r>
          </a:p>
          <a:p>
            <a:r>
              <a:rPr lang="en-US" dirty="0"/>
              <a:t>Common criteria</a:t>
            </a:r>
          </a:p>
        </p:txBody>
      </p:sp>
      <p:pic>
        <p:nvPicPr>
          <p:cNvPr id="4" name="Picture 3">
            <a:extLst>
              <a:ext uri="{FF2B5EF4-FFF2-40B4-BE49-F238E27FC236}">
                <a16:creationId xmlns:a16="http://schemas.microsoft.com/office/drawing/2014/main" id="{49ABB3B2-1DF9-BF4D-897A-9E7775AAA4F3}"/>
              </a:ext>
            </a:extLst>
          </p:cNvPr>
          <p:cNvPicPr>
            <a:picLocks noChangeAspect="1"/>
          </p:cNvPicPr>
          <p:nvPr/>
        </p:nvPicPr>
        <p:blipFill>
          <a:blip r:embed="rId3"/>
          <a:stretch>
            <a:fillRect/>
          </a:stretch>
        </p:blipFill>
        <p:spPr>
          <a:xfrm>
            <a:off x="6210300" y="0"/>
            <a:ext cx="5143500" cy="6858000"/>
          </a:xfrm>
          <a:prstGeom prst="rect">
            <a:avLst/>
          </a:prstGeom>
        </p:spPr>
      </p:pic>
    </p:spTree>
    <p:extLst>
      <p:ext uri="{BB962C8B-B14F-4D97-AF65-F5344CB8AC3E}">
        <p14:creationId xmlns:p14="http://schemas.microsoft.com/office/powerpoint/2010/main" val="226428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EC551-E584-F948-9780-118DE4708900}"/>
              </a:ext>
            </a:extLst>
          </p:cNvPr>
          <p:cNvSpPr>
            <a:spLocks noGrp="1"/>
          </p:cNvSpPr>
          <p:nvPr>
            <p:ph type="title"/>
          </p:nvPr>
        </p:nvSpPr>
        <p:spPr/>
        <p:txBody>
          <a:bodyPr/>
          <a:lstStyle/>
          <a:p>
            <a:r>
              <a:rPr lang="en-US" dirty="0"/>
              <a:t>Rootkit</a:t>
            </a:r>
          </a:p>
        </p:txBody>
      </p:sp>
      <p:sp>
        <p:nvSpPr>
          <p:cNvPr id="3" name="Content Placeholder 2">
            <a:extLst>
              <a:ext uri="{FF2B5EF4-FFF2-40B4-BE49-F238E27FC236}">
                <a16:creationId xmlns:a16="http://schemas.microsoft.com/office/drawing/2014/main" id="{B5C0FEE7-7233-BE4F-ABC4-05F6A28B5CA0}"/>
              </a:ext>
            </a:extLst>
          </p:cNvPr>
          <p:cNvSpPr>
            <a:spLocks noGrp="1"/>
          </p:cNvSpPr>
          <p:nvPr>
            <p:ph idx="1"/>
          </p:nvPr>
        </p:nvSpPr>
        <p:spPr/>
        <p:txBody>
          <a:bodyPr/>
          <a:lstStyle/>
          <a:p>
            <a:r>
              <a:rPr lang="en-US" dirty="0"/>
              <a:t>Phone</a:t>
            </a:r>
          </a:p>
          <a:p>
            <a:r>
              <a:rPr lang="en-US" dirty="0"/>
              <a:t>PC</a:t>
            </a:r>
          </a:p>
        </p:txBody>
      </p:sp>
      <p:pic>
        <p:nvPicPr>
          <p:cNvPr id="4" name="Picture 3">
            <a:extLst>
              <a:ext uri="{FF2B5EF4-FFF2-40B4-BE49-F238E27FC236}">
                <a16:creationId xmlns:a16="http://schemas.microsoft.com/office/drawing/2014/main" id="{7134F94B-BEDC-5740-A724-8E6B7C45833D}"/>
              </a:ext>
            </a:extLst>
          </p:cNvPr>
          <p:cNvPicPr>
            <a:picLocks noChangeAspect="1"/>
          </p:cNvPicPr>
          <p:nvPr/>
        </p:nvPicPr>
        <p:blipFill>
          <a:blip r:embed="rId3"/>
          <a:stretch>
            <a:fillRect/>
          </a:stretch>
        </p:blipFill>
        <p:spPr>
          <a:xfrm>
            <a:off x="4584700" y="670658"/>
            <a:ext cx="6769100" cy="5727700"/>
          </a:xfrm>
          <a:prstGeom prst="rect">
            <a:avLst/>
          </a:prstGeom>
        </p:spPr>
      </p:pic>
    </p:spTree>
    <p:extLst>
      <p:ext uri="{BB962C8B-B14F-4D97-AF65-F5344CB8AC3E}">
        <p14:creationId xmlns:p14="http://schemas.microsoft.com/office/powerpoint/2010/main" val="705009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E5AB-196E-8442-AFAC-0B04C09C4634}"/>
              </a:ext>
            </a:extLst>
          </p:cNvPr>
          <p:cNvSpPr>
            <a:spLocks noGrp="1"/>
          </p:cNvSpPr>
          <p:nvPr>
            <p:ph type="title"/>
          </p:nvPr>
        </p:nvSpPr>
        <p:spPr/>
        <p:txBody>
          <a:bodyPr/>
          <a:lstStyle/>
          <a:p>
            <a:r>
              <a:rPr lang="en-US" dirty="0"/>
              <a:t>Rootkit </a:t>
            </a:r>
          </a:p>
        </p:txBody>
      </p:sp>
      <p:pic>
        <p:nvPicPr>
          <p:cNvPr id="4" name="Content Placeholder 3">
            <a:extLst>
              <a:ext uri="{FF2B5EF4-FFF2-40B4-BE49-F238E27FC236}">
                <a16:creationId xmlns:a16="http://schemas.microsoft.com/office/drawing/2014/main" id="{7E14CAFE-3043-604C-9283-C37BFB8A69C3}"/>
              </a:ext>
            </a:extLst>
          </p:cNvPr>
          <p:cNvPicPr>
            <a:picLocks noGrp="1" noChangeAspect="1"/>
          </p:cNvPicPr>
          <p:nvPr>
            <p:ph idx="1"/>
          </p:nvPr>
        </p:nvPicPr>
        <p:blipFill>
          <a:blip r:embed="rId3"/>
          <a:stretch>
            <a:fillRect/>
          </a:stretch>
        </p:blipFill>
        <p:spPr>
          <a:xfrm>
            <a:off x="0" y="1787781"/>
            <a:ext cx="5389232" cy="3575528"/>
          </a:xfrm>
          <a:prstGeom prst="rect">
            <a:avLst/>
          </a:prstGeom>
        </p:spPr>
      </p:pic>
      <p:pic>
        <p:nvPicPr>
          <p:cNvPr id="5" name="Picture 4">
            <a:extLst>
              <a:ext uri="{FF2B5EF4-FFF2-40B4-BE49-F238E27FC236}">
                <a16:creationId xmlns:a16="http://schemas.microsoft.com/office/drawing/2014/main" id="{42099556-AF26-2F48-8E7D-2C0D1E892343}"/>
              </a:ext>
            </a:extLst>
          </p:cNvPr>
          <p:cNvPicPr>
            <a:picLocks noChangeAspect="1"/>
          </p:cNvPicPr>
          <p:nvPr/>
        </p:nvPicPr>
        <p:blipFill>
          <a:blip r:embed="rId4"/>
          <a:stretch>
            <a:fillRect/>
          </a:stretch>
        </p:blipFill>
        <p:spPr>
          <a:xfrm>
            <a:off x="5317400" y="772258"/>
            <a:ext cx="6832600" cy="5524500"/>
          </a:xfrm>
          <a:prstGeom prst="rect">
            <a:avLst/>
          </a:prstGeom>
        </p:spPr>
      </p:pic>
    </p:spTree>
    <p:extLst>
      <p:ext uri="{BB962C8B-B14F-4D97-AF65-F5344CB8AC3E}">
        <p14:creationId xmlns:p14="http://schemas.microsoft.com/office/powerpoint/2010/main" val="93909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5A5D2-CEC3-ED40-AE16-1C920D0042B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73E21657-E78A-7544-BEC1-3D97DA645577}"/>
              </a:ext>
            </a:extLst>
          </p:cNvPr>
          <p:cNvSpPr>
            <a:spLocks noGrp="1"/>
          </p:cNvSpPr>
          <p:nvPr>
            <p:ph idx="1"/>
          </p:nvPr>
        </p:nvSpPr>
        <p:spPr/>
        <p:txBody>
          <a:bodyPr/>
          <a:lstStyle/>
          <a:p>
            <a:r>
              <a:rPr lang="en-US" dirty="0"/>
              <a:t>Security in Operating Systems</a:t>
            </a:r>
          </a:p>
          <a:p>
            <a:r>
              <a:rPr lang="en-US" dirty="0"/>
              <a:t>Secure by design</a:t>
            </a:r>
          </a:p>
          <a:p>
            <a:r>
              <a:rPr lang="en-US" dirty="0"/>
              <a:t>Rootkits</a:t>
            </a:r>
          </a:p>
        </p:txBody>
      </p:sp>
    </p:spTree>
    <p:extLst>
      <p:ext uri="{BB962C8B-B14F-4D97-AF65-F5344CB8AC3E}">
        <p14:creationId xmlns:p14="http://schemas.microsoft.com/office/powerpoint/2010/main" val="1558695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B1D0-4D88-8D4B-BC41-877F132EC345}"/>
              </a:ext>
            </a:extLst>
          </p:cNvPr>
          <p:cNvSpPr>
            <a:spLocks noGrp="1"/>
          </p:cNvSpPr>
          <p:nvPr>
            <p:ph type="title"/>
          </p:nvPr>
        </p:nvSpPr>
        <p:spPr/>
        <p:txBody>
          <a:bodyPr/>
          <a:lstStyle/>
          <a:p>
            <a:r>
              <a:rPr lang="en-US" dirty="0"/>
              <a:t>What is an operating system?</a:t>
            </a:r>
          </a:p>
        </p:txBody>
      </p:sp>
      <p:pic>
        <p:nvPicPr>
          <p:cNvPr id="4" name="Content Placeholder 3">
            <a:extLst>
              <a:ext uri="{FF2B5EF4-FFF2-40B4-BE49-F238E27FC236}">
                <a16:creationId xmlns:a16="http://schemas.microsoft.com/office/drawing/2014/main" id="{54A26868-1215-0742-A4F7-4FC37816993F}"/>
              </a:ext>
            </a:extLst>
          </p:cNvPr>
          <p:cNvPicPr>
            <a:picLocks noGrp="1" noChangeAspect="1"/>
          </p:cNvPicPr>
          <p:nvPr>
            <p:ph idx="1"/>
          </p:nvPr>
        </p:nvPicPr>
        <p:blipFill>
          <a:blip r:embed="rId3"/>
          <a:stretch>
            <a:fillRect/>
          </a:stretch>
        </p:blipFill>
        <p:spPr>
          <a:xfrm>
            <a:off x="3088343" y="1825625"/>
            <a:ext cx="6015314" cy="4351338"/>
          </a:xfrm>
          <a:prstGeom prst="rect">
            <a:avLst/>
          </a:prstGeom>
        </p:spPr>
      </p:pic>
    </p:spTree>
    <p:extLst>
      <p:ext uri="{BB962C8B-B14F-4D97-AF65-F5344CB8AC3E}">
        <p14:creationId xmlns:p14="http://schemas.microsoft.com/office/powerpoint/2010/main" val="288372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2D78-0C22-054E-8F02-9B586B9C4CD6}"/>
              </a:ext>
            </a:extLst>
          </p:cNvPr>
          <p:cNvSpPr>
            <a:spLocks noGrp="1"/>
          </p:cNvSpPr>
          <p:nvPr>
            <p:ph type="title"/>
          </p:nvPr>
        </p:nvSpPr>
        <p:spPr/>
        <p:txBody>
          <a:bodyPr/>
          <a:lstStyle/>
          <a:p>
            <a:r>
              <a:rPr lang="en-US" dirty="0"/>
              <a:t>Security features of operating systems</a:t>
            </a:r>
          </a:p>
        </p:txBody>
      </p:sp>
      <p:sp>
        <p:nvSpPr>
          <p:cNvPr id="3" name="Content Placeholder 2">
            <a:extLst>
              <a:ext uri="{FF2B5EF4-FFF2-40B4-BE49-F238E27FC236}">
                <a16:creationId xmlns:a16="http://schemas.microsoft.com/office/drawing/2014/main" id="{203A4D3E-DDEC-E844-8532-FC3FAE155940}"/>
              </a:ext>
            </a:extLst>
          </p:cNvPr>
          <p:cNvSpPr>
            <a:spLocks noGrp="1"/>
          </p:cNvSpPr>
          <p:nvPr>
            <p:ph idx="1"/>
          </p:nvPr>
        </p:nvSpPr>
        <p:spPr/>
        <p:txBody>
          <a:bodyPr>
            <a:normAutofit fontScale="92500" lnSpcReduction="10000"/>
          </a:bodyPr>
          <a:lstStyle/>
          <a:p>
            <a:r>
              <a:rPr lang="en-US" dirty="0"/>
              <a:t>Enforced sharing</a:t>
            </a:r>
          </a:p>
          <a:p>
            <a:r>
              <a:rPr lang="en-US" dirty="0"/>
              <a:t>Inter-process communication</a:t>
            </a:r>
          </a:p>
          <a:p>
            <a:r>
              <a:rPr lang="en-US" dirty="0"/>
              <a:t>Protection of critical operating system data</a:t>
            </a:r>
          </a:p>
          <a:p>
            <a:r>
              <a:rPr lang="en-US" dirty="0"/>
              <a:t>Guaranteed fair service</a:t>
            </a:r>
          </a:p>
          <a:p>
            <a:r>
              <a:rPr lang="en-US" dirty="0"/>
              <a:t>Interface hardware</a:t>
            </a:r>
          </a:p>
          <a:p>
            <a:r>
              <a:rPr lang="en-US" dirty="0"/>
              <a:t>User authentication</a:t>
            </a:r>
          </a:p>
          <a:p>
            <a:r>
              <a:rPr lang="en-US" dirty="0"/>
              <a:t>Memory protection</a:t>
            </a:r>
          </a:p>
          <a:p>
            <a:r>
              <a:rPr lang="en-US" dirty="0"/>
              <a:t>File and I/O device access control</a:t>
            </a:r>
          </a:p>
          <a:p>
            <a:r>
              <a:rPr lang="en-US" dirty="0"/>
              <a:t>Allocation and access control to general </a:t>
            </a:r>
            <a:br>
              <a:rPr lang="en-US" dirty="0"/>
            </a:br>
            <a:r>
              <a:rPr lang="en-US" dirty="0"/>
              <a:t>objects</a:t>
            </a:r>
          </a:p>
        </p:txBody>
      </p:sp>
      <p:pic>
        <p:nvPicPr>
          <p:cNvPr id="4" name="Picture 3">
            <a:extLst>
              <a:ext uri="{FF2B5EF4-FFF2-40B4-BE49-F238E27FC236}">
                <a16:creationId xmlns:a16="http://schemas.microsoft.com/office/drawing/2014/main" id="{CEAC6094-C46D-A646-B461-349DF3CEA257}"/>
              </a:ext>
            </a:extLst>
          </p:cNvPr>
          <p:cNvPicPr>
            <a:picLocks noChangeAspect="1"/>
          </p:cNvPicPr>
          <p:nvPr/>
        </p:nvPicPr>
        <p:blipFill>
          <a:blip r:embed="rId3"/>
          <a:stretch>
            <a:fillRect/>
          </a:stretch>
        </p:blipFill>
        <p:spPr>
          <a:xfrm>
            <a:off x="7056120" y="1444624"/>
            <a:ext cx="5135880" cy="4849495"/>
          </a:xfrm>
          <a:prstGeom prst="rect">
            <a:avLst/>
          </a:prstGeom>
        </p:spPr>
      </p:pic>
    </p:spTree>
    <p:extLst>
      <p:ext uri="{BB962C8B-B14F-4D97-AF65-F5344CB8AC3E}">
        <p14:creationId xmlns:p14="http://schemas.microsoft.com/office/powerpoint/2010/main" val="372440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CAD1-1CD9-1E4D-8456-60C1DB6B6BDE}"/>
              </a:ext>
            </a:extLst>
          </p:cNvPr>
          <p:cNvSpPr>
            <a:spLocks noGrp="1"/>
          </p:cNvSpPr>
          <p:nvPr>
            <p:ph type="title"/>
          </p:nvPr>
        </p:nvSpPr>
        <p:spPr/>
        <p:txBody>
          <a:bodyPr/>
          <a:lstStyle/>
          <a:p>
            <a:r>
              <a:rPr lang="en-US" dirty="0"/>
              <a:t>History of operating systems</a:t>
            </a:r>
          </a:p>
        </p:txBody>
      </p:sp>
      <p:pic>
        <p:nvPicPr>
          <p:cNvPr id="4" name="Content Placeholder 3">
            <a:extLst>
              <a:ext uri="{FF2B5EF4-FFF2-40B4-BE49-F238E27FC236}">
                <a16:creationId xmlns:a16="http://schemas.microsoft.com/office/drawing/2014/main" id="{C1AE44F1-E350-5144-8BB2-78C2DDE4F5BC}"/>
              </a:ext>
            </a:extLst>
          </p:cNvPr>
          <p:cNvPicPr>
            <a:picLocks noGrp="1" noChangeAspect="1"/>
          </p:cNvPicPr>
          <p:nvPr>
            <p:ph idx="1"/>
          </p:nvPr>
        </p:nvPicPr>
        <p:blipFill rotWithShape="1">
          <a:blip r:embed="rId3"/>
          <a:srcRect t="24940"/>
          <a:stretch/>
        </p:blipFill>
        <p:spPr>
          <a:xfrm>
            <a:off x="1856671" y="1690688"/>
            <a:ext cx="8265298" cy="4652962"/>
          </a:xfrm>
          <a:prstGeom prst="rect">
            <a:avLst/>
          </a:prstGeom>
        </p:spPr>
      </p:pic>
    </p:spTree>
    <p:extLst>
      <p:ext uri="{BB962C8B-B14F-4D97-AF65-F5344CB8AC3E}">
        <p14:creationId xmlns:p14="http://schemas.microsoft.com/office/powerpoint/2010/main" val="292141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1378-28B4-5C4B-94E7-59099192C71F}"/>
              </a:ext>
            </a:extLst>
          </p:cNvPr>
          <p:cNvSpPr>
            <a:spLocks noGrp="1"/>
          </p:cNvSpPr>
          <p:nvPr>
            <p:ph type="title"/>
          </p:nvPr>
        </p:nvSpPr>
        <p:spPr/>
        <p:txBody>
          <a:bodyPr/>
          <a:lstStyle/>
          <a:p>
            <a:r>
              <a:rPr lang="en-US" dirty="0"/>
              <a:t>Layered OS</a:t>
            </a:r>
          </a:p>
        </p:txBody>
      </p:sp>
      <p:pic>
        <p:nvPicPr>
          <p:cNvPr id="4" name="Content Placeholder 3">
            <a:extLst>
              <a:ext uri="{FF2B5EF4-FFF2-40B4-BE49-F238E27FC236}">
                <a16:creationId xmlns:a16="http://schemas.microsoft.com/office/drawing/2014/main" id="{6CC6FDD9-8B00-4D46-916C-ED7AC9564AE4}"/>
              </a:ext>
            </a:extLst>
          </p:cNvPr>
          <p:cNvPicPr>
            <a:picLocks noGrp="1" noChangeAspect="1"/>
          </p:cNvPicPr>
          <p:nvPr>
            <p:ph idx="1"/>
          </p:nvPr>
        </p:nvPicPr>
        <p:blipFill>
          <a:blip r:embed="rId3"/>
          <a:stretch>
            <a:fillRect/>
          </a:stretch>
        </p:blipFill>
        <p:spPr>
          <a:xfrm>
            <a:off x="4892040" y="124473"/>
            <a:ext cx="6709391" cy="6733527"/>
          </a:xfrm>
          <a:prstGeom prst="rect">
            <a:avLst/>
          </a:prstGeom>
        </p:spPr>
      </p:pic>
    </p:spTree>
    <p:extLst>
      <p:ext uri="{BB962C8B-B14F-4D97-AF65-F5344CB8AC3E}">
        <p14:creationId xmlns:p14="http://schemas.microsoft.com/office/powerpoint/2010/main" val="394397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EDE2-17B1-074B-AD8A-8C6C506673E0}"/>
              </a:ext>
            </a:extLst>
          </p:cNvPr>
          <p:cNvSpPr>
            <a:spLocks noGrp="1"/>
          </p:cNvSpPr>
          <p:nvPr>
            <p:ph type="title"/>
          </p:nvPr>
        </p:nvSpPr>
        <p:spPr/>
        <p:txBody>
          <a:bodyPr/>
          <a:lstStyle/>
          <a:p>
            <a:r>
              <a:rPr lang="en-US" dirty="0"/>
              <a:t>Layered authentication functions</a:t>
            </a:r>
          </a:p>
        </p:txBody>
      </p:sp>
      <p:pic>
        <p:nvPicPr>
          <p:cNvPr id="4" name="Content Placeholder 3">
            <a:extLst>
              <a:ext uri="{FF2B5EF4-FFF2-40B4-BE49-F238E27FC236}">
                <a16:creationId xmlns:a16="http://schemas.microsoft.com/office/drawing/2014/main" id="{4E1134A7-A933-2347-B939-FAFB7CAF0B37}"/>
              </a:ext>
            </a:extLst>
          </p:cNvPr>
          <p:cNvPicPr>
            <a:picLocks noGrp="1" noChangeAspect="1"/>
          </p:cNvPicPr>
          <p:nvPr>
            <p:ph idx="1"/>
          </p:nvPr>
        </p:nvPicPr>
        <p:blipFill>
          <a:blip r:embed="rId3"/>
          <a:stretch>
            <a:fillRect/>
          </a:stretch>
        </p:blipFill>
        <p:spPr>
          <a:xfrm>
            <a:off x="2959329" y="1825625"/>
            <a:ext cx="6273341" cy="4351338"/>
          </a:xfrm>
          <a:prstGeom prst="rect">
            <a:avLst/>
          </a:prstGeom>
        </p:spPr>
      </p:pic>
    </p:spTree>
    <p:extLst>
      <p:ext uri="{BB962C8B-B14F-4D97-AF65-F5344CB8AC3E}">
        <p14:creationId xmlns:p14="http://schemas.microsoft.com/office/powerpoint/2010/main" val="3026651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9C78-3F9B-D841-B2FF-D1E255EAF9A7}"/>
              </a:ext>
            </a:extLst>
          </p:cNvPr>
          <p:cNvSpPr>
            <a:spLocks noGrp="1"/>
          </p:cNvSpPr>
          <p:nvPr>
            <p:ph type="title"/>
          </p:nvPr>
        </p:nvSpPr>
        <p:spPr/>
        <p:txBody>
          <a:bodyPr/>
          <a:lstStyle/>
          <a:p>
            <a:r>
              <a:rPr lang="en-US" dirty="0"/>
              <a:t>OS Modules</a:t>
            </a:r>
          </a:p>
        </p:txBody>
      </p:sp>
      <p:pic>
        <p:nvPicPr>
          <p:cNvPr id="4" name="Content Placeholder 3">
            <a:extLst>
              <a:ext uri="{FF2B5EF4-FFF2-40B4-BE49-F238E27FC236}">
                <a16:creationId xmlns:a16="http://schemas.microsoft.com/office/drawing/2014/main" id="{CEDF5554-6DA5-3045-A13F-1C8A9A882A13}"/>
              </a:ext>
            </a:extLst>
          </p:cNvPr>
          <p:cNvPicPr>
            <a:picLocks noGrp="1" noChangeAspect="1"/>
          </p:cNvPicPr>
          <p:nvPr>
            <p:ph idx="1"/>
          </p:nvPr>
        </p:nvPicPr>
        <p:blipFill>
          <a:blip r:embed="rId3"/>
          <a:stretch>
            <a:fillRect/>
          </a:stretch>
        </p:blipFill>
        <p:spPr>
          <a:xfrm>
            <a:off x="4587241" y="781988"/>
            <a:ext cx="7111760" cy="5715015"/>
          </a:xfrm>
          <a:prstGeom prst="rect">
            <a:avLst/>
          </a:prstGeom>
        </p:spPr>
      </p:pic>
    </p:spTree>
    <p:extLst>
      <p:ext uri="{BB962C8B-B14F-4D97-AF65-F5344CB8AC3E}">
        <p14:creationId xmlns:p14="http://schemas.microsoft.com/office/powerpoint/2010/main" val="3289144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15306</TotalTime>
  <Words>2087</Words>
  <Application>Microsoft Macintosh PowerPoint</Application>
  <PresentationFormat>Widescreen</PresentationFormat>
  <Paragraphs>225</Paragraphs>
  <Slides>25</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Operating Systems Security</vt:lpstr>
      <vt:lpstr>NCL Individual Game Review</vt:lpstr>
      <vt:lpstr>Outline</vt:lpstr>
      <vt:lpstr>What is an operating system?</vt:lpstr>
      <vt:lpstr>Security features of operating systems</vt:lpstr>
      <vt:lpstr>History of operating systems</vt:lpstr>
      <vt:lpstr>Layered OS</vt:lpstr>
      <vt:lpstr>Layered authentication functions</vt:lpstr>
      <vt:lpstr>OS Modules</vt:lpstr>
      <vt:lpstr>OS Loading in stages</vt:lpstr>
      <vt:lpstr>OS tools that implement security</vt:lpstr>
      <vt:lpstr>Hardware protection of memory</vt:lpstr>
      <vt:lpstr>Base and bounds registers</vt:lpstr>
      <vt:lpstr>Tagged architecture</vt:lpstr>
      <vt:lpstr>Segmentation</vt:lpstr>
      <vt:lpstr>Segmentation</vt:lpstr>
      <vt:lpstr>Paging</vt:lpstr>
      <vt:lpstr>Paging  &amp;&amp; Segmentation</vt:lpstr>
      <vt:lpstr>Security in the design of operating systems</vt:lpstr>
      <vt:lpstr>Trusted Computing Base (TCB)</vt:lpstr>
      <vt:lpstr>Security Kernel</vt:lpstr>
      <vt:lpstr>Other trusted system functions</vt:lpstr>
      <vt:lpstr>Orange book</vt:lpstr>
      <vt:lpstr>Rootkit</vt:lpstr>
      <vt:lpstr>Rootkit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Security</dc:title>
  <dc:creator>Xenia Mountrouidou</dc:creator>
  <cp:lastModifiedBy>Xenia Mountrouidou</cp:lastModifiedBy>
  <cp:revision>119</cp:revision>
  <dcterms:created xsi:type="dcterms:W3CDTF">2019-04-07T19:35:19Z</dcterms:created>
  <dcterms:modified xsi:type="dcterms:W3CDTF">2020-04-06T17:23:05Z</dcterms:modified>
</cp:coreProperties>
</file>