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2"/>
  </p:notesMasterIdLst>
  <p:sldIdLst>
    <p:sldId id="256" r:id="rId3"/>
    <p:sldId id="306" r:id="rId4"/>
    <p:sldId id="308" r:id="rId5"/>
    <p:sldId id="309" r:id="rId6"/>
    <p:sldId id="318" r:id="rId7"/>
    <p:sldId id="258" r:id="rId8"/>
    <p:sldId id="319" r:id="rId9"/>
    <p:sldId id="320" r:id="rId10"/>
    <p:sldId id="339" r:id="rId11"/>
    <p:sldId id="310" r:id="rId12"/>
    <p:sldId id="259" r:id="rId13"/>
    <p:sldId id="304" r:id="rId14"/>
    <p:sldId id="311" r:id="rId15"/>
    <p:sldId id="312" r:id="rId16"/>
    <p:sldId id="313" r:id="rId17"/>
    <p:sldId id="314" r:id="rId18"/>
    <p:sldId id="315" r:id="rId19"/>
    <p:sldId id="316" r:id="rId20"/>
    <p:sldId id="340" r:id="rId21"/>
    <p:sldId id="321" r:id="rId22"/>
    <p:sldId id="263" r:id="rId23"/>
    <p:sldId id="322" r:id="rId24"/>
    <p:sldId id="323" r:id="rId25"/>
    <p:sldId id="324" r:id="rId26"/>
    <p:sldId id="325" r:id="rId27"/>
    <p:sldId id="326" r:id="rId28"/>
    <p:sldId id="327" r:id="rId29"/>
    <p:sldId id="341" r:id="rId30"/>
    <p:sldId id="328" r:id="rId31"/>
    <p:sldId id="265" r:id="rId32"/>
    <p:sldId id="329" r:id="rId33"/>
    <p:sldId id="330" r:id="rId34"/>
    <p:sldId id="331" r:id="rId35"/>
    <p:sldId id="332" r:id="rId36"/>
    <p:sldId id="333" r:id="rId37"/>
    <p:sldId id="334" r:id="rId38"/>
    <p:sldId id="335" r:id="rId39"/>
    <p:sldId id="336" r:id="rId40"/>
    <p:sldId id="337" r:id="rId41"/>
    <p:sldId id="338" r:id="rId42"/>
    <p:sldId id="262" r:id="rId43"/>
    <p:sldId id="297" r:id="rId44"/>
    <p:sldId id="298" r:id="rId45"/>
    <p:sldId id="299" r:id="rId46"/>
    <p:sldId id="300" r:id="rId47"/>
    <p:sldId id="301" r:id="rId48"/>
    <p:sldId id="302" r:id="rId49"/>
    <p:sldId id="303" r:id="rId50"/>
    <p:sldId id="26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3" autoAdjust="0"/>
    <p:restoredTop sz="71048" autoAdjust="0"/>
  </p:normalViewPr>
  <p:slideViewPr>
    <p:cSldViewPr snapToGrid="0">
      <p:cViewPr varScale="1">
        <p:scale>
          <a:sx n="66" d="100"/>
          <a:sy n="66" d="100"/>
        </p:scale>
        <p:origin x="1584" y="192"/>
      </p:cViewPr>
      <p:guideLst/>
    </p:cSldViewPr>
  </p:slideViewPr>
  <p:notesTextViewPr>
    <p:cViewPr>
      <p:scale>
        <a:sx n="1" d="1"/>
        <a:sy n="1" d="1"/>
      </p:scale>
      <p:origin x="0" y="0"/>
    </p:cViewPr>
  </p:notesTextViewPr>
  <p:sorterViewPr>
    <p:cViewPr>
      <p:scale>
        <a:sx n="100" d="100"/>
        <a:sy n="100" d="100"/>
      </p:scale>
      <p:origin x="0" y="-275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538FC-8B6C-4B5D-ABC1-8A16830741BF}" type="datetimeFigureOut">
              <a:rPr lang="en-US" smtClean="0"/>
              <a:t>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A73CE0-16CF-4C4A-9801-5ED65A6594FF}" type="slidenum">
              <a:rPr lang="en-US" smtClean="0"/>
              <a:t>‹#›</a:t>
            </a:fld>
            <a:endParaRPr lang="en-US"/>
          </a:p>
        </p:txBody>
      </p:sp>
    </p:spTree>
    <p:extLst>
      <p:ext uri="{BB962C8B-B14F-4D97-AF65-F5344CB8AC3E}">
        <p14:creationId xmlns:p14="http://schemas.microsoft.com/office/powerpoint/2010/main" val="315097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Contract"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of these topics could be a class of their own. We will only scratch the surface, still we will learn a lot</a:t>
            </a:r>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8</a:t>
            </a:fld>
            <a:endParaRPr lang="en-US"/>
          </a:p>
        </p:txBody>
      </p:sp>
    </p:spTree>
    <p:extLst>
      <p:ext uri="{BB962C8B-B14F-4D97-AF65-F5344CB8AC3E}">
        <p14:creationId xmlns:p14="http://schemas.microsoft.com/office/powerpoint/2010/main" val="113509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Layered security AV, firewall, antispam, parental controls, privacy controls</a:t>
            </a:r>
          </a:p>
          <a:p>
            <a:r>
              <a:rPr lang="en-US" dirty="0"/>
              <a:t>Defense in depth:</a:t>
            </a:r>
          </a:p>
          <a:p>
            <a:pPr marL="228600" indent="-228600">
              <a:buFont typeface="+mj-lt"/>
              <a:buAutoNum type="arabicPeriod"/>
            </a:pPr>
            <a:r>
              <a:rPr lang="en-US" sz="1200" b="0" i="0" kern="1200" dirty="0">
                <a:solidFill>
                  <a:schemeClr val="tx1"/>
                </a:solidFill>
                <a:effectLst/>
                <a:latin typeface="+mn-lt"/>
                <a:ea typeface="+mn-ea"/>
                <a:cs typeface="+mn-cs"/>
              </a:rPr>
              <a:t>monitoring, alerting, and emergency response</a:t>
            </a:r>
          </a:p>
          <a:p>
            <a:pPr marL="228600" indent="-228600">
              <a:buFont typeface="+mj-lt"/>
              <a:buAutoNum type="arabicPeriod"/>
            </a:pPr>
            <a:r>
              <a:rPr lang="en-US" sz="1200" b="0" i="0" kern="1200" dirty="0">
                <a:solidFill>
                  <a:schemeClr val="tx1"/>
                </a:solidFill>
                <a:effectLst/>
                <a:latin typeface="+mn-lt"/>
                <a:ea typeface="+mn-ea"/>
                <a:cs typeface="+mn-cs"/>
              </a:rPr>
              <a:t>authorized personnel activity accounting</a:t>
            </a:r>
          </a:p>
          <a:p>
            <a:pPr marL="228600" indent="-228600">
              <a:buFont typeface="+mj-lt"/>
              <a:buAutoNum type="arabicPeriod"/>
            </a:pPr>
            <a:r>
              <a:rPr lang="en-US" sz="1200" b="0" i="0" kern="1200" dirty="0">
                <a:solidFill>
                  <a:schemeClr val="tx1"/>
                </a:solidFill>
                <a:effectLst/>
                <a:latin typeface="+mn-lt"/>
                <a:ea typeface="+mn-ea"/>
                <a:cs typeface="+mn-cs"/>
              </a:rPr>
              <a:t>disaster recovery</a:t>
            </a:r>
          </a:p>
          <a:p>
            <a:pPr marL="228600" indent="-228600">
              <a:buFont typeface="+mj-lt"/>
              <a:buAutoNum type="arabicPeriod"/>
            </a:pPr>
            <a:r>
              <a:rPr lang="en-US" sz="1200" b="0" i="0" kern="1200" dirty="0">
                <a:solidFill>
                  <a:schemeClr val="tx1"/>
                </a:solidFill>
                <a:effectLst/>
                <a:latin typeface="+mn-lt"/>
                <a:ea typeface="+mn-ea"/>
                <a:cs typeface="+mn-cs"/>
              </a:rPr>
              <a:t>criminal activity reporting</a:t>
            </a:r>
          </a:p>
          <a:p>
            <a:pPr marL="228600" indent="-228600">
              <a:buFont typeface="+mj-lt"/>
              <a:buAutoNum type="arabicPeriod"/>
            </a:pPr>
            <a:r>
              <a:rPr lang="en-US" sz="1200" b="0" i="0" kern="1200" dirty="0">
                <a:solidFill>
                  <a:schemeClr val="tx1"/>
                </a:solidFill>
                <a:effectLst/>
                <a:latin typeface="+mn-lt"/>
                <a:ea typeface="+mn-ea"/>
                <a:cs typeface="+mn-cs"/>
              </a:rPr>
              <a:t>forensic analysis</a:t>
            </a:r>
          </a:p>
          <a:p>
            <a:r>
              <a:rPr lang="en-US" dirty="0"/>
              <a:t>They are overlapping but not the same, layered: IT protection, </a:t>
            </a:r>
            <a:r>
              <a:rPr lang="en-US" dirty="0" err="1"/>
              <a:t>DiD</a:t>
            </a:r>
            <a:r>
              <a:rPr lang="en-US" dirty="0"/>
              <a:t>: broaden the scope</a:t>
            </a:r>
          </a:p>
        </p:txBody>
      </p:sp>
      <p:sp>
        <p:nvSpPr>
          <p:cNvPr id="4" name="Slide Number Placeholder 3"/>
          <p:cNvSpPr>
            <a:spLocks noGrp="1"/>
          </p:cNvSpPr>
          <p:nvPr>
            <p:ph type="sldNum" sz="quarter" idx="10"/>
          </p:nvPr>
        </p:nvSpPr>
        <p:spPr/>
        <p:txBody>
          <a:bodyPr/>
          <a:lstStyle/>
          <a:p>
            <a:fld id="{D2A73CE0-16CF-4C4A-9801-5ED65A6594FF}" type="slidenum">
              <a:rPr lang="en-US" smtClean="0"/>
              <a:t>27</a:t>
            </a:fld>
            <a:endParaRPr lang="en-US"/>
          </a:p>
        </p:txBody>
      </p:sp>
    </p:spTree>
    <p:extLst>
      <p:ext uri="{BB962C8B-B14F-4D97-AF65-F5344CB8AC3E}">
        <p14:creationId xmlns:p14="http://schemas.microsoft.com/office/powerpoint/2010/main" val="491900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CB8A4A-D1F4-4A5E-B43F-7EFC4E6FDC3D}" type="slidenum">
              <a:rPr lang="en-GB" altLang="en-US"/>
              <a:pPr/>
              <a:t>30</a:t>
            </a:fld>
            <a:endParaRPr lang="en-GB" altLang="en-US"/>
          </a:p>
        </p:txBody>
      </p:sp>
      <p:sp>
        <p:nvSpPr>
          <p:cNvPr id="798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Lucida Sans Unicode" panose="020B0602030504020204" pitchFamily="34" charset="0"/>
            </a:endParaRPr>
          </a:p>
        </p:txBody>
      </p:sp>
      <p:sp>
        <p:nvSpPr>
          <p:cNvPr id="79876"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cs typeface="Lucida Sans Unicode" panose="020B0602030504020204" pitchFamily="34" charset="0"/>
              </a:rPr>
              <a:t>What Is Information Security?</a:t>
            </a:r>
          </a:p>
          <a:p>
            <a:pPr eaLnBrk="1" hangingPunct="1">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Information security, therefore, is the protection of information and its critical elements, including the systems and hardware that use, store, and transmit that information.   </a:t>
            </a:r>
          </a:p>
          <a:p>
            <a:pPr eaLnBrk="1" hangingPunct="1">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But to protect the information and its related systems from danger, tools, such as policy, awareness, training, education, and technology are necessary. </a:t>
            </a:r>
          </a:p>
          <a:p>
            <a:pPr eaLnBrk="1" hangingPunct="1">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The C.I.A. triangle has been considered the </a:t>
            </a:r>
            <a:r>
              <a:rPr lang="en-GB" altLang="en-US" b="1" u="sng" dirty="0">
                <a:cs typeface="Lucida Sans Unicode" panose="020B0602030504020204" pitchFamily="34" charset="0"/>
              </a:rPr>
              <a:t>industry standard for computer security </a:t>
            </a:r>
            <a:r>
              <a:rPr lang="en-GB" altLang="en-US" dirty="0">
                <a:cs typeface="Lucida Sans Unicode" panose="020B0602030504020204" pitchFamily="34" charset="0"/>
              </a:rPr>
              <a:t>since the development of the mainframe. It was solely based on three characteristics that described the utility of information: confidentiality, integrity, and availability.  </a:t>
            </a:r>
          </a:p>
          <a:p>
            <a:pPr eaLnBrk="1" hangingPunct="1">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The C.I.A. triangle has expanded into a list of critical characteristics of information.</a:t>
            </a:r>
          </a:p>
          <a:p>
            <a:pPr eaLnBrk="1" hangingPunct="1">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cs typeface="Lucida Sans Unicode" panose="020B0602030504020204" pitchFamily="34" charset="0"/>
            </a:endParaRPr>
          </a:p>
        </p:txBody>
      </p:sp>
    </p:spTree>
    <p:extLst>
      <p:ext uri="{BB962C8B-B14F-4D97-AF65-F5344CB8AC3E}">
        <p14:creationId xmlns:p14="http://schemas.microsoft.com/office/powerpoint/2010/main" val="3951831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send an email which is meant only for the class. </a:t>
            </a:r>
            <a:endParaRPr lang="en-US" dirty="0">
              <a:effectLst/>
            </a:endParaRPr>
          </a:p>
          <a:p>
            <a:r>
              <a:rPr lang="en-US" sz="1200" kern="1200" dirty="0">
                <a:solidFill>
                  <a:schemeClr val="tx1"/>
                </a:solidFill>
                <a:effectLst/>
                <a:latin typeface="+mn-lt"/>
                <a:ea typeface="+mn-ea"/>
                <a:cs typeface="+mn-cs"/>
              </a:rPr>
              <a:t>– If someone outside the class can read it, they’ve violated the message’s </a:t>
            </a:r>
            <a:r>
              <a:rPr lang="en-US" sz="1200" b="1" kern="1200" dirty="0">
                <a:solidFill>
                  <a:schemeClr val="tx1"/>
                </a:solidFill>
                <a:effectLst/>
                <a:latin typeface="+mn-lt"/>
                <a:ea typeface="+mn-ea"/>
                <a:cs typeface="+mn-cs"/>
              </a:rPr>
              <a:t>confidentiality</a:t>
            </a:r>
            <a:r>
              <a:rPr lang="en-US" sz="1200" kern="1200" dirty="0">
                <a:solidFill>
                  <a:schemeClr val="tx1"/>
                </a:solidFill>
                <a:effectLst/>
                <a:latin typeface="+mn-lt"/>
                <a:ea typeface="+mn-ea"/>
                <a:cs typeface="+mn-cs"/>
              </a:rPr>
              <a:t>. </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security goals rely on confidentiality. This is one reason security and privacy are so closely related.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31</a:t>
            </a:fld>
            <a:endParaRPr lang="en-US"/>
          </a:p>
        </p:txBody>
      </p:sp>
    </p:spTree>
    <p:extLst>
      <p:ext uri="{BB962C8B-B14F-4D97-AF65-F5344CB8AC3E}">
        <p14:creationId xmlns:p14="http://schemas.microsoft.com/office/powerpoint/2010/main" val="566864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someone can edit my email before it gets to the class, they’ve violated the message’s integrity. </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Imagine taking whiteout to a postcard.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32</a:t>
            </a:fld>
            <a:endParaRPr lang="en-US"/>
          </a:p>
        </p:txBody>
      </p:sp>
    </p:spTree>
    <p:extLst>
      <p:ext uri="{BB962C8B-B14F-4D97-AF65-F5344CB8AC3E}">
        <p14:creationId xmlns:p14="http://schemas.microsoft.com/office/powerpoint/2010/main" val="1980349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Non-repudiation</a:t>
            </a:r>
            <a:r>
              <a:rPr lang="en-US" sz="1200" b="0" i="0" kern="1200" dirty="0">
                <a:solidFill>
                  <a:schemeClr val="tx1"/>
                </a:solidFill>
                <a:effectLst/>
                <a:latin typeface="+mn-lt"/>
                <a:ea typeface="+mn-ea"/>
                <a:cs typeface="+mn-cs"/>
              </a:rPr>
              <a:t> refers to a situation where a statement's author cannot successfully dispute its authorship or the validity of an associated </a:t>
            </a:r>
            <a:r>
              <a:rPr lang="en-US" sz="1200" b="0" i="0" u="none" strike="noStrike" kern="1200" dirty="0">
                <a:solidFill>
                  <a:schemeClr val="tx1"/>
                </a:solidFill>
                <a:effectLst/>
                <a:latin typeface="+mn-lt"/>
                <a:ea typeface="+mn-ea"/>
                <a:cs typeface="+mn-cs"/>
                <a:hlinkClick r:id="rId3" tooltip="Contract"/>
              </a:rPr>
              <a:t>contract</a:t>
            </a:r>
            <a:r>
              <a:rPr lang="en-US" sz="1200" b="0" i="0" kern="1200" dirty="0">
                <a:solidFill>
                  <a:schemeClr val="tx1"/>
                </a:solidFill>
                <a:effectLst/>
                <a:latin typeface="+mn-lt"/>
                <a:ea typeface="+mn-ea"/>
                <a:cs typeface="+mn-cs"/>
              </a:rPr>
              <a:t>. The term is often seen in a legal setting when the authenticity of a signature is being challenged. In such an instance, the authenticity is being "repudiated”.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Giving away your access card, sharing your password: if something happens we cannot prove who did it!</a:t>
            </a:r>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34</a:t>
            </a:fld>
            <a:endParaRPr lang="en-US"/>
          </a:p>
        </p:txBody>
      </p:sp>
    </p:spTree>
    <p:extLst>
      <p:ext uri="{BB962C8B-B14F-4D97-AF65-F5344CB8AC3E}">
        <p14:creationId xmlns:p14="http://schemas.microsoft.com/office/powerpoint/2010/main" val="932787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someone else can send email that appears to be from me, they’ve violated the authenticity of our email system.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 in The </a:t>
            </a:r>
            <a:r>
              <a:rPr lang="en-US" sz="1200" kern="1200">
                <a:solidFill>
                  <a:schemeClr val="tx1"/>
                </a:solidFill>
                <a:effectLst/>
                <a:latin typeface="+mn-lt"/>
                <a:ea typeface="+mn-ea"/>
                <a:cs typeface="+mn-cs"/>
              </a:rPr>
              <a:t>Middle Attack</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35</a:t>
            </a:fld>
            <a:endParaRPr lang="en-US"/>
          </a:p>
        </p:txBody>
      </p:sp>
    </p:spTree>
    <p:extLst>
      <p:ext uri="{BB962C8B-B14F-4D97-AF65-F5344CB8AC3E}">
        <p14:creationId xmlns:p14="http://schemas.microsoft.com/office/powerpoint/2010/main" val="722116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the people!</a:t>
            </a:r>
          </a:p>
        </p:txBody>
      </p:sp>
      <p:sp>
        <p:nvSpPr>
          <p:cNvPr id="4" name="Slide Number Placeholder 3"/>
          <p:cNvSpPr>
            <a:spLocks noGrp="1"/>
          </p:cNvSpPr>
          <p:nvPr>
            <p:ph type="sldNum" sz="quarter" idx="10"/>
          </p:nvPr>
        </p:nvSpPr>
        <p:spPr/>
        <p:txBody>
          <a:bodyPr/>
          <a:lstStyle/>
          <a:p>
            <a:fld id="{D2A73CE0-16CF-4C4A-9801-5ED65A6594FF}" type="slidenum">
              <a:rPr lang="en-US" smtClean="0"/>
              <a:t>37</a:t>
            </a:fld>
            <a:endParaRPr lang="en-US"/>
          </a:p>
        </p:txBody>
      </p:sp>
    </p:spTree>
    <p:extLst>
      <p:ext uri="{BB962C8B-B14F-4D97-AF65-F5344CB8AC3E}">
        <p14:creationId xmlns:p14="http://schemas.microsoft.com/office/powerpoint/2010/main" val="45339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Different parties have different goals – System developers and companies may </a:t>
            </a:r>
            <a:endParaRPr lang="en-US" dirty="0">
              <a:effectLst/>
            </a:endParaRPr>
          </a:p>
          <a:p>
            <a:r>
              <a:rPr lang="en-US" sz="1200" kern="1200" dirty="0">
                <a:solidFill>
                  <a:schemeClr val="tx1"/>
                </a:solidFill>
                <a:effectLst/>
                <a:latin typeface="+mn-lt"/>
                <a:ea typeface="+mn-ea"/>
                <a:cs typeface="+mn-cs"/>
              </a:rPr>
              <a:t>wish to optimize cost </a:t>
            </a:r>
            <a:endParaRPr lang="en-US" dirty="0">
              <a:effectLst/>
            </a:endParaRPr>
          </a:p>
          <a:p>
            <a:r>
              <a:rPr lang="en-US" sz="1200" kern="1200" dirty="0">
                <a:solidFill>
                  <a:schemeClr val="tx1"/>
                </a:solidFill>
                <a:effectLst/>
                <a:latin typeface="+mn-lt"/>
                <a:ea typeface="+mn-ea"/>
                <a:cs typeface="+mn-cs"/>
              </a:rPr>
              <a:t>– End users may desire security, privacy, and usability </a:t>
            </a:r>
            <a:endParaRPr lang="en-US" dirty="0">
              <a:effectLst/>
            </a:endParaRPr>
          </a:p>
          <a:p>
            <a:r>
              <a:rPr lang="en-US" sz="1200" kern="1200" dirty="0">
                <a:solidFill>
                  <a:schemeClr val="tx1"/>
                </a:solidFill>
                <a:effectLst/>
                <a:latin typeface="+mn-lt"/>
                <a:ea typeface="+mn-ea"/>
                <a:cs typeface="+mn-cs"/>
              </a:rPr>
              <a:t>– But the relationship between these goals is quite complex (will customers choose not to buy the product if it is not secure?)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38</a:t>
            </a:fld>
            <a:endParaRPr lang="en-US"/>
          </a:p>
        </p:txBody>
      </p:sp>
    </p:spTree>
    <p:extLst>
      <p:ext uri="{BB962C8B-B14F-4D97-AF65-F5344CB8AC3E}">
        <p14:creationId xmlns:p14="http://schemas.microsoft.com/office/powerpoint/2010/main" val="1270808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a:t>
            </a:r>
            <a:r>
              <a:rPr lang="en-US" baseline="0" dirty="0"/>
              <a:t> study: electronic voting</a:t>
            </a:r>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40</a:t>
            </a:fld>
            <a:endParaRPr lang="en-US"/>
          </a:p>
        </p:txBody>
      </p:sp>
    </p:spTree>
    <p:extLst>
      <p:ext uri="{BB962C8B-B14F-4D97-AF65-F5344CB8AC3E}">
        <p14:creationId xmlns:p14="http://schemas.microsoft.com/office/powerpoint/2010/main" val="1769825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Attacks are the techniques that attackers use to exploit the vulnerabilities in applications. Attacks are often confused with vulnerabilities, so please try to be sure that the attack you are describing is something that an attacker would do, rather than a weakness in an application.</a:t>
            </a:r>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42</a:t>
            </a:fld>
            <a:endParaRPr lang="en-US"/>
          </a:p>
        </p:txBody>
      </p:sp>
    </p:spTree>
    <p:extLst>
      <p:ext uri="{BB962C8B-B14F-4D97-AF65-F5344CB8AC3E}">
        <p14:creationId xmlns:p14="http://schemas.microsoft.com/office/powerpoint/2010/main" val="159927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test me or the IT in this school. Any unethical conduct will be reported to the ethics</a:t>
            </a:r>
            <a:r>
              <a:rPr lang="en-US" baseline="0" dirty="0"/>
              <a:t> committee and the school lawyers </a:t>
            </a:r>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10</a:t>
            </a:fld>
            <a:endParaRPr lang="en-US"/>
          </a:p>
        </p:txBody>
      </p:sp>
    </p:spTree>
    <p:extLst>
      <p:ext uri="{BB962C8B-B14F-4D97-AF65-F5344CB8AC3E}">
        <p14:creationId xmlns:p14="http://schemas.microsoft.com/office/powerpoint/2010/main" val="1103611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13</a:t>
            </a:fld>
            <a:endParaRPr lang="en-US"/>
          </a:p>
        </p:txBody>
      </p:sp>
    </p:spTree>
    <p:extLst>
      <p:ext uri="{BB962C8B-B14F-4D97-AF65-F5344CB8AC3E}">
        <p14:creationId xmlns:p14="http://schemas.microsoft.com/office/powerpoint/2010/main" val="174647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many weaknesses to cover, too many variables</a:t>
            </a:r>
            <a:r>
              <a:rPr lang="en-US" baseline="0" dirty="0"/>
              <a:t> definitely not binary</a:t>
            </a:r>
          </a:p>
          <a:p>
            <a:r>
              <a:rPr lang="en-US" baseline="0" dirty="0"/>
              <a:t>Most adversaries have finite resources</a:t>
            </a:r>
            <a:r>
              <a:rPr lang="is-IS" baseline="0" dirty="0"/>
              <a:t>… unless they are a nation actor</a:t>
            </a:r>
          </a:p>
          <a:p>
            <a:r>
              <a:rPr lang="is-IS" baseline="0" dirty="0"/>
              <a:t>Example: make profit out of spam &lt; cost of selling something</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20</a:t>
            </a:fld>
            <a:endParaRPr lang="en-US"/>
          </a:p>
        </p:txBody>
      </p:sp>
    </p:spTree>
    <p:extLst>
      <p:ext uri="{BB962C8B-B14F-4D97-AF65-F5344CB8AC3E}">
        <p14:creationId xmlns:p14="http://schemas.microsoft.com/office/powerpoint/2010/main" val="13619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A7387C-D7B2-406C-9982-6A08254E2055}" type="slidenum">
              <a:rPr lang="en-GB" altLang="en-US"/>
              <a:pPr/>
              <a:t>21</a:t>
            </a:fld>
            <a:endParaRPr lang="en-GB" altLang="en-US"/>
          </a:p>
        </p:txBody>
      </p:sp>
      <p:sp>
        <p:nvSpPr>
          <p:cNvPr id="788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cs typeface="Lucida Sans Unicode" panose="020B0602030504020204" pitchFamily="34" charset="0"/>
            </a:endParaRPr>
          </a:p>
        </p:txBody>
      </p:sp>
      <p:sp>
        <p:nvSpPr>
          <p:cNvPr id="78852"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b="1" dirty="0">
                <a:cs typeface="Lucida Sans Unicode" panose="020B0602030504020204" pitchFamily="34" charset="0"/>
              </a:rPr>
              <a:t>What Is Security?</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In general, security is “the quality or state of being secure--to be free from danger.”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It means to be protected from adversaries--from those who would do harm, intentionally or otherwise. </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A successful organization should have the following multiple layers of security in place for the protection of its operations: </a:t>
            </a:r>
          </a:p>
          <a:p>
            <a:pPr lvl="1" eaLnBrk="1" hangingPunct="1">
              <a:spcBef>
                <a:spcPts val="33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Physical security – To protect the physical items, objects, or areas of an organization from unauthorized access and misuse.</a:t>
            </a:r>
          </a:p>
          <a:p>
            <a:pPr lvl="1" eaLnBrk="1" hangingPunct="1">
              <a:spcBef>
                <a:spcPts val="33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Personal security – To protect the individual or group of individuals who are authorized to access the organization and its operations.</a:t>
            </a:r>
          </a:p>
          <a:p>
            <a:pPr lvl="1" eaLnBrk="1" hangingPunct="1">
              <a:spcBef>
                <a:spcPts val="33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Operations security – To protect the details of a particular operation or series of activities.</a:t>
            </a:r>
          </a:p>
          <a:p>
            <a:pPr lvl="1" eaLnBrk="1" hangingPunct="1">
              <a:spcBef>
                <a:spcPts val="33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Communications security – To protect an organization’s communications media, technology, and content.</a:t>
            </a:r>
          </a:p>
          <a:p>
            <a:pPr lvl="1" eaLnBrk="1" hangingPunct="1">
              <a:spcBef>
                <a:spcPts val="33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dirty="0">
                <a:cs typeface="Lucida Sans Unicode" panose="020B0602030504020204" pitchFamily="34" charset="0"/>
              </a:rPr>
              <a:t>Network security – To protect networking components, connections, and contents.</a:t>
            </a:r>
          </a:p>
          <a:p>
            <a:pPr eaLnBrk="1" hangingPunct="1">
              <a:spcBef>
                <a:spcPts val="338"/>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dirty="0">
              <a:cs typeface="Lucida Sans Unicode" panose="020B0602030504020204" pitchFamily="34" charset="0"/>
            </a:endParaRPr>
          </a:p>
        </p:txBody>
      </p:sp>
    </p:spTree>
    <p:extLst>
      <p:ext uri="{BB962C8B-B14F-4D97-AF65-F5344CB8AC3E}">
        <p14:creationId xmlns:p14="http://schemas.microsoft.com/office/powerpoint/2010/main" val="2023588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Stop an attack</a:t>
            </a:r>
          </a:p>
          <a:p>
            <a:r>
              <a:rPr lang="en-US" dirty="0"/>
              <a:t>– Detect an ongoing or past attack  </a:t>
            </a:r>
          </a:p>
          <a:p>
            <a:r>
              <a:rPr lang="en-US" dirty="0"/>
              <a:t>– Respond to attacks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threat of a response may be enough to deter some attackers </a:t>
            </a:r>
          </a:p>
        </p:txBody>
      </p:sp>
      <p:sp>
        <p:nvSpPr>
          <p:cNvPr id="4" name="Slide Number Placeholder 3"/>
          <p:cNvSpPr>
            <a:spLocks noGrp="1"/>
          </p:cNvSpPr>
          <p:nvPr>
            <p:ph type="sldNum" sz="quarter" idx="10"/>
          </p:nvPr>
        </p:nvSpPr>
        <p:spPr/>
        <p:txBody>
          <a:bodyPr/>
          <a:lstStyle/>
          <a:p>
            <a:fld id="{D2A73CE0-16CF-4C4A-9801-5ED65A6594FF}" type="slidenum">
              <a:rPr lang="en-US" smtClean="0"/>
              <a:t>22</a:t>
            </a:fld>
            <a:endParaRPr lang="en-US"/>
          </a:p>
        </p:txBody>
      </p:sp>
    </p:spTree>
    <p:extLst>
      <p:ext uri="{BB962C8B-B14F-4D97-AF65-F5344CB8AC3E}">
        <p14:creationId xmlns:p14="http://schemas.microsoft.com/office/powerpoint/2010/main" val="37714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23</a:t>
            </a:fld>
            <a:endParaRPr lang="en-US"/>
          </a:p>
        </p:txBody>
      </p:sp>
    </p:spTree>
    <p:extLst>
      <p:ext uri="{BB962C8B-B14F-4D97-AF65-F5344CB8AC3E}">
        <p14:creationId xmlns:p14="http://schemas.microsoft.com/office/powerpoint/2010/main" val="104408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a:t>
            </a:r>
            <a:r>
              <a:rPr lang="en-US" baseline="0" dirty="0"/>
              <a:t> consists of the whole system?</a:t>
            </a:r>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24</a:t>
            </a:fld>
            <a:endParaRPr lang="en-US"/>
          </a:p>
        </p:txBody>
      </p:sp>
    </p:spTree>
    <p:extLst>
      <p:ext uri="{BB962C8B-B14F-4D97-AF65-F5344CB8AC3E}">
        <p14:creationId xmlns:p14="http://schemas.microsoft.com/office/powerpoint/2010/main" val="21351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this picture says about the attackers asymmetric advantage? </a:t>
            </a:r>
          </a:p>
          <a:p>
            <a:r>
              <a:rPr lang="en-US" dirty="0"/>
              <a:t>Attacker’s asymmetric</a:t>
            </a:r>
            <a:r>
              <a:rPr lang="en-US" baseline="0" dirty="0"/>
              <a:t> advantage: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Attacker only needs to win in one place • Defender’s response: Defense in depth </a:t>
            </a:r>
            <a:endParaRPr lang="en-US" dirty="0">
              <a:effectLst/>
            </a:endParaRPr>
          </a:p>
          <a:p>
            <a:r>
              <a:rPr lang="en-US" dirty="0"/>
              <a:t>The 300 example: found a whole</a:t>
            </a:r>
            <a:r>
              <a:rPr lang="en-US" baseline="0" dirty="0"/>
              <a:t> in the sewer system</a:t>
            </a:r>
            <a:endParaRPr lang="en-US" dirty="0"/>
          </a:p>
        </p:txBody>
      </p:sp>
      <p:sp>
        <p:nvSpPr>
          <p:cNvPr id="4" name="Slide Number Placeholder 3"/>
          <p:cNvSpPr>
            <a:spLocks noGrp="1"/>
          </p:cNvSpPr>
          <p:nvPr>
            <p:ph type="sldNum" sz="quarter" idx="10"/>
          </p:nvPr>
        </p:nvSpPr>
        <p:spPr/>
        <p:txBody>
          <a:bodyPr/>
          <a:lstStyle/>
          <a:p>
            <a:fld id="{D2A73CE0-16CF-4C4A-9801-5ED65A6594FF}" type="slidenum">
              <a:rPr lang="en-US" smtClean="0"/>
              <a:t>26</a:t>
            </a:fld>
            <a:endParaRPr lang="en-US"/>
          </a:p>
        </p:txBody>
      </p:sp>
    </p:spTree>
    <p:extLst>
      <p:ext uri="{BB962C8B-B14F-4D97-AF65-F5344CB8AC3E}">
        <p14:creationId xmlns:p14="http://schemas.microsoft.com/office/powerpoint/2010/main" val="681971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AFF925-0DEB-4729-9AF6-770901DFB2C9}" type="datetimeFigureOut">
              <a:rPr lang="en-US" smtClean="0"/>
              <a:t>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37911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FF925-0DEB-4729-9AF6-770901DFB2C9}" type="datetimeFigureOut">
              <a:rPr lang="en-US" smtClean="0"/>
              <a:t>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399609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FF925-0DEB-4729-9AF6-770901DFB2C9}" type="datetimeFigureOut">
              <a:rPr lang="en-US" smtClean="0"/>
              <a:t>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1590553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AFF925-0DEB-4729-9AF6-770901DFB2C9}" type="datetimeFigureOut">
              <a:rPr lang="en-US" smtClean="0"/>
              <a:t>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387583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AFF925-0DEB-4729-9AF6-770901DFB2C9}" type="datetimeFigureOut">
              <a:rPr lang="en-US" smtClean="0"/>
              <a:t>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3636527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AFF925-0DEB-4729-9AF6-770901DFB2C9}" type="datetimeFigureOut">
              <a:rPr lang="en-US" smtClean="0"/>
              <a:t>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409268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AFF925-0DEB-4729-9AF6-770901DFB2C9}" type="datetimeFigureOut">
              <a:rPr lang="en-US" smtClean="0"/>
              <a:t>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155705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AFF925-0DEB-4729-9AF6-770901DFB2C9}" type="datetimeFigureOut">
              <a:rPr lang="en-US" smtClean="0"/>
              <a:t>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417394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FF925-0DEB-4729-9AF6-770901DFB2C9}" type="datetimeFigureOut">
              <a:rPr lang="en-US" smtClean="0"/>
              <a:t>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2000169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AFF925-0DEB-4729-9AF6-770901DFB2C9}" type="datetimeFigureOut">
              <a:rPr lang="en-US" smtClean="0"/>
              <a:t>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106187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AFF925-0DEB-4729-9AF6-770901DFB2C9}" type="datetimeFigureOut">
              <a:rPr lang="en-US" smtClean="0"/>
              <a:t>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F0D6C-2178-4143-BA53-DB7F6F6A604F}" type="slidenum">
              <a:rPr lang="en-US" smtClean="0"/>
              <a:t>‹#›</a:t>
            </a:fld>
            <a:endParaRPr lang="en-US"/>
          </a:p>
        </p:txBody>
      </p:sp>
    </p:spTree>
    <p:extLst>
      <p:ext uri="{BB962C8B-B14F-4D97-AF65-F5344CB8AC3E}">
        <p14:creationId xmlns:p14="http://schemas.microsoft.com/office/powerpoint/2010/main" val="242874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FF925-0DEB-4729-9AF6-770901DFB2C9}" type="datetimeFigureOut">
              <a:rPr lang="en-US" smtClean="0"/>
              <a:t>1/8/20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F0D6C-2178-4143-BA53-DB7F6F6A604F}" type="slidenum">
              <a:rPr lang="en-US" smtClean="0"/>
              <a:t>‹#›</a:t>
            </a:fld>
            <a:endParaRPr lang="en-US"/>
          </a:p>
        </p:txBody>
      </p:sp>
    </p:spTree>
    <p:extLst>
      <p:ext uri="{BB962C8B-B14F-4D97-AF65-F5344CB8AC3E}">
        <p14:creationId xmlns:p14="http://schemas.microsoft.com/office/powerpoint/2010/main" val="307582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0" y="381000"/>
            <a:ext cx="1076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11200" y="1676400"/>
            <a:ext cx="1076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029" name="Rectangle 5"/>
          <p:cNvSpPr>
            <a:spLocks noGrp="1" noChangeArrowheads="1"/>
          </p:cNvSpPr>
          <p:nvPr>
            <p:ph type="ftr" sz="quarter" idx="3"/>
          </p:nvPr>
        </p:nvSpPr>
        <p:spPr bwMode="auto">
          <a:xfrm>
            <a:off x="711200" y="6324600"/>
            <a:ext cx="7823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smtClean="0">
                <a:solidFill>
                  <a:srgbClr val="222222"/>
                </a:solidFill>
                <a:latin typeface="Arial" charset="0"/>
              </a:defRPr>
            </a:lvl1pPr>
          </a:lstStyle>
          <a:p>
            <a:pPr>
              <a:defRPr/>
            </a:pPr>
            <a:r>
              <a:rPr lang="en-US"/>
              <a:t>Principles of Information Security, Fourth Edition</a:t>
            </a:r>
          </a:p>
        </p:txBody>
      </p:sp>
      <p:sp>
        <p:nvSpPr>
          <p:cNvPr id="1030" name="Rectangle 6"/>
          <p:cNvSpPr>
            <a:spLocks noGrp="1" noChangeArrowheads="1"/>
          </p:cNvSpPr>
          <p:nvPr>
            <p:ph type="sldNum" sz="quarter" idx="4"/>
          </p:nvPr>
        </p:nvSpPr>
        <p:spPr bwMode="auto">
          <a:xfrm>
            <a:off x="8737600" y="6324600"/>
            <a:ext cx="2743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222222"/>
                </a:solidFill>
              </a:defRPr>
            </a:lvl1pPr>
          </a:lstStyle>
          <a:p>
            <a:fld id="{95E49076-8D93-43A4-A2E5-7E50BE96CB2A}" type="slidenum">
              <a:rPr lang="en-US" altLang="en-US"/>
              <a:pPr/>
              <a:t>‹#›</a:t>
            </a:fld>
            <a:endParaRPr lang="en-US" altLang="en-US"/>
          </a:p>
        </p:txBody>
      </p:sp>
    </p:spTree>
    <p:extLst>
      <p:ext uri="{BB962C8B-B14F-4D97-AF65-F5344CB8AC3E}">
        <p14:creationId xmlns:p14="http://schemas.microsoft.com/office/powerpoint/2010/main" val="573737105"/>
      </p:ext>
    </p:extLst>
  </p:cSld>
  <p:clrMap bg1="lt1" tx1="dk1" bg2="lt2" tx2="dk2" accent1="accent1" accent2="accent2" accent3="accent3" accent4="accent4" accent5="accent5" accent6="accent6" hlink="hlink" folHlink="folHlink"/>
  <p:hf hdr="0" dt="0"/>
  <p:txStyles>
    <p:titleStyle>
      <a:lvl1pPr algn="ctr" rtl="0" eaLnBrk="0" fontAlgn="base" hangingPunct="0">
        <a:spcBef>
          <a:spcPct val="0"/>
        </a:spcBef>
        <a:spcAft>
          <a:spcPct val="0"/>
        </a:spcAft>
        <a:defRPr sz="3600">
          <a:solidFill>
            <a:srgbClr val="222222"/>
          </a:solidFill>
          <a:latin typeface="+mj-lt"/>
          <a:ea typeface="+mj-ea"/>
          <a:cs typeface="+mj-cs"/>
        </a:defRPr>
      </a:lvl1pPr>
      <a:lvl2pPr algn="ctr" rtl="0" eaLnBrk="0" fontAlgn="base" hangingPunct="0">
        <a:spcBef>
          <a:spcPct val="0"/>
        </a:spcBef>
        <a:spcAft>
          <a:spcPct val="0"/>
        </a:spcAft>
        <a:defRPr sz="3600">
          <a:solidFill>
            <a:srgbClr val="222222"/>
          </a:solidFill>
          <a:latin typeface="Arial" charset="0"/>
        </a:defRPr>
      </a:lvl2pPr>
      <a:lvl3pPr algn="ctr" rtl="0" eaLnBrk="0" fontAlgn="base" hangingPunct="0">
        <a:spcBef>
          <a:spcPct val="0"/>
        </a:spcBef>
        <a:spcAft>
          <a:spcPct val="0"/>
        </a:spcAft>
        <a:defRPr sz="3600">
          <a:solidFill>
            <a:srgbClr val="222222"/>
          </a:solidFill>
          <a:latin typeface="Arial" charset="0"/>
        </a:defRPr>
      </a:lvl3pPr>
      <a:lvl4pPr algn="ctr" rtl="0" eaLnBrk="0" fontAlgn="base" hangingPunct="0">
        <a:spcBef>
          <a:spcPct val="0"/>
        </a:spcBef>
        <a:spcAft>
          <a:spcPct val="0"/>
        </a:spcAft>
        <a:defRPr sz="3600">
          <a:solidFill>
            <a:srgbClr val="222222"/>
          </a:solidFill>
          <a:latin typeface="Arial" charset="0"/>
        </a:defRPr>
      </a:lvl4pPr>
      <a:lvl5pPr algn="ctr" rtl="0" eaLnBrk="0" fontAlgn="base" hangingPunct="0">
        <a:spcBef>
          <a:spcPct val="0"/>
        </a:spcBef>
        <a:spcAft>
          <a:spcPct val="0"/>
        </a:spcAft>
        <a:defRPr sz="3600">
          <a:solidFill>
            <a:srgbClr val="222222"/>
          </a:solidFill>
          <a:latin typeface="Arial" charset="0"/>
        </a:defRPr>
      </a:lvl5pPr>
      <a:lvl6pPr marL="457200" algn="ctr" rtl="0" fontAlgn="base">
        <a:spcBef>
          <a:spcPct val="0"/>
        </a:spcBef>
        <a:spcAft>
          <a:spcPct val="0"/>
        </a:spcAft>
        <a:defRPr sz="3600">
          <a:solidFill>
            <a:srgbClr val="222222"/>
          </a:solidFill>
          <a:latin typeface="Arial" charset="0"/>
        </a:defRPr>
      </a:lvl6pPr>
      <a:lvl7pPr marL="914400" algn="ctr" rtl="0" fontAlgn="base">
        <a:spcBef>
          <a:spcPct val="0"/>
        </a:spcBef>
        <a:spcAft>
          <a:spcPct val="0"/>
        </a:spcAft>
        <a:defRPr sz="3600">
          <a:solidFill>
            <a:srgbClr val="222222"/>
          </a:solidFill>
          <a:latin typeface="Arial" charset="0"/>
        </a:defRPr>
      </a:lvl7pPr>
      <a:lvl8pPr marL="1371600" algn="ctr" rtl="0" fontAlgn="base">
        <a:spcBef>
          <a:spcPct val="0"/>
        </a:spcBef>
        <a:spcAft>
          <a:spcPct val="0"/>
        </a:spcAft>
        <a:defRPr sz="3600">
          <a:solidFill>
            <a:srgbClr val="222222"/>
          </a:solidFill>
          <a:latin typeface="Arial" charset="0"/>
        </a:defRPr>
      </a:lvl8pPr>
      <a:lvl9pPr marL="1828800" algn="ctr" rtl="0" fontAlgn="base">
        <a:spcBef>
          <a:spcPct val="0"/>
        </a:spcBef>
        <a:spcAft>
          <a:spcPct val="0"/>
        </a:spcAft>
        <a:defRPr sz="3600">
          <a:solidFill>
            <a:srgbClr val="222222"/>
          </a:solidFill>
          <a:latin typeface="Arial" charset="0"/>
        </a:defRPr>
      </a:lvl9pPr>
    </p:titleStyle>
    <p:bodyStyle>
      <a:lvl1pPr marL="342900" indent="-342900" algn="l" rtl="0" eaLnBrk="0" fontAlgn="base" hangingPunct="0">
        <a:spcBef>
          <a:spcPct val="20000"/>
        </a:spcBef>
        <a:spcAft>
          <a:spcPct val="0"/>
        </a:spcAft>
        <a:buChar char="•"/>
        <a:defRPr sz="2600">
          <a:solidFill>
            <a:srgbClr val="222222"/>
          </a:solidFill>
          <a:latin typeface="+mn-lt"/>
          <a:ea typeface="+mn-ea"/>
          <a:cs typeface="+mn-cs"/>
        </a:defRPr>
      </a:lvl1pPr>
      <a:lvl2pPr marL="742950" indent="-285750" algn="l" rtl="0" eaLnBrk="0" fontAlgn="base" hangingPunct="0">
        <a:spcBef>
          <a:spcPct val="20000"/>
        </a:spcBef>
        <a:spcAft>
          <a:spcPct val="0"/>
        </a:spcAft>
        <a:buChar char="–"/>
        <a:defRPr sz="2400">
          <a:solidFill>
            <a:srgbClr val="222222"/>
          </a:solidFill>
          <a:latin typeface="+mn-lt"/>
        </a:defRPr>
      </a:lvl2pPr>
      <a:lvl3pPr marL="1143000" indent="-228600" algn="l" rtl="0" eaLnBrk="0" fontAlgn="base" hangingPunct="0">
        <a:spcBef>
          <a:spcPct val="20000"/>
        </a:spcBef>
        <a:spcAft>
          <a:spcPct val="0"/>
        </a:spcAft>
        <a:buChar char="•"/>
        <a:defRPr sz="2200">
          <a:solidFill>
            <a:srgbClr val="222222"/>
          </a:solidFill>
          <a:latin typeface="+mn-lt"/>
        </a:defRPr>
      </a:lvl3pPr>
      <a:lvl4pPr marL="1600200" indent="-228600" algn="l" rtl="0" eaLnBrk="0" fontAlgn="base" hangingPunct="0">
        <a:spcBef>
          <a:spcPct val="20000"/>
        </a:spcBef>
        <a:spcAft>
          <a:spcPct val="0"/>
        </a:spcAft>
        <a:buChar char="–"/>
        <a:defRPr sz="2200">
          <a:solidFill>
            <a:srgbClr val="222222"/>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mountrouidoux.people.cofc.edu/CSIS641/index.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nationalcyberleague.org/spring-seaso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CSCI 345: Computer &amp; Network Security</a:t>
            </a:r>
          </a:p>
        </p:txBody>
      </p:sp>
      <p:sp>
        <p:nvSpPr>
          <p:cNvPr id="3" name="Subtitle 2"/>
          <p:cNvSpPr>
            <a:spLocks noGrp="1"/>
          </p:cNvSpPr>
          <p:nvPr>
            <p:ph type="subTitle" idx="1"/>
          </p:nvPr>
        </p:nvSpPr>
        <p:spPr/>
        <p:txBody>
          <a:bodyPr/>
          <a:lstStyle/>
          <a:p>
            <a:r>
              <a:rPr lang="en-US" dirty="0"/>
              <a:t>Dr. X</a:t>
            </a:r>
          </a:p>
        </p:txBody>
      </p:sp>
    </p:spTree>
    <p:extLst>
      <p:ext uri="{BB962C8B-B14F-4D97-AF65-F5344CB8AC3E}">
        <p14:creationId xmlns:p14="http://schemas.microsoft.com/office/powerpoint/2010/main" val="2297214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a:t>
            </a:r>
          </a:p>
        </p:txBody>
      </p:sp>
      <p:sp>
        <p:nvSpPr>
          <p:cNvPr id="3" name="Content Placeholder 2"/>
          <p:cNvSpPr>
            <a:spLocks noGrp="1"/>
          </p:cNvSpPr>
          <p:nvPr>
            <p:ph idx="1"/>
          </p:nvPr>
        </p:nvSpPr>
        <p:spPr/>
        <p:txBody>
          <a:bodyPr/>
          <a:lstStyle/>
          <a:p>
            <a:r>
              <a:rPr lang="en-US" dirty="0"/>
              <a:t>To learn to defend systems, you will learn to attack them. You must use this knowledge ethically. </a:t>
            </a:r>
          </a:p>
          <a:p>
            <a:r>
              <a:rPr lang="en-US" dirty="0"/>
              <a:t>In order to get a non-zero grade in this course, </a:t>
            </a:r>
            <a:r>
              <a:rPr lang="en-US" b="1" dirty="0"/>
              <a:t>you must sign the “Security and Privacy Code of Ethics” form </a:t>
            </a:r>
            <a:r>
              <a:rPr lang="en-US" dirty="0"/>
              <a:t>by January 16</a:t>
            </a:r>
            <a:r>
              <a:rPr lang="en-US" baseline="30000" dirty="0"/>
              <a:t>th</a:t>
            </a:r>
            <a:r>
              <a:rPr lang="en-US" dirty="0"/>
              <a:t> </a:t>
            </a:r>
          </a:p>
          <a:p>
            <a:endParaRPr lang="en-US" dirty="0"/>
          </a:p>
        </p:txBody>
      </p:sp>
    </p:spTree>
    <p:extLst>
      <p:ext uri="{BB962C8B-B14F-4D97-AF65-F5344CB8AC3E}">
        <p14:creationId xmlns:p14="http://schemas.microsoft.com/office/powerpoint/2010/main" val="152266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Attacks, Defenses, &amp; Pen Testing</a:t>
            </a:r>
          </a:p>
        </p:txBody>
      </p:sp>
      <p:sp>
        <p:nvSpPr>
          <p:cNvPr id="5" name="Text Placeholder 4"/>
          <p:cNvSpPr>
            <a:spLocks noGrp="1"/>
          </p:cNvSpPr>
          <p:nvPr>
            <p:ph type="body" idx="1"/>
          </p:nvPr>
        </p:nvSpPr>
        <p:spPr/>
        <p:txBody>
          <a:bodyPr/>
          <a:lstStyle/>
          <a:p>
            <a:r>
              <a:rPr lang="en-US" dirty="0"/>
              <a:t>Ch. 1 Pen testing textbook, Ch. 1 principles of information security</a:t>
            </a:r>
          </a:p>
        </p:txBody>
      </p:sp>
    </p:spTree>
    <p:extLst>
      <p:ext uri="{BB962C8B-B14F-4D97-AF65-F5344CB8AC3E}">
        <p14:creationId xmlns:p14="http://schemas.microsoft.com/office/powerpoint/2010/main" val="133290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The Security “mindset”</a:t>
            </a:r>
          </a:p>
          <a:p>
            <a:r>
              <a:rPr lang="en-US" dirty="0"/>
              <a:t>Is there perfect security?</a:t>
            </a:r>
          </a:p>
          <a:p>
            <a:r>
              <a:rPr lang="en-US" dirty="0"/>
              <a:t>Attacker’s asymmetric advantage</a:t>
            </a:r>
          </a:p>
          <a:p>
            <a:r>
              <a:rPr lang="en-US" dirty="0"/>
              <a:t>CIANA</a:t>
            </a:r>
          </a:p>
          <a:p>
            <a:r>
              <a:rPr lang="en-US" dirty="0"/>
              <a:t>Human factors</a:t>
            </a:r>
          </a:p>
          <a:p>
            <a:r>
              <a:rPr lang="en-US" dirty="0"/>
              <a:t>Threat modeling</a:t>
            </a:r>
          </a:p>
        </p:txBody>
      </p:sp>
    </p:spTree>
    <p:extLst>
      <p:ext uri="{BB962C8B-B14F-4D97-AF65-F5344CB8AC3E}">
        <p14:creationId xmlns:p14="http://schemas.microsoft.com/office/powerpoint/2010/main" val="2140709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Security “mindset”</a:t>
            </a:r>
          </a:p>
        </p:txBody>
      </p:sp>
      <p:pic>
        <p:nvPicPr>
          <p:cNvPr id="4" name="Picture 3"/>
          <p:cNvPicPr>
            <a:picLocks noChangeAspect="1"/>
          </p:cNvPicPr>
          <p:nvPr/>
        </p:nvPicPr>
        <p:blipFill>
          <a:blip r:embed="rId3"/>
          <a:stretch>
            <a:fillRect/>
          </a:stretch>
        </p:blipFill>
        <p:spPr>
          <a:xfrm>
            <a:off x="2795954" y="1405534"/>
            <a:ext cx="7574448" cy="5346962"/>
          </a:xfrm>
          <a:prstGeom prst="rect">
            <a:avLst/>
          </a:prstGeom>
        </p:spPr>
      </p:pic>
    </p:spTree>
    <p:extLst>
      <p:ext uri="{BB962C8B-B14F-4D97-AF65-F5344CB8AC3E}">
        <p14:creationId xmlns:p14="http://schemas.microsoft.com/office/powerpoint/2010/main" val="9650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Security “mindset”</a:t>
            </a:r>
          </a:p>
        </p:txBody>
      </p:sp>
      <p:sp>
        <p:nvSpPr>
          <p:cNvPr id="4" name="Content Placeholder 3"/>
          <p:cNvSpPr>
            <a:spLocks noGrp="1"/>
          </p:cNvSpPr>
          <p:nvPr>
            <p:ph idx="1"/>
          </p:nvPr>
        </p:nvSpPr>
        <p:spPr/>
        <p:txBody>
          <a:bodyPr/>
          <a:lstStyle/>
          <a:p>
            <a:r>
              <a:rPr lang="en-US" dirty="0"/>
              <a:t>Think critically</a:t>
            </a:r>
          </a:p>
          <a:p>
            <a:r>
              <a:rPr lang="en-US" dirty="0"/>
              <a:t>Challenge assumptions</a:t>
            </a:r>
          </a:p>
          <a:p>
            <a:r>
              <a:rPr lang="en-US" dirty="0"/>
              <a:t>Be curious</a:t>
            </a:r>
          </a:p>
          <a:p>
            <a:r>
              <a:rPr lang="en-US" dirty="0"/>
              <a:t>Think about weaknesses</a:t>
            </a:r>
          </a:p>
        </p:txBody>
      </p:sp>
    </p:spTree>
    <p:extLst>
      <p:ext uri="{BB962C8B-B14F-4D97-AF65-F5344CB8AC3E}">
        <p14:creationId xmlns:p14="http://schemas.microsoft.com/office/powerpoint/2010/main" val="1881765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Security “mindset”</a:t>
            </a:r>
          </a:p>
        </p:txBody>
      </p:sp>
      <p:sp>
        <p:nvSpPr>
          <p:cNvPr id="3" name="Content Placeholder 2"/>
          <p:cNvSpPr>
            <a:spLocks noGrp="1"/>
          </p:cNvSpPr>
          <p:nvPr>
            <p:ph idx="1"/>
          </p:nvPr>
        </p:nvSpPr>
        <p:spPr/>
        <p:txBody>
          <a:bodyPr/>
          <a:lstStyle/>
          <a:p>
            <a:r>
              <a:rPr lang="en-US" dirty="0"/>
              <a:t> “That new product X sounds awesome, I can’t wait to use it!” versus... </a:t>
            </a:r>
          </a:p>
          <a:p>
            <a:r>
              <a:rPr lang="en-US" dirty="0"/>
              <a:t> “That new product X sounds cool, but I wonder what would happen if someone did Y with it...” </a:t>
            </a:r>
          </a:p>
        </p:txBody>
      </p:sp>
    </p:spTree>
    <p:extLst>
      <p:ext uri="{BB962C8B-B14F-4D97-AF65-F5344CB8AC3E}">
        <p14:creationId xmlns:p14="http://schemas.microsoft.com/office/powerpoint/2010/main" val="175897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Security “mindset”</a:t>
            </a:r>
          </a:p>
        </p:txBody>
      </p:sp>
      <p:sp>
        <p:nvSpPr>
          <p:cNvPr id="3" name="Content Placeholder 2"/>
          <p:cNvSpPr>
            <a:spLocks noGrp="1"/>
          </p:cNvSpPr>
          <p:nvPr>
            <p:ph idx="1"/>
          </p:nvPr>
        </p:nvSpPr>
        <p:spPr/>
        <p:txBody>
          <a:bodyPr/>
          <a:lstStyle/>
          <a:p>
            <a:pPr marL="0" indent="0">
              <a:buNone/>
            </a:pPr>
            <a:r>
              <a:rPr lang="en-US" sz="3600" dirty="0"/>
              <a:t>Why it’s important </a:t>
            </a:r>
          </a:p>
          <a:p>
            <a:pPr lvl="1"/>
            <a:r>
              <a:rPr lang="en-US" sz="3200" dirty="0"/>
              <a:t>Technology changes, so learning to think like a security person is more important than learning specifics of today </a:t>
            </a:r>
          </a:p>
          <a:p>
            <a:pPr lvl="1"/>
            <a:r>
              <a:rPr lang="en-US" sz="3200" dirty="0"/>
              <a:t>Will help you design better systems/solutions </a:t>
            </a:r>
          </a:p>
          <a:p>
            <a:pPr lvl="1"/>
            <a:r>
              <a:rPr lang="en-US" sz="3200" dirty="0"/>
              <a:t>Interactions with broader context: law, policy, ethics, etc. </a:t>
            </a:r>
          </a:p>
          <a:p>
            <a:endParaRPr lang="en-US" dirty="0"/>
          </a:p>
        </p:txBody>
      </p:sp>
    </p:spTree>
    <p:extLst>
      <p:ext uri="{BB962C8B-B14F-4D97-AF65-F5344CB8AC3E}">
        <p14:creationId xmlns:p14="http://schemas.microsoft.com/office/powerpoint/2010/main" val="1303775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Systems are Systems too!</a:t>
            </a:r>
          </a:p>
        </p:txBody>
      </p:sp>
      <p:sp>
        <p:nvSpPr>
          <p:cNvPr id="3" name="Content Placeholder 2"/>
          <p:cNvSpPr>
            <a:spLocks noGrp="1"/>
          </p:cNvSpPr>
          <p:nvPr>
            <p:ph idx="1"/>
          </p:nvPr>
        </p:nvSpPr>
        <p:spPr/>
        <p:txBody>
          <a:bodyPr/>
          <a:lstStyle/>
          <a:p>
            <a:pPr marL="0" indent="0">
              <a:buNone/>
            </a:pPr>
            <a:r>
              <a:rPr lang="en-US" dirty="0"/>
              <a:t>Social Engineering </a:t>
            </a:r>
          </a:p>
          <a:p>
            <a:pPr lvl="1"/>
            <a:r>
              <a:rPr lang="en-US" sz="2800" dirty="0"/>
              <a:t>Lying</a:t>
            </a:r>
          </a:p>
          <a:p>
            <a:pPr lvl="1"/>
            <a:r>
              <a:rPr lang="en-US" sz="2800" dirty="0"/>
              <a:t>Being nice to people </a:t>
            </a:r>
          </a:p>
          <a:p>
            <a:pPr lvl="1"/>
            <a:r>
              <a:rPr lang="en-US" sz="2800" dirty="0"/>
              <a:t>Acting like you belong </a:t>
            </a:r>
          </a:p>
          <a:p>
            <a:pPr lvl="1"/>
            <a:endParaRPr lang="en-US" sz="2800" dirty="0"/>
          </a:p>
        </p:txBody>
      </p:sp>
    </p:spTree>
    <p:extLst>
      <p:ext uri="{BB962C8B-B14F-4D97-AF65-F5344CB8AC3E}">
        <p14:creationId xmlns:p14="http://schemas.microsoft.com/office/powerpoint/2010/main" val="540705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class will cover</a:t>
            </a:r>
          </a:p>
        </p:txBody>
      </p:sp>
      <p:sp>
        <p:nvSpPr>
          <p:cNvPr id="3" name="Content Placeholder 2"/>
          <p:cNvSpPr>
            <a:spLocks noGrp="1"/>
          </p:cNvSpPr>
          <p:nvPr>
            <p:ph idx="1"/>
          </p:nvPr>
        </p:nvSpPr>
        <p:spPr/>
        <p:txBody>
          <a:bodyPr/>
          <a:lstStyle/>
          <a:p>
            <a:r>
              <a:rPr lang="en-US" dirty="0"/>
              <a:t>The security mindset: how to think like the “bad guys”, how to defeat them</a:t>
            </a:r>
          </a:p>
          <a:p>
            <a:pPr lvl="1"/>
            <a:r>
              <a:rPr lang="en-US" dirty="0"/>
              <a:t>Pen Testing</a:t>
            </a:r>
          </a:p>
          <a:p>
            <a:pPr lvl="1"/>
            <a:r>
              <a:rPr lang="en-US" dirty="0"/>
              <a:t>Software Security </a:t>
            </a:r>
          </a:p>
          <a:p>
            <a:pPr lvl="1"/>
            <a:r>
              <a:rPr lang="en-US" dirty="0"/>
              <a:t>Web security</a:t>
            </a:r>
          </a:p>
          <a:p>
            <a:pPr lvl="1"/>
            <a:r>
              <a:rPr lang="en-US" dirty="0"/>
              <a:t>Internet security</a:t>
            </a:r>
          </a:p>
          <a:p>
            <a:pPr lvl="1"/>
            <a:r>
              <a:rPr lang="en-US" dirty="0"/>
              <a:t>OS security</a:t>
            </a:r>
          </a:p>
          <a:p>
            <a:r>
              <a:rPr lang="en-US" dirty="0"/>
              <a:t>Concepts of security:</a:t>
            </a:r>
          </a:p>
          <a:p>
            <a:pPr lvl="1"/>
            <a:r>
              <a:rPr lang="en-US" dirty="0"/>
              <a:t>Cryptography</a:t>
            </a:r>
          </a:p>
          <a:p>
            <a:pPr lvl="1"/>
            <a:r>
              <a:rPr lang="en-US" dirty="0"/>
              <a:t>Security models</a:t>
            </a:r>
          </a:p>
          <a:p>
            <a:pPr lvl="1"/>
            <a:endParaRPr lang="en-US" dirty="0"/>
          </a:p>
          <a:p>
            <a:pPr lvl="1"/>
            <a:endParaRPr lang="en-US" dirty="0"/>
          </a:p>
        </p:txBody>
      </p:sp>
    </p:spTree>
    <p:extLst>
      <p:ext uri="{BB962C8B-B14F-4D97-AF65-F5344CB8AC3E}">
        <p14:creationId xmlns:p14="http://schemas.microsoft.com/office/powerpoint/2010/main" val="2571839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turn to think!</a:t>
            </a:r>
          </a:p>
        </p:txBody>
      </p:sp>
      <p:sp>
        <p:nvSpPr>
          <p:cNvPr id="3" name="Content Placeholder 2"/>
          <p:cNvSpPr>
            <a:spLocks noGrp="1"/>
          </p:cNvSpPr>
          <p:nvPr>
            <p:ph idx="1"/>
          </p:nvPr>
        </p:nvSpPr>
        <p:spPr/>
        <p:txBody>
          <a:bodyPr/>
          <a:lstStyle/>
          <a:p>
            <a:pPr marL="0" indent="0">
              <a:buNone/>
            </a:pPr>
            <a:r>
              <a:rPr lang="en-US" b="1" dirty="0"/>
              <a:t>Question 2:</a:t>
            </a:r>
          </a:p>
          <a:p>
            <a:pPr marL="0" indent="0">
              <a:buNone/>
            </a:pPr>
            <a:r>
              <a:rPr lang="en-US" dirty="0"/>
              <a:t>The Security Mindset looks at a system and asks “what assumptions were made here, and how can I break those assumptions?” Pick a system – it might be social (like rules of etiquette), economic (your bank’s website), electronic (the lock on a car), physical (the lock on a car), governmental (a voting machine), bureaucratic (the process for getting a passport). Write down the system and some assumptions it makes which, if broken, might cause it to fail in interesting ways.</a:t>
            </a:r>
          </a:p>
          <a:p>
            <a:pPr marL="0" indent="0">
              <a:buNone/>
            </a:pPr>
            <a:endParaRPr lang="en-US" dirty="0"/>
          </a:p>
        </p:txBody>
      </p:sp>
    </p:spTree>
    <p:extLst>
      <p:ext uri="{BB962C8B-B14F-4D97-AF65-F5344CB8AC3E}">
        <p14:creationId xmlns:p14="http://schemas.microsoft.com/office/powerpoint/2010/main" val="1985527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77200" y="6356351"/>
            <a:ext cx="2133600" cy="365125"/>
          </a:xfrm>
          <a:prstGeom prst="rect">
            <a:avLst/>
          </a:prstGeom>
        </p:spPr>
        <p:txBody>
          <a:bodyPr>
            <a:normAutofit/>
          </a:bodyPr>
          <a:lstStyle/>
          <a:p>
            <a:pPr>
              <a:defRPr/>
            </a:pPr>
            <a:r>
              <a:rPr lang="en-US" dirty="0"/>
              <a:t>2</a:t>
            </a:r>
          </a:p>
        </p:txBody>
      </p:sp>
      <p:sp>
        <p:nvSpPr>
          <p:cNvPr id="49154" name="Title 2"/>
          <p:cNvSpPr>
            <a:spLocks noGrp="1"/>
          </p:cNvSpPr>
          <p:nvPr>
            <p:ph type="title"/>
          </p:nvPr>
        </p:nvSpPr>
        <p:spPr/>
        <p:txBody>
          <a:bodyPr/>
          <a:lstStyle/>
          <a:p>
            <a:r>
              <a:rPr lang="en-US" altLang="en-US">
                <a:ea typeface="ＭＳ Ｐゴシック" charset="-128"/>
              </a:rPr>
              <a:t>Who am I?</a:t>
            </a:r>
          </a:p>
        </p:txBody>
      </p:sp>
      <p:sp>
        <p:nvSpPr>
          <p:cNvPr id="4" name="Content Placeholder 3"/>
          <p:cNvSpPr>
            <a:spLocks noGrp="1"/>
          </p:cNvSpPr>
          <p:nvPr>
            <p:ph sz="quarter" idx="1"/>
          </p:nvPr>
        </p:nvSpPr>
        <p:spPr>
          <a:xfrm>
            <a:off x="1981200" y="1295401"/>
            <a:ext cx="8229600" cy="4525963"/>
          </a:xfrm>
        </p:spPr>
        <p:txBody>
          <a:bodyPr>
            <a:normAutofit fontScale="92500" lnSpcReduction="10000"/>
          </a:bodyPr>
          <a:lstStyle/>
          <a:p>
            <a:pPr>
              <a:defRPr/>
            </a:pPr>
            <a:r>
              <a:rPr lang="en-US" dirty="0"/>
              <a:t>Dr. X – Computer Scientist</a:t>
            </a:r>
          </a:p>
          <a:p>
            <a:pPr>
              <a:defRPr/>
            </a:pPr>
            <a:r>
              <a:rPr lang="en-US" dirty="0"/>
              <a:t>PhD at North Carolina State University – Optical networks performance </a:t>
            </a:r>
          </a:p>
          <a:p>
            <a:pPr>
              <a:defRPr/>
            </a:pPr>
            <a:r>
              <a:rPr lang="en-US" dirty="0"/>
              <a:t>Worked at IBM – Software Performance Engineer</a:t>
            </a:r>
          </a:p>
          <a:p>
            <a:pPr>
              <a:defRPr/>
            </a:pPr>
            <a:r>
              <a:rPr lang="en-US" dirty="0"/>
              <a:t>Post doc at College of William and Mary – research on performance and power savings for hard disk drives</a:t>
            </a:r>
          </a:p>
          <a:p>
            <a:pPr>
              <a:defRPr/>
            </a:pPr>
            <a:r>
              <a:rPr lang="en-US" dirty="0"/>
              <a:t>Assistant professor at Jacksonville University, Wofford College</a:t>
            </a:r>
          </a:p>
          <a:p>
            <a:pPr>
              <a:defRPr/>
            </a:pPr>
            <a:r>
              <a:rPr lang="en-US" dirty="0"/>
              <a:t>Assistant professor at </a:t>
            </a:r>
            <a:r>
              <a:rPr lang="en-US" dirty="0" err="1"/>
              <a:t>CofC</a:t>
            </a:r>
            <a:endParaRPr lang="en-US" dirty="0"/>
          </a:p>
          <a:p>
            <a:pPr>
              <a:defRPr/>
            </a:pPr>
            <a:r>
              <a:rPr lang="en-US" dirty="0"/>
              <a:t>Scuba diver, manga comics collector, science fiction reader, hacker</a:t>
            </a:r>
          </a:p>
          <a:p>
            <a:pPr marL="0" indent="0">
              <a:buNone/>
              <a:defRPr/>
            </a:pPr>
            <a:endParaRPr lang="en-US" dirty="0"/>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71" y="5278438"/>
            <a:ext cx="1138238"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469" y="5749424"/>
            <a:ext cx="18049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4487" y="5454132"/>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240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there such thing as perfect security?</a:t>
            </a:r>
          </a:p>
        </p:txBody>
      </p:sp>
      <p:sp>
        <p:nvSpPr>
          <p:cNvPr id="3" name="Content Placeholder 2"/>
          <p:cNvSpPr>
            <a:spLocks noGrp="1"/>
          </p:cNvSpPr>
          <p:nvPr>
            <p:ph idx="1"/>
          </p:nvPr>
        </p:nvSpPr>
        <p:spPr/>
        <p:txBody>
          <a:bodyPr/>
          <a:lstStyle/>
          <a:p>
            <a:r>
              <a:rPr lang="en-US" dirty="0"/>
              <a:t>Not a binary property</a:t>
            </a:r>
          </a:p>
          <a:p>
            <a:r>
              <a:rPr lang="en-US" dirty="0"/>
              <a:t>What can we do?</a:t>
            </a:r>
          </a:p>
          <a:p>
            <a:pPr lvl="1"/>
            <a:r>
              <a:rPr lang="en-US" dirty="0"/>
              <a:t>Make it really expensive for adversaries to succeed</a:t>
            </a:r>
          </a:p>
          <a:p>
            <a:endParaRPr lang="en-US" dirty="0"/>
          </a:p>
        </p:txBody>
      </p:sp>
    </p:spTree>
    <p:extLst>
      <p:ext uri="{BB962C8B-B14F-4D97-AF65-F5344CB8AC3E}">
        <p14:creationId xmlns:p14="http://schemas.microsoft.com/office/powerpoint/2010/main" val="475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cs typeface="Arial" panose="020B0604020202020204" pitchFamily="34" charset="0"/>
              </a:rPr>
              <a:t>What is Security?</a:t>
            </a:r>
          </a:p>
        </p:txBody>
      </p:sp>
      <p:sp>
        <p:nvSpPr>
          <p:cNvPr id="23555" name="Rectangle 2"/>
          <p:cNvSpPr>
            <a:spLocks noGrp="1" noChangeArrowheads="1"/>
          </p:cNvSpPr>
          <p:nvPr>
            <p:ph idx="1"/>
          </p:nvPr>
        </p:nvSpPr>
        <p:spPr/>
        <p:txBody>
          <a:bodyPr/>
          <a:lstStyle/>
          <a:p>
            <a:pPr>
              <a:spcBef>
                <a:spcPts val="62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cs typeface="Arial" panose="020B0604020202020204" pitchFamily="34" charset="0"/>
              </a:rPr>
              <a:t>“The quality or state of being secure—to be free from danger”  </a:t>
            </a:r>
          </a:p>
          <a:p>
            <a:pPr>
              <a:spcBef>
                <a:spcPts val="62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cs typeface="Arial" panose="020B0604020202020204" pitchFamily="34" charset="0"/>
              </a:rPr>
              <a:t>A successful organization should have multiple layers of security in place: </a:t>
            </a:r>
          </a:p>
          <a:p>
            <a:pPr lvl="1">
              <a:spcBef>
                <a:spcPts val="57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cs typeface="Arial" panose="020B0604020202020204" pitchFamily="34" charset="0"/>
              </a:rPr>
              <a:t>Physical security</a:t>
            </a:r>
          </a:p>
          <a:p>
            <a:pPr lvl="1">
              <a:spcBef>
                <a:spcPts val="57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cs typeface="Arial" panose="020B0604020202020204" pitchFamily="34" charset="0"/>
              </a:rPr>
              <a:t>Personal security </a:t>
            </a:r>
          </a:p>
          <a:p>
            <a:pPr lvl="1">
              <a:spcBef>
                <a:spcPts val="57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cs typeface="Arial" panose="020B0604020202020204" pitchFamily="34" charset="0"/>
              </a:rPr>
              <a:t>Operations security </a:t>
            </a:r>
          </a:p>
          <a:p>
            <a:pPr lvl="1">
              <a:spcBef>
                <a:spcPts val="57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cs typeface="Arial" panose="020B0604020202020204" pitchFamily="34" charset="0"/>
              </a:rPr>
              <a:t>Communications security </a:t>
            </a:r>
          </a:p>
          <a:p>
            <a:pPr lvl="1">
              <a:spcBef>
                <a:spcPts val="57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cs typeface="Arial" panose="020B0604020202020204" pitchFamily="34" charset="0"/>
              </a:rPr>
              <a:t>Network security</a:t>
            </a:r>
          </a:p>
          <a:p>
            <a:pPr lvl="1">
              <a:spcBef>
                <a:spcPts val="575"/>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n-US">
                <a:cs typeface="Arial" panose="020B0604020202020204" pitchFamily="34" charset="0"/>
              </a:rPr>
              <a:t>Information security</a:t>
            </a:r>
          </a:p>
        </p:txBody>
      </p:sp>
    </p:spTree>
    <p:extLst>
      <p:ext uri="{BB962C8B-B14F-4D97-AF65-F5344CB8AC3E}">
        <p14:creationId xmlns:p14="http://schemas.microsoft.com/office/powerpoint/2010/main" val="2783221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security</a:t>
            </a:r>
          </a:p>
        </p:txBody>
      </p:sp>
      <p:sp>
        <p:nvSpPr>
          <p:cNvPr id="3" name="Content Placeholder 2"/>
          <p:cNvSpPr>
            <a:spLocks noGrp="1"/>
          </p:cNvSpPr>
          <p:nvPr>
            <p:ph idx="1"/>
          </p:nvPr>
        </p:nvSpPr>
        <p:spPr/>
        <p:txBody>
          <a:bodyPr/>
          <a:lstStyle/>
          <a:p>
            <a:r>
              <a:rPr lang="en-US" dirty="0"/>
              <a:t>Prevention</a:t>
            </a:r>
          </a:p>
          <a:p>
            <a:r>
              <a:rPr lang="en-US" dirty="0"/>
              <a:t>Detection</a:t>
            </a:r>
          </a:p>
          <a:p>
            <a:r>
              <a:rPr lang="en-US" dirty="0"/>
              <a:t>Response</a:t>
            </a:r>
          </a:p>
        </p:txBody>
      </p:sp>
    </p:spTree>
    <p:extLst>
      <p:ext uri="{BB962C8B-B14F-4D97-AF65-F5344CB8AC3E}">
        <p14:creationId xmlns:p14="http://schemas.microsoft.com/office/powerpoint/2010/main" val="1375995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Attacker motivations</a:t>
            </a:r>
          </a:p>
        </p:txBody>
      </p:sp>
      <p:sp>
        <p:nvSpPr>
          <p:cNvPr id="3" name="Content Placeholder 2"/>
          <p:cNvSpPr>
            <a:spLocks noGrp="1"/>
          </p:cNvSpPr>
          <p:nvPr>
            <p:ph idx="1"/>
          </p:nvPr>
        </p:nvSpPr>
        <p:spPr/>
        <p:txBody>
          <a:bodyPr/>
          <a:lstStyle/>
          <a:p>
            <a:r>
              <a:rPr lang="en-US" b="1" dirty="0"/>
              <a:t>Money</a:t>
            </a:r>
            <a:r>
              <a:rPr lang="en-US" dirty="0"/>
              <a:t>, fame, malice, revenge </a:t>
            </a:r>
          </a:p>
          <a:p>
            <a:r>
              <a:rPr lang="en-US" dirty="0"/>
              <a:t>Curiosity, politics, terror </a:t>
            </a:r>
          </a:p>
          <a:p>
            <a:r>
              <a:rPr lang="en-US" dirty="0"/>
              <a:t>International relations, war, convenience...</a:t>
            </a:r>
          </a:p>
          <a:p>
            <a:endParaRPr lang="en-US" dirty="0"/>
          </a:p>
          <a:p>
            <a:endParaRPr lang="en-US" dirty="0"/>
          </a:p>
          <a:p>
            <a:endParaRPr lang="en-US" dirty="0"/>
          </a:p>
          <a:p>
            <a:r>
              <a:rPr lang="en-US" dirty="0"/>
              <a:t>What are the attacker motivations in your opinion?</a:t>
            </a:r>
          </a:p>
          <a:p>
            <a:pPr marL="0" indent="0">
              <a:buNone/>
            </a:pPr>
            <a:r>
              <a:rPr lang="en-US" dirty="0"/>
              <a:t> </a:t>
            </a:r>
          </a:p>
          <a:p>
            <a:endParaRPr lang="en-US" dirty="0"/>
          </a:p>
        </p:txBody>
      </p:sp>
    </p:spTree>
    <p:extLst>
      <p:ext uri="{BB962C8B-B14F-4D97-AF65-F5344CB8AC3E}">
        <p14:creationId xmlns:p14="http://schemas.microsoft.com/office/powerpoint/2010/main" val="126597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Whole system is critical</a:t>
            </a:r>
          </a:p>
        </p:txBody>
      </p:sp>
      <p:sp>
        <p:nvSpPr>
          <p:cNvPr id="3" name="Content Placeholder 2"/>
          <p:cNvSpPr>
            <a:spLocks noGrp="1"/>
          </p:cNvSpPr>
          <p:nvPr>
            <p:ph idx="1"/>
          </p:nvPr>
        </p:nvSpPr>
        <p:spPr/>
        <p:txBody>
          <a:bodyPr/>
          <a:lstStyle/>
          <a:p>
            <a:r>
              <a:rPr lang="en-US" dirty="0"/>
              <a:t>Cryptography</a:t>
            </a:r>
          </a:p>
          <a:p>
            <a:r>
              <a:rPr lang="en-US" dirty="0"/>
              <a:t>Implementation</a:t>
            </a:r>
          </a:p>
          <a:p>
            <a:r>
              <a:rPr lang="en-US" dirty="0"/>
              <a:t>People </a:t>
            </a:r>
          </a:p>
          <a:p>
            <a:r>
              <a:rPr lang="en-US" dirty="0"/>
              <a:t>Physical security </a:t>
            </a:r>
          </a:p>
          <a:p>
            <a:r>
              <a:rPr lang="en-US" dirty="0"/>
              <a:t>Everything in between </a:t>
            </a:r>
          </a:p>
          <a:p>
            <a:endParaRPr lang="en-US" dirty="0"/>
          </a:p>
        </p:txBody>
      </p:sp>
      <p:pic>
        <p:nvPicPr>
          <p:cNvPr id="4" name="Picture 3"/>
          <p:cNvPicPr>
            <a:picLocks noChangeAspect="1"/>
          </p:cNvPicPr>
          <p:nvPr/>
        </p:nvPicPr>
        <p:blipFill>
          <a:blip r:embed="rId3"/>
          <a:stretch>
            <a:fillRect/>
          </a:stretch>
        </p:blipFill>
        <p:spPr>
          <a:xfrm>
            <a:off x="3930650" y="1784350"/>
            <a:ext cx="4330700" cy="3289300"/>
          </a:xfrm>
          <a:prstGeom prst="rect">
            <a:avLst/>
          </a:prstGeom>
        </p:spPr>
      </p:pic>
      <p:pic>
        <p:nvPicPr>
          <p:cNvPr id="5" name="Picture 4"/>
          <p:cNvPicPr>
            <a:picLocks noChangeAspect="1"/>
          </p:cNvPicPr>
          <p:nvPr/>
        </p:nvPicPr>
        <p:blipFill>
          <a:blip r:embed="rId4"/>
          <a:stretch>
            <a:fillRect/>
          </a:stretch>
        </p:blipFill>
        <p:spPr>
          <a:xfrm>
            <a:off x="1379087" y="0"/>
            <a:ext cx="9433826" cy="6858000"/>
          </a:xfrm>
          <a:prstGeom prst="rect">
            <a:avLst/>
          </a:prstGeom>
        </p:spPr>
      </p:pic>
    </p:spTree>
    <p:extLst>
      <p:ext uri="{BB962C8B-B14F-4D97-AF65-F5344CB8AC3E}">
        <p14:creationId xmlns:p14="http://schemas.microsoft.com/office/powerpoint/2010/main" val="185937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The Security “mindset”</a:t>
            </a:r>
          </a:p>
          <a:p>
            <a:r>
              <a:rPr lang="en-US" strike="sngStrike" dirty="0"/>
              <a:t>Is there perfect security?</a:t>
            </a:r>
          </a:p>
          <a:p>
            <a:r>
              <a:rPr lang="en-US" dirty="0"/>
              <a:t>Attacker’s asymmetric advantage</a:t>
            </a:r>
          </a:p>
          <a:p>
            <a:r>
              <a:rPr lang="en-US" dirty="0"/>
              <a:t>CIANA</a:t>
            </a:r>
          </a:p>
          <a:p>
            <a:r>
              <a:rPr lang="en-US" dirty="0"/>
              <a:t>Human factors</a:t>
            </a:r>
          </a:p>
          <a:p>
            <a:r>
              <a:rPr lang="en-US" dirty="0"/>
              <a:t>Threat modeling</a:t>
            </a:r>
          </a:p>
        </p:txBody>
      </p:sp>
    </p:spTree>
    <p:extLst>
      <p:ext uri="{BB962C8B-B14F-4D97-AF65-F5344CB8AC3E}">
        <p14:creationId xmlns:p14="http://schemas.microsoft.com/office/powerpoint/2010/main" val="701715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4255"/>
          <a:stretch/>
        </p:blipFill>
        <p:spPr>
          <a:xfrm>
            <a:off x="20" y="10"/>
            <a:ext cx="12191980" cy="6857990"/>
          </a:xfrm>
          <a:prstGeom prst="rect">
            <a:avLst/>
          </a:prstGeom>
        </p:spPr>
      </p:pic>
    </p:spTree>
    <p:extLst>
      <p:ext uri="{BB962C8B-B14F-4D97-AF65-F5344CB8AC3E}">
        <p14:creationId xmlns:p14="http://schemas.microsoft.com/office/powerpoint/2010/main" val="2014395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Defense in depth</a:t>
            </a:r>
          </a:p>
        </p:txBody>
      </p:sp>
      <p:sp>
        <p:nvSpPr>
          <p:cNvPr id="3" name="Content Placeholder 2"/>
          <p:cNvSpPr>
            <a:spLocks noGrp="1"/>
          </p:cNvSpPr>
          <p:nvPr>
            <p:ph idx="1"/>
          </p:nvPr>
        </p:nvSpPr>
        <p:spPr/>
        <p:txBody>
          <a:bodyPr/>
          <a:lstStyle/>
          <a:p>
            <a:r>
              <a:rPr lang="en-US" dirty="0"/>
              <a:t>Example: two factor authentication</a:t>
            </a:r>
          </a:p>
          <a:p>
            <a:r>
              <a:rPr lang="en-US" dirty="0"/>
              <a:t>Other examples?</a:t>
            </a:r>
          </a:p>
        </p:txBody>
      </p:sp>
    </p:spTree>
    <p:extLst>
      <p:ext uri="{BB962C8B-B14F-4D97-AF65-F5344CB8AC3E}">
        <p14:creationId xmlns:p14="http://schemas.microsoft.com/office/powerpoint/2010/main" val="1823229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turn to think!</a:t>
            </a:r>
          </a:p>
        </p:txBody>
      </p:sp>
      <p:sp>
        <p:nvSpPr>
          <p:cNvPr id="3" name="Content Placeholder 2"/>
          <p:cNvSpPr>
            <a:spLocks noGrp="1"/>
          </p:cNvSpPr>
          <p:nvPr>
            <p:ph idx="1"/>
          </p:nvPr>
        </p:nvSpPr>
        <p:spPr/>
        <p:txBody>
          <a:bodyPr/>
          <a:lstStyle/>
          <a:p>
            <a:pPr marL="0" indent="0">
              <a:buNone/>
            </a:pPr>
            <a:r>
              <a:rPr lang="en-US" b="1" dirty="0"/>
              <a:t>Question 3:</a:t>
            </a:r>
          </a:p>
          <a:p>
            <a:pPr marL="0" indent="0">
              <a:buNone/>
            </a:pPr>
            <a:r>
              <a:rPr lang="en-US" dirty="0"/>
              <a:t>Defense in depth can help alleviate the asymmetry of security. Name an instance where you’ve seen defense in depth used OR an instance where it wasn’t used but might have helped.</a:t>
            </a:r>
          </a:p>
          <a:p>
            <a:endParaRPr lang="en-US" dirty="0"/>
          </a:p>
        </p:txBody>
      </p:sp>
    </p:spTree>
    <p:extLst>
      <p:ext uri="{BB962C8B-B14F-4D97-AF65-F5344CB8AC3E}">
        <p14:creationId xmlns:p14="http://schemas.microsoft.com/office/powerpoint/2010/main" val="4214218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The Security “mindset”</a:t>
            </a:r>
          </a:p>
          <a:p>
            <a:r>
              <a:rPr lang="en-US" strike="sngStrike" dirty="0"/>
              <a:t>Is there perfect security?</a:t>
            </a:r>
          </a:p>
          <a:p>
            <a:r>
              <a:rPr lang="en-US" strike="sngStrike" dirty="0"/>
              <a:t>Attacker’s asymmetric advantage</a:t>
            </a:r>
          </a:p>
          <a:p>
            <a:r>
              <a:rPr lang="en-US" dirty="0"/>
              <a:t>CIANA</a:t>
            </a:r>
          </a:p>
          <a:p>
            <a:r>
              <a:rPr lang="en-US" dirty="0"/>
              <a:t>Human factors</a:t>
            </a:r>
          </a:p>
          <a:p>
            <a:r>
              <a:rPr lang="en-US" dirty="0"/>
              <a:t>Threat modeling</a:t>
            </a:r>
          </a:p>
        </p:txBody>
      </p:sp>
    </p:spTree>
    <p:extLst>
      <p:ext uri="{BB962C8B-B14F-4D97-AF65-F5344CB8AC3E}">
        <p14:creationId xmlns:p14="http://schemas.microsoft.com/office/powerpoint/2010/main" val="1705247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wrong with this picture?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199" y="1504325"/>
            <a:ext cx="10679723" cy="5239321"/>
          </a:xfrm>
          <a:prstGeom prst="rect">
            <a:avLst/>
          </a:prstGeom>
        </p:spPr>
      </p:pic>
    </p:spTree>
    <p:extLst>
      <p:ext uri="{BB962C8B-B14F-4D97-AF65-F5344CB8AC3E}">
        <p14:creationId xmlns:p14="http://schemas.microsoft.com/office/powerpoint/2010/main" val="1035882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p:txBody>
          <a:bodyPr/>
          <a:lstStyle/>
          <a:p>
            <a:r>
              <a:rPr lang="en-GB" altLang="en-US" dirty="0"/>
              <a:t>What is Security? </a:t>
            </a:r>
            <a:r>
              <a:rPr lang="ar-SA" altLang="en-US" dirty="0"/>
              <a:t>‏</a:t>
            </a:r>
            <a:endParaRPr lang="en-GB" altLang="en-US" dirty="0"/>
          </a:p>
        </p:txBody>
      </p:sp>
      <p:sp>
        <p:nvSpPr>
          <p:cNvPr id="24579" name="Rectangle 2"/>
          <p:cNvSpPr>
            <a:spLocks noGrp="1" noChangeArrowheads="1"/>
          </p:cNvSpPr>
          <p:nvPr>
            <p:ph idx="1"/>
          </p:nvPr>
        </p:nvSpPr>
        <p:spPr/>
        <p:txBody>
          <a:bodyPr/>
          <a:lstStyle/>
          <a:p>
            <a:r>
              <a:rPr lang="en-GB" altLang="en-US" dirty="0"/>
              <a:t>The protection of information and its critical elements, including systems and hardware that use, store, and transmit that information </a:t>
            </a:r>
          </a:p>
          <a:p>
            <a:r>
              <a:rPr lang="en-GB" altLang="en-US" dirty="0"/>
              <a:t>Necessary tools: policy, awareness, training, education, technology</a:t>
            </a:r>
          </a:p>
          <a:p>
            <a:r>
              <a:rPr lang="en-GB" altLang="en-US" dirty="0"/>
              <a:t>C.I.A.N.A</a:t>
            </a:r>
          </a:p>
        </p:txBody>
      </p:sp>
    </p:spTree>
    <p:extLst>
      <p:ext uri="{BB962C8B-B14F-4D97-AF65-F5344CB8AC3E}">
        <p14:creationId xmlns:p14="http://schemas.microsoft.com/office/powerpoint/2010/main" val="41671853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a:t>
            </a:r>
          </a:p>
        </p:txBody>
      </p:sp>
      <p:pic>
        <p:nvPicPr>
          <p:cNvPr id="4" name="Content Placeholder 3"/>
          <p:cNvPicPr>
            <a:picLocks noGrp="1" noChangeAspect="1"/>
          </p:cNvPicPr>
          <p:nvPr>
            <p:ph idx="1"/>
          </p:nvPr>
        </p:nvPicPr>
        <p:blipFill>
          <a:blip r:embed="rId3"/>
          <a:stretch>
            <a:fillRect/>
          </a:stretch>
        </p:blipFill>
        <p:spPr>
          <a:xfrm>
            <a:off x="2187331" y="1825625"/>
            <a:ext cx="7817338" cy="4351338"/>
          </a:xfrm>
          <a:prstGeom prst="rect">
            <a:avLst/>
          </a:prstGeom>
        </p:spPr>
      </p:pic>
    </p:spTree>
    <p:extLst>
      <p:ext uri="{BB962C8B-B14F-4D97-AF65-F5344CB8AC3E}">
        <p14:creationId xmlns:p14="http://schemas.microsoft.com/office/powerpoint/2010/main" val="839120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Integrity</a:t>
            </a:r>
          </a:p>
        </p:txBody>
      </p:sp>
      <p:pic>
        <p:nvPicPr>
          <p:cNvPr id="4" name="Content Placeholder 3"/>
          <p:cNvPicPr>
            <a:picLocks noGrp="1" noChangeAspect="1"/>
          </p:cNvPicPr>
          <p:nvPr>
            <p:ph idx="1"/>
          </p:nvPr>
        </p:nvPicPr>
        <p:blipFill>
          <a:blip r:embed="rId3"/>
          <a:stretch>
            <a:fillRect/>
          </a:stretch>
        </p:blipFill>
        <p:spPr>
          <a:xfrm>
            <a:off x="1797088" y="1825625"/>
            <a:ext cx="8597824" cy="4351338"/>
          </a:xfrm>
          <a:prstGeom prst="rect">
            <a:avLst/>
          </a:prstGeom>
        </p:spPr>
      </p:pic>
    </p:spTree>
    <p:extLst>
      <p:ext uri="{BB962C8B-B14F-4D97-AF65-F5344CB8AC3E}">
        <p14:creationId xmlns:p14="http://schemas.microsoft.com/office/powerpoint/2010/main" val="1056546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Availability</a:t>
            </a:r>
          </a:p>
        </p:txBody>
      </p:sp>
      <p:pic>
        <p:nvPicPr>
          <p:cNvPr id="4" name="Content Placeholder 3"/>
          <p:cNvPicPr>
            <a:picLocks noGrp="1" noChangeAspect="1"/>
          </p:cNvPicPr>
          <p:nvPr>
            <p:ph idx="1"/>
          </p:nvPr>
        </p:nvPicPr>
        <p:blipFill>
          <a:blip r:embed="rId2"/>
          <a:stretch>
            <a:fillRect/>
          </a:stretch>
        </p:blipFill>
        <p:spPr>
          <a:xfrm>
            <a:off x="1799689" y="1825625"/>
            <a:ext cx="8592622" cy="4351338"/>
          </a:xfrm>
          <a:prstGeom prst="rect">
            <a:avLst/>
          </a:prstGeom>
        </p:spPr>
      </p:pic>
    </p:spTree>
    <p:extLst>
      <p:ext uri="{BB962C8B-B14F-4D97-AF65-F5344CB8AC3E}">
        <p14:creationId xmlns:p14="http://schemas.microsoft.com/office/powerpoint/2010/main" val="2036182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stretch>
            <a:fillRect/>
          </a:stretch>
        </p:blipFill>
        <p:spPr>
          <a:xfrm>
            <a:off x="4345375" y="961812"/>
            <a:ext cx="6574649" cy="4930987"/>
          </a:xfrm>
          <a:prstGeom prst="rect">
            <a:avLst/>
          </a:prstGeom>
        </p:spPr>
      </p:pic>
      <p:sp>
        <p:nvSpPr>
          <p:cNvPr id="2" name="Title 1"/>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Non-repudiation</a:t>
            </a:r>
          </a:p>
        </p:txBody>
      </p:sp>
    </p:spTree>
    <p:extLst>
      <p:ext uri="{BB962C8B-B14F-4D97-AF65-F5344CB8AC3E}">
        <p14:creationId xmlns:p14="http://schemas.microsoft.com/office/powerpoint/2010/main" val="2397799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stretch>
            <a:fillRect/>
          </a:stretch>
        </p:blipFill>
        <p:spPr>
          <a:xfrm>
            <a:off x="4038600" y="1270846"/>
            <a:ext cx="7188199" cy="4312919"/>
          </a:xfrm>
          <a:prstGeom prst="rect">
            <a:avLst/>
          </a:prstGeom>
        </p:spPr>
      </p:pic>
      <p:sp>
        <p:nvSpPr>
          <p:cNvPr id="2" name="Title 1"/>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Authenticity</a:t>
            </a:r>
          </a:p>
        </p:txBody>
      </p:sp>
    </p:spTree>
    <p:extLst>
      <p:ext uri="{BB962C8B-B14F-4D97-AF65-F5344CB8AC3E}">
        <p14:creationId xmlns:p14="http://schemas.microsoft.com/office/powerpoint/2010/main" val="2412959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The Security “mindset”</a:t>
            </a:r>
          </a:p>
          <a:p>
            <a:r>
              <a:rPr lang="en-US" strike="sngStrike" dirty="0"/>
              <a:t>Is there perfect security?</a:t>
            </a:r>
          </a:p>
          <a:p>
            <a:r>
              <a:rPr lang="en-US" strike="sngStrike" dirty="0"/>
              <a:t>Attacker’s asymmetric advantage</a:t>
            </a:r>
          </a:p>
          <a:p>
            <a:r>
              <a:rPr lang="en-US" strike="sngStrike" dirty="0"/>
              <a:t>CIANA</a:t>
            </a:r>
          </a:p>
          <a:p>
            <a:r>
              <a:rPr lang="en-US" dirty="0"/>
              <a:t>Human factors</a:t>
            </a:r>
          </a:p>
          <a:p>
            <a:r>
              <a:rPr lang="en-US" dirty="0"/>
              <a:t>Threat modeling</a:t>
            </a:r>
          </a:p>
        </p:txBody>
      </p:sp>
    </p:spTree>
    <p:extLst>
      <p:ext uri="{BB962C8B-B14F-4D97-AF65-F5344CB8AC3E}">
        <p14:creationId xmlns:p14="http://schemas.microsoft.com/office/powerpoint/2010/main" val="1176531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policy to implementation</a:t>
            </a:r>
          </a:p>
        </p:txBody>
      </p:sp>
      <p:sp>
        <p:nvSpPr>
          <p:cNvPr id="3" name="Content Placeholder 2"/>
          <p:cNvSpPr>
            <a:spLocks noGrp="1"/>
          </p:cNvSpPr>
          <p:nvPr>
            <p:ph idx="1"/>
          </p:nvPr>
        </p:nvSpPr>
        <p:spPr/>
        <p:txBody>
          <a:bodyPr>
            <a:normAutofit fontScale="92500" lnSpcReduction="10000"/>
          </a:bodyPr>
          <a:lstStyle/>
          <a:p>
            <a:r>
              <a:rPr lang="en-US" dirty="0"/>
              <a:t>Security problems can originate at all stages of a project: </a:t>
            </a:r>
          </a:p>
          <a:p>
            <a:r>
              <a:rPr lang="en-US" dirty="0"/>
              <a:t>Requirements/goals</a:t>
            </a:r>
          </a:p>
          <a:p>
            <a:pPr lvl="1"/>
            <a:r>
              <a:rPr lang="en-US" dirty="0"/>
              <a:t>Incorrect or problematic goals </a:t>
            </a:r>
          </a:p>
          <a:p>
            <a:r>
              <a:rPr lang="en-US" dirty="0"/>
              <a:t>Design bugs</a:t>
            </a:r>
          </a:p>
          <a:p>
            <a:pPr lvl="1"/>
            <a:r>
              <a:rPr lang="en-US" dirty="0"/>
              <a:t>Poor use of cryptography</a:t>
            </a:r>
          </a:p>
          <a:p>
            <a:pPr lvl="1"/>
            <a:r>
              <a:rPr lang="en-US" dirty="0"/>
              <a:t>Poor sources of randomness </a:t>
            </a:r>
          </a:p>
          <a:p>
            <a:pPr lvl="1"/>
            <a:r>
              <a:rPr lang="en-US" dirty="0"/>
              <a:t>... </a:t>
            </a:r>
          </a:p>
          <a:p>
            <a:r>
              <a:rPr lang="en-US" dirty="0"/>
              <a:t>Implementation bugs </a:t>
            </a:r>
          </a:p>
          <a:p>
            <a:r>
              <a:rPr lang="en-US" dirty="0"/>
              <a:t>Buffer overflow attacks  </a:t>
            </a:r>
          </a:p>
          <a:p>
            <a:r>
              <a:rPr lang="en-US" dirty="0"/>
              <a:t>Usability bugs</a:t>
            </a:r>
            <a:br>
              <a:rPr lang="en-US" dirty="0"/>
            </a:br>
            <a:endParaRPr lang="en-US" dirty="0"/>
          </a:p>
          <a:p>
            <a:endParaRPr lang="en-US" dirty="0"/>
          </a:p>
        </p:txBody>
      </p:sp>
    </p:spTree>
    <p:extLst>
      <p:ext uri="{BB962C8B-B14F-4D97-AF65-F5344CB8AC3E}">
        <p14:creationId xmlns:p14="http://schemas.microsoft.com/office/powerpoint/2010/main" val="1323008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are important</a:t>
            </a:r>
          </a:p>
        </p:txBody>
      </p:sp>
      <p:sp>
        <p:nvSpPr>
          <p:cNvPr id="3" name="Content Placeholder 2"/>
          <p:cNvSpPr>
            <a:spLocks noGrp="1"/>
          </p:cNvSpPr>
          <p:nvPr>
            <p:ph idx="1"/>
          </p:nvPr>
        </p:nvSpPr>
        <p:spPr/>
        <p:txBody>
          <a:bodyPr/>
          <a:lstStyle/>
          <a:p>
            <a:r>
              <a:rPr lang="en-US" dirty="0"/>
              <a:t>System developers </a:t>
            </a:r>
          </a:p>
          <a:p>
            <a:r>
              <a:rPr lang="en-US" dirty="0"/>
              <a:t>Companies deploying the system </a:t>
            </a:r>
          </a:p>
          <a:p>
            <a:r>
              <a:rPr lang="en-US" dirty="0"/>
              <a:t>The end users </a:t>
            </a:r>
          </a:p>
          <a:p>
            <a:r>
              <a:rPr lang="en-US" dirty="0"/>
              <a:t>The adversaries (possibly one of the above) </a:t>
            </a:r>
          </a:p>
          <a:p>
            <a:endParaRPr lang="en-US" dirty="0"/>
          </a:p>
        </p:txBody>
      </p:sp>
    </p:spTree>
    <p:extLst>
      <p:ext uri="{BB962C8B-B14F-4D97-AF65-F5344CB8AC3E}">
        <p14:creationId xmlns:p14="http://schemas.microsoft.com/office/powerpoint/2010/main" val="1113370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trike="sngStrike" dirty="0"/>
              <a:t>The Security “mindset”</a:t>
            </a:r>
          </a:p>
          <a:p>
            <a:r>
              <a:rPr lang="en-US" strike="sngStrike" dirty="0"/>
              <a:t>Is there perfect security?</a:t>
            </a:r>
          </a:p>
          <a:p>
            <a:r>
              <a:rPr lang="en-US" strike="sngStrike" dirty="0"/>
              <a:t>Attacker’s asymmetric advantage</a:t>
            </a:r>
          </a:p>
          <a:p>
            <a:r>
              <a:rPr lang="en-US" strike="sngStrike" dirty="0"/>
              <a:t>CIANA</a:t>
            </a:r>
          </a:p>
          <a:p>
            <a:r>
              <a:rPr lang="en-US" strike="sngStrike" dirty="0"/>
              <a:t>Human factors</a:t>
            </a:r>
          </a:p>
          <a:p>
            <a:r>
              <a:rPr lang="en-US" dirty="0"/>
              <a:t>Threat modeling</a:t>
            </a:r>
          </a:p>
        </p:txBody>
      </p:sp>
    </p:spTree>
    <p:extLst>
      <p:ext uri="{BB962C8B-B14F-4D97-AF65-F5344CB8AC3E}">
        <p14:creationId xmlns:p14="http://schemas.microsoft.com/office/powerpoint/2010/main" val="1746934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wrong </a:t>
            </a:r>
            <a:r>
              <a:rPr lang="en-US"/>
              <a:t>with this picture?</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838200" y="1690688"/>
            <a:ext cx="10515600" cy="4975055"/>
          </a:xfrm>
          <a:prstGeom prst="rect">
            <a:avLst/>
          </a:prstGeom>
        </p:spPr>
      </p:pic>
    </p:spTree>
    <p:extLst>
      <p:ext uri="{BB962C8B-B14F-4D97-AF65-F5344CB8AC3E}">
        <p14:creationId xmlns:p14="http://schemas.microsoft.com/office/powerpoint/2010/main" val="801100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Threat modeling</a:t>
            </a:r>
          </a:p>
        </p:txBody>
      </p:sp>
      <p:sp>
        <p:nvSpPr>
          <p:cNvPr id="3" name="Content Placeholder 2"/>
          <p:cNvSpPr>
            <a:spLocks noGrp="1"/>
          </p:cNvSpPr>
          <p:nvPr>
            <p:ph idx="1"/>
          </p:nvPr>
        </p:nvSpPr>
        <p:spPr/>
        <p:txBody>
          <a:bodyPr/>
          <a:lstStyle/>
          <a:p>
            <a:r>
              <a:rPr lang="en-US" dirty="0"/>
              <a:t>Assets: What are we trying to protect? How valuable are those assets? </a:t>
            </a:r>
          </a:p>
          <a:p>
            <a:r>
              <a:rPr lang="en-US" dirty="0"/>
              <a:t>Adversaries: Who might try to attack, and why? </a:t>
            </a:r>
          </a:p>
          <a:p>
            <a:r>
              <a:rPr lang="en-US" dirty="0"/>
              <a:t>Vulnerabilities: How might the system be weak? </a:t>
            </a:r>
          </a:p>
          <a:p>
            <a:r>
              <a:rPr lang="en-US" dirty="0"/>
              <a:t>Threats: What actions might an adversary take to exploit vulnerabilities? </a:t>
            </a:r>
          </a:p>
          <a:p>
            <a:r>
              <a:rPr lang="en-US" dirty="0"/>
              <a:t>Risk: How important are assets? How likely is exploit? </a:t>
            </a:r>
          </a:p>
          <a:p>
            <a:r>
              <a:rPr lang="en-US" dirty="0"/>
              <a:t>Possible Defenses </a:t>
            </a:r>
          </a:p>
          <a:p>
            <a:endParaRPr lang="en-US" dirty="0"/>
          </a:p>
        </p:txBody>
      </p:sp>
    </p:spTree>
    <p:extLst>
      <p:ext uri="{BB962C8B-B14F-4D97-AF65-F5344CB8AC3E}">
        <p14:creationId xmlns:p14="http://schemas.microsoft.com/office/powerpoint/2010/main" val="33193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Bonus topic! </a:t>
            </a:r>
            <a:r>
              <a:rPr lang="en-US" dirty="0"/>
              <a:t>Penetration Testing</a:t>
            </a:r>
          </a:p>
        </p:txBody>
      </p:sp>
      <p:sp>
        <p:nvSpPr>
          <p:cNvPr id="3" name="Content Placeholder 2"/>
          <p:cNvSpPr>
            <a:spLocks noGrp="1"/>
          </p:cNvSpPr>
          <p:nvPr>
            <p:ph idx="1"/>
          </p:nvPr>
        </p:nvSpPr>
        <p:spPr/>
        <p:txBody>
          <a:bodyPr/>
          <a:lstStyle/>
          <a:p>
            <a:pPr marL="0" indent="0">
              <a:buNone/>
            </a:pPr>
            <a:r>
              <a:rPr lang="en-US" dirty="0"/>
              <a:t>Legal and authorized attempt to locate and successfully exploit computer systems for the purpose of making those systems more secure</a:t>
            </a:r>
          </a:p>
        </p:txBody>
      </p:sp>
    </p:spTree>
    <p:extLst>
      <p:ext uri="{BB962C8B-B14F-4D97-AF65-F5344CB8AC3E}">
        <p14:creationId xmlns:p14="http://schemas.microsoft.com/office/powerpoint/2010/main" val="11402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a:t>
            </a:r>
          </a:p>
        </p:txBody>
      </p:sp>
      <p:sp>
        <p:nvSpPr>
          <p:cNvPr id="3" name="Content Placeholder 2"/>
          <p:cNvSpPr>
            <a:spLocks noGrp="1"/>
          </p:cNvSpPr>
          <p:nvPr>
            <p:ph idx="1"/>
          </p:nvPr>
        </p:nvSpPr>
        <p:spPr/>
        <p:txBody>
          <a:bodyPr/>
          <a:lstStyle/>
          <a:p>
            <a:r>
              <a:rPr lang="en-US" dirty="0"/>
              <a:t>Between attacks and vulnerabilities?</a:t>
            </a:r>
          </a:p>
          <a:p>
            <a:r>
              <a:rPr lang="en-US" dirty="0"/>
              <a:t>Between pen testing and vulnerability assessment?</a:t>
            </a:r>
          </a:p>
        </p:txBody>
      </p:sp>
    </p:spTree>
    <p:extLst>
      <p:ext uri="{BB962C8B-B14F-4D97-AF65-F5344CB8AC3E}">
        <p14:creationId xmlns:p14="http://schemas.microsoft.com/office/powerpoint/2010/main" val="367666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Black vs white hat</a:t>
            </a:r>
          </a:p>
        </p:txBody>
      </p:sp>
      <p:sp>
        <p:nvSpPr>
          <p:cNvPr id="6" name="Text Placeholder 5"/>
          <p:cNvSpPr>
            <a:spLocks noGrp="1"/>
          </p:cNvSpPr>
          <p:nvPr>
            <p:ph type="body" sz="half" idx="2"/>
          </p:nvPr>
        </p:nvSpPr>
        <p:spPr/>
        <p:txBody>
          <a:bodyPr/>
          <a:lstStyle/>
          <a:p>
            <a:endParaRPr lang="en-US" dirty="0"/>
          </a:p>
        </p:txBody>
      </p:sp>
      <p:pic>
        <p:nvPicPr>
          <p:cNvPr id="1026" name="Picture 2" descr="Image result for anakin darth vader sha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9528" y="92764"/>
            <a:ext cx="5344634" cy="6751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75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Black vs white hat</a:t>
            </a:r>
          </a:p>
        </p:txBody>
      </p:sp>
      <p:sp>
        <p:nvSpPr>
          <p:cNvPr id="6" name="Content Placeholder 5"/>
          <p:cNvSpPr>
            <a:spLocks noGrp="1"/>
          </p:cNvSpPr>
          <p:nvPr>
            <p:ph idx="1"/>
          </p:nvPr>
        </p:nvSpPr>
        <p:spPr/>
        <p:txBody>
          <a:bodyPr/>
          <a:lstStyle/>
          <a:p>
            <a:r>
              <a:rPr lang="en-US" dirty="0"/>
              <a:t>Authorization</a:t>
            </a:r>
          </a:p>
          <a:p>
            <a:r>
              <a:rPr lang="en-US" dirty="0"/>
              <a:t>Motivation</a:t>
            </a:r>
          </a:p>
          <a:p>
            <a:r>
              <a:rPr lang="en-US" dirty="0"/>
              <a:t>Intent</a:t>
            </a:r>
          </a:p>
        </p:txBody>
      </p:sp>
    </p:spTree>
    <p:extLst>
      <p:ext uri="{BB962C8B-B14F-4D97-AF65-F5344CB8AC3E}">
        <p14:creationId xmlns:p14="http://schemas.microsoft.com/office/powerpoint/2010/main" val="363202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box vs white box</a:t>
            </a:r>
          </a:p>
        </p:txBody>
      </p:sp>
      <p:sp>
        <p:nvSpPr>
          <p:cNvPr id="3" name="Content Placeholder 2"/>
          <p:cNvSpPr>
            <a:spLocks noGrp="1"/>
          </p:cNvSpPr>
          <p:nvPr>
            <p:ph idx="1"/>
          </p:nvPr>
        </p:nvSpPr>
        <p:spPr/>
        <p:txBody>
          <a:bodyPr/>
          <a:lstStyle/>
          <a:p>
            <a:r>
              <a:rPr lang="en-US" dirty="0"/>
              <a:t>White box: overt, thorough</a:t>
            </a:r>
          </a:p>
          <a:p>
            <a:r>
              <a:rPr lang="en-US" dirty="0"/>
              <a:t>Black box: covert, realistic</a:t>
            </a:r>
          </a:p>
        </p:txBody>
      </p:sp>
    </p:spTree>
    <p:extLst>
      <p:ext uri="{BB962C8B-B14F-4D97-AF65-F5344CB8AC3E}">
        <p14:creationId xmlns:p14="http://schemas.microsoft.com/office/powerpoint/2010/main" val="30276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trade</a:t>
            </a:r>
          </a:p>
        </p:txBody>
      </p:sp>
      <p:sp>
        <p:nvSpPr>
          <p:cNvPr id="3" name="Content Placeholder 2"/>
          <p:cNvSpPr>
            <a:spLocks noGrp="1"/>
          </p:cNvSpPr>
          <p:nvPr>
            <p:ph idx="1"/>
          </p:nvPr>
        </p:nvSpPr>
        <p:spPr/>
        <p:txBody>
          <a:bodyPr/>
          <a:lstStyle/>
          <a:p>
            <a:endParaRPr lang="en-US"/>
          </a:p>
        </p:txBody>
      </p:sp>
      <p:pic>
        <p:nvPicPr>
          <p:cNvPr id="74754" name="Picture 2" descr="Image result for matrix guns lots of gu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59" y="1774100"/>
            <a:ext cx="10967241" cy="445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0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barn(inVertical)">
                                      <p:cBhvr>
                                        <p:cTn id="7"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a:t>
            </a:r>
          </a:p>
        </p:txBody>
      </p:sp>
      <p:sp>
        <p:nvSpPr>
          <p:cNvPr id="3" name="Content Placeholder 2"/>
          <p:cNvSpPr>
            <a:spLocks noGrp="1"/>
          </p:cNvSpPr>
          <p:nvPr>
            <p:ph idx="1"/>
          </p:nvPr>
        </p:nvSpPr>
        <p:spPr/>
        <p:txBody>
          <a:bodyPr/>
          <a:lstStyle/>
          <a:p>
            <a:r>
              <a:rPr lang="en-US" dirty="0"/>
              <a:t>Kali</a:t>
            </a:r>
          </a:p>
          <a:p>
            <a:pPr lvl="1"/>
            <a:r>
              <a:rPr lang="en-US" dirty="0"/>
              <a:t>Command line</a:t>
            </a:r>
          </a:p>
          <a:p>
            <a:r>
              <a:rPr lang="en-US" dirty="0"/>
              <a:t>Programming</a:t>
            </a:r>
          </a:p>
          <a:p>
            <a:r>
              <a:rPr lang="en-US" dirty="0"/>
              <a:t>Your brain!</a:t>
            </a:r>
          </a:p>
        </p:txBody>
      </p:sp>
      <p:pic>
        <p:nvPicPr>
          <p:cNvPr id="75778" name="Picture 2" descr="Image result for kali linu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570" y="0"/>
            <a:ext cx="856342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12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75778"/>
                                        </p:tgtEl>
                                        <p:attrNameLst>
                                          <p:attrName>style.visibility</p:attrName>
                                        </p:attrNameLst>
                                      </p:cBhvr>
                                      <p:to>
                                        <p:strVal val="visible"/>
                                      </p:to>
                                    </p:set>
                                    <p:anim calcmode="lin" valueType="num">
                                      <p:cBhvr additive="base">
                                        <p:cTn id="28" dur="500" fill="hold"/>
                                        <p:tgtEl>
                                          <p:spTgt spid="75778"/>
                                        </p:tgtEl>
                                        <p:attrNameLst>
                                          <p:attrName>ppt_x</p:attrName>
                                        </p:attrNameLst>
                                      </p:cBhvr>
                                      <p:tavLst>
                                        <p:tav tm="0">
                                          <p:val>
                                            <p:strVal val="#ppt_x"/>
                                          </p:val>
                                        </p:tav>
                                        <p:tav tm="100000">
                                          <p:val>
                                            <p:strVal val="#ppt_x"/>
                                          </p:val>
                                        </p:tav>
                                      </p:tavLst>
                                    </p:anim>
                                    <p:anim calcmode="lin" valueType="num">
                                      <p:cBhvr additive="base">
                                        <p:cTn id="29" dur="500" fill="hold"/>
                                        <p:tgtEl>
                                          <p:spTgt spid="757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Security Mindset: be curious, challenge everything, always think what can go wrong… and more</a:t>
            </a:r>
          </a:p>
          <a:p>
            <a:r>
              <a:rPr lang="en-US" dirty="0"/>
              <a:t>Asymmetric advantage and Defense in Depth: we have to defend everything, the adversary has to find just one weakness</a:t>
            </a:r>
          </a:p>
          <a:p>
            <a:r>
              <a:rPr lang="en-US" dirty="0"/>
              <a:t>Pen testing: authorized, systematic, white hat</a:t>
            </a:r>
          </a:p>
        </p:txBody>
      </p:sp>
    </p:spTree>
    <p:extLst>
      <p:ext uri="{BB962C8B-B14F-4D97-AF65-F5344CB8AC3E}">
        <p14:creationId xmlns:p14="http://schemas.microsoft.com/office/powerpoint/2010/main" val="1048255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p:txBody>
          <a:bodyPr/>
          <a:lstStyle/>
          <a:p>
            <a:r>
              <a:rPr lang="en-US" altLang="en-US" dirty="0">
                <a:solidFill>
                  <a:srgbClr val="222222"/>
                </a:solidFill>
              </a:rPr>
              <a:t>Security in Computing, 5</a:t>
            </a:r>
            <a:r>
              <a:rPr lang="en-US" altLang="en-US" baseline="30000" dirty="0">
                <a:solidFill>
                  <a:srgbClr val="222222"/>
                </a:solidFill>
              </a:rPr>
              <a:t>th</a:t>
            </a:r>
            <a:r>
              <a:rPr lang="en-US" altLang="en-US" dirty="0">
                <a:solidFill>
                  <a:srgbClr val="222222"/>
                </a:solidFill>
              </a:rPr>
              <a:t> edition</a:t>
            </a:r>
          </a:p>
          <a:p>
            <a:r>
              <a:rPr lang="en-US" dirty="0"/>
              <a:t>OWASP</a:t>
            </a:r>
          </a:p>
          <a:p>
            <a:r>
              <a:rPr lang="en-US" dirty="0"/>
              <a:t>CSE 484 UWA, Ada Lerner</a:t>
            </a:r>
          </a:p>
        </p:txBody>
      </p:sp>
    </p:spTree>
    <p:extLst>
      <p:ext uri="{BB962C8B-B14F-4D97-AF65-F5344CB8AC3E}">
        <p14:creationId xmlns:p14="http://schemas.microsoft.com/office/powerpoint/2010/main" val="3289234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idx="1"/>
          </p:nvPr>
        </p:nvSpPr>
        <p:spPr/>
        <p:txBody>
          <a:bodyPr/>
          <a:lstStyle/>
          <a:p>
            <a:r>
              <a:rPr lang="en-US" dirty="0"/>
              <a:t>Required Book: “Security in Computing”, 5</a:t>
            </a:r>
            <a:r>
              <a:rPr lang="en-US" baseline="30000" dirty="0"/>
              <a:t>th</a:t>
            </a:r>
            <a:r>
              <a:rPr lang="en-US" dirty="0"/>
              <a:t> edition, </a:t>
            </a:r>
            <a:r>
              <a:rPr lang="en-US" dirty="0" err="1"/>
              <a:t>Pfleeger</a:t>
            </a:r>
            <a:r>
              <a:rPr lang="en-US" dirty="0"/>
              <a:t> &amp; </a:t>
            </a:r>
            <a:r>
              <a:rPr lang="en-US" dirty="0" err="1"/>
              <a:t>Pfleeger</a:t>
            </a:r>
            <a:endParaRPr lang="en-US" dirty="0"/>
          </a:p>
          <a:p>
            <a:r>
              <a:rPr lang="en-US" dirty="0"/>
              <a:t>Public website: </a:t>
            </a:r>
            <a:r>
              <a:rPr lang="en-US" dirty="0">
                <a:hlinkClick r:id="rId2"/>
              </a:rPr>
              <a:t>http://mountrouidoux.people.cofc.edu/CSCI345/index.html</a:t>
            </a:r>
            <a:endParaRPr lang="en-US" dirty="0"/>
          </a:p>
          <a:p>
            <a:endParaRPr lang="en-US" dirty="0"/>
          </a:p>
          <a:p>
            <a:endParaRPr lang="en-US" dirty="0"/>
          </a:p>
        </p:txBody>
      </p:sp>
      <p:pic>
        <p:nvPicPr>
          <p:cNvPr id="1025" name="Picture 1" descr="age1image21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09850"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705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a:t>
            </a:r>
          </a:p>
        </p:txBody>
      </p:sp>
      <p:sp>
        <p:nvSpPr>
          <p:cNvPr id="3" name="Content Placeholder 2"/>
          <p:cNvSpPr>
            <a:spLocks noGrp="1"/>
          </p:cNvSpPr>
          <p:nvPr>
            <p:ph idx="1"/>
          </p:nvPr>
        </p:nvSpPr>
        <p:spPr/>
        <p:txBody>
          <a:bodyPr>
            <a:normAutofit/>
          </a:bodyPr>
          <a:lstStyle/>
          <a:p>
            <a:r>
              <a:rPr lang="en-US" dirty="0"/>
              <a:t>Homework – 30 %: teams of 2 students</a:t>
            </a:r>
          </a:p>
          <a:p>
            <a:pPr lvl="1"/>
            <a:r>
              <a:rPr lang="en-US" dirty="0"/>
              <a:t>HW1: crypto and passwords</a:t>
            </a:r>
          </a:p>
          <a:p>
            <a:pPr lvl="1"/>
            <a:r>
              <a:rPr lang="en-US" dirty="0"/>
              <a:t>HW2: XSS, SQL injection, Computer Networks experimentation</a:t>
            </a:r>
          </a:p>
          <a:p>
            <a:pPr lvl="1"/>
            <a:r>
              <a:rPr lang="en-US" dirty="0"/>
              <a:t>HW3: IDS and network attacks, Wireshark forensics</a:t>
            </a:r>
          </a:p>
          <a:p>
            <a:pPr lvl="1"/>
            <a:r>
              <a:rPr lang="en-US" dirty="0"/>
              <a:t>HW4: Buffer overflow</a:t>
            </a:r>
          </a:p>
          <a:p>
            <a:pPr lvl="1"/>
            <a:r>
              <a:rPr lang="en-US" dirty="0"/>
              <a:t>6 Labs: command line, crypto, passwords, </a:t>
            </a:r>
            <a:r>
              <a:rPr lang="en-US" dirty="0" err="1"/>
              <a:t>wireshark</a:t>
            </a:r>
            <a:r>
              <a:rPr lang="en-US" dirty="0"/>
              <a:t>, web app exploits, pen testing</a:t>
            </a:r>
          </a:p>
          <a:p>
            <a:r>
              <a:rPr lang="en-US" dirty="0">
                <a:hlinkClick r:id="rId2"/>
              </a:rPr>
              <a:t>National Cyber League</a:t>
            </a:r>
            <a:r>
              <a:rPr lang="en-US" dirty="0"/>
              <a:t> Capture The Flag (CTF) competition – 20%: individual participation</a:t>
            </a:r>
          </a:p>
        </p:txBody>
      </p:sp>
    </p:spTree>
    <p:extLst>
      <p:ext uri="{BB962C8B-B14F-4D97-AF65-F5344CB8AC3E}">
        <p14:creationId xmlns:p14="http://schemas.microsoft.com/office/powerpoint/2010/main" val="3347975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Exams</a:t>
            </a:r>
          </a:p>
        </p:txBody>
      </p:sp>
      <p:sp>
        <p:nvSpPr>
          <p:cNvPr id="3" name="Content Placeholder 2"/>
          <p:cNvSpPr>
            <a:spLocks noGrp="1"/>
          </p:cNvSpPr>
          <p:nvPr>
            <p:ph idx="1"/>
          </p:nvPr>
        </p:nvSpPr>
        <p:spPr/>
        <p:txBody>
          <a:bodyPr/>
          <a:lstStyle/>
          <a:p>
            <a:r>
              <a:rPr lang="en-US" dirty="0"/>
              <a:t>Midterm – 20%</a:t>
            </a:r>
          </a:p>
          <a:p>
            <a:r>
              <a:rPr lang="en-US" dirty="0"/>
              <a:t>Final – 30%</a:t>
            </a:r>
          </a:p>
          <a:p>
            <a:pPr lvl="1"/>
            <a:r>
              <a:rPr lang="en-US" dirty="0"/>
              <a:t>Cumulative</a:t>
            </a:r>
          </a:p>
          <a:p>
            <a:r>
              <a:rPr lang="en-US" dirty="0"/>
              <a:t>Closed book</a:t>
            </a:r>
          </a:p>
          <a:p>
            <a:r>
              <a:rPr lang="en-US" dirty="0"/>
              <a:t>One cheat sheet allowed</a:t>
            </a:r>
          </a:p>
        </p:txBody>
      </p:sp>
    </p:spTree>
    <p:extLst>
      <p:ext uri="{BB962C8B-B14F-4D97-AF65-F5344CB8AC3E}">
        <p14:creationId xmlns:p14="http://schemas.microsoft.com/office/powerpoint/2010/main" val="1888717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a:t>
            </a:r>
          </a:p>
        </p:txBody>
      </p:sp>
      <p:sp>
        <p:nvSpPr>
          <p:cNvPr id="3" name="Content Placeholder 2"/>
          <p:cNvSpPr>
            <a:spLocks noGrp="1"/>
          </p:cNvSpPr>
          <p:nvPr>
            <p:ph idx="1"/>
          </p:nvPr>
        </p:nvSpPr>
        <p:spPr/>
        <p:txBody>
          <a:bodyPr/>
          <a:lstStyle/>
          <a:p>
            <a:r>
              <a:rPr lang="en-US" dirty="0"/>
              <a:t>Cryptography</a:t>
            </a:r>
          </a:p>
          <a:p>
            <a:r>
              <a:rPr lang="en-US" dirty="0"/>
              <a:t>Web security</a:t>
            </a:r>
          </a:p>
          <a:p>
            <a:r>
              <a:rPr lang="en-US" dirty="0"/>
              <a:t>Internet security</a:t>
            </a:r>
          </a:p>
          <a:p>
            <a:r>
              <a:rPr lang="en-US" dirty="0"/>
              <a:t>Software security</a:t>
            </a:r>
          </a:p>
          <a:p>
            <a:r>
              <a:rPr lang="en-US" dirty="0"/>
              <a:t>OS security</a:t>
            </a:r>
          </a:p>
        </p:txBody>
      </p:sp>
    </p:spTree>
    <p:extLst>
      <p:ext uri="{BB962C8B-B14F-4D97-AF65-F5344CB8AC3E}">
        <p14:creationId xmlns:p14="http://schemas.microsoft.com/office/powerpoint/2010/main" val="1567285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Your turn to think and write…</a:t>
            </a:r>
          </a:p>
        </p:txBody>
      </p:sp>
      <p:sp>
        <p:nvSpPr>
          <p:cNvPr id="9" name="Content Placeholder 8"/>
          <p:cNvSpPr>
            <a:spLocks noGrp="1"/>
          </p:cNvSpPr>
          <p:nvPr>
            <p:ph idx="1"/>
          </p:nvPr>
        </p:nvSpPr>
        <p:spPr/>
        <p:txBody>
          <a:bodyPr/>
          <a:lstStyle/>
          <a:p>
            <a:pPr marL="0" indent="0">
              <a:buNone/>
            </a:pPr>
            <a:r>
              <a:rPr lang="en-US" b="1" dirty="0"/>
              <a:t>Question 1:</a:t>
            </a:r>
          </a:p>
          <a:p>
            <a:pPr marL="0" indent="0">
              <a:buNone/>
            </a:pPr>
            <a:r>
              <a:rPr lang="en-US" dirty="0"/>
              <a:t>What comes to mind when you think of computer security and privacy? What do think this class should cover? Write down an important security issue, and an important privacy issue.</a:t>
            </a:r>
          </a:p>
        </p:txBody>
      </p:sp>
    </p:spTree>
    <p:extLst>
      <p:ext uri="{BB962C8B-B14F-4D97-AF65-F5344CB8AC3E}">
        <p14:creationId xmlns:p14="http://schemas.microsoft.com/office/powerpoint/2010/main" val="2936000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FFFFFF"/>
      </a:accent1>
      <a:accent2>
        <a:srgbClr val="3333CC"/>
      </a:accent2>
      <a:accent3>
        <a:srgbClr val="FFFFFF"/>
      </a:accent3>
      <a:accent4>
        <a:srgbClr val="000000"/>
      </a:accent4>
      <a:accent5>
        <a:srgbClr val="FFFFFF"/>
      </a:accent5>
      <a:accent6>
        <a:srgbClr val="2D2DB9"/>
      </a:accent6>
      <a:hlink>
        <a:srgbClr val="FFFF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FFFF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FFFFFF"/>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FF"/>
        </a:accent1>
        <a:accent2>
          <a:srgbClr val="3333CC"/>
        </a:accent2>
        <a:accent3>
          <a:srgbClr val="FFFFFF"/>
        </a:accent3>
        <a:accent4>
          <a:srgbClr val="000000"/>
        </a:accent4>
        <a:accent5>
          <a:srgbClr val="FFFFFF"/>
        </a:accent5>
        <a:accent6>
          <a:srgbClr val="2D2DB9"/>
        </a:accent6>
        <a:hlink>
          <a:srgbClr val="FFFF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1995</Words>
  <Application>Microsoft Macintosh PowerPoint</Application>
  <PresentationFormat>Widescreen</PresentationFormat>
  <Paragraphs>280</Paragraphs>
  <Slides>49</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ＭＳ Ｐゴシック</vt:lpstr>
      <vt:lpstr>Arial</vt:lpstr>
      <vt:lpstr>Calibri</vt:lpstr>
      <vt:lpstr>Calibri Light</vt:lpstr>
      <vt:lpstr>Lucida Sans Unicode</vt:lpstr>
      <vt:lpstr>Times New Roman</vt:lpstr>
      <vt:lpstr>Office Theme</vt:lpstr>
      <vt:lpstr>Default Design</vt:lpstr>
      <vt:lpstr>CSCI 345: Computer &amp; Network Security</vt:lpstr>
      <vt:lpstr>Who am I?</vt:lpstr>
      <vt:lpstr>What is wrong with this picture?</vt:lpstr>
      <vt:lpstr>What is wrong with this picture?</vt:lpstr>
      <vt:lpstr>Logistics</vt:lpstr>
      <vt:lpstr>Assignments</vt:lpstr>
      <vt:lpstr>Exams</vt:lpstr>
      <vt:lpstr>Material</vt:lpstr>
      <vt:lpstr>Your turn to think and write…</vt:lpstr>
      <vt:lpstr>Ethics</vt:lpstr>
      <vt:lpstr>Attacks, Defenses, &amp; Pen Testing</vt:lpstr>
      <vt:lpstr>Outline</vt:lpstr>
      <vt:lpstr>The Security “mindset”</vt:lpstr>
      <vt:lpstr>The Security “mindset”</vt:lpstr>
      <vt:lpstr>The Security “mindset”</vt:lpstr>
      <vt:lpstr>The Security “mindset”</vt:lpstr>
      <vt:lpstr>Social Systems are Systems too!</vt:lpstr>
      <vt:lpstr>This class will cover</vt:lpstr>
      <vt:lpstr>Your turn to think!</vt:lpstr>
      <vt:lpstr>Is there such thing as perfect security?</vt:lpstr>
      <vt:lpstr>What is Security?</vt:lpstr>
      <vt:lpstr>Approaches to security</vt:lpstr>
      <vt:lpstr>Attacker motivations</vt:lpstr>
      <vt:lpstr>Whole system is critical</vt:lpstr>
      <vt:lpstr>Outline</vt:lpstr>
      <vt:lpstr>PowerPoint Presentation</vt:lpstr>
      <vt:lpstr>Defense in depth</vt:lpstr>
      <vt:lpstr>Your turn to think!</vt:lpstr>
      <vt:lpstr>Outline</vt:lpstr>
      <vt:lpstr>What is Security? ‏</vt:lpstr>
      <vt:lpstr>Confidentiality</vt:lpstr>
      <vt:lpstr>Integrity</vt:lpstr>
      <vt:lpstr>Availability</vt:lpstr>
      <vt:lpstr>Non-repudiation</vt:lpstr>
      <vt:lpstr>Authenticity</vt:lpstr>
      <vt:lpstr>Outline</vt:lpstr>
      <vt:lpstr>From policy to implementation</vt:lpstr>
      <vt:lpstr>People are important</vt:lpstr>
      <vt:lpstr>Outline</vt:lpstr>
      <vt:lpstr>Threat modeling</vt:lpstr>
      <vt:lpstr>Bonus topic! Penetration Testing</vt:lpstr>
      <vt:lpstr>Differences</vt:lpstr>
      <vt:lpstr>Black vs white hat</vt:lpstr>
      <vt:lpstr>Black vs white hat</vt:lpstr>
      <vt:lpstr>Black box vs white box</vt:lpstr>
      <vt:lpstr>Tools of the trade</vt:lpstr>
      <vt:lpstr>Tools</vt:lpstr>
      <vt:lpstr>Summary</vt:lpstr>
      <vt:lpstr>Sources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CSIS 641: Advanced Cybersecurity</dc:title>
  <dc:creator>Xenia Mountrouidou</dc:creator>
  <cp:lastModifiedBy>Xenia Mountrouidou</cp:lastModifiedBy>
  <cp:revision>66</cp:revision>
  <dcterms:created xsi:type="dcterms:W3CDTF">2017-01-10T21:36:23Z</dcterms:created>
  <dcterms:modified xsi:type="dcterms:W3CDTF">2020-01-08T21:57:01Z</dcterms:modified>
</cp:coreProperties>
</file>