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4"/>
  </p:notesMasterIdLst>
  <p:sldIdLst>
    <p:sldId id="256" r:id="rId2"/>
    <p:sldId id="257" r:id="rId3"/>
    <p:sldId id="258" r:id="rId4"/>
    <p:sldId id="259" r:id="rId5"/>
    <p:sldId id="260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72" r:id="rId23"/>
    <p:sldId id="280" r:id="rId24"/>
    <p:sldId id="281" r:id="rId25"/>
    <p:sldId id="284" r:id="rId26"/>
    <p:sldId id="285" r:id="rId27"/>
    <p:sldId id="282" r:id="rId28"/>
    <p:sldId id="286" r:id="rId29"/>
    <p:sldId id="287" r:id="rId30"/>
    <p:sldId id="288" r:id="rId31"/>
    <p:sldId id="289" r:id="rId32"/>
    <p:sldId id="29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89"/>
    <p:restoredTop sz="82797"/>
  </p:normalViewPr>
  <p:slideViewPr>
    <p:cSldViewPr snapToGrid="0" snapToObjects="1">
      <p:cViewPr varScale="1">
        <p:scale>
          <a:sx n="87" d="100"/>
          <a:sy n="87" d="100"/>
        </p:scale>
        <p:origin x="58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1C4FC8-C240-4146-BA51-485F0A549BA3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97E6E5-94DE-5E4A-A6C2-15FE103E69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637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Stream cipher is combined with pseudorandom key cipher</a:t>
            </a:r>
          </a:p>
          <a:p>
            <a:r>
              <a:rPr lang="en-US" dirty="0"/>
              <a:t>Each digit is encrypted with a bit wise operation</a:t>
            </a:r>
          </a:p>
          <a:p>
            <a:endParaRPr lang="en-US" dirty="0"/>
          </a:p>
          <a:p>
            <a:r>
              <a:rPr lang="en-US" dirty="0"/>
              <a:t>Block ciphers: fixed, unvaried transformation, operate on large blocks of digits</a:t>
            </a:r>
          </a:p>
          <a:p>
            <a:r>
              <a:rPr lang="en-US" dirty="0"/>
              <a:t>Mode of operation may make block cipher act as stream</a:t>
            </a:r>
          </a:p>
          <a:p>
            <a:endParaRPr lang="en-US" dirty="0"/>
          </a:p>
          <a:p>
            <a:r>
              <a:rPr lang="en-US" dirty="0"/>
              <a:t>Stream ciphers are prone to attacks, never use same seed twice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7E6E5-94DE-5E4A-A6C2-15FE103E693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22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64 vs 128 block size: 2^block_size blocks. </a:t>
            </a:r>
          </a:p>
          <a:p>
            <a:endParaRPr lang="en-US" dirty="0"/>
          </a:p>
          <a:p>
            <a:r>
              <a:rPr lang="en-US" dirty="0"/>
              <a:t>SQRT of it makes 50% chance of duplicate block -&gt; leak of information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7E6E5-94DE-5E4A-A6C2-15FE103E693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133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crypto.stackexchange.com</a:t>
            </a:r>
            <a:r>
              <a:rPr lang="en-US"/>
              <a:t>/questions/33072/how-is-a-per-round-key-generated-in-des-algorithm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97E6E5-94DE-5E4A-A6C2-15FE103E693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90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FDC00-0CC6-8A4D-B27C-09F4C67C1EF4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AB8FF-54BC-7343-AA50-EEB5F0D76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5080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FDC00-0CC6-8A4D-B27C-09F4C67C1EF4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AB8FF-54BC-7343-AA50-EEB5F0D76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460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FDC00-0CC6-8A4D-B27C-09F4C67C1EF4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AB8FF-54BC-7343-AA50-EEB5F0D76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4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FDC00-0CC6-8A4D-B27C-09F4C67C1EF4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AB8FF-54BC-7343-AA50-EEB5F0D76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131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FDC00-0CC6-8A4D-B27C-09F4C67C1EF4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AB8FF-54BC-7343-AA50-EEB5F0D76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9742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FDC00-0CC6-8A4D-B27C-09F4C67C1EF4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AB8FF-54BC-7343-AA50-EEB5F0D76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843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FDC00-0CC6-8A4D-B27C-09F4C67C1EF4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AB8FF-54BC-7343-AA50-EEB5F0D76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102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FDC00-0CC6-8A4D-B27C-09F4C67C1EF4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AB8FF-54BC-7343-AA50-EEB5F0D76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753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FDC00-0CC6-8A4D-B27C-09F4C67C1EF4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AB8FF-54BC-7343-AA50-EEB5F0D76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710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FDC00-0CC6-8A4D-B27C-09F4C67C1EF4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AB8FF-54BC-7343-AA50-EEB5F0D76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273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6FDC00-0CC6-8A4D-B27C-09F4C67C1EF4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8AB8FF-54BC-7343-AA50-EEB5F0D76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62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FDC00-0CC6-8A4D-B27C-09F4C67C1EF4}" type="datetimeFigureOut">
              <a:rPr lang="en-US" smtClean="0"/>
              <a:t>1/28/2020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8AB8FF-54BC-7343-AA50-EEB5F0D766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951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hyperlink" Target="http://rumkin.com/tools/cipher/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Modern Cryptography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Dr. X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96692" y="6040582"/>
            <a:ext cx="4041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Slides adopted by Dr. William </a:t>
            </a:r>
            <a:r>
              <a:rPr lang="en-US" dirty="0" err="1"/>
              <a:t>Enck</a:t>
            </a:r>
            <a:r>
              <a:rPr lang="en-US" dirty="0"/>
              <a:t>, NCSU</a:t>
            </a:r>
          </a:p>
        </p:txBody>
      </p:sp>
    </p:spTree>
    <p:extLst>
      <p:ext uri="{BB962C8B-B14F-4D97-AF65-F5344CB8AC3E}">
        <p14:creationId xmlns:p14="http://schemas.microsoft.com/office/powerpoint/2010/main" val="1808337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 Ciphers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/>
              <a:t>Substitution Attack:</a:t>
            </a:r>
          </a:p>
          <a:p>
            <a:pPr lvl="1"/>
            <a:r>
              <a:rPr lang="en-US" dirty="0"/>
              <a:t>M = “Pay me $100.00”</a:t>
            </a:r>
          </a:p>
          <a:p>
            <a:pPr lvl="1"/>
            <a:r>
              <a:rPr lang="en-US" dirty="0"/>
              <a:t>E(M) = M ⊕ C(K)</a:t>
            </a:r>
          </a:p>
          <a:p>
            <a:pPr lvl="1"/>
            <a:r>
              <a:rPr lang="en-US" dirty="0"/>
              <a:t>Suppose Eve knows M and E(M) but doesn't know K </a:t>
            </a:r>
          </a:p>
          <a:p>
            <a:pPr lvl="1"/>
            <a:r>
              <a:rPr lang="en-US" dirty="0"/>
              <a:t>She can substitute M for M' by replacing E(M) with: E'(M) = E(M) ⊕ M ⊕ M' = M ⊕ C(K) ⊕ M ⊕ M' = C(K) ⊕ M' </a:t>
            </a:r>
          </a:p>
          <a:p>
            <a:pPr lvl="1"/>
            <a:r>
              <a:rPr lang="en-US" dirty="0"/>
              <a:t>Eve can then replace E(M) with E'(M), which Bob will decrypt message as M' (“Pay me $900.00”) </a:t>
            </a:r>
          </a:p>
          <a:p>
            <a:r>
              <a:rPr lang="en-US" dirty="0"/>
              <a:t>Countermeasure is to include message authentication code (more on this later) that helps detect manipulation (i.e., provides integrity and authenticity)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71351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Generic Block Encryption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Converts one input plaintext block of fixed size b bits to an output </a:t>
            </a:r>
            <a:r>
              <a:rPr lang="en-US" dirty="0" err="1"/>
              <a:t>ciphertext</a:t>
            </a:r>
            <a:r>
              <a:rPr lang="en-US" dirty="0"/>
              <a:t> block also of </a:t>
            </a:r>
            <a:r>
              <a:rPr lang="en-US" i="1" dirty="0"/>
              <a:t>b </a:t>
            </a:r>
            <a:r>
              <a:rPr lang="en-US" dirty="0"/>
              <a:t>bits </a:t>
            </a:r>
          </a:p>
          <a:p>
            <a:r>
              <a:rPr lang="en-US" dirty="0"/>
              <a:t>Benefits of large </a:t>
            </a:r>
            <a:r>
              <a:rPr lang="en-US" i="1" dirty="0"/>
              <a:t>b</a:t>
            </a:r>
            <a:r>
              <a:rPr lang="en-US" dirty="0"/>
              <a:t>? of short </a:t>
            </a:r>
            <a:r>
              <a:rPr lang="en-US" i="1" dirty="0"/>
              <a:t>b</a:t>
            </a:r>
            <a:r>
              <a:rPr lang="en-US" dirty="0"/>
              <a:t>? 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850" y="3444703"/>
            <a:ext cx="87503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52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Two principles for cipher design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Confusion</a:t>
            </a:r>
            <a:r>
              <a:rPr lang="en-US" dirty="0"/>
              <a:t>: Make the relationship between the &lt;plaintext, key&gt; input and the &lt;</a:t>
            </a:r>
            <a:r>
              <a:rPr lang="en-US" dirty="0" err="1"/>
              <a:t>ciphertext</a:t>
            </a:r>
            <a:r>
              <a:rPr lang="en-US" dirty="0"/>
              <a:t>&gt; output as complex (non-linear) as possible</a:t>
            </a:r>
          </a:p>
          <a:p>
            <a:pPr lvl="1"/>
            <a:r>
              <a:rPr lang="en-US" dirty="0"/>
              <a:t>Mainly accomplished by </a:t>
            </a:r>
            <a:r>
              <a:rPr lang="en-US" i="1" dirty="0"/>
              <a:t>substitution</a:t>
            </a:r>
          </a:p>
          <a:p>
            <a:r>
              <a:rPr lang="en-US" i="1" dirty="0"/>
              <a:t>Diffusion</a:t>
            </a:r>
            <a:r>
              <a:rPr lang="en-US" dirty="0"/>
              <a:t>: Spread the influence of each input bit across many output bits</a:t>
            </a:r>
          </a:p>
          <a:p>
            <a:pPr lvl="1"/>
            <a:r>
              <a:rPr lang="en-US" dirty="0"/>
              <a:t>Mainly accomplished by </a:t>
            </a:r>
            <a:r>
              <a:rPr lang="en-US" i="1" dirty="0"/>
              <a:t>permutation </a:t>
            </a:r>
            <a:endParaRPr lang="en-US" dirty="0"/>
          </a:p>
          <a:p>
            <a:r>
              <a:rPr lang="en-US" dirty="0"/>
              <a:t>Idea: use </a:t>
            </a:r>
            <a:r>
              <a:rPr lang="en-US" i="1" dirty="0"/>
              <a:t>multiple</a:t>
            </a:r>
            <a:r>
              <a:rPr lang="en-US" dirty="0"/>
              <a:t>, </a:t>
            </a:r>
            <a:r>
              <a:rPr lang="en-US" i="1" dirty="0"/>
              <a:t>alternating </a:t>
            </a:r>
            <a:r>
              <a:rPr lang="en-US" dirty="0"/>
              <a:t>permutations and substitutions</a:t>
            </a:r>
          </a:p>
          <a:p>
            <a:pPr lvl="1"/>
            <a:r>
              <a:rPr lang="en-US" i="1" dirty="0"/>
              <a:t>S</a:t>
            </a:r>
            <a:r>
              <a:rPr lang="en-US" dirty="0"/>
              <a:t>→</a:t>
            </a:r>
            <a:r>
              <a:rPr lang="en-US" i="1" dirty="0"/>
              <a:t>P</a:t>
            </a:r>
            <a:r>
              <a:rPr lang="en-US" dirty="0"/>
              <a:t>→</a:t>
            </a:r>
            <a:r>
              <a:rPr lang="en-US" i="1" dirty="0"/>
              <a:t>S</a:t>
            </a:r>
            <a:r>
              <a:rPr lang="en-US" dirty="0"/>
              <a:t>→</a:t>
            </a:r>
            <a:r>
              <a:rPr lang="en-US" i="1" dirty="0"/>
              <a:t>P</a:t>
            </a:r>
            <a:r>
              <a:rPr lang="en-US" dirty="0"/>
              <a:t>→</a:t>
            </a:r>
            <a:r>
              <a:rPr lang="en-US" i="1" dirty="0"/>
              <a:t>S</a:t>
            </a:r>
            <a:r>
              <a:rPr lang="en-US" dirty="0"/>
              <a:t>→</a:t>
            </a:r>
            <a:r>
              <a:rPr lang="en-US" i="1" dirty="0"/>
              <a:t>... or P</a:t>
            </a:r>
            <a:r>
              <a:rPr lang="en-US" dirty="0"/>
              <a:t>→</a:t>
            </a:r>
            <a:r>
              <a:rPr lang="en-US" i="1" dirty="0"/>
              <a:t>S</a:t>
            </a:r>
            <a:r>
              <a:rPr lang="en-US" dirty="0"/>
              <a:t>→</a:t>
            </a:r>
            <a:r>
              <a:rPr lang="en-US" i="1" dirty="0"/>
              <a:t>P</a:t>
            </a:r>
            <a:r>
              <a:rPr lang="en-US" dirty="0"/>
              <a:t>→</a:t>
            </a:r>
            <a:r>
              <a:rPr lang="en-US" i="1" dirty="0"/>
              <a:t>S</a:t>
            </a:r>
            <a:r>
              <a:rPr lang="en-US" dirty="0"/>
              <a:t>→</a:t>
            </a:r>
            <a:r>
              <a:rPr lang="en-US" i="1" dirty="0"/>
              <a:t>P</a:t>
            </a:r>
            <a:r>
              <a:rPr lang="en-US" dirty="0"/>
              <a:t>→</a:t>
            </a:r>
            <a:r>
              <a:rPr lang="en-US" i="1" dirty="0"/>
              <a:t>...</a:t>
            </a:r>
          </a:p>
          <a:p>
            <a:pPr lvl="1"/>
            <a:r>
              <a:rPr lang="en-US" dirty="0"/>
              <a:t>Does it have to alternate?, e.g., S→S→S→P→P→P→S→S→...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694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Form of Modern Block Ciphers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41067" y="1825625"/>
            <a:ext cx="630986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8615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Feistel</a:t>
            </a:r>
            <a:r>
              <a:rPr lang="en-US" dirty="0"/>
              <a:t> Cipher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Very influential “</a:t>
            </a:r>
            <a:r>
              <a:rPr lang="en-US" i="1" dirty="0"/>
              <a:t>template</a:t>
            </a:r>
            <a:r>
              <a:rPr lang="en-US" dirty="0"/>
              <a:t>” for designing block ciphers </a:t>
            </a:r>
          </a:p>
          <a:p>
            <a:r>
              <a:rPr lang="en-US" dirty="0"/>
              <a:t>Major benefit: do encryption and decryption w/ same hardware </a:t>
            </a:r>
          </a:p>
          <a:p>
            <a:r>
              <a:rPr lang="en-US" dirty="0"/>
              <a:t>One “round” of </a:t>
            </a:r>
            <a:r>
              <a:rPr lang="en-US" dirty="0" err="1"/>
              <a:t>Feistel</a:t>
            </a:r>
            <a:r>
              <a:rPr lang="en-US" dirty="0"/>
              <a:t> Encryption </a:t>
            </a:r>
            <a:br>
              <a:rPr lang="en-US" dirty="0"/>
            </a:br>
            <a:r>
              <a:rPr lang="en-US" dirty="0"/>
              <a:t>1.  Break input block </a:t>
            </a:r>
            <a:r>
              <a:rPr lang="en-US" i="1" dirty="0" err="1"/>
              <a:t>i</a:t>
            </a:r>
            <a:r>
              <a:rPr lang="en-US" i="1" dirty="0"/>
              <a:t> </a:t>
            </a:r>
            <a:r>
              <a:rPr lang="en-US" dirty="0"/>
              <a:t>into left and right halves L</a:t>
            </a:r>
            <a:r>
              <a:rPr lang="en-US" i="1" dirty="0"/>
              <a:t>i </a:t>
            </a:r>
            <a:r>
              <a:rPr lang="en-US" dirty="0"/>
              <a:t>and </a:t>
            </a:r>
            <a:r>
              <a:rPr lang="en-US" dirty="0" err="1"/>
              <a:t>R</a:t>
            </a:r>
            <a:r>
              <a:rPr lang="en-US" i="1" dirty="0" err="1"/>
              <a:t>i</a:t>
            </a:r>
            <a:r>
              <a:rPr lang="en-US" i="1" dirty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2.  Copy </a:t>
            </a:r>
            <a:r>
              <a:rPr lang="en-US" dirty="0" err="1"/>
              <a:t>R</a:t>
            </a:r>
            <a:r>
              <a:rPr lang="en-US" i="1" dirty="0" err="1"/>
              <a:t>i</a:t>
            </a:r>
            <a:r>
              <a:rPr lang="en-US" i="1" dirty="0"/>
              <a:t> </a:t>
            </a:r>
            <a:r>
              <a:rPr lang="en-US" dirty="0"/>
              <a:t>to create output half block L</a:t>
            </a:r>
            <a:r>
              <a:rPr lang="en-US" i="1" dirty="0"/>
              <a:t>i+1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3.  Half block </a:t>
            </a:r>
            <a:r>
              <a:rPr lang="en-US" dirty="0" err="1"/>
              <a:t>R</a:t>
            </a:r>
            <a:r>
              <a:rPr lang="en-US" i="1" dirty="0" err="1"/>
              <a:t>i</a:t>
            </a:r>
            <a:r>
              <a:rPr lang="en-US" i="1" dirty="0"/>
              <a:t> </a:t>
            </a:r>
            <a:r>
              <a:rPr lang="en-US" dirty="0"/>
              <a:t>and key K</a:t>
            </a:r>
            <a:r>
              <a:rPr lang="en-US" i="1" dirty="0"/>
              <a:t>i </a:t>
            </a:r>
            <a:r>
              <a:rPr lang="en-US" dirty="0"/>
              <a:t>are “scrambled” by function </a:t>
            </a:r>
            <a:r>
              <a:rPr lang="en-US" i="1" dirty="0"/>
              <a:t>f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4. XOR result with input half-block L</a:t>
            </a:r>
            <a:r>
              <a:rPr lang="en-US" i="1" dirty="0"/>
              <a:t>i </a:t>
            </a:r>
            <a:r>
              <a:rPr lang="en-US" dirty="0"/>
              <a:t>to create output half-block R</a:t>
            </a:r>
            <a:r>
              <a:rPr lang="en-US" i="1" dirty="0"/>
              <a:t>i+1</a:t>
            </a:r>
          </a:p>
          <a:p>
            <a:r>
              <a:rPr lang="en-US" i="1" dirty="0"/>
              <a:t>One round of </a:t>
            </a:r>
            <a:r>
              <a:rPr lang="en-US" i="1" dirty="0" err="1"/>
              <a:t>Feistel</a:t>
            </a:r>
            <a:r>
              <a:rPr lang="en-US" i="1" dirty="0"/>
              <a:t> Decryption: just reverse the arrows!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78568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 </a:t>
            </a:r>
            <a:r>
              <a:rPr lang="en-US" dirty="0" err="1"/>
              <a:t>Feistel</a:t>
            </a:r>
            <a:r>
              <a:rPr lang="en-US" dirty="0"/>
              <a:t> Cipher: Encryption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7085" y="1537252"/>
            <a:ext cx="7273326" cy="517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3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Complete </a:t>
            </a:r>
            <a:r>
              <a:rPr lang="en-US" dirty="0" err="1"/>
              <a:t>Feistel</a:t>
            </a:r>
            <a:r>
              <a:rPr lang="en-US" dirty="0"/>
              <a:t> Cipher: Decryption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7487" y="1459351"/>
            <a:ext cx="7317025" cy="517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35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96" r="2063" b="1"/>
          <a:stretch/>
        </p:blipFill>
        <p:spPr>
          <a:xfrm>
            <a:off x="5120640" y="1904281"/>
            <a:ext cx="6233160" cy="42726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Data Encryption Standard (DES)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3797807" cy="4351338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</a:pPr>
            <a:r>
              <a:rPr lang="en-US" sz="1900" dirty="0"/>
              <a:t>Introduced by the US NBS (now NIST) in 1972</a:t>
            </a:r>
          </a:p>
          <a:p>
            <a:pPr>
              <a:lnSpc>
                <a:spcPct val="70000"/>
              </a:lnSpc>
            </a:pPr>
            <a:r>
              <a:rPr lang="en-US" sz="1900" dirty="0"/>
              <a:t>Signaled the beginning of the modern area of cryptography </a:t>
            </a:r>
          </a:p>
          <a:p>
            <a:pPr>
              <a:lnSpc>
                <a:spcPct val="70000"/>
              </a:lnSpc>
            </a:pPr>
            <a:r>
              <a:rPr lang="en-US" sz="1900" dirty="0"/>
              <a:t>Basics </a:t>
            </a:r>
          </a:p>
          <a:p>
            <a:pPr lvl="1">
              <a:lnSpc>
                <a:spcPct val="70000"/>
              </a:lnSpc>
            </a:pPr>
            <a:r>
              <a:rPr lang="en-US" sz="1900" dirty="0" err="1"/>
              <a:t>Feistel</a:t>
            </a:r>
            <a:r>
              <a:rPr lang="en-US" sz="1900" dirty="0"/>
              <a:t> Cipher </a:t>
            </a:r>
          </a:p>
          <a:p>
            <a:pPr lvl="1">
              <a:lnSpc>
                <a:spcPct val="70000"/>
              </a:lnSpc>
            </a:pPr>
            <a:r>
              <a:rPr lang="en-US" sz="1900" dirty="0"/>
              <a:t>8-byte (64 bit) input </a:t>
            </a:r>
          </a:p>
          <a:p>
            <a:pPr lvl="1">
              <a:lnSpc>
                <a:spcPct val="70000"/>
              </a:lnSpc>
            </a:pPr>
            <a:r>
              <a:rPr lang="en-US" sz="1900" dirty="0"/>
              <a:t>8-byte (64 bit) output </a:t>
            </a:r>
          </a:p>
          <a:p>
            <a:pPr lvl="1">
              <a:lnSpc>
                <a:spcPct val="70000"/>
              </a:lnSpc>
            </a:pPr>
            <a:r>
              <a:rPr lang="en-US" sz="1900" dirty="0"/>
              <a:t>8-byte key </a:t>
            </a:r>
            <a:br>
              <a:rPr lang="en-US" sz="1900" dirty="0"/>
            </a:br>
            <a:r>
              <a:rPr lang="en-US" sz="1900" dirty="0"/>
              <a:t>(56 bits + 8 parity bits) </a:t>
            </a:r>
          </a:p>
          <a:p>
            <a:pPr lvl="1">
              <a:lnSpc>
                <a:spcPct val="70000"/>
              </a:lnSpc>
            </a:pPr>
            <a:r>
              <a:rPr lang="en-US" sz="1900" dirty="0"/>
              <a:t>16 rounds</a:t>
            </a:r>
          </a:p>
          <a:p>
            <a:pPr lvl="1">
              <a:lnSpc>
                <a:spcPct val="70000"/>
              </a:lnSpc>
            </a:pPr>
            <a:r>
              <a:rPr lang="en-US" sz="1900" dirty="0"/>
              <a:t>64-bit Input </a:t>
            </a:r>
          </a:p>
          <a:p>
            <a:pPr lvl="1">
              <a:lnSpc>
                <a:spcPct val="70000"/>
              </a:lnSpc>
            </a:pPr>
            <a:r>
              <a:rPr lang="en-US" sz="1900" dirty="0"/>
              <a:t>Initial Permutation </a:t>
            </a:r>
          </a:p>
          <a:p>
            <a:pPr lvl="1">
              <a:lnSpc>
                <a:spcPct val="70000"/>
              </a:lnSpc>
            </a:pPr>
            <a:r>
              <a:rPr lang="en-US" sz="1900" b="1" dirty="0"/>
              <a:t>... </a:t>
            </a:r>
            <a:endParaRPr lang="en-US" sz="1900" dirty="0"/>
          </a:p>
          <a:p>
            <a:pPr lvl="1">
              <a:lnSpc>
                <a:spcPct val="70000"/>
              </a:lnSpc>
            </a:pPr>
            <a:r>
              <a:rPr lang="en-US" sz="1900" dirty="0"/>
              <a:t>Swap Halves </a:t>
            </a:r>
          </a:p>
          <a:p>
            <a:pPr>
              <a:lnSpc>
                <a:spcPct val="70000"/>
              </a:lnSpc>
            </a:pPr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3284833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 Round: </a:t>
            </a:r>
            <a:r>
              <a:rPr lang="en-US" i="1" dirty="0"/>
              <a:t>f </a:t>
            </a:r>
            <a:r>
              <a:rPr lang="en-US" dirty="0"/>
              <a:t>(</a:t>
            </a:r>
            <a:r>
              <a:rPr lang="en-US" dirty="0" err="1"/>
              <a:t>Mangler</a:t>
            </a:r>
            <a:r>
              <a:rPr lang="en-US" dirty="0"/>
              <a:t>) Function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3003" y="1825625"/>
            <a:ext cx="706599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840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Substitution Box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substitution box (or S-box) is used to obscure the relationship between the plaintext and the </a:t>
            </a:r>
            <a:r>
              <a:rPr lang="en-US" dirty="0" err="1"/>
              <a:t>ciphertext</a:t>
            </a:r>
            <a:r>
              <a:rPr lang="en-US" dirty="0"/>
              <a:t> </a:t>
            </a:r>
          </a:p>
          <a:p>
            <a:r>
              <a:rPr lang="en-US" dirty="0"/>
              <a:t>Shannon’s property of </a:t>
            </a:r>
            <a:r>
              <a:rPr lang="en-US" i="1" dirty="0"/>
              <a:t>confusion</a:t>
            </a:r>
            <a:r>
              <a:rPr lang="en-US" dirty="0"/>
              <a:t>: the relationship between key and </a:t>
            </a:r>
            <a:r>
              <a:rPr lang="en-US" dirty="0" err="1"/>
              <a:t>ciphertext</a:t>
            </a:r>
            <a:r>
              <a:rPr lang="en-US" dirty="0"/>
              <a:t> is complex as possible </a:t>
            </a:r>
          </a:p>
          <a:p>
            <a:r>
              <a:rPr lang="en-US" dirty="0"/>
              <a:t>In DES, S-boxes are carefully chosen to resist cryptanalysis </a:t>
            </a:r>
          </a:p>
          <a:p>
            <a:r>
              <a:rPr lang="en-US" dirty="0"/>
              <a:t>Thus, that is where the security comes from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39547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/>
              <a:t>Kerckhoffs</a:t>
            </a:r>
            <a:r>
              <a:rPr lang="en-US" b="1" dirty="0"/>
              <a:t>’ principles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Modern cryptosystems use a key to control encryption and decryption </a:t>
            </a:r>
          </a:p>
          <a:p>
            <a:r>
              <a:rPr lang="en-US" dirty="0" err="1"/>
              <a:t>Ciphertext</a:t>
            </a:r>
            <a:r>
              <a:rPr lang="en-US" dirty="0"/>
              <a:t> should be undecipherable without the correct key </a:t>
            </a:r>
          </a:p>
          <a:p>
            <a:r>
              <a:rPr lang="en-US" dirty="0"/>
              <a:t>Encryption key may be different from decryption key. </a:t>
            </a:r>
          </a:p>
          <a:p>
            <a:r>
              <a:rPr lang="en-US" b="1" dirty="0" err="1"/>
              <a:t>Kerckhoffs</a:t>
            </a:r>
            <a:r>
              <a:rPr lang="en-US" b="1" dirty="0"/>
              <a:t>’ principles </a:t>
            </a:r>
            <a:r>
              <a:rPr lang="en-US" dirty="0"/>
              <a:t>[1883]: </a:t>
            </a:r>
          </a:p>
          <a:p>
            <a:pPr lvl="1"/>
            <a:r>
              <a:rPr lang="en-US" dirty="0"/>
              <a:t>Assume Eve knows cipher algorithm</a:t>
            </a:r>
          </a:p>
          <a:p>
            <a:pPr lvl="1"/>
            <a:r>
              <a:rPr lang="en-US" dirty="0"/>
              <a:t>Security should rely on choice of key</a:t>
            </a:r>
          </a:p>
          <a:p>
            <a:pPr lvl="1"/>
            <a:r>
              <a:rPr lang="en-US" dirty="0"/>
              <a:t>If Eve discovers the key, a new key can be chosen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241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Substitution Box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563" y="2286000"/>
            <a:ext cx="11733437" cy="3864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632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Cryptanalysis of 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DES has an effective 56-bit key length </a:t>
            </a:r>
          </a:p>
          <a:p>
            <a:r>
              <a:rPr lang="en-US" dirty="0"/>
              <a:t>Wiener: $1,000,000 - 3.5 hours (never built) </a:t>
            </a:r>
          </a:p>
          <a:p>
            <a:r>
              <a:rPr lang="en-US" dirty="0"/>
              <a:t>July 17, 1998, the EFF DES Cracker, which was built for less than $250,000 &lt; 3 days </a:t>
            </a:r>
          </a:p>
          <a:p>
            <a:r>
              <a:rPr lang="en-US" dirty="0"/>
              <a:t>January 19, 1999, </a:t>
            </a:r>
            <a:r>
              <a:rPr lang="en-US" dirty="0" err="1"/>
              <a:t>Distributed.Net</a:t>
            </a:r>
            <a:r>
              <a:rPr lang="en-US" dirty="0"/>
              <a:t> (w/EFF), 22 hours and 15 minutes (over many machines) </a:t>
            </a:r>
          </a:p>
          <a:p>
            <a:r>
              <a:rPr lang="en-US" dirty="0"/>
              <a:t>We all assume that NSA and agencies like it around the world can crack (recover key) DES in milliseconds </a:t>
            </a:r>
          </a:p>
          <a:p>
            <a:r>
              <a:rPr lang="en-US" i="1" dirty="0"/>
              <a:t>What now? Give up on DES?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4550" y="2331002"/>
            <a:ext cx="2882900" cy="283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Variants of 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DESX (XOR with separate keys ~= 60-bits) </a:t>
            </a:r>
          </a:p>
          <a:p>
            <a:pPr lvl="1"/>
            <a:r>
              <a:rPr lang="en-US" dirty="0"/>
              <a:t>DESX(m)=K2 DESK(m K1) </a:t>
            </a:r>
          </a:p>
          <a:p>
            <a:pPr lvl="1"/>
            <a:r>
              <a:rPr lang="en-US" dirty="0"/>
              <a:t>Linear cryptanalysis </a:t>
            </a:r>
          </a:p>
          <a:p>
            <a:r>
              <a:rPr lang="en-US" dirty="0"/>
              <a:t>Triple DES (three keys ~= 112 bits)</a:t>
            </a:r>
          </a:p>
          <a:p>
            <a:pPr lvl="1"/>
            <a:r>
              <a:rPr lang="en-US" dirty="0"/>
              <a:t>Keys k1, k2, k3, but in practice k1 = k3 </a:t>
            </a:r>
          </a:p>
          <a:p>
            <a:pPr lvl="1"/>
            <a:r>
              <a:rPr lang="en-US" dirty="0"/>
              <a:t>C = E(D(E(p, k1), k2, k3) </a:t>
            </a:r>
          </a:p>
          <a:p>
            <a:pPr lvl="1"/>
            <a:r>
              <a:rPr lang="en-US" dirty="0"/>
              <a:t>Compatible with normal DES if k1 = k2 = k3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02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Advanced Encryption Standard (AES)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International NIST bakeoff between cryptographers </a:t>
            </a:r>
          </a:p>
          <a:p>
            <a:pPr lvl="1"/>
            <a:r>
              <a:rPr lang="en-US" dirty="0" err="1"/>
              <a:t>Rijndael</a:t>
            </a:r>
            <a:r>
              <a:rPr lang="en-US" dirty="0"/>
              <a:t> (pronounced “Rhine-</a:t>
            </a:r>
            <a:r>
              <a:rPr lang="en-US" dirty="0" err="1"/>
              <a:t>dall</a:t>
            </a:r>
            <a:r>
              <a:rPr lang="en-US" dirty="0"/>
              <a:t>”) </a:t>
            </a:r>
          </a:p>
          <a:p>
            <a:r>
              <a:rPr lang="en-US" dirty="0"/>
              <a:t>Replaced DES as the “accepted” symmetric key cipher </a:t>
            </a:r>
          </a:p>
          <a:p>
            <a:pPr lvl="1"/>
            <a:r>
              <a:rPr lang="en-US" dirty="0"/>
              <a:t>Substitution-permutation network, not a </a:t>
            </a:r>
            <a:r>
              <a:rPr lang="en-US" dirty="0" err="1"/>
              <a:t>Feistel</a:t>
            </a:r>
            <a:r>
              <a:rPr lang="en-US" dirty="0"/>
              <a:t> network </a:t>
            </a:r>
          </a:p>
          <a:p>
            <a:pPr lvl="1"/>
            <a:r>
              <a:rPr lang="en-US" dirty="0"/>
              <a:t>Variable key lengths (128, 192, or 256 bits) </a:t>
            </a:r>
          </a:p>
          <a:p>
            <a:pPr lvl="1"/>
            <a:r>
              <a:rPr lang="en-US" dirty="0"/>
              <a:t>Block size: 128 bits </a:t>
            </a:r>
          </a:p>
          <a:p>
            <a:pPr lvl="1"/>
            <a:r>
              <a:rPr lang="en-US" dirty="0"/>
              <a:t>Fast implementation in both hardware and software </a:t>
            </a:r>
          </a:p>
          <a:p>
            <a:pPr lvl="1"/>
            <a:r>
              <a:rPr lang="en-US" dirty="0"/>
              <a:t>Small code and memory footprint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5811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97"/>
          <a:stretch/>
        </p:blipFill>
        <p:spPr>
          <a:xfrm>
            <a:off x="6427304" y="10"/>
            <a:ext cx="5764695" cy="6857990"/>
          </a:xfrm>
          <a:prstGeom prst="rect">
            <a:avLst/>
          </a:prstGeom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8929" y="629266"/>
            <a:ext cx="6586491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 dirty="0"/>
              <a:t>AES Encryption Process</a:t>
            </a:r>
          </a:p>
        </p:txBody>
      </p:sp>
    </p:spTree>
    <p:extLst>
      <p:ext uri="{BB962C8B-B14F-4D97-AF65-F5344CB8AC3E}">
        <p14:creationId xmlns:p14="http://schemas.microsoft.com/office/powerpoint/2010/main" val="1049476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AES Data Structures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10667" y="1690688"/>
            <a:ext cx="8170666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2488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3734" r="3320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  <p:sp>
        <p:nvSpPr>
          <p:cNvPr id="14" name="Rectangle 13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9733" y="0"/>
            <a:ext cx="7552267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Vertical Title 3"/>
          <p:cNvSpPr>
            <a:spLocks noGrp="1"/>
          </p:cNvSpPr>
          <p:nvPr>
            <p:ph type="title" orient="vert"/>
          </p:nvPr>
        </p:nvSpPr>
        <p:spPr>
          <a:xfrm>
            <a:off x="5277328" y="640082"/>
            <a:ext cx="6274591" cy="33516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>
                <a:solidFill>
                  <a:schemeClr val="bg1"/>
                </a:solidFill>
              </a:rPr>
              <a:t>AES Encryption &amp; Decryption</a:t>
            </a:r>
          </a:p>
        </p:txBody>
      </p:sp>
    </p:spTree>
    <p:extLst>
      <p:ext uri="{BB962C8B-B14F-4D97-AF65-F5344CB8AC3E}">
        <p14:creationId xmlns:p14="http://schemas.microsoft.com/office/powerpoint/2010/main" val="16407785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0831" y="0"/>
            <a:ext cx="85503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3197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5823" y="0"/>
            <a:ext cx="67203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8081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Truths of Cryptography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Cryptography is not frequently the source of security problems </a:t>
            </a:r>
          </a:p>
          <a:p>
            <a:r>
              <a:rPr lang="en-US" dirty="0"/>
              <a:t>Algorithms are well known and widely studied </a:t>
            </a:r>
          </a:p>
          <a:p>
            <a:r>
              <a:rPr lang="en-US" dirty="0"/>
              <a:t>Vetted through crypto community </a:t>
            </a:r>
          </a:p>
          <a:p>
            <a:r>
              <a:rPr lang="en-US" dirty="0"/>
              <a:t>Avoid any “proprietary” encryption </a:t>
            </a:r>
          </a:p>
          <a:p>
            <a:r>
              <a:rPr lang="en-US" dirty="0"/>
              <a:t>Claims of “new technology” or “perfect security” are almost assuredly </a:t>
            </a:r>
            <a:r>
              <a:rPr lang="en-US" b="1" dirty="0"/>
              <a:t>snake oil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893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Kerckhoffs</a:t>
            </a:r>
            <a:r>
              <a:rPr lang="en-US" dirty="0"/>
              <a:t>’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Kerckhoffs</a:t>
            </a:r>
            <a:r>
              <a:rPr lang="en-US" dirty="0"/>
              <a:t>’ Principles are contrary to the principle of “</a:t>
            </a:r>
            <a:r>
              <a:rPr lang="en-US" b="1" dirty="0"/>
              <a:t>security by obscurity</a:t>
            </a:r>
            <a:r>
              <a:rPr lang="en-US" dirty="0"/>
              <a:t>”, which relies only upon the secrecy of the algorithm/ cryptosystem </a:t>
            </a:r>
          </a:p>
          <a:p>
            <a:r>
              <a:rPr lang="en-US" dirty="0"/>
              <a:t>If security of a keyless algorithm compromised, cryptosystem becomes permanently useless (and unfixable) </a:t>
            </a:r>
          </a:p>
          <a:p>
            <a:r>
              <a:rPr lang="en-US" dirty="0"/>
              <a:t>Algorithms relatively easy to reverse engineer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508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Systems with Cryptography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quality libraries </a:t>
            </a:r>
          </a:p>
          <a:p>
            <a:pPr lvl="1"/>
            <a:r>
              <a:rPr lang="en-US" dirty="0" err="1"/>
              <a:t>SSLeay</a:t>
            </a:r>
            <a:r>
              <a:rPr lang="en-US" dirty="0"/>
              <a:t>, </a:t>
            </a:r>
            <a:r>
              <a:rPr lang="en-US" dirty="0" err="1"/>
              <a:t>cryptolib</a:t>
            </a:r>
            <a:r>
              <a:rPr lang="en-US" dirty="0"/>
              <a:t>, </a:t>
            </a:r>
            <a:r>
              <a:rPr lang="en-US" dirty="0" err="1"/>
              <a:t>openssl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Find out what cryptographers think of a package before using it </a:t>
            </a:r>
          </a:p>
          <a:p>
            <a:r>
              <a:rPr lang="en-US" dirty="0"/>
              <a:t>Code review like crazy</a:t>
            </a:r>
          </a:p>
          <a:p>
            <a:r>
              <a:rPr lang="en-US" dirty="0"/>
              <a:t>Educate yourself on how to use library </a:t>
            </a:r>
          </a:p>
          <a:p>
            <a:pPr lvl="1"/>
            <a:r>
              <a:rPr lang="en-US" dirty="0"/>
              <a:t>Understand caveats by original designer and programmer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4277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Pitfalls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Generating randomness </a:t>
            </a:r>
          </a:p>
          <a:p>
            <a:r>
              <a:rPr lang="en-US" dirty="0"/>
              <a:t>Storage of secret keys </a:t>
            </a:r>
          </a:p>
          <a:p>
            <a:r>
              <a:rPr lang="en-US" dirty="0"/>
              <a:t>Virtual memory (pages secrets onto disk) </a:t>
            </a:r>
          </a:p>
          <a:p>
            <a:r>
              <a:rPr lang="en-US" dirty="0"/>
              <a:t>Protocol interactions </a:t>
            </a:r>
          </a:p>
          <a:p>
            <a:r>
              <a:rPr lang="en-US" dirty="0"/>
              <a:t>Poor user interface </a:t>
            </a:r>
          </a:p>
          <a:p>
            <a:r>
              <a:rPr lang="en-US"/>
              <a:t>Poor </a:t>
            </a:r>
            <a:r>
              <a:rPr lang="en-US" dirty="0"/>
              <a:t>choice of parameters or modes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90914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Crypto - </a:t>
            </a:r>
            <a:r>
              <a:rPr lang="en-US" dirty="0">
                <a:hlinkClick r:id="rId2"/>
              </a:rPr>
              <a:t>http://rumkin.com/tools/cipher/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136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Symmetric and Asymmetric Crypto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5435" y="1523217"/>
            <a:ext cx="10515600" cy="23587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8627" y="3909391"/>
            <a:ext cx="1079566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• </a:t>
            </a:r>
            <a:r>
              <a:rPr lang="en-US" b="1" dirty="0"/>
              <a:t>Symmetric crypto: </a:t>
            </a:r>
            <a:r>
              <a:rPr lang="en-US" dirty="0"/>
              <a:t>(also called </a:t>
            </a:r>
            <a:r>
              <a:rPr lang="en-US" b="1" dirty="0"/>
              <a:t>private key crypto</a:t>
            </a:r>
            <a:r>
              <a:rPr lang="en-US" dirty="0"/>
              <a:t>)</a:t>
            </a:r>
          </a:p>
          <a:p>
            <a:r>
              <a:rPr lang="en-US" dirty="0"/>
              <a:t>	Alice and Bob share the same key (K=K1=K2)</a:t>
            </a:r>
          </a:p>
          <a:p>
            <a:r>
              <a:rPr lang="en-US" dirty="0"/>
              <a:t>	K used for both encrypting and decrypting</a:t>
            </a:r>
          </a:p>
          <a:p>
            <a:r>
              <a:rPr lang="en-US" dirty="0"/>
              <a:t>	Doesn't imply that encrypting and decrypting are the same algorithm</a:t>
            </a:r>
          </a:p>
          <a:p>
            <a:r>
              <a:rPr lang="en-US" dirty="0"/>
              <a:t>	Also called </a:t>
            </a:r>
            <a:r>
              <a:rPr lang="en-US" b="1" dirty="0"/>
              <a:t>private key </a:t>
            </a:r>
            <a:r>
              <a:rPr lang="en-US" dirty="0"/>
              <a:t>or </a:t>
            </a:r>
            <a:r>
              <a:rPr lang="en-US" b="1" dirty="0"/>
              <a:t>secret key </a:t>
            </a:r>
            <a:r>
              <a:rPr lang="en-US" dirty="0"/>
              <a:t>cryptography, since knowledge of the key reveals the plaintext </a:t>
            </a:r>
          </a:p>
          <a:p>
            <a:r>
              <a:rPr lang="en-US" dirty="0"/>
              <a:t>• </a:t>
            </a:r>
            <a:r>
              <a:rPr lang="en-US" b="1" dirty="0"/>
              <a:t>Asymmetric crypto: </a:t>
            </a:r>
            <a:r>
              <a:rPr lang="en-US" dirty="0"/>
              <a:t>(also called </a:t>
            </a:r>
            <a:r>
              <a:rPr lang="en-US" b="1" dirty="0"/>
              <a:t>public key crypto</a:t>
            </a:r>
            <a:r>
              <a:rPr lang="en-US" dirty="0"/>
              <a:t>) </a:t>
            </a:r>
          </a:p>
          <a:p>
            <a:r>
              <a:rPr lang="en-US" dirty="0"/>
              <a:t>	Alice and Bob have different keys</a:t>
            </a:r>
          </a:p>
          <a:p>
            <a:r>
              <a:rPr lang="en-US" dirty="0"/>
              <a:t>	Alice encrypts with K1 and Bob decrypts with K2 </a:t>
            </a:r>
          </a:p>
          <a:p>
            <a:r>
              <a:rPr lang="en-US" dirty="0"/>
              <a:t>	Also called </a:t>
            </a:r>
            <a:r>
              <a:rPr lang="en-US" b="1" dirty="0"/>
              <a:t>public key </a:t>
            </a:r>
            <a:r>
              <a:rPr lang="en-US" dirty="0"/>
              <a:t>cryptography, since Alice and Bob can publicly post their </a:t>
            </a:r>
            <a:r>
              <a:rPr lang="en-US" i="1" dirty="0"/>
              <a:t>public </a:t>
            </a:r>
            <a:r>
              <a:rPr lang="en-US" dirty="0"/>
              <a:t>keys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60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Secret Key Crypto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85860" y="1825625"/>
            <a:ext cx="882027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292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8164" y="0"/>
            <a:ext cx="9535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011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Block vs. Stream Ciphers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Stream Ciphers</a:t>
            </a:r>
          </a:p>
          <a:p>
            <a:pPr lvl="1"/>
            <a:r>
              <a:rPr lang="en-US" dirty="0"/>
              <a:t>Combine (e.g., XOR) plaintext with pseudorandom stream of bits </a:t>
            </a:r>
          </a:p>
          <a:p>
            <a:pPr lvl="1"/>
            <a:r>
              <a:rPr lang="en-US" dirty="0"/>
              <a:t>Pseudorandom stream generated based on key</a:t>
            </a:r>
          </a:p>
          <a:p>
            <a:pPr lvl="1"/>
            <a:r>
              <a:rPr lang="en-US" dirty="0"/>
              <a:t>XOR with same bit stream to recover plaintext</a:t>
            </a:r>
          </a:p>
          <a:p>
            <a:pPr lvl="1"/>
            <a:r>
              <a:rPr lang="en-US" dirty="0"/>
              <a:t>E.g., RC4, FISH </a:t>
            </a:r>
          </a:p>
          <a:p>
            <a:r>
              <a:rPr lang="en-US" b="1" dirty="0"/>
              <a:t>Block Ciphers </a:t>
            </a:r>
            <a:endParaRPr lang="en-US" dirty="0"/>
          </a:p>
          <a:p>
            <a:pPr lvl="1"/>
            <a:r>
              <a:rPr lang="en-US" dirty="0"/>
              <a:t>Fixed block size </a:t>
            </a:r>
          </a:p>
          <a:p>
            <a:pPr lvl="1"/>
            <a:r>
              <a:rPr lang="en-US" dirty="0"/>
              <a:t>Encrypt block-sized portions of plaintext</a:t>
            </a:r>
          </a:p>
          <a:p>
            <a:pPr lvl="1"/>
            <a:r>
              <a:rPr lang="en-US" dirty="0"/>
              <a:t>Combine encrypted blocks (more on this later) </a:t>
            </a:r>
          </a:p>
          <a:p>
            <a:pPr lvl="1"/>
            <a:r>
              <a:rPr lang="en-US" dirty="0"/>
              <a:t>E.g., DES, 3DES, AES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30461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 Ciphers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Useful when plaintext arrives as a stream (e.g., 802.11's WEP) </a:t>
            </a:r>
          </a:p>
          <a:p>
            <a:r>
              <a:rPr lang="en-US" dirty="0"/>
              <a:t>Vulnerable if used incorrectly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6420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 Ciphers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/>
              <a:t>Key reuse: </a:t>
            </a:r>
            <a:r>
              <a:rPr lang="en-US" dirty="0"/>
              <a:t>[C(K) = pseudorandom stream produced using key K] </a:t>
            </a:r>
          </a:p>
          <a:p>
            <a:pPr lvl="1"/>
            <a:r>
              <a:rPr lang="en-US" dirty="0"/>
              <a:t>E(M1) = M1 ⊕ C(K)</a:t>
            </a:r>
          </a:p>
          <a:p>
            <a:pPr lvl="1"/>
            <a:r>
              <a:rPr lang="en-US" dirty="0"/>
              <a:t>E(M2) = M2 ⊕ C(K)</a:t>
            </a:r>
          </a:p>
          <a:p>
            <a:pPr lvl="1"/>
            <a:r>
              <a:rPr lang="en-US" dirty="0"/>
              <a:t>Suppose Eve knows </a:t>
            </a:r>
            <a:r>
              <a:rPr lang="en-US" dirty="0" err="1"/>
              <a:t>ciphertexts</a:t>
            </a:r>
            <a:r>
              <a:rPr lang="en-US" dirty="0"/>
              <a:t> E(M1) and E(M2) </a:t>
            </a:r>
          </a:p>
          <a:p>
            <a:pPr lvl="1"/>
            <a:r>
              <a:rPr lang="en-US" dirty="0"/>
              <a:t>E(M1) ⊕ E(M2) = M1 ⊕ C(K) ⊕ M2 ⊕ C(K) = M1 ⊕ M2 </a:t>
            </a:r>
          </a:p>
          <a:p>
            <a:pPr lvl="1"/>
            <a:r>
              <a:rPr lang="en-US" dirty="0"/>
              <a:t>M1 and M2 can be derived from M1 ⊕ M2 using frequency analysis </a:t>
            </a:r>
          </a:p>
          <a:p>
            <a:r>
              <a:rPr lang="en-US" dirty="0"/>
              <a:t>Countermeasure is to use IV (</a:t>
            </a:r>
            <a:r>
              <a:rPr lang="en-US" b="1" dirty="0"/>
              <a:t>initialization vector</a:t>
            </a:r>
            <a:r>
              <a:rPr lang="en-US" dirty="0"/>
              <a:t>) </a:t>
            </a:r>
          </a:p>
          <a:p>
            <a:pPr lvl="1"/>
            <a:r>
              <a:rPr lang="en-US" dirty="0"/>
              <a:t>IV sent in clear and is combined with K to produce pseudorandom sequence </a:t>
            </a:r>
          </a:p>
          <a:p>
            <a:pPr lvl="1"/>
            <a:r>
              <a:rPr lang="en-US" dirty="0"/>
              <a:t>E.g., replace C(K) with C(K⊕IV)</a:t>
            </a:r>
          </a:p>
          <a:p>
            <a:pPr lvl="1"/>
            <a:r>
              <a:rPr lang="en-US" dirty="0"/>
              <a:t>IVs should never be reused and should be sufficiently large</a:t>
            </a:r>
          </a:p>
          <a:p>
            <a:pPr lvl="1"/>
            <a:r>
              <a:rPr lang="en-US" dirty="0"/>
              <a:t>WEP broken partly because IVs were insufficiently large </a:t>
            </a:r>
          </a:p>
          <a:p>
            <a:pPr lvl="1"/>
            <a:r>
              <a:rPr lang="en-US" dirty="0"/>
              <a:t>modern stream ciphers take IVs, but it's up to the programmer to generate them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3075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1385</Words>
  <Application>Microsoft Office PowerPoint</Application>
  <PresentationFormat>Widescreen</PresentationFormat>
  <Paragraphs>163</Paragraphs>
  <Slides>32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Modern Cryptography</vt:lpstr>
      <vt:lpstr>Kerckhoffs’ principles</vt:lpstr>
      <vt:lpstr>Kerckhoffs’ Principles</vt:lpstr>
      <vt:lpstr>Symmetric and Asymmetric Crypto</vt:lpstr>
      <vt:lpstr>Secret Key Crypto</vt:lpstr>
      <vt:lpstr>PowerPoint Presentation</vt:lpstr>
      <vt:lpstr>Block vs. Stream Ciphers</vt:lpstr>
      <vt:lpstr>Stream Ciphers</vt:lpstr>
      <vt:lpstr>Stream Ciphers</vt:lpstr>
      <vt:lpstr>Stream Ciphers</vt:lpstr>
      <vt:lpstr>Generic Block Encryption</vt:lpstr>
      <vt:lpstr>Two principles for cipher design</vt:lpstr>
      <vt:lpstr>Basic Form of Modern Block Ciphers </vt:lpstr>
      <vt:lpstr>Feistel Cipher</vt:lpstr>
      <vt:lpstr>Complete Feistel Cipher: Encryption</vt:lpstr>
      <vt:lpstr>Complete Feistel Cipher: Decryption</vt:lpstr>
      <vt:lpstr>Data Encryption Standard (DES)</vt:lpstr>
      <vt:lpstr>DES Round: f (Mangler) Function </vt:lpstr>
      <vt:lpstr>Substitution Box</vt:lpstr>
      <vt:lpstr>Substitution Box</vt:lpstr>
      <vt:lpstr>Cryptanalysis of DES</vt:lpstr>
      <vt:lpstr>Variants of DES</vt:lpstr>
      <vt:lpstr>Advanced Encryption Standard (AES)</vt:lpstr>
      <vt:lpstr>AES Encryption Process</vt:lpstr>
      <vt:lpstr>AES Data Structures</vt:lpstr>
      <vt:lpstr>AES Encryption &amp; Decryption</vt:lpstr>
      <vt:lpstr>PowerPoint Presentation</vt:lpstr>
      <vt:lpstr>PowerPoint Presentation</vt:lpstr>
      <vt:lpstr>Basic Truths of Cryptography</vt:lpstr>
      <vt:lpstr>Building Systems with Cryptography</vt:lpstr>
      <vt:lpstr>Common Pitfalls</vt:lpstr>
      <vt:lpstr>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Modern Cryptography</dc:title>
  <dc:creator>Xenia Mountrouidou</dc:creator>
  <cp:lastModifiedBy>Mountrouidou, Xenia</cp:lastModifiedBy>
  <cp:revision>30</cp:revision>
  <dcterms:created xsi:type="dcterms:W3CDTF">2017-04-02T16:53:15Z</dcterms:created>
  <dcterms:modified xsi:type="dcterms:W3CDTF">2020-01-28T16:44:29Z</dcterms:modified>
</cp:coreProperties>
</file>