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8" r:id="rId3"/>
    <p:sldId id="280" r:id="rId4"/>
    <p:sldId id="281" r:id="rId5"/>
    <p:sldId id="282" r:id="rId6"/>
    <p:sldId id="257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8" r:id="rId26"/>
    <p:sldId id="279" r:id="rId27"/>
    <p:sldId id="28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8"/>
    <p:restoredTop sz="75241"/>
  </p:normalViewPr>
  <p:slideViewPr>
    <p:cSldViewPr snapToGrid="0" snapToObjects="1">
      <p:cViewPr varScale="1">
        <p:scale>
          <a:sx n="79" d="100"/>
          <a:sy n="79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B39F9-D336-3041-B0DB-4A6618B63FCD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4C7084-3A67-1844-9A31-554DB194E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25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Turing award winners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C7084-3A67-1844-9A31-554DB194E14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83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Authenticity and non-repudiation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C7084-3A67-1844-9A31-554DB194E14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19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(1) ensure that the original message was not changed and (2) ensure that message was actually sent by the sender. To accomplish this, we initiate a two-step process, combining our knowledge of cryptographic hashing and public-key encryption. First, we cryptographically hash our message, creating a digest associated with the message. If the message changes, we know that the digest should change.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C7084-3A67-1844-9A31-554DB194E14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32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Compute a digest, D</a:t>
            </a:r>
            <a:r>
              <a:rPr lang="en-US" sz="1200" b="0" i="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for the message using a cryptographic hash.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Encrypt the digest using his or her private key.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Transmit the message, along with the encrypted digest.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C7084-3A67-1844-9A31-554DB194E14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597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8B718-2DB4-4343-802D-B8E9831EC4AD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15877-D1D3-F548-9074-0A9679129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20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8B718-2DB4-4343-802D-B8E9831EC4AD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15877-D1D3-F548-9074-0A9679129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8B718-2DB4-4343-802D-B8E9831EC4AD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15877-D1D3-F548-9074-0A9679129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01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8B718-2DB4-4343-802D-B8E9831EC4AD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15877-D1D3-F548-9074-0A9679129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36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8B718-2DB4-4343-802D-B8E9831EC4AD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15877-D1D3-F548-9074-0A9679129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213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8B718-2DB4-4343-802D-B8E9831EC4AD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15877-D1D3-F548-9074-0A9679129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762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8B718-2DB4-4343-802D-B8E9831EC4AD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15877-D1D3-F548-9074-0A9679129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45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8B718-2DB4-4343-802D-B8E9831EC4AD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15877-D1D3-F548-9074-0A9679129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453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8B718-2DB4-4343-802D-B8E9831EC4AD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15877-D1D3-F548-9074-0A9679129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1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8B718-2DB4-4343-802D-B8E9831EC4AD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15877-D1D3-F548-9074-0A9679129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22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8B718-2DB4-4343-802D-B8E9831EC4AD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15877-D1D3-F548-9074-0A9679129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522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8B718-2DB4-4343-802D-B8E9831EC4AD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15877-D1D3-F548-9074-0A9679129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742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crypto.stackexchange.com/questions/3043/how-much-computing-resource-is-required-to-brute-force-rsa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s.sjsu.edu/faculty/stamp/students/article.html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zone.com/articles/what-is-a-digital-signature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zone.com/articles/what-is-a-digital-signatur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arstechnica.com/information-technology/2013/10/a-relatively-easy-to-understand-primer-on-elliptic-curve-cryptography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Public Key Cryptography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Dr. X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89013" y="6249182"/>
            <a:ext cx="4213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Slides adopted by Prof. William </a:t>
            </a:r>
            <a:r>
              <a:rPr lang="en-US" dirty="0" err="1"/>
              <a:t>Enck</a:t>
            </a:r>
            <a:r>
              <a:rPr lang="en-US" dirty="0"/>
              <a:t>, NCSU</a:t>
            </a:r>
          </a:p>
        </p:txBody>
      </p:sp>
    </p:spTree>
    <p:extLst>
      <p:ext uri="{BB962C8B-B14F-4D97-AF65-F5344CB8AC3E}">
        <p14:creationId xmlns:p14="http://schemas.microsoft.com/office/powerpoint/2010/main" val="1495340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RSA (</a:t>
            </a:r>
            <a:r>
              <a:rPr lang="en-US" dirty="0" err="1"/>
              <a:t>Rivest</a:t>
            </a:r>
            <a:r>
              <a:rPr lang="en-US" dirty="0"/>
              <a:t>, Shamir, Adelman)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457200" indent="-457200">
              <a:buFont typeface="Arial" charset="0"/>
              <a:buChar char="•"/>
            </a:pPr>
            <a:r>
              <a:rPr lang="en-US" sz="2800" dirty="0"/>
              <a:t>The dominant public key algorithm </a:t>
            </a:r>
            <a:endParaRPr lang="en-US" sz="2800" dirty="0">
              <a:effectLst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sz="2400" dirty="0"/>
              <a:t>The algorithm itself is conceptually simple </a:t>
            </a:r>
            <a:endParaRPr lang="en-US" sz="2400" dirty="0">
              <a:effectLst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sz="2400" dirty="0"/>
              <a:t>Why it is secure is very deep (number theory) </a:t>
            </a:r>
            <a:endParaRPr lang="en-US" sz="2400" dirty="0">
              <a:effectLst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sz="2400" dirty="0"/>
              <a:t>Uses properties of exponentiation modulo a product of large primes </a:t>
            </a:r>
            <a:endParaRPr lang="en-US" sz="2400" dirty="0">
              <a:effectLst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188" y="-116114"/>
            <a:ext cx="63750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30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1955" y="5346696"/>
            <a:ext cx="5360045" cy="1511304"/>
          </a:xfrm>
          <a:custGeom>
            <a:avLst/>
            <a:gdLst>
              <a:gd name="connsiteX0" fmla="*/ 4545473 w 5360045"/>
              <a:gd name="connsiteY0" fmla="*/ 0 h 1511304"/>
              <a:gd name="connsiteX1" fmla="*/ 5360045 w 5360045"/>
              <a:gd name="connsiteY1" fmla="*/ 0 h 1511304"/>
              <a:gd name="connsiteX2" fmla="*/ 5360045 w 5360045"/>
              <a:gd name="connsiteY2" fmla="*/ 1046730 h 1511304"/>
              <a:gd name="connsiteX3" fmla="*/ 5360045 w 5360045"/>
              <a:gd name="connsiteY3" fmla="*/ 1508760 h 1511304"/>
              <a:gd name="connsiteX4" fmla="*/ 5360045 w 5360045"/>
              <a:gd name="connsiteY4" fmla="*/ 1511304 h 1511304"/>
              <a:gd name="connsiteX5" fmla="*/ 4545474 w 5360045"/>
              <a:gd name="connsiteY5" fmla="*/ 1511304 h 1511304"/>
              <a:gd name="connsiteX6" fmla="*/ 2525897 w 5360045"/>
              <a:gd name="connsiteY6" fmla="*/ 1511304 h 1511304"/>
              <a:gd name="connsiteX7" fmla="*/ 0 w 5360045"/>
              <a:gd name="connsiteY7" fmla="*/ 1511304 h 1511304"/>
              <a:gd name="connsiteX8" fmla="*/ 697617 w 5360045"/>
              <a:gd name="connsiteY8" fmla="*/ 3 h 1511304"/>
              <a:gd name="connsiteX9" fmla="*/ 4545473 w 5360045"/>
              <a:gd name="connsiteY9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0045" h="1511304">
                <a:moveTo>
                  <a:pt x="4545473" y="0"/>
                </a:moveTo>
                <a:lnTo>
                  <a:pt x="5360045" y="0"/>
                </a:lnTo>
                <a:lnTo>
                  <a:pt x="5360045" y="1046730"/>
                </a:lnTo>
                <a:lnTo>
                  <a:pt x="5360045" y="1508760"/>
                </a:lnTo>
                <a:lnTo>
                  <a:pt x="5360045" y="1511304"/>
                </a:lnTo>
                <a:lnTo>
                  <a:pt x="4545474" y="1511304"/>
                </a:lnTo>
                <a:lnTo>
                  <a:pt x="2525897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694"/>
            <a:ext cx="7346605" cy="1511306"/>
          </a:xfrm>
          <a:custGeom>
            <a:avLst/>
            <a:gdLst>
              <a:gd name="connsiteX0" fmla="*/ 0 w 7346605"/>
              <a:gd name="connsiteY0" fmla="*/ 0 h 1511306"/>
              <a:gd name="connsiteX1" fmla="*/ 239486 w 7346605"/>
              <a:gd name="connsiteY1" fmla="*/ 0 h 1511306"/>
              <a:gd name="connsiteX2" fmla="*/ 1209568 w 7346605"/>
              <a:gd name="connsiteY2" fmla="*/ 0 h 1511306"/>
              <a:gd name="connsiteX3" fmla="*/ 2405743 w 7346605"/>
              <a:gd name="connsiteY3" fmla="*/ 0 h 1511306"/>
              <a:gd name="connsiteX4" fmla="*/ 2405743 w 7346605"/>
              <a:gd name="connsiteY4" fmla="*/ 2544 h 1511306"/>
              <a:gd name="connsiteX5" fmla="*/ 2801131 w 7346605"/>
              <a:gd name="connsiteY5" fmla="*/ 2544 h 1511306"/>
              <a:gd name="connsiteX6" fmla="*/ 2801131 w 7346605"/>
              <a:gd name="connsiteY6" fmla="*/ 0 h 1511306"/>
              <a:gd name="connsiteX7" fmla="*/ 7346605 w 7346605"/>
              <a:gd name="connsiteY7" fmla="*/ 0 h 1511306"/>
              <a:gd name="connsiteX8" fmla="*/ 6648988 w 7346605"/>
              <a:gd name="connsiteY8" fmla="*/ 1511301 h 1511306"/>
              <a:gd name="connsiteX9" fmla="*/ 2801132 w 7346605"/>
              <a:gd name="connsiteY9" fmla="*/ 1511301 h 1511306"/>
              <a:gd name="connsiteX10" fmla="*/ 2801132 w 7346605"/>
              <a:gd name="connsiteY10" fmla="*/ 1511304 h 1511306"/>
              <a:gd name="connsiteX11" fmla="*/ 2405743 w 7346605"/>
              <a:gd name="connsiteY11" fmla="*/ 1511304 h 1511306"/>
              <a:gd name="connsiteX12" fmla="*/ 2405743 w 7346605"/>
              <a:gd name="connsiteY12" fmla="*/ 1511306 h 1511306"/>
              <a:gd name="connsiteX13" fmla="*/ 1333411 w 7346605"/>
              <a:gd name="connsiteY13" fmla="*/ 1511306 h 1511306"/>
              <a:gd name="connsiteX14" fmla="*/ 1219208 w 7346605"/>
              <a:gd name="connsiteY14" fmla="*/ 1511306 h 1511306"/>
              <a:gd name="connsiteX15" fmla="*/ 1209568 w 7346605"/>
              <a:gd name="connsiteY15" fmla="*/ 1511306 h 1511306"/>
              <a:gd name="connsiteX16" fmla="*/ 239486 w 7346605"/>
              <a:gd name="connsiteY16" fmla="*/ 1511306 h 1511306"/>
              <a:gd name="connsiteX17" fmla="*/ 0 w 7346605"/>
              <a:gd name="connsiteY17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46605" h="1511306">
                <a:moveTo>
                  <a:pt x="0" y="0"/>
                </a:moveTo>
                <a:lnTo>
                  <a:pt x="239486" y="0"/>
                </a:lnTo>
                <a:lnTo>
                  <a:pt x="1209568" y="0"/>
                </a:lnTo>
                <a:lnTo>
                  <a:pt x="2405743" y="0"/>
                </a:lnTo>
                <a:lnTo>
                  <a:pt x="2405743" y="2544"/>
                </a:lnTo>
                <a:lnTo>
                  <a:pt x="2801131" y="2544"/>
                </a:lnTo>
                <a:lnTo>
                  <a:pt x="2801131" y="0"/>
                </a:lnTo>
                <a:lnTo>
                  <a:pt x="7346605" y="0"/>
                </a:lnTo>
                <a:lnTo>
                  <a:pt x="6648988" y="1511301"/>
                </a:lnTo>
                <a:lnTo>
                  <a:pt x="2801132" y="1511301"/>
                </a:lnTo>
                <a:lnTo>
                  <a:pt x="2801132" y="1511304"/>
                </a:lnTo>
                <a:lnTo>
                  <a:pt x="2405743" y="1511304"/>
                </a:lnTo>
                <a:lnTo>
                  <a:pt x="2405743" y="1511306"/>
                </a:lnTo>
                <a:lnTo>
                  <a:pt x="1333411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121" y="2061147"/>
            <a:ext cx="5941068" cy="179717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50121" y="5529884"/>
            <a:ext cx="5693783" cy="1096331"/>
          </a:xfrm>
        </p:spPr>
        <p:txBody>
          <a:bodyPr>
            <a:normAutofit/>
          </a:bodyPr>
          <a:lstStyle/>
          <a:p>
            <a:r>
              <a:rPr lang="en-US" sz="4000"/>
              <a:t>Euler’s Totient Function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534655" y="965199"/>
            <a:ext cx="4008101" cy="4020458"/>
          </a:xfrm>
        </p:spPr>
        <p:txBody>
          <a:bodyPr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000" b="1"/>
              <a:t>coprime</a:t>
            </a:r>
            <a:r>
              <a:rPr lang="en-US" sz="2000"/>
              <a:t>: having no common positive factors other than 1 (also called </a:t>
            </a:r>
            <a:r>
              <a:rPr lang="en-US" sz="2000" b="1"/>
              <a:t>relatively prime</a:t>
            </a:r>
            <a:r>
              <a:rPr lang="en-US" sz="2000"/>
              <a:t>) 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16 and 25 are coprime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6 and 27 are not coprime </a:t>
            </a:r>
            <a:endParaRPr lang="en-US" sz="2000">
              <a:effectLst/>
            </a:endParaRPr>
          </a:p>
          <a:p>
            <a:pPr>
              <a:lnSpc>
                <a:spcPct val="80000"/>
              </a:lnSpc>
            </a:pPr>
            <a:r>
              <a:rPr lang="en-US" sz="2000" b="1"/>
              <a:t>Euler’s Totient Function</a:t>
            </a:r>
            <a:r>
              <a:rPr lang="en-US" sz="2000"/>
              <a:t>: Φ(n) = number of integers less than or equal to n that are coprime with n </a:t>
            </a:r>
            <a:br>
              <a:rPr lang="en-US" sz="2000"/>
            </a:br>
            <a:r>
              <a:rPr lang="en-US" sz="2000"/>
              <a:t/>
            </a:r>
            <a:br>
              <a:rPr lang="en-US" sz="2000"/>
            </a:br>
            <a:r>
              <a:rPr lang="en-US" sz="2000"/>
              <a:t>where product ranges over distinct primes dividing n </a:t>
            </a:r>
            <a:endParaRPr lang="en-US" sz="2000">
              <a:effectLst/>
            </a:endParaRPr>
          </a:p>
          <a:p>
            <a:pPr>
              <a:lnSpc>
                <a:spcPct val="80000"/>
              </a:lnSpc>
            </a:pPr>
            <a:r>
              <a:rPr lang="en-US" sz="2000"/>
              <a:t>If m and n are coprime, then Φ(mn) = Φ(m)Φ(n) </a:t>
            </a:r>
            <a:endParaRPr lang="en-US" sz="2000">
              <a:effectLst/>
            </a:endParaRPr>
          </a:p>
          <a:p>
            <a:pPr>
              <a:lnSpc>
                <a:spcPct val="80000"/>
              </a:lnSpc>
            </a:pPr>
            <a:r>
              <a:rPr lang="en-US" sz="2000"/>
              <a:t>If m is prime, then Φ(m) = m - 1 </a:t>
            </a:r>
            <a:endParaRPr lang="en-US" sz="2000">
              <a:effectLst/>
            </a:endParaRPr>
          </a:p>
          <a:p>
            <a:pPr>
              <a:lnSpc>
                <a:spcPct val="80000"/>
              </a:lnSpc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68845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Euler’s Totient Function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56665"/>
            <a:ext cx="10515600" cy="428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57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RSA Key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Choose distinct primes p and q </a:t>
            </a:r>
            <a:endParaRPr lang="en-US" dirty="0">
              <a:effectLst/>
            </a:endParaRPr>
          </a:p>
          <a:p>
            <a:r>
              <a:rPr lang="en-US" dirty="0"/>
              <a:t>Compute n = </a:t>
            </a:r>
            <a:r>
              <a:rPr lang="en-US" dirty="0" err="1"/>
              <a:t>pq</a:t>
            </a:r>
            <a:r>
              <a:rPr lang="en-US" dirty="0"/>
              <a:t> </a:t>
            </a:r>
            <a:endParaRPr lang="en-US" dirty="0">
              <a:effectLst/>
            </a:endParaRPr>
          </a:p>
          <a:p>
            <a:r>
              <a:rPr lang="en-US" dirty="0"/>
              <a:t>Compute </a:t>
            </a:r>
            <a:r>
              <a:rPr lang="en-US" dirty="0" err="1"/>
              <a:t>Φ</a:t>
            </a:r>
            <a:r>
              <a:rPr lang="en-US" dirty="0"/>
              <a:t>(n) = </a:t>
            </a:r>
            <a:r>
              <a:rPr lang="en-US" dirty="0" err="1"/>
              <a:t>Φ</a:t>
            </a:r>
            <a:r>
              <a:rPr lang="en-US" dirty="0"/>
              <a:t>(</a:t>
            </a:r>
            <a:r>
              <a:rPr lang="en-US" dirty="0" err="1"/>
              <a:t>pq</a:t>
            </a:r>
            <a:r>
              <a:rPr lang="en-US" dirty="0"/>
              <a:t>) = (p-1)(q-1) </a:t>
            </a:r>
            <a:r>
              <a:rPr lang="en-US" b="1" dirty="0"/>
              <a:t>WHY? </a:t>
            </a:r>
            <a:endParaRPr lang="en-US" dirty="0">
              <a:effectLst/>
            </a:endParaRPr>
          </a:p>
          <a:p>
            <a:r>
              <a:rPr lang="en-US" dirty="0"/>
              <a:t>Randomly choose 1&lt;e&lt; Φ(</a:t>
            </a:r>
            <a:r>
              <a:rPr lang="en-US" dirty="0" err="1"/>
              <a:t>pq</a:t>
            </a:r>
            <a:r>
              <a:rPr lang="en-US" dirty="0"/>
              <a:t>) such that e and Φ(</a:t>
            </a:r>
            <a:r>
              <a:rPr lang="en-US" dirty="0" err="1"/>
              <a:t>pq</a:t>
            </a:r>
            <a:r>
              <a:rPr lang="en-US" dirty="0"/>
              <a:t>) are coprime. </a:t>
            </a:r>
          </a:p>
          <a:p>
            <a:r>
              <a:rPr lang="en-US" dirty="0"/>
              <a:t>e is the </a:t>
            </a:r>
            <a:r>
              <a:rPr lang="en-US" b="1" dirty="0"/>
              <a:t>public key exponent </a:t>
            </a:r>
            <a:endParaRPr lang="en-US" dirty="0">
              <a:effectLst/>
            </a:endParaRPr>
          </a:p>
          <a:p>
            <a:r>
              <a:rPr lang="en-US" dirty="0"/>
              <a:t>Compute de=1 mod(Φ(</a:t>
            </a:r>
            <a:r>
              <a:rPr lang="en-US" dirty="0" err="1"/>
              <a:t>pq</a:t>
            </a:r>
            <a:r>
              <a:rPr lang="en-US" dirty="0"/>
              <a:t>)). </a:t>
            </a:r>
          </a:p>
          <a:p>
            <a:r>
              <a:rPr lang="en-US" dirty="0"/>
              <a:t>d is the </a:t>
            </a:r>
            <a:r>
              <a:rPr lang="en-US" b="1" dirty="0"/>
              <a:t>private key exponent </a:t>
            </a:r>
            <a:endParaRPr lang="en-US" dirty="0">
              <a:effectLst/>
            </a:endParaRPr>
          </a:p>
          <a:p>
            <a:r>
              <a:rPr lang="en-US" b="1" dirty="0"/>
              <a:t>Example: </a:t>
            </a:r>
            <a:r>
              <a:rPr lang="en-US" dirty="0"/>
              <a:t>let p=3, q=11, n=33 </a:t>
            </a:r>
            <a:br>
              <a:rPr lang="en-US" dirty="0"/>
            </a:br>
            <a:r>
              <a:rPr lang="is-IS" dirty="0"/>
              <a:t>… find e, d</a:t>
            </a: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46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Key Encryption &amp; Decryption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Public key k</a:t>
            </a:r>
            <a:r>
              <a:rPr lang="en-US" baseline="-25000" dirty="0"/>
              <a:t>+</a:t>
            </a:r>
            <a:r>
              <a:rPr lang="en-US" dirty="0"/>
              <a:t> is {</a:t>
            </a:r>
            <a:r>
              <a:rPr lang="en-US" dirty="0" err="1"/>
              <a:t>e,n</a:t>
            </a:r>
            <a:r>
              <a:rPr lang="en-US" dirty="0"/>
              <a:t>} and private key k</a:t>
            </a:r>
            <a:r>
              <a:rPr lang="en-US" baseline="-25000" dirty="0"/>
              <a:t>-</a:t>
            </a:r>
            <a:r>
              <a:rPr lang="en-US" dirty="0"/>
              <a:t> is {</a:t>
            </a:r>
            <a:r>
              <a:rPr lang="en-US" dirty="0" err="1"/>
              <a:t>d,n</a:t>
            </a:r>
            <a:r>
              <a:rPr lang="en-US" dirty="0"/>
              <a:t>} </a:t>
            </a:r>
          </a:p>
          <a:p>
            <a:r>
              <a:rPr lang="en-US" dirty="0"/>
              <a:t>Encryption and Decryption</a:t>
            </a:r>
            <a:endParaRPr lang="en-US" dirty="0">
              <a:effectLst/>
            </a:endParaRPr>
          </a:p>
          <a:p>
            <a:pPr lvl="1"/>
            <a:r>
              <a:rPr lang="en-US" dirty="0" err="1"/>
              <a:t>Ek</a:t>
            </a:r>
            <a:r>
              <a:rPr lang="en-US" baseline="-25000" dirty="0"/>
              <a:t>+</a:t>
            </a:r>
            <a:r>
              <a:rPr lang="en-US" dirty="0"/>
              <a:t>(M) : </a:t>
            </a:r>
            <a:r>
              <a:rPr lang="en-US" dirty="0" err="1"/>
              <a:t>ciphertext</a:t>
            </a:r>
            <a:r>
              <a:rPr lang="en-US" dirty="0"/>
              <a:t> = </a:t>
            </a:r>
            <a:r>
              <a:rPr lang="en-US" dirty="0" err="1"/>
              <a:t>plaintext</a:t>
            </a:r>
            <a:r>
              <a:rPr lang="en-US" baseline="30000" dirty="0" err="1"/>
              <a:t>e</a:t>
            </a:r>
            <a:r>
              <a:rPr lang="en-US" dirty="0"/>
              <a:t> mod n </a:t>
            </a:r>
          </a:p>
          <a:p>
            <a:pPr lvl="1"/>
            <a:r>
              <a:rPr lang="en-US" dirty="0" err="1"/>
              <a:t>Dk</a:t>
            </a:r>
            <a:r>
              <a:rPr lang="en-US" baseline="-25000" dirty="0"/>
              <a:t>-</a:t>
            </a:r>
            <a:r>
              <a:rPr lang="en-US" dirty="0"/>
              <a:t>(</a:t>
            </a:r>
            <a:r>
              <a:rPr lang="en-US" dirty="0" err="1"/>
              <a:t>ciphertext</a:t>
            </a:r>
            <a:r>
              <a:rPr lang="en-US" dirty="0"/>
              <a:t>) : plaintext = </a:t>
            </a:r>
            <a:r>
              <a:rPr lang="en-US" dirty="0" err="1"/>
              <a:t>ciphertext</a:t>
            </a:r>
            <a:r>
              <a:rPr lang="en-US" baseline="30000" dirty="0" err="1"/>
              <a:t>d</a:t>
            </a:r>
            <a:r>
              <a:rPr lang="en-US" dirty="0"/>
              <a:t> mod n </a:t>
            </a:r>
            <a:endParaRPr lang="en-US" dirty="0">
              <a:effectLst/>
            </a:endParaRPr>
          </a:p>
          <a:p>
            <a:r>
              <a:rPr lang="en-US" dirty="0"/>
              <a:t>Example</a:t>
            </a:r>
          </a:p>
          <a:p>
            <a:pPr lvl="1"/>
            <a:r>
              <a:rPr lang="en-US" dirty="0"/>
              <a:t>Public key (7,33), Private Key (3,33) </a:t>
            </a:r>
          </a:p>
          <a:p>
            <a:pPr lvl="1"/>
            <a:r>
              <a:rPr lang="en-US" dirty="0">
                <a:effectLst/>
              </a:rPr>
              <a:t>M = 4 </a:t>
            </a:r>
          </a:p>
          <a:p>
            <a:pPr lvl="1"/>
            <a:r>
              <a:rPr lang="is-IS" dirty="0"/>
              <a:t>…</a:t>
            </a: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204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it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Difficult to find </a:t>
            </a:r>
            <a:r>
              <a:rPr lang="en-US" dirty="0" err="1"/>
              <a:t>Φ</a:t>
            </a:r>
            <a:r>
              <a:rPr lang="en-US" dirty="0"/>
              <a:t>(n) or d using only e and n.</a:t>
            </a:r>
          </a:p>
          <a:p>
            <a:r>
              <a:rPr lang="en-US" dirty="0"/>
              <a:t>Finding d is equivalent in difficulty to factoring n as p*q </a:t>
            </a:r>
          </a:p>
          <a:p>
            <a:pPr lvl="1"/>
            <a:r>
              <a:rPr lang="en-US" dirty="0"/>
              <a:t>No efficient integer factorization algorithm is known </a:t>
            </a:r>
            <a:endParaRPr lang="en-US" dirty="0">
              <a:effectLst/>
            </a:endParaRPr>
          </a:p>
          <a:p>
            <a:pPr lvl="1"/>
            <a:r>
              <a:rPr lang="en-US" dirty="0"/>
              <a:t>Example: Took 18 months to factor a 200 digit number into its 2 prime factors </a:t>
            </a:r>
            <a:endParaRPr lang="en-US" dirty="0">
              <a:effectLst/>
            </a:endParaRPr>
          </a:p>
          <a:p>
            <a:r>
              <a:rPr lang="en-US" dirty="0"/>
              <a:t>It is feasible to encrypt and decrypt because:</a:t>
            </a:r>
          </a:p>
          <a:p>
            <a:pPr lvl="1"/>
            <a:r>
              <a:rPr lang="en-US" dirty="0"/>
              <a:t>It is possible to find large primes.</a:t>
            </a:r>
          </a:p>
          <a:p>
            <a:pPr lvl="1"/>
            <a:r>
              <a:rPr lang="en-US" dirty="0"/>
              <a:t>It is possible to find co-primes and their inverses. </a:t>
            </a:r>
          </a:p>
          <a:p>
            <a:pPr lvl="1"/>
            <a:r>
              <a:rPr lang="en-US" dirty="0"/>
              <a:t>Modular exponentiation is feasible. </a:t>
            </a: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189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RSA secure?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{</a:t>
            </a:r>
            <a:r>
              <a:rPr lang="en-US" i="1" dirty="0" err="1"/>
              <a:t>e,n</a:t>
            </a:r>
            <a:r>
              <a:rPr lang="en-US" dirty="0"/>
              <a:t>} is public information</a:t>
            </a:r>
          </a:p>
          <a:p>
            <a:r>
              <a:rPr lang="en-US" dirty="0"/>
              <a:t>If you could factor </a:t>
            </a:r>
            <a:r>
              <a:rPr lang="en-US" i="1" dirty="0"/>
              <a:t>n </a:t>
            </a:r>
            <a:r>
              <a:rPr lang="en-US" dirty="0"/>
              <a:t>into </a:t>
            </a:r>
            <a:r>
              <a:rPr lang="en-US" i="1" dirty="0"/>
              <a:t>p*q, </a:t>
            </a:r>
            <a:r>
              <a:rPr lang="en-US" dirty="0"/>
              <a:t>then </a:t>
            </a:r>
          </a:p>
          <a:p>
            <a:pPr lvl="1"/>
            <a:r>
              <a:rPr lang="en-US" dirty="0"/>
              <a:t>could compute </a:t>
            </a:r>
            <a:r>
              <a:rPr lang="en-US" dirty="0" err="1"/>
              <a:t>φ</a:t>
            </a:r>
            <a:r>
              <a:rPr lang="en-US" dirty="0"/>
              <a:t>(</a:t>
            </a:r>
            <a:r>
              <a:rPr lang="en-US" i="1" dirty="0"/>
              <a:t>n</a:t>
            </a:r>
            <a:r>
              <a:rPr lang="en-US" dirty="0"/>
              <a:t>) </a:t>
            </a:r>
            <a:r>
              <a:rPr lang="en-US" i="1" dirty="0"/>
              <a:t>=</a:t>
            </a:r>
            <a:r>
              <a:rPr lang="en-US" dirty="0"/>
              <a:t>(</a:t>
            </a:r>
            <a:r>
              <a:rPr lang="en-US" i="1" dirty="0"/>
              <a:t>p</a:t>
            </a:r>
            <a:r>
              <a:rPr lang="en-US" dirty="0"/>
              <a:t>-1)(</a:t>
            </a:r>
            <a:r>
              <a:rPr lang="en-US" i="1" dirty="0"/>
              <a:t>q-</a:t>
            </a:r>
            <a:r>
              <a:rPr lang="en-US" dirty="0"/>
              <a:t>1)</a:t>
            </a:r>
          </a:p>
          <a:p>
            <a:pPr lvl="1"/>
            <a:r>
              <a:rPr lang="en-US" dirty="0"/>
              <a:t>could compute </a:t>
            </a:r>
            <a:r>
              <a:rPr lang="en-US" i="1" dirty="0"/>
              <a:t>d </a:t>
            </a:r>
            <a:r>
              <a:rPr lang="en-US" dirty="0"/>
              <a:t>= </a:t>
            </a:r>
            <a:r>
              <a:rPr lang="en-US" i="1" dirty="0"/>
              <a:t>e</a:t>
            </a:r>
            <a:r>
              <a:rPr lang="en-US" baseline="30000" dirty="0"/>
              <a:t>-1</a:t>
            </a:r>
            <a:r>
              <a:rPr lang="en-US" dirty="0"/>
              <a:t> mod </a:t>
            </a:r>
            <a:r>
              <a:rPr lang="en-US" dirty="0" err="1"/>
              <a:t>φ</a:t>
            </a:r>
            <a:r>
              <a:rPr lang="en-US" dirty="0"/>
              <a:t>(</a:t>
            </a:r>
            <a:r>
              <a:rPr lang="en-US" i="1" dirty="0"/>
              <a:t>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would know the private key &lt;</a:t>
            </a:r>
            <a:r>
              <a:rPr lang="en-US" i="1" dirty="0" err="1"/>
              <a:t>d</a:t>
            </a:r>
            <a:r>
              <a:rPr lang="en-US" dirty="0" err="1"/>
              <a:t>,</a:t>
            </a:r>
            <a:r>
              <a:rPr lang="en-US" i="1" dirty="0" err="1"/>
              <a:t>n</a:t>
            </a:r>
            <a:r>
              <a:rPr lang="en-US" dirty="0"/>
              <a:t>&gt;! </a:t>
            </a:r>
            <a:endParaRPr lang="en-US" dirty="0">
              <a:effectLst/>
            </a:endParaRPr>
          </a:p>
          <a:p>
            <a:r>
              <a:rPr lang="en-US" dirty="0"/>
              <a:t>But: factoring large integers is hard!</a:t>
            </a:r>
          </a:p>
          <a:p>
            <a:pPr lvl="1"/>
            <a:r>
              <a:rPr lang="en-US" dirty="0"/>
              <a:t>classical problem worked on for centuries; no known reliable, fast method </a:t>
            </a: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044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RSA 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present, key sizes of 1024 bits are considered to be secure, but 2048 bits is better </a:t>
            </a:r>
          </a:p>
          <a:p>
            <a:r>
              <a:rPr lang="en-US" dirty="0"/>
              <a:t>Tips for making </a:t>
            </a:r>
            <a:r>
              <a:rPr lang="en-US" i="1" dirty="0"/>
              <a:t>n </a:t>
            </a:r>
            <a:r>
              <a:rPr lang="en-US" dirty="0"/>
              <a:t>difficult to factor </a:t>
            </a:r>
            <a:br>
              <a:rPr lang="en-US" dirty="0"/>
            </a:br>
            <a:r>
              <a:rPr lang="en-US" i="1" dirty="0"/>
              <a:t>1. p </a:t>
            </a:r>
            <a:r>
              <a:rPr lang="en-US" dirty="0"/>
              <a:t>and </a:t>
            </a:r>
            <a:r>
              <a:rPr lang="en-US" i="1" dirty="0"/>
              <a:t>q </a:t>
            </a:r>
            <a:r>
              <a:rPr lang="en-US" dirty="0"/>
              <a:t>lengths should be similar (ex.: ~500 bits each if key is 1024 bits) </a:t>
            </a:r>
            <a:br>
              <a:rPr lang="en-US" dirty="0"/>
            </a:br>
            <a:r>
              <a:rPr lang="en-US" dirty="0"/>
              <a:t>2. both (</a:t>
            </a:r>
            <a:r>
              <a:rPr lang="en-US" i="1" dirty="0"/>
              <a:t>p</a:t>
            </a:r>
            <a:r>
              <a:rPr lang="en-US" dirty="0"/>
              <a:t>-1) and (</a:t>
            </a:r>
            <a:r>
              <a:rPr lang="en-US" i="1" dirty="0"/>
              <a:t>q</a:t>
            </a:r>
            <a:r>
              <a:rPr lang="en-US" dirty="0"/>
              <a:t>-1) should contain a “large” prime factor </a:t>
            </a:r>
            <a:br>
              <a:rPr lang="en-US" dirty="0"/>
            </a:br>
            <a:r>
              <a:rPr lang="en-US" dirty="0"/>
              <a:t>3. </a:t>
            </a:r>
            <a:r>
              <a:rPr lang="en-US" dirty="0" err="1"/>
              <a:t>gcd</a:t>
            </a:r>
            <a:r>
              <a:rPr lang="en-US" dirty="0"/>
              <a:t>(</a:t>
            </a:r>
            <a:r>
              <a:rPr lang="en-US" i="1" dirty="0"/>
              <a:t>p</a:t>
            </a:r>
            <a:r>
              <a:rPr lang="en-US" dirty="0"/>
              <a:t>-1, </a:t>
            </a:r>
            <a:r>
              <a:rPr lang="en-US" i="1" dirty="0"/>
              <a:t>q</a:t>
            </a:r>
            <a:r>
              <a:rPr lang="en-US" dirty="0"/>
              <a:t>-1) should be “small” </a:t>
            </a:r>
            <a:br>
              <a:rPr lang="en-US" dirty="0"/>
            </a:br>
            <a:r>
              <a:rPr lang="en-US" i="1" dirty="0"/>
              <a:t>4. d </a:t>
            </a:r>
            <a:r>
              <a:rPr lang="en-US" dirty="0"/>
              <a:t>should be larger than </a:t>
            </a:r>
            <a:r>
              <a:rPr lang="en-US" i="1" dirty="0"/>
              <a:t>n</a:t>
            </a:r>
            <a:r>
              <a:rPr lang="en-US" baseline="30000" dirty="0"/>
              <a:t>1/4</a:t>
            </a:r>
            <a:r>
              <a:rPr lang="en-US" dirty="0"/>
              <a:t> </a:t>
            </a: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88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Attacks Against RSA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Brute force: try all possible private keys </a:t>
            </a:r>
          </a:p>
          <a:p>
            <a:pPr lvl="1"/>
            <a:r>
              <a:rPr lang="en-US" dirty="0"/>
              <a:t>can be defeated by using a large enough key space (e.g., 1024 bit keys or larger) </a:t>
            </a:r>
          </a:p>
          <a:p>
            <a:r>
              <a:rPr lang="en-US" dirty="0"/>
              <a:t>Mathematical attacks </a:t>
            </a:r>
            <a:br>
              <a:rPr lang="en-US" dirty="0"/>
            </a:br>
            <a:r>
              <a:rPr lang="en-US" dirty="0"/>
              <a:t>1. factor </a:t>
            </a:r>
            <a:r>
              <a:rPr lang="en-US" i="1" dirty="0"/>
              <a:t>n </a:t>
            </a:r>
            <a:r>
              <a:rPr lang="en-US" dirty="0"/>
              <a:t>(possible for special cases of n) </a:t>
            </a:r>
            <a:br>
              <a:rPr lang="en-US" dirty="0"/>
            </a:br>
            <a:r>
              <a:rPr lang="en-US" dirty="0"/>
              <a:t>2. determine </a:t>
            </a:r>
            <a:r>
              <a:rPr lang="en-US" i="1" dirty="0"/>
              <a:t>d </a:t>
            </a:r>
            <a:r>
              <a:rPr lang="en-US" dirty="0"/>
              <a:t>directly from </a:t>
            </a:r>
            <a:r>
              <a:rPr lang="en-US" i="1" dirty="0"/>
              <a:t>e, </a:t>
            </a:r>
            <a:r>
              <a:rPr lang="en-US" dirty="0"/>
              <a:t>without computing </a:t>
            </a:r>
            <a:r>
              <a:rPr lang="en-US" dirty="0" err="1"/>
              <a:t>φ</a:t>
            </a:r>
            <a:r>
              <a:rPr lang="en-US" dirty="0"/>
              <a:t>(</a:t>
            </a:r>
            <a:r>
              <a:rPr lang="en-US" i="1" dirty="0"/>
              <a:t>n</a:t>
            </a:r>
            <a:r>
              <a:rPr lang="en-US" dirty="0"/>
              <a:t>) – at least as difficult as factoring </a:t>
            </a:r>
            <a:r>
              <a:rPr lang="en-US" i="1" dirty="0"/>
              <a:t>n </a:t>
            </a:r>
            <a:endParaRPr lang="en-US" dirty="0">
              <a:effectLst/>
            </a:endParaRPr>
          </a:p>
          <a:p>
            <a:r>
              <a:rPr lang="en-US" dirty="0">
                <a:hlinkClick r:id="rId2"/>
              </a:rPr>
              <a:t>http://crypto.stackexchange.com/questions/3043/how-much-computing-resource-is-required-to-brute-force-rsa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579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Probable-message attack (using {</a:t>
            </a:r>
            <a:r>
              <a:rPr lang="en-US" i="1" dirty="0" err="1"/>
              <a:t>e</a:t>
            </a:r>
            <a:r>
              <a:rPr lang="en-US" dirty="0" err="1"/>
              <a:t>,</a:t>
            </a:r>
            <a:r>
              <a:rPr lang="en-US" i="1" dirty="0" err="1"/>
              <a:t>n</a:t>
            </a:r>
            <a:r>
              <a:rPr lang="en-US" dirty="0"/>
              <a:t>}) </a:t>
            </a:r>
          </a:p>
          <a:p>
            <a:pPr lvl="1"/>
            <a:r>
              <a:rPr lang="en-US" dirty="0"/>
              <a:t>encrypt all possible plaintext messages with {e, n}</a:t>
            </a:r>
          </a:p>
          <a:p>
            <a:pPr lvl="1"/>
            <a:r>
              <a:rPr lang="en-US" dirty="0"/>
              <a:t>Intercept a message (ciphertext)</a:t>
            </a:r>
          </a:p>
          <a:p>
            <a:pPr lvl="1"/>
            <a:r>
              <a:rPr lang="en-US" dirty="0"/>
              <a:t>try to find a match between the ciphertext and one of the encrypted messages (i.e., collision!)</a:t>
            </a:r>
          </a:p>
          <a:p>
            <a:pPr lvl="1"/>
            <a:r>
              <a:rPr lang="en-US" dirty="0"/>
              <a:t>only works for small plaintext message sizes</a:t>
            </a:r>
          </a:p>
          <a:p>
            <a:pPr lvl="1"/>
            <a:r>
              <a:rPr lang="en-US" dirty="0"/>
              <a:t>This can intercept a secret key that was sent with public key crypto</a:t>
            </a:r>
          </a:p>
          <a:p>
            <a:r>
              <a:rPr lang="en-US" dirty="0"/>
              <a:t>Solution: pad plaintext message with random text before encryption</a:t>
            </a:r>
            <a:br>
              <a:rPr lang="en-US" dirty="0"/>
            </a:b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924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Private-key crypto is like a door lock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2805" y="1825625"/>
            <a:ext cx="41263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798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Attacks Against RSA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Recovers the private key from the running time of the decryption algorithm </a:t>
            </a:r>
            <a:endParaRPr lang="en-US" dirty="0">
              <a:effectLst/>
            </a:endParaRPr>
          </a:p>
          <a:p>
            <a:r>
              <a:rPr lang="en-US" dirty="0"/>
              <a:t>Computing m = </a:t>
            </a:r>
            <a:r>
              <a:rPr lang="en-US" i="1" dirty="0"/>
              <a:t>c</a:t>
            </a:r>
            <a:r>
              <a:rPr lang="en-US" i="1" baseline="30000" dirty="0"/>
              <a:t>d</a:t>
            </a:r>
            <a:r>
              <a:rPr lang="en-US" i="1" dirty="0"/>
              <a:t> </a:t>
            </a:r>
            <a:r>
              <a:rPr lang="en-US" dirty="0"/>
              <a:t>mod </a:t>
            </a:r>
            <a:r>
              <a:rPr lang="en-US" i="1" dirty="0"/>
              <a:t>n </a:t>
            </a:r>
            <a:r>
              <a:rPr lang="en-US" dirty="0"/>
              <a:t>using repeated squaring algorithm: </a:t>
            </a:r>
            <a:endParaRPr lang="en-US" dirty="0">
              <a:effectLst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097" y="3189611"/>
            <a:ext cx="8702183" cy="366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492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Attacks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attack proceeds bit by bit </a:t>
            </a:r>
            <a:endParaRPr lang="en-US" dirty="0">
              <a:effectLst/>
            </a:endParaRPr>
          </a:p>
          <a:p>
            <a:r>
              <a:rPr lang="en-US" dirty="0"/>
              <a:t>Attacker assumed to know </a:t>
            </a:r>
            <a:r>
              <a:rPr lang="en-US" b="1" dirty="0"/>
              <a:t>c</a:t>
            </a:r>
            <a:r>
              <a:rPr lang="en-US" dirty="0"/>
              <a:t>, </a:t>
            </a:r>
            <a:r>
              <a:rPr lang="en-US" b="1" dirty="0"/>
              <a:t>m</a:t>
            </a:r>
            <a:br>
              <a:rPr lang="en-US" b="1" dirty="0"/>
            </a:br>
            <a:r>
              <a:rPr lang="en-US" dirty="0"/>
              <a:t>• Attacker is able to determine bit </a:t>
            </a:r>
            <a:r>
              <a:rPr lang="en-US" i="1" dirty="0"/>
              <a:t>i </a:t>
            </a:r>
            <a:r>
              <a:rPr lang="en-US" dirty="0"/>
              <a:t>of </a:t>
            </a:r>
            <a:r>
              <a:rPr lang="en-US" i="1" dirty="0"/>
              <a:t>d </a:t>
            </a:r>
            <a:r>
              <a:rPr lang="en-US" dirty="0"/>
              <a:t>because for some </a:t>
            </a:r>
            <a:r>
              <a:rPr lang="en-US" b="1" i="1" dirty="0"/>
              <a:t>c </a:t>
            </a:r>
            <a:r>
              <a:rPr lang="en-US" dirty="0"/>
              <a:t>and </a:t>
            </a:r>
            <a:r>
              <a:rPr lang="en-US" b="1" i="1" dirty="0"/>
              <a:t>m</a:t>
            </a:r>
            <a:r>
              <a:rPr lang="en-US" dirty="0"/>
              <a:t>, the highlighted step is extremely slow if </a:t>
            </a:r>
            <a:r>
              <a:rPr lang="en-US" i="1" dirty="0"/>
              <a:t>d</a:t>
            </a:r>
            <a:r>
              <a:rPr lang="en-US" i="1" baseline="-25000" dirty="0"/>
              <a:t>i</a:t>
            </a:r>
            <a:r>
              <a:rPr lang="en-US" i="1" dirty="0"/>
              <a:t> </a:t>
            </a:r>
            <a:r>
              <a:rPr lang="en-US" dirty="0"/>
              <a:t>=1 </a:t>
            </a:r>
            <a:endParaRPr lang="en-US" dirty="0">
              <a:effectLst/>
            </a:endParaRP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2"/>
              </a:rPr>
              <a:t>http://www.cs.sjsu.edu/faculty/stamp/students/article.html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1528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Countermeasures to Timing Attacks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 Delay the result if the computation is too fast </a:t>
            </a:r>
          </a:p>
          <a:p>
            <a:pPr lvl="1"/>
            <a:r>
              <a:rPr lang="en-US" dirty="0"/>
              <a:t>disadvantage: ? </a:t>
            </a:r>
            <a:endParaRPr lang="en-US" dirty="0">
              <a:effectLst/>
            </a:endParaRPr>
          </a:p>
          <a:p>
            <a:pPr marL="0" indent="0">
              <a:buNone/>
            </a:pPr>
            <a:r>
              <a:rPr lang="en-US" dirty="0"/>
              <a:t>2. Add a random delay </a:t>
            </a:r>
          </a:p>
          <a:p>
            <a:pPr lvl="1"/>
            <a:r>
              <a:rPr lang="en-US" dirty="0"/>
              <a:t>disadvantage? </a:t>
            </a:r>
            <a:endParaRPr lang="en-US" dirty="0">
              <a:effectLst/>
            </a:endParaRPr>
          </a:p>
          <a:p>
            <a:pPr marL="0" indent="0">
              <a:buNone/>
            </a:pPr>
            <a:r>
              <a:rPr lang="en-US" i="1" dirty="0"/>
              <a:t>3. Blinding: </a:t>
            </a:r>
            <a:r>
              <a:rPr lang="en-US" dirty="0"/>
              <a:t>multiply the ciphertext by a random number before performing decryption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473263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Signatures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Unforgeable (mandatory)</a:t>
            </a:r>
          </a:p>
          <a:p>
            <a:r>
              <a:rPr lang="en-US" dirty="0" smtClean="0"/>
              <a:t>Authentic (mandatory)</a:t>
            </a:r>
          </a:p>
          <a:p>
            <a:r>
              <a:rPr lang="en-US" dirty="0" smtClean="0"/>
              <a:t>Not alterable (desirable)</a:t>
            </a:r>
          </a:p>
          <a:p>
            <a:r>
              <a:rPr lang="en-US" dirty="0" smtClean="0"/>
              <a:t>Not reusable (desirable)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5949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53822" y="549411"/>
            <a:ext cx="6553545" cy="57671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Digital Signatures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72200" y="6232260"/>
            <a:ext cx="5288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dzone.com/articles/what-is-a-digital-signature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1458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Digital Signatures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72200" y="6232260"/>
            <a:ext cx="5288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dzone.com/articles/what-is-a-digital-signature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48872" y="582613"/>
            <a:ext cx="6111763" cy="5806176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079" y="72296"/>
            <a:ext cx="6454091" cy="613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109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Elliptic Curve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https://arstechnica.com/information-technology/2013/10/a-relatively-easy-to-understand-primer-on-elliptic-curve-cryptography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</a:p>
          <a:p>
            <a:r>
              <a:rPr lang="en-US" dirty="0"/>
              <a:t>A private key is a number </a:t>
            </a:r>
            <a:r>
              <a:rPr lang="en-US" i="1" dirty="0" err="1"/>
              <a:t>priv</a:t>
            </a:r>
            <a:r>
              <a:rPr lang="en-US" dirty="0"/>
              <a:t>, and a public key is the public point dotted with itself </a:t>
            </a:r>
            <a:r>
              <a:rPr lang="en-US" i="1" dirty="0" err="1"/>
              <a:t>priv</a:t>
            </a:r>
            <a:r>
              <a:rPr lang="en-US" dirty="0"/>
              <a:t> </a:t>
            </a:r>
            <a:r>
              <a:rPr lang="en-US" dirty="0" smtClean="0"/>
              <a:t>times</a:t>
            </a:r>
          </a:p>
          <a:p>
            <a:r>
              <a:rPr lang="en-US" dirty="0"/>
              <a:t>Computing the private key from the public </a:t>
            </a:r>
            <a:r>
              <a:rPr lang="en-US" dirty="0" smtClean="0"/>
              <a:t>key: elliptic </a:t>
            </a:r>
            <a:r>
              <a:rPr lang="en-US" dirty="0"/>
              <a:t>curve discrete logarithm </a:t>
            </a:r>
            <a:r>
              <a:rPr lang="en-US" dirty="0" smtClean="0"/>
              <a:t>function -&gt; </a:t>
            </a:r>
            <a:r>
              <a:rPr lang="en-US" dirty="0" smtClean="0">
                <a:solidFill>
                  <a:srgbClr val="FF0000"/>
                </a:solidFill>
              </a:rPr>
              <a:t>TRAPDOOR!!</a:t>
            </a:r>
          </a:p>
        </p:txBody>
      </p:sp>
    </p:spTree>
    <p:extLst>
      <p:ext uri="{BB962C8B-B14F-4D97-AF65-F5344CB8AC3E}">
        <p14:creationId xmlns:p14="http://schemas.microsoft.com/office/powerpoint/2010/main" val="19223924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Functional Encryption</a:t>
            </a:r>
            <a:endParaRPr lang="en-US"/>
          </a:p>
        </p:txBody>
      </p:sp>
      <p:pic>
        <p:nvPicPr>
          <p:cNvPr id="1026" name="Picture 2" descr="PPT - Adaptively Attribute-Hiding ( Hierarchical ) Inner 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108" y="1825625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72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Diffie</a:t>
            </a:r>
            <a:r>
              <a:rPr lang="en-US" dirty="0" smtClean="0"/>
              <a:t>-Hellman key exchange</a:t>
            </a:r>
            <a:endParaRPr lang="en-US" dirty="0"/>
          </a:p>
        </p:txBody>
      </p:sp>
      <p:pic>
        <p:nvPicPr>
          <p:cNvPr id="1026" name="Picture 2" descr="File:Diffie and Hellman.jpg - Wikimedia Common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2223294"/>
            <a:ext cx="58674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502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Diffie</a:t>
            </a:r>
            <a:r>
              <a:rPr lang="en-US" dirty="0" smtClean="0"/>
              <a:t>-Hellman key exchange</a:t>
            </a:r>
            <a:endParaRPr lang="en-US" dirty="0"/>
          </a:p>
        </p:txBody>
      </p:sp>
      <p:pic>
        <p:nvPicPr>
          <p:cNvPr id="2050" name="Picture 2" descr="https://upload.wikimedia.org/wikipedia/commons/thumb/b/ba/Diffie-Hellman_Key_Exchange.jpg/500px-Diffie-Hellman_Key_Exchang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996" y="1825625"/>
            <a:ext cx="623400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23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Diffie</a:t>
            </a:r>
            <a:r>
              <a:rPr lang="en-US" dirty="0" smtClean="0"/>
              <a:t>-Hellman key exchange</a:t>
            </a:r>
            <a:endParaRPr lang="en-US" dirty="0"/>
          </a:p>
        </p:txBody>
      </p:sp>
      <p:pic>
        <p:nvPicPr>
          <p:cNvPr id="3074" name="Picture 2" descr="https://www.codeproject.com/KB/vista-security/ECDH/Diffie-Hellman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391" y="1565332"/>
            <a:ext cx="7209218" cy="432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91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Encryption and Message Authenticity </a:t>
            </a:r>
            <a:endParaRPr lang="en-US" dirty="0"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6619" y="1825625"/>
            <a:ext cx="687876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Key Crypto (10,000 </a:t>
            </a:r>
            <a:r>
              <a:rPr lang="en-US" dirty="0" err="1"/>
              <a:t>ft</a:t>
            </a:r>
            <a:r>
              <a:rPr lang="en-US" dirty="0"/>
              <a:t> view)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Separate keys for encryption and decryption </a:t>
            </a:r>
          </a:p>
          <a:p>
            <a:pPr lvl="1"/>
            <a:r>
              <a:rPr lang="en-US" dirty="0"/>
              <a:t>Public key: anyone can know this </a:t>
            </a:r>
          </a:p>
          <a:p>
            <a:pPr lvl="1"/>
            <a:r>
              <a:rPr lang="en-US" dirty="0"/>
              <a:t>Private key: kept confidential </a:t>
            </a:r>
          </a:p>
          <a:p>
            <a:r>
              <a:rPr lang="en-US" dirty="0"/>
              <a:t>Anyone can encrypt a message to you using your public key </a:t>
            </a:r>
          </a:p>
          <a:p>
            <a:r>
              <a:rPr lang="en-US" dirty="0"/>
              <a:t>The private key (kept confidential) is required to decrypt the communication</a:t>
            </a:r>
          </a:p>
          <a:p>
            <a:pPr lvl="1"/>
            <a:r>
              <a:rPr lang="en-US" dirty="0"/>
              <a:t>Alice and Bob no longer have to have </a:t>
            </a:r>
            <a:r>
              <a:rPr lang="en-US" i="1" dirty="0"/>
              <a:t>a priori </a:t>
            </a:r>
            <a:r>
              <a:rPr lang="en-US" dirty="0"/>
              <a:t>shared a secret key </a:t>
            </a: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135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Key Cryptography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key pair consists of a public and private component: </a:t>
            </a:r>
            <a:br>
              <a:rPr lang="en-US" dirty="0"/>
            </a:br>
            <a:r>
              <a:rPr lang="en-US" dirty="0"/>
              <a:t>k+ (public key), k- (private key) </a:t>
            </a:r>
            <a:br>
              <a:rPr lang="en-US" dirty="0"/>
            </a:br>
            <a:r>
              <a:rPr lang="en-US" dirty="0" err="1"/>
              <a:t>D</a:t>
            </a:r>
            <a:r>
              <a:rPr lang="en-US" baseline="-25000" dirty="0" err="1"/>
              <a:t>k</a:t>
            </a:r>
            <a:r>
              <a:rPr lang="en-US" baseline="-25000" dirty="0"/>
              <a:t>-</a:t>
            </a:r>
            <a:r>
              <a:rPr lang="en-US" dirty="0"/>
              <a:t> (</a:t>
            </a:r>
            <a:r>
              <a:rPr lang="en-US" dirty="0" err="1"/>
              <a:t>E</a:t>
            </a:r>
            <a:r>
              <a:rPr lang="en-US" baseline="-25000" dirty="0" err="1"/>
              <a:t>k</a:t>
            </a:r>
            <a:r>
              <a:rPr lang="en-US" baseline="-25000" dirty="0"/>
              <a:t>+</a:t>
            </a:r>
            <a:r>
              <a:rPr lang="en-US" dirty="0"/>
              <a:t> (m)) = m </a:t>
            </a:r>
            <a:endParaRPr lang="en-US" dirty="0">
              <a:effectLst/>
            </a:endParaRPr>
          </a:p>
          <a:p>
            <a:r>
              <a:rPr lang="en-US" dirty="0"/>
              <a:t>Public keys are distributed (typically) through public key certificates </a:t>
            </a:r>
            <a:endParaRPr lang="en-US" dirty="0">
              <a:effectLst/>
            </a:endParaRPr>
          </a:p>
          <a:p>
            <a:r>
              <a:rPr lang="en-US" dirty="0"/>
              <a:t>Anyone can communicate secretly with you </a:t>
            </a:r>
            <a:r>
              <a:rPr lang="en-US" b="1" i="1" dirty="0"/>
              <a:t>if they have your certificate </a:t>
            </a: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373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Modular Arithmetic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Integers Z</a:t>
            </a:r>
            <a:r>
              <a:rPr lang="en-US" baseline="-25000" dirty="0"/>
              <a:t>n</a:t>
            </a:r>
            <a:r>
              <a:rPr lang="en-US" dirty="0"/>
              <a:t> = {0, 1, 2, ..., n-1}</a:t>
            </a:r>
          </a:p>
          <a:p>
            <a:pPr lvl="1"/>
            <a:r>
              <a:rPr lang="en-US" dirty="0"/>
              <a:t>x mod n = remainder of x divided by n </a:t>
            </a:r>
            <a:endParaRPr lang="en-US" dirty="0">
              <a:effectLst/>
            </a:endParaRPr>
          </a:p>
          <a:p>
            <a:pPr lvl="1"/>
            <a:r>
              <a:rPr lang="en-US" dirty="0"/>
              <a:t>5 mod 13 = 5 </a:t>
            </a:r>
            <a:endParaRPr lang="en-US" dirty="0">
              <a:effectLst/>
            </a:endParaRPr>
          </a:p>
          <a:p>
            <a:pPr lvl="1"/>
            <a:r>
              <a:rPr lang="en-US" dirty="0"/>
              <a:t>13 mod 5 = 3</a:t>
            </a:r>
          </a:p>
          <a:p>
            <a:r>
              <a:rPr lang="en-US" dirty="0"/>
              <a:t>y is </a:t>
            </a:r>
            <a:r>
              <a:rPr lang="en-US" b="1" dirty="0"/>
              <a:t>modular inverse </a:t>
            </a:r>
            <a:r>
              <a:rPr lang="en-US" dirty="0"/>
              <a:t>of x </a:t>
            </a:r>
            <a:r>
              <a:rPr lang="en-US" dirty="0" err="1"/>
              <a:t>iff</a:t>
            </a:r>
            <a:r>
              <a:rPr lang="en-US" dirty="0"/>
              <a:t> </a:t>
            </a:r>
            <a:r>
              <a:rPr lang="en-US" dirty="0" err="1"/>
              <a:t>xy</a:t>
            </a:r>
            <a:r>
              <a:rPr lang="en-US" dirty="0"/>
              <a:t> mod n = 1 </a:t>
            </a:r>
          </a:p>
          <a:p>
            <a:pPr lvl="1"/>
            <a:r>
              <a:rPr lang="en-US" dirty="0"/>
              <a:t>4 is inverse of 3 in Z</a:t>
            </a:r>
            <a:r>
              <a:rPr lang="en-US" baseline="-25000" dirty="0"/>
              <a:t>11</a:t>
            </a:r>
            <a:r>
              <a:rPr lang="en-US" dirty="0"/>
              <a:t> </a:t>
            </a:r>
            <a:endParaRPr lang="en-US" dirty="0">
              <a:effectLst/>
            </a:endParaRPr>
          </a:p>
          <a:p>
            <a:r>
              <a:rPr lang="en-US" dirty="0"/>
              <a:t>If n is prime, then Z</a:t>
            </a:r>
            <a:r>
              <a:rPr lang="en-US" baseline="-25000" dirty="0"/>
              <a:t>n</a:t>
            </a:r>
            <a:r>
              <a:rPr lang="en-US" dirty="0"/>
              <a:t> has modular inverses for all integers except 0 </a:t>
            </a: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3343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1970</TotalTime>
  <Words>1191</Words>
  <Application>Microsoft Office PowerPoint</Application>
  <PresentationFormat>Widescreen</PresentationFormat>
  <Paragraphs>128</Paragraphs>
  <Slides>27</Slides>
  <Notes>4</Notes>
  <HiddenSlides>4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Public Key Cryptography</vt:lpstr>
      <vt:lpstr>Private-key crypto is like a door lock </vt:lpstr>
      <vt:lpstr>Diffie-Hellman key exchange</vt:lpstr>
      <vt:lpstr>Diffie-Hellman key exchange</vt:lpstr>
      <vt:lpstr>Diffie-Hellman key exchange</vt:lpstr>
      <vt:lpstr>Encryption and Message Authenticity </vt:lpstr>
      <vt:lpstr>Public Key Crypto (10,000 ft view) </vt:lpstr>
      <vt:lpstr>Public Key Cryptography</vt:lpstr>
      <vt:lpstr>Modular Arithmetic</vt:lpstr>
      <vt:lpstr>RSA (Rivest, Shamir, Adelman) </vt:lpstr>
      <vt:lpstr>Euler’s Totient Function</vt:lpstr>
      <vt:lpstr>Euler’s Totient Function</vt:lpstr>
      <vt:lpstr>RSA Key Generation</vt:lpstr>
      <vt:lpstr>Public Key Encryption &amp; Decryption</vt:lpstr>
      <vt:lpstr>Why does it work?</vt:lpstr>
      <vt:lpstr>Is RSA secure?</vt:lpstr>
      <vt:lpstr>RSA Security</vt:lpstr>
      <vt:lpstr>Attacks Against RSA </vt:lpstr>
      <vt:lpstr>Attacks</vt:lpstr>
      <vt:lpstr>Timing Attacks Against RSA</vt:lpstr>
      <vt:lpstr>Timing Attacks</vt:lpstr>
      <vt:lpstr>Countermeasures to Timing Attacks </vt:lpstr>
      <vt:lpstr>Digital Signatures</vt:lpstr>
      <vt:lpstr>Digital Signatures</vt:lpstr>
      <vt:lpstr>Digital Signatures</vt:lpstr>
      <vt:lpstr>Elliptic Curve</vt:lpstr>
      <vt:lpstr>Functional Encryption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Public Key Cryptography</dc:title>
  <dc:creator>Xenia Mountrouidou</dc:creator>
  <cp:lastModifiedBy>Mountrouidou, Xenia</cp:lastModifiedBy>
  <cp:revision>29</cp:revision>
  <dcterms:created xsi:type="dcterms:W3CDTF">2017-04-10T02:13:29Z</dcterms:created>
  <dcterms:modified xsi:type="dcterms:W3CDTF">2020-02-04T16:25:33Z</dcterms:modified>
</cp:coreProperties>
</file>