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38"/>
  </p:notesMasterIdLst>
  <p:handoutMasterIdLst>
    <p:handoutMasterId r:id="rId139"/>
  </p:handoutMasterIdLst>
  <p:sldIdLst>
    <p:sldId id="256" r:id="rId2"/>
    <p:sldId id="326" r:id="rId3"/>
    <p:sldId id="335" r:id="rId4"/>
    <p:sldId id="336" r:id="rId5"/>
    <p:sldId id="337" r:id="rId6"/>
    <p:sldId id="338" r:id="rId7"/>
    <p:sldId id="341" r:id="rId8"/>
    <p:sldId id="342" r:id="rId9"/>
    <p:sldId id="343" r:id="rId10"/>
    <p:sldId id="344" r:id="rId11"/>
    <p:sldId id="257" r:id="rId12"/>
    <p:sldId id="345" r:id="rId13"/>
    <p:sldId id="327" r:id="rId14"/>
    <p:sldId id="328" r:id="rId15"/>
    <p:sldId id="329" r:id="rId16"/>
    <p:sldId id="330" r:id="rId17"/>
    <p:sldId id="331" r:id="rId18"/>
    <p:sldId id="332" r:id="rId19"/>
    <p:sldId id="333" r:id="rId20"/>
    <p:sldId id="334" r:id="rId21"/>
    <p:sldId id="346" r:id="rId22"/>
    <p:sldId id="348" r:id="rId23"/>
    <p:sldId id="349" r:id="rId24"/>
    <p:sldId id="350" r:id="rId25"/>
    <p:sldId id="351" r:id="rId26"/>
    <p:sldId id="352" r:id="rId27"/>
    <p:sldId id="353" r:id="rId28"/>
    <p:sldId id="354" r:id="rId29"/>
    <p:sldId id="355" r:id="rId30"/>
    <p:sldId id="356" r:id="rId31"/>
    <p:sldId id="357" r:id="rId32"/>
    <p:sldId id="359" r:id="rId33"/>
    <p:sldId id="360" r:id="rId34"/>
    <p:sldId id="361" r:id="rId35"/>
    <p:sldId id="362" r:id="rId36"/>
    <p:sldId id="363" r:id="rId37"/>
    <p:sldId id="364" r:id="rId38"/>
    <p:sldId id="366" r:id="rId39"/>
    <p:sldId id="367" r:id="rId40"/>
    <p:sldId id="368" r:id="rId41"/>
    <p:sldId id="369" r:id="rId42"/>
    <p:sldId id="370" r:id="rId43"/>
    <p:sldId id="371" r:id="rId44"/>
    <p:sldId id="372" r:id="rId45"/>
    <p:sldId id="374" r:id="rId46"/>
    <p:sldId id="375" r:id="rId47"/>
    <p:sldId id="377" r:id="rId48"/>
    <p:sldId id="378" r:id="rId49"/>
    <p:sldId id="379" r:id="rId50"/>
    <p:sldId id="380" r:id="rId51"/>
    <p:sldId id="381" r:id="rId52"/>
    <p:sldId id="382" r:id="rId53"/>
    <p:sldId id="383" r:id="rId54"/>
    <p:sldId id="384" r:id="rId55"/>
    <p:sldId id="386" r:id="rId56"/>
    <p:sldId id="387" r:id="rId57"/>
    <p:sldId id="388" r:id="rId58"/>
    <p:sldId id="410" r:id="rId59"/>
    <p:sldId id="390" r:id="rId60"/>
    <p:sldId id="391" r:id="rId61"/>
    <p:sldId id="392" r:id="rId62"/>
    <p:sldId id="393" r:id="rId63"/>
    <p:sldId id="394" r:id="rId64"/>
    <p:sldId id="395" r:id="rId65"/>
    <p:sldId id="396" r:id="rId66"/>
    <p:sldId id="397" r:id="rId67"/>
    <p:sldId id="398" r:id="rId68"/>
    <p:sldId id="399" r:id="rId69"/>
    <p:sldId id="408" r:id="rId70"/>
    <p:sldId id="409" r:id="rId71"/>
    <p:sldId id="400" r:id="rId72"/>
    <p:sldId id="401" r:id="rId73"/>
    <p:sldId id="402" r:id="rId74"/>
    <p:sldId id="403" r:id="rId75"/>
    <p:sldId id="404" r:id="rId76"/>
    <p:sldId id="405" r:id="rId77"/>
    <p:sldId id="406" r:id="rId78"/>
    <p:sldId id="407" r:id="rId79"/>
    <p:sldId id="411" r:id="rId80"/>
    <p:sldId id="412" r:id="rId81"/>
    <p:sldId id="413" r:id="rId82"/>
    <p:sldId id="414" r:id="rId83"/>
    <p:sldId id="415" r:id="rId84"/>
    <p:sldId id="416" r:id="rId85"/>
    <p:sldId id="417" r:id="rId86"/>
    <p:sldId id="418" r:id="rId87"/>
    <p:sldId id="419" r:id="rId88"/>
    <p:sldId id="420" r:id="rId89"/>
    <p:sldId id="421" r:id="rId90"/>
    <p:sldId id="422" r:id="rId91"/>
    <p:sldId id="423" r:id="rId92"/>
    <p:sldId id="424" r:id="rId93"/>
    <p:sldId id="425" r:id="rId94"/>
    <p:sldId id="426" r:id="rId95"/>
    <p:sldId id="427" r:id="rId96"/>
    <p:sldId id="429" r:id="rId97"/>
    <p:sldId id="430" r:id="rId98"/>
    <p:sldId id="431" r:id="rId99"/>
    <p:sldId id="432" r:id="rId100"/>
    <p:sldId id="433" r:id="rId101"/>
    <p:sldId id="434" r:id="rId102"/>
    <p:sldId id="437" r:id="rId103"/>
    <p:sldId id="435" r:id="rId104"/>
    <p:sldId id="436" r:id="rId105"/>
    <p:sldId id="438" r:id="rId106"/>
    <p:sldId id="439" r:id="rId107"/>
    <p:sldId id="440" r:id="rId108"/>
    <p:sldId id="441" r:id="rId109"/>
    <p:sldId id="442" r:id="rId110"/>
    <p:sldId id="444" r:id="rId111"/>
    <p:sldId id="445" r:id="rId112"/>
    <p:sldId id="443" r:id="rId113"/>
    <p:sldId id="460" r:id="rId114"/>
    <p:sldId id="461" r:id="rId115"/>
    <p:sldId id="462" r:id="rId116"/>
    <p:sldId id="446" r:id="rId117"/>
    <p:sldId id="447" r:id="rId118"/>
    <p:sldId id="448" r:id="rId119"/>
    <p:sldId id="449" r:id="rId120"/>
    <p:sldId id="262" r:id="rId121"/>
    <p:sldId id="450" r:id="rId122"/>
    <p:sldId id="451" r:id="rId123"/>
    <p:sldId id="452" r:id="rId124"/>
    <p:sldId id="453" r:id="rId125"/>
    <p:sldId id="454" r:id="rId126"/>
    <p:sldId id="455" r:id="rId127"/>
    <p:sldId id="456" r:id="rId128"/>
    <p:sldId id="457" r:id="rId129"/>
    <p:sldId id="458" r:id="rId130"/>
    <p:sldId id="459" r:id="rId131"/>
    <p:sldId id="260" r:id="rId132"/>
    <p:sldId id="261" r:id="rId133"/>
    <p:sldId id="358" r:id="rId134"/>
    <p:sldId id="465" r:id="rId135"/>
    <p:sldId id="466" r:id="rId136"/>
    <p:sldId id="464" r:id="rId1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381"/>
    <p:restoredTop sz="77950"/>
  </p:normalViewPr>
  <p:slideViewPr>
    <p:cSldViewPr snapToGrid="0" snapToObjects="1">
      <p:cViewPr varScale="1">
        <p:scale>
          <a:sx n="85" d="100"/>
          <a:sy n="85" d="100"/>
        </p:scale>
        <p:origin x="1128" y="176"/>
      </p:cViewPr>
      <p:guideLst/>
    </p:cSldViewPr>
  </p:slideViewPr>
  <p:notesTextViewPr>
    <p:cViewPr>
      <p:scale>
        <a:sx n="1" d="1"/>
        <a:sy n="1" d="1"/>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notesMaster" Target="notesMasters/notesMaster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handoutMaster" Target="handoutMasters/handout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theme" Target="theme/theme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7.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62958DF-462B-A64C-8BC6-EB7408152390}" type="datetimeFigureOut">
              <a:rPr lang="en-US" smtClean="0"/>
              <a:t>2/11/18</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7488B62-510B-D548-87B8-AC8ADDE4BBBD}" type="slidenum">
              <a:rPr lang="en-US" smtClean="0"/>
              <a:t>‹#›</a:t>
            </a:fld>
            <a:endParaRPr lang="en-US"/>
          </a:p>
        </p:txBody>
      </p:sp>
    </p:spTree>
    <p:extLst>
      <p:ext uri="{BB962C8B-B14F-4D97-AF65-F5344CB8AC3E}">
        <p14:creationId xmlns:p14="http://schemas.microsoft.com/office/powerpoint/2010/main" val="127272094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EA64594-0E33-D344-96F5-967D1E84BC54}" type="datetimeFigureOut">
              <a:rPr lang="en-US" smtClean="0"/>
              <a:t>2/11/18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548F9A5-AEBA-3D4E-80BD-739A8A0CA7CE}" type="slidenum">
              <a:rPr lang="en-US" smtClean="0"/>
              <a:t>‹#›</a:t>
            </a:fld>
            <a:endParaRPr lang="en-US"/>
          </a:p>
        </p:txBody>
      </p:sp>
    </p:spTree>
    <p:extLst>
      <p:ext uri="{BB962C8B-B14F-4D97-AF65-F5344CB8AC3E}">
        <p14:creationId xmlns:p14="http://schemas.microsoft.com/office/powerpoint/2010/main" val="16275544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pPr algn="r"/>
            <a:fld id="{7E7A9555-B0A9-EB4C-9A0C-6216DE5C95BD}" type="slidenum">
              <a:rPr lang="en-US" altLang="x-none" sz="1300">
                <a:latin typeface="Times New Roman" charset="0"/>
              </a:rPr>
              <a:pPr algn="r"/>
              <a:t>3</a:t>
            </a:fld>
            <a:endParaRPr lang="en-US" altLang="x-none" sz="1300">
              <a:latin typeface="Times New Roman" charset="0"/>
            </a:endParaRPr>
          </a:p>
        </p:txBody>
      </p:sp>
      <p:sp>
        <p:nvSpPr>
          <p:cNvPr id="22530" name="Rectangle 2"/>
          <p:cNvSpPr>
            <a:spLocks noGrp="1" noRot="1" noChangeAspect="1" noChangeArrowheads="1" noTextEdit="1"/>
          </p:cNvSpPr>
          <p:nvPr>
            <p:ph type="sldImg"/>
          </p:nvPr>
        </p:nvSpPr>
        <p:spPr>
          <a:ln/>
        </p:spPr>
      </p:sp>
      <p:sp>
        <p:nvSpPr>
          <p:cNvPr id="22531"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129590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2B26899F-3305-6D49-8035-6F4BC7161761}" type="slidenum">
              <a:rPr lang="en-US" altLang="x-none" sz="1300">
                <a:latin typeface="Times New Roman" charset="0"/>
              </a:rPr>
              <a:pPr/>
              <a:t>23</a:t>
            </a:fld>
            <a:endParaRPr lang="en-US" altLang="x-none" sz="1300">
              <a:latin typeface="Times New Roman"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37529882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09F11520-724B-3743-9B1A-96CD4DE6586E}" type="slidenum">
              <a:rPr lang="en-US" altLang="x-none" sz="1300">
                <a:latin typeface="Times New Roman" charset="0"/>
              </a:rPr>
              <a:pPr/>
              <a:t>24</a:t>
            </a:fld>
            <a:endParaRPr lang="en-US" altLang="x-none" sz="1300">
              <a:latin typeface="Times New Roman" charset="0"/>
            </a:endParaRPr>
          </a:p>
        </p:txBody>
      </p:sp>
      <p:sp>
        <p:nvSpPr>
          <p:cNvPr id="79874" name="Rectangle 2"/>
          <p:cNvSpPr>
            <a:spLocks noGrp="1" noRot="1" noChangeAspect="1" noChangeArrowheads="1" noTextEdit="1"/>
          </p:cNvSpPr>
          <p:nvPr>
            <p:ph type="sldImg"/>
          </p:nvPr>
        </p:nvSpPr>
        <p:spPr>
          <a:ln/>
        </p:spPr>
      </p:sp>
      <p:sp>
        <p:nvSpPr>
          <p:cNvPr id="79875"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25412032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BC1C716F-82C7-D642-A04C-B6B2292D5FBB}" type="slidenum">
              <a:rPr lang="en-US" altLang="x-none" sz="1300">
                <a:latin typeface="Times New Roman" charset="0"/>
              </a:rPr>
              <a:pPr/>
              <a:t>25</a:t>
            </a:fld>
            <a:endParaRPr lang="en-US" altLang="x-none" sz="1300">
              <a:latin typeface="Times New Roman" charset="0"/>
            </a:endParaRPr>
          </a:p>
        </p:txBody>
      </p:sp>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32247481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DC2EECB4-8ECC-9744-83E5-1AA9ED40DAF8}" type="slidenum">
              <a:rPr lang="en-US" altLang="x-none" sz="1300">
                <a:latin typeface="Times New Roman" charset="0"/>
              </a:rPr>
              <a:pPr/>
              <a:t>26</a:t>
            </a:fld>
            <a:endParaRPr lang="en-US" altLang="x-none" sz="1300">
              <a:latin typeface="Times New Roman"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13889648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B5E732FC-708B-F747-9678-DE9D4526EB01}" type="slidenum">
              <a:rPr lang="en-US" altLang="x-none" sz="1300">
                <a:latin typeface="Times New Roman" charset="0"/>
              </a:rPr>
              <a:pPr/>
              <a:t>27</a:t>
            </a:fld>
            <a:endParaRPr lang="en-US" altLang="x-none" sz="1300">
              <a:latin typeface="Times New Roman" charset="0"/>
            </a:endParaRP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27396124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0E54B632-C324-2C44-9139-D5963A0811A7}" type="slidenum">
              <a:rPr lang="en-US" altLang="x-none" sz="1300">
                <a:latin typeface="Times New Roman" charset="0"/>
              </a:rPr>
              <a:pPr/>
              <a:t>28</a:t>
            </a:fld>
            <a:endParaRPr lang="en-US" altLang="x-none" sz="1300">
              <a:latin typeface="Times New Roman"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23640926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4EB47D17-9A1C-E54B-AC3F-231AAE10FE19}" type="slidenum">
              <a:rPr lang="en-US" altLang="x-none" sz="1300">
                <a:latin typeface="Times New Roman" charset="0"/>
              </a:rPr>
              <a:pPr/>
              <a:t>29</a:t>
            </a:fld>
            <a:endParaRPr lang="en-US" altLang="x-none" sz="1300">
              <a:latin typeface="Times New Roman" charset="0"/>
            </a:endParaRPr>
          </a:p>
        </p:txBody>
      </p:sp>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indent="-288925"/>
            <a:r>
              <a:rPr lang="en-US" altLang="x-none" sz="2400" dirty="0">
                <a:ea typeface="ＭＳ Ｐゴシック" charset="-128"/>
              </a:rPr>
              <a:t>at center: small # of well-connected large networks</a:t>
            </a:r>
          </a:p>
          <a:p>
            <a:pPr marL="682625" lvl="1" indent="-225425"/>
            <a:r>
              <a:rPr lang="ja-JP" altLang="en-US" sz="2000" dirty="0">
                <a:solidFill>
                  <a:srgbClr val="CC0000"/>
                </a:solidFill>
                <a:ea typeface="ＭＳ Ｐゴシック" charset="-128"/>
              </a:rPr>
              <a:t>“</a:t>
            </a:r>
            <a:r>
              <a:rPr lang="en-US" altLang="ja-JP" sz="2000" dirty="0">
                <a:solidFill>
                  <a:srgbClr val="CC0000"/>
                </a:solidFill>
                <a:ea typeface="ＭＳ Ｐゴシック" charset="-128"/>
              </a:rPr>
              <a:t>tier-1</a:t>
            </a:r>
            <a:r>
              <a:rPr lang="ja-JP" altLang="en-US" sz="2000" dirty="0">
                <a:solidFill>
                  <a:srgbClr val="CC0000"/>
                </a:solidFill>
                <a:ea typeface="ＭＳ Ｐゴシック" charset="-128"/>
              </a:rPr>
              <a:t>”</a:t>
            </a:r>
            <a:r>
              <a:rPr lang="en-US" altLang="ja-JP" sz="2000" dirty="0">
                <a:solidFill>
                  <a:srgbClr val="CC0000"/>
                </a:solidFill>
                <a:ea typeface="ＭＳ Ｐゴシック" charset="-128"/>
              </a:rPr>
              <a:t> commercial ISPs</a:t>
            </a:r>
            <a:r>
              <a:rPr lang="en-US" altLang="ja-JP" sz="2000" dirty="0">
                <a:solidFill>
                  <a:srgbClr val="FF0000"/>
                </a:solidFill>
                <a:ea typeface="ＭＳ Ｐゴシック" charset="-128"/>
              </a:rPr>
              <a:t> </a:t>
            </a:r>
            <a:r>
              <a:rPr lang="en-US" altLang="ja-JP" sz="2000" dirty="0">
                <a:ea typeface="ＭＳ Ｐゴシック" charset="-128"/>
              </a:rPr>
              <a:t>(e.g., Level 3, Sprint, AT&amp;T, NTT), national &amp; international coverage</a:t>
            </a:r>
          </a:p>
          <a:p>
            <a:pPr marL="682625" lvl="1" indent="-225425"/>
            <a:r>
              <a:rPr lang="en-US" altLang="x-none" sz="2000" dirty="0">
                <a:solidFill>
                  <a:srgbClr val="CC0000"/>
                </a:solidFill>
              </a:rPr>
              <a:t>content provider network </a:t>
            </a:r>
            <a:r>
              <a:rPr lang="en-US" altLang="x-none" sz="2000" dirty="0"/>
              <a:t>(e.g., Google): private network that connects it data centers to Internet, often bypassing tier-1, regional ISPs</a:t>
            </a:r>
          </a:p>
          <a:p>
            <a:endParaRPr lang="x-none" altLang="x-none" dirty="0">
              <a:latin typeface="Times New Roman" charset="0"/>
              <a:ea typeface="ＭＳ Ｐゴシック" charset="-128"/>
            </a:endParaRPr>
          </a:p>
        </p:txBody>
      </p:sp>
    </p:spTree>
    <p:extLst>
      <p:ext uri="{BB962C8B-B14F-4D97-AF65-F5344CB8AC3E}">
        <p14:creationId xmlns:p14="http://schemas.microsoft.com/office/powerpoint/2010/main" val="38241069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11AEBF48-2D9F-E340-880F-5C0E3C024887}" type="slidenum">
              <a:rPr lang="en-US" altLang="x-none" sz="1300">
                <a:latin typeface="Times New Roman" charset="0"/>
              </a:rPr>
              <a:pPr/>
              <a:t>30</a:t>
            </a:fld>
            <a:endParaRPr lang="en-US" altLang="x-none" sz="1300">
              <a:latin typeface="Times New Roman" charset="0"/>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37065844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Slide Image Placeholder 1"/>
          <p:cNvSpPr>
            <a:spLocks noGrp="1" noRot="1" noChangeAspect="1" noTextEdit="1"/>
          </p:cNvSpPr>
          <p:nvPr>
            <p:ph type="sldImg"/>
          </p:nvPr>
        </p:nvSpPr>
        <p:spPr>
          <a:ln/>
        </p:spPr>
      </p:sp>
      <p:sp>
        <p:nvSpPr>
          <p:cNvPr id="6861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6861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26D73FB9-9AE2-444E-8B9C-B25D889CFBD4}" type="slidenum">
              <a:rPr lang="en-US" altLang="x-none" sz="1300">
                <a:latin typeface="Times New Roman" charset="0"/>
              </a:rPr>
              <a:pPr>
                <a:spcBef>
                  <a:spcPct val="0"/>
                </a:spcBef>
                <a:buClrTx/>
                <a:buSzTx/>
                <a:buFontTx/>
                <a:buNone/>
              </a:pPr>
              <a:t>32</a:t>
            </a:fld>
            <a:endParaRPr lang="en-US" altLang="x-none" sz="1300">
              <a:latin typeface="Times New Roman" charset="0"/>
            </a:endParaRPr>
          </a:p>
        </p:txBody>
      </p:sp>
    </p:spTree>
    <p:extLst>
      <p:ext uri="{BB962C8B-B14F-4D97-AF65-F5344CB8AC3E}">
        <p14:creationId xmlns:p14="http://schemas.microsoft.com/office/powerpoint/2010/main" val="30931093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Slide Image Placeholder 1"/>
          <p:cNvSpPr>
            <a:spLocks noGrp="1" noRot="1" noChangeAspect="1" noTextEdit="1"/>
          </p:cNvSpPr>
          <p:nvPr>
            <p:ph type="sldImg"/>
          </p:nvPr>
        </p:nvSpPr>
        <p:spPr>
          <a:ln/>
        </p:spPr>
      </p:sp>
      <p:sp>
        <p:nvSpPr>
          <p:cNvPr id="7065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7065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9EEB3FB5-D6D7-0540-B71D-46973F6FB30D}" type="slidenum">
              <a:rPr lang="en-US" altLang="x-none" sz="1300">
                <a:latin typeface="Times New Roman" charset="0"/>
              </a:rPr>
              <a:pPr>
                <a:spcBef>
                  <a:spcPct val="0"/>
                </a:spcBef>
                <a:buClrTx/>
                <a:buSzTx/>
                <a:buFontTx/>
                <a:buNone/>
              </a:pPr>
              <a:t>33</a:t>
            </a:fld>
            <a:endParaRPr lang="en-US" altLang="x-none" sz="1300">
              <a:latin typeface="Times New Roman" charset="0"/>
            </a:endParaRPr>
          </a:p>
        </p:txBody>
      </p:sp>
    </p:spTree>
    <p:extLst>
      <p:ext uri="{BB962C8B-B14F-4D97-AF65-F5344CB8AC3E}">
        <p14:creationId xmlns:p14="http://schemas.microsoft.com/office/powerpoint/2010/main" val="11977659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F19486C3-A728-174B-8DC6-B2AE1AC084FB}" type="slidenum">
              <a:rPr lang="en-US" altLang="x-none" sz="1300">
                <a:latin typeface="Times New Roman" charset="0"/>
              </a:rPr>
              <a:pPr/>
              <a:t>4</a:t>
            </a:fld>
            <a:endParaRPr lang="en-US" altLang="x-none" sz="1300">
              <a:latin typeface="Times New Roman" charset="0"/>
            </a:endParaRPr>
          </a:p>
        </p:txBody>
      </p:sp>
      <p:sp>
        <p:nvSpPr>
          <p:cNvPr id="24578" name="Rectangle 2"/>
          <p:cNvSpPr>
            <a:spLocks noGrp="1" noRot="1" noChangeAspect="1" noChangeArrowheads="1" noTextEdit="1"/>
          </p:cNvSpPr>
          <p:nvPr>
            <p:ph type="sldImg"/>
          </p:nvPr>
        </p:nvSpPr>
        <p:spPr>
          <a:ln/>
        </p:spPr>
      </p:sp>
      <p:sp>
        <p:nvSpPr>
          <p:cNvPr id="24579"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14126543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Slide Image Placeholder 1"/>
          <p:cNvSpPr>
            <a:spLocks noGrp="1" noRot="1" noChangeAspect="1" noTextEdit="1"/>
          </p:cNvSpPr>
          <p:nvPr>
            <p:ph type="sldImg"/>
          </p:nvPr>
        </p:nvSpPr>
        <p:spPr>
          <a:ln/>
        </p:spPr>
      </p:sp>
      <p:sp>
        <p:nvSpPr>
          <p:cNvPr id="7270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7270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F4622A40-3405-2E42-B0EC-491A144DCFCA}" type="slidenum">
              <a:rPr lang="en-US" altLang="x-none" sz="1300">
                <a:latin typeface="Times New Roman" charset="0"/>
              </a:rPr>
              <a:pPr>
                <a:spcBef>
                  <a:spcPct val="0"/>
                </a:spcBef>
                <a:buClrTx/>
                <a:buSzTx/>
                <a:buFontTx/>
                <a:buNone/>
              </a:pPr>
              <a:t>34</a:t>
            </a:fld>
            <a:endParaRPr lang="en-US" altLang="x-none" sz="1300">
              <a:latin typeface="Times New Roman" charset="0"/>
            </a:endParaRPr>
          </a:p>
        </p:txBody>
      </p:sp>
    </p:spTree>
    <p:extLst>
      <p:ext uri="{BB962C8B-B14F-4D97-AF65-F5344CB8AC3E}">
        <p14:creationId xmlns:p14="http://schemas.microsoft.com/office/powerpoint/2010/main" val="16224448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Slide Image Placeholder 1"/>
          <p:cNvSpPr>
            <a:spLocks noGrp="1" noRot="1" noChangeAspect="1" noTextEdit="1"/>
          </p:cNvSpPr>
          <p:nvPr>
            <p:ph type="sldImg"/>
          </p:nvPr>
        </p:nvSpPr>
        <p:spPr>
          <a:ln/>
        </p:spPr>
      </p:sp>
      <p:sp>
        <p:nvSpPr>
          <p:cNvPr id="7475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7475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ACD037FE-D469-8345-8929-9955A641CB16}" type="slidenum">
              <a:rPr lang="en-US" altLang="x-none" sz="1300">
                <a:latin typeface="Times New Roman" charset="0"/>
              </a:rPr>
              <a:pPr>
                <a:spcBef>
                  <a:spcPct val="0"/>
                </a:spcBef>
                <a:buClrTx/>
                <a:buSzTx/>
                <a:buFontTx/>
                <a:buNone/>
              </a:pPr>
              <a:t>35</a:t>
            </a:fld>
            <a:endParaRPr lang="en-US" altLang="x-none" sz="1300">
              <a:latin typeface="Times New Roman" charset="0"/>
            </a:endParaRPr>
          </a:p>
        </p:txBody>
      </p:sp>
    </p:spTree>
    <p:extLst>
      <p:ext uri="{BB962C8B-B14F-4D97-AF65-F5344CB8AC3E}">
        <p14:creationId xmlns:p14="http://schemas.microsoft.com/office/powerpoint/2010/main" val="310642068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Slide Image Placeholder 1"/>
          <p:cNvSpPr>
            <a:spLocks noGrp="1" noRot="1" noChangeAspect="1" noTextEdit="1"/>
          </p:cNvSpPr>
          <p:nvPr>
            <p:ph type="sldImg"/>
          </p:nvPr>
        </p:nvSpPr>
        <p:spPr>
          <a:ln/>
        </p:spPr>
      </p:sp>
      <p:sp>
        <p:nvSpPr>
          <p:cNvPr id="7680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7680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1166EC94-E73B-1741-91C6-FC6D0361E833}" type="slidenum">
              <a:rPr lang="en-US" altLang="x-none" sz="1300">
                <a:latin typeface="Times New Roman" charset="0"/>
              </a:rPr>
              <a:pPr>
                <a:spcBef>
                  <a:spcPct val="0"/>
                </a:spcBef>
                <a:buClrTx/>
                <a:buSzTx/>
                <a:buFontTx/>
                <a:buNone/>
              </a:pPr>
              <a:t>36</a:t>
            </a:fld>
            <a:endParaRPr lang="en-US" altLang="x-none" sz="1300">
              <a:latin typeface="Times New Roman" charset="0"/>
            </a:endParaRPr>
          </a:p>
        </p:txBody>
      </p:sp>
    </p:spTree>
    <p:extLst>
      <p:ext uri="{BB962C8B-B14F-4D97-AF65-F5344CB8AC3E}">
        <p14:creationId xmlns:p14="http://schemas.microsoft.com/office/powerpoint/2010/main" val="18617355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Slide Image Placeholder 1"/>
          <p:cNvSpPr>
            <a:spLocks noGrp="1" noRot="1" noChangeAspect="1" noTextEdit="1"/>
          </p:cNvSpPr>
          <p:nvPr>
            <p:ph type="sldImg"/>
          </p:nvPr>
        </p:nvSpPr>
        <p:spPr>
          <a:ln/>
        </p:spPr>
      </p:sp>
      <p:sp>
        <p:nvSpPr>
          <p:cNvPr id="7885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7885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7775CEF8-AF06-6447-B4ED-8F25D8E3D783}" type="slidenum">
              <a:rPr lang="en-US" altLang="x-none" sz="1300">
                <a:latin typeface="Times New Roman" charset="0"/>
              </a:rPr>
              <a:pPr>
                <a:spcBef>
                  <a:spcPct val="0"/>
                </a:spcBef>
                <a:buClrTx/>
                <a:buSzTx/>
                <a:buFontTx/>
                <a:buNone/>
              </a:pPr>
              <a:t>37</a:t>
            </a:fld>
            <a:endParaRPr lang="en-US" altLang="x-none" sz="1300">
              <a:latin typeface="Times New Roman" charset="0"/>
            </a:endParaRPr>
          </a:p>
        </p:txBody>
      </p:sp>
    </p:spTree>
    <p:extLst>
      <p:ext uri="{BB962C8B-B14F-4D97-AF65-F5344CB8AC3E}">
        <p14:creationId xmlns:p14="http://schemas.microsoft.com/office/powerpoint/2010/main" val="35502501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Slide Image Placeholder 1"/>
          <p:cNvSpPr>
            <a:spLocks noGrp="1" noRot="1" noChangeAspect="1" noTextEdit="1"/>
          </p:cNvSpPr>
          <p:nvPr>
            <p:ph type="sldImg"/>
          </p:nvPr>
        </p:nvSpPr>
        <p:spPr>
          <a:ln/>
        </p:spPr>
      </p:sp>
      <p:sp>
        <p:nvSpPr>
          <p:cNvPr id="8294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8294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D14B46C3-D07A-274F-BBB5-C32AD20724F7}" type="slidenum">
              <a:rPr lang="en-US" altLang="x-none" sz="1300">
                <a:latin typeface="Times New Roman" charset="0"/>
              </a:rPr>
              <a:pPr>
                <a:spcBef>
                  <a:spcPct val="0"/>
                </a:spcBef>
                <a:buClrTx/>
                <a:buSzTx/>
                <a:buFontTx/>
                <a:buNone/>
              </a:pPr>
              <a:t>38</a:t>
            </a:fld>
            <a:endParaRPr lang="en-US" altLang="x-none" sz="1300">
              <a:latin typeface="Times New Roman" charset="0"/>
            </a:endParaRPr>
          </a:p>
        </p:txBody>
      </p:sp>
    </p:spTree>
    <p:extLst>
      <p:ext uri="{BB962C8B-B14F-4D97-AF65-F5344CB8AC3E}">
        <p14:creationId xmlns:p14="http://schemas.microsoft.com/office/powerpoint/2010/main" val="23298545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Slide Image Placeholder 1"/>
          <p:cNvSpPr>
            <a:spLocks noGrp="1" noRot="1" noChangeAspect="1" noTextEdit="1"/>
          </p:cNvSpPr>
          <p:nvPr>
            <p:ph type="sldImg"/>
          </p:nvPr>
        </p:nvSpPr>
        <p:spPr>
          <a:ln/>
        </p:spPr>
      </p:sp>
      <p:sp>
        <p:nvSpPr>
          <p:cNvPr id="8499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8499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A906A02B-2A89-634D-8B2E-BBA082D588AF}" type="slidenum">
              <a:rPr lang="en-US" altLang="x-none" sz="1300">
                <a:latin typeface="Times New Roman" charset="0"/>
              </a:rPr>
              <a:pPr>
                <a:spcBef>
                  <a:spcPct val="0"/>
                </a:spcBef>
                <a:buClrTx/>
                <a:buSzTx/>
                <a:buFontTx/>
                <a:buNone/>
              </a:pPr>
              <a:t>39</a:t>
            </a:fld>
            <a:endParaRPr lang="en-US" altLang="x-none" sz="1300">
              <a:latin typeface="Times New Roman" charset="0"/>
            </a:endParaRPr>
          </a:p>
        </p:txBody>
      </p:sp>
    </p:spTree>
    <p:extLst>
      <p:ext uri="{BB962C8B-B14F-4D97-AF65-F5344CB8AC3E}">
        <p14:creationId xmlns:p14="http://schemas.microsoft.com/office/powerpoint/2010/main" val="8376404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p:cNvSpPr>
            <a:spLocks noGrp="1" noRot="1" noChangeAspect="1" noTextEdit="1"/>
          </p:cNvSpPr>
          <p:nvPr>
            <p:ph type="sldImg"/>
          </p:nvPr>
        </p:nvSpPr>
        <p:spPr>
          <a:ln/>
        </p:spPr>
      </p:sp>
      <p:sp>
        <p:nvSpPr>
          <p:cNvPr id="8704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tLang="x-none" dirty="0">
                <a:latin typeface="Times New Roman" charset="0"/>
                <a:ea typeface="ＭＳ Ｐゴシック" charset="-128"/>
              </a:rPr>
              <a:t>Lf: line feed</a:t>
            </a:r>
          </a:p>
          <a:p>
            <a:r>
              <a:rPr lang="en-US" altLang="x-none" dirty="0">
                <a:latin typeface="Times New Roman" charset="0"/>
                <a:ea typeface="ＭＳ Ｐゴシック" charset="-128"/>
              </a:rPr>
              <a:t>Cr: carriage return</a:t>
            </a:r>
          </a:p>
          <a:p>
            <a:r>
              <a:rPr lang="en-US" altLang="x-none" dirty="0" err="1">
                <a:latin typeface="Times New Roman" charset="0"/>
                <a:ea typeface="ＭＳ Ｐゴシック" charset="-128"/>
              </a:rPr>
              <a:t>Sp</a:t>
            </a:r>
            <a:r>
              <a:rPr lang="en-US" altLang="x-none" dirty="0">
                <a:latin typeface="Times New Roman" charset="0"/>
                <a:ea typeface="ＭＳ Ｐゴシック" charset="-128"/>
              </a:rPr>
              <a:t>: separator</a:t>
            </a:r>
            <a:endParaRPr lang="x-none" altLang="x-none">
              <a:latin typeface="Times New Roman" charset="0"/>
              <a:ea typeface="ＭＳ Ｐゴシック" charset="-128"/>
            </a:endParaRPr>
          </a:p>
        </p:txBody>
      </p:sp>
      <p:sp>
        <p:nvSpPr>
          <p:cNvPr id="8704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CDF08205-7AC5-6C4D-9387-5B019472BAAF}" type="slidenum">
              <a:rPr lang="en-US" altLang="x-none" sz="1300">
                <a:latin typeface="Times New Roman" charset="0"/>
              </a:rPr>
              <a:pPr>
                <a:spcBef>
                  <a:spcPct val="0"/>
                </a:spcBef>
                <a:buClrTx/>
                <a:buSzTx/>
                <a:buFontTx/>
                <a:buNone/>
              </a:pPr>
              <a:t>40</a:t>
            </a:fld>
            <a:endParaRPr lang="en-US" altLang="x-none" sz="1300">
              <a:latin typeface="Times New Roman" charset="0"/>
            </a:endParaRPr>
          </a:p>
        </p:txBody>
      </p:sp>
    </p:spTree>
    <p:extLst>
      <p:ext uri="{BB962C8B-B14F-4D97-AF65-F5344CB8AC3E}">
        <p14:creationId xmlns:p14="http://schemas.microsoft.com/office/powerpoint/2010/main" val="404920975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Slide Image Placeholder 1"/>
          <p:cNvSpPr>
            <a:spLocks noGrp="1" noRot="1" noChangeAspect="1" noTextEdit="1"/>
          </p:cNvSpPr>
          <p:nvPr>
            <p:ph type="sldImg"/>
          </p:nvPr>
        </p:nvSpPr>
        <p:spPr>
          <a:ln/>
        </p:spPr>
      </p:sp>
      <p:sp>
        <p:nvSpPr>
          <p:cNvPr id="8909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8909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C3613040-F7D2-8640-BA71-7E4CEA087476}" type="slidenum">
              <a:rPr lang="en-US" altLang="x-none" sz="1300">
                <a:latin typeface="Times New Roman" charset="0"/>
              </a:rPr>
              <a:pPr>
                <a:spcBef>
                  <a:spcPct val="0"/>
                </a:spcBef>
                <a:buClrTx/>
                <a:buSzTx/>
                <a:buFontTx/>
                <a:buNone/>
              </a:pPr>
              <a:t>41</a:t>
            </a:fld>
            <a:endParaRPr lang="en-US" altLang="x-none" sz="1300">
              <a:latin typeface="Times New Roman" charset="0"/>
            </a:endParaRPr>
          </a:p>
        </p:txBody>
      </p:sp>
    </p:spTree>
    <p:extLst>
      <p:ext uri="{BB962C8B-B14F-4D97-AF65-F5344CB8AC3E}">
        <p14:creationId xmlns:p14="http://schemas.microsoft.com/office/powerpoint/2010/main" val="109996865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Slide Image Placeholder 1"/>
          <p:cNvSpPr>
            <a:spLocks noGrp="1" noRot="1" noChangeAspect="1" noTextEdit="1"/>
          </p:cNvSpPr>
          <p:nvPr>
            <p:ph type="sldImg"/>
          </p:nvPr>
        </p:nvSpPr>
        <p:spPr>
          <a:ln/>
        </p:spPr>
      </p:sp>
      <p:sp>
        <p:nvSpPr>
          <p:cNvPr id="9113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9113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A44407F2-FE25-5E4F-A321-800A75AB9EF0}" type="slidenum">
              <a:rPr lang="en-US" altLang="x-none" sz="1300">
                <a:latin typeface="Times New Roman" charset="0"/>
              </a:rPr>
              <a:pPr>
                <a:spcBef>
                  <a:spcPct val="0"/>
                </a:spcBef>
                <a:buClrTx/>
                <a:buSzTx/>
                <a:buFontTx/>
                <a:buNone/>
              </a:pPr>
              <a:t>42</a:t>
            </a:fld>
            <a:endParaRPr lang="en-US" altLang="x-none" sz="1300">
              <a:latin typeface="Times New Roman" charset="0"/>
            </a:endParaRPr>
          </a:p>
        </p:txBody>
      </p:sp>
    </p:spTree>
    <p:extLst>
      <p:ext uri="{BB962C8B-B14F-4D97-AF65-F5344CB8AC3E}">
        <p14:creationId xmlns:p14="http://schemas.microsoft.com/office/powerpoint/2010/main" val="357228994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Slide Image Placeholder 1"/>
          <p:cNvSpPr>
            <a:spLocks noGrp="1" noRot="1" noChangeAspect="1" noTextEdit="1"/>
          </p:cNvSpPr>
          <p:nvPr>
            <p:ph type="sldImg"/>
          </p:nvPr>
        </p:nvSpPr>
        <p:spPr>
          <a:ln/>
        </p:spPr>
      </p:sp>
      <p:sp>
        <p:nvSpPr>
          <p:cNvPr id="9318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9318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A9272383-09A3-714E-8887-0D85CFA22030}" type="slidenum">
              <a:rPr lang="en-US" altLang="x-none" sz="1300">
                <a:latin typeface="Times New Roman" charset="0"/>
              </a:rPr>
              <a:pPr>
                <a:spcBef>
                  <a:spcPct val="0"/>
                </a:spcBef>
                <a:buClrTx/>
                <a:buSzTx/>
                <a:buFontTx/>
                <a:buNone/>
              </a:pPr>
              <a:t>43</a:t>
            </a:fld>
            <a:endParaRPr lang="en-US" altLang="x-none" sz="1300">
              <a:latin typeface="Times New Roman" charset="0"/>
            </a:endParaRPr>
          </a:p>
        </p:txBody>
      </p:sp>
    </p:spTree>
    <p:extLst>
      <p:ext uri="{BB962C8B-B14F-4D97-AF65-F5344CB8AC3E}">
        <p14:creationId xmlns:p14="http://schemas.microsoft.com/office/powerpoint/2010/main" val="40490284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272BA32F-8D58-2848-A070-AB7C8C09A3FD}" type="slidenum">
              <a:rPr lang="en-US" altLang="x-none" sz="1300">
                <a:latin typeface="Times New Roman" charset="0"/>
              </a:rPr>
              <a:pPr/>
              <a:t>5</a:t>
            </a:fld>
            <a:endParaRPr lang="en-US" altLang="x-none" sz="1300">
              <a:latin typeface="Times New Roman" charset="0"/>
            </a:endParaRPr>
          </a:p>
        </p:txBody>
      </p:sp>
      <p:sp>
        <p:nvSpPr>
          <p:cNvPr id="26626" name="Rectangle 2"/>
          <p:cNvSpPr>
            <a:spLocks noGrp="1" noRot="1" noChangeAspect="1" noChangeArrowheads="1" noTextEdit="1"/>
          </p:cNvSpPr>
          <p:nvPr>
            <p:ph type="sldImg"/>
          </p:nvPr>
        </p:nvSpPr>
        <p:spPr>
          <a:ln/>
        </p:spPr>
      </p:sp>
      <p:sp>
        <p:nvSpPr>
          <p:cNvPr id="26627"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x-none" sz="1200" i="1" dirty="0">
                <a:solidFill>
                  <a:srgbClr val="CC0000"/>
                </a:solidFill>
                <a:latin typeface="Gill Sans MT" charset="0"/>
              </a:rPr>
              <a:t>protocols</a:t>
            </a:r>
            <a:r>
              <a:rPr lang="en-US" altLang="x-none" sz="1200" i="1" dirty="0">
                <a:latin typeface="Gill Sans MT" charset="0"/>
              </a:rPr>
              <a:t> define </a:t>
            </a:r>
            <a:r>
              <a:rPr lang="en-US" altLang="x-none" sz="1200" i="1" dirty="0">
                <a:solidFill>
                  <a:srgbClr val="CC0000"/>
                </a:solidFill>
                <a:latin typeface="Gill Sans MT" charset="0"/>
              </a:rPr>
              <a:t>format</a:t>
            </a:r>
            <a:r>
              <a:rPr lang="en-US" altLang="x-none" sz="1200" i="1" dirty="0">
                <a:latin typeface="Gill Sans MT" charset="0"/>
              </a:rPr>
              <a:t>, </a:t>
            </a:r>
            <a:r>
              <a:rPr lang="en-US" altLang="x-none" sz="1200" i="1" dirty="0">
                <a:solidFill>
                  <a:srgbClr val="CC0000"/>
                </a:solidFill>
                <a:latin typeface="Gill Sans MT" charset="0"/>
              </a:rPr>
              <a:t>order</a:t>
            </a:r>
            <a:r>
              <a:rPr lang="en-US" altLang="x-none" sz="1200" i="1" dirty="0">
                <a:latin typeface="Gill Sans MT" charset="0"/>
              </a:rPr>
              <a:t> of </a:t>
            </a:r>
            <a:r>
              <a:rPr lang="en-US" altLang="x-none" sz="1200" i="1" dirty="0">
                <a:solidFill>
                  <a:srgbClr val="CC0000"/>
                </a:solidFill>
                <a:latin typeface="Gill Sans MT" charset="0"/>
              </a:rPr>
              <a:t>messages sent and received</a:t>
            </a:r>
            <a:r>
              <a:rPr lang="en-US" altLang="x-none" sz="1200" i="1" dirty="0">
                <a:latin typeface="Gill Sans MT" charset="0"/>
              </a:rPr>
              <a:t> among network entities, and </a:t>
            </a:r>
            <a:r>
              <a:rPr lang="en-US" altLang="x-none" sz="1200" i="1" dirty="0">
                <a:solidFill>
                  <a:srgbClr val="CC0000"/>
                </a:solidFill>
                <a:latin typeface="Gill Sans MT" charset="0"/>
              </a:rPr>
              <a:t>actions taken</a:t>
            </a:r>
            <a:r>
              <a:rPr lang="en-US" altLang="x-none" sz="1200" i="1" dirty="0">
                <a:latin typeface="Gill Sans MT" charset="0"/>
              </a:rPr>
              <a:t> on message transmission, receipt</a:t>
            </a:r>
            <a:r>
              <a:rPr lang="en-US" altLang="x-none" i="1" dirty="0">
                <a:solidFill>
                  <a:srgbClr val="FF0000"/>
                </a:solidFill>
              </a:rPr>
              <a:t> </a:t>
            </a:r>
          </a:p>
          <a:p>
            <a:pPr eaLnBrk="1" hangingPunct="1">
              <a:buFont typeface="Wingdings" charset="2"/>
              <a:buNone/>
            </a:pPr>
            <a:r>
              <a:rPr lang="en-US" altLang="x-none" i="1" dirty="0">
                <a:solidFill>
                  <a:srgbClr val="CC0000"/>
                </a:solidFill>
                <a:ea typeface="ＭＳ Ｐゴシック" charset="-128"/>
              </a:rPr>
              <a:t>human protocols:</a:t>
            </a:r>
          </a:p>
          <a:p>
            <a:pPr eaLnBrk="1" hangingPunct="1"/>
            <a:r>
              <a:rPr lang="ja-JP" altLang="en-US" sz="1200" dirty="0">
                <a:ea typeface="ＭＳ Ｐゴシック" charset="-128"/>
              </a:rPr>
              <a:t>“</a:t>
            </a:r>
            <a:r>
              <a:rPr lang="en-US" altLang="ja-JP" sz="1200" dirty="0">
                <a:ea typeface="ＭＳ Ｐゴシック" charset="-128"/>
              </a:rPr>
              <a:t>what</a:t>
            </a:r>
            <a:r>
              <a:rPr lang="ja-JP" altLang="en-US" sz="1200" dirty="0">
                <a:ea typeface="ＭＳ Ｐゴシック" charset="-128"/>
              </a:rPr>
              <a:t>’</a:t>
            </a:r>
            <a:r>
              <a:rPr lang="en-US" altLang="ja-JP" sz="1200" dirty="0">
                <a:ea typeface="ＭＳ Ｐゴシック" charset="-128"/>
              </a:rPr>
              <a:t>s the time?</a:t>
            </a:r>
            <a:r>
              <a:rPr lang="ja-JP" altLang="en-US" sz="1200" dirty="0">
                <a:ea typeface="ＭＳ Ｐゴシック" charset="-128"/>
              </a:rPr>
              <a:t>”</a:t>
            </a:r>
            <a:endParaRPr lang="en-US" altLang="ja-JP" sz="1200" dirty="0">
              <a:ea typeface="ＭＳ Ｐゴシック" charset="-128"/>
            </a:endParaRPr>
          </a:p>
          <a:p>
            <a:pPr eaLnBrk="1" hangingPunct="1"/>
            <a:r>
              <a:rPr lang="ja-JP" altLang="en-US" sz="1200" dirty="0">
                <a:ea typeface="ＭＳ Ｐゴシック" charset="-128"/>
              </a:rPr>
              <a:t>“</a:t>
            </a:r>
            <a:r>
              <a:rPr lang="en-US" altLang="ja-JP" sz="1200" dirty="0">
                <a:ea typeface="ＭＳ Ｐゴシック" charset="-128"/>
              </a:rPr>
              <a:t>I have a question</a:t>
            </a:r>
            <a:r>
              <a:rPr lang="ja-JP" altLang="en-US" sz="1200" dirty="0">
                <a:ea typeface="ＭＳ Ｐゴシック" charset="-128"/>
              </a:rPr>
              <a:t>”</a:t>
            </a:r>
            <a:endParaRPr lang="en-US" altLang="ja-JP" sz="1200" dirty="0">
              <a:ea typeface="ＭＳ Ｐゴシック" charset="-128"/>
            </a:endParaRPr>
          </a:p>
          <a:p>
            <a:pPr eaLnBrk="1" hangingPunct="1"/>
            <a:r>
              <a:rPr lang="en-US" altLang="x-none" sz="1200" dirty="0">
                <a:ea typeface="ＭＳ Ｐゴシック" charset="-128"/>
              </a:rPr>
              <a:t>Introductions</a:t>
            </a:r>
          </a:p>
          <a:p>
            <a:pPr eaLnBrk="1" hangingPunct="1">
              <a:buFont typeface="Wingdings" charset="0"/>
              <a:buNone/>
              <a:defRPr/>
            </a:pPr>
            <a:r>
              <a:rPr lang="en-US" i="1" dirty="0">
                <a:solidFill>
                  <a:srgbClr val="CC0000"/>
                </a:solidFill>
              </a:rPr>
              <a:t>network protocols:</a:t>
            </a:r>
          </a:p>
          <a:p>
            <a:pPr marL="231775" indent="-231775">
              <a:defRPr/>
            </a:pPr>
            <a:r>
              <a:rPr lang="en-US" sz="1200" dirty="0"/>
              <a:t>machines rather than humans</a:t>
            </a:r>
          </a:p>
          <a:p>
            <a:pPr marL="231775" indent="-231775">
              <a:defRPr/>
            </a:pPr>
            <a:r>
              <a:rPr lang="en-US" sz="1200" dirty="0"/>
              <a:t>all communication activity in Internet governed by protocols</a:t>
            </a:r>
          </a:p>
          <a:p>
            <a:pPr eaLnBrk="1" hangingPunct="1"/>
            <a:endParaRPr lang="x-none" altLang="x-none">
              <a:latin typeface="Times New Roman" charset="0"/>
              <a:ea typeface="ＭＳ Ｐゴシック" charset="-128"/>
            </a:endParaRPr>
          </a:p>
        </p:txBody>
      </p:sp>
    </p:spTree>
    <p:extLst>
      <p:ext uri="{BB962C8B-B14F-4D97-AF65-F5344CB8AC3E}">
        <p14:creationId xmlns:p14="http://schemas.microsoft.com/office/powerpoint/2010/main" val="37437516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Slide Image Placeholder 1"/>
          <p:cNvSpPr>
            <a:spLocks noGrp="1" noRot="1" noChangeAspect="1" noTextEdit="1"/>
          </p:cNvSpPr>
          <p:nvPr>
            <p:ph type="sldImg"/>
          </p:nvPr>
        </p:nvSpPr>
        <p:spPr>
          <a:ln/>
        </p:spPr>
      </p:sp>
      <p:sp>
        <p:nvSpPr>
          <p:cNvPr id="9523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tLang="x-none" dirty="0">
                <a:latin typeface="Times New Roman" charset="0"/>
                <a:ea typeface="ＭＳ Ｐゴシック" charset="-128"/>
              </a:rPr>
              <a:t>Do a curl or ftp example</a:t>
            </a:r>
            <a:endParaRPr lang="x-none" altLang="x-none">
              <a:latin typeface="Times New Roman" charset="0"/>
              <a:ea typeface="ＭＳ Ｐゴシック" charset="-128"/>
            </a:endParaRPr>
          </a:p>
        </p:txBody>
      </p:sp>
      <p:sp>
        <p:nvSpPr>
          <p:cNvPr id="9523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FC8B9FFF-9522-FE41-A586-826ACC6D2308}" type="slidenum">
              <a:rPr lang="en-US" altLang="x-none" sz="1300">
                <a:latin typeface="Times New Roman" charset="0"/>
              </a:rPr>
              <a:pPr>
                <a:spcBef>
                  <a:spcPct val="0"/>
                </a:spcBef>
                <a:buClrTx/>
                <a:buSzTx/>
                <a:buFontTx/>
                <a:buNone/>
              </a:pPr>
              <a:t>44</a:t>
            </a:fld>
            <a:endParaRPr lang="en-US" altLang="x-none" sz="1300">
              <a:latin typeface="Times New Roman" charset="0"/>
            </a:endParaRPr>
          </a:p>
        </p:txBody>
      </p:sp>
    </p:spTree>
    <p:extLst>
      <p:ext uri="{BB962C8B-B14F-4D97-AF65-F5344CB8AC3E}">
        <p14:creationId xmlns:p14="http://schemas.microsoft.com/office/powerpoint/2010/main" val="74875645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Slide Image Placeholder 1"/>
          <p:cNvSpPr>
            <a:spLocks noGrp="1" noRot="1" noChangeAspect="1" noTextEdit="1"/>
          </p:cNvSpPr>
          <p:nvPr>
            <p:ph type="sldImg"/>
          </p:nvPr>
        </p:nvSpPr>
        <p:spPr>
          <a:ln/>
        </p:spPr>
      </p:sp>
      <p:sp>
        <p:nvSpPr>
          <p:cNvPr id="9933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9933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F75F17FA-F0F6-E947-A72C-8BCA70D29D9E}" type="slidenum">
              <a:rPr lang="en-US" altLang="x-none" sz="1300">
                <a:latin typeface="Times New Roman" charset="0"/>
              </a:rPr>
              <a:pPr>
                <a:spcBef>
                  <a:spcPct val="0"/>
                </a:spcBef>
                <a:buClrTx/>
                <a:buSzTx/>
                <a:buFontTx/>
                <a:buNone/>
              </a:pPr>
              <a:t>45</a:t>
            </a:fld>
            <a:endParaRPr lang="en-US" altLang="x-none" sz="1300">
              <a:latin typeface="Times New Roman" charset="0"/>
            </a:endParaRPr>
          </a:p>
        </p:txBody>
      </p:sp>
    </p:spTree>
    <p:extLst>
      <p:ext uri="{BB962C8B-B14F-4D97-AF65-F5344CB8AC3E}">
        <p14:creationId xmlns:p14="http://schemas.microsoft.com/office/powerpoint/2010/main" val="17421182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Slide Image Placeholder 1"/>
          <p:cNvSpPr>
            <a:spLocks noGrp="1" noRot="1" noChangeAspect="1" noTextEdit="1"/>
          </p:cNvSpPr>
          <p:nvPr>
            <p:ph type="sldImg"/>
          </p:nvPr>
        </p:nvSpPr>
        <p:spPr>
          <a:ln/>
        </p:spPr>
      </p:sp>
      <p:sp>
        <p:nvSpPr>
          <p:cNvPr id="10137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nSpc>
                <a:spcPct val="75000"/>
              </a:lnSpc>
              <a:buFont typeface="Wingdings" charset="2"/>
              <a:buNone/>
            </a:pPr>
            <a:r>
              <a:rPr lang="en-US" altLang="x-none" i="1" dirty="0">
                <a:solidFill>
                  <a:srgbClr val="CC0000"/>
                </a:solidFill>
                <a:latin typeface="Gill Sans MT" charset="0"/>
                <a:ea typeface="ＭＳ Ｐゴシック" charset="-128"/>
              </a:rPr>
              <a:t>what cookies can be used for:</a:t>
            </a:r>
          </a:p>
          <a:p>
            <a:pPr>
              <a:lnSpc>
                <a:spcPct val="75000"/>
              </a:lnSpc>
            </a:pPr>
            <a:r>
              <a:rPr lang="en-US" altLang="x-none" sz="1200" dirty="0">
                <a:latin typeface="Gill Sans MT" charset="0"/>
                <a:ea typeface="ＭＳ Ｐゴシック" charset="-128"/>
              </a:rPr>
              <a:t>authorization</a:t>
            </a:r>
          </a:p>
          <a:p>
            <a:pPr>
              <a:lnSpc>
                <a:spcPct val="75000"/>
              </a:lnSpc>
            </a:pPr>
            <a:r>
              <a:rPr lang="en-US" altLang="x-none" sz="1200" dirty="0">
                <a:latin typeface="Gill Sans MT" charset="0"/>
                <a:ea typeface="ＭＳ Ｐゴシック" charset="-128"/>
              </a:rPr>
              <a:t>shopping carts</a:t>
            </a:r>
          </a:p>
          <a:p>
            <a:pPr>
              <a:lnSpc>
                <a:spcPct val="75000"/>
              </a:lnSpc>
            </a:pPr>
            <a:r>
              <a:rPr lang="en-US" altLang="x-none" sz="1200" dirty="0">
                <a:latin typeface="Gill Sans MT" charset="0"/>
                <a:ea typeface="ＭＳ Ｐゴシック" charset="-128"/>
              </a:rPr>
              <a:t>recommendations</a:t>
            </a:r>
          </a:p>
          <a:p>
            <a:pPr>
              <a:lnSpc>
                <a:spcPct val="75000"/>
              </a:lnSpc>
            </a:pPr>
            <a:r>
              <a:rPr lang="en-US" altLang="x-none" sz="1200" dirty="0">
                <a:latin typeface="Gill Sans MT" charset="0"/>
                <a:ea typeface="ＭＳ Ｐゴシック" charset="-128"/>
              </a:rPr>
              <a:t>user session state (Web e-mail)</a:t>
            </a:r>
          </a:p>
          <a:p>
            <a:pPr>
              <a:lnSpc>
                <a:spcPct val="100000"/>
              </a:lnSpc>
              <a:buClr>
                <a:schemeClr val="accent2"/>
              </a:buClr>
              <a:buSzPct val="85000"/>
              <a:buFont typeface="ZapfDingbats" charset="0"/>
              <a:buNone/>
            </a:pPr>
            <a:r>
              <a:rPr lang="en-US" altLang="x-none" i="1" dirty="0">
                <a:solidFill>
                  <a:srgbClr val="CC0000"/>
                </a:solidFill>
              </a:rPr>
              <a:t>how to keep </a:t>
            </a:r>
            <a:r>
              <a:rPr lang="ja-JP" altLang="en-US" i="1" dirty="0">
                <a:solidFill>
                  <a:srgbClr val="CC0000"/>
                </a:solidFill>
              </a:rPr>
              <a:t>“</a:t>
            </a:r>
            <a:r>
              <a:rPr lang="en-US" altLang="ja-JP" i="1" dirty="0">
                <a:solidFill>
                  <a:srgbClr val="CC0000"/>
                </a:solidFill>
              </a:rPr>
              <a:t>state</a:t>
            </a:r>
            <a:r>
              <a:rPr lang="ja-JP" altLang="en-US" i="1" dirty="0">
                <a:solidFill>
                  <a:srgbClr val="CC0000"/>
                </a:solidFill>
              </a:rPr>
              <a:t>”</a:t>
            </a:r>
            <a:r>
              <a:rPr lang="en-US" altLang="ja-JP" i="1" dirty="0">
                <a:solidFill>
                  <a:srgbClr val="CC0000"/>
                </a:solidFill>
              </a:rPr>
              <a:t>:</a:t>
            </a:r>
          </a:p>
          <a:p>
            <a:pPr>
              <a:lnSpc>
                <a:spcPct val="90000"/>
              </a:lnSpc>
            </a:pPr>
            <a:r>
              <a:rPr lang="en-US" altLang="x-none" sz="1200" dirty="0"/>
              <a:t>protocol endpoints: maintain state at sender/receiver over multiple transactions</a:t>
            </a:r>
          </a:p>
          <a:p>
            <a:pPr>
              <a:lnSpc>
                <a:spcPct val="90000"/>
              </a:lnSpc>
            </a:pPr>
            <a:r>
              <a:rPr lang="en-US" altLang="x-none" sz="1200" dirty="0"/>
              <a:t>cookies: http messages carry state</a:t>
            </a:r>
          </a:p>
          <a:p>
            <a:pPr>
              <a:lnSpc>
                <a:spcPct val="100000"/>
              </a:lnSpc>
              <a:buClr>
                <a:schemeClr val="accent2"/>
              </a:buClr>
              <a:buSzPct val="85000"/>
              <a:buFont typeface="ZapfDingbats" charset="0"/>
              <a:buNone/>
            </a:pPr>
            <a:r>
              <a:rPr lang="en-US" altLang="x-none" sz="1200" i="1" dirty="0">
                <a:solidFill>
                  <a:srgbClr val="CC0000"/>
                </a:solidFill>
              </a:rPr>
              <a:t>cookies and privacy:</a:t>
            </a:r>
          </a:p>
          <a:p>
            <a:pPr>
              <a:lnSpc>
                <a:spcPct val="90000"/>
              </a:lnSpc>
            </a:pPr>
            <a:r>
              <a:rPr lang="en-US" altLang="x-none" sz="1200" dirty="0"/>
              <a:t>cookies permit sites to learn a lot about you</a:t>
            </a:r>
          </a:p>
          <a:p>
            <a:pPr>
              <a:lnSpc>
                <a:spcPct val="90000"/>
              </a:lnSpc>
            </a:pPr>
            <a:r>
              <a:rPr lang="en-US" altLang="x-none" sz="1200" dirty="0"/>
              <a:t>you may supply name and e-mail to sites</a:t>
            </a:r>
          </a:p>
          <a:p>
            <a:pPr>
              <a:lnSpc>
                <a:spcPct val="90000"/>
              </a:lnSpc>
            </a:pPr>
            <a:endParaRPr lang="en-US" altLang="x-none" sz="1200" dirty="0"/>
          </a:p>
          <a:p>
            <a:pPr>
              <a:lnSpc>
                <a:spcPct val="75000"/>
              </a:lnSpc>
            </a:pPr>
            <a:endParaRPr lang="en-US" altLang="x-none" sz="1200" dirty="0">
              <a:latin typeface="Gill Sans MT" charset="0"/>
              <a:ea typeface="ＭＳ Ｐゴシック" charset="-128"/>
            </a:endParaRPr>
          </a:p>
          <a:p>
            <a:endParaRPr lang="x-none" altLang="x-none">
              <a:latin typeface="Times New Roman" charset="0"/>
              <a:ea typeface="ＭＳ Ｐゴシック" charset="-128"/>
            </a:endParaRPr>
          </a:p>
        </p:txBody>
      </p:sp>
      <p:sp>
        <p:nvSpPr>
          <p:cNvPr id="10137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B20497B4-BC2A-BD40-B8BD-F9038F0BA7AC}" type="slidenum">
              <a:rPr lang="en-US" altLang="x-none" sz="1300">
                <a:latin typeface="Times New Roman" charset="0"/>
              </a:rPr>
              <a:pPr>
                <a:spcBef>
                  <a:spcPct val="0"/>
                </a:spcBef>
                <a:buClrTx/>
                <a:buSzTx/>
                <a:buFontTx/>
                <a:buNone/>
              </a:pPr>
              <a:t>46</a:t>
            </a:fld>
            <a:endParaRPr lang="en-US" altLang="x-none" sz="1300">
              <a:latin typeface="Times New Roman" charset="0"/>
            </a:endParaRPr>
          </a:p>
        </p:txBody>
      </p:sp>
    </p:spTree>
    <p:extLst>
      <p:ext uri="{BB962C8B-B14F-4D97-AF65-F5344CB8AC3E}">
        <p14:creationId xmlns:p14="http://schemas.microsoft.com/office/powerpoint/2010/main" val="35815127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Slide Image Placeholder 1"/>
          <p:cNvSpPr>
            <a:spLocks noGrp="1" noRot="1" noChangeAspect="1" noTextEdit="1"/>
          </p:cNvSpPr>
          <p:nvPr>
            <p:ph type="sldImg"/>
          </p:nvPr>
        </p:nvSpPr>
        <p:spPr>
          <a:ln/>
        </p:spPr>
      </p:sp>
      <p:sp>
        <p:nvSpPr>
          <p:cNvPr id="14643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4643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B28235BE-2254-E94C-96D9-4F7162F28491}" type="slidenum">
              <a:rPr lang="en-US" altLang="x-none" sz="1300">
                <a:latin typeface="Times New Roman" charset="0"/>
              </a:rPr>
              <a:pPr>
                <a:spcBef>
                  <a:spcPct val="0"/>
                </a:spcBef>
                <a:buClrTx/>
                <a:buSzTx/>
                <a:buFontTx/>
                <a:buNone/>
              </a:pPr>
              <a:t>47</a:t>
            </a:fld>
            <a:endParaRPr lang="en-US" altLang="x-none" sz="1300">
              <a:latin typeface="Times New Roman" charset="0"/>
            </a:endParaRPr>
          </a:p>
        </p:txBody>
      </p:sp>
    </p:spTree>
    <p:extLst>
      <p:ext uri="{BB962C8B-B14F-4D97-AF65-F5344CB8AC3E}">
        <p14:creationId xmlns:p14="http://schemas.microsoft.com/office/powerpoint/2010/main" val="225995382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Image Placeholder 1"/>
          <p:cNvSpPr>
            <a:spLocks noGrp="1" noRot="1" noChangeAspect="1" noTextEdit="1"/>
          </p:cNvSpPr>
          <p:nvPr>
            <p:ph type="sldImg"/>
          </p:nvPr>
        </p:nvSpPr>
        <p:spPr>
          <a:ln/>
        </p:spPr>
      </p:sp>
      <p:sp>
        <p:nvSpPr>
          <p:cNvPr id="14848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4848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062BC950-0A91-4746-8B15-AA6E470A6C8A}" type="slidenum">
              <a:rPr lang="en-US" altLang="x-none" sz="1300">
                <a:latin typeface="Times New Roman" charset="0"/>
              </a:rPr>
              <a:pPr>
                <a:spcBef>
                  <a:spcPct val="0"/>
                </a:spcBef>
                <a:buClrTx/>
                <a:buSzTx/>
                <a:buFontTx/>
                <a:buNone/>
              </a:pPr>
              <a:t>48</a:t>
            </a:fld>
            <a:endParaRPr lang="en-US" altLang="x-none" sz="1300">
              <a:latin typeface="Times New Roman" charset="0"/>
            </a:endParaRPr>
          </a:p>
        </p:txBody>
      </p:sp>
    </p:spTree>
    <p:extLst>
      <p:ext uri="{BB962C8B-B14F-4D97-AF65-F5344CB8AC3E}">
        <p14:creationId xmlns:p14="http://schemas.microsoft.com/office/powerpoint/2010/main" val="394253744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Slide Image Placeholder 1"/>
          <p:cNvSpPr>
            <a:spLocks noGrp="1" noRot="1" noChangeAspect="1" noTextEdit="1"/>
          </p:cNvSpPr>
          <p:nvPr>
            <p:ph type="sldImg"/>
          </p:nvPr>
        </p:nvSpPr>
        <p:spPr>
          <a:ln/>
        </p:spPr>
      </p:sp>
      <p:sp>
        <p:nvSpPr>
          <p:cNvPr id="15053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5053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086A2827-CEBB-8741-8F6E-08B0A8C24038}" type="slidenum">
              <a:rPr lang="en-US" altLang="x-none" sz="1300">
                <a:latin typeface="Times New Roman" charset="0"/>
              </a:rPr>
              <a:pPr>
                <a:spcBef>
                  <a:spcPct val="0"/>
                </a:spcBef>
                <a:buClrTx/>
                <a:buSzTx/>
                <a:buFontTx/>
                <a:buNone/>
              </a:pPr>
              <a:t>49</a:t>
            </a:fld>
            <a:endParaRPr lang="en-US" altLang="x-none" sz="1300">
              <a:latin typeface="Times New Roman" charset="0"/>
            </a:endParaRPr>
          </a:p>
        </p:txBody>
      </p:sp>
    </p:spTree>
    <p:extLst>
      <p:ext uri="{BB962C8B-B14F-4D97-AF65-F5344CB8AC3E}">
        <p14:creationId xmlns:p14="http://schemas.microsoft.com/office/powerpoint/2010/main" val="17345141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Slide Image Placeholder 1"/>
          <p:cNvSpPr>
            <a:spLocks noGrp="1" noRot="1" noChangeAspect="1" noTextEdit="1"/>
          </p:cNvSpPr>
          <p:nvPr>
            <p:ph type="sldImg"/>
          </p:nvPr>
        </p:nvSpPr>
        <p:spPr>
          <a:ln/>
        </p:spPr>
      </p:sp>
      <p:sp>
        <p:nvSpPr>
          <p:cNvPr id="152578"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52579"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5FD6E009-A0ED-4145-B260-C8B05112679B}" type="slidenum">
              <a:rPr lang="en-US" altLang="x-none" sz="1300">
                <a:latin typeface="Times New Roman" charset="0"/>
              </a:rPr>
              <a:pPr>
                <a:spcBef>
                  <a:spcPct val="0"/>
                </a:spcBef>
                <a:buClrTx/>
                <a:buSzTx/>
                <a:buFontTx/>
                <a:buNone/>
              </a:pPr>
              <a:t>50</a:t>
            </a:fld>
            <a:endParaRPr lang="en-US" altLang="x-none" sz="1300">
              <a:latin typeface="Times New Roman" charset="0"/>
            </a:endParaRPr>
          </a:p>
        </p:txBody>
      </p:sp>
    </p:spTree>
    <p:extLst>
      <p:ext uri="{BB962C8B-B14F-4D97-AF65-F5344CB8AC3E}">
        <p14:creationId xmlns:p14="http://schemas.microsoft.com/office/powerpoint/2010/main" val="169795630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5462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0D9BB71F-B57B-E04E-86F3-6A5847E02CB6}" type="slidenum">
              <a:rPr lang="en-US" altLang="x-none" sz="1300">
                <a:latin typeface="Times New Roman" charset="0"/>
              </a:rPr>
              <a:pPr>
                <a:spcBef>
                  <a:spcPct val="0"/>
                </a:spcBef>
                <a:buClrTx/>
                <a:buSzTx/>
                <a:buFontTx/>
                <a:buNone/>
              </a:pPr>
              <a:t>51</a:t>
            </a:fld>
            <a:endParaRPr lang="en-US" altLang="x-none" sz="1300">
              <a:latin typeface="Times New Roman" charset="0"/>
            </a:endParaRPr>
          </a:p>
        </p:txBody>
      </p:sp>
    </p:spTree>
    <p:extLst>
      <p:ext uri="{BB962C8B-B14F-4D97-AF65-F5344CB8AC3E}">
        <p14:creationId xmlns:p14="http://schemas.microsoft.com/office/powerpoint/2010/main" val="325538938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5667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5A2FF89E-8D47-174B-A58D-B151F54B8449}" type="slidenum">
              <a:rPr lang="en-US" altLang="x-none" sz="1300">
                <a:latin typeface="Times New Roman" charset="0"/>
              </a:rPr>
              <a:pPr>
                <a:spcBef>
                  <a:spcPct val="0"/>
                </a:spcBef>
                <a:buClrTx/>
                <a:buSzTx/>
                <a:buFontTx/>
                <a:buNone/>
              </a:pPr>
              <a:t>52</a:t>
            </a:fld>
            <a:endParaRPr lang="en-US" altLang="x-none" sz="1300">
              <a:latin typeface="Times New Roman" charset="0"/>
            </a:endParaRPr>
          </a:p>
        </p:txBody>
      </p:sp>
    </p:spTree>
    <p:extLst>
      <p:ext uri="{BB962C8B-B14F-4D97-AF65-F5344CB8AC3E}">
        <p14:creationId xmlns:p14="http://schemas.microsoft.com/office/powerpoint/2010/main" val="32633882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5872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5A02C197-18D6-8540-B5AB-5BD375886F5E}" type="slidenum">
              <a:rPr lang="en-US" altLang="x-none" sz="1300">
                <a:latin typeface="Times New Roman" charset="0"/>
              </a:rPr>
              <a:pPr>
                <a:spcBef>
                  <a:spcPct val="0"/>
                </a:spcBef>
                <a:buClrTx/>
                <a:buSzTx/>
                <a:buFontTx/>
                <a:buNone/>
              </a:pPr>
              <a:t>53</a:t>
            </a:fld>
            <a:endParaRPr lang="en-US" altLang="x-none" sz="1300">
              <a:latin typeface="Times New Roman" charset="0"/>
            </a:endParaRPr>
          </a:p>
        </p:txBody>
      </p:sp>
    </p:spTree>
    <p:extLst>
      <p:ext uri="{BB962C8B-B14F-4D97-AF65-F5344CB8AC3E}">
        <p14:creationId xmlns:p14="http://schemas.microsoft.com/office/powerpoint/2010/main" val="27132573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4E3BF889-5EF5-3744-B094-2E8F8D8F29B1}" type="slidenum">
              <a:rPr lang="en-US" altLang="x-none" sz="1300">
                <a:latin typeface="Times New Roman" charset="0"/>
              </a:rPr>
              <a:pPr/>
              <a:t>6</a:t>
            </a:fld>
            <a:endParaRPr lang="en-US" altLang="x-none" sz="1300">
              <a:latin typeface="Times New Roman" charset="0"/>
            </a:endParaRPr>
          </a:p>
        </p:txBody>
      </p:sp>
      <p:sp>
        <p:nvSpPr>
          <p:cNvPr id="28674" name="Rectangle 2"/>
          <p:cNvSpPr>
            <a:spLocks noGrp="1" noRot="1" noChangeAspect="1" noChangeArrowheads="1" noTextEdit="1"/>
          </p:cNvSpPr>
          <p:nvPr>
            <p:ph type="sldImg"/>
          </p:nvPr>
        </p:nvSpPr>
        <p:spPr>
          <a:ln/>
        </p:spPr>
      </p:sp>
      <p:sp>
        <p:nvSpPr>
          <p:cNvPr id="28675"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246446740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tLang="x-none" dirty="0">
                <a:latin typeface="Gill Sans MT" charset="0"/>
                <a:ea typeface="ＭＳ Ｐゴシック" charset="-128"/>
              </a:rPr>
              <a:t>once (any) name server learns mapping, it </a:t>
            </a:r>
            <a:r>
              <a:rPr lang="en-US" altLang="x-none" i="1" dirty="0">
                <a:solidFill>
                  <a:srgbClr val="000099"/>
                </a:solidFill>
                <a:latin typeface="Gill Sans MT" charset="0"/>
                <a:ea typeface="ＭＳ Ｐゴシック" charset="-128"/>
              </a:rPr>
              <a:t>caches</a:t>
            </a:r>
            <a:r>
              <a:rPr lang="en-US" altLang="x-none" dirty="0">
                <a:latin typeface="Gill Sans MT" charset="0"/>
                <a:ea typeface="ＭＳ Ｐゴシック" charset="-128"/>
              </a:rPr>
              <a:t> mapping</a:t>
            </a:r>
          </a:p>
          <a:p>
            <a:pPr lvl="1"/>
            <a:r>
              <a:rPr lang="en-US" altLang="x-none" dirty="0">
                <a:latin typeface="Gill Sans MT" charset="0"/>
                <a:ea typeface="ＭＳ Ｐゴシック" charset="-128"/>
              </a:rPr>
              <a:t>cache entries timeout (disappear) after some time (TTL)</a:t>
            </a:r>
          </a:p>
          <a:p>
            <a:pPr lvl="1"/>
            <a:r>
              <a:rPr lang="en-US" altLang="x-none" dirty="0">
                <a:latin typeface="Gill Sans MT" charset="0"/>
                <a:ea typeface="ＭＳ Ｐゴシック" charset="-128"/>
              </a:rPr>
              <a:t>TLD servers typically cached in local name servers</a:t>
            </a:r>
          </a:p>
          <a:p>
            <a:pPr lvl="2"/>
            <a:r>
              <a:rPr lang="en-US" altLang="x-none" dirty="0">
                <a:latin typeface="Gill Sans MT" charset="0"/>
                <a:ea typeface="ＭＳ Ｐゴシック" charset="-128"/>
              </a:rPr>
              <a:t>thus root name servers not often visited</a:t>
            </a:r>
            <a:endParaRPr lang="en-US" altLang="x-none" dirty="0">
              <a:ea typeface="ＭＳ Ｐゴシック" charset="-128"/>
            </a:endParaRPr>
          </a:p>
          <a:p>
            <a:r>
              <a:rPr lang="en-US" altLang="x-none" dirty="0">
                <a:latin typeface="Gill Sans MT" charset="0"/>
                <a:ea typeface="ＭＳ Ｐゴシック" charset="-128"/>
              </a:rPr>
              <a:t>cached entries may be </a:t>
            </a:r>
            <a:r>
              <a:rPr lang="en-US" altLang="x-none" i="1" dirty="0">
                <a:solidFill>
                  <a:srgbClr val="CC0000"/>
                </a:solidFill>
                <a:latin typeface="Gill Sans MT" charset="0"/>
                <a:ea typeface="ＭＳ Ｐゴシック" charset="-128"/>
              </a:rPr>
              <a:t>out-of-date</a:t>
            </a:r>
            <a:r>
              <a:rPr lang="en-US" altLang="x-none" dirty="0">
                <a:latin typeface="Gill Sans MT" charset="0"/>
                <a:ea typeface="ＭＳ Ｐゴシック" charset="-128"/>
              </a:rPr>
              <a:t> (best effort name-to-address translation!)</a:t>
            </a:r>
          </a:p>
          <a:p>
            <a:pPr lvl="1"/>
            <a:r>
              <a:rPr lang="en-US" altLang="x-none" dirty="0">
                <a:latin typeface="Gill Sans MT" charset="0"/>
                <a:ea typeface="ＭＳ Ｐゴシック" charset="-128"/>
              </a:rPr>
              <a:t>if name host changes IP address, may not be known Internet-wide until all TTLs expire</a:t>
            </a:r>
          </a:p>
          <a:p>
            <a:r>
              <a:rPr lang="en-US" altLang="x-none" dirty="0">
                <a:latin typeface="Gill Sans MT" charset="0"/>
                <a:ea typeface="ＭＳ Ｐゴシック" charset="-128"/>
              </a:rPr>
              <a:t>update/notify mechanisms proposed IETF standard</a:t>
            </a:r>
          </a:p>
          <a:p>
            <a:pPr lvl="1"/>
            <a:r>
              <a:rPr lang="en-US" altLang="x-none" dirty="0">
                <a:latin typeface="Gill Sans MT" charset="0"/>
                <a:ea typeface="ＭＳ Ｐゴシック" charset="-128"/>
              </a:rPr>
              <a:t>RFC 2136</a:t>
            </a:r>
          </a:p>
          <a:p>
            <a:endParaRPr lang="x-none" altLang="x-none">
              <a:latin typeface="Times New Roman" charset="0"/>
              <a:ea typeface="ＭＳ Ｐゴシック" charset="-128"/>
            </a:endParaRPr>
          </a:p>
        </p:txBody>
      </p:sp>
      <p:sp>
        <p:nvSpPr>
          <p:cNvPr id="1607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DB0B0EA1-6B81-6F47-BCB7-80A4974E4EA6}" type="slidenum">
              <a:rPr lang="en-US" altLang="x-none" sz="1300">
                <a:latin typeface="Times New Roman" charset="0"/>
              </a:rPr>
              <a:pPr>
                <a:spcBef>
                  <a:spcPct val="0"/>
                </a:spcBef>
                <a:buClrTx/>
                <a:buSzTx/>
                <a:buFontTx/>
                <a:buNone/>
              </a:pPr>
              <a:t>54</a:t>
            </a:fld>
            <a:endParaRPr lang="en-US" altLang="x-none" sz="1300">
              <a:latin typeface="Times New Roman" charset="0"/>
            </a:endParaRPr>
          </a:p>
        </p:txBody>
      </p:sp>
    </p:spTree>
    <p:extLst>
      <p:ext uri="{BB962C8B-B14F-4D97-AF65-F5344CB8AC3E}">
        <p14:creationId xmlns:p14="http://schemas.microsoft.com/office/powerpoint/2010/main" val="19421483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Slide Image Placeholder 1"/>
          <p:cNvSpPr>
            <a:spLocks noGrp="1" noRot="1" noChangeAspect="1" noTextEdit="1"/>
          </p:cNvSpPr>
          <p:nvPr>
            <p:ph type="sldImg"/>
          </p:nvPr>
        </p:nvSpPr>
        <p:spPr>
          <a:ln/>
        </p:spPr>
      </p:sp>
      <p:sp>
        <p:nvSpPr>
          <p:cNvPr id="1648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648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4A322EDE-C852-534D-9220-5C0E14FDAA2A}" type="slidenum">
              <a:rPr lang="en-US" altLang="x-none" sz="1300">
                <a:latin typeface="Times New Roman" charset="0"/>
              </a:rPr>
              <a:pPr>
                <a:spcBef>
                  <a:spcPct val="0"/>
                </a:spcBef>
                <a:buClrTx/>
                <a:buSzTx/>
                <a:buFontTx/>
                <a:buNone/>
              </a:pPr>
              <a:t>55</a:t>
            </a:fld>
            <a:endParaRPr lang="en-US" altLang="x-none" sz="1300">
              <a:latin typeface="Times New Roman" charset="0"/>
            </a:endParaRPr>
          </a:p>
        </p:txBody>
      </p:sp>
    </p:spTree>
    <p:extLst>
      <p:ext uri="{BB962C8B-B14F-4D97-AF65-F5344CB8AC3E}">
        <p14:creationId xmlns:p14="http://schemas.microsoft.com/office/powerpoint/2010/main" val="301092233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Slide Image Placeholder 1"/>
          <p:cNvSpPr>
            <a:spLocks noGrp="1" noRot="1" noChangeAspect="1" noTextEdit="1"/>
          </p:cNvSpPr>
          <p:nvPr>
            <p:ph type="sldImg"/>
          </p:nvPr>
        </p:nvSpPr>
        <p:spPr>
          <a:ln/>
        </p:spPr>
      </p:sp>
      <p:sp>
        <p:nvSpPr>
          <p:cNvPr id="166914"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66915"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1E6704FA-6857-1341-8332-28031F1BBFF8}" type="slidenum">
              <a:rPr lang="en-US" altLang="x-none" sz="1300">
                <a:latin typeface="Times New Roman" charset="0"/>
              </a:rPr>
              <a:pPr>
                <a:spcBef>
                  <a:spcPct val="0"/>
                </a:spcBef>
                <a:buClrTx/>
                <a:buSzTx/>
                <a:buFontTx/>
                <a:buNone/>
              </a:pPr>
              <a:t>56</a:t>
            </a:fld>
            <a:endParaRPr lang="en-US" altLang="x-none" sz="1300">
              <a:latin typeface="Times New Roman" charset="0"/>
            </a:endParaRPr>
          </a:p>
        </p:txBody>
      </p:sp>
    </p:spTree>
    <p:extLst>
      <p:ext uri="{BB962C8B-B14F-4D97-AF65-F5344CB8AC3E}">
        <p14:creationId xmlns:p14="http://schemas.microsoft.com/office/powerpoint/2010/main" val="39338161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Slide Image Placeholder 1"/>
          <p:cNvSpPr>
            <a:spLocks noGrp="1" noRot="1" noChangeAspect="1" noTextEdit="1"/>
          </p:cNvSpPr>
          <p:nvPr>
            <p:ph type="sldImg"/>
          </p:nvPr>
        </p:nvSpPr>
        <p:spPr>
          <a:ln/>
        </p:spPr>
      </p:sp>
      <p:sp>
        <p:nvSpPr>
          <p:cNvPr id="16896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tLang="x-none" dirty="0">
                <a:latin typeface="Gill Sans MT" charset="0"/>
                <a:ea typeface="ＭＳ Ｐゴシック" charset="-128"/>
              </a:rPr>
              <a:t>example: new startup </a:t>
            </a:r>
            <a:r>
              <a:rPr lang="ja-JP" altLang="en-US" dirty="0">
                <a:latin typeface="Gill Sans MT" charset="0"/>
                <a:ea typeface="ＭＳ Ｐゴシック" charset="-128"/>
              </a:rPr>
              <a:t>“</a:t>
            </a:r>
            <a:r>
              <a:rPr lang="en-US" altLang="ja-JP" dirty="0">
                <a:latin typeface="Gill Sans MT" charset="0"/>
                <a:ea typeface="ＭＳ Ｐゴシック" charset="-128"/>
              </a:rPr>
              <a:t>Network Utopia</a:t>
            </a:r>
            <a:r>
              <a:rPr lang="ja-JP" altLang="en-US" dirty="0">
                <a:latin typeface="Gill Sans MT" charset="0"/>
                <a:ea typeface="ＭＳ Ｐゴシック" charset="-128"/>
              </a:rPr>
              <a:t>”</a:t>
            </a:r>
            <a:endParaRPr lang="en-US" altLang="ja-JP" dirty="0">
              <a:latin typeface="Gill Sans MT" charset="0"/>
              <a:ea typeface="ＭＳ Ｐゴシック" charset="-128"/>
            </a:endParaRPr>
          </a:p>
          <a:p>
            <a:r>
              <a:rPr lang="en-US" altLang="x-none" dirty="0">
                <a:latin typeface="Gill Sans MT" charset="0"/>
                <a:ea typeface="ＭＳ Ｐゴシック" charset="-128"/>
              </a:rPr>
              <a:t>register name </a:t>
            </a:r>
            <a:r>
              <a:rPr lang="en-US" altLang="x-none" dirty="0" err="1">
                <a:latin typeface="Gill Sans MT" charset="0"/>
                <a:ea typeface="ＭＳ Ｐゴシック" charset="-128"/>
              </a:rPr>
              <a:t>networkuptopia.com</a:t>
            </a:r>
            <a:r>
              <a:rPr lang="en-US" altLang="x-none" dirty="0">
                <a:latin typeface="Gill Sans MT" charset="0"/>
                <a:ea typeface="ＭＳ Ｐゴシック" charset="-128"/>
              </a:rPr>
              <a:t> at </a:t>
            </a:r>
            <a:r>
              <a:rPr lang="en-US" altLang="x-none" i="1" dirty="0">
                <a:solidFill>
                  <a:srgbClr val="CC0000"/>
                </a:solidFill>
                <a:latin typeface="Gill Sans MT" charset="0"/>
                <a:ea typeface="ＭＳ Ｐゴシック" charset="-128"/>
              </a:rPr>
              <a:t>DNS registrar</a:t>
            </a:r>
            <a:r>
              <a:rPr lang="en-US" altLang="x-none" dirty="0">
                <a:latin typeface="Gill Sans MT" charset="0"/>
                <a:ea typeface="ＭＳ Ｐゴシック" charset="-128"/>
              </a:rPr>
              <a:t> (e.g., Network Solutions)</a:t>
            </a:r>
          </a:p>
          <a:p>
            <a:pPr lvl="1"/>
            <a:r>
              <a:rPr lang="en-US" altLang="x-none" dirty="0">
                <a:latin typeface="Gill Sans MT" charset="0"/>
                <a:ea typeface="ＭＳ Ｐゴシック" charset="-128"/>
              </a:rPr>
              <a:t>provide names, IP addresses of authoritative name server (primary and secondary)</a:t>
            </a:r>
          </a:p>
          <a:p>
            <a:pPr lvl="1"/>
            <a:r>
              <a:rPr lang="en-US" altLang="x-none" dirty="0">
                <a:latin typeface="Gill Sans MT" charset="0"/>
                <a:ea typeface="ＭＳ Ｐゴシック" charset="-128"/>
              </a:rPr>
              <a:t>registrar inserts two RRs into .com TLD server:</a:t>
            </a:r>
            <a:br>
              <a:rPr lang="en-US" altLang="x-none" sz="2800" dirty="0">
                <a:latin typeface="Gill Sans MT" charset="0"/>
                <a:ea typeface="ＭＳ Ｐゴシック" charset="-128"/>
              </a:rPr>
            </a:br>
            <a:r>
              <a:rPr lang="en-US" altLang="x-none" sz="2000" b="1" dirty="0">
                <a:latin typeface="Courier New" charset="0"/>
                <a:ea typeface="ＭＳ Ｐゴシック" charset="-128"/>
              </a:rPr>
              <a:t>(</a:t>
            </a:r>
            <a:r>
              <a:rPr lang="en-US" altLang="x-none" sz="2000" b="1" dirty="0" err="1">
                <a:latin typeface="Courier New" charset="0"/>
                <a:ea typeface="ＭＳ Ｐゴシック" charset="-128"/>
              </a:rPr>
              <a:t>networkutopia.com</a:t>
            </a:r>
            <a:r>
              <a:rPr lang="en-US" altLang="x-none" sz="2000" b="1" dirty="0">
                <a:latin typeface="Courier New" charset="0"/>
                <a:ea typeface="ＭＳ Ｐゴシック" charset="-128"/>
              </a:rPr>
              <a:t>, dns1.networkutopia.com, NS)</a:t>
            </a:r>
          </a:p>
          <a:p>
            <a:pPr lvl="1">
              <a:buFont typeface="Wingdings" charset="2"/>
              <a:buNone/>
            </a:pPr>
            <a:r>
              <a:rPr lang="en-US" altLang="x-none" sz="2000" b="1" dirty="0">
                <a:latin typeface="Courier New" charset="0"/>
                <a:ea typeface="ＭＳ Ｐゴシック" charset="-128"/>
              </a:rPr>
              <a:t>  (dns1.networkutopia.com, 212.212.212.1, A)</a:t>
            </a:r>
            <a:endParaRPr lang="en-US" altLang="x-none" dirty="0">
              <a:solidFill>
                <a:schemeClr val="accent2"/>
              </a:solidFill>
              <a:latin typeface="Courier New" charset="0"/>
              <a:ea typeface="ＭＳ Ｐゴシック" charset="-128"/>
            </a:endParaRPr>
          </a:p>
          <a:p>
            <a:r>
              <a:rPr lang="en-US" altLang="x-none" dirty="0">
                <a:latin typeface="Gill Sans MT" charset="0"/>
                <a:ea typeface="ＭＳ Ｐゴシック" charset="-128"/>
              </a:rPr>
              <a:t>create authoritative server type A record for </a:t>
            </a:r>
            <a:r>
              <a:rPr lang="en-US" altLang="x-none" dirty="0" err="1">
                <a:latin typeface="Gill Sans MT" charset="0"/>
                <a:ea typeface="ＭＳ Ｐゴシック" charset="-128"/>
              </a:rPr>
              <a:t>www.networkuptopia.com</a:t>
            </a:r>
            <a:r>
              <a:rPr lang="en-US" altLang="x-none" dirty="0">
                <a:latin typeface="Gill Sans MT" charset="0"/>
                <a:ea typeface="ＭＳ Ｐゴシック" charset="-128"/>
              </a:rPr>
              <a:t>; type MX record for </a:t>
            </a:r>
            <a:r>
              <a:rPr lang="en-US" altLang="x-none" dirty="0" err="1">
                <a:latin typeface="Gill Sans MT" charset="0"/>
                <a:ea typeface="ＭＳ Ｐゴシック" charset="-128"/>
              </a:rPr>
              <a:t>networkutopia.com</a:t>
            </a:r>
            <a:endParaRPr lang="en-US" altLang="x-none" dirty="0">
              <a:latin typeface="Gill Sans MT" charset="0"/>
              <a:ea typeface="ＭＳ Ｐゴシック" charset="-128"/>
            </a:endParaRPr>
          </a:p>
          <a:p>
            <a:endParaRPr lang="x-none" altLang="x-none">
              <a:latin typeface="Times New Roman" charset="0"/>
              <a:ea typeface="ＭＳ Ｐゴシック" charset="-128"/>
            </a:endParaRPr>
          </a:p>
        </p:txBody>
      </p:sp>
      <p:sp>
        <p:nvSpPr>
          <p:cNvPr id="16896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1pPr>
            <a:lvl2pPr marL="742950" indent="-28575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2pPr>
            <a:lvl3pPr marL="11430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3pPr>
            <a:lvl4pPr marL="16002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4pPr>
            <a:lvl5pPr marL="2057400" indent="-228600" defTabSz="966788">
              <a:spcBef>
                <a:spcPct val="20000"/>
              </a:spcBef>
              <a:buClr>
                <a:schemeClr val="accent2"/>
              </a:buClr>
              <a:buSzPct val="85000"/>
              <a:buFont typeface="ZapfDingbats" charset="0"/>
              <a:defRPr sz="2000">
                <a:solidFill>
                  <a:schemeClr val="tx1"/>
                </a:solidFill>
                <a:latin typeface="Arial" charset="0"/>
                <a:ea typeface="ＭＳ Ｐゴシック" charset="-128"/>
              </a:defRPr>
            </a:lvl5pPr>
            <a:lvl6pPr marL="25146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6pPr>
            <a:lvl7pPr marL="29718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7pPr>
            <a:lvl8pPr marL="34290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8pPr>
            <a:lvl9pPr marL="3886200" indent="-228600" defTabSz="966788" eaLnBrk="0" fontAlgn="base" hangingPunct="0">
              <a:spcBef>
                <a:spcPct val="20000"/>
              </a:spcBef>
              <a:spcAft>
                <a:spcPct val="0"/>
              </a:spcAft>
              <a:buClr>
                <a:schemeClr val="accent2"/>
              </a:buClr>
              <a:buSzPct val="85000"/>
              <a:buFont typeface="ZapfDingbats" charset="0"/>
              <a:defRPr sz="2000">
                <a:solidFill>
                  <a:schemeClr val="tx1"/>
                </a:solidFill>
                <a:latin typeface="Arial" charset="0"/>
                <a:ea typeface="ＭＳ Ｐゴシック" charset="-128"/>
              </a:defRPr>
            </a:lvl9pPr>
          </a:lstStyle>
          <a:p>
            <a:pPr>
              <a:spcBef>
                <a:spcPct val="0"/>
              </a:spcBef>
              <a:buClrTx/>
              <a:buSzTx/>
              <a:buFontTx/>
              <a:buNone/>
            </a:pPr>
            <a:fld id="{6EBF882E-8353-9C47-94D3-DC4CBD8CBB6F}" type="slidenum">
              <a:rPr lang="en-US" altLang="x-none" sz="1300">
                <a:latin typeface="Times New Roman" charset="0"/>
              </a:rPr>
              <a:pPr>
                <a:spcBef>
                  <a:spcPct val="0"/>
                </a:spcBef>
                <a:buClrTx/>
                <a:buSzTx/>
                <a:buFontTx/>
                <a:buNone/>
              </a:pPr>
              <a:t>57</a:t>
            </a:fld>
            <a:endParaRPr lang="en-US" altLang="x-none" sz="1300">
              <a:latin typeface="Times New Roman" charset="0"/>
            </a:endParaRPr>
          </a:p>
        </p:txBody>
      </p:sp>
    </p:spTree>
    <p:extLst>
      <p:ext uri="{BB962C8B-B14F-4D97-AF65-F5344CB8AC3E}">
        <p14:creationId xmlns:p14="http://schemas.microsoft.com/office/powerpoint/2010/main" val="3310901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is a socket?</a:t>
            </a:r>
          </a:p>
        </p:txBody>
      </p:sp>
      <p:sp>
        <p:nvSpPr>
          <p:cNvPr id="4" name="Slide Number Placeholder 3"/>
          <p:cNvSpPr>
            <a:spLocks noGrp="1"/>
          </p:cNvSpPr>
          <p:nvPr>
            <p:ph type="sldNum" sz="quarter" idx="10"/>
          </p:nvPr>
        </p:nvSpPr>
        <p:spPr/>
        <p:txBody>
          <a:bodyPr/>
          <a:lstStyle/>
          <a:p>
            <a:fld id="{B548F9A5-AEBA-3D4E-80BD-739A8A0CA7CE}" type="slidenum">
              <a:rPr lang="en-US" smtClean="0"/>
              <a:t>62</a:t>
            </a:fld>
            <a:endParaRPr lang="en-US"/>
          </a:p>
        </p:txBody>
      </p:sp>
    </p:spTree>
    <p:extLst>
      <p:ext uri="{BB962C8B-B14F-4D97-AF65-F5344CB8AC3E}">
        <p14:creationId xmlns:p14="http://schemas.microsoft.com/office/powerpoint/2010/main" val="335740622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en-US" dirty="0" err="1"/>
              <a:t>righteousit.files.wordpress.com</a:t>
            </a:r>
            <a:r>
              <a:rPr lang="en-US" dirty="0"/>
              <a:t>/2010/06/</a:t>
            </a:r>
            <a:r>
              <a:rPr lang="en-US" dirty="0" err="1"/>
              <a:t>tcp.jpg</a:t>
            </a:r>
            <a:endParaRPr lang="en-US" dirty="0"/>
          </a:p>
          <a:p>
            <a:endParaRPr lang="en-US" dirty="0"/>
          </a:p>
        </p:txBody>
      </p:sp>
      <p:sp>
        <p:nvSpPr>
          <p:cNvPr id="4" name="Slide Number Placeholder 3"/>
          <p:cNvSpPr>
            <a:spLocks noGrp="1"/>
          </p:cNvSpPr>
          <p:nvPr>
            <p:ph type="sldNum" sz="quarter" idx="10"/>
          </p:nvPr>
        </p:nvSpPr>
        <p:spPr/>
        <p:txBody>
          <a:bodyPr/>
          <a:lstStyle/>
          <a:p>
            <a:fld id="{EF923617-2910-4512-BB91-D37C21C135A8}" type="slidenum">
              <a:rPr lang="en-US" altLang="en-US" smtClean="0"/>
              <a:pPr/>
              <a:t>72</a:t>
            </a:fld>
            <a:endParaRPr lang="en-US" altLang="en-US"/>
          </a:p>
        </p:txBody>
      </p:sp>
    </p:spTree>
    <p:extLst>
      <p:ext uri="{BB962C8B-B14F-4D97-AF65-F5344CB8AC3E}">
        <p14:creationId xmlns:p14="http://schemas.microsoft.com/office/powerpoint/2010/main" val="185782842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EBDC96EC-71B9-4CF3-A3A0-E46BEC5B55AA}"/>
              </a:ext>
            </a:extLst>
          </p:cNvPr>
          <p:cNvSpPr>
            <a:spLocks noGrp="1" noChangeArrowheads="1"/>
          </p:cNvSpPr>
          <p:nvPr>
            <p:ph type="sldNum" sz="quarter" idx="5"/>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defTabSz="933450">
              <a:defRPr sz="1600">
                <a:solidFill>
                  <a:schemeClr val="tx1"/>
                </a:solidFill>
                <a:latin typeface="Tahoma" panose="020B0604030504040204" pitchFamily="34" charset="0"/>
                <a:ea typeface="MS PGothic" panose="020B0600070205080204" pitchFamily="34" charset="-128"/>
              </a:defRPr>
            </a:lvl1pPr>
            <a:lvl2pPr marL="742950" indent="-285750" defTabSz="933450">
              <a:defRPr sz="1600">
                <a:solidFill>
                  <a:schemeClr val="tx1"/>
                </a:solidFill>
                <a:latin typeface="Tahoma" panose="020B0604030504040204" pitchFamily="34" charset="0"/>
                <a:ea typeface="MS PGothic" panose="020B0600070205080204" pitchFamily="34" charset="-128"/>
              </a:defRPr>
            </a:lvl2pPr>
            <a:lvl3pPr marL="1143000" indent="-228600" defTabSz="933450">
              <a:defRPr sz="1600">
                <a:solidFill>
                  <a:schemeClr val="tx1"/>
                </a:solidFill>
                <a:latin typeface="Tahoma" panose="020B0604030504040204" pitchFamily="34" charset="0"/>
                <a:ea typeface="MS PGothic" panose="020B0600070205080204" pitchFamily="34" charset="-128"/>
              </a:defRPr>
            </a:lvl3pPr>
            <a:lvl4pPr marL="1600200" indent="-228600" defTabSz="933450">
              <a:defRPr sz="1600">
                <a:solidFill>
                  <a:schemeClr val="tx1"/>
                </a:solidFill>
                <a:latin typeface="Tahoma" panose="020B0604030504040204" pitchFamily="34" charset="0"/>
                <a:ea typeface="MS PGothic" panose="020B0600070205080204" pitchFamily="34" charset="-128"/>
              </a:defRPr>
            </a:lvl4pPr>
            <a:lvl5pPr marL="2057400" indent="-228600" defTabSz="933450">
              <a:defRPr sz="1600">
                <a:solidFill>
                  <a:schemeClr val="tx1"/>
                </a:solidFill>
                <a:latin typeface="Tahoma" panose="020B0604030504040204" pitchFamily="34" charset="0"/>
                <a:ea typeface="MS PGothic" panose="020B0600070205080204" pitchFamily="34" charset="-128"/>
              </a:defRPr>
            </a:lvl5pPr>
            <a:lvl6pPr marL="25146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fld id="{F21DC26D-653D-4C1C-B7A8-5DD81E663F6D}" type="slidenum">
              <a:rPr lang="en-US" altLang="en-US" sz="1200">
                <a:latin typeface="Times New Roman" panose="02020603050405020304" pitchFamily="18" charset="0"/>
              </a:rPr>
              <a:pPr/>
              <a:t>75</a:t>
            </a:fld>
            <a:endParaRPr lang="en-US" altLang="en-US" sz="1200">
              <a:latin typeface="Times New Roman" panose="02020603050405020304" pitchFamily="18" charset="0"/>
            </a:endParaRPr>
          </a:p>
        </p:txBody>
      </p:sp>
      <p:sp>
        <p:nvSpPr>
          <p:cNvPr id="115715" name="Rectangle 2">
            <a:extLst>
              <a:ext uri="{FF2B5EF4-FFF2-40B4-BE49-F238E27FC236}">
                <a16:creationId xmlns:a16="http://schemas.microsoft.com/office/drawing/2014/main" id="{296EE08A-7BBE-4694-964F-AFB4C644E9D1}"/>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AF4AE758-6DB2-4188-8592-80B8CAF6D75A}"/>
              </a:ext>
            </a:extLst>
          </p:cNvPr>
          <p:cNvSpPr>
            <a:spLocks noGrp="1" noChangeArrowheads="1"/>
          </p:cNvSpPr>
          <p:nvPr>
            <p:ph type="body" idx="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latin typeface="Times New Roman" charset="0"/>
              <a:ea typeface="ＭＳ Ｐゴシック" charset="0"/>
              <a:cs typeface="+mn-cs"/>
            </a:endParaRPr>
          </a:p>
        </p:txBody>
      </p:sp>
    </p:spTree>
    <p:extLst>
      <p:ext uri="{BB962C8B-B14F-4D97-AF65-F5344CB8AC3E}">
        <p14:creationId xmlns:p14="http://schemas.microsoft.com/office/powerpoint/2010/main" val="238570426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C8216C96-6CC3-4D8E-8C85-D8DFFB4EFECB}"/>
              </a:ext>
            </a:extLst>
          </p:cNvPr>
          <p:cNvSpPr>
            <a:spLocks noGrp="1" noChangeArrowheads="1"/>
          </p:cNvSpPr>
          <p:nvPr>
            <p:ph type="sldNum" sz="quarter" idx="5"/>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defTabSz="933450">
              <a:defRPr sz="1600">
                <a:solidFill>
                  <a:schemeClr val="tx1"/>
                </a:solidFill>
                <a:latin typeface="Tahoma" panose="020B0604030504040204" pitchFamily="34" charset="0"/>
                <a:ea typeface="MS PGothic" panose="020B0600070205080204" pitchFamily="34" charset="-128"/>
              </a:defRPr>
            </a:lvl1pPr>
            <a:lvl2pPr marL="742950" indent="-285750" defTabSz="933450">
              <a:defRPr sz="1600">
                <a:solidFill>
                  <a:schemeClr val="tx1"/>
                </a:solidFill>
                <a:latin typeface="Tahoma" panose="020B0604030504040204" pitchFamily="34" charset="0"/>
                <a:ea typeface="MS PGothic" panose="020B0600070205080204" pitchFamily="34" charset="-128"/>
              </a:defRPr>
            </a:lvl2pPr>
            <a:lvl3pPr marL="1143000" indent="-228600" defTabSz="933450">
              <a:defRPr sz="1600">
                <a:solidFill>
                  <a:schemeClr val="tx1"/>
                </a:solidFill>
                <a:latin typeface="Tahoma" panose="020B0604030504040204" pitchFamily="34" charset="0"/>
                <a:ea typeface="MS PGothic" panose="020B0600070205080204" pitchFamily="34" charset="-128"/>
              </a:defRPr>
            </a:lvl3pPr>
            <a:lvl4pPr marL="1600200" indent="-228600" defTabSz="933450">
              <a:defRPr sz="1600">
                <a:solidFill>
                  <a:schemeClr val="tx1"/>
                </a:solidFill>
                <a:latin typeface="Tahoma" panose="020B0604030504040204" pitchFamily="34" charset="0"/>
                <a:ea typeface="MS PGothic" panose="020B0600070205080204" pitchFamily="34" charset="-128"/>
              </a:defRPr>
            </a:lvl4pPr>
            <a:lvl5pPr marL="2057400" indent="-228600" defTabSz="933450">
              <a:defRPr sz="1600">
                <a:solidFill>
                  <a:schemeClr val="tx1"/>
                </a:solidFill>
                <a:latin typeface="Tahoma" panose="020B0604030504040204" pitchFamily="34" charset="0"/>
                <a:ea typeface="MS PGothic" panose="020B0600070205080204" pitchFamily="34" charset="-128"/>
              </a:defRPr>
            </a:lvl5pPr>
            <a:lvl6pPr marL="25146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defTabSz="933450"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fld id="{8EB76578-8A72-4640-869A-90AF8A4EEADD}" type="slidenum">
              <a:rPr lang="en-US" altLang="en-US" sz="1200">
                <a:latin typeface="Times New Roman" panose="02020603050405020304" pitchFamily="18" charset="0"/>
              </a:rPr>
              <a:pPr/>
              <a:t>76</a:t>
            </a:fld>
            <a:endParaRPr lang="en-US" altLang="en-US" sz="1200">
              <a:latin typeface="Times New Roman" panose="02020603050405020304" pitchFamily="18" charset="0"/>
            </a:endParaRPr>
          </a:p>
        </p:txBody>
      </p:sp>
      <p:sp>
        <p:nvSpPr>
          <p:cNvPr id="116739" name="Rectangle 2">
            <a:extLst>
              <a:ext uri="{FF2B5EF4-FFF2-40B4-BE49-F238E27FC236}">
                <a16:creationId xmlns:a16="http://schemas.microsoft.com/office/drawing/2014/main" id="{985091F0-BC2D-4A2C-B12F-F79566C90471}"/>
              </a:ext>
            </a:extLst>
          </p:cNvPr>
          <p:cNvSpPr>
            <a:spLocks noGrp="1" noRot="1" noChangeAspect="1" noChangeArrowheads="1" noTextEdit="1"/>
          </p:cNvSpPr>
          <p:nvPr>
            <p:ph type="sldImg"/>
          </p:nvPr>
        </p:nvSpPr>
        <p:spPr>
          <a:ln/>
        </p:spPr>
      </p:sp>
      <p:sp>
        <p:nvSpPr>
          <p:cNvPr id="116740" name="Rectangle 3">
            <a:extLst>
              <a:ext uri="{FF2B5EF4-FFF2-40B4-BE49-F238E27FC236}">
                <a16:creationId xmlns:a16="http://schemas.microsoft.com/office/drawing/2014/main" id="{30E17693-97B8-4286-A442-91EF6B1F2796}"/>
              </a:ext>
            </a:extLst>
          </p:cNvPr>
          <p:cNvSpPr>
            <a:spLocks noGrp="1" noChangeArrowheads="1"/>
          </p:cNvSpPr>
          <p:nvPr>
            <p:ph type="body" idx="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p>
            <a:pPr>
              <a:defRPr/>
            </a:pPr>
            <a:endParaRPr lang="en-US">
              <a:latin typeface="Times New Roman" charset="0"/>
              <a:ea typeface="ＭＳ Ｐゴシック" charset="0"/>
              <a:cs typeface="+mn-cs"/>
            </a:endParaRPr>
          </a:p>
        </p:txBody>
      </p:sp>
    </p:spTree>
    <p:extLst>
      <p:ext uri="{BB962C8B-B14F-4D97-AF65-F5344CB8AC3E}">
        <p14:creationId xmlns:p14="http://schemas.microsoft.com/office/powerpoint/2010/main" val="253757541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en-US" sz="2400" dirty="0"/>
              <a:t>receiver </a:t>
            </a:r>
            <a:r>
              <a:rPr lang="ja-JP" altLang="en-US" sz="2400" dirty="0"/>
              <a:t>“</a:t>
            </a:r>
            <a:r>
              <a:rPr lang="en-US" altLang="ja-JP" sz="2400" dirty="0"/>
              <a:t>advertises</a:t>
            </a:r>
            <a:r>
              <a:rPr lang="ja-JP" altLang="en-US" sz="2400" dirty="0"/>
              <a:t>”</a:t>
            </a:r>
            <a:r>
              <a:rPr lang="en-US" altLang="ja-JP" sz="2400" dirty="0"/>
              <a:t> free buffer space by including </a:t>
            </a:r>
            <a:r>
              <a:rPr lang="en-US" altLang="ja-JP" sz="2400" b="1" dirty="0" err="1">
                <a:latin typeface="Courier New" panose="02070309020205020404" pitchFamily="49" charset="0"/>
              </a:rPr>
              <a:t>rwnd</a:t>
            </a:r>
            <a:r>
              <a:rPr lang="en-US" altLang="ja-JP" sz="2400" dirty="0"/>
              <a:t> value in TCP header of receiver-to-sender segments</a:t>
            </a:r>
          </a:p>
          <a:p>
            <a:pPr lvl="1"/>
            <a:r>
              <a:rPr lang="en-US" altLang="en-US" sz="2000" b="1" dirty="0" err="1">
                <a:latin typeface="Courier New" panose="02070309020205020404" pitchFamily="49" charset="0"/>
              </a:rPr>
              <a:t>RcvBuffer</a:t>
            </a:r>
            <a:r>
              <a:rPr lang="en-US" altLang="en-US" sz="2000" b="1" dirty="0">
                <a:latin typeface="Courier New" panose="02070309020205020404" pitchFamily="49" charset="0"/>
              </a:rPr>
              <a:t> </a:t>
            </a:r>
            <a:r>
              <a:rPr lang="en-US" altLang="en-US" sz="2000" dirty="0"/>
              <a:t>size set via socket options (typical default is 4096 bytes)</a:t>
            </a:r>
          </a:p>
          <a:p>
            <a:pPr lvl="1"/>
            <a:r>
              <a:rPr lang="en-US" altLang="en-US" sz="2000" dirty="0"/>
              <a:t>many operating systems </a:t>
            </a:r>
            <a:r>
              <a:rPr lang="en-US" altLang="en-US" sz="2000" dirty="0" err="1"/>
              <a:t>autoadjust</a:t>
            </a:r>
            <a:r>
              <a:rPr lang="en-US" altLang="en-US" sz="2000" dirty="0"/>
              <a:t> </a:t>
            </a:r>
            <a:r>
              <a:rPr lang="en-US" altLang="en-US" sz="2000" b="1" dirty="0" err="1">
                <a:latin typeface="Courier New" panose="02070309020205020404" pitchFamily="49" charset="0"/>
              </a:rPr>
              <a:t>RcvBuffer</a:t>
            </a:r>
            <a:endParaRPr lang="en-US" altLang="en-US" sz="2000" dirty="0"/>
          </a:p>
          <a:p>
            <a:r>
              <a:rPr lang="en-US" altLang="en-US" sz="2400" dirty="0"/>
              <a:t>sender limits amount of </a:t>
            </a:r>
            <a:r>
              <a:rPr lang="en-US" altLang="en-US" sz="2400" dirty="0" err="1"/>
              <a:t>unacked</a:t>
            </a:r>
            <a:r>
              <a:rPr lang="en-US" altLang="en-US" sz="2400" dirty="0"/>
              <a:t> (</a:t>
            </a:r>
            <a:r>
              <a:rPr lang="ja-JP" altLang="en-US" sz="2400" dirty="0"/>
              <a:t>“</a:t>
            </a:r>
            <a:r>
              <a:rPr lang="en-US" altLang="ja-JP" sz="2400" dirty="0"/>
              <a:t>in-flight</a:t>
            </a:r>
            <a:r>
              <a:rPr lang="ja-JP" altLang="en-US" sz="2400" dirty="0"/>
              <a:t>”</a:t>
            </a:r>
            <a:r>
              <a:rPr lang="en-US" altLang="ja-JP" sz="2400" dirty="0"/>
              <a:t>) data to receiver</a:t>
            </a:r>
            <a:r>
              <a:rPr lang="ja-JP" altLang="en-US" sz="2400" dirty="0"/>
              <a:t>’</a:t>
            </a:r>
            <a:r>
              <a:rPr lang="en-US" altLang="ja-JP" sz="2400" dirty="0"/>
              <a:t>s </a:t>
            </a:r>
            <a:r>
              <a:rPr lang="en-US" altLang="ja-JP" sz="2400" b="1" dirty="0" err="1">
                <a:latin typeface="Courier New" panose="02070309020205020404" pitchFamily="49" charset="0"/>
              </a:rPr>
              <a:t>rwnd</a:t>
            </a:r>
            <a:r>
              <a:rPr lang="en-US" altLang="ja-JP" sz="2400" b="1" dirty="0">
                <a:latin typeface="Courier New" panose="02070309020205020404" pitchFamily="49" charset="0"/>
              </a:rPr>
              <a:t> </a:t>
            </a:r>
            <a:r>
              <a:rPr lang="en-US" altLang="ja-JP" sz="2400" dirty="0"/>
              <a:t>value </a:t>
            </a:r>
          </a:p>
          <a:p>
            <a:r>
              <a:rPr lang="en-US" altLang="en-US" sz="2400" dirty="0"/>
              <a:t>guarantees receive buffer will not overflow</a:t>
            </a:r>
          </a:p>
          <a:p>
            <a:endParaRPr lang="en-US" dirty="0"/>
          </a:p>
        </p:txBody>
      </p:sp>
      <p:sp>
        <p:nvSpPr>
          <p:cNvPr id="4" name="Slide Number Placeholder 3"/>
          <p:cNvSpPr>
            <a:spLocks noGrp="1"/>
          </p:cNvSpPr>
          <p:nvPr>
            <p:ph type="sldNum" sz="quarter" idx="10"/>
          </p:nvPr>
        </p:nvSpPr>
        <p:spPr/>
        <p:txBody>
          <a:bodyPr/>
          <a:lstStyle/>
          <a:p>
            <a:fld id="{EF923617-2910-4512-BB91-D37C21C135A8}" type="slidenum">
              <a:rPr lang="en-US" altLang="en-US" smtClean="0"/>
              <a:pPr/>
              <a:t>77</a:t>
            </a:fld>
            <a:endParaRPr lang="en-US" altLang="en-US"/>
          </a:p>
        </p:txBody>
      </p:sp>
    </p:spTree>
    <p:extLst>
      <p:ext uri="{BB962C8B-B14F-4D97-AF65-F5344CB8AC3E}">
        <p14:creationId xmlns:p14="http://schemas.microsoft.com/office/powerpoint/2010/main" val="268854405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70000"/>
              </a:lnSpc>
              <a:buFont typeface="Wingdings" charset="2"/>
              <a:buChar char="§"/>
              <a:defRPr/>
            </a:pPr>
            <a:r>
              <a:rPr lang="en-US" sz="3200" i="1" kern="1200" dirty="0">
                <a:solidFill>
                  <a:srgbClr val="000099"/>
                </a:solidFill>
                <a:latin typeface="Times New Roman" pitchFamily="-109" charset="0"/>
                <a:ea typeface="ＭＳ Ｐゴシック" charset="0"/>
                <a:cs typeface="ＭＳ Ｐゴシック" charset="0"/>
              </a:rPr>
              <a:t>network layer:</a:t>
            </a:r>
            <a:r>
              <a:rPr lang="en-US" sz="3200" kern="1200" dirty="0">
                <a:solidFill>
                  <a:schemeClr val="tx1"/>
                </a:solidFill>
                <a:latin typeface="Times New Roman" pitchFamily="-109" charset="0"/>
                <a:ea typeface="ＭＳ Ｐゴシック" charset="0"/>
                <a:cs typeface="ＭＳ Ｐゴシック" charset="0"/>
              </a:rPr>
              <a:t> logical communication between hosts</a:t>
            </a:r>
          </a:p>
          <a:p>
            <a:pPr>
              <a:lnSpc>
                <a:spcPct val="70000"/>
              </a:lnSpc>
              <a:buFont typeface="Wingdings" charset="2"/>
              <a:buChar char="§"/>
              <a:defRPr/>
            </a:pPr>
            <a:r>
              <a:rPr lang="en-US" sz="3200" i="1" kern="1200" dirty="0">
                <a:solidFill>
                  <a:srgbClr val="000099"/>
                </a:solidFill>
                <a:latin typeface="Times New Roman" pitchFamily="-109" charset="0"/>
                <a:ea typeface="ＭＳ Ｐゴシック" charset="0"/>
                <a:cs typeface="ＭＳ Ｐゴシック" charset="0"/>
              </a:rPr>
              <a:t>transport layer:</a:t>
            </a:r>
            <a:r>
              <a:rPr lang="en-US" sz="3200" kern="1200" dirty="0">
                <a:solidFill>
                  <a:schemeClr val="tx1"/>
                </a:solidFill>
                <a:latin typeface="Times New Roman" pitchFamily="-109" charset="0"/>
                <a:ea typeface="ＭＳ Ｐゴシック" charset="0"/>
                <a:cs typeface="ＭＳ Ｐゴシック" charset="0"/>
              </a:rPr>
              <a:t> logical communication between processes</a:t>
            </a:r>
            <a:r>
              <a:rPr lang="en-US" sz="1200" kern="1200" dirty="0">
                <a:solidFill>
                  <a:schemeClr val="tx1"/>
                </a:solidFill>
                <a:latin typeface="Times New Roman" pitchFamily="-109" charset="0"/>
                <a:ea typeface="ＭＳ Ｐゴシック" charset="0"/>
                <a:cs typeface="ＭＳ Ｐゴシック" charset="0"/>
              </a:rPr>
              <a:t> </a:t>
            </a:r>
          </a:p>
          <a:p>
            <a:pPr lvl="1">
              <a:lnSpc>
                <a:spcPct val="70000"/>
              </a:lnSpc>
              <a:buFont typeface="Arial"/>
              <a:buChar char="•"/>
              <a:defRPr/>
            </a:pPr>
            <a:r>
              <a:rPr lang="en-US" sz="2800" dirty="0">
                <a:ea typeface="ＭＳ Ｐゴシック" charset="0"/>
              </a:rPr>
              <a:t>relies on, enhances, network layer services</a:t>
            </a:r>
          </a:p>
          <a:p>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80</a:t>
            </a:fld>
            <a:endParaRPr lang="en-US" altLang="x-none"/>
          </a:p>
        </p:txBody>
      </p:sp>
    </p:spTree>
    <p:extLst>
      <p:ext uri="{BB962C8B-B14F-4D97-AF65-F5344CB8AC3E}">
        <p14:creationId xmlns:p14="http://schemas.microsoft.com/office/powerpoint/2010/main" val="27508439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B0B8311C-D263-7C44-8B37-B6BC706CA56B}" type="slidenum">
              <a:rPr lang="en-US" altLang="x-none" sz="1300">
                <a:latin typeface="Times New Roman" charset="0"/>
              </a:rPr>
              <a:pPr/>
              <a:t>8</a:t>
            </a:fld>
            <a:endParaRPr lang="en-US" altLang="x-none" sz="1300">
              <a:latin typeface="Times New Roman"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30211913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Forwarding tables vs routing tables</a:t>
            </a:r>
          </a:p>
          <a:p>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81</a:t>
            </a:fld>
            <a:endParaRPr lang="en-US" altLang="x-none"/>
          </a:p>
        </p:txBody>
      </p:sp>
    </p:spTree>
    <p:extLst>
      <p:ext uri="{BB962C8B-B14F-4D97-AF65-F5344CB8AC3E}">
        <p14:creationId xmlns:p14="http://schemas.microsoft.com/office/powerpoint/2010/main" val="5136185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Traditional approach: routing algorithm </a:t>
            </a:r>
            <a:r>
              <a:rPr lang="en-US" dirty="0" err="1"/>
              <a:t>determinse</a:t>
            </a:r>
            <a:r>
              <a:rPr lang="en-US" dirty="0"/>
              <a:t> contents of the routers’ forwarding tables</a:t>
            </a:r>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83</a:t>
            </a:fld>
            <a:endParaRPr lang="en-US" altLang="x-none"/>
          </a:p>
        </p:txBody>
      </p:sp>
    </p:spTree>
    <p:extLst>
      <p:ext uri="{BB962C8B-B14F-4D97-AF65-F5344CB8AC3E}">
        <p14:creationId xmlns:p14="http://schemas.microsoft.com/office/powerpoint/2010/main" val="116642652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Non traditional approach: the routing device performs forwarding only, while the remote controller</a:t>
            </a:r>
            <a:r>
              <a:rPr lang="en-US" baseline="0" dirty="0"/>
              <a:t> computes and distributes forwarding tables</a:t>
            </a:r>
          </a:p>
          <a:p>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84</a:t>
            </a:fld>
            <a:endParaRPr lang="en-US" altLang="x-none"/>
          </a:p>
        </p:txBody>
      </p:sp>
    </p:spTree>
    <p:extLst>
      <p:ext uri="{BB962C8B-B14F-4D97-AF65-F5344CB8AC3E}">
        <p14:creationId xmlns:p14="http://schemas.microsoft.com/office/powerpoint/2010/main" val="6336924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DIFFERENCE: router vs software port!!! Port in router: physical </a:t>
            </a:r>
            <a:r>
              <a:rPr lang="en-US" dirty="0" err="1"/>
              <a:t>i</a:t>
            </a:r>
            <a:r>
              <a:rPr lang="en-US" dirty="0"/>
              <a:t>/f, </a:t>
            </a:r>
            <a:r>
              <a:rPr lang="en-US" dirty="0" err="1"/>
              <a:t>sw</a:t>
            </a:r>
            <a:r>
              <a:rPr lang="en-US" dirty="0"/>
              <a:t> port relates to application</a:t>
            </a:r>
            <a:r>
              <a:rPr lang="en-US" baseline="0" dirty="0"/>
              <a:t> and socket!</a:t>
            </a:r>
          </a:p>
          <a:p>
            <a:r>
              <a:rPr lang="en-US" baseline="0" dirty="0"/>
              <a:t>Input port terminates incoming physical link to router, link layer </a:t>
            </a:r>
            <a:r>
              <a:rPr lang="en-US" baseline="0" dirty="0" err="1"/>
              <a:t>fcns</a:t>
            </a:r>
            <a:r>
              <a:rPr lang="en-US" baseline="0" dirty="0"/>
              <a:t>: lookup, </a:t>
            </a:r>
            <a:r>
              <a:rPr lang="en-US" baseline="0" dirty="0" err="1"/>
              <a:t>fwd</a:t>
            </a:r>
            <a:r>
              <a:rPr lang="en-US" baseline="0" dirty="0"/>
              <a:t>, queue</a:t>
            </a:r>
          </a:p>
          <a:p>
            <a:r>
              <a:rPr lang="en-US" baseline="0" dirty="0"/>
              <a:t>Switching fabric: connects in to out</a:t>
            </a:r>
          </a:p>
          <a:p>
            <a:r>
              <a:rPr lang="en-US" baseline="0" dirty="0"/>
              <a:t>Output port: </a:t>
            </a:r>
            <a:r>
              <a:rPr lang="en-US" baseline="0" dirty="0" err="1"/>
              <a:t>receivs</a:t>
            </a:r>
            <a:r>
              <a:rPr lang="en-US" baseline="0" dirty="0"/>
              <a:t> from </a:t>
            </a:r>
            <a:r>
              <a:rPr lang="en-US" baseline="0" dirty="0" err="1"/>
              <a:t>switchingfabric</a:t>
            </a:r>
            <a:r>
              <a:rPr lang="en-US" baseline="0" dirty="0"/>
              <a:t>, transmits to outgoing link</a:t>
            </a:r>
          </a:p>
          <a:p>
            <a:r>
              <a:rPr lang="en-US" baseline="0" dirty="0"/>
              <a:t>Routing processor: control plane </a:t>
            </a:r>
            <a:r>
              <a:rPr lang="en-US" baseline="0" dirty="0" err="1"/>
              <a:t>fcns</a:t>
            </a:r>
            <a:r>
              <a:rPr lang="en-US" baseline="0" dirty="0"/>
              <a:t>, either calculates routing table or communicates with SDN controller</a:t>
            </a:r>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85</a:t>
            </a:fld>
            <a:endParaRPr lang="en-US" altLang="x-none"/>
          </a:p>
        </p:txBody>
      </p:sp>
    </p:spTree>
    <p:extLst>
      <p:ext uri="{BB962C8B-B14F-4D97-AF65-F5344CB8AC3E}">
        <p14:creationId xmlns:p14="http://schemas.microsoft.com/office/powerpoint/2010/main" val="288850968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Header length: 20 bytes</a:t>
            </a:r>
          </a:p>
          <a:p>
            <a:r>
              <a:rPr lang="en-US" dirty="0"/>
              <a:t>TOS:</a:t>
            </a:r>
            <a:r>
              <a:rPr lang="en-US" baseline="0" dirty="0"/>
              <a:t> real time and non real time traffic</a:t>
            </a:r>
          </a:p>
          <a:p>
            <a:r>
              <a:rPr lang="en-US" baseline="0" dirty="0"/>
              <a:t>Datagram Length: MSS</a:t>
            </a:r>
          </a:p>
          <a:p>
            <a:r>
              <a:rPr lang="en-US" baseline="0" dirty="0"/>
              <a:t>No fragmentation in IPv6</a:t>
            </a:r>
            <a:endParaRPr lang="en-US" dirty="0"/>
          </a:p>
          <a:p>
            <a:r>
              <a:rPr lang="en-US" dirty="0"/>
              <a:t>Upper layer == protocol number : the glue that binds network with transport</a:t>
            </a:r>
          </a:p>
          <a:p>
            <a:r>
              <a:rPr lang="en-US" dirty="0"/>
              <a:t>What is the glue that binds transport with app? Port number</a:t>
            </a:r>
          </a:p>
          <a:p>
            <a:r>
              <a:rPr lang="en-US" dirty="0"/>
              <a:t>40 bytes of header per datagram (packet): 20 bytes of IP header + 20 bytes of TCP header</a:t>
            </a:r>
          </a:p>
          <a:p>
            <a:r>
              <a:rPr lang="en-US" dirty="0"/>
              <a:t>Checksum:</a:t>
            </a:r>
            <a:r>
              <a:rPr lang="en-US" baseline="0" dirty="0"/>
              <a:t> treat every two bytes in header as a number, add, take 1s complement</a:t>
            </a:r>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87</a:t>
            </a:fld>
            <a:endParaRPr lang="en-US" altLang="x-none"/>
          </a:p>
        </p:txBody>
      </p:sp>
    </p:spTree>
    <p:extLst>
      <p:ext uri="{BB962C8B-B14F-4D97-AF65-F5344CB8AC3E}">
        <p14:creationId xmlns:p14="http://schemas.microsoft.com/office/powerpoint/2010/main" val="283903603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not 1460?? L3 routers!</a:t>
            </a:r>
          </a:p>
          <a:p>
            <a:r>
              <a:rPr lang="en-US" dirty="0"/>
              <a:t>https://www.youtube.com/watch?v=fiMswfo45DQ</a:t>
            </a:r>
          </a:p>
          <a:p>
            <a:r>
              <a:rPr lang="en-US" dirty="0"/>
              <a:t>https://www.google.com/search?q=encapsulation+animation&amp;rlz=1C1CHBF_enUS716US717&amp;source=lnms&amp;tbm=isch&amp;sa=X&amp;ved=0ahUKEwiAmumGn8jWAhVF5yYKHcOmBzAQ_AUICygC&amp;biw=1680&amp;bih=919#imgdii=8Q56IaggJIsGhM:&amp;imgrc=njNVYPTzOXQH1M:</a:t>
            </a:r>
          </a:p>
          <a:p>
            <a:r>
              <a:rPr lang="en-US" dirty="0"/>
              <a:t>ID: identifies all fragments that belong  together! </a:t>
            </a:r>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88</a:t>
            </a:fld>
            <a:endParaRPr lang="en-US" altLang="x-none"/>
          </a:p>
        </p:txBody>
      </p:sp>
    </p:spTree>
    <p:extLst>
      <p:ext uri="{BB962C8B-B14F-4D97-AF65-F5344CB8AC3E}">
        <p14:creationId xmlns:p14="http://schemas.microsoft.com/office/powerpoint/2010/main" val="383408993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en-US" dirty="0" err="1"/>
              <a:t>www.aelius.com</a:t>
            </a:r>
            <a:r>
              <a:rPr lang="en-US" dirty="0"/>
              <a:t>/</a:t>
            </a:r>
            <a:r>
              <a:rPr lang="en-US" dirty="0" err="1"/>
              <a:t>njh</a:t>
            </a:r>
            <a:r>
              <a:rPr lang="en-US" dirty="0"/>
              <a:t>/</a:t>
            </a:r>
            <a:r>
              <a:rPr lang="en-US" dirty="0" err="1"/>
              <a:t>subnet_sheet.html</a:t>
            </a:r>
            <a:endParaRPr lang="en-US" dirty="0"/>
          </a:p>
          <a:p>
            <a:r>
              <a:rPr lang="en-US" dirty="0"/>
              <a:t>https://</a:t>
            </a:r>
            <a:r>
              <a:rPr lang="en-US" dirty="0" err="1"/>
              <a:t>subnettingpractice.com</a:t>
            </a:r>
            <a:r>
              <a:rPr lang="en-US" dirty="0"/>
              <a:t>/</a:t>
            </a:r>
            <a:r>
              <a:rPr lang="en-US" dirty="0" err="1"/>
              <a:t>index.html</a:t>
            </a:r>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93</a:t>
            </a:fld>
            <a:endParaRPr lang="en-US" altLang="x-none"/>
          </a:p>
        </p:txBody>
      </p:sp>
    </p:spTree>
    <p:extLst>
      <p:ext uri="{BB962C8B-B14F-4D97-AF65-F5344CB8AC3E}">
        <p14:creationId xmlns:p14="http://schemas.microsoft.com/office/powerpoint/2010/main" val="155548673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Wingdings" charset="2"/>
              <a:buNone/>
            </a:pPr>
            <a:r>
              <a:rPr lang="en-US" altLang="x-none" i="1" dirty="0">
                <a:solidFill>
                  <a:srgbClr val="CC0000"/>
                </a:solidFill>
                <a:ea typeface="ＭＳ Ｐゴシック" charset="-128"/>
                <a:cs typeface="ＭＳ Ｐゴシック" charset="-128"/>
              </a:rPr>
              <a:t>goal:</a:t>
            </a:r>
            <a:r>
              <a:rPr lang="en-US" altLang="x-none" sz="2400" dirty="0">
                <a:ea typeface="ＭＳ Ｐゴシック" charset="-128"/>
                <a:cs typeface="ＭＳ Ｐゴシック" charset="-128"/>
              </a:rPr>
              <a:t> allow host to </a:t>
            </a:r>
            <a:r>
              <a:rPr lang="en-US" altLang="x-none" sz="2400" i="1" dirty="0">
                <a:ea typeface="ＭＳ Ｐゴシック" charset="-128"/>
                <a:cs typeface="ＭＳ Ｐゴシック" charset="-128"/>
              </a:rPr>
              <a:t>dynamically </a:t>
            </a:r>
            <a:r>
              <a:rPr lang="en-US" altLang="x-none" sz="2400" dirty="0">
                <a:ea typeface="ＭＳ Ｐゴシック" charset="-128"/>
                <a:cs typeface="ＭＳ Ｐゴシック" charset="-128"/>
              </a:rPr>
              <a:t>obtain its IP address from network server when it joins network</a:t>
            </a:r>
          </a:p>
          <a:p>
            <a:pPr lvl="1"/>
            <a:r>
              <a:rPr lang="en-US" altLang="x-none" dirty="0">
                <a:latin typeface="Gill Sans MT" charset="0"/>
                <a:ea typeface="ＭＳ Ｐゴシック" charset="-128"/>
              </a:rPr>
              <a:t>can renew its lease on address in use</a:t>
            </a:r>
          </a:p>
          <a:p>
            <a:pPr lvl="1"/>
            <a:r>
              <a:rPr lang="en-US" altLang="x-none" dirty="0">
                <a:latin typeface="Gill Sans MT" charset="0"/>
                <a:ea typeface="ＭＳ Ｐゴシック" charset="-128"/>
              </a:rPr>
              <a:t>allows reuse of addresses (only hold address while connected/</a:t>
            </a:r>
            <a:r>
              <a:rPr lang="ja-JP" altLang="en-US" dirty="0">
                <a:latin typeface="Gill Sans MT" charset="0"/>
                <a:ea typeface="ＭＳ Ｐゴシック" charset="-128"/>
              </a:rPr>
              <a:t>“</a:t>
            </a:r>
            <a:r>
              <a:rPr lang="en-US" altLang="ja-JP" dirty="0">
                <a:latin typeface="Gill Sans MT" charset="0"/>
                <a:ea typeface="ＭＳ Ｐゴシック" charset="-128"/>
              </a:rPr>
              <a:t>on</a:t>
            </a:r>
            <a:r>
              <a:rPr lang="ja-JP" altLang="en-US" dirty="0">
                <a:latin typeface="Gill Sans MT" charset="0"/>
                <a:ea typeface="ＭＳ Ｐゴシック" charset="-128"/>
              </a:rPr>
              <a:t>”</a:t>
            </a:r>
            <a:r>
              <a:rPr lang="en-US" altLang="ja-JP" dirty="0">
                <a:latin typeface="Gill Sans MT" charset="0"/>
                <a:ea typeface="ＭＳ Ｐゴシック" charset="-128"/>
              </a:rPr>
              <a:t>)</a:t>
            </a:r>
          </a:p>
          <a:p>
            <a:pPr lvl="1"/>
            <a:r>
              <a:rPr lang="en-US" altLang="x-none" dirty="0">
                <a:latin typeface="Gill Sans MT" charset="0"/>
                <a:ea typeface="ＭＳ Ｐゴシック" charset="-128"/>
              </a:rPr>
              <a:t>support for mobile users who want to join network (more shortly)</a:t>
            </a:r>
          </a:p>
          <a:p>
            <a:pPr>
              <a:buFont typeface="Wingdings" charset="2"/>
              <a:buNone/>
            </a:pPr>
            <a:r>
              <a:rPr lang="en-US" altLang="x-none" i="1" dirty="0">
                <a:solidFill>
                  <a:srgbClr val="CC0000"/>
                </a:solidFill>
                <a:ea typeface="ＭＳ Ｐゴシック" charset="-128"/>
                <a:cs typeface="ＭＳ Ｐゴシック" charset="-128"/>
              </a:rPr>
              <a:t>DHCP overview:</a:t>
            </a:r>
          </a:p>
          <a:p>
            <a:pPr lvl="1"/>
            <a:r>
              <a:rPr lang="en-US" altLang="x-none" dirty="0">
                <a:latin typeface="Gill Sans MT" charset="0"/>
                <a:ea typeface="ＭＳ Ｐゴシック" charset="-128"/>
              </a:rPr>
              <a:t>host broadcasts </a:t>
            </a:r>
            <a:r>
              <a:rPr lang="ja-JP" altLang="en-US" dirty="0">
                <a:solidFill>
                  <a:srgbClr val="CC0000"/>
                </a:solidFill>
                <a:latin typeface="Gill Sans MT" charset="0"/>
                <a:ea typeface="ＭＳ Ｐゴシック" charset="-128"/>
              </a:rPr>
              <a:t>“</a:t>
            </a:r>
            <a:r>
              <a:rPr lang="en-US" altLang="ja-JP" dirty="0">
                <a:solidFill>
                  <a:srgbClr val="CC0000"/>
                </a:solidFill>
                <a:latin typeface="Gill Sans MT" charset="0"/>
                <a:ea typeface="ＭＳ Ｐゴシック" charset="-128"/>
              </a:rPr>
              <a:t>DHCP discover</a:t>
            </a:r>
            <a:r>
              <a:rPr lang="ja-JP" altLang="en-US" dirty="0">
                <a:solidFill>
                  <a:srgbClr val="CC0000"/>
                </a:solidFill>
                <a:latin typeface="Gill Sans MT" charset="0"/>
                <a:ea typeface="ＭＳ Ｐゴシック" charset="-128"/>
              </a:rPr>
              <a:t>”</a:t>
            </a:r>
            <a:r>
              <a:rPr lang="en-US" altLang="ja-JP" dirty="0">
                <a:latin typeface="Gill Sans MT" charset="0"/>
                <a:ea typeface="ＭＳ Ｐゴシック" charset="-128"/>
              </a:rPr>
              <a:t> </a:t>
            </a:r>
            <a:r>
              <a:rPr lang="en-US" altLang="ja-JP" dirty="0" err="1">
                <a:latin typeface="Gill Sans MT" charset="0"/>
                <a:ea typeface="ＭＳ Ｐゴシック" charset="-128"/>
              </a:rPr>
              <a:t>msg</a:t>
            </a:r>
            <a:r>
              <a:rPr lang="en-US" altLang="ja-JP" dirty="0">
                <a:latin typeface="Gill Sans MT" charset="0"/>
                <a:ea typeface="ＭＳ Ｐゴシック" charset="-128"/>
              </a:rPr>
              <a:t> [optional]</a:t>
            </a:r>
          </a:p>
          <a:p>
            <a:pPr lvl="1"/>
            <a:r>
              <a:rPr lang="en-US" altLang="x-none" dirty="0">
                <a:latin typeface="Gill Sans MT" charset="0"/>
                <a:ea typeface="ＭＳ Ｐゴシック" charset="-128"/>
              </a:rPr>
              <a:t>DHCP server responds with </a:t>
            </a:r>
            <a:r>
              <a:rPr lang="ja-JP" altLang="en-US" dirty="0">
                <a:solidFill>
                  <a:srgbClr val="CC0000"/>
                </a:solidFill>
                <a:latin typeface="Gill Sans MT" charset="0"/>
                <a:ea typeface="ＭＳ Ｐゴシック" charset="-128"/>
              </a:rPr>
              <a:t>“</a:t>
            </a:r>
            <a:r>
              <a:rPr lang="en-US" altLang="ja-JP" dirty="0">
                <a:solidFill>
                  <a:srgbClr val="CC0000"/>
                </a:solidFill>
                <a:latin typeface="Gill Sans MT" charset="0"/>
                <a:ea typeface="ＭＳ Ｐゴシック" charset="-128"/>
              </a:rPr>
              <a:t>DHCP offer</a:t>
            </a:r>
            <a:r>
              <a:rPr lang="ja-JP" altLang="en-US" dirty="0">
                <a:solidFill>
                  <a:srgbClr val="CC0000"/>
                </a:solidFill>
                <a:latin typeface="Gill Sans MT" charset="0"/>
                <a:ea typeface="ＭＳ Ｐゴシック" charset="-128"/>
              </a:rPr>
              <a:t>”</a:t>
            </a:r>
            <a:r>
              <a:rPr lang="en-US" altLang="ja-JP" dirty="0">
                <a:latin typeface="Gill Sans MT" charset="0"/>
                <a:ea typeface="ＭＳ Ｐゴシック" charset="-128"/>
              </a:rPr>
              <a:t> </a:t>
            </a:r>
            <a:r>
              <a:rPr lang="en-US" altLang="ja-JP" dirty="0" err="1">
                <a:latin typeface="Gill Sans MT" charset="0"/>
                <a:ea typeface="ＭＳ Ｐゴシック" charset="-128"/>
              </a:rPr>
              <a:t>msg</a:t>
            </a:r>
            <a:r>
              <a:rPr lang="en-US" altLang="ja-JP" dirty="0">
                <a:latin typeface="Gill Sans MT" charset="0"/>
                <a:ea typeface="ＭＳ Ｐゴシック" charset="-128"/>
              </a:rPr>
              <a:t> [optional]</a:t>
            </a:r>
          </a:p>
          <a:p>
            <a:pPr lvl="1"/>
            <a:r>
              <a:rPr lang="en-US" altLang="x-none" dirty="0">
                <a:latin typeface="Gill Sans MT" charset="0"/>
                <a:ea typeface="ＭＳ Ｐゴシック" charset="-128"/>
              </a:rPr>
              <a:t>host requests IP address: </a:t>
            </a:r>
            <a:r>
              <a:rPr lang="ja-JP" altLang="en-US" dirty="0">
                <a:solidFill>
                  <a:srgbClr val="CC0000"/>
                </a:solidFill>
                <a:latin typeface="Gill Sans MT" charset="0"/>
                <a:ea typeface="ＭＳ Ｐゴシック" charset="-128"/>
              </a:rPr>
              <a:t>“</a:t>
            </a:r>
            <a:r>
              <a:rPr lang="en-US" altLang="ja-JP" dirty="0">
                <a:solidFill>
                  <a:srgbClr val="CC0000"/>
                </a:solidFill>
                <a:latin typeface="Gill Sans MT" charset="0"/>
                <a:ea typeface="ＭＳ Ｐゴシック" charset="-128"/>
              </a:rPr>
              <a:t>DHCP request</a:t>
            </a:r>
            <a:r>
              <a:rPr lang="ja-JP" altLang="en-US" dirty="0">
                <a:solidFill>
                  <a:srgbClr val="CC0000"/>
                </a:solidFill>
                <a:latin typeface="Gill Sans MT" charset="0"/>
                <a:ea typeface="ＭＳ Ｐゴシック" charset="-128"/>
              </a:rPr>
              <a:t>”</a:t>
            </a:r>
            <a:r>
              <a:rPr lang="en-US" altLang="ja-JP" dirty="0">
                <a:latin typeface="Gill Sans MT" charset="0"/>
                <a:ea typeface="ＭＳ Ｐゴシック" charset="-128"/>
              </a:rPr>
              <a:t> </a:t>
            </a:r>
            <a:r>
              <a:rPr lang="en-US" altLang="ja-JP" dirty="0" err="1">
                <a:latin typeface="Gill Sans MT" charset="0"/>
                <a:ea typeface="ＭＳ Ｐゴシック" charset="-128"/>
              </a:rPr>
              <a:t>msg</a:t>
            </a:r>
            <a:endParaRPr lang="en-US" altLang="ja-JP" dirty="0">
              <a:latin typeface="Gill Sans MT" charset="0"/>
              <a:ea typeface="ＭＳ Ｐゴシック" charset="-128"/>
            </a:endParaRPr>
          </a:p>
          <a:p>
            <a:pPr lvl="1"/>
            <a:r>
              <a:rPr lang="en-US" altLang="x-none" dirty="0">
                <a:latin typeface="Gill Sans MT" charset="0"/>
                <a:ea typeface="ＭＳ Ｐゴシック" charset="-128"/>
              </a:rPr>
              <a:t>DHCP server sends address: </a:t>
            </a:r>
            <a:r>
              <a:rPr lang="ja-JP" altLang="en-US" dirty="0">
                <a:solidFill>
                  <a:srgbClr val="CC0000"/>
                </a:solidFill>
                <a:latin typeface="Gill Sans MT" charset="0"/>
                <a:ea typeface="ＭＳ Ｐゴシック" charset="-128"/>
              </a:rPr>
              <a:t>“</a:t>
            </a:r>
            <a:r>
              <a:rPr lang="en-US" altLang="ja-JP" dirty="0">
                <a:solidFill>
                  <a:srgbClr val="CC0000"/>
                </a:solidFill>
                <a:latin typeface="Gill Sans MT" charset="0"/>
                <a:ea typeface="ＭＳ Ｐゴシック" charset="-128"/>
              </a:rPr>
              <a:t>DHCP </a:t>
            </a:r>
            <a:r>
              <a:rPr lang="en-US" altLang="ja-JP" dirty="0" err="1">
                <a:solidFill>
                  <a:srgbClr val="CC0000"/>
                </a:solidFill>
                <a:latin typeface="Gill Sans MT" charset="0"/>
                <a:ea typeface="ＭＳ Ｐゴシック" charset="-128"/>
              </a:rPr>
              <a:t>ack</a:t>
            </a:r>
            <a:r>
              <a:rPr lang="ja-JP" altLang="en-US" dirty="0">
                <a:solidFill>
                  <a:srgbClr val="CC0000"/>
                </a:solidFill>
                <a:latin typeface="Gill Sans MT" charset="0"/>
                <a:ea typeface="ＭＳ Ｐゴシック" charset="-128"/>
              </a:rPr>
              <a:t>”</a:t>
            </a:r>
            <a:r>
              <a:rPr lang="en-US" altLang="ja-JP" dirty="0">
                <a:latin typeface="Gill Sans MT" charset="0"/>
                <a:ea typeface="ＭＳ Ｐゴシック" charset="-128"/>
              </a:rPr>
              <a:t> </a:t>
            </a:r>
            <a:r>
              <a:rPr lang="en-US" altLang="ja-JP" dirty="0" err="1">
                <a:latin typeface="Gill Sans MT" charset="0"/>
                <a:ea typeface="ＭＳ Ｐゴシック" charset="-128"/>
              </a:rPr>
              <a:t>msg</a:t>
            </a:r>
            <a:r>
              <a:rPr lang="en-US" altLang="ja-JP" dirty="0">
                <a:latin typeface="Gill Sans MT" charset="0"/>
                <a:ea typeface="ＭＳ Ｐゴシック" charset="-128"/>
              </a:rPr>
              <a:t> </a:t>
            </a:r>
          </a:p>
          <a:p>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95</a:t>
            </a:fld>
            <a:endParaRPr lang="en-US" altLang="x-none"/>
          </a:p>
        </p:txBody>
      </p:sp>
    </p:spTree>
    <p:extLst>
      <p:ext uri="{BB962C8B-B14F-4D97-AF65-F5344CB8AC3E}">
        <p14:creationId xmlns:p14="http://schemas.microsoft.com/office/powerpoint/2010/main" val="41870376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5200">
              <a:defRPr sz="2400">
                <a:solidFill>
                  <a:schemeClr val="tx1"/>
                </a:solidFill>
                <a:latin typeface="Arial" charset="0"/>
                <a:ea typeface="ＭＳ Ｐゴシック" charset="-128"/>
              </a:defRPr>
            </a:lvl1pPr>
            <a:lvl2pPr marL="742950" indent="-285750" defTabSz="965200">
              <a:defRPr sz="2400">
                <a:solidFill>
                  <a:schemeClr val="tx1"/>
                </a:solidFill>
                <a:latin typeface="Arial" charset="0"/>
                <a:ea typeface="ＭＳ Ｐゴシック" charset="-128"/>
              </a:defRPr>
            </a:lvl2pPr>
            <a:lvl3pPr marL="1143000" indent="-228600" defTabSz="965200">
              <a:defRPr sz="2400">
                <a:solidFill>
                  <a:schemeClr val="tx1"/>
                </a:solidFill>
                <a:latin typeface="Arial" charset="0"/>
                <a:ea typeface="ＭＳ Ｐゴシック" charset="-128"/>
              </a:defRPr>
            </a:lvl3pPr>
            <a:lvl4pPr marL="1600200" indent="-228600" defTabSz="965200">
              <a:defRPr sz="2400">
                <a:solidFill>
                  <a:schemeClr val="tx1"/>
                </a:solidFill>
                <a:latin typeface="Arial" charset="0"/>
                <a:ea typeface="ＭＳ Ｐゴシック" charset="-128"/>
              </a:defRPr>
            </a:lvl4pPr>
            <a:lvl5pPr marL="2057400" indent="-228600" defTabSz="965200">
              <a:defRPr sz="2400">
                <a:solidFill>
                  <a:schemeClr val="tx1"/>
                </a:solidFill>
                <a:latin typeface="Arial" charset="0"/>
                <a:ea typeface="ＭＳ Ｐゴシック" charset="-128"/>
              </a:defRPr>
            </a:lvl5pPr>
            <a:lvl6pPr marL="2514600" indent="-228600" defTabSz="965200"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5200"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5200"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5200" eaLnBrk="0" fontAlgn="base" hangingPunct="0">
              <a:spcBef>
                <a:spcPct val="0"/>
              </a:spcBef>
              <a:spcAft>
                <a:spcPct val="0"/>
              </a:spcAft>
              <a:defRPr sz="2400">
                <a:solidFill>
                  <a:schemeClr val="tx1"/>
                </a:solidFill>
                <a:latin typeface="Arial" charset="0"/>
                <a:ea typeface="ＭＳ Ｐゴシック" charset="-128"/>
              </a:defRPr>
            </a:lvl9pPr>
          </a:lstStyle>
          <a:p>
            <a:fld id="{1CC55A99-F7A7-9648-A8E6-28F574C760A0}" type="slidenum">
              <a:rPr lang="en-US" altLang="x-none" sz="1200">
                <a:solidFill>
                  <a:srgbClr val="000000"/>
                </a:solidFill>
                <a:latin typeface="Times New Roman" charset="0"/>
              </a:rPr>
              <a:pPr/>
              <a:t>96</a:t>
            </a:fld>
            <a:endParaRPr lang="en-US" altLang="x-none" sz="1200">
              <a:solidFill>
                <a:srgbClr val="000000"/>
              </a:solidFill>
              <a:latin typeface="Times New Roman"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buFont typeface="Wingdings" charset="0"/>
              <a:buNone/>
              <a:defRPr/>
            </a:pPr>
            <a:r>
              <a:rPr lang="en-US" sz="1200" kern="1200" dirty="0">
                <a:solidFill>
                  <a:schemeClr val="tx1"/>
                </a:solidFill>
                <a:latin typeface="Times New Roman" pitchFamily="-109" charset="0"/>
                <a:ea typeface="ＭＳ Ｐゴシック" charset="0"/>
                <a:cs typeface="ＭＳ Ｐゴシック" charset="0"/>
              </a:rPr>
              <a:t>DHCP can return more than just allocated IP address on subnet:</a:t>
            </a:r>
          </a:p>
          <a:p>
            <a:pPr lvl="1">
              <a:buFont typeface="Arial"/>
              <a:buChar char="•"/>
              <a:defRPr/>
            </a:pPr>
            <a:r>
              <a:rPr lang="en-US" dirty="0"/>
              <a:t>address of first-hop router for client</a:t>
            </a:r>
          </a:p>
          <a:p>
            <a:pPr lvl="1">
              <a:buFont typeface="Arial"/>
              <a:buChar char="•"/>
              <a:defRPr/>
            </a:pPr>
            <a:r>
              <a:rPr lang="en-US" dirty="0"/>
              <a:t>name and IP address of DNS sever</a:t>
            </a:r>
          </a:p>
          <a:p>
            <a:pPr lvl="1">
              <a:buFont typeface="Arial"/>
              <a:buChar char="•"/>
              <a:defRPr/>
            </a:pPr>
            <a:r>
              <a:rPr lang="en-US" dirty="0"/>
              <a:t>network mask (indicating network versus host portion of address)</a:t>
            </a:r>
          </a:p>
          <a:p>
            <a:r>
              <a:rPr lang="en-US" altLang="x-none" dirty="0">
                <a:latin typeface="Times New Roman" charset="0"/>
                <a:ea typeface="ＭＳ Ｐゴシック" charset="-128"/>
              </a:rPr>
              <a:t>Why offer and </a:t>
            </a:r>
            <a:r>
              <a:rPr lang="en-US" altLang="x-none" dirty="0" err="1">
                <a:latin typeface="Times New Roman" charset="0"/>
                <a:ea typeface="ＭＳ Ｐゴシック" charset="-128"/>
              </a:rPr>
              <a:t>ack</a:t>
            </a:r>
            <a:r>
              <a:rPr lang="en-US" altLang="x-none" dirty="0">
                <a:latin typeface="Times New Roman" charset="0"/>
                <a:ea typeface="ＭＳ Ｐゴシック" charset="-128"/>
              </a:rPr>
              <a:t> are broadcasted? Because</a:t>
            </a:r>
            <a:r>
              <a:rPr lang="en-US" altLang="x-none" baseline="0" dirty="0">
                <a:latin typeface="Times New Roman" charset="0"/>
                <a:ea typeface="ＭＳ Ｐゴシック" charset="-128"/>
              </a:rPr>
              <a:t> client has not used its OS to configure its IP yet!!</a:t>
            </a:r>
            <a:endParaRPr lang="x-none" altLang="x-none" dirty="0">
              <a:latin typeface="Times New Roman" charset="0"/>
              <a:ea typeface="ＭＳ Ｐゴシック" charset="-128"/>
            </a:endParaRPr>
          </a:p>
        </p:txBody>
      </p:sp>
    </p:spTree>
    <p:extLst>
      <p:ext uri="{BB962C8B-B14F-4D97-AF65-F5344CB8AC3E}">
        <p14:creationId xmlns:p14="http://schemas.microsoft.com/office/powerpoint/2010/main" val="354590456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a:t>
            </a:r>
            <a:r>
              <a:rPr lang="en-US" baseline="0" dirty="0"/>
              <a:t> does NAT offer security? https://</a:t>
            </a:r>
            <a:r>
              <a:rPr lang="en-US" baseline="0" dirty="0" err="1"/>
              <a:t>www.grc.com</a:t>
            </a:r>
            <a:r>
              <a:rPr lang="en-US" baseline="0" dirty="0"/>
              <a:t>/</a:t>
            </a:r>
            <a:r>
              <a:rPr lang="en-US" baseline="0" dirty="0" err="1"/>
              <a:t>nat</a:t>
            </a:r>
            <a:r>
              <a:rPr lang="en-US" baseline="0" dirty="0"/>
              <a:t>/</a:t>
            </a:r>
            <a:r>
              <a:rPr lang="en-US" baseline="0" dirty="0" err="1"/>
              <a:t>nat.htm</a:t>
            </a:r>
            <a:r>
              <a:rPr lang="en-US" baseline="0" dirty="0"/>
              <a:t> </a:t>
            </a:r>
          </a:p>
          <a:p>
            <a:r>
              <a:rPr lang="en-US" sz="1200" b="0" i="0" kern="1200" dirty="0">
                <a:solidFill>
                  <a:schemeClr val="tx1"/>
                </a:solidFill>
                <a:effectLst/>
                <a:latin typeface="Times New Roman" pitchFamily="-109" charset="0"/>
                <a:ea typeface="ＭＳ Ｐゴシック" charset="0"/>
                <a:cs typeface="ＭＳ Ｐゴシック" charset="0"/>
              </a:rPr>
              <a:t>A NAT Router's Inherent Security </a:t>
            </a:r>
            <a:br>
              <a:rPr lang="en-US" sz="1200" b="0" i="0" kern="1200" dirty="0">
                <a:solidFill>
                  <a:schemeClr val="tx1"/>
                </a:solidFill>
                <a:effectLst/>
                <a:latin typeface="Times New Roman" pitchFamily="-109" charset="0"/>
                <a:ea typeface="ＭＳ Ｐゴシック" charset="0"/>
                <a:cs typeface="ＭＳ Ｐゴシック" charset="0"/>
              </a:rPr>
            </a:br>
            <a:r>
              <a:rPr lang="en-US" sz="1200" b="0" i="0" kern="1200" dirty="0">
                <a:solidFill>
                  <a:schemeClr val="tx1"/>
                </a:solidFill>
                <a:effectLst/>
                <a:latin typeface="Times New Roman" pitchFamily="-109" charset="0"/>
                <a:ea typeface="ＭＳ Ｐゴシック" charset="0"/>
                <a:cs typeface="ＭＳ Ｐゴシック" charset="0"/>
              </a:rPr>
              <a:t>Although NAT routers are not generally purchased for their security benefits, all NAT routers inherently function as very effective hardware firewalls (with a few caveats examined below). As a hardware firewall they prevent "unsolicited", unexpected, unwanted, and potentially annoying or dangerous traffic from the public Internet from passing through the router and entering the user's private LAN network.</a:t>
            </a:r>
          </a:p>
          <a:p>
            <a:r>
              <a:rPr lang="en-US" sz="1200" b="1" i="0" kern="1200" dirty="0">
                <a:solidFill>
                  <a:schemeClr val="tx1"/>
                </a:solidFill>
                <a:effectLst/>
                <a:latin typeface="Times New Roman" pitchFamily="-109" charset="0"/>
                <a:ea typeface="ＭＳ Ｐゴシック" charset="0"/>
                <a:cs typeface="ＭＳ Ｐゴシック" charset="0"/>
              </a:rPr>
              <a:t>The reason they do this is very simple:</a:t>
            </a:r>
            <a:r>
              <a:rPr lang="en-US" sz="1200" b="0" i="0" kern="1200" dirty="0">
                <a:solidFill>
                  <a:schemeClr val="tx1"/>
                </a:solidFill>
                <a:effectLst/>
                <a:latin typeface="Times New Roman" pitchFamily="-109" charset="0"/>
                <a:ea typeface="ＭＳ Ｐゴシック" charset="0"/>
                <a:cs typeface="ＭＳ Ｐゴシック" charset="0"/>
              </a:rPr>
              <a:t> With multiple "internal" computers on the LAN behind the router, the router must know which internal computer should receive each incoming packet of data. Since ALL incoming packets of data have the same IP address (the single IP address of the router), </a:t>
            </a:r>
            <a:r>
              <a:rPr lang="en-US" sz="1200" b="1" i="0" kern="1200" dirty="0">
                <a:solidFill>
                  <a:schemeClr val="tx1"/>
                </a:solidFill>
                <a:effectLst/>
                <a:latin typeface="Times New Roman" pitchFamily="-109" charset="0"/>
                <a:ea typeface="ＭＳ Ｐゴシック" charset="0"/>
                <a:cs typeface="ＭＳ Ｐゴシック" charset="0"/>
              </a:rPr>
              <a:t>the only way the router knows which computer should receive the incoming packet is if one of the internal computers on the private LAN </a:t>
            </a:r>
            <a:r>
              <a:rPr lang="en-US" sz="1200" b="1" i="0" u="sng" kern="1200" dirty="0">
                <a:solidFill>
                  <a:schemeClr val="tx1"/>
                </a:solidFill>
                <a:effectLst/>
                <a:latin typeface="Times New Roman" pitchFamily="-109" charset="0"/>
                <a:ea typeface="ＭＳ Ｐゴシック" charset="0"/>
                <a:cs typeface="ＭＳ Ｐゴシック" charset="0"/>
              </a:rPr>
              <a:t>FIRST</a:t>
            </a:r>
            <a:r>
              <a:rPr lang="en-US" sz="1200" b="1" i="0" kern="1200" dirty="0">
                <a:solidFill>
                  <a:schemeClr val="tx1"/>
                </a:solidFill>
                <a:effectLst/>
                <a:latin typeface="Times New Roman" pitchFamily="-109" charset="0"/>
                <a:ea typeface="ＭＳ Ｐゴシック" charset="0"/>
                <a:cs typeface="ＭＳ Ｐゴシック" charset="0"/>
              </a:rPr>
              <a:t> sent data packets </a:t>
            </a:r>
            <a:r>
              <a:rPr lang="en-US" sz="1200" b="1" i="0" u="sng" kern="1200" dirty="0">
                <a:solidFill>
                  <a:schemeClr val="tx1"/>
                </a:solidFill>
                <a:effectLst/>
                <a:latin typeface="Times New Roman" pitchFamily="-109" charset="0"/>
                <a:ea typeface="ＭＳ Ｐゴシック" charset="0"/>
                <a:cs typeface="ＭＳ Ｐゴシック" charset="0"/>
              </a:rPr>
              <a:t>out</a:t>
            </a:r>
            <a:r>
              <a:rPr lang="en-US" sz="1200" b="1" i="0" kern="1200" dirty="0">
                <a:solidFill>
                  <a:schemeClr val="tx1"/>
                </a:solidFill>
                <a:effectLst/>
                <a:latin typeface="Times New Roman" pitchFamily="-109" charset="0"/>
                <a:ea typeface="ＭＳ Ｐゴシック" charset="0"/>
                <a:cs typeface="ＭＳ Ｐゴシック" charset="0"/>
              </a:rPr>
              <a:t> to the source of the returning packets.</a:t>
            </a:r>
            <a:endParaRPr lang="en-US" sz="1200" b="0" i="0" kern="1200" dirty="0">
              <a:solidFill>
                <a:schemeClr val="tx1"/>
              </a:solidFill>
              <a:effectLst/>
              <a:latin typeface="Times New Roman" pitchFamily="-109" charset="0"/>
              <a:ea typeface="ＭＳ Ｐゴシック" charset="0"/>
              <a:cs typeface="ＭＳ Ｐゴシック" charset="0"/>
            </a:endParaRPr>
          </a:p>
          <a:p>
            <a:r>
              <a:rPr lang="en-US" sz="1200" b="0" i="0" kern="1200" dirty="0">
                <a:solidFill>
                  <a:schemeClr val="tx1"/>
                </a:solidFill>
                <a:effectLst/>
                <a:latin typeface="Times New Roman" pitchFamily="-109" charset="0"/>
                <a:ea typeface="ＭＳ Ｐゴシック" charset="0"/>
                <a:cs typeface="ＭＳ Ｐゴシック" charset="0"/>
              </a:rPr>
              <a:t>How is this done? </a:t>
            </a:r>
            <a:br>
              <a:rPr lang="en-US" sz="1200" b="0" i="0" kern="1200" dirty="0">
                <a:solidFill>
                  <a:schemeClr val="tx1"/>
                </a:solidFill>
                <a:effectLst/>
                <a:latin typeface="Times New Roman" pitchFamily="-109" charset="0"/>
                <a:ea typeface="ＭＳ Ｐゴシック" charset="0"/>
                <a:cs typeface="ＭＳ Ｐゴシック" charset="0"/>
              </a:rPr>
            </a:br>
            <a:r>
              <a:rPr lang="en-US" sz="1200" b="0" i="0" kern="1200" dirty="0">
                <a:solidFill>
                  <a:schemeClr val="tx1"/>
                </a:solidFill>
                <a:effectLst/>
                <a:latin typeface="Times New Roman" pitchFamily="-109" charset="0"/>
                <a:ea typeface="ＭＳ Ｐゴシック" charset="0"/>
                <a:cs typeface="ＭＳ Ｐゴシック" charset="0"/>
              </a:rPr>
              <a:t>Since the NAT router links the internal private network to the Internet, it sees everything sent out to the Internet by the computers on the LAN. It memorizes each outgoing packet's destination IP and port number in an internal "connections" table and assigns the packet its own IP and one of its own ports for accepting the return traffic. Finally, it records this information, along with the IP address of the internal machine on the LAN that sent the outgoing packet, in a "current connections" table.</a:t>
            </a:r>
          </a:p>
          <a:p>
            <a:r>
              <a:rPr lang="en-US" sz="1200" b="0" i="0" kern="1200" dirty="0">
                <a:solidFill>
                  <a:schemeClr val="tx1"/>
                </a:solidFill>
                <a:effectLst/>
                <a:latin typeface="Times New Roman" pitchFamily="-109" charset="0"/>
                <a:ea typeface="ＭＳ Ｐゴシック" charset="0"/>
                <a:cs typeface="ＭＳ Ｐゴシック" charset="0"/>
              </a:rPr>
              <a:t>When any incoming packets arrive at the router from the Internet, the router scans its "current connections" table to see whether this data is </a:t>
            </a:r>
            <a:r>
              <a:rPr lang="en-US" sz="1200" b="1" i="0" kern="1200" dirty="0">
                <a:solidFill>
                  <a:schemeClr val="tx1"/>
                </a:solidFill>
                <a:effectLst/>
                <a:latin typeface="Times New Roman" pitchFamily="-109" charset="0"/>
                <a:ea typeface="ＭＳ Ｐゴシック" charset="0"/>
                <a:cs typeface="ＭＳ Ｐゴシック" charset="0"/>
              </a:rPr>
              <a:t>expected</a:t>
            </a:r>
            <a:r>
              <a:rPr lang="en-US" sz="1200" b="0" i="0" kern="1200" dirty="0">
                <a:solidFill>
                  <a:schemeClr val="tx1"/>
                </a:solidFill>
                <a:effectLst/>
                <a:latin typeface="Times New Roman" pitchFamily="-109" charset="0"/>
                <a:ea typeface="ＭＳ Ｐゴシック" charset="0"/>
                <a:cs typeface="ＭＳ Ｐゴシック" charset="0"/>
              </a:rPr>
              <a:t> by looking for the remote IP and port number in the current connections table. If a match is found, the table entry also tells the router which computer in the private LAN is expecting to receive the incoming traffic from that remote address. So the router re-addresses (translates) the packet to that internal machine and sends it into the LAN.</a:t>
            </a:r>
          </a:p>
          <a:p>
            <a:r>
              <a:rPr lang="en-US" sz="1200" b="0" i="0" kern="1200" dirty="0">
                <a:solidFill>
                  <a:schemeClr val="tx1"/>
                </a:solidFill>
                <a:effectLst/>
                <a:latin typeface="Times New Roman" pitchFamily="-109" charset="0"/>
                <a:ea typeface="ＭＳ Ｐゴシック" charset="0"/>
                <a:cs typeface="ＭＳ Ｐゴシック" charset="0"/>
              </a:rPr>
              <a:t>And here's the really good part:</a:t>
            </a:r>
            <a:br>
              <a:rPr lang="en-US" sz="1200" b="0" i="0" kern="1200" dirty="0">
                <a:solidFill>
                  <a:schemeClr val="tx1"/>
                </a:solidFill>
                <a:effectLst/>
                <a:latin typeface="Times New Roman" pitchFamily="-109" charset="0"/>
                <a:ea typeface="ＭＳ Ｐゴシック" charset="0"/>
                <a:cs typeface="ＭＳ Ｐゴシック" charset="0"/>
              </a:rPr>
            </a:br>
            <a:r>
              <a:rPr lang="en-US" sz="1200" b="0" i="0" kern="1200" dirty="0">
                <a:solidFill>
                  <a:schemeClr val="tx1"/>
                </a:solidFill>
                <a:effectLst/>
                <a:latin typeface="Times New Roman" pitchFamily="-109" charset="0"/>
                <a:ea typeface="ＭＳ Ｐゴシック" charset="0"/>
                <a:cs typeface="ＭＳ Ｐゴシック" charset="0"/>
              </a:rPr>
              <a:t>If the arriving packet does not exactly match traffic that is currently expected by the router, the router figures that it's just unwanted "Internet noise" and discards the unsolicited packet of data.</a:t>
            </a:r>
          </a:p>
          <a:p>
            <a:r>
              <a:rPr lang="en-US" sz="1200" b="0" i="0" kern="1200" dirty="0">
                <a:solidFill>
                  <a:schemeClr val="tx1"/>
                </a:solidFill>
                <a:effectLst/>
                <a:latin typeface="Times New Roman" pitchFamily="-109" charset="0"/>
                <a:ea typeface="ＭＳ Ｐゴシック" charset="0"/>
                <a:cs typeface="ＭＳ Ｐゴシック" charset="0"/>
              </a:rPr>
              <a:t>With a NAT router protecting your connection to the Internet — even if you only have </a:t>
            </a:r>
            <a:r>
              <a:rPr lang="en-US" sz="1200" b="0" i="0" u="sng" kern="1200" dirty="0">
                <a:solidFill>
                  <a:schemeClr val="tx1"/>
                </a:solidFill>
                <a:effectLst/>
                <a:latin typeface="Times New Roman" pitchFamily="-109" charset="0"/>
                <a:ea typeface="ＭＳ Ｐゴシック" charset="0"/>
                <a:cs typeface="ＭＳ Ｐゴシック" charset="0"/>
              </a:rPr>
              <a:t>one</a:t>
            </a:r>
            <a:r>
              <a:rPr lang="en-US" sz="1200" b="0" i="0" kern="1200" dirty="0">
                <a:solidFill>
                  <a:schemeClr val="tx1"/>
                </a:solidFill>
                <a:effectLst/>
                <a:latin typeface="Times New Roman" pitchFamily="-109" charset="0"/>
                <a:ea typeface="ＭＳ Ｐゴシック" charset="0"/>
                <a:cs typeface="ＭＳ Ｐゴシック" charset="0"/>
              </a:rPr>
              <a:t> computer on the LAN behind the router — none of the Internet scanning and worms and hackers and other annoying and malicious Internet nonsense can get to your computer or computers.</a:t>
            </a:r>
          </a:p>
          <a:p>
            <a:r>
              <a:rPr lang="en-US" sz="1200" b="0" i="0" kern="1200" dirty="0">
                <a:solidFill>
                  <a:schemeClr val="tx1"/>
                </a:solidFill>
                <a:effectLst/>
                <a:latin typeface="Times New Roman" pitchFamily="-109" charset="0"/>
                <a:ea typeface="ＭＳ Ｐゴシック" charset="0"/>
                <a:cs typeface="ＭＳ Ｐゴシック" charset="0"/>
              </a:rPr>
              <a:t>If the NAT router isn't </a:t>
            </a:r>
            <a:r>
              <a:rPr lang="en-US" sz="1200" b="1" i="0" kern="1200" dirty="0">
                <a:solidFill>
                  <a:schemeClr val="tx1"/>
                </a:solidFill>
                <a:effectLst/>
                <a:latin typeface="Times New Roman" pitchFamily="-109" charset="0"/>
                <a:ea typeface="ＭＳ Ｐゴシック" charset="0"/>
                <a:cs typeface="ＭＳ Ｐゴシック" charset="0"/>
              </a:rPr>
              <a:t>already expecting</a:t>
            </a:r>
            <a:r>
              <a:rPr lang="en-US" sz="1200" b="0" i="0" kern="1200" dirty="0">
                <a:solidFill>
                  <a:schemeClr val="tx1"/>
                </a:solidFill>
                <a:effectLst/>
                <a:latin typeface="Times New Roman" pitchFamily="-109" charset="0"/>
                <a:ea typeface="ＭＳ Ｐゴシック" charset="0"/>
                <a:cs typeface="ＭＳ Ｐゴシック" charset="0"/>
              </a:rPr>
              <a:t> the incoming data, because one of the machines on the LAN asked for it from the Internet, the router silently discards it and your private network is never bothered.</a:t>
            </a:r>
          </a:p>
          <a:p>
            <a:endParaRPr lang="en-US" dirty="0"/>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97</a:t>
            </a:fld>
            <a:endParaRPr lang="en-US" altLang="x-none"/>
          </a:p>
        </p:txBody>
      </p:sp>
    </p:spTree>
    <p:extLst>
      <p:ext uri="{BB962C8B-B14F-4D97-AF65-F5344CB8AC3E}">
        <p14:creationId xmlns:p14="http://schemas.microsoft.com/office/powerpoint/2010/main" val="21452365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F363D486-B74D-0D4B-9111-6050D4B23DFC}" type="slidenum">
              <a:rPr lang="en-US" altLang="x-none" sz="1300">
                <a:latin typeface="Times New Roman" charset="0"/>
              </a:rPr>
              <a:pPr/>
              <a:t>9</a:t>
            </a:fld>
            <a:endParaRPr lang="en-US" altLang="x-none" sz="1300">
              <a:latin typeface="Times New Roman" charset="0"/>
            </a:endParaRPr>
          </a:p>
        </p:txBody>
      </p:sp>
      <p:sp>
        <p:nvSpPr>
          <p:cNvPr id="130050" name="Rectangle 2"/>
          <p:cNvSpPr>
            <a:spLocks noGrp="1" noRot="1" noChangeAspect="1" noChangeArrowheads="1" noTextEdit="1"/>
          </p:cNvSpPr>
          <p:nvPr>
            <p:ph type="sldImg"/>
          </p:nvPr>
        </p:nvSpPr>
        <p:spPr>
          <a:ln/>
        </p:spPr>
      </p:sp>
      <p:sp>
        <p:nvSpPr>
          <p:cNvPr id="130051"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ltLang="x-none" dirty="0">
                <a:latin typeface="Times New Roman" charset="0"/>
                <a:ea typeface="ＭＳ Ｐゴシック" charset="-128"/>
              </a:rPr>
              <a:t>Up </a:t>
            </a:r>
            <a:r>
              <a:rPr lang="en-US" altLang="x-none">
                <a:latin typeface="Times New Roman" charset="0"/>
                <a:ea typeface="ＭＳ Ｐゴシック" charset="-128"/>
              </a:rPr>
              <a:t>to to </a:t>
            </a:r>
            <a:r>
              <a:rPr lang="en-US" altLang="x-none" dirty="0">
                <a:latin typeface="Times New Roman" charset="0"/>
                <a:ea typeface="ＭＳ Ｐゴシック" charset="-128"/>
              </a:rPr>
              <a:t>app developer to implement</a:t>
            </a:r>
            <a:endParaRPr lang="x-none" altLang="x-none" dirty="0">
              <a:latin typeface="Times New Roman" charset="0"/>
              <a:ea typeface="ＭＳ Ｐゴシック" charset="-128"/>
            </a:endParaRPr>
          </a:p>
        </p:txBody>
      </p:sp>
    </p:spTree>
    <p:extLst>
      <p:ext uri="{BB962C8B-B14F-4D97-AF65-F5344CB8AC3E}">
        <p14:creationId xmlns:p14="http://schemas.microsoft.com/office/powerpoint/2010/main" val="192944918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 on the routers at least. Fragmentation is allowed at the end points. PMTUD important in IPv6!!!</a:t>
            </a:r>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98</a:t>
            </a:fld>
            <a:endParaRPr lang="en-US" altLang="x-none"/>
          </a:p>
        </p:txBody>
      </p:sp>
    </p:spTree>
    <p:extLst>
      <p:ext uri="{BB962C8B-B14F-4D97-AF65-F5344CB8AC3E}">
        <p14:creationId xmlns:p14="http://schemas.microsoft.com/office/powerpoint/2010/main" val="142490538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Flow: directed graph, collection of packets with same source and destination IP</a:t>
            </a:r>
          </a:p>
          <a:p>
            <a:r>
              <a:rPr lang="en-US" dirty="0"/>
              <a:t>Macro Flow vs micro flow – long term vs short term</a:t>
            </a:r>
          </a:p>
          <a:p>
            <a:r>
              <a:rPr lang="en-US" dirty="0"/>
              <a:t>DNS traffic: very</a:t>
            </a:r>
            <a:r>
              <a:rPr lang="en-US" baseline="0" dirty="0"/>
              <a:t> short term</a:t>
            </a:r>
          </a:p>
          <a:p>
            <a:r>
              <a:rPr lang="en-US" baseline="0" dirty="0"/>
              <a:t>Lots of packets from A to B: how should we handle this flow? Provision the pathway in appropriate fashion</a:t>
            </a:r>
          </a:p>
          <a:p>
            <a:r>
              <a:rPr lang="en-US" baseline="0" dirty="0"/>
              <a:t>VLANS: need to understand traffic</a:t>
            </a:r>
          </a:p>
          <a:p>
            <a:r>
              <a:rPr lang="en-US" baseline="0" dirty="0"/>
              <a:t>Onsite vs offsite traffic: 80 – 20 in the old days, reversed </a:t>
            </a:r>
            <a:r>
              <a:rPr lang="en-US" baseline="0" dirty="0" err="1"/>
              <a:t>nowdays</a:t>
            </a:r>
            <a:r>
              <a:rPr lang="en-US" baseline="0" dirty="0"/>
              <a:t>, cloud, </a:t>
            </a:r>
            <a:r>
              <a:rPr lang="en-US" baseline="0" dirty="0" err="1"/>
              <a:t>datashares</a:t>
            </a:r>
            <a:endParaRPr lang="en-US" baseline="0" dirty="0"/>
          </a:p>
          <a:p>
            <a:r>
              <a:rPr lang="en-US" baseline="0" dirty="0"/>
              <a:t>SDN: North-South – traffic from client to server or user to service, ex. Client logs to bank, multilayer, E-W – flows between objects or services, ex. Bank connects to </a:t>
            </a:r>
            <a:r>
              <a:rPr lang="en-US" baseline="0" dirty="0" err="1"/>
              <a:t>db</a:t>
            </a:r>
            <a:r>
              <a:rPr lang="en-US" baseline="0" dirty="0"/>
              <a:t>, single layer. </a:t>
            </a:r>
          </a:p>
        </p:txBody>
      </p:sp>
      <p:sp>
        <p:nvSpPr>
          <p:cNvPr id="4" name="Slide Number Placeholder 3"/>
          <p:cNvSpPr>
            <a:spLocks noGrp="1"/>
          </p:cNvSpPr>
          <p:nvPr>
            <p:ph type="sldNum" sz="quarter" idx="10"/>
          </p:nvPr>
        </p:nvSpPr>
        <p:spPr/>
        <p:txBody>
          <a:bodyPr/>
          <a:lstStyle/>
          <a:p>
            <a:fld id="{827AB3A4-0444-724F-92DA-D416847A35DF}" type="slidenum">
              <a:rPr lang="en-US" altLang="x-none" smtClean="0"/>
              <a:pPr/>
              <a:t>99</a:t>
            </a:fld>
            <a:endParaRPr lang="en-US" altLang="x-none"/>
          </a:p>
        </p:txBody>
      </p:sp>
    </p:spTree>
    <p:extLst>
      <p:ext uri="{BB962C8B-B14F-4D97-AF65-F5344CB8AC3E}">
        <p14:creationId xmlns:p14="http://schemas.microsoft.com/office/powerpoint/2010/main" val="36410575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routers know</a:t>
            </a:r>
            <a:r>
              <a:rPr lang="en-US" baseline="0" dirty="0"/>
              <a:t> that something changed? it’s their DV neighbors that change</a:t>
            </a:r>
          </a:p>
          <a:p>
            <a:r>
              <a:rPr lang="en-US" baseline="0" dirty="0"/>
              <a:t>Operates correctly and asynchronously</a:t>
            </a:r>
          </a:p>
          <a:p>
            <a:r>
              <a:rPr lang="en-US" baseline="0" dirty="0"/>
              <a:t>Discuss dynamic programming principle: </a:t>
            </a:r>
            <a:r>
              <a:rPr lang="en-US" sz="1200" b="1" i="0" kern="1200" dirty="0">
                <a:solidFill>
                  <a:schemeClr val="tx1"/>
                </a:solidFill>
                <a:effectLst/>
                <a:latin typeface="Times New Roman" pitchFamily="-109" charset="0"/>
                <a:ea typeface="ＭＳ Ｐゴシック" charset="0"/>
                <a:cs typeface="ＭＳ Ｐゴシック" charset="0"/>
              </a:rPr>
              <a:t>dynamic programming</a:t>
            </a:r>
            <a:r>
              <a:rPr lang="en-US" sz="1200" b="0" i="0" kern="1200" dirty="0">
                <a:solidFill>
                  <a:schemeClr val="tx1"/>
                </a:solidFill>
                <a:effectLst/>
                <a:latin typeface="Times New Roman" pitchFamily="-109" charset="0"/>
                <a:ea typeface="ＭＳ Ｐゴシック" charset="0"/>
                <a:cs typeface="ＭＳ Ｐゴシック" charset="0"/>
              </a:rPr>
              <a:t> (also known as </a:t>
            </a:r>
            <a:r>
              <a:rPr lang="en-US" sz="1200" b="1" i="0" kern="1200" dirty="0">
                <a:solidFill>
                  <a:schemeClr val="tx1"/>
                </a:solidFill>
                <a:effectLst/>
                <a:latin typeface="Times New Roman" pitchFamily="-109" charset="0"/>
                <a:ea typeface="ＭＳ Ｐゴシック" charset="0"/>
                <a:cs typeface="ＭＳ Ｐゴシック" charset="0"/>
              </a:rPr>
              <a:t>dynamic</a:t>
            </a:r>
            <a:r>
              <a:rPr lang="en-US" sz="1200" b="0" i="0" kern="1200" dirty="0">
                <a:solidFill>
                  <a:schemeClr val="tx1"/>
                </a:solidFill>
                <a:effectLst/>
                <a:latin typeface="Times New Roman" pitchFamily="-109" charset="0"/>
                <a:ea typeface="ＭＳ Ｐゴシック" charset="0"/>
                <a:cs typeface="ＭＳ Ｐゴシック" charset="0"/>
              </a:rPr>
              <a:t> optimization) is a method for solving a complex problem by breaking it down into a collection of simpler </a:t>
            </a:r>
            <a:r>
              <a:rPr lang="en-US" sz="1200" b="0" i="0" kern="1200" dirty="0" err="1">
                <a:solidFill>
                  <a:schemeClr val="tx1"/>
                </a:solidFill>
                <a:effectLst/>
                <a:latin typeface="Times New Roman" pitchFamily="-109" charset="0"/>
                <a:ea typeface="ＭＳ Ｐゴシック" charset="0"/>
                <a:cs typeface="ＭＳ Ｐゴシック" charset="0"/>
              </a:rPr>
              <a:t>subproblems</a:t>
            </a:r>
            <a:r>
              <a:rPr lang="en-US" sz="1200" b="0" i="0" kern="1200" dirty="0">
                <a:solidFill>
                  <a:schemeClr val="tx1"/>
                </a:solidFill>
                <a:effectLst/>
                <a:latin typeface="Times New Roman" pitchFamily="-109" charset="0"/>
                <a:ea typeface="ＭＳ Ｐゴシック" charset="0"/>
                <a:cs typeface="ＭＳ Ｐゴシック" charset="0"/>
              </a:rPr>
              <a:t>, solving each of those </a:t>
            </a:r>
            <a:r>
              <a:rPr lang="en-US" sz="1200" b="0" i="0" kern="1200" dirty="0" err="1">
                <a:solidFill>
                  <a:schemeClr val="tx1"/>
                </a:solidFill>
                <a:effectLst/>
                <a:latin typeface="Times New Roman" pitchFamily="-109" charset="0"/>
                <a:ea typeface="ＭＳ Ｐゴシック" charset="0"/>
                <a:cs typeface="ＭＳ Ｐゴシック" charset="0"/>
              </a:rPr>
              <a:t>subproblems</a:t>
            </a:r>
            <a:r>
              <a:rPr lang="en-US" sz="1200" b="0" i="0" kern="1200" dirty="0">
                <a:solidFill>
                  <a:schemeClr val="tx1"/>
                </a:solidFill>
                <a:effectLst/>
                <a:latin typeface="Times New Roman" pitchFamily="-109" charset="0"/>
                <a:ea typeface="ＭＳ Ｐゴシック" charset="0"/>
                <a:cs typeface="ＭＳ Ｐゴシック" charset="0"/>
              </a:rPr>
              <a:t> just once, and storing their solutions.</a:t>
            </a:r>
            <a:endParaRPr lang="en-US" dirty="0"/>
          </a:p>
        </p:txBody>
      </p:sp>
      <p:sp>
        <p:nvSpPr>
          <p:cNvPr id="4" name="Slide Number Placeholder 3"/>
          <p:cNvSpPr>
            <a:spLocks noGrp="1"/>
          </p:cNvSpPr>
          <p:nvPr>
            <p:ph type="sldNum" sz="quarter" idx="10"/>
          </p:nvPr>
        </p:nvSpPr>
        <p:spPr/>
        <p:txBody>
          <a:bodyPr/>
          <a:lstStyle/>
          <a:p>
            <a:pPr>
              <a:defRPr/>
            </a:pPr>
            <a:fld id="{ACCD5E27-021E-054B-84DE-C100B224ED65}" type="slidenum">
              <a:rPr lang="en-US" smtClean="0"/>
              <a:pPr>
                <a:defRPr/>
              </a:pPr>
              <a:t>104</a:t>
            </a:fld>
            <a:endParaRPr lang="en-US"/>
          </a:p>
        </p:txBody>
      </p:sp>
    </p:spTree>
    <p:extLst>
      <p:ext uri="{BB962C8B-B14F-4D97-AF65-F5344CB8AC3E}">
        <p14:creationId xmlns:p14="http://schemas.microsoft.com/office/powerpoint/2010/main" val="326865194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dirty="0">
                <a:solidFill>
                  <a:srgbClr val="CC0000"/>
                </a:solidFill>
                <a:latin typeface="Gill Sans MT" charset="0"/>
              </a:rPr>
              <a:t>two-level hierarchy:</a:t>
            </a:r>
            <a:r>
              <a:rPr lang="en-US" dirty="0">
                <a:latin typeface="Gill Sans MT" charset="0"/>
              </a:rPr>
              <a:t> local area, backbone.</a:t>
            </a:r>
          </a:p>
          <a:p>
            <a:pPr lvl="1"/>
            <a:r>
              <a:rPr lang="en-US" sz="2800" dirty="0">
                <a:latin typeface="Gill Sans MT" charset="0"/>
              </a:rPr>
              <a:t>link-state advertisements only in area </a:t>
            </a:r>
          </a:p>
          <a:p>
            <a:pPr lvl="1"/>
            <a:r>
              <a:rPr lang="en-US" sz="2800" dirty="0">
                <a:latin typeface="Gill Sans MT" charset="0"/>
              </a:rPr>
              <a:t>each nodes has detailed area topology; only know direction (shortest path) to nets in other areas.</a:t>
            </a:r>
            <a:endParaRPr lang="en-US" dirty="0">
              <a:latin typeface="Gill Sans MT" charset="0"/>
            </a:endParaRPr>
          </a:p>
          <a:p>
            <a:r>
              <a:rPr lang="en-US" i="1" dirty="0">
                <a:solidFill>
                  <a:srgbClr val="CC0000"/>
                </a:solidFill>
                <a:latin typeface="Gill Sans MT" charset="0"/>
              </a:rPr>
              <a:t>area border routers:</a:t>
            </a:r>
            <a:r>
              <a:rPr lang="en-US" b="1" dirty="0">
                <a:solidFill>
                  <a:schemeClr val="accent2"/>
                </a:solidFill>
                <a:latin typeface="Gill Sans MT" charset="0"/>
              </a:rPr>
              <a:t> </a:t>
            </a:r>
            <a:r>
              <a:rPr lang="ja-JP" altLang="en-US" dirty="0">
                <a:latin typeface="Gill Sans MT" charset="0"/>
              </a:rPr>
              <a:t>“</a:t>
            </a:r>
            <a:r>
              <a:rPr lang="en-US" altLang="ja-JP" dirty="0">
                <a:latin typeface="Gill Sans MT" charset="0"/>
              </a:rPr>
              <a:t>summarize</a:t>
            </a:r>
            <a:r>
              <a:rPr lang="ja-JP" altLang="en-US" dirty="0">
                <a:latin typeface="Gill Sans MT" charset="0"/>
              </a:rPr>
              <a:t>”</a:t>
            </a:r>
            <a:r>
              <a:rPr lang="en-US" altLang="ja-JP" dirty="0">
                <a:latin typeface="Gill Sans MT" charset="0"/>
              </a:rPr>
              <a:t> distances  to nets in own area, advertise to other Area Border routers.</a:t>
            </a:r>
          </a:p>
          <a:p>
            <a:r>
              <a:rPr lang="en-US" i="1" dirty="0">
                <a:solidFill>
                  <a:srgbClr val="CC0000"/>
                </a:solidFill>
                <a:latin typeface="Gill Sans MT" charset="0"/>
              </a:rPr>
              <a:t>backbone routers:</a:t>
            </a:r>
            <a:r>
              <a:rPr lang="en-US" dirty="0">
                <a:latin typeface="Gill Sans MT" charset="0"/>
              </a:rPr>
              <a:t> run OSPF routing limited to backbone.</a:t>
            </a:r>
          </a:p>
          <a:p>
            <a:r>
              <a:rPr lang="en-US" i="1" dirty="0">
                <a:solidFill>
                  <a:srgbClr val="CC0000"/>
                </a:solidFill>
                <a:latin typeface="Gill Sans MT" charset="0"/>
              </a:rPr>
              <a:t>boundary routers:</a:t>
            </a:r>
            <a:r>
              <a:rPr lang="en-US" dirty="0">
                <a:latin typeface="Gill Sans MT" charset="0"/>
              </a:rPr>
              <a:t> connect to other AS</a:t>
            </a:r>
            <a:r>
              <a:rPr lang="ja-JP" altLang="en-US" dirty="0">
                <a:latin typeface="Gill Sans MT" charset="0"/>
              </a:rPr>
              <a:t>’</a:t>
            </a:r>
            <a:r>
              <a:rPr lang="en-US" altLang="ja-JP" dirty="0" err="1">
                <a:latin typeface="Gill Sans MT" charset="0"/>
              </a:rPr>
              <a:t>es</a:t>
            </a:r>
            <a:r>
              <a:rPr lang="en-US" altLang="ja-JP" dirty="0">
                <a:latin typeface="Gill Sans MT" charset="0"/>
              </a:rPr>
              <a:t>.</a:t>
            </a:r>
            <a:endParaRPr lang="en-US" altLang="ja-JP" sz="2400" dirty="0">
              <a:latin typeface="Gill Sans MT" charset="0"/>
            </a:endParaRPr>
          </a:p>
          <a:p>
            <a:endParaRPr lang="en-US" dirty="0"/>
          </a:p>
        </p:txBody>
      </p:sp>
      <p:sp>
        <p:nvSpPr>
          <p:cNvPr id="4" name="Slide Number Placeholder 3"/>
          <p:cNvSpPr>
            <a:spLocks noGrp="1"/>
          </p:cNvSpPr>
          <p:nvPr>
            <p:ph type="sldNum" sz="quarter" idx="10"/>
          </p:nvPr>
        </p:nvSpPr>
        <p:spPr/>
        <p:txBody>
          <a:bodyPr/>
          <a:lstStyle/>
          <a:p>
            <a:pPr>
              <a:defRPr/>
            </a:pPr>
            <a:fld id="{ACCD5E27-021E-054B-84DE-C100B224ED65}" type="slidenum">
              <a:rPr lang="en-US" smtClean="0"/>
              <a:pPr>
                <a:defRPr/>
              </a:pPr>
              <a:t>108</a:t>
            </a:fld>
            <a:endParaRPr lang="en-US"/>
          </a:p>
        </p:txBody>
      </p:sp>
    </p:spTree>
    <p:extLst>
      <p:ext uri="{BB962C8B-B14F-4D97-AF65-F5344CB8AC3E}">
        <p14:creationId xmlns:p14="http://schemas.microsoft.com/office/powerpoint/2010/main" val="402523993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D8AA7049-8658-2C4B-A161-18F367F0585E}" type="slidenum">
              <a:rPr lang="en-US" i="0" smtClean="0">
                <a:latin typeface="Times New Roman" charset="0"/>
              </a:rPr>
              <a:pPr>
                <a:defRPr/>
              </a:pPr>
              <a:t>117</a:t>
            </a:fld>
            <a:endParaRPr lang="en-US" i="0" dirty="0">
              <a:latin typeface="Times New Roman"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42788439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FDB44EAB-FE29-FA45-963B-6DA8F6A2E717}" type="slidenum">
              <a:rPr lang="en-US" i="0" smtClean="0">
                <a:latin typeface="Times New Roman" charset="0"/>
              </a:rPr>
              <a:pPr>
                <a:defRPr/>
              </a:pPr>
              <a:t>118</a:t>
            </a:fld>
            <a:endParaRPr lang="en-US" i="0" dirty="0">
              <a:latin typeface="Times New Roman" charset="0"/>
            </a:endParaRPr>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42458232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CAB2606F-C1DD-AB42-91E2-4D2AE510B66F}" type="slidenum">
              <a:rPr lang="en-US" i="0" smtClean="0">
                <a:latin typeface="Times New Roman" charset="0"/>
              </a:rPr>
              <a:pPr>
                <a:defRPr/>
              </a:pPr>
              <a:t>119</a:t>
            </a:fld>
            <a:endParaRPr lang="en-US" i="0" dirty="0">
              <a:latin typeface="Times New Roman"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285096301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BB5F772E-C619-AA41-87FA-66524F210512}" type="slidenum">
              <a:rPr lang="en-US" i="0" smtClean="0">
                <a:latin typeface="Times New Roman" charset="0"/>
              </a:rPr>
              <a:pPr>
                <a:defRPr/>
              </a:pPr>
              <a:t>121</a:t>
            </a:fld>
            <a:endParaRPr lang="en-US" i="0" dirty="0">
              <a:latin typeface="Times New Roman" charset="0"/>
            </a:endParaRPr>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r>
              <a:rPr lang="en-US" dirty="0">
                <a:latin typeface="Times New Roman" charset="0"/>
                <a:cs typeface="+mn-cs"/>
              </a:rPr>
              <a:t>Aloha</a:t>
            </a:r>
          </a:p>
          <a:p>
            <a:pPr>
              <a:defRPr/>
            </a:pPr>
            <a:r>
              <a:rPr lang="en-US" dirty="0">
                <a:latin typeface="Times New Roman" charset="0"/>
                <a:cs typeface="+mn-cs"/>
              </a:rPr>
              <a:t>Slotted Aloha</a:t>
            </a:r>
          </a:p>
          <a:p>
            <a:pPr>
              <a:defRPr/>
            </a:pPr>
            <a:r>
              <a:rPr lang="en-US" dirty="0">
                <a:latin typeface="Times New Roman" charset="0"/>
                <a:cs typeface="+mn-cs"/>
              </a:rPr>
              <a:t>TDMA</a:t>
            </a:r>
          </a:p>
          <a:p>
            <a:pPr>
              <a:defRPr/>
            </a:pPr>
            <a:r>
              <a:rPr lang="en-US" dirty="0">
                <a:latin typeface="Times New Roman" charset="0"/>
                <a:cs typeface="+mn-cs"/>
              </a:rPr>
              <a:t>FDMA</a:t>
            </a:r>
          </a:p>
          <a:p>
            <a:pPr>
              <a:defRPr/>
            </a:pPr>
            <a:r>
              <a:rPr lang="en-US" dirty="0">
                <a:latin typeface="Times New Roman" charset="0"/>
                <a:cs typeface="+mn-cs"/>
              </a:rPr>
              <a:t>CSMA/CD</a:t>
            </a:r>
          </a:p>
        </p:txBody>
      </p:sp>
    </p:spTree>
    <p:extLst>
      <p:ext uri="{BB962C8B-B14F-4D97-AF65-F5344CB8AC3E}">
        <p14:creationId xmlns:p14="http://schemas.microsoft.com/office/powerpoint/2010/main" val="154884487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21DFFBCA-CF51-8C4C-90C0-C10013314852}" type="slidenum">
              <a:rPr lang="en-US" i="0" smtClean="0">
                <a:latin typeface="Times New Roman" charset="0"/>
              </a:rPr>
              <a:pPr>
                <a:defRPr/>
              </a:pPr>
              <a:t>122</a:t>
            </a:fld>
            <a:endParaRPr lang="en-US" i="0" dirty="0">
              <a:latin typeface="Times New Roman"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85233945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993F18A6-DDE2-554F-A5B0-9BC3DAAE2CDF}" type="slidenum">
              <a:rPr lang="en-US" i="0" smtClean="0">
                <a:latin typeface="Times New Roman" charset="0"/>
              </a:rPr>
              <a:pPr>
                <a:defRPr/>
              </a:pPr>
              <a:t>123</a:t>
            </a:fld>
            <a:endParaRPr lang="en-US" i="0" dirty="0">
              <a:latin typeface="Times New Roman" charset="0"/>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r>
              <a:rPr lang="en-US" sz="1200" kern="1200" dirty="0">
                <a:solidFill>
                  <a:schemeClr val="tx1"/>
                </a:solidFill>
                <a:latin typeface="Gill Sans MT" charset="0"/>
                <a:ea typeface="ＭＳ Ｐゴシック" charset="0"/>
                <a:cs typeface="ＭＳ Ｐゴシック" charset="0"/>
              </a:rPr>
              <a:t>32-bit IP address: </a:t>
            </a:r>
          </a:p>
          <a:p>
            <a:pPr lvl="1">
              <a:defRPr/>
            </a:pPr>
            <a:r>
              <a:rPr lang="en-US" i="1" dirty="0">
                <a:latin typeface="Gill Sans MT" charset="0"/>
              </a:rPr>
              <a:t>network-layer</a:t>
            </a:r>
            <a:r>
              <a:rPr lang="en-US" dirty="0">
                <a:latin typeface="Gill Sans MT" charset="0"/>
              </a:rPr>
              <a:t> address for interface</a:t>
            </a:r>
          </a:p>
          <a:p>
            <a:pPr lvl="1">
              <a:defRPr/>
            </a:pPr>
            <a:r>
              <a:rPr lang="en-US" dirty="0">
                <a:latin typeface="Gill Sans MT" charset="0"/>
              </a:rPr>
              <a:t>used for layer 3 (network layer) forwarding</a:t>
            </a:r>
          </a:p>
          <a:p>
            <a:pPr>
              <a:defRPr/>
            </a:pPr>
            <a:r>
              <a:rPr lang="en-US" sz="1200" kern="1200" dirty="0">
                <a:solidFill>
                  <a:schemeClr val="tx1"/>
                </a:solidFill>
                <a:latin typeface="Gill Sans MT" charset="0"/>
                <a:ea typeface="ＭＳ Ｐゴシック" charset="0"/>
                <a:cs typeface="ＭＳ Ｐゴシック" charset="0"/>
              </a:rPr>
              <a:t>MAC (or LAN or physical or Ethernet) address:</a:t>
            </a:r>
            <a:r>
              <a:rPr lang="en-US" sz="1200" kern="1200" dirty="0">
                <a:solidFill>
                  <a:srgbClr val="FF0000"/>
                </a:solidFill>
                <a:latin typeface="Gill Sans MT" charset="0"/>
                <a:ea typeface="ＭＳ Ｐゴシック" charset="0"/>
                <a:cs typeface="ＭＳ Ｐゴシック" charset="0"/>
              </a:rPr>
              <a:t> </a:t>
            </a:r>
          </a:p>
          <a:p>
            <a:pPr lvl="1">
              <a:defRPr/>
            </a:pPr>
            <a:r>
              <a:rPr lang="en-US" dirty="0">
                <a:latin typeface="Gill Sans MT" charset="0"/>
              </a:rPr>
              <a:t>function:</a:t>
            </a:r>
            <a:r>
              <a:rPr lang="en-US" dirty="0">
                <a:solidFill>
                  <a:schemeClr val="accent2"/>
                </a:solidFill>
                <a:latin typeface="Gill Sans MT" charset="0"/>
              </a:rPr>
              <a:t> </a:t>
            </a:r>
            <a:r>
              <a:rPr lang="en-US" i="1" dirty="0">
                <a:solidFill>
                  <a:srgbClr val="CC0000"/>
                </a:solidFill>
                <a:latin typeface="Gill Sans MT" charset="0"/>
              </a:rPr>
              <a:t>used ‘locally” to get frame from one interface to another physically-connected interface (same network, in IP-addressing sense)</a:t>
            </a:r>
          </a:p>
          <a:p>
            <a:pPr lvl="1">
              <a:lnSpc>
                <a:spcPct val="90000"/>
              </a:lnSpc>
              <a:defRPr/>
            </a:pPr>
            <a:r>
              <a:rPr lang="en-US" dirty="0">
                <a:latin typeface="Gill Sans MT" charset="0"/>
              </a:rPr>
              <a:t>48 bit MAC address (for most LANs) burned in NIC ROM, also sometimes software settable</a:t>
            </a:r>
          </a:p>
          <a:p>
            <a:pPr lvl="1">
              <a:lnSpc>
                <a:spcPct val="90000"/>
              </a:lnSpc>
              <a:defRPr/>
            </a:pPr>
            <a:r>
              <a:rPr lang="en-US" dirty="0">
                <a:latin typeface="Gill Sans MT" charset="0"/>
              </a:rPr>
              <a:t>e.g.: 1A-2F-BB-76-09-AD</a:t>
            </a:r>
          </a:p>
          <a:p>
            <a:pPr>
              <a:defRPr/>
            </a:pPr>
            <a:endParaRPr lang="en-US" dirty="0">
              <a:latin typeface="Times New Roman" charset="0"/>
              <a:cs typeface="+mn-cs"/>
            </a:endParaRPr>
          </a:p>
        </p:txBody>
      </p:sp>
    </p:spTree>
    <p:extLst>
      <p:ext uri="{BB962C8B-B14F-4D97-AF65-F5344CB8AC3E}">
        <p14:creationId xmlns:p14="http://schemas.microsoft.com/office/powerpoint/2010/main" val="37014390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8513A968-BFA1-8F47-AA38-663BDA929FB6}" type="slidenum">
              <a:rPr lang="en-US" altLang="x-none" sz="1300">
                <a:latin typeface="Times New Roman" charset="0"/>
              </a:rPr>
              <a:pPr/>
              <a:t>10</a:t>
            </a:fld>
            <a:endParaRPr lang="en-US" altLang="x-none" sz="1300">
              <a:latin typeface="Times New Roman" charset="0"/>
            </a:endParaRPr>
          </a:p>
        </p:txBody>
      </p:sp>
      <p:sp>
        <p:nvSpPr>
          <p:cNvPr id="13209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118997873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BCCFCE89-56C3-414D-BFB3-B0D9ACE8FC6D}" type="slidenum">
              <a:rPr lang="en-US" i="0" smtClean="0">
                <a:latin typeface="Times New Roman" charset="0"/>
              </a:rPr>
              <a:pPr>
                <a:defRPr/>
              </a:pPr>
              <a:t>124</a:t>
            </a:fld>
            <a:endParaRPr lang="en-US" i="0" dirty="0">
              <a:latin typeface="Times New Roman" charset="0"/>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defRPr/>
            </a:pPr>
            <a:r>
              <a:rPr lang="en-US" sz="2400" kern="1200" dirty="0">
                <a:solidFill>
                  <a:schemeClr val="tx1"/>
                </a:solidFill>
                <a:latin typeface="Gill Sans MT" charset="0"/>
                <a:ea typeface="ＭＳ Ｐゴシック" charset="0"/>
                <a:cs typeface="ＭＳ Ｐゴシック" charset="0"/>
              </a:rPr>
              <a:t>A wants to send datagram to B</a:t>
            </a:r>
          </a:p>
          <a:p>
            <a:pPr marL="681038" lvl="1" indent="-223838">
              <a:defRPr/>
            </a:pPr>
            <a:r>
              <a:rPr lang="en-US" sz="2000" dirty="0">
                <a:latin typeface="Gill Sans MT" charset="0"/>
              </a:rPr>
              <a:t>B</a:t>
            </a:r>
            <a:r>
              <a:rPr lang="ja-JP" altLang="en-US" sz="2000" dirty="0">
                <a:latin typeface="Gill Sans MT" charset="0"/>
              </a:rPr>
              <a:t>’</a:t>
            </a:r>
            <a:r>
              <a:rPr lang="en-US" sz="2000" dirty="0">
                <a:latin typeface="Gill Sans MT" charset="0"/>
              </a:rPr>
              <a:t>s MAC address not in A</a:t>
            </a:r>
            <a:r>
              <a:rPr lang="ja-JP" altLang="en-US" sz="2000" dirty="0">
                <a:latin typeface="Gill Sans MT" charset="0"/>
              </a:rPr>
              <a:t>’</a:t>
            </a:r>
            <a:r>
              <a:rPr lang="en-US" sz="2000" dirty="0">
                <a:latin typeface="Gill Sans MT" charset="0"/>
              </a:rPr>
              <a:t>s ARP table.</a:t>
            </a:r>
          </a:p>
          <a:p>
            <a:pPr marL="231775" indent="-231775">
              <a:defRPr/>
            </a:pPr>
            <a:r>
              <a:rPr lang="en-US" sz="2400" kern="1200" dirty="0">
                <a:solidFill>
                  <a:schemeClr val="tx1"/>
                </a:solidFill>
                <a:latin typeface="Gill Sans MT" charset="0"/>
                <a:ea typeface="ＭＳ Ｐゴシック" charset="0"/>
                <a:cs typeface="ＭＳ Ｐゴシック" charset="0"/>
              </a:rPr>
              <a:t>A </a:t>
            </a:r>
            <a:r>
              <a:rPr lang="en-US" sz="2400" kern="1200" dirty="0">
                <a:solidFill>
                  <a:srgbClr val="CC0000"/>
                </a:solidFill>
                <a:latin typeface="Gill Sans MT" charset="0"/>
                <a:ea typeface="ＭＳ Ｐゴシック" charset="0"/>
                <a:cs typeface="ＭＳ Ｐゴシック" charset="0"/>
              </a:rPr>
              <a:t>broadcasts</a:t>
            </a:r>
            <a:r>
              <a:rPr lang="en-US" sz="2400" kern="1200" dirty="0">
                <a:solidFill>
                  <a:schemeClr val="tx1"/>
                </a:solidFill>
                <a:latin typeface="Gill Sans MT" charset="0"/>
                <a:ea typeface="ＭＳ Ｐゴシック" charset="0"/>
                <a:cs typeface="ＭＳ Ｐゴシック" charset="0"/>
              </a:rPr>
              <a:t> ARP query packet, containing B's IP address </a:t>
            </a:r>
          </a:p>
          <a:p>
            <a:pPr marL="681038" lvl="1" indent="-223838">
              <a:defRPr/>
            </a:pPr>
            <a:r>
              <a:rPr lang="en-US" sz="2000" dirty="0">
                <a:latin typeface="Gill Sans MT" charset="0"/>
              </a:rPr>
              <a:t>destination MAC address = FF-FF-FF-FF-FF-FF</a:t>
            </a:r>
          </a:p>
          <a:p>
            <a:pPr marL="681038" lvl="1" indent="-223838">
              <a:defRPr/>
            </a:pPr>
            <a:r>
              <a:rPr lang="en-US" sz="2000" dirty="0">
                <a:latin typeface="Gill Sans MT" charset="0"/>
              </a:rPr>
              <a:t>all nodes on LAN receive ARP query </a:t>
            </a:r>
          </a:p>
          <a:p>
            <a:pPr marL="231775" indent="-231775">
              <a:defRPr/>
            </a:pPr>
            <a:r>
              <a:rPr lang="en-US" sz="2400" kern="1200" dirty="0">
                <a:solidFill>
                  <a:schemeClr val="tx1"/>
                </a:solidFill>
                <a:latin typeface="Gill Sans MT" charset="0"/>
                <a:ea typeface="ＭＳ Ｐゴシック" charset="0"/>
                <a:cs typeface="ＭＳ Ｐゴシック" charset="0"/>
              </a:rPr>
              <a:t>B receives ARP packet, replies to A with its (B's) MAC address</a:t>
            </a:r>
          </a:p>
          <a:p>
            <a:pPr marL="681038" lvl="1" indent="-223838">
              <a:defRPr/>
            </a:pPr>
            <a:r>
              <a:rPr lang="en-US" sz="2000" dirty="0">
                <a:latin typeface="Gill Sans MT" charset="0"/>
              </a:rPr>
              <a:t>frame sent to A</a:t>
            </a:r>
            <a:r>
              <a:rPr lang="ja-JP" altLang="en-US" sz="2000" dirty="0">
                <a:latin typeface="Gill Sans MT" charset="0"/>
              </a:rPr>
              <a:t>’</a:t>
            </a:r>
            <a:r>
              <a:rPr lang="en-US" sz="2000" dirty="0">
                <a:latin typeface="Gill Sans MT" charset="0"/>
              </a:rPr>
              <a:t>s MAC address (unicast)</a:t>
            </a:r>
          </a:p>
          <a:p>
            <a:pPr marL="231775" indent="-231775">
              <a:defRPr/>
            </a:pPr>
            <a:r>
              <a:rPr lang="en-US" sz="2400" kern="1200" dirty="0">
                <a:solidFill>
                  <a:schemeClr val="tx1"/>
                </a:solidFill>
                <a:latin typeface="Gill Sans MT" charset="0"/>
                <a:ea typeface="ＭＳ Ｐゴシック" charset="0"/>
                <a:cs typeface="ＭＳ Ｐゴシック" charset="0"/>
              </a:rPr>
              <a:t>A caches (saves) IP-to-MAC address pair in its ARP table until information becomes old (times out)</a:t>
            </a:r>
            <a:r>
              <a:rPr lang="en-US" sz="2000" kern="1200" dirty="0">
                <a:solidFill>
                  <a:schemeClr val="tx1"/>
                </a:solidFill>
                <a:latin typeface="Gill Sans MT" charset="0"/>
                <a:ea typeface="ＭＳ Ｐゴシック" charset="0"/>
                <a:cs typeface="ＭＳ Ｐゴシック" charset="0"/>
              </a:rPr>
              <a:t> </a:t>
            </a:r>
          </a:p>
          <a:p>
            <a:pPr marL="681038" lvl="1" indent="-223838">
              <a:defRPr/>
            </a:pPr>
            <a:r>
              <a:rPr lang="en-US" sz="2000" dirty="0">
                <a:latin typeface="Gill Sans MT" charset="0"/>
              </a:rPr>
              <a:t>soft state: information that times out (goes away) unless refreshed</a:t>
            </a:r>
          </a:p>
          <a:p>
            <a:pPr marL="231775" indent="-231775">
              <a:defRPr/>
            </a:pPr>
            <a:r>
              <a:rPr lang="en-US" sz="2400" kern="1200" dirty="0">
                <a:solidFill>
                  <a:schemeClr val="tx1"/>
                </a:solidFill>
                <a:latin typeface="Gill Sans MT" charset="0"/>
                <a:ea typeface="ＭＳ Ｐゴシック" charset="0"/>
                <a:cs typeface="ＭＳ Ｐゴシック" charset="0"/>
              </a:rPr>
              <a:t>ARP is </a:t>
            </a:r>
            <a:r>
              <a:rPr lang="ja-JP" altLang="en-US" sz="2400" kern="1200" dirty="0">
                <a:solidFill>
                  <a:schemeClr val="tx1"/>
                </a:solidFill>
                <a:latin typeface="Gill Sans MT" charset="0"/>
                <a:ea typeface="ＭＳ Ｐゴシック" charset="0"/>
                <a:cs typeface="ＭＳ Ｐゴシック" charset="0"/>
              </a:rPr>
              <a:t>“</a:t>
            </a:r>
            <a:r>
              <a:rPr lang="en-US" sz="2400" kern="1200" dirty="0">
                <a:solidFill>
                  <a:schemeClr val="tx1"/>
                </a:solidFill>
                <a:latin typeface="Gill Sans MT" charset="0"/>
                <a:ea typeface="ＭＳ Ｐゴシック" charset="0"/>
                <a:cs typeface="ＭＳ Ｐゴシック" charset="0"/>
              </a:rPr>
              <a:t>plug-and-play</a:t>
            </a:r>
            <a:r>
              <a:rPr lang="ja-JP" altLang="en-US" sz="2400" kern="1200" dirty="0">
                <a:solidFill>
                  <a:schemeClr val="tx1"/>
                </a:solidFill>
                <a:latin typeface="Gill Sans MT" charset="0"/>
                <a:ea typeface="ＭＳ Ｐゴシック" charset="0"/>
                <a:cs typeface="ＭＳ Ｐゴシック" charset="0"/>
              </a:rPr>
              <a:t>”</a:t>
            </a:r>
            <a:r>
              <a:rPr lang="en-US" sz="2400" kern="1200" dirty="0">
                <a:solidFill>
                  <a:schemeClr val="tx1"/>
                </a:solidFill>
                <a:latin typeface="Gill Sans MT" charset="0"/>
                <a:ea typeface="ＭＳ Ｐゴシック" charset="0"/>
                <a:cs typeface="ＭＳ Ｐゴシック" charset="0"/>
              </a:rPr>
              <a:t>:</a:t>
            </a:r>
          </a:p>
          <a:p>
            <a:pPr marL="681038" lvl="1" indent="-223838">
              <a:defRPr/>
            </a:pPr>
            <a:r>
              <a:rPr lang="en-US" sz="2000" dirty="0">
                <a:latin typeface="Gill Sans MT" charset="0"/>
              </a:rPr>
              <a:t>nodes create their ARP tables </a:t>
            </a:r>
            <a:r>
              <a:rPr lang="en-US" sz="2000" i="1" dirty="0">
                <a:latin typeface="Gill Sans MT" charset="0"/>
              </a:rPr>
              <a:t>without intervention from net administrator</a:t>
            </a:r>
          </a:p>
          <a:p>
            <a:pPr>
              <a:defRPr/>
            </a:pPr>
            <a:endParaRPr lang="en-US" sz="2400" kern="1200" dirty="0">
              <a:solidFill>
                <a:schemeClr val="tx1"/>
              </a:solidFill>
              <a:latin typeface="Gill Sans MT" charset="0"/>
              <a:ea typeface="ＭＳ Ｐゴシック" charset="0"/>
              <a:cs typeface="ＭＳ Ｐゴシック" charset="0"/>
            </a:endParaRPr>
          </a:p>
          <a:p>
            <a:pPr>
              <a:defRPr/>
            </a:pPr>
            <a:endParaRPr lang="en-US" dirty="0">
              <a:latin typeface="Times New Roman" charset="0"/>
              <a:cs typeface="+mn-cs"/>
            </a:endParaRPr>
          </a:p>
        </p:txBody>
      </p:sp>
    </p:spTree>
    <p:extLst>
      <p:ext uri="{BB962C8B-B14F-4D97-AF65-F5344CB8AC3E}">
        <p14:creationId xmlns:p14="http://schemas.microsoft.com/office/powerpoint/2010/main" val="170125875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887D3B6C-C169-0741-98AD-F565A816F2E9}" type="slidenum">
              <a:rPr lang="en-US" i="0" smtClean="0">
                <a:latin typeface="Times New Roman" charset="0"/>
              </a:rPr>
              <a:pPr>
                <a:defRPr/>
              </a:pPr>
              <a:t>125</a:t>
            </a:fld>
            <a:endParaRPr lang="en-US" i="0" dirty="0">
              <a:latin typeface="Times New Roman" charset="0"/>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defRPr/>
            </a:pPr>
            <a:r>
              <a:rPr lang="en-US" sz="2400" kern="1200" dirty="0">
                <a:solidFill>
                  <a:schemeClr val="tx1"/>
                </a:solidFill>
                <a:latin typeface="Gill Sans MT" charset="0"/>
                <a:ea typeface="ＭＳ Ｐゴシック" charset="0"/>
                <a:cs typeface="ＭＳ Ｐゴシック" charset="0"/>
              </a:rPr>
              <a:t>A wants to send datagram to B</a:t>
            </a:r>
          </a:p>
          <a:p>
            <a:pPr marL="681038" lvl="1" indent="-223838">
              <a:defRPr/>
            </a:pPr>
            <a:r>
              <a:rPr lang="en-US" sz="2000" dirty="0">
                <a:latin typeface="Gill Sans MT" charset="0"/>
              </a:rPr>
              <a:t>B</a:t>
            </a:r>
            <a:r>
              <a:rPr lang="ja-JP" altLang="en-US" sz="2000" dirty="0">
                <a:latin typeface="Gill Sans MT" charset="0"/>
              </a:rPr>
              <a:t>’</a:t>
            </a:r>
            <a:r>
              <a:rPr lang="en-US" sz="2000" dirty="0">
                <a:latin typeface="Gill Sans MT" charset="0"/>
              </a:rPr>
              <a:t>s MAC address not in A</a:t>
            </a:r>
            <a:r>
              <a:rPr lang="ja-JP" altLang="en-US" sz="2000" dirty="0">
                <a:latin typeface="Gill Sans MT" charset="0"/>
              </a:rPr>
              <a:t>’</a:t>
            </a:r>
            <a:r>
              <a:rPr lang="en-US" sz="2000" dirty="0">
                <a:latin typeface="Gill Sans MT" charset="0"/>
              </a:rPr>
              <a:t>s ARP table.</a:t>
            </a:r>
          </a:p>
          <a:p>
            <a:pPr marL="231775" indent="-231775">
              <a:defRPr/>
            </a:pPr>
            <a:r>
              <a:rPr lang="en-US" sz="2400" kern="1200" dirty="0">
                <a:solidFill>
                  <a:schemeClr val="tx1"/>
                </a:solidFill>
                <a:latin typeface="Gill Sans MT" charset="0"/>
                <a:ea typeface="ＭＳ Ｐゴシック" charset="0"/>
                <a:cs typeface="ＭＳ Ｐゴシック" charset="0"/>
              </a:rPr>
              <a:t>A </a:t>
            </a:r>
            <a:r>
              <a:rPr lang="en-US" sz="2400" kern="1200" dirty="0">
                <a:solidFill>
                  <a:srgbClr val="CC0000"/>
                </a:solidFill>
                <a:latin typeface="Gill Sans MT" charset="0"/>
                <a:ea typeface="ＭＳ Ｐゴシック" charset="0"/>
                <a:cs typeface="ＭＳ Ｐゴシック" charset="0"/>
              </a:rPr>
              <a:t>broadcasts</a:t>
            </a:r>
            <a:r>
              <a:rPr lang="en-US" sz="2400" kern="1200" dirty="0">
                <a:solidFill>
                  <a:schemeClr val="tx1"/>
                </a:solidFill>
                <a:latin typeface="Gill Sans MT" charset="0"/>
                <a:ea typeface="ＭＳ Ｐゴシック" charset="0"/>
                <a:cs typeface="ＭＳ Ｐゴシック" charset="0"/>
              </a:rPr>
              <a:t> ARP query packet, containing B's IP address </a:t>
            </a:r>
          </a:p>
          <a:p>
            <a:pPr marL="681038" lvl="1" indent="-223838">
              <a:defRPr/>
            </a:pPr>
            <a:r>
              <a:rPr lang="en-US" sz="2000" dirty="0">
                <a:latin typeface="Gill Sans MT" charset="0"/>
              </a:rPr>
              <a:t>destination MAC address = FF-FF-FF-FF-FF-FF</a:t>
            </a:r>
          </a:p>
          <a:p>
            <a:pPr marL="681038" lvl="1" indent="-223838">
              <a:defRPr/>
            </a:pPr>
            <a:r>
              <a:rPr lang="en-US" sz="2000" dirty="0">
                <a:latin typeface="Gill Sans MT" charset="0"/>
              </a:rPr>
              <a:t>all nodes on LAN receive ARP query </a:t>
            </a:r>
          </a:p>
          <a:p>
            <a:pPr marL="231775" indent="-231775">
              <a:defRPr/>
            </a:pPr>
            <a:r>
              <a:rPr lang="en-US" sz="2400" kern="1200" dirty="0">
                <a:solidFill>
                  <a:schemeClr val="tx1"/>
                </a:solidFill>
                <a:latin typeface="Gill Sans MT" charset="0"/>
                <a:ea typeface="ＭＳ Ｐゴシック" charset="0"/>
                <a:cs typeface="ＭＳ Ｐゴシック" charset="0"/>
              </a:rPr>
              <a:t>B receives ARP packet, replies to A with its (B's) MAC address</a:t>
            </a:r>
          </a:p>
          <a:p>
            <a:pPr marL="681038" lvl="1" indent="-223838">
              <a:defRPr/>
            </a:pPr>
            <a:r>
              <a:rPr lang="en-US" sz="2000" dirty="0">
                <a:latin typeface="Gill Sans MT" charset="0"/>
              </a:rPr>
              <a:t>frame sent to A</a:t>
            </a:r>
            <a:r>
              <a:rPr lang="ja-JP" altLang="en-US" sz="2000" dirty="0">
                <a:latin typeface="Gill Sans MT" charset="0"/>
              </a:rPr>
              <a:t>’</a:t>
            </a:r>
            <a:r>
              <a:rPr lang="en-US" sz="2000" dirty="0">
                <a:latin typeface="Gill Sans MT" charset="0"/>
              </a:rPr>
              <a:t>s MAC address (unicast)</a:t>
            </a:r>
          </a:p>
          <a:p>
            <a:pPr marL="231775" indent="-231775">
              <a:defRPr/>
            </a:pPr>
            <a:r>
              <a:rPr lang="en-US" sz="2400" kern="1200" dirty="0">
                <a:solidFill>
                  <a:schemeClr val="tx1"/>
                </a:solidFill>
                <a:latin typeface="Gill Sans MT" charset="0"/>
                <a:ea typeface="ＭＳ Ｐゴシック" charset="0"/>
                <a:cs typeface="ＭＳ Ｐゴシック" charset="0"/>
              </a:rPr>
              <a:t>A caches (saves) IP-to-MAC address pair in its ARP table until information becomes old (times out)</a:t>
            </a:r>
            <a:r>
              <a:rPr lang="en-US" sz="2000" kern="1200" dirty="0">
                <a:solidFill>
                  <a:schemeClr val="tx1"/>
                </a:solidFill>
                <a:latin typeface="Gill Sans MT" charset="0"/>
                <a:ea typeface="ＭＳ Ｐゴシック" charset="0"/>
                <a:cs typeface="ＭＳ Ｐゴシック" charset="0"/>
              </a:rPr>
              <a:t> </a:t>
            </a:r>
          </a:p>
          <a:p>
            <a:pPr marL="681038" lvl="1" indent="-223838">
              <a:defRPr/>
            </a:pPr>
            <a:r>
              <a:rPr lang="en-US" sz="2000" dirty="0">
                <a:latin typeface="Gill Sans MT" charset="0"/>
              </a:rPr>
              <a:t>soft state: information that times out (goes away) unless refreshed</a:t>
            </a:r>
          </a:p>
          <a:p>
            <a:pPr marL="231775" indent="-231775">
              <a:defRPr/>
            </a:pPr>
            <a:r>
              <a:rPr lang="en-US" sz="2400" kern="1200" dirty="0">
                <a:solidFill>
                  <a:schemeClr val="tx1"/>
                </a:solidFill>
                <a:latin typeface="Gill Sans MT" charset="0"/>
                <a:ea typeface="ＭＳ Ｐゴシック" charset="0"/>
                <a:cs typeface="ＭＳ Ｐゴシック" charset="0"/>
              </a:rPr>
              <a:t>ARP is </a:t>
            </a:r>
            <a:r>
              <a:rPr lang="ja-JP" altLang="en-US" sz="2400" kern="1200" dirty="0">
                <a:solidFill>
                  <a:schemeClr val="tx1"/>
                </a:solidFill>
                <a:latin typeface="Gill Sans MT" charset="0"/>
                <a:ea typeface="ＭＳ Ｐゴシック" charset="0"/>
                <a:cs typeface="ＭＳ Ｐゴシック" charset="0"/>
              </a:rPr>
              <a:t>“</a:t>
            </a:r>
            <a:r>
              <a:rPr lang="en-US" sz="2400" kern="1200" dirty="0">
                <a:solidFill>
                  <a:schemeClr val="tx1"/>
                </a:solidFill>
                <a:latin typeface="Gill Sans MT" charset="0"/>
                <a:ea typeface="ＭＳ Ｐゴシック" charset="0"/>
                <a:cs typeface="ＭＳ Ｐゴシック" charset="0"/>
              </a:rPr>
              <a:t>plug-and-play</a:t>
            </a:r>
            <a:r>
              <a:rPr lang="ja-JP" altLang="en-US" sz="2400" kern="1200" dirty="0">
                <a:solidFill>
                  <a:schemeClr val="tx1"/>
                </a:solidFill>
                <a:latin typeface="Gill Sans MT" charset="0"/>
                <a:ea typeface="ＭＳ Ｐゴシック" charset="0"/>
                <a:cs typeface="ＭＳ Ｐゴシック" charset="0"/>
              </a:rPr>
              <a:t>”</a:t>
            </a:r>
            <a:r>
              <a:rPr lang="en-US" sz="2400" kern="1200" dirty="0">
                <a:solidFill>
                  <a:schemeClr val="tx1"/>
                </a:solidFill>
                <a:latin typeface="Gill Sans MT" charset="0"/>
                <a:ea typeface="ＭＳ Ｐゴシック" charset="0"/>
                <a:cs typeface="ＭＳ Ｐゴシック" charset="0"/>
              </a:rPr>
              <a:t>:</a:t>
            </a:r>
          </a:p>
          <a:p>
            <a:pPr marL="681038" lvl="1" indent="-223838">
              <a:defRPr/>
            </a:pPr>
            <a:r>
              <a:rPr lang="en-US" sz="2000" dirty="0">
                <a:latin typeface="Gill Sans MT" charset="0"/>
              </a:rPr>
              <a:t>nodes create their ARP tables </a:t>
            </a:r>
            <a:r>
              <a:rPr lang="en-US" sz="2000" i="1" dirty="0">
                <a:latin typeface="Gill Sans MT" charset="0"/>
              </a:rPr>
              <a:t>without intervention from net administrator</a:t>
            </a:r>
          </a:p>
        </p:txBody>
      </p:sp>
    </p:spTree>
    <p:extLst>
      <p:ext uri="{BB962C8B-B14F-4D97-AF65-F5344CB8AC3E}">
        <p14:creationId xmlns:p14="http://schemas.microsoft.com/office/powerpoint/2010/main" val="95194458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C6C6E3BF-3995-EA4B-8E4D-B37DD4BAD334}" type="slidenum">
              <a:rPr lang="en-US" i="0" smtClean="0">
                <a:latin typeface="Times New Roman" charset="0"/>
              </a:rPr>
              <a:pPr>
                <a:defRPr/>
              </a:pPr>
              <a:t>126</a:t>
            </a:fld>
            <a:endParaRPr lang="en-US" i="0" dirty="0">
              <a:latin typeface="Times New Roman" charset="0"/>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224879511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B0CA0556-2E55-7E49-9536-F0455F7DC450}" type="slidenum">
              <a:rPr lang="en-US" i="0" smtClean="0">
                <a:latin typeface="Times New Roman" charset="0"/>
              </a:rPr>
              <a:pPr>
                <a:defRPr/>
              </a:pPr>
              <a:t>127</a:t>
            </a:fld>
            <a:endParaRPr lang="en-US" i="0" dirty="0">
              <a:latin typeface="Times New Roman" charset="0"/>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r>
              <a:rPr lang="en-US" dirty="0">
                <a:latin typeface="Times New Roman" charset="0"/>
                <a:cs typeface="+mn-cs"/>
              </a:rPr>
              <a:t>Notice router goes only up to L3</a:t>
            </a:r>
          </a:p>
          <a:p>
            <a:pPr>
              <a:defRPr/>
            </a:pPr>
            <a:r>
              <a:rPr lang="en-US" dirty="0">
                <a:latin typeface="Times New Roman" charset="0"/>
                <a:cs typeface="+mn-cs"/>
              </a:rPr>
              <a:t>No need to go higher!</a:t>
            </a:r>
          </a:p>
        </p:txBody>
      </p:sp>
    </p:spTree>
    <p:extLst>
      <p:ext uri="{BB962C8B-B14F-4D97-AF65-F5344CB8AC3E}">
        <p14:creationId xmlns:p14="http://schemas.microsoft.com/office/powerpoint/2010/main" val="345304187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FEB62942-464A-BE4C-976A-09A7C59A25EA}" type="slidenum">
              <a:rPr lang="en-US" i="0" smtClean="0">
                <a:latin typeface="Times New Roman" charset="0"/>
              </a:rPr>
              <a:pPr>
                <a:defRPr/>
              </a:pPr>
              <a:t>128</a:t>
            </a:fld>
            <a:endParaRPr lang="en-US" i="0" dirty="0">
              <a:latin typeface="Times New Roman" charset="0"/>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14031084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499BDC0E-1826-674A-906D-54708681E955}" type="slidenum">
              <a:rPr lang="en-US" i="0" smtClean="0">
                <a:latin typeface="Times New Roman" charset="0"/>
              </a:rPr>
              <a:pPr>
                <a:defRPr/>
              </a:pPr>
              <a:t>129</a:t>
            </a:fld>
            <a:endParaRPr lang="en-US" i="0" dirty="0">
              <a:latin typeface="Times New Roman"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122245526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63CD8A2B-4DCF-D14C-840D-0D433CEF9CD4}" type="slidenum">
              <a:rPr lang="en-US" i="0" smtClean="0">
                <a:latin typeface="Times New Roman" charset="0"/>
              </a:rPr>
              <a:pPr>
                <a:defRPr/>
              </a:pPr>
              <a:t>130</a:t>
            </a:fld>
            <a:endParaRPr lang="en-US" i="0" dirty="0">
              <a:latin typeface="Times New Roma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20501214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Slide Image Placeholder 1"/>
          <p:cNvSpPr>
            <a:spLocks noGrp="1" noRot="1" noChangeAspect="1"/>
          </p:cNvSpPr>
          <p:nvPr>
            <p:ph type="sldImg"/>
          </p:nvPr>
        </p:nvSpPr>
        <p:spPr>
          <a:ln/>
        </p:spPr>
      </p:sp>
      <p:sp>
        <p:nvSpPr>
          <p:cNvPr id="157698"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x-none" altLang="x-none">
              <a:latin typeface="Times New Roman" charset="0"/>
              <a:ea typeface="ＭＳ Ｐゴシック" charset="-128"/>
            </a:endParaRPr>
          </a:p>
        </p:txBody>
      </p:sp>
      <p:sp>
        <p:nvSpPr>
          <p:cNvPr id="157699"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BFD5816D-D110-3C4F-A202-49E3BC3631D3}" type="slidenum">
              <a:rPr lang="en-US" altLang="x-none" sz="1300">
                <a:latin typeface="Times New Roman" charset="0"/>
              </a:rPr>
              <a:pPr/>
              <a:t>133</a:t>
            </a:fld>
            <a:endParaRPr lang="en-US" altLang="x-none" sz="1300">
              <a:latin typeface="Times New Roman" charset="0"/>
            </a:endParaRPr>
          </a:p>
        </p:txBody>
      </p:sp>
    </p:spTree>
    <p:extLst>
      <p:ext uri="{BB962C8B-B14F-4D97-AF65-F5344CB8AC3E}">
        <p14:creationId xmlns:p14="http://schemas.microsoft.com/office/powerpoint/2010/main" val="212190652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7DB61159-EE09-2745-B91D-BC465D8E6509}" type="slidenum">
              <a:rPr lang="en-US" i="0" smtClean="0">
                <a:solidFill>
                  <a:srgbClr val="000000"/>
                </a:solidFill>
                <a:latin typeface="Times New Roman" charset="0"/>
              </a:rPr>
              <a:pPr>
                <a:defRPr/>
              </a:pPr>
              <a:t>134</a:t>
            </a:fld>
            <a:endParaRPr lang="en-US" i="0" dirty="0">
              <a:solidFill>
                <a:srgbClr val="000000"/>
              </a:solidFill>
              <a:latin typeface="Times New Roman" charset="0"/>
            </a:endParaRPr>
          </a:p>
        </p:txBody>
      </p:sp>
      <p:sp>
        <p:nvSpPr>
          <p:cNvPr id="175107" name="Rectangle 2"/>
          <p:cNvSpPr>
            <a:spLocks noGrp="1" noRot="1" noChangeAspect="1" noChangeArrowheads="1" noTextEdit="1"/>
          </p:cNvSpPr>
          <p:nvPr>
            <p:ph type="sldImg"/>
          </p:nvPr>
        </p:nvSpPr>
        <p:spPr>
          <a:ln/>
        </p:spPr>
      </p:sp>
      <p:sp>
        <p:nvSpPr>
          <p:cNvPr id="175108"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111482147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defTabSz="966788">
              <a:defRPr i="1">
                <a:solidFill>
                  <a:schemeClr val="tx1"/>
                </a:solidFill>
                <a:latin typeface="Comic Sans MS" charset="0"/>
                <a:ea typeface="ＭＳ Ｐゴシック" charset="0"/>
              </a:defRPr>
            </a:lvl1pPr>
            <a:lvl2pPr marL="742950" indent="-285750" defTabSz="966788">
              <a:defRPr i="1">
                <a:solidFill>
                  <a:schemeClr val="tx1"/>
                </a:solidFill>
                <a:latin typeface="Comic Sans MS" charset="0"/>
                <a:ea typeface="ＭＳ Ｐゴシック" charset="0"/>
              </a:defRPr>
            </a:lvl2pPr>
            <a:lvl3pPr marL="1143000" indent="-228600" defTabSz="966788">
              <a:defRPr i="1">
                <a:solidFill>
                  <a:schemeClr val="tx1"/>
                </a:solidFill>
                <a:latin typeface="Comic Sans MS" charset="0"/>
                <a:ea typeface="ＭＳ Ｐゴシック" charset="0"/>
              </a:defRPr>
            </a:lvl3pPr>
            <a:lvl4pPr marL="1600200" indent="-228600" defTabSz="966788">
              <a:defRPr i="1">
                <a:solidFill>
                  <a:schemeClr val="tx1"/>
                </a:solidFill>
                <a:latin typeface="Comic Sans MS" charset="0"/>
                <a:ea typeface="ＭＳ Ｐゴシック" charset="0"/>
              </a:defRPr>
            </a:lvl4pPr>
            <a:lvl5pPr marL="2057400" indent="-228600" defTabSz="966788">
              <a:defRPr i="1">
                <a:solidFill>
                  <a:schemeClr val="tx1"/>
                </a:solidFill>
                <a:latin typeface="Comic Sans MS" charset="0"/>
                <a:ea typeface="ＭＳ Ｐゴシック" charset="0"/>
              </a:defRPr>
            </a:lvl5pPr>
            <a:lvl6pPr marL="2514600" indent="-228600" defTabSz="966788" eaLnBrk="0" fontAlgn="base" hangingPunct="0">
              <a:spcBef>
                <a:spcPct val="0"/>
              </a:spcBef>
              <a:spcAft>
                <a:spcPct val="0"/>
              </a:spcAft>
              <a:defRPr i="1">
                <a:solidFill>
                  <a:schemeClr val="tx1"/>
                </a:solidFill>
                <a:latin typeface="Comic Sans MS" charset="0"/>
                <a:ea typeface="ＭＳ Ｐゴシック" charset="0"/>
              </a:defRPr>
            </a:lvl6pPr>
            <a:lvl7pPr marL="2971800" indent="-228600" defTabSz="966788" eaLnBrk="0" fontAlgn="base" hangingPunct="0">
              <a:spcBef>
                <a:spcPct val="0"/>
              </a:spcBef>
              <a:spcAft>
                <a:spcPct val="0"/>
              </a:spcAft>
              <a:defRPr i="1">
                <a:solidFill>
                  <a:schemeClr val="tx1"/>
                </a:solidFill>
                <a:latin typeface="Comic Sans MS" charset="0"/>
                <a:ea typeface="ＭＳ Ｐゴシック" charset="0"/>
              </a:defRPr>
            </a:lvl7pPr>
            <a:lvl8pPr marL="3429000" indent="-228600" defTabSz="966788" eaLnBrk="0" fontAlgn="base" hangingPunct="0">
              <a:spcBef>
                <a:spcPct val="0"/>
              </a:spcBef>
              <a:spcAft>
                <a:spcPct val="0"/>
              </a:spcAft>
              <a:defRPr i="1">
                <a:solidFill>
                  <a:schemeClr val="tx1"/>
                </a:solidFill>
                <a:latin typeface="Comic Sans MS" charset="0"/>
                <a:ea typeface="ＭＳ Ｐゴシック" charset="0"/>
              </a:defRPr>
            </a:lvl8pPr>
            <a:lvl9pPr marL="3886200" indent="-228600" defTabSz="966788" eaLnBrk="0" fontAlgn="base" hangingPunct="0">
              <a:spcBef>
                <a:spcPct val="0"/>
              </a:spcBef>
              <a:spcAft>
                <a:spcPct val="0"/>
              </a:spcAft>
              <a:defRPr i="1">
                <a:solidFill>
                  <a:schemeClr val="tx1"/>
                </a:solidFill>
                <a:latin typeface="Comic Sans MS" charset="0"/>
                <a:ea typeface="ＭＳ Ｐゴシック" charset="0"/>
              </a:defRPr>
            </a:lvl9pPr>
          </a:lstStyle>
          <a:p>
            <a:pPr>
              <a:defRPr/>
            </a:pPr>
            <a:fld id="{3BCB891A-1F10-6C4C-8EDC-2A2224A69238}" type="slidenum">
              <a:rPr lang="en-US" i="0" smtClean="0">
                <a:solidFill>
                  <a:srgbClr val="000000"/>
                </a:solidFill>
                <a:latin typeface="Times New Roman" charset="0"/>
              </a:rPr>
              <a:pPr>
                <a:defRPr/>
              </a:pPr>
              <a:t>135</a:t>
            </a:fld>
            <a:endParaRPr lang="en-US" i="0" dirty="0">
              <a:solidFill>
                <a:srgbClr val="000000"/>
              </a:solidFill>
              <a:latin typeface="Times New Roman" charset="0"/>
            </a:endParaRPr>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extLst>
            <a:ext uri="{FAA26D3D-D897-4be2-8F04-BA451C77F1D7}">
              <ma14:placeholderFlag xmlns:ma14="http://schemas.microsoft.com/office/mac/drawingml/2011/main" xmlns="" val="1"/>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latin typeface="Times New Roman" charset="0"/>
              <a:cs typeface="+mn-cs"/>
            </a:endParaRPr>
          </a:p>
        </p:txBody>
      </p:sp>
    </p:spTree>
    <p:extLst>
      <p:ext uri="{BB962C8B-B14F-4D97-AF65-F5344CB8AC3E}">
        <p14:creationId xmlns:p14="http://schemas.microsoft.com/office/powerpoint/2010/main" val="6921909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Where is the TCP header in this </a:t>
            </a:r>
            <a:r>
              <a:rPr lang="en-US" dirty="0" err="1"/>
              <a:t>sllde</a:t>
            </a:r>
            <a:r>
              <a:rPr lang="en-US" dirty="0"/>
              <a:t>??</a:t>
            </a:r>
          </a:p>
        </p:txBody>
      </p:sp>
      <p:sp>
        <p:nvSpPr>
          <p:cNvPr id="4" name="Slide Number Placeholder 3"/>
          <p:cNvSpPr>
            <a:spLocks noGrp="1"/>
          </p:cNvSpPr>
          <p:nvPr>
            <p:ph type="sldNum" sz="quarter" idx="10"/>
          </p:nvPr>
        </p:nvSpPr>
        <p:spPr/>
        <p:txBody>
          <a:bodyPr/>
          <a:lstStyle/>
          <a:p>
            <a:fld id="{B548F9A5-AEBA-3D4E-80BD-739A8A0CA7CE}" type="slidenum">
              <a:rPr lang="en-US" smtClean="0"/>
              <a:t>19</a:t>
            </a:fld>
            <a:endParaRPr lang="en-US"/>
          </a:p>
        </p:txBody>
      </p:sp>
    </p:spTree>
    <p:extLst>
      <p:ext uri="{BB962C8B-B14F-4D97-AF65-F5344CB8AC3E}">
        <p14:creationId xmlns:p14="http://schemas.microsoft.com/office/powerpoint/2010/main" val="22350843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66788">
              <a:defRPr sz="2400">
                <a:solidFill>
                  <a:schemeClr val="tx1"/>
                </a:solidFill>
                <a:latin typeface="Arial" charset="0"/>
                <a:ea typeface="ＭＳ Ｐゴシック" charset="-128"/>
              </a:defRPr>
            </a:lvl1pPr>
            <a:lvl2pPr marL="742950" indent="-285750" defTabSz="966788">
              <a:defRPr sz="2400">
                <a:solidFill>
                  <a:schemeClr val="tx1"/>
                </a:solidFill>
                <a:latin typeface="Arial" charset="0"/>
                <a:ea typeface="ＭＳ Ｐゴシック" charset="-128"/>
              </a:defRPr>
            </a:lvl2pPr>
            <a:lvl3pPr marL="1143000" indent="-228600" defTabSz="966788">
              <a:defRPr sz="2400">
                <a:solidFill>
                  <a:schemeClr val="tx1"/>
                </a:solidFill>
                <a:latin typeface="Arial" charset="0"/>
                <a:ea typeface="ＭＳ Ｐゴシック" charset="-128"/>
              </a:defRPr>
            </a:lvl3pPr>
            <a:lvl4pPr marL="1600200" indent="-228600" defTabSz="966788">
              <a:defRPr sz="2400">
                <a:solidFill>
                  <a:schemeClr val="tx1"/>
                </a:solidFill>
                <a:latin typeface="Arial" charset="0"/>
                <a:ea typeface="ＭＳ Ｐゴシック" charset="-128"/>
              </a:defRPr>
            </a:lvl4pPr>
            <a:lvl5pPr marL="2057400" indent="-228600" defTabSz="966788">
              <a:defRPr sz="2400">
                <a:solidFill>
                  <a:schemeClr val="tx1"/>
                </a:solidFill>
                <a:latin typeface="Arial" charset="0"/>
                <a:ea typeface="ＭＳ Ｐゴシック" charset="-128"/>
              </a:defRPr>
            </a:lvl5pPr>
            <a:lvl6pPr marL="2514600" indent="-228600" defTabSz="966788" eaLnBrk="0" fontAlgn="base" hangingPunct="0">
              <a:spcBef>
                <a:spcPct val="0"/>
              </a:spcBef>
              <a:spcAft>
                <a:spcPct val="0"/>
              </a:spcAft>
              <a:defRPr sz="2400">
                <a:solidFill>
                  <a:schemeClr val="tx1"/>
                </a:solidFill>
                <a:latin typeface="Arial" charset="0"/>
                <a:ea typeface="ＭＳ Ｐゴシック" charset="-128"/>
              </a:defRPr>
            </a:lvl6pPr>
            <a:lvl7pPr marL="2971800" indent="-228600" defTabSz="966788" eaLnBrk="0" fontAlgn="base" hangingPunct="0">
              <a:spcBef>
                <a:spcPct val="0"/>
              </a:spcBef>
              <a:spcAft>
                <a:spcPct val="0"/>
              </a:spcAft>
              <a:defRPr sz="2400">
                <a:solidFill>
                  <a:schemeClr val="tx1"/>
                </a:solidFill>
                <a:latin typeface="Arial" charset="0"/>
                <a:ea typeface="ＭＳ Ｐゴシック" charset="-128"/>
              </a:defRPr>
            </a:lvl7pPr>
            <a:lvl8pPr marL="3429000" indent="-228600" defTabSz="966788" eaLnBrk="0" fontAlgn="base" hangingPunct="0">
              <a:spcBef>
                <a:spcPct val="0"/>
              </a:spcBef>
              <a:spcAft>
                <a:spcPct val="0"/>
              </a:spcAft>
              <a:defRPr sz="2400">
                <a:solidFill>
                  <a:schemeClr val="tx1"/>
                </a:solidFill>
                <a:latin typeface="Arial" charset="0"/>
                <a:ea typeface="ＭＳ Ｐゴシック" charset="-128"/>
              </a:defRPr>
            </a:lvl8pPr>
            <a:lvl9pPr marL="3886200" indent="-228600" defTabSz="966788" eaLnBrk="0" fontAlgn="base" hangingPunct="0">
              <a:spcBef>
                <a:spcPct val="0"/>
              </a:spcBef>
              <a:spcAft>
                <a:spcPct val="0"/>
              </a:spcAft>
              <a:defRPr sz="2400">
                <a:solidFill>
                  <a:schemeClr val="tx1"/>
                </a:solidFill>
                <a:latin typeface="Arial" charset="0"/>
                <a:ea typeface="ＭＳ Ｐゴシック" charset="-128"/>
              </a:defRPr>
            </a:lvl9pPr>
          </a:lstStyle>
          <a:p>
            <a:fld id="{A46F8A80-A59E-7648-954E-23173DC68C8D}" type="slidenum">
              <a:rPr lang="en-US" altLang="x-none" sz="1300">
                <a:latin typeface="Times New Roman" charset="0"/>
              </a:rPr>
              <a:pPr/>
              <a:t>22</a:t>
            </a:fld>
            <a:endParaRPr lang="en-US" altLang="x-none" sz="1300">
              <a:latin typeface="Times New Roman"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lnSpc>
                <a:spcPct val="85000"/>
              </a:lnSpc>
              <a:spcBef>
                <a:spcPct val="20000"/>
              </a:spcBef>
              <a:buClr>
                <a:srgbClr val="000099"/>
              </a:buClr>
              <a:buSzPct val="100000"/>
              <a:buFont typeface="Wingdings" charset="2"/>
              <a:buChar char="§"/>
            </a:pPr>
            <a:r>
              <a:rPr lang="en-US" altLang="x-none" dirty="0">
                <a:latin typeface="Gill Sans MT" charset="0"/>
              </a:rPr>
              <a:t>End systems connect to Internet via </a:t>
            </a:r>
            <a:r>
              <a:rPr lang="en-US" altLang="x-none" dirty="0">
                <a:solidFill>
                  <a:srgbClr val="C00000"/>
                </a:solidFill>
                <a:latin typeface="Gill Sans MT" charset="0"/>
              </a:rPr>
              <a:t>access ISPs </a:t>
            </a:r>
            <a:r>
              <a:rPr lang="en-US" altLang="x-none" dirty="0">
                <a:latin typeface="Gill Sans MT" charset="0"/>
              </a:rPr>
              <a:t>(Internet Service Providers)</a:t>
            </a:r>
          </a:p>
          <a:p>
            <a:pPr lvl="1" eaLnBrk="1" hangingPunct="1">
              <a:lnSpc>
                <a:spcPct val="85000"/>
              </a:lnSpc>
              <a:spcBef>
                <a:spcPct val="20000"/>
              </a:spcBef>
              <a:buClr>
                <a:srgbClr val="000099"/>
              </a:buClr>
              <a:buSzPct val="100000"/>
              <a:buFont typeface="Arial" charset="0"/>
              <a:buChar char="•"/>
            </a:pPr>
            <a:r>
              <a:rPr lang="en-US" altLang="x-none" dirty="0">
                <a:latin typeface="Gill Sans MT" charset="0"/>
              </a:rPr>
              <a:t>residential, company and university ISPs</a:t>
            </a:r>
          </a:p>
          <a:p>
            <a:pPr eaLnBrk="1" hangingPunct="1">
              <a:lnSpc>
                <a:spcPct val="85000"/>
              </a:lnSpc>
              <a:spcBef>
                <a:spcPct val="20000"/>
              </a:spcBef>
              <a:buClr>
                <a:srgbClr val="000099"/>
              </a:buClr>
              <a:buSzPct val="100000"/>
              <a:buFont typeface="Wingdings" charset="2"/>
              <a:buChar char="§"/>
            </a:pPr>
            <a:r>
              <a:rPr lang="en-US" altLang="x-none" dirty="0">
                <a:latin typeface="Gill Sans MT" charset="0"/>
              </a:rPr>
              <a:t>Access ISPs in turn must be interconnected. </a:t>
            </a:r>
          </a:p>
          <a:p>
            <a:pPr lvl="1" eaLnBrk="1" hangingPunct="1">
              <a:lnSpc>
                <a:spcPct val="85000"/>
              </a:lnSpc>
              <a:spcBef>
                <a:spcPct val="20000"/>
              </a:spcBef>
              <a:buClr>
                <a:srgbClr val="000099"/>
              </a:buClr>
              <a:buSzPct val="100000"/>
              <a:buFont typeface="Arial" charset="0"/>
              <a:buChar char="•"/>
            </a:pPr>
            <a:r>
              <a:rPr lang="en-US" altLang="x-none" dirty="0">
                <a:latin typeface="Gill Sans MT" charset="0"/>
              </a:rPr>
              <a:t>so that any two hosts can send packets to each other</a:t>
            </a:r>
          </a:p>
          <a:p>
            <a:pPr eaLnBrk="1" hangingPunct="1">
              <a:lnSpc>
                <a:spcPct val="85000"/>
              </a:lnSpc>
              <a:spcBef>
                <a:spcPct val="20000"/>
              </a:spcBef>
              <a:buClr>
                <a:srgbClr val="000099"/>
              </a:buClr>
              <a:buSzPct val="100000"/>
              <a:buFont typeface="Wingdings" charset="2"/>
              <a:buChar char="§"/>
            </a:pPr>
            <a:r>
              <a:rPr lang="en-US" altLang="x-none" dirty="0">
                <a:latin typeface="Gill Sans MT" charset="0"/>
              </a:rPr>
              <a:t>Resulting network of networks is very complex</a:t>
            </a:r>
          </a:p>
          <a:p>
            <a:pPr lvl="1" eaLnBrk="1" hangingPunct="1">
              <a:lnSpc>
                <a:spcPct val="85000"/>
              </a:lnSpc>
              <a:spcBef>
                <a:spcPct val="20000"/>
              </a:spcBef>
              <a:buClr>
                <a:srgbClr val="000099"/>
              </a:buClr>
              <a:buSzPct val="100000"/>
              <a:buFont typeface="Arial" charset="0"/>
              <a:buChar char="•"/>
            </a:pPr>
            <a:r>
              <a:rPr lang="en-US" altLang="x-none" dirty="0">
                <a:latin typeface="Gill Sans MT" charset="0"/>
              </a:rPr>
              <a:t>evolution was driven by </a:t>
            </a:r>
            <a:r>
              <a:rPr lang="en-US" altLang="x-none" dirty="0">
                <a:solidFill>
                  <a:srgbClr val="C00000"/>
                </a:solidFill>
                <a:latin typeface="Gill Sans MT" charset="0"/>
              </a:rPr>
              <a:t>economics</a:t>
            </a:r>
            <a:r>
              <a:rPr lang="en-US" altLang="x-none" dirty="0">
                <a:latin typeface="Gill Sans MT" charset="0"/>
              </a:rPr>
              <a:t> and </a:t>
            </a:r>
            <a:r>
              <a:rPr lang="en-US" altLang="x-none" dirty="0">
                <a:solidFill>
                  <a:srgbClr val="C00000"/>
                </a:solidFill>
                <a:latin typeface="Gill Sans MT" charset="0"/>
              </a:rPr>
              <a:t>national policies</a:t>
            </a:r>
          </a:p>
          <a:p>
            <a:pPr eaLnBrk="1" hangingPunct="1">
              <a:lnSpc>
                <a:spcPct val="85000"/>
              </a:lnSpc>
              <a:spcBef>
                <a:spcPct val="20000"/>
              </a:spcBef>
              <a:buClr>
                <a:srgbClr val="000099"/>
              </a:buClr>
              <a:buSzPct val="100000"/>
              <a:buFont typeface="Wingdings" charset="2"/>
              <a:buChar char="§"/>
            </a:pPr>
            <a:r>
              <a:rPr lang="en-US" altLang="x-none" dirty="0">
                <a:latin typeface="Gill Sans MT" charset="0"/>
              </a:rPr>
              <a:t>Let</a:t>
            </a:r>
            <a:r>
              <a:rPr lang="ja-JP" altLang="en-US" dirty="0">
                <a:latin typeface="Gill Sans MT" charset="0"/>
              </a:rPr>
              <a:t>’</a:t>
            </a:r>
            <a:r>
              <a:rPr lang="en-US" altLang="ja-JP" dirty="0">
                <a:latin typeface="Gill Sans MT" charset="0"/>
              </a:rPr>
              <a:t>s take a stepwise approach to describe current Internet structure</a:t>
            </a:r>
            <a:endParaRPr lang="en-US" altLang="x-none" dirty="0">
              <a:latin typeface="Gill Sans MT" charset="0"/>
            </a:endParaRPr>
          </a:p>
          <a:p>
            <a:endParaRPr lang="x-none" altLang="x-none">
              <a:latin typeface="Times New Roman" charset="0"/>
              <a:ea typeface="ＭＳ Ｐゴシック" charset="-128"/>
            </a:endParaRPr>
          </a:p>
        </p:txBody>
      </p:sp>
    </p:spTree>
    <p:extLst>
      <p:ext uri="{BB962C8B-B14F-4D97-AF65-F5344CB8AC3E}">
        <p14:creationId xmlns:p14="http://schemas.microsoft.com/office/powerpoint/2010/main" val="37257247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F3CEEAFF-9FE3-2E49-A1B1-EA6ADEA9ED8B}" type="datetimeFigureOut">
              <a:rPr lang="en-US" smtClean="0"/>
              <a:t>2/11/18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8445574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3CEEAFF-9FE3-2E49-A1B1-EA6ADEA9ED8B}" type="datetimeFigureOut">
              <a:rPr lang="en-US" smtClean="0"/>
              <a:t>2/11/18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731109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3CEEAFF-9FE3-2E49-A1B1-EA6ADEA9ED8B}" type="datetimeFigureOut">
              <a:rPr lang="en-US" smtClean="0"/>
              <a:t>2/11/18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7833660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711200" y="228600"/>
            <a:ext cx="10363200" cy="1143000"/>
          </a:xfrm>
        </p:spPr>
        <p:txBody>
          <a:bodyPr/>
          <a:lstStyle/>
          <a:p>
            <a:r>
              <a:rPr lang="en-US"/>
              <a:t>Click to edit Master title style</a:t>
            </a:r>
          </a:p>
        </p:txBody>
      </p:sp>
      <p:sp>
        <p:nvSpPr>
          <p:cNvPr id="3" name="Content Placeholder 2"/>
          <p:cNvSpPr>
            <a:spLocks noGrp="1"/>
          </p:cNvSpPr>
          <p:nvPr>
            <p:ph sz="half" idx="1"/>
          </p:nvPr>
        </p:nvSpPr>
        <p:spPr>
          <a:xfrm>
            <a:off x="711200" y="1600200"/>
            <a:ext cx="10363200" cy="224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711200" y="4000500"/>
            <a:ext cx="10363200" cy="224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09E36540-75DE-8E4A-8E84-DF88DE8F9126}" type="datetime1">
              <a:rPr lang="en-US" altLang="x-none"/>
              <a:pPr>
                <a:defRPr/>
              </a:pPr>
              <a:t>2/12/18</a:t>
            </a:fld>
            <a:endParaRPr lang="en-US" altLang="x-none"/>
          </a:p>
        </p:txBody>
      </p:sp>
      <p:sp>
        <p:nvSpPr>
          <p:cNvPr id="6" name="Rectangle 7"/>
          <p:cNvSpPr>
            <a:spLocks noGrp="1" noChangeArrowheads="1"/>
          </p:cNvSpPr>
          <p:nvPr>
            <p:ph type="ftr" sz="quarter" idx="11"/>
          </p:nvPr>
        </p:nvSpPr>
        <p:spPr>
          <a:ln/>
        </p:spPr>
        <p:txBody>
          <a:bodyPr/>
          <a:lstStyle>
            <a:lvl1pPr>
              <a:defRPr/>
            </a:lvl1pPr>
          </a:lstStyle>
          <a:p>
            <a:pPr>
              <a:defRPr/>
            </a:pPr>
            <a:r>
              <a:rPr lang="en-US"/>
              <a:t>Application Layer</a:t>
            </a:r>
          </a:p>
        </p:txBody>
      </p:sp>
      <p:sp>
        <p:nvSpPr>
          <p:cNvPr id="7" name="Rectangle 8"/>
          <p:cNvSpPr>
            <a:spLocks noGrp="1" noChangeArrowheads="1"/>
          </p:cNvSpPr>
          <p:nvPr>
            <p:ph type="sldNum" sz="quarter" idx="12"/>
          </p:nvPr>
        </p:nvSpPr>
        <p:spPr>
          <a:ln/>
        </p:spPr>
        <p:txBody>
          <a:bodyPr/>
          <a:lstStyle>
            <a:lvl1pPr>
              <a:defRPr/>
            </a:lvl1pPr>
          </a:lstStyle>
          <a:p>
            <a:pPr>
              <a:defRPr/>
            </a:pPr>
            <a:r>
              <a:rPr lang="en-US" altLang="x-none"/>
              <a:t>2-</a:t>
            </a:r>
            <a:fld id="{28D98D12-0E40-1346-B581-A874390FD289}" type="slidenum">
              <a:rPr lang="en-US" altLang="x-none"/>
              <a:pPr>
                <a:defRPr/>
              </a:pPr>
              <a:t>‹#›</a:t>
            </a:fld>
            <a:endParaRPr lang="en-US" altLang="x-none"/>
          </a:p>
        </p:txBody>
      </p:sp>
    </p:spTree>
    <p:extLst>
      <p:ext uri="{BB962C8B-B14F-4D97-AF65-F5344CB8AC3E}">
        <p14:creationId xmlns:p14="http://schemas.microsoft.com/office/powerpoint/2010/main" val="3719208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3CEEAFF-9FE3-2E49-A1B1-EA6ADEA9ED8B}" type="datetimeFigureOut">
              <a:rPr lang="en-US" smtClean="0"/>
              <a:t>2/11/18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9185697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3CEEAFF-9FE3-2E49-A1B1-EA6ADEA9ED8B}" type="datetimeFigureOut">
              <a:rPr lang="en-US" smtClean="0"/>
              <a:t>2/11/18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2298934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3CEEAFF-9FE3-2E49-A1B1-EA6ADEA9ED8B}" type="datetimeFigureOut">
              <a:rPr lang="en-US" smtClean="0"/>
              <a:t>2/11/18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2897336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3CEEAFF-9FE3-2E49-A1B1-EA6ADEA9ED8B}" type="datetimeFigureOut">
              <a:rPr lang="en-US" smtClean="0"/>
              <a:t>2/11/18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20007374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3CEEAFF-9FE3-2E49-A1B1-EA6ADEA9ED8B}" type="datetimeFigureOut">
              <a:rPr lang="en-US" smtClean="0"/>
              <a:t>2/11/18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0956631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CEEAFF-9FE3-2E49-A1B1-EA6ADEA9ED8B}" type="datetimeFigureOut">
              <a:rPr lang="en-US" smtClean="0"/>
              <a:t>2/11/18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138171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F3CEEAFF-9FE3-2E49-A1B1-EA6ADEA9ED8B}" type="datetimeFigureOut">
              <a:rPr lang="en-US" smtClean="0"/>
              <a:t>2/11/18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8164940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F3CEEAFF-9FE3-2E49-A1B1-EA6ADEA9ED8B}" type="datetimeFigureOut">
              <a:rPr lang="en-US" smtClean="0"/>
              <a:t>2/11/18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0109E3-48B6-E143-AE86-C7679022F739}" type="slidenum">
              <a:rPr lang="en-US" smtClean="0"/>
              <a:t>‹#›</a:t>
            </a:fld>
            <a:endParaRPr lang="en-US"/>
          </a:p>
        </p:txBody>
      </p:sp>
    </p:spTree>
    <p:extLst>
      <p:ext uri="{BB962C8B-B14F-4D97-AF65-F5344CB8AC3E}">
        <p14:creationId xmlns:p14="http://schemas.microsoft.com/office/powerpoint/2010/main" val="3945738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3CEEAFF-9FE3-2E49-A1B1-EA6ADEA9ED8B}" type="datetimeFigureOut">
              <a:rPr lang="en-US" smtClean="0"/>
              <a:t>2/11/18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B0109E3-48B6-E143-AE86-C7679022F739}" type="slidenum">
              <a:rPr lang="en-US" smtClean="0"/>
              <a:t>‹#›</a:t>
            </a:fld>
            <a:endParaRPr lang="en-US"/>
          </a:p>
        </p:txBody>
      </p:sp>
    </p:spTree>
    <p:extLst>
      <p:ext uri="{BB962C8B-B14F-4D97-AF65-F5344CB8AC3E}">
        <p14:creationId xmlns:p14="http://schemas.microsoft.com/office/powerpoint/2010/main" val="134466680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1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35.tiff"/><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60.tiff"/><Relationship Id="rId2" Type="http://schemas.openxmlformats.org/officeDocument/2006/relationships/image" Target="../media/image59.tiff"/><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6.xml"/><Relationship Id="rId1" Type="http://schemas.openxmlformats.org/officeDocument/2006/relationships/slideLayout" Target="../slideLayouts/slideLayout4.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65.tiff"/><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12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71.png"/><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125.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4.png"/><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26.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4.png"/><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27.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4.png"/><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28.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4.png"/><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29.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4.png"/><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4.png"/><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131.xml.rels><?xml version="1.0" encoding="UTF-8" standalone="yes"?>
<Relationships xmlns="http://schemas.openxmlformats.org/package/2006/relationships"><Relationship Id="rId3" Type="http://schemas.openxmlformats.org/officeDocument/2006/relationships/image" Target="../media/image77.tiff"/><Relationship Id="rId2" Type="http://schemas.openxmlformats.org/officeDocument/2006/relationships/image" Target="../media/image76.tiff"/><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78.tiff"/><Relationship Id="rId1" Type="http://schemas.openxmlformats.org/officeDocument/2006/relationships/slideLayout" Target="../slideLayouts/slideLayout8.xml"/></Relationships>
</file>

<file path=ppt/slides/_rels/slide133.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1.png"/><Relationship Id="rId2" Type="http://schemas.openxmlformats.org/officeDocument/2006/relationships/notesSlide" Target="../notesSlides/notesSlide77.xml"/><Relationship Id="rId1" Type="http://schemas.openxmlformats.org/officeDocument/2006/relationships/slideLayout" Target="../slideLayouts/slideLayout7.xml"/><Relationship Id="rId6" Type="http://schemas.openxmlformats.org/officeDocument/2006/relationships/image" Target="../media/image80.png"/><Relationship Id="rId5" Type="http://schemas.openxmlformats.org/officeDocument/2006/relationships/image" Target="../media/image2.png"/><Relationship Id="rId4" Type="http://schemas.openxmlformats.org/officeDocument/2006/relationships/image" Target="../media/image34.png"/></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1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42.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42.png"/></Relationships>
</file>

<file path=ppt/slides/_rels/slide1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42.png"/></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5" Type="http://schemas.openxmlformats.org/officeDocument/2006/relationships/image" Target="../media/image43.png"/><Relationship Id="rId4" Type="http://schemas.openxmlformats.org/officeDocument/2006/relationships/image" Target="../media/image42.png"/></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42.png"/><Relationship Id="rId4" Type="http://schemas.openxmlformats.org/officeDocument/2006/relationships/image" Target="../media/image3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6.png"/><Relationship Id="rId4" Type="http://schemas.openxmlformats.org/officeDocument/2006/relationships/image" Target="../media/image4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1.png"/><Relationship Id="rId18" Type="http://schemas.openxmlformats.org/officeDocument/2006/relationships/image" Target="../media/image16.png"/><Relationship Id="rId26" Type="http://schemas.openxmlformats.org/officeDocument/2006/relationships/image" Target="../media/image24.png"/><Relationship Id="rId3" Type="http://schemas.openxmlformats.org/officeDocument/2006/relationships/image" Target="../media/image1.png"/><Relationship Id="rId21" Type="http://schemas.openxmlformats.org/officeDocument/2006/relationships/image" Target="../media/image19.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5" Type="http://schemas.openxmlformats.org/officeDocument/2006/relationships/image" Target="../media/image23.png"/><Relationship Id="rId2" Type="http://schemas.openxmlformats.org/officeDocument/2006/relationships/notesSlide" Target="../notesSlides/notesSlide1.xml"/><Relationship Id="rId16" Type="http://schemas.openxmlformats.org/officeDocument/2006/relationships/image" Target="../media/image14.png"/><Relationship Id="rId20" Type="http://schemas.openxmlformats.org/officeDocument/2006/relationships/image" Target="../media/image18.png"/><Relationship Id="rId1" Type="http://schemas.openxmlformats.org/officeDocument/2006/relationships/slideLayout" Target="../slideLayouts/slideLayout7.xml"/><Relationship Id="rId6" Type="http://schemas.openxmlformats.org/officeDocument/2006/relationships/image" Target="../media/image4.png"/><Relationship Id="rId11" Type="http://schemas.openxmlformats.org/officeDocument/2006/relationships/image" Target="../media/image9.png"/><Relationship Id="rId24" Type="http://schemas.openxmlformats.org/officeDocument/2006/relationships/image" Target="../media/image22.png"/><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28" Type="http://schemas.openxmlformats.org/officeDocument/2006/relationships/image" Target="../media/image26.png"/><Relationship Id="rId10" Type="http://schemas.openxmlformats.org/officeDocument/2006/relationships/image" Target="../media/image8.png"/><Relationship Id="rId19" Type="http://schemas.openxmlformats.org/officeDocument/2006/relationships/image" Target="../media/image17.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 Id="rId27" Type="http://schemas.openxmlformats.org/officeDocument/2006/relationships/image" Target="../media/image25.png"/></Relationships>
</file>

<file path=ppt/slides/_rels/slide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44.wmf"/></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4.xml"/><Relationship Id="rId5" Type="http://schemas.openxmlformats.org/officeDocument/2006/relationships/image" Target="../media/image34.png"/><Relationship Id="rId4" Type="http://schemas.openxmlformats.org/officeDocument/2006/relationships/image" Target="../media/image45.png"/></Relationships>
</file>

<file path=ppt/slides/_rels/slide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oleObject" Target="../embeddings/oleObject1.bin"/><Relationship Id="rId3" Type="http://schemas.openxmlformats.org/officeDocument/2006/relationships/notesSlide" Target="../notesSlides/notesSlide2.xml"/><Relationship Id="rId7" Type="http://schemas.openxmlformats.org/officeDocument/2006/relationships/image" Target="../media/image30.jpeg"/><Relationship Id="rId12" Type="http://schemas.openxmlformats.org/officeDocument/2006/relationships/image" Target="../media/image33.png"/><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29.jpeg"/><Relationship Id="rId11" Type="http://schemas.openxmlformats.org/officeDocument/2006/relationships/image" Target="../media/image32.emf"/><Relationship Id="rId5" Type="http://schemas.openxmlformats.org/officeDocument/2006/relationships/image" Target="../media/image28.png"/><Relationship Id="rId10" Type="http://schemas.openxmlformats.org/officeDocument/2006/relationships/image" Target="../media/image31.png"/><Relationship Id="rId4" Type="http://schemas.openxmlformats.org/officeDocument/2006/relationships/image" Target="../media/image4.png"/><Relationship Id="rId9" Type="http://schemas.openxmlformats.org/officeDocument/2006/relationships/image" Target="../media/image27.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2.xml"/><Relationship Id="rId1" Type="http://schemas.openxmlformats.org/officeDocument/2006/relationships/slideLayout" Target="../slideLayouts/slideLayout4.xml"/><Relationship Id="rId4" Type="http://schemas.openxmlformats.org/officeDocument/2006/relationships/image" Target="../media/image34.png"/></Relationships>
</file>

<file path=ppt/slides/_rels/slide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4.png"/><Relationship Id="rId3" Type="http://schemas.openxmlformats.org/officeDocument/2006/relationships/image" Target="../media/image4.png"/><Relationship Id="rId21" Type="http://schemas.openxmlformats.org/officeDocument/2006/relationships/image" Target="../media/image1.png"/><Relationship Id="rId7" Type="http://schemas.openxmlformats.org/officeDocument/2006/relationships/image" Target="../media/image13.png"/><Relationship Id="rId12" Type="http://schemas.openxmlformats.org/officeDocument/2006/relationships/image" Target="../media/image18.png"/><Relationship Id="rId17" Type="http://schemas.openxmlformats.org/officeDocument/2006/relationships/image" Target="../media/image23.png"/><Relationship Id="rId2" Type="http://schemas.openxmlformats.org/officeDocument/2006/relationships/notesSlide" Target="../notesSlides/notesSlide3.xml"/><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5" Type="http://schemas.openxmlformats.org/officeDocument/2006/relationships/image" Target="../media/image21.png"/><Relationship Id="rId10" Type="http://schemas.openxmlformats.org/officeDocument/2006/relationships/image" Target="../media/image16.png"/><Relationship Id="rId19" Type="http://schemas.openxmlformats.org/officeDocument/2006/relationships/image" Target="../media/image25.png"/><Relationship Id="rId4" Type="http://schemas.openxmlformats.org/officeDocument/2006/relationships/image" Target="../media/image2.png"/><Relationship Id="rId9" Type="http://schemas.openxmlformats.org/officeDocument/2006/relationships/image" Target="../media/image15.png"/><Relationship Id="rId14" Type="http://schemas.openxmlformats.org/officeDocument/2006/relationships/image" Target="../media/image20.png"/></Relationships>
</file>

<file path=ppt/slides/_rels/slide5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6.xml"/><Relationship Id="rId1" Type="http://schemas.openxmlformats.org/officeDocument/2006/relationships/slideLayout" Target="../slideLayouts/slideLayout4.xml"/><Relationship Id="rId4" Type="http://schemas.openxmlformats.org/officeDocument/2006/relationships/image" Target="../media/image4.png"/></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9.xml"/><Relationship Id="rId1" Type="http://schemas.openxmlformats.org/officeDocument/2006/relationships/slideLayout" Target="../slideLayouts/slideLayout4.xml"/><Relationship Id="rId4" Type="http://schemas.openxmlformats.org/officeDocument/2006/relationships/image" Target="../media/image34.png"/></Relationships>
</file>

<file path=ppt/slides/_rels/slide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0.xml"/><Relationship Id="rId1" Type="http://schemas.openxmlformats.org/officeDocument/2006/relationships/slideLayout" Target="../slideLayouts/slideLayout6.xml"/><Relationship Id="rId4" Type="http://schemas.openxmlformats.org/officeDocument/2006/relationships/image" Target="../media/image34.png"/></Relationships>
</file>

<file path=ppt/slides/_rels/slide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19.png"/><Relationship Id="rId18" Type="http://schemas.openxmlformats.org/officeDocument/2006/relationships/image" Target="../media/image24.png"/><Relationship Id="rId3" Type="http://schemas.openxmlformats.org/officeDocument/2006/relationships/image" Target="../media/image4.png"/><Relationship Id="rId21" Type="http://schemas.openxmlformats.org/officeDocument/2006/relationships/image" Target="../media/image1.png"/><Relationship Id="rId7" Type="http://schemas.openxmlformats.org/officeDocument/2006/relationships/image" Target="../media/image13.png"/><Relationship Id="rId12" Type="http://schemas.openxmlformats.org/officeDocument/2006/relationships/image" Target="../media/image18.png"/><Relationship Id="rId17" Type="http://schemas.openxmlformats.org/officeDocument/2006/relationships/image" Target="../media/image23.png"/><Relationship Id="rId2" Type="http://schemas.openxmlformats.org/officeDocument/2006/relationships/notesSlide" Target="../notesSlides/notesSlide4.xml"/><Relationship Id="rId16" Type="http://schemas.openxmlformats.org/officeDocument/2006/relationships/image" Target="../media/image22.png"/><Relationship Id="rId20"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2.png"/><Relationship Id="rId11" Type="http://schemas.openxmlformats.org/officeDocument/2006/relationships/image" Target="../media/image17.png"/><Relationship Id="rId5" Type="http://schemas.openxmlformats.org/officeDocument/2006/relationships/image" Target="../media/image11.png"/><Relationship Id="rId15" Type="http://schemas.openxmlformats.org/officeDocument/2006/relationships/image" Target="../media/image21.png"/><Relationship Id="rId10" Type="http://schemas.openxmlformats.org/officeDocument/2006/relationships/image" Target="../media/image16.png"/><Relationship Id="rId19" Type="http://schemas.openxmlformats.org/officeDocument/2006/relationships/image" Target="../media/image25.png"/><Relationship Id="rId4" Type="http://schemas.openxmlformats.org/officeDocument/2006/relationships/image" Target="../media/image2.png"/><Relationship Id="rId9" Type="http://schemas.openxmlformats.org/officeDocument/2006/relationships/image" Target="../media/image15.png"/><Relationship Id="rId14" Type="http://schemas.openxmlformats.org/officeDocument/2006/relationships/image" Target="../media/image20.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7.png"/><Relationship Id="rId18" Type="http://schemas.openxmlformats.org/officeDocument/2006/relationships/image" Target="../media/image24.png"/><Relationship Id="rId3" Type="http://schemas.openxmlformats.org/officeDocument/2006/relationships/image" Target="../media/image47.png"/><Relationship Id="rId21" Type="http://schemas.openxmlformats.org/officeDocument/2006/relationships/image" Target="../media/image4.png"/><Relationship Id="rId7" Type="http://schemas.openxmlformats.org/officeDocument/2006/relationships/image" Target="../media/image12.png"/><Relationship Id="rId12" Type="http://schemas.openxmlformats.org/officeDocument/2006/relationships/image" Target="../media/image16.png"/><Relationship Id="rId17" Type="http://schemas.openxmlformats.org/officeDocument/2006/relationships/image" Target="../media/image20.png"/><Relationship Id="rId2" Type="http://schemas.openxmlformats.org/officeDocument/2006/relationships/image" Target="../media/image2.png"/><Relationship Id="rId16" Type="http://schemas.openxmlformats.org/officeDocument/2006/relationships/image" Target="../media/image51.png"/><Relationship Id="rId20" Type="http://schemas.openxmlformats.org/officeDocument/2006/relationships/image" Target="../media/image22.png"/><Relationship Id="rId1" Type="http://schemas.openxmlformats.org/officeDocument/2006/relationships/slideLayout" Target="../slideLayouts/slideLayout4.xml"/><Relationship Id="rId6" Type="http://schemas.openxmlformats.org/officeDocument/2006/relationships/image" Target="../media/image11.png"/><Relationship Id="rId11" Type="http://schemas.openxmlformats.org/officeDocument/2006/relationships/image" Target="../media/image15.png"/><Relationship Id="rId5" Type="http://schemas.openxmlformats.org/officeDocument/2006/relationships/image" Target="../media/image49.png"/><Relationship Id="rId15" Type="http://schemas.openxmlformats.org/officeDocument/2006/relationships/image" Target="../media/image50.png"/><Relationship Id="rId10" Type="http://schemas.openxmlformats.org/officeDocument/2006/relationships/image" Target="../media/image14.png"/><Relationship Id="rId19" Type="http://schemas.openxmlformats.org/officeDocument/2006/relationships/image" Target="../media/image21.png"/><Relationship Id="rId4" Type="http://schemas.openxmlformats.org/officeDocument/2006/relationships/image" Target="../media/image48.png"/><Relationship Id="rId9" Type="http://schemas.openxmlformats.org/officeDocument/2006/relationships/image" Target="../media/image25.png"/><Relationship Id="rId14" Type="http://schemas.openxmlformats.org/officeDocument/2006/relationships/image" Target="../media/image18.png"/></Relationships>
</file>

<file path=ppt/slides/_rels/slide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4.xml"/><Relationship Id="rId1" Type="http://schemas.openxmlformats.org/officeDocument/2006/relationships/slideLayout" Target="../slideLayouts/slideLayout4.xml"/><Relationship Id="rId4" Type="http://schemas.openxmlformats.org/officeDocument/2006/relationships/image" Target="../media/image34.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6.xml"/><Relationship Id="rId1" Type="http://schemas.openxmlformats.org/officeDocument/2006/relationships/slideLayout" Target="../slideLayouts/slideLayout6.xml"/><Relationship Id="rId4" Type="http://schemas.openxmlformats.org/officeDocument/2006/relationships/image" Target="../media/image34.png"/></Relationships>
</file>

<file path=ppt/slides/_rels/slide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7.xml"/><Relationship Id="rId1" Type="http://schemas.openxmlformats.org/officeDocument/2006/relationships/slideLayout" Target="../slideLayouts/slideLayout6.xml"/><Relationship Id="rId4" Type="http://schemas.openxmlformats.org/officeDocument/2006/relationships/image" Target="../media/image34.png"/></Relationships>
</file>

<file path=ppt/slides/_rels/slide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8.xml"/><Relationship Id="rId1" Type="http://schemas.openxmlformats.org/officeDocument/2006/relationships/slideLayout" Target="../slideLayouts/slideLayout4.xml"/><Relationship Id="rId4" Type="http://schemas.openxmlformats.org/officeDocument/2006/relationships/image" Target="../media/image34.png"/></Relationships>
</file>

<file path=ppt/slides/_rels/slide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16.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2.png"/><Relationship Id="rId7" Type="http://schemas.openxmlformats.org/officeDocument/2006/relationships/image" Target="../media/image52.png"/><Relationship Id="rId12" Type="http://schemas.openxmlformats.org/officeDocument/2006/relationships/image" Target="../media/image1.png"/><Relationship Id="rId17" Type="http://schemas.openxmlformats.org/officeDocument/2006/relationships/image" Target="../media/image51.png"/><Relationship Id="rId2" Type="http://schemas.openxmlformats.org/officeDocument/2006/relationships/notesSlide" Target="../notesSlides/notesSlide49.xml"/><Relationship Id="rId16" Type="http://schemas.openxmlformats.org/officeDocument/2006/relationships/image" Target="../media/image50.png"/><Relationship Id="rId20" Type="http://schemas.openxmlformats.org/officeDocument/2006/relationships/image" Target="../media/image21.png"/><Relationship Id="rId1" Type="http://schemas.openxmlformats.org/officeDocument/2006/relationships/slideLayout" Target="../slideLayouts/slideLayout4.xml"/><Relationship Id="rId6" Type="http://schemas.openxmlformats.org/officeDocument/2006/relationships/image" Target="../media/image25.png"/><Relationship Id="rId11" Type="http://schemas.openxmlformats.org/officeDocument/2006/relationships/image" Target="../media/image3.png"/><Relationship Id="rId5" Type="http://schemas.openxmlformats.org/officeDocument/2006/relationships/image" Target="../media/image13.png"/><Relationship Id="rId15" Type="http://schemas.openxmlformats.org/officeDocument/2006/relationships/image" Target="../media/image18.png"/><Relationship Id="rId10" Type="http://schemas.openxmlformats.org/officeDocument/2006/relationships/image" Target="../media/image47.png"/><Relationship Id="rId19" Type="http://schemas.openxmlformats.org/officeDocument/2006/relationships/image" Target="../media/image24.png"/><Relationship Id="rId4" Type="http://schemas.openxmlformats.org/officeDocument/2006/relationships/image" Target="../media/image12.png"/><Relationship Id="rId9" Type="http://schemas.openxmlformats.org/officeDocument/2006/relationships/image" Target="../media/image2.png"/><Relationship Id="rId14" Type="http://schemas.openxmlformats.org/officeDocument/2006/relationships/image" Target="../media/image17.png"/><Relationship Id="rId22" Type="http://schemas.openxmlformats.org/officeDocument/2006/relationships/image" Target="../media/image4.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54.emf"/><Relationship Id="rId4" Type="http://schemas.openxmlformats.org/officeDocument/2006/relationships/image" Target="../media/image53.png"/></Relationships>
</file>

<file path=ppt/slides/_rels/slide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4.png"/><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image" Target="../media/image55.png"/></Relationships>
</file>

<file path=ppt/slides/_rels/slide9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6.xml"/><Relationship Id="rId1" Type="http://schemas.openxmlformats.org/officeDocument/2006/relationships/slideLayout" Target="../slideLayouts/slideLayout4.xml"/><Relationship Id="rId4" Type="http://schemas.openxmlformats.org/officeDocument/2006/relationships/image" Target="../media/image34.png"/></Relationships>
</file>

<file path=ppt/slides/_rels/slide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8.xml"/><Relationship Id="rId1" Type="http://schemas.openxmlformats.org/officeDocument/2006/relationships/slideLayout" Target="../slideLayouts/slideLayout2.xml"/><Relationship Id="rId5" Type="http://schemas.openxmlformats.org/officeDocument/2006/relationships/image" Target="../media/image4.png"/><Relationship Id="rId4" Type="http://schemas.openxmlformats.org/officeDocument/2006/relationships/image" Target="../media/image58.png"/></Relationships>
</file>

<file path=ppt/slides/_rels/slide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9.xml"/><Relationship Id="rId1" Type="http://schemas.openxmlformats.org/officeDocument/2006/relationships/slideLayout" Target="../slideLayouts/slideLayout4.xml"/><Relationship Id="rId4" Type="http://schemas.openxmlformats.org/officeDocument/2006/relationships/image" Target="../media/image34.png"/></Relationships>
</file>

<file path=ppt/slides/_rels/slide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Computer Networks… a crash course</a:t>
            </a:r>
          </a:p>
        </p:txBody>
      </p:sp>
      <p:sp>
        <p:nvSpPr>
          <p:cNvPr id="3" name="Subtitle 2"/>
          <p:cNvSpPr>
            <a:spLocks noGrp="1"/>
          </p:cNvSpPr>
          <p:nvPr>
            <p:ph type="subTitle" idx="1"/>
          </p:nvPr>
        </p:nvSpPr>
        <p:spPr/>
        <p:txBody>
          <a:bodyPr/>
          <a:lstStyle/>
          <a:p>
            <a:r>
              <a:rPr lang="en-US" dirty="0"/>
              <a:t>Dr. X</a:t>
            </a:r>
          </a:p>
        </p:txBody>
      </p:sp>
    </p:spTree>
    <p:extLst>
      <p:ext uri="{BB962C8B-B14F-4D97-AF65-F5344CB8AC3E}">
        <p14:creationId xmlns:p14="http://schemas.microsoft.com/office/powerpoint/2010/main" val="4030836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Freeform 99"/>
          <p:cNvSpPr>
            <a:spLocks/>
          </p:cNvSpPr>
          <p:nvPr/>
        </p:nvSpPr>
        <p:spPr bwMode="auto">
          <a:xfrm>
            <a:off x="8502650" y="4156076"/>
            <a:ext cx="655638" cy="1135063"/>
          </a:xfrm>
          <a:custGeom>
            <a:avLst/>
            <a:gdLst>
              <a:gd name="T0" fmla="*/ 2147483647 w 413"/>
              <a:gd name="T1" fmla="*/ 2147483647 h 715"/>
              <a:gd name="T2" fmla="*/ 2147483647 w 413"/>
              <a:gd name="T3" fmla="*/ 0 h 715"/>
              <a:gd name="T4" fmla="*/ 0 w 413"/>
              <a:gd name="T5" fmla="*/ 2147483647 h 715"/>
              <a:gd name="T6" fmla="*/ 2147483647 w 413"/>
              <a:gd name="T7" fmla="*/ 2147483647 h 715"/>
              <a:gd name="T8" fmla="*/ 2147483647 w 413"/>
              <a:gd name="T9" fmla="*/ 2147483647 h 715"/>
              <a:gd name="T10" fmla="*/ 0 60000 65536"/>
              <a:gd name="T11" fmla="*/ 0 60000 65536"/>
              <a:gd name="T12" fmla="*/ 0 60000 65536"/>
              <a:gd name="T13" fmla="*/ 0 60000 65536"/>
              <a:gd name="T14" fmla="*/ 0 60000 65536"/>
              <a:gd name="T15" fmla="*/ 0 w 413"/>
              <a:gd name="T16" fmla="*/ 0 h 715"/>
              <a:gd name="T17" fmla="*/ 413 w 413"/>
              <a:gd name="T18" fmla="*/ 715 h 715"/>
            </a:gdLst>
            <a:ahLst/>
            <a:cxnLst>
              <a:cxn ang="T10">
                <a:pos x="T0" y="T1"/>
              </a:cxn>
              <a:cxn ang="T11">
                <a:pos x="T2" y="T3"/>
              </a:cxn>
              <a:cxn ang="T12">
                <a:pos x="T4" y="T5"/>
              </a:cxn>
              <a:cxn ang="T13">
                <a:pos x="T6" y="T7"/>
              </a:cxn>
              <a:cxn ang="T14">
                <a:pos x="T8" y="T9"/>
              </a:cxn>
            </a:cxnLst>
            <a:rect l="T15" t="T16" r="T17" b="T18"/>
            <a:pathLst>
              <a:path w="413" h="715">
                <a:moveTo>
                  <a:pt x="413" y="570"/>
                </a:moveTo>
                <a:lnTo>
                  <a:pt x="9" y="0"/>
                </a:lnTo>
                <a:lnTo>
                  <a:pt x="0" y="604"/>
                </a:lnTo>
                <a:lnTo>
                  <a:pt x="397" y="715"/>
                </a:lnTo>
                <a:lnTo>
                  <a:pt x="413" y="570"/>
                </a:lnTo>
                <a:close/>
              </a:path>
            </a:pathLst>
          </a:custGeom>
          <a:gradFill rotWithShape="1">
            <a:gsLst>
              <a:gs pos="0">
                <a:schemeClr val="accent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31074" name="Group 347"/>
          <p:cNvGrpSpPr>
            <a:grpSpLocks/>
          </p:cNvGrpSpPr>
          <p:nvPr/>
        </p:nvGrpSpPr>
        <p:grpSpPr bwMode="auto">
          <a:xfrm>
            <a:off x="9104313" y="4918076"/>
            <a:ext cx="984250" cy="600075"/>
            <a:chOff x="1871277" y="1576300"/>
            <a:chExt cx="1128371" cy="437861"/>
          </a:xfrm>
        </p:grpSpPr>
        <p:sp>
          <p:nvSpPr>
            <p:cNvPr id="146" name="Oval 145"/>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47" name="Rectangle 146"/>
            <p:cNvSpPr/>
            <p:nvPr/>
          </p:nvSpPr>
          <p:spPr bwMode="auto">
            <a:xfrm>
              <a:off x="1871277" y="1739629"/>
              <a:ext cx="1128371" cy="1158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48" name="Oval 14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49" name="Freeform 148"/>
            <p:cNvSpPr/>
            <p:nvPr/>
          </p:nvSpPr>
          <p:spPr bwMode="auto">
            <a:xfrm>
              <a:off x="2158830" y="1673602"/>
              <a:ext cx="549626" cy="1610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50" name="Freeform 14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51" name="Freeform 15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52" name="Freeform 15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53" name="Straight Connector 152"/>
            <p:cNvCxnSpPr>
              <a:cxnSpLocks noChangeShapeType="1"/>
              <a:endCxn id="14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54" name="Straight Connector 15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131075" name="Footer Placeholder 2"/>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latin typeface="Tahoma" charset="0"/>
              </a:rPr>
              <a:t>Introduction</a:t>
            </a:r>
          </a:p>
        </p:txBody>
      </p:sp>
      <p:pic>
        <p:nvPicPr>
          <p:cNvPr id="131076" name="Picture 19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7176" y="795338"/>
            <a:ext cx="3370263"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77" name="Freeform 3"/>
          <p:cNvSpPr>
            <a:spLocks/>
          </p:cNvSpPr>
          <p:nvPr/>
        </p:nvSpPr>
        <p:spPr bwMode="auto">
          <a:xfrm>
            <a:off x="8653464" y="2246314"/>
            <a:ext cx="638175" cy="852487"/>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accent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31078" name="Group 180"/>
          <p:cNvGrpSpPr>
            <a:grpSpLocks/>
          </p:cNvGrpSpPr>
          <p:nvPr/>
        </p:nvGrpSpPr>
        <p:grpSpPr bwMode="auto">
          <a:xfrm>
            <a:off x="8853488" y="2754313"/>
            <a:ext cx="1052512" cy="355600"/>
            <a:chOff x="4410" y="1365"/>
            <a:chExt cx="663" cy="224"/>
          </a:xfrm>
        </p:grpSpPr>
        <p:sp>
          <p:nvSpPr>
            <p:cNvPr id="131205" name="Rectangle 181"/>
            <p:cNvSpPr>
              <a:spLocks noChangeArrowheads="1"/>
            </p:cNvSpPr>
            <p:nvPr/>
          </p:nvSpPr>
          <p:spPr bwMode="auto">
            <a:xfrm>
              <a:off x="4410" y="1500"/>
              <a:ext cx="495" cy="87"/>
            </a:xfrm>
            <a:prstGeom prst="rect">
              <a:avLst/>
            </a:prstGeom>
            <a:gradFill rotWithShape="1">
              <a:gsLst>
                <a:gs pos="0">
                  <a:srgbClr val="009999"/>
                </a:gs>
                <a:gs pos="100000">
                  <a:srgbClr val="FFFFFF"/>
                </a:gs>
              </a:gsLst>
              <a:lin ang="0" scaled="1"/>
            </a:gra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206" name="AutoShape 182"/>
            <p:cNvSpPr>
              <a:spLocks noChangeArrowheads="1"/>
            </p:cNvSpPr>
            <p:nvPr/>
          </p:nvSpPr>
          <p:spPr bwMode="auto">
            <a:xfrm>
              <a:off x="4410" y="1368"/>
              <a:ext cx="663" cy="135"/>
            </a:xfrm>
            <a:prstGeom prst="parallelogram">
              <a:avLst>
                <a:gd name="adj" fmla="val 122778"/>
              </a:avLst>
            </a:prstGeom>
            <a:gradFill rotWithShape="1">
              <a:gsLst>
                <a:gs pos="0">
                  <a:srgbClr val="009999"/>
                </a:gs>
                <a:gs pos="100000">
                  <a:srgbClr val="FFFFFF"/>
                </a:gs>
              </a:gsLst>
              <a:lin ang="0" scaled="1"/>
            </a:gra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207" name="Freeform 183"/>
            <p:cNvSpPr>
              <a:spLocks/>
            </p:cNvSpPr>
            <p:nvPr/>
          </p:nvSpPr>
          <p:spPr bwMode="auto">
            <a:xfrm>
              <a:off x="4904" y="1365"/>
              <a:ext cx="169" cy="224"/>
            </a:xfrm>
            <a:custGeom>
              <a:avLst/>
              <a:gdLst>
                <a:gd name="T0" fmla="*/ 0 w 169"/>
                <a:gd name="T1" fmla="*/ 138 h 224"/>
                <a:gd name="T2" fmla="*/ 0 w 169"/>
                <a:gd name="T3" fmla="*/ 224 h 224"/>
                <a:gd name="T4" fmla="*/ 169 w 169"/>
                <a:gd name="T5" fmla="*/ 77 h 224"/>
                <a:gd name="T6" fmla="*/ 169 w 169"/>
                <a:gd name="T7" fmla="*/ 0 h 224"/>
                <a:gd name="T8" fmla="*/ 0 w 169"/>
                <a:gd name="T9" fmla="*/ 138 h 224"/>
                <a:gd name="T10" fmla="*/ 0 60000 65536"/>
                <a:gd name="T11" fmla="*/ 0 60000 65536"/>
                <a:gd name="T12" fmla="*/ 0 60000 65536"/>
                <a:gd name="T13" fmla="*/ 0 60000 65536"/>
                <a:gd name="T14" fmla="*/ 0 60000 65536"/>
                <a:gd name="T15" fmla="*/ 0 w 169"/>
                <a:gd name="T16" fmla="*/ 0 h 224"/>
                <a:gd name="T17" fmla="*/ 169 w 169"/>
                <a:gd name="T18" fmla="*/ 224 h 224"/>
              </a:gdLst>
              <a:ahLst/>
              <a:cxnLst>
                <a:cxn ang="T10">
                  <a:pos x="T0" y="T1"/>
                </a:cxn>
                <a:cxn ang="T11">
                  <a:pos x="T2" y="T3"/>
                </a:cxn>
                <a:cxn ang="T12">
                  <a:pos x="T4" y="T5"/>
                </a:cxn>
                <a:cxn ang="T13">
                  <a:pos x="T6" y="T7"/>
                </a:cxn>
                <a:cxn ang="T14">
                  <a:pos x="T8" y="T9"/>
                </a:cxn>
              </a:cxnLst>
              <a:rect l="T15" t="T16" r="T17" b="T18"/>
              <a:pathLst>
                <a:path w="169" h="224">
                  <a:moveTo>
                    <a:pt x="0" y="138"/>
                  </a:moveTo>
                  <a:lnTo>
                    <a:pt x="0" y="224"/>
                  </a:lnTo>
                  <a:lnTo>
                    <a:pt x="169" y="77"/>
                  </a:lnTo>
                  <a:lnTo>
                    <a:pt x="169" y="0"/>
                  </a:lnTo>
                  <a:lnTo>
                    <a:pt x="0" y="138"/>
                  </a:lnTo>
                  <a:close/>
                </a:path>
              </a:pathLst>
            </a:custGeom>
            <a:solidFill>
              <a:srgbClr val="BBE0E3"/>
            </a:solidFill>
            <a:ln w="6350" cmpd="sng">
              <a:solidFill>
                <a:srgbClr val="000000"/>
              </a:solidFill>
              <a:round/>
              <a:headEnd/>
              <a:tailEnd/>
            </a:ln>
          </p:spPr>
          <p:txBody>
            <a:bodyPr/>
            <a:lstStyle/>
            <a:p>
              <a:endParaRPr lang="en-US"/>
            </a:p>
          </p:txBody>
        </p:sp>
        <p:sp>
          <p:nvSpPr>
            <p:cNvPr id="131208" name="Freeform 184"/>
            <p:cNvSpPr>
              <a:spLocks/>
            </p:cNvSpPr>
            <p:nvPr/>
          </p:nvSpPr>
          <p:spPr bwMode="auto">
            <a:xfrm>
              <a:off x="4475" y="1395"/>
              <a:ext cx="506" cy="80"/>
            </a:xfrm>
            <a:custGeom>
              <a:avLst/>
              <a:gdLst>
                <a:gd name="T0" fmla="*/ 0 w 280"/>
                <a:gd name="T1" fmla="*/ 1801 h 63"/>
                <a:gd name="T2" fmla="*/ 147159 w 280"/>
                <a:gd name="T3" fmla="*/ 1752 h 63"/>
                <a:gd name="T4" fmla="*/ 868488 w 280"/>
                <a:gd name="T5" fmla="*/ 0 h 63"/>
                <a:gd name="T6" fmla="*/ 1108812 w 280"/>
                <a:gd name="T7" fmla="*/ 0 h 63"/>
                <a:gd name="T8" fmla="*/ 0 60000 65536"/>
                <a:gd name="T9" fmla="*/ 0 60000 65536"/>
                <a:gd name="T10" fmla="*/ 0 60000 65536"/>
                <a:gd name="T11" fmla="*/ 0 60000 65536"/>
                <a:gd name="T12" fmla="*/ 0 w 280"/>
                <a:gd name="T13" fmla="*/ 0 h 63"/>
                <a:gd name="T14" fmla="*/ 280 w 280"/>
                <a:gd name="T15" fmla="*/ 63 h 63"/>
              </a:gdLst>
              <a:ahLst/>
              <a:cxnLst>
                <a:cxn ang="T8">
                  <a:pos x="T0" y="T1"/>
                </a:cxn>
                <a:cxn ang="T9">
                  <a:pos x="T2" y="T3"/>
                </a:cxn>
                <a:cxn ang="T10">
                  <a:pos x="T4" y="T5"/>
                </a:cxn>
                <a:cxn ang="T11">
                  <a:pos x="T6" y="T7"/>
                </a:cxn>
              </a:cxnLst>
              <a:rect l="T12" t="T13" r="T14" b="T15"/>
              <a:pathLst>
                <a:path w="280" h="63">
                  <a:moveTo>
                    <a:pt x="0" y="63"/>
                  </a:moveTo>
                  <a:lnTo>
                    <a:pt x="37" y="62"/>
                  </a:lnTo>
                  <a:lnTo>
                    <a:pt x="219" y="0"/>
                  </a:lnTo>
                  <a:lnTo>
                    <a:pt x="280" y="0"/>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endParaRPr lang="en-US"/>
            </a:p>
          </p:txBody>
        </p:sp>
        <p:sp>
          <p:nvSpPr>
            <p:cNvPr id="131209" name="Freeform 185"/>
            <p:cNvSpPr>
              <a:spLocks/>
            </p:cNvSpPr>
            <p:nvPr/>
          </p:nvSpPr>
          <p:spPr bwMode="auto">
            <a:xfrm>
              <a:off x="4593" y="1391"/>
              <a:ext cx="293" cy="93"/>
            </a:xfrm>
            <a:custGeom>
              <a:avLst/>
              <a:gdLst>
                <a:gd name="T0" fmla="*/ 0 w 293"/>
                <a:gd name="T1" fmla="*/ 0 h 93"/>
                <a:gd name="T2" fmla="*/ 67 w 293"/>
                <a:gd name="T3" fmla="*/ 1 h 93"/>
                <a:gd name="T4" fmla="*/ 195 w 293"/>
                <a:gd name="T5" fmla="*/ 93 h 93"/>
                <a:gd name="T6" fmla="*/ 293 w 293"/>
                <a:gd name="T7" fmla="*/ 93 h 93"/>
                <a:gd name="T8" fmla="*/ 0 60000 65536"/>
                <a:gd name="T9" fmla="*/ 0 60000 65536"/>
                <a:gd name="T10" fmla="*/ 0 60000 65536"/>
                <a:gd name="T11" fmla="*/ 0 60000 65536"/>
                <a:gd name="T12" fmla="*/ 0 w 293"/>
                <a:gd name="T13" fmla="*/ 0 h 93"/>
                <a:gd name="T14" fmla="*/ 293 w 293"/>
                <a:gd name="T15" fmla="*/ 93 h 93"/>
              </a:gdLst>
              <a:ahLst/>
              <a:cxnLst>
                <a:cxn ang="T8">
                  <a:pos x="T0" y="T1"/>
                </a:cxn>
                <a:cxn ang="T9">
                  <a:pos x="T2" y="T3"/>
                </a:cxn>
                <a:cxn ang="T10">
                  <a:pos x="T4" y="T5"/>
                </a:cxn>
                <a:cxn ang="T11">
                  <a:pos x="T6" y="T7"/>
                </a:cxn>
              </a:cxnLst>
              <a:rect l="T12" t="T13" r="T14" b="T15"/>
              <a:pathLst>
                <a:path w="293" h="93">
                  <a:moveTo>
                    <a:pt x="0" y="0"/>
                  </a:moveTo>
                  <a:lnTo>
                    <a:pt x="67" y="1"/>
                  </a:lnTo>
                  <a:lnTo>
                    <a:pt x="195" y="93"/>
                  </a:lnTo>
                  <a:lnTo>
                    <a:pt x="293" y="93"/>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endParaRPr lang="en-US"/>
            </a:p>
          </p:txBody>
        </p:sp>
      </p:grpSp>
      <p:sp>
        <p:nvSpPr>
          <p:cNvPr id="131079" name="Freeform 2"/>
          <p:cNvSpPr>
            <a:spLocks/>
          </p:cNvSpPr>
          <p:nvPr/>
        </p:nvSpPr>
        <p:spPr bwMode="auto">
          <a:xfrm>
            <a:off x="5341939" y="1447801"/>
            <a:ext cx="4048125" cy="3833813"/>
          </a:xfrm>
          <a:custGeom>
            <a:avLst/>
            <a:gdLst>
              <a:gd name="T0" fmla="*/ 2147483647 w 2550"/>
              <a:gd name="T1" fmla="*/ 0 h 2415"/>
              <a:gd name="T2" fmla="*/ 2147483647 w 2550"/>
              <a:gd name="T3" fmla="*/ 0 h 2415"/>
              <a:gd name="T4" fmla="*/ 2147483647 w 2550"/>
              <a:gd name="T5" fmla="*/ 2147483647 h 2415"/>
              <a:gd name="T6" fmla="*/ 0 w 2550"/>
              <a:gd name="T7" fmla="*/ 2147483647 h 2415"/>
              <a:gd name="T8" fmla="*/ 0 60000 65536"/>
              <a:gd name="T9" fmla="*/ 0 60000 65536"/>
              <a:gd name="T10" fmla="*/ 0 60000 65536"/>
              <a:gd name="T11" fmla="*/ 0 60000 65536"/>
              <a:gd name="T12" fmla="*/ 0 w 2550"/>
              <a:gd name="T13" fmla="*/ 0 h 2415"/>
              <a:gd name="T14" fmla="*/ 2550 w 2550"/>
              <a:gd name="T15" fmla="*/ 2415 h 2415"/>
            </a:gdLst>
            <a:ahLst/>
            <a:cxnLst>
              <a:cxn ang="T8">
                <a:pos x="T0" y="T1"/>
              </a:cxn>
              <a:cxn ang="T9">
                <a:pos x="T2" y="T3"/>
              </a:cxn>
              <a:cxn ang="T10">
                <a:pos x="T4" y="T5"/>
              </a:cxn>
              <a:cxn ang="T11">
                <a:pos x="T6" y="T7"/>
              </a:cxn>
            </a:cxnLst>
            <a:rect l="T12" t="T13" r="T14" b="T15"/>
            <a:pathLst>
              <a:path w="2550" h="2415">
                <a:moveTo>
                  <a:pt x="592" y="0"/>
                </a:moveTo>
                <a:lnTo>
                  <a:pt x="2544" y="0"/>
                </a:lnTo>
                <a:lnTo>
                  <a:pt x="2550" y="2415"/>
                </a:lnTo>
                <a:lnTo>
                  <a:pt x="0" y="2415"/>
                </a:lnTo>
              </a:path>
            </a:pathLst>
          </a:cu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080" name="Text Box 8"/>
          <p:cNvSpPr txBox="1">
            <a:spLocks noChangeArrowheads="1"/>
          </p:cNvSpPr>
          <p:nvPr/>
        </p:nvSpPr>
        <p:spPr bwMode="auto">
          <a:xfrm>
            <a:off x="4240214" y="223838"/>
            <a:ext cx="1100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solidFill>
                  <a:srgbClr val="000099"/>
                </a:solidFill>
              </a:rPr>
              <a:t>source</a:t>
            </a:r>
          </a:p>
        </p:txBody>
      </p:sp>
      <p:sp>
        <p:nvSpPr>
          <p:cNvPr id="131081" name="Freeform 10"/>
          <p:cNvSpPr>
            <a:spLocks/>
          </p:cNvSpPr>
          <p:nvPr/>
        </p:nvSpPr>
        <p:spPr bwMode="auto">
          <a:xfrm>
            <a:off x="5392738" y="650876"/>
            <a:ext cx="360362" cy="1577975"/>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accent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082" name="Rectangle 23"/>
          <p:cNvSpPr>
            <a:spLocks noChangeArrowheads="1"/>
          </p:cNvSpPr>
          <p:nvPr/>
        </p:nvSpPr>
        <p:spPr bwMode="auto">
          <a:xfrm>
            <a:off x="4168775" y="660401"/>
            <a:ext cx="1296988" cy="154622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083" name="Rectangle 24"/>
          <p:cNvSpPr>
            <a:spLocks noChangeArrowheads="1"/>
          </p:cNvSpPr>
          <p:nvPr/>
        </p:nvSpPr>
        <p:spPr bwMode="auto">
          <a:xfrm>
            <a:off x="4121151" y="731838"/>
            <a:ext cx="1273175" cy="1536700"/>
          </a:xfrm>
          <a:prstGeom prst="rect">
            <a:avLst/>
          </a:prstGeom>
          <a:solidFill>
            <a:schemeClr val="bg1"/>
          </a:solidFill>
          <a:ln w="2857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084" name="Line 25"/>
          <p:cNvSpPr>
            <a:spLocks noChangeShapeType="1"/>
          </p:cNvSpPr>
          <p:nvPr/>
        </p:nvSpPr>
        <p:spPr bwMode="auto">
          <a:xfrm>
            <a:off x="4121150" y="10493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085" name="Text Box 26"/>
          <p:cNvSpPr txBox="1">
            <a:spLocks noChangeArrowheads="1"/>
          </p:cNvSpPr>
          <p:nvPr/>
        </p:nvSpPr>
        <p:spPr bwMode="auto">
          <a:xfrm>
            <a:off x="4078289" y="698500"/>
            <a:ext cx="131762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110000"/>
              </a:lnSpc>
            </a:pPr>
            <a:r>
              <a:rPr lang="en-US" altLang="x-none" sz="1800"/>
              <a:t>application</a:t>
            </a:r>
          </a:p>
          <a:p>
            <a:pPr algn="ctr">
              <a:lnSpc>
                <a:spcPct val="110000"/>
              </a:lnSpc>
            </a:pPr>
            <a:r>
              <a:rPr lang="en-US" altLang="x-none" sz="1800"/>
              <a:t>transport</a:t>
            </a:r>
          </a:p>
          <a:p>
            <a:pPr algn="ctr">
              <a:lnSpc>
                <a:spcPct val="110000"/>
              </a:lnSpc>
            </a:pPr>
            <a:r>
              <a:rPr lang="en-US" altLang="x-none" sz="1800"/>
              <a:t>network</a:t>
            </a:r>
          </a:p>
          <a:p>
            <a:pPr algn="ctr">
              <a:lnSpc>
                <a:spcPct val="110000"/>
              </a:lnSpc>
            </a:pPr>
            <a:r>
              <a:rPr lang="en-US" altLang="x-none" sz="1800"/>
              <a:t>link</a:t>
            </a:r>
          </a:p>
          <a:p>
            <a:pPr algn="ctr">
              <a:lnSpc>
                <a:spcPct val="110000"/>
              </a:lnSpc>
            </a:pPr>
            <a:r>
              <a:rPr lang="en-US" altLang="x-none" sz="1800"/>
              <a:t>physical</a:t>
            </a:r>
          </a:p>
        </p:txBody>
      </p:sp>
      <p:sp>
        <p:nvSpPr>
          <p:cNvPr id="131086" name="Line 27"/>
          <p:cNvSpPr>
            <a:spLocks noChangeShapeType="1"/>
          </p:cNvSpPr>
          <p:nvPr/>
        </p:nvSpPr>
        <p:spPr bwMode="auto">
          <a:xfrm>
            <a:off x="4129088" y="137001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087" name="Line 28"/>
          <p:cNvSpPr>
            <a:spLocks noChangeShapeType="1"/>
          </p:cNvSpPr>
          <p:nvPr/>
        </p:nvSpPr>
        <p:spPr bwMode="auto">
          <a:xfrm>
            <a:off x="4133850" y="165100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088" name="Line 29"/>
          <p:cNvSpPr>
            <a:spLocks noChangeShapeType="1"/>
          </p:cNvSpPr>
          <p:nvPr/>
        </p:nvSpPr>
        <p:spPr bwMode="auto">
          <a:xfrm>
            <a:off x="4133850" y="192722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 name="Group 39"/>
          <p:cNvGrpSpPr>
            <a:grpSpLocks/>
          </p:cNvGrpSpPr>
          <p:nvPr/>
        </p:nvGrpSpPr>
        <p:grpSpPr bwMode="auto">
          <a:xfrm>
            <a:off x="2743200" y="1368426"/>
            <a:ext cx="1208088" cy="303213"/>
            <a:chOff x="501" y="1990"/>
            <a:chExt cx="761" cy="191"/>
          </a:xfrm>
        </p:grpSpPr>
        <p:sp>
          <p:nvSpPr>
            <p:cNvPr id="131199" name="Rectangle 40"/>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200" name="Rectangle 41"/>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201" name="Rectangle 42"/>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202" name="Rectangle 43"/>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203" name="Line 44"/>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204" name="Line 45"/>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2645" name="Text Box 5"/>
          <p:cNvSpPr txBox="1">
            <a:spLocks noChangeArrowheads="1"/>
          </p:cNvSpPr>
          <p:nvPr/>
        </p:nvSpPr>
        <p:spPr bwMode="auto">
          <a:xfrm>
            <a:off x="1919288" y="996950"/>
            <a:ext cx="9636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rgbClr val="CC0000"/>
                </a:solidFill>
              </a:rPr>
              <a:t>segment</a:t>
            </a:r>
          </a:p>
        </p:txBody>
      </p:sp>
      <p:grpSp>
        <p:nvGrpSpPr>
          <p:cNvPr id="6" name="Group 178"/>
          <p:cNvGrpSpPr>
            <a:grpSpLocks/>
          </p:cNvGrpSpPr>
          <p:nvPr/>
        </p:nvGrpSpPr>
        <p:grpSpPr bwMode="auto">
          <a:xfrm>
            <a:off x="3057526" y="1033463"/>
            <a:ext cx="301625" cy="292100"/>
            <a:chOff x="1962" y="2058"/>
            <a:chExt cx="190" cy="184"/>
          </a:xfrm>
        </p:grpSpPr>
        <p:sp>
          <p:nvSpPr>
            <p:cNvPr id="131197" name="Rectangle 47"/>
            <p:cNvSpPr>
              <a:spLocks noChangeArrowheads="1"/>
            </p:cNvSpPr>
            <p:nvPr/>
          </p:nvSpPr>
          <p:spPr bwMode="auto">
            <a:xfrm>
              <a:off x="1962" y="2075"/>
              <a:ext cx="177"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98" name="Rectangle 48"/>
            <p:cNvSpPr>
              <a:spLocks noChangeArrowheads="1"/>
            </p:cNvSpPr>
            <p:nvPr/>
          </p:nvSpPr>
          <p:spPr bwMode="auto">
            <a:xfrm>
              <a:off x="1965"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grpSp>
      <p:sp>
        <p:nvSpPr>
          <p:cNvPr id="112644" name="Text Box 4"/>
          <p:cNvSpPr txBox="1">
            <a:spLocks noChangeArrowheads="1"/>
          </p:cNvSpPr>
          <p:nvPr/>
        </p:nvSpPr>
        <p:spPr bwMode="auto">
          <a:xfrm>
            <a:off x="1719264" y="1336675"/>
            <a:ext cx="10429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rgbClr val="CC0000"/>
                </a:solidFill>
              </a:rPr>
              <a:t>datagram</a:t>
            </a:r>
          </a:p>
        </p:txBody>
      </p:sp>
      <p:sp>
        <p:nvSpPr>
          <p:cNvPr id="131093" name="Text Box 54"/>
          <p:cNvSpPr txBox="1">
            <a:spLocks noChangeArrowheads="1"/>
          </p:cNvSpPr>
          <p:nvPr/>
        </p:nvSpPr>
        <p:spPr bwMode="auto">
          <a:xfrm>
            <a:off x="3071814" y="4157664"/>
            <a:ext cx="1412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000099"/>
                </a:solidFill>
              </a:rPr>
              <a:t>destination</a:t>
            </a:r>
          </a:p>
        </p:txBody>
      </p:sp>
      <p:sp>
        <p:nvSpPr>
          <p:cNvPr id="131094" name="Freeform 56"/>
          <p:cNvSpPr>
            <a:spLocks/>
          </p:cNvSpPr>
          <p:nvPr/>
        </p:nvSpPr>
        <p:spPr bwMode="auto">
          <a:xfrm>
            <a:off x="4503738" y="4540251"/>
            <a:ext cx="360362" cy="1577975"/>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accent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095" name="Rectangle 57"/>
          <p:cNvSpPr>
            <a:spLocks noChangeArrowheads="1"/>
          </p:cNvSpPr>
          <p:nvPr/>
        </p:nvSpPr>
        <p:spPr bwMode="auto">
          <a:xfrm>
            <a:off x="3279775" y="4546601"/>
            <a:ext cx="1296988" cy="154622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096" name="Rectangle 58"/>
          <p:cNvSpPr>
            <a:spLocks noChangeArrowheads="1"/>
          </p:cNvSpPr>
          <p:nvPr/>
        </p:nvSpPr>
        <p:spPr bwMode="auto">
          <a:xfrm>
            <a:off x="3232151" y="4618038"/>
            <a:ext cx="1273175" cy="1536700"/>
          </a:xfrm>
          <a:prstGeom prst="rect">
            <a:avLst/>
          </a:prstGeom>
          <a:solidFill>
            <a:schemeClr val="bg1"/>
          </a:solidFill>
          <a:ln w="2857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097" name="Line 59"/>
          <p:cNvSpPr>
            <a:spLocks noChangeShapeType="1"/>
          </p:cNvSpPr>
          <p:nvPr/>
        </p:nvSpPr>
        <p:spPr bwMode="auto">
          <a:xfrm>
            <a:off x="3232150" y="49355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098" name="Text Box 60"/>
          <p:cNvSpPr txBox="1">
            <a:spLocks noChangeArrowheads="1"/>
          </p:cNvSpPr>
          <p:nvPr/>
        </p:nvSpPr>
        <p:spPr bwMode="auto">
          <a:xfrm>
            <a:off x="3189289" y="4584700"/>
            <a:ext cx="131762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110000"/>
              </a:lnSpc>
            </a:pPr>
            <a:r>
              <a:rPr lang="en-US" altLang="x-none" sz="1800"/>
              <a:t>application</a:t>
            </a:r>
          </a:p>
          <a:p>
            <a:pPr algn="ctr">
              <a:lnSpc>
                <a:spcPct val="110000"/>
              </a:lnSpc>
            </a:pPr>
            <a:r>
              <a:rPr lang="en-US" altLang="x-none" sz="1800"/>
              <a:t>transport</a:t>
            </a:r>
          </a:p>
          <a:p>
            <a:pPr algn="ctr">
              <a:lnSpc>
                <a:spcPct val="110000"/>
              </a:lnSpc>
            </a:pPr>
            <a:r>
              <a:rPr lang="en-US" altLang="x-none" sz="1800"/>
              <a:t>network</a:t>
            </a:r>
          </a:p>
          <a:p>
            <a:pPr algn="ctr">
              <a:lnSpc>
                <a:spcPct val="110000"/>
              </a:lnSpc>
            </a:pPr>
            <a:r>
              <a:rPr lang="en-US" altLang="x-none" sz="1800"/>
              <a:t>link</a:t>
            </a:r>
          </a:p>
          <a:p>
            <a:pPr algn="ctr">
              <a:lnSpc>
                <a:spcPct val="110000"/>
              </a:lnSpc>
            </a:pPr>
            <a:r>
              <a:rPr lang="en-US" altLang="x-none" sz="1800"/>
              <a:t>physical</a:t>
            </a:r>
          </a:p>
        </p:txBody>
      </p:sp>
      <p:sp>
        <p:nvSpPr>
          <p:cNvPr id="131099" name="Line 61"/>
          <p:cNvSpPr>
            <a:spLocks noChangeShapeType="1"/>
          </p:cNvSpPr>
          <p:nvPr/>
        </p:nvSpPr>
        <p:spPr bwMode="auto">
          <a:xfrm>
            <a:off x="3240088" y="525621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100" name="Line 62"/>
          <p:cNvSpPr>
            <a:spLocks noChangeShapeType="1"/>
          </p:cNvSpPr>
          <p:nvPr/>
        </p:nvSpPr>
        <p:spPr bwMode="auto">
          <a:xfrm>
            <a:off x="3244850" y="553720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101" name="Line 63"/>
          <p:cNvSpPr>
            <a:spLocks noChangeShapeType="1"/>
          </p:cNvSpPr>
          <p:nvPr/>
        </p:nvSpPr>
        <p:spPr bwMode="auto">
          <a:xfrm>
            <a:off x="3244850" y="581342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3" name="Group 2"/>
          <p:cNvGrpSpPr>
            <a:grpSpLocks/>
          </p:cNvGrpSpPr>
          <p:nvPr/>
        </p:nvGrpSpPr>
        <p:grpSpPr bwMode="auto">
          <a:xfrm>
            <a:off x="1676400" y="4610100"/>
            <a:ext cx="1479550" cy="1220788"/>
            <a:chOff x="152400" y="4610100"/>
            <a:chExt cx="1479550" cy="1220788"/>
          </a:xfrm>
        </p:grpSpPr>
        <p:grpSp>
          <p:nvGrpSpPr>
            <p:cNvPr id="131173" name="Group 64"/>
            <p:cNvGrpSpPr>
              <a:grpSpLocks/>
            </p:cNvGrpSpPr>
            <p:nvPr/>
          </p:nvGrpSpPr>
          <p:grpSpPr bwMode="auto">
            <a:xfrm>
              <a:off x="152400" y="5527675"/>
              <a:ext cx="1479550" cy="303213"/>
              <a:chOff x="332" y="2224"/>
              <a:chExt cx="932" cy="191"/>
            </a:xfrm>
          </p:grpSpPr>
          <p:sp>
            <p:nvSpPr>
              <p:cNvPr id="131189" name="Rectangle 65"/>
              <p:cNvSpPr>
                <a:spLocks noChangeArrowheads="1"/>
              </p:cNvSpPr>
              <p:nvPr/>
            </p:nvSpPr>
            <p:spPr bwMode="auto">
              <a:xfrm>
                <a:off x="345" y="2241"/>
                <a:ext cx="840"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90" name="Rectangle 66"/>
              <p:cNvSpPr>
                <a:spLocks noChangeArrowheads="1"/>
              </p:cNvSpPr>
              <p:nvPr/>
            </p:nvSpPr>
            <p:spPr bwMode="auto">
              <a:xfrm>
                <a:off x="706"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91" name="Rectangle 67"/>
              <p:cNvSpPr>
                <a:spLocks noChangeArrowheads="1"/>
              </p:cNvSpPr>
              <p:nvPr/>
            </p:nvSpPr>
            <p:spPr bwMode="auto">
              <a:xfrm>
                <a:off x="520"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192" name="Rectangle 68"/>
              <p:cNvSpPr>
                <a:spLocks noChangeArrowheads="1"/>
              </p:cNvSpPr>
              <p:nvPr/>
            </p:nvSpPr>
            <p:spPr bwMode="auto">
              <a:xfrm>
                <a:off x="332"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l</a:t>
                </a:r>
              </a:p>
            </p:txBody>
          </p:sp>
          <p:sp>
            <p:nvSpPr>
              <p:cNvPr id="131193" name="Rectangle 69"/>
              <p:cNvSpPr>
                <a:spLocks noChangeArrowheads="1"/>
              </p:cNvSpPr>
              <p:nvPr/>
            </p:nvSpPr>
            <p:spPr bwMode="auto">
              <a:xfrm>
                <a:off x="836" y="222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94" name="Line 70"/>
              <p:cNvSpPr>
                <a:spLocks noChangeShapeType="1"/>
              </p:cNvSpPr>
              <p:nvPr/>
            </p:nvSpPr>
            <p:spPr bwMode="auto">
              <a:xfrm>
                <a:off x="510" y="2241"/>
                <a:ext cx="0" cy="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95" name="Line 71"/>
              <p:cNvSpPr>
                <a:spLocks noChangeShapeType="1"/>
              </p:cNvSpPr>
              <p:nvPr/>
            </p:nvSpPr>
            <p:spPr bwMode="auto">
              <a:xfrm>
                <a:off x="690" y="2247"/>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96" name="Line 72"/>
              <p:cNvSpPr>
                <a:spLocks noChangeShapeType="1"/>
              </p:cNvSpPr>
              <p:nvPr/>
            </p:nvSpPr>
            <p:spPr bwMode="auto">
              <a:xfrm>
                <a:off x="882" y="224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1174" name="Group 73"/>
            <p:cNvGrpSpPr>
              <a:grpSpLocks/>
            </p:cNvGrpSpPr>
            <p:nvPr/>
          </p:nvGrpSpPr>
          <p:grpSpPr bwMode="auto">
            <a:xfrm>
              <a:off x="420688" y="5229225"/>
              <a:ext cx="1208087" cy="303213"/>
              <a:chOff x="501" y="1990"/>
              <a:chExt cx="761" cy="191"/>
            </a:xfrm>
          </p:grpSpPr>
          <p:sp>
            <p:nvSpPr>
              <p:cNvPr id="131183" name="Rectangle 74"/>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84" name="Rectangle 75"/>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85" name="Rectangle 76"/>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186" name="Rectangle 77"/>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87" name="Line 78"/>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88" name="Line 79"/>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1175" name="Group 80"/>
            <p:cNvGrpSpPr>
              <a:grpSpLocks/>
            </p:cNvGrpSpPr>
            <p:nvPr/>
          </p:nvGrpSpPr>
          <p:grpSpPr bwMode="auto">
            <a:xfrm>
              <a:off x="723900" y="4921250"/>
              <a:ext cx="890588" cy="303213"/>
              <a:chOff x="645" y="1734"/>
              <a:chExt cx="561" cy="191"/>
            </a:xfrm>
          </p:grpSpPr>
          <p:sp>
            <p:nvSpPr>
              <p:cNvPr id="131179" name="Rectangle 81"/>
              <p:cNvSpPr>
                <a:spLocks noChangeArrowheads="1"/>
              </p:cNvSpPr>
              <p:nvPr/>
            </p:nvSpPr>
            <p:spPr bwMode="auto">
              <a:xfrm>
                <a:off x="645" y="1751"/>
                <a:ext cx="48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80" name="Rectangle 82"/>
              <p:cNvSpPr>
                <a:spLocks noChangeArrowheads="1"/>
              </p:cNvSpPr>
              <p:nvPr/>
            </p:nvSpPr>
            <p:spPr bwMode="auto">
              <a:xfrm>
                <a:off x="648" y="173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81" name="Rectangle 83"/>
              <p:cNvSpPr>
                <a:spLocks noChangeArrowheads="1"/>
              </p:cNvSpPr>
              <p:nvPr/>
            </p:nvSpPr>
            <p:spPr bwMode="auto">
              <a:xfrm>
                <a:off x="778" y="173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82" name="Line 84"/>
              <p:cNvSpPr>
                <a:spLocks noChangeShapeType="1"/>
              </p:cNvSpPr>
              <p:nvPr/>
            </p:nvSpPr>
            <p:spPr bwMode="auto">
              <a:xfrm>
                <a:off x="824" y="175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1176" name="Group 85"/>
            <p:cNvGrpSpPr>
              <a:grpSpLocks/>
            </p:cNvGrpSpPr>
            <p:nvPr/>
          </p:nvGrpSpPr>
          <p:grpSpPr bwMode="auto">
            <a:xfrm>
              <a:off x="930275" y="4610100"/>
              <a:ext cx="679450" cy="301625"/>
              <a:chOff x="780" y="1553"/>
              <a:chExt cx="428" cy="190"/>
            </a:xfrm>
          </p:grpSpPr>
          <p:sp>
            <p:nvSpPr>
              <p:cNvPr id="131177" name="Rectangle 86"/>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78" name="Rectangle 87"/>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grpSp>
      </p:grpSp>
      <p:grpSp>
        <p:nvGrpSpPr>
          <p:cNvPr id="131103" name="Group 88"/>
          <p:cNvGrpSpPr>
            <a:grpSpLocks/>
          </p:cNvGrpSpPr>
          <p:nvPr/>
        </p:nvGrpSpPr>
        <p:grpSpPr bwMode="auto">
          <a:xfrm>
            <a:off x="7178676" y="4164013"/>
            <a:ext cx="1387475" cy="1035050"/>
            <a:chOff x="3601" y="168"/>
            <a:chExt cx="874" cy="652"/>
          </a:xfrm>
        </p:grpSpPr>
        <p:sp>
          <p:nvSpPr>
            <p:cNvPr id="131168" name="Rectangle 89"/>
            <p:cNvSpPr>
              <a:spLocks noChangeArrowheads="1"/>
            </p:cNvSpPr>
            <p:nvPr/>
          </p:nvSpPr>
          <p:spPr bwMode="auto">
            <a:xfrm>
              <a:off x="3658" y="168"/>
              <a:ext cx="817" cy="596"/>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69" name="Rectangle 90"/>
            <p:cNvSpPr>
              <a:spLocks noChangeArrowheads="1"/>
            </p:cNvSpPr>
            <p:nvPr/>
          </p:nvSpPr>
          <p:spPr bwMode="auto">
            <a:xfrm>
              <a:off x="3628" y="213"/>
              <a:ext cx="802" cy="596"/>
            </a:xfrm>
            <a:prstGeom prst="rect">
              <a:avLst/>
            </a:prstGeom>
            <a:solidFill>
              <a:schemeClr val="bg1"/>
            </a:solidFill>
            <a:ln w="2857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70" name="Line 91"/>
            <p:cNvSpPr>
              <a:spLocks noChangeShapeType="1"/>
            </p:cNvSpPr>
            <p:nvPr/>
          </p:nvSpPr>
          <p:spPr bwMode="auto">
            <a:xfrm>
              <a:off x="3628" y="413"/>
              <a:ext cx="796"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171" name="Text Box 92"/>
            <p:cNvSpPr txBox="1">
              <a:spLocks noChangeArrowheads="1"/>
            </p:cNvSpPr>
            <p:nvPr/>
          </p:nvSpPr>
          <p:spPr bwMode="auto">
            <a:xfrm>
              <a:off x="3601" y="192"/>
              <a:ext cx="830"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110000"/>
                </a:lnSpc>
              </a:pPr>
              <a:r>
                <a:rPr lang="en-US" altLang="x-none" sz="1800"/>
                <a:t>network</a:t>
              </a:r>
            </a:p>
            <a:p>
              <a:pPr algn="ctr">
                <a:lnSpc>
                  <a:spcPct val="110000"/>
                </a:lnSpc>
              </a:pPr>
              <a:r>
                <a:rPr lang="en-US" altLang="x-none" sz="1800"/>
                <a:t>link</a:t>
              </a:r>
            </a:p>
            <a:p>
              <a:pPr algn="ctr">
                <a:lnSpc>
                  <a:spcPct val="110000"/>
                </a:lnSpc>
              </a:pPr>
              <a:r>
                <a:rPr lang="en-US" altLang="x-none" sz="1800"/>
                <a:t>physical</a:t>
              </a:r>
            </a:p>
          </p:txBody>
        </p:sp>
        <p:sp>
          <p:nvSpPr>
            <p:cNvPr id="131172" name="Line 93"/>
            <p:cNvSpPr>
              <a:spLocks noChangeShapeType="1"/>
            </p:cNvSpPr>
            <p:nvPr/>
          </p:nvSpPr>
          <p:spPr bwMode="auto">
            <a:xfrm>
              <a:off x="3633" y="615"/>
              <a:ext cx="796"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31104" name="Group 94"/>
          <p:cNvGrpSpPr>
            <a:grpSpLocks/>
          </p:cNvGrpSpPr>
          <p:nvPr/>
        </p:nvGrpSpPr>
        <p:grpSpPr bwMode="auto">
          <a:xfrm>
            <a:off x="7345364" y="2271714"/>
            <a:ext cx="1387475" cy="733425"/>
            <a:chOff x="4696" y="597"/>
            <a:chExt cx="874" cy="462"/>
          </a:xfrm>
        </p:grpSpPr>
        <p:sp>
          <p:nvSpPr>
            <p:cNvPr id="131164" name="Rectangle 95"/>
            <p:cNvSpPr>
              <a:spLocks noChangeArrowheads="1"/>
            </p:cNvSpPr>
            <p:nvPr/>
          </p:nvSpPr>
          <p:spPr bwMode="auto">
            <a:xfrm>
              <a:off x="4753" y="597"/>
              <a:ext cx="817" cy="416"/>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65" name="Rectangle 96"/>
            <p:cNvSpPr>
              <a:spLocks noChangeArrowheads="1"/>
            </p:cNvSpPr>
            <p:nvPr/>
          </p:nvSpPr>
          <p:spPr bwMode="auto">
            <a:xfrm>
              <a:off x="4723" y="642"/>
              <a:ext cx="802" cy="413"/>
            </a:xfrm>
            <a:prstGeom prst="rect">
              <a:avLst/>
            </a:prstGeom>
            <a:solidFill>
              <a:schemeClr val="bg1"/>
            </a:solidFill>
            <a:ln w="2857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66" name="Line 97"/>
            <p:cNvSpPr>
              <a:spLocks noChangeShapeType="1"/>
            </p:cNvSpPr>
            <p:nvPr/>
          </p:nvSpPr>
          <p:spPr bwMode="auto">
            <a:xfrm>
              <a:off x="4723" y="842"/>
              <a:ext cx="796"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1167" name="Text Box 98"/>
            <p:cNvSpPr txBox="1">
              <a:spLocks noChangeArrowheads="1"/>
            </p:cNvSpPr>
            <p:nvPr/>
          </p:nvSpPr>
          <p:spPr bwMode="auto">
            <a:xfrm>
              <a:off x="4696" y="621"/>
              <a:ext cx="8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110000"/>
                </a:lnSpc>
              </a:pPr>
              <a:r>
                <a:rPr lang="en-US" altLang="x-none" sz="1800"/>
                <a:t>link</a:t>
              </a:r>
            </a:p>
            <a:p>
              <a:pPr algn="ctr">
                <a:lnSpc>
                  <a:spcPct val="110000"/>
                </a:lnSpc>
              </a:pPr>
              <a:r>
                <a:rPr lang="en-US" altLang="x-none" sz="1800"/>
                <a:t>physical</a:t>
              </a:r>
            </a:p>
          </p:txBody>
        </p:sp>
      </p:grpSp>
      <p:sp>
        <p:nvSpPr>
          <p:cNvPr id="131105" name="Freeform 114"/>
          <p:cNvSpPr>
            <a:spLocks/>
          </p:cNvSpPr>
          <p:nvPr/>
        </p:nvSpPr>
        <p:spPr bwMode="auto">
          <a:xfrm>
            <a:off x="3352800" y="533400"/>
            <a:ext cx="5264150" cy="5494338"/>
          </a:xfrm>
          <a:custGeom>
            <a:avLst/>
            <a:gdLst>
              <a:gd name="T0" fmla="*/ 2147483647 w 3316"/>
              <a:gd name="T1" fmla="*/ 0 h 3461"/>
              <a:gd name="T2" fmla="*/ 2147483647 w 3316"/>
              <a:gd name="T3" fmla="*/ 2147483647 h 3461"/>
              <a:gd name="T4" fmla="*/ 2147483647 w 3316"/>
              <a:gd name="T5" fmla="*/ 2147483647 h 3461"/>
              <a:gd name="T6" fmla="*/ 2147483647 w 3316"/>
              <a:gd name="T7" fmla="*/ 2147483647 h 3461"/>
              <a:gd name="T8" fmla="*/ 2147483647 w 3316"/>
              <a:gd name="T9" fmla="*/ 2147483647 h 3461"/>
              <a:gd name="T10" fmla="*/ 2147483647 w 3316"/>
              <a:gd name="T11" fmla="*/ 2147483647 h 3461"/>
              <a:gd name="T12" fmla="*/ 2147483647 w 3316"/>
              <a:gd name="T13" fmla="*/ 2147483647 h 3461"/>
              <a:gd name="T14" fmla="*/ 2147483647 w 3316"/>
              <a:gd name="T15" fmla="*/ 2147483647 h 3461"/>
              <a:gd name="T16" fmla="*/ 2147483647 w 3316"/>
              <a:gd name="T17" fmla="*/ 2147483647 h 3461"/>
              <a:gd name="T18" fmla="*/ 2147483647 w 3316"/>
              <a:gd name="T19" fmla="*/ 2147483647 h 3461"/>
              <a:gd name="T20" fmla="*/ 2147483647 w 3316"/>
              <a:gd name="T21" fmla="*/ 2147483647 h 3461"/>
              <a:gd name="T22" fmla="*/ 0 w 3316"/>
              <a:gd name="T23" fmla="*/ 2147483647 h 3461"/>
              <a:gd name="T24" fmla="*/ 0 w 3316"/>
              <a:gd name="T25" fmla="*/ 2147483647 h 34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16"/>
              <a:gd name="T40" fmla="*/ 0 h 3461"/>
              <a:gd name="T41" fmla="*/ 3316 w 3316"/>
              <a:gd name="T42" fmla="*/ 3461 h 34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16" h="3461">
                <a:moveTo>
                  <a:pt x="872" y="0"/>
                </a:moveTo>
                <a:lnTo>
                  <a:pt x="878" y="1481"/>
                </a:lnTo>
                <a:lnTo>
                  <a:pt x="2612" y="1481"/>
                </a:lnTo>
                <a:lnTo>
                  <a:pt x="2612" y="1179"/>
                </a:lnTo>
                <a:lnTo>
                  <a:pt x="3294" y="1179"/>
                </a:lnTo>
                <a:lnTo>
                  <a:pt x="3316" y="3131"/>
                </a:lnTo>
                <a:lnTo>
                  <a:pt x="3148" y="2986"/>
                </a:lnTo>
                <a:lnTo>
                  <a:pt x="3143" y="2387"/>
                </a:lnTo>
                <a:lnTo>
                  <a:pt x="2505" y="2387"/>
                </a:lnTo>
                <a:lnTo>
                  <a:pt x="2505" y="3070"/>
                </a:lnTo>
                <a:lnTo>
                  <a:pt x="1057" y="3461"/>
                </a:lnTo>
                <a:lnTo>
                  <a:pt x="0" y="3461"/>
                </a:lnTo>
                <a:lnTo>
                  <a:pt x="0" y="2505"/>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 name="Group 1"/>
          <p:cNvGrpSpPr>
            <a:grpSpLocks/>
          </p:cNvGrpSpPr>
          <p:nvPr/>
        </p:nvGrpSpPr>
        <p:grpSpPr bwMode="auto">
          <a:xfrm>
            <a:off x="5762625" y="4240213"/>
            <a:ext cx="1479550" cy="609600"/>
            <a:chOff x="4238625" y="4240213"/>
            <a:chExt cx="1479550" cy="609600"/>
          </a:xfrm>
        </p:grpSpPr>
        <p:grpSp>
          <p:nvGrpSpPr>
            <p:cNvPr id="131148" name="Group 115"/>
            <p:cNvGrpSpPr>
              <a:grpSpLocks/>
            </p:cNvGrpSpPr>
            <p:nvPr/>
          </p:nvGrpSpPr>
          <p:grpSpPr bwMode="auto">
            <a:xfrm>
              <a:off x="4238625" y="4546600"/>
              <a:ext cx="1479550" cy="303213"/>
              <a:chOff x="332" y="2224"/>
              <a:chExt cx="932" cy="191"/>
            </a:xfrm>
          </p:grpSpPr>
          <p:sp>
            <p:nvSpPr>
              <p:cNvPr id="131156" name="Rectangle 116"/>
              <p:cNvSpPr>
                <a:spLocks noChangeArrowheads="1"/>
              </p:cNvSpPr>
              <p:nvPr/>
            </p:nvSpPr>
            <p:spPr bwMode="auto">
              <a:xfrm>
                <a:off x="345" y="2241"/>
                <a:ext cx="840"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57" name="Rectangle 117"/>
              <p:cNvSpPr>
                <a:spLocks noChangeArrowheads="1"/>
              </p:cNvSpPr>
              <p:nvPr/>
            </p:nvSpPr>
            <p:spPr bwMode="auto">
              <a:xfrm>
                <a:off x="706"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58" name="Rectangle 118"/>
              <p:cNvSpPr>
                <a:spLocks noChangeArrowheads="1"/>
              </p:cNvSpPr>
              <p:nvPr/>
            </p:nvSpPr>
            <p:spPr bwMode="auto">
              <a:xfrm>
                <a:off x="520"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159" name="Rectangle 119"/>
              <p:cNvSpPr>
                <a:spLocks noChangeArrowheads="1"/>
              </p:cNvSpPr>
              <p:nvPr/>
            </p:nvSpPr>
            <p:spPr bwMode="auto">
              <a:xfrm>
                <a:off x="332"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l</a:t>
                </a:r>
              </a:p>
            </p:txBody>
          </p:sp>
          <p:sp>
            <p:nvSpPr>
              <p:cNvPr id="131160" name="Rectangle 120"/>
              <p:cNvSpPr>
                <a:spLocks noChangeArrowheads="1"/>
              </p:cNvSpPr>
              <p:nvPr/>
            </p:nvSpPr>
            <p:spPr bwMode="auto">
              <a:xfrm>
                <a:off x="836" y="222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61" name="Line 121"/>
              <p:cNvSpPr>
                <a:spLocks noChangeShapeType="1"/>
              </p:cNvSpPr>
              <p:nvPr/>
            </p:nvSpPr>
            <p:spPr bwMode="auto">
              <a:xfrm>
                <a:off x="510" y="2241"/>
                <a:ext cx="0" cy="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2" name="Line 122"/>
              <p:cNvSpPr>
                <a:spLocks noChangeShapeType="1"/>
              </p:cNvSpPr>
              <p:nvPr/>
            </p:nvSpPr>
            <p:spPr bwMode="auto">
              <a:xfrm>
                <a:off x="690" y="2247"/>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63" name="Line 123"/>
              <p:cNvSpPr>
                <a:spLocks noChangeShapeType="1"/>
              </p:cNvSpPr>
              <p:nvPr/>
            </p:nvSpPr>
            <p:spPr bwMode="auto">
              <a:xfrm>
                <a:off x="882" y="224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31149" name="Group 124"/>
            <p:cNvGrpSpPr>
              <a:grpSpLocks/>
            </p:cNvGrpSpPr>
            <p:nvPr/>
          </p:nvGrpSpPr>
          <p:grpSpPr bwMode="auto">
            <a:xfrm>
              <a:off x="4497388" y="4240213"/>
              <a:ext cx="1208087" cy="303212"/>
              <a:chOff x="501" y="1990"/>
              <a:chExt cx="761" cy="191"/>
            </a:xfrm>
          </p:grpSpPr>
          <p:sp>
            <p:nvSpPr>
              <p:cNvPr id="131150" name="Rectangle 125"/>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51" name="Rectangle 126"/>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52" name="Rectangle 127"/>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153" name="Rectangle 128"/>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54" name="Line 129"/>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55" name="Line 130"/>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15" name="Group 140"/>
          <p:cNvGrpSpPr>
            <a:grpSpLocks/>
          </p:cNvGrpSpPr>
          <p:nvPr/>
        </p:nvGrpSpPr>
        <p:grpSpPr bwMode="auto">
          <a:xfrm>
            <a:off x="8793164" y="4606926"/>
            <a:ext cx="1208087" cy="303213"/>
            <a:chOff x="501" y="1990"/>
            <a:chExt cx="761" cy="191"/>
          </a:xfrm>
        </p:grpSpPr>
        <p:sp>
          <p:nvSpPr>
            <p:cNvPr id="131142" name="Rectangle 141"/>
            <p:cNvSpPr>
              <a:spLocks noChangeArrowheads="1"/>
            </p:cNvSpPr>
            <p:nvPr/>
          </p:nvSpPr>
          <p:spPr bwMode="auto">
            <a:xfrm>
              <a:off x="501" y="2007"/>
              <a:ext cx="68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43" name="Rectangle 142"/>
            <p:cNvSpPr>
              <a:spLocks noChangeArrowheads="1"/>
            </p:cNvSpPr>
            <p:nvPr/>
          </p:nvSpPr>
          <p:spPr bwMode="auto">
            <a:xfrm>
              <a:off x="704"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44" name="Rectangle 143"/>
            <p:cNvSpPr>
              <a:spLocks noChangeArrowheads="1"/>
            </p:cNvSpPr>
            <p:nvPr/>
          </p:nvSpPr>
          <p:spPr bwMode="auto">
            <a:xfrm>
              <a:off x="518" y="1990"/>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145" name="Rectangle 144"/>
            <p:cNvSpPr>
              <a:spLocks noChangeArrowheads="1"/>
            </p:cNvSpPr>
            <p:nvPr/>
          </p:nvSpPr>
          <p:spPr bwMode="auto">
            <a:xfrm>
              <a:off x="834" y="1991"/>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46" name="Line 145"/>
            <p:cNvSpPr>
              <a:spLocks noChangeShapeType="1"/>
            </p:cNvSpPr>
            <p:nvPr/>
          </p:nvSpPr>
          <p:spPr bwMode="auto">
            <a:xfrm>
              <a:off x="688" y="2013"/>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7" name="Line 146"/>
            <p:cNvSpPr>
              <a:spLocks noChangeShapeType="1"/>
            </p:cNvSpPr>
            <p:nvPr/>
          </p:nvSpPr>
          <p:spPr bwMode="auto">
            <a:xfrm>
              <a:off x="880" y="2010"/>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6" name="Group 156"/>
          <p:cNvGrpSpPr>
            <a:grpSpLocks/>
          </p:cNvGrpSpPr>
          <p:nvPr/>
        </p:nvGrpSpPr>
        <p:grpSpPr bwMode="auto">
          <a:xfrm>
            <a:off x="2462213" y="1665288"/>
            <a:ext cx="1479550" cy="303212"/>
            <a:chOff x="332" y="2224"/>
            <a:chExt cx="932" cy="191"/>
          </a:xfrm>
        </p:grpSpPr>
        <p:sp>
          <p:nvSpPr>
            <p:cNvPr id="131134" name="Rectangle 157"/>
            <p:cNvSpPr>
              <a:spLocks noChangeArrowheads="1"/>
            </p:cNvSpPr>
            <p:nvPr/>
          </p:nvSpPr>
          <p:spPr bwMode="auto">
            <a:xfrm>
              <a:off x="345" y="2241"/>
              <a:ext cx="840"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35" name="Rectangle 158"/>
            <p:cNvSpPr>
              <a:spLocks noChangeArrowheads="1"/>
            </p:cNvSpPr>
            <p:nvPr/>
          </p:nvSpPr>
          <p:spPr bwMode="auto">
            <a:xfrm>
              <a:off x="706"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sp>
          <p:nvSpPr>
            <p:cNvPr id="131136" name="Rectangle 159"/>
            <p:cNvSpPr>
              <a:spLocks noChangeArrowheads="1"/>
            </p:cNvSpPr>
            <p:nvPr/>
          </p:nvSpPr>
          <p:spPr bwMode="auto">
            <a:xfrm>
              <a:off x="520"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sp>
          <p:nvSpPr>
            <p:cNvPr id="131137" name="Rectangle 160"/>
            <p:cNvSpPr>
              <a:spLocks noChangeArrowheads="1"/>
            </p:cNvSpPr>
            <p:nvPr/>
          </p:nvSpPr>
          <p:spPr bwMode="auto">
            <a:xfrm>
              <a:off x="332" y="2224"/>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l</a:t>
              </a:r>
            </a:p>
          </p:txBody>
        </p:sp>
        <p:sp>
          <p:nvSpPr>
            <p:cNvPr id="131138" name="Rectangle 161"/>
            <p:cNvSpPr>
              <a:spLocks noChangeArrowheads="1"/>
            </p:cNvSpPr>
            <p:nvPr/>
          </p:nvSpPr>
          <p:spPr bwMode="auto">
            <a:xfrm>
              <a:off x="836" y="2225"/>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sp>
          <p:nvSpPr>
            <p:cNvPr id="131139" name="Line 162"/>
            <p:cNvSpPr>
              <a:spLocks noChangeShapeType="1"/>
            </p:cNvSpPr>
            <p:nvPr/>
          </p:nvSpPr>
          <p:spPr bwMode="auto">
            <a:xfrm>
              <a:off x="510" y="2241"/>
              <a:ext cx="0" cy="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0" name="Line 163"/>
            <p:cNvSpPr>
              <a:spLocks noChangeShapeType="1"/>
            </p:cNvSpPr>
            <p:nvPr/>
          </p:nvSpPr>
          <p:spPr bwMode="auto">
            <a:xfrm>
              <a:off x="690" y="2247"/>
              <a:ext cx="0" cy="1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141" name="Line 164"/>
            <p:cNvSpPr>
              <a:spLocks noChangeShapeType="1"/>
            </p:cNvSpPr>
            <p:nvPr/>
          </p:nvSpPr>
          <p:spPr bwMode="auto">
            <a:xfrm>
              <a:off x="882" y="2244"/>
              <a:ext cx="0" cy="1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31109" name="Text Box 166"/>
          <p:cNvSpPr txBox="1">
            <a:spLocks noChangeArrowheads="1"/>
          </p:cNvSpPr>
          <p:nvPr/>
        </p:nvSpPr>
        <p:spPr bwMode="auto">
          <a:xfrm>
            <a:off x="9445625" y="5411788"/>
            <a:ext cx="844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800" b="1"/>
              <a:t>router</a:t>
            </a:r>
          </a:p>
        </p:txBody>
      </p:sp>
      <p:sp>
        <p:nvSpPr>
          <p:cNvPr id="131110" name="Text Box 167"/>
          <p:cNvSpPr txBox="1">
            <a:spLocks noChangeArrowheads="1"/>
          </p:cNvSpPr>
          <p:nvPr/>
        </p:nvSpPr>
        <p:spPr bwMode="auto">
          <a:xfrm>
            <a:off x="9459913" y="3098801"/>
            <a:ext cx="895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800" b="1"/>
              <a:t>switch</a:t>
            </a:r>
          </a:p>
        </p:txBody>
      </p:sp>
      <p:sp>
        <p:nvSpPr>
          <p:cNvPr id="131111" name="Rectangle 168"/>
          <p:cNvSpPr>
            <a:spLocks noGrp="1" noChangeArrowheads="1"/>
          </p:cNvSpPr>
          <p:nvPr>
            <p:ph type="title" idx="4294967295"/>
          </p:nvPr>
        </p:nvSpPr>
        <p:spPr>
          <a:xfrm>
            <a:off x="6519864" y="0"/>
            <a:ext cx="3805237" cy="1143000"/>
          </a:xfrm>
        </p:spPr>
        <p:txBody>
          <a:bodyPr/>
          <a:lstStyle/>
          <a:p>
            <a:pPr eaLnBrk="1" hangingPunct="1"/>
            <a:r>
              <a:rPr lang="en-US" altLang="x-none">
                <a:ea typeface="ＭＳ Ｐゴシック" charset="-128"/>
              </a:rPr>
              <a:t>Encapsulation</a:t>
            </a:r>
          </a:p>
        </p:txBody>
      </p:sp>
      <p:sp>
        <p:nvSpPr>
          <p:cNvPr id="112814" name="Text Box 174"/>
          <p:cNvSpPr txBox="1">
            <a:spLocks noChangeArrowheads="1"/>
          </p:cNvSpPr>
          <p:nvPr/>
        </p:nvSpPr>
        <p:spPr bwMode="auto">
          <a:xfrm>
            <a:off x="2227263" y="692150"/>
            <a:ext cx="1008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rgbClr val="CC0000"/>
                </a:solidFill>
              </a:rPr>
              <a:t>message</a:t>
            </a:r>
          </a:p>
        </p:txBody>
      </p:sp>
      <p:grpSp>
        <p:nvGrpSpPr>
          <p:cNvPr id="17" name="Group 175"/>
          <p:cNvGrpSpPr>
            <a:grpSpLocks/>
          </p:cNvGrpSpPr>
          <p:nvPr/>
        </p:nvGrpSpPr>
        <p:grpSpPr bwMode="auto">
          <a:xfrm>
            <a:off x="3287713" y="719139"/>
            <a:ext cx="679450" cy="301625"/>
            <a:chOff x="780" y="1553"/>
            <a:chExt cx="428" cy="190"/>
          </a:xfrm>
        </p:grpSpPr>
        <p:sp>
          <p:nvSpPr>
            <p:cNvPr id="131132" name="Rectangle 176"/>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33" name="Rectangle 177"/>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grpSp>
      <p:grpSp>
        <p:nvGrpSpPr>
          <p:cNvPr id="18" name="Group 185"/>
          <p:cNvGrpSpPr>
            <a:grpSpLocks/>
          </p:cNvGrpSpPr>
          <p:nvPr/>
        </p:nvGrpSpPr>
        <p:grpSpPr bwMode="auto">
          <a:xfrm>
            <a:off x="3052764" y="1039814"/>
            <a:ext cx="903287" cy="301625"/>
            <a:chOff x="1851" y="2046"/>
            <a:chExt cx="569" cy="190"/>
          </a:xfrm>
        </p:grpSpPr>
        <p:grpSp>
          <p:nvGrpSpPr>
            <p:cNvPr id="131126" name="Group 179"/>
            <p:cNvGrpSpPr>
              <a:grpSpLocks/>
            </p:cNvGrpSpPr>
            <p:nvPr/>
          </p:nvGrpSpPr>
          <p:grpSpPr bwMode="auto">
            <a:xfrm>
              <a:off x="1851" y="2047"/>
              <a:ext cx="190" cy="184"/>
              <a:chOff x="1962" y="2058"/>
              <a:chExt cx="190" cy="184"/>
            </a:xfrm>
          </p:grpSpPr>
          <p:sp>
            <p:nvSpPr>
              <p:cNvPr id="131130" name="Rectangle 180"/>
              <p:cNvSpPr>
                <a:spLocks noChangeArrowheads="1"/>
              </p:cNvSpPr>
              <p:nvPr/>
            </p:nvSpPr>
            <p:spPr bwMode="auto">
              <a:xfrm>
                <a:off x="1962" y="2075"/>
                <a:ext cx="177"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31" name="Rectangle 181"/>
              <p:cNvSpPr>
                <a:spLocks noChangeArrowheads="1"/>
              </p:cNvSpPr>
              <p:nvPr/>
            </p:nvSpPr>
            <p:spPr bwMode="auto">
              <a:xfrm>
                <a:off x="1965"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t</a:t>
                </a:r>
              </a:p>
            </p:txBody>
          </p:sp>
        </p:grpSp>
        <p:grpSp>
          <p:nvGrpSpPr>
            <p:cNvPr id="131127" name="Group 182"/>
            <p:cNvGrpSpPr>
              <a:grpSpLocks/>
            </p:cNvGrpSpPr>
            <p:nvPr/>
          </p:nvGrpSpPr>
          <p:grpSpPr bwMode="auto">
            <a:xfrm>
              <a:off x="1992" y="2046"/>
              <a:ext cx="428" cy="190"/>
              <a:chOff x="780" y="1553"/>
              <a:chExt cx="428" cy="190"/>
            </a:xfrm>
          </p:grpSpPr>
          <p:sp>
            <p:nvSpPr>
              <p:cNvPr id="131128" name="Rectangle 183"/>
              <p:cNvSpPr>
                <a:spLocks noChangeArrowheads="1"/>
              </p:cNvSpPr>
              <p:nvPr/>
            </p:nvSpPr>
            <p:spPr bwMode="auto">
              <a:xfrm>
                <a:off x="817" y="1569"/>
                <a:ext cx="312"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29" name="Rectangle 184"/>
              <p:cNvSpPr>
                <a:spLocks noChangeArrowheads="1"/>
              </p:cNvSpPr>
              <p:nvPr/>
            </p:nvSpPr>
            <p:spPr bwMode="auto">
              <a:xfrm>
                <a:off x="780" y="1553"/>
                <a:ext cx="428" cy="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M</a:t>
                </a:r>
              </a:p>
            </p:txBody>
          </p:sp>
        </p:grpSp>
      </p:grpSp>
      <p:grpSp>
        <p:nvGrpSpPr>
          <p:cNvPr id="21" name="Group 187"/>
          <p:cNvGrpSpPr>
            <a:grpSpLocks/>
          </p:cNvGrpSpPr>
          <p:nvPr/>
        </p:nvGrpSpPr>
        <p:grpSpPr bwMode="auto">
          <a:xfrm>
            <a:off x="2759076" y="1363663"/>
            <a:ext cx="301625" cy="292100"/>
            <a:chOff x="1962" y="2058"/>
            <a:chExt cx="190" cy="184"/>
          </a:xfrm>
        </p:grpSpPr>
        <p:sp>
          <p:nvSpPr>
            <p:cNvPr id="131124" name="Rectangle 188"/>
            <p:cNvSpPr>
              <a:spLocks noChangeArrowheads="1"/>
            </p:cNvSpPr>
            <p:nvPr/>
          </p:nvSpPr>
          <p:spPr bwMode="auto">
            <a:xfrm>
              <a:off x="1962" y="2075"/>
              <a:ext cx="177" cy="162"/>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31125" name="Rectangle 189"/>
            <p:cNvSpPr>
              <a:spLocks noChangeArrowheads="1"/>
            </p:cNvSpPr>
            <p:nvPr/>
          </p:nvSpPr>
          <p:spPr bwMode="auto">
            <a:xfrm>
              <a:off x="1965" y="2058"/>
              <a:ext cx="187"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H</a:t>
              </a:r>
              <a:r>
                <a:rPr lang="en-US" altLang="x-none" sz="1800" baseline="-25000"/>
                <a:t>n</a:t>
              </a:r>
            </a:p>
          </p:txBody>
        </p:sp>
      </p:grpSp>
      <p:sp>
        <p:nvSpPr>
          <p:cNvPr id="112647" name="Text Box 7"/>
          <p:cNvSpPr txBox="1">
            <a:spLocks noChangeArrowheads="1"/>
          </p:cNvSpPr>
          <p:nvPr/>
        </p:nvSpPr>
        <p:spPr bwMode="auto">
          <a:xfrm>
            <a:off x="1681163" y="1643063"/>
            <a:ext cx="704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rgbClr val="CC0000"/>
                </a:solidFill>
              </a:rPr>
              <a:t>frame</a:t>
            </a:r>
          </a:p>
        </p:txBody>
      </p:sp>
      <p:grpSp>
        <p:nvGrpSpPr>
          <p:cNvPr id="131117" name="Group 187"/>
          <p:cNvGrpSpPr>
            <a:grpSpLocks/>
          </p:cNvGrpSpPr>
          <p:nvPr/>
        </p:nvGrpSpPr>
        <p:grpSpPr bwMode="auto">
          <a:xfrm flipH="1">
            <a:off x="4702176" y="4970464"/>
            <a:ext cx="803275" cy="771525"/>
            <a:chOff x="-44" y="1473"/>
            <a:chExt cx="981" cy="1105"/>
          </a:xfrm>
        </p:grpSpPr>
        <p:pic>
          <p:nvPicPr>
            <p:cNvPr id="131122" name="Picture 18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23" name="Freeform 189"/>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31118" name="Group 190"/>
          <p:cNvGrpSpPr>
            <a:grpSpLocks/>
          </p:cNvGrpSpPr>
          <p:nvPr/>
        </p:nvGrpSpPr>
        <p:grpSpPr bwMode="auto">
          <a:xfrm flipH="1">
            <a:off x="5664201" y="1087439"/>
            <a:ext cx="803275" cy="771525"/>
            <a:chOff x="-44" y="1473"/>
            <a:chExt cx="981" cy="1105"/>
          </a:xfrm>
        </p:grpSpPr>
        <p:pic>
          <p:nvPicPr>
            <p:cNvPr id="131120" name="Picture 19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121" name="Freeform 19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31119"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latin typeface="Tahoma" charset="0"/>
              </a:rPr>
              <a:t>1-</a:t>
            </a:r>
            <a:fld id="{E4A8B605-5FC3-9242-A123-BE828A1D9405}" type="slidenum">
              <a:rPr lang="en-US" altLang="x-none" sz="1200">
                <a:latin typeface="Tahoma" charset="0"/>
              </a:rPr>
              <a:pPr/>
              <a:t>10</a:t>
            </a:fld>
            <a:endParaRPr lang="en-US" altLang="x-none" sz="1200">
              <a:latin typeface="Tahoma" charset="0"/>
            </a:endParaRPr>
          </a:p>
        </p:txBody>
      </p:sp>
    </p:spTree>
    <p:extLst>
      <p:ext uri="{BB962C8B-B14F-4D97-AF65-F5344CB8AC3E}">
        <p14:creationId xmlns:p14="http://schemas.microsoft.com/office/powerpoint/2010/main" val="7484563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path" presetSubtype="0" accel="50000" decel="50000" fill="hold" nodeType="clickEffect">
                                  <p:stCondLst>
                                    <p:cond delay="0"/>
                                  </p:stCondLst>
                                  <p:childTnLst>
                                    <p:animMotion origin="layout" path="M -4.72222E-6 -0.0037 L -4.72222E-6 0.04584 " pathEditMode="relative" rAng="0" ptsTypes="AA">
                                      <p:cBhvr>
                                        <p:cTn id="6" dur="2000" fill="hold"/>
                                        <p:tgtEl>
                                          <p:spTgt spid="17"/>
                                        </p:tgtEl>
                                        <p:attrNameLst>
                                          <p:attrName>ppt_x</p:attrName>
                                          <p:attrName>ppt_y</p:attrName>
                                        </p:attrNameLst>
                                      </p:cBhvr>
                                      <p:rCtr x="0" y="2477"/>
                                    </p:animMotion>
                                  </p:childTnLst>
                                </p:cTn>
                              </p:par>
                              <p:par>
                                <p:cTn id="7" presetID="10" presetClass="exit" presetSubtype="0" fill="hold" grpId="0" nodeType="withEffect">
                                  <p:stCondLst>
                                    <p:cond delay="0"/>
                                  </p:stCondLst>
                                  <p:childTnLst>
                                    <p:animEffect transition="out" filter="fade">
                                      <p:cBhvr>
                                        <p:cTn id="8" dur="2000"/>
                                        <p:tgtEl>
                                          <p:spTgt spid="112814"/>
                                        </p:tgtEl>
                                      </p:cBhvr>
                                    </p:animEffect>
                                    <p:set>
                                      <p:cBhvr>
                                        <p:cTn id="9" dur="1" fill="hold">
                                          <p:stCondLst>
                                            <p:cond delay="1999"/>
                                          </p:stCondLst>
                                        </p:cTn>
                                        <p:tgtEl>
                                          <p:spTgt spid="112814"/>
                                        </p:tgtEl>
                                        <p:attrNameLst>
                                          <p:attrName>style.visibility</p:attrName>
                                        </p:attrNameLst>
                                      </p:cBhvr>
                                      <p:to>
                                        <p:strVal val="hidden"/>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12645"/>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xit" presetSubtype="0" fill="hold" nodeType="clickEffect">
                                  <p:stCondLst>
                                    <p:cond delay="0"/>
                                  </p:stCondLst>
                                  <p:childTnLst>
                                    <p:set>
                                      <p:cBhvr>
                                        <p:cTn id="19" dur="1" fill="hold">
                                          <p:stCondLst>
                                            <p:cond delay="0"/>
                                          </p:stCondLst>
                                        </p:cTn>
                                        <p:tgtEl>
                                          <p:spTgt spid="17"/>
                                        </p:tgtEl>
                                        <p:attrNameLst>
                                          <p:attrName>style.visibility</p:attrName>
                                        </p:attrNameLst>
                                      </p:cBhvr>
                                      <p:to>
                                        <p:strVal val="hidden"/>
                                      </p:to>
                                    </p:set>
                                  </p:childTnLst>
                                </p:cTn>
                              </p:par>
                              <p:par>
                                <p:cTn id="20" presetID="1" presetClass="exit" presetSubtype="0" fill="hold" nodeType="withEffect">
                                  <p:stCondLst>
                                    <p:cond delay="0"/>
                                  </p:stCondLst>
                                  <p:childTnLst>
                                    <p:set>
                                      <p:cBhvr>
                                        <p:cTn id="21" dur="1" fill="hold">
                                          <p:stCondLst>
                                            <p:cond delay="0"/>
                                          </p:stCondLst>
                                        </p:cTn>
                                        <p:tgtEl>
                                          <p:spTgt spid="6"/>
                                        </p:tgtEl>
                                        <p:attrNameLst>
                                          <p:attrName>style.visibility</p:attrName>
                                        </p:attrNameLst>
                                      </p:cBhvr>
                                      <p:to>
                                        <p:strVal val="hidden"/>
                                      </p:to>
                                    </p:set>
                                  </p:childTnLst>
                                </p:cTn>
                              </p:par>
                              <p:par>
                                <p:cTn id="22" presetID="1" presetClass="exit" presetSubtype="0" fill="hold" grpId="1" nodeType="withEffect">
                                  <p:stCondLst>
                                    <p:cond delay="0"/>
                                  </p:stCondLst>
                                  <p:childTnLst>
                                    <p:set>
                                      <p:cBhvr>
                                        <p:cTn id="23" dur="1" fill="hold">
                                          <p:stCondLst>
                                            <p:cond delay="0"/>
                                          </p:stCondLst>
                                        </p:cTn>
                                        <p:tgtEl>
                                          <p:spTgt spid="112645"/>
                                        </p:tgtEl>
                                        <p:attrNameLst>
                                          <p:attrName>style.visibility</p:attrName>
                                        </p:attrNameLst>
                                      </p:cBhvr>
                                      <p:to>
                                        <p:strVal val="hidden"/>
                                      </p:to>
                                    </p:set>
                                  </p:childTnLst>
                                </p:cTn>
                              </p:par>
                              <p:par>
                                <p:cTn id="24" presetID="1"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par>
                          <p:cTn id="26" fill="hold" nodeType="afterGroup">
                            <p:stCondLst>
                              <p:cond delay="0"/>
                            </p:stCondLst>
                            <p:childTnLst>
                              <p:par>
                                <p:cTn id="27" presetID="42" presetClass="path" presetSubtype="0" accel="50000" decel="50000" fill="hold" nodeType="afterEffect">
                                  <p:stCondLst>
                                    <p:cond delay="0"/>
                                  </p:stCondLst>
                                  <p:childTnLst>
                                    <p:animMotion origin="layout" path="M -3.05556E-6 -0.00926 L -3.05556E-6 0.04792 " pathEditMode="relative" rAng="0" ptsTypes="AA">
                                      <p:cBhvr>
                                        <p:cTn id="28" dur="2000" fill="hold"/>
                                        <p:tgtEl>
                                          <p:spTgt spid="18"/>
                                        </p:tgtEl>
                                        <p:attrNameLst>
                                          <p:attrName>ppt_x</p:attrName>
                                          <p:attrName>ppt_y</p:attrName>
                                        </p:attrNameLst>
                                      </p:cBhvr>
                                      <p:rCtr x="0" y="2847"/>
                                    </p:animMotion>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264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nodeType="clickEffect">
                                  <p:stCondLst>
                                    <p:cond delay="0"/>
                                  </p:stCondLst>
                                  <p:childTnLst>
                                    <p:set>
                                      <p:cBhvr>
                                        <p:cTn id="38" dur="1" fill="hold">
                                          <p:stCondLst>
                                            <p:cond delay="0"/>
                                          </p:stCondLst>
                                        </p:cTn>
                                        <p:tgtEl>
                                          <p:spTgt spid="18"/>
                                        </p:tgtEl>
                                        <p:attrNameLst>
                                          <p:attrName>style.visibility</p:attrName>
                                        </p:attrNameLst>
                                      </p:cBhvr>
                                      <p:to>
                                        <p:strVal val="hidden"/>
                                      </p:to>
                                    </p:set>
                                  </p:childTnLst>
                                </p:cTn>
                              </p:par>
                              <p:par>
                                <p:cTn id="39" presetID="1" presetClass="exit" presetSubtype="0" fill="hold" nodeType="withEffect">
                                  <p:stCondLst>
                                    <p:cond delay="0"/>
                                  </p:stCondLst>
                                  <p:childTnLst>
                                    <p:set>
                                      <p:cBhvr>
                                        <p:cTn id="40" dur="1" fill="hold">
                                          <p:stCondLst>
                                            <p:cond delay="0"/>
                                          </p:stCondLst>
                                        </p:cTn>
                                        <p:tgtEl>
                                          <p:spTgt spid="21"/>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112644"/>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5"/>
                                        </p:tgtEl>
                                        <p:attrNameLst>
                                          <p:attrName>style.visibility</p:attrName>
                                        </p:attrNameLst>
                                      </p:cBhvr>
                                      <p:to>
                                        <p:strVal val="visible"/>
                                      </p:to>
                                    </p:set>
                                  </p:childTnLst>
                                </p:cTn>
                              </p:par>
                              <p:par>
                                <p:cTn id="45" presetID="42" presetClass="path" presetSubtype="0" accel="50000" decel="50000" fill="hold" nodeType="withEffect">
                                  <p:stCondLst>
                                    <p:cond delay="0"/>
                                  </p:stCondLst>
                                  <p:childTnLst>
                                    <p:animMotion origin="layout" path="M -3.05556E-6 2.22222E-6 L -3.05556E-6 0.04213 " pathEditMode="relative" rAng="0" ptsTypes="AA">
                                      <p:cBhvr>
                                        <p:cTn id="46" dur="2000" fill="hold"/>
                                        <p:tgtEl>
                                          <p:spTgt spid="5"/>
                                        </p:tgtEl>
                                        <p:attrNameLst>
                                          <p:attrName>ppt_x</p:attrName>
                                          <p:attrName>ppt_y</p:attrName>
                                        </p:attrNameLst>
                                      </p:cBhvr>
                                      <p:rCtr x="0" y="2106"/>
                                    </p:animMotion>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1264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xit" presetSubtype="0" fill="hold" nodeType="clickEffect">
                                  <p:stCondLst>
                                    <p:cond delay="0"/>
                                  </p:stCondLst>
                                  <p:childTnLst>
                                    <p:set>
                                      <p:cBhvr>
                                        <p:cTn id="56" dur="1" fill="hold">
                                          <p:stCondLst>
                                            <p:cond delay="0"/>
                                          </p:stCondLst>
                                        </p:cTn>
                                        <p:tgtEl>
                                          <p:spTgt spid="5"/>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12647"/>
                                        </p:tgtEl>
                                        <p:attrNameLst>
                                          <p:attrName>style.visibility</p:attrName>
                                        </p:attrNameLst>
                                      </p:cBhvr>
                                      <p:to>
                                        <p:strVal val="hidden"/>
                                      </p:to>
                                    </p:set>
                                  </p:childTnLst>
                                </p:cTn>
                              </p:par>
                            </p:childTnLst>
                          </p:cTn>
                        </p:par>
                        <p:par>
                          <p:cTn id="59" fill="hold" nodeType="afterGroup">
                            <p:stCondLst>
                              <p:cond delay="0"/>
                            </p:stCondLst>
                            <p:childTnLst>
                              <p:par>
                                <p:cTn id="60" presetID="0" presetClass="path" presetSubtype="0" accel="50000" decel="50000" fill="hold" nodeType="afterEffect">
                                  <p:stCondLst>
                                    <p:cond delay="0"/>
                                  </p:stCondLst>
                                  <p:childTnLst>
                                    <p:animMotion origin="layout" path="M 3.05556E-6 -4.81481E-6 L 3.05556E-6 0.13889 L 0.40295 0.13889 L 0.40295 0.09885 L 0.57152 0.10093 L 0.57152 0.57709 L 0.66371 0.50857 L 0.66371 0.42848 " pathEditMode="relative" rAng="0" ptsTypes="AAAAAAAA">
                                      <p:cBhvr>
                                        <p:cTn id="61" dur="3000" fill="hold"/>
                                        <p:tgtEl>
                                          <p:spTgt spid="16"/>
                                        </p:tgtEl>
                                        <p:attrNameLst>
                                          <p:attrName>ppt_x</p:attrName>
                                          <p:attrName>ppt_y</p:attrName>
                                        </p:attrNameLst>
                                      </p:cBhvr>
                                      <p:rCtr x="33177" y="28843"/>
                                    </p:animMotion>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xit" presetSubtype="0" fill="hold" nodeType="clickEffect">
                                  <p:stCondLst>
                                    <p:cond delay="0"/>
                                  </p:stCondLst>
                                  <p:childTnLst>
                                    <p:set>
                                      <p:cBhvr>
                                        <p:cTn id="65" dur="1" fill="hold">
                                          <p:stCondLst>
                                            <p:cond delay="0"/>
                                          </p:stCondLst>
                                        </p:cTn>
                                        <p:tgtEl>
                                          <p:spTgt spid="16"/>
                                        </p:tgtEl>
                                        <p:attrNameLst>
                                          <p:attrName>style.visibility</p:attrName>
                                        </p:attrNameLst>
                                      </p:cBhvr>
                                      <p:to>
                                        <p:strVal val="hidden"/>
                                      </p:to>
                                    </p:set>
                                  </p:childTnLst>
                                </p:cTn>
                              </p:par>
                              <p:par>
                                <p:cTn id="66" presetID="1" presetClass="entr" presetSubtype="0" fill="hold" nodeType="withEffect">
                                  <p:stCondLst>
                                    <p:cond delay="0"/>
                                  </p:stCondLst>
                                  <p:childTnLst>
                                    <p:set>
                                      <p:cBhvr>
                                        <p:cTn id="67" dur="1" fill="hold">
                                          <p:stCondLst>
                                            <p:cond delay="0"/>
                                          </p:stCondLst>
                                        </p:cTn>
                                        <p:tgtEl>
                                          <p:spTgt spid="15"/>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64" presetClass="path" presetSubtype="0" accel="50000" decel="50000" fill="hold" nodeType="clickEffect">
                                  <p:stCondLst>
                                    <p:cond delay="0"/>
                                  </p:stCondLst>
                                  <p:childTnLst>
                                    <p:animMotion origin="layout" path="M 0.00156 -0.00046 L 0.00156 -0.04815 " pathEditMode="relative" rAng="0" ptsTypes="AA">
                                      <p:cBhvr>
                                        <p:cTn id="71" dur="2000" fill="hold"/>
                                        <p:tgtEl>
                                          <p:spTgt spid="15"/>
                                        </p:tgtEl>
                                        <p:attrNameLst>
                                          <p:attrName>ppt_x</p:attrName>
                                          <p:attrName>ppt_y</p:attrName>
                                        </p:attrNameLst>
                                      </p:cBhvr>
                                      <p:rCtr x="0" y="-2384"/>
                                    </p:animMotion>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xit" presetSubtype="0" fill="hold" nodeType="clickEffect">
                                  <p:stCondLst>
                                    <p:cond delay="0"/>
                                  </p:stCondLst>
                                  <p:childTnLst>
                                    <p:set>
                                      <p:cBhvr>
                                        <p:cTn id="75" dur="1" fill="hold">
                                          <p:stCondLst>
                                            <p:cond delay="0"/>
                                          </p:stCondLst>
                                        </p:cTn>
                                        <p:tgtEl>
                                          <p:spTgt spid="15"/>
                                        </p:tgtEl>
                                        <p:attrNameLst>
                                          <p:attrName>style.visibility</p:attrName>
                                        </p:attrNameLst>
                                      </p:cBhvr>
                                      <p:to>
                                        <p:strVal val="hidden"/>
                                      </p:to>
                                    </p:set>
                                  </p:childTnLst>
                                </p:cTn>
                              </p:par>
                              <p:par>
                                <p:cTn id="76" presetID="22" presetClass="entr" presetSubtype="1" fill="hold" nodeType="with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up)">
                                      <p:cBhvr>
                                        <p:cTn id="78" dur="500"/>
                                        <p:tgtEl>
                                          <p:spTgt spid="2"/>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xit" presetSubtype="0" fill="hold" nodeType="clickEffect">
                                  <p:stCondLst>
                                    <p:cond delay="0"/>
                                  </p:stCondLst>
                                  <p:childTnLst>
                                    <p:set>
                                      <p:cBhvr>
                                        <p:cTn id="82" dur="1" fill="hold">
                                          <p:stCondLst>
                                            <p:cond delay="0"/>
                                          </p:stCondLst>
                                        </p:cTn>
                                        <p:tgtEl>
                                          <p:spTgt spid="2"/>
                                        </p:tgtEl>
                                        <p:attrNameLst>
                                          <p:attrName>style.visibility</p:attrName>
                                        </p:attrNameLst>
                                      </p:cBhvr>
                                      <p:to>
                                        <p:strVal val="hidden"/>
                                      </p:to>
                                    </p:set>
                                  </p:childTnLst>
                                </p:cTn>
                              </p:par>
                              <p:par>
                                <p:cTn id="83" presetID="22" presetClass="entr" presetSubtype="4" fill="hold" nodeType="with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wipe(down)">
                                      <p:cBhvr>
                                        <p:cTn id="8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5" grpId="0"/>
      <p:bldP spid="112645" grpId="1"/>
      <p:bldP spid="112644" grpId="0"/>
      <p:bldP spid="112644" grpId="1"/>
      <p:bldP spid="112814" grpId="0"/>
      <p:bldP spid="112647" grpId="0"/>
      <p:bldP spid="112647" grpId="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2"/>
          <p:cNvSpPr>
            <a:spLocks noChangeArrowheads="1"/>
          </p:cNvSpPr>
          <p:nvPr/>
        </p:nvSpPr>
        <p:spPr bwMode="auto">
          <a:xfrm>
            <a:off x="2057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4400" dirty="0">
                <a:solidFill>
                  <a:srgbClr val="000099"/>
                </a:solidFill>
                <a:latin typeface="Gill Sans MT" charset="0"/>
              </a:rPr>
              <a:t>L3 data plane: </a:t>
            </a:r>
            <a:r>
              <a:rPr lang="en-US" altLang="x-none" sz="4400" i="1" dirty="0">
                <a:solidFill>
                  <a:srgbClr val="000099"/>
                </a:solidFill>
                <a:latin typeface="Gill Sans MT" charset="0"/>
              </a:rPr>
              <a:t>quick recap!</a:t>
            </a:r>
          </a:p>
        </p:txBody>
      </p:sp>
      <p:pic>
        <p:nvPicPr>
          <p:cNvPr id="126978" name="Picture 8"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0738" y="1055689"/>
            <a:ext cx="4113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Content Placeholder 1"/>
          <p:cNvSpPr>
            <a:spLocks noGrp="1"/>
          </p:cNvSpPr>
          <p:nvPr>
            <p:ph sz="half" idx="1"/>
          </p:nvPr>
        </p:nvSpPr>
        <p:spPr>
          <a:xfrm>
            <a:off x="5757863" y="3873500"/>
            <a:ext cx="4572000" cy="1798638"/>
          </a:xfrm>
        </p:spPr>
        <p:txBody>
          <a:bodyPr>
            <a:normAutofit fontScale="92500" lnSpcReduction="20000"/>
          </a:bodyPr>
          <a:lstStyle/>
          <a:p>
            <a:pPr marL="0" indent="0">
              <a:buNone/>
            </a:pPr>
            <a:r>
              <a:rPr lang="en-US" altLang="x-none" sz="2400" i="1">
                <a:solidFill>
                  <a:srgbClr val="CC0000"/>
                </a:solidFill>
                <a:ea typeface="ＭＳ Ｐゴシック" charset="-128"/>
                <a:cs typeface="ＭＳ Ｐゴシック" charset="-128"/>
              </a:rPr>
              <a:t>Question: </a:t>
            </a:r>
            <a:r>
              <a:rPr lang="en-US" altLang="x-none" sz="2400">
                <a:ea typeface="ＭＳ Ｐゴシック" charset="-128"/>
                <a:cs typeface="ＭＳ Ｐゴシック" charset="-128"/>
              </a:rPr>
              <a:t>how do forwarding tables (destination-based forwarding) or flow tables (generalized forwarding) computed?</a:t>
            </a:r>
          </a:p>
          <a:p>
            <a:pPr marL="0" indent="0">
              <a:buNone/>
            </a:pPr>
            <a:r>
              <a:rPr lang="en-US" altLang="x-none" sz="2400" i="1">
                <a:solidFill>
                  <a:srgbClr val="CC0000"/>
                </a:solidFill>
                <a:ea typeface="ＭＳ Ｐゴシック" charset="-128"/>
                <a:cs typeface="ＭＳ Ｐゴシック" charset="-128"/>
              </a:rPr>
              <a:t>Answer: </a:t>
            </a:r>
            <a:r>
              <a:rPr lang="en-US" altLang="x-none" sz="2400">
                <a:ea typeface="ＭＳ Ｐゴシック" charset="-128"/>
                <a:cs typeface="ＭＳ Ｐゴシック" charset="-128"/>
              </a:rPr>
              <a:t>by the control plane (next chapter)</a:t>
            </a:r>
          </a:p>
        </p:txBody>
      </p:sp>
      <p:sp>
        <p:nvSpPr>
          <p:cNvPr id="126980" name="Rectangle 3"/>
          <p:cNvSpPr txBox="1">
            <a:spLocks noChangeArrowheads="1"/>
          </p:cNvSpPr>
          <p:nvPr/>
        </p:nvSpPr>
        <p:spPr bwMode="auto">
          <a:xfrm>
            <a:off x="2057400" y="1600200"/>
            <a:ext cx="387985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defRPr sz="2400">
                <a:solidFill>
                  <a:schemeClr val="tx1"/>
                </a:solidFill>
                <a:latin typeface="Arial" charset="0"/>
                <a:ea typeface="ＭＳ Ｐゴシック" charset="-128"/>
              </a:defRPr>
            </a:lvl1pPr>
            <a:lvl2pPr marL="688975" indent="-23177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spcBef>
                <a:spcPct val="20000"/>
              </a:spcBef>
              <a:buClr>
                <a:srgbClr val="000099"/>
              </a:buClr>
              <a:buSzPct val="100000"/>
              <a:buFont typeface="Wingdings" charset="2"/>
              <a:buNone/>
            </a:pPr>
            <a:r>
              <a:rPr lang="en-US" altLang="x-none" dirty="0">
                <a:latin typeface="Gill Sans MT" charset="0"/>
              </a:rPr>
              <a:t>1. Overview of Network layer: data plane and control plane</a:t>
            </a:r>
          </a:p>
          <a:p>
            <a:pPr>
              <a:lnSpc>
                <a:spcPct val="85000"/>
              </a:lnSpc>
              <a:spcBef>
                <a:spcPct val="20000"/>
              </a:spcBef>
              <a:buClr>
                <a:srgbClr val="000099"/>
              </a:buClr>
              <a:buSzPct val="100000"/>
              <a:buFont typeface="Wingdings" charset="2"/>
              <a:buNone/>
            </a:pPr>
            <a:r>
              <a:rPr lang="en-US" altLang="x-none" dirty="0">
                <a:latin typeface="Gill Sans MT" charset="0"/>
              </a:rPr>
              <a:t>2 .What</a:t>
            </a:r>
            <a:r>
              <a:rPr lang="ja-JP" altLang="en-US" dirty="0">
                <a:latin typeface="Gill Sans MT" charset="0"/>
              </a:rPr>
              <a:t>’</a:t>
            </a:r>
            <a:r>
              <a:rPr lang="en-US" altLang="ja-JP" dirty="0">
                <a:latin typeface="Gill Sans MT" charset="0"/>
              </a:rPr>
              <a:t>s inside a router</a:t>
            </a:r>
          </a:p>
          <a:p>
            <a:pPr>
              <a:lnSpc>
                <a:spcPct val="85000"/>
              </a:lnSpc>
              <a:spcBef>
                <a:spcPct val="20000"/>
              </a:spcBef>
              <a:buClr>
                <a:srgbClr val="000099"/>
              </a:buClr>
              <a:buSzPct val="100000"/>
              <a:buFont typeface="Wingdings" charset="2"/>
              <a:buNone/>
            </a:pPr>
            <a:r>
              <a:rPr lang="en-US" altLang="x-none" dirty="0">
                <a:latin typeface="Gill Sans MT" charset="0"/>
              </a:rPr>
              <a:t>3. IP: Internet Protocol</a:t>
            </a:r>
          </a:p>
          <a:p>
            <a:pPr lvl="1">
              <a:lnSpc>
                <a:spcPct val="85000"/>
              </a:lnSpc>
              <a:spcBef>
                <a:spcPct val="20000"/>
              </a:spcBef>
              <a:buClr>
                <a:srgbClr val="000099"/>
              </a:buClr>
              <a:buFont typeface="Arial" charset="0"/>
              <a:buChar char="•"/>
            </a:pPr>
            <a:r>
              <a:rPr lang="en-US" altLang="x-none" dirty="0">
                <a:latin typeface="Gill Sans MT" charset="0"/>
              </a:rPr>
              <a:t>datagram format</a:t>
            </a:r>
          </a:p>
          <a:p>
            <a:pPr lvl="1">
              <a:lnSpc>
                <a:spcPct val="85000"/>
              </a:lnSpc>
              <a:spcBef>
                <a:spcPct val="20000"/>
              </a:spcBef>
              <a:buClr>
                <a:srgbClr val="000099"/>
              </a:buClr>
              <a:buFont typeface="Arial" charset="0"/>
              <a:buChar char="•"/>
            </a:pPr>
            <a:r>
              <a:rPr lang="en-US" altLang="x-none" dirty="0">
                <a:latin typeface="Gill Sans MT" charset="0"/>
              </a:rPr>
              <a:t>fragmentation</a:t>
            </a:r>
          </a:p>
          <a:p>
            <a:pPr lvl="1">
              <a:lnSpc>
                <a:spcPct val="85000"/>
              </a:lnSpc>
              <a:spcBef>
                <a:spcPct val="20000"/>
              </a:spcBef>
              <a:buClr>
                <a:srgbClr val="000099"/>
              </a:buClr>
              <a:buFont typeface="Arial" charset="0"/>
              <a:buChar char="•"/>
            </a:pPr>
            <a:r>
              <a:rPr lang="en-US" altLang="x-none" dirty="0">
                <a:latin typeface="Gill Sans MT" charset="0"/>
              </a:rPr>
              <a:t>IPv4 addressing</a:t>
            </a:r>
          </a:p>
          <a:p>
            <a:pPr lvl="1">
              <a:lnSpc>
                <a:spcPct val="85000"/>
              </a:lnSpc>
              <a:spcBef>
                <a:spcPct val="20000"/>
              </a:spcBef>
              <a:buClr>
                <a:srgbClr val="000099"/>
              </a:buClr>
              <a:buFont typeface="Arial" charset="0"/>
              <a:buChar char="•"/>
            </a:pPr>
            <a:r>
              <a:rPr lang="en-US" altLang="x-none" dirty="0">
                <a:latin typeface="Gill Sans MT" charset="0"/>
              </a:rPr>
              <a:t>NAT</a:t>
            </a:r>
          </a:p>
          <a:p>
            <a:pPr lvl="1">
              <a:lnSpc>
                <a:spcPct val="85000"/>
              </a:lnSpc>
              <a:spcBef>
                <a:spcPct val="20000"/>
              </a:spcBef>
              <a:buClr>
                <a:srgbClr val="000099"/>
              </a:buClr>
              <a:buFont typeface="Arial" charset="0"/>
              <a:buChar char="•"/>
            </a:pPr>
            <a:r>
              <a:rPr lang="en-US" altLang="x-none" dirty="0">
                <a:latin typeface="Gill Sans MT" charset="0"/>
              </a:rPr>
              <a:t>IPv6</a:t>
            </a:r>
          </a:p>
        </p:txBody>
      </p:sp>
      <p:sp>
        <p:nvSpPr>
          <p:cNvPr id="126981" name="Rectangle 4"/>
          <p:cNvSpPr txBox="1">
            <a:spLocks noChangeArrowheads="1"/>
          </p:cNvSpPr>
          <p:nvPr/>
        </p:nvSpPr>
        <p:spPr bwMode="auto">
          <a:xfrm>
            <a:off x="6019800" y="1600201"/>
            <a:ext cx="3810000" cy="2379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defRPr sz="2400">
                <a:solidFill>
                  <a:schemeClr val="tx1"/>
                </a:solidFill>
                <a:latin typeface="Arial" charset="0"/>
                <a:ea typeface="ＭＳ Ｐゴシック" charset="-128"/>
              </a:defRPr>
            </a:lvl1pPr>
            <a:lvl2pPr marL="688975" indent="-231775">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spcBef>
                <a:spcPct val="20000"/>
              </a:spcBef>
              <a:buClr>
                <a:srgbClr val="000099"/>
              </a:buClr>
              <a:buSzPct val="100000"/>
              <a:buFont typeface="Wingdings" charset="2"/>
              <a:buNone/>
            </a:pPr>
            <a:r>
              <a:rPr lang="en-US" altLang="x-none" dirty="0">
                <a:latin typeface="Gill Sans MT" charset="0"/>
              </a:rPr>
              <a:t>4. Generalized Forward and SDN</a:t>
            </a:r>
          </a:p>
          <a:p>
            <a:pPr lvl="1">
              <a:lnSpc>
                <a:spcPct val="85000"/>
              </a:lnSpc>
              <a:spcBef>
                <a:spcPct val="20000"/>
              </a:spcBef>
              <a:buClr>
                <a:srgbClr val="000099"/>
              </a:buClr>
              <a:buFont typeface="Arial" charset="0"/>
              <a:buChar char="•"/>
            </a:pPr>
            <a:r>
              <a:rPr lang="en-US" altLang="x-none" dirty="0">
                <a:latin typeface="Gill Sans MT" charset="0"/>
              </a:rPr>
              <a:t>match plus action</a:t>
            </a:r>
          </a:p>
          <a:p>
            <a:pPr lvl="1">
              <a:lnSpc>
                <a:spcPct val="85000"/>
              </a:lnSpc>
              <a:spcBef>
                <a:spcPct val="20000"/>
              </a:spcBef>
              <a:buClr>
                <a:srgbClr val="000099"/>
              </a:buClr>
              <a:buFont typeface="Arial" charset="0"/>
              <a:buChar char="•"/>
            </a:pPr>
            <a:r>
              <a:rPr lang="en-US" altLang="x-none" dirty="0" err="1">
                <a:latin typeface="Gill Sans MT" charset="0"/>
              </a:rPr>
              <a:t>OpenFlow</a:t>
            </a:r>
            <a:r>
              <a:rPr lang="en-US" altLang="x-none" dirty="0">
                <a:latin typeface="Gill Sans MT" charset="0"/>
              </a:rPr>
              <a:t> example</a:t>
            </a:r>
          </a:p>
        </p:txBody>
      </p:sp>
      <p:sp>
        <p:nvSpPr>
          <p:cNvPr id="126983"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335658479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9" name="Picture 133"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71688" y="787400"/>
            <a:ext cx="6399212"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6980" name="Group 2"/>
          <p:cNvGrpSpPr>
            <a:grpSpLocks/>
          </p:cNvGrpSpPr>
          <p:nvPr/>
        </p:nvGrpSpPr>
        <p:grpSpPr bwMode="auto">
          <a:xfrm>
            <a:off x="6164264" y="3021825"/>
            <a:ext cx="4217987" cy="3368827"/>
            <a:chOff x="415" y="856"/>
            <a:chExt cx="2910" cy="2261"/>
          </a:xfrm>
        </p:grpSpPr>
        <p:grpSp>
          <p:nvGrpSpPr>
            <p:cNvPr id="127041" name="Group 3"/>
            <p:cNvGrpSpPr>
              <a:grpSpLocks/>
            </p:cNvGrpSpPr>
            <p:nvPr/>
          </p:nvGrpSpPr>
          <p:grpSpPr bwMode="auto">
            <a:xfrm>
              <a:off x="1290" y="1997"/>
              <a:ext cx="316" cy="269"/>
              <a:chOff x="1613" y="2011"/>
              <a:chExt cx="316" cy="269"/>
            </a:xfrm>
          </p:grpSpPr>
          <p:sp>
            <p:nvSpPr>
              <p:cNvPr id="127103" name="Oval 4"/>
              <p:cNvSpPr>
                <a:spLocks noChangeArrowheads="1"/>
              </p:cNvSpPr>
              <p:nvPr/>
            </p:nvSpPr>
            <p:spPr bwMode="auto">
              <a:xfrm>
                <a:off x="1616" y="2138"/>
                <a:ext cx="311"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104" name="Line 5"/>
              <p:cNvSpPr>
                <a:spLocks noChangeShapeType="1"/>
              </p:cNvSpPr>
              <p:nvPr/>
            </p:nvSpPr>
            <p:spPr bwMode="auto">
              <a:xfrm>
                <a:off x="1616" y="2129"/>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105" name="Line 6"/>
              <p:cNvSpPr>
                <a:spLocks noChangeShapeType="1"/>
              </p:cNvSpPr>
              <p:nvPr/>
            </p:nvSpPr>
            <p:spPr bwMode="auto">
              <a:xfrm>
                <a:off x="1929" y="2129"/>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106" name="Rectangle 7"/>
              <p:cNvSpPr>
                <a:spLocks noChangeArrowheads="1"/>
              </p:cNvSpPr>
              <p:nvPr/>
            </p:nvSpPr>
            <p:spPr bwMode="auto">
              <a:xfrm>
                <a:off x="1616" y="2129"/>
                <a:ext cx="308"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27107" name="Oval 8"/>
              <p:cNvSpPr>
                <a:spLocks noChangeArrowheads="1"/>
              </p:cNvSpPr>
              <p:nvPr/>
            </p:nvSpPr>
            <p:spPr bwMode="auto">
              <a:xfrm>
                <a:off x="1613" y="2072"/>
                <a:ext cx="311"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108" name="Rectangle 9"/>
              <p:cNvSpPr>
                <a:spLocks noChangeArrowheads="1"/>
              </p:cNvSpPr>
              <p:nvPr/>
            </p:nvSpPr>
            <p:spPr bwMode="auto">
              <a:xfrm>
                <a:off x="1686" y="2100"/>
                <a:ext cx="140" cy="10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109" name="Text Box 10"/>
              <p:cNvSpPr txBox="1">
                <a:spLocks noChangeArrowheads="1"/>
              </p:cNvSpPr>
              <p:nvPr/>
            </p:nvSpPr>
            <p:spPr bwMode="auto">
              <a:xfrm>
                <a:off x="1632" y="2011"/>
                <a:ext cx="256"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w</a:t>
                </a:r>
                <a:endParaRPr lang="en-US"/>
              </a:p>
            </p:txBody>
          </p:sp>
        </p:grpSp>
        <p:sp>
          <p:nvSpPr>
            <p:cNvPr id="127042" name="Text Box 11"/>
            <p:cNvSpPr txBox="1">
              <a:spLocks noChangeArrowheads="1"/>
            </p:cNvSpPr>
            <p:nvPr/>
          </p:nvSpPr>
          <p:spPr bwMode="auto">
            <a:xfrm>
              <a:off x="925" y="1959"/>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3</a:t>
              </a:r>
              <a:endParaRPr lang="en-US"/>
            </a:p>
          </p:txBody>
        </p:sp>
        <p:sp>
          <p:nvSpPr>
            <p:cNvPr id="127043" name="Text Box 12"/>
            <p:cNvSpPr txBox="1">
              <a:spLocks noChangeArrowheads="1"/>
            </p:cNvSpPr>
            <p:nvPr/>
          </p:nvSpPr>
          <p:spPr bwMode="auto">
            <a:xfrm>
              <a:off x="1430" y="1478"/>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4</a:t>
              </a:r>
              <a:endParaRPr lang="en-US"/>
            </a:p>
          </p:txBody>
        </p:sp>
        <p:grpSp>
          <p:nvGrpSpPr>
            <p:cNvPr id="127044" name="Group 13"/>
            <p:cNvGrpSpPr>
              <a:grpSpLocks/>
            </p:cNvGrpSpPr>
            <p:nvPr/>
          </p:nvGrpSpPr>
          <p:grpSpPr bwMode="auto">
            <a:xfrm>
              <a:off x="1299" y="2848"/>
              <a:ext cx="316" cy="269"/>
              <a:chOff x="1613" y="2011"/>
              <a:chExt cx="316" cy="269"/>
            </a:xfrm>
          </p:grpSpPr>
          <p:sp>
            <p:nvSpPr>
              <p:cNvPr id="127096" name="Oval 14"/>
              <p:cNvSpPr>
                <a:spLocks noChangeArrowheads="1"/>
              </p:cNvSpPr>
              <p:nvPr/>
            </p:nvSpPr>
            <p:spPr bwMode="auto">
              <a:xfrm>
                <a:off x="1616" y="2138"/>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97" name="Line 15"/>
              <p:cNvSpPr>
                <a:spLocks noChangeShapeType="1"/>
              </p:cNvSpPr>
              <p:nvPr/>
            </p:nvSpPr>
            <p:spPr bwMode="auto">
              <a:xfrm>
                <a:off x="1616"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98" name="Line 16"/>
              <p:cNvSpPr>
                <a:spLocks noChangeShapeType="1"/>
              </p:cNvSpPr>
              <p:nvPr/>
            </p:nvSpPr>
            <p:spPr bwMode="auto">
              <a:xfrm>
                <a:off x="1929"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99" name="Rectangle 17"/>
              <p:cNvSpPr>
                <a:spLocks noChangeArrowheads="1"/>
              </p:cNvSpPr>
              <p:nvPr/>
            </p:nvSpPr>
            <p:spPr bwMode="auto">
              <a:xfrm>
                <a:off x="1616" y="2131"/>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27100" name="Oval 18"/>
              <p:cNvSpPr>
                <a:spLocks noChangeArrowheads="1"/>
              </p:cNvSpPr>
              <p:nvPr/>
            </p:nvSpPr>
            <p:spPr bwMode="auto">
              <a:xfrm>
                <a:off x="1613" y="2072"/>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101" name="Rectangle 19"/>
              <p:cNvSpPr>
                <a:spLocks noChangeArrowheads="1"/>
              </p:cNvSpPr>
              <p:nvPr/>
            </p:nvSpPr>
            <p:spPr bwMode="auto">
              <a:xfrm>
                <a:off x="1687" y="2100"/>
                <a:ext cx="141" cy="10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102" name="Text Box 20"/>
              <p:cNvSpPr txBox="1">
                <a:spLocks noChangeArrowheads="1"/>
              </p:cNvSpPr>
              <p:nvPr/>
            </p:nvSpPr>
            <p:spPr bwMode="auto">
              <a:xfrm>
                <a:off x="1652" y="2011"/>
                <a:ext cx="216"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v</a:t>
                </a:r>
                <a:endParaRPr lang="en-US"/>
              </a:p>
            </p:txBody>
          </p:sp>
        </p:grpSp>
        <p:grpSp>
          <p:nvGrpSpPr>
            <p:cNvPr id="127045" name="Group 21"/>
            <p:cNvGrpSpPr>
              <a:grpSpLocks/>
            </p:cNvGrpSpPr>
            <p:nvPr/>
          </p:nvGrpSpPr>
          <p:grpSpPr bwMode="auto">
            <a:xfrm>
              <a:off x="1295" y="856"/>
              <a:ext cx="316" cy="266"/>
              <a:chOff x="1613" y="2011"/>
              <a:chExt cx="316" cy="266"/>
            </a:xfrm>
          </p:grpSpPr>
          <p:sp>
            <p:nvSpPr>
              <p:cNvPr id="127089" name="Oval 22"/>
              <p:cNvSpPr>
                <a:spLocks noChangeArrowheads="1"/>
              </p:cNvSpPr>
              <p:nvPr/>
            </p:nvSpPr>
            <p:spPr bwMode="auto">
              <a:xfrm>
                <a:off x="1616" y="2138"/>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90" name="Line 23"/>
              <p:cNvSpPr>
                <a:spLocks noChangeShapeType="1"/>
              </p:cNvSpPr>
              <p:nvPr/>
            </p:nvSpPr>
            <p:spPr bwMode="auto">
              <a:xfrm>
                <a:off x="1616"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91" name="Line 24"/>
              <p:cNvSpPr>
                <a:spLocks noChangeShapeType="1"/>
              </p:cNvSpPr>
              <p:nvPr/>
            </p:nvSpPr>
            <p:spPr bwMode="auto">
              <a:xfrm>
                <a:off x="1929"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92" name="Rectangle 25"/>
              <p:cNvSpPr>
                <a:spLocks noChangeArrowheads="1"/>
              </p:cNvSpPr>
              <p:nvPr/>
            </p:nvSpPr>
            <p:spPr bwMode="auto">
              <a:xfrm>
                <a:off x="1616" y="2131"/>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27093" name="Oval 26"/>
              <p:cNvSpPr>
                <a:spLocks noChangeArrowheads="1"/>
              </p:cNvSpPr>
              <p:nvPr/>
            </p:nvSpPr>
            <p:spPr bwMode="auto">
              <a:xfrm>
                <a:off x="1611" y="2072"/>
                <a:ext cx="313" cy="97"/>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94" name="Rectangle 27"/>
              <p:cNvSpPr>
                <a:spLocks noChangeArrowheads="1"/>
              </p:cNvSpPr>
              <p:nvPr/>
            </p:nvSpPr>
            <p:spPr bwMode="auto">
              <a:xfrm>
                <a:off x="1687" y="2100"/>
                <a:ext cx="141" cy="10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095" name="Text Box 28"/>
              <p:cNvSpPr txBox="1">
                <a:spLocks noChangeArrowheads="1"/>
              </p:cNvSpPr>
              <p:nvPr/>
            </p:nvSpPr>
            <p:spPr bwMode="auto">
              <a:xfrm>
                <a:off x="1652" y="2011"/>
                <a:ext cx="215" cy="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x</a:t>
                </a:r>
                <a:endParaRPr lang="en-US"/>
              </a:p>
            </p:txBody>
          </p:sp>
        </p:grpSp>
        <p:grpSp>
          <p:nvGrpSpPr>
            <p:cNvPr id="127046" name="Group 29"/>
            <p:cNvGrpSpPr>
              <a:grpSpLocks/>
            </p:cNvGrpSpPr>
            <p:nvPr/>
          </p:nvGrpSpPr>
          <p:grpSpPr bwMode="auto">
            <a:xfrm>
              <a:off x="415" y="2028"/>
              <a:ext cx="316" cy="267"/>
              <a:chOff x="1613" y="2011"/>
              <a:chExt cx="316" cy="267"/>
            </a:xfrm>
          </p:grpSpPr>
          <p:sp>
            <p:nvSpPr>
              <p:cNvPr id="127082" name="Oval 30"/>
              <p:cNvSpPr>
                <a:spLocks noChangeArrowheads="1"/>
              </p:cNvSpPr>
              <p:nvPr/>
            </p:nvSpPr>
            <p:spPr bwMode="auto">
              <a:xfrm>
                <a:off x="1616" y="2138"/>
                <a:ext cx="313" cy="82"/>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83" name="Line 31"/>
              <p:cNvSpPr>
                <a:spLocks noChangeShapeType="1"/>
              </p:cNvSpPr>
              <p:nvPr/>
            </p:nvSpPr>
            <p:spPr bwMode="auto">
              <a:xfrm>
                <a:off x="1616"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84" name="Line 32"/>
              <p:cNvSpPr>
                <a:spLocks noChangeShapeType="1"/>
              </p:cNvSpPr>
              <p:nvPr/>
            </p:nvSpPr>
            <p:spPr bwMode="auto">
              <a:xfrm>
                <a:off x="1931"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85" name="Rectangle 33"/>
              <p:cNvSpPr>
                <a:spLocks noChangeArrowheads="1"/>
              </p:cNvSpPr>
              <p:nvPr/>
            </p:nvSpPr>
            <p:spPr bwMode="auto">
              <a:xfrm>
                <a:off x="1616" y="2131"/>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27086" name="Oval 34"/>
              <p:cNvSpPr>
                <a:spLocks noChangeArrowheads="1"/>
              </p:cNvSpPr>
              <p:nvPr/>
            </p:nvSpPr>
            <p:spPr bwMode="auto">
              <a:xfrm>
                <a:off x="1613" y="2072"/>
                <a:ext cx="313" cy="97"/>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87" name="Rectangle 35"/>
              <p:cNvSpPr>
                <a:spLocks noChangeArrowheads="1"/>
              </p:cNvSpPr>
              <p:nvPr/>
            </p:nvSpPr>
            <p:spPr bwMode="auto">
              <a:xfrm>
                <a:off x="1687" y="2102"/>
                <a:ext cx="141" cy="10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088" name="Text Box 36"/>
              <p:cNvSpPr txBox="1">
                <a:spLocks noChangeArrowheads="1"/>
              </p:cNvSpPr>
              <p:nvPr/>
            </p:nvSpPr>
            <p:spPr bwMode="auto">
              <a:xfrm>
                <a:off x="1648" y="2011"/>
                <a:ext cx="226" cy="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u</a:t>
                </a:r>
                <a:endParaRPr lang="en-US"/>
              </a:p>
            </p:txBody>
          </p:sp>
        </p:grpSp>
        <p:sp>
          <p:nvSpPr>
            <p:cNvPr id="127047" name="Line 37"/>
            <p:cNvSpPr>
              <a:spLocks noChangeShapeType="1"/>
            </p:cNvSpPr>
            <p:nvPr/>
          </p:nvSpPr>
          <p:spPr bwMode="auto">
            <a:xfrm>
              <a:off x="738" y="2156"/>
              <a:ext cx="632"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48" name="Line 38"/>
            <p:cNvSpPr>
              <a:spLocks noChangeShapeType="1"/>
            </p:cNvSpPr>
            <p:nvPr/>
          </p:nvSpPr>
          <p:spPr bwMode="auto">
            <a:xfrm>
              <a:off x="1440" y="1082"/>
              <a:ext cx="0" cy="9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49" name="Line 39"/>
            <p:cNvSpPr>
              <a:spLocks noChangeShapeType="1"/>
            </p:cNvSpPr>
            <p:nvPr/>
          </p:nvSpPr>
          <p:spPr bwMode="auto">
            <a:xfrm flipH="1">
              <a:off x="614" y="1021"/>
              <a:ext cx="674" cy="108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50" name="Text Box 40"/>
            <p:cNvSpPr txBox="1">
              <a:spLocks noChangeArrowheads="1"/>
            </p:cNvSpPr>
            <p:nvPr/>
          </p:nvSpPr>
          <p:spPr bwMode="auto">
            <a:xfrm>
              <a:off x="772" y="1368"/>
              <a:ext cx="216"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5</a:t>
              </a:r>
              <a:endParaRPr lang="en-US"/>
            </a:p>
          </p:txBody>
        </p:sp>
        <p:sp>
          <p:nvSpPr>
            <p:cNvPr id="127051" name="Line 41"/>
            <p:cNvSpPr>
              <a:spLocks noChangeShapeType="1"/>
            </p:cNvSpPr>
            <p:nvPr/>
          </p:nvSpPr>
          <p:spPr bwMode="auto">
            <a:xfrm>
              <a:off x="1447" y="2206"/>
              <a:ext cx="9" cy="71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52" name="Text Box 42"/>
            <p:cNvSpPr txBox="1">
              <a:spLocks noChangeArrowheads="1"/>
            </p:cNvSpPr>
            <p:nvPr/>
          </p:nvSpPr>
          <p:spPr bwMode="auto">
            <a:xfrm>
              <a:off x="1454" y="2407"/>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3</a:t>
              </a:r>
              <a:endParaRPr lang="en-US"/>
            </a:p>
          </p:txBody>
        </p:sp>
        <p:sp>
          <p:nvSpPr>
            <p:cNvPr id="127053" name="Freeform 43"/>
            <p:cNvSpPr>
              <a:spLocks/>
            </p:cNvSpPr>
            <p:nvPr/>
          </p:nvSpPr>
          <p:spPr bwMode="auto">
            <a:xfrm>
              <a:off x="601" y="2227"/>
              <a:ext cx="860" cy="799"/>
            </a:xfrm>
            <a:custGeom>
              <a:avLst/>
              <a:gdLst>
                <a:gd name="T0" fmla="*/ 0 w 857"/>
                <a:gd name="T1" fmla="*/ 0 h 1152"/>
                <a:gd name="T2" fmla="*/ 562 w 857"/>
                <a:gd name="T3" fmla="*/ 1152 h 1152"/>
                <a:gd name="T4" fmla="*/ 857 w 857"/>
                <a:gd name="T5" fmla="*/ 772 h 1152"/>
                <a:gd name="T6" fmla="*/ 0 60000 65536"/>
                <a:gd name="T7" fmla="*/ 0 60000 65536"/>
                <a:gd name="T8" fmla="*/ 0 60000 65536"/>
                <a:gd name="T9" fmla="*/ 0 w 857"/>
                <a:gd name="T10" fmla="*/ 0 h 1152"/>
                <a:gd name="T11" fmla="*/ 857 w 857"/>
                <a:gd name="T12" fmla="*/ 1152 h 1152"/>
                <a:gd name="connsiteX0" fmla="*/ 0 w 10000"/>
                <a:gd name="connsiteY0" fmla="*/ 0 h 6928"/>
                <a:gd name="connsiteX1" fmla="*/ 3770 w 10000"/>
                <a:gd name="connsiteY1" fmla="*/ 6300 h 6928"/>
                <a:gd name="connsiteX2" fmla="*/ 10000 w 10000"/>
                <a:gd name="connsiteY2" fmla="*/ 6701 h 6928"/>
                <a:gd name="connsiteX0" fmla="*/ 0 w 10000"/>
                <a:gd name="connsiteY0" fmla="*/ 0 h 9871"/>
                <a:gd name="connsiteX1" fmla="*/ 1802 w 10000"/>
                <a:gd name="connsiteY1" fmla="*/ 7634 h 9871"/>
                <a:gd name="connsiteX2" fmla="*/ 10000 w 10000"/>
                <a:gd name="connsiteY2" fmla="*/ 9672 h 9871"/>
                <a:gd name="connsiteX0" fmla="*/ 0 w 10000"/>
                <a:gd name="connsiteY0" fmla="*/ 0 h 10136"/>
                <a:gd name="connsiteX1" fmla="*/ 1802 w 10000"/>
                <a:gd name="connsiteY1" fmla="*/ 7734 h 10136"/>
                <a:gd name="connsiteX2" fmla="*/ 10000 w 10000"/>
                <a:gd name="connsiteY2" fmla="*/ 9798 h 10136"/>
                <a:gd name="connsiteX0" fmla="*/ 0 w 10000"/>
                <a:gd name="connsiteY0" fmla="*/ 0 h 10136"/>
                <a:gd name="connsiteX1" fmla="*/ 1802 w 10000"/>
                <a:gd name="connsiteY1" fmla="*/ 7734 h 10136"/>
                <a:gd name="connsiteX2" fmla="*/ 10000 w 10000"/>
                <a:gd name="connsiteY2" fmla="*/ 9798 h 10136"/>
                <a:gd name="connsiteX0" fmla="*/ 32 w 10032"/>
                <a:gd name="connsiteY0" fmla="*/ 0 h 10136"/>
                <a:gd name="connsiteX1" fmla="*/ 1834 w 10032"/>
                <a:gd name="connsiteY1" fmla="*/ 7734 h 10136"/>
                <a:gd name="connsiteX2" fmla="*/ 10032 w 10032"/>
                <a:gd name="connsiteY2" fmla="*/ 9798 h 10136"/>
              </a:gdLst>
              <a:ahLst/>
              <a:cxnLst>
                <a:cxn ang="0">
                  <a:pos x="connsiteX0" y="connsiteY0"/>
                </a:cxn>
                <a:cxn ang="0">
                  <a:pos x="connsiteX1" y="connsiteY1"/>
                </a:cxn>
                <a:cxn ang="0">
                  <a:pos x="connsiteX2" y="connsiteY2"/>
                </a:cxn>
              </a:cxnLst>
              <a:rect l="l" t="t" r="r" b="b"/>
              <a:pathLst>
                <a:path w="10032" h="10136">
                  <a:moveTo>
                    <a:pt x="32" y="0"/>
                  </a:moveTo>
                  <a:cubicBezTo>
                    <a:pt x="62" y="4573"/>
                    <a:pt x="-465" y="5047"/>
                    <a:pt x="1834" y="7734"/>
                  </a:cubicBezTo>
                  <a:cubicBezTo>
                    <a:pt x="4132" y="9414"/>
                    <a:pt x="9320" y="10802"/>
                    <a:pt x="10032" y="9798"/>
                  </a:cubicBezTo>
                </a:path>
              </a:pathLst>
            </a:cu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27054" name="Text Box 44"/>
            <p:cNvSpPr txBox="1">
              <a:spLocks noChangeArrowheads="1"/>
            </p:cNvSpPr>
            <p:nvPr/>
          </p:nvSpPr>
          <p:spPr bwMode="auto">
            <a:xfrm>
              <a:off x="768" y="2582"/>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7</a:t>
              </a:r>
              <a:endParaRPr lang="en-US"/>
            </a:p>
          </p:txBody>
        </p:sp>
        <p:sp>
          <p:nvSpPr>
            <p:cNvPr id="127055" name="Line 45"/>
            <p:cNvSpPr>
              <a:spLocks noChangeShapeType="1"/>
            </p:cNvSpPr>
            <p:nvPr/>
          </p:nvSpPr>
          <p:spPr bwMode="auto">
            <a:xfrm flipH="1">
              <a:off x="1450" y="2158"/>
              <a:ext cx="998" cy="823"/>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56" name="Text Box 46"/>
            <p:cNvSpPr txBox="1">
              <a:spLocks noChangeArrowheads="1"/>
            </p:cNvSpPr>
            <p:nvPr/>
          </p:nvSpPr>
          <p:spPr bwMode="auto">
            <a:xfrm>
              <a:off x="1896" y="2569"/>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4</a:t>
              </a:r>
              <a:endParaRPr lang="en-US"/>
            </a:p>
          </p:txBody>
        </p:sp>
        <p:sp>
          <p:nvSpPr>
            <p:cNvPr id="127057" name="Freeform 47"/>
            <p:cNvSpPr>
              <a:spLocks/>
            </p:cNvSpPr>
            <p:nvPr/>
          </p:nvSpPr>
          <p:spPr bwMode="auto">
            <a:xfrm>
              <a:off x="1477" y="1946"/>
              <a:ext cx="991" cy="484"/>
            </a:xfrm>
            <a:custGeom>
              <a:avLst/>
              <a:gdLst>
                <a:gd name="T0" fmla="*/ 0 w 991"/>
                <a:gd name="T1" fmla="*/ 168 h 484"/>
                <a:gd name="T2" fmla="*/ 204 w 991"/>
                <a:gd name="T3" fmla="*/ 484 h 484"/>
                <a:gd name="T4" fmla="*/ 302 w 991"/>
                <a:gd name="T5" fmla="*/ 7 h 484"/>
                <a:gd name="T6" fmla="*/ 379 w 991"/>
                <a:gd name="T7" fmla="*/ 442 h 484"/>
                <a:gd name="T8" fmla="*/ 534 w 991"/>
                <a:gd name="T9" fmla="*/ 21 h 484"/>
                <a:gd name="T10" fmla="*/ 611 w 991"/>
                <a:gd name="T11" fmla="*/ 351 h 484"/>
                <a:gd name="T12" fmla="*/ 660 w 991"/>
                <a:gd name="T13" fmla="*/ 77 h 484"/>
                <a:gd name="T14" fmla="*/ 991 w 991"/>
                <a:gd name="T15" fmla="*/ 218 h 484"/>
                <a:gd name="T16" fmla="*/ 0 60000 65536"/>
                <a:gd name="T17" fmla="*/ 0 60000 65536"/>
                <a:gd name="T18" fmla="*/ 0 60000 65536"/>
                <a:gd name="T19" fmla="*/ 0 60000 65536"/>
                <a:gd name="T20" fmla="*/ 0 60000 65536"/>
                <a:gd name="T21" fmla="*/ 0 60000 65536"/>
                <a:gd name="T22" fmla="*/ 0 60000 65536"/>
                <a:gd name="T23" fmla="*/ 0 60000 65536"/>
                <a:gd name="T24" fmla="*/ 0 w 991"/>
                <a:gd name="T25" fmla="*/ 0 h 484"/>
                <a:gd name="T26" fmla="*/ 991 w 991"/>
                <a:gd name="T27" fmla="*/ 484 h 4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1" h="484">
                  <a:moveTo>
                    <a:pt x="0" y="168"/>
                  </a:moveTo>
                  <a:cubicBezTo>
                    <a:pt x="0" y="168"/>
                    <a:pt x="145" y="484"/>
                    <a:pt x="204" y="484"/>
                  </a:cubicBezTo>
                  <a:cubicBezTo>
                    <a:pt x="263" y="484"/>
                    <a:pt x="253" y="6"/>
                    <a:pt x="302" y="7"/>
                  </a:cubicBezTo>
                  <a:cubicBezTo>
                    <a:pt x="331" y="0"/>
                    <a:pt x="313" y="444"/>
                    <a:pt x="379" y="442"/>
                  </a:cubicBezTo>
                  <a:cubicBezTo>
                    <a:pt x="418" y="444"/>
                    <a:pt x="475" y="24"/>
                    <a:pt x="534" y="21"/>
                  </a:cubicBezTo>
                  <a:cubicBezTo>
                    <a:pt x="573" y="6"/>
                    <a:pt x="575" y="360"/>
                    <a:pt x="611" y="351"/>
                  </a:cubicBezTo>
                  <a:cubicBezTo>
                    <a:pt x="647" y="342"/>
                    <a:pt x="577" y="80"/>
                    <a:pt x="660" y="77"/>
                  </a:cubicBezTo>
                  <a:cubicBezTo>
                    <a:pt x="743" y="74"/>
                    <a:pt x="922" y="189"/>
                    <a:pt x="991" y="218"/>
                  </a:cubicBezTo>
                </a:path>
              </a:pathLst>
            </a:cu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nvGrpSpPr>
            <p:cNvPr id="127058" name="Group 48"/>
            <p:cNvGrpSpPr>
              <a:grpSpLocks/>
            </p:cNvGrpSpPr>
            <p:nvPr/>
          </p:nvGrpSpPr>
          <p:grpSpPr bwMode="auto">
            <a:xfrm>
              <a:off x="2332" y="2021"/>
              <a:ext cx="316" cy="266"/>
              <a:chOff x="1613" y="2011"/>
              <a:chExt cx="316" cy="266"/>
            </a:xfrm>
          </p:grpSpPr>
          <p:sp>
            <p:nvSpPr>
              <p:cNvPr id="127075" name="Oval 49"/>
              <p:cNvSpPr>
                <a:spLocks noChangeArrowheads="1"/>
              </p:cNvSpPr>
              <p:nvPr/>
            </p:nvSpPr>
            <p:spPr bwMode="auto">
              <a:xfrm>
                <a:off x="1616" y="2136"/>
                <a:ext cx="313" cy="82"/>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76" name="Line 50"/>
              <p:cNvSpPr>
                <a:spLocks noChangeShapeType="1"/>
              </p:cNvSpPr>
              <p:nvPr/>
            </p:nvSpPr>
            <p:spPr bwMode="auto">
              <a:xfrm>
                <a:off x="1616"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77" name="Line 51"/>
              <p:cNvSpPr>
                <a:spLocks noChangeShapeType="1"/>
              </p:cNvSpPr>
              <p:nvPr/>
            </p:nvSpPr>
            <p:spPr bwMode="auto">
              <a:xfrm>
                <a:off x="1929"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78" name="Rectangle 52"/>
              <p:cNvSpPr>
                <a:spLocks noChangeArrowheads="1"/>
              </p:cNvSpPr>
              <p:nvPr/>
            </p:nvSpPr>
            <p:spPr bwMode="auto">
              <a:xfrm>
                <a:off x="1616" y="2131"/>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27079" name="Oval 53"/>
              <p:cNvSpPr>
                <a:spLocks noChangeArrowheads="1"/>
              </p:cNvSpPr>
              <p:nvPr/>
            </p:nvSpPr>
            <p:spPr bwMode="auto">
              <a:xfrm>
                <a:off x="1613" y="2070"/>
                <a:ext cx="313" cy="97"/>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80" name="Rectangle 54"/>
              <p:cNvSpPr>
                <a:spLocks noChangeArrowheads="1"/>
              </p:cNvSpPr>
              <p:nvPr/>
            </p:nvSpPr>
            <p:spPr bwMode="auto">
              <a:xfrm>
                <a:off x="1687" y="2100"/>
                <a:ext cx="141" cy="10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081" name="Text Box 55"/>
              <p:cNvSpPr txBox="1">
                <a:spLocks noChangeArrowheads="1"/>
              </p:cNvSpPr>
              <p:nvPr/>
            </p:nvSpPr>
            <p:spPr bwMode="auto">
              <a:xfrm>
                <a:off x="1652" y="2011"/>
                <a:ext cx="215" cy="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y</a:t>
                </a:r>
                <a:endParaRPr lang="en-US"/>
              </a:p>
            </p:txBody>
          </p:sp>
        </p:grpSp>
        <p:sp>
          <p:nvSpPr>
            <p:cNvPr id="127059" name="Text Box 56"/>
            <p:cNvSpPr txBox="1">
              <a:spLocks noChangeArrowheads="1"/>
            </p:cNvSpPr>
            <p:nvPr/>
          </p:nvSpPr>
          <p:spPr bwMode="auto">
            <a:xfrm>
              <a:off x="1814" y="1721"/>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8</a:t>
              </a:r>
              <a:endParaRPr lang="en-US"/>
            </a:p>
          </p:txBody>
        </p:sp>
        <p:grpSp>
          <p:nvGrpSpPr>
            <p:cNvPr id="127060" name="Group 57"/>
            <p:cNvGrpSpPr>
              <a:grpSpLocks/>
            </p:cNvGrpSpPr>
            <p:nvPr/>
          </p:nvGrpSpPr>
          <p:grpSpPr bwMode="auto">
            <a:xfrm>
              <a:off x="3007" y="2002"/>
              <a:ext cx="318" cy="269"/>
              <a:chOff x="1611" y="2011"/>
              <a:chExt cx="318" cy="269"/>
            </a:xfrm>
          </p:grpSpPr>
          <p:sp>
            <p:nvSpPr>
              <p:cNvPr id="127068" name="Oval 58"/>
              <p:cNvSpPr>
                <a:spLocks noChangeArrowheads="1"/>
              </p:cNvSpPr>
              <p:nvPr/>
            </p:nvSpPr>
            <p:spPr bwMode="auto">
              <a:xfrm>
                <a:off x="1616" y="2138"/>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69" name="Line 59"/>
              <p:cNvSpPr>
                <a:spLocks noChangeShapeType="1"/>
              </p:cNvSpPr>
              <p:nvPr/>
            </p:nvSpPr>
            <p:spPr bwMode="auto">
              <a:xfrm>
                <a:off x="1616"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70" name="Line 60"/>
              <p:cNvSpPr>
                <a:spLocks noChangeShapeType="1"/>
              </p:cNvSpPr>
              <p:nvPr/>
            </p:nvSpPr>
            <p:spPr bwMode="auto">
              <a:xfrm>
                <a:off x="1929" y="213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27071" name="Rectangle 61"/>
              <p:cNvSpPr>
                <a:spLocks noChangeArrowheads="1"/>
              </p:cNvSpPr>
              <p:nvPr/>
            </p:nvSpPr>
            <p:spPr bwMode="auto">
              <a:xfrm>
                <a:off x="1616" y="2131"/>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27072" name="Oval 62"/>
              <p:cNvSpPr>
                <a:spLocks noChangeArrowheads="1"/>
              </p:cNvSpPr>
              <p:nvPr/>
            </p:nvSpPr>
            <p:spPr bwMode="auto">
              <a:xfrm>
                <a:off x="1611" y="2072"/>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27073" name="Rectangle 63"/>
              <p:cNvSpPr>
                <a:spLocks noChangeArrowheads="1"/>
              </p:cNvSpPr>
              <p:nvPr/>
            </p:nvSpPr>
            <p:spPr bwMode="auto">
              <a:xfrm>
                <a:off x="1687" y="2100"/>
                <a:ext cx="141" cy="105"/>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7074" name="Text Box 64"/>
              <p:cNvSpPr txBox="1">
                <a:spLocks noChangeArrowheads="1"/>
              </p:cNvSpPr>
              <p:nvPr/>
            </p:nvSpPr>
            <p:spPr bwMode="auto">
              <a:xfrm>
                <a:off x="1653" y="2011"/>
                <a:ext cx="216"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z</a:t>
                </a:r>
                <a:endParaRPr lang="en-US"/>
              </a:p>
            </p:txBody>
          </p:sp>
        </p:grpSp>
        <p:sp>
          <p:nvSpPr>
            <p:cNvPr id="127061" name="Line 65"/>
            <p:cNvSpPr>
              <a:spLocks noChangeShapeType="1"/>
            </p:cNvSpPr>
            <p:nvPr/>
          </p:nvSpPr>
          <p:spPr bwMode="auto">
            <a:xfrm>
              <a:off x="2640" y="2149"/>
              <a:ext cx="352"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62" name="Text Box 66"/>
            <p:cNvSpPr txBox="1">
              <a:spLocks noChangeArrowheads="1"/>
            </p:cNvSpPr>
            <p:nvPr/>
          </p:nvSpPr>
          <p:spPr bwMode="auto">
            <a:xfrm>
              <a:off x="2706" y="2149"/>
              <a:ext cx="216"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2</a:t>
              </a:r>
              <a:endParaRPr lang="en-US"/>
            </a:p>
          </p:txBody>
        </p:sp>
        <p:sp>
          <p:nvSpPr>
            <p:cNvPr id="127063" name="Line 67"/>
            <p:cNvSpPr>
              <a:spLocks noChangeShapeType="1"/>
            </p:cNvSpPr>
            <p:nvPr/>
          </p:nvSpPr>
          <p:spPr bwMode="auto">
            <a:xfrm>
              <a:off x="1503" y="990"/>
              <a:ext cx="965" cy="1138"/>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27064" name="Text Box 68"/>
            <p:cNvSpPr txBox="1">
              <a:spLocks noChangeArrowheads="1"/>
            </p:cNvSpPr>
            <p:nvPr/>
          </p:nvSpPr>
          <p:spPr bwMode="auto">
            <a:xfrm>
              <a:off x="1919" y="1343"/>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7</a:t>
              </a:r>
              <a:endParaRPr lang="en-US"/>
            </a:p>
          </p:txBody>
        </p:sp>
        <p:sp>
          <p:nvSpPr>
            <p:cNvPr id="127065" name="Freeform 69"/>
            <p:cNvSpPr>
              <a:spLocks/>
            </p:cNvSpPr>
            <p:nvPr/>
          </p:nvSpPr>
          <p:spPr bwMode="auto">
            <a:xfrm>
              <a:off x="1489" y="976"/>
              <a:ext cx="28" cy="14"/>
            </a:xfrm>
            <a:custGeom>
              <a:avLst/>
              <a:gdLst>
                <a:gd name="T0" fmla="*/ 0 w 28"/>
                <a:gd name="T1" fmla="*/ 14 h 14"/>
                <a:gd name="T2" fmla="*/ 28 w 28"/>
                <a:gd name="T3" fmla="*/ 0 h 14"/>
                <a:gd name="T4" fmla="*/ 0 w 28"/>
                <a:gd name="T5" fmla="*/ 14 h 14"/>
                <a:gd name="T6" fmla="*/ 0 60000 65536"/>
                <a:gd name="T7" fmla="*/ 0 60000 65536"/>
                <a:gd name="T8" fmla="*/ 0 60000 65536"/>
                <a:gd name="T9" fmla="*/ 0 w 28"/>
                <a:gd name="T10" fmla="*/ 0 h 14"/>
                <a:gd name="T11" fmla="*/ 28 w 28"/>
                <a:gd name="T12" fmla="*/ 14 h 14"/>
              </a:gdLst>
              <a:ahLst/>
              <a:cxnLst>
                <a:cxn ang="T6">
                  <a:pos x="T0" y="T1"/>
                </a:cxn>
                <a:cxn ang="T7">
                  <a:pos x="T2" y="T3"/>
                </a:cxn>
                <a:cxn ang="T8">
                  <a:pos x="T4" y="T5"/>
                </a:cxn>
              </a:cxnLst>
              <a:rect l="T9" t="T10" r="T11" b="T12"/>
              <a:pathLst>
                <a:path w="28" h="14">
                  <a:moveTo>
                    <a:pt x="0" y="14"/>
                  </a:moveTo>
                  <a:cubicBezTo>
                    <a:pt x="9" y="9"/>
                    <a:pt x="28" y="0"/>
                    <a:pt x="28" y="0"/>
                  </a:cubicBezTo>
                  <a:cubicBezTo>
                    <a:pt x="28" y="0"/>
                    <a:pt x="9" y="9"/>
                    <a:pt x="0" y="14"/>
                  </a:cubicBezTo>
                  <a:close/>
                </a:path>
              </a:pathLst>
            </a:custGeom>
            <a:solidFill>
              <a:schemeClr val="accent1"/>
            </a:solidFill>
            <a:ln w="9525">
              <a:solidFill>
                <a:schemeClr val="tx1"/>
              </a:solidFill>
              <a:round/>
              <a:headEnd/>
              <a:tailEnd/>
            </a:ln>
          </p:spPr>
          <p:txBody>
            <a:bodyPr/>
            <a:lstStyle/>
            <a:p>
              <a:endParaRPr lang="en-US"/>
            </a:p>
          </p:txBody>
        </p:sp>
        <p:sp>
          <p:nvSpPr>
            <p:cNvPr id="127066" name="Freeform 70"/>
            <p:cNvSpPr>
              <a:spLocks/>
            </p:cNvSpPr>
            <p:nvPr/>
          </p:nvSpPr>
          <p:spPr bwMode="auto">
            <a:xfrm>
              <a:off x="1623" y="999"/>
              <a:ext cx="1510" cy="1052"/>
            </a:xfrm>
            <a:custGeom>
              <a:avLst/>
              <a:gdLst>
                <a:gd name="T0" fmla="*/ 0 w 1510"/>
                <a:gd name="T1" fmla="*/ 5 h 1052"/>
                <a:gd name="T2" fmla="*/ 1102 w 1510"/>
                <a:gd name="T3" fmla="*/ 174 h 1052"/>
                <a:gd name="T4" fmla="*/ 1510 w 1510"/>
                <a:gd name="T5" fmla="*/ 1052 h 1052"/>
                <a:gd name="T6" fmla="*/ 0 60000 65536"/>
                <a:gd name="T7" fmla="*/ 0 60000 65536"/>
                <a:gd name="T8" fmla="*/ 0 60000 65536"/>
                <a:gd name="T9" fmla="*/ 0 w 1510"/>
                <a:gd name="T10" fmla="*/ 0 h 1052"/>
                <a:gd name="T11" fmla="*/ 1510 w 1510"/>
                <a:gd name="T12" fmla="*/ 1052 h 1052"/>
              </a:gdLst>
              <a:ahLst/>
              <a:cxnLst>
                <a:cxn ang="T6">
                  <a:pos x="T0" y="T1"/>
                </a:cxn>
                <a:cxn ang="T7">
                  <a:pos x="T2" y="T3"/>
                </a:cxn>
                <a:cxn ang="T8">
                  <a:pos x="T4" y="T5"/>
                </a:cxn>
              </a:cxnLst>
              <a:rect l="T9" t="T10" r="T11" b="T12"/>
              <a:pathLst>
                <a:path w="1510" h="1052">
                  <a:moveTo>
                    <a:pt x="0" y="5"/>
                  </a:moveTo>
                  <a:cubicBezTo>
                    <a:pt x="184" y="33"/>
                    <a:pt x="851" y="0"/>
                    <a:pt x="1102" y="174"/>
                  </a:cubicBezTo>
                  <a:cubicBezTo>
                    <a:pt x="1353" y="348"/>
                    <a:pt x="1425" y="869"/>
                    <a:pt x="1510" y="1052"/>
                  </a:cubicBezTo>
                </a:path>
              </a:pathLst>
            </a:cu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27067" name="Text Box 71"/>
            <p:cNvSpPr txBox="1">
              <a:spLocks noChangeArrowheads="1"/>
            </p:cNvSpPr>
            <p:nvPr/>
          </p:nvSpPr>
          <p:spPr bwMode="auto">
            <a:xfrm>
              <a:off x="2680" y="1008"/>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9</a:t>
              </a:r>
              <a:endParaRPr lang="en-US"/>
            </a:p>
          </p:txBody>
        </p:sp>
      </p:grpSp>
      <p:sp>
        <p:nvSpPr>
          <p:cNvPr id="126981" name="Rectangle 72"/>
          <p:cNvSpPr>
            <a:spLocks noChangeArrowheads="1"/>
          </p:cNvSpPr>
          <p:nvPr/>
        </p:nvSpPr>
        <p:spPr bwMode="auto">
          <a:xfrm>
            <a:off x="2011363" y="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r>
              <a:rPr lang="en-US" sz="4000">
                <a:solidFill>
                  <a:srgbClr val="000099"/>
                </a:solidFill>
                <a:latin typeface="Gill Sans MT" charset="0"/>
              </a:rPr>
              <a:t>Dijkstra</a:t>
            </a:r>
            <a:r>
              <a:rPr lang="ja-JP" altLang="en-US" sz="4000">
                <a:solidFill>
                  <a:srgbClr val="000099"/>
                </a:solidFill>
                <a:latin typeface="Gill Sans MT" charset="0"/>
              </a:rPr>
              <a:t>’</a:t>
            </a:r>
            <a:r>
              <a:rPr lang="en-US" altLang="ja-JP" sz="4000">
                <a:solidFill>
                  <a:srgbClr val="000099"/>
                </a:solidFill>
                <a:latin typeface="Gill Sans MT" charset="0"/>
              </a:rPr>
              <a:t>s algorithm: example</a:t>
            </a:r>
            <a:endParaRPr lang="en-US" sz="4400">
              <a:solidFill>
                <a:srgbClr val="000099"/>
              </a:solidFill>
              <a:latin typeface="Gill Sans MT" charset="0"/>
            </a:endParaRPr>
          </a:p>
        </p:txBody>
      </p:sp>
      <p:sp>
        <p:nvSpPr>
          <p:cNvPr id="126982" name="Text Box 73"/>
          <p:cNvSpPr txBox="1">
            <a:spLocks noChangeArrowheads="1"/>
          </p:cNvSpPr>
          <p:nvPr/>
        </p:nvSpPr>
        <p:spPr bwMode="auto">
          <a:xfrm>
            <a:off x="1998664" y="1277939"/>
            <a:ext cx="706437"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Step</a:t>
            </a:r>
          </a:p>
          <a:p>
            <a:pPr algn="r"/>
            <a:endParaRPr lang="en-US" sz="2000"/>
          </a:p>
        </p:txBody>
      </p:sp>
      <p:sp>
        <p:nvSpPr>
          <p:cNvPr id="126983" name="Text Box 74"/>
          <p:cNvSpPr txBox="1">
            <a:spLocks noChangeArrowheads="1"/>
          </p:cNvSpPr>
          <p:nvPr/>
        </p:nvSpPr>
        <p:spPr bwMode="auto">
          <a:xfrm>
            <a:off x="2982913" y="1284289"/>
            <a:ext cx="41751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N</a:t>
            </a:r>
            <a:r>
              <a:rPr lang="en-US" sz="2000">
                <a:cs typeface="Arial" charset="0"/>
              </a:rPr>
              <a:t>'</a:t>
            </a:r>
          </a:p>
        </p:txBody>
      </p:sp>
      <p:sp>
        <p:nvSpPr>
          <p:cNvPr id="126984" name="Text Box 75"/>
          <p:cNvSpPr txBox="1">
            <a:spLocks noChangeArrowheads="1"/>
          </p:cNvSpPr>
          <p:nvPr/>
        </p:nvSpPr>
        <p:spPr bwMode="auto">
          <a:xfrm>
            <a:off x="3567113" y="1009650"/>
            <a:ext cx="677862"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D(</a:t>
            </a:r>
            <a:r>
              <a:rPr lang="en-US" sz="2000" b="1">
                <a:solidFill>
                  <a:srgbClr val="FF0000"/>
                </a:solidFill>
              </a:rPr>
              <a:t>v</a:t>
            </a:r>
            <a:r>
              <a:rPr lang="en-US" sz="2000"/>
              <a:t>)</a:t>
            </a:r>
          </a:p>
          <a:p>
            <a:pPr algn="r"/>
            <a:r>
              <a:rPr lang="en-US" sz="1600"/>
              <a:t>p(v)</a:t>
            </a:r>
          </a:p>
        </p:txBody>
      </p:sp>
      <p:sp>
        <p:nvSpPr>
          <p:cNvPr id="126985" name="Text Box 76"/>
          <p:cNvSpPr txBox="1">
            <a:spLocks noChangeArrowheads="1"/>
          </p:cNvSpPr>
          <p:nvPr/>
        </p:nvSpPr>
        <p:spPr bwMode="auto">
          <a:xfrm>
            <a:off x="2035175" y="1617663"/>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0</a:t>
            </a:r>
          </a:p>
        </p:txBody>
      </p:sp>
      <p:sp>
        <p:nvSpPr>
          <p:cNvPr id="126986" name="Text Box 77"/>
          <p:cNvSpPr txBox="1">
            <a:spLocks noChangeArrowheads="1"/>
          </p:cNvSpPr>
          <p:nvPr/>
        </p:nvSpPr>
        <p:spPr bwMode="auto">
          <a:xfrm>
            <a:off x="2039938" y="1914526"/>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1</a:t>
            </a:r>
          </a:p>
        </p:txBody>
      </p:sp>
      <p:sp>
        <p:nvSpPr>
          <p:cNvPr id="126987" name="Text Box 78"/>
          <p:cNvSpPr txBox="1">
            <a:spLocks noChangeArrowheads="1"/>
          </p:cNvSpPr>
          <p:nvPr/>
        </p:nvSpPr>
        <p:spPr bwMode="auto">
          <a:xfrm>
            <a:off x="2041525" y="2222501"/>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2</a:t>
            </a:r>
          </a:p>
        </p:txBody>
      </p:sp>
      <p:sp>
        <p:nvSpPr>
          <p:cNvPr id="126988" name="Text Box 79"/>
          <p:cNvSpPr txBox="1">
            <a:spLocks noChangeArrowheads="1"/>
          </p:cNvSpPr>
          <p:nvPr/>
        </p:nvSpPr>
        <p:spPr bwMode="auto">
          <a:xfrm>
            <a:off x="2035175" y="2524126"/>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3</a:t>
            </a:r>
          </a:p>
        </p:txBody>
      </p:sp>
      <p:sp>
        <p:nvSpPr>
          <p:cNvPr id="126989" name="Text Box 80"/>
          <p:cNvSpPr txBox="1">
            <a:spLocks noChangeArrowheads="1"/>
          </p:cNvSpPr>
          <p:nvPr/>
        </p:nvSpPr>
        <p:spPr bwMode="auto">
          <a:xfrm>
            <a:off x="2033588" y="28273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4</a:t>
            </a:r>
          </a:p>
        </p:txBody>
      </p:sp>
      <p:sp>
        <p:nvSpPr>
          <p:cNvPr id="126990" name="Text Box 81"/>
          <p:cNvSpPr txBox="1">
            <a:spLocks noChangeArrowheads="1"/>
          </p:cNvSpPr>
          <p:nvPr/>
        </p:nvSpPr>
        <p:spPr bwMode="auto">
          <a:xfrm>
            <a:off x="2038350" y="31321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5</a:t>
            </a:r>
          </a:p>
        </p:txBody>
      </p:sp>
      <p:sp>
        <p:nvSpPr>
          <p:cNvPr id="126991" name="Text Box 82"/>
          <p:cNvSpPr txBox="1">
            <a:spLocks noChangeArrowheads="1"/>
          </p:cNvSpPr>
          <p:nvPr/>
        </p:nvSpPr>
        <p:spPr bwMode="auto">
          <a:xfrm>
            <a:off x="4154489" y="1017588"/>
            <a:ext cx="73342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D(</a:t>
            </a:r>
            <a:r>
              <a:rPr lang="en-US" sz="2000" b="1">
                <a:solidFill>
                  <a:srgbClr val="FF0000"/>
                </a:solidFill>
              </a:rPr>
              <a:t>w</a:t>
            </a:r>
            <a:r>
              <a:rPr lang="en-US" sz="2000"/>
              <a:t>)</a:t>
            </a:r>
          </a:p>
          <a:p>
            <a:pPr algn="r"/>
            <a:r>
              <a:rPr lang="en-US" sz="1600"/>
              <a:t>p(w)</a:t>
            </a:r>
          </a:p>
        </p:txBody>
      </p:sp>
      <p:sp>
        <p:nvSpPr>
          <p:cNvPr id="126992" name="Text Box 83"/>
          <p:cNvSpPr txBox="1">
            <a:spLocks noChangeArrowheads="1"/>
          </p:cNvSpPr>
          <p:nvPr/>
        </p:nvSpPr>
        <p:spPr bwMode="auto">
          <a:xfrm>
            <a:off x="4830763" y="1017588"/>
            <a:ext cx="677862"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D(</a:t>
            </a:r>
            <a:r>
              <a:rPr lang="en-US" sz="2000" b="1">
                <a:solidFill>
                  <a:srgbClr val="FF0000"/>
                </a:solidFill>
              </a:rPr>
              <a:t>x</a:t>
            </a:r>
            <a:r>
              <a:rPr lang="en-US" sz="2000"/>
              <a:t>)</a:t>
            </a:r>
          </a:p>
          <a:p>
            <a:pPr algn="r"/>
            <a:r>
              <a:rPr lang="en-US" sz="1600"/>
              <a:t>p(x)</a:t>
            </a:r>
          </a:p>
        </p:txBody>
      </p:sp>
      <p:sp>
        <p:nvSpPr>
          <p:cNvPr id="126993" name="Text Box 84"/>
          <p:cNvSpPr txBox="1">
            <a:spLocks noChangeArrowheads="1"/>
          </p:cNvSpPr>
          <p:nvPr/>
        </p:nvSpPr>
        <p:spPr bwMode="auto">
          <a:xfrm>
            <a:off x="5470526" y="1017588"/>
            <a:ext cx="677863"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D(</a:t>
            </a:r>
            <a:r>
              <a:rPr lang="en-US" sz="2000" b="1">
                <a:solidFill>
                  <a:srgbClr val="FF0000"/>
                </a:solidFill>
              </a:rPr>
              <a:t>y</a:t>
            </a:r>
            <a:r>
              <a:rPr lang="en-US" sz="2000"/>
              <a:t>)</a:t>
            </a:r>
          </a:p>
          <a:p>
            <a:pPr algn="r"/>
            <a:r>
              <a:rPr lang="en-US" sz="1600"/>
              <a:t>p(y)</a:t>
            </a:r>
          </a:p>
        </p:txBody>
      </p:sp>
      <p:sp>
        <p:nvSpPr>
          <p:cNvPr id="126994" name="Text Box 85"/>
          <p:cNvSpPr txBox="1">
            <a:spLocks noChangeArrowheads="1"/>
          </p:cNvSpPr>
          <p:nvPr/>
        </p:nvSpPr>
        <p:spPr bwMode="auto">
          <a:xfrm>
            <a:off x="6102351" y="1022350"/>
            <a:ext cx="663575"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2000"/>
              <a:t>D(</a:t>
            </a:r>
            <a:r>
              <a:rPr lang="en-US" sz="2000" b="1">
                <a:solidFill>
                  <a:srgbClr val="FF0000"/>
                </a:solidFill>
              </a:rPr>
              <a:t>z</a:t>
            </a:r>
            <a:r>
              <a:rPr lang="en-US" sz="2000"/>
              <a:t>)</a:t>
            </a:r>
          </a:p>
          <a:p>
            <a:pPr algn="r"/>
            <a:r>
              <a:rPr lang="en-US" sz="1600"/>
              <a:t>p(z)</a:t>
            </a:r>
          </a:p>
        </p:txBody>
      </p:sp>
      <p:sp>
        <p:nvSpPr>
          <p:cNvPr id="126995" name="Line 86"/>
          <p:cNvSpPr>
            <a:spLocks noChangeShapeType="1"/>
          </p:cNvSpPr>
          <p:nvPr/>
        </p:nvSpPr>
        <p:spPr bwMode="auto">
          <a:xfrm>
            <a:off x="2124075" y="1638300"/>
            <a:ext cx="4629150" cy="0"/>
          </a:xfrm>
          <a:prstGeom prst="line">
            <a:avLst/>
          </a:prstGeom>
          <a:noFill/>
          <a:ln w="28575">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26996" name="Line 87"/>
          <p:cNvSpPr>
            <a:spLocks noChangeShapeType="1"/>
          </p:cNvSpPr>
          <p:nvPr/>
        </p:nvSpPr>
        <p:spPr bwMode="auto">
          <a:xfrm>
            <a:off x="2105025" y="1952625"/>
            <a:ext cx="4629150" cy="0"/>
          </a:xfrm>
          <a:prstGeom prst="line">
            <a:avLst/>
          </a:prstGeom>
          <a:noFill/>
          <a:ln w="12700">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26997" name="Text Box 88"/>
          <p:cNvSpPr txBox="1">
            <a:spLocks noChangeArrowheads="1"/>
          </p:cNvSpPr>
          <p:nvPr/>
        </p:nvSpPr>
        <p:spPr bwMode="auto">
          <a:xfrm>
            <a:off x="3016250" y="16081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u</a:t>
            </a:r>
          </a:p>
        </p:txBody>
      </p:sp>
      <p:sp>
        <p:nvSpPr>
          <p:cNvPr id="126998" name="Line 89"/>
          <p:cNvSpPr>
            <a:spLocks noChangeShapeType="1"/>
          </p:cNvSpPr>
          <p:nvPr/>
        </p:nvSpPr>
        <p:spPr bwMode="auto">
          <a:xfrm>
            <a:off x="2105025" y="2247900"/>
            <a:ext cx="4629150" cy="0"/>
          </a:xfrm>
          <a:prstGeom prst="line">
            <a:avLst/>
          </a:prstGeom>
          <a:noFill/>
          <a:ln w="12700">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26999" name="Line 90"/>
          <p:cNvSpPr>
            <a:spLocks noChangeShapeType="1"/>
          </p:cNvSpPr>
          <p:nvPr/>
        </p:nvSpPr>
        <p:spPr bwMode="auto">
          <a:xfrm>
            <a:off x="2105025" y="2562225"/>
            <a:ext cx="4629150" cy="0"/>
          </a:xfrm>
          <a:prstGeom prst="line">
            <a:avLst/>
          </a:prstGeom>
          <a:noFill/>
          <a:ln w="12700">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27000" name="Line 91"/>
          <p:cNvSpPr>
            <a:spLocks noChangeShapeType="1"/>
          </p:cNvSpPr>
          <p:nvPr/>
        </p:nvSpPr>
        <p:spPr bwMode="auto">
          <a:xfrm>
            <a:off x="2089150" y="2865438"/>
            <a:ext cx="4629150" cy="0"/>
          </a:xfrm>
          <a:prstGeom prst="line">
            <a:avLst/>
          </a:prstGeom>
          <a:noFill/>
          <a:ln w="12700">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27001" name="Line 92"/>
          <p:cNvSpPr>
            <a:spLocks noChangeShapeType="1"/>
          </p:cNvSpPr>
          <p:nvPr/>
        </p:nvSpPr>
        <p:spPr bwMode="auto">
          <a:xfrm>
            <a:off x="2100263" y="3171825"/>
            <a:ext cx="4629150" cy="0"/>
          </a:xfrm>
          <a:prstGeom prst="line">
            <a:avLst/>
          </a:prstGeom>
          <a:noFill/>
          <a:ln w="12700">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27002" name="Line 93"/>
          <p:cNvSpPr>
            <a:spLocks noChangeShapeType="1"/>
          </p:cNvSpPr>
          <p:nvPr/>
        </p:nvSpPr>
        <p:spPr bwMode="auto">
          <a:xfrm>
            <a:off x="2105025" y="3467100"/>
            <a:ext cx="4629150" cy="0"/>
          </a:xfrm>
          <a:prstGeom prst="line">
            <a:avLst/>
          </a:prstGeom>
          <a:noFill/>
          <a:ln w="12700">
            <a:solidFill>
              <a:srgbClr val="000099"/>
            </a:solidFill>
            <a:round/>
            <a:headEnd/>
            <a:tailEnd/>
          </a:ln>
          <a:extLst>
            <a:ext uri="{909E8E84-426E-40dd-AFC4-6F175D3DCCD1}">
              <a14:hiddenFill xmlns:a14="http://schemas.microsoft.com/office/drawing/2010/main" xmlns="">
                <a:noFill/>
              </a14:hiddenFill>
            </a:ext>
          </a:extLst>
        </p:spPr>
        <p:txBody>
          <a:bodyPr wrap="none"/>
          <a:lstStyle/>
          <a:p>
            <a:endParaRPr lang="en-US"/>
          </a:p>
        </p:txBody>
      </p:sp>
      <p:grpSp>
        <p:nvGrpSpPr>
          <p:cNvPr id="9" name="Group 94"/>
          <p:cNvGrpSpPr>
            <a:grpSpLocks/>
          </p:cNvGrpSpPr>
          <p:nvPr/>
        </p:nvGrpSpPr>
        <p:grpSpPr bwMode="auto">
          <a:xfrm>
            <a:off x="3714751" y="1609726"/>
            <a:ext cx="3084513" cy="371475"/>
            <a:chOff x="1380" y="1014"/>
            <a:chExt cx="1943" cy="234"/>
          </a:xfrm>
        </p:grpSpPr>
        <p:sp>
          <p:nvSpPr>
            <p:cNvPr id="127036" name="Text Box 95"/>
            <p:cNvSpPr txBox="1">
              <a:spLocks noChangeArrowheads="1"/>
            </p:cNvSpPr>
            <p:nvPr/>
          </p:nvSpPr>
          <p:spPr bwMode="auto">
            <a:xfrm>
              <a:off x="3043" y="1014"/>
              <a:ext cx="2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latin typeface="Comic Sans MS" charset="0"/>
                </a:rPr>
                <a:t>∞ </a:t>
              </a:r>
              <a:endParaRPr lang="en-US" sz="2000"/>
            </a:p>
          </p:txBody>
        </p:sp>
        <p:sp>
          <p:nvSpPr>
            <p:cNvPr id="127037" name="Text Box 96"/>
            <p:cNvSpPr txBox="1">
              <a:spLocks noChangeArrowheads="1"/>
            </p:cNvSpPr>
            <p:nvPr/>
          </p:nvSpPr>
          <p:spPr bwMode="auto">
            <a:xfrm>
              <a:off x="2647" y="1014"/>
              <a:ext cx="2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latin typeface="Comic Sans MS" charset="0"/>
                </a:rPr>
                <a:t>∞ </a:t>
              </a:r>
              <a:endParaRPr lang="en-US" sz="2000"/>
            </a:p>
          </p:txBody>
        </p:sp>
        <p:sp>
          <p:nvSpPr>
            <p:cNvPr id="127038" name="Text Box 97"/>
            <p:cNvSpPr txBox="1">
              <a:spLocks noChangeArrowheads="1"/>
            </p:cNvSpPr>
            <p:nvPr/>
          </p:nvSpPr>
          <p:spPr bwMode="auto">
            <a:xfrm>
              <a:off x="1380" y="1017"/>
              <a:ext cx="3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7,u</a:t>
              </a:r>
            </a:p>
          </p:txBody>
        </p:sp>
        <p:sp>
          <p:nvSpPr>
            <p:cNvPr id="127039" name="Text Box 98"/>
            <p:cNvSpPr txBox="1">
              <a:spLocks noChangeArrowheads="1"/>
            </p:cNvSpPr>
            <p:nvPr/>
          </p:nvSpPr>
          <p:spPr bwMode="auto">
            <a:xfrm>
              <a:off x="1787" y="1015"/>
              <a:ext cx="3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3,u</a:t>
              </a:r>
            </a:p>
          </p:txBody>
        </p:sp>
        <p:sp>
          <p:nvSpPr>
            <p:cNvPr id="127040" name="Text Box 99"/>
            <p:cNvSpPr txBox="1">
              <a:spLocks noChangeArrowheads="1"/>
            </p:cNvSpPr>
            <p:nvPr/>
          </p:nvSpPr>
          <p:spPr bwMode="auto">
            <a:xfrm>
              <a:off x="2190" y="1016"/>
              <a:ext cx="3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5,u</a:t>
              </a:r>
            </a:p>
          </p:txBody>
        </p:sp>
      </p:grpSp>
      <p:sp>
        <p:nvSpPr>
          <p:cNvPr id="717924" name="Text Box 100"/>
          <p:cNvSpPr txBox="1">
            <a:spLocks noChangeArrowheads="1"/>
          </p:cNvSpPr>
          <p:nvPr/>
        </p:nvSpPr>
        <p:spPr bwMode="auto">
          <a:xfrm>
            <a:off x="2870200" y="1905001"/>
            <a:ext cx="4762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uw</a:t>
            </a:r>
          </a:p>
        </p:txBody>
      </p:sp>
      <p:grpSp>
        <p:nvGrpSpPr>
          <p:cNvPr id="10" name="Group 101"/>
          <p:cNvGrpSpPr>
            <a:grpSpLocks/>
          </p:cNvGrpSpPr>
          <p:nvPr/>
        </p:nvGrpSpPr>
        <p:grpSpPr bwMode="auto">
          <a:xfrm>
            <a:off x="3687763" y="1916114"/>
            <a:ext cx="3122612" cy="371475"/>
            <a:chOff x="1356" y="1014"/>
            <a:chExt cx="1967" cy="234"/>
          </a:xfrm>
        </p:grpSpPr>
        <p:sp>
          <p:nvSpPr>
            <p:cNvPr id="127031" name="Text Box 102"/>
            <p:cNvSpPr txBox="1">
              <a:spLocks noChangeArrowheads="1"/>
            </p:cNvSpPr>
            <p:nvPr/>
          </p:nvSpPr>
          <p:spPr bwMode="auto">
            <a:xfrm>
              <a:off x="3043" y="1014"/>
              <a:ext cx="2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latin typeface="Comic Sans MS" charset="0"/>
                </a:rPr>
                <a:t>∞ </a:t>
              </a:r>
              <a:endParaRPr lang="en-US" sz="2000"/>
            </a:p>
          </p:txBody>
        </p:sp>
        <p:sp>
          <p:nvSpPr>
            <p:cNvPr id="127032" name="Text Box 103"/>
            <p:cNvSpPr txBox="1">
              <a:spLocks noChangeArrowheads="1"/>
            </p:cNvSpPr>
            <p:nvPr/>
          </p:nvSpPr>
          <p:spPr bwMode="auto">
            <a:xfrm>
              <a:off x="2482" y="1014"/>
              <a:ext cx="44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a:t>11</a:t>
              </a:r>
              <a:r>
                <a:rPr lang="en-US" sz="1800"/>
                <a:t>,w</a:t>
              </a:r>
              <a:r>
                <a:rPr lang="en-US" sz="1800">
                  <a:latin typeface="Comic Sans MS" charset="0"/>
                </a:rPr>
                <a:t> </a:t>
              </a:r>
              <a:endParaRPr lang="en-US" sz="2000"/>
            </a:p>
          </p:txBody>
        </p:sp>
        <p:sp>
          <p:nvSpPr>
            <p:cNvPr id="127033" name="Text Box 104"/>
            <p:cNvSpPr txBox="1">
              <a:spLocks noChangeArrowheads="1"/>
            </p:cNvSpPr>
            <p:nvPr/>
          </p:nvSpPr>
          <p:spPr bwMode="auto">
            <a:xfrm>
              <a:off x="1356" y="1017"/>
              <a:ext cx="34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6,w</a:t>
              </a:r>
            </a:p>
          </p:txBody>
        </p:sp>
        <p:sp>
          <p:nvSpPr>
            <p:cNvPr id="127034" name="Text Box 105"/>
            <p:cNvSpPr txBox="1">
              <a:spLocks noChangeArrowheads="1"/>
            </p:cNvSpPr>
            <p:nvPr/>
          </p:nvSpPr>
          <p:spPr bwMode="auto">
            <a:xfrm>
              <a:off x="1987" y="1015"/>
              <a:ext cx="1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endParaRPr lang="en-US" sz="1800"/>
            </a:p>
          </p:txBody>
        </p:sp>
        <p:sp>
          <p:nvSpPr>
            <p:cNvPr id="127035" name="Text Box 106"/>
            <p:cNvSpPr txBox="1">
              <a:spLocks noChangeArrowheads="1"/>
            </p:cNvSpPr>
            <p:nvPr/>
          </p:nvSpPr>
          <p:spPr bwMode="auto">
            <a:xfrm>
              <a:off x="2190" y="1016"/>
              <a:ext cx="3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5,u</a:t>
              </a:r>
            </a:p>
          </p:txBody>
        </p:sp>
      </p:grpSp>
      <p:grpSp>
        <p:nvGrpSpPr>
          <p:cNvPr id="11" name="Group 107"/>
          <p:cNvGrpSpPr>
            <a:grpSpLocks/>
          </p:cNvGrpSpPr>
          <p:nvPr/>
        </p:nvGrpSpPr>
        <p:grpSpPr bwMode="auto">
          <a:xfrm>
            <a:off x="3686176" y="2214564"/>
            <a:ext cx="3122613" cy="376237"/>
            <a:chOff x="1356" y="1011"/>
            <a:chExt cx="1967" cy="237"/>
          </a:xfrm>
        </p:grpSpPr>
        <p:sp>
          <p:nvSpPr>
            <p:cNvPr id="127026" name="Text Box 108"/>
            <p:cNvSpPr txBox="1">
              <a:spLocks noChangeArrowheads="1"/>
            </p:cNvSpPr>
            <p:nvPr/>
          </p:nvSpPr>
          <p:spPr bwMode="auto">
            <a:xfrm>
              <a:off x="2913" y="1011"/>
              <a:ext cx="41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a:t>14</a:t>
              </a:r>
              <a:r>
                <a:rPr lang="en-US" sz="1800"/>
                <a:t>,x </a:t>
              </a:r>
            </a:p>
          </p:txBody>
        </p:sp>
        <p:sp>
          <p:nvSpPr>
            <p:cNvPr id="127027" name="Text Box 109"/>
            <p:cNvSpPr txBox="1">
              <a:spLocks noChangeArrowheads="1"/>
            </p:cNvSpPr>
            <p:nvPr/>
          </p:nvSpPr>
          <p:spPr bwMode="auto">
            <a:xfrm>
              <a:off x="2489" y="1011"/>
              <a:ext cx="43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a:t>11,</a:t>
              </a:r>
              <a:r>
                <a:rPr lang="en-US" sz="1800"/>
                <a:t>w </a:t>
              </a:r>
              <a:endParaRPr lang="en-US" sz="2000"/>
            </a:p>
          </p:txBody>
        </p:sp>
        <p:sp>
          <p:nvSpPr>
            <p:cNvPr id="127028" name="Text Box 110"/>
            <p:cNvSpPr txBox="1">
              <a:spLocks noChangeArrowheads="1"/>
            </p:cNvSpPr>
            <p:nvPr/>
          </p:nvSpPr>
          <p:spPr bwMode="auto">
            <a:xfrm>
              <a:off x="1356" y="1017"/>
              <a:ext cx="34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6,w</a:t>
              </a:r>
            </a:p>
          </p:txBody>
        </p:sp>
        <p:sp>
          <p:nvSpPr>
            <p:cNvPr id="127029" name="Text Box 111"/>
            <p:cNvSpPr txBox="1">
              <a:spLocks noChangeArrowheads="1"/>
            </p:cNvSpPr>
            <p:nvPr/>
          </p:nvSpPr>
          <p:spPr bwMode="auto">
            <a:xfrm>
              <a:off x="1987" y="1015"/>
              <a:ext cx="1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endParaRPr lang="en-US" sz="1800"/>
            </a:p>
          </p:txBody>
        </p:sp>
        <p:sp>
          <p:nvSpPr>
            <p:cNvPr id="127030" name="Text Box 112"/>
            <p:cNvSpPr txBox="1">
              <a:spLocks noChangeArrowheads="1"/>
            </p:cNvSpPr>
            <p:nvPr/>
          </p:nvSpPr>
          <p:spPr bwMode="auto">
            <a:xfrm>
              <a:off x="2390" y="1016"/>
              <a:ext cx="1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endParaRPr lang="en-US" sz="1800"/>
            </a:p>
          </p:txBody>
        </p:sp>
      </p:grpSp>
      <p:sp>
        <p:nvSpPr>
          <p:cNvPr id="717937" name="Oval 113"/>
          <p:cNvSpPr>
            <a:spLocks noChangeArrowheads="1"/>
          </p:cNvSpPr>
          <p:nvPr/>
        </p:nvSpPr>
        <p:spPr bwMode="auto">
          <a:xfrm>
            <a:off x="4352925" y="1666876"/>
            <a:ext cx="528638" cy="276225"/>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a:latin typeface="Comic Sans MS" charset="0"/>
            </a:endParaRPr>
          </a:p>
        </p:txBody>
      </p:sp>
      <p:sp>
        <p:nvSpPr>
          <p:cNvPr id="717938" name="Oval 114"/>
          <p:cNvSpPr>
            <a:spLocks noChangeArrowheads="1"/>
          </p:cNvSpPr>
          <p:nvPr/>
        </p:nvSpPr>
        <p:spPr bwMode="auto">
          <a:xfrm>
            <a:off x="5006975" y="1952626"/>
            <a:ext cx="528638" cy="276225"/>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a:latin typeface="Comic Sans MS" charset="0"/>
            </a:endParaRPr>
          </a:p>
        </p:txBody>
      </p:sp>
      <p:sp>
        <p:nvSpPr>
          <p:cNvPr id="717939" name="Text Box 115"/>
          <p:cNvSpPr txBox="1">
            <a:spLocks noChangeArrowheads="1"/>
          </p:cNvSpPr>
          <p:nvPr/>
        </p:nvSpPr>
        <p:spPr bwMode="auto">
          <a:xfrm>
            <a:off x="2763838" y="2214563"/>
            <a:ext cx="5905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uwx</a:t>
            </a:r>
          </a:p>
        </p:txBody>
      </p:sp>
      <p:sp>
        <p:nvSpPr>
          <p:cNvPr id="717940" name="Oval 116"/>
          <p:cNvSpPr>
            <a:spLocks noChangeArrowheads="1"/>
          </p:cNvSpPr>
          <p:nvPr/>
        </p:nvSpPr>
        <p:spPr bwMode="auto">
          <a:xfrm>
            <a:off x="3698875" y="2271714"/>
            <a:ext cx="528638" cy="276225"/>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a:latin typeface="Comic Sans MS" charset="0"/>
            </a:endParaRPr>
          </a:p>
        </p:txBody>
      </p:sp>
      <p:sp>
        <p:nvSpPr>
          <p:cNvPr id="717941" name="Text Box 117"/>
          <p:cNvSpPr txBox="1">
            <a:spLocks noChangeArrowheads="1"/>
          </p:cNvSpPr>
          <p:nvPr/>
        </p:nvSpPr>
        <p:spPr bwMode="auto">
          <a:xfrm>
            <a:off x="2668588" y="2500313"/>
            <a:ext cx="7048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uwxv</a:t>
            </a:r>
          </a:p>
        </p:txBody>
      </p:sp>
      <p:grpSp>
        <p:nvGrpSpPr>
          <p:cNvPr id="12" name="Group 118"/>
          <p:cNvGrpSpPr>
            <a:grpSpLocks/>
          </p:cNvGrpSpPr>
          <p:nvPr/>
        </p:nvGrpSpPr>
        <p:grpSpPr bwMode="auto">
          <a:xfrm>
            <a:off x="5532439" y="2511426"/>
            <a:ext cx="1273175" cy="366713"/>
            <a:chOff x="1492" y="2777"/>
            <a:chExt cx="802" cy="231"/>
          </a:xfrm>
        </p:grpSpPr>
        <p:sp>
          <p:nvSpPr>
            <p:cNvPr id="127024" name="Text Box 119"/>
            <p:cNvSpPr txBox="1">
              <a:spLocks noChangeArrowheads="1"/>
            </p:cNvSpPr>
            <p:nvPr/>
          </p:nvSpPr>
          <p:spPr bwMode="auto">
            <a:xfrm>
              <a:off x="1884" y="2777"/>
              <a:ext cx="41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a:t>14</a:t>
              </a:r>
              <a:r>
                <a:rPr lang="en-US" sz="1800"/>
                <a:t>,x </a:t>
              </a:r>
            </a:p>
          </p:txBody>
        </p:sp>
        <p:sp>
          <p:nvSpPr>
            <p:cNvPr id="127025" name="Text Box 120"/>
            <p:cNvSpPr txBox="1">
              <a:spLocks noChangeArrowheads="1"/>
            </p:cNvSpPr>
            <p:nvPr/>
          </p:nvSpPr>
          <p:spPr bwMode="auto">
            <a:xfrm>
              <a:off x="1492" y="2777"/>
              <a:ext cx="40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a:t>10,</a:t>
              </a:r>
              <a:r>
                <a:rPr lang="en-US" sz="1800"/>
                <a:t>v </a:t>
              </a:r>
              <a:endParaRPr lang="en-US" sz="2000"/>
            </a:p>
          </p:txBody>
        </p:sp>
      </p:grpSp>
      <p:sp>
        <p:nvSpPr>
          <p:cNvPr id="717945" name="Oval 121"/>
          <p:cNvSpPr>
            <a:spLocks noChangeArrowheads="1"/>
          </p:cNvSpPr>
          <p:nvPr/>
        </p:nvSpPr>
        <p:spPr bwMode="auto">
          <a:xfrm>
            <a:off x="5535614" y="2570164"/>
            <a:ext cx="528637" cy="276225"/>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a:latin typeface="Comic Sans MS" charset="0"/>
            </a:endParaRPr>
          </a:p>
        </p:txBody>
      </p:sp>
      <p:sp>
        <p:nvSpPr>
          <p:cNvPr id="717946" name="Text Box 122"/>
          <p:cNvSpPr txBox="1">
            <a:spLocks noChangeArrowheads="1"/>
          </p:cNvSpPr>
          <p:nvPr/>
        </p:nvSpPr>
        <p:spPr bwMode="auto">
          <a:xfrm>
            <a:off x="2584450" y="2819401"/>
            <a:ext cx="819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uwxvy</a:t>
            </a:r>
          </a:p>
        </p:txBody>
      </p:sp>
      <p:sp>
        <p:nvSpPr>
          <p:cNvPr id="717947" name="Text Box 123"/>
          <p:cNvSpPr txBox="1">
            <a:spLocks noChangeArrowheads="1"/>
          </p:cNvSpPr>
          <p:nvPr/>
        </p:nvSpPr>
        <p:spPr bwMode="auto">
          <a:xfrm>
            <a:off x="6162676" y="2830513"/>
            <a:ext cx="650875"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600"/>
              <a:t>12</a:t>
            </a:r>
            <a:r>
              <a:rPr lang="en-US" sz="1800"/>
              <a:t>,y </a:t>
            </a:r>
          </a:p>
        </p:txBody>
      </p:sp>
      <p:sp>
        <p:nvSpPr>
          <p:cNvPr id="717948" name="Oval 124"/>
          <p:cNvSpPr>
            <a:spLocks noChangeArrowheads="1"/>
          </p:cNvSpPr>
          <p:nvPr/>
        </p:nvSpPr>
        <p:spPr bwMode="auto">
          <a:xfrm>
            <a:off x="6200775" y="2887664"/>
            <a:ext cx="528638" cy="276225"/>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a:latin typeface="Comic Sans MS" charset="0"/>
            </a:endParaRPr>
          </a:p>
        </p:txBody>
      </p:sp>
      <p:sp>
        <p:nvSpPr>
          <p:cNvPr id="717949" name="Rectangle 125"/>
          <p:cNvSpPr>
            <a:spLocks noChangeArrowheads="1"/>
          </p:cNvSpPr>
          <p:nvPr/>
        </p:nvSpPr>
        <p:spPr bwMode="auto">
          <a:xfrm>
            <a:off x="2062163" y="3775076"/>
            <a:ext cx="3810000" cy="2397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85000"/>
              </a:lnSpc>
              <a:spcBef>
                <a:spcPct val="20000"/>
              </a:spcBef>
              <a:buClr>
                <a:srgbClr val="000099"/>
              </a:buClr>
              <a:buSzPct val="65000"/>
            </a:pPr>
            <a:r>
              <a:rPr lang="en-US" sz="2800" i="1">
                <a:solidFill>
                  <a:srgbClr val="CC0000"/>
                </a:solidFill>
                <a:latin typeface="Gill Sans MT" charset="0"/>
              </a:rPr>
              <a:t>notes:</a:t>
            </a:r>
          </a:p>
          <a:p>
            <a:pPr marL="342900" indent="-342900">
              <a:lnSpc>
                <a:spcPct val="85000"/>
              </a:lnSpc>
              <a:spcBef>
                <a:spcPct val="20000"/>
              </a:spcBef>
              <a:buClr>
                <a:srgbClr val="000099"/>
              </a:buClr>
              <a:buSzPct val="65000"/>
              <a:buFont typeface="Wingdings" charset="0"/>
              <a:buChar char="v"/>
            </a:pPr>
            <a:r>
              <a:rPr lang="en-US" sz="2000">
                <a:latin typeface="Gill Sans MT" charset="0"/>
              </a:rPr>
              <a:t>construct shortest path tree by tracing predecessor nodes</a:t>
            </a:r>
          </a:p>
          <a:p>
            <a:pPr marL="342900" indent="-342900">
              <a:lnSpc>
                <a:spcPct val="85000"/>
              </a:lnSpc>
              <a:spcBef>
                <a:spcPct val="20000"/>
              </a:spcBef>
              <a:buClr>
                <a:srgbClr val="000099"/>
              </a:buClr>
              <a:buSzPct val="65000"/>
              <a:buFont typeface="Wingdings" charset="0"/>
              <a:buChar char="v"/>
            </a:pPr>
            <a:r>
              <a:rPr lang="en-US" sz="2000">
                <a:latin typeface="Gill Sans MT" charset="0"/>
              </a:rPr>
              <a:t>ties can exist (can be broken arbitrarily)</a:t>
            </a:r>
          </a:p>
        </p:txBody>
      </p:sp>
      <p:sp>
        <p:nvSpPr>
          <p:cNvPr id="717950" name="Line 126"/>
          <p:cNvSpPr>
            <a:spLocks noChangeShapeType="1"/>
          </p:cNvSpPr>
          <p:nvPr/>
        </p:nvSpPr>
        <p:spPr bwMode="auto">
          <a:xfrm>
            <a:off x="9398000" y="4995863"/>
            <a:ext cx="590550" cy="0"/>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17951" name="Line 127"/>
          <p:cNvSpPr>
            <a:spLocks noChangeShapeType="1"/>
          </p:cNvSpPr>
          <p:nvPr/>
        </p:nvSpPr>
        <p:spPr bwMode="auto">
          <a:xfrm flipV="1">
            <a:off x="7648576" y="4995863"/>
            <a:ext cx="1463675" cy="1204912"/>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17952" name="Line 128"/>
          <p:cNvSpPr>
            <a:spLocks noChangeShapeType="1"/>
          </p:cNvSpPr>
          <p:nvPr/>
        </p:nvSpPr>
        <p:spPr bwMode="auto">
          <a:xfrm>
            <a:off x="7639051" y="5110163"/>
            <a:ext cx="9525" cy="1047750"/>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17953" name="Line 129"/>
          <p:cNvSpPr>
            <a:spLocks noChangeShapeType="1"/>
          </p:cNvSpPr>
          <p:nvPr/>
        </p:nvSpPr>
        <p:spPr bwMode="auto">
          <a:xfrm flipV="1">
            <a:off x="6430964" y="3252789"/>
            <a:ext cx="1012825" cy="1628775"/>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17954" name="Line 130"/>
          <p:cNvSpPr>
            <a:spLocks noChangeShapeType="1"/>
          </p:cNvSpPr>
          <p:nvPr/>
        </p:nvSpPr>
        <p:spPr bwMode="auto">
          <a:xfrm flipV="1">
            <a:off x="6532563" y="4999038"/>
            <a:ext cx="944562" cy="0"/>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17955" name="Text Box 131"/>
          <p:cNvSpPr txBox="1">
            <a:spLocks noChangeArrowheads="1"/>
          </p:cNvSpPr>
          <p:nvPr/>
        </p:nvSpPr>
        <p:spPr bwMode="auto">
          <a:xfrm>
            <a:off x="2455863" y="3117851"/>
            <a:ext cx="9334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800"/>
              <a:t>uwxvyz</a:t>
            </a:r>
          </a:p>
        </p:txBody>
      </p:sp>
      <p:sp>
        <p:nvSpPr>
          <p:cNvPr id="136"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
        <p:nvSpPr>
          <p:cNvPr id="137" name="Text Box 3"/>
          <p:cNvSpPr txBox="1">
            <a:spLocks noChangeArrowheads="1"/>
          </p:cNvSpPr>
          <p:nvPr/>
        </p:nvSpPr>
        <p:spPr bwMode="auto">
          <a:xfrm>
            <a:off x="1816101" y="3580949"/>
            <a:ext cx="42438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dirty="0"/>
              <a:t>1  8   </a:t>
            </a:r>
            <a:r>
              <a:rPr lang="en-US" sz="1600" b="1" i="1" dirty="0"/>
              <a:t>Loop</a:t>
            </a:r>
            <a:r>
              <a:rPr lang="en-US" sz="1600" i="1" dirty="0"/>
              <a:t> </a:t>
            </a:r>
            <a:endParaRPr lang="en-US" sz="1600" dirty="0"/>
          </a:p>
          <a:p>
            <a:r>
              <a:rPr lang="en-US" sz="1600" dirty="0"/>
              <a:t>9     find w not in N</a:t>
            </a:r>
            <a:r>
              <a:rPr lang="en-US" sz="1600" dirty="0">
                <a:cs typeface="Arial" charset="0"/>
              </a:rPr>
              <a:t>'</a:t>
            </a:r>
            <a:r>
              <a:rPr lang="en-US" sz="1600" dirty="0"/>
              <a:t> such that D(w) is a minimum </a:t>
            </a:r>
          </a:p>
          <a:p>
            <a:r>
              <a:rPr lang="en-US" sz="1600" dirty="0"/>
              <a:t>10    add w to N</a:t>
            </a:r>
            <a:r>
              <a:rPr lang="en-US" sz="1600" dirty="0">
                <a:cs typeface="Arial" charset="0"/>
              </a:rPr>
              <a:t>'</a:t>
            </a:r>
            <a:r>
              <a:rPr lang="en-US" sz="1600" dirty="0"/>
              <a:t> </a:t>
            </a:r>
          </a:p>
          <a:p>
            <a:r>
              <a:rPr lang="en-US" sz="1600" dirty="0"/>
              <a:t>11    update D(v) for all v adjacent to w and not in N</a:t>
            </a:r>
            <a:r>
              <a:rPr lang="en-US" sz="1600" dirty="0">
                <a:cs typeface="Arial" charset="0"/>
              </a:rPr>
              <a:t>'</a:t>
            </a:r>
            <a:r>
              <a:rPr lang="en-US" sz="1600" dirty="0"/>
              <a:t> : </a:t>
            </a:r>
          </a:p>
          <a:p>
            <a:r>
              <a:rPr lang="en-US" sz="1600" dirty="0"/>
              <a:t>12       </a:t>
            </a:r>
            <a:r>
              <a:rPr lang="en-US" sz="1600" b="1" dirty="0">
                <a:solidFill>
                  <a:srgbClr val="CC0000"/>
                </a:solidFill>
              </a:rPr>
              <a:t>D(v) = min( D(v), D(w) + c(</a:t>
            </a:r>
            <a:r>
              <a:rPr lang="en-US" sz="1600" b="1" dirty="0" err="1">
                <a:solidFill>
                  <a:srgbClr val="CC0000"/>
                </a:solidFill>
              </a:rPr>
              <a:t>w,v</a:t>
            </a:r>
            <a:r>
              <a:rPr lang="en-US" sz="1600" b="1" dirty="0">
                <a:solidFill>
                  <a:srgbClr val="CC0000"/>
                </a:solidFill>
              </a:rPr>
              <a:t>) ) </a:t>
            </a:r>
          </a:p>
          <a:p>
            <a:r>
              <a:rPr lang="en-US" sz="1600" dirty="0"/>
              <a:t>13    /* new cost to v is either old cost to v or known </a:t>
            </a:r>
          </a:p>
          <a:p>
            <a:r>
              <a:rPr lang="en-US" sz="1600" dirty="0"/>
              <a:t>14     shortest path cost to w plus cost from w to v */ </a:t>
            </a:r>
          </a:p>
          <a:p>
            <a:r>
              <a:rPr lang="en-US" sz="1600" dirty="0"/>
              <a:t>15  </a:t>
            </a:r>
            <a:r>
              <a:rPr lang="en-US" sz="1600" b="1" i="1" dirty="0"/>
              <a:t>until all nodes in N</a:t>
            </a:r>
            <a:r>
              <a:rPr lang="en-US" sz="1600" b="1" i="1" dirty="0">
                <a:cs typeface="Arial" charset="0"/>
              </a:rPr>
              <a:t>'</a:t>
            </a:r>
            <a:r>
              <a:rPr lang="en-US" sz="1600" dirty="0"/>
              <a:t> </a:t>
            </a:r>
          </a:p>
        </p:txBody>
      </p:sp>
    </p:spTree>
    <p:extLst>
      <p:ext uri="{BB962C8B-B14F-4D97-AF65-F5344CB8AC3E}">
        <p14:creationId xmlns:p14="http://schemas.microsoft.com/office/powerpoint/2010/main" val="22551644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17937"/>
                                        </p:tgtEl>
                                        <p:attrNameLst>
                                          <p:attrName>style.visibility</p:attrName>
                                        </p:attrNameLst>
                                      </p:cBhvr>
                                      <p:to>
                                        <p:strVal val="visible"/>
                                      </p:to>
                                    </p:set>
                                    <p:animEffect transition="in" filter="dissolve">
                                      <p:cBhvr>
                                        <p:cTn id="12" dur="500"/>
                                        <p:tgtEl>
                                          <p:spTgt spid="717937"/>
                                        </p:tgtEl>
                                      </p:cBhvr>
                                    </p:animEffect>
                                  </p:childTnLst>
                                </p:cTn>
                              </p:par>
                            </p:childTnLst>
                          </p:cTn>
                        </p:par>
                        <p:par>
                          <p:cTn id="13" fill="hold" nodeType="afterGroup">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717924"/>
                                        </p:tgtEl>
                                        <p:attrNameLst>
                                          <p:attrName>style.visibility</p:attrName>
                                        </p:attrNameLst>
                                      </p:cBhvr>
                                      <p:to>
                                        <p:strVal val="visible"/>
                                      </p:to>
                                    </p:set>
                                    <p:animEffect transition="in" filter="dissolve">
                                      <p:cBhvr>
                                        <p:cTn id="16" dur="500"/>
                                        <p:tgtEl>
                                          <p:spTgt spid="71792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10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17938"/>
                                        </p:tgtEl>
                                        <p:attrNameLst>
                                          <p:attrName>style.visibility</p:attrName>
                                        </p:attrNameLst>
                                      </p:cBhvr>
                                      <p:to>
                                        <p:strVal val="visible"/>
                                      </p:to>
                                    </p:set>
                                    <p:animEffect transition="in" filter="dissolve">
                                      <p:cBhvr>
                                        <p:cTn id="26" dur="500"/>
                                        <p:tgtEl>
                                          <p:spTgt spid="717938"/>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717939"/>
                                        </p:tgtEl>
                                        <p:attrNameLst>
                                          <p:attrName>style.visibility</p:attrName>
                                        </p:attrNameLst>
                                      </p:cBhvr>
                                      <p:to>
                                        <p:strVal val="visible"/>
                                      </p:to>
                                    </p:set>
                                    <p:animEffect transition="in" filter="dissolve">
                                      <p:cBhvr>
                                        <p:cTn id="30" dur="500"/>
                                        <p:tgtEl>
                                          <p:spTgt spid="71793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wipe(left)">
                                      <p:cBhvr>
                                        <p:cTn id="35" dur="1000"/>
                                        <p:tgtEl>
                                          <p:spTgt spid="1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717940"/>
                                        </p:tgtEl>
                                        <p:attrNameLst>
                                          <p:attrName>style.visibility</p:attrName>
                                        </p:attrNameLst>
                                      </p:cBhvr>
                                      <p:to>
                                        <p:strVal val="visible"/>
                                      </p:to>
                                    </p:set>
                                    <p:animEffect transition="in" filter="dissolve">
                                      <p:cBhvr>
                                        <p:cTn id="40" dur="500"/>
                                        <p:tgtEl>
                                          <p:spTgt spid="717940"/>
                                        </p:tgtEl>
                                      </p:cBhvr>
                                    </p:animEffect>
                                  </p:childTnLst>
                                </p:cTn>
                              </p:par>
                            </p:childTnLst>
                          </p:cTn>
                        </p:par>
                        <p:par>
                          <p:cTn id="41" fill="hold" nodeType="afterGroup">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717941"/>
                                        </p:tgtEl>
                                        <p:attrNameLst>
                                          <p:attrName>style.visibility</p:attrName>
                                        </p:attrNameLst>
                                      </p:cBhvr>
                                      <p:to>
                                        <p:strVal val="visible"/>
                                      </p:to>
                                    </p:set>
                                    <p:animEffect transition="in" filter="dissolve">
                                      <p:cBhvr>
                                        <p:cTn id="44" dur="500"/>
                                        <p:tgtEl>
                                          <p:spTgt spid="71794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left)">
                                      <p:cBhvr>
                                        <p:cTn id="49" dur="1000"/>
                                        <p:tgtEl>
                                          <p:spTgt spid="1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717945"/>
                                        </p:tgtEl>
                                        <p:attrNameLst>
                                          <p:attrName>style.visibility</p:attrName>
                                        </p:attrNameLst>
                                      </p:cBhvr>
                                      <p:to>
                                        <p:strVal val="visible"/>
                                      </p:to>
                                    </p:set>
                                    <p:animEffect transition="in" filter="dissolve">
                                      <p:cBhvr>
                                        <p:cTn id="54" dur="500"/>
                                        <p:tgtEl>
                                          <p:spTgt spid="717945"/>
                                        </p:tgtEl>
                                      </p:cBhvr>
                                    </p:animEffect>
                                  </p:childTnLst>
                                </p:cTn>
                              </p:par>
                            </p:childTnLst>
                          </p:cTn>
                        </p:par>
                        <p:par>
                          <p:cTn id="55" fill="hold" nodeType="afterGroup">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717946"/>
                                        </p:tgtEl>
                                        <p:attrNameLst>
                                          <p:attrName>style.visibility</p:attrName>
                                        </p:attrNameLst>
                                      </p:cBhvr>
                                      <p:to>
                                        <p:strVal val="visible"/>
                                      </p:to>
                                    </p:set>
                                    <p:animEffect transition="in" filter="dissolve">
                                      <p:cBhvr>
                                        <p:cTn id="58" dur="500"/>
                                        <p:tgtEl>
                                          <p:spTgt spid="717946"/>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717947"/>
                                        </p:tgtEl>
                                        <p:attrNameLst>
                                          <p:attrName>style.visibility</p:attrName>
                                        </p:attrNameLst>
                                      </p:cBhvr>
                                      <p:to>
                                        <p:strVal val="visible"/>
                                      </p:to>
                                    </p:set>
                                    <p:animEffect transition="in" filter="wipe(left)">
                                      <p:cBhvr>
                                        <p:cTn id="63" dur="1000"/>
                                        <p:tgtEl>
                                          <p:spTgt spid="717947"/>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717948"/>
                                        </p:tgtEl>
                                        <p:attrNameLst>
                                          <p:attrName>style.visibility</p:attrName>
                                        </p:attrNameLst>
                                      </p:cBhvr>
                                      <p:to>
                                        <p:strVal val="visible"/>
                                      </p:to>
                                    </p:set>
                                    <p:animEffect transition="in" filter="dissolve">
                                      <p:cBhvr>
                                        <p:cTn id="68" dur="500"/>
                                        <p:tgtEl>
                                          <p:spTgt spid="717948"/>
                                        </p:tgtEl>
                                      </p:cBhvr>
                                    </p:animEffect>
                                  </p:childTnLst>
                                </p:cTn>
                              </p:par>
                            </p:childTnLst>
                          </p:cTn>
                        </p:par>
                        <p:par>
                          <p:cTn id="69" fill="hold" nodeType="afterGroup">
                            <p:stCondLst>
                              <p:cond delay="500"/>
                            </p:stCondLst>
                            <p:childTnLst>
                              <p:par>
                                <p:cTn id="70" presetID="9" presetClass="entr" presetSubtype="0" fill="hold" grpId="0" nodeType="afterEffect">
                                  <p:stCondLst>
                                    <p:cond delay="0"/>
                                  </p:stCondLst>
                                  <p:childTnLst>
                                    <p:set>
                                      <p:cBhvr>
                                        <p:cTn id="71" dur="1" fill="hold">
                                          <p:stCondLst>
                                            <p:cond delay="0"/>
                                          </p:stCondLst>
                                        </p:cTn>
                                        <p:tgtEl>
                                          <p:spTgt spid="717955"/>
                                        </p:tgtEl>
                                        <p:attrNameLst>
                                          <p:attrName>style.visibility</p:attrName>
                                        </p:attrNameLst>
                                      </p:cBhvr>
                                      <p:to>
                                        <p:strVal val="visible"/>
                                      </p:to>
                                    </p:set>
                                    <p:animEffect transition="in" filter="dissolve">
                                      <p:cBhvr>
                                        <p:cTn id="72" dur="500"/>
                                        <p:tgtEl>
                                          <p:spTgt spid="71795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717949"/>
                                        </p:tgtEl>
                                        <p:attrNameLst>
                                          <p:attrName>style.visibility</p:attrName>
                                        </p:attrNameLst>
                                      </p:cBhvr>
                                      <p:to>
                                        <p:strVal val="visible"/>
                                      </p:to>
                                    </p:set>
                                    <p:animEffect transition="in" filter="dissolve">
                                      <p:cBhvr>
                                        <p:cTn id="77" dur="500"/>
                                        <p:tgtEl>
                                          <p:spTgt spid="717949"/>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717950"/>
                                        </p:tgtEl>
                                        <p:attrNameLst>
                                          <p:attrName>style.visibility</p:attrName>
                                        </p:attrNameLst>
                                      </p:cBhvr>
                                      <p:to>
                                        <p:strVal val="visible"/>
                                      </p:to>
                                    </p:set>
                                    <p:animEffect transition="in" filter="dissolve">
                                      <p:cBhvr>
                                        <p:cTn id="82" dur="1000"/>
                                        <p:tgtEl>
                                          <p:spTgt spid="717950"/>
                                        </p:tgtEl>
                                      </p:cBhvr>
                                    </p:animEffect>
                                  </p:childTnLst>
                                </p:cTn>
                              </p:par>
                            </p:childTnLst>
                          </p:cTn>
                        </p:par>
                        <p:par>
                          <p:cTn id="83" fill="hold" nodeType="afterGroup">
                            <p:stCondLst>
                              <p:cond delay="1000"/>
                            </p:stCondLst>
                            <p:childTnLst>
                              <p:par>
                                <p:cTn id="84" presetID="9" presetClass="entr" presetSubtype="0" fill="hold" grpId="0" nodeType="afterEffect">
                                  <p:stCondLst>
                                    <p:cond delay="0"/>
                                  </p:stCondLst>
                                  <p:childTnLst>
                                    <p:set>
                                      <p:cBhvr>
                                        <p:cTn id="85" dur="1" fill="hold">
                                          <p:stCondLst>
                                            <p:cond delay="0"/>
                                          </p:stCondLst>
                                        </p:cTn>
                                        <p:tgtEl>
                                          <p:spTgt spid="717951"/>
                                        </p:tgtEl>
                                        <p:attrNameLst>
                                          <p:attrName>style.visibility</p:attrName>
                                        </p:attrNameLst>
                                      </p:cBhvr>
                                      <p:to>
                                        <p:strVal val="visible"/>
                                      </p:to>
                                    </p:set>
                                    <p:animEffect transition="in" filter="dissolve">
                                      <p:cBhvr>
                                        <p:cTn id="86" dur="1000"/>
                                        <p:tgtEl>
                                          <p:spTgt spid="717951"/>
                                        </p:tgtEl>
                                      </p:cBhvr>
                                    </p:animEffect>
                                  </p:childTnLst>
                                </p:cTn>
                              </p:par>
                            </p:childTnLst>
                          </p:cTn>
                        </p:par>
                        <p:par>
                          <p:cTn id="87" fill="hold" nodeType="afterGroup">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717952"/>
                                        </p:tgtEl>
                                        <p:attrNameLst>
                                          <p:attrName>style.visibility</p:attrName>
                                        </p:attrNameLst>
                                      </p:cBhvr>
                                      <p:to>
                                        <p:strVal val="visible"/>
                                      </p:to>
                                    </p:set>
                                    <p:animEffect transition="in" filter="dissolve">
                                      <p:cBhvr>
                                        <p:cTn id="90" dur="1000"/>
                                        <p:tgtEl>
                                          <p:spTgt spid="717952"/>
                                        </p:tgtEl>
                                      </p:cBhvr>
                                    </p:animEffect>
                                  </p:childTnLst>
                                </p:cTn>
                              </p:par>
                            </p:childTnLst>
                          </p:cTn>
                        </p:par>
                        <p:par>
                          <p:cTn id="91" fill="hold" nodeType="afterGroup">
                            <p:stCondLst>
                              <p:cond delay="3000"/>
                            </p:stCondLst>
                            <p:childTnLst>
                              <p:par>
                                <p:cTn id="92" presetID="9" presetClass="entr" presetSubtype="0" fill="hold" grpId="0" nodeType="afterEffect">
                                  <p:stCondLst>
                                    <p:cond delay="0"/>
                                  </p:stCondLst>
                                  <p:childTnLst>
                                    <p:set>
                                      <p:cBhvr>
                                        <p:cTn id="93" dur="1" fill="hold">
                                          <p:stCondLst>
                                            <p:cond delay="0"/>
                                          </p:stCondLst>
                                        </p:cTn>
                                        <p:tgtEl>
                                          <p:spTgt spid="717953"/>
                                        </p:tgtEl>
                                        <p:attrNameLst>
                                          <p:attrName>style.visibility</p:attrName>
                                        </p:attrNameLst>
                                      </p:cBhvr>
                                      <p:to>
                                        <p:strVal val="visible"/>
                                      </p:to>
                                    </p:set>
                                    <p:animEffect transition="in" filter="dissolve">
                                      <p:cBhvr>
                                        <p:cTn id="94" dur="1000"/>
                                        <p:tgtEl>
                                          <p:spTgt spid="717953"/>
                                        </p:tgtEl>
                                      </p:cBhvr>
                                    </p:animEffect>
                                  </p:childTnLst>
                                </p:cTn>
                              </p:par>
                            </p:childTnLst>
                          </p:cTn>
                        </p:par>
                        <p:par>
                          <p:cTn id="95" fill="hold" nodeType="afterGroup">
                            <p:stCondLst>
                              <p:cond delay="4000"/>
                            </p:stCondLst>
                            <p:childTnLst>
                              <p:par>
                                <p:cTn id="96" presetID="9" presetClass="entr" presetSubtype="0" fill="hold" grpId="0" nodeType="afterEffect">
                                  <p:stCondLst>
                                    <p:cond delay="0"/>
                                  </p:stCondLst>
                                  <p:childTnLst>
                                    <p:set>
                                      <p:cBhvr>
                                        <p:cTn id="97" dur="1" fill="hold">
                                          <p:stCondLst>
                                            <p:cond delay="0"/>
                                          </p:stCondLst>
                                        </p:cTn>
                                        <p:tgtEl>
                                          <p:spTgt spid="717954"/>
                                        </p:tgtEl>
                                        <p:attrNameLst>
                                          <p:attrName>style.visibility</p:attrName>
                                        </p:attrNameLst>
                                      </p:cBhvr>
                                      <p:to>
                                        <p:strVal val="visible"/>
                                      </p:to>
                                    </p:set>
                                    <p:animEffect transition="in" filter="dissolve">
                                      <p:cBhvr>
                                        <p:cTn id="98" dur="1000"/>
                                        <p:tgtEl>
                                          <p:spTgt spid="7179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24" grpId="0"/>
      <p:bldP spid="717937" grpId="0" animBg="1"/>
      <p:bldP spid="717938" grpId="0" animBg="1"/>
      <p:bldP spid="717939" grpId="0"/>
      <p:bldP spid="717940" grpId="0" animBg="1"/>
      <p:bldP spid="717941" grpId="0"/>
      <p:bldP spid="717945" grpId="0" animBg="1"/>
      <p:bldP spid="717946" grpId="0"/>
      <p:bldP spid="717947" grpId="0"/>
      <p:bldP spid="717948" grpId="0" animBg="1"/>
      <p:bldP spid="717949" grpId="0"/>
      <p:bldP spid="717950" grpId="0" animBg="1"/>
      <p:bldP spid="717951" grpId="0" animBg="1"/>
      <p:bldP spid="717952" grpId="0" animBg="1"/>
      <p:bldP spid="717953" grpId="0" animBg="1"/>
      <p:bldP spid="717954" grpId="0" animBg="1"/>
      <p:bldP spid="71795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6" name="Rectangle 3"/>
          <p:cNvSpPr>
            <a:spLocks noGrp="1" noChangeArrowheads="1"/>
          </p:cNvSpPr>
          <p:nvPr>
            <p:ph type="body" idx="1"/>
          </p:nvPr>
        </p:nvSpPr>
        <p:spPr>
          <a:xfrm>
            <a:off x="2057400" y="1600200"/>
            <a:ext cx="7772400" cy="2414588"/>
          </a:xfrm>
        </p:spPr>
        <p:txBody>
          <a:bodyPr/>
          <a:lstStyle/>
          <a:p>
            <a:pPr>
              <a:buFont typeface="Wingdings" charset="0"/>
              <a:buNone/>
              <a:defRPr/>
            </a:pPr>
            <a:r>
              <a:rPr lang="en-US" sz="3200" i="1" dirty="0">
                <a:solidFill>
                  <a:srgbClr val="CC0000"/>
                </a:solidFill>
              </a:rPr>
              <a:t>key idea:</a:t>
            </a:r>
            <a:r>
              <a:rPr lang="en-US" sz="3200" dirty="0">
                <a:solidFill>
                  <a:srgbClr val="CC0000"/>
                </a:solidFill>
              </a:rPr>
              <a:t> </a:t>
            </a:r>
          </a:p>
          <a:p>
            <a:pPr>
              <a:defRPr/>
            </a:pPr>
            <a:r>
              <a:rPr lang="en-US" dirty="0">
                <a:cs typeface="+mn-cs"/>
              </a:rPr>
              <a:t>from time-to-time, each node sends its own distance vector estimate to neighbors</a:t>
            </a:r>
          </a:p>
          <a:p>
            <a:pPr>
              <a:defRPr/>
            </a:pPr>
            <a:r>
              <a:rPr lang="en-US" dirty="0">
                <a:cs typeface="+mn-cs"/>
              </a:rPr>
              <a:t>when x receives new DV estimate from neighbor, it updates its own DV using B-F equation:</a:t>
            </a:r>
          </a:p>
        </p:txBody>
      </p:sp>
      <p:sp>
        <p:nvSpPr>
          <p:cNvPr id="135172" name="Rectangle 4"/>
          <p:cNvSpPr>
            <a:spLocks noChangeArrowheads="1"/>
          </p:cNvSpPr>
          <p:nvPr/>
        </p:nvSpPr>
        <p:spPr bwMode="auto">
          <a:xfrm>
            <a:off x="2527301" y="3819059"/>
            <a:ext cx="7063729"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r>
              <a:rPr lang="en-US" sz="2800" i="1">
                <a:solidFill>
                  <a:srgbClr val="CC0000"/>
                </a:solidFill>
                <a:cs typeface="Times New Roman" charset="0"/>
              </a:rPr>
              <a:t>D</a:t>
            </a:r>
            <a:r>
              <a:rPr lang="en-US" sz="2800" i="1" baseline="-30000">
                <a:solidFill>
                  <a:srgbClr val="CC0000"/>
                </a:solidFill>
                <a:cs typeface="Times New Roman" charset="0"/>
              </a:rPr>
              <a:t>x</a:t>
            </a:r>
            <a:r>
              <a:rPr lang="en-US" sz="2800" i="1">
                <a:solidFill>
                  <a:srgbClr val="CC0000"/>
                </a:solidFill>
                <a:cs typeface="Times New Roman" charset="0"/>
              </a:rPr>
              <a:t>(y) ← min</a:t>
            </a:r>
            <a:r>
              <a:rPr lang="en-US" sz="2800" i="1" baseline="-30000">
                <a:solidFill>
                  <a:srgbClr val="CC0000"/>
                </a:solidFill>
                <a:cs typeface="Times New Roman" charset="0"/>
              </a:rPr>
              <a:t>v</a:t>
            </a:r>
            <a:r>
              <a:rPr lang="en-US" sz="2800" i="1">
                <a:solidFill>
                  <a:srgbClr val="CC0000"/>
                </a:solidFill>
                <a:cs typeface="Times New Roman" charset="0"/>
              </a:rPr>
              <a:t>{c(x,v) + D</a:t>
            </a:r>
            <a:r>
              <a:rPr lang="en-US" sz="2800" i="1" baseline="-30000">
                <a:solidFill>
                  <a:srgbClr val="CC0000"/>
                </a:solidFill>
                <a:cs typeface="Times New Roman" charset="0"/>
              </a:rPr>
              <a:t>v</a:t>
            </a:r>
            <a:r>
              <a:rPr lang="en-US" sz="2800" i="1">
                <a:solidFill>
                  <a:srgbClr val="CC0000"/>
                </a:solidFill>
                <a:cs typeface="Times New Roman" charset="0"/>
              </a:rPr>
              <a:t>(y)}  for each node y </a:t>
            </a:r>
            <a:r>
              <a:rPr lang="en-US" sz="2800" i="1">
                <a:solidFill>
                  <a:srgbClr val="CC0000"/>
                </a:solidFill>
                <a:ea typeface="MS Mincho" charset="0"/>
                <a:cs typeface="MS Mincho" charset="0"/>
              </a:rPr>
              <a:t>∊</a:t>
            </a:r>
            <a:r>
              <a:rPr lang="en-US" sz="2800" i="1">
                <a:solidFill>
                  <a:srgbClr val="CC0000"/>
                </a:solidFill>
                <a:cs typeface="Times New Roman" charset="0"/>
              </a:rPr>
              <a:t> N</a:t>
            </a:r>
          </a:p>
        </p:txBody>
      </p:sp>
      <p:sp>
        <p:nvSpPr>
          <p:cNvPr id="135173" name="Rectangle 5"/>
          <p:cNvSpPr>
            <a:spLocks noChangeArrowheads="1"/>
          </p:cNvSpPr>
          <p:nvPr/>
        </p:nvSpPr>
        <p:spPr bwMode="auto">
          <a:xfrm>
            <a:off x="1909763" y="4640264"/>
            <a:ext cx="7772400" cy="1500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90000"/>
              </a:lnSpc>
              <a:spcBef>
                <a:spcPct val="20000"/>
              </a:spcBef>
              <a:buClr>
                <a:srgbClr val="000099"/>
              </a:buClr>
              <a:buSzPct val="65000"/>
              <a:buFont typeface="Wingdings" charset="0"/>
              <a:buChar char="v"/>
            </a:pPr>
            <a:r>
              <a:rPr lang="en-US" sz="2800">
                <a:latin typeface="Gill Sans MT" charset="0"/>
              </a:rPr>
              <a:t>under minor, natural conditions, the estimate </a:t>
            </a:r>
            <a:r>
              <a:rPr lang="en-US" sz="2800" i="1">
                <a:latin typeface="Gill Sans MT" charset="0"/>
                <a:cs typeface="Times New Roman" charset="0"/>
              </a:rPr>
              <a:t>D</a:t>
            </a:r>
            <a:r>
              <a:rPr lang="en-US" sz="2800" i="1" baseline="-30000">
                <a:latin typeface="Gill Sans MT" charset="0"/>
                <a:cs typeface="Times New Roman" charset="0"/>
              </a:rPr>
              <a:t>x</a:t>
            </a:r>
            <a:r>
              <a:rPr lang="en-US" sz="2800" i="1">
                <a:latin typeface="Gill Sans MT" charset="0"/>
                <a:cs typeface="Times New Roman" charset="0"/>
              </a:rPr>
              <a:t>(y) converge to the actual least cost </a:t>
            </a:r>
            <a:r>
              <a:rPr lang="en-US" sz="2800">
                <a:latin typeface="Gill Sans MT" charset="0"/>
              </a:rPr>
              <a:t>d</a:t>
            </a:r>
            <a:r>
              <a:rPr lang="en-US" sz="2800" baseline="-25000">
                <a:latin typeface="Gill Sans MT" charset="0"/>
              </a:rPr>
              <a:t>x</a:t>
            </a:r>
            <a:r>
              <a:rPr lang="en-US" sz="2800">
                <a:latin typeface="Gill Sans MT" charset="0"/>
              </a:rPr>
              <a:t>(y)</a:t>
            </a:r>
            <a:r>
              <a:rPr lang="en-US" sz="2400">
                <a:latin typeface="Gill Sans MT" charset="0"/>
              </a:rPr>
              <a:t> </a:t>
            </a:r>
          </a:p>
        </p:txBody>
      </p:sp>
      <p:pic>
        <p:nvPicPr>
          <p:cNvPr id="135174" name="Picture 7"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9951" y="1066800"/>
            <a:ext cx="6399213"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20" name="Rectangle 8"/>
          <p:cNvSpPr>
            <a:spLocks noGrp="1" noChangeArrowheads="1"/>
          </p:cNvSpPr>
          <p:nvPr>
            <p:ph type="title"/>
          </p:nvPr>
        </p:nvSpPr>
        <p:spPr/>
        <p:txBody>
          <a:bodyPr/>
          <a:lstStyle/>
          <a:p>
            <a:pPr>
              <a:defRPr/>
            </a:pPr>
            <a:r>
              <a:rPr lang="en-US" dirty="0">
                <a:cs typeface="+mj-cs"/>
              </a:rPr>
              <a:t>Distance vector algorithm </a:t>
            </a:r>
          </a:p>
        </p:txBody>
      </p:sp>
      <p:sp>
        <p:nvSpPr>
          <p:cNvPr id="10"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429179090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Line 3"/>
          <p:cNvSpPr>
            <a:spLocks noChangeShapeType="1"/>
          </p:cNvSpPr>
          <p:nvPr/>
        </p:nvSpPr>
        <p:spPr bwMode="auto">
          <a:xfrm>
            <a:off x="2743200" y="14478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20" name="Line 4"/>
          <p:cNvSpPr>
            <a:spLocks noChangeShapeType="1"/>
          </p:cNvSpPr>
          <p:nvPr/>
        </p:nvSpPr>
        <p:spPr bwMode="auto">
          <a:xfrm>
            <a:off x="2438400" y="16764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21" name="Text Box 5"/>
          <p:cNvSpPr txBox="1">
            <a:spLocks noChangeArrowheads="1"/>
          </p:cNvSpPr>
          <p:nvPr/>
        </p:nvSpPr>
        <p:spPr bwMode="auto">
          <a:xfrm>
            <a:off x="2743200" y="12906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7222" name="Text Box 6"/>
          <p:cNvSpPr txBox="1">
            <a:spLocks noChangeArrowheads="1"/>
          </p:cNvSpPr>
          <p:nvPr/>
        </p:nvSpPr>
        <p:spPr bwMode="auto">
          <a:xfrm>
            <a:off x="2438400" y="167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7223" name="Text Box 7"/>
          <p:cNvSpPr txBox="1">
            <a:spLocks noChangeArrowheads="1"/>
          </p:cNvSpPr>
          <p:nvPr/>
        </p:nvSpPr>
        <p:spPr bwMode="auto">
          <a:xfrm>
            <a:off x="2438400" y="197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7224" name="Text Box 8"/>
          <p:cNvSpPr txBox="1">
            <a:spLocks noChangeArrowheads="1"/>
          </p:cNvSpPr>
          <p:nvPr/>
        </p:nvSpPr>
        <p:spPr bwMode="auto">
          <a:xfrm>
            <a:off x="2438400" y="2281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7225" name="Text Box 9"/>
          <p:cNvSpPr txBox="1">
            <a:spLocks noChangeArrowheads="1"/>
          </p:cNvSpPr>
          <p:nvPr/>
        </p:nvSpPr>
        <p:spPr bwMode="auto">
          <a:xfrm>
            <a:off x="2743200" y="1671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0  2   7</a:t>
            </a:r>
          </a:p>
        </p:txBody>
      </p:sp>
      <p:sp>
        <p:nvSpPr>
          <p:cNvPr id="137226" name="Text Box 10"/>
          <p:cNvSpPr txBox="1">
            <a:spLocks noChangeArrowheads="1"/>
          </p:cNvSpPr>
          <p:nvPr/>
        </p:nvSpPr>
        <p:spPr bwMode="auto">
          <a:xfrm>
            <a:off x="2743201" y="20526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27" name="Text Box 11"/>
          <p:cNvSpPr txBox="1">
            <a:spLocks noChangeArrowheads="1"/>
          </p:cNvSpPr>
          <p:nvPr/>
        </p:nvSpPr>
        <p:spPr bwMode="auto">
          <a:xfrm>
            <a:off x="2971801" y="20526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28" name="Text Box 12"/>
          <p:cNvSpPr txBox="1">
            <a:spLocks noChangeArrowheads="1"/>
          </p:cNvSpPr>
          <p:nvPr/>
        </p:nvSpPr>
        <p:spPr bwMode="auto">
          <a:xfrm>
            <a:off x="3352801" y="20526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29" name="Text Box 13"/>
          <p:cNvSpPr txBox="1">
            <a:spLocks noChangeArrowheads="1"/>
          </p:cNvSpPr>
          <p:nvPr/>
        </p:nvSpPr>
        <p:spPr bwMode="auto">
          <a:xfrm>
            <a:off x="2743201" y="23574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30" name="Text Box 14"/>
          <p:cNvSpPr txBox="1">
            <a:spLocks noChangeArrowheads="1"/>
          </p:cNvSpPr>
          <p:nvPr/>
        </p:nvSpPr>
        <p:spPr bwMode="auto">
          <a:xfrm>
            <a:off x="2971801" y="23574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31" name="Text Box 15"/>
          <p:cNvSpPr txBox="1">
            <a:spLocks noChangeArrowheads="1"/>
          </p:cNvSpPr>
          <p:nvPr/>
        </p:nvSpPr>
        <p:spPr bwMode="auto">
          <a:xfrm>
            <a:off x="3352801" y="23574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32" name="Text Box 16"/>
          <p:cNvSpPr txBox="1">
            <a:spLocks noChangeArrowheads="1"/>
          </p:cNvSpPr>
          <p:nvPr/>
        </p:nvSpPr>
        <p:spPr bwMode="auto">
          <a:xfrm rot="-5400000">
            <a:off x="4174332" y="202644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7233" name="Text Box 17"/>
          <p:cNvSpPr txBox="1">
            <a:spLocks noChangeArrowheads="1"/>
          </p:cNvSpPr>
          <p:nvPr/>
        </p:nvSpPr>
        <p:spPr bwMode="auto">
          <a:xfrm>
            <a:off x="2876550" y="1158875"/>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7234" name="Text Box 18"/>
          <p:cNvSpPr txBox="1">
            <a:spLocks noChangeArrowheads="1"/>
          </p:cNvSpPr>
          <p:nvPr/>
        </p:nvSpPr>
        <p:spPr bwMode="auto">
          <a:xfrm rot="-5400000">
            <a:off x="2042319" y="381079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a:t>from</a:t>
            </a:r>
          </a:p>
        </p:txBody>
      </p:sp>
      <p:sp>
        <p:nvSpPr>
          <p:cNvPr id="137235" name="Text Box 19"/>
          <p:cNvSpPr txBox="1">
            <a:spLocks noChangeArrowheads="1"/>
          </p:cNvSpPr>
          <p:nvPr/>
        </p:nvSpPr>
        <p:spPr bwMode="auto">
          <a:xfrm rot="-5400000">
            <a:off x="2042319" y="5618957"/>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7236" name="Line 20"/>
          <p:cNvSpPr>
            <a:spLocks noChangeShapeType="1"/>
          </p:cNvSpPr>
          <p:nvPr/>
        </p:nvSpPr>
        <p:spPr bwMode="auto">
          <a:xfrm>
            <a:off x="4800600" y="14478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37" name="Line 21"/>
          <p:cNvSpPr>
            <a:spLocks noChangeShapeType="1"/>
          </p:cNvSpPr>
          <p:nvPr/>
        </p:nvSpPr>
        <p:spPr bwMode="auto">
          <a:xfrm>
            <a:off x="4495800" y="16764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38" name="Text Box 22"/>
          <p:cNvSpPr txBox="1">
            <a:spLocks noChangeArrowheads="1"/>
          </p:cNvSpPr>
          <p:nvPr/>
        </p:nvSpPr>
        <p:spPr bwMode="auto">
          <a:xfrm>
            <a:off x="4800600" y="12906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7239" name="Text Box 23"/>
          <p:cNvSpPr txBox="1">
            <a:spLocks noChangeArrowheads="1"/>
          </p:cNvSpPr>
          <p:nvPr/>
        </p:nvSpPr>
        <p:spPr bwMode="auto">
          <a:xfrm>
            <a:off x="4495800" y="167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7240" name="Text Box 24"/>
          <p:cNvSpPr txBox="1">
            <a:spLocks noChangeArrowheads="1"/>
          </p:cNvSpPr>
          <p:nvPr/>
        </p:nvSpPr>
        <p:spPr bwMode="auto">
          <a:xfrm>
            <a:off x="4495800" y="197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7241" name="Text Box 25"/>
          <p:cNvSpPr txBox="1">
            <a:spLocks noChangeArrowheads="1"/>
          </p:cNvSpPr>
          <p:nvPr/>
        </p:nvSpPr>
        <p:spPr bwMode="auto">
          <a:xfrm>
            <a:off x="4495800" y="2281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7242" name="Text Box 26"/>
          <p:cNvSpPr txBox="1">
            <a:spLocks noChangeArrowheads="1"/>
          </p:cNvSpPr>
          <p:nvPr/>
        </p:nvSpPr>
        <p:spPr bwMode="auto">
          <a:xfrm>
            <a:off x="4821238" y="16716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a:t>
            </a:r>
          </a:p>
        </p:txBody>
      </p:sp>
      <p:sp>
        <p:nvSpPr>
          <p:cNvPr id="137243" name="Line 29"/>
          <p:cNvSpPr>
            <a:spLocks noChangeShapeType="1"/>
          </p:cNvSpPr>
          <p:nvPr/>
        </p:nvSpPr>
        <p:spPr bwMode="auto">
          <a:xfrm>
            <a:off x="2743200" y="32004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44" name="Line 30"/>
          <p:cNvSpPr>
            <a:spLocks noChangeShapeType="1"/>
          </p:cNvSpPr>
          <p:nvPr/>
        </p:nvSpPr>
        <p:spPr bwMode="auto">
          <a:xfrm>
            <a:off x="2438400" y="34290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45" name="Text Box 31"/>
          <p:cNvSpPr txBox="1">
            <a:spLocks noChangeArrowheads="1"/>
          </p:cNvSpPr>
          <p:nvPr/>
        </p:nvSpPr>
        <p:spPr bwMode="auto">
          <a:xfrm>
            <a:off x="2743200" y="30432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7246" name="Text Box 32"/>
          <p:cNvSpPr txBox="1">
            <a:spLocks noChangeArrowheads="1"/>
          </p:cNvSpPr>
          <p:nvPr/>
        </p:nvSpPr>
        <p:spPr bwMode="auto">
          <a:xfrm>
            <a:off x="2438400" y="3424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7247" name="Text Box 33"/>
          <p:cNvSpPr txBox="1">
            <a:spLocks noChangeArrowheads="1"/>
          </p:cNvSpPr>
          <p:nvPr/>
        </p:nvSpPr>
        <p:spPr bwMode="auto">
          <a:xfrm>
            <a:off x="2438400" y="3729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7248" name="Text Box 34"/>
          <p:cNvSpPr txBox="1">
            <a:spLocks noChangeArrowheads="1"/>
          </p:cNvSpPr>
          <p:nvPr/>
        </p:nvSpPr>
        <p:spPr bwMode="auto">
          <a:xfrm>
            <a:off x="2438400" y="4033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7249" name="Text Box 35"/>
          <p:cNvSpPr txBox="1">
            <a:spLocks noChangeArrowheads="1"/>
          </p:cNvSpPr>
          <p:nvPr/>
        </p:nvSpPr>
        <p:spPr bwMode="auto">
          <a:xfrm>
            <a:off x="3048001" y="34242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50" name="Text Box 36"/>
          <p:cNvSpPr txBox="1">
            <a:spLocks noChangeArrowheads="1"/>
          </p:cNvSpPr>
          <p:nvPr/>
        </p:nvSpPr>
        <p:spPr bwMode="auto">
          <a:xfrm>
            <a:off x="3352801" y="34242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51" name="Text Box 37"/>
          <p:cNvSpPr txBox="1">
            <a:spLocks noChangeArrowheads="1"/>
          </p:cNvSpPr>
          <p:nvPr/>
        </p:nvSpPr>
        <p:spPr bwMode="auto">
          <a:xfrm>
            <a:off x="2743201" y="4110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52" name="Text Box 38"/>
          <p:cNvSpPr txBox="1">
            <a:spLocks noChangeArrowheads="1"/>
          </p:cNvSpPr>
          <p:nvPr/>
        </p:nvSpPr>
        <p:spPr bwMode="auto">
          <a:xfrm>
            <a:off x="2971801" y="4110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53" name="Text Box 39"/>
          <p:cNvSpPr txBox="1">
            <a:spLocks noChangeArrowheads="1"/>
          </p:cNvSpPr>
          <p:nvPr/>
        </p:nvSpPr>
        <p:spPr bwMode="auto">
          <a:xfrm>
            <a:off x="3352801" y="4110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54" name="Text Box 40"/>
          <p:cNvSpPr txBox="1">
            <a:spLocks noChangeArrowheads="1"/>
          </p:cNvSpPr>
          <p:nvPr/>
        </p:nvSpPr>
        <p:spPr bwMode="auto">
          <a:xfrm>
            <a:off x="2865439" y="2933700"/>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7255" name="Line 41"/>
          <p:cNvSpPr>
            <a:spLocks noChangeShapeType="1"/>
          </p:cNvSpPr>
          <p:nvPr/>
        </p:nvSpPr>
        <p:spPr bwMode="auto">
          <a:xfrm>
            <a:off x="2743200" y="50292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56" name="Line 42"/>
          <p:cNvSpPr>
            <a:spLocks noChangeShapeType="1"/>
          </p:cNvSpPr>
          <p:nvPr/>
        </p:nvSpPr>
        <p:spPr bwMode="auto">
          <a:xfrm>
            <a:off x="2438400" y="52578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7257" name="Text Box 43"/>
          <p:cNvSpPr txBox="1">
            <a:spLocks noChangeArrowheads="1"/>
          </p:cNvSpPr>
          <p:nvPr/>
        </p:nvSpPr>
        <p:spPr bwMode="auto">
          <a:xfrm>
            <a:off x="2743200" y="48720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7258" name="Text Box 44"/>
          <p:cNvSpPr txBox="1">
            <a:spLocks noChangeArrowheads="1"/>
          </p:cNvSpPr>
          <p:nvPr/>
        </p:nvSpPr>
        <p:spPr bwMode="auto">
          <a:xfrm>
            <a:off x="2438400" y="5253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7259" name="Text Box 45"/>
          <p:cNvSpPr txBox="1">
            <a:spLocks noChangeArrowheads="1"/>
          </p:cNvSpPr>
          <p:nvPr/>
        </p:nvSpPr>
        <p:spPr bwMode="auto">
          <a:xfrm>
            <a:off x="2438400" y="5557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7260" name="Text Box 46"/>
          <p:cNvSpPr txBox="1">
            <a:spLocks noChangeArrowheads="1"/>
          </p:cNvSpPr>
          <p:nvPr/>
        </p:nvSpPr>
        <p:spPr bwMode="auto">
          <a:xfrm>
            <a:off x="2438400" y="5862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7261" name="Text Box 47"/>
          <p:cNvSpPr txBox="1">
            <a:spLocks noChangeArrowheads="1"/>
          </p:cNvSpPr>
          <p:nvPr/>
        </p:nvSpPr>
        <p:spPr bwMode="auto">
          <a:xfrm>
            <a:off x="2743200" y="5638801"/>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62" name="Text Box 48"/>
          <p:cNvSpPr txBox="1">
            <a:spLocks noChangeArrowheads="1"/>
          </p:cNvSpPr>
          <p:nvPr/>
        </p:nvSpPr>
        <p:spPr bwMode="auto">
          <a:xfrm>
            <a:off x="2971801" y="5634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63" name="Text Box 49"/>
          <p:cNvSpPr txBox="1">
            <a:spLocks noChangeArrowheads="1"/>
          </p:cNvSpPr>
          <p:nvPr/>
        </p:nvSpPr>
        <p:spPr bwMode="auto">
          <a:xfrm>
            <a:off x="3352801" y="5634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7264" name="Text Box 50"/>
          <p:cNvSpPr txBox="1">
            <a:spLocks noChangeArrowheads="1"/>
          </p:cNvSpPr>
          <p:nvPr/>
        </p:nvSpPr>
        <p:spPr bwMode="auto">
          <a:xfrm>
            <a:off x="2743200" y="59388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7</a:t>
            </a:r>
          </a:p>
        </p:txBody>
      </p:sp>
      <p:sp>
        <p:nvSpPr>
          <p:cNvPr id="137265" name="Text Box 51"/>
          <p:cNvSpPr txBox="1">
            <a:spLocks noChangeArrowheads="1"/>
          </p:cNvSpPr>
          <p:nvPr/>
        </p:nvSpPr>
        <p:spPr bwMode="auto">
          <a:xfrm>
            <a:off x="2971800" y="59388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1</a:t>
            </a:r>
          </a:p>
        </p:txBody>
      </p:sp>
      <p:sp>
        <p:nvSpPr>
          <p:cNvPr id="137266" name="Text Box 52"/>
          <p:cNvSpPr txBox="1">
            <a:spLocks noChangeArrowheads="1"/>
          </p:cNvSpPr>
          <p:nvPr/>
        </p:nvSpPr>
        <p:spPr bwMode="auto">
          <a:xfrm>
            <a:off x="3352800" y="59388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a:t>
            </a:r>
          </a:p>
        </p:txBody>
      </p:sp>
      <p:sp>
        <p:nvSpPr>
          <p:cNvPr id="137267" name="Text Box 53"/>
          <p:cNvSpPr txBox="1">
            <a:spLocks noChangeArrowheads="1"/>
          </p:cNvSpPr>
          <p:nvPr/>
        </p:nvSpPr>
        <p:spPr bwMode="auto">
          <a:xfrm>
            <a:off x="2887664" y="4740275"/>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7268" name="Text Box 54"/>
          <p:cNvSpPr txBox="1">
            <a:spLocks noChangeArrowheads="1"/>
          </p:cNvSpPr>
          <p:nvPr/>
        </p:nvSpPr>
        <p:spPr bwMode="auto">
          <a:xfrm>
            <a:off x="2743200" y="3500438"/>
            <a:ext cx="946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a:p>
            <a:r>
              <a:rPr lang="en-US" sz="1800"/>
              <a:t>2   0   1</a:t>
            </a:r>
          </a:p>
        </p:txBody>
      </p:sp>
      <p:sp>
        <p:nvSpPr>
          <p:cNvPr id="137269" name="Text Box 55"/>
          <p:cNvSpPr txBox="1">
            <a:spLocks noChangeArrowheads="1"/>
          </p:cNvSpPr>
          <p:nvPr/>
        </p:nvSpPr>
        <p:spPr bwMode="auto">
          <a:xfrm>
            <a:off x="2743200" y="5257801"/>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 ∞  ∞</a:t>
            </a:r>
          </a:p>
        </p:txBody>
      </p:sp>
      <p:sp>
        <p:nvSpPr>
          <p:cNvPr id="137270" name="Text Box 56"/>
          <p:cNvSpPr txBox="1">
            <a:spLocks noChangeArrowheads="1"/>
          </p:cNvSpPr>
          <p:nvPr/>
        </p:nvSpPr>
        <p:spPr bwMode="auto">
          <a:xfrm>
            <a:off x="4784725" y="2006601"/>
            <a:ext cx="946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7271" name="Text Box 57"/>
          <p:cNvSpPr txBox="1">
            <a:spLocks noChangeArrowheads="1"/>
          </p:cNvSpPr>
          <p:nvPr/>
        </p:nvSpPr>
        <p:spPr bwMode="auto">
          <a:xfrm>
            <a:off x="4784725" y="2322513"/>
            <a:ext cx="946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7   1   0</a:t>
            </a:r>
          </a:p>
        </p:txBody>
      </p:sp>
      <p:sp>
        <p:nvSpPr>
          <p:cNvPr id="137272" name="Line 58"/>
          <p:cNvSpPr>
            <a:spLocks noChangeShapeType="1"/>
          </p:cNvSpPr>
          <p:nvPr/>
        </p:nvSpPr>
        <p:spPr bwMode="auto">
          <a:xfrm>
            <a:off x="3733800" y="1981200"/>
            <a:ext cx="685800" cy="1524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3" name="Line 59"/>
          <p:cNvSpPr>
            <a:spLocks noChangeShapeType="1"/>
          </p:cNvSpPr>
          <p:nvPr/>
        </p:nvSpPr>
        <p:spPr bwMode="auto">
          <a:xfrm>
            <a:off x="3657600" y="2057400"/>
            <a:ext cx="685800" cy="3124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4" name="Line 60"/>
          <p:cNvSpPr>
            <a:spLocks noChangeShapeType="1"/>
          </p:cNvSpPr>
          <p:nvPr/>
        </p:nvSpPr>
        <p:spPr bwMode="auto">
          <a:xfrm flipV="1">
            <a:off x="3657600" y="2514600"/>
            <a:ext cx="7620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5" name="Line 61"/>
          <p:cNvSpPr>
            <a:spLocks noChangeShapeType="1"/>
          </p:cNvSpPr>
          <p:nvPr/>
        </p:nvSpPr>
        <p:spPr bwMode="auto">
          <a:xfrm>
            <a:off x="3657600" y="4114800"/>
            <a:ext cx="609600" cy="1143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6" name="Line 62"/>
          <p:cNvSpPr>
            <a:spLocks noChangeShapeType="1"/>
          </p:cNvSpPr>
          <p:nvPr/>
        </p:nvSpPr>
        <p:spPr bwMode="auto">
          <a:xfrm flipV="1">
            <a:off x="3657600" y="2590800"/>
            <a:ext cx="838200" cy="3429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7" name="Line 63"/>
          <p:cNvSpPr>
            <a:spLocks noChangeShapeType="1"/>
          </p:cNvSpPr>
          <p:nvPr/>
        </p:nvSpPr>
        <p:spPr bwMode="auto">
          <a:xfrm flipV="1">
            <a:off x="3733800" y="4343400"/>
            <a:ext cx="762000" cy="17526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8" name="Line 64"/>
          <p:cNvSpPr>
            <a:spLocks noChangeShapeType="1"/>
          </p:cNvSpPr>
          <p:nvPr/>
        </p:nvSpPr>
        <p:spPr bwMode="auto">
          <a:xfrm>
            <a:off x="2133600" y="6345238"/>
            <a:ext cx="5410200" cy="0"/>
          </a:xfrm>
          <a:prstGeom prst="line">
            <a:avLst/>
          </a:prstGeom>
          <a:noFill/>
          <a:ln w="9525">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7279" name="Text Box 65"/>
          <p:cNvSpPr txBox="1">
            <a:spLocks noChangeArrowheads="1"/>
          </p:cNvSpPr>
          <p:nvPr/>
        </p:nvSpPr>
        <p:spPr bwMode="auto">
          <a:xfrm>
            <a:off x="7593013" y="6137276"/>
            <a:ext cx="6159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time</a:t>
            </a:r>
          </a:p>
        </p:txBody>
      </p:sp>
      <p:grpSp>
        <p:nvGrpSpPr>
          <p:cNvPr id="137280" name="Group 66"/>
          <p:cNvGrpSpPr>
            <a:grpSpLocks/>
          </p:cNvGrpSpPr>
          <p:nvPr/>
        </p:nvGrpSpPr>
        <p:grpSpPr bwMode="auto">
          <a:xfrm>
            <a:off x="8156575" y="2911475"/>
            <a:ext cx="2184400" cy="1212850"/>
            <a:chOff x="2352" y="0"/>
            <a:chExt cx="1376" cy="764"/>
          </a:xfrm>
        </p:grpSpPr>
        <p:sp>
          <p:nvSpPr>
            <p:cNvPr id="137296" name="Freeform 67"/>
            <p:cNvSpPr>
              <a:spLocks/>
            </p:cNvSpPr>
            <p:nvPr/>
          </p:nvSpPr>
          <p:spPr bwMode="auto">
            <a:xfrm>
              <a:off x="2352" y="0"/>
              <a:ext cx="1376" cy="764"/>
            </a:xfrm>
            <a:custGeom>
              <a:avLst/>
              <a:gdLst>
                <a:gd name="T0" fmla="*/ 113 w 1376"/>
                <a:gd name="T1" fmla="*/ 348 h 764"/>
                <a:gd name="T2" fmla="*/ 395 w 1376"/>
                <a:gd name="T3" fmla="*/ 162 h 764"/>
                <a:gd name="T4" fmla="*/ 710 w 1376"/>
                <a:gd name="T5" fmla="*/ 9 h 764"/>
                <a:gd name="T6" fmla="*/ 1160 w 1376"/>
                <a:gd name="T7" fmla="*/ 219 h 764"/>
                <a:gd name="T8" fmla="*/ 1367 w 1376"/>
                <a:gd name="T9" fmla="*/ 510 h 764"/>
                <a:gd name="T10" fmla="*/ 1103 w 1376"/>
                <a:gd name="T11" fmla="*/ 726 h 764"/>
                <a:gd name="T12" fmla="*/ 578 w 1376"/>
                <a:gd name="T13" fmla="*/ 738 h 764"/>
                <a:gd name="T14" fmla="*/ 77 w 1376"/>
                <a:gd name="T15" fmla="*/ 630 h 764"/>
                <a:gd name="T16" fmla="*/ 113 w 1376"/>
                <a:gd name="T17" fmla="*/ 348 h 7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6"/>
                <a:gd name="T28" fmla="*/ 0 h 764"/>
                <a:gd name="T29" fmla="*/ 1376 w 1376"/>
                <a:gd name="T30" fmla="*/ 764 h 7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6" h="764">
                  <a:moveTo>
                    <a:pt x="113" y="348"/>
                  </a:moveTo>
                  <a:cubicBezTo>
                    <a:pt x="166" y="270"/>
                    <a:pt x="296" y="218"/>
                    <a:pt x="395" y="162"/>
                  </a:cubicBezTo>
                  <a:cubicBezTo>
                    <a:pt x="494" y="106"/>
                    <a:pt x="583" y="0"/>
                    <a:pt x="710" y="9"/>
                  </a:cubicBezTo>
                  <a:cubicBezTo>
                    <a:pt x="837" y="18"/>
                    <a:pt x="1051" y="136"/>
                    <a:pt x="1160" y="219"/>
                  </a:cubicBezTo>
                  <a:cubicBezTo>
                    <a:pt x="1269" y="302"/>
                    <a:pt x="1376" y="426"/>
                    <a:pt x="1367" y="510"/>
                  </a:cubicBezTo>
                  <a:cubicBezTo>
                    <a:pt x="1358" y="594"/>
                    <a:pt x="1234" y="688"/>
                    <a:pt x="1103" y="726"/>
                  </a:cubicBezTo>
                  <a:cubicBezTo>
                    <a:pt x="972" y="764"/>
                    <a:pt x="749" y="754"/>
                    <a:pt x="578" y="738"/>
                  </a:cubicBezTo>
                  <a:cubicBezTo>
                    <a:pt x="407" y="722"/>
                    <a:pt x="154" y="695"/>
                    <a:pt x="77" y="630"/>
                  </a:cubicBezTo>
                  <a:cubicBezTo>
                    <a:pt x="0" y="565"/>
                    <a:pt x="60" y="426"/>
                    <a:pt x="113" y="348"/>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37297" name="Group 68"/>
            <p:cNvGrpSpPr>
              <a:grpSpLocks/>
            </p:cNvGrpSpPr>
            <p:nvPr/>
          </p:nvGrpSpPr>
          <p:grpSpPr bwMode="auto">
            <a:xfrm>
              <a:off x="2448" y="70"/>
              <a:ext cx="1161" cy="676"/>
              <a:chOff x="-17" y="1282"/>
              <a:chExt cx="1161" cy="676"/>
            </a:xfrm>
          </p:grpSpPr>
          <p:sp>
            <p:nvSpPr>
              <p:cNvPr id="137298" name="Freeform 69"/>
              <p:cNvSpPr>
                <a:spLocks/>
              </p:cNvSpPr>
              <p:nvPr/>
            </p:nvSpPr>
            <p:spPr bwMode="auto">
              <a:xfrm>
                <a:off x="246" y="1476"/>
                <a:ext cx="222" cy="180"/>
              </a:xfrm>
              <a:custGeom>
                <a:avLst/>
                <a:gdLst>
                  <a:gd name="T0" fmla="*/ 0 w 222"/>
                  <a:gd name="T1" fmla="*/ 180 h 180"/>
                  <a:gd name="T2" fmla="*/ 222 w 222"/>
                  <a:gd name="T3" fmla="*/ 0 h 180"/>
                  <a:gd name="T4" fmla="*/ 0 60000 65536"/>
                  <a:gd name="T5" fmla="*/ 0 60000 65536"/>
                  <a:gd name="T6" fmla="*/ 0 w 222"/>
                  <a:gd name="T7" fmla="*/ 0 h 180"/>
                  <a:gd name="T8" fmla="*/ 222 w 222"/>
                  <a:gd name="T9" fmla="*/ 180 h 180"/>
                </a:gdLst>
                <a:ahLst/>
                <a:cxnLst>
                  <a:cxn ang="T4">
                    <a:pos x="T0" y="T1"/>
                  </a:cxn>
                  <a:cxn ang="T5">
                    <a:pos x="T2" y="T3"/>
                  </a:cxn>
                </a:cxnLst>
                <a:rect l="T6" t="T7" r="T8" b="T9"/>
                <a:pathLst>
                  <a:path w="222" h="180">
                    <a:moveTo>
                      <a:pt x="0" y="180"/>
                    </a:moveTo>
                    <a:lnTo>
                      <a:pt x="222" y="0"/>
                    </a:lnTo>
                  </a:path>
                </a:pathLst>
              </a:custGeom>
              <a:noFill/>
              <a:ln w="127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7299" name="Oval 70"/>
              <p:cNvSpPr>
                <a:spLocks noChangeArrowheads="1"/>
              </p:cNvSpPr>
              <p:nvPr/>
            </p:nvSpPr>
            <p:spPr bwMode="auto">
              <a:xfrm>
                <a:off x="-14" y="1712"/>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7300" name="Line 71"/>
              <p:cNvSpPr>
                <a:spLocks noChangeShapeType="1"/>
              </p:cNvSpPr>
              <p:nvPr/>
            </p:nvSpPr>
            <p:spPr bwMode="auto">
              <a:xfrm>
                <a:off x="-14" y="1705"/>
                <a:ext cx="1"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301" name="Line 72"/>
              <p:cNvSpPr>
                <a:spLocks noChangeShapeType="1"/>
              </p:cNvSpPr>
              <p:nvPr/>
            </p:nvSpPr>
            <p:spPr bwMode="auto">
              <a:xfrm>
                <a:off x="299" y="1705"/>
                <a:ext cx="1"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302" name="Rectangle 73"/>
              <p:cNvSpPr>
                <a:spLocks noChangeArrowheads="1"/>
              </p:cNvSpPr>
              <p:nvPr/>
            </p:nvSpPr>
            <p:spPr bwMode="auto">
              <a:xfrm>
                <a:off x="-14" y="1705"/>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37303" name="Oval 74"/>
              <p:cNvSpPr>
                <a:spLocks noChangeArrowheads="1"/>
              </p:cNvSpPr>
              <p:nvPr/>
            </p:nvSpPr>
            <p:spPr bwMode="auto">
              <a:xfrm>
                <a:off x="-17" y="1646"/>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7304" name="Freeform 75"/>
              <p:cNvSpPr>
                <a:spLocks/>
              </p:cNvSpPr>
              <p:nvPr/>
            </p:nvSpPr>
            <p:spPr bwMode="auto">
              <a:xfrm>
                <a:off x="651" y="1476"/>
                <a:ext cx="216" cy="189"/>
              </a:xfrm>
              <a:custGeom>
                <a:avLst/>
                <a:gdLst>
                  <a:gd name="T0" fmla="*/ 0 w 216"/>
                  <a:gd name="T1" fmla="*/ 0 h 189"/>
                  <a:gd name="T2" fmla="*/ 216 w 216"/>
                  <a:gd name="T3" fmla="*/ 189 h 189"/>
                  <a:gd name="T4" fmla="*/ 0 60000 65536"/>
                  <a:gd name="T5" fmla="*/ 0 60000 65536"/>
                  <a:gd name="T6" fmla="*/ 0 w 216"/>
                  <a:gd name="T7" fmla="*/ 0 h 189"/>
                  <a:gd name="T8" fmla="*/ 216 w 216"/>
                  <a:gd name="T9" fmla="*/ 189 h 189"/>
                </a:gdLst>
                <a:ahLst/>
                <a:cxnLst>
                  <a:cxn ang="T4">
                    <a:pos x="T0" y="T1"/>
                  </a:cxn>
                  <a:cxn ang="T5">
                    <a:pos x="T2" y="T3"/>
                  </a:cxn>
                </a:cxnLst>
                <a:rect l="T6" t="T7" r="T8" b="T9"/>
                <a:pathLst>
                  <a:path w="216" h="189">
                    <a:moveTo>
                      <a:pt x="0" y="0"/>
                    </a:moveTo>
                    <a:lnTo>
                      <a:pt x="216" y="189"/>
                    </a:lnTo>
                  </a:path>
                </a:pathLst>
              </a:custGeom>
              <a:noFill/>
              <a:ln w="127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7305" name="Freeform 76"/>
              <p:cNvSpPr>
                <a:spLocks/>
              </p:cNvSpPr>
              <p:nvPr/>
            </p:nvSpPr>
            <p:spPr bwMode="auto">
              <a:xfrm>
                <a:off x="303" y="1740"/>
                <a:ext cx="540" cy="3"/>
              </a:xfrm>
              <a:custGeom>
                <a:avLst/>
                <a:gdLst>
                  <a:gd name="T0" fmla="*/ 540 w 540"/>
                  <a:gd name="T1" fmla="*/ 3 h 3"/>
                  <a:gd name="T2" fmla="*/ 0 w 540"/>
                  <a:gd name="T3" fmla="*/ 0 h 3"/>
                  <a:gd name="T4" fmla="*/ 0 60000 65536"/>
                  <a:gd name="T5" fmla="*/ 0 60000 65536"/>
                  <a:gd name="T6" fmla="*/ 0 w 540"/>
                  <a:gd name="T7" fmla="*/ 0 h 3"/>
                  <a:gd name="T8" fmla="*/ 540 w 540"/>
                  <a:gd name="T9" fmla="*/ 3 h 3"/>
                </a:gdLst>
                <a:ahLst/>
                <a:cxnLst>
                  <a:cxn ang="T4">
                    <a:pos x="T0" y="T1"/>
                  </a:cxn>
                  <a:cxn ang="T5">
                    <a:pos x="T2" y="T3"/>
                  </a:cxn>
                </a:cxnLst>
                <a:rect l="T6" t="T7" r="T8" b="T9"/>
                <a:pathLst>
                  <a:path w="540" h="3">
                    <a:moveTo>
                      <a:pt x="540" y="3"/>
                    </a:moveTo>
                    <a:lnTo>
                      <a:pt x="0" y="0"/>
                    </a:lnTo>
                  </a:path>
                </a:pathLst>
              </a:custGeom>
              <a:noFill/>
              <a:ln w="127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nvGrpSpPr>
              <p:cNvPr id="137306" name="Group 77"/>
              <p:cNvGrpSpPr>
                <a:grpSpLocks/>
              </p:cNvGrpSpPr>
              <p:nvPr/>
            </p:nvGrpSpPr>
            <p:grpSpPr bwMode="auto">
              <a:xfrm>
                <a:off x="39" y="1594"/>
                <a:ext cx="196" cy="250"/>
                <a:chOff x="2959" y="2425"/>
                <a:chExt cx="197" cy="250"/>
              </a:xfrm>
            </p:grpSpPr>
            <p:sp>
              <p:nvSpPr>
                <p:cNvPr id="137328" name="Rectangle 78"/>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7329" name="Text Box 79"/>
                <p:cNvSpPr txBox="1">
                  <a:spLocks noChangeArrowheads="1"/>
                </p:cNvSpPr>
                <p:nvPr/>
              </p:nvSpPr>
              <p:spPr bwMode="auto">
                <a:xfrm>
                  <a:off x="2959" y="2425"/>
                  <a:ext cx="197"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x</a:t>
                  </a:r>
                  <a:endParaRPr lang="en-US"/>
                </a:p>
              </p:txBody>
            </p:sp>
          </p:grpSp>
          <p:grpSp>
            <p:nvGrpSpPr>
              <p:cNvPr id="137307" name="Group 80"/>
              <p:cNvGrpSpPr>
                <a:grpSpLocks/>
              </p:cNvGrpSpPr>
              <p:nvPr/>
            </p:nvGrpSpPr>
            <p:grpSpPr bwMode="auto">
              <a:xfrm>
                <a:off x="828" y="1576"/>
                <a:ext cx="316" cy="288"/>
                <a:chOff x="1740" y="2272"/>
                <a:chExt cx="316" cy="288"/>
              </a:xfrm>
            </p:grpSpPr>
            <p:sp>
              <p:nvSpPr>
                <p:cNvPr id="137320" name="Oval 81"/>
                <p:cNvSpPr>
                  <a:spLocks noChangeArrowheads="1"/>
                </p:cNvSpPr>
                <p:nvPr/>
              </p:nvSpPr>
              <p:spPr bwMode="auto">
                <a:xfrm>
                  <a:off x="1743" y="242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7321" name="Line 82"/>
                <p:cNvSpPr>
                  <a:spLocks noChangeShapeType="1"/>
                </p:cNvSpPr>
                <p:nvPr/>
              </p:nvSpPr>
              <p:spPr bwMode="auto">
                <a:xfrm>
                  <a:off x="1743"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322" name="Line 83"/>
                <p:cNvSpPr>
                  <a:spLocks noChangeShapeType="1"/>
                </p:cNvSpPr>
                <p:nvPr/>
              </p:nvSpPr>
              <p:spPr bwMode="auto">
                <a:xfrm>
                  <a:off x="2056"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323" name="Rectangle 84"/>
                <p:cNvSpPr>
                  <a:spLocks noChangeArrowheads="1"/>
                </p:cNvSpPr>
                <p:nvPr/>
              </p:nvSpPr>
              <p:spPr bwMode="auto">
                <a:xfrm>
                  <a:off x="1743" y="2413"/>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37324" name="Oval 85"/>
                <p:cNvSpPr>
                  <a:spLocks noChangeArrowheads="1"/>
                </p:cNvSpPr>
                <p:nvPr/>
              </p:nvSpPr>
              <p:spPr bwMode="auto">
                <a:xfrm>
                  <a:off x="1740" y="2354"/>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37325" name="Group 86"/>
                <p:cNvGrpSpPr>
                  <a:grpSpLocks/>
                </p:cNvGrpSpPr>
                <p:nvPr/>
              </p:nvGrpSpPr>
              <p:grpSpPr bwMode="auto">
                <a:xfrm>
                  <a:off x="1795" y="2272"/>
                  <a:ext cx="212" cy="288"/>
                  <a:chOff x="2951" y="2395"/>
                  <a:chExt cx="213" cy="288"/>
                </a:xfrm>
              </p:grpSpPr>
              <p:sp>
                <p:nvSpPr>
                  <p:cNvPr id="137326" name="Rectangle 87"/>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7327" name="Text Box 88"/>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t>z</a:t>
                    </a:r>
                  </a:p>
                </p:txBody>
              </p:sp>
            </p:grpSp>
          </p:grpSp>
          <p:sp>
            <p:nvSpPr>
              <p:cNvPr id="137308" name="Text Box 89"/>
              <p:cNvSpPr txBox="1">
                <a:spLocks noChangeArrowheads="1"/>
              </p:cNvSpPr>
              <p:nvPr/>
            </p:nvSpPr>
            <p:spPr bwMode="auto">
              <a:xfrm>
                <a:off x="724" y="139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1</a:t>
                </a:r>
                <a:endParaRPr lang="en-US"/>
              </a:p>
            </p:txBody>
          </p:sp>
          <p:sp>
            <p:nvSpPr>
              <p:cNvPr id="137309" name="Text Box 90"/>
              <p:cNvSpPr txBox="1">
                <a:spLocks noChangeArrowheads="1"/>
              </p:cNvSpPr>
              <p:nvPr/>
            </p:nvSpPr>
            <p:spPr bwMode="auto">
              <a:xfrm>
                <a:off x="196" y="139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2</a:t>
                </a:r>
                <a:endParaRPr lang="en-US"/>
              </a:p>
            </p:txBody>
          </p:sp>
          <p:sp>
            <p:nvSpPr>
              <p:cNvPr id="137310" name="Text Box 91"/>
              <p:cNvSpPr txBox="1">
                <a:spLocks noChangeArrowheads="1"/>
              </p:cNvSpPr>
              <p:nvPr/>
            </p:nvSpPr>
            <p:spPr bwMode="auto">
              <a:xfrm>
                <a:off x="481" y="172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7</a:t>
                </a:r>
                <a:endParaRPr lang="en-US"/>
              </a:p>
            </p:txBody>
          </p:sp>
          <p:grpSp>
            <p:nvGrpSpPr>
              <p:cNvPr id="137311" name="Group 92"/>
              <p:cNvGrpSpPr>
                <a:grpSpLocks/>
              </p:cNvGrpSpPr>
              <p:nvPr/>
            </p:nvGrpSpPr>
            <p:grpSpPr bwMode="auto">
              <a:xfrm>
                <a:off x="408" y="1282"/>
                <a:ext cx="316" cy="250"/>
                <a:chOff x="1740" y="2302"/>
                <a:chExt cx="316" cy="250"/>
              </a:xfrm>
            </p:grpSpPr>
            <p:sp>
              <p:nvSpPr>
                <p:cNvPr id="137312" name="Oval 93"/>
                <p:cNvSpPr>
                  <a:spLocks noChangeArrowheads="1"/>
                </p:cNvSpPr>
                <p:nvPr/>
              </p:nvSpPr>
              <p:spPr bwMode="auto">
                <a:xfrm>
                  <a:off x="1743" y="242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7313" name="Line 94"/>
                <p:cNvSpPr>
                  <a:spLocks noChangeShapeType="1"/>
                </p:cNvSpPr>
                <p:nvPr/>
              </p:nvSpPr>
              <p:spPr bwMode="auto">
                <a:xfrm>
                  <a:off x="1743"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314" name="Line 95"/>
                <p:cNvSpPr>
                  <a:spLocks noChangeShapeType="1"/>
                </p:cNvSpPr>
                <p:nvPr/>
              </p:nvSpPr>
              <p:spPr bwMode="auto">
                <a:xfrm>
                  <a:off x="2056"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7315" name="Rectangle 96"/>
                <p:cNvSpPr>
                  <a:spLocks noChangeArrowheads="1"/>
                </p:cNvSpPr>
                <p:nvPr/>
              </p:nvSpPr>
              <p:spPr bwMode="auto">
                <a:xfrm>
                  <a:off x="1743" y="2413"/>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37316" name="Oval 97"/>
                <p:cNvSpPr>
                  <a:spLocks noChangeArrowheads="1"/>
                </p:cNvSpPr>
                <p:nvPr/>
              </p:nvSpPr>
              <p:spPr bwMode="auto">
                <a:xfrm>
                  <a:off x="1740" y="2354"/>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37317" name="Group 98"/>
                <p:cNvGrpSpPr>
                  <a:grpSpLocks/>
                </p:cNvGrpSpPr>
                <p:nvPr/>
              </p:nvGrpSpPr>
              <p:grpSpPr bwMode="auto">
                <a:xfrm>
                  <a:off x="1803" y="2302"/>
                  <a:ext cx="196" cy="250"/>
                  <a:chOff x="2958" y="2425"/>
                  <a:chExt cx="198" cy="250"/>
                </a:xfrm>
              </p:grpSpPr>
              <p:sp>
                <p:nvSpPr>
                  <p:cNvPr id="137318" name="Rectangle 99"/>
                  <p:cNvSpPr>
                    <a:spLocks noChangeArrowheads="1"/>
                  </p:cNvSpPr>
                  <p:nvPr/>
                </p:nvSpPr>
                <p:spPr bwMode="auto">
                  <a:xfrm>
                    <a:off x="2982" y="2490"/>
                    <a:ext cx="142"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7319" name="Text Box 100"/>
                  <p:cNvSpPr txBox="1">
                    <a:spLocks noChangeArrowheads="1"/>
                  </p:cNvSpPr>
                  <p:nvPr/>
                </p:nvSpPr>
                <p:spPr bwMode="auto">
                  <a:xfrm>
                    <a:off x="2958" y="2425"/>
                    <a:ext cx="19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y</a:t>
                    </a:r>
                    <a:endParaRPr lang="en-US"/>
                  </a:p>
                </p:txBody>
              </p:sp>
            </p:grpSp>
          </p:grpSp>
        </p:grpSp>
      </p:grpSp>
      <p:sp>
        <p:nvSpPr>
          <p:cNvPr id="137281" name="Text Box 101"/>
          <p:cNvSpPr txBox="1">
            <a:spLocks noChangeArrowheads="1"/>
          </p:cNvSpPr>
          <p:nvPr/>
        </p:nvSpPr>
        <p:spPr bwMode="auto">
          <a:xfrm>
            <a:off x="1787525" y="1104900"/>
            <a:ext cx="9207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85000"/>
              </a:lnSpc>
            </a:pPr>
            <a:r>
              <a:rPr lang="en-US" sz="1800" b="1">
                <a:solidFill>
                  <a:srgbClr val="CC0000"/>
                </a:solidFill>
              </a:rPr>
              <a:t>node x</a:t>
            </a:r>
          </a:p>
          <a:p>
            <a:pPr algn="r" eaLnBrk="1" hangingPunct="1">
              <a:lnSpc>
                <a:spcPct val="85000"/>
              </a:lnSpc>
            </a:pPr>
            <a:r>
              <a:rPr lang="en-US" sz="1800" b="1">
                <a:solidFill>
                  <a:srgbClr val="CC0000"/>
                </a:solidFill>
              </a:rPr>
              <a:t>table</a:t>
            </a:r>
          </a:p>
        </p:txBody>
      </p:sp>
      <p:sp>
        <p:nvSpPr>
          <p:cNvPr id="137282" name="Oval 104"/>
          <p:cNvSpPr>
            <a:spLocks noChangeArrowheads="1"/>
          </p:cNvSpPr>
          <p:nvPr/>
        </p:nvSpPr>
        <p:spPr bwMode="auto">
          <a:xfrm>
            <a:off x="2743200" y="1676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7283" name="Oval 105"/>
          <p:cNvSpPr>
            <a:spLocks noChangeArrowheads="1"/>
          </p:cNvSpPr>
          <p:nvPr/>
        </p:nvSpPr>
        <p:spPr bwMode="auto">
          <a:xfrm>
            <a:off x="2743200" y="37338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7284" name="Oval 106"/>
          <p:cNvSpPr>
            <a:spLocks noChangeArrowheads="1"/>
          </p:cNvSpPr>
          <p:nvPr/>
        </p:nvSpPr>
        <p:spPr bwMode="auto">
          <a:xfrm>
            <a:off x="2743200" y="59436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7285" name="Oval 107"/>
          <p:cNvSpPr>
            <a:spLocks noChangeArrowheads="1"/>
          </p:cNvSpPr>
          <p:nvPr/>
        </p:nvSpPr>
        <p:spPr bwMode="auto">
          <a:xfrm>
            <a:off x="4821238" y="1676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728172" name="Rectangle 108"/>
          <p:cNvSpPr>
            <a:spLocks noChangeArrowheads="1"/>
          </p:cNvSpPr>
          <p:nvPr/>
        </p:nvSpPr>
        <p:spPr bwMode="auto">
          <a:xfrm>
            <a:off x="3341896" y="184836"/>
            <a:ext cx="386355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a:r>
              <a:rPr lang="fr-FR">
                <a:solidFill>
                  <a:srgbClr val="000000"/>
                </a:solidFill>
                <a:cs typeface="Times New Roman" charset="0"/>
              </a:rPr>
              <a:t>D</a:t>
            </a:r>
            <a:r>
              <a:rPr lang="fr-FR" baseline="-25000">
                <a:solidFill>
                  <a:srgbClr val="000000"/>
                </a:solidFill>
                <a:cs typeface="Times New Roman" charset="0"/>
              </a:rPr>
              <a:t>x</a:t>
            </a:r>
            <a:r>
              <a:rPr lang="fr-FR">
                <a:solidFill>
                  <a:srgbClr val="000000"/>
                </a:solidFill>
                <a:cs typeface="Times New Roman" charset="0"/>
              </a:rPr>
              <a:t>(y) = min{c(x,y) + D</a:t>
            </a:r>
            <a:r>
              <a:rPr lang="fr-FR" baseline="-25000">
                <a:solidFill>
                  <a:srgbClr val="000000"/>
                </a:solidFill>
                <a:cs typeface="Times New Roman" charset="0"/>
              </a:rPr>
              <a:t>y</a:t>
            </a:r>
            <a:r>
              <a:rPr lang="fr-FR">
                <a:solidFill>
                  <a:srgbClr val="000000"/>
                </a:solidFill>
                <a:cs typeface="Times New Roman" charset="0"/>
              </a:rPr>
              <a:t>(y), c(x,z) + D</a:t>
            </a:r>
            <a:r>
              <a:rPr lang="fr-FR" baseline="-25000">
                <a:solidFill>
                  <a:srgbClr val="000000"/>
                </a:solidFill>
                <a:cs typeface="Times New Roman" charset="0"/>
              </a:rPr>
              <a:t>z</a:t>
            </a:r>
            <a:r>
              <a:rPr lang="fr-FR">
                <a:solidFill>
                  <a:srgbClr val="000000"/>
                </a:solidFill>
                <a:cs typeface="Times New Roman" charset="0"/>
              </a:rPr>
              <a:t>(y)} </a:t>
            </a:r>
            <a:br>
              <a:rPr lang="fr-FR">
                <a:solidFill>
                  <a:srgbClr val="000000"/>
                </a:solidFill>
                <a:cs typeface="Times New Roman" charset="0"/>
              </a:rPr>
            </a:br>
            <a:r>
              <a:rPr lang="fr-FR">
                <a:solidFill>
                  <a:srgbClr val="000000"/>
                </a:solidFill>
                <a:cs typeface="Times New Roman" charset="0"/>
              </a:rPr>
              <a:t>             = min{2+0 , 7+1} = 2</a:t>
            </a:r>
          </a:p>
        </p:txBody>
      </p:sp>
      <p:sp>
        <p:nvSpPr>
          <p:cNvPr id="728173" name="Line 109"/>
          <p:cNvSpPr>
            <a:spLocks noChangeShapeType="1"/>
          </p:cNvSpPr>
          <p:nvPr/>
        </p:nvSpPr>
        <p:spPr bwMode="auto">
          <a:xfrm flipH="1">
            <a:off x="5284789" y="809625"/>
            <a:ext cx="809625" cy="966788"/>
          </a:xfrm>
          <a:prstGeom prst="line">
            <a:avLst/>
          </a:prstGeom>
          <a:noFill/>
          <a:ln w="12700">
            <a:solidFill>
              <a:schemeClr val="accent2"/>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28174" name="Rectangle 110"/>
          <p:cNvSpPr>
            <a:spLocks noChangeArrowheads="1"/>
          </p:cNvSpPr>
          <p:nvPr/>
        </p:nvSpPr>
        <p:spPr bwMode="auto">
          <a:xfrm>
            <a:off x="8080088" y="25149"/>
            <a:ext cx="2324675" cy="10895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a:lnSpc>
                <a:spcPct val="120000"/>
              </a:lnSpc>
            </a:pPr>
            <a:r>
              <a:rPr lang="fr-FR" i="1"/>
              <a:t>D</a:t>
            </a:r>
            <a:r>
              <a:rPr lang="fr-FR" i="1" baseline="-25000"/>
              <a:t>x</a:t>
            </a:r>
            <a:r>
              <a:rPr lang="fr-FR" i="1"/>
              <a:t>(z) = </a:t>
            </a:r>
            <a:r>
              <a:rPr lang="fr-FR"/>
              <a:t>min{</a:t>
            </a:r>
            <a:r>
              <a:rPr lang="fr-FR" i="1"/>
              <a:t>c(x,y) + </a:t>
            </a:r>
            <a:br>
              <a:rPr lang="fr-FR" i="1"/>
            </a:br>
            <a:r>
              <a:rPr lang="fr-FR" i="1"/>
              <a:t>      D</a:t>
            </a:r>
            <a:r>
              <a:rPr lang="fr-FR" i="1" baseline="-25000"/>
              <a:t>y</a:t>
            </a:r>
            <a:r>
              <a:rPr lang="fr-FR" i="1"/>
              <a:t>(z), c(x,z) + D</a:t>
            </a:r>
            <a:r>
              <a:rPr lang="fr-FR" i="1" baseline="-25000"/>
              <a:t>z</a:t>
            </a:r>
            <a:r>
              <a:rPr lang="fr-FR" i="1"/>
              <a:t>(z)</a:t>
            </a:r>
            <a:r>
              <a:rPr lang="fr-FR"/>
              <a:t>} </a:t>
            </a:r>
          </a:p>
          <a:p>
            <a:pPr algn="just">
              <a:lnSpc>
                <a:spcPct val="120000"/>
              </a:lnSpc>
            </a:pPr>
            <a:r>
              <a:rPr lang="fr-FR"/>
              <a:t>= min{2+1 , 7+0} = 3</a:t>
            </a:r>
          </a:p>
        </p:txBody>
      </p:sp>
      <p:sp>
        <p:nvSpPr>
          <p:cNvPr id="728175" name="Line 111"/>
          <p:cNvSpPr>
            <a:spLocks noChangeShapeType="1"/>
          </p:cNvSpPr>
          <p:nvPr/>
        </p:nvSpPr>
        <p:spPr bwMode="auto">
          <a:xfrm flipH="1">
            <a:off x="5703889" y="482600"/>
            <a:ext cx="2586037" cy="1333500"/>
          </a:xfrm>
          <a:prstGeom prst="line">
            <a:avLst/>
          </a:prstGeom>
          <a:noFill/>
          <a:ln w="9525">
            <a:solidFill>
              <a:schemeClr val="accent2"/>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728176" name="Text Box 112"/>
          <p:cNvSpPr txBox="1">
            <a:spLocks noChangeArrowheads="1"/>
          </p:cNvSpPr>
          <p:nvPr/>
        </p:nvSpPr>
        <p:spPr bwMode="auto">
          <a:xfrm>
            <a:off x="5446713" y="1674813"/>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3</a:t>
            </a:r>
          </a:p>
        </p:txBody>
      </p:sp>
      <p:sp>
        <p:nvSpPr>
          <p:cNvPr id="728177" name="Text Box 113"/>
          <p:cNvSpPr txBox="1">
            <a:spLocks noChangeArrowheads="1"/>
          </p:cNvSpPr>
          <p:nvPr/>
        </p:nvSpPr>
        <p:spPr bwMode="auto">
          <a:xfrm>
            <a:off x="5103813" y="1679576"/>
            <a:ext cx="3429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a:t>
            </a:r>
          </a:p>
        </p:txBody>
      </p:sp>
      <p:sp>
        <p:nvSpPr>
          <p:cNvPr id="137292" name="Text Box 114"/>
          <p:cNvSpPr txBox="1">
            <a:spLocks noChangeArrowheads="1"/>
          </p:cNvSpPr>
          <p:nvPr/>
        </p:nvSpPr>
        <p:spPr bwMode="auto">
          <a:xfrm>
            <a:off x="1816100" y="2851150"/>
            <a:ext cx="9207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85000"/>
              </a:lnSpc>
            </a:pPr>
            <a:r>
              <a:rPr lang="en-US" sz="1800" b="1">
                <a:solidFill>
                  <a:srgbClr val="CC0000"/>
                </a:solidFill>
              </a:rPr>
              <a:t>node y</a:t>
            </a:r>
          </a:p>
          <a:p>
            <a:pPr algn="r" eaLnBrk="1" hangingPunct="1">
              <a:lnSpc>
                <a:spcPct val="85000"/>
              </a:lnSpc>
            </a:pPr>
            <a:r>
              <a:rPr lang="en-US" sz="1800" b="1">
                <a:solidFill>
                  <a:srgbClr val="CC0000"/>
                </a:solidFill>
              </a:rPr>
              <a:t>table</a:t>
            </a:r>
          </a:p>
        </p:txBody>
      </p:sp>
      <p:sp>
        <p:nvSpPr>
          <p:cNvPr id="137293" name="Text Box 115"/>
          <p:cNvSpPr txBox="1">
            <a:spLocks noChangeArrowheads="1"/>
          </p:cNvSpPr>
          <p:nvPr/>
        </p:nvSpPr>
        <p:spPr bwMode="auto">
          <a:xfrm>
            <a:off x="1835150" y="4699000"/>
            <a:ext cx="9080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85000"/>
              </a:lnSpc>
            </a:pPr>
            <a:r>
              <a:rPr lang="en-US" sz="1800" b="1">
                <a:solidFill>
                  <a:srgbClr val="CC0000"/>
                </a:solidFill>
              </a:rPr>
              <a:t>node z</a:t>
            </a:r>
          </a:p>
          <a:p>
            <a:pPr algn="r" eaLnBrk="1" hangingPunct="1">
              <a:lnSpc>
                <a:spcPct val="85000"/>
              </a:lnSpc>
            </a:pPr>
            <a:r>
              <a:rPr lang="en-US" sz="1800" b="1">
                <a:solidFill>
                  <a:srgbClr val="CC0000"/>
                </a:solidFill>
              </a:rPr>
              <a:t>table</a:t>
            </a:r>
          </a:p>
        </p:txBody>
      </p:sp>
      <p:sp>
        <p:nvSpPr>
          <p:cNvPr id="137294" name="Text Box 117"/>
          <p:cNvSpPr txBox="1">
            <a:spLocks noChangeArrowheads="1"/>
          </p:cNvSpPr>
          <p:nvPr/>
        </p:nvSpPr>
        <p:spPr bwMode="auto">
          <a:xfrm>
            <a:off x="4937125" y="1143000"/>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7295" name="Text Box 118"/>
          <p:cNvSpPr txBox="1">
            <a:spLocks noChangeArrowheads="1"/>
          </p:cNvSpPr>
          <p:nvPr/>
        </p:nvSpPr>
        <p:spPr bwMode="auto">
          <a:xfrm rot="-5400000">
            <a:off x="2085182" y="2067719"/>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16"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38097024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281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817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817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2817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2817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281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8172" grpId="0"/>
      <p:bldP spid="728173" grpId="0" animBg="1"/>
      <p:bldP spid="728174" grpId="0"/>
      <p:bldP spid="728175" grpId="0" animBg="1"/>
      <p:bldP spid="728176" grpId="0"/>
      <p:bldP spid="72817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Line 20"/>
          <p:cNvSpPr>
            <a:spLocks noChangeShapeType="1"/>
          </p:cNvSpPr>
          <p:nvPr/>
        </p:nvSpPr>
        <p:spPr bwMode="auto">
          <a:xfrm>
            <a:off x="7010400" y="15240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44" name="Line 21"/>
          <p:cNvSpPr>
            <a:spLocks noChangeShapeType="1"/>
          </p:cNvSpPr>
          <p:nvPr/>
        </p:nvSpPr>
        <p:spPr bwMode="auto">
          <a:xfrm>
            <a:off x="6705600" y="17526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45" name="Text Box 22"/>
          <p:cNvSpPr txBox="1">
            <a:spLocks noChangeArrowheads="1"/>
          </p:cNvSpPr>
          <p:nvPr/>
        </p:nvSpPr>
        <p:spPr bwMode="auto">
          <a:xfrm>
            <a:off x="7010400" y="13668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246" name="Text Box 23"/>
          <p:cNvSpPr txBox="1">
            <a:spLocks noChangeArrowheads="1"/>
          </p:cNvSpPr>
          <p:nvPr/>
        </p:nvSpPr>
        <p:spPr bwMode="auto">
          <a:xfrm>
            <a:off x="6705600" y="1747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247" name="Text Box 24"/>
          <p:cNvSpPr txBox="1">
            <a:spLocks noChangeArrowheads="1"/>
          </p:cNvSpPr>
          <p:nvPr/>
        </p:nvSpPr>
        <p:spPr bwMode="auto">
          <a:xfrm>
            <a:off x="6705600" y="2052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248" name="Text Box 25"/>
          <p:cNvSpPr txBox="1">
            <a:spLocks noChangeArrowheads="1"/>
          </p:cNvSpPr>
          <p:nvPr/>
        </p:nvSpPr>
        <p:spPr bwMode="auto">
          <a:xfrm>
            <a:off x="6705600" y="2357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249" name="Text Box 26"/>
          <p:cNvSpPr txBox="1">
            <a:spLocks noChangeArrowheads="1"/>
          </p:cNvSpPr>
          <p:nvPr/>
        </p:nvSpPr>
        <p:spPr bwMode="auto">
          <a:xfrm>
            <a:off x="7010400" y="1747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0  2   3</a:t>
            </a:r>
          </a:p>
        </p:txBody>
      </p:sp>
      <p:sp>
        <p:nvSpPr>
          <p:cNvPr id="138250" name="Text Box 27"/>
          <p:cNvSpPr txBox="1">
            <a:spLocks noChangeArrowheads="1"/>
          </p:cNvSpPr>
          <p:nvPr/>
        </p:nvSpPr>
        <p:spPr bwMode="auto">
          <a:xfrm rot="-5400000">
            <a:off x="6344444" y="2167732"/>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251" name="Text Box 28"/>
          <p:cNvSpPr txBox="1">
            <a:spLocks noChangeArrowheads="1"/>
          </p:cNvSpPr>
          <p:nvPr/>
        </p:nvSpPr>
        <p:spPr bwMode="auto">
          <a:xfrm>
            <a:off x="7132639" y="1223963"/>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252" name="Line 50"/>
          <p:cNvSpPr>
            <a:spLocks noChangeShapeType="1"/>
          </p:cNvSpPr>
          <p:nvPr/>
        </p:nvSpPr>
        <p:spPr bwMode="auto">
          <a:xfrm>
            <a:off x="4800600" y="32004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53" name="Line 51"/>
          <p:cNvSpPr>
            <a:spLocks noChangeShapeType="1"/>
          </p:cNvSpPr>
          <p:nvPr/>
        </p:nvSpPr>
        <p:spPr bwMode="auto">
          <a:xfrm>
            <a:off x="4495800" y="34290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54" name="Text Box 52"/>
          <p:cNvSpPr txBox="1">
            <a:spLocks noChangeArrowheads="1"/>
          </p:cNvSpPr>
          <p:nvPr/>
        </p:nvSpPr>
        <p:spPr bwMode="auto">
          <a:xfrm>
            <a:off x="4800600" y="30432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255" name="Text Box 53"/>
          <p:cNvSpPr txBox="1">
            <a:spLocks noChangeArrowheads="1"/>
          </p:cNvSpPr>
          <p:nvPr/>
        </p:nvSpPr>
        <p:spPr bwMode="auto">
          <a:xfrm>
            <a:off x="4495800" y="3424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256" name="Text Box 54"/>
          <p:cNvSpPr txBox="1">
            <a:spLocks noChangeArrowheads="1"/>
          </p:cNvSpPr>
          <p:nvPr/>
        </p:nvSpPr>
        <p:spPr bwMode="auto">
          <a:xfrm>
            <a:off x="4495800" y="3729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257" name="Text Box 55"/>
          <p:cNvSpPr txBox="1">
            <a:spLocks noChangeArrowheads="1"/>
          </p:cNvSpPr>
          <p:nvPr/>
        </p:nvSpPr>
        <p:spPr bwMode="auto">
          <a:xfrm>
            <a:off x="4495800" y="4033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258" name="Text Box 56"/>
          <p:cNvSpPr txBox="1">
            <a:spLocks noChangeArrowheads="1"/>
          </p:cNvSpPr>
          <p:nvPr/>
        </p:nvSpPr>
        <p:spPr bwMode="auto">
          <a:xfrm>
            <a:off x="4800600" y="34242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0  2   7</a:t>
            </a:r>
          </a:p>
        </p:txBody>
      </p:sp>
      <p:sp>
        <p:nvSpPr>
          <p:cNvPr id="138259" name="Text Box 57"/>
          <p:cNvSpPr txBox="1">
            <a:spLocks noChangeArrowheads="1"/>
          </p:cNvSpPr>
          <p:nvPr/>
        </p:nvSpPr>
        <p:spPr bwMode="auto">
          <a:xfrm rot="-5400000">
            <a:off x="4167982" y="3821907"/>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260" name="Text Box 58"/>
          <p:cNvSpPr txBox="1">
            <a:spLocks noChangeArrowheads="1"/>
          </p:cNvSpPr>
          <p:nvPr/>
        </p:nvSpPr>
        <p:spPr bwMode="auto">
          <a:xfrm>
            <a:off x="4945064" y="2900363"/>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261" name="Line 59"/>
          <p:cNvSpPr>
            <a:spLocks noChangeShapeType="1"/>
          </p:cNvSpPr>
          <p:nvPr/>
        </p:nvSpPr>
        <p:spPr bwMode="auto">
          <a:xfrm>
            <a:off x="7010400" y="32766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62" name="Line 60"/>
          <p:cNvSpPr>
            <a:spLocks noChangeShapeType="1"/>
          </p:cNvSpPr>
          <p:nvPr/>
        </p:nvSpPr>
        <p:spPr bwMode="auto">
          <a:xfrm>
            <a:off x="6705600" y="35052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63" name="Text Box 61"/>
          <p:cNvSpPr txBox="1">
            <a:spLocks noChangeArrowheads="1"/>
          </p:cNvSpPr>
          <p:nvPr/>
        </p:nvSpPr>
        <p:spPr bwMode="auto">
          <a:xfrm>
            <a:off x="7010400" y="31194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264" name="Text Box 62"/>
          <p:cNvSpPr txBox="1">
            <a:spLocks noChangeArrowheads="1"/>
          </p:cNvSpPr>
          <p:nvPr/>
        </p:nvSpPr>
        <p:spPr bwMode="auto">
          <a:xfrm>
            <a:off x="6705600" y="3500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265" name="Text Box 63"/>
          <p:cNvSpPr txBox="1">
            <a:spLocks noChangeArrowheads="1"/>
          </p:cNvSpPr>
          <p:nvPr/>
        </p:nvSpPr>
        <p:spPr bwMode="auto">
          <a:xfrm>
            <a:off x="6705600" y="3805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266" name="Text Box 64"/>
          <p:cNvSpPr txBox="1">
            <a:spLocks noChangeArrowheads="1"/>
          </p:cNvSpPr>
          <p:nvPr/>
        </p:nvSpPr>
        <p:spPr bwMode="auto">
          <a:xfrm>
            <a:off x="6705600" y="4110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267" name="Text Box 65"/>
          <p:cNvSpPr txBox="1">
            <a:spLocks noChangeArrowheads="1"/>
          </p:cNvSpPr>
          <p:nvPr/>
        </p:nvSpPr>
        <p:spPr bwMode="auto">
          <a:xfrm>
            <a:off x="7010400" y="35004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0  2   3</a:t>
            </a:r>
          </a:p>
        </p:txBody>
      </p:sp>
      <p:sp>
        <p:nvSpPr>
          <p:cNvPr id="138268" name="Text Box 66"/>
          <p:cNvSpPr txBox="1">
            <a:spLocks noChangeArrowheads="1"/>
          </p:cNvSpPr>
          <p:nvPr/>
        </p:nvSpPr>
        <p:spPr bwMode="auto">
          <a:xfrm rot="-5400000">
            <a:off x="6344444" y="3898107"/>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269" name="Text Box 67"/>
          <p:cNvSpPr txBox="1">
            <a:spLocks noChangeArrowheads="1"/>
          </p:cNvSpPr>
          <p:nvPr/>
        </p:nvSpPr>
        <p:spPr bwMode="auto">
          <a:xfrm>
            <a:off x="7121525" y="2965450"/>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270" name="Line 68"/>
          <p:cNvSpPr>
            <a:spLocks noChangeShapeType="1"/>
          </p:cNvSpPr>
          <p:nvPr/>
        </p:nvSpPr>
        <p:spPr bwMode="auto">
          <a:xfrm>
            <a:off x="6934200" y="49530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71" name="Line 69"/>
          <p:cNvSpPr>
            <a:spLocks noChangeShapeType="1"/>
          </p:cNvSpPr>
          <p:nvPr/>
        </p:nvSpPr>
        <p:spPr bwMode="auto">
          <a:xfrm>
            <a:off x="6629400" y="51816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72" name="Text Box 70"/>
          <p:cNvSpPr txBox="1">
            <a:spLocks noChangeArrowheads="1"/>
          </p:cNvSpPr>
          <p:nvPr/>
        </p:nvSpPr>
        <p:spPr bwMode="auto">
          <a:xfrm>
            <a:off x="6934200" y="47958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273" name="Text Box 71"/>
          <p:cNvSpPr txBox="1">
            <a:spLocks noChangeArrowheads="1"/>
          </p:cNvSpPr>
          <p:nvPr/>
        </p:nvSpPr>
        <p:spPr bwMode="auto">
          <a:xfrm>
            <a:off x="6629400" y="5176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274" name="Text Box 72"/>
          <p:cNvSpPr txBox="1">
            <a:spLocks noChangeArrowheads="1"/>
          </p:cNvSpPr>
          <p:nvPr/>
        </p:nvSpPr>
        <p:spPr bwMode="auto">
          <a:xfrm>
            <a:off x="6629400" y="548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275" name="Text Box 73"/>
          <p:cNvSpPr txBox="1">
            <a:spLocks noChangeArrowheads="1"/>
          </p:cNvSpPr>
          <p:nvPr/>
        </p:nvSpPr>
        <p:spPr bwMode="auto">
          <a:xfrm>
            <a:off x="6629400" y="578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276" name="Text Box 74"/>
          <p:cNvSpPr txBox="1">
            <a:spLocks noChangeArrowheads="1"/>
          </p:cNvSpPr>
          <p:nvPr/>
        </p:nvSpPr>
        <p:spPr bwMode="auto">
          <a:xfrm>
            <a:off x="6934200" y="5176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0  2   3</a:t>
            </a:r>
          </a:p>
        </p:txBody>
      </p:sp>
      <p:sp>
        <p:nvSpPr>
          <p:cNvPr id="138277" name="Text Box 75"/>
          <p:cNvSpPr txBox="1">
            <a:spLocks noChangeArrowheads="1"/>
          </p:cNvSpPr>
          <p:nvPr/>
        </p:nvSpPr>
        <p:spPr bwMode="auto">
          <a:xfrm rot="-5400000">
            <a:off x="6279357" y="556339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278" name="Text Box 76"/>
          <p:cNvSpPr txBox="1">
            <a:spLocks noChangeArrowheads="1"/>
          </p:cNvSpPr>
          <p:nvPr/>
        </p:nvSpPr>
        <p:spPr bwMode="auto">
          <a:xfrm>
            <a:off x="7045325" y="4664075"/>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279" name="Line 77"/>
          <p:cNvSpPr>
            <a:spLocks noChangeShapeType="1"/>
          </p:cNvSpPr>
          <p:nvPr/>
        </p:nvSpPr>
        <p:spPr bwMode="auto">
          <a:xfrm>
            <a:off x="4800600" y="49530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80" name="Line 78"/>
          <p:cNvSpPr>
            <a:spLocks noChangeShapeType="1"/>
          </p:cNvSpPr>
          <p:nvPr/>
        </p:nvSpPr>
        <p:spPr bwMode="auto">
          <a:xfrm>
            <a:off x="4495800" y="51816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281" name="Text Box 79"/>
          <p:cNvSpPr txBox="1">
            <a:spLocks noChangeArrowheads="1"/>
          </p:cNvSpPr>
          <p:nvPr/>
        </p:nvSpPr>
        <p:spPr bwMode="auto">
          <a:xfrm>
            <a:off x="4800600" y="47958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282" name="Text Box 80"/>
          <p:cNvSpPr txBox="1">
            <a:spLocks noChangeArrowheads="1"/>
          </p:cNvSpPr>
          <p:nvPr/>
        </p:nvSpPr>
        <p:spPr bwMode="auto">
          <a:xfrm>
            <a:off x="4495800" y="5176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283" name="Text Box 81"/>
          <p:cNvSpPr txBox="1">
            <a:spLocks noChangeArrowheads="1"/>
          </p:cNvSpPr>
          <p:nvPr/>
        </p:nvSpPr>
        <p:spPr bwMode="auto">
          <a:xfrm>
            <a:off x="4495800" y="548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284" name="Text Box 82"/>
          <p:cNvSpPr txBox="1">
            <a:spLocks noChangeArrowheads="1"/>
          </p:cNvSpPr>
          <p:nvPr/>
        </p:nvSpPr>
        <p:spPr bwMode="auto">
          <a:xfrm>
            <a:off x="4495800" y="578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285" name="Text Box 83"/>
          <p:cNvSpPr txBox="1">
            <a:spLocks noChangeArrowheads="1"/>
          </p:cNvSpPr>
          <p:nvPr/>
        </p:nvSpPr>
        <p:spPr bwMode="auto">
          <a:xfrm>
            <a:off x="4800600" y="5176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0  2   7</a:t>
            </a:r>
          </a:p>
        </p:txBody>
      </p:sp>
      <p:sp>
        <p:nvSpPr>
          <p:cNvPr id="138286" name="Text Box 84"/>
          <p:cNvSpPr txBox="1">
            <a:spLocks noChangeArrowheads="1"/>
          </p:cNvSpPr>
          <p:nvPr/>
        </p:nvSpPr>
        <p:spPr bwMode="auto">
          <a:xfrm rot="-5400000">
            <a:off x="4167982" y="553164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287" name="Text Box 85"/>
          <p:cNvSpPr txBox="1">
            <a:spLocks noChangeArrowheads="1"/>
          </p:cNvSpPr>
          <p:nvPr/>
        </p:nvSpPr>
        <p:spPr bwMode="auto">
          <a:xfrm>
            <a:off x="4933950" y="4664075"/>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288" name="Text Box 103"/>
          <p:cNvSpPr txBox="1">
            <a:spLocks noChangeArrowheads="1"/>
          </p:cNvSpPr>
          <p:nvPr/>
        </p:nvSpPr>
        <p:spPr bwMode="auto">
          <a:xfrm>
            <a:off x="4800600" y="3771901"/>
            <a:ext cx="8826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8289" name="Text Box 104"/>
          <p:cNvSpPr txBox="1">
            <a:spLocks noChangeArrowheads="1"/>
          </p:cNvSpPr>
          <p:nvPr/>
        </p:nvSpPr>
        <p:spPr bwMode="auto">
          <a:xfrm>
            <a:off x="4800600" y="4110038"/>
            <a:ext cx="946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7   1   0</a:t>
            </a:r>
          </a:p>
        </p:txBody>
      </p:sp>
      <p:sp>
        <p:nvSpPr>
          <p:cNvPr id="138290" name="Text Box 105"/>
          <p:cNvSpPr txBox="1">
            <a:spLocks noChangeArrowheads="1"/>
          </p:cNvSpPr>
          <p:nvPr/>
        </p:nvSpPr>
        <p:spPr bwMode="auto">
          <a:xfrm>
            <a:off x="4800600" y="5557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8291" name="Text Box 106"/>
          <p:cNvSpPr txBox="1">
            <a:spLocks noChangeArrowheads="1"/>
          </p:cNvSpPr>
          <p:nvPr/>
        </p:nvSpPr>
        <p:spPr bwMode="auto">
          <a:xfrm>
            <a:off x="4800600" y="5862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3  1   0</a:t>
            </a:r>
          </a:p>
        </p:txBody>
      </p:sp>
      <p:sp>
        <p:nvSpPr>
          <p:cNvPr id="138292" name="Text Box 107"/>
          <p:cNvSpPr txBox="1">
            <a:spLocks noChangeArrowheads="1"/>
          </p:cNvSpPr>
          <p:nvPr/>
        </p:nvSpPr>
        <p:spPr bwMode="auto">
          <a:xfrm>
            <a:off x="7010400" y="2095501"/>
            <a:ext cx="946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8293" name="Text Box 108"/>
          <p:cNvSpPr txBox="1">
            <a:spLocks noChangeArrowheads="1"/>
          </p:cNvSpPr>
          <p:nvPr/>
        </p:nvSpPr>
        <p:spPr bwMode="auto">
          <a:xfrm>
            <a:off x="7010400" y="2433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3  1   0</a:t>
            </a:r>
          </a:p>
        </p:txBody>
      </p:sp>
      <p:sp>
        <p:nvSpPr>
          <p:cNvPr id="138294" name="Text Box 109"/>
          <p:cNvSpPr txBox="1">
            <a:spLocks noChangeArrowheads="1"/>
          </p:cNvSpPr>
          <p:nvPr/>
        </p:nvSpPr>
        <p:spPr bwMode="auto">
          <a:xfrm>
            <a:off x="7010400" y="3825876"/>
            <a:ext cx="8826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8295" name="Text Box 110"/>
          <p:cNvSpPr txBox="1">
            <a:spLocks noChangeArrowheads="1"/>
          </p:cNvSpPr>
          <p:nvPr/>
        </p:nvSpPr>
        <p:spPr bwMode="auto">
          <a:xfrm>
            <a:off x="6934200" y="5862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3  1   0</a:t>
            </a:r>
          </a:p>
        </p:txBody>
      </p:sp>
      <p:sp>
        <p:nvSpPr>
          <p:cNvPr id="138296" name="Text Box 111"/>
          <p:cNvSpPr txBox="1">
            <a:spLocks noChangeArrowheads="1"/>
          </p:cNvSpPr>
          <p:nvPr/>
        </p:nvSpPr>
        <p:spPr bwMode="auto">
          <a:xfrm>
            <a:off x="6934200" y="5481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8297" name="Text Box 112"/>
          <p:cNvSpPr txBox="1">
            <a:spLocks noChangeArrowheads="1"/>
          </p:cNvSpPr>
          <p:nvPr/>
        </p:nvSpPr>
        <p:spPr bwMode="auto">
          <a:xfrm>
            <a:off x="7010400" y="41100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3  1   0</a:t>
            </a:r>
          </a:p>
        </p:txBody>
      </p:sp>
      <p:sp>
        <p:nvSpPr>
          <p:cNvPr id="138298" name="Line 113"/>
          <p:cNvSpPr>
            <a:spLocks noChangeShapeType="1"/>
          </p:cNvSpPr>
          <p:nvPr/>
        </p:nvSpPr>
        <p:spPr bwMode="auto">
          <a:xfrm>
            <a:off x="3733800" y="1981200"/>
            <a:ext cx="685800" cy="1524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299" name="Line 114"/>
          <p:cNvSpPr>
            <a:spLocks noChangeShapeType="1"/>
          </p:cNvSpPr>
          <p:nvPr/>
        </p:nvSpPr>
        <p:spPr bwMode="auto">
          <a:xfrm>
            <a:off x="3657600" y="2057400"/>
            <a:ext cx="685800" cy="3124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0" name="Line 116"/>
          <p:cNvSpPr>
            <a:spLocks noChangeShapeType="1"/>
          </p:cNvSpPr>
          <p:nvPr/>
        </p:nvSpPr>
        <p:spPr bwMode="auto">
          <a:xfrm>
            <a:off x="3657600" y="4114800"/>
            <a:ext cx="609600" cy="1143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1" name="Line 118"/>
          <p:cNvSpPr>
            <a:spLocks noChangeShapeType="1"/>
          </p:cNvSpPr>
          <p:nvPr/>
        </p:nvSpPr>
        <p:spPr bwMode="auto">
          <a:xfrm flipV="1">
            <a:off x="3733800" y="4343400"/>
            <a:ext cx="762000" cy="17526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2" name="Line 119"/>
          <p:cNvSpPr>
            <a:spLocks noChangeShapeType="1"/>
          </p:cNvSpPr>
          <p:nvPr/>
        </p:nvSpPr>
        <p:spPr bwMode="auto">
          <a:xfrm>
            <a:off x="5791200" y="1981200"/>
            <a:ext cx="762000" cy="1600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3" name="Line 120"/>
          <p:cNvSpPr>
            <a:spLocks noChangeShapeType="1"/>
          </p:cNvSpPr>
          <p:nvPr/>
        </p:nvSpPr>
        <p:spPr bwMode="auto">
          <a:xfrm>
            <a:off x="5715000" y="2057400"/>
            <a:ext cx="838200" cy="29718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4" name="Line 121"/>
          <p:cNvSpPr>
            <a:spLocks noChangeShapeType="1"/>
          </p:cNvSpPr>
          <p:nvPr/>
        </p:nvSpPr>
        <p:spPr bwMode="auto">
          <a:xfrm flipV="1">
            <a:off x="5638800" y="2743200"/>
            <a:ext cx="1143000" cy="3200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5" name="Line 122"/>
          <p:cNvSpPr>
            <a:spLocks noChangeShapeType="1"/>
          </p:cNvSpPr>
          <p:nvPr/>
        </p:nvSpPr>
        <p:spPr bwMode="auto">
          <a:xfrm flipV="1">
            <a:off x="5638800" y="4419600"/>
            <a:ext cx="1066800" cy="1676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6" name="Line 123"/>
          <p:cNvSpPr>
            <a:spLocks noChangeShapeType="1"/>
          </p:cNvSpPr>
          <p:nvPr/>
        </p:nvSpPr>
        <p:spPr bwMode="auto">
          <a:xfrm>
            <a:off x="2133600" y="6345238"/>
            <a:ext cx="5410200" cy="0"/>
          </a:xfrm>
          <a:prstGeom prst="line">
            <a:avLst/>
          </a:prstGeom>
          <a:noFill/>
          <a:ln w="9525">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07" name="Text Box 124"/>
          <p:cNvSpPr txBox="1">
            <a:spLocks noChangeArrowheads="1"/>
          </p:cNvSpPr>
          <p:nvPr/>
        </p:nvSpPr>
        <p:spPr bwMode="auto">
          <a:xfrm>
            <a:off x="7593013" y="6137276"/>
            <a:ext cx="6159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time</a:t>
            </a:r>
          </a:p>
        </p:txBody>
      </p:sp>
      <p:sp>
        <p:nvSpPr>
          <p:cNvPr id="138308" name="Oval 167"/>
          <p:cNvSpPr>
            <a:spLocks noChangeArrowheads="1"/>
          </p:cNvSpPr>
          <p:nvPr/>
        </p:nvSpPr>
        <p:spPr bwMode="auto">
          <a:xfrm>
            <a:off x="4724400" y="5867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09" name="Line 174"/>
          <p:cNvSpPr>
            <a:spLocks noChangeShapeType="1"/>
          </p:cNvSpPr>
          <p:nvPr/>
        </p:nvSpPr>
        <p:spPr bwMode="auto">
          <a:xfrm>
            <a:off x="2743200" y="14478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10" name="Line 175"/>
          <p:cNvSpPr>
            <a:spLocks noChangeShapeType="1"/>
          </p:cNvSpPr>
          <p:nvPr/>
        </p:nvSpPr>
        <p:spPr bwMode="auto">
          <a:xfrm>
            <a:off x="2438400" y="16764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11" name="Text Box 176"/>
          <p:cNvSpPr txBox="1">
            <a:spLocks noChangeArrowheads="1"/>
          </p:cNvSpPr>
          <p:nvPr/>
        </p:nvSpPr>
        <p:spPr bwMode="auto">
          <a:xfrm>
            <a:off x="2743200" y="12906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312" name="Text Box 177"/>
          <p:cNvSpPr txBox="1">
            <a:spLocks noChangeArrowheads="1"/>
          </p:cNvSpPr>
          <p:nvPr/>
        </p:nvSpPr>
        <p:spPr bwMode="auto">
          <a:xfrm>
            <a:off x="2438400" y="167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313" name="Text Box 178"/>
          <p:cNvSpPr txBox="1">
            <a:spLocks noChangeArrowheads="1"/>
          </p:cNvSpPr>
          <p:nvPr/>
        </p:nvSpPr>
        <p:spPr bwMode="auto">
          <a:xfrm>
            <a:off x="2438400" y="197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314" name="Text Box 179"/>
          <p:cNvSpPr txBox="1">
            <a:spLocks noChangeArrowheads="1"/>
          </p:cNvSpPr>
          <p:nvPr/>
        </p:nvSpPr>
        <p:spPr bwMode="auto">
          <a:xfrm>
            <a:off x="2438400" y="2281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315" name="Text Box 180"/>
          <p:cNvSpPr txBox="1">
            <a:spLocks noChangeArrowheads="1"/>
          </p:cNvSpPr>
          <p:nvPr/>
        </p:nvSpPr>
        <p:spPr bwMode="auto">
          <a:xfrm>
            <a:off x="2743200" y="1671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0  2   7</a:t>
            </a:r>
          </a:p>
        </p:txBody>
      </p:sp>
      <p:sp>
        <p:nvSpPr>
          <p:cNvPr id="138316" name="Text Box 181"/>
          <p:cNvSpPr txBox="1">
            <a:spLocks noChangeArrowheads="1"/>
          </p:cNvSpPr>
          <p:nvPr/>
        </p:nvSpPr>
        <p:spPr bwMode="auto">
          <a:xfrm>
            <a:off x="2743201" y="20526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17" name="Text Box 182"/>
          <p:cNvSpPr txBox="1">
            <a:spLocks noChangeArrowheads="1"/>
          </p:cNvSpPr>
          <p:nvPr/>
        </p:nvSpPr>
        <p:spPr bwMode="auto">
          <a:xfrm>
            <a:off x="2971801" y="20526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18" name="Text Box 183"/>
          <p:cNvSpPr txBox="1">
            <a:spLocks noChangeArrowheads="1"/>
          </p:cNvSpPr>
          <p:nvPr/>
        </p:nvSpPr>
        <p:spPr bwMode="auto">
          <a:xfrm>
            <a:off x="3352801" y="20526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19" name="Text Box 184"/>
          <p:cNvSpPr txBox="1">
            <a:spLocks noChangeArrowheads="1"/>
          </p:cNvSpPr>
          <p:nvPr/>
        </p:nvSpPr>
        <p:spPr bwMode="auto">
          <a:xfrm>
            <a:off x="2743201" y="23574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20" name="Text Box 185"/>
          <p:cNvSpPr txBox="1">
            <a:spLocks noChangeArrowheads="1"/>
          </p:cNvSpPr>
          <p:nvPr/>
        </p:nvSpPr>
        <p:spPr bwMode="auto">
          <a:xfrm>
            <a:off x="2971801" y="23574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21" name="Text Box 186"/>
          <p:cNvSpPr txBox="1">
            <a:spLocks noChangeArrowheads="1"/>
          </p:cNvSpPr>
          <p:nvPr/>
        </p:nvSpPr>
        <p:spPr bwMode="auto">
          <a:xfrm>
            <a:off x="3352801" y="23574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22" name="Text Box 187"/>
          <p:cNvSpPr txBox="1">
            <a:spLocks noChangeArrowheads="1"/>
          </p:cNvSpPr>
          <p:nvPr/>
        </p:nvSpPr>
        <p:spPr bwMode="auto">
          <a:xfrm rot="-5400000">
            <a:off x="4174332" y="202644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323" name="Text Box 188"/>
          <p:cNvSpPr txBox="1">
            <a:spLocks noChangeArrowheads="1"/>
          </p:cNvSpPr>
          <p:nvPr/>
        </p:nvSpPr>
        <p:spPr bwMode="auto">
          <a:xfrm>
            <a:off x="2876550" y="1158875"/>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324" name="Text Box 189"/>
          <p:cNvSpPr txBox="1">
            <a:spLocks noChangeArrowheads="1"/>
          </p:cNvSpPr>
          <p:nvPr/>
        </p:nvSpPr>
        <p:spPr bwMode="auto">
          <a:xfrm rot="-5400000">
            <a:off x="2042319" y="381079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a:t>from</a:t>
            </a:r>
          </a:p>
        </p:txBody>
      </p:sp>
      <p:sp>
        <p:nvSpPr>
          <p:cNvPr id="138325" name="Text Box 190"/>
          <p:cNvSpPr txBox="1">
            <a:spLocks noChangeArrowheads="1"/>
          </p:cNvSpPr>
          <p:nvPr/>
        </p:nvSpPr>
        <p:spPr bwMode="auto">
          <a:xfrm rot="-5400000">
            <a:off x="2042319" y="5618957"/>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38326" name="Line 191"/>
          <p:cNvSpPr>
            <a:spLocks noChangeShapeType="1"/>
          </p:cNvSpPr>
          <p:nvPr/>
        </p:nvSpPr>
        <p:spPr bwMode="auto">
          <a:xfrm>
            <a:off x="4800600" y="14478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27" name="Line 192"/>
          <p:cNvSpPr>
            <a:spLocks noChangeShapeType="1"/>
          </p:cNvSpPr>
          <p:nvPr/>
        </p:nvSpPr>
        <p:spPr bwMode="auto">
          <a:xfrm>
            <a:off x="4495800" y="16764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28" name="Text Box 193"/>
          <p:cNvSpPr txBox="1">
            <a:spLocks noChangeArrowheads="1"/>
          </p:cNvSpPr>
          <p:nvPr/>
        </p:nvSpPr>
        <p:spPr bwMode="auto">
          <a:xfrm>
            <a:off x="4800600" y="12906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329" name="Text Box 194"/>
          <p:cNvSpPr txBox="1">
            <a:spLocks noChangeArrowheads="1"/>
          </p:cNvSpPr>
          <p:nvPr/>
        </p:nvSpPr>
        <p:spPr bwMode="auto">
          <a:xfrm>
            <a:off x="4495800" y="167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330" name="Text Box 195"/>
          <p:cNvSpPr txBox="1">
            <a:spLocks noChangeArrowheads="1"/>
          </p:cNvSpPr>
          <p:nvPr/>
        </p:nvSpPr>
        <p:spPr bwMode="auto">
          <a:xfrm>
            <a:off x="4495800" y="197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331" name="Text Box 196"/>
          <p:cNvSpPr txBox="1">
            <a:spLocks noChangeArrowheads="1"/>
          </p:cNvSpPr>
          <p:nvPr/>
        </p:nvSpPr>
        <p:spPr bwMode="auto">
          <a:xfrm>
            <a:off x="4495800" y="2281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332" name="Text Box 197"/>
          <p:cNvSpPr txBox="1">
            <a:spLocks noChangeArrowheads="1"/>
          </p:cNvSpPr>
          <p:nvPr/>
        </p:nvSpPr>
        <p:spPr bwMode="auto">
          <a:xfrm>
            <a:off x="4821238" y="16716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a:t>
            </a:r>
          </a:p>
        </p:txBody>
      </p:sp>
      <p:sp>
        <p:nvSpPr>
          <p:cNvPr id="138333" name="Line 198"/>
          <p:cNvSpPr>
            <a:spLocks noChangeShapeType="1"/>
          </p:cNvSpPr>
          <p:nvPr/>
        </p:nvSpPr>
        <p:spPr bwMode="auto">
          <a:xfrm>
            <a:off x="2743200" y="32004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34" name="Line 199"/>
          <p:cNvSpPr>
            <a:spLocks noChangeShapeType="1"/>
          </p:cNvSpPr>
          <p:nvPr/>
        </p:nvSpPr>
        <p:spPr bwMode="auto">
          <a:xfrm>
            <a:off x="2438400" y="34290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35" name="Text Box 200"/>
          <p:cNvSpPr txBox="1">
            <a:spLocks noChangeArrowheads="1"/>
          </p:cNvSpPr>
          <p:nvPr/>
        </p:nvSpPr>
        <p:spPr bwMode="auto">
          <a:xfrm>
            <a:off x="2743200" y="30432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336" name="Text Box 201"/>
          <p:cNvSpPr txBox="1">
            <a:spLocks noChangeArrowheads="1"/>
          </p:cNvSpPr>
          <p:nvPr/>
        </p:nvSpPr>
        <p:spPr bwMode="auto">
          <a:xfrm>
            <a:off x="2438400" y="3424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337" name="Text Box 202"/>
          <p:cNvSpPr txBox="1">
            <a:spLocks noChangeArrowheads="1"/>
          </p:cNvSpPr>
          <p:nvPr/>
        </p:nvSpPr>
        <p:spPr bwMode="auto">
          <a:xfrm>
            <a:off x="2438400" y="3729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338" name="Text Box 203"/>
          <p:cNvSpPr txBox="1">
            <a:spLocks noChangeArrowheads="1"/>
          </p:cNvSpPr>
          <p:nvPr/>
        </p:nvSpPr>
        <p:spPr bwMode="auto">
          <a:xfrm>
            <a:off x="2438400" y="4033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339" name="Text Box 204"/>
          <p:cNvSpPr txBox="1">
            <a:spLocks noChangeArrowheads="1"/>
          </p:cNvSpPr>
          <p:nvPr/>
        </p:nvSpPr>
        <p:spPr bwMode="auto">
          <a:xfrm>
            <a:off x="3048001" y="34242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40" name="Text Box 205"/>
          <p:cNvSpPr txBox="1">
            <a:spLocks noChangeArrowheads="1"/>
          </p:cNvSpPr>
          <p:nvPr/>
        </p:nvSpPr>
        <p:spPr bwMode="auto">
          <a:xfrm>
            <a:off x="3352801" y="34242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41" name="Text Box 206"/>
          <p:cNvSpPr txBox="1">
            <a:spLocks noChangeArrowheads="1"/>
          </p:cNvSpPr>
          <p:nvPr/>
        </p:nvSpPr>
        <p:spPr bwMode="auto">
          <a:xfrm>
            <a:off x="2743201" y="4110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42" name="Text Box 207"/>
          <p:cNvSpPr txBox="1">
            <a:spLocks noChangeArrowheads="1"/>
          </p:cNvSpPr>
          <p:nvPr/>
        </p:nvSpPr>
        <p:spPr bwMode="auto">
          <a:xfrm>
            <a:off x="2971801" y="4110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43" name="Text Box 208"/>
          <p:cNvSpPr txBox="1">
            <a:spLocks noChangeArrowheads="1"/>
          </p:cNvSpPr>
          <p:nvPr/>
        </p:nvSpPr>
        <p:spPr bwMode="auto">
          <a:xfrm>
            <a:off x="3352801" y="4110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44" name="Text Box 209"/>
          <p:cNvSpPr txBox="1">
            <a:spLocks noChangeArrowheads="1"/>
          </p:cNvSpPr>
          <p:nvPr/>
        </p:nvSpPr>
        <p:spPr bwMode="auto">
          <a:xfrm>
            <a:off x="2865439" y="2933700"/>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345" name="Line 210"/>
          <p:cNvSpPr>
            <a:spLocks noChangeShapeType="1"/>
          </p:cNvSpPr>
          <p:nvPr/>
        </p:nvSpPr>
        <p:spPr bwMode="auto">
          <a:xfrm>
            <a:off x="2743200" y="50292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46" name="Line 211"/>
          <p:cNvSpPr>
            <a:spLocks noChangeShapeType="1"/>
          </p:cNvSpPr>
          <p:nvPr/>
        </p:nvSpPr>
        <p:spPr bwMode="auto">
          <a:xfrm>
            <a:off x="2438400" y="52578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38347" name="Text Box 212"/>
          <p:cNvSpPr txBox="1">
            <a:spLocks noChangeArrowheads="1"/>
          </p:cNvSpPr>
          <p:nvPr/>
        </p:nvSpPr>
        <p:spPr bwMode="auto">
          <a:xfrm>
            <a:off x="2743200" y="48720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   y   z</a:t>
            </a:r>
          </a:p>
        </p:txBody>
      </p:sp>
      <p:sp>
        <p:nvSpPr>
          <p:cNvPr id="138348" name="Text Box 213"/>
          <p:cNvSpPr txBox="1">
            <a:spLocks noChangeArrowheads="1"/>
          </p:cNvSpPr>
          <p:nvPr/>
        </p:nvSpPr>
        <p:spPr bwMode="auto">
          <a:xfrm>
            <a:off x="2438400" y="5253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x</a:t>
            </a:r>
          </a:p>
        </p:txBody>
      </p:sp>
      <p:sp>
        <p:nvSpPr>
          <p:cNvPr id="138349" name="Text Box 214"/>
          <p:cNvSpPr txBox="1">
            <a:spLocks noChangeArrowheads="1"/>
          </p:cNvSpPr>
          <p:nvPr/>
        </p:nvSpPr>
        <p:spPr bwMode="auto">
          <a:xfrm>
            <a:off x="2438400" y="5557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y</a:t>
            </a:r>
          </a:p>
        </p:txBody>
      </p:sp>
      <p:sp>
        <p:nvSpPr>
          <p:cNvPr id="138350" name="Text Box 215"/>
          <p:cNvSpPr txBox="1">
            <a:spLocks noChangeArrowheads="1"/>
          </p:cNvSpPr>
          <p:nvPr/>
        </p:nvSpPr>
        <p:spPr bwMode="auto">
          <a:xfrm>
            <a:off x="2438400" y="5862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z</a:t>
            </a:r>
          </a:p>
        </p:txBody>
      </p:sp>
      <p:sp>
        <p:nvSpPr>
          <p:cNvPr id="138351" name="Text Box 216"/>
          <p:cNvSpPr txBox="1">
            <a:spLocks noChangeArrowheads="1"/>
          </p:cNvSpPr>
          <p:nvPr/>
        </p:nvSpPr>
        <p:spPr bwMode="auto">
          <a:xfrm>
            <a:off x="2743200" y="5638801"/>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52" name="Text Box 217"/>
          <p:cNvSpPr txBox="1">
            <a:spLocks noChangeArrowheads="1"/>
          </p:cNvSpPr>
          <p:nvPr/>
        </p:nvSpPr>
        <p:spPr bwMode="auto">
          <a:xfrm>
            <a:off x="2971801" y="5634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53" name="Text Box 218"/>
          <p:cNvSpPr txBox="1">
            <a:spLocks noChangeArrowheads="1"/>
          </p:cNvSpPr>
          <p:nvPr/>
        </p:nvSpPr>
        <p:spPr bwMode="auto">
          <a:xfrm>
            <a:off x="3352801" y="5634038"/>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p:txBody>
      </p:sp>
      <p:sp>
        <p:nvSpPr>
          <p:cNvPr id="138354" name="Text Box 219"/>
          <p:cNvSpPr txBox="1">
            <a:spLocks noChangeArrowheads="1"/>
          </p:cNvSpPr>
          <p:nvPr/>
        </p:nvSpPr>
        <p:spPr bwMode="auto">
          <a:xfrm>
            <a:off x="2743200" y="59388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7</a:t>
            </a:r>
          </a:p>
        </p:txBody>
      </p:sp>
      <p:sp>
        <p:nvSpPr>
          <p:cNvPr id="138355" name="Text Box 220"/>
          <p:cNvSpPr txBox="1">
            <a:spLocks noChangeArrowheads="1"/>
          </p:cNvSpPr>
          <p:nvPr/>
        </p:nvSpPr>
        <p:spPr bwMode="auto">
          <a:xfrm>
            <a:off x="2971800" y="59388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1</a:t>
            </a:r>
          </a:p>
        </p:txBody>
      </p:sp>
      <p:sp>
        <p:nvSpPr>
          <p:cNvPr id="138356" name="Text Box 221"/>
          <p:cNvSpPr txBox="1">
            <a:spLocks noChangeArrowheads="1"/>
          </p:cNvSpPr>
          <p:nvPr/>
        </p:nvSpPr>
        <p:spPr bwMode="auto">
          <a:xfrm>
            <a:off x="3352800" y="59388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0</a:t>
            </a:r>
          </a:p>
        </p:txBody>
      </p:sp>
      <p:sp>
        <p:nvSpPr>
          <p:cNvPr id="138357" name="Text Box 222"/>
          <p:cNvSpPr txBox="1">
            <a:spLocks noChangeArrowheads="1"/>
          </p:cNvSpPr>
          <p:nvPr/>
        </p:nvSpPr>
        <p:spPr bwMode="auto">
          <a:xfrm>
            <a:off x="2887664" y="4740275"/>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358" name="Text Box 223"/>
          <p:cNvSpPr txBox="1">
            <a:spLocks noChangeArrowheads="1"/>
          </p:cNvSpPr>
          <p:nvPr/>
        </p:nvSpPr>
        <p:spPr bwMode="auto">
          <a:xfrm>
            <a:off x="2743200" y="3467100"/>
            <a:ext cx="946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t>
            </a:r>
          </a:p>
          <a:p>
            <a:r>
              <a:rPr lang="en-US" sz="1800"/>
              <a:t>2   0   1</a:t>
            </a:r>
          </a:p>
        </p:txBody>
      </p:sp>
      <p:sp>
        <p:nvSpPr>
          <p:cNvPr id="138359" name="Text Box 224"/>
          <p:cNvSpPr txBox="1">
            <a:spLocks noChangeArrowheads="1"/>
          </p:cNvSpPr>
          <p:nvPr/>
        </p:nvSpPr>
        <p:spPr bwMode="auto">
          <a:xfrm>
            <a:off x="2743200" y="5257801"/>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 ∞  ∞</a:t>
            </a:r>
          </a:p>
        </p:txBody>
      </p:sp>
      <p:sp>
        <p:nvSpPr>
          <p:cNvPr id="138360" name="Text Box 225"/>
          <p:cNvSpPr txBox="1">
            <a:spLocks noChangeArrowheads="1"/>
          </p:cNvSpPr>
          <p:nvPr/>
        </p:nvSpPr>
        <p:spPr bwMode="auto">
          <a:xfrm>
            <a:off x="4784725" y="2006601"/>
            <a:ext cx="946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2   0   1</a:t>
            </a:r>
          </a:p>
        </p:txBody>
      </p:sp>
      <p:sp>
        <p:nvSpPr>
          <p:cNvPr id="138361" name="Text Box 226"/>
          <p:cNvSpPr txBox="1">
            <a:spLocks noChangeArrowheads="1"/>
          </p:cNvSpPr>
          <p:nvPr/>
        </p:nvSpPr>
        <p:spPr bwMode="auto">
          <a:xfrm>
            <a:off x="4784725" y="2322513"/>
            <a:ext cx="946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7   1   0</a:t>
            </a:r>
          </a:p>
        </p:txBody>
      </p:sp>
      <p:sp>
        <p:nvSpPr>
          <p:cNvPr id="138362" name="Line 227"/>
          <p:cNvSpPr>
            <a:spLocks noChangeShapeType="1"/>
          </p:cNvSpPr>
          <p:nvPr/>
        </p:nvSpPr>
        <p:spPr bwMode="auto">
          <a:xfrm>
            <a:off x="3733800" y="1981200"/>
            <a:ext cx="685800" cy="1524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3" name="Line 228"/>
          <p:cNvSpPr>
            <a:spLocks noChangeShapeType="1"/>
          </p:cNvSpPr>
          <p:nvPr/>
        </p:nvSpPr>
        <p:spPr bwMode="auto">
          <a:xfrm>
            <a:off x="3657600" y="2057400"/>
            <a:ext cx="685800" cy="3124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4" name="Line 229"/>
          <p:cNvSpPr>
            <a:spLocks noChangeShapeType="1"/>
          </p:cNvSpPr>
          <p:nvPr/>
        </p:nvSpPr>
        <p:spPr bwMode="auto">
          <a:xfrm flipV="1">
            <a:off x="3657600" y="2514600"/>
            <a:ext cx="762000" cy="1295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5" name="Line 230"/>
          <p:cNvSpPr>
            <a:spLocks noChangeShapeType="1"/>
          </p:cNvSpPr>
          <p:nvPr/>
        </p:nvSpPr>
        <p:spPr bwMode="auto">
          <a:xfrm>
            <a:off x="3657600" y="4114800"/>
            <a:ext cx="609600" cy="1143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6" name="Line 231"/>
          <p:cNvSpPr>
            <a:spLocks noChangeShapeType="1"/>
          </p:cNvSpPr>
          <p:nvPr/>
        </p:nvSpPr>
        <p:spPr bwMode="auto">
          <a:xfrm flipV="1">
            <a:off x="3657600" y="2590800"/>
            <a:ext cx="838200" cy="34290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7" name="Line 232"/>
          <p:cNvSpPr>
            <a:spLocks noChangeShapeType="1"/>
          </p:cNvSpPr>
          <p:nvPr/>
        </p:nvSpPr>
        <p:spPr bwMode="auto">
          <a:xfrm flipV="1">
            <a:off x="3733800" y="4343400"/>
            <a:ext cx="762000" cy="17526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8" name="Line 233"/>
          <p:cNvSpPr>
            <a:spLocks noChangeShapeType="1"/>
          </p:cNvSpPr>
          <p:nvPr/>
        </p:nvSpPr>
        <p:spPr bwMode="auto">
          <a:xfrm>
            <a:off x="2133600" y="6345238"/>
            <a:ext cx="5410200" cy="0"/>
          </a:xfrm>
          <a:prstGeom prst="line">
            <a:avLst/>
          </a:prstGeom>
          <a:noFill/>
          <a:ln w="9525">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69" name="Text Box 234"/>
          <p:cNvSpPr txBox="1">
            <a:spLocks noChangeArrowheads="1"/>
          </p:cNvSpPr>
          <p:nvPr/>
        </p:nvSpPr>
        <p:spPr bwMode="auto">
          <a:xfrm>
            <a:off x="7593013" y="6137276"/>
            <a:ext cx="6159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time</a:t>
            </a:r>
          </a:p>
        </p:txBody>
      </p:sp>
      <p:grpSp>
        <p:nvGrpSpPr>
          <p:cNvPr id="138370" name="Group 235"/>
          <p:cNvGrpSpPr>
            <a:grpSpLocks/>
          </p:cNvGrpSpPr>
          <p:nvPr/>
        </p:nvGrpSpPr>
        <p:grpSpPr bwMode="auto">
          <a:xfrm>
            <a:off x="8156575" y="2911475"/>
            <a:ext cx="2184400" cy="1212850"/>
            <a:chOff x="2352" y="0"/>
            <a:chExt cx="1376" cy="764"/>
          </a:xfrm>
        </p:grpSpPr>
        <p:sp>
          <p:nvSpPr>
            <p:cNvPr id="138386" name="Freeform 236"/>
            <p:cNvSpPr>
              <a:spLocks/>
            </p:cNvSpPr>
            <p:nvPr/>
          </p:nvSpPr>
          <p:spPr bwMode="auto">
            <a:xfrm>
              <a:off x="2352" y="0"/>
              <a:ext cx="1376" cy="764"/>
            </a:xfrm>
            <a:custGeom>
              <a:avLst/>
              <a:gdLst>
                <a:gd name="T0" fmla="*/ 113 w 1376"/>
                <a:gd name="T1" fmla="*/ 348 h 764"/>
                <a:gd name="T2" fmla="*/ 395 w 1376"/>
                <a:gd name="T3" fmla="*/ 162 h 764"/>
                <a:gd name="T4" fmla="*/ 710 w 1376"/>
                <a:gd name="T5" fmla="*/ 9 h 764"/>
                <a:gd name="T6" fmla="*/ 1160 w 1376"/>
                <a:gd name="T7" fmla="*/ 219 h 764"/>
                <a:gd name="T8" fmla="*/ 1367 w 1376"/>
                <a:gd name="T9" fmla="*/ 510 h 764"/>
                <a:gd name="T10" fmla="*/ 1103 w 1376"/>
                <a:gd name="T11" fmla="*/ 726 h 764"/>
                <a:gd name="T12" fmla="*/ 578 w 1376"/>
                <a:gd name="T13" fmla="*/ 738 h 764"/>
                <a:gd name="T14" fmla="*/ 77 w 1376"/>
                <a:gd name="T15" fmla="*/ 630 h 764"/>
                <a:gd name="T16" fmla="*/ 113 w 1376"/>
                <a:gd name="T17" fmla="*/ 348 h 7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6"/>
                <a:gd name="T28" fmla="*/ 0 h 764"/>
                <a:gd name="T29" fmla="*/ 1376 w 1376"/>
                <a:gd name="T30" fmla="*/ 764 h 7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6" h="764">
                  <a:moveTo>
                    <a:pt x="113" y="348"/>
                  </a:moveTo>
                  <a:cubicBezTo>
                    <a:pt x="166" y="270"/>
                    <a:pt x="296" y="218"/>
                    <a:pt x="395" y="162"/>
                  </a:cubicBezTo>
                  <a:cubicBezTo>
                    <a:pt x="494" y="106"/>
                    <a:pt x="583" y="0"/>
                    <a:pt x="710" y="9"/>
                  </a:cubicBezTo>
                  <a:cubicBezTo>
                    <a:pt x="837" y="18"/>
                    <a:pt x="1051" y="136"/>
                    <a:pt x="1160" y="219"/>
                  </a:cubicBezTo>
                  <a:cubicBezTo>
                    <a:pt x="1269" y="302"/>
                    <a:pt x="1376" y="426"/>
                    <a:pt x="1367" y="510"/>
                  </a:cubicBezTo>
                  <a:cubicBezTo>
                    <a:pt x="1358" y="594"/>
                    <a:pt x="1234" y="688"/>
                    <a:pt x="1103" y="726"/>
                  </a:cubicBezTo>
                  <a:cubicBezTo>
                    <a:pt x="972" y="764"/>
                    <a:pt x="749" y="754"/>
                    <a:pt x="578" y="738"/>
                  </a:cubicBezTo>
                  <a:cubicBezTo>
                    <a:pt x="407" y="722"/>
                    <a:pt x="154" y="695"/>
                    <a:pt x="77" y="630"/>
                  </a:cubicBezTo>
                  <a:cubicBezTo>
                    <a:pt x="0" y="565"/>
                    <a:pt x="60" y="426"/>
                    <a:pt x="113" y="348"/>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38387" name="Group 237"/>
            <p:cNvGrpSpPr>
              <a:grpSpLocks/>
            </p:cNvGrpSpPr>
            <p:nvPr/>
          </p:nvGrpSpPr>
          <p:grpSpPr bwMode="auto">
            <a:xfrm>
              <a:off x="2448" y="70"/>
              <a:ext cx="1161" cy="676"/>
              <a:chOff x="-17" y="1282"/>
              <a:chExt cx="1161" cy="676"/>
            </a:xfrm>
          </p:grpSpPr>
          <p:sp>
            <p:nvSpPr>
              <p:cNvPr id="138388" name="Freeform 238"/>
              <p:cNvSpPr>
                <a:spLocks/>
              </p:cNvSpPr>
              <p:nvPr/>
            </p:nvSpPr>
            <p:spPr bwMode="auto">
              <a:xfrm>
                <a:off x="246" y="1476"/>
                <a:ext cx="222" cy="180"/>
              </a:xfrm>
              <a:custGeom>
                <a:avLst/>
                <a:gdLst>
                  <a:gd name="T0" fmla="*/ 0 w 222"/>
                  <a:gd name="T1" fmla="*/ 180 h 180"/>
                  <a:gd name="T2" fmla="*/ 222 w 222"/>
                  <a:gd name="T3" fmla="*/ 0 h 180"/>
                  <a:gd name="T4" fmla="*/ 0 60000 65536"/>
                  <a:gd name="T5" fmla="*/ 0 60000 65536"/>
                  <a:gd name="T6" fmla="*/ 0 w 222"/>
                  <a:gd name="T7" fmla="*/ 0 h 180"/>
                  <a:gd name="T8" fmla="*/ 222 w 222"/>
                  <a:gd name="T9" fmla="*/ 180 h 180"/>
                </a:gdLst>
                <a:ahLst/>
                <a:cxnLst>
                  <a:cxn ang="T4">
                    <a:pos x="T0" y="T1"/>
                  </a:cxn>
                  <a:cxn ang="T5">
                    <a:pos x="T2" y="T3"/>
                  </a:cxn>
                </a:cxnLst>
                <a:rect l="T6" t="T7" r="T8" b="T9"/>
                <a:pathLst>
                  <a:path w="222" h="180">
                    <a:moveTo>
                      <a:pt x="0" y="180"/>
                    </a:moveTo>
                    <a:lnTo>
                      <a:pt x="222" y="0"/>
                    </a:lnTo>
                  </a:path>
                </a:pathLst>
              </a:custGeom>
              <a:noFill/>
              <a:ln w="127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89" name="Oval 239"/>
              <p:cNvSpPr>
                <a:spLocks noChangeArrowheads="1"/>
              </p:cNvSpPr>
              <p:nvPr/>
            </p:nvSpPr>
            <p:spPr bwMode="auto">
              <a:xfrm>
                <a:off x="-14" y="1712"/>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8390" name="Line 240"/>
              <p:cNvSpPr>
                <a:spLocks noChangeShapeType="1"/>
              </p:cNvSpPr>
              <p:nvPr/>
            </p:nvSpPr>
            <p:spPr bwMode="auto">
              <a:xfrm>
                <a:off x="-14" y="1705"/>
                <a:ext cx="1"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8391" name="Line 241"/>
              <p:cNvSpPr>
                <a:spLocks noChangeShapeType="1"/>
              </p:cNvSpPr>
              <p:nvPr/>
            </p:nvSpPr>
            <p:spPr bwMode="auto">
              <a:xfrm>
                <a:off x="299" y="1705"/>
                <a:ext cx="1"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8392" name="Rectangle 242"/>
              <p:cNvSpPr>
                <a:spLocks noChangeArrowheads="1"/>
              </p:cNvSpPr>
              <p:nvPr/>
            </p:nvSpPr>
            <p:spPr bwMode="auto">
              <a:xfrm>
                <a:off x="-14" y="1705"/>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38393" name="Oval 243"/>
              <p:cNvSpPr>
                <a:spLocks noChangeArrowheads="1"/>
              </p:cNvSpPr>
              <p:nvPr/>
            </p:nvSpPr>
            <p:spPr bwMode="auto">
              <a:xfrm>
                <a:off x="-17" y="1646"/>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8394" name="Freeform 244"/>
              <p:cNvSpPr>
                <a:spLocks/>
              </p:cNvSpPr>
              <p:nvPr/>
            </p:nvSpPr>
            <p:spPr bwMode="auto">
              <a:xfrm>
                <a:off x="651" y="1476"/>
                <a:ext cx="216" cy="189"/>
              </a:xfrm>
              <a:custGeom>
                <a:avLst/>
                <a:gdLst>
                  <a:gd name="T0" fmla="*/ 0 w 216"/>
                  <a:gd name="T1" fmla="*/ 0 h 189"/>
                  <a:gd name="T2" fmla="*/ 216 w 216"/>
                  <a:gd name="T3" fmla="*/ 189 h 189"/>
                  <a:gd name="T4" fmla="*/ 0 60000 65536"/>
                  <a:gd name="T5" fmla="*/ 0 60000 65536"/>
                  <a:gd name="T6" fmla="*/ 0 w 216"/>
                  <a:gd name="T7" fmla="*/ 0 h 189"/>
                  <a:gd name="T8" fmla="*/ 216 w 216"/>
                  <a:gd name="T9" fmla="*/ 189 h 189"/>
                </a:gdLst>
                <a:ahLst/>
                <a:cxnLst>
                  <a:cxn ang="T4">
                    <a:pos x="T0" y="T1"/>
                  </a:cxn>
                  <a:cxn ang="T5">
                    <a:pos x="T2" y="T3"/>
                  </a:cxn>
                </a:cxnLst>
                <a:rect l="T6" t="T7" r="T8" b="T9"/>
                <a:pathLst>
                  <a:path w="216" h="189">
                    <a:moveTo>
                      <a:pt x="0" y="0"/>
                    </a:moveTo>
                    <a:lnTo>
                      <a:pt x="216" y="189"/>
                    </a:lnTo>
                  </a:path>
                </a:pathLst>
              </a:custGeom>
              <a:noFill/>
              <a:ln w="127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95" name="Freeform 245"/>
              <p:cNvSpPr>
                <a:spLocks/>
              </p:cNvSpPr>
              <p:nvPr/>
            </p:nvSpPr>
            <p:spPr bwMode="auto">
              <a:xfrm>
                <a:off x="303" y="1740"/>
                <a:ext cx="540" cy="3"/>
              </a:xfrm>
              <a:custGeom>
                <a:avLst/>
                <a:gdLst>
                  <a:gd name="T0" fmla="*/ 540 w 540"/>
                  <a:gd name="T1" fmla="*/ 3 h 3"/>
                  <a:gd name="T2" fmla="*/ 0 w 540"/>
                  <a:gd name="T3" fmla="*/ 0 h 3"/>
                  <a:gd name="T4" fmla="*/ 0 60000 65536"/>
                  <a:gd name="T5" fmla="*/ 0 60000 65536"/>
                  <a:gd name="T6" fmla="*/ 0 w 540"/>
                  <a:gd name="T7" fmla="*/ 0 h 3"/>
                  <a:gd name="T8" fmla="*/ 540 w 540"/>
                  <a:gd name="T9" fmla="*/ 3 h 3"/>
                </a:gdLst>
                <a:ahLst/>
                <a:cxnLst>
                  <a:cxn ang="T4">
                    <a:pos x="T0" y="T1"/>
                  </a:cxn>
                  <a:cxn ang="T5">
                    <a:pos x="T2" y="T3"/>
                  </a:cxn>
                </a:cxnLst>
                <a:rect l="T6" t="T7" r="T8" b="T9"/>
                <a:pathLst>
                  <a:path w="540" h="3">
                    <a:moveTo>
                      <a:pt x="540" y="3"/>
                    </a:moveTo>
                    <a:lnTo>
                      <a:pt x="0" y="0"/>
                    </a:lnTo>
                  </a:path>
                </a:pathLst>
              </a:custGeom>
              <a:noFill/>
              <a:ln w="127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nvGrpSpPr>
              <p:cNvPr id="138396" name="Group 246"/>
              <p:cNvGrpSpPr>
                <a:grpSpLocks/>
              </p:cNvGrpSpPr>
              <p:nvPr/>
            </p:nvGrpSpPr>
            <p:grpSpPr bwMode="auto">
              <a:xfrm>
                <a:off x="39" y="1594"/>
                <a:ext cx="196" cy="250"/>
                <a:chOff x="2959" y="2425"/>
                <a:chExt cx="197" cy="250"/>
              </a:xfrm>
            </p:grpSpPr>
            <p:sp>
              <p:nvSpPr>
                <p:cNvPr id="138418" name="Rectangle 247"/>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8419" name="Text Box 248"/>
                <p:cNvSpPr txBox="1">
                  <a:spLocks noChangeArrowheads="1"/>
                </p:cNvSpPr>
                <p:nvPr/>
              </p:nvSpPr>
              <p:spPr bwMode="auto">
                <a:xfrm>
                  <a:off x="2959" y="2425"/>
                  <a:ext cx="197"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x</a:t>
                  </a:r>
                  <a:endParaRPr lang="en-US"/>
                </a:p>
              </p:txBody>
            </p:sp>
          </p:grpSp>
          <p:grpSp>
            <p:nvGrpSpPr>
              <p:cNvPr id="138397" name="Group 249"/>
              <p:cNvGrpSpPr>
                <a:grpSpLocks/>
              </p:cNvGrpSpPr>
              <p:nvPr/>
            </p:nvGrpSpPr>
            <p:grpSpPr bwMode="auto">
              <a:xfrm>
                <a:off x="828" y="1576"/>
                <a:ext cx="316" cy="288"/>
                <a:chOff x="1740" y="2272"/>
                <a:chExt cx="316" cy="288"/>
              </a:xfrm>
            </p:grpSpPr>
            <p:sp>
              <p:nvSpPr>
                <p:cNvPr id="138410" name="Oval 250"/>
                <p:cNvSpPr>
                  <a:spLocks noChangeArrowheads="1"/>
                </p:cNvSpPr>
                <p:nvPr/>
              </p:nvSpPr>
              <p:spPr bwMode="auto">
                <a:xfrm>
                  <a:off x="1743" y="242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8411" name="Line 251"/>
                <p:cNvSpPr>
                  <a:spLocks noChangeShapeType="1"/>
                </p:cNvSpPr>
                <p:nvPr/>
              </p:nvSpPr>
              <p:spPr bwMode="auto">
                <a:xfrm>
                  <a:off x="1743"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8412" name="Line 252"/>
                <p:cNvSpPr>
                  <a:spLocks noChangeShapeType="1"/>
                </p:cNvSpPr>
                <p:nvPr/>
              </p:nvSpPr>
              <p:spPr bwMode="auto">
                <a:xfrm>
                  <a:off x="2056"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8413" name="Rectangle 253"/>
                <p:cNvSpPr>
                  <a:spLocks noChangeArrowheads="1"/>
                </p:cNvSpPr>
                <p:nvPr/>
              </p:nvSpPr>
              <p:spPr bwMode="auto">
                <a:xfrm>
                  <a:off x="1743" y="2413"/>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38414" name="Oval 254"/>
                <p:cNvSpPr>
                  <a:spLocks noChangeArrowheads="1"/>
                </p:cNvSpPr>
                <p:nvPr/>
              </p:nvSpPr>
              <p:spPr bwMode="auto">
                <a:xfrm>
                  <a:off x="1740" y="2354"/>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38415" name="Group 255"/>
                <p:cNvGrpSpPr>
                  <a:grpSpLocks/>
                </p:cNvGrpSpPr>
                <p:nvPr/>
              </p:nvGrpSpPr>
              <p:grpSpPr bwMode="auto">
                <a:xfrm>
                  <a:off x="1795" y="2272"/>
                  <a:ext cx="212" cy="288"/>
                  <a:chOff x="2951" y="2395"/>
                  <a:chExt cx="213" cy="288"/>
                </a:xfrm>
              </p:grpSpPr>
              <p:sp>
                <p:nvSpPr>
                  <p:cNvPr id="138416" name="Rectangle 256"/>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8417" name="Text Box 257"/>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t>z</a:t>
                    </a:r>
                  </a:p>
                </p:txBody>
              </p:sp>
            </p:grpSp>
          </p:grpSp>
          <p:sp>
            <p:nvSpPr>
              <p:cNvPr id="138398" name="Text Box 258"/>
              <p:cNvSpPr txBox="1">
                <a:spLocks noChangeArrowheads="1"/>
              </p:cNvSpPr>
              <p:nvPr/>
            </p:nvSpPr>
            <p:spPr bwMode="auto">
              <a:xfrm>
                <a:off x="724" y="139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1</a:t>
                </a:r>
                <a:endParaRPr lang="en-US"/>
              </a:p>
            </p:txBody>
          </p:sp>
          <p:sp>
            <p:nvSpPr>
              <p:cNvPr id="138399" name="Text Box 259"/>
              <p:cNvSpPr txBox="1">
                <a:spLocks noChangeArrowheads="1"/>
              </p:cNvSpPr>
              <p:nvPr/>
            </p:nvSpPr>
            <p:spPr bwMode="auto">
              <a:xfrm>
                <a:off x="196" y="139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2</a:t>
                </a:r>
                <a:endParaRPr lang="en-US"/>
              </a:p>
            </p:txBody>
          </p:sp>
          <p:sp>
            <p:nvSpPr>
              <p:cNvPr id="138400" name="Text Box 260"/>
              <p:cNvSpPr txBox="1">
                <a:spLocks noChangeArrowheads="1"/>
              </p:cNvSpPr>
              <p:nvPr/>
            </p:nvSpPr>
            <p:spPr bwMode="auto">
              <a:xfrm>
                <a:off x="481" y="172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t>7</a:t>
                </a:r>
                <a:endParaRPr lang="en-US"/>
              </a:p>
            </p:txBody>
          </p:sp>
          <p:grpSp>
            <p:nvGrpSpPr>
              <p:cNvPr id="138401" name="Group 261"/>
              <p:cNvGrpSpPr>
                <a:grpSpLocks/>
              </p:cNvGrpSpPr>
              <p:nvPr/>
            </p:nvGrpSpPr>
            <p:grpSpPr bwMode="auto">
              <a:xfrm>
                <a:off x="408" y="1282"/>
                <a:ext cx="316" cy="250"/>
                <a:chOff x="1740" y="2302"/>
                <a:chExt cx="316" cy="250"/>
              </a:xfrm>
            </p:grpSpPr>
            <p:sp>
              <p:nvSpPr>
                <p:cNvPr id="138402" name="Oval 262"/>
                <p:cNvSpPr>
                  <a:spLocks noChangeArrowheads="1"/>
                </p:cNvSpPr>
                <p:nvPr/>
              </p:nvSpPr>
              <p:spPr bwMode="auto">
                <a:xfrm>
                  <a:off x="1743" y="242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38403" name="Line 263"/>
                <p:cNvSpPr>
                  <a:spLocks noChangeShapeType="1"/>
                </p:cNvSpPr>
                <p:nvPr/>
              </p:nvSpPr>
              <p:spPr bwMode="auto">
                <a:xfrm>
                  <a:off x="1743"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8404" name="Line 264"/>
                <p:cNvSpPr>
                  <a:spLocks noChangeShapeType="1"/>
                </p:cNvSpPr>
                <p:nvPr/>
              </p:nvSpPr>
              <p:spPr bwMode="auto">
                <a:xfrm>
                  <a:off x="2056" y="241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38405" name="Rectangle 265"/>
                <p:cNvSpPr>
                  <a:spLocks noChangeArrowheads="1"/>
                </p:cNvSpPr>
                <p:nvPr/>
              </p:nvSpPr>
              <p:spPr bwMode="auto">
                <a:xfrm>
                  <a:off x="1743" y="2413"/>
                  <a:ext cx="310" cy="49"/>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38406" name="Oval 266"/>
                <p:cNvSpPr>
                  <a:spLocks noChangeArrowheads="1"/>
                </p:cNvSpPr>
                <p:nvPr/>
              </p:nvSpPr>
              <p:spPr bwMode="auto">
                <a:xfrm>
                  <a:off x="1740" y="2354"/>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38407" name="Group 267"/>
                <p:cNvGrpSpPr>
                  <a:grpSpLocks/>
                </p:cNvGrpSpPr>
                <p:nvPr/>
              </p:nvGrpSpPr>
              <p:grpSpPr bwMode="auto">
                <a:xfrm>
                  <a:off x="1803" y="2302"/>
                  <a:ext cx="196" cy="250"/>
                  <a:chOff x="2958" y="2425"/>
                  <a:chExt cx="198" cy="250"/>
                </a:xfrm>
              </p:grpSpPr>
              <p:sp>
                <p:nvSpPr>
                  <p:cNvPr id="138408" name="Rectangle 268"/>
                  <p:cNvSpPr>
                    <a:spLocks noChangeArrowheads="1"/>
                  </p:cNvSpPr>
                  <p:nvPr/>
                </p:nvSpPr>
                <p:spPr bwMode="auto">
                  <a:xfrm>
                    <a:off x="2982" y="2490"/>
                    <a:ext cx="142"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8409" name="Text Box 269"/>
                  <p:cNvSpPr txBox="1">
                    <a:spLocks noChangeArrowheads="1"/>
                  </p:cNvSpPr>
                  <p:nvPr/>
                </p:nvSpPr>
                <p:spPr bwMode="auto">
                  <a:xfrm>
                    <a:off x="2958" y="2425"/>
                    <a:ext cx="19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y</a:t>
                    </a:r>
                    <a:endParaRPr lang="en-US"/>
                  </a:p>
                </p:txBody>
              </p:sp>
            </p:grpSp>
          </p:grpSp>
        </p:grpSp>
      </p:grpSp>
      <p:sp>
        <p:nvSpPr>
          <p:cNvPr id="138371" name="Text Box 270"/>
          <p:cNvSpPr txBox="1">
            <a:spLocks noChangeArrowheads="1"/>
          </p:cNvSpPr>
          <p:nvPr/>
        </p:nvSpPr>
        <p:spPr bwMode="auto">
          <a:xfrm>
            <a:off x="1787525" y="1104900"/>
            <a:ext cx="9207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85000"/>
              </a:lnSpc>
            </a:pPr>
            <a:r>
              <a:rPr lang="en-US" sz="1800" b="1">
                <a:solidFill>
                  <a:srgbClr val="CC0000"/>
                </a:solidFill>
              </a:rPr>
              <a:t>node x</a:t>
            </a:r>
          </a:p>
          <a:p>
            <a:pPr algn="r" eaLnBrk="1" hangingPunct="1">
              <a:lnSpc>
                <a:spcPct val="85000"/>
              </a:lnSpc>
            </a:pPr>
            <a:r>
              <a:rPr lang="en-US" sz="1800" b="1">
                <a:solidFill>
                  <a:srgbClr val="CC0000"/>
                </a:solidFill>
              </a:rPr>
              <a:t>table</a:t>
            </a:r>
          </a:p>
        </p:txBody>
      </p:sp>
      <p:sp>
        <p:nvSpPr>
          <p:cNvPr id="138372" name="Oval 271"/>
          <p:cNvSpPr>
            <a:spLocks noChangeArrowheads="1"/>
          </p:cNvSpPr>
          <p:nvPr/>
        </p:nvSpPr>
        <p:spPr bwMode="auto">
          <a:xfrm>
            <a:off x="2743200" y="1676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73" name="Oval 272"/>
          <p:cNvSpPr>
            <a:spLocks noChangeArrowheads="1"/>
          </p:cNvSpPr>
          <p:nvPr/>
        </p:nvSpPr>
        <p:spPr bwMode="auto">
          <a:xfrm>
            <a:off x="2743200" y="37338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74" name="Oval 273"/>
          <p:cNvSpPr>
            <a:spLocks noChangeArrowheads="1"/>
          </p:cNvSpPr>
          <p:nvPr/>
        </p:nvSpPr>
        <p:spPr bwMode="auto">
          <a:xfrm>
            <a:off x="2743200" y="59436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75" name="Oval 274"/>
          <p:cNvSpPr>
            <a:spLocks noChangeArrowheads="1"/>
          </p:cNvSpPr>
          <p:nvPr/>
        </p:nvSpPr>
        <p:spPr bwMode="auto">
          <a:xfrm>
            <a:off x="4821238" y="1676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8376" name="Rectangle 275"/>
          <p:cNvSpPr>
            <a:spLocks noChangeArrowheads="1"/>
          </p:cNvSpPr>
          <p:nvPr/>
        </p:nvSpPr>
        <p:spPr bwMode="auto">
          <a:xfrm>
            <a:off x="3341896" y="184836"/>
            <a:ext cx="386355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a:r>
              <a:rPr lang="fr-FR">
                <a:solidFill>
                  <a:srgbClr val="000000"/>
                </a:solidFill>
                <a:cs typeface="Times New Roman" charset="0"/>
              </a:rPr>
              <a:t>D</a:t>
            </a:r>
            <a:r>
              <a:rPr lang="fr-FR" baseline="-25000">
                <a:solidFill>
                  <a:srgbClr val="000000"/>
                </a:solidFill>
                <a:cs typeface="Times New Roman" charset="0"/>
              </a:rPr>
              <a:t>x</a:t>
            </a:r>
            <a:r>
              <a:rPr lang="fr-FR">
                <a:solidFill>
                  <a:srgbClr val="000000"/>
                </a:solidFill>
                <a:cs typeface="Times New Roman" charset="0"/>
              </a:rPr>
              <a:t>(y) = min{c(x,y) + D</a:t>
            </a:r>
            <a:r>
              <a:rPr lang="fr-FR" baseline="-25000">
                <a:solidFill>
                  <a:srgbClr val="000000"/>
                </a:solidFill>
                <a:cs typeface="Times New Roman" charset="0"/>
              </a:rPr>
              <a:t>y</a:t>
            </a:r>
            <a:r>
              <a:rPr lang="fr-FR">
                <a:solidFill>
                  <a:srgbClr val="000000"/>
                </a:solidFill>
                <a:cs typeface="Times New Roman" charset="0"/>
              </a:rPr>
              <a:t>(y), c(x,z) + D</a:t>
            </a:r>
            <a:r>
              <a:rPr lang="fr-FR" baseline="-25000">
                <a:solidFill>
                  <a:srgbClr val="000000"/>
                </a:solidFill>
                <a:cs typeface="Times New Roman" charset="0"/>
              </a:rPr>
              <a:t>z</a:t>
            </a:r>
            <a:r>
              <a:rPr lang="fr-FR">
                <a:solidFill>
                  <a:srgbClr val="000000"/>
                </a:solidFill>
                <a:cs typeface="Times New Roman" charset="0"/>
              </a:rPr>
              <a:t>(y)} </a:t>
            </a:r>
            <a:br>
              <a:rPr lang="fr-FR">
                <a:solidFill>
                  <a:srgbClr val="000000"/>
                </a:solidFill>
                <a:cs typeface="Times New Roman" charset="0"/>
              </a:rPr>
            </a:br>
            <a:r>
              <a:rPr lang="fr-FR">
                <a:solidFill>
                  <a:srgbClr val="000000"/>
                </a:solidFill>
                <a:cs typeface="Times New Roman" charset="0"/>
              </a:rPr>
              <a:t>             = min{2+0 , 7+1} = 2</a:t>
            </a:r>
          </a:p>
        </p:txBody>
      </p:sp>
      <p:sp>
        <p:nvSpPr>
          <p:cNvPr id="138377" name="Line 276"/>
          <p:cNvSpPr>
            <a:spLocks noChangeShapeType="1"/>
          </p:cNvSpPr>
          <p:nvPr/>
        </p:nvSpPr>
        <p:spPr bwMode="auto">
          <a:xfrm flipH="1">
            <a:off x="5284789" y="809625"/>
            <a:ext cx="809625" cy="966788"/>
          </a:xfrm>
          <a:prstGeom prst="line">
            <a:avLst/>
          </a:prstGeom>
          <a:noFill/>
          <a:ln w="12700">
            <a:solidFill>
              <a:schemeClr val="accent2"/>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78" name="Rectangle 277"/>
          <p:cNvSpPr>
            <a:spLocks noChangeArrowheads="1"/>
          </p:cNvSpPr>
          <p:nvPr/>
        </p:nvSpPr>
        <p:spPr bwMode="auto">
          <a:xfrm>
            <a:off x="8080088" y="25149"/>
            <a:ext cx="2324675" cy="10895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a:lnSpc>
                <a:spcPct val="120000"/>
              </a:lnSpc>
            </a:pPr>
            <a:r>
              <a:rPr lang="fr-FR" i="1"/>
              <a:t>D</a:t>
            </a:r>
            <a:r>
              <a:rPr lang="fr-FR" i="1" baseline="-25000"/>
              <a:t>x</a:t>
            </a:r>
            <a:r>
              <a:rPr lang="fr-FR" i="1"/>
              <a:t>(z) = </a:t>
            </a:r>
            <a:r>
              <a:rPr lang="fr-FR"/>
              <a:t>min{</a:t>
            </a:r>
            <a:r>
              <a:rPr lang="fr-FR" i="1"/>
              <a:t>c(x,y) + </a:t>
            </a:r>
            <a:br>
              <a:rPr lang="fr-FR" i="1"/>
            </a:br>
            <a:r>
              <a:rPr lang="fr-FR" i="1"/>
              <a:t>      D</a:t>
            </a:r>
            <a:r>
              <a:rPr lang="fr-FR" i="1" baseline="-25000"/>
              <a:t>y</a:t>
            </a:r>
            <a:r>
              <a:rPr lang="fr-FR" i="1"/>
              <a:t>(z), c(x,z) + D</a:t>
            </a:r>
            <a:r>
              <a:rPr lang="fr-FR" i="1" baseline="-25000"/>
              <a:t>z</a:t>
            </a:r>
            <a:r>
              <a:rPr lang="fr-FR" i="1"/>
              <a:t>(z)</a:t>
            </a:r>
            <a:r>
              <a:rPr lang="fr-FR"/>
              <a:t>} </a:t>
            </a:r>
          </a:p>
          <a:p>
            <a:pPr algn="just">
              <a:lnSpc>
                <a:spcPct val="120000"/>
              </a:lnSpc>
            </a:pPr>
            <a:r>
              <a:rPr lang="fr-FR"/>
              <a:t>= min{2+1 , 7+0} = 3</a:t>
            </a:r>
          </a:p>
        </p:txBody>
      </p:sp>
      <p:sp>
        <p:nvSpPr>
          <p:cNvPr id="138379" name="Line 278"/>
          <p:cNvSpPr>
            <a:spLocks noChangeShapeType="1"/>
          </p:cNvSpPr>
          <p:nvPr/>
        </p:nvSpPr>
        <p:spPr bwMode="auto">
          <a:xfrm flipH="1">
            <a:off x="5703889" y="482600"/>
            <a:ext cx="2586037" cy="1333500"/>
          </a:xfrm>
          <a:prstGeom prst="line">
            <a:avLst/>
          </a:prstGeom>
          <a:noFill/>
          <a:ln w="9525">
            <a:solidFill>
              <a:schemeClr val="accent2"/>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38380" name="Text Box 279"/>
          <p:cNvSpPr txBox="1">
            <a:spLocks noChangeArrowheads="1"/>
          </p:cNvSpPr>
          <p:nvPr/>
        </p:nvSpPr>
        <p:spPr bwMode="auto">
          <a:xfrm>
            <a:off x="5446713" y="1674813"/>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3</a:t>
            </a:r>
          </a:p>
        </p:txBody>
      </p:sp>
      <p:sp>
        <p:nvSpPr>
          <p:cNvPr id="138381" name="Text Box 280"/>
          <p:cNvSpPr txBox="1">
            <a:spLocks noChangeArrowheads="1"/>
          </p:cNvSpPr>
          <p:nvPr/>
        </p:nvSpPr>
        <p:spPr bwMode="auto">
          <a:xfrm>
            <a:off x="5103813" y="1679576"/>
            <a:ext cx="3429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2 </a:t>
            </a:r>
          </a:p>
        </p:txBody>
      </p:sp>
      <p:sp>
        <p:nvSpPr>
          <p:cNvPr id="138382" name="Text Box 281"/>
          <p:cNvSpPr txBox="1">
            <a:spLocks noChangeArrowheads="1"/>
          </p:cNvSpPr>
          <p:nvPr/>
        </p:nvSpPr>
        <p:spPr bwMode="auto">
          <a:xfrm>
            <a:off x="1816100" y="2851150"/>
            <a:ext cx="9207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85000"/>
              </a:lnSpc>
            </a:pPr>
            <a:r>
              <a:rPr lang="en-US" sz="1800" b="1">
                <a:solidFill>
                  <a:srgbClr val="CC0000"/>
                </a:solidFill>
              </a:rPr>
              <a:t>node y</a:t>
            </a:r>
          </a:p>
          <a:p>
            <a:pPr algn="r" eaLnBrk="1" hangingPunct="1">
              <a:lnSpc>
                <a:spcPct val="85000"/>
              </a:lnSpc>
            </a:pPr>
            <a:r>
              <a:rPr lang="en-US" sz="1800" b="1">
                <a:solidFill>
                  <a:srgbClr val="CC0000"/>
                </a:solidFill>
              </a:rPr>
              <a:t>table</a:t>
            </a:r>
          </a:p>
        </p:txBody>
      </p:sp>
      <p:sp>
        <p:nvSpPr>
          <p:cNvPr id="138383" name="Text Box 282"/>
          <p:cNvSpPr txBox="1">
            <a:spLocks noChangeArrowheads="1"/>
          </p:cNvSpPr>
          <p:nvPr/>
        </p:nvSpPr>
        <p:spPr bwMode="auto">
          <a:xfrm>
            <a:off x="1835150" y="4699000"/>
            <a:ext cx="9080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85000"/>
              </a:lnSpc>
            </a:pPr>
            <a:r>
              <a:rPr lang="en-US" sz="1800" b="1">
                <a:solidFill>
                  <a:srgbClr val="CC0000"/>
                </a:solidFill>
              </a:rPr>
              <a:t>node z</a:t>
            </a:r>
          </a:p>
          <a:p>
            <a:pPr algn="r" eaLnBrk="1" hangingPunct="1">
              <a:lnSpc>
                <a:spcPct val="85000"/>
              </a:lnSpc>
            </a:pPr>
            <a:r>
              <a:rPr lang="en-US" sz="1800" b="1">
                <a:solidFill>
                  <a:srgbClr val="CC0000"/>
                </a:solidFill>
              </a:rPr>
              <a:t>table</a:t>
            </a:r>
          </a:p>
        </p:txBody>
      </p:sp>
      <p:sp>
        <p:nvSpPr>
          <p:cNvPr id="138384" name="Text Box 283"/>
          <p:cNvSpPr txBox="1">
            <a:spLocks noChangeArrowheads="1"/>
          </p:cNvSpPr>
          <p:nvPr/>
        </p:nvSpPr>
        <p:spPr bwMode="auto">
          <a:xfrm>
            <a:off x="4937125" y="1143000"/>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cost to</a:t>
            </a:r>
          </a:p>
        </p:txBody>
      </p:sp>
      <p:sp>
        <p:nvSpPr>
          <p:cNvPr id="138385" name="Text Box 284"/>
          <p:cNvSpPr txBox="1">
            <a:spLocks noChangeArrowheads="1"/>
          </p:cNvSpPr>
          <p:nvPr/>
        </p:nvSpPr>
        <p:spPr bwMode="auto">
          <a:xfrm rot="-5400000">
            <a:off x="2085182" y="2067719"/>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a:t>from</a:t>
            </a:r>
          </a:p>
        </p:txBody>
      </p:sp>
      <p:sp>
        <p:nvSpPr>
          <p:cNvPr id="182"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276074793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Rectangle 3"/>
          <p:cNvSpPr>
            <a:spLocks noGrp="1" noChangeArrowheads="1"/>
          </p:cNvSpPr>
          <p:nvPr>
            <p:ph type="body" sz="half" idx="1"/>
          </p:nvPr>
        </p:nvSpPr>
        <p:spPr>
          <a:xfrm>
            <a:off x="2341101" y="1302988"/>
            <a:ext cx="8192217" cy="910047"/>
          </a:xfrm>
        </p:spPr>
        <p:txBody>
          <a:bodyPr/>
          <a:lstStyle/>
          <a:p>
            <a:pPr marL="0" indent="0">
              <a:buNone/>
            </a:pPr>
            <a:r>
              <a:rPr lang="en-US" dirty="0">
                <a:latin typeface="Gill Sans MT"/>
                <a:cs typeface="Gill Sans MT"/>
              </a:rPr>
              <a:t>aggregate routers into regions known as</a:t>
            </a:r>
            <a:r>
              <a:rPr lang="en-US" dirty="0">
                <a:solidFill>
                  <a:srgbClr val="FF0000"/>
                </a:solidFill>
                <a:latin typeface="Gill Sans MT"/>
                <a:cs typeface="Gill Sans MT"/>
              </a:rPr>
              <a:t> </a:t>
            </a:r>
            <a:r>
              <a:rPr lang="ja-JP" altLang="en-US" dirty="0">
                <a:solidFill>
                  <a:srgbClr val="CC0000"/>
                </a:solidFill>
                <a:latin typeface="Gill Sans MT"/>
                <a:cs typeface="Gill Sans MT"/>
              </a:rPr>
              <a:t>“</a:t>
            </a:r>
            <a:r>
              <a:rPr lang="en-US" altLang="ja-JP" dirty="0">
                <a:solidFill>
                  <a:srgbClr val="CC0000"/>
                </a:solidFill>
                <a:latin typeface="Gill Sans MT"/>
                <a:cs typeface="Gill Sans MT"/>
              </a:rPr>
              <a:t>autonomous systems</a:t>
            </a:r>
            <a:r>
              <a:rPr lang="ja-JP" altLang="en-US" dirty="0">
                <a:solidFill>
                  <a:srgbClr val="CC0000"/>
                </a:solidFill>
                <a:latin typeface="Gill Sans MT"/>
                <a:cs typeface="Gill Sans MT"/>
              </a:rPr>
              <a:t>”</a:t>
            </a:r>
            <a:r>
              <a:rPr lang="en-US" altLang="ja-JP" dirty="0">
                <a:solidFill>
                  <a:srgbClr val="CC0000"/>
                </a:solidFill>
                <a:latin typeface="Gill Sans MT"/>
                <a:cs typeface="Gill Sans MT"/>
              </a:rPr>
              <a:t> (AS) (a.k.a. “domains”)</a:t>
            </a:r>
            <a:endParaRPr lang="en-US" dirty="0">
              <a:latin typeface="Gill Sans MT" charset="0"/>
            </a:endParaRPr>
          </a:p>
        </p:txBody>
      </p:sp>
      <p:sp>
        <p:nvSpPr>
          <p:cNvPr id="144388" name="Rectangle 4"/>
          <p:cNvSpPr>
            <a:spLocks noGrp="1" noChangeArrowheads="1"/>
          </p:cNvSpPr>
          <p:nvPr>
            <p:ph type="body" sz="half" idx="2"/>
          </p:nvPr>
        </p:nvSpPr>
        <p:spPr>
          <a:xfrm>
            <a:off x="6530150" y="2636396"/>
            <a:ext cx="3748232" cy="1934001"/>
          </a:xfrm>
        </p:spPr>
        <p:txBody>
          <a:bodyPr>
            <a:normAutofit lnSpcReduction="10000"/>
          </a:bodyPr>
          <a:lstStyle/>
          <a:p>
            <a:pPr>
              <a:buFont typeface="Wingdings" charset="0"/>
              <a:buNone/>
            </a:pPr>
            <a:r>
              <a:rPr lang="en-US" dirty="0">
                <a:solidFill>
                  <a:srgbClr val="000090"/>
                </a:solidFill>
                <a:latin typeface="Gill Sans MT" charset="0"/>
              </a:rPr>
              <a:t>inter-AS routing</a:t>
            </a:r>
          </a:p>
          <a:p>
            <a:r>
              <a:rPr lang="en-US" sz="2400" dirty="0">
                <a:latin typeface="Gill Sans MT" charset="0"/>
              </a:rPr>
              <a:t>routing among </a:t>
            </a:r>
            <a:r>
              <a:rPr lang="en-US" sz="2400" dirty="0" err="1">
                <a:latin typeface="Gill Sans MT" charset="0"/>
              </a:rPr>
              <a:t>AS’es</a:t>
            </a:r>
            <a:endParaRPr lang="en-US" sz="2400" dirty="0">
              <a:latin typeface="Gill Sans MT" charset="0"/>
            </a:endParaRPr>
          </a:p>
          <a:p>
            <a:r>
              <a:rPr lang="en-US" sz="2400" dirty="0">
                <a:latin typeface="Gill Sans MT" charset="0"/>
              </a:rPr>
              <a:t>gateways perform inter-domain routing (as well as intra-domain routing)</a:t>
            </a:r>
          </a:p>
        </p:txBody>
      </p:sp>
      <p:pic>
        <p:nvPicPr>
          <p:cNvPr id="144389" name="Picture 6"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00263" y="903289"/>
            <a:ext cx="7831792" cy="212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9335" name="Rectangle 7"/>
          <p:cNvSpPr>
            <a:spLocks noGrp="1" noChangeArrowheads="1"/>
          </p:cNvSpPr>
          <p:nvPr>
            <p:ph type="title"/>
          </p:nvPr>
        </p:nvSpPr>
        <p:spPr>
          <a:xfrm>
            <a:off x="2057400" y="241301"/>
            <a:ext cx="8144020" cy="885825"/>
          </a:xfrm>
        </p:spPr>
        <p:txBody>
          <a:bodyPr/>
          <a:lstStyle/>
          <a:p>
            <a:pPr>
              <a:defRPr/>
            </a:pPr>
            <a:r>
              <a:rPr lang="en-US" sz="4000" dirty="0"/>
              <a:t>Internet approach to scalable routing</a:t>
            </a:r>
          </a:p>
        </p:txBody>
      </p:sp>
      <p:sp>
        <p:nvSpPr>
          <p:cNvPr id="9" name="Rectangle 3"/>
          <p:cNvSpPr txBox="1">
            <a:spLocks noChangeArrowheads="1"/>
          </p:cNvSpPr>
          <p:nvPr/>
        </p:nvSpPr>
        <p:spPr bwMode="auto">
          <a:xfrm>
            <a:off x="2198560" y="2540178"/>
            <a:ext cx="4246080" cy="3912704"/>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lnSpc>
                <a:spcPct val="90000"/>
              </a:lnSpc>
              <a:buNone/>
            </a:pPr>
            <a:r>
              <a:rPr lang="en-US" altLang="ja-JP" dirty="0">
                <a:solidFill>
                  <a:srgbClr val="000090"/>
                </a:solidFill>
                <a:latin typeface="Gill Sans MT"/>
                <a:cs typeface="Gill Sans MT"/>
              </a:rPr>
              <a:t>intra-AS routing</a:t>
            </a:r>
          </a:p>
          <a:p>
            <a:pPr>
              <a:lnSpc>
                <a:spcPct val="90000"/>
              </a:lnSpc>
            </a:pPr>
            <a:r>
              <a:rPr lang="en-US" altLang="ja-JP" sz="2400" dirty="0">
                <a:latin typeface="Gill Sans MT" charset="0"/>
              </a:rPr>
              <a:t>routing among hosts, routers in same AS (“network”)</a:t>
            </a:r>
          </a:p>
          <a:p>
            <a:pPr>
              <a:lnSpc>
                <a:spcPct val="90000"/>
              </a:lnSpc>
            </a:pPr>
            <a:r>
              <a:rPr lang="en-US" altLang="ja-JP" sz="2400" dirty="0">
                <a:latin typeface="Gill Sans MT" charset="0"/>
              </a:rPr>
              <a:t>all routers in AS must run </a:t>
            </a:r>
            <a:r>
              <a:rPr lang="en-US" altLang="ja-JP" sz="2400" i="1" dirty="0">
                <a:solidFill>
                  <a:srgbClr val="000090"/>
                </a:solidFill>
                <a:latin typeface="Gill Sans MT" charset="0"/>
              </a:rPr>
              <a:t>same</a:t>
            </a:r>
            <a:r>
              <a:rPr lang="en-US" altLang="ja-JP" sz="2400" dirty="0">
                <a:latin typeface="Gill Sans MT" charset="0"/>
              </a:rPr>
              <a:t> intra-domain protocol</a:t>
            </a:r>
          </a:p>
          <a:p>
            <a:pPr>
              <a:lnSpc>
                <a:spcPct val="90000"/>
              </a:lnSpc>
            </a:pPr>
            <a:r>
              <a:rPr lang="en-US" sz="2400" dirty="0">
                <a:latin typeface="Gill Sans MT" charset="0"/>
              </a:rPr>
              <a:t>routers in </a:t>
            </a:r>
            <a:r>
              <a:rPr lang="en-US" sz="2400" i="1" dirty="0">
                <a:latin typeface="Gill Sans MT" charset="0"/>
              </a:rPr>
              <a:t>different</a:t>
            </a:r>
            <a:r>
              <a:rPr lang="en-US" sz="2400" dirty="0">
                <a:latin typeface="Gill Sans MT" charset="0"/>
              </a:rPr>
              <a:t> AS can run </a:t>
            </a:r>
            <a:r>
              <a:rPr lang="en-US" sz="2400" i="1" dirty="0">
                <a:latin typeface="Gill Sans MT" charset="0"/>
              </a:rPr>
              <a:t>different</a:t>
            </a:r>
            <a:r>
              <a:rPr lang="en-US" sz="2400" dirty="0">
                <a:latin typeface="Gill Sans MT" charset="0"/>
              </a:rPr>
              <a:t> intra-domain routing protocol</a:t>
            </a:r>
          </a:p>
          <a:p>
            <a:pPr>
              <a:lnSpc>
                <a:spcPct val="90000"/>
              </a:lnSpc>
            </a:pPr>
            <a:r>
              <a:rPr lang="en-US" sz="2400" dirty="0">
                <a:latin typeface="Gill Sans MT" charset="0"/>
              </a:rPr>
              <a:t>gateway router: at “edge” of its own AS, has link(s) to router(s) in other </a:t>
            </a:r>
            <a:r>
              <a:rPr lang="en-US" sz="2400" dirty="0" err="1">
                <a:latin typeface="Gill Sans MT" charset="0"/>
              </a:rPr>
              <a:t>AS’es</a:t>
            </a:r>
            <a:endParaRPr lang="en-US" sz="2400" dirty="0">
              <a:latin typeface="Gill Sans MT" charset="0"/>
            </a:endParaRPr>
          </a:p>
        </p:txBody>
      </p:sp>
      <p:sp>
        <p:nvSpPr>
          <p:cNvPr id="11"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236864089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411" name="Group 2"/>
          <p:cNvGrpSpPr>
            <a:grpSpLocks/>
          </p:cNvGrpSpPr>
          <p:nvPr/>
        </p:nvGrpSpPr>
        <p:grpSpPr bwMode="auto">
          <a:xfrm>
            <a:off x="1728788" y="1254125"/>
            <a:ext cx="6178550" cy="4376738"/>
            <a:chOff x="0" y="878"/>
            <a:chExt cx="4232" cy="2968"/>
          </a:xfrm>
        </p:grpSpPr>
        <p:sp>
          <p:nvSpPr>
            <p:cNvPr id="145415" name="Freeform 3"/>
            <p:cNvSpPr>
              <a:spLocks/>
            </p:cNvSpPr>
            <p:nvPr/>
          </p:nvSpPr>
          <p:spPr bwMode="auto">
            <a:xfrm>
              <a:off x="2621" y="1050"/>
              <a:ext cx="1611" cy="1025"/>
            </a:xfrm>
            <a:custGeom>
              <a:avLst/>
              <a:gdLst>
                <a:gd name="T0" fmla="*/ 1063 w 1162"/>
                <a:gd name="T1" fmla="*/ 49351 h 543"/>
                <a:gd name="T2" fmla="*/ 6960 w 1162"/>
                <a:gd name="T3" fmla="*/ 4162 h 543"/>
                <a:gd name="T4" fmla="*/ 17785 w 1162"/>
                <a:gd name="T5" fmla="*/ 23973 h 543"/>
                <a:gd name="T6" fmla="*/ 21649 w 1162"/>
                <a:gd name="T7" fmla="*/ 72662 h 543"/>
                <a:gd name="T8" fmla="*/ 19828 w 1162"/>
                <a:gd name="T9" fmla="*/ 137161 h 543"/>
                <a:gd name="T10" fmla="*/ 11083 w 1162"/>
                <a:gd name="T11" fmla="*/ 164591 h 543"/>
                <a:gd name="T12" fmla="*/ 1657 w 1162"/>
                <a:gd name="T13" fmla="*/ 133650 h 543"/>
                <a:gd name="T14" fmla="*/ 1063 w 1162"/>
                <a:gd name="T15" fmla="*/ 49351 h 543"/>
                <a:gd name="T16" fmla="*/ 0 60000 65536"/>
                <a:gd name="T17" fmla="*/ 0 60000 65536"/>
                <a:gd name="T18" fmla="*/ 0 60000 65536"/>
                <a:gd name="T19" fmla="*/ 0 60000 65536"/>
                <a:gd name="T20" fmla="*/ 0 60000 65536"/>
                <a:gd name="T21" fmla="*/ 0 60000 65536"/>
                <a:gd name="T22" fmla="*/ 0 60000 65536"/>
                <a:gd name="T23" fmla="*/ 0 60000 65536"/>
                <a:gd name="T24" fmla="*/ 0 w 1162"/>
                <a:gd name="T25" fmla="*/ 0 h 543"/>
                <a:gd name="T26" fmla="*/ 1162 w 1162"/>
                <a:gd name="T27" fmla="*/ 543 h 5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2" h="543">
                  <a:moveTo>
                    <a:pt x="56" y="162"/>
                  </a:moveTo>
                  <a:cubicBezTo>
                    <a:pt x="115" y="100"/>
                    <a:pt x="221" y="28"/>
                    <a:pt x="368" y="14"/>
                  </a:cubicBezTo>
                  <a:cubicBezTo>
                    <a:pt x="515" y="0"/>
                    <a:pt x="811" y="42"/>
                    <a:pt x="940" y="79"/>
                  </a:cubicBezTo>
                  <a:cubicBezTo>
                    <a:pt x="1069" y="116"/>
                    <a:pt x="1126" y="177"/>
                    <a:pt x="1144" y="239"/>
                  </a:cubicBezTo>
                  <a:cubicBezTo>
                    <a:pt x="1162" y="301"/>
                    <a:pt x="1141" y="401"/>
                    <a:pt x="1048" y="451"/>
                  </a:cubicBezTo>
                  <a:cubicBezTo>
                    <a:pt x="955" y="501"/>
                    <a:pt x="746" y="543"/>
                    <a:pt x="586" y="541"/>
                  </a:cubicBezTo>
                  <a:cubicBezTo>
                    <a:pt x="426" y="539"/>
                    <a:pt x="176" y="502"/>
                    <a:pt x="88" y="439"/>
                  </a:cubicBezTo>
                  <a:cubicBezTo>
                    <a:pt x="0" y="376"/>
                    <a:pt x="63" y="220"/>
                    <a:pt x="56" y="162"/>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5416" name="Freeform 4"/>
            <p:cNvSpPr>
              <a:spLocks/>
            </p:cNvSpPr>
            <p:nvPr/>
          </p:nvSpPr>
          <p:spPr bwMode="auto">
            <a:xfrm>
              <a:off x="0" y="878"/>
              <a:ext cx="1255" cy="1016"/>
            </a:xfrm>
            <a:custGeom>
              <a:avLst/>
              <a:gdLst>
                <a:gd name="T0" fmla="*/ 134 w 1198"/>
                <a:gd name="T1" fmla="*/ 270558 h 451"/>
                <a:gd name="T2" fmla="*/ 273 w 1198"/>
                <a:gd name="T3" fmla="*/ 132828 h 451"/>
                <a:gd name="T4" fmla="*/ 679 w 1198"/>
                <a:gd name="T5" fmla="*/ 73044 h 451"/>
                <a:gd name="T6" fmla="*/ 1501 w 1198"/>
                <a:gd name="T7" fmla="*/ 37135 h 451"/>
                <a:gd name="T8" fmla="*/ 1796 w 1198"/>
                <a:gd name="T9" fmla="*/ 294460 h 451"/>
                <a:gd name="T10" fmla="*/ 1350 w 1198"/>
                <a:gd name="T11" fmla="*/ 616944 h 451"/>
                <a:gd name="T12" fmla="*/ 466 w 1198"/>
                <a:gd name="T13" fmla="*/ 634874 h 451"/>
                <a:gd name="T14" fmla="*/ 54 w 1198"/>
                <a:gd name="T15" fmla="*/ 503524 h 451"/>
                <a:gd name="T16" fmla="*/ 134 w 1198"/>
                <a:gd name="T17" fmla="*/ 270558 h 4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8"/>
                <a:gd name="T28" fmla="*/ 0 h 451"/>
                <a:gd name="T29" fmla="*/ 1198 w 1198"/>
                <a:gd name="T30" fmla="*/ 451 h 4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8" h="451">
                  <a:moveTo>
                    <a:pt x="88" y="181"/>
                  </a:moveTo>
                  <a:cubicBezTo>
                    <a:pt x="159" y="143"/>
                    <a:pt x="120" y="111"/>
                    <a:pt x="180" y="89"/>
                  </a:cubicBezTo>
                  <a:cubicBezTo>
                    <a:pt x="240" y="67"/>
                    <a:pt x="313" y="60"/>
                    <a:pt x="448" y="49"/>
                  </a:cubicBezTo>
                  <a:cubicBezTo>
                    <a:pt x="583" y="38"/>
                    <a:pt x="866" y="0"/>
                    <a:pt x="988" y="25"/>
                  </a:cubicBezTo>
                  <a:cubicBezTo>
                    <a:pt x="1110" y="50"/>
                    <a:pt x="1198" y="132"/>
                    <a:pt x="1181" y="197"/>
                  </a:cubicBezTo>
                  <a:cubicBezTo>
                    <a:pt x="1164" y="262"/>
                    <a:pt x="1034" y="375"/>
                    <a:pt x="889" y="413"/>
                  </a:cubicBezTo>
                  <a:cubicBezTo>
                    <a:pt x="744" y="451"/>
                    <a:pt x="449" y="438"/>
                    <a:pt x="307" y="425"/>
                  </a:cubicBezTo>
                  <a:cubicBezTo>
                    <a:pt x="165" y="412"/>
                    <a:pt x="72" y="378"/>
                    <a:pt x="36" y="337"/>
                  </a:cubicBezTo>
                  <a:cubicBezTo>
                    <a:pt x="0" y="296"/>
                    <a:pt x="77" y="213"/>
                    <a:pt x="88" y="181"/>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5417" name="Freeform 5"/>
            <p:cNvSpPr>
              <a:spLocks/>
            </p:cNvSpPr>
            <p:nvPr/>
          </p:nvSpPr>
          <p:spPr bwMode="auto">
            <a:xfrm>
              <a:off x="810" y="1611"/>
              <a:ext cx="2007" cy="792"/>
            </a:xfrm>
            <a:custGeom>
              <a:avLst/>
              <a:gdLst>
                <a:gd name="T0" fmla="*/ 1319 w 1583"/>
                <a:gd name="T1" fmla="*/ 862 h 682"/>
                <a:gd name="T2" fmla="*/ 3445 w 1583"/>
                <a:gd name="T3" fmla="*/ 285 h 682"/>
                <a:gd name="T4" fmla="*/ 6645 w 1583"/>
                <a:gd name="T5" fmla="*/ 77 h 682"/>
                <a:gd name="T6" fmla="*/ 9794 w 1583"/>
                <a:gd name="T7" fmla="*/ 744 h 682"/>
                <a:gd name="T8" fmla="*/ 13238 w 1583"/>
                <a:gd name="T9" fmla="*/ 1642 h 682"/>
                <a:gd name="T10" fmla="*/ 10773 w 1583"/>
                <a:gd name="T11" fmla="*/ 2476 h 682"/>
                <a:gd name="T12" fmla="*/ 5844 w 1583"/>
                <a:gd name="T13" fmla="*/ 2523 h 682"/>
                <a:gd name="T14" fmla="*/ 751 w 1583"/>
                <a:gd name="T15" fmla="*/ 2291 h 682"/>
                <a:gd name="T16" fmla="*/ 1319 w 1583"/>
                <a:gd name="T17" fmla="*/ 862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3"/>
                <a:gd name="T28" fmla="*/ 0 h 682"/>
                <a:gd name="T29" fmla="*/ 1583 w 1583"/>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3" h="682">
                  <a:moveTo>
                    <a:pt x="155" y="224"/>
                  </a:moveTo>
                  <a:cubicBezTo>
                    <a:pt x="208" y="137"/>
                    <a:pt x="302" y="108"/>
                    <a:pt x="407" y="74"/>
                  </a:cubicBezTo>
                  <a:cubicBezTo>
                    <a:pt x="512" y="40"/>
                    <a:pt x="660" y="0"/>
                    <a:pt x="785" y="20"/>
                  </a:cubicBezTo>
                  <a:cubicBezTo>
                    <a:pt x="910" y="40"/>
                    <a:pt x="1027" y="126"/>
                    <a:pt x="1157" y="194"/>
                  </a:cubicBezTo>
                  <a:cubicBezTo>
                    <a:pt x="1287" y="262"/>
                    <a:pt x="1545" y="353"/>
                    <a:pt x="1564" y="428"/>
                  </a:cubicBezTo>
                  <a:cubicBezTo>
                    <a:pt x="1583" y="503"/>
                    <a:pt x="1417" y="606"/>
                    <a:pt x="1272" y="644"/>
                  </a:cubicBezTo>
                  <a:cubicBezTo>
                    <a:pt x="1127" y="682"/>
                    <a:pt x="887" y="664"/>
                    <a:pt x="690" y="656"/>
                  </a:cubicBezTo>
                  <a:cubicBezTo>
                    <a:pt x="493" y="648"/>
                    <a:pt x="178" y="668"/>
                    <a:pt x="89" y="596"/>
                  </a:cubicBezTo>
                  <a:cubicBezTo>
                    <a:pt x="0" y="524"/>
                    <a:pt x="102" y="311"/>
                    <a:pt x="155" y="224"/>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5418" name="Oval 6"/>
            <p:cNvSpPr>
              <a:spLocks noChangeArrowheads="1"/>
            </p:cNvSpPr>
            <p:nvPr/>
          </p:nvSpPr>
          <p:spPr bwMode="auto">
            <a:xfrm>
              <a:off x="261" y="161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19" name="Line 7"/>
            <p:cNvSpPr>
              <a:spLocks noChangeShapeType="1"/>
            </p:cNvSpPr>
            <p:nvPr/>
          </p:nvSpPr>
          <p:spPr bwMode="auto">
            <a:xfrm>
              <a:off x="261" y="1603"/>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20" name="Line 8"/>
            <p:cNvSpPr>
              <a:spLocks noChangeShapeType="1"/>
            </p:cNvSpPr>
            <p:nvPr/>
          </p:nvSpPr>
          <p:spPr bwMode="auto">
            <a:xfrm>
              <a:off x="574" y="1603"/>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21" name="Rectangle 9"/>
            <p:cNvSpPr>
              <a:spLocks noChangeArrowheads="1"/>
            </p:cNvSpPr>
            <p:nvPr/>
          </p:nvSpPr>
          <p:spPr bwMode="auto">
            <a:xfrm>
              <a:off x="261" y="1603"/>
              <a:ext cx="310" cy="51"/>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422" name="Oval 10"/>
            <p:cNvSpPr>
              <a:spLocks noChangeArrowheads="1"/>
            </p:cNvSpPr>
            <p:nvPr/>
          </p:nvSpPr>
          <p:spPr bwMode="auto">
            <a:xfrm>
              <a:off x="258" y="1544"/>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23" name="Rectangle 11"/>
            <p:cNvSpPr>
              <a:spLocks noChangeArrowheads="1"/>
            </p:cNvSpPr>
            <p:nvPr/>
          </p:nvSpPr>
          <p:spPr bwMode="auto">
            <a:xfrm>
              <a:off x="345" y="1557"/>
              <a:ext cx="141" cy="124"/>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424" name="Text Box 12"/>
            <p:cNvSpPr txBox="1">
              <a:spLocks noChangeArrowheads="1"/>
            </p:cNvSpPr>
            <p:nvPr/>
          </p:nvSpPr>
          <p:spPr bwMode="auto">
            <a:xfrm>
              <a:off x="259" y="1492"/>
              <a:ext cx="32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3b</a:t>
              </a:r>
              <a:endParaRPr lang="en-US"/>
            </a:p>
          </p:txBody>
        </p:sp>
        <p:sp>
          <p:nvSpPr>
            <p:cNvPr id="145425" name="Oval 13"/>
            <p:cNvSpPr>
              <a:spLocks noChangeArrowheads="1"/>
            </p:cNvSpPr>
            <p:nvPr/>
          </p:nvSpPr>
          <p:spPr bwMode="auto">
            <a:xfrm>
              <a:off x="1479" y="2216"/>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26" name="Line 14"/>
            <p:cNvSpPr>
              <a:spLocks noChangeShapeType="1"/>
            </p:cNvSpPr>
            <p:nvPr/>
          </p:nvSpPr>
          <p:spPr bwMode="auto">
            <a:xfrm>
              <a:off x="1479" y="2209"/>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27" name="Line 15"/>
            <p:cNvSpPr>
              <a:spLocks noChangeShapeType="1"/>
            </p:cNvSpPr>
            <p:nvPr/>
          </p:nvSpPr>
          <p:spPr bwMode="auto">
            <a:xfrm>
              <a:off x="1792" y="2209"/>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28" name="Rectangle 16"/>
            <p:cNvSpPr>
              <a:spLocks noChangeArrowheads="1"/>
            </p:cNvSpPr>
            <p:nvPr/>
          </p:nvSpPr>
          <p:spPr bwMode="auto">
            <a:xfrm>
              <a:off x="1479" y="2209"/>
              <a:ext cx="310" cy="51"/>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429" name="Oval 17"/>
            <p:cNvSpPr>
              <a:spLocks noChangeArrowheads="1"/>
            </p:cNvSpPr>
            <p:nvPr/>
          </p:nvSpPr>
          <p:spPr bwMode="auto">
            <a:xfrm>
              <a:off x="1476" y="2150"/>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45430" name="Group 18"/>
            <p:cNvGrpSpPr>
              <a:grpSpLocks/>
            </p:cNvGrpSpPr>
            <p:nvPr/>
          </p:nvGrpSpPr>
          <p:grpSpPr bwMode="auto">
            <a:xfrm>
              <a:off x="1478" y="2092"/>
              <a:ext cx="321" cy="269"/>
              <a:chOff x="2897" y="2425"/>
              <a:chExt cx="323" cy="269"/>
            </a:xfrm>
          </p:grpSpPr>
          <p:sp>
            <p:nvSpPr>
              <p:cNvPr id="145533" name="Rectangle 19"/>
              <p:cNvSpPr>
                <a:spLocks noChangeArrowheads="1"/>
              </p:cNvSpPr>
              <p:nvPr/>
            </p:nvSpPr>
            <p:spPr bwMode="auto">
              <a:xfrm>
                <a:off x="2982" y="2490"/>
                <a:ext cx="142"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534" name="Text Box 20"/>
              <p:cNvSpPr txBox="1">
                <a:spLocks noChangeArrowheads="1"/>
              </p:cNvSpPr>
              <p:nvPr/>
            </p:nvSpPr>
            <p:spPr bwMode="auto">
              <a:xfrm>
                <a:off x="2897" y="2425"/>
                <a:ext cx="323"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1d</a:t>
                </a:r>
              </a:p>
            </p:txBody>
          </p:sp>
        </p:grpSp>
        <p:sp>
          <p:nvSpPr>
            <p:cNvPr id="145431" name="Oval 21"/>
            <p:cNvSpPr>
              <a:spLocks noChangeArrowheads="1"/>
            </p:cNvSpPr>
            <p:nvPr/>
          </p:nvSpPr>
          <p:spPr bwMode="auto">
            <a:xfrm>
              <a:off x="822" y="1478"/>
              <a:ext cx="313" cy="83"/>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32" name="Line 22"/>
            <p:cNvSpPr>
              <a:spLocks noChangeShapeType="1"/>
            </p:cNvSpPr>
            <p:nvPr/>
          </p:nvSpPr>
          <p:spPr bwMode="auto">
            <a:xfrm>
              <a:off x="822" y="147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33" name="Line 23"/>
            <p:cNvSpPr>
              <a:spLocks noChangeShapeType="1"/>
            </p:cNvSpPr>
            <p:nvPr/>
          </p:nvSpPr>
          <p:spPr bwMode="auto">
            <a:xfrm>
              <a:off x="1135" y="1471"/>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34" name="Rectangle 24"/>
            <p:cNvSpPr>
              <a:spLocks noChangeArrowheads="1"/>
            </p:cNvSpPr>
            <p:nvPr/>
          </p:nvSpPr>
          <p:spPr bwMode="auto">
            <a:xfrm>
              <a:off x="822" y="1471"/>
              <a:ext cx="310" cy="4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435" name="Oval 25"/>
            <p:cNvSpPr>
              <a:spLocks noChangeArrowheads="1"/>
            </p:cNvSpPr>
            <p:nvPr/>
          </p:nvSpPr>
          <p:spPr bwMode="auto">
            <a:xfrm>
              <a:off x="819" y="1412"/>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36" name="Rectangle 26"/>
            <p:cNvSpPr>
              <a:spLocks noChangeArrowheads="1"/>
            </p:cNvSpPr>
            <p:nvPr/>
          </p:nvSpPr>
          <p:spPr bwMode="auto">
            <a:xfrm>
              <a:off x="906" y="1425"/>
              <a:ext cx="142" cy="11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437" name="Text Box 27"/>
            <p:cNvSpPr txBox="1">
              <a:spLocks noChangeArrowheads="1"/>
            </p:cNvSpPr>
            <p:nvPr/>
          </p:nvSpPr>
          <p:spPr bwMode="auto">
            <a:xfrm>
              <a:off x="821" y="1359"/>
              <a:ext cx="32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3a</a:t>
              </a:r>
              <a:endParaRPr lang="en-US"/>
            </a:p>
          </p:txBody>
        </p:sp>
        <p:sp>
          <p:nvSpPr>
            <p:cNvPr id="145438" name="Oval 28"/>
            <p:cNvSpPr>
              <a:spLocks noChangeArrowheads="1"/>
            </p:cNvSpPr>
            <p:nvPr/>
          </p:nvSpPr>
          <p:spPr bwMode="auto">
            <a:xfrm>
              <a:off x="1443" y="182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39" name="Line 29"/>
            <p:cNvSpPr>
              <a:spLocks noChangeShapeType="1"/>
            </p:cNvSpPr>
            <p:nvPr/>
          </p:nvSpPr>
          <p:spPr bwMode="auto">
            <a:xfrm>
              <a:off x="1443" y="1814"/>
              <a:ext cx="0" cy="51"/>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40" name="Line 30"/>
            <p:cNvSpPr>
              <a:spLocks noChangeShapeType="1"/>
            </p:cNvSpPr>
            <p:nvPr/>
          </p:nvSpPr>
          <p:spPr bwMode="auto">
            <a:xfrm>
              <a:off x="1756" y="1814"/>
              <a:ext cx="0" cy="51"/>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41" name="Rectangle 31"/>
            <p:cNvSpPr>
              <a:spLocks noChangeArrowheads="1"/>
            </p:cNvSpPr>
            <p:nvPr/>
          </p:nvSpPr>
          <p:spPr bwMode="auto">
            <a:xfrm>
              <a:off x="1443" y="1814"/>
              <a:ext cx="310" cy="48"/>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442" name="Oval 32"/>
            <p:cNvSpPr>
              <a:spLocks noChangeArrowheads="1"/>
            </p:cNvSpPr>
            <p:nvPr/>
          </p:nvSpPr>
          <p:spPr bwMode="auto">
            <a:xfrm>
              <a:off x="1440" y="1754"/>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45443" name="Group 33"/>
            <p:cNvGrpSpPr>
              <a:grpSpLocks/>
            </p:cNvGrpSpPr>
            <p:nvPr/>
          </p:nvGrpSpPr>
          <p:grpSpPr bwMode="auto">
            <a:xfrm>
              <a:off x="1445" y="1696"/>
              <a:ext cx="310" cy="270"/>
              <a:chOff x="2899" y="2425"/>
              <a:chExt cx="319" cy="270"/>
            </a:xfrm>
          </p:grpSpPr>
          <p:sp>
            <p:nvSpPr>
              <p:cNvPr id="145531" name="Rectangle 34"/>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532" name="Text Box 35"/>
              <p:cNvSpPr txBox="1">
                <a:spLocks noChangeArrowheads="1"/>
              </p:cNvSpPr>
              <p:nvPr/>
            </p:nvSpPr>
            <p:spPr bwMode="auto">
              <a:xfrm>
                <a:off x="2899" y="2425"/>
                <a:ext cx="319"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1c</a:t>
                </a:r>
              </a:p>
            </p:txBody>
          </p:sp>
        </p:grpSp>
        <p:sp>
          <p:nvSpPr>
            <p:cNvPr id="145444" name="Line 36"/>
            <p:cNvSpPr>
              <a:spLocks noChangeShapeType="1"/>
            </p:cNvSpPr>
            <p:nvPr/>
          </p:nvSpPr>
          <p:spPr bwMode="auto">
            <a:xfrm>
              <a:off x="3238" y="1632"/>
              <a:ext cx="308" cy="98"/>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45" name="Line 37"/>
            <p:cNvSpPr>
              <a:spLocks noChangeShapeType="1"/>
            </p:cNvSpPr>
            <p:nvPr/>
          </p:nvSpPr>
          <p:spPr bwMode="auto">
            <a:xfrm>
              <a:off x="3562" y="1556"/>
              <a:ext cx="91" cy="116"/>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46" name="Line 38"/>
            <p:cNvSpPr>
              <a:spLocks noChangeShapeType="1"/>
            </p:cNvSpPr>
            <p:nvPr/>
          </p:nvSpPr>
          <p:spPr bwMode="auto">
            <a:xfrm flipV="1">
              <a:off x="3170" y="1512"/>
              <a:ext cx="114" cy="76"/>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47" name="Freeform 39"/>
            <p:cNvSpPr>
              <a:spLocks/>
            </p:cNvSpPr>
            <p:nvPr/>
          </p:nvSpPr>
          <p:spPr bwMode="auto">
            <a:xfrm>
              <a:off x="1790" y="2146"/>
              <a:ext cx="264" cy="82"/>
            </a:xfrm>
            <a:custGeom>
              <a:avLst/>
              <a:gdLst>
                <a:gd name="T0" fmla="*/ 0 w 264"/>
                <a:gd name="T1" fmla="*/ 82 h 82"/>
                <a:gd name="T2" fmla="*/ 264 w 264"/>
                <a:gd name="T3" fmla="*/ 0 h 82"/>
                <a:gd name="T4" fmla="*/ 0 60000 65536"/>
                <a:gd name="T5" fmla="*/ 0 60000 65536"/>
                <a:gd name="T6" fmla="*/ 0 w 264"/>
                <a:gd name="T7" fmla="*/ 0 h 82"/>
                <a:gd name="T8" fmla="*/ 264 w 264"/>
                <a:gd name="T9" fmla="*/ 82 h 82"/>
              </a:gdLst>
              <a:ahLst/>
              <a:cxnLst>
                <a:cxn ang="T4">
                  <a:pos x="T0" y="T1"/>
                </a:cxn>
                <a:cxn ang="T5">
                  <a:pos x="T2" y="T3"/>
                </a:cxn>
              </a:cxnLst>
              <a:rect l="T6" t="T7" r="T8" b="T9"/>
              <a:pathLst>
                <a:path w="264" h="82">
                  <a:moveTo>
                    <a:pt x="0" y="82"/>
                  </a:moveTo>
                  <a:lnTo>
                    <a:pt x="264" y="0"/>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48" name="Freeform 40"/>
            <p:cNvSpPr>
              <a:spLocks/>
            </p:cNvSpPr>
            <p:nvPr/>
          </p:nvSpPr>
          <p:spPr bwMode="auto">
            <a:xfrm>
              <a:off x="1330" y="2110"/>
              <a:ext cx="152" cy="118"/>
            </a:xfrm>
            <a:custGeom>
              <a:avLst/>
              <a:gdLst>
                <a:gd name="T0" fmla="*/ 0 w 152"/>
                <a:gd name="T1" fmla="*/ 0 h 118"/>
                <a:gd name="T2" fmla="*/ 152 w 152"/>
                <a:gd name="T3" fmla="*/ 118 h 118"/>
                <a:gd name="T4" fmla="*/ 0 60000 65536"/>
                <a:gd name="T5" fmla="*/ 0 60000 65536"/>
                <a:gd name="T6" fmla="*/ 0 w 152"/>
                <a:gd name="T7" fmla="*/ 0 h 118"/>
                <a:gd name="T8" fmla="*/ 152 w 152"/>
                <a:gd name="T9" fmla="*/ 118 h 118"/>
              </a:gdLst>
              <a:ahLst/>
              <a:cxnLst>
                <a:cxn ang="T4">
                  <a:pos x="T0" y="T1"/>
                </a:cxn>
                <a:cxn ang="T5">
                  <a:pos x="T2" y="T3"/>
                </a:cxn>
              </a:cxnLst>
              <a:rect l="T6" t="T7" r="T8" b="T9"/>
              <a:pathLst>
                <a:path w="152" h="118">
                  <a:moveTo>
                    <a:pt x="0" y="0"/>
                  </a:moveTo>
                  <a:lnTo>
                    <a:pt x="152" y="11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49" name="Freeform 41"/>
            <p:cNvSpPr>
              <a:spLocks/>
            </p:cNvSpPr>
            <p:nvPr/>
          </p:nvSpPr>
          <p:spPr bwMode="auto">
            <a:xfrm>
              <a:off x="1454" y="2040"/>
              <a:ext cx="564" cy="82"/>
            </a:xfrm>
            <a:custGeom>
              <a:avLst/>
              <a:gdLst>
                <a:gd name="T0" fmla="*/ 0 w 564"/>
                <a:gd name="T1" fmla="*/ 0 h 82"/>
                <a:gd name="T2" fmla="*/ 564 w 564"/>
                <a:gd name="T3" fmla="*/ 82 h 82"/>
                <a:gd name="T4" fmla="*/ 0 60000 65536"/>
                <a:gd name="T5" fmla="*/ 0 60000 65536"/>
                <a:gd name="T6" fmla="*/ 0 w 564"/>
                <a:gd name="T7" fmla="*/ 0 h 82"/>
                <a:gd name="T8" fmla="*/ 564 w 564"/>
                <a:gd name="T9" fmla="*/ 82 h 82"/>
              </a:gdLst>
              <a:ahLst/>
              <a:cxnLst>
                <a:cxn ang="T4">
                  <a:pos x="T0" y="T1"/>
                </a:cxn>
                <a:cxn ang="T5">
                  <a:pos x="T2" y="T3"/>
                </a:cxn>
              </a:cxnLst>
              <a:rect l="T6" t="T7" r="T8" b="T9"/>
              <a:pathLst>
                <a:path w="564" h="82">
                  <a:moveTo>
                    <a:pt x="0" y="0"/>
                  </a:moveTo>
                  <a:lnTo>
                    <a:pt x="564" y="82"/>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50" name="Freeform 42"/>
            <p:cNvSpPr>
              <a:spLocks/>
            </p:cNvSpPr>
            <p:nvPr/>
          </p:nvSpPr>
          <p:spPr bwMode="auto">
            <a:xfrm>
              <a:off x="1392" y="1878"/>
              <a:ext cx="76" cy="94"/>
            </a:xfrm>
            <a:custGeom>
              <a:avLst/>
              <a:gdLst>
                <a:gd name="T0" fmla="*/ 0 w 76"/>
                <a:gd name="T1" fmla="*/ 94 h 94"/>
                <a:gd name="T2" fmla="*/ 76 w 76"/>
                <a:gd name="T3" fmla="*/ 0 h 94"/>
                <a:gd name="T4" fmla="*/ 0 60000 65536"/>
                <a:gd name="T5" fmla="*/ 0 60000 65536"/>
                <a:gd name="T6" fmla="*/ 0 w 76"/>
                <a:gd name="T7" fmla="*/ 0 h 94"/>
                <a:gd name="T8" fmla="*/ 76 w 76"/>
                <a:gd name="T9" fmla="*/ 94 h 94"/>
              </a:gdLst>
              <a:ahLst/>
              <a:cxnLst>
                <a:cxn ang="T4">
                  <a:pos x="T0" y="T1"/>
                </a:cxn>
                <a:cxn ang="T5">
                  <a:pos x="T2" y="T3"/>
                </a:cxn>
              </a:cxnLst>
              <a:rect l="T6" t="T7" r="T8" b="T9"/>
              <a:pathLst>
                <a:path w="76" h="94">
                  <a:moveTo>
                    <a:pt x="0" y="94"/>
                  </a:moveTo>
                  <a:lnTo>
                    <a:pt x="76" y="0"/>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51" name="Freeform 43"/>
            <p:cNvSpPr>
              <a:spLocks/>
            </p:cNvSpPr>
            <p:nvPr/>
          </p:nvSpPr>
          <p:spPr bwMode="auto">
            <a:xfrm>
              <a:off x="566" y="1502"/>
              <a:ext cx="252" cy="114"/>
            </a:xfrm>
            <a:custGeom>
              <a:avLst/>
              <a:gdLst>
                <a:gd name="T0" fmla="*/ 0 w 252"/>
                <a:gd name="T1" fmla="*/ 114 h 114"/>
                <a:gd name="T2" fmla="*/ 252 w 252"/>
                <a:gd name="T3" fmla="*/ 0 h 114"/>
                <a:gd name="T4" fmla="*/ 0 60000 65536"/>
                <a:gd name="T5" fmla="*/ 0 60000 65536"/>
                <a:gd name="T6" fmla="*/ 0 w 252"/>
                <a:gd name="T7" fmla="*/ 0 h 114"/>
                <a:gd name="T8" fmla="*/ 252 w 252"/>
                <a:gd name="T9" fmla="*/ 114 h 114"/>
              </a:gdLst>
              <a:ahLst/>
              <a:cxnLst>
                <a:cxn ang="T4">
                  <a:pos x="T0" y="T1"/>
                </a:cxn>
                <a:cxn ang="T5">
                  <a:pos x="T2" y="T3"/>
                </a:cxn>
              </a:cxnLst>
              <a:rect l="T6" t="T7" r="T8" b="T9"/>
              <a:pathLst>
                <a:path w="252" h="114">
                  <a:moveTo>
                    <a:pt x="0" y="114"/>
                  </a:moveTo>
                  <a:lnTo>
                    <a:pt x="252" y="0"/>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52" name="Freeform 44"/>
            <p:cNvSpPr>
              <a:spLocks/>
            </p:cNvSpPr>
            <p:nvPr/>
          </p:nvSpPr>
          <p:spPr bwMode="auto">
            <a:xfrm>
              <a:off x="1002" y="1562"/>
              <a:ext cx="444" cy="258"/>
            </a:xfrm>
            <a:custGeom>
              <a:avLst/>
              <a:gdLst>
                <a:gd name="T0" fmla="*/ 0 w 444"/>
                <a:gd name="T1" fmla="*/ 0 h 258"/>
                <a:gd name="T2" fmla="*/ 444 w 444"/>
                <a:gd name="T3" fmla="*/ 258 h 258"/>
                <a:gd name="T4" fmla="*/ 0 60000 65536"/>
                <a:gd name="T5" fmla="*/ 0 60000 65536"/>
                <a:gd name="T6" fmla="*/ 0 w 444"/>
                <a:gd name="T7" fmla="*/ 0 h 258"/>
                <a:gd name="T8" fmla="*/ 444 w 444"/>
                <a:gd name="T9" fmla="*/ 258 h 258"/>
              </a:gdLst>
              <a:ahLst/>
              <a:cxnLst>
                <a:cxn ang="T4">
                  <a:pos x="T0" y="T1"/>
                </a:cxn>
                <a:cxn ang="T5">
                  <a:pos x="T2" y="T3"/>
                </a:cxn>
              </a:cxnLst>
              <a:rect l="T6" t="T7" r="T8" b="T9"/>
              <a:pathLst>
                <a:path w="444" h="258">
                  <a:moveTo>
                    <a:pt x="0" y="0"/>
                  </a:moveTo>
                  <a:lnTo>
                    <a:pt x="444" y="25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53" name="Freeform 45"/>
            <p:cNvSpPr>
              <a:spLocks/>
            </p:cNvSpPr>
            <p:nvPr/>
          </p:nvSpPr>
          <p:spPr bwMode="auto">
            <a:xfrm>
              <a:off x="2326" y="1680"/>
              <a:ext cx="654" cy="420"/>
            </a:xfrm>
            <a:custGeom>
              <a:avLst/>
              <a:gdLst>
                <a:gd name="T0" fmla="*/ 0 w 654"/>
                <a:gd name="T1" fmla="*/ 420 h 420"/>
                <a:gd name="T2" fmla="*/ 654 w 654"/>
                <a:gd name="T3" fmla="*/ 0 h 420"/>
                <a:gd name="T4" fmla="*/ 0 60000 65536"/>
                <a:gd name="T5" fmla="*/ 0 60000 65536"/>
                <a:gd name="T6" fmla="*/ 0 w 654"/>
                <a:gd name="T7" fmla="*/ 0 h 420"/>
                <a:gd name="T8" fmla="*/ 654 w 654"/>
                <a:gd name="T9" fmla="*/ 420 h 420"/>
              </a:gdLst>
              <a:ahLst/>
              <a:cxnLst>
                <a:cxn ang="T4">
                  <a:pos x="T0" y="T1"/>
                </a:cxn>
                <a:cxn ang="T5">
                  <a:pos x="T2" y="T3"/>
                </a:cxn>
              </a:cxnLst>
              <a:rect l="T6" t="T7" r="T8" b="T9"/>
              <a:pathLst>
                <a:path w="654" h="420">
                  <a:moveTo>
                    <a:pt x="0" y="420"/>
                  </a:moveTo>
                  <a:lnTo>
                    <a:pt x="654" y="0"/>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454" name="Oval 46"/>
            <p:cNvSpPr>
              <a:spLocks noChangeArrowheads="1"/>
            </p:cNvSpPr>
            <p:nvPr/>
          </p:nvSpPr>
          <p:spPr bwMode="auto">
            <a:xfrm>
              <a:off x="2925" y="1617"/>
              <a:ext cx="313" cy="82"/>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55" name="Line 47"/>
            <p:cNvSpPr>
              <a:spLocks noChangeShapeType="1"/>
            </p:cNvSpPr>
            <p:nvPr/>
          </p:nvSpPr>
          <p:spPr bwMode="auto">
            <a:xfrm>
              <a:off x="2925" y="1609"/>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56" name="Line 48"/>
            <p:cNvSpPr>
              <a:spLocks noChangeShapeType="1"/>
            </p:cNvSpPr>
            <p:nvPr/>
          </p:nvSpPr>
          <p:spPr bwMode="auto">
            <a:xfrm>
              <a:off x="3238" y="1609"/>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57" name="Rectangle 49"/>
            <p:cNvSpPr>
              <a:spLocks noChangeArrowheads="1"/>
            </p:cNvSpPr>
            <p:nvPr/>
          </p:nvSpPr>
          <p:spPr bwMode="auto">
            <a:xfrm>
              <a:off x="2925" y="1609"/>
              <a:ext cx="310" cy="5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458" name="Oval 50"/>
            <p:cNvSpPr>
              <a:spLocks noChangeArrowheads="1"/>
            </p:cNvSpPr>
            <p:nvPr/>
          </p:nvSpPr>
          <p:spPr bwMode="auto">
            <a:xfrm>
              <a:off x="2922" y="1550"/>
              <a:ext cx="313" cy="95"/>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59" name="Rectangle 51"/>
            <p:cNvSpPr>
              <a:spLocks noChangeArrowheads="1"/>
            </p:cNvSpPr>
            <p:nvPr/>
          </p:nvSpPr>
          <p:spPr bwMode="auto">
            <a:xfrm>
              <a:off x="3009" y="1563"/>
              <a:ext cx="141" cy="12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460" name="Text Box 52"/>
            <p:cNvSpPr txBox="1">
              <a:spLocks noChangeArrowheads="1"/>
            </p:cNvSpPr>
            <p:nvPr/>
          </p:nvSpPr>
          <p:spPr bwMode="auto">
            <a:xfrm>
              <a:off x="2923" y="1498"/>
              <a:ext cx="32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2a</a:t>
              </a:r>
              <a:endParaRPr lang="en-US"/>
            </a:p>
          </p:txBody>
        </p:sp>
        <p:sp>
          <p:nvSpPr>
            <p:cNvPr id="145461" name="Text Box 53"/>
            <p:cNvSpPr txBox="1">
              <a:spLocks noChangeArrowheads="1"/>
            </p:cNvSpPr>
            <p:nvPr/>
          </p:nvSpPr>
          <p:spPr bwMode="auto">
            <a:xfrm>
              <a:off x="597" y="1585"/>
              <a:ext cx="456"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a:t>AS3</a:t>
              </a:r>
              <a:endParaRPr lang="en-US" sz="1800"/>
            </a:p>
          </p:txBody>
        </p:sp>
        <p:sp>
          <p:nvSpPr>
            <p:cNvPr id="145462" name="Text Box 54"/>
            <p:cNvSpPr txBox="1">
              <a:spLocks noChangeArrowheads="1"/>
            </p:cNvSpPr>
            <p:nvPr/>
          </p:nvSpPr>
          <p:spPr bwMode="auto">
            <a:xfrm>
              <a:off x="2380" y="2042"/>
              <a:ext cx="456"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a:t>AS1</a:t>
              </a:r>
              <a:endParaRPr lang="en-US" sz="1800"/>
            </a:p>
          </p:txBody>
        </p:sp>
        <p:sp>
          <p:nvSpPr>
            <p:cNvPr id="145463" name="Text Box 55"/>
            <p:cNvSpPr txBox="1">
              <a:spLocks noChangeArrowheads="1"/>
            </p:cNvSpPr>
            <p:nvPr/>
          </p:nvSpPr>
          <p:spPr bwMode="auto">
            <a:xfrm>
              <a:off x="3207" y="1787"/>
              <a:ext cx="422"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AS2</a:t>
              </a:r>
            </a:p>
          </p:txBody>
        </p:sp>
        <p:sp>
          <p:nvSpPr>
            <p:cNvPr id="145464" name="Oval 56"/>
            <p:cNvSpPr>
              <a:spLocks noChangeArrowheads="1"/>
            </p:cNvSpPr>
            <p:nvPr/>
          </p:nvSpPr>
          <p:spPr bwMode="auto">
            <a:xfrm>
              <a:off x="1137" y="2030"/>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65" name="Line 57"/>
            <p:cNvSpPr>
              <a:spLocks noChangeShapeType="1"/>
            </p:cNvSpPr>
            <p:nvPr/>
          </p:nvSpPr>
          <p:spPr bwMode="auto">
            <a:xfrm>
              <a:off x="1137" y="202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66" name="Line 58"/>
            <p:cNvSpPr>
              <a:spLocks noChangeShapeType="1"/>
            </p:cNvSpPr>
            <p:nvPr/>
          </p:nvSpPr>
          <p:spPr bwMode="auto">
            <a:xfrm>
              <a:off x="1451" y="2023"/>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67" name="Rectangle 59"/>
            <p:cNvSpPr>
              <a:spLocks noChangeArrowheads="1"/>
            </p:cNvSpPr>
            <p:nvPr/>
          </p:nvSpPr>
          <p:spPr bwMode="auto">
            <a:xfrm>
              <a:off x="1137" y="2023"/>
              <a:ext cx="310" cy="4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468" name="Oval 60"/>
            <p:cNvSpPr>
              <a:spLocks noChangeArrowheads="1"/>
            </p:cNvSpPr>
            <p:nvPr/>
          </p:nvSpPr>
          <p:spPr bwMode="auto">
            <a:xfrm>
              <a:off x="1134" y="1969"/>
              <a:ext cx="313" cy="96"/>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69" name="Rectangle 61"/>
            <p:cNvSpPr>
              <a:spLocks noChangeArrowheads="1"/>
            </p:cNvSpPr>
            <p:nvPr/>
          </p:nvSpPr>
          <p:spPr bwMode="auto">
            <a:xfrm>
              <a:off x="1219" y="1995"/>
              <a:ext cx="142" cy="9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470" name="Text Box 62"/>
            <p:cNvSpPr txBox="1">
              <a:spLocks noChangeArrowheads="1"/>
            </p:cNvSpPr>
            <p:nvPr/>
          </p:nvSpPr>
          <p:spPr bwMode="auto">
            <a:xfrm>
              <a:off x="1137" y="1909"/>
              <a:ext cx="32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1a</a:t>
              </a:r>
              <a:endParaRPr lang="en-US"/>
            </a:p>
          </p:txBody>
        </p:sp>
        <p:grpSp>
          <p:nvGrpSpPr>
            <p:cNvPr id="145471" name="Group 63"/>
            <p:cNvGrpSpPr>
              <a:grpSpLocks/>
            </p:cNvGrpSpPr>
            <p:nvPr/>
          </p:nvGrpSpPr>
          <p:grpSpPr bwMode="auto">
            <a:xfrm>
              <a:off x="3270" y="1384"/>
              <a:ext cx="316" cy="269"/>
              <a:chOff x="4320" y="1936"/>
              <a:chExt cx="316" cy="269"/>
            </a:xfrm>
          </p:grpSpPr>
          <p:sp>
            <p:nvSpPr>
              <p:cNvPr id="145524" name="Oval 64"/>
              <p:cNvSpPr>
                <a:spLocks noChangeArrowheads="1"/>
              </p:cNvSpPr>
              <p:nvPr/>
            </p:nvSpPr>
            <p:spPr bwMode="auto">
              <a:xfrm>
                <a:off x="4323" y="2054"/>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525" name="Line 65"/>
              <p:cNvSpPr>
                <a:spLocks noChangeShapeType="1"/>
              </p:cNvSpPr>
              <p:nvPr/>
            </p:nvSpPr>
            <p:spPr bwMode="auto">
              <a:xfrm>
                <a:off x="4323" y="2047"/>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26" name="Line 66"/>
              <p:cNvSpPr>
                <a:spLocks noChangeShapeType="1"/>
              </p:cNvSpPr>
              <p:nvPr/>
            </p:nvSpPr>
            <p:spPr bwMode="auto">
              <a:xfrm>
                <a:off x="4636" y="2047"/>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27" name="Rectangle 67"/>
              <p:cNvSpPr>
                <a:spLocks noChangeArrowheads="1"/>
              </p:cNvSpPr>
              <p:nvPr/>
            </p:nvSpPr>
            <p:spPr bwMode="auto">
              <a:xfrm>
                <a:off x="4323" y="2047"/>
                <a:ext cx="310" cy="51"/>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528" name="Oval 68"/>
              <p:cNvSpPr>
                <a:spLocks noChangeArrowheads="1"/>
              </p:cNvSpPr>
              <p:nvPr/>
            </p:nvSpPr>
            <p:spPr bwMode="auto">
              <a:xfrm>
                <a:off x="4320" y="1988"/>
                <a:ext cx="313" cy="97"/>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529" name="Rectangle 69"/>
              <p:cNvSpPr>
                <a:spLocks noChangeArrowheads="1"/>
              </p:cNvSpPr>
              <p:nvPr/>
            </p:nvSpPr>
            <p:spPr bwMode="auto">
              <a:xfrm>
                <a:off x="4407" y="2001"/>
                <a:ext cx="141" cy="118"/>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530" name="Text Box 70"/>
              <p:cNvSpPr txBox="1">
                <a:spLocks noChangeArrowheads="1"/>
              </p:cNvSpPr>
              <p:nvPr/>
            </p:nvSpPr>
            <p:spPr bwMode="auto">
              <a:xfrm>
                <a:off x="4325" y="1936"/>
                <a:ext cx="31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2c</a:t>
                </a:r>
                <a:endParaRPr lang="en-US"/>
              </a:p>
            </p:txBody>
          </p:sp>
        </p:grpSp>
        <p:grpSp>
          <p:nvGrpSpPr>
            <p:cNvPr id="145472" name="Group 71"/>
            <p:cNvGrpSpPr>
              <a:grpSpLocks/>
            </p:cNvGrpSpPr>
            <p:nvPr/>
          </p:nvGrpSpPr>
          <p:grpSpPr bwMode="auto">
            <a:xfrm>
              <a:off x="3546" y="1606"/>
              <a:ext cx="321" cy="269"/>
              <a:chOff x="4596" y="2158"/>
              <a:chExt cx="321" cy="269"/>
            </a:xfrm>
          </p:grpSpPr>
          <p:sp>
            <p:nvSpPr>
              <p:cNvPr id="145517" name="Oval 72"/>
              <p:cNvSpPr>
                <a:spLocks noChangeArrowheads="1"/>
              </p:cNvSpPr>
              <p:nvPr/>
            </p:nvSpPr>
            <p:spPr bwMode="auto">
              <a:xfrm>
                <a:off x="4599" y="2276"/>
                <a:ext cx="311"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518" name="Line 73"/>
              <p:cNvSpPr>
                <a:spLocks noChangeShapeType="1"/>
              </p:cNvSpPr>
              <p:nvPr/>
            </p:nvSpPr>
            <p:spPr bwMode="auto">
              <a:xfrm>
                <a:off x="4599" y="2269"/>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19" name="Line 74"/>
              <p:cNvSpPr>
                <a:spLocks noChangeShapeType="1"/>
              </p:cNvSpPr>
              <p:nvPr/>
            </p:nvSpPr>
            <p:spPr bwMode="auto">
              <a:xfrm>
                <a:off x="4910" y="2269"/>
                <a:ext cx="0" cy="5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20" name="Rectangle 75"/>
              <p:cNvSpPr>
                <a:spLocks noChangeArrowheads="1"/>
              </p:cNvSpPr>
              <p:nvPr/>
            </p:nvSpPr>
            <p:spPr bwMode="auto">
              <a:xfrm>
                <a:off x="4599" y="2269"/>
                <a:ext cx="310" cy="51"/>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521" name="Oval 76"/>
              <p:cNvSpPr>
                <a:spLocks noChangeArrowheads="1"/>
              </p:cNvSpPr>
              <p:nvPr/>
            </p:nvSpPr>
            <p:spPr bwMode="auto">
              <a:xfrm>
                <a:off x="4596" y="2208"/>
                <a:ext cx="313" cy="97"/>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522" name="Rectangle 77"/>
              <p:cNvSpPr>
                <a:spLocks noChangeArrowheads="1"/>
              </p:cNvSpPr>
              <p:nvPr/>
            </p:nvSpPr>
            <p:spPr bwMode="auto">
              <a:xfrm>
                <a:off x="4683" y="2221"/>
                <a:ext cx="141" cy="11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523" name="Text Box 78"/>
              <p:cNvSpPr txBox="1">
                <a:spLocks noChangeArrowheads="1"/>
              </p:cNvSpPr>
              <p:nvPr/>
            </p:nvSpPr>
            <p:spPr bwMode="auto">
              <a:xfrm>
                <a:off x="4598" y="2158"/>
                <a:ext cx="319"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2b</a:t>
                </a:r>
                <a:endParaRPr lang="en-US"/>
              </a:p>
            </p:txBody>
          </p:sp>
        </p:grpSp>
        <p:grpSp>
          <p:nvGrpSpPr>
            <p:cNvPr id="145473" name="Group 79"/>
            <p:cNvGrpSpPr>
              <a:grpSpLocks/>
            </p:cNvGrpSpPr>
            <p:nvPr/>
          </p:nvGrpSpPr>
          <p:grpSpPr bwMode="auto">
            <a:xfrm>
              <a:off x="2015" y="1976"/>
              <a:ext cx="321" cy="269"/>
              <a:chOff x="2015" y="1976"/>
              <a:chExt cx="321" cy="269"/>
            </a:xfrm>
          </p:grpSpPr>
          <p:sp>
            <p:nvSpPr>
              <p:cNvPr id="145509" name="Oval 80"/>
              <p:cNvSpPr>
                <a:spLocks noChangeArrowheads="1"/>
              </p:cNvSpPr>
              <p:nvPr/>
            </p:nvSpPr>
            <p:spPr bwMode="auto">
              <a:xfrm>
                <a:off x="2019" y="2102"/>
                <a:ext cx="311"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510" name="Line 81"/>
              <p:cNvSpPr>
                <a:spLocks noChangeShapeType="1"/>
              </p:cNvSpPr>
              <p:nvPr/>
            </p:nvSpPr>
            <p:spPr bwMode="auto">
              <a:xfrm>
                <a:off x="2019" y="2097"/>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11" name="Line 82"/>
              <p:cNvSpPr>
                <a:spLocks noChangeShapeType="1"/>
              </p:cNvSpPr>
              <p:nvPr/>
            </p:nvSpPr>
            <p:spPr bwMode="auto">
              <a:xfrm>
                <a:off x="2330" y="2097"/>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12" name="Rectangle 83"/>
              <p:cNvSpPr>
                <a:spLocks noChangeArrowheads="1"/>
              </p:cNvSpPr>
              <p:nvPr/>
            </p:nvSpPr>
            <p:spPr bwMode="auto">
              <a:xfrm>
                <a:off x="2019" y="2097"/>
                <a:ext cx="310" cy="4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513" name="Oval 84"/>
              <p:cNvSpPr>
                <a:spLocks noChangeArrowheads="1"/>
              </p:cNvSpPr>
              <p:nvPr/>
            </p:nvSpPr>
            <p:spPr bwMode="auto">
              <a:xfrm>
                <a:off x="2016" y="2036"/>
                <a:ext cx="313" cy="95"/>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45514" name="Group 85"/>
              <p:cNvGrpSpPr>
                <a:grpSpLocks/>
              </p:cNvGrpSpPr>
              <p:nvPr/>
            </p:nvGrpSpPr>
            <p:grpSpPr bwMode="auto">
              <a:xfrm>
                <a:off x="2015" y="1976"/>
                <a:ext cx="321" cy="269"/>
                <a:chOff x="2894" y="2425"/>
                <a:chExt cx="328" cy="269"/>
              </a:xfrm>
            </p:grpSpPr>
            <p:sp>
              <p:nvSpPr>
                <p:cNvPr id="145515" name="Rectangle 86"/>
                <p:cNvSpPr>
                  <a:spLocks noChangeArrowheads="1"/>
                </p:cNvSpPr>
                <p:nvPr/>
              </p:nvSpPr>
              <p:spPr bwMode="auto">
                <a:xfrm>
                  <a:off x="2982" y="2490"/>
                  <a:ext cx="144" cy="132"/>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516" name="Text Box 87"/>
                <p:cNvSpPr txBox="1">
                  <a:spLocks noChangeArrowheads="1"/>
                </p:cNvSpPr>
                <p:nvPr/>
              </p:nvSpPr>
              <p:spPr bwMode="auto">
                <a:xfrm>
                  <a:off x="2894" y="2425"/>
                  <a:ext cx="3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1b</a:t>
                  </a:r>
                  <a:endParaRPr lang="en-US"/>
                </a:p>
              </p:txBody>
            </p:sp>
          </p:grpSp>
        </p:grpSp>
        <p:sp>
          <p:nvSpPr>
            <p:cNvPr id="145474" name="Freeform 88"/>
            <p:cNvSpPr>
              <a:spLocks/>
            </p:cNvSpPr>
            <p:nvPr/>
          </p:nvSpPr>
          <p:spPr bwMode="auto">
            <a:xfrm>
              <a:off x="1457" y="2302"/>
              <a:ext cx="1848" cy="414"/>
            </a:xfrm>
            <a:custGeom>
              <a:avLst/>
              <a:gdLst>
                <a:gd name="T0" fmla="*/ 0 w 1848"/>
                <a:gd name="T1" fmla="*/ 414 h 414"/>
                <a:gd name="T2" fmla="*/ 84 w 1848"/>
                <a:gd name="T3" fmla="*/ 0 h 414"/>
                <a:gd name="T4" fmla="*/ 384 w 1848"/>
                <a:gd name="T5" fmla="*/ 6 h 414"/>
                <a:gd name="T6" fmla="*/ 1848 w 1848"/>
                <a:gd name="T7" fmla="*/ 414 h 414"/>
                <a:gd name="T8" fmla="*/ 0 w 1848"/>
                <a:gd name="T9" fmla="*/ 414 h 414"/>
                <a:gd name="T10" fmla="*/ 0 60000 65536"/>
                <a:gd name="T11" fmla="*/ 0 60000 65536"/>
                <a:gd name="T12" fmla="*/ 0 60000 65536"/>
                <a:gd name="T13" fmla="*/ 0 60000 65536"/>
                <a:gd name="T14" fmla="*/ 0 60000 65536"/>
                <a:gd name="T15" fmla="*/ 0 w 1848"/>
                <a:gd name="T16" fmla="*/ 0 h 414"/>
                <a:gd name="T17" fmla="*/ 1848 w 1848"/>
                <a:gd name="T18" fmla="*/ 414 h 414"/>
              </a:gdLst>
              <a:ahLst/>
              <a:cxnLst>
                <a:cxn ang="T10">
                  <a:pos x="T0" y="T1"/>
                </a:cxn>
                <a:cxn ang="T11">
                  <a:pos x="T2" y="T3"/>
                </a:cxn>
                <a:cxn ang="T12">
                  <a:pos x="T4" y="T5"/>
                </a:cxn>
                <a:cxn ang="T13">
                  <a:pos x="T6" y="T7"/>
                </a:cxn>
                <a:cxn ang="T14">
                  <a:pos x="T8" y="T9"/>
                </a:cxn>
              </a:cxnLst>
              <a:rect l="T15" t="T16" r="T17" b="T18"/>
              <a:pathLst>
                <a:path w="1848" h="414">
                  <a:moveTo>
                    <a:pt x="0" y="414"/>
                  </a:moveTo>
                  <a:lnTo>
                    <a:pt x="84" y="0"/>
                  </a:lnTo>
                  <a:lnTo>
                    <a:pt x="384" y="6"/>
                  </a:lnTo>
                  <a:lnTo>
                    <a:pt x="1848" y="414"/>
                  </a:lnTo>
                  <a:lnTo>
                    <a:pt x="0" y="414"/>
                  </a:lnTo>
                  <a:close/>
                </a:path>
              </a:pathLst>
            </a:custGeom>
            <a:gradFill rotWithShape="1">
              <a:gsLst>
                <a:gs pos="0">
                  <a:srgbClr val="DDDDDD"/>
                </a:gs>
                <a:gs pos="100000">
                  <a:srgbClr val="5F5F5F"/>
                </a:gs>
              </a:gsLst>
              <a:lin ang="5400000" scaled="1"/>
            </a:gradFill>
            <a:ln w="9525" cap="flat" cmpd="sng">
              <a:solidFill>
                <a:srgbClr val="DDDDDD"/>
              </a:solidFill>
              <a:prstDash val="solid"/>
              <a:round/>
              <a:headEnd/>
              <a:tailEnd/>
            </a:ln>
          </p:spPr>
          <p:txBody>
            <a:bodyPr wrap="none" anchor="ctr"/>
            <a:lstStyle/>
            <a:p>
              <a:endParaRPr lang="en-US"/>
            </a:p>
          </p:txBody>
        </p:sp>
        <p:sp>
          <p:nvSpPr>
            <p:cNvPr id="145475" name="Rectangle 89"/>
            <p:cNvSpPr>
              <a:spLocks noChangeArrowheads="1"/>
            </p:cNvSpPr>
            <p:nvPr/>
          </p:nvSpPr>
          <p:spPr bwMode="auto">
            <a:xfrm>
              <a:off x="1462" y="2729"/>
              <a:ext cx="1833" cy="1117"/>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nvGrpSpPr>
            <p:cNvPr id="145476" name="Group 90"/>
            <p:cNvGrpSpPr>
              <a:grpSpLocks/>
            </p:cNvGrpSpPr>
            <p:nvPr/>
          </p:nvGrpSpPr>
          <p:grpSpPr bwMode="auto">
            <a:xfrm>
              <a:off x="1578" y="2818"/>
              <a:ext cx="736" cy="479"/>
              <a:chOff x="1595" y="2898"/>
              <a:chExt cx="736" cy="479"/>
            </a:xfrm>
          </p:grpSpPr>
          <p:sp>
            <p:nvSpPr>
              <p:cNvPr id="145507" name="Oval 91"/>
              <p:cNvSpPr>
                <a:spLocks noChangeArrowheads="1"/>
              </p:cNvSpPr>
              <p:nvPr/>
            </p:nvSpPr>
            <p:spPr bwMode="auto">
              <a:xfrm>
                <a:off x="1595" y="2898"/>
                <a:ext cx="736" cy="479"/>
              </a:xfrm>
              <a:prstGeom prst="ellipse">
                <a:avLst/>
              </a:pr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508" name="Text Box 92"/>
              <p:cNvSpPr txBox="1">
                <a:spLocks noChangeArrowheads="1"/>
              </p:cNvSpPr>
              <p:nvPr/>
            </p:nvSpPr>
            <p:spPr bwMode="auto">
              <a:xfrm>
                <a:off x="1733" y="2933"/>
                <a:ext cx="558"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solidFill>
                      <a:srgbClr val="000099"/>
                    </a:solidFill>
                  </a:rPr>
                  <a:t>Intra-AS</a:t>
                </a:r>
              </a:p>
              <a:p>
                <a:pPr eaLnBrk="1" hangingPunct="1"/>
                <a:r>
                  <a:rPr lang="en-US" sz="1200">
                    <a:solidFill>
                      <a:srgbClr val="000099"/>
                    </a:solidFill>
                  </a:rPr>
                  <a:t>Routing </a:t>
                </a:r>
              </a:p>
              <a:p>
                <a:pPr eaLnBrk="1" hangingPunct="1"/>
                <a:r>
                  <a:rPr lang="en-US" sz="1200">
                    <a:solidFill>
                      <a:srgbClr val="000099"/>
                    </a:solidFill>
                  </a:rPr>
                  <a:t>algorithm</a:t>
                </a:r>
              </a:p>
            </p:txBody>
          </p:sp>
        </p:grpSp>
        <p:grpSp>
          <p:nvGrpSpPr>
            <p:cNvPr id="145477" name="Group 93"/>
            <p:cNvGrpSpPr>
              <a:grpSpLocks/>
            </p:cNvGrpSpPr>
            <p:nvPr/>
          </p:nvGrpSpPr>
          <p:grpSpPr bwMode="auto">
            <a:xfrm>
              <a:off x="2402" y="2828"/>
              <a:ext cx="736" cy="477"/>
              <a:chOff x="2402" y="2828"/>
              <a:chExt cx="736" cy="477"/>
            </a:xfrm>
          </p:grpSpPr>
          <p:sp>
            <p:nvSpPr>
              <p:cNvPr id="145505" name="Oval 94"/>
              <p:cNvSpPr>
                <a:spLocks noChangeArrowheads="1"/>
              </p:cNvSpPr>
              <p:nvPr/>
            </p:nvSpPr>
            <p:spPr bwMode="auto">
              <a:xfrm>
                <a:off x="2402" y="2828"/>
                <a:ext cx="736" cy="477"/>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5506" name="Text Box 95"/>
              <p:cNvSpPr txBox="1">
                <a:spLocks noChangeArrowheads="1"/>
              </p:cNvSpPr>
              <p:nvPr/>
            </p:nvSpPr>
            <p:spPr bwMode="auto">
              <a:xfrm>
                <a:off x="2539" y="2862"/>
                <a:ext cx="558"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solidFill>
                      <a:srgbClr val="FF0000"/>
                    </a:solidFill>
                  </a:rPr>
                  <a:t>Inter-AS</a:t>
                </a:r>
              </a:p>
              <a:p>
                <a:pPr eaLnBrk="1" hangingPunct="1"/>
                <a:r>
                  <a:rPr lang="en-US" sz="1200">
                    <a:solidFill>
                      <a:srgbClr val="FF0000"/>
                    </a:solidFill>
                  </a:rPr>
                  <a:t>Routing </a:t>
                </a:r>
              </a:p>
              <a:p>
                <a:pPr eaLnBrk="1" hangingPunct="1"/>
                <a:r>
                  <a:rPr lang="en-US" sz="1200">
                    <a:solidFill>
                      <a:srgbClr val="FF0000"/>
                    </a:solidFill>
                  </a:rPr>
                  <a:t>algorithm</a:t>
                </a:r>
              </a:p>
            </p:txBody>
          </p:sp>
        </p:grpSp>
        <p:sp>
          <p:nvSpPr>
            <p:cNvPr id="145478" name="Rectangle 96"/>
            <p:cNvSpPr>
              <a:spLocks noChangeArrowheads="1"/>
            </p:cNvSpPr>
            <p:nvPr/>
          </p:nvSpPr>
          <p:spPr bwMode="auto">
            <a:xfrm>
              <a:off x="1932" y="3447"/>
              <a:ext cx="780" cy="266"/>
            </a:xfrm>
            <a:prstGeom prst="rect">
              <a:avLst/>
            </a:prstGeom>
            <a:solidFill>
              <a:schemeClr val="accent1"/>
            </a:solidFill>
            <a:ln w="9525">
              <a:solidFill>
                <a:schemeClr val="tx1"/>
              </a:solidFill>
              <a:miter lim="800000"/>
              <a:headEnd/>
              <a:tailEnd/>
            </a:ln>
          </p:spPr>
          <p:txBody>
            <a:bodyPr wrap="none" anchor="ctr"/>
            <a:lstStyle/>
            <a:p>
              <a:pPr algn="ctr" eaLnBrk="1" hangingPunct="1"/>
              <a:r>
                <a:rPr lang="en-US" sz="1400"/>
                <a:t>Forwarding</a:t>
              </a:r>
            </a:p>
            <a:p>
              <a:pPr algn="ctr" eaLnBrk="1" hangingPunct="1"/>
              <a:r>
                <a:rPr lang="en-US" sz="1400"/>
                <a:t>table</a:t>
              </a:r>
            </a:p>
          </p:txBody>
        </p:sp>
        <p:sp>
          <p:nvSpPr>
            <p:cNvPr id="145479" name="Freeform 97"/>
            <p:cNvSpPr>
              <a:spLocks/>
            </p:cNvSpPr>
            <p:nvPr/>
          </p:nvSpPr>
          <p:spPr bwMode="auto">
            <a:xfrm>
              <a:off x="1648" y="3217"/>
              <a:ext cx="275" cy="345"/>
            </a:xfrm>
            <a:custGeom>
              <a:avLst/>
              <a:gdLst>
                <a:gd name="T0" fmla="*/ 0 w 275"/>
                <a:gd name="T1" fmla="*/ 0 h 345"/>
                <a:gd name="T2" fmla="*/ 71 w 275"/>
                <a:gd name="T3" fmla="*/ 230 h 345"/>
                <a:gd name="T4" fmla="*/ 275 w 275"/>
                <a:gd name="T5" fmla="*/ 345 h 345"/>
                <a:gd name="T6" fmla="*/ 0 60000 65536"/>
                <a:gd name="T7" fmla="*/ 0 60000 65536"/>
                <a:gd name="T8" fmla="*/ 0 60000 65536"/>
                <a:gd name="T9" fmla="*/ 0 w 275"/>
                <a:gd name="T10" fmla="*/ 0 h 345"/>
                <a:gd name="T11" fmla="*/ 275 w 275"/>
                <a:gd name="T12" fmla="*/ 345 h 345"/>
              </a:gdLst>
              <a:ahLst/>
              <a:cxnLst>
                <a:cxn ang="T6">
                  <a:pos x="T0" y="T1"/>
                </a:cxn>
                <a:cxn ang="T7">
                  <a:pos x="T2" y="T3"/>
                </a:cxn>
                <a:cxn ang="T8">
                  <a:pos x="T4" y="T5"/>
                </a:cxn>
              </a:cxnLst>
              <a:rect l="T9" t="T10" r="T11" b="T12"/>
              <a:pathLst>
                <a:path w="275" h="345">
                  <a:moveTo>
                    <a:pt x="0" y="0"/>
                  </a:moveTo>
                  <a:cubicBezTo>
                    <a:pt x="12" y="86"/>
                    <a:pt x="25" y="173"/>
                    <a:pt x="71" y="230"/>
                  </a:cubicBezTo>
                  <a:cubicBezTo>
                    <a:pt x="117" y="287"/>
                    <a:pt x="241" y="326"/>
                    <a:pt x="275" y="345"/>
                  </a:cubicBezTo>
                </a:path>
              </a:pathLst>
            </a:custGeom>
            <a:noFill/>
            <a:ln w="9525">
              <a:solidFill>
                <a:schemeClr val="accent2"/>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5480" name="Freeform 98"/>
            <p:cNvSpPr>
              <a:spLocks/>
            </p:cNvSpPr>
            <p:nvPr/>
          </p:nvSpPr>
          <p:spPr bwMode="auto">
            <a:xfrm>
              <a:off x="2712" y="3217"/>
              <a:ext cx="354" cy="372"/>
            </a:xfrm>
            <a:custGeom>
              <a:avLst/>
              <a:gdLst>
                <a:gd name="T0" fmla="*/ 354 w 354"/>
                <a:gd name="T1" fmla="*/ 0 h 372"/>
                <a:gd name="T2" fmla="*/ 248 w 354"/>
                <a:gd name="T3" fmla="*/ 274 h 372"/>
                <a:gd name="T4" fmla="*/ 0 w 354"/>
                <a:gd name="T5" fmla="*/ 372 h 372"/>
                <a:gd name="T6" fmla="*/ 0 60000 65536"/>
                <a:gd name="T7" fmla="*/ 0 60000 65536"/>
                <a:gd name="T8" fmla="*/ 0 60000 65536"/>
                <a:gd name="T9" fmla="*/ 0 w 354"/>
                <a:gd name="T10" fmla="*/ 0 h 372"/>
                <a:gd name="T11" fmla="*/ 354 w 354"/>
                <a:gd name="T12" fmla="*/ 372 h 372"/>
              </a:gdLst>
              <a:ahLst/>
              <a:cxnLst>
                <a:cxn ang="T6">
                  <a:pos x="T0" y="T1"/>
                </a:cxn>
                <a:cxn ang="T7">
                  <a:pos x="T2" y="T3"/>
                </a:cxn>
                <a:cxn ang="T8">
                  <a:pos x="T4" y="T5"/>
                </a:cxn>
              </a:cxnLst>
              <a:rect l="T9" t="T10" r="T11" b="T12"/>
              <a:pathLst>
                <a:path w="354" h="372">
                  <a:moveTo>
                    <a:pt x="354" y="0"/>
                  </a:moveTo>
                  <a:cubicBezTo>
                    <a:pt x="330" y="106"/>
                    <a:pt x="307" y="212"/>
                    <a:pt x="248" y="274"/>
                  </a:cubicBezTo>
                  <a:cubicBezTo>
                    <a:pt x="189" y="336"/>
                    <a:pt x="41" y="354"/>
                    <a:pt x="0" y="372"/>
                  </a:cubicBezTo>
                </a:path>
              </a:pathLst>
            </a:custGeom>
            <a:noFill/>
            <a:ln w="9525">
              <a:solidFill>
                <a:srgbClr val="FF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nvGrpSpPr>
            <p:cNvPr id="145481" name="Group 99"/>
            <p:cNvGrpSpPr>
              <a:grpSpLocks/>
            </p:cNvGrpSpPr>
            <p:nvPr/>
          </p:nvGrpSpPr>
          <p:grpSpPr bwMode="auto">
            <a:xfrm>
              <a:off x="419" y="1222"/>
              <a:ext cx="316" cy="271"/>
              <a:chOff x="2016" y="1976"/>
              <a:chExt cx="316" cy="271"/>
            </a:xfrm>
          </p:grpSpPr>
          <p:sp>
            <p:nvSpPr>
              <p:cNvPr id="145497" name="Oval 100"/>
              <p:cNvSpPr>
                <a:spLocks noChangeArrowheads="1"/>
              </p:cNvSpPr>
              <p:nvPr/>
            </p:nvSpPr>
            <p:spPr bwMode="auto">
              <a:xfrm>
                <a:off x="2019" y="2102"/>
                <a:ext cx="313" cy="81"/>
              </a:xfrm>
              <a:prstGeom prst="ellipse">
                <a:avLst/>
              </a:prstGeom>
              <a:solidFill>
                <a:schemeClr val="hlink"/>
              </a:solidFill>
              <a:ln w="12700">
                <a:solidFill>
                  <a:schemeClr val="tx1"/>
                </a:solidFill>
                <a:round/>
                <a:headEnd/>
                <a:tailEnd/>
              </a:ln>
            </p:spPr>
            <p:txBody>
              <a:bodyPr wrap="none" anchor="ctr"/>
              <a:lstStyle/>
              <a:p>
                <a:endParaRPr lang="en-US"/>
              </a:p>
            </p:txBody>
          </p:sp>
          <p:sp>
            <p:nvSpPr>
              <p:cNvPr id="145498" name="Line 101"/>
              <p:cNvSpPr>
                <a:spLocks noChangeShapeType="1"/>
              </p:cNvSpPr>
              <p:nvPr/>
            </p:nvSpPr>
            <p:spPr bwMode="auto">
              <a:xfrm>
                <a:off x="2019" y="2095"/>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499" name="Line 102"/>
              <p:cNvSpPr>
                <a:spLocks noChangeShapeType="1"/>
              </p:cNvSpPr>
              <p:nvPr/>
            </p:nvSpPr>
            <p:spPr bwMode="auto">
              <a:xfrm>
                <a:off x="2332" y="2095"/>
                <a:ext cx="0" cy="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5500" name="Rectangle 103"/>
              <p:cNvSpPr>
                <a:spLocks noChangeArrowheads="1"/>
              </p:cNvSpPr>
              <p:nvPr/>
            </p:nvSpPr>
            <p:spPr bwMode="auto">
              <a:xfrm>
                <a:off x="2019" y="2095"/>
                <a:ext cx="310" cy="5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sz="2400"/>
              </a:p>
            </p:txBody>
          </p:sp>
          <p:sp>
            <p:nvSpPr>
              <p:cNvPr id="145501" name="Oval 104"/>
              <p:cNvSpPr>
                <a:spLocks noChangeArrowheads="1"/>
              </p:cNvSpPr>
              <p:nvPr/>
            </p:nvSpPr>
            <p:spPr bwMode="auto">
              <a:xfrm>
                <a:off x="2016" y="2037"/>
                <a:ext cx="313" cy="94"/>
              </a:xfrm>
              <a:prstGeom prst="ellipse">
                <a:avLst/>
              </a:prstGeom>
              <a:solidFill>
                <a:schemeClr val="hlink"/>
              </a:solidFill>
              <a:ln w="12700">
                <a:solidFill>
                  <a:schemeClr val="tx1"/>
                </a:solidFill>
                <a:round/>
                <a:headEnd/>
                <a:tailEnd/>
              </a:ln>
            </p:spPr>
            <p:txBody>
              <a:bodyPr wrap="none" anchor="ctr"/>
              <a:lstStyle/>
              <a:p>
                <a:endParaRPr lang="en-US"/>
              </a:p>
            </p:txBody>
          </p:sp>
          <p:grpSp>
            <p:nvGrpSpPr>
              <p:cNvPr id="145502" name="Group 105"/>
              <p:cNvGrpSpPr>
                <a:grpSpLocks/>
              </p:cNvGrpSpPr>
              <p:nvPr/>
            </p:nvGrpSpPr>
            <p:grpSpPr bwMode="auto">
              <a:xfrm>
                <a:off x="2019" y="1976"/>
                <a:ext cx="312" cy="271"/>
                <a:chOff x="2897" y="2425"/>
                <a:chExt cx="319" cy="271"/>
              </a:xfrm>
            </p:grpSpPr>
            <p:sp>
              <p:nvSpPr>
                <p:cNvPr id="145503" name="Rectangle 106"/>
                <p:cNvSpPr>
                  <a:spLocks noChangeArrowheads="1"/>
                </p:cNvSpPr>
                <p:nvPr/>
              </p:nvSpPr>
              <p:spPr bwMode="auto">
                <a:xfrm>
                  <a:off x="2982" y="2490"/>
                  <a:ext cx="142" cy="13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5504" name="Text Box 107"/>
                <p:cNvSpPr txBox="1">
                  <a:spLocks noChangeArrowheads="1"/>
                </p:cNvSpPr>
                <p:nvPr/>
              </p:nvSpPr>
              <p:spPr bwMode="auto">
                <a:xfrm>
                  <a:off x="2897" y="2425"/>
                  <a:ext cx="319" cy="2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2000"/>
                    <a:t>3c</a:t>
                  </a:r>
                  <a:endParaRPr lang="en-US"/>
                </a:p>
              </p:txBody>
            </p:sp>
          </p:grpSp>
        </p:grpSp>
        <p:sp>
          <p:nvSpPr>
            <p:cNvPr id="145482" name="Line 108"/>
            <p:cNvSpPr>
              <a:spLocks noChangeShapeType="1"/>
            </p:cNvSpPr>
            <p:nvPr/>
          </p:nvSpPr>
          <p:spPr bwMode="auto">
            <a:xfrm flipH="1">
              <a:off x="443" y="1436"/>
              <a:ext cx="62" cy="108"/>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3" name="Line 109"/>
            <p:cNvSpPr>
              <a:spLocks noChangeShapeType="1"/>
            </p:cNvSpPr>
            <p:nvPr/>
          </p:nvSpPr>
          <p:spPr bwMode="auto">
            <a:xfrm>
              <a:off x="136" y="1482"/>
              <a:ext cx="145" cy="11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4" name="Line 110"/>
            <p:cNvSpPr>
              <a:spLocks noChangeShapeType="1"/>
            </p:cNvSpPr>
            <p:nvPr/>
          </p:nvSpPr>
          <p:spPr bwMode="auto">
            <a:xfrm flipH="1">
              <a:off x="635" y="1127"/>
              <a:ext cx="136" cy="15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5" name="Line 111"/>
            <p:cNvSpPr>
              <a:spLocks noChangeShapeType="1"/>
            </p:cNvSpPr>
            <p:nvPr/>
          </p:nvSpPr>
          <p:spPr bwMode="auto">
            <a:xfrm>
              <a:off x="356" y="1118"/>
              <a:ext cx="120" cy="178"/>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6" name="Line 112"/>
            <p:cNvSpPr>
              <a:spLocks noChangeShapeType="1"/>
            </p:cNvSpPr>
            <p:nvPr/>
          </p:nvSpPr>
          <p:spPr bwMode="auto">
            <a:xfrm flipH="1">
              <a:off x="1016" y="1211"/>
              <a:ext cx="70" cy="206"/>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7" name="Line 113"/>
            <p:cNvSpPr>
              <a:spLocks noChangeShapeType="1"/>
            </p:cNvSpPr>
            <p:nvPr/>
          </p:nvSpPr>
          <p:spPr bwMode="auto">
            <a:xfrm>
              <a:off x="3854" y="1728"/>
              <a:ext cx="222"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8" name="Line 114"/>
            <p:cNvSpPr>
              <a:spLocks noChangeShapeType="1"/>
            </p:cNvSpPr>
            <p:nvPr/>
          </p:nvSpPr>
          <p:spPr bwMode="auto">
            <a:xfrm flipV="1">
              <a:off x="3795" y="1415"/>
              <a:ext cx="262" cy="254"/>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89" name="Line 115"/>
            <p:cNvSpPr>
              <a:spLocks noChangeShapeType="1"/>
            </p:cNvSpPr>
            <p:nvPr/>
          </p:nvSpPr>
          <p:spPr bwMode="auto">
            <a:xfrm flipH="1" flipV="1">
              <a:off x="3244" y="1245"/>
              <a:ext cx="127" cy="20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0" name="Line 116"/>
            <p:cNvSpPr>
              <a:spLocks noChangeShapeType="1"/>
            </p:cNvSpPr>
            <p:nvPr/>
          </p:nvSpPr>
          <p:spPr bwMode="auto">
            <a:xfrm flipH="1" flipV="1">
              <a:off x="2932" y="1347"/>
              <a:ext cx="136" cy="185"/>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1" name="Line 117"/>
            <p:cNvSpPr>
              <a:spLocks noChangeShapeType="1"/>
            </p:cNvSpPr>
            <p:nvPr/>
          </p:nvSpPr>
          <p:spPr bwMode="auto">
            <a:xfrm flipH="1">
              <a:off x="1042" y="2092"/>
              <a:ext cx="135" cy="117"/>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2" name="Line 118"/>
            <p:cNvSpPr>
              <a:spLocks noChangeShapeType="1"/>
            </p:cNvSpPr>
            <p:nvPr/>
          </p:nvSpPr>
          <p:spPr bwMode="auto">
            <a:xfrm flipH="1" flipV="1">
              <a:off x="1008" y="1991"/>
              <a:ext cx="127" cy="8"/>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3" name="Line 119"/>
            <p:cNvSpPr>
              <a:spLocks noChangeShapeType="1"/>
            </p:cNvSpPr>
            <p:nvPr/>
          </p:nvSpPr>
          <p:spPr bwMode="auto">
            <a:xfrm flipH="1">
              <a:off x="1279" y="2262"/>
              <a:ext cx="212" cy="15"/>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4" name="Line 120"/>
            <p:cNvSpPr>
              <a:spLocks noChangeShapeType="1"/>
            </p:cNvSpPr>
            <p:nvPr/>
          </p:nvSpPr>
          <p:spPr bwMode="auto">
            <a:xfrm flipV="1">
              <a:off x="1762" y="1804"/>
              <a:ext cx="229" cy="1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5" name="Line 121"/>
            <p:cNvSpPr>
              <a:spLocks noChangeShapeType="1"/>
            </p:cNvSpPr>
            <p:nvPr/>
          </p:nvSpPr>
          <p:spPr bwMode="auto">
            <a:xfrm>
              <a:off x="2219" y="2177"/>
              <a:ext cx="119" cy="11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45496" name="Line 122"/>
            <p:cNvSpPr>
              <a:spLocks noChangeShapeType="1"/>
            </p:cNvSpPr>
            <p:nvPr/>
          </p:nvSpPr>
          <p:spPr bwMode="auto">
            <a:xfrm>
              <a:off x="1737" y="1880"/>
              <a:ext cx="145" cy="75"/>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endParaRPr lang="en-US"/>
            </a:p>
          </p:txBody>
        </p:sp>
      </p:grpSp>
      <p:sp>
        <p:nvSpPr>
          <p:cNvPr id="100357" name="Rectangle 123"/>
          <p:cNvSpPr>
            <a:spLocks noGrp="1" noChangeArrowheads="1"/>
          </p:cNvSpPr>
          <p:nvPr>
            <p:ph type="title"/>
          </p:nvPr>
        </p:nvSpPr>
        <p:spPr>
          <a:xfrm>
            <a:off x="1946275" y="228600"/>
            <a:ext cx="7772400" cy="839788"/>
          </a:xfrm>
        </p:spPr>
        <p:txBody>
          <a:bodyPr/>
          <a:lstStyle/>
          <a:p>
            <a:pPr>
              <a:defRPr/>
            </a:pPr>
            <a:r>
              <a:rPr lang="en-US">
                <a:cs typeface="+mj-cs"/>
              </a:rPr>
              <a:t>Interconnected ASes</a:t>
            </a:r>
          </a:p>
        </p:txBody>
      </p:sp>
      <p:sp>
        <p:nvSpPr>
          <p:cNvPr id="100358" name="Rectangle 124"/>
          <p:cNvSpPr>
            <a:spLocks noGrp="1" noChangeArrowheads="1"/>
          </p:cNvSpPr>
          <p:nvPr>
            <p:ph type="body" sz="half" idx="2"/>
          </p:nvPr>
        </p:nvSpPr>
        <p:spPr>
          <a:xfrm>
            <a:off x="6638925" y="3082150"/>
            <a:ext cx="3810000" cy="3400425"/>
          </a:xfrm>
        </p:spPr>
        <p:txBody>
          <a:bodyPr>
            <a:normAutofit lnSpcReduction="10000"/>
          </a:bodyPr>
          <a:lstStyle/>
          <a:p>
            <a:pPr>
              <a:defRPr/>
            </a:pPr>
            <a:r>
              <a:rPr lang="en-US" sz="2400" dirty="0"/>
              <a:t>forwarding table  configured by both intra- and inter-AS routing algorithm</a:t>
            </a:r>
          </a:p>
          <a:p>
            <a:pPr lvl="1">
              <a:defRPr/>
            </a:pPr>
            <a:r>
              <a:rPr lang="en-US" dirty="0"/>
              <a:t>intra-AS routing determine entries for destinations within AS</a:t>
            </a:r>
          </a:p>
          <a:p>
            <a:pPr lvl="1">
              <a:defRPr/>
            </a:pPr>
            <a:r>
              <a:rPr lang="en-US" dirty="0"/>
              <a:t>inter-AS &amp; intra-AS determine entries for external destinations</a:t>
            </a:r>
          </a:p>
        </p:txBody>
      </p:sp>
      <p:pic>
        <p:nvPicPr>
          <p:cNvPr id="145414" name="Picture 126"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6438" y="884239"/>
            <a:ext cx="50276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9"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185165824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9" name="Picture 5"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1" y="1004889"/>
            <a:ext cx="7313613"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5" name="Rectangle 2"/>
          <p:cNvSpPr>
            <a:spLocks noGrp="1" noChangeArrowheads="1"/>
          </p:cNvSpPr>
          <p:nvPr>
            <p:ph type="title"/>
          </p:nvPr>
        </p:nvSpPr>
        <p:spPr>
          <a:xfrm>
            <a:off x="838200" y="380115"/>
            <a:ext cx="10515600" cy="1325563"/>
          </a:xfrm>
        </p:spPr>
        <p:txBody>
          <a:bodyPr/>
          <a:lstStyle/>
          <a:p>
            <a:pPr>
              <a:defRPr/>
            </a:pPr>
            <a:r>
              <a:rPr lang="en-US" sz="4000" dirty="0"/>
              <a:t>OSPF (Open Shortest Path First)</a:t>
            </a:r>
          </a:p>
        </p:txBody>
      </p:sp>
      <p:sp>
        <p:nvSpPr>
          <p:cNvPr id="157701" name="Rectangle 3"/>
          <p:cNvSpPr>
            <a:spLocks noGrp="1" noChangeArrowheads="1"/>
          </p:cNvSpPr>
          <p:nvPr>
            <p:ph type="body" idx="1"/>
          </p:nvPr>
        </p:nvSpPr>
        <p:spPr>
          <a:xfrm>
            <a:off x="2057400" y="1447800"/>
            <a:ext cx="8229600" cy="5105400"/>
          </a:xfrm>
        </p:spPr>
        <p:txBody>
          <a:bodyPr/>
          <a:lstStyle/>
          <a:p>
            <a:r>
              <a:rPr lang="ja-JP" altLang="en-US" dirty="0">
                <a:latin typeface="Gill Sans MT" charset="0"/>
              </a:rPr>
              <a:t>“</a:t>
            </a:r>
            <a:r>
              <a:rPr lang="en-US" altLang="ja-JP" dirty="0">
                <a:latin typeface="Gill Sans MT" charset="0"/>
              </a:rPr>
              <a:t>open</a:t>
            </a:r>
            <a:r>
              <a:rPr lang="ja-JP" altLang="en-US" dirty="0">
                <a:latin typeface="Gill Sans MT" charset="0"/>
              </a:rPr>
              <a:t>”</a:t>
            </a:r>
            <a:r>
              <a:rPr lang="en-US" altLang="ja-JP" dirty="0">
                <a:latin typeface="Gill Sans MT" charset="0"/>
              </a:rPr>
              <a:t>: publicly available</a:t>
            </a:r>
          </a:p>
          <a:p>
            <a:r>
              <a:rPr lang="en-US" dirty="0">
                <a:latin typeface="Gill Sans MT" charset="0"/>
              </a:rPr>
              <a:t>uses link-state algorithm </a:t>
            </a:r>
          </a:p>
          <a:p>
            <a:pPr lvl="1"/>
            <a:r>
              <a:rPr lang="en-US" dirty="0">
                <a:latin typeface="Gill Sans MT" charset="0"/>
              </a:rPr>
              <a:t>link state packet dissemination</a:t>
            </a:r>
          </a:p>
          <a:p>
            <a:pPr lvl="1"/>
            <a:r>
              <a:rPr lang="en-US" dirty="0">
                <a:latin typeface="Gill Sans MT" charset="0"/>
              </a:rPr>
              <a:t>topology map at each node</a:t>
            </a:r>
          </a:p>
          <a:p>
            <a:pPr lvl="1"/>
            <a:r>
              <a:rPr lang="en-US" dirty="0">
                <a:latin typeface="Gill Sans MT" charset="0"/>
              </a:rPr>
              <a:t>route computation using Dijkstra</a:t>
            </a:r>
            <a:r>
              <a:rPr lang="ja-JP" altLang="en-US" dirty="0">
                <a:latin typeface="Gill Sans MT" charset="0"/>
              </a:rPr>
              <a:t>’</a:t>
            </a:r>
            <a:r>
              <a:rPr lang="en-US" altLang="ja-JP" dirty="0">
                <a:latin typeface="Gill Sans MT" charset="0"/>
              </a:rPr>
              <a:t>s algorithm</a:t>
            </a:r>
          </a:p>
          <a:p>
            <a:r>
              <a:rPr lang="en-US" dirty="0">
                <a:latin typeface="Gill Sans MT" charset="0"/>
              </a:rPr>
              <a:t>router floods OSPF link-state advertisements to all other routers in </a:t>
            </a:r>
            <a:r>
              <a:rPr lang="en-US" i="1" dirty="0">
                <a:solidFill>
                  <a:srgbClr val="CC0000"/>
                </a:solidFill>
                <a:latin typeface="Gill Sans MT" charset="0"/>
              </a:rPr>
              <a:t>entire</a:t>
            </a:r>
            <a:r>
              <a:rPr lang="en-US" dirty="0">
                <a:latin typeface="Gill Sans MT" charset="0"/>
              </a:rPr>
              <a:t> AS</a:t>
            </a:r>
          </a:p>
          <a:p>
            <a:pPr lvl="1"/>
            <a:r>
              <a:rPr lang="en-US" dirty="0">
                <a:latin typeface="Gill Sans MT" charset="0"/>
              </a:rPr>
              <a:t>carried in OSPF messages directly over IP (rather than TCP or UDP</a:t>
            </a:r>
          </a:p>
          <a:p>
            <a:pPr lvl="1"/>
            <a:r>
              <a:rPr lang="en-US" dirty="0">
                <a:latin typeface="Gill Sans MT" charset="0"/>
              </a:rPr>
              <a:t>link state: for each attached link</a:t>
            </a:r>
          </a:p>
          <a:p>
            <a:r>
              <a:rPr lang="en-US" i="1" dirty="0">
                <a:solidFill>
                  <a:srgbClr val="CC0000"/>
                </a:solidFill>
                <a:latin typeface="Gill Sans MT" charset="0"/>
              </a:rPr>
              <a:t>IS-IS routing</a:t>
            </a:r>
            <a:r>
              <a:rPr lang="en-US" dirty="0">
                <a:latin typeface="Gill Sans MT" charset="0"/>
              </a:rPr>
              <a:t> protocol: nearly identical to OSPF</a:t>
            </a:r>
          </a:p>
        </p:txBody>
      </p:sp>
      <p:sp>
        <p:nvSpPr>
          <p:cNvPr id="8"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269089894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Freeform 2"/>
          <p:cNvSpPr>
            <a:spLocks/>
          </p:cNvSpPr>
          <p:nvPr/>
        </p:nvSpPr>
        <p:spPr bwMode="auto">
          <a:xfrm>
            <a:off x="3551239" y="1652589"/>
            <a:ext cx="6010275" cy="2206625"/>
          </a:xfrm>
          <a:custGeom>
            <a:avLst/>
            <a:gdLst>
              <a:gd name="T0" fmla="*/ 2147483647 w 3786"/>
              <a:gd name="T1" fmla="*/ 2147483647 h 1390"/>
              <a:gd name="T2" fmla="*/ 2147483647 w 3786"/>
              <a:gd name="T3" fmla="*/ 2147483647 h 1390"/>
              <a:gd name="T4" fmla="*/ 2147483647 w 3786"/>
              <a:gd name="T5" fmla="*/ 2147483647 h 1390"/>
              <a:gd name="T6" fmla="*/ 2147483647 w 3786"/>
              <a:gd name="T7" fmla="*/ 2147483647 h 1390"/>
              <a:gd name="T8" fmla="*/ 2147483647 w 3786"/>
              <a:gd name="T9" fmla="*/ 2147483647 h 1390"/>
              <a:gd name="T10" fmla="*/ 2147483647 w 3786"/>
              <a:gd name="T11" fmla="*/ 2147483647 h 1390"/>
              <a:gd name="T12" fmla="*/ 2147483647 w 3786"/>
              <a:gd name="T13" fmla="*/ 2147483647 h 1390"/>
              <a:gd name="T14" fmla="*/ 2147483647 w 3786"/>
              <a:gd name="T15" fmla="*/ 2147483647 h 1390"/>
              <a:gd name="T16" fmla="*/ 2147483647 w 3786"/>
              <a:gd name="T17" fmla="*/ 2147483647 h 1390"/>
              <a:gd name="T18" fmla="*/ 2147483647 w 3786"/>
              <a:gd name="T19" fmla="*/ 2147483647 h 1390"/>
              <a:gd name="T20" fmla="*/ 2147483647 w 3786"/>
              <a:gd name="T21" fmla="*/ 2147483647 h 1390"/>
              <a:gd name="T22" fmla="*/ 2147483647 w 3786"/>
              <a:gd name="T23" fmla="*/ 2147483647 h 1390"/>
              <a:gd name="T24" fmla="*/ 2147483647 w 3786"/>
              <a:gd name="T25" fmla="*/ 2147483647 h 1390"/>
              <a:gd name="T26" fmla="*/ 2147483647 w 3786"/>
              <a:gd name="T27" fmla="*/ 2147483647 h 13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86"/>
              <a:gd name="T43" fmla="*/ 0 h 1390"/>
              <a:gd name="T44" fmla="*/ 3786 w 3786"/>
              <a:gd name="T45" fmla="*/ 1390 h 13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86" h="1390">
                <a:moveTo>
                  <a:pt x="408" y="575"/>
                </a:moveTo>
                <a:cubicBezTo>
                  <a:pt x="689" y="273"/>
                  <a:pt x="1286" y="110"/>
                  <a:pt x="1693" y="55"/>
                </a:cubicBezTo>
                <a:cubicBezTo>
                  <a:pt x="2100" y="0"/>
                  <a:pt x="2585" y="164"/>
                  <a:pt x="2852" y="245"/>
                </a:cubicBezTo>
                <a:cubicBezTo>
                  <a:pt x="3119" y="326"/>
                  <a:pt x="3163" y="420"/>
                  <a:pt x="3295" y="540"/>
                </a:cubicBezTo>
                <a:cubicBezTo>
                  <a:pt x="3427" y="660"/>
                  <a:pt x="3786" y="870"/>
                  <a:pt x="3702" y="1130"/>
                </a:cubicBezTo>
                <a:cubicBezTo>
                  <a:pt x="3618" y="1390"/>
                  <a:pt x="3209" y="1190"/>
                  <a:pt x="3035" y="1214"/>
                </a:cubicBezTo>
                <a:cubicBezTo>
                  <a:pt x="2870" y="1266"/>
                  <a:pt x="2655" y="1277"/>
                  <a:pt x="2655" y="1277"/>
                </a:cubicBezTo>
                <a:cubicBezTo>
                  <a:pt x="2655" y="1277"/>
                  <a:pt x="2160" y="1316"/>
                  <a:pt x="1918" y="1326"/>
                </a:cubicBezTo>
                <a:cubicBezTo>
                  <a:pt x="1676" y="1336"/>
                  <a:pt x="1387" y="1353"/>
                  <a:pt x="1201" y="1340"/>
                </a:cubicBezTo>
                <a:cubicBezTo>
                  <a:pt x="1015" y="1327"/>
                  <a:pt x="913" y="1278"/>
                  <a:pt x="801" y="1249"/>
                </a:cubicBezTo>
                <a:lnTo>
                  <a:pt x="527" y="1165"/>
                </a:lnTo>
                <a:cubicBezTo>
                  <a:pt x="404" y="1140"/>
                  <a:pt x="126" y="1159"/>
                  <a:pt x="63" y="1102"/>
                </a:cubicBezTo>
                <a:cubicBezTo>
                  <a:pt x="0" y="1045"/>
                  <a:pt x="85" y="919"/>
                  <a:pt x="148" y="821"/>
                </a:cubicBezTo>
                <a:cubicBezTo>
                  <a:pt x="205" y="733"/>
                  <a:pt x="127" y="877"/>
                  <a:pt x="408" y="575"/>
                </a:cubicBezTo>
                <a:close/>
              </a:path>
            </a:pathLst>
          </a:custGeom>
          <a:solidFill>
            <a:srgbClr val="3399FF"/>
          </a:soli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endParaRPr lang="en-US"/>
          </a:p>
        </p:txBody>
      </p:sp>
      <p:sp>
        <p:nvSpPr>
          <p:cNvPr id="159748" name="Rectangle 3"/>
          <p:cNvSpPr>
            <a:spLocks noGrp="1" noChangeArrowheads="1"/>
          </p:cNvSpPr>
          <p:nvPr>
            <p:ph type="title"/>
          </p:nvPr>
        </p:nvSpPr>
        <p:spPr>
          <a:xfrm>
            <a:off x="1951038" y="169863"/>
            <a:ext cx="4438650" cy="1143000"/>
          </a:xfrm>
        </p:spPr>
        <p:txBody>
          <a:bodyPr/>
          <a:lstStyle/>
          <a:p>
            <a:r>
              <a:rPr lang="en-US" sz="4000">
                <a:latin typeface="Gill Sans MT" charset="0"/>
              </a:rPr>
              <a:t>Hierarchical OSPF</a:t>
            </a:r>
            <a:endParaRPr lang="en-US">
              <a:latin typeface="Gill Sans MT" charset="0"/>
            </a:endParaRPr>
          </a:p>
        </p:txBody>
      </p:sp>
      <p:sp>
        <p:nvSpPr>
          <p:cNvPr id="159749" name="Line 4"/>
          <p:cNvSpPr>
            <a:spLocks noChangeShapeType="1"/>
          </p:cNvSpPr>
          <p:nvPr/>
        </p:nvSpPr>
        <p:spPr bwMode="auto">
          <a:xfrm flipV="1">
            <a:off x="5203826" y="2039939"/>
            <a:ext cx="1058863" cy="346075"/>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0" name="Line 5"/>
          <p:cNvSpPr>
            <a:spLocks noChangeShapeType="1"/>
          </p:cNvSpPr>
          <p:nvPr/>
        </p:nvSpPr>
        <p:spPr bwMode="auto">
          <a:xfrm>
            <a:off x="6481764" y="2036764"/>
            <a:ext cx="1169987" cy="344487"/>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1" name="Line 6"/>
          <p:cNvSpPr>
            <a:spLocks noChangeShapeType="1"/>
          </p:cNvSpPr>
          <p:nvPr/>
        </p:nvSpPr>
        <p:spPr bwMode="auto">
          <a:xfrm>
            <a:off x="7893051" y="2435225"/>
            <a:ext cx="803275" cy="801688"/>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2" name="Line 7"/>
          <p:cNvSpPr>
            <a:spLocks noChangeShapeType="1"/>
          </p:cNvSpPr>
          <p:nvPr/>
        </p:nvSpPr>
        <p:spPr bwMode="auto">
          <a:xfrm flipV="1">
            <a:off x="6472239" y="2330450"/>
            <a:ext cx="1271587" cy="1182688"/>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3" name="Line 8"/>
          <p:cNvSpPr>
            <a:spLocks noChangeShapeType="1"/>
          </p:cNvSpPr>
          <p:nvPr/>
        </p:nvSpPr>
        <p:spPr bwMode="auto">
          <a:xfrm>
            <a:off x="5207000" y="2471739"/>
            <a:ext cx="1138238" cy="992187"/>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4" name="Line 9"/>
          <p:cNvSpPr>
            <a:spLocks noChangeShapeType="1"/>
          </p:cNvSpPr>
          <p:nvPr/>
        </p:nvSpPr>
        <p:spPr bwMode="auto">
          <a:xfrm flipH="1">
            <a:off x="8304213" y="3236913"/>
            <a:ext cx="400050" cy="881062"/>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5" name="Line 10"/>
          <p:cNvSpPr>
            <a:spLocks noChangeShapeType="1"/>
          </p:cNvSpPr>
          <p:nvPr/>
        </p:nvSpPr>
        <p:spPr bwMode="auto">
          <a:xfrm>
            <a:off x="8332788" y="4090988"/>
            <a:ext cx="893762" cy="836612"/>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6" name="Line 11"/>
          <p:cNvSpPr>
            <a:spLocks noChangeShapeType="1"/>
          </p:cNvSpPr>
          <p:nvPr/>
        </p:nvSpPr>
        <p:spPr bwMode="auto">
          <a:xfrm>
            <a:off x="6365875" y="3405188"/>
            <a:ext cx="547688" cy="1338262"/>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7" name="Line 12"/>
          <p:cNvSpPr>
            <a:spLocks noChangeShapeType="1"/>
          </p:cNvSpPr>
          <p:nvPr/>
        </p:nvSpPr>
        <p:spPr bwMode="auto">
          <a:xfrm>
            <a:off x="5927726" y="4268788"/>
            <a:ext cx="246063" cy="97155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8" name="Line 13"/>
          <p:cNvSpPr>
            <a:spLocks noChangeShapeType="1"/>
          </p:cNvSpPr>
          <p:nvPr/>
        </p:nvSpPr>
        <p:spPr bwMode="auto">
          <a:xfrm flipH="1">
            <a:off x="6170613" y="4775200"/>
            <a:ext cx="723900" cy="4572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59" name="Line 14"/>
          <p:cNvSpPr>
            <a:spLocks noChangeShapeType="1"/>
          </p:cNvSpPr>
          <p:nvPr/>
        </p:nvSpPr>
        <p:spPr bwMode="auto">
          <a:xfrm flipH="1">
            <a:off x="5978525" y="3519488"/>
            <a:ext cx="388938" cy="779462"/>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60" name="Line 15"/>
          <p:cNvSpPr>
            <a:spLocks noChangeShapeType="1"/>
          </p:cNvSpPr>
          <p:nvPr/>
        </p:nvSpPr>
        <p:spPr bwMode="auto">
          <a:xfrm flipH="1">
            <a:off x="4213225" y="2319339"/>
            <a:ext cx="857250" cy="846137"/>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61" name="Line 16"/>
          <p:cNvSpPr>
            <a:spLocks noChangeShapeType="1"/>
          </p:cNvSpPr>
          <p:nvPr/>
        </p:nvSpPr>
        <p:spPr bwMode="auto">
          <a:xfrm flipH="1">
            <a:off x="3608388" y="3171826"/>
            <a:ext cx="577850" cy="790575"/>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62" name="Line 17"/>
          <p:cNvSpPr>
            <a:spLocks noChangeShapeType="1"/>
          </p:cNvSpPr>
          <p:nvPr/>
        </p:nvSpPr>
        <p:spPr bwMode="auto">
          <a:xfrm flipH="1">
            <a:off x="2959100" y="4024314"/>
            <a:ext cx="622300" cy="600075"/>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63" name="Line 18"/>
          <p:cNvSpPr>
            <a:spLocks noChangeShapeType="1"/>
          </p:cNvSpPr>
          <p:nvPr/>
        </p:nvSpPr>
        <p:spPr bwMode="auto">
          <a:xfrm flipH="1">
            <a:off x="3814764" y="4552951"/>
            <a:ext cx="433387" cy="677863"/>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64" name="Line 19"/>
          <p:cNvSpPr>
            <a:spLocks noChangeShapeType="1"/>
          </p:cNvSpPr>
          <p:nvPr/>
        </p:nvSpPr>
        <p:spPr bwMode="auto">
          <a:xfrm>
            <a:off x="3687764" y="3981450"/>
            <a:ext cx="636587" cy="5207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65" name="Freeform 20"/>
          <p:cNvSpPr>
            <a:spLocks/>
          </p:cNvSpPr>
          <p:nvPr/>
        </p:nvSpPr>
        <p:spPr bwMode="auto">
          <a:xfrm>
            <a:off x="2611439" y="2833689"/>
            <a:ext cx="2185987" cy="2820987"/>
          </a:xfrm>
          <a:custGeom>
            <a:avLst/>
            <a:gdLst>
              <a:gd name="T0" fmla="*/ 2147483647 w 1377"/>
              <a:gd name="T1" fmla="*/ 2147483647 h 1777"/>
              <a:gd name="T2" fmla="*/ 2147483647 w 1377"/>
              <a:gd name="T3" fmla="*/ 2147483647 h 1777"/>
              <a:gd name="T4" fmla="*/ 2147483647 w 1377"/>
              <a:gd name="T5" fmla="*/ 2147483647 h 1777"/>
              <a:gd name="T6" fmla="*/ 2147483647 w 1377"/>
              <a:gd name="T7" fmla="*/ 2147483647 h 1777"/>
              <a:gd name="T8" fmla="*/ 2147483647 w 1377"/>
              <a:gd name="T9" fmla="*/ 2147483647 h 1777"/>
              <a:gd name="T10" fmla="*/ 2147483647 w 1377"/>
              <a:gd name="T11" fmla="*/ 2147483647 h 1777"/>
              <a:gd name="T12" fmla="*/ 2147483647 w 1377"/>
              <a:gd name="T13" fmla="*/ 2147483647 h 1777"/>
              <a:gd name="T14" fmla="*/ 2147483647 w 1377"/>
              <a:gd name="T15" fmla="*/ 2147483647 h 1777"/>
              <a:gd name="T16" fmla="*/ 2147483647 w 1377"/>
              <a:gd name="T17" fmla="*/ 2147483647 h 1777"/>
              <a:gd name="T18" fmla="*/ 2147483647 w 1377"/>
              <a:gd name="T19" fmla="*/ 2147483647 h 1777"/>
              <a:gd name="T20" fmla="*/ 2147483647 w 1377"/>
              <a:gd name="T21" fmla="*/ 2147483647 h 1777"/>
              <a:gd name="T22" fmla="*/ 2147483647 w 1377"/>
              <a:gd name="T23" fmla="*/ 2147483647 h 1777"/>
              <a:gd name="T24" fmla="*/ 2147483647 w 1377"/>
              <a:gd name="T25" fmla="*/ 2147483647 h 1777"/>
              <a:gd name="T26" fmla="*/ 2147483647 w 1377"/>
              <a:gd name="T27" fmla="*/ 2147483647 h 1777"/>
              <a:gd name="T28" fmla="*/ 2147483647 w 1377"/>
              <a:gd name="T29" fmla="*/ 2147483647 h 1777"/>
              <a:gd name="T30" fmla="*/ 2147483647 w 1377"/>
              <a:gd name="T31" fmla="*/ 2147483647 h 1777"/>
              <a:gd name="T32" fmla="*/ 2147483647 w 1377"/>
              <a:gd name="T33" fmla="*/ 2147483647 h 17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77"/>
              <a:gd name="T52" fmla="*/ 0 h 1777"/>
              <a:gd name="T53" fmla="*/ 1377 w 1377"/>
              <a:gd name="T54" fmla="*/ 1777 h 17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77" h="1777">
                <a:moveTo>
                  <a:pt x="671" y="245"/>
                </a:moveTo>
                <a:cubicBezTo>
                  <a:pt x="604" y="317"/>
                  <a:pt x="533" y="382"/>
                  <a:pt x="474" y="463"/>
                </a:cubicBezTo>
                <a:cubicBezTo>
                  <a:pt x="415" y="544"/>
                  <a:pt x="366" y="663"/>
                  <a:pt x="319" y="730"/>
                </a:cubicBezTo>
                <a:cubicBezTo>
                  <a:pt x="272" y="797"/>
                  <a:pt x="242" y="800"/>
                  <a:pt x="193" y="863"/>
                </a:cubicBezTo>
                <a:cubicBezTo>
                  <a:pt x="144" y="926"/>
                  <a:pt x="48" y="1027"/>
                  <a:pt x="24" y="1109"/>
                </a:cubicBezTo>
                <a:cubicBezTo>
                  <a:pt x="0" y="1191"/>
                  <a:pt x="10" y="1295"/>
                  <a:pt x="46" y="1355"/>
                </a:cubicBezTo>
                <a:cubicBezTo>
                  <a:pt x="82" y="1415"/>
                  <a:pt x="172" y="1437"/>
                  <a:pt x="242" y="1467"/>
                </a:cubicBezTo>
                <a:cubicBezTo>
                  <a:pt x="312" y="1497"/>
                  <a:pt x="404" y="1499"/>
                  <a:pt x="467" y="1538"/>
                </a:cubicBezTo>
                <a:cubicBezTo>
                  <a:pt x="530" y="1577"/>
                  <a:pt x="518" y="1669"/>
                  <a:pt x="622" y="1699"/>
                </a:cubicBezTo>
                <a:cubicBezTo>
                  <a:pt x="726" y="1729"/>
                  <a:pt x="986" y="1777"/>
                  <a:pt x="1092" y="1720"/>
                </a:cubicBezTo>
                <a:cubicBezTo>
                  <a:pt x="1198" y="1663"/>
                  <a:pt x="1219" y="1471"/>
                  <a:pt x="1261" y="1355"/>
                </a:cubicBezTo>
                <a:cubicBezTo>
                  <a:pt x="1303" y="1239"/>
                  <a:pt x="1377" y="1150"/>
                  <a:pt x="1345" y="1025"/>
                </a:cubicBezTo>
                <a:cubicBezTo>
                  <a:pt x="1313" y="900"/>
                  <a:pt x="1084" y="727"/>
                  <a:pt x="1071" y="603"/>
                </a:cubicBezTo>
                <a:cubicBezTo>
                  <a:pt x="1058" y="479"/>
                  <a:pt x="1237" y="374"/>
                  <a:pt x="1268" y="280"/>
                </a:cubicBezTo>
                <a:cubicBezTo>
                  <a:pt x="1299" y="186"/>
                  <a:pt x="1320" y="82"/>
                  <a:pt x="1254" y="41"/>
                </a:cubicBezTo>
                <a:cubicBezTo>
                  <a:pt x="1188" y="0"/>
                  <a:pt x="970" y="2"/>
                  <a:pt x="874" y="34"/>
                </a:cubicBezTo>
                <a:cubicBezTo>
                  <a:pt x="778" y="66"/>
                  <a:pt x="738" y="173"/>
                  <a:pt x="671" y="245"/>
                </a:cubicBezTo>
                <a:close/>
              </a:path>
            </a:pathLst>
          </a:custGeom>
          <a:noFill/>
          <a:ln w="19050" cap="flat" cmpd="sng">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a:p>
        </p:txBody>
      </p:sp>
      <p:sp>
        <p:nvSpPr>
          <p:cNvPr id="159766" name="Freeform 21"/>
          <p:cNvSpPr>
            <a:spLocks/>
          </p:cNvSpPr>
          <p:nvPr/>
        </p:nvSpPr>
        <p:spPr bwMode="auto">
          <a:xfrm>
            <a:off x="5475288" y="3068638"/>
            <a:ext cx="1903412" cy="2730500"/>
          </a:xfrm>
          <a:custGeom>
            <a:avLst/>
            <a:gdLst>
              <a:gd name="T0" fmla="*/ 2147483647 w 1199"/>
              <a:gd name="T1" fmla="*/ 2147483647 h 1720"/>
              <a:gd name="T2" fmla="*/ 2147483647 w 1199"/>
              <a:gd name="T3" fmla="*/ 2147483647 h 1720"/>
              <a:gd name="T4" fmla="*/ 2147483647 w 1199"/>
              <a:gd name="T5" fmla="*/ 2147483647 h 1720"/>
              <a:gd name="T6" fmla="*/ 2147483647 w 1199"/>
              <a:gd name="T7" fmla="*/ 2147483647 h 1720"/>
              <a:gd name="T8" fmla="*/ 2147483647 w 1199"/>
              <a:gd name="T9" fmla="*/ 2147483647 h 1720"/>
              <a:gd name="T10" fmla="*/ 2147483647 w 1199"/>
              <a:gd name="T11" fmla="*/ 2147483647 h 1720"/>
              <a:gd name="T12" fmla="*/ 2147483647 w 1199"/>
              <a:gd name="T13" fmla="*/ 2147483647 h 1720"/>
              <a:gd name="T14" fmla="*/ 2147483647 w 1199"/>
              <a:gd name="T15" fmla="*/ 2147483647 h 1720"/>
              <a:gd name="T16" fmla="*/ 2147483647 w 1199"/>
              <a:gd name="T17" fmla="*/ 2147483647 h 1720"/>
              <a:gd name="T18" fmla="*/ 2147483647 w 1199"/>
              <a:gd name="T19" fmla="*/ 2147483647 h 1720"/>
              <a:gd name="T20" fmla="*/ 2147483647 w 1199"/>
              <a:gd name="T21" fmla="*/ 2147483647 h 1720"/>
              <a:gd name="T22" fmla="*/ 2147483647 w 1199"/>
              <a:gd name="T23" fmla="*/ 2147483647 h 1720"/>
              <a:gd name="T24" fmla="*/ 2147483647 w 1199"/>
              <a:gd name="T25" fmla="*/ 2147483647 h 1720"/>
              <a:gd name="T26" fmla="*/ 2147483647 w 1199"/>
              <a:gd name="T27" fmla="*/ 2147483647 h 1720"/>
              <a:gd name="T28" fmla="*/ 2147483647 w 1199"/>
              <a:gd name="T29" fmla="*/ 2147483647 h 17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99"/>
              <a:gd name="T46" fmla="*/ 0 h 1720"/>
              <a:gd name="T47" fmla="*/ 1199 w 1199"/>
              <a:gd name="T48" fmla="*/ 1720 h 17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99" h="1720">
                <a:moveTo>
                  <a:pt x="651" y="20"/>
                </a:moveTo>
                <a:cubicBezTo>
                  <a:pt x="595" y="0"/>
                  <a:pt x="643" y="10"/>
                  <a:pt x="609" y="20"/>
                </a:cubicBezTo>
                <a:cubicBezTo>
                  <a:pt x="575" y="30"/>
                  <a:pt x="499" y="45"/>
                  <a:pt x="447" y="83"/>
                </a:cubicBezTo>
                <a:cubicBezTo>
                  <a:pt x="395" y="121"/>
                  <a:pt x="354" y="178"/>
                  <a:pt x="300" y="245"/>
                </a:cubicBezTo>
                <a:cubicBezTo>
                  <a:pt x="246" y="312"/>
                  <a:pt x="173" y="379"/>
                  <a:pt x="124" y="483"/>
                </a:cubicBezTo>
                <a:cubicBezTo>
                  <a:pt x="75" y="587"/>
                  <a:pt x="10" y="742"/>
                  <a:pt x="5" y="870"/>
                </a:cubicBezTo>
                <a:cubicBezTo>
                  <a:pt x="0" y="998"/>
                  <a:pt x="50" y="1122"/>
                  <a:pt x="96" y="1249"/>
                </a:cubicBezTo>
                <a:cubicBezTo>
                  <a:pt x="142" y="1376"/>
                  <a:pt x="153" y="1564"/>
                  <a:pt x="279" y="1635"/>
                </a:cubicBezTo>
                <a:cubicBezTo>
                  <a:pt x="405" y="1706"/>
                  <a:pt x="711" y="1720"/>
                  <a:pt x="855" y="1678"/>
                </a:cubicBezTo>
                <a:cubicBezTo>
                  <a:pt x="999" y="1636"/>
                  <a:pt x="1089" y="1492"/>
                  <a:pt x="1143" y="1383"/>
                </a:cubicBezTo>
                <a:cubicBezTo>
                  <a:pt x="1197" y="1274"/>
                  <a:pt x="1199" y="1129"/>
                  <a:pt x="1178" y="1024"/>
                </a:cubicBezTo>
                <a:cubicBezTo>
                  <a:pt x="1157" y="919"/>
                  <a:pt x="1057" y="854"/>
                  <a:pt x="1016" y="750"/>
                </a:cubicBezTo>
                <a:cubicBezTo>
                  <a:pt x="975" y="646"/>
                  <a:pt x="944" y="501"/>
                  <a:pt x="932" y="399"/>
                </a:cubicBezTo>
                <a:cubicBezTo>
                  <a:pt x="920" y="297"/>
                  <a:pt x="994" y="203"/>
                  <a:pt x="946" y="139"/>
                </a:cubicBezTo>
                <a:cubicBezTo>
                  <a:pt x="898" y="75"/>
                  <a:pt x="707" y="40"/>
                  <a:pt x="651" y="20"/>
                </a:cubicBezTo>
                <a:close/>
              </a:path>
            </a:pathLst>
          </a:custGeom>
          <a:noFill/>
          <a:ln w="19050" cap="flat" cmpd="sng">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a:p>
        </p:txBody>
      </p:sp>
      <p:sp>
        <p:nvSpPr>
          <p:cNvPr id="159767" name="Freeform 22"/>
          <p:cNvSpPr>
            <a:spLocks/>
          </p:cNvSpPr>
          <p:nvPr/>
        </p:nvSpPr>
        <p:spPr bwMode="auto">
          <a:xfrm>
            <a:off x="7904164" y="2774951"/>
            <a:ext cx="2079625" cy="2720975"/>
          </a:xfrm>
          <a:custGeom>
            <a:avLst/>
            <a:gdLst>
              <a:gd name="T0" fmla="*/ 2147483647 w 1310"/>
              <a:gd name="T1" fmla="*/ 2147483647 h 1714"/>
              <a:gd name="T2" fmla="*/ 2147483647 w 1310"/>
              <a:gd name="T3" fmla="*/ 2147483647 h 1714"/>
              <a:gd name="T4" fmla="*/ 2147483647 w 1310"/>
              <a:gd name="T5" fmla="*/ 2147483647 h 1714"/>
              <a:gd name="T6" fmla="*/ 2147483647 w 1310"/>
              <a:gd name="T7" fmla="*/ 2147483647 h 1714"/>
              <a:gd name="T8" fmla="*/ 2147483647 w 1310"/>
              <a:gd name="T9" fmla="*/ 2147483647 h 1714"/>
              <a:gd name="T10" fmla="*/ 2147483647 w 1310"/>
              <a:gd name="T11" fmla="*/ 2147483647 h 1714"/>
              <a:gd name="T12" fmla="*/ 2147483647 w 1310"/>
              <a:gd name="T13" fmla="*/ 2147483647 h 1714"/>
              <a:gd name="T14" fmla="*/ 2147483647 w 1310"/>
              <a:gd name="T15" fmla="*/ 2147483647 h 1714"/>
              <a:gd name="T16" fmla="*/ 2147483647 w 1310"/>
              <a:gd name="T17" fmla="*/ 2147483647 h 1714"/>
              <a:gd name="T18" fmla="*/ 2147483647 w 1310"/>
              <a:gd name="T19" fmla="*/ 2147483647 h 1714"/>
              <a:gd name="T20" fmla="*/ 2147483647 w 1310"/>
              <a:gd name="T21" fmla="*/ 2147483647 h 1714"/>
              <a:gd name="T22" fmla="*/ 2147483647 w 1310"/>
              <a:gd name="T23" fmla="*/ 2147483647 h 1714"/>
              <a:gd name="T24" fmla="*/ 2147483647 w 1310"/>
              <a:gd name="T25" fmla="*/ 2147483647 h 17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10"/>
              <a:gd name="T40" fmla="*/ 0 h 1714"/>
              <a:gd name="T41" fmla="*/ 1310 w 1310"/>
              <a:gd name="T42" fmla="*/ 1714 h 17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10" h="1714">
                <a:moveTo>
                  <a:pt x="470" y="29"/>
                </a:moveTo>
                <a:cubicBezTo>
                  <a:pt x="373" y="0"/>
                  <a:pt x="308" y="123"/>
                  <a:pt x="245" y="198"/>
                </a:cubicBezTo>
                <a:cubicBezTo>
                  <a:pt x="182" y="273"/>
                  <a:pt x="130" y="385"/>
                  <a:pt x="90" y="479"/>
                </a:cubicBezTo>
                <a:cubicBezTo>
                  <a:pt x="50" y="573"/>
                  <a:pt x="12" y="651"/>
                  <a:pt x="6" y="760"/>
                </a:cubicBezTo>
                <a:cubicBezTo>
                  <a:pt x="0" y="869"/>
                  <a:pt x="7" y="1042"/>
                  <a:pt x="55" y="1132"/>
                </a:cubicBezTo>
                <a:cubicBezTo>
                  <a:pt x="103" y="1222"/>
                  <a:pt x="191" y="1232"/>
                  <a:pt x="294" y="1301"/>
                </a:cubicBezTo>
                <a:cubicBezTo>
                  <a:pt x="397" y="1370"/>
                  <a:pt x="536" y="1479"/>
                  <a:pt x="673" y="1546"/>
                </a:cubicBezTo>
                <a:cubicBezTo>
                  <a:pt x="810" y="1613"/>
                  <a:pt x="1018" y="1714"/>
                  <a:pt x="1116" y="1701"/>
                </a:cubicBezTo>
                <a:cubicBezTo>
                  <a:pt x="1214" y="1688"/>
                  <a:pt x="1310" y="1559"/>
                  <a:pt x="1263" y="1469"/>
                </a:cubicBezTo>
                <a:cubicBezTo>
                  <a:pt x="1216" y="1379"/>
                  <a:pt x="925" y="1270"/>
                  <a:pt x="835" y="1160"/>
                </a:cubicBezTo>
                <a:cubicBezTo>
                  <a:pt x="745" y="1050"/>
                  <a:pt x="723" y="940"/>
                  <a:pt x="722" y="809"/>
                </a:cubicBezTo>
                <a:cubicBezTo>
                  <a:pt x="721" y="678"/>
                  <a:pt x="871" y="504"/>
                  <a:pt x="828" y="373"/>
                </a:cubicBezTo>
                <a:cubicBezTo>
                  <a:pt x="785" y="242"/>
                  <a:pt x="567" y="58"/>
                  <a:pt x="470" y="29"/>
                </a:cubicBezTo>
                <a:close/>
              </a:path>
            </a:pathLst>
          </a:custGeom>
          <a:noFill/>
          <a:ln w="19050" cap="flat" cmpd="sng">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a:p>
        </p:txBody>
      </p:sp>
      <p:sp>
        <p:nvSpPr>
          <p:cNvPr id="159768" name="Text Box 23"/>
          <p:cNvSpPr txBox="1">
            <a:spLocks noChangeArrowheads="1"/>
          </p:cNvSpPr>
          <p:nvPr/>
        </p:nvSpPr>
        <p:spPr bwMode="auto">
          <a:xfrm>
            <a:off x="6616700" y="1293813"/>
            <a:ext cx="1797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solidFill>
                  <a:srgbClr val="CC0000"/>
                </a:solidFill>
              </a:rPr>
              <a:t>boundary router</a:t>
            </a:r>
          </a:p>
        </p:txBody>
      </p:sp>
      <p:sp>
        <p:nvSpPr>
          <p:cNvPr id="159769" name="Text Box 24"/>
          <p:cNvSpPr txBox="1">
            <a:spLocks noChangeArrowheads="1"/>
          </p:cNvSpPr>
          <p:nvPr/>
        </p:nvSpPr>
        <p:spPr bwMode="auto">
          <a:xfrm>
            <a:off x="8140700" y="1714501"/>
            <a:ext cx="1835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solidFill>
                  <a:srgbClr val="CC0000"/>
                </a:solidFill>
              </a:rPr>
              <a:t>backbone router</a:t>
            </a:r>
          </a:p>
        </p:txBody>
      </p:sp>
      <p:sp>
        <p:nvSpPr>
          <p:cNvPr id="159770" name="Text Box 25"/>
          <p:cNvSpPr txBox="1">
            <a:spLocks noChangeArrowheads="1"/>
          </p:cNvSpPr>
          <p:nvPr/>
        </p:nvSpPr>
        <p:spPr bwMode="auto">
          <a:xfrm>
            <a:off x="2460625" y="5357813"/>
            <a:ext cx="8318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area 1</a:t>
            </a:r>
          </a:p>
        </p:txBody>
      </p:sp>
      <p:sp>
        <p:nvSpPr>
          <p:cNvPr id="159771" name="Text Box 26"/>
          <p:cNvSpPr txBox="1">
            <a:spLocks noChangeArrowheads="1"/>
          </p:cNvSpPr>
          <p:nvPr/>
        </p:nvSpPr>
        <p:spPr bwMode="auto">
          <a:xfrm>
            <a:off x="6026150" y="5734051"/>
            <a:ext cx="831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area 2</a:t>
            </a:r>
          </a:p>
        </p:txBody>
      </p:sp>
      <p:sp>
        <p:nvSpPr>
          <p:cNvPr id="159772" name="Text Box 27"/>
          <p:cNvSpPr txBox="1">
            <a:spLocks noChangeArrowheads="1"/>
          </p:cNvSpPr>
          <p:nvPr/>
        </p:nvSpPr>
        <p:spPr bwMode="auto">
          <a:xfrm>
            <a:off x="9110663" y="4113213"/>
            <a:ext cx="8318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a:t>area 3</a:t>
            </a:r>
          </a:p>
        </p:txBody>
      </p:sp>
      <p:sp>
        <p:nvSpPr>
          <p:cNvPr id="159773" name="Text Box 28"/>
          <p:cNvSpPr txBox="1">
            <a:spLocks noChangeArrowheads="1"/>
          </p:cNvSpPr>
          <p:nvPr/>
        </p:nvSpPr>
        <p:spPr bwMode="auto">
          <a:xfrm>
            <a:off x="5918201" y="2411414"/>
            <a:ext cx="12858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a:solidFill>
                  <a:schemeClr val="bg1"/>
                </a:solidFill>
              </a:rPr>
              <a:t>backbone</a:t>
            </a:r>
          </a:p>
        </p:txBody>
      </p:sp>
      <p:sp>
        <p:nvSpPr>
          <p:cNvPr id="159774" name="Text Box 29"/>
          <p:cNvSpPr txBox="1">
            <a:spLocks noChangeArrowheads="1"/>
          </p:cNvSpPr>
          <p:nvPr/>
        </p:nvSpPr>
        <p:spPr bwMode="auto">
          <a:xfrm>
            <a:off x="4743450" y="2822576"/>
            <a:ext cx="895350" cy="79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800">
                <a:solidFill>
                  <a:schemeClr val="bg1"/>
                </a:solidFill>
              </a:rPr>
              <a:t>area</a:t>
            </a:r>
          </a:p>
          <a:p>
            <a:pPr>
              <a:lnSpc>
                <a:spcPct val="85000"/>
              </a:lnSpc>
            </a:pPr>
            <a:r>
              <a:rPr lang="en-US" sz="1800">
                <a:solidFill>
                  <a:schemeClr val="bg1"/>
                </a:solidFill>
              </a:rPr>
              <a:t>border</a:t>
            </a:r>
          </a:p>
          <a:p>
            <a:pPr>
              <a:lnSpc>
                <a:spcPct val="85000"/>
              </a:lnSpc>
            </a:pPr>
            <a:r>
              <a:rPr lang="en-US" sz="1800">
                <a:solidFill>
                  <a:schemeClr val="bg1"/>
                </a:solidFill>
              </a:rPr>
              <a:t>routers</a:t>
            </a:r>
          </a:p>
        </p:txBody>
      </p:sp>
      <p:sp>
        <p:nvSpPr>
          <p:cNvPr id="159775" name="Text Box 30"/>
          <p:cNvSpPr txBox="1">
            <a:spLocks noChangeArrowheads="1"/>
          </p:cNvSpPr>
          <p:nvPr/>
        </p:nvSpPr>
        <p:spPr bwMode="auto">
          <a:xfrm>
            <a:off x="7493000" y="5048250"/>
            <a:ext cx="933450" cy="55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800">
                <a:solidFill>
                  <a:srgbClr val="CC0000"/>
                </a:solidFill>
              </a:rPr>
              <a:t>internal</a:t>
            </a:r>
          </a:p>
          <a:p>
            <a:pPr>
              <a:lnSpc>
                <a:spcPct val="85000"/>
              </a:lnSpc>
            </a:pPr>
            <a:r>
              <a:rPr lang="en-US" sz="1800">
                <a:solidFill>
                  <a:srgbClr val="CC0000"/>
                </a:solidFill>
              </a:rPr>
              <a:t>routers</a:t>
            </a:r>
          </a:p>
        </p:txBody>
      </p:sp>
      <p:sp>
        <p:nvSpPr>
          <p:cNvPr id="159776" name="Line 242"/>
          <p:cNvSpPr>
            <a:spLocks noChangeShapeType="1"/>
          </p:cNvSpPr>
          <p:nvPr/>
        </p:nvSpPr>
        <p:spPr bwMode="auto">
          <a:xfrm flipV="1">
            <a:off x="8470900" y="5018089"/>
            <a:ext cx="490538" cy="200025"/>
          </a:xfrm>
          <a:prstGeom prst="line">
            <a:avLst/>
          </a:prstGeom>
          <a:noFill/>
          <a:ln w="9525">
            <a:solidFill>
              <a:srgbClr val="CC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59777" name="Line 243"/>
          <p:cNvSpPr>
            <a:spLocks noChangeShapeType="1"/>
          </p:cNvSpPr>
          <p:nvPr/>
        </p:nvSpPr>
        <p:spPr bwMode="auto">
          <a:xfrm flipH="1" flipV="1">
            <a:off x="7083426" y="4892675"/>
            <a:ext cx="481013" cy="300038"/>
          </a:xfrm>
          <a:prstGeom prst="line">
            <a:avLst/>
          </a:prstGeom>
          <a:noFill/>
          <a:ln w="9525">
            <a:solidFill>
              <a:srgbClr val="CC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59778" name="Line 244"/>
          <p:cNvSpPr>
            <a:spLocks noChangeShapeType="1"/>
          </p:cNvSpPr>
          <p:nvPr/>
        </p:nvSpPr>
        <p:spPr bwMode="auto">
          <a:xfrm flipV="1">
            <a:off x="6386513" y="1081088"/>
            <a:ext cx="0" cy="792162"/>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a:p>
        </p:txBody>
      </p:sp>
      <p:sp>
        <p:nvSpPr>
          <p:cNvPr id="159779" name="Line 245"/>
          <p:cNvSpPr>
            <a:spLocks noChangeShapeType="1"/>
          </p:cNvSpPr>
          <p:nvPr/>
        </p:nvSpPr>
        <p:spPr bwMode="auto">
          <a:xfrm flipH="1">
            <a:off x="8058150" y="2039938"/>
            <a:ext cx="312738" cy="201612"/>
          </a:xfrm>
          <a:prstGeom prst="line">
            <a:avLst/>
          </a:prstGeom>
          <a:noFill/>
          <a:ln w="9525">
            <a:solidFill>
              <a:srgbClr val="CC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59780" name="Line 246"/>
          <p:cNvSpPr>
            <a:spLocks noChangeShapeType="1"/>
          </p:cNvSpPr>
          <p:nvPr/>
        </p:nvSpPr>
        <p:spPr bwMode="auto">
          <a:xfrm flipH="1">
            <a:off x="6548439" y="1646238"/>
            <a:ext cx="312737" cy="201612"/>
          </a:xfrm>
          <a:prstGeom prst="line">
            <a:avLst/>
          </a:prstGeom>
          <a:noFill/>
          <a:ln w="9525">
            <a:solidFill>
              <a:srgbClr val="CC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59781" name="Line 247"/>
          <p:cNvSpPr>
            <a:spLocks noChangeShapeType="1"/>
          </p:cNvSpPr>
          <p:nvPr/>
        </p:nvSpPr>
        <p:spPr bwMode="auto">
          <a:xfrm>
            <a:off x="5678488" y="3463926"/>
            <a:ext cx="334962" cy="55563"/>
          </a:xfrm>
          <a:prstGeom prst="line">
            <a:avLst/>
          </a:prstGeom>
          <a:noFill/>
          <a:ln w="9525">
            <a:solidFill>
              <a:schemeClr val="bg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sp>
        <p:nvSpPr>
          <p:cNvPr id="159782" name="Line 248"/>
          <p:cNvSpPr>
            <a:spLocks noChangeShapeType="1"/>
          </p:cNvSpPr>
          <p:nvPr/>
        </p:nvSpPr>
        <p:spPr bwMode="auto">
          <a:xfrm flipH="1" flipV="1">
            <a:off x="4492626" y="3270251"/>
            <a:ext cx="257175" cy="157163"/>
          </a:xfrm>
          <a:prstGeom prst="line">
            <a:avLst/>
          </a:prstGeom>
          <a:noFill/>
          <a:ln w="9525">
            <a:solidFill>
              <a:schemeClr val="bg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a:p>
        </p:txBody>
      </p:sp>
      <p:grpSp>
        <p:nvGrpSpPr>
          <p:cNvPr id="159783" name="Group 249"/>
          <p:cNvGrpSpPr>
            <a:grpSpLocks/>
          </p:cNvGrpSpPr>
          <p:nvPr/>
        </p:nvGrpSpPr>
        <p:grpSpPr bwMode="auto">
          <a:xfrm>
            <a:off x="7426326" y="2276476"/>
            <a:ext cx="644525" cy="282575"/>
            <a:chOff x="4396" y="1245"/>
            <a:chExt cx="672" cy="248"/>
          </a:xfrm>
        </p:grpSpPr>
        <p:sp>
          <p:nvSpPr>
            <p:cNvPr id="159911"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912"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913"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914" name="Group 253"/>
            <p:cNvGrpSpPr>
              <a:grpSpLocks/>
            </p:cNvGrpSpPr>
            <p:nvPr/>
          </p:nvGrpSpPr>
          <p:grpSpPr bwMode="auto">
            <a:xfrm>
              <a:off x="4530" y="1287"/>
              <a:ext cx="377" cy="75"/>
              <a:chOff x="2468" y="1332"/>
              <a:chExt cx="310" cy="60"/>
            </a:xfrm>
          </p:grpSpPr>
          <p:sp>
            <p:nvSpPr>
              <p:cNvPr id="159917" name="Freeform 25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918" name="Freeform 25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915" name="Line 256"/>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916" name="Line 257"/>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84" name="Group 258"/>
          <p:cNvGrpSpPr>
            <a:grpSpLocks/>
          </p:cNvGrpSpPr>
          <p:nvPr/>
        </p:nvGrpSpPr>
        <p:grpSpPr bwMode="auto">
          <a:xfrm>
            <a:off x="8348664" y="3119439"/>
            <a:ext cx="644525" cy="282575"/>
            <a:chOff x="4396" y="1245"/>
            <a:chExt cx="672" cy="248"/>
          </a:xfrm>
        </p:grpSpPr>
        <p:sp>
          <p:nvSpPr>
            <p:cNvPr id="159903"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904"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905"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906" name="Group 262"/>
            <p:cNvGrpSpPr>
              <a:grpSpLocks/>
            </p:cNvGrpSpPr>
            <p:nvPr/>
          </p:nvGrpSpPr>
          <p:grpSpPr bwMode="auto">
            <a:xfrm>
              <a:off x="4530" y="1287"/>
              <a:ext cx="377" cy="75"/>
              <a:chOff x="2468" y="1332"/>
              <a:chExt cx="310" cy="60"/>
            </a:xfrm>
          </p:grpSpPr>
          <p:sp>
            <p:nvSpPr>
              <p:cNvPr id="159909" name="Freeform 26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910" name="Freeform 26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907" name="Line 265"/>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908" name="Line 266"/>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85" name="Group 267"/>
          <p:cNvGrpSpPr>
            <a:grpSpLocks/>
          </p:cNvGrpSpPr>
          <p:nvPr/>
        </p:nvGrpSpPr>
        <p:grpSpPr bwMode="auto">
          <a:xfrm>
            <a:off x="8132764" y="3952876"/>
            <a:ext cx="644525" cy="282575"/>
            <a:chOff x="4396" y="1245"/>
            <a:chExt cx="672" cy="248"/>
          </a:xfrm>
        </p:grpSpPr>
        <p:sp>
          <p:nvSpPr>
            <p:cNvPr id="159895"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96"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97"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98" name="Group 271"/>
            <p:cNvGrpSpPr>
              <a:grpSpLocks/>
            </p:cNvGrpSpPr>
            <p:nvPr/>
          </p:nvGrpSpPr>
          <p:grpSpPr bwMode="auto">
            <a:xfrm>
              <a:off x="4530" y="1287"/>
              <a:ext cx="377" cy="75"/>
              <a:chOff x="2468" y="1332"/>
              <a:chExt cx="310" cy="60"/>
            </a:xfrm>
          </p:grpSpPr>
          <p:sp>
            <p:nvSpPr>
              <p:cNvPr id="159901" name="Freeform 27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902" name="Freeform 27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99" name="Line 274"/>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900" name="Line 275"/>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86" name="Group 276"/>
          <p:cNvGrpSpPr>
            <a:grpSpLocks/>
          </p:cNvGrpSpPr>
          <p:nvPr/>
        </p:nvGrpSpPr>
        <p:grpSpPr bwMode="auto">
          <a:xfrm>
            <a:off x="8942389" y="4797426"/>
            <a:ext cx="644525" cy="282575"/>
            <a:chOff x="4396" y="1245"/>
            <a:chExt cx="672" cy="248"/>
          </a:xfrm>
        </p:grpSpPr>
        <p:sp>
          <p:nvSpPr>
            <p:cNvPr id="159887"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88"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89"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90" name="Group 280"/>
            <p:cNvGrpSpPr>
              <a:grpSpLocks/>
            </p:cNvGrpSpPr>
            <p:nvPr/>
          </p:nvGrpSpPr>
          <p:grpSpPr bwMode="auto">
            <a:xfrm>
              <a:off x="4530" y="1287"/>
              <a:ext cx="377" cy="75"/>
              <a:chOff x="2468" y="1332"/>
              <a:chExt cx="310" cy="60"/>
            </a:xfrm>
          </p:grpSpPr>
          <p:sp>
            <p:nvSpPr>
              <p:cNvPr id="159893" name="Freeform 28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94" name="Freeform 28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91" name="Line 283"/>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92" name="Line 284"/>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87" name="Group 285"/>
          <p:cNvGrpSpPr>
            <a:grpSpLocks/>
          </p:cNvGrpSpPr>
          <p:nvPr/>
        </p:nvGrpSpPr>
        <p:grpSpPr bwMode="auto">
          <a:xfrm>
            <a:off x="6072189" y="1871664"/>
            <a:ext cx="644525" cy="282575"/>
            <a:chOff x="4396" y="1245"/>
            <a:chExt cx="672" cy="248"/>
          </a:xfrm>
        </p:grpSpPr>
        <p:sp>
          <p:nvSpPr>
            <p:cNvPr id="159879"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80"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81"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82" name="Group 289"/>
            <p:cNvGrpSpPr>
              <a:grpSpLocks/>
            </p:cNvGrpSpPr>
            <p:nvPr/>
          </p:nvGrpSpPr>
          <p:grpSpPr bwMode="auto">
            <a:xfrm>
              <a:off x="4530" y="1287"/>
              <a:ext cx="377" cy="75"/>
              <a:chOff x="2468" y="1332"/>
              <a:chExt cx="310" cy="60"/>
            </a:xfrm>
          </p:grpSpPr>
          <p:sp>
            <p:nvSpPr>
              <p:cNvPr id="159885" name="Freeform 2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86" name="Freeform 2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83" name="Line 292"/>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84" name="Line 293"/>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88" name="Group 294"/>
          <p:cNvGrpSpPr>
            <a:grpSpLocks/>
          </p:cNvGrpSpPr>
          <p:nvPr/>
        </p:nvGrpSpPr>
        <p:grpSpPr bwMode="auto">
          <a:xfrm>
            <a:off x="6091239" y="3273426"/>
            <a:ext cx="644525" cy="282575"/>
            <a:chOff x="4396" y="1245"/>
            <a:chExt cx="672" cy="248"/>
          </a:xfrm>
        </p:grpSpPr>
        <p:sp>
          <p:nvSpPr>
            <p:cNvPr id="159871"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72"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73"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74" name="Group 298"/>
            <p:cNvGrpSpPr>
              <a:grpSpLocks/>
            </p:cNvGrpSpPr>
            <p:nvPr/>
          </p:nvGrpSpPr>
          <p:grpSpPr bwMode="auto">
            <a:xfrm>
              <a:off x="4530" y="1287"/>
              <a:ext cx="377" cy="75"/>
              <a:chOff x="2468" y="1332"/>
              <a:chExt cx="310" cy="60"/>
            </a:xfrm>
          </p:grpSpPr>
          <p:sp>
            <p:nvSpPr>
              <p:cNvPr id="159877" name="Freeform 29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78" name="Freeform 30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75" name="Line 301"/>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76" name="Line 302"/>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89" name="Group 303"/>
          <p:cNvGrpSpPr>
            <a:grpSpLocks/>
          </p:cNvGrpSpPr>
          <p:nvPr/>
        </p:nvGrpSpPr>
        <p:grpSpPr bwMode="auto">
          <a:xfrm>
            <a:off x="4838701" y="2276476"/>
            <a:ext cx="644525" cy="282575"/>
            <a:chOff x="4396" y="1245"/>
            <a:chExt cx="672" cy="248"/>
          </a:xfrm>
        </p:grpSpPr>
        <p:sp>
          <p:nvSpPr>
            <p:cNvPr id="159863"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64"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65"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66" name="Group 307"/>
            <p:cNvGrpSpPr>
              <a:grpSpLocks/>
            </p:cNvGrpSpPr>
            <p:nvPr/>
          </p:nvGrpSpPr>
          <p:grpSpPr bwMode="auto">
            <a:xfrm>
              <a:off x="4530" y="1287"/>
              <a:ext cx="377" cy="75"/>
              <a:chOff x="2468" y="1332"/>
              <a:chExt cx="310" cy="60"/>
            </a:xfrm>
          </p:grpSpPr>
          <p:sp>
            <p:nvSpPr>
              <p:cNvPr id="159869" name="Freeform 30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70" name="Freeform 30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67" name="Line 310"/>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68" name="Line 311"/>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0" name="Group 312"/>
          <p:cNvGrpSpPr>
            <a:grpSpLocks/>
          </p:cNvGrpSpPr>
          <p:nvPr/>
        </p:nvGrpSpPr>
        <p:grpSpPr bwMode="auto">
          <a:xfrm>
            <a:off x="3854451" y="3063876"/>
            <a:ext cx="644525" cy="282575"/>
            <a:chOff x="4396" y="1245"/>
            <a:chExt cx="672" cy="248"/>
          </a:xfrm>
        </p:grpSpPr>
        <p:sp>
          <p:nvSpPr>
            <p:cNvPr id="159855"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56"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57"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58" name="Group 316"/>
            <p:cNvGrpSpPr>
              <a:grpSpLocks/>
            </p:cNvGrpSpPr>
            <p:nvPr/>
          </p:nvGrpSpPr>
          <p:grpSpPr bwMode="auto">
            <a:xfrm>
              <a:off x="4530" y="1287"/>
              <a:ext cx="377" cy="75"/>
              <a:chOff x="2468" y="1332"/>
              <a:chExt cx="310" cy="60"/>
            </a:xfrm>
          </p:grpSpPr>
          <p:sp>
            <p:nvSpPr>
              <p:cNvPr id="159861" name="Freeform 3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62" name="Freeform 3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59" name="Line 319"/>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60" name="Line 320"/>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1" name="Group 321"/>
          <p:cNvGrpSpPr>
            <a:grpSpLocks/>
          </p:cNvGrpSpPr>
          <p:nvPr/>
        </p:nvGrpSpPr>
        <p:grpSpPr bwMode="auto">
          <a:xfrm>
            <a:off x="3305176" y="3841751"/>
            <a:ext cx="644525" cy="282575"/>
            <a:chOff x="4396" y="1245"/>
            <a:chExt cx="672" cy="248"/>
          </a:xfrm>
        </p:grpSpPr>
        <p:sp>
          <p:nvSpPr>
            <p:cNvPr id="159847"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48"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49"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50" name="Group 325"/>
            <p:cNvGrpSpPr>
              <a:grpSpLocks/>
            </p:cNvGrpSpPr>
            <p:nvPr/>
          </p:nvGrpSpPr>
          <p:grpSpPr bwMode="auto">
            <a:xfrm>
              <a:off x="4530" y="1287"/>
              <a:ext cx="377" cy="75"/>
              <a:chOff x="2468" y="1332"/>
              <a:chExt cx="310" cy="60"/>
            </a:xfrm>
          </p:grpSpPr>
          <p:sp>
            <p:nvSpPr>
              <p:cNvPr id="159853" name="Freeform 3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54" name="Freeform 3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51" name="Line 328"/>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52" name="Line 329"/>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2" name="Group 330"/>
          <p:cNvGrpSpPr>
            <a:grpSpLocks/>
          </p:cNvGrpSpPr>
          <p:nvPr/>
        </p:nvGrpSpPr>
        <p:grpSpPr bwMode="auto">
          <a:xfrm>
            <a:off x="3892551" y="4362451"/>
            <a:ext cx="644525" cy="282575"/>
            <a:chOff x="4396" y="1245"/>
            <a:chExt cx="672" cy="248"/>
          </a:xfrm>
        </p:grpSpPr>
        <p:sp>
          <p:nvSpPr>
            <p:cNvPr id="159839"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40"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41"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42" name="Group 334"/>
            <p:cNvGrpSpPr>
              <a:grpSpLocks/>
            </p:cNvGrpSpPr>
            <p:nvPr/>
          </p:nvGrpSpPr>
          <p:grpSpPr bwMode="auto">
            <a:xfrm>
              <a:off x="4530" y="1287"/>
              <a:ext cx="377" cy="75"/>
              <a:chOff x="2468" y="1332"/>
              <a:chExt cx="310" cy="60"/>
            </a:xfrm>
          </p:grpSpPr>
          <p:sp>
            <p:nvSpPr>
              <p:cNvPr id="159845" name="Freeform 33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46" name="Freeform 33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43" name="Line 337"/>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44" name="Line 338"/>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3" name="Group 339"/>
          <p:cNvGrpSpPr>
            <a:grpSpLocks/>
          </p:cNvGrpSpPr>
          <p:nvPr/>
        </p:nvGrpSpPr>
        <p:grpSpPr bwMode="auto">
          <a:xfrm>
            <a:off x="3543301" y="5095876"/>
            <a:ext cx="644525" cy="282575"/>
            <a:chOff x="4396" y="1245"/>
            <a:chExt cx="672" cy="248"/>
          </a:xfrm>
        </p:grpSpPr>
        <p:sp>
          <p:nvSpPr>
            <p:cNvPr id="159831"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32"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33"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34" name="Group 343"/>
            <p:cNvGrpSpPr>
              <a:grpSpLocks/>
            </p:cNvGrpSpPr>
            <p:nvPr/>
          </p:nvGrpSpPr>
          <p:grpSpPr bwMode="auto">
            <a:xfrm>
              <a:off x="4530" y="1287"/>
              <a:ext cx="377" cy="75"/>
              <a:chOff x="2468" y="1332"/>
              <a:chExt cx="310" cy="60"/>
            </a:xfrm>
          </p:grpSpPr>
          <p:sp>
            <p:nvSpPr>
              <p:cNvPr id="159837" name="Freeform 34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38" name="Freeform 34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35" name="Line 346"/>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36" name="Line 347"/>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4" name="Group 348"/>
          <p:cNvGrpSpPr>
            <a:grpSpLocks/>
          </p:cNvGrpSpPr>
          <p:nvPr/>
        </p:nvGrpSpPr>
        <p:grpSpPr bwMode="auto">
          <a:xfrm>
            <a:off x="2713039" y="4511676"/>
            <a:ext cx="644525" cy="282575"/>
            <a:chOff x="4396" y="1245"/>
            <a:chExt cx="672" cy="248"/>
          </a:xfrm>
        </p:grpSpPr>
        <p:sp>
          <p:nvSpPr>
            <p:cNvPr id="159823"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24"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25"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26" name="Group 352"/>
            <p:cNvGrpSpPr>
              <a:grpSpLocks/>
            </p:cNvGrpSpPr>
            <p:nvPr/>
          </p:nvGrpSpPr>
          <p:grpSpPr bwMode="auto">
            <a:xfrm>
              <a:off x="4530" y="1287"/>
              <a:ext cx="377" cy="75"/>
              <a:chOff x="2468" y="1332"/>
              <a:chExt cx="310" cy="60"/>
            </a:xfrm>
          </p:grpSpPr>
          <p:sp>
            <p:nvSpPr>
              <p:cNvPr id="159829" name="Freeform 35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30" name="Freeform 35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27" name="Line 355"/>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28" name="Line 356"/>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5" name="Group 357"/>
          <p:cNvGrpSpPr>
            <a:grpSpLocks/>
          </p:cNvGrpSpPr>
          <p:nvPr/>
        </p:nvGrpSpPr>
        <p:grpSpPr bwMode="auto">
          <a:xfrm>
            <a:off x="5673726" y="4191001"/>
            <a:ext cx="644525" cy="282575"/>
            <a:chOff x="4396" y="1245"/>
            <a:chExt cx="672" cy="248"/>
          </a:xfrm>
        </p:grpSpPr>
        <p:sp>
          <p:nvSpPr>
            <p:cNvPr id="159815"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16"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17"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18" name="Group 361"/>
            <p:cNvGrpSpPr>
              <a:grpSpLocks/>
            </p:cNvGrpSpPr>
            <p:nvPr/>
          </p:nvGrpSpPr>
          <p:grpSpPr bwMode="auto">
            <a:xfrm>
              <a:off x="4530" y="1287"/>
              <a:ext cx="377" cy="75"/>
              <a:chOff x="2468" y="1332"/>
              <a:chExt cx="310" cy="60"/>
            </a:xfrm>
          </p:grpSpPr>
          <p:sp>
            <p:nvSpPr>
              <p:cNvPr id="159821" name="Freeform 36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22" name="Freeform 36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19" name="Line 364"/>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20" name="Line 365"/>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6" name="Group 366"/>
          <p:cNvGrpSpPr>
            <a:grpSpLocks/>
          </p:cNvGrpSpPr>
          <p:nvPr/>
        </p:nvGrpSpPr>
        <p:grpSpPr bwMode="auto">
          <a:xfrm>
            <a:off x="6484939" y="4610101"/>
            <a:ext cx="644525" cy="282575"/>
            <a:chOff x="4396" y="1245"/>
            <a:chExt cx="672" cy="248"/>
          </a:xfrm>
        </p:grpSpPr>
        <p:sp>
          <p:nvSpPr>
            <p:cNvPr id="159807"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08"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09"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10" name="Group 370"/>
            <p:cNvGrpSpPr>
              <a:grpSpLocks/>
            </p:cNvGrpSpPr>
            <p:nvPr/>
          </p:nvGrpSpPr>
          <p:grpSpPr bwMode="auto">
            <a:xfrm>
              <a:off x="4530" y="1287"/>
              <a:ext cx="377" cy="75"/>
              <a:chOff x="2468" y="1332"/>
              <a:chExt cx="310" cy="60"/>
            </a:xfrm>
          </p:grpSpPr>
          <p:sp>
            <p:nvSpPr>
              <p:cNvPr id="159813" name="Freeform 37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14" name="Freeform 37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11" name="Line 373"/>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12" name="Line 374"/>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grpSp>
        <p:nvGrpSpPr>
          <p:cNvPr id="159797" name="Group 375"/>
          <p:cNvGrpSpPr>
            <a:grpSpLocks/>
          </p:cNvGrpSpPr>
          <p:nvPr/>
        </p:nvGrpSpPr>
        <p:grpSpPr bwMode="auto">
          <a:xfrm>
            <a:off x="5900739" y="5051426"/>
            <a:ext cx="644525" cy="282575"/>
            <a:chOff x="4396" y="1245"/>
            <a:chExt cx="672" cy="248"/>
          </a:xfrm>
        </p:grpSpPr>
        <p:sp>
          <p:nvSpPr>
            <p:cNvPr id="159799"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sp>
          <p:nvSpPr>
            <p:cNvPr id="159800"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a:latin typeface="Times New Roman" charset="0"/>
                <a:cs typeface="Arial" charset="0"/>
              </a:endParaRPr>
            </a:p>
          </p:txBody>
        </p:sp>
        <p:sp>
          <p:nvSpPr>
            <p:cNvPr id="159801"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2700">
              <a:solidFill>
                <a:srgbClr val="000000"/>
              </a:solidFill>
              <a:round/>
              <a:headEnd/>
              <a:tailEnd/>
            </a:ln>
          </p:spPr>
          <p:txBody>
            <a:bodyPr wrap="none" anchor="ctr"/>
            <a:lstStyle/>
            <a:p>
              <a:endParaRPr lang="en-US" sz="2400">
                <a:latin typeface="Times New Roman" charset="0"/>
                <a:cs typeface="Arial" charset="0"/>
              </a:endParaRPr>
            </a:p>
          </p:txBody>
        </p:sp>
        <p:grpSp>
          <p:nvGrpSpPr>
            <p:cNvPr id="159802" name="Group 379"/>
            <p:cNvGrpSpPr>
              <a:grpSpLocks/>
            </p:cNvGrpSpPr>
            <p:nvPr/>
          </p:nvGrpSpPr>
          <p:grpSpPr bwMode="auto">
            <a:xfrm>
              <a:off x="4530" y="1287"/>
              <a:ext cx="377" cy="75"/>
              <a:chOff x="2468" y="1332"/>
              <a:chExt cx="310" cy="60"/>
            </a:xfrm>
          </p:grpSpPr>
          <p:sp>
            <p:nvSpPr>
              <p:cNvPr id="159805" name="Freeform 38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9806" name="Freeform 38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grpSp>
        <p:sp>
          <p:nvSpPr>
            <p:cNvPr id="159803" name="Line 382"/>
            <p:cNvSpPr>
              <a:spLocks noChangeShapeType="1"/>
            </p:cNvSpPr>
            <p:nvPr/>
          </p:nvSpPr>
          <p:spPr bwMode="auto">
            <a:xfrm>
              <a:off x="4399" y="1322"/>
              <a:ext cx="0" cy="11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59804" name="Line 383"/>
            <p:cNvSpPr>
              <a:spLocks noChangeShapeType="1"/>
            </p:cNvSpPr>
            <p:nvPr/>
          </p:nvSpPr>
          <p:spPr bwMode="auto">
            <a:xfrm>
              <a:off x="5063" y="1326"/>
              <a:ext cx="0" cy="1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grpSp>
      <p:pic>
        <p:nvPicPr>
          <p:cNvPr id="159798" name="Picture 384"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0726" y="976314"/>
            <a:ext cx="4113213"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7"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318688388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5" name="Picture 4"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03438" y="1014414"/>
            <a:ext cx="68564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6" name="Rectangle 2"/>
          <p:cNvSpPr>
            <a:spLocks noGrp="1" noChangeArrowheads="1"/>
          </p:cNvSpPr>
          <p:nvPr>
            <p:ph type="title"/>
          </p:nvPr>
        </p:nvSpPr>
        <p:spPr/>
        <p:txBody>
          <a:bodyPr/>
          <a:lstStyle/>
          <a:p>
            <a:r>
              <a:rPr lang="en-US" sz="4000">
                <a:latin typeface="Gill Sans MT" charset="0"/>
              </a:rPr>
              <a:t>Internet inter-AS routing: BGP</a:t>
            </a:r>
            <a:endParaRPr lang="en-US" sz="3200">
              <a:latin typeface="Gill Sans MT" charset="0"/>
            </a:endParaRPr>
          </a:p>
        </p:txBody>
      </p:sp>
      <p:sp>
        <p:nvSpPr>
          <p:cNvPr id="161797" name="Rectangle 3"/>
          <p:cNvSpPr>
            <a:spLocks noGrp="1" noChangeArrowheads="1"/>
          </p:cNvSpPr>
          <p:nvPr>
            <p:ph type="body" idx="1"/>
          </p:nvPr>
        </p:nvSpPr>
        <p:spPr>
          <a:xfrm>
            <a:off x="2057400" y="1422400"/>
            <a:ext cx="7772400" cy="4927600"/>
          </a:xfrm>
        </p:spPr>
        <p:txBody>
          <a:bodyPr>
            <a:normAutofit lnSpcReduction="10000"/>
          </a:bodyPr>
          <a:lstStyle/>
          <a:p>
            <a:pPr marL="381000" indent="-381000"/>
            <a:r>
              <a:rPr lang="en-US" dirty="0">
                <a:solidFill>
                  <a:srgbClr val="CC0000"/>
                </a:solidFill>
                <a:latin typeface="Gill Sans MT" charset="0"/>
              </a:rPr>
              <a:t>BGP (Border Gateway Protocol):</a:t>
            </a:r>
            <a:r>
              <a:rPr lang="en-US" dirty="0">
                <a:latin typeface="Gill Sans MT" charset="0"/>
              </a:rPr>
              <a:t> </a:t>
            </a:r>
            <a:r>
              <a:rPr lang="en-US" i="1" dirty="0">
                <a:latin typeface="Gill Sans MT" charset="0"/>
              </a:rPr>
              <a:t>the</a:t>
            </a:r>
            <a:r>
              <a:rPr lang="en-US" dirty="0">
                <a:latin typeface="Gill Sans MT" charset="0"/>
              </a:rPr>
              <a:t> de facto inter-domain routing protocol</a:t>
            </a:r>
          </a:p>
          <a:p>
            <a:pPr marL="800100" lvl="1" indent="-342900"/>
            <a:r>
              <a:rPr lang="ja-JP" altLang="en-US" dirty="0">
                <a:latin typeface="Gill Sans MT" charset="0"/>
              </a:rPr>
              <a:t>“</a:t>
            </a:r>
            <a:r>
              <a:rPr lang="en-US" altLang="ja-JP" dirty="0">
                <a:latin typeface="Gill Sans MT" charset="0"/>
              </a:rPr>
              <a:t>glue that holds the Internet together</a:t>
            </a:r>
            <a:r>
              <a:rPr lang="ja-JP" altLang="en-US" dirty="0">
                <a:latin typeface="Gill Sans MT" charset="0"/>
              </a:rPr>
              <a:t>”</a:t>
            </a:r>
            <a:endParaRPr lang="en-US" altLang="ja-JP" dirty="0">
              <a:latin typeface="Gill Sans MT" charset="0"/>
            </a:endParaRPr>
          </a:p>
          <a:p>
            <a:pPr marL="381000" indent="-381000"/>
            <a:r>
              <a:rPr lang="en-US" dirty="0">
                <a:latin typeface="Gill Sans MT" charset="0"/>
              </a:rPr>
              <a:t>BGP provides each AS a means to:</a:t>
            </a:r>
          </a:p>
          <a:p>
            <a:pPr marL="800100" lvl="1" indent="-342900"/>
            <a:r>
              <a:rPr lang="en-US" sz="2800" dirty="0">
                <a:solidFill>
                  <a:srgbClr val="CC0000"/>
                </a:solidFill>
                <a:latin typeface="Gill Sans MT" charset="0"/>
              </a:rPr>
              <a:t>eBGP:</a:t>
            </a:r>
            <a:r>
              <a:rPr lang="en-US" dirty="0">
                <a:latin typeface="Gill Sans MT" charset="0"/>
              </a:rPr>
              <a:t> obtain subnet reachability information from neighboring </a:t>
            </a:r>
            <a:r>
              <a:rPr lang="en-US" dirty="0" err="1">
                <a:latin typeface="Gill Sans MT" charset="0"/>
              </a:rPr>
              <a:t>ASes</a:t>
            </a:r>
            <a:endParaRPr lang="en-US" dirty="0">
              <a:latin typeface="Gill Sans MT" charset="0"/>
            </a:endParaRPr>
          </a:p>
          <a:p>
            <a:pPr marL="800100" lvl="1" indent="-342900"/>
            <a:r>
              <a:rPr lang="en-US" sz="2800" dirty="0">
                <a:solidFill>
                  <a:srgbClr val="CC0000"/>
                </a:solidFill>
                <a:latin typeface="Gill Sans MT" charset="0"/>
              </a:rPr>
              <a:t>iBGP:</a:t>
            </a:r>
            <a:r>
              <a:rPr lang="en-US" dirty="0">
                <a:latin typeface="Gill Sans MT" charset="0"/>
              </a:rPr>
              <a:t> propagate reachability information to all AS-internal routers.</a:t>
            </a:r>
          </a:p>
          <a:p>
            <a:pPr marL="800100" lvl="1" indent="-342900"/>
            <a:r>
              <a:rPr lang="en-US" dirty="0">
                <a:latin typeface="Gill Sans MT" charset="0"/>
              </a:rPr>
              <a:t>determine </a:t>
            </a:r>
            <a:r>
              <a:rPr lang="ja-JP" altLang="en-US" dirty="0">
                <a:latin typeface="Gill Sans MT" charset="0"/>
              </a:rPr>
              <a:t>“</a:t>
            </a:r>
            <a:r>
              <a:rPr lang="en-US" altLang="ja-JP" dirty="0">
                <a:latin typeface="Gill Sans MT" charset="0"/>
              </a:rPr>
              <a:t>good</a:t>
            </a:r>
            <a:r>
              <a:rPr lang="ja-JP" altLang="en-US" dirty="0">
                <a:latin typeface="Gill Sans MT" charset="0"/>
              </a:rPr>
              <a:t>”</a:t>
            </a:r>
            <a:r>
              <a:rPr lang="en-US" altLang="ja-JP" dirty="0">
                <a:latin typeface="Gill Sans MT" charset="0"/>
              </a:rPr>
              <a:t> routes to other networks based on reachability information and </a:t>
            </a:r>
            <a:r>
              <a:rPr lang="en-US" altLang="ja-JP" i="1" dirty="0">
                <a:solidFill>
                  <a:srgbClr val="000090"/>
                </a:solidFill>
                <a:latin typeface="Gill Sans MT" charset="0"/>
              </a:rPr>
              <a:t>policy</a:t>
            </a:r>
            <a:endParaRPr lang="en-US" altLang="ja-JP" dirty="0">
              <a:solidFill>
                <a:srgbClr val="000090"/>
              </a:solidFill>
              <a:latin typeface="Gill Sans MT" charset="0"/>
            </a:endParaRPr>
          </a:p>
          <a:p>
            <a:pPr marL="381000" indent="-381000"/>
            <a:r>
              <a:rPr lang="en-US" dirty="0">
                <a:latin typeface="Gill Sans MT" charset="0"/>
              </a:rPr>
              <a:t>allows subnet to advertise its existence to rest of Internet: </a:t>
            </a:r>
            <a:r>
              <a:rPr lang="ja-JP" altLang="en-US" i="1" dirty="0">
                <a:solidFill>
                  <a:srgbClr val="000099"/>
                </a:solidFill>
                <a:latin typeface="Gill Sans MT" charset="0"/>
              </a:rPr>
              <a:t>“</a:t>
            </a:r>
            <a:r>
              <a:rPr lang="en-US" altLang="ja-JP" i="1" dirty="0">
                <a:solidFill>
                  <a:srgbClr val="000099"/>
                </a:solidFill>
                <a:latin typeface="Gill Sans MT" charset="0"/>
              </a:rPr>
              <a:t>I am here</a:t>
            </a:r>
            <a:r>
              <a:rPr lang="ja-JP" altLang="en-US" i="1" dirty="0">
                <a:solidFill>
                  <a:srgbClr val="000099"/>
                </a:solidFill>
                <a:latin typeface="Gill Sans MT" charset="0"/>
              </a:rPr>
              <a:t>”</a:t>
            </a:r>
            <a:endParaRPr lang="en-US" i="1" dirty="0">
              <a:solidFill>
                <a:srgbClr val="000099"/>
              </a:solidFill>
              <a:latin typeface="Gill Sans MT" charset="0"/>
            </a:endParaRPr>
          </a:p>
        </p:txBody>
      </p:sp>
      <p:sp>
        <p:nvSpPr>
          <p:cNvPr id="6"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198973810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Encapsulation</a:t>
            </a:r>
          </a:p>
        </p:txBody>
      </p:sp>
      <p:pic>
        <p:nvPicPr>
          <p:cNvPr id="5" name="Picture 4"/>
          <p:cNvPicPr>
            <a:picLocks noChangeAspect="1"/>
          </p:cNvPicPr>
          <p:nvPr/>
        </p:nvPicPr>
        <p:blipFill>
          <a:blip r:embed="rId2"/>
          <a:stretch>
            <a:fillRect/>
          </a:stretch>
        </p:blipFill>
        <p:spPr>
          <a:xfrm>
            <a:off x="1696278" y="1876220"/>
            <a:ext cx="9276522" cy="4229100"/>
          </a:xfrm>
          <a:prstGeom prst="rect">
            <a:avLst/>
          </a:prstGeom>
        </p:spPr>
      </p:pic>
    </p:spTree>
    <p:extLst>
      <p:ext uri="{BB962C8B-B14F-4D97-AF65-F5344CB8AC3E}">
        <p14:creationId xmlns:p14="http://schemas.microsoft.com/office/powerpoint/2010/main" val="14173231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5" name="Rectangle 3"/>
          <p:cNvSpPr>
            <a:spLocks noGrp="1" noChangeArrowheads="1"/>
          </p:cNvSpPr>
          <p:nvPr>
            <p:ph type="title"/>
          </p:nvPr>
        </p:nvSpPr>
        <p:spPr>
          <a:xfrm>
            <a:off x="2057400" y="0"/>
            <a:ext cx="8200292" cy="1143000"/>
          </a:xfrm>
        </p:spPr>
        <p:txBody>
          <a:bodyPr/>
          <a:lstStyle/>
          <a:p>
            <a:pPr>
              <a:defRPr/>
            </a:pPr>
            <a:r>
              <a:rPr lang="en-US" sz="4000" dirty="0"/>
              <a:t>BGP, OSPF, forwarding table entries</a:t>
            </a:r>
          </a:p>
        </p:txBody>
      </p:sp>
      <p:sp>
        <p:nvSpPr>
          <p:cNvPr id="753668" name="Rectangle 4"/>
          <p:cNvSpPr>
            <a:spLocks noGrp="1" noChangeArrowheads="1"/>
          </p:cNvSpPr>
          <p:nvPr>
            <p:ph type="body" idx="1"/>
          </p:nvPr>
        </p:nvSpPr>
        <p:spPr>
          <a:xfrm>
            <a:off x="4979674" y="4619374"/>
            <a:ext cx="5183508" cy="551956"/>
          </a:xfrm>
        </p:spPr>
        <p:txBody>
          <a:bodyPr>
            <a:normAutofit fontScale="92500" lnSpcReduction="20000"/>
          </a:bodyPr>
          <a:lstStyle/>
          <a:p>
            <a:pPr marL="292100" indent="-292100"/>
            <a:r>
              <a:rPr lang="en-US" sz="2000" dirty="0">
                <a:latin typeface="Gill Sans MT" charset="0"/>
              </a:rPr>
              <a:t>recall: </a:t>
            </a:r>
            <a:r>
              <a:rPr lang="en-US" sz="2000" dirty="0">
                <a:latin typeface="Arial"/>
                <a:cs typeface="Arial"/>
              </a:rPr>
              <a:t>1</a:t>
            </a:r>
            <a:r>
              <a:rPr lang="en-US" sz="2000" dirty="0">
                <a:latin typeface="Gill Sans MT" charset="0"/>
              </a:rPr>
              <a:t>a, </a:t>
            </a:r>
            <a:r>
              <a:rPr lang="en-US" sz="2000" dirty="0">
                <a:latin typeface="Arial"/>
                <a:cs typeface="Arial"/>
              </a:rPr>
              <a:t>1</a:t>
            </a:r>
            <a:r>
              <a:rPr lang="en-US" sz="2000" dirty="0">
                <a:latin typeface="Gill Sans MT" charset="0"/>
              </a:rPr>
              <a:t>b, </a:t>
            </a:r>
            <a:r>
              <a:rPr lang="en-US" sz="2000" dirty="0">
                <a:latin typeface="Arial"/>
                <a:cs typeface="Arial"/>
              </a:rPr>
              <a:t>1</a:t>
            </a:r>
            <a:r>
              <a:rPr lang="en-US" sz="2000" dirty="0">
                <a:latin typeface="Gill Sans MT" charset="0"/>
              </a:rPr>
              <a:t>c learn about </a:t>
            </a:r>
            <a:r>
              <a:rPr lang="en-US" sz="2000" dirty="0" err="1">
                <a:latin typeface="Gill Sans MT" charset="0"/>
              </a:rPr>
              <a:t>dest</a:t>
            </a:r>
            <a:r>
              <a:rPr lang="en-US" sz="2000" dirty="0">
                <a:latin typeface="Gill Sans MT" charset="0"/>
              </a:rPr>
              <a:t> X via iBGP from </a:t>
            </a:r>
            <a:r>
              <a:rPr lang="en-US" sz="2000" dirty="0">
                <a:latin typeface="Arial"/>
                <a:cs typeface="Arial"/>
              </a:rPr>
              <a:t>1</a:t>
            </a:r>
            <a:r>
              <a:rPr lang="en-US" sz="2000" dirty="0">
                <a:latin typeface="Gill Sans MT" charset="0"/>
              </a:rPr>
              <a:t>c: “path to X goes through </a:t>
            </a:r>
            <a:r>
              <a:rPr lang="en-US" sz="2000" dirty="0">
                <a:latin typeface="Arial"/>
                <a:cs typeface="Arial"/>
              </a:rPr>
              <a:t>1</a:t>
            </a:r>
            <a:r>
              <a:rPr lang="en-US" sz="2000" dirty="0">
                <a:latin typeface="Gill Sans MT" charset="0"/>
              </a:rPr>
              <a:t>c”</a:t>
            </a:r>
          </a:p>
        </p:txBody>
      </p:sp>
      <p:pic>
        <p:nvPicPr>
          <p:cNvPr id="162849" name="Picture 121"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5187" y="800100"/>
            <a:ext cx="7966198" cy="23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5" name="Group 124"/>
          <p:cNvGrpSpPr/>
          <p:nvPr/>
        </p:nvGrpSpPr>
        <p:grpSpPr>
          <a:xfrm>
            <a:off x="2148887" y="1814323"/>
            <a:ext cx="2557336" cy="1719017"/>
            <a:chOff x="-2170772" y="2784954"/>
            <a:chExt cx="2712783" cy="1853712"/>
          </a:xfrm>
        </p:grpSpPr>
        <p:sp>
          <p:nvSpPr>
            <p:cNvPr id="261" name="Freeform 2"/>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262" name="Group 261"/>
            <p:cNvGrpSpPr/>
            <p:nvPr/>
          </p:nvGrpSpPr>
          <p:grpSpPr>
            <a:xfrm>
              <a:off x="-1935370" y="2935816"/>
              <a:ext cx="2333625" cy="1619588"/>
              <a:chOff x="833331" y="2873352"/>
              <a:chExt cx="2333625" cy="1619588"/>
            </a:xfrm>
          </p:grpSpPr>
          <p:grpSp>
            <p:nvGrpSpPr>
              <p:cNvPr id="263" name="Group 262"/>
              <p:cNvGrpSpPr/>
              <p:nvPr/>
            </p:nvGrpSpPr>
            <p:grpSpPr>
              <a:xfrm>
                <a:off x="1736090" y="2873352"/>
                <a:ext cx="565150" cy="398271"/>
                <a:chOff x="1736090" y="2873352"/>
                <a:chExt cx="565150" cy="398271"/>
              </a:xfrm>
            </p:grpSpPr>
            <p:grpSp>
              <p:nvGrpSpPr>
                <p:cNvPr id="312" name="Group 327"/>
                <p:cNvGrpSpPr>
                  <a:grpSpLocks/>
                </p:cNvGrpSpPr>
                <p:nvPr/>
              </p:nvGrpSpPr>
              <p:grpSpPr bwMode="auto">
                <a:xfrm>
                  <a:off x="1736090" y="2893762"/>
                  <a:ext cx="565150" cy="292100"/>
                  <a:chOff x="1871277" y="1576300"/>
                  <a:chExt cx="1128371" cy="437861"/>
                </a:xfrm>
              </p:grpSpPr>
              <p:sp>
                <p:nvSpPr>
                  <p:cNvPr id="316" name="Oval 315"/>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17" name="Rectangle 316"/>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18" name="Oval 317"/>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19" name="Freeform 318"/>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0" name="Freeform 319"/>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1" name="Freeform 320"/>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2" name="Freeform 321"/>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23" name="Straight Connector 322"/>
                  <p:cNvCxnSpPr>
                    <a:endCxn id="318"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313" name="Group 312"/>
                <p:cNvGrpSpPr/>
                <p:nvPr/>
              </p:nvGrpSpPr>
              <p:grpSpPr>
                <a:xfrm>
                  <a:off x="1770362" y="2873352"/>
                  <a:ext cx="449257" cy="398271"/>
                  <a:chOff x="667045" y="1708643"/>
                  <a:chExt cx="449257" cy="398271"/>
                </a:xfrm>
              </p:grpSpPr>
              <p:sp>
                <p:nvSpPr>
                  <p:cNvPr id="314" name="Oval 313"/>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15" name="TextBox 314"/>
                  <p:cNvSpPr txBox="1"/>
                  <p:nvPr/>
                </p:nvSpPr>
                <p:spPr>
                  <a:xfrm>
                    <a:off x="667045" y="1708643"/>
                    <a:ext cx="449257" cy="398271"/>
                  </a:xfrm>
                  <a:prstGeom prst="rect">
                    <a:avLst/>
                  </a:prstGeom>
                  <a:noFill/>
                </p:spPr>
                <p:txBody>
                  <a:bodyPr wrap="none" rtlCol="0">
                    <a:spAutoFit/>
                  </a:bodyPr>
                  <a:lstStyle/>
                  <a:p>
                    <a:r>
                      <a:rPr lang="en-US" dirty="0"/>
                      <a:t>1b</a:t>
                    </a:r>
                  </a:p>
                </p:txBody>
              </p:sp>
            </p:grpSp>
          </p:grpSp>
          <p:grpSp>
            <p:nvGrpSpPr>
              <p:cNvPr id="264" name="Group 263"/>
              <p:cNvGrpSpPr/>
              <p:nvPr/>
            </p:nvGrpSpPr>
            <p:grpSpPr>
              <a:xfrm>
                <a:off x="1740320" y="4094669"/>
                <a:ext cx="565150" cy="398271"/>
                <a:chOff x="1736090" y="2873352"/>
                <a:chExt cx="565150" cy="398271"/>
              </a:xfrm>
            </p:grpSpPr>
            <p:grpSp>
              <p:nvGrpSpPr>
                <p:cNvPr id="299" name="Group 327"/>
                <p:cNvGrpSpPr>
                  <a:grpSpLocks/>
                </p:cNvGrpSpPr>
                <p:nvPr/>
              </p:nvGrpSpPr>
              <p:grpSpPr bwMode="auto">
                <a:xfrm>
                  <a:off x="1736090" y="2893762"/>
                  <a:ext cx="565150" cy="292100"/>
                  <a:chOff x="1871277" y="1576300"/>
                  <a:chExt cx="1128371" cy="437861"/>
                </a:xfrm>
              </p:grpSpPr>
              <p:sp>
                <p:nvSpPr>
                  <p:cNvPr id="303" name="Oval 302"/>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04" name="Rectangle 303"/>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5" name="Oval 304"/>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06" name="Freeform 305"/>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7" name="Freeform 306"/>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8" name="Freeform 307"/>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9" name="Freeform 308"/>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10" name="Straight Connector 309"/>
                  <p:cNvCxnSpPr>
                    <a:endCxn id="305"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311" name="Straight Connector 310"/>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300" name="Group 299"/>
                <p:cNvGrpSpPr/>
                <p:nvPr/>
              </p:nvGrpSpPr>
              <p:grpSpPr>
                <a:xfrm>
                  <a:off x="1770362" y="2873352"/>
                  <a:ext cx="449257" cy="398271"/>
                  <a:chOff x="667045" y="1708643"/>
                  <a:chExt cx="449257" cy="398271"/>
                </a:xfrm>
              </p:grpSpPr>
              <p:sp>
                <p:nvSpPr>
                  <p:cNvPr id="301" name="Oval 300"/>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TextBox 301"/>
                  <p:cNvSpPr txBox="1"/>
                  <p:nvPr/>
                </p:nvSpPr>
                <p:spPr>
                  <a:xfrm>
                    <a:off x="667045" y="1708643"/>
                    <a:ext cx="449257" cy="398271"/>
                  </a:xfrm>
                  <a:prstGeom prst="rect">
                    <a:avLst/>
                  </a:prstGeom>
                  <a:noFill/>
                </p:spPr>
                <p:txBody>
                  <a:bodyPr wrap="none" rtlCol="0">
                    <a:spAutoFit/>
                  </a:bodyPr>
                  <a:lstStyle/>
                  <a:p>
                    <a:r>
                      <a:rPr lang="en-US" dirty="0"/>
                      <a:t>1d</a:t>
                    </a:r>
                  </a:p>
                </p:txBody>
              </p:sp>
            </p:grpSp>
          </p:grpSp>
          <p:grpSp>
            <p:nvGrpSpPr>
              <p:cNvPr id="265" name="Group 264"/>
              <p:cNvGrpSpPr/>
              <p:nvPr/>
            </p:nvGrpSpPr>
            <p:grpSpPr>
              <a:xfrm>
                <a:off x="2601806" y="3485072"/>
                <a:ext cx="565150" cy="398272"/>
                <a:chOff x="1736090" y="2873352"/>
                <a:chExt cx="565150" cy="398272"/>
              </a:xfrm>
            </p:grpSpPr>
            <p:grpSp>
              <p:nvGrpSpPr>
                <p:cNvPr id="286" name="Group 327"/>
                <p:cNvGrpSpPr>
                  <a:grpSpLocks/>
                </p:cNvGrpSpPr>
                <p:nvPr/>
              </p:nvGrpSpPr>
              <p:grpSpPr bwMode="auto">
                <a:xfrm>
                  <a:off x="1736090" y="2893762"/>
                  <a:ext cx="565150" cy="292100"/>
                  <a:chOff x="1871277" y="1576300"/>
                  <a:chExt cx="1128371" cy="437861"/>
                </a:xfrm>
              </p:grpSpPr>
              <p:sp>
                <p:nvSpPr>
                  <p:cNvPr id="290" name="Oval 289"/>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91" name="Rectangle 290"/>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2" name="Oval 291"/>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93" name="Freeform 292"/>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4" name="Freeform 293"/>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5" name="Freeform 294"/>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6" name="Freeform 295"/>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97" name="Straight Connector 296"/>
                  <p:cNvCxnSpPr>
                    <a:endCxn id="292"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98" name="Straight Connector 297"/>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87" name="Group 286"/>
                <p:cNvGrpSpPr/>
                <p:nvPr/>
              </p:nvGrpSpPr>
              <p:grpSpPr>
                <a:xfrm>
                  <a:off x="1770362" y="2873352"/>
                  <a:ext cx="423749" cy="398272"/>
                  <a:chOff x="667045" y="1708643"/>
                  <a:chExt cx="423749" cy="398272"/>
                </a:xfrm>
              </p:grpSpPr>
              <p:sp>
                <p:nvSpPr>
                  <p:cNvPr id="288" name="Oval 287"/>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TextBox 288"/>
                  <p:cNvSpPr txBox="1"/>
                  <p:nvPr/>
                </p:nvSpPr>
                <p:spPr>
                  <a:xfrm>
                    <a:off x="667045" y="1708643"/>
                    <a:ext cx="423749" cy="398272"/>
                  </a:xfrm>
                  <a:prstGeom prst="rect">
                    <a:avLst/>
                  </a:prstGeom>
                  <a:noFill/>
                </p:spPr>
                <p:txBody>
                  <a:bodyPr wrap="none" rtlCol="0">
                    <a:spAutoFit/>
                  </a:bodyPr>
                  <a:lstStyle/>
                  <a:p>
                    <a:r>
                      <a:rPr lang="en-US" dirty="0"/>
                      <a:t>1c</a:t>
                    </a:r>
                  </a:p>
                </p:txBody>
              </p:sp>
            </p:grpSp>
          </p:grpSp>
          <p:grpSp>
            <p:nvGrpSpPr>
              <p:cNvPr id="266" name="Group 265"/>
              <p:cNvGrpSpPr/>
              <p:nvPr/>
            </p:nvGrpSpPr>
            <p:grpSpPr>
              <a:xfrm>
                <a:off x="833331" y="3478719"/>
                <a:ext cx="565150" cy="398272"/>
                <a:chOff x="1736090" y="2873352"/>
                <a:chExt cx="565150" cy="398272"/>
              </a:xfrm>
            </p:grpSpPr>
            <p:grpSp>
              <p:nvGrpSpPr>
                <p:cNvPr id="273" name="Group 327"/>
                <p:cNvGrpSpPr>
                  <a:grpSpLocks/>
                </p:cNvGrpSpPr>
                <p:nvPr/>
              </p:nvGrpSpPr>
              <p:grpSpPr bwMode="auto">
                <a:xfrm>
                  <a:off x="1736090" y="2893762"/>
                  <a:ext cx="565150" cy="292100"/>
                  <a:chOff x="1871277" y="1576300"/>
                  <a:chExt cx="1128371" cy="437861"/>
                </a:xfrm>
              </p:grpSpPr>
              <p:sp>
                <p:nvSpPr>
                  <p:cNvPr id="277" name="Oval 276"/>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78" name="Rectangle 277"/>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9" name="Oval 278"/>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80" name="Freeform 279"/>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81" name="Freeform 280"/>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82" name="Freeform 281"/>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83" name="Freeform 282"/>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84" name="Straight Connector 283"/>
                  <p:cNvCxnSpPr>
                    <a:endCxn id="279"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85" name="Straight Connector 284"/>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74" name="Group 273"/>
                <p:cNvGrpSpPr/>
                <p:nvPr/>
              </p:nvGrpSpPr>
              <p:grpSpPr>
                <a:xfrm>
                  <a:off x="1770362" y="2873352"/>
                  <a:ext cx="437353" cy="398272"/>
                  <a:chOff x="667045" y="1708643"/>
                  <a:chExt cx="437353" cy="398272"/>
                </a:xfrm>
              </p:grpSpPr>
              <p:sp>
                <p:nvSpPr>
                  <p:cNvPr id="275" name="Oval 274"/>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6" name="TextBox 275"/>
                  <p:cNvSpPr txBox="1"/>
                  <p:nvPr/>
                </p:nvSpPr>
                <p:spPr>
                  <a:xfrm>
                    <a:off x="667045" y="1708643"/>
                    <a:ext cx="437353" cy="398272"/>
                  </a:xfrm>
                  <a:prstGeom prst="rect">
                    <a:avLst/>
                  </a:prstGeom>
                  <a:noFill/>
                </p:spPr>
                <p:txBody>
                  <a:bodyPr wrap="none" rtlCol="0">
                    <a:spAutoFit/>
                  </a:bodyPr>
                  <a:lstStyle/>
                  <a:p>
                    <a:r>
                      <a:rPr lang="en-US" dirty="0"/>
                      <a:t>1a</a:t>
                    </a:r>
                  </a:p>
                </p:txBody>
              </p:sp>
            </p:grpSp>
          </p:grpSp>
          <p:cxnSp>
            <p:nvCxnSpPr>
              <p:cNvPr id="269" name="Straight Connector 268"/>
              <p:cNvCxnSpPr>
                <a:stCxn id="316" idx="7"/>
              </p:cNvCxnSpPr>
              <p:nvPr/>
            </p:nvCxnSpPr>
            <p:spPr bwMode="auto">
              <a:xfrm>
                <a:off x="2218708" y="3154477"/>
                <a:ext cx="480042" cy="36977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70" name="Straight Connector 269"/>
              <p:cNvCxnSpPr/>
              <p:nvPr/>
            </p:nvCxnSpPr>
            <p:spPr bwMode="auto">
              <a:xfrm>
                <a:off x="1315140" y="3783345"/>
                <a:ext cx="489235" cy="35258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71" name="Straight Connector 270"/>
              <p:cNvCxnSpPr/>
              <p:nvPr/>
            </p:nvCxnSpPr>
            <p:spPr bwMode="auto">
              <a:xfrm flipH="1">
                <a:off x="2196042" y="3783542"/>
                <a:ext cx="508002" cy="34925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7" name="Straight Connector 336"/>
              <p:cNvCxnSpPr>
                <a:endCxn id="316" idx="2"/>
              </p:cNvCxnSpPr>
              <p:nvPr/>
            </p:nvCxnSpPr>
            <p:spPr bwMode="auto">
              <a:xfrm flipV="1">
                <a:off x="1319809" y="3078707"/>
                <a:ext cx="417868" cy="45701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197" name="Freeform 2"/>
          <p:cNvSpPr>
            <a:spLocks/>
          </p:cNvSpPr>
          <p:nvPr/>
        </p:nvSpPr>
        <p:spPr bwMode="auto">
          <a:xfrm>
            <a:off x="4809692" y="2741494"/>
            <a:ext cx="2545688" cy="1720535"/>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98" name="Group 197"/>
          <p:cNvGrpSpPr/>
          <p:nvPr/>
        </p:nvGrpSpPr>
        <p:grpSpPr>
          <a:xfrm>
            <a:off x="5030594" y="2881518"/>
            <a:ext cx="2189884" cy="1502905"/>
            <a:chOff x="833331" y="2873352"/>
            <a:chExt cx="2333625" cy="1619237"/>
          </a:xfrm>
        </p:grpSpPr>
        <p:grpSp>
          <p:nvGrpSpPr>
            <p:cNvPr id="199" name="Group 198"/>
            <p:cNvGrpSpPr/>
            <p:nvPr/>
          </p:nvGrpSpPr>
          <p:grpSpPr>
            <a:xfrm>
              <a:off x="1736090" y="2873352"/>
              <a:ext cx="565150" cy="397920"/>
              <a:chOff x="1736090" y="2873352"/>
              <a:chExt cx="565150" cy="397920"/>
            </a:xfrm>
          </p:grpSpPr>
          <p:grpSp>
            <p:nvGrpSpPr>
              <p:cNvPr id="248" name="Group 327"/>
              <p:cNvGrpSpPr>
                <a:grpSpLocks/>
              </p:cNvGrpSpPr>
              <p:nvPr/>
            </p:nvGrpSpPr>
            <p:grpSpPr bwMode="auto">
              <a:xfrm>
                <a:off x="1736090" y="2893762"/>
                <a:ext cx="565150" cy="292100"/>
                <a:chOff x="1871277" y="1576300"/>
                <a:chExt cx="1128371" cy="437861"/>
              </a:xfrm>
            </p:grpSpPr>
            <p:sp>
              <p:nvSpPr>
                <p:cNvPr id="252" name="Oval 251"/>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53" name="Rectangle 252"/>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4" name="Oval 253"/>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55" name="Freeform 254"/>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6" name="Freeform 255"/>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7" name="Freeform 256"/>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8" name="Freeform 257"/>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59" name="Straight Connector 258"/>
                <p:cNvCxnSpPr>
                  <a:endCxn id="254"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49" name="Group 248"/>
              <p:cNvGrpSpPr/>
              <p:nvPr/>
            </p:nvGrpSpPr>
            <p:grpSpPr>
              <a:xfrm>
                <a:off x="1770362" y="2873352"/>
                <a:ext cx="451313" cy="397920"/>
                <a:chOff x="667045" y="1708643"/>
                <a:chExt cx="451313" cy="397920"/>
              </a:xfrm>
            </p:grpSpPr>
            <p:sp>
              <p:nvSpPr>
                <p:cNvPr id="250" name="Oval 249"/>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1" name="TextBox 250"/>
                <p:cNvSpPr txBox="1"/>
                <p:nvPr/>
              </p:nvSpPr>
              <p:spPr>
                <a:xfrm>
                  <a:off x="667045" y="1708643"/>
                  <a:ext cx="451313" cy="397920"/>
                </a:xfrm>
                <a:prstGeom prst="rect">
                  <a:avLst/>
                </a:prstGeom>
                <a:noFill/>
              </p:spPr>
              <p:txBody>
                <a:bodyPr wrap="none" rtlCol="0">
                  <a:spAutoFit/>
                </a:bodyPr>
                <a:lstStyle/>
                <a:p>
                  <a:r>
                    <a:rPr lang="en-US" dirty="0"/>
                    <a:t>2b</a:t>
                  </a:r>
                </a:p>
              </p:txBody>
            </p:sp>
          </p:grpSp>
        </p:grpSp>
        <p:grpSp>
          <p:nvGrpSpPr>
            <p:cNvPr id="200" name="Group 199"/>
            <p:cNvGrpSpPr/>
            <p:nvPr/>
          </p:nvGrpSpPr>
          <p:grpSpPr>
            <a:xfrm>
              <a:off x="1740320" y="4094669"/>
              <a:ext cx="565150" cy="397920"/>
              <a:chOff x="1736090" y="2873352"/>
              <a:chExt cx="565150" cy="397920"/>
            </a:xfrm>
          </p:grpSpPr>
          <p:grpSp>
            <p:nvGrpSpPr>
              <p:cNvPr id="235" name="Group 327"/>
              <p:cNvGrpSpPr>
                <a:grpSpLocks/>
              </p:cNvGrpSpPr>
              <p:nvPr/>
            </p:nvGrpSpPr>
            <p:grpSpPr bwMode="auto">
              <a:xfrm>
                <a:off x="1736090" y="2893762"/>
                <a:ext cx="565150" cy="292100"/>
                <a:chOff x="1871277" y="1576300"/>
                <a:chExt cx="1128371" cy="437861"/>
              </a:xfrm>
            </p:grpSpPr>
            <p:sp>
              <p:nvSpPr>
                <p:cNvPr id="239" name="Oval 238"/>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40" name="Rectangle 239"/>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1" name="Oval 240"/>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42" name="Freeform 241"/>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3" name="Freeform 242"/>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4" name="Freeform 243"/>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5" name="Freeform 244"/>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46" name="Straight Connector 245"/>
                <p:cNvCxnSpPr>
                  <a:endCxn id="241"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47" name="Straight Connector 246"/>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36" name="Group 235"/>
              <p:cNvGrpSpPr/>
              <p:nvPr/>
            </p:nvGrpSpPr>
            <p:grpSpPr>
              <a:xfrm>
                <a:off x="1770362" y="2873352"/>
                <a:ext cx="451313" cy="397920"/>
                <a:chOff x="667045" y="1708643"/>
                <a:chExt cx="451313" cy="397920"/>
              </a:xfrm>
            </p:grpSpPr>
            <p:sp>
              <p:nvSpPr>
                <p:cNvPr id="237" name="Oval 236"/>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8" name="TextBox 237"/>
                <p:cNvSpPr txBox="1"/>
                <p:nvPr/>
              </p:nvSpPr>
              <p:spPr>
                <a:xfrm>
                  <a:off x="667045" y="1708643"/>
                  <a:ext cx="451313" cy="397920"/>
                </a:xfrm>
                <a:prstGeom prst="rect">
                  <a:avLst/>
                </a:prstGeom>
                <a:noFill/>
              </p:spPr>
              <p:txBody>
                <a:bodyPr wrap="none" rtlCol="0">
                  <a:spAutoFit/>
                </a:bodyPr>
                <a:lstStyle/>
                <a:p>
                  <a:r>
                    <a:rPr lang="en-US" dirty="0"/>
                    <a:t>2d</a:t>
                  </a:r>
                </a:p>
              </p:txBody>
            </p:sp>
          </p:grpSp>
        </p:grpSp>
        <p:grpSp>
          <p:nvGrpSpPr>
            <p:cNvPr id="201" name="Group 200"/>
            <p:cNvGrpSpPr/>
            <p:nvPr/>
          </p:nvGrpSpPr>
          <p:grpSpPr>
            <a:xfrm>
              <a:off x="2601806" y="3485072"/>
              <a:ext cx="565150" cy="397920"/>
              <a:chOff x="1736090" y="2873352"/>
              <a:chExt cx="565150" cy="397920"/>
            </a:xfrm>
          </p:grpSpPr>
          <p:grpSp>
            <p:nvGrpSpPr>
              <p:cNvPr id="222" name="Group 327"/>
              <p:cNvGrpSpPr>
                <a:grpSpLocks/>
              </p:cNvGrpSpPr>
              <p:nvPr/>
            </p:nvGrpSpPr>
            <p:grpSpPr bwMode="auto">
              <a:xfrm>
                <a:off x="1736090" y="2893762"/>
                <a:ext cx="565150" cy="292100"/>
                <a:chOff x="1871277" y="1576300"/>
                <a:chExt cx="1128371" cy="437861"/>
              </a:xfrm>
            </p:grpSpPr>
            <p:sp>
              <p:nvSpPr>
                <p:cNvPr id="226" name="Oval 225"/>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27" name="Rectangle 226"/>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28" name="Oval 227"/>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29" name="Freeform 228"/>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30" name="Freeform 229"/>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31" name="Freeform 230"/>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32" name="Freeform 231"/>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33" name="Straight Connector 232"/>
                <p:cNvCxnSpPr>
                  <a:endCxn id="228"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34" name="Straight Connector 233"/>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23" name="Group 222"/>
              <p:cNvGrpSpPr/>
              <p:nvPr/>
            </p:nvGrpSpPr>
            <p:grpSpPr>
              <a:xfrm>
                <a:off x="1770362" y="2873352"/>
                <a:ext cx="425688" cy="397920"/>
                <a:chOff x="667045" y="1708643"/>
                <a:chExt cx="425688" cy="397920"/>
              </a:xfrm>
            </p:grpSpPr>
            <p:sp>
              <p:nvSpPr>
                <p:cNvPr id="224" name="Oval 223"/>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5" name="TextBox 224"/>
                <p:cNvSpPr txBox="1"/>
                <p:nvPr/>
              </p:nvSpPr>
              <p:spPr>
                <a:xfrm>
                  <a:off x="667045" y="1708643"/>
                  <a:ext cx="425688" cy="397920"/>
                </a:xfrm>
                <a:prstGeom prst="rect">
                  <a:avLst/>
                </a:prstGeom>
                <a:noFill/>
              </p:spPr>
              <p:txBody>
                <a:bodyPr wrap="none" rtlCol="0">
                  <a:spAutoFit/>
                </a:bodyPr>
                <a:lstStyle/>
                <a:p>
                  <a:r>
                    <a:rPr lang="en-US" dirty="0"/>
                    <a:t>2c</a:t>
                  </a:r>
                </a:p>
              </p:txBody>
            </p:sp>
          </p:grpSp>
        </p:grpSp>
        <p:grpSp>
          <p:nvGrpSpPr>
            <p:cNvPr id="202" name="Group 201"/>
            <p:cNvGrpSpPr/>
            <p:nvPr/>
          </p:nvGrpSpPr>
          <p:grpSpPr>
            <a:xfrm>
              <a:off x="833331" y="3478719"/>
              <a:ext cx="565150" cy="397920"/>
              <a:chOff x="1736090" y="2873352"/>
              <a:chExt cx="565150" cy="397920"/>
            </a:xfrm>
          </p:grpSpPr>
          <p:grpSp>
            <p:nvGrpSpPr>
              <p:cNvPr id="209" name="Group 327"/>
              <p:cNvGrpSpPr>
                <a:grpSpLocks/>
              </p:cNvGrpSpPr>
              <p:nvPr/>
            </p:nvGrpSpPr>
            <p:grpSpPr bwMode="auto">
              <a:xfrm>
                <a:off x="1736090" y="2893762"/>
                <a:ext cx="565150" cy="292100"/>
                <a:chOff x="1871277" y="1576300"/>
                <a:chExt cx="1128371" cy="437861"/>
              </a:xfrm>
            </p:grpSpPr>
            <p:sp>
              <p:nvSpPr>
                <p:cNvPr id="213" name="Oval 212"/>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14" name="Rectangle 213"/>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5" name="Oval 214"/>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16" name="Freeform 215"/>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7" name="Freeform 216"/>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8" name="Freeform 217"/>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9" name="Freeform 218"/>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20" name="Straight Connector 219"/>
                <p:cNvCxnSpPr>
                  <a:endCxn id="215"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21" name="Straight Connector 220"/>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10" name="Group 209"/>
              <p:cNvGrpSpPr/>
              <p:nvPr/>
            </p:nvGrpSpPr>
            <p:grpSpPr>
              <a:xfrm>
                <a:off x="1770362" y="2873352"/>
                <a:ext cx="439355" cy="397920"/>
                <a:chOff x="667045" y="1708643"/>
                <a:chExt cx="439355" cy="397920"/>
              </a:xfrm>
            </p:grpSpPr>
            <p:sp>
              <p:nvSpPr>
                <p:cNvPr id="211" name="Oval 210"/>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12" name="TextBox 211"/>
                <p:cNvSpPr txBox="1"/>
                <p:nvPr/>
              </p:nvSpPr>
              <p:spPr>
                <a:xfrm>
                  <a:off x="667045" y="1708643"/>
                  <a:ext cx="439355" cy="397920"/>
                </a:xfrm>
                <a:prstGeom prst="rect">
                  <a:avLst/>
                </a:prstGeom>
                <a:noFill/>
              </p:spPr>
              <p:txBody>
                <a:bodyPr wrap="none" rtlCol="0">
                  <a:spAutoFit/>
                </a:bodyPr>
                <a:lstStyle/>
                <a:p>
                  <a:r>
                    <a:rPr lang="en-US" dirty="0"/>
                    <a:t>2a</a:t>
                  </a:r>
                </a:p>
              </p:txBody>
            </p:sp>
          </p:grpSp>
        </p:grpSp>
        <p:cxnSp>
          <p:nvCxnSpPr>
            <p:cNvPr id="203" name="Straight Connector 202"/>
            <p:cNvCxnSpPr>
              <a:endCxn id="238" idx="0"/>
            </p:cNvCxnSpPr>
            <p:nvPr/>
          </p:nvCxnSpPr>
          <p:spPr bwMode="auto">
            <a:xfrm>
              <a:off x="1991073" y="3173114"/>
              <a:ext cx="9175" cy="92155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5" name="Straight Connector 204"/>
            <p:cNvCxnSpPr/>
            <p:nvPr/>
          </p:nvCxnSpPr>
          <p:spPr bwMode="auto">
            <a:xfrm>
              <a:off x="2280478" y="3145660"/>
              <a:ext cx="435814" cy="35947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6" name="Straight Connector 205"/>
            <p:cNvCxnSpPr/>
            <p:nvPr/>
          </p:nvCxnSpPr>
          <p:spPr bwMode="auto">
            <a:xfrm>
              <a:off x="1300073" y="3768911"/>
              <a:ext cx="527386" cy="3682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7" name="Straight Connector 206"/>
            <p:cNvCxnSpPr/>
            <p:nvPr/>
          </p:nvCxnSpPr>
          <p:spPr bwMode="auto">
            <a:xfrm flipH="1">
              <a:off x="2194462" y="3713972"/>
              <a:ext cx="509583" cy="42894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133" name="Freeform 2"/>
          <p:cNvSpPr>
            <a:spLocks/>
          </p:cNvSpPr>
          <p:nvPr/>
        </p:nvSpPr>
        <p:spPr bwMode="auto">
          <a:xfrm>
            <a:off x="7031687" y="1673235"/>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34" name="Group 133"/>
          <p:cNvGrpSpPr/>
          <p:nvPr/>
        </p:nvGrpSpPr>
        <p:grpSpPr>
          <a:xfrm>
            <a:off x="7255177" y="1809351"/>
            <a:ext cx="2215548" cy="2123152"/>
            <a:chOff x="833331" y="2873352"/>
            <a:chExt cx="2333625" cy="2353163"/>
          </a:xfrm>
        </p:grpSpPr>
        <p:grpSp>
          <p:nvGrpSpPr>
            <p:cNvPr id="135" name="Group 134"/>
            <p:cNvGrpSpPr/>
            <p:nvPr/>
          </p:nvGrpSpPr>
          <p:grpSpPr>
            <a:xfrm>
              <a:off x="1736090" y="2873352"/>
              <a:ext cx="565150" cy="409344"/>
              <a:chOff x="1736090" y="2873352"/>
              <a:chExt cx="565150" cy="409344"/>
            </a:xfrm>
          </p:grpSpPr>
          <p:grpSp>
            <p:nvGrpSpPr>
              <p:cNvPr id="184" name="Group 327"/>
              <p:cNvGrpSpPr>
                <a:grpSpLocks/>
              </p:cNvGrpSpPr>
              <p:nvPr/>
            </p:nvGrpSpPr>
            <p:grpSpPr bwMode="auto">
              <a:xfrm>
                <a:off x="1736090" y="2893762"/>
                <a:ext cx="565150" cy="292100"/>
                <a:chOff x="1871277" y="1576300"/>
                <a:chExt cx="1128371" cy="437861"/>
              </a:xfrm>
            </p:grpSpPr>
            <p:sp>
              <p:nvSpPr>
                <p:cNvPr id="188" name="Oval 187"/>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89" name="Rectangle 188"/>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0" name="Oval 189"/>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91" name="Freeform 190"/>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2" name="Freeform 191"/>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3" name="Freeform 192"/>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4" name="Freeform 193"/>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95" name="Straight Connector 194"/>
                <p:cNvCxnSpPr>
                  <a:endCxn id="190"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96" name="Straight Connector 195"/>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85" name="Group 184"/>
              <p:cNvGrpSpPr/>
              <p:nvPr/>
            </p:nvGrpSpPr>
            <p:grpSpPr>
              <a:xfrm>
                <a:off x="1770362" y="2873352"/>
                <a:ext cx="446085" cy="409344"/>
                <a:chOff x="667045" y="1708643"/>
                <a:chExt cx="446085" cy="409344"/>
              </a:xfrm>
            </p:grpSpPr>
            <p:sp>
              <p:nvSpPr>
                <p:cNvPr id="186" name="Oval 185"/>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87" name="TextBox 186"/>
                <p:cNvSpPr txBox="1"/>
                <p:nvPr/>
              </p:nvSpPr>
              <p:spPr>
                <a:xfrm>
                  <a:off x="667045" y="1708643"/>
                  <a:ext cx="446085" cy="409344"/>
                </a:xfrm>
                <a:prstGeom prst="rect">
                  <a:avLst/>
                </a:prstGeom>
                <a:noFill/>
              </p:spPr>
              <p:txBody>
                <a:bodyPr wrap="none" rtlCol="0">
                  <a:spAutoFit/>
                </a:bodyPr>
                <a:lstStyle/>
                <a:p>
                  <a:r>
                    <a:rPr lang="en-US" dirty="0"/>
                    <a:t>3b</a:t>
                  </a:r>
                </a:p>
              </p:txBody>
            </p:sp>
          </p:grpSp>
        </p:grpSp>
        <p:grpSp>
          <p:nvGrpSpPr>
            <p:cNvPr id="136" name="Group 135"/>
            <p:cNvGrpSpPr/>
            <p:nvPr/>
          </p:nvGrpSpPr>
          <p:grpSpPr>
            <a:xfrm>
              <a:off x="1740320" y="4094669"/>
              <a:ext cx="565150" cy="409344"/>
              <a:chOff x="1736090" y="2873352"/>
              <a:chExt cx="565150" cy="409344"/>
            </a:xfrm>
          </p:grpSpPr>
          <p:grpSp>
            <p:nvGrpSpPr>
              <p:cNvPr id="171" name="Group 327"/>
              <p:cNvGrpSpPr>
                <a:grpSpLocks/>
              </p:cNvGrpSpPr>
              <p:nvPr/>
            </p:nvGrpSpPr>
            <p:grpSpPr bwMode="auto">
              <a:xfrm>
                <a:off x="1736090" y="2893762"/>
                <a:ext cx="565150" cy="292100"/>
                <a:chOff x="1871277" y="1576300"/>
                <a:chExt cx="1128371" cy="437861"/>
              </a:xfrm>
            </p:grpSpPr>
            <p:sp>
              <p:nvSpPr>
                <p:cNvPr id="175" name="Oval 174"/>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76" name="Rectangle 175"/>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77" name="Oval 176"/>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78" name="Freeform 177"/>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79" name="Freeform 178"/>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80" name="Freeform 179"/>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81" name="Freeform 180"/>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82" name="Straight Connector 181"/>
                <p:cNvCxnSpPr>
                  <a:endCxn id="177"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72" name="Group 171"/>
              <p:cNvGrpSpPr/>
              <p:nvPr/>
            </p:nvGrpSpPr>
            <p:grpSpPr>
              <a:xfrm>
                <a:off x="1770362" y="2873352"/>
                <a:ext cx="446085" cy="409344"/>
                <a:chOff x="667045" y="1708643"/>
                <a:chExt cx="446085" cy="409344"/>
              </a:xfrm>
            </p:grpSpPr>
            <p:sp>
              <p:nvSpPr>
                <p:cNvPr id="173" name="Oval 172"/>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74" name="TextBox 173"/>
                <p:cNvSpPr txBox="1"/>
                <p:nvPr/>
              </p:nvSpPr>
              <p:spPr>
                <a:xfrm>
                  <a:off x="667045" y="1708643"/>
                  <a:ext cx="446085" cy="409344"/>
                </a:xfrm>
                <a:prstGeom prst="rect">
                  <a:avLst/>
                </a:prstGeom>
                <a:noFill/>
              </p:spPr>
              <p:txBody>
                <a:bodyPr wrap="none" rtlCol="0">
                  <a:spAutoFit/>
                </a:bodyPr>
                <a:lstStyle/>
                <a:p>
                  <a:r>
                    <a:rPr lang="en-US" dirty="0"/>
                    <a:t>3d</a:t>
                  </a:r>
                </a:p>
              </p:txBody>
            </p:sp>
          </p:grpSp>
        </p:grpSp>
        <p:grpSp>
          <p:nvGrpSpPr>
            <p:cNvPr id="137" name="Group 136"/>
            <p:cNvGrpSpPr/>
            <p:nvPr/>
          </p:nvGrpSpPr>
          <p:grpSpPr>
            <a:xfrm>
              <a:off x="2601806" y="3485072"/>
              <a:ext cx="565150" cy="409344"/>
              <a:chOff x="1736090" y="2873352"/>
              <a:chExt cx="565150" cy="409344"/>
            </a:xfrm>
          </p:grpSpPr>
          <p:grpSp>
            <p:nvGrpSpPr>
              <p:cNvPr id="158" name="Group 327"/>
              <p:cNvGrpSpPr>
                <a:grpSpLocks/>
              </p:cNvGrpSpPr>
              <p:nvPr/>
            </p:nvGrpSpPr>
            <p:grpSpPr bwMode="auto">
              <a:xfrm>
                <a:off x="1736090" y="2893762"/>
                <a:ext cx="565150" cy="292100"/>
                <a:chOff x="1871277" y="1576300"/>
                <a:chExt cx="1128371" cy="437861"/>
              </a:xfrm>
            </p:grpSpPr>
            <p:sp>
              <p:nvSpPr>
                <p:cNvPr id="162" name="Oval 161"/>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63" name="Rectangle 162"/>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4" name="Oval 163"/>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65" name="Freeform 164"/>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6" name="Freeform 165"/>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7" name="Freeform 166"/>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8" name="Freeform 167"/>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69" name="Straight Connector 168"/>
                <p:cNvCxnSpPr>
                  <a:endCxn id="164"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59" name="Group 158"/>
              <p:cNvGrpSpPr/>
              <p:nvPr/>
            </p:nvGrpSpPr>
            <p:grpSpPr>
              <a:xfrm>
                <a:off x="1770362" y="2873352"/>
                <a:ext cx="420758" cy="409344"/>
                <a:chOff x="667045" y="1708643"/>
                <a:chExt cx="420758" cy="409344"/>
              </a:xfrm>
            </p:grpSpPr>
            <p:sp>
              <p:nvSpPr>
                <p:cNvPr id="160" name="Oval 159"/>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61" name="TextBox 160"/>
                <p:cNvSpPr txBox="1"/>
                <p:nvPr/>
              </p:nvSpPr>
              <p:spPr>
                <a:xfrm>
                  <a:off x="667045" y="1708643"/>
                  <a:ext cx="420758" cy="409344"/>
                </a:xfrm>
                <a:prstGeom prst="rect">
                  <a:avLst/>
                </a:prstGeom>
                <a:noFill/>
              </p:spPr>
              <p:txBody>
                <a:bodyPr wrap="none" rtlCol="0">
                  <a:spAutoFit/>
                </a:bodyPr>
                <a:lstStyle/>
                <a:p>
                  <a:r>
                    <a:rPr lang="en-US" dirty="0"/>
                    <a:t>3c</a:t>
                  </a:r>
                </a:p>
              </p:txBody>
            </p:sp>
          </p:grpSp>
        </p:grpSp>
        <p:grpSp>
          <p:nvGrpSpPr>
            <p:cNvPr id="138" name="Group 137"/>
            <p:cNvGrpSpPr/>
            <p:nvPr/>
          </p:nvGrpSpPr>
          <p:grpSpPr>
            <a:xfrm>
              <a:off x="833331" y="3478719"/>
              <a:ext cx="565150" cy="409344"/>
              <a:chOff x="1736090" y="2873352"/>
              <a:chExt cx="565150" cy="409344"/>
            </a:xfrm>
          </p:grpSpPr>
          <p:grpSp>
            <p:nvGrpSpPr>
              <p:cNvPr id="145" name="Group 327"/>
              <p:cNvGrpSpPr>
                <a:grpSpLocks/>
              </p:cNvGrpSpPr>
              <p:nvPr/>
            </p:nvGrpSpPr>
            <p:grpSpPr bwMode="auto">
              <a:xfrm>
                <a:off x="1736090" y="2893762"/>
                <a:ext cx="565150" cy="292100"/>
                <a:chOff x="1871277" y="1576300"/>
                <a:chExt cx="1128371" cy="437861"/>
              </a:xfrm>
            </p:grpSpPr>
            <p:sp>
              <p:nvSpPr>
                <p:cNvPr id="149" name="Oval 148"/>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50" name="Rectangle 149"/>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1" name="Oval 150"/>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52" name="Freeform 151"/>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3" name="Freeform 152"/>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4" name="Freeform 153"/>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5" name="Freeform 154"/>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56" name="Straight Connector 155"/>
                <p:cNvCxnSpPr>
                  <a:endCxn id="151"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57" name="Straight Connector 156"/>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46" name="Group 145"/>
              <p:cNvGrpSpPr/>
              <p:nvPr/>
            </p:nvGrpSpPr>
            <p:grpSpPr>
              <a:xfrm>
                <a:off x="1770362" y="2873352"/>
                <a:ext cx="434265" cy="409344"/>
                <a:chOff x="667045" y="1708643"/>
                <a:chExt cx="434265" cy="409344"/>
              </a:xfrm>
            </p:grpSpPr>
            <p:sp>
              <p:nvSpPr>
                <p:cNvPr id="147" name="Oval 146"/>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8" name="TextBox 147"/>
                <p:cNvSpPr txBox="1"/>
                <p:nvPr/>
              </p:nvSpPr>
              <p:spPr>
                <a:xfrm>
                  <a:off x="667045" y="1708643"/>
                  <a:ext cx="434265" cy="409344"/>
                </a:xfrm>
                <a:prstGeom prst="rect">
                  <a:avLst/>
                </a:prstGeom>
                <a:noFill/>
              </p:spPr>
              <p:txBody>
                <a:bodyPr wrap="none" rtlCol="0">
                  <a:spAutoFit/>
                </a:bodyPr>
                <a:lstStyle/>
                <a:p>
                  <a:r>
                    <a:rPr lang="en-US" dirty="0"/>
                    <a:t>3a</a:t>
                  </a:r>
                </a:p>
              </p:txBody>
            </p:sp>
          </p:grpSp>
        </p:grpSp>
        <p:cxnSp>
          <p:nvCxnSpPr>
            <p:cNvPr id="140" name="Straight Connector 139"/>
            <p:cNvCxnSpPr/>
            <p:nvPr/>
          </p:nvCxnSpPr>
          <p:spPr bwMode="auto">
            <a:xfrm>
              <a:off x="1407477" y="3648621"/>
              <a:ext cx="1204913" cy="635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1" name="Straight Connector 140"/>
            <p:cNvCxnSpPr>
              <a:stCxn id="188" idx="7"/>
            </p:cNvCxnSpPr>
            <p:nvPr/>
          </p:nvCxnSpPr>
          <p:spPr bwMode="auto">
            <a:xfrm>
              <a:off x="2218708" y="3154477"/>
              <a:ext cx="480042" cy="36977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2" name="Straight Connector 141"/>
            <p:cNvCxnSpPr/>
            <p:nvPr/>
          </p:nvCxnSpPr>
          <p:spPr bwMode="auto">
            <a:xfrm>
              <a:off x="1300073" y="3786304"/>
              <a:ext cx="477927" cy="35707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4" name="Straight Connector 143"/>
            <p:cNvCxnSpPr/>
            <p:nvPr/>
          </p:nvCxnSpPr>
          <p:spPr bwMode="auto">
            <a:xfrm flipH="1">
              <a:off x="1287553" y="3166946"/>
              <a:ext cx="508002" cy="34925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26" name="Straight Connector 325"/>
            <p:cNvCxnSpPr/>
            <p:nvPr/>
          </p:nvCxnSpPr>
          <p:spPr bwMode="auto">
            <a:xfrm flipH="1">
              <a:off x="1596702" y="5224152"/>
              <a:ext cx="673647" cy="236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128" name="Straight Connector 127"/>
          <p:cNvCxnSpPr/>
          <p:nvPr/>
        </p:nvCxnSpPr>
        <p:spPr bwMode="auto">
          <a:xfrm flipH="1" flipV="1">
            <a:off x="4570707" y="2702856"/>
            <a:ext cx="542552" cy="781201"/>
          </a:xfrm>
          <a:prstGeom prst="line">
            <a:avLst/>
          </a:prstGeom>
          <a:solidFill>
            <a:schemeClr val="accent1"/>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29" name="Straight Connector 128"/>
          <p:cNvCxnSpPr/>
          <p:nvPr/>
        </p:nvCxnSpPr>
        <p:spPr bwMode="auto">
          <a:xfrm flipV="1">
            <a:off x="7047189" y="2643973"/>
            <a:ext cx="337735" cy="823128"/>
          </a:xfrm>
          <a:prstGeom prst="line">
            <a:avLst/>
          </a:prstGeom>
          <a:solidFill>
            <a:schemeClr val="accent1"/>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30" name="TextBox 129"/>
          <p:cNvSpPr txBox="1"/>
          <p:nvPr/>
        </p:nvSpPr>
        <p:spPr>
          <a:xfrm>
            <a:off x="5017292" y="2801177"/>
            <a:ext cx="582211" cy="400110"/>
          </a:xfrm>
          <a:prstGeom prst="rect">
            <a:avLst/>
          </a:prstGeom>
          <a:noFill/>
        </p:spPr>
        <p:txBody>
          <a:bodyPr wrap="none" rtlCol="0">
            <a:spAutoFit/>
          </a:bodyPr>
          <a:lstStyle/>
          <a:p>
            <a:r>
              <a:rPr lang="en-US" sz="2000" dirty="0">
                <a:solidFill>
                  <a:srgbClr val="000090"/>
                </a:solidFill>
              </a:rPr>
              <a:t>AS2</a:t>
            </a:r>
          </a:p>
        </p:txBody>
      </p:sp>
      <p:sp>
        <p:nvSpPr>
          <p:cNvPr id="131" name="TextBox 130"/>
          <p:cNvSpPr txBox="1"/>
          <p:nvPr/>
        </p:nvSpPr>
        <p:spPr>
          <a:xfrm>
            <a:off x="7067951" y="1714475"/>
            <a:ext cx="582211" cy="400110"/>
          </a:xfrm>
          <a:prstGeom prst="rect">
            <a:avLst/>
          </a:prstGeom>
          <a:noFill/>
        </p:spPr>
        <p:txBody>
          <a:bodyPr wrap="none" rtlCol="0">
            <a:spAutoFit/>
          </a:bodyPr>
          <a:lstStyle/>
          <a:p>
            <a:r>
              <a:rPr lang="en-US" sz="2000" dirty="0">
                <a:solidFill>
                  <a:srgbClr val="000090"/>
                </a:solidFill>
              </a:rPr>
              <a:t>AS3</a:t>
            </a:r>
          </a:p>
        </p:txBody>
      </p:sp>
      <p:sp>
        <p:nvSpPr>
          <p:cNvPr id="132" name="TextBox 131"/>
          <p:cNvSpPr txBox="1"/>
          <p:nvPr/>
        </p:nvSpPr>
        <p:spPr>
          <a:xfrm>
            <a:off x="2231173" y="1925151"/>
            <a:ext cx="582211" cy="400110"/>
          </a:xfrm>
          <a:prstGeom prst="rect">
            <a:avLst/>
          </a:prstGeom>
          <a:noFill/>
        </p:spPr>
        <p:txBody>
          <a:bodyPr wrap="none" rtlCol="0">
            <a:spAutoFit/>
          </a:bodyPr>
          <a:lstStyle/>
          <a:p>
            <a:r>
              <a:rPr lang="en-US" sz="2000" dirty="0">
                <a:solidFill>
                  <a:srgbClr val="000090"/>
                </a:solidFill>
              </a:rPr>
              <a:t>AS1</a:t>
            </a:r>
          </a:p>
        </p:txBody>
      </p:sp>
      <p:grpSp>
        <p:nvGrpSpPr>
          <p:cNvPr id="11" name="Group 10"/>
          <p:cNvGrpSpPr/>
          <p:nvPr/>
        </p:nvGrpSpPr>
        <p:grpSpPr>
          <a:xfrm>
            <a:off x="8594827" y="2776082"/>
            <a:ext cx="1701734" cy="616172"/>
            <a:chOff x="7073692" y="5469792"/>
            <a:chExt cx="1701734" cy="616172"/>
          </a:xfrm>
        </p:grpSpPr>
        <p:grpSp>
          <p:nvGrpSpPr>
            <p:cNvPr id="10" name="Group 9"/>
            <p:cNvGrpSpPr/>
            <p:nvPr/>
          </p:nvGrpSpPr>
          <p:grpSpPr>
            <a:xfrm>
              <a:off x="7073692" y="5469792"/>
              <a:ext cx="1701734" cy="616172"/>
              <a:chOff x="6946249" y="5096269"/>
              <a:chExt cx="1701734" cy="616172"/>
            </a:xfrm>
          </p:grpSpPr>
          <p:sp>
            <p:nvSpPr>
              <p:cNvPr id="399" name="Freeform 2"/>
              <p:cNvSpPr>
                <a:spLocks/>
              </p:cNvSpPr>
              <p:nvPr/>
            </p:nvSpPr>
            <p:spPr bwMode="auto">
              <a:xfrm>
                <a:off x="6946249" y="5096269"/>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370" name="Group 327"/>
              <p:cNvGrpSpPr>
                <a:grpSpLocks/>
              </p:cNvGrpSpPr>
              <p:nvPr/>
            </p:nvGrpSpPr>
            <p:grpSpPr bwMode="auto">
              <a:xfrm>
                <a:off x="7908175" y="5241780"/>
                <a:ext cx="536554" cy="263548"/>
                <a:chOff x="1871277" y="1576300"/>
                <a:chExt cx="1128371" cy="437861"/>
              </a:xfrm>
            </p:grpSpPr>
            <p:sp>
              <p:nvSpPr>
                <p:cNvPr id="374" name="Oval 373"/>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75" name="Rectangle 374"/>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6" name="Oval 375"/>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77" name="Freeform 376"/>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8" name="Freeform 377"/>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9" name="Freeform 378"/>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80" name="Freeform 379"/>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81" name="Straight Connector 380"/>
                <p:cNvCxnSpPr>
                  <a:endCxn id="376"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382" name="Straight Connector 381"/>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371" name="Group 370"/>
              <p:cNvGrpSpPr/>
              <p:nvPr/>
            </p:nvGrpSpPr>
            <p:grpSpPr>
              <a:xfrm>
                <a:off x="7904683" y="5223365"/>
                <a:ext cx="429781" cy="369332"/>
                <a:chOff x="629095" y="1708643"/>
                <a:chExt cx="452687" cy="409344"/>
              </a:xfrm>
            </p:grpSpPr>
            <p:sp>
              <p:nvSpPr>
                <p:cNvPr id="372" name="Oval 371"/>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73" name="TextBox 372"/>
                <p:cNvSpPr txBox="1"/>
                <p:nvPr/>
              </p:nvSpPr>
              <p:spPr>
                <a:xfrm>
                  <a:off x="629095" y="1708643"/>
                  <a:ext cx="432579" cy="409344"/>
                </a:xfrm>
                <a:prstGeom prst="rect">
                  <a:avLst/>
                </a:prstGeom>
                <a:noFill/>
              </p:spPr>
              <p:txBody>
                <a:bodyPr wrap="none" rtlCol="0">
                  <a:spAutoFit/>
                </a:bodyPr>
                <a:lstStyle/>
                <a:p>
                  <a:pPr algn="ctr"/>
                  <a:r>
                    <a:rPr lang="en-US" dirty="0"/>
                    <a:t>  X</a:t>
                  </a:r>
                </a:p>
              </p:txBody>
            </p:sp>
          </p:grpSp>
        </p:grpSp>
        <p:cxnSp>
          <p:nvCxnSpPr>
            <p:cNvPr id="402" name="Straight Connector 401"/>
            <p:cNvCxnSpPr/>
            <p:nvPr/>
          </p:nvCxnSpPr>
          <p:spPr bwMode="auto">
            <a:xfrm flipH="1">
              <a:off x="7133690" y="5764030"/>
              <a:ext cx="870024" cy="99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7" name="Group 6"/>
          <p:cNvGrpSpPr/>
          <p:nvPr/>
        </p:nvGrpSpPr>
        <p:grpSpPr>
          <a:xfrm>
            <a:off x="7237444" y="2742076"/>
            <a:ext cx="1009362" cy="768350"/>
            <a:chOff x="5713444" y="2379268"/>
            <a:chExt cx="1009362" cy="768350"/>
          </a:xfrm>
        </p:grpSpPr>
        <p:sp>
          <p:nvSpPr>
            <p:cNvPr id="162850" name="AutoShape 118"/>
            <p:cNvSpPr>
              <a:spLocks noChangeArrowheads="1"/>
            </p:cNvSpPr>
            <p:nvPr/>
          </p:nvSpPr>
          <p:spPr bwMode="auto">
            <a:xfrm rot="17597965">
              <a:off x="5467382" y="2625330"/>
              <a:ext cx="768350" cy="276226"/>
            </a:xfrm>
            <a:prstGeom prst="leftArrow">
              <a:avLst>
                <a:gd name="adj1" fmla="val 50000"/>
                <a:gd name="adj2" fmla="val 69540"/>
              </a:avLst>
            </a:prstGeom>
            <a:gradFill rotWithShape="1">
              <a:gsLst>
                <a:gs pos="0">
                  <a:srgbClr val="FF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62851" name="Text Box 119"/>
            <p:cNvSpPr txBox="1">
              <a:spLocks noChangeArrowheads="1"/>
            </p:cNvSpPr>
            <p:nvPr/>
          </p:nvSpPr>
          <p:spPr bwMode="auto">
            <a:xfrm>
              <a:off x="5906829" y="2784958"/>
              <a:ext cx="815977"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600" i="1" dirty="0">
                  <a:solidFill>
                    <a:srgbClr val="CC0000"/>
                  </a:solidFill>
                </a:rPr>
                <a:t>AS3,X </a:t>
              </a:r>
            </a:p>
          </p:txBody>
        </p:sp>
      </p:grpSp>
      <p:grpSp>
        <p:nvGrpSpPr>
          <p:cNvPr id="6" name="Group 5"/>
          <p:cNvGrpSpPr/>
          <p:nvPr/>
        </p:nvGrpSpPr>
        <p:grpSpPr>
          <a:xfrm>
            <a:off x="3552829" y="2801413"/>
            <a:ext cx="1260153" cy="888605"/>
            <a:chOff x="2028828" y="2438604"/>
            <a:chExt cx="1260153" cy="888605"/>
          </a:xfrm>
        </p:grpSpPr>
        <p:sp>
          <p:nvSpPr>
            <p:cNvPr id="332" name="Text Box 119"/>
            <p:cNvSpPr txBox="1">
              <a:spLocks noChangeArrowheads="1"/>
            </p:cNvSpPr>
            <p:nvPr/>
          </p:nvSpPr>
          <p:spPr bwMode="auto">
            <a:xfrm>
              <a:off x="2028828" y="3019432"/>
              <a:ext cx="126015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600" i="1" dirty="0">
                  <a:solidFill>
                    <a:srgbClr val="CC0000"/>
                  </a:solidFill>
                </a:rPr>
                <a:t>AS2,AS3,X </a:t>
              </a:r>
            </a:p>
          </p:txBody>
        </p:sp>
        <p:sp>
          <p:nvSpPr>
            <p:cNvPr id="327" name="AutoShape 118"/>
            <p:cNvSpPr>
              <a:spLocks noChangeArrowheads="1"/>
            </p:cNvSpPr>
            <p:nvPr/>
          </p:nvSpPr>
          <p:spPr bwMode="auto">
            <a:xfrm rot="3445218">
              <a:off x="2734864" y="2684666"/>
              <a:ext cx="768350" cy="276225"/>
            </a:xfrm>
            <a:prstGeom prst="leftArrow">
              <a:avLst>
                <a:gd name="adj1" fmla="val 50000"/>
                <a:gd name="adj2" fmla="val 69540"/>
              </a:avLst>
            </a:prstGeom>
            <a:gradFill rotWithShape="1">
              <a:gsLst>
                <a:gs pos="0">
                  <a:srgbClr val="FF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5" name="Group 4"/>
          <p:cNvGrpSpPr/>
          <p:nvPr/>
        </p:nvGrpSpPr>
        <p:grpSpPr>
          <a:xfrm>
            <a:off x="2924150" y="2281384"/>
            <a:ext cx="1113456" cy="802903"/>
            <a:chOff x="4057381" y="2820739"/>
            <a:chExt cx="1113456" cy="802903"/>
          </a:xfrm>
        </p:grpSpPr>
        <p:cxnSp>
          <p:nvCxnSpPr>
            <p:cNvPr id="3" name="Straight Arrow Connector 2"/>
            <p:cNvCxnSpPr/>
            <p:nvPr/>
          </p:nvCxnSpPr>
          <p:spPr bwMode="auto">
            <a:xfrm flipH="1" flipV="1">
              <a:off x="4769093" y="2820739"/>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0" name="Straight Arrow Connector 329"/>
            <p:cNvCxnSpPr/>
            <p:nvPr/>
          </p:nvCxnSpPr>
          <p:spPr bwMode="auto">
            <a:xfrm flipH="1" flipV="1">
              <a:off x="4057381" y="3181458"/>
              <a:ext cx="1059565" cy="14171"/>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1" name="Straight Arrow Connector 330"/>
            <p:cNvCxnSpPr/>
            <p:nvPr/>
          </p:nvCxnSpPr>
          <p:spPr bwMode="auto">
            <a:xfrm flipH="1">
              <a:off x="4741068" y="3344630"/>
              <a:ext cx="409376" cy="279012"/>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325" name="Straight Connector 324"/>
          <p:cNvCxnSpPr>
            <a:stCxn id="148" idx="1"/>
          </p:cNvCxnSpPr>
          <p:nvPr/>
        </p:nvCxnSpPr>
        <p:spPr bwMode="auto">
          <a:xfrm flipH="1">
            <a:off x="4570901" y="2540212"/>
            <a:ext cx="2716814" cy="125862"/>
          </a:xfrm>
          <a:prstGeom prst="line">
            <a:avLst/>
          </a:prstGeom>
          <a:solidFill>
            <a:schemeClr val="accent1"/>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4" name="Group 3"/>
          <p:cNvGrpSpPr/>
          <p:nvPr/>
        </p:nvGrpSpPr>
        <p:grpSpPr>
          <a:xfrm>
            <a:off x="6141960" y="1984135"/>
            <a:ext cx="889720" cy="547957"/>
            <a:chOff x="4617960" y="1621326"/>
            <a:chExt cx="889720" cy="547957"/>
          </a:xfrm>
        </p:grpSpPr>
        <p:sp>
          <p:nvSpPr>
            <p:cNvPr id="329" name="AutoShape 118"/>
            <p:cNvSpPr>
              <a:spLocks noChangeArrowheads="1"/>
            </p:cNvSpPr>
            <p:nvPr/>
          </p:nvSpPr>
          <p:spPr bwMode="auto">
            <a:xfrm rot="21413181">
              <a:off x="4617960" y="1893058"/>
              <a:ext cx="768350" cy="276225"/>
            </a:xfrm>
            <a:prstGeom prst="leftArrow">
              <a:avLst>
                <a:gd name="adj1" fmla="val 50000"/>
                <a:gd name="adj2" fmla="val 69540"/>
              </a:avLst>
            </a:prstGeom>
            <a:gradFill rotWithShape="1">
              <a:gsLst>
                <a:gs pos="0">
                  <a:srgbClr val="FF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 name="TextBox 1"/>
            <p:cNvSpPr txBox="1"/>
            <p:nvPr/>
          </p:nvSpPr>
          <p:spPr>
            <a:xfrm rot="21418560">
              <a:off x="4849230" y="1621326"/>
              <a:ext cx="658450" cy="338554"/>
            </a:xfrm>
            <a:prstGeom prst="rect">
              <a:avLst/>
            </a:prstGeom>
            <a:noFill/>
          </p:spPr>
          <p:txBody>
            <a:bodyPr wrap="none" rtlCol="0">
              <a:spAutoFit/>
            </a:bodyPr>
            <a:lstStyle/>
            <a:p>
              <a:r>
                <a:rPr lang="en-US" sz="1600" i="1" dirty="0">
                  <a:solidFill>
                    <a:srgbClr val="CC0000"/>
                  </a:solidFill>
                </a:rPr>
                <a:t>AS3,X</a:t>
              </a:r>
            </a:p>
          </p:txBody>
        </p:sp>
      </p:grpSp>
      <p:sp>
        <p:nvSpPr>
          <p:cNvPr id="334" name="Rectangle 4"/>
          <p:cNvSpPr txBox="1">
            <a:spLocks noChangeArrowheads="1"/>
          </p:cNvSpPr>
          <p:nvPr/>
        </p:nvSpPr>
        <p:spPr bwMode="auto">
          <a:xfrm>
            <a:off x="5002501" y="5238591"/>
            <a:ext cx="5389671" cy="102870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000" dirty="0">
                <a:latin typeface="Arial"/>
                <a:cs typeface="Arial"/>
              </a:rPr>
              <a:t>1</a:t>
            </a:r>
            <a:r>
              <a:rPr lang="en-US" sz="2000" dirty="0">
                <a:latin typeface="Gill Sans MT" charset="0"/>
              </a:rPr>
              <a:t>d: OSPF intra-domain routing: to get to </a:t>
            </a:r>
            <a:r>
              <a:rPr lang="en-US" sz="2000" dirty="0">
                <a:latin typeface="Arial"/>
                <a:cs typeface="Arial"/>
              </a:rPr>
              <a:t>1</a:t>
            </a:r>
            <a:r>
              <a:rPr lang="en-US" sz="2000" dirty="0">
                <a:latin typeface="Gill Sans MT" charset="0"/>
              </a:rPr>
              <a:t>c, forward over outgoing local interface </a:t>
            </a:r>
            <a:r>
              <a:rPr lang="en-US" sz="2000" dirty="0">
                <a:latin typeface="Arial"/>
                <a:cs typeface="Arial"/>
              </a:rPr>
              <a:t>1</a:t>
            </a:r>
          </a:p>
        </p:txBody>
      </p:sp>
      <p:sp>
        <p:nvSpPr>
          <p:cNvPr id="328" name="TextBox 327"/>
          <p:cNvSpPr txBox="1"/>
          <p:nvPr/>
        </p:nvSpPr>
        <p:spPr>
          <a:xfrm rot="21418560">
            <a:off x="3884983" y="2116378"/>
            <a:ext cx="658450" cy="338554"/>
          </a:xfrm>
          <a:prstGeom prst="rect">
            <a:avLst/>
          </a:prstGeom>
          <a:noFill/>
        </p:spPr>
        <p:txBody>
          <a:bodyPr wrap="none" rtlCol="0">
            <a:spAutoFit/>
          </a:bodyPr>
          <a:lstStyle/>
          <a:p>
            <a:r>
              <a:rPr lang="en-US" sz="1600" i="1" dirty="0">
                <a:solidFill>
                  <a:srgbClr val="CC0000"/>
                </a:solidFill>
              </a:rPr>
              <a:t>AS3,X</a:t>
            </a:r>
          </a:p>
        </p:txBody>
      </p:sp>
      <p:sp>
        <p:nvSpPr>
          <p:cNvPr id="8" name="TextBox 7"/>
          <p:cNvSpPr txBox="1"/>
          <p:nvPr/>
        </p:nvSpPr>
        <p:spPr>
          <a:xfrm>
            <a:off x="2128730" y="1189190"/>
            <a:ext cx="6795065" cy="400110"/>
          </a:xfrm>
          <a:prstGeom prst="rect">
            <a:avLst/>
          </a:prstGeom>
          <a:noFill/>
        </p:spPr>
        <p:txBody>
          <a:bodyPr wrap="none" rtlCol="0">
            <a:spAutoFit/>
          </a:bodyPr>
          <a:lstStyle/>
          <a:p>
            <a:r>
              <a:rPr lang="en-US" sz="2000" dirty="0">
                <a:solidFill>
                  <a:srgbClr val="000090"/>
                </a:solidFill>
              </a:rPr>
              <a:t>Q: how does router set forwarding table entry to distant prefix?</a:t>
            </a:r>
          </a:p>
        </p:txBody>
      </p:sp>
      <p:grpSp>
        <p:nvGrpSpPr>
          <p:cNvPr id="14" name="Group 13"/>
          <p:cNvGrpSpPr/>
          <p:nvPr/>
        </p:nvGrpSpPr>
        <p:grpSpPr>
          <a:xfrm>
            <a:off x="2673470" y="2245332"/>
            <a:ext cx="1300492" cy="1068501"/>
            <a:chOff x="1149470" y="2245331"/>
            <a:chExt cx="1300492" cy="1068501"/>
          </a:xfrm>
        </p:grpSpPr>
        <p:sp>
          <p:nvSpPr>
            <p:cNvPr id="9" name="TextBox 8"/>
            <p:cNvSpPr txBox="1"/>
            <p:nvPr/>
          </p:nvSpPr>
          <p:spPr>
            <a:xfrm>
              <a:off x="2165447" y="2998844"/>
              <a:ext cx="284515" cy="307777"/>
            </a:xfrm>
            <a:prstGeom prst="rect">
              <a:avLst/>
            </a:prstGeom>
            <a:noFill/>
          </p:spPr>
          <p:txBody>
            <a:bodyPr wrap="none" rtlCol="0">
              <a:spAutoFit/>
            </a:bodyPr>
            <a:lstStyle/>
            <a:p>
              <a:r>
                <a:rPr lang="en-US" sz="1400" dirty="0"/>
                <a:t>1</a:t>
              </a:r>
            </a:p>
          </p:txBody>
        </p:sp>
        <p:sp>
          <p:nvSpPr>
            <p:cNvPr id="336" name="TextBox 335"/>
            <p:cNvSpPr txBox="1"/>
            <p:nvPr/>
          </p:nvSpPr>
          <p:spPr>
            <a:xfrm>
              <a:off x="1458923" y="3006055"/>
              <a:ext cx="284515" cy="307777"/>
            </a:xfrm>
            <a:prstGeom prst="rect">
              <a:avLst/>
            </a:prstGeom>
            <a:noFill/>
          </p:spPr>
          <p:txBody>
            <a:bodyPr wrap="none" rtlCol="0">
              <a:spAutoFit/>
            </a:bodyPr>
            <a:lstStyle/>
            <a:p>
              <a:r>
                <a:rPr lang="en-US" sz="1400" dirty="0"/>
                <a:t>2</a:t>
              </a:r>
            </a:p>
          </p:txBody>
        </p:sp>
        <p:sp>
          <p:nvSpPr>
            <p:cNvPr id="338" name="TextBox 337"/>
            <p:cNvSpPr txBox="1"/>
            <p:nvPr/>
          </p:nvSpPr>
          <p:spPr>
            <a:xfrm>
              <a:off x="1149470" y="2245331"/>
              <a:ext cx="284515" cy="307777"/>
            </a:xfrm>
            <a:prstGeom prst="rect">
              <a:avLst/>
            </a:prstGeom>
            <a:noFill/>
          </p:spPr>
          <p:txBody>
            <a:bodyPr wrap="none" rtlCol="0">
              <a:spAutoFit/>
            </a:bodyPr>
            <a:lstStyle/>
            <a:p>
              <a:r>
                <a:rPr lang="en-US" sz="1400" dirty="0"/>
                <a:t>1</a:t>
              </a:r>
            </a:p>
          </p:txBody>
        </p:sp>
        <p:sp>
          <p:nvSpPr>
            <p:cNvPr id="339" name="TextBox 338"/>
            <p:cNvSpPr txBox="1"/>
            <p:nvPr/>
          </p:nvSpPr>
          <p:spPr>
            <a:xfrm>
              <a:off x="1339883" y="2623598"/>
              <a:ext cx="284515" cy="307777"/>
            </a:xfrm>
            <a:prstGeom prst="rect">
              <a:avLst/>
            </a:prstGeom>
            <a:noFill/>
          </p:spPr>
          <p:txBody>
            <a:bodyPr wrap="none" rtlCol="0">
              <a:spAutoFit/>
            </a:bodyPr>
            <a:lstStyle/>
            <a:p>
              <a:r>
                <a:rPr lang="en-US" sz="1400" dirty="0"/>
                <a:t>2</a:t>
              </a:r>
            </a:p>
          </p:txBody>
        </p:sp>
      </p:grpSp>
      <p:grpSp>
        <p:nvGrpSpPr>
          <p:cNvPr id="13" name="Group 12"/>
          <p:cNvGrpSpPr/>
          <p:nvPr/>
        </p:nvGrpSpPr>
        <p:grpSpPr>
          <a:xfrm>
            <a:off x="2061654" y="3379310"/>
            <a:ext cx="1679208" cy="2911109"/>
            <a:chOff x="537654" y="3379309"/>
            <a:chExt cx="1679208" cy="2911109"/>
          </a:xfrm>
        </p:grpSpPr>
        <p:sp>
          <p:nvSpPr>
            <p:cNvPr id="469" name="Freeform 468"/>
            <p:cNvSpPr/>
            <p:nvPr/>
          </p:nvSpPr>
          <p:spPr>
            <a:xfrm rot="10326036" flipH="1">
              <a:off x="771808" y="3379309"/>
              <a:ext cx="1333280" cy="959366"/>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06934 w 1167285"/>
                <a:gd name="connsiteY0" fmla="*/ 967578 h 967578"/>
                <a:gd name="connsiteX1" fmla="*/ 0 w 1167285"/>
                <a:gd name="connsiteY1" fmla="*/ 0 h 967578"/>
                <a:gd name="connsiteX2" fmla="*/ 1005993 w 1167285"/>
                <a:gd name="connsiteY2" fmla="*/ 46284 h 967578"/>
                <a:gd name="connsiteX3" fmla="*/ 1167285 w 1167285"/>
                <a:gd name="connsiteY3" fmla="*/ 895852 h 967578"/>
                <a:gd name="connsiteX4" fmla="*/ 1006934 w 1167285"/>
                <a:gd name="connsiteY4" fmla="*/ 967578 h 967578"/>
                <a:gd name="connsiteX0" fmla="*/ 1006934 w 1167285"/>
                <a:gd name="connsiteY0" fmla="*/ 1132232 h 1132232"/>
                <a:gd name="connsiteX1" fmla="*/ 0 w 1167285"/>
                <a:gd name="connsiteY1" fmla="*/ 164654 h 1132232"/>
                <a:gd name="connsiteX2" fmla="*/ 991394 w 1167285"/>
                <a:gd name="connsiteY2" fmla="*/ 130 h 1132232"/>
                <a:gd name="connsiteX3" fmla="*/ 1167285 w 1167285"/>
                <a:gd name="connsiteY3" fmla="*/ 1060506 h 1132232"/>
                <a:gd name="connsiteX4" fmla="*/ 1006934 w 1167285"/>
                <a:gd name="connsiteY4" fmla="*/ 1132232 h 1132232"/>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332977"/>
                <a:gd name="connsiteY0" fmla="*/ 1088164 h 1088164"/>
                <a:gd name="connsiteX1" fmla="*/ 0 w 1332977"/>
                <a:gd name="connsiteY1" fmla="*/ 164654 h 1088164"/>
                <a:gd name="connsiteX2" fmla="*/ 991394 w 1332977"/>
                <a:gd name="connsiteY2" fmla="*/ 130 h 1088164"/>
                <a:gd name="connsiteX3" fmla="*/ 1332977 w 1332977"/>
                <a:gd name="connsiteY3" fmla="*/ 1045574 h 1088164"/>
                <a:gd name="connsiteX4" fmla="*/ 986900 w 1332977"/>
                <a:gd name="connsiteY4" fmla="*/ 1088164 h 108816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77" h="1143414">
                  <a:moveTo>
                    <a:pt x="1029955" y="1143414"/>
                  </a:moveTo>
                  <a:cubicBezTo>
                    <a:pt x="771645" y="868623"/>
                    <a:pt x="908943" y="903822"/>
                    <a:pt x="0" y="164654"/>
                  </a:cubicBezTo>
                  <a:cubicBezTo>
                    <a:pt x="346878" y="170249"/>
                    <a:pt x="644516" y="-5465"/>
                    <a:pt x="991394" y="130"/>
                  </a:cubicBezTo>
                  <a:cubicBezTo>
                    <a:pt x="1125143" y="751678"/>
                    <a:pt x="1116033" y="592331"/>
                    <a:pt x="1332977" y="1045574"/>
                  </a:cubicBezTo>
                  <a:cubicBezTo>
                    <a:pt x="1183663" y="1029001"/>
                    <a:pt x="1194267" y="1059672"/>
                    <a:pt x="1029955" y="1143414"/>
                  </a:cubicBezTo>
                  <a:close/>
                </a:path>
              </a:pathLst>
            </a:custGeom>
            <a:gradFill>
              <a:gsLst>
                <a:gs pos="0">
                  <a:schemeClr val="bg1">
                    <a:lumMod val="9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12" name="Group 11"/>
            <p:cNvGrpSpPr/>
            <p:nvPr/>
          </p:nvGrpSpPr>
          <p:grpSpPr>
            <a:xfrm>
              <a:off x="537654" y="4169528"/>
              <a:ext cx="1679208" cy="2120890"/>
              <a:chOff x="537654" y="4169528"/>
              <a:chExt cx="1679208" cy="2120890"/>
            </a:xfrm>
          </p:grpSpPr>
          <p:sp>
            <p:nvSpPr>
              <p:cNvPr id="481" name="Rectangle 480"/>
              <p:cNvSpPr/>
              <p:nvPr/>
            </p:nvSpPr>
            <p:spPr bwMode="auto">
              <a:xfrm rot="10800000">
                <a:off x="809301" y="4261100"/>
                <a:ext cx="1027112" cy="994484"/>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482" name="Group 104"/>
              <p:cNvGrpSpPr>
                <a:grpSpLocks/>
              </p:cNvGrpSpPr>
              <p:nvPr/>
            </p:nvGrpSpPr>
            <p:grpSpPr bwMode="auto">
              <a:xfrm>
                <a:off x="812771" y="5933069"/>
                <a:ext cx="1034710" cy="357349"/>
                <a:chOff x="4128636" y="3606589"/>
                <a:chExt cx="568145" cy="338667"/>
              </a:xfrm>
            </p:grpSpPr>
            <p:sp>
              <p:nvSpPr>
                <p:cNvPr id="496" name="Oval 495"/>
                <p:cNvSpPr/>
                <p:nvPr/>
              </p:nvSpPr>
              <p:spPr>
                <a:xfrm>
                  <a:off x="4128649" y="3720080"/>
                  <a:ext cx="568332" cy="225176"/>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7" name="Rectangle 496"/>
                <p:cNvSpPr/>
                <p:nvPr/>
              </p:nvSpPr>
              <p:spPr>
                <a:xfrm>
                  <a:off x="4128649" y="3720080"/>
                  <a:ext cx="568332" cy="111898"/>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8" name="Oval 497"/>
                <p:cNvSpPr/>
                <p:nvPr/>
              </p:nvSpPr>
              <p:spPr>
                <a:xfrm>
                  <a:off x="4128649" y="3606801"/>
                  <a:ext cx="568332" cy="225176"/>
                </a:xfrm>
                <a:prstGeom prst="ellipse">
                  <a:avLst/>
                </a:prstGeom>
                <a:solidFill>
                  <a:schemeClr val="accent2">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99" name="Straight Connector 498"/>
                <p:cNvCxnSpPr/>
                <p:nvPr/>
              </p:nvCxnSpPr>
              <p:spPr>
                <a:xfrm>
                  <a:off x="4696981" y="3720080"/>
                  <a:ext cx="0" cy="11189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0" name="Straight Connector 499"/>
                <p:cNvCxnSpPr/>
                <p:nvPr/>
              </p:nvCxnSpPr>
              <p:spPr>
                <a:xfrm>
                  <a:off x="4128649" y="3720080"/>
                  <a:ext cx="0" cy="11189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83" name="Rectangle 482"/>
              <p:cNvSpPr/>
              <p:nvPr/>
            </p:nvSpPr>
            <p:spPr bwMode="auto">
              <a:xfrm>
                <a:off x="817079" y="5203658"/>
                <a:ext cx="1027112" cy="860514"/>
              </a:xfrm>
              <a:prstGeom prst="rect">
                <a:avLst/>
              </a:prstGeom>
              <a:gradFill>
                <a:gsLst>
                  <a:gs pos="0">
                    <a:schemeClr val="accent2">
                      <a:lumMod val="60000"/>
                      <a:lumOff val="40000"/>
                      <a:alpha val="62000"/>
                    </a:schemeClr>
                  </a:gs>
                  <a:gs pos="54000">
                    <a:schemeClr val="accent2">
                      <a:lumMod val="40000"/>
                      <a:lumOff val="6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84" name="Straight Connector 483"/>
              <p:cNvCxnSpPr>
                <a:endCxn id="497" idx="1"/>
              </p:cNvCxnSpPr>
              <p:nvPr/>
            </p:nvCxnSpPr>
            <p:spPr bwMode="auto">
              <a:xfrm>
                <a:off x="801363" y="4466995"/>
                <a:ext cx="11432" cy="1644862"/>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85" name="Straight Connector 484"/>
              <p:cNvCxnSpPr>
                <a:endCxn id="497" idx="3"/>
              </p:cNvCxnSpPr>
              <p:nvPr/>
            </p:nvCxnSpPr>
            <p:spPr bwMode="auto">
              <a:xfrm>
                <a:off x="1842763" y="4466995"/>
                <a:ext cx="5083" cy="1644862"/>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6" name="Group 9"/>
              <p:cNvGrpSpPr>
                <a:grpSpLocks/>
              </p:cNvGrpSpPr>
              <p:nvPr/>
            </p:nvGrpSpPr>
            <p:grpSpPr bwMode="auto">
              <a:xfrm>
                <a:off x="777993" y="4169528"/>
                <a:ext cx="1079500" cy="395024"/>
                <a:chOff x="2183302" y="1574638"/>
                <a:chExt cx="1200154" cy="430181"/>
              </a:xfrm>
            </p:grpSpPr>
            <p:sp>
              <p:nvSpPr>
                <p:cNvPr id="487" name="Oval 486"/>
                <p:cNvSpPr/>
                <p:nvPr/>
              </p:nvSpPr>
              <p:spPr bwMode="auto">
                <a:xfrm flipV="1">
                  <a:off x="2186832" y="1690517"/>
                  <a:ext cx="1194859" cy="314302"/>
                </a:xfrm>
                <a:prstGeom prst="ellipse">
                  <a:avLst/>
                </a:prstGeom>
                <a:gradFill flip="none" rotWithShape="1">
                  <a:gsLst>
                    <a:gs pos="0">
                      <a:schemeClr val="accent2">
                        <a:lumMod val="75000"/>
                      </a:schemeClr>
                    </a:gs>
                    <a:gs pos="31000">
                      <a:schemeClr val="accent2">
                        <a:lumMod val="60000"/>
                        <a:lumOff val="40000"/>
                      </a:schemeClr>
                    </a:gs>
                    <a:gs pos="100000">
                      <a:schemeClr val="accent2">
                        <a:lumMod val="20000"/>
                        <a:lumOff val="80000"/>
                      </a:schemeClr>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488" name="Rectangle 487"/>
                <p:cNvSpPr/>
                <p:nvPr/>
              </p:nvSpPr>
              <p:spPr bwMode="auto">
                <a:xfrm>
                  <a:off x="2183302" y="1734964"/>
                  <a:ext cx="1198389" cy="112704"/>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9" name="Oval 488"/>
                <p:cNvSpPr/>
                <p:nvPr/>
              </p:nvSpPr>
              <p:spPr bwMode="auto">
                <a:xfrm flipV="1">
                  <a:off x="2183302" y="1574638"/>
                  <a:ext cx="1196624" cy="314302"/>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490" name="Freeform 489"/>
                <p:cNvSpPr/>
                <p:nvPr/>
              </p:nvSpPr>
              <p:spPr bwMode="auto">
                <a:xfrm>
                  <a:off x="2490400" y="1671469"/>
                  <a:ext cx="582428" cy="15715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1" name="Freeform 490"/>
                <p:cNvSpPr/>
                <p:nvPr/>
              </p:nvSpPr>
              <p:spPr bwMode="auto">
                <a:xfrm>
                  <a:off x="2430393" y="1630197"/>
                  <a:ext cx="702443" cy="109529"/>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2" name="Freeform 491"/>
                <p:cNvSpPr/>
                <p:nvPr/>
              </p:nvSpPr>
              <p:spPr bwMode="auto">
                <a:xfrm>
                  <a:off x="2892805" y="1723852"/>
                  <a:ext cx="257680" cy="95243"/>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3" name="Freeform 492"/>
                <p:cNvSpPr/>
                <p:nvPr/>
              </p:nvSpPr>
              <p:spPr bwMode="auto">
                <a:xfrm>
                  <a:off x="2418037" y="1725440"/>
                  <a:ext cx="254150" cy="95243"/>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94" name="Straight Connector 493"/>
                <p:cNvCxnSpPr>
                  <a:endCxn id="489" idx="2"/>
                </p:cNvCxnSpPr>
                <p:nvPr/>
              </p:nvCxnSpPr>
              <p:spPr bwMode="auto">
                <a:xfrm flipH="1" flipV="1">
                  <a:off x="2183302" y="1731787"/>
                  <a:ext cx="3530" cy="122228"/>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495" name="Straight Connector 494"/>
                <p:cNvCxnSpPr/>
                <p:nvPr/>
              </p:nvCxnSpPr>
              <p:spPr bwMode="auto">
                <a:xfrm flipH="1" flipV="1">
                  <a:off x="3379926" y="1728615"/>
                  <a:ext cx="3530" cy="122228"/>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sp>
            <p:nvSpPr>
              <p:cNvPr id="472" name="Rectangle 471"/>
              <p:cNvSpPr/>
              <p:nvPr/>
            </p:nvSpPr>
            <p:spPr bwMode="auto">
              <a:xfrm>
                <a:off x="546153" y="4588083"/>
                <a:ext cx="1670709" cy="1303807"/>
              </a:xfrm>
              <a:prstGeom prst="rect">
                <a:avLst/>
              </a:prstGeom>
              <a:solidFill>
                <a:schemeClr val="bg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73" name="TextBox 472"/>
              <p:cNvSpPr txBox="1"/>
              <p:nvPr/>
            </p:nvSpPr>
            <p:spPr>
              <a:xfrm>
                <a:off x="540390" y="4583226"/>
                <a:ext cx="586058" cy="369332"/>
              </a:xfrm>
              <a:prstGeom prst="rect">
                <a:avLst/>
              </a:prstGeom>
              <a:noFill/>
            </p:spPr>
            <p:txBody>
              <a:bodyPr wrap="none" rtlCol="0">
                <a:spAutoFit/>
              </a:bodyPr>
              <a:lstStyle/>
              <a:p>
                <a:r>
                  <a:rPr lang="en-US" dirty="0" err="1"/>
                  <a:t>dest</a:t>
                </a:r>
                <a:endParaRPr lang="en-US" dirty="0"/>
              </a:p>
            </p:txBody>
          </p:sp>
          <p:sp>
            <p:nvSpPr>
              <p:cNvPr id="474" name="TextBox 473"/>
              <p:cNvSpPr txBox="1"/>
              <p:nvPr/>
            </p:nvSpPr>
            <p:spPr>
              <a:xfrm>
                <a:off x="1162170" y="4587898"/>
                <a:ext cx="1017138" cy="369332"/>
              </a:xfrm>
              <a:prstGeom prst="rect">
                <a:avLst/>
              </a:prstGeom>
              <a:noFill/>
            </p:spPr>
            <p:txBody>
              <a:bodyPr wrap="none" rtlCol="0">
                <a:spAutoFit/>
              </a:bodyPr>
              <a:lstStyle/>
              <a:p>
                <a:r>
                  <a:rPr lang="en-US" dirty="0"/>
                  <a:t>interface</a:t>
                </a:r>
              </a:p>
            </p:txBody>
          </p:sp>
          <p:cxnSp>
            <p:nvCxnSpPr>
              <p:cNvPr id="475" name="Straight Connector 474"/>
              <p:cNvCxnSpPr/>
              <p:nvPr/>
            </p:nvCxnSpPr>
            <p:spPr bwMode="auto">
              <a:xfrm>
                <a:off x="1154183" y="4593421"/>
                <a:ext cx="1345" cy="1293547"/>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76" name="Straight Connector 475"/>
              <p:cNvCxnSpPr/>
              <p:nvPr/>
            </p:nvCxnSpPr>
            <p:spPr bwMode="auto">
              <a:xfrm flipH="1">
                <a:off x="537654" y="4911108"/>
                <a:ext cx="1679208"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477" name="TextBox 476"/>
              <p:cNvSpPr txBox="1"/>
              <p:nvPr/>
            </p:nvSpPr>
            <p:spPr>
              <a:xfrm>
                <a:off x="597755" y="4905652"/>
                <a:ext cx="343364" cy="923330"/>
              </a:xfrm>
              <a:prstGeom prst="rect">
                <a:avLst/>
              </a:prstGeom>
              <a:noFill/>
            </p:spPr>
            <p:txBody>
              <a:bodyPr wrap="none" rtlCol="0">
                <a:spAutoFit/>
              </a:bodyPr>
              <a:lstStyle/>
              <a:p>
                <a:r>
                  <a:rPr lang="en-US" dirty="0"/>
                  <a:t>…</a:t>
                </a:r>
              </a:p>
              <a:p>
                <a:endParaRPr lang="en-US" dirty="0"/>
              </a:p>
              <a:p>
                <a:r>
                  <a:rPr lang="en-US" dirty="0"/>
                  <a:t>…</a:t>
                </a:r>
              </a:p>
            </p:txBody>
          </p:sp>
          <p:sp>
            <p:nvSpPr>
              <p:cNvPr id="478" name="TextBox 477"/>
              <p:cNvSpPr txBox="1"/>
              <p:nvPr/>
            </p:nvSpPr>
            <p:spPr>
              <a:xfrm>
                <a:off x="649592" y="5234010"/>
                <a:ext cx="304892" cy="369332"/>
              </a:xfrm>
              <a:prstGeom prst="rect">
                <a:avLst/>
              </a:prstGeom>
              <a:noFill/>
            </p:spPr>
            <p:txBody>
              <a:bodyPr wrap="none" rtlCol="0">
                <a:spAutoFit/>
              </a:bodyPr>
              <a:lstStyle/>
              <a:p>
                <a:r>
                  <a:rPr lang="en-US" dirty="0">
                    <a:solidFill>
                      <a:srgbClr val="CC0000"/>
                    </a:solidFill>
                  </a:rPr>
                  <a:t>X</a:t>
                </a:r>
              </a:p>
            </p:txBody>
          </p:sp>
          <p:sp>
            <p:nvSpPr>
              <p:cNvPr id="479" name="TextBox 478"/>
              <p:cNvSpPr txBox="1"/>
              <p:nvPr/>
            </p:nvSpPr>
            <p:spPr>
              <a:xfrm>
                <a:off x="1230781" y="4917583"/>
                <a:ext cx="343364" cy="923330"/>
              </a:xfrm>
              <a:prstGeom prst="rect">
                <a:avLst/>
              </a:prstGeom>
              <a:noFill/>
            </p:spPr>
            <p:txBody>
              <a:bodyPr wrap="none" rtlCol="0">
                <a:spAutoFit/>
              </a:bodyPr>
              <a:lstStyle/>
              <a:p>
                <a:r>
                  <a:rPr lang="en-US" dirty="0"/>
                  <a:t>…</a:t>
                </a:r>
              </a:p>
              <a:p>
                <a:endParaRPr lang="en-US" dirty="0"/>
              </a:p>
              <a:p>
                <a:r>
                  <a:rPr lang="en-US" dirty="0"/>
                  <a:t>…</a:t>
                </a:r>
              </a:p>
            </p:txBody>
          </p:sp>
          <p:sp>
            <p:nvSpPr>
              <p:cNvPr id="480" name="TextBox 479"/>
              <p:cNvSpPr txBox="1"/>
              <p:nvPr/>
            </p:nvSpPr>
            <p:spPr>
              <a:xfrm>
                <a:off x="1308433" y="5241003"/>
                <a:ext cx="313044" cy="369332"/>
              </a:xfrm>
              <a:prstGeom prst="rect">
                <a:avLst/>
              </a:prstGeom>
              <a:noFill/>
            </p:spPr>
            <p:txBody>
              <a:bodyPr wrap="none" rtlCol="0">
                <a:spAutoFit/>
              </a:bodyPr>
              <a:lstStyle/>
              <a:p>
                <a:r>
                  <a:rPr lang="en-US" dirty="0">
                    <a:solidFill>
                      <a:srgbClr val="CC0000"/>
                    </a:solidFill>
                  </a:rPr>
                  <a:t>1</a:t>
                </a:r>
              </a:p>
            </p:txBody>
          </p:sp>
        </p:grpSp>
      </p:grpSp>
      <p:cxnSp>
        <p:nvCxnSpPr>
          <p:cNvPr id="272" name="Straight Arrow Connector 271"/>
          <p:cNvCxnSpPr/>
          <p:nvPr/>
        </p:nvCxnSpPr>
        <p:spPr bwMode="auto">
          <a:xfrm flipV="1">
            <a:off x="3743983" y="3159942"/>
            <a:ext cx="300087" cy="183452"/>
          </a:xfrm>
          <a:prstGeom prst="straightConnector1">
            <a:avLst/>
          </a:prstGeom>
          <a:solidFill>
            <a:schemeClr val="accent1"/>
          </a:solidFill>
          <a:ln w="381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8" name="TextBox 17"/>
          <p:cNvSpPr txBox="1"/>
          <p:nvPr/>
        </p:nvSpPr>
        <p:spPr>
          <a:xfrm>
            <a:off x="8559015" y="3728816"/>
            <a:ext cx="1182311" cy="338554"/>
          </a:xfrm>
          <a:prstGeom prst="rect">
            <a:avLst/>
          </a:prstGeom>
          <a:noFill/>
        </p:spPr>
        <p:txBody>
          <a:bodyPr wrap="none" rtlCol="0">
            <a:spAutoFit/>
          </a:bodyPr>
          <a:lstStyle/>
          <a:p>
            <a:r>
              <a:rPr lang="en-US" sz="1600" dirty="0"/>
              <a:t>physical link</a:t>
            </a:r>
          </a:p>
        </p:txBody>
      </p:sp>
      <p:sp>
        <p:nvSpPr>
          <p:cNvPr id="333" name="TextBox 332"/>
          <p:cNvSpPr txBox="1"/>
          <p:nvPr/>
        </p:nvSpPr>
        <p:spPr>
          <a:xfrm>
            <a:off x="1920605" y="2859586"/>
            <a:ext cx="1122212" cy="761234"/>
          </a:xfrm>
          <a:prstGeom prst="rect">
            <a:avLst/>
          </a:prstGeom>
          <a:noFill/>
        </p:spPr>
        <p:txBody>
          <a:bodyPr wrap="square" rtlCol="0">
            <a:spAutoFit/>
          </a:bodyPr>
          <a:lstStyle/>
          <a:p>
            <a:pPr>
              <a:lnSpc>
                <a:spcPct val="90000"/>
              </a:lnSpc>
            </a:pPr>
            <a:r>
              <a:rPr lang="en-US" sz="1600" dirty="0"/>
              <a:t>local link interfaces</a:t>
            </a:r>
          </a:p>
          <a:p>
            <a:pPr>
              <a:lnSpc>
                <a:spcPct val="90000"/>
              </a:lnSpc>
            </a:pPr>
            <a:r>
              <a:rPr lang="en-US" sz="1600" dirty="0"/>
              <a:t>at 1a, 1d</a:t>
            </a:r>
          </a:p>
        </p:txBody>
      </p:sp>
      <p:sp>
        <p:nvSpPr>
          <p:cNvPr id="341"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grpSp>
        <p:nvGrpSpPr>
          <p:cNvPr id="22" name="Group 21"/>
          <p:cNvGrpSpPr/>
          <p:nvPr/>
        </p:nvGrpSpPr>
        <p:grpSpPr>
          <a:xfrm>
            <a:off x="2855251" y="2431189"/>
            <a:ext cx="961014" cy="810304"/>
            <a:chOff x="1331251" y="2431189"/>
            <a:chExt cx="961014" cy="810304"/>
          </a:xfrm>
        </p:grpSpPr>
        <p:cxnSp>
          <p:nvCxnSpPr>
            <p:cNvPr id="16" name="Straight Connector 15"/>
            <p:cNvCxnSpPr/>
            <p:nvPr/>
          </p:nvCxnSpPr>
          <p:spPr bwMode="auto">
            <a:xfrm flipH="1" flipV="1">
              <a:off x="1331251" y="2431189"/>
              <a:ext cx="48189" cy="810304"/>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5" name="Straight Connector 334"/>
            <p:cNvCxnSpPr/>
            <p:nvPr/>
          </p:nvCxnSpPr>
          <p:spPr bwMode="auto">
            <a:xfrm flipV="1">
              <a:off x="1381115" y="2850809"/>
              <a:ext cx="104212" cy="372686"/>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42" name="Straight Connector 341"/>
            <p:cNvCxnSpPr/>
            <p:nvPr/>
          </p:nvCxnSpPr>
          <p:spPr bwMode="auto">
            <a:xfrm flipV="1">
              <a:off x="1386317" y="3162800"/>
              <a:ext cx="168546" cy="58842"/>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43" name="Straight Connector 342"/>
            <p:cNvCxnSpPr/>
            <p:nvPr/>
          </p:nvCxnSpPr>
          <p:spPr bwMode="auto">
            <a:xfrm flipV="1">
              <a:off x="1364971" y="3164519"/>
              <a:ext cx="927294" cy="67886"/>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3394090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1000"/>
                                        <p:tgtEl>
                                          <p:spTgt spid="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1000"/>
                                        <p:tgtEl>
                                          <p:spTgt spid="6"/>
                                        </p:tgtEl>
                                      </p:cBhvr>
                                    </p:animEffect>
                                  </p:childTnLst>
                                </p:cTn>
                              </p:par>
                              <p:par>
                                <p:cTn id="12" presetID="9" presetClass="exit" presetSubtype="0" fill="hold" nodeType="withEffect">
                                  <p:stCondLst>
                                    <p:cond delay="0"/>
                                  </p:stCondLst>
                                  <p:childTnLst>
                                    <p:animEffect transition="out" filter="dissolve">
                                      <p:cBhvr>
                                        <p:cTn id="13" dur="500"/>
                                        <p:tgtEl>
                                          <p:spTgt spid="7"/>
                                        </p:tgtEl>
                                      </p:cBhvr>
                                    </p:animEffect>
                                    <p:set>
                                      <p:cBhvr>
                                        <p:cTn id="14" dur="1" fill="hold">
                                          <p:stCondLst>
                                            <p:cond delay="499"/>
                                          </p:stCondLst>
                                        </p:cTn>
                                        <p:tgtEl>
                                          <p:spTgt spid="7"/>
                                        </p:tgtEl>
                                        <p:attrNameLst>
                                          <p:attrName>style.visibility</p:attrName>
                                        </p:attrNameLst>
                                      </p:cBhvr>
                                      <p:to>
                                        <p:strVal val="hidden"/>
                                      </p:to>
                                    </p:set>
                                  </p:childTnLst>
                                </p:cTn>
                              </p:par>
                            </p:childTnLst>
                          </p:cTn>
                        </p:par>
                        <p:par>
                          <p:cTn id="15" fill="hold">
                            <p:stCondLst>
                              <p:cond delay="2000"/>
                            </p:stCondLst>
                            <p:childTnLst>
                              <p:par>
                                <p:cTn id="16" presetID="22" presetClass="entr" presetSubtype="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right)">
                                      <p:cBhvr>
                                        <p:cTn id="18" dur="1000"/>
                                        <p:tgtEl>
                                          <p:spTgt spid="4"/>
                                        </p:tgtEl>
                                      </p:cBhvr>
                                    </p:animEffect>
                                  </p:childTnLst>
                                </p:cTn>
                              </p:par>
                            </p:childTnLst>
                          </p:cTn>
                        </p:par>
                        <p:par>
                          <p:cTn id="19" fill="hold">
                            <p:stCondLst>
                              <p:cond delay="3000"/>
                            </p:stCondLst>
                            <p:childTnLst>
                              <p:par>
                                <p:cTn id="20" presetID="22" presetClass="entr" presetSubtype="2"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right)">
                                      <p:cBhvr>
                                        <p:cTn id="22" dur="1000"/>
                                        <p:tgtEl>
                                          <p:spTgt spid="5"/>
                                        </p:tgtEl>
                                      </p:cBhvr>
                                    </p:animEffect>
                                  </p:childTnLst>
                                </p:cTn>
                              </p:par>
                              <p:par>
                                <p:cTn id="23" presetID="9" presetClass="exit" presetSubtype="0" fill="hold" nodeType="with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6"/>
                                        </p:tgtEl>
                                      </p:cBhvr>
                                    </p:animEffect>
                                    <p:set>
                                      <p:cBhvr>
                                        <p:cTn id="28" dur="1" fill="hold">
                                          <p:stCondLst>
                                            <p:cond delay="499"/>
                                          </p:stCondLst>
                                        </p:cTn>
                                        <p:tgtEl>
                                          <p:spTgt spid="6"/>
                                        </p:tgtEl>
                                        <p:attrNameLst>
                                          <p:attrName>style.visibility</p:attrName>
                                        </p:attrNameLst>
                                      </p:cBhvr>
                                      <p:to>
                                        <p:strVal val="hidden"/>
                                      </p:to>
                                    </p:set>
                                  </p:childTnLst>
                                </p:cTn>
                              </p:par>
                              <p:par>
                                <p:cTn id="29" presetID="9" presetClass="entr" presetSubtype="0" fill="hold" grpId="0" nodeType="withEffect">
                                  <p:stCondLst>
                                    <p:cond delay="0"/>
                                  </p:stCondLst>
                                  <p:childTnLst>
                                    <p:set>
                                      <p:cBhvr>
                                        <p:cTn id="30" dur="1" fill="hold">
                                          <p:stCondLst>
                                            <p:cond delay="0"/>
                                          </p:stCondLst>
                                        </p:cTn>
                                        <p:tgtEl>
                                          <p:spTgt spid="328"/>
                                        </p:tgtEl>
                                        <p:attrNameLst>
                                          <p:attrName>style.visibility</p:attrName>
                                        </p:attrNameLst>
                                      </p:cBhvr>
                                      <p:to>
                                        <p:strVal val="visible"/>
                                      </p:to>
                                    </p:set>
                                    <p:animEffect transition="in" filter="dissolve">
                                      <p:cBhvr>
                                        <p:cTn id="31" dur="500"/>
                                        <p:tgtEl>
                                          <p:spTgt spid="328"/>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grpId="1" nodeType="clickEffect">
                                  <p:stCondLst>
                                    <p:cond delay="0"/>
                                  </p:stCondLst>
                                  <p:childTnLst>
                                    <p:animEffect transition="out" filter="dissolve">
                                      <p:cBhvr>
                                        <p:cTn id="35" dur="500"/>
                                        <p:tgtEl>
                                          <p:spTgt spid="328"/>
                                        </p:tgtEl>
                                      </p:cBhvr>
                                    </p:animEffect>
                                    <p:set>
                                      <p:cBhvr>
                                        <p:cTn id="36" dur="1" fill="hold">
                                          <p:stCondLst>
                                            <p:cond delay="499"/>
                                          </p:stCondLst>
                                        </p:cTn>
                                        <p:tgtEl>
                                          <p:spTgt spid="328"/>
                                        </p:tgtEl>
                                        <p:attrNameLst>
                                          <p:attrName>style.visibility</p:attrName>
                                        </p:attrNameLst>
                                      </p:cBhvr>
                                      <p:to>
                                        <p:strVal val="hidden"/>
                                      </p:to>
                                    </p:set>
                                  </p:childTnLst>
                                </p:cTn>
                              </p:par>
                              <p:par>
                                <p:cTn id="37" presetID="9" presetClass="exit" presetSubtype="0" fill="hold" nodeType="withEffect">
                                  <p:stCondLst>
                                    <p:cond delay="0"/>
                                  </p:stCondLst>
                                  <p:childTnLst>
                                    <p:animEffect transition="out" filter="dissolve">
                                      <p:cBhvr>
                                        <p:cTn id="38" dur="500"/>
                                        <p:tgtEl>
                                          <p:spTgt spid="5"/>
                                        </p:tgtEl>
                                      </p:cBhvr>
                                    </p:animEffect>
                                    <p:set>
                                      <p:cBhvr>
                                        <p:cTn id="39" dur="1" fill="hold">
                                          <p:stCondLst>
                                            <p:cond delay="499"/>
                                          </p:stCondLst>
                                        </p:cTn>
                                        <p:tgtEl>
                                          <p:spTgt spid="5"/>
                                        </p:tgtEl>
                                        <p:attrNameLst>
                                          <p:attrName>style.visibility</p:attrName>
                                        </p:attrNameLst>
                                      </p:cBhvr>
                                      <p:to>
                                        <p:strVal val="hidden"/>
                                      </p:to>
                                    </p:set>
                                  </p:childTnLst>
                                </p:cTn>
                              </p:par>
                              <p:par>
                                <p:cTn id="40" presetID="9" presetClass="entr" presetSubtype="0" fill="hold"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dissolve">
                                      <p:cBhvr>
                                        <p:cTn id="42" dur="500"/>
                                        <p:tgtEl>
                                          <p:spTgt spid="14"/>
                                        </p:tgtEl>
                                      </p:cBhvr>
                                    </p:animEffect>
                                  </p:childTnLst>
                                </p:cTn>
                              </p:par>
                              <p:par>
                                <p:cTn id="43" presetID="9" presetClass="entr" presetSubtype="0" fill="hold" grpId="0" nodeType="withEffect">
                                  <p:stCondLst>
                                    <p:cond delay="0"/>
                                  </p:stCondLst>
                                  <p:childTnLst>
                                    <p:set>
                                      <p:cBhvr>
                                        <p:cTn id="44" dur="1" fill="hold">
                                          <p:stCondLst>
                                            <p:cond delay="0"/>
                                          </p:stCondLst>
                                        </p:cTn>
                                        <p:tgtEl>
                                          <p:spTgt spid="333"/>
                                        </p:tgtEl>
                                        <p:attrNameLst>
                                          <p:attrName>style.visibility</p:attrName>
                                        </p:attrNameLst>
                                      </p:cBhvr>
                                      <p:to>
                                        <p:strVal val="visible"/>
                                      </p:to>
                                    </p:set>
                                    <p:animEffect transition="in" filter="dissolve">
                                      <p:cBhvr>
                                        <p:cTn id="45" dur="500"/>
                                        <p:tgtEl>
                                          <p:spTgt spid="333"/>
                                        </p:tgtEl>
                                      </p:cBhvr>
                                    </p:animEffect>
                                  </p:childTnLst>
                                </p:cTn>
                              </p:par>
                              <p:par>
                                <p:cTn id="46" presetID="9" presetClass="entr" presetSubtype="0" fill="hold"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dissolv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up)">
                                      <p:cBhvr>
                                        <p:cTn id="53" dur="1000"/>
                                        <p:tgtEl>
                                          <p:spTgt spid="13"/>
                                        </p:tgtEl>
                                      </p:cBhvr>
                                    </p:animEffect>
                                  </p:childTnLst>
                                </p:cTn>
                              </p:par>
                              <p:par>
                                <p:cTn id="54" presetID="9" presetClass="entr" presetSubtype="0" fill="hold" grpId="0" nodeType="withEffect">
                                  <p:stCondLst>
                                    <p:cond delay="0"/>
                                  </p:stCondLst>
                                  <p:childTnLst>
                                    <p:set>
                                      <p:cBhvr>
                                        <p:cTn id="55" dur="1" fill="hold">
                                          <p:stCondLst>
                                            <p:cond delay="0"/>
                                          </p:stCondLst>
                                        </p:cTn>
                                        <p:tgtEl>
                                          <p:spTgt spid="334"/>
                                        </p:tgtEl>
                                        <p:attrNameLst>
                                          <p:attrName>style.visibility</p:attrName>
                                        </p:attrNameLst>
                                      </p:cBhvr>
                                      <p:to>
                                        <p:strVal val="visible"/>
                                      </p:to>
                                    </p:set>
                                    <p:animEffect transition="in" filter="dissolve">
                                      <p:cBhvr>
                                        <p:cTn id="56" dur="500"/>
                                        <p:tgtEl>
                                          <p:spTgt spid="334"/>
                                        </p:tgtEl>
                                      </p:cBhvr>
                                    </p:animEffect>
                                  </p:childTnLst>
                                </p:cTn>
                              </p:par>
                              <p:par>
                                <p:cTn id="57" presetID="9" presetClass="entr" presetSubtype="0" fill="hold" nodeType="withEffect">
                                  <p:stCondLst>
                                    <p:cond delay="0"/>
                                  </p:stCondLst>
                                  <p:childTnLst>
                                    <p:set>
                                      <p:cBhvr>
                                        <p:cTn id="58" dur="1" fill="hold">
                                          <p:stCondLst>
                                            <p:cond delay="0"/>
                                          </p:stCondLst>
                                        </p:cTn>
                                        <p:tgtEl>
                                          <p:spTgt spid="272"/>
                                        </p:tgtEl>
                                        <p:attrNameLst>
                                          <p:attrName>style.visibility</p:attrName>
                                        </p:attrNameLst>
                                      </p:cBhvr>
                                      <p:to>
                                        <p:strVal val="visible"/>
                                      </p:to>
                                    </p:set>
                                    <p:animEffect transition="in" filter="dissolve">
                                      <p:cBhvr>
                                        <p:cTn id="59" dur="500"/>
                                        <p:tgtEl>
                                          <p:spTgt spid="272"/>
                                        </p:tgtEl>
                                      </p:cBhvr>
                                    </p:animEffect>
                                  </p:childTnLst>
                                </p:cTn>
                              </p:par>
                              <p:par>
                                <p:cTn id="60" presetID="9" presetClass="exit" presetSubtype="0" fill="hold" grpId="1" nodeType="withEffect">
                                  <p:stCondLst>
                                    <p:cond delay="0"/>
                                  </p:stCondLst>
                                  <p:childTnLst>
                                    <p:animEffect transition="out" filter="dissolve">
                                      <p:cBhvr>
                                        <p:cTn id="61" dur="500"/>
                                        <p:tgtEl>
                                          <p:spTgt spid="333"/>
                                        </p:tgtEl>
                                      </p:cBhvr>
                                    </p:animEffect>
                                    <p:set>
                                      <p:cBhvr>
                                        <p:cTn id="62" dur="1" fill="hold">
                                          <p:stCondLst>
                                            <p:cond delay="499"/>
                                          </p:stCondLst>
                                        </p:cTn>
                                        <p:tgtEl>
                                          <p:spTgt spid="333"/>
                                        </p:tgtEl>
                                        <p:attrNameLst>
                                          <p:attrName>style.visibility</p:attrName>
                                        </p:attrNameLst>
                                      </p:cBhvr>
                                      <p:to>
                                        <p:strVal val="hidden"/>
                                      </p:to>
                                    </p:set>
                                  </p:childTnLst>
                                </p:cTn>
                              </p:par>
                              <p:par>
                                <p:cTn id="63" presetID="9" presetClass="exit" presetSubtype="0" fill="hold" nodeType="withEffect">
                                  <p:stCondLst>
                                    <p:cond delay="0"/>
                                  </p:stCondLst>
                                  <p:childTnLst>
                                    <p:animEffect transition="out" filter="dissolve">
                                      <p:cBhvr>
                                        <p:cTn id="64" dur="500"/>
                                        <p:tgtEl>
                                          <p:spTgt spid="22"/>
                                        </p:tgtEl>
                                      </p:cBhvr>
                                    </p:animEffect>
                                    <p:set>
                                      <p:cBhvr>
                                        <p:cTn id="65"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28" grpId="0"/>
      <p:bldP spid="328" grpId="1"/>
      <p:bldP spid="333" grpId="0"/>
      <p:bldP spid="333" grpId="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5" name="Rectangle 3"/>
          <p:cNvSpPr>
            <a:spLocks noGrp="1" noChangeArrowheads="1"/>
          </p:cNvSpPr>
          <p:nvPr>
            <p:ph type="title"/>
          </p:nvPr>
        </p:nvSpPr>
        <p:spPr>
          <a:xfrm>
            <a:off x="2057400" y="0"/>
            <a:ext cx="8200292" cy="1143000"/>
          </a:xfrm>
        </p:spPr>
        <p:txBody>
          <a:bodyPr/>
          <a:lstStyle/>
          <a:p>
            <a:pPr>
              <a:defRPr/>
            </a:pPr>
            <a:r>
              <a:rPr lang="en-US" sz="4000" dirty="0"/>
              <a:t>BGP, OSPF, forwarding table entries</a:t>
            </a:r>
          </a:p>
        </p:txBody>
      </p:sp>
      <p:sp>
        <p:nvSpPr>
          <p:cNvPr id="753668" name="Rectangle 4"/>
          <p:cNvSpPr>
            <a:spLocks noGrp="1" noChangeArrowheads="1"/>
          </p:cNvSpPr>
          <p:nvPr>
            <p:ph type="body" idx="1"/>
          </p:nvPr>
        </p:nvSpPr>
        <p:spPr>
          <a:xfrm>
            <a:off x="4979674" y="4619374"/>
            <a:ext cx="5183508" cy="551956"/>
          </a:xfrm>
        </p:spPr>
        <p:txBody>
          <a:bodyPr>
            <a:normAutofit fontScale="92500" lnSpcReduction="20000"/>
          </a:bodyPr>
          <a:lstStyle/>
          <a:p>
            <a:pPr marL="292100" indent="-292100"/>
            <a:r>
              <a:rPr lang="en-US" sz="2000" dirty="0">
                <a:latin typeface="Gill Sans MT" charset="0"/>
              </a:rPr>
              <a:t>recall: 1a, 1b, 1c learn about </a:t>
            </a:r>
            <a:r>
              <a:rPr lang="en-US" sz="2000" dirty="0" err="1">
                <a:latin typeface="Gill Sans MT" charset="0"/>
              </a:rPr>
              <a:t>dest</a:t>
            </a:r>
            <a:r>
              <a:rPr lang="en-US" sz="2000" dirty="0">
                <a:latin typeface="Gill Sans MT" charset="0"/>
              </a:rPr>
              <a:t> X via iBGP from 1c: “path to X goes through 1c”</a:t>
            </a:r>
          </a:p>
        </p:txBody>
      </p:sp>
      <p:pic>
        <p:nvPicPr>
          <p:cNvPr id="162849" name="Picture 121"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5187" y="800100"/>
            <a:ext cx="7966198" cy="23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5" name="Group 124"/>
          <p:cNvGrpSpPr/>
          <p:nvPr/>
        </p:nvGrpSpPr>
        <p:grpSpPr>
          <a:xfrm>
            <a:off x="2148887" y="1814323"/>
            <a:ext cx="2557336" cy="1719017"/>
            <a:chOff x="-2170772" y="2784954"/>
            <a:chExt cx="2712783" cy="1853712"/>
          </a:xfrm>
        </p:grpSpPr>
        <p:sp>
          <p:nvSpPr>
            <p:cNvPr id="261" name="Freeform 2"/>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262" name="Group 261"/>
            <p:cNvGrpSpPr/>
            <p:nvPr/>
          </p:nvGrpSpPr>
          <p:grpSpPr>
            <a:xfrm>
              <a:off x="-1935370" y="2935816"/>
              <a:ext cx="2333625" cy="1619588"/>
              <a:chOff x="833331" y="2873352"/>
              <a:chExt cx="2333625" cy="1619588"/>
            </a:xfrm>
          </p:grpSpPr>
          <p:grpSp>
            <p:nvGrpSpPr>
              <p:cNvPr id="263" name="Group 262"/>
              <p:cNvGrpSpPr/>
              <p:nvPr/>
            </p:nvGrpSpPr>
            <p:grpSpPr>
              <a:xfrm>
                <a:off x="1736090" y="2873352"/>
                <a:ext cx="565150" cy="398271"/>
                <a:chOff x="1736090" y="2873352"/>
                <a:chExt cx="565150" cy="398271"/>
              </a:xfrm>
            </p:grpSpPr>
            <p:grpSp>
              <p:nvGrpSpPr>
                <p:cNvPr id="312" name="Group 327"/>
                <p:cNvGrpSpPr>
                  <a:grpSpLocks/>
                </p:cNvGrpSpPr>
                <p:nvPr/>
              </p:nvGrpSpPr>
              <p:grpSpPr bwMode="auto">
                <a:xfrm>
                  <a:off x="1736090" y="2893762"/>
                  <a:ext cx="565150" cy="292100"/>
                  <a:chOff x="1871277" y="1576300"/>
                  <a:chExt cx="1128371" cy="437861"/>
                </a:xfrm>
              </p:grpSpPr>
              <p:sp>
                <p:nvSpPr>
                  <p:cNvPr id="316" name="Oval 315"/>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17" name="Rectangle 316"/>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18" name="Oval 317"/>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19" name="Freeform 318"/>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0" name="Freeform 319"/>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1" name="Freeform 320"/>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2" name="Freeform 321"/>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23" name="Straight Connector 322"/>
                  <p:cNvCxnSpPr>
                    <a:endCxn id="318"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313" name="Group 312"/>
                <p:cNvGrpSpPr/>
                <p:nvPr/>
              </p:nvGrpSpPr>
              <p:grpSpPr>
                <a:xfrm>
                  <a:off x="1770362" y="2873352"/>
                  <a:ext cx="449257" cy="398271"/>
                  <a:chOff x="667045" y="1708643"/>
                  <a:chExt cx="449257" cy="398271"/>
                </a:xfrm>
              </p:grpSpPr>
              <p:sp>
                <p:nvSpPr>
                  <p:cNvPr id="314" name="Oval 313"/>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15" name="TextBox 314"/>
                  <p:cNvSpPr txBox="1"/>
                  <p:nvPr/>
                </p:nvSpPr>
                <p:spPr>
                  <a:xfrm>
                    <a:off x="667045" y="1708643"/>
                    <a:ext cx="449257" cy="398271"/>
                  </a:xfrm>
                  <a:prstGeom prst="rect">
                    <a:avLst/>
                  </a:prstGeom>
                  <a:noFill/>
                </p:spPr>
                <p:txBody>
                  <a:bodyPr wrap="none" rtlCol="0">
                    <a:spAutoFit/>
                  </a:bodyPr>
                  <a:lstStyle/>
                  <a:p>
                    <a:r>
                      <a:rPr lang="en-US" dirty="0"/>
                      <a:t>1b</a:t>
                    </a:r>
                  </a:p>
                </p:txBody>
              </p:sp>
            </p:grpSp>
          </p:grpSp>
          <p:grpSp>
            <p:nvGrpSpPr>
              <p:cNvPr id="264" name="Group 263"/>
              <p:cNvGrpSpPr/>
              <p:nvPr/>
            </p:nvGrpSpPr>
            <p:grpSpPr>
              <a:xfrm>
                <a:off x="1740320" y="4094669"/>
                <a:ext cx="565150" cy="398271"/>
                <a:chOff x="1736090" y="2873352"/>
                <a:chExt cx="565150" cy="398271"/>
              </a:xfrm>
            </p:grpSpPr>
            <p:grpSp>
              <p:nvGrpSpPr>
                <p:cNvPr id="299" name="Group 327"/>
                <p:cNvGrpSpPr>
                  <a:grpSpLocks/>
                </p:cNvGrpSpPr>
                <p:nvPr/>
              </p:nvGrpSpPr>
              <p:grpSpPr bwMode="auto">
                <a:xfrm>
                  <a:off x="1736090" y="2893762"/>
                  <a:ext cx="565150" cy="292100"/>
                  <a:chOff x="1871277" y="1576300"/>
                  <a:chExt cx="1128371" cy="437861"/>
                </a:xfrm>
              </p:grpSpPr>
              <p:sp>
                <p:nvSpPr>
                  <p:cNvPr id="303" name="Oval 302"/>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04" name="Rectangle 303"/>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5" name="Oval 304"/>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06" name="Freeform 305"/>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7" name="Freeform 306"/>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8" name="Freeform 307"/>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09" name="Freeform 308"/>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10" name="Straight Connector 309"/>
                  <p:cNvCxnSpPr>
                    <a:endCxn id="305"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311" name="Straight Connector 310"/>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300" name="Group 299"/>
                <p:cNvGrpSpPr/>
                <p:nvPr/>
              </p:nvGrpSpPr>
              <p:grpSpPr>
                <a:xfrm>
                  <a:off x="1770362" y="2873352"/>
                  <a:ext cx="449257" cy="398271"/>
                  <a:chOff x="667045" y="1708643"/>
                  <a:chExt cx="449257" cy="398271"/>
                </a:xfrm>
              </p:grpSpPr>
              <p:sp>
                <p:nvSpPr>
                  <p:cNvPr id="301" name="Oval 300"/>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TextBox 301"/>
                  <p:cNvSpPr txBox="1"/>
                  <p:nvPr/>
                </p:nvSpPr>
                <p:spPr>
                  <a:xfrm>
                    <a:off x="667045" y="1708643"/>
                    <a:ext cx="449257" cy="398271"/>
                  </a:xfrm>
                  <a:prstGeom prst="rect">
                    <a:avLst/>
                  </a:prstGeom>
                  <a:noFill/>
                </p:spPr>
                <p:txBody>
                  <a:bodyPr wrap="none" rtlCol="0">
                    <a:spAutoFit/>
                  </a:bodyPr>
                  <a:lstStyle/>
                  <a:p>
                    <a:r>
                      <a:rPr lang="en-US" dirty="0"/>
                      <a:t>1d</a:t>
                    </a:r>
                  </a:p>
                </p:txBody>
              </p:sp>
            </p:grpSp>
          </p:grpSp>
          <p:grpSp>
            <p:nvGrpSpPr>
              <p:cNvPr id="265" name="Group 264"/>
              <p:cNvGrpSpPr/>
              <p:nvPr/>
            </p:nvGrpSpPr>
            <p:grpSpPr>
              <a:xfrm>
                <a:off x="2601806" y="3485072"/>
                <a:ext cx="565150" cy="398272"/>
                <a:chOff x="1736090" y="2873352"/>
                <a:chExt cx="565150" cy="398272"/>
              </a:xfrm>
            </p:grpSpPr>
            <p:grpSp>
              <p:nvGrpSpPr>
                <p:cNvPr id="286" name="Group 327"/>
                <p:cNvGrpSpPr>
                  <a:grpSpLocks/>
                </p:cNvGrpSpPr>
                <p:nvPr/>
              </p:nvGrpSpPr>
              <p:grpSpPr bwMode="auto">
                <a:xfrm>
                  <a:off x="1736090" y="2893762"/>
                  <a:ext cx="565150" cy="292100"/>
                  <a:chOff x="1871277" y="1576300"/>
                  <a:chExt cx="1128371" cy="437861"/>
                </a:xfrm>
              </p:grpSpPr>
              <p:sp>
                <p:nvSpPr>
                  <p:cNvPr id="290" name="Oval 289"/>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91" name="Rectangle 290"/>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2" name="Oval 291"/>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93" name="Freeform 292"/>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4" name="Freeform 293"/>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5" name="Freeform 294"/>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96" name="Freeform 295"/>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97" name="Straight Connector 296"/>
                  <p:cNvCxnSpPr>
                    <a:endCxn id="292"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98" name="Straight Connector 297"/>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87" name="Group 286"/>
                <p:cNvGrpSpPr/>
                <p:nvPr/>
              </p:nvGrpSpPr>
              <p:grpSpPr>
                <a:xfrm>
                  <a:off x="1770362" y="2873352"/>
                  <a:ext cx="423749" cy="398272"/>
                  <a:chOff x="667045" y="1708643"/>
                  <a:chExt cx="423749" cy="398272"/>
                </a:xfrm>
              </p:grpSpPr>
              <p:sp>
                <p:nvSpPr>
                  <p:cNvPr id="288" name="Oval 287"/>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TextBox 288"/>
                  <p:cNvSpPr txBox="1"/>
                  <p:nvPr/>
                </p:nvSpPr>
                <p:spPr>
                  <a:xfrm>
                    <a:off x="667045" y="1708643"/>
                    <a:ext cx="423749" cy="398272"/>
                  </a:xfrm>
                  <a:prstGeom prst="rect">
                    <a:avLst/>
                  </a:prstGeom>
                  <a:noFill/>
                </p:spPr>
                <p:txBody>
                  <a:bodyPr wrap="none" rtlCol="0">
                    <a:spAutoFit/>
                  </a:bodyPr>
                  <a:lstStyle/>
                  <a:p>
                    <a:r>
                      <a:rPr lang="en-US" dirty="0"/>
                      <a:t>1c</a:t>
                    </a:r>
                  </a:p>
                </p:txBody>
              </p:sp>
            </p:grpSp>
          </p:grpSp>
          <p:grpSp>
            <p:nvGrpSpPr>
              <p:cNvPr id="266" name="Group 265"/>
              <p:cNvGrpSpPr/>
              <p:nvPr/>
            </p:nvGrpSpPr>
            <p:grpSpPr>
              <a:xfrm>
                <a:off x="833331" y="3478719"/>
                <a:ext cx="565150" cy="398272"/>
                <a:chOff x="1736090" y="2873352"/>
                <a:chExt cx="565150" cy="398272"/>
              </a:xfrm>
            </p:grpSpPr>
            <p:grpSp>
              <p:nvGrpSpPr>
                <p:cNvPr id="273" name="Group 327"/>
                <p:cNvGrpSpPr>
                  <a:grpSpLocks/>
                </p:cNvGrpSpPr>
                <p:nvPr/>
              </p:nvGrpSpPr>
              <p:grpSpPr bwMode="auto">
                <a:xfrm>
                  <a:off x="1736090" y="2893762"/>
                  <a:ext cx="565150" cy="292100"/>
                  <a:chOff x="1871277" y="1576300"/>
                  <a:chExt cx="1128371" cy="437861"/>
                </a:xfrm>
              </p:grpSpPr>
              <p:sp>
                <p:nvSpPr>
                  <p:cNvPr id="277" name="Oval 276"/>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78" name="Rectangle 277"/>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9" name="Oval 278"/>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80" name="Freeform 279"/>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81" name="Freeform 280"/>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82" name="Freeform 281"/>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83" name="Freeform 282"/>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84" name="Straight Connector 283"/>
                  <p:cNvCxnSpPr>
                    <a:endCxn id="279"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85" name="Straight Connector 284"/>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74" name="Group 273"/>
                <p:cNvGrpSpPr/>
                <p:nvPr/>
              </p:nvGrpSpPr>
              <p:grpSpPr>
                <a:xfrm>
                  <a:off x="1770362" y="2873352"/>
                  <a:ext cx="437353" cy="398272"/>
                  <a:chOff x="667045" y="1708643"/>
                  <a:chExt cx="437353" cy="398272"/>
                </a:xfrm>
              </p:grpSpPr>
              <p:sp>
                <p:nvSpPr>
                  <p:cNvPr id="275" name="Oval 274"/>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6" name="TextBox 275"/>
                  <p:cNvSpPr txBox="1"/>
                  <p:nvPr/>
                </p:nvSpPr>
                <p:spPr>
                  <a:xfrm>
                    <a:off x="667045" y="1708643"/>
                    <a:ext cx="437353" cy="398272"/>
                  </a:xfrm>
                  <a:prstGeom prst="rect">
                    <a:avLst/>
                  </a:prstGeom>
                  <a:noFill/>
                </p:spPr>
                <p:txBody>
                  <a:bodyPr wrap="none" rtlCol="0">
                    <a:spAutoFit/>
                  </a:bodyPr>
                  <a:lstStyle/>
                  <a:p>
                    <a:r>
                      <a:rPr lang="en-US" dirty="0"/>
                      <a:t>1a</a:t>
                    </a:r>
                  </a:p>
                </p:txBody>
              </p:sp>
            </p:grpSp>
          </p:grpSp>
          <p:cxnSp>
            <p:nvCxnSpPr>
              <p:cNvPr id="269" name="Straight Connector 268"/>
              <p:cNvCxnSpPr>
                <a:stCxn id="316" idx="7"/>
              </p:cNvCxnSpPr>
              <p:nvPr/>
            </p:nvCxnSpPr>
            <p:spPr bwMode="auto">
              <a:xfrm>
                <a:off x="2218708" y="3154477"/>
                <a:ext cx="480042" cy="36977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70" name="Straight Connector 269"/>
              <p:cNvCxnSpPr/>
              <p:nvPr/>
            </p:nvCxnSpPr>
            <p:spPr bwMode="auto">
              <a:xfrm>
                <a:off x="1315140" y="3783345"/>
                <a:ext cx="489235" cy="35258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71" name="Straight Connector 270"/>
              <p:cNvCxnSpPr/>
              <p:nvPr/>
            </p:nvCxnSpPr>
            <p:spPr bwMode="auto">
              <a:xfrm flipH="1">
                <a:off x="2196042" y="3783542"/>
                <a:ext cx="508002" cy="34925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7" name="Straight Connector 336"/>
              <p:cNvCxnSpPr>
                <a:endCxn id="316" idx="2"/>
              </p:cNvCxnSpPr>
              <p:nvPr/>
            </p:nvCxnSpPr>
            <p:spPr bwMode="auto">
              <a:xfrm flipV="1">
                <a:off x="1319809" y="3078707"/>
                <a:ext cx="417868" cy="45701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197" name="Freeform 2"/>
          <p:cNvSpPr>
            <a:spLocks/>
          </p:cNvSpPr>
          <p:nvPr/>
        </p:nvSpPr>
        <p:spPr bwMode="auto">
          <a:xfrm>
            <a:off x="4809692" y="2741494"/>
            <a:ext cx="2545688" cy="1720535"/>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98" name="Group 197"/>
          <p:cNvGrpSpPr/>
          <p:nvPr/>
        </p:nvGrpSpPr>
        <p:grpSpPr>
          <a:xfrm>
            <a:off x="5030594" y="2881518"/>
            <a:ext cx="2189884" cy="1502905"/>
            <a:chOff x="833331" y="2873352"/>
            <a:chExt cx="2333625" cy="1619237"/>
          </a:xfrm>
        </p:grpSpPr>
        <p:grpSp>
          <p:nvGrpSpPr>
            <p:cNvPr id="199" name="Group 198"/>
            <p:cNvGrpSpPr/>
            <p:nvPr/>
          </p:nvGrpSpPr>
          <p:grpSpPr>
            <a:xfrm>
              <a:off x="1736090" y="2873352"/>
              <a:ext cx="565150" cy="397920"/>
              <a:chOff x="1736090" y="2873352"/>
              <a:chExt cx="565150" cy="397920"/>
            </a:xfrm>
          </p:grpSpPr>
          <p:grpSp>
            <p:nvGrpSpPr>
              <p:cNvPr id="248" name="Group 327"/>
              <p:cNvGrpSpPr>
                <a:grpSpLocks/>
              </p:cNvGrpSpPr>
              <p:nvPr/>
            </p:nvGrpSpPr>
            <p:grpSpPr bwMode="auto">
              <a:xfrm>
                <a:off x="1736090" y="2893762"/>
                <a:ext cx="565150" cy="292100"/>
                <a:chOff x="1871277" y="1576300"/>
                <a:chExt cx="1128371" cy="437861"/>
              </a:xfrm>
            </p:grpSpPr>
            <p:sp>
              <p:nvSpPr>
                <p:cNvPr id="252" name="Oval 251"/>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53" name="Rectangle 252"/>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4" name="Oval 253"/>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55" name="Freeform 254"/>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6" name="Freeform 255"/>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7" name="Freeform 256"/>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58" name="Freeform 257"/>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59" name="Straight Connector 258"/>
                <p:cNvCxnSpPr>
                  <a:endCxn id="254"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49" name="Group 248"/>
              <p:cNvGrpSpPr/>
              <p:nvPr/>
            </p:nvGrpSpPr>
            <p:grpSpPr>
              <a:xfrm>
                <a:off x="1770362" y="2873352"/>
                <a:ext cx="451313" cy="397920"/>
                <a:chOff x="667045" y="1708643"/>
                <a:chExt cx="451313" cy="397920"/>
              </a:xfrm>
            </p:grpSpPr>
            <p:sp>
              <p:nvSpPr>
                <p:cNvPr id="250" name="Oval 249"/>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1" name="TextBox 250"/>
                <p:cNvSpPr txBox="1"/>
                <p:nvPr/>
              </p:nvSpPr>
              <p:spPr>
                <a:xfrm>
                  <a:off x="667045" y="1708643"/>
                  <a:ext cx="451313" cy="397920"/>
                </a:xfrm>
                <a:prstGeom prst="rect">
                  <a:avLst/>
                </a:prstGeom>
                <a:noFill/>
              </p:spPr>
              <p:txBody>
                <a:bodyPr wrap="none" rtlCol="0">
                  <a:spAutoFit/>
                </a:bodyPr>
                <a:lstStyle/>
                <a:p>
                  <a:r>
                    <a:rPr lang="en-US" dirty="0"/>
                    <a:t>2b</a:t>
                  </a:r>
                </a:p>
              </p:txBody>
            </p:sp>
          </p:grpSp>
        </p:grpSp>
        <p:grpSp>
          <p:nvGrpSpPr>
            <p:cNvPr id="200" name="Group 199"/>
            <p:cNvGrpSpPr/>
            <p:nvPr/>
          </p:nvGrpSpPr>
          <p:grpSpPr>
            <a:xfrm>
              <a:off x="1740320" y="4094669"/>
              <a:ext cx="565150" cy="397920"/>
              <a:chOff x="1736090" y="2873352"/>
              <a:chExt cx="565150" cy="397920"/>
            </a:xfrm>
          </p:grpSpPr>
          <p:grpSp>
            <p:nvGrpSpPr>
              <p:cNvPr id="235" name="Group 327"/>
              <p:cNvGrpSpPr>
                <a:grpSpLocks/>
              </p:cNvGrpSpPr>
              <p:nvPr/>
            </p:nvGrpSpPr>
            <p:grpSpPr bwMode="auto">
              <a:xfrm>
                <a:off x="1736090" y="2893762"/>
                <a:ext cx="565150" cy="292100"/>
                <a:chOff x="1871277" y="1576300"/>
                <a:chExt cx="1128371" cy="437861"/>
              </a:xfrm>
            </p:grpSpPr>
            <p:sp>
              <p:nvSpPr>
                <p:cNvPr id="239" name="Oval 238"/>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40" name="Rectangle 239"/>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1" name="Oval 240"/>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42" name="Freeform 241"/>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3" name="Freeform 242"/>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4" name="Freeform 243"/>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5" name="Freeform 244"/>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46" name="Straight Connector 245"/>
                <p:cNvCxnSpPr>
                  <a:endCxn id="241"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47" name="Straight Connector 246"/>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36" name="Group 235"/>
              <p:cNvGrpSpPr/>
              <p:nvPr/>
            </p:nvGrpSpPr>
            <p:grpSpPr>
              <a:xfrm>
                <a:off x="1770362" y="2873352"/>
                <a:ext cx="451313" cy="397920"/>
                <a:chOff x="667045" y="1708643"/>
                <a:chExt cx="451313" cy="397920"/>
              </a:xfrm>
            </p:grpSpPr>
            <p:sp>
              <p:nvSpPr>
                <p:cNvPr id="237" name="Oval 236"/>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8" name="TextBox 237"/>
                <p:cNvSpPr txBox="1"/>
                <p:nvPr/>
              </p:nvSpPr>
              <p:spPr>
                <a:xfrm>
                  <a:off x="667045" y="1708643"/>
                  <a:ext cx="451313" cy="397920"/>
                </a:xfrm>
                <a:prstGeom prst="rect">
                  <a:avLst/>
                </a:prstGeom>
                <a:noFill/>
              </p:spPr>
              <p:txBody>
                <a:bodyPr wrap="none" rtlCol="0">
                  <a:spAutoFit/>
                </a:bodyPr>
                <a:lstStyle/>
                <a:p>
                  <a:r>
                    <a:rPr lang="en-US" dirty="0"/>
                    <a:t>2d</a:t>
                  </a:r>
                </a:p>
              </p:txBody>
            </p:sp>
          </p:grpSp>
        </p:grpSp>
        <p:grpSp>
          <p:nvGrpSpPr>
            <p:cNvPr id="201" name="Group 200"/>
            <p:cNvGrpSpPr/>
            <p:nvPr/>
          </p:nvGrpSpPr>
          <p:grpSpPr>
            <a:xfrm>
              <a:off x="2601806" y="3485072"/>
              <a:ext cx="565150" cy="397920"/>
              <a:chOff x="1736090" y="2873352"/>
              <a:chExt cx="565150" cy="397920"/>
            </a:xfrm>
          </p:grpSpPr>
          <p:grpSp>
            <p:nvGrpSpPr>
              <p:cNvPr id="222" name="Group 327"/>
              <p:cNvGrpSpPr>
                <a:grpSpLocks/>
              </p:cNvGrpSpPr>
              <p:nvPr/>
            </p:nvGrpSpPr>
            <p:grpSpPr bwMode="auto">
              <a:xfrm>
                <a:off x="1736090" y="2893762"/>
                <a:ext cx="565150" cy="292100"/>
                <a:chOff x="1871277" y="1576300"/>
                <a:chExt cx="1128371" cy="437861"/>
              </a:xfrm>
            </p:grpSpPr>
            <p:sp>
              <p:nvSpPr>
                <p:cNvPr id="226" name="Oval 225"/>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27" name="Rectangle 226"/>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28" name="Oval 227"/>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29" name="Freeform 228"/>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30" name="Freeform 229"/>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31" name="Freeform 230"/>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32" name="Freeform 231"/>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33" name="Straight Connector 232"/>
                <p:cNvCxnSpPr>
                  <a:endCxn id="228"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34" name="Straight Connector 233"/>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23" name="Group 222"/>
              <p:cNvGrpSpPr/>
              <p:nvPr/>
            </p:nvGrpSpPr>
            <p:grpSpPr>
              <a:xfrm>
                <a:off x="1770362" y="2873352"/>
                <a:ext cx="425688" cy="397920"/>
                <a:chOff x="667045" y="1708643"/>
                <a:chExt cx="425688" cy="397920"/>
              </a:xfrm>
            </p:grpSpPr>
            <p:sp>
              <p:nvSpPr>
                <p:cNvPr id="224" name="Oval 223"/>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5" name="TextBox 224"/>
                <p:cNvSpPr txBox="1"/>
                <p:nvPr/>
              </p:nvSpPr>
              <p:spPr>
                <a:xfrm>
                  <a:off x="667045" y="1708643"/>
                  <a:ext cx="425688" cy="397920"/>
                </a:xfrm>
                <a:prstGeom prst="rect">
                  <a:avLst/>
                </a:prstGeom>
                <a:noFill/>
              </p:spPr>
              <p:txBody>
                <a:bodyPr wrap="none" rtlCol="0">
                  <a:spAutoFit/>
                </a:bodyPr>
                <a:lstStyle/>
                <a:p>
                  <a:r>
                    <a:rPr lang="en-US" dirty="0"/>
                    <a:t>2c</a:t>
                  </a:r>
                </a:p>
              </p:txBody>
            </p:sp>
          </p:grpSp>
        </p:grpSp>
        <p:grpSp>
          <p:nvGrpSpPr>
            <p:cNvPr id="202" name="Group 201"/>
            <p:cNvGrpSpPr/>
            <p:nvPr/>
          </p:nvGrpSpPr>
          <p:grpSpPr>
            <a:xfrm>
              <a:off x="833331" y="3478719"/>
              <a:ext cx="565150" cy="397920"/>
              <a:chOff x="1736090" y="2873352"/>
              <a:chExt cx="565150" cy="397920"/>
            </a:xfrm>
          </p:grpSpPr>
          <p:grpSp>
            <p:nvGrpSpPr>
              <p:cNvPr id="209" name="Group 327"/>
              <p:cNvGrpSpPr>
                <a:grpSpLocks/>
              </p:cNvGrpSpPr>
              <p:nvPr/>
            </p:nvGrpSpPr>
            <p:grpSpPr bwMode="auto">
              <a:xfrm>
                <a:off x="1736090" y="2893762"/>
                <a:ext cx="565150" cy="292100"/>
                <a:chOff x="1871277" y="1576300"/>
                <a:chExt cx="1128371" cy="437861"/>
              </a:xfrm>
            </p:grpSpPr>
            <p:sp>
              <p:nvSpPr>
                <p:cNvPr id="213" name="Oval 212"/>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14" name="Rectangle 213"/>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5" name="Oval 214"/>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216" name="Freeform 215"/>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7" name="Freeform 216"/>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8" name="Freeform 217"/>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19" name="Freeform 218"/>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20" name="Straight Connector 219"/>
                <p:cNvCxnSpPr>
                  <a:endCxn id="215"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221" name="Straight Connector 220"/>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210" name="Group 209"/>
              <p:cNvGrpSpPr/>
              <p:nvPr/>
            </p:nvGrpSpPr>
            <p:grpSpPr>
              <a:xfrm>
                <a:off x="1770362" y="2873352"/>
                <a:ext cx="439355" cy="397920"/>
                <a:chOff x="667045" y="1708643"/>
                <a:chExt cx="439355" cy="397920"/>
              </a:xfrm>
            </p:grpSpPr>
            <p:sp>
              <p:nvSpPr>
                <p:cNvPr id="211" name="Oval 210"/>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12" name="TextBox 211"/>
                <p:cNvSpPr txBox="1"/>
                <p:nvPr/>
              </p:nvSpPr>
              <p:spPr>
                <a:xfrm>
                  <a:off x="667045" y="1708643"/>
                  <a:ext cx="439355" cy="397920"/>
                </a:xfrm>
                <a:prstGeom prst="rect">
                  <a:avLst/>
                </a:prstGeom>
                <a:noFill/>
              </p:spPr>
              <p:txBody>
                <a:bodyPr wrap="none" rtlCol="0">
                  <a:spAutoFit/>
                </a:bodyPr>
                <a:lstStyle/>
                <a:p>
                  <a:r>
                    <a:rPr lang="en-US" dirty="0"/>
                    <a:t>2a</a:t>
                  </a:r>
                </a:p>
              </p:txBody>
            </p:sp>
          </p:grpSp>
        </p:grpSp>
        <p:cxnSp>
          <p:nvCxnSpPr>
            <p:cNvPr id="203" name="Straight Connector 202"/>
            <p:cNvCxnSpPr>
              <a:endCxn id="238" idx="0"/>
            </p:cNvCxnSpPr>
            <p:nvPr/>
          </p:nvCxnSpPr>
          <p:spPr bwMode="auto">
            <a:xfrm>
              <a:off x="1991073" y="3173114"/>
              <a:ext cx="9175" cy="92155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5" name="Straight Connector 204"/>
            <p:cNvCxnSpPr/>
            <p:nvPr/>
          </p:nvCxnSpPr>
          <p:spPr bwMode="auto">
            <a:xfrm>
              <a:off x="2280478" y="3145660"/>
              <a:ext cx="435814" cy="359474"/>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6" name="Straight Connector 205"/>
            <p:cNvCxnSpPr/>
            <p:nvPr/>
          </p:nvCxnSpPr>
          <p:spPr bwMode="auto">
            <a:xfrm>
              <a:off x="1300073" y="3768911"/>
              <a:ext cx="527386" cy="368208"/>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7" name="Straight Connector 206"/>
            <p:cNvCxnSpPr/>
            <p:nvPr/>
          </p:nvCxnSpPr>
          <p:spPr bwMode="auto">
            <a:xfrm flipH="1">
              <a:off x="2194462" y="3713972"/>
              <a:ext cx="509583" cy="428945"/>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133" name="Freeform 2"/>
          <p:cNvSpPr>
            <a:spLocks/>
          </p:cNvSpPr>
          <p:nvPr/>
        </p:nvSpPr>
        <p:spPr bwMode="auto">
          <a:xfrm>
            <a:off x="7031687" y="1673235"/>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134" name="Group 133"/>
          <p:cNvGrpSpPr/>
          <p:nvPr/>
        </p:nvGrpSpPr>
        <p:grpSpPr>
          <a:xfrm>
            <a:off x="7255177" y="1809351"/>
            <a:ext cx="2215548" cy="1471268"/>
            <a:chOff x="833331" y="2873352"/>
            <a:chExt cx="2333625" cy="1630661"/>
          </a:xfrm>
        </p:grpSpPr>
        <p:grpSp>
          <p:nvGrpSpPr>
            <p:cNvPr id="135" name="Group 134"/>
            <p:cNvGrpSpPr/>
            <p:nvPr/>
          </p:nvGrpSpPr>
          <p:grpSpPr>
            <a:xfrm>
              <a:off x="1736090" y="2873352"/>
              <a:ext cx="565150" cy="409344"/>
              <a:chOff x="1736090" y="2873352"/>
              <a:chExt cx="565150" cy="409344"/>
            </a:xfrm>
          </p:grpSpPr>
          <p:grpSp>
            <p:nvGrpSpPr>
              <p:cNvPr id="184" name="Group 327"/>
              <p:cNvGrpSpPr>
                <a:grpSpLocks/>
              </p:cNvGrpSpPr>
              <p:nvPr/>
            </p:nvGrpSpPr>
            <p:grpSpPr bwMode="auto">
              <a:xfrm>
                <a:off x="1736090" y="2893762"/>
                <a:ext cx="565150" cy="292100"/>
                <a:chOff x="1871277" y="1576300"/>
                <a:chExt cx="1128371" cy="437861"/>
              </a:xfrm>
            </p:grpSpPr>
            <p:sp>
              <p:nvSpPr>
                <p:cNvPr id="188" name="Oval 187"/>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89" name="Rectangle 188"/>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0" name="Oval 189"/>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91" name="Freeform 190"/>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2" name="Freeform 191"/>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3" name="Freeform 192"/>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94" name="Freeform 193"/>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95" name="Straight Connector 194"/>
                <p:cNvCxnSpPr>
                  <a:endCxn id="190"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96" name="Straight Connector 195"/>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85" name="Group 184"/>
              <p:cNvGrpSpPr/>
              <p:nvPr/>
            </p:nvGrpSpPr>
            <p:grpSpPr>
              <a:xfrm>
                <a:off x="1770362" y="2873352"/>
                <a:ext cx="446085" cy="409344"/>
                <a:chOff x="667045" y="1708643"/>
                <a:chExt cx="446085" cy="409344"/>
              </a:xfrm>
            </p:grpSpPr>
            <p:sp>
              <p:nvSpPr>
                <p:cNvPr id="186" name="Oval 185"/>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87" name="TextBox 186"/>
                <p:cNvSpPr txBox="1"/>
                <p:nvPr/>
              </p:nvSpPr>
              <p:spPr>
                <a:xfrm>
                  <a:off x="667045" y="1708643"/>
                  <a:ext cx="446085" cy="409344"/>
                </a:xfrm>
                <a:prstGeom prst="rect">
                  <a:avLst/>
                </a:prstGeom>
                <a:noFill/>
              </p:spPr>
              <p:txBody>
                <a:bodyPr wrap="none" rtlCol="0">
                  <a:spAutoFit/>
                </a:bodyPr>
                <a:lstStyle/>
                <a:p>
                  <a:r>
                    <a:rPr lang="en-US" dirty="0"/>
                    <a:t>3b</a:t>
                  </a:r>
                </a:p>
              </p:txBody>
            </p:sp>
          </p:grpSp>
        </p:grpSp>
        <p:grpSp>
          <p:nvGrpSpPr>
            <p:cNvPr id="136" name="Group 135"/>
            <p:cNvGrpSpPr/>
            <p:nvPr/>
          </p:nvGrpSpPr>
          <p:grpSpPr>
            <a:xfrm>
              <a:off x="1740320" y="4094669"/>
              <a:ext cx="565150" cy="409344"/>
              <a:chOff x="1736090" y="2873352"/>
              <a:chExt cx="565150" cy="409344"/>
            </a:xfrm>
          </p:grpSpPr>
          <p:grpSp>
            <p:nvGrpSpPr>
              <p:cNvPr id="171" name="Group 327"/>
              <p:cNvGrpSpPr>
                <a:grpSpLocks/>
              </p:cNvGrpSpPr>
              <p:nvPr/>
            </p:nvGrpSpPr>
            <p:grpSpPr bwMode="auto">
              <a:xfrm>
                <a:off x="1736090" y="2893762"/>
                <a:ext cx="565150" cy="292100"/>
                <a:chOff x="1871277" y="1576300"/>
                <a:chExt cx="1128371" cy="437861"/>
              </a:xfrm>
            </p:grpSpPr>
            <p:sp>
              <p:nvSpPr>
                <p:cNvPr id="175" name="Oval 174"/>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76" name="Rectangle 175"/>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77" name="Oval 176"/>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78" name="Freeform 177"/>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79" name="Freeform 178"/>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80" name="Freeform 179"/>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81" name="Freeform 180"/>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82" name="Straight Connector 181"/>
                <p:cNvCxnSpPr>
                  <a:endCxn id="177"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72" name="Group 171"/>
              <p:cNvGrpSpPr/>
              <p:nvPr/>
            </p:nvGrpSpPr>
            <p:grpSpPr>
              <a:xfrm>
                <a:off x="1770362" y="2873352"/>
                <a:ext cx="446085" cy="409344"/>
                <a:chOff x="667045" y="1708643"/>
                <a:chExt cx="446085" cy="409344"/>
              </a:xfrm>
            </p:grpSpPr>
            <p:sp>
              <p:nvSpPr>
                <p:cNvPr id="173" name="Oval 172"/>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74" name="TextBox 173"/>
                <p:cNvSpPr txBox="1"/>
                <p:nvPr/>
              </p:nvSpPr>
              <p:spPr>
                <a:xfrm>
                  <a:off x="667045" y="1708643"/>
                  <a:ext cx="446085" cy="409344"/>
                </a:xfrm>
                <a:prstGeom prst="rect">
                  <a:avLst/>
                </a:prstGeom>
                <a:noFill/>
              </p:spPr>
              <p:txBody>
                <a:bodyPr wrap="none" rtlCol="0">
                  <a:spAutoFit/>
                </a:bodyPr>
                <a:lstStyle/>
                <a:p>
                  <a:r>
                    <a:rPr lang="en-US" dirty="0"/>
                    <a:t>3d</a:t>
                  </a:r>
                </a:p>
              </p:txBody>
            </p:sp>
          </p:grpSp>
        </p:grpSp>
        <p:grpSp>
          <p:nvGrpSpPr>
            <p:cNvPr id="137" name="Group 136"/>
            <p:cNvGrpSpPr/>
            <p:nvPr/>
          </p:nvGrpSpPr>
          <p:grpSpPr>
            <a:xfrm>
              <a:off x="2601806" y="3485072"/>
              <a:ext cx="565150" cy="409344"/>
              <a:chOff x="1736090" y="2873352"/>
              <a:chExt cx="565150" cy="409344"/>
            </a:xfrm>
          </p:grpSpPr>
          <p:grpSp>
            <p:nvGrpSpPr>
              <p:cNvPr id="158" name="Group 327"/>
              <p:cNvGrpSpPr>
                <a:grpSpLocks/>
              </p:cNvGrpSpPr>
              <p:nvPr/>
            </p:nvGrpSpPr>
            <p:grpSpPr bwMode="auto">
              <a:xfrm>
                <a:off x="1736090" y="2893762"/>
                <a:ext cx="565150" cy="292100"/>
                <a:chOff x="1871277" y="1576300"/>
                <a:chExt cx="1128371" cy="437861"/>
              </a:xfrm>
            </p:grpSpPr>
            <p:sp>
              <p:nvSpPr>
                <p:cNvPr id="162" name="Oval 161"/>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63" name="Rectangle 162"/>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4" name="Oval 163"/>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65" name="Freeform 164"/>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6" name="Freeform 165"/>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7" name="Freeform 166"/>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68" name="Freeform 167"/>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69" name="Straight Connector 168"/>
                <p:cNvCxnSpPr>
                  <a:endCxn id="164"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59" name="Group 158"/>
              <p:cNvGrpSpPr/>
              <p:nvPr/>
            </p:nvGrpSpPr>
            <p:grpSpPr>
              <a:xfrm>
                <a:off x="1770362" y="2873352"/>
                <a:ext cx="420758" cy="409344"/>
                <a:chOff x="667045" y="1708643"/>
                <a:chExt cx="420758" cy="409344"/>
              </a:xfrm>
            </p:grpSpPr>
            <p:sp>
              <p:nvSpPr>
                <p:cNvPr id="160" name="Oval 159"/>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61" name="TextBox 160"/>
                <p:cNvSpPr txBox="1"/>
                <p:nvPr/>
              </p:nvSpPr>
              <p:spPr>
                <a:xfrm>
                  <a:off x="667045" y="1708643"/>
                  <a:ext cx="420758" cy="409344"/>
                </a:xfrm>
                <a:prstGeom prst="rect">
                  <a:avLst/>
                </a:prstGeom>
                <a:noFill/>
              </p:spPr>
              <p:txBody>
                <a:bodyPr wrap="none" rtlCol="0">
                  <a:spAutoFit/>
                </a:bodyPr>
                <a:lstStyle/>
                <a:p>
                  <a:r>
                    <a:rPr lang="en-US" dirty="0"/>
                    <a:t>3c</a:t>
                  </a:r>
                </a:p>
              </p:txBody>
            </p:sp>
          </p:grpSp>
        </p:grpSp>
        <p:grpSp>
          <p:nvGrpSpPr>
            <p:cNvPr id="138" name="Group 137"/>
            <p:cNvGrpSpPr/>
            <p:nvPr/>
          </p:nvGrpSpPr>
          <p:grpSpPr>
            <a:xfrm>
              <a:off x="833331" y="3478719"/>
              <a:ext cx="565150" cy="409344"/>
              <a:chOff x="1736090" y="2873352"/>
              <a:chExt cx="565150" cy="409344"/>
            </a:xfrm>
          </p:grpSpPr>
          <p:grpSp>
            <p:nvGrpSpPr>
              <p:cNvPr id="145" name="Group 327"/>
              <p:cNvGrpSpPr>
                <a:grpSpLocks/>
              </p:cNvGrpSpPr>
              <p:nvPr/>
            </p:nvGrpSpPr>
            <p:grpSpPr bwMode="auto">
              <a:xfrm>
                <a:off x="1736090" y="2893762"/>
                <a:ext cx="565150" cy="292100"/>
                <a:chOff x="1871277" y="1576300"/>
                <a:chExt cx="1128371" cy="437861"/>
              </a:xfrm>
            </p:grpSpPr>
            <p:sp>
              <p:nvSpPr>
                <p:cNvPr id="149" name="Oval 148"/>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50" name="Rectangle 149"/>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1" name="Oval 150"/>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152" name="Freeform 151"/>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3" name="Freeform 152"/>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4" name="Freeform 153"/>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55" name="Freeform 154"/>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56" name="Straight Connector 155"/>
                <p:cNvCxnSpPr>
                  <a:endCxn id="151"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157" name="Straight Connector 156"/>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146" name="Group 145"/>
              <p:cNvGrpSpPr/>
              <p:nvPr/>
            </p:nvGrpSpPr>
            <p:grpSpPr>
              <a:xfrm>
                <a:off x="1770362" y="2873352"/>
                <a:ext cx="434265" cy="409344"/>
                <a:chOff x="667045" y="1708643"/>
                <a:chExt cx="434265" cy="409344"/>
              </a:xfrm>
            </p:grpSpPr>
            <p:sp>
              <p:nvSpPr>
                <p:cNvPr id="147" name="Oval 146"/>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8" name="TextBox 147"/>
                <p:cNvSpPr txBox="1"/>
                <p:nvPr/>
              </p:nvSpPr>
              <p:spPr>
                <a:xfrm>
                  <a:off x="667045" y="1708643"/>
                  <a:ext cx="434265" cy="409344"/>
                </a:xfrm>
                <a:prstGeom prst="rect">
                  <a:avLst/>
                </a:prstGeom>
                <a:noFill/>
              </p:spPr>
              <p:txBody>
                <a:bodyPr wrap="none" rtlCol="0">
                  <a:spAutoFit/>
                </a:bodyPr>
                <a:lstStyle/>
                <a:p>
                  <a:r>
                    <a:rPr lang="en-US" dirty="0"/>
                    <a:t>3a</a:t>
                  </a:r>
                </a:p>
              </p:txBody>
            </p:sp>
          </p:grpSp>
        </p:grpSp>
        <p:cxnSp>
          <p:nvCxnSpPr>
            <p:cNvPr id="140" name="Straight Connector 139"/>
            <p:cNvCxnSpPr/>
            <p:nvPr/>
          </p:nvCxnSpPr>
          <p:spPr bwMode="auto">
            <a:xfrm>
              <a:off x="1407477" y="3648621"/>
              <a:ext cx="1204913" cy="635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1" name="Straight Connector 140"/>
            <p:cNvCxnSpPr>
              <a:stCxn id="188" idx="7"/>
            </p:cNvCxnSpPr>
            <p:nvPr/>
          </p:nvCxnSpPr>
          <p:spPr bwMode="auto">
            <a:xfrm>
              <a:off x="2218708" y="3154477"/>
              <a:ext cx="480042" cy="369773"/>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2" name="Straight Connector 141"/>
            <p:cNvCxnSpPr/>
            <p:nvPr/>
          </p:nvCxnSpPr>
          <p:spPr bwMode="auto">
            <a:xfrm>
              <a:off x="1300073" y="3786304"/>
              <a:ext cx="477927" cy="357071"/>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4" name="Straight Connector 143"/>
            <p:cNvCxnSpPr/>
            <p:nvPr/>
          </p:nvCxnSpPr>
          <p:spPr bwMode="auto">
            <a:xfrm flipH="1">
              <a:off x="1287553" y="3166946"/>
              <a:ext cx="508002" cy="349250"/>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128" name="Straight Connector 127"/>
          <p:cNvCxnSpPr/>
          <p:nvPr/>
        </p:nvCxnSpPr>
        <p:spPr bwMode="auto">
          <a:xfrm flipH="1" flipV="1">
            <a:off x="4570707" y="2702856"/>
            <a:ext cx="542552" cy="781201"/>
          </a:xfrm>
          <a:prstGeom prst="line">
            <a:avLst/>
          </a:prstGeom>
          <a:solidFill>
            <a:schemeClr val="accent1"/>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29" name="Straight Connector 128"/>
          <p:cNvCxnSpPr/>
          <p:nvPr/>
        </p:nvCxnSpPr>
        <p:spPr bwMode="auto">
          <a:xfrm flipV="1">
            <a:off x="7047189" y="2643973"/>
            <a:ext cx="337735" cy="823128"/>
          </a:xfrm>
          <a:prstGeom prst="line">
            <a:avLst/>
          </a:prstGeom>
          <a:solidFill>
            <a:schemeClr val="accent1"/>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30" name="TextBox 129"/>
          <p:cNvSpPr txBox="1"/>
          <p:nvPr/>
        </p:nvSpPr>
        <p:spPr>
          <a:xfrm>
            <a:off x="5017292" y="2801177"/>
            <a:ext cx="582211" cy="400110"/>
          </a:xfrm>
          <a:prstGeom prst="rect">
            <a:avLst/>
          </a:prstGeom>
          <a:noFill/>
        </p:spPr>
        <p:txBody>
          <a:bodyPr wrap="none" rtlCol="0">
            <a:spAutoFit/>
          </a:bodyPr>
          <a:lstStyle/>
          <a:p>
            <a:r>
              <a:rPr lang="en-US" sz="2000" dirty="0">
                <a:solidFill>
                  <a:srgbClr val="000090"/>
                </a:solidFill>
              </a:rPr>
              <a:t>AS2</a:t>
            </a:r>
          </a:p>
        </p:txBody>
      </p:sp>
      <p:sp>
        <p:nvSpPr>
          <p:cNvPr id="131" name="TextBox 130"/>
          <p:cNvSpPr txBox="1"/>
          <p:nvPr/>
        </p:nvSpPr>
        <p:spPr>
          <a:xfrm>
            <a:off x="7067951" y="1714475"/>
            <a:ext cx="582211" cy="400110"/>
          </a:xfrm>
          <a:prstGeom prst="rect">
            <a:avLst/>
          </a:prstGeom>
          <a:noFill/>
        </p:spPr>
        <p:txBody>
          <a:bodyPr wrap="none" rtlCol="0">
            <a:spAutoFit/>
          </a:bodyPr>
          <a:lstStyle/>
          <a:p>
            <a:r>
              <a:rPr lang="en-US" sz="2000" dirty="0">
                <a:solidFill>
                  <a:srgbClr val="000090"/>
                </a:solidFill>
              </a:rPr>
              <a:t>AS3</a:t>
            </a:r>
          </a:p>
        </p:txBody>
      </p:sp>
      <p:sp>
        <p:nvSpPr>
          <p:cNvPr id="132" name="TextBox 131"/>
          <p:cNvSpPr txBox="1"/>
          <p:nvPr/>
        </p:nvSpPr>
        <p:spPr>
          <a:xfrm>
            <a:off x="2231173" y="1925151"/>
            <a:ext cx="582211" cy="400110"/>
          </a:xfrm>
          <a:prstGeom prst="rect">
            <a:avLst/>
          </a:prstGeom>
          <a:noFill/>
        </p:spPr>
        <p:txBody>
          <a:bodyPr wrap="none" rtlCol="0">
            <a:spAutoFit/>
          </a:bodyPr>
          <a:lstStyle/>
          <a:p>
            <a:r>
              <a:rPr lang="en-US" sz="2000" dirty="0">
                <a:solidFill>
                  <a:srgbClr val="000090"/>
                </a:solidFill>
              </a:rPr>
              <a:t>AS1</a:t>
            </a:r>
          </a:p>
        </p:txBody>
      </p:sp>
      <p:grpSp>
        <p:nvGrpSpPr>
          <p:cNvPr id="11" name="Group 10"/>
          <p:cNvGrpSpPr/>
          <p:nvPr/>
        </p:nvGrpSpPr>
        <p:grpSpPr>
          <a:xfrm>
            <a:off x="8594827" y="2776082"/>
            <a:ext cx="1701734" cy="616172"/>
            <a:chOff x="7073692" y="5469792"/>
            <a:chExt cx="1701734" cy="616172"/>
          </a:xfrm>
        </p:grpSpPr>
        <p:grpSp>
          <p:nvGrpSpPr>
            <p:cNvPr id="10" name="Group 9"/>
            <p:cNvGrpSpPr/>
            <p:nvPr/>
          </p:nvGrpSpPr>
          <p:grpSpPr>
            <a:xfrm>
              <a:off x="7073692" y="5469792"/>
              <a:ext cx="1701734" cy="616172"/>
              <a:chOff x="6946249" y="5096269"/>
              <a:chExt cx="1701734" cy="616172"/>
            </a:xfrm>
          </p:grpSpPr>
          <p:sp>
            <p:nvSpPr>
              <p:cNvPr id="399" name="Freeform 2"/>
              <p:cNvSpPr>
                <a:spLocks/>
              </p:cNvSpPr>
              <p:nvPr/>
            </p:nvSpPr>
            <p:spPr bwMode="auto">
              <a:xfrm>
                <a:off x="6946249" y="5096269"/>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370" name="Group 327"/>
              <p:cNvGrpSpPr>
                <a:grpSpLocks/>
              </p:cNvGrpSpPr>
              <p:nvPr/>
            </p:nvGrpSpPr>
            <p:grpSpPr bwMode="auto">
              <a:xfrm>
                <a:off x="7908175" y="5241780"/>
                <a:ext cx="536554" cy="263548"/>
                <a:chOff x="1871277" y="1576300"/>
                <a:chExt cx="1128371" cy="437861"/>
              </a:xfrm>
            </p:grpSpPr>
            <p:sp>
              <p:nvSpPr>
                <p:cNvPr id="374" name="Oval 373"/>
                <p:cNvSpPr/>
                <p:nvPr/>
              </p:nvSpPr>
              <p:spPr bwMode="auto">
                <a:xfrm flipV="1">
                  <a:off x="1874446" y="1692905"/>
                  <a:ext cx="1125202" cy="321256"/>
                </a:xfrm>
                <a:prstGeom prst="ellipse">
                  <a:avLst/>
                </a:prstGeom>
                <a:gradFill flip="none" rotWithShape="1">
                  <a:gsLst>
                    <a:gs pos="0">
                      <a:schemeClr val="accent2">
                        <a:lumMod val="75000"/>
                      </a:schemeClr>
                    </a:gs>
                    <a:gs pos="53000">
                      <a:schemeClr val="accent2">
                        <a:lumMod val="60000"/>
                        <a:lumOff val="40000"/>
                      </a:schemeClr>
                    </a:gs>
                    <a:gs pos="100000">
                      <a:schemeClr val="accent2">
                        <a:lumMod val="75000"/>
                      </a:schemeClr>
                    </a:gs>
                  </a:gsLst>
                  <a:lin ang="0" scaled="1"/>
                  <a:tileRect/>
                </a:gra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75" name="Rectangle 374"/>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6" name="Oval 375"/>
                <p:cNvSpPr/>
                <p:nvPr/>
              </p:nvSpPr>
              <p:spPr bwMode="auto">
                <a:xfrm flipV="1">
                  <a:off x="1871277" y="1576300"/>
                  <a:ext cx="1125200" cy="321257"/>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77" name="Freeform 376"/>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8" name="Freeform 377"/>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9" name="Freeform 378"/>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80" name="Freeform 379"/>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81" name="Straight Connector 380"/>
                <p:cNvCxnSpPr>
                  <a:endCxn id="376" idx="2"/>
                </p:cNvCxnSpPr>
                <p:nvPr/>
              </p:nvCxnSpPr>
              <p:spPr bwMode="auto">
                <a:xfrm flipH="1" flipV="1">
                  <a:off x="1871277" y="1735739"/>
                  <a:ext cx="3169"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382" name="Straight Connector 381"/>
                <p:cNvCxnSpPr/>
                <p:nvPr/>
              </p:nvCxnSpPr>
              <p:spPr bwMode="auto">
                <a:xfrm flipH="1" flipV="1">
                  <a:off x="2996477" y="1733359"/>
                  <a:ext cx="3171" cy="123743"/>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grpSp>
            <p:nvGrpSpPr>
              <p:cNvPr id="371" name="Group 370"/>
              <p:cNvGrpSpPr/>
              <p:nvPr/>
            </p:nvGrpSpPr>
            <p:grpSpPr>
              <a:xfrm>
                <a:off x="7904683" y="5223365"/>
                <a:ext cx="429781" cy="369332"/>
                <a:chOff x="629095" y="1708643"/>
                <a:chExt cx="452687" cy="409344"/>
              </a:xfrm>
            </p:grpSpPr>
            <p:sp>
              <p:nvSpPr>
                <p:cNvPr id="372" name="Oval 371"/>
                <p:cNvSpPr/>
                <p:nvPr/>
              </p:nvSpPr>
              <p:spPr bwMode="auto">
                <a:xfrm>
                  <a:off x="725417" y="1787240"/>
                  <a:ext cx="356365" cy="231962"/>
                </a:xfrm>
                <a:prstGeom prst="ellipse">
                  <a:avLst/>
                </a:prstGeom>
                <a:solidFill>
                  <a:schemeClr val="bg1">
                    <a:alpha val="7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73" name="TextBox 372"/>
                <p:cNvSpPr txBox="1"/>
                <p:nvPr/>
              </p:nvSpPr>
              <p:spPr>
                <a:xfrm>
                  <a:off x="629095" y="1708643"/>
                  <a:ext cx="432579" cy="409344"/>
                </a:xfrm>
                <a:prstGeom prst="rect">
                  <a:avLst/>
                </a:prstGeom>
                <a:noFill/>
              </p:spPr>
              <p:txBody>
                <a:bodyPr wrap="none" rtlCol="0">
                  <a:spAutoFit/>
                </a:bodyPr>
                <a:lstStyle/>
                <a:p>
                  <a:pPr algn="ctr"/>
                  <a:r>
                    <a:rPr lang="en-US" dirty="0"/>
                    <a:t>  X</a:t>
                  </a:r>
                </a:p>
              </p:txBody>
            </p:sp>
          </p:grpSp>
        </p:grpSp>
        <p:cxnSp>
          <p:nvCxnSpPr>
            <p:cNvPr id="402" name="Straight Connector 401"/>
            <p:cNvCxnSpPr/>
            <p:nvPr/>
          </p:nvCxnSpPr>
          <p:spPr bwMode="auto">
            <a:xfrm flipH="1">
              <a:off x="7133690" y="5764030"/>
              <a:ext cx="870024" cy="9999"/>
            </a:xfrm>
            <a:prstGeom prst="line">
              <a:avLst/>
            </a:prstGeom>
            <a:solidFill>
              <a:schemeClr val="accent1"/>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334" name="Rectangle 4"/>
          <p:cNvSpPr txBox="1">
            <a:spLocks noChangeArrowheads="1"/>
          </p:cNvSpPr>
          <p:nvPr/>
        </p:nvSpPr>
        <p:spPr bwMode="auto">
          <a:xfrm>
            <a:off x="5002501" y="5238591"/>
            <a:ext cx="5389671" cy="102870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000" dirty="0">
                <a:latin typeface="Arial"/>
                <a:cs typeface="Arial"/>
              </a:rPr>
              <a:t>1</a:t>
            </a:r>
            <a:r>
              <a:rPr lang="en-US" sz="2000" dirty="0">
                <a:latin typeface="Gill Sans MT" charset="0"/>
              </a:rPr>
              <a:t>d: OSPF intra-domain routing: to get to </a:t>
            </a:r>
            <a:r>
              <a:rPr lang="en-US" sz="2000" dirty="0">
                <a:latin typeface="Arial"/>
                <a:cs typeface="Arial"/>
              </a:rPr>
              <a:t>1</a:t>
            </a:r>
            <a:r>
              <a:rPr lang="en-US" sz="2000" dirty="0">
                <a:latin typeface="Gill Sans MT" charset="0"/>
              </a:rPr>
              <a:t>c, forward over outgoing local interface </a:t>
            </a:r>
            <a:r>
              <a:rPr lang="en-US" sz="2000" dirty="0">
                <a:latin typeface="Arial"/>
                <a:cs typeface="Arial"/>
              </a:rPr>
              <a:t>1</a:t>
            </a:r>
          </a:p>
        </p:txBody>
      </p:sp>
      <p:sp>
        <p:nvSpPr>
          <p:cNvPr id="8" name="TextBox 7"/>
          <p:cNvSpPr txBox="1"/>
          <p:nvPr/>
        </p:nvSpPr>
        <p:spPr>
          <a:xfrm>
            <a:off x="2128730" y="1189190"/>
            <a:ext cx="6795065" cy="400110"/>
          </a:xfrm>
          <a:prstGeom prst="rect">
            <a:avLst/>
          </a:prstGeom>
          <a:noFill/>
        </p:spPr>
        <p:txBody>
          <a:bodyPr wrap="none" rtlCol="0">
            <a:spAutoFit/>
          </a:bodyPr>
          <a:lstStyle/>
          <a:p>
            <a:r>
              <a:rPr lang="en-US" sz="2000" dirty="0">
                <a:solidFill>
                  <a:srgbClr val="000090"/>
                </a:solidFill>
              </a:rPr>
              <a:t>Q: how does router set forwarding table entry to distant prefix?</a:t>
            </a:r>
          </a:p>
        </p:txBody>
      </p:sp>
      <p:grpSp>
        <p:nvGrpSpPr>
          <p:cNvPr id="13" name="Group 12"/>
          <p:cNvGrpSpPr/>
          <p:nvPr/>
        </p:nvGrpSpPr>
        <p:grpSpPr>
          <a:xfrm>
            <a:off x="2061654" y="2724170"/>
            <a:ext cx="1679208" cy="3566248"/>
            <a:chOff x="537654" y="2724170"/>
            <a:chExt cx="1679208" cy="3566248"/>
          </a:xfrm>
        </p:grpSpPr>
        <p:sp>
          <p:nvSpPr>
            <p:cNvPr id="469" name="Freeform 468"/>
            <p:cNvSpPr/>
            <p:nvPr/>
          </p:nvSpPr>
          <p:spPr>
            <a:xfrm rot="10326036" flipH="1">
              <a:off x="726574" y="2724170"/>
              <a:ext cx="991619" cy="164121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06934 w 1167285"/>
                <a:gd name="connsiteY0" fmla="*/ 967578 h 967578"/>
                <a:gd name="connsiteX1" fmla="*/ 0 w 1167285"/>
                <a:gd name="connsiteY1" fmla="*/ 0 h 967578"/>
                <a:gd name="connsiteX2" fmla="*/ 1005993 w 1167285"/>
                <a:gd name="connsiteY2" fmla="*/ 46284 h 967578"/>
                <a:gd name="connsiteX3" fmla="*/ 1167285 w 1167285"/>
                <a:gd name="connsiteY3" fmla="*/ 895852 h 967578"/>
                <a:gd name="connsiteX4" fmla="*/ 1006934 w 1167285"/>
                <a:gd name="connsiteY4" fmla="*/ 967578 h 967578"/>
                <a:gd name="connsiteX0" fmla="*/ 1006934 w 1167285"/>
                <a:gd name="connsiteY0" fmla="*/ 1132232 h 1132232"/>
                <a:gd name="connsiteX1" fmla="*/ 0 w 1167285"/>
                <a:gd name="connsiteY1" fmla="*/ 164654 h 1132232"/>
                <a:gd name="connsiteX2" fmla="*/ 991394 w 1167285"/>
                <a:gd name="connsiteY2" fmla="*/ 130 h 1132232"/>
                <a:gd name="connsiteX3" fmla="*/ 1167285 w 1167285"/>
                <a:gd name="connsiteY3" fmla="*/ 1060506 h 1132232"/>
                <a:gd name="connsiteX4" fmla="*/ 1006934 w 1167285"/>
                <a:gd name="connsiteY4" fmla="*/ 1132232 h 1132232"/>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332977"/>
                <a:gd name="connsiteY0" fmla="*/ 1088164 h 1088164"/>
                <a:gd name="connsiteX1" fmla="*/ 0 w 1332977"/>
                <a:gd name="connsiteY1" fmla="*/ 164654 h 1088164"/>
                <a:gd name="connsiteX2" fmla="*/ 991394 w 1332977"/>
                <a:gd name="connsiteY2" fmla="*/ 130 h 1088164"/>
                <a:gd name="connsiteX3" fmla="*/ 1332977 w 1332977"/>
                <a:gd name="connsiteY3" fmla="*/ 1045574 h 1088164"/>
                <a:gd name="connsiteX4" fmla="*/ 986900 w 1332977"/>
                <a:gd name="connsiteY4" fmla="*/ 1088164 h 108816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302061 w 1332977"/>
                <a:gd name="connsiteY0" fmla="*/ 1951097 h 1951096"/>
                <a:gd name="connsiteX1" fmla="*/ 0 w 1332977"/>
                <a:gd name="connsiteY1" fmla="*/ 164654 h 1951096"/>
                <a:gd name="connsiteX2" fmla="*/ 991394 w 1332977"/>
                <a:gd name="connsiteY2" fmla="*/ 130 h 1951096"/>
                <a:gd name="connsiteX3" fmla="*/ 1332977 w 1332977"/>
                <a:gd name="connsiteY3" fmla="*/ 1045574 h 1951096"/>
                <a:gd name="connsiteX4" fmla="*/ 302061 w 1332977"/>
                <a:gd name="connsiteY4" fmla="*/ 1951097 h 1951096"/>
                <a:gd name="connsiteX0" fmla="*/ 302061 w 1008228"/>
                <a:gd name="connsiteY0" fmla="*/ 1951097 h 1951097"/>
                <a:gd name="connsiteX1" fmla="*/ 0 w 1008228"/>
                <a:gd name="connsiteY1" fmla="*/ 164654 h 1951097"/>
                <a:gd name="connsiteX2" fmla="*/ 991394 w 1008228"/>
                <a:gd name="connsiteY2" fmla="*/ 130 h 1951097"/>
                <a:gd name="connsiteX3" fmla="*/ 628320 w 1008228"/>
                <a:gd name="connsiteY3" fmla="*/ 1842100 h 1951097"/>
                <a:gd name="connsiteX4" fmla="*/ 302061 w 1008228"/>
                <a:gd name="connsiteY4" fmla="*/ 1951097 h 1951097"/>
                <a:gd name="connsiteX0" fmla="*/ 302061 w 1020405"/>
                <a:gd name="connsiteY0" fmla="*/ 1951097 h 1951097"/>
                <a:gd name="connsiteX1" fmla="*/ 0 w 1020405"/>
                <a:gd name="connsiteY1" fmla="*/ 164654 h 1951097"/>
                <a:gd name="connsiteX2" fmla="*/ 991394 w 1020405"/>
                <a:gd name="connsiteY2" fmla="*/ 130 h 1951097"/>
                <a:gd name="connsiteX3" fmla="*/ 628320 w 1020405"/>
                <a:gd name="connsiteY3" fmla="*/ 1842100 h 1951097"/>
                <a:gd name="connsiteX4" fmla="*/ 302061 w 1020405"/>
                <a:gd name="connsiteY4" fmla="*/ 1951097 h 1951097"/>
                <a:gd name="connsiteX0" fmla="*/ 302061 w 991394"/>
                <a:gd name="connsiteY0" fmla="*/ 1951097 h 1951097"/>
                <a:gd name="connsiteX1" fmla="*/ 0 w 991394"/>
                <a:gd name="connsiteY1" fmla="*/ 164654 h 1951097"/>
                <a:gd name="connsiteX2" fmla="*/ 991394 w 991394"/>
                <a:gd name="connsiteY2" fmla="*/ 130 h 1951097"/>
                <a:gd name="connsiteX3" fmla="*/ 628320 w 991394"/>
                <a:gd name="connsiteY3" fmla="*/ 1842100 h 1951097"/>
                <a:gd name="connsiteX4" fmla="*/ 302061 w 991394"/>
                <a:gd name="connsiteY4" fmla="*/ 1951097 h 1951097"/>
                <a:gd name="connsiteX0" fmla="*/ 271973 w 991394"/>
                <a:gd name="connsiteY0" fmla="*/ 1956074 h 1956074"/>
                <a:gd name="connsiteX1" fmla="*/ 0 w 991394"/>
                <a:gd name="connsiteY1" fmla="*/ 164654 h 1956074"/>
                <a:gd name="connsiteX2" fmla="*/ 991394 w 991394"/>
                <a:gd name="connsiteY2" fmla="*/ 130 h 1956074"/>
                <a:gd name="connsiteX3" fmla="*/ 628320 w 991394"/>
                <a:gd name="connsiteY3" fmla="*/ 1842100 h 1956074"/>
                <a:gd name="connsiteX4" fmla="*/ 271973 w 991394"/>
                <a:gd name="connsiteY4" fmla="*/ 1956074 h 1956074"/>
                <a:gd name="connsiteX0" fmla="*/ 271973 w 991394"/>
                <a:gd name="connsiteY0" fmla="*/ 1956074 h 1956074"/>
                <a:gd name="connsiteX1" fmla="*/ 0 w 991394"/>
                <a:gd name="connsiteY1" fmla="*/ 164654 h 1956074"/>
                <a:gd name="connsiteX2" fmla="*/ 991394 w 991394"/>
                <a:gd name="connsiteY2" fmla="*/ 130 h 1956074"/>
                <a:gd name="connsiteX3" fmla="*/ 628320 w 991394"/>
                <a:gd name="connsiteY3" fmla="*/ 1842100 h 1956074"/>
                <a:gd name="connsiteX4" fmla="*/ 271973 w 991394"/>
                <a:gd name="connsiteY4" fmla="*/ 1956074 h 1956074"/>
                <a:gd name="connsiteX0" fmla="*/ 271973 w 991394"/>
                <a:gd name="connsiteY0" fmla="*/ 1956074 h 1956074"/>
                <a:gd name="connsiteX1" fmla="*/ 0 w 991394"/>
                <a:gd name="connsiteY1" fmla="*/ 164654 h 1956074"/>
                <a:gd name="connsiteX2" fmla="*/ 991394 w 991394"/>
                <a:gd name="connsiteY2" fmla="*/ 130 h 1956074"/>
                <a:gd name="connsiteX3" fmla="*/ 628320 w 991394"/>
                <a:gd name="connsiteY3" fmla="*/ 1842100 h 1956074"/>
                <a:gd name="connsiteX4" fmla="*/ 271973 w 991394"/>
                <a:gd name="connsiteY4" fmla="*/ 1956074 h 195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94" h="1956074">
                  <a:moveTo>
                    <a:pt x="271973" y="1956074"/>
                  </a:moveTo>
                  <a:cubicBezTo>
                    <a:pt x="357744" y="1054071"/>
                    <a:pt x="286439" y="1036036"/>
                    <a:pt x="0" y="164654"/>
                  </a:cubicBezTo>
                  <a:cubicBezTo>
                    <a:pt x="346878" y="170249"/>
                    <a:pt x="644516" y="-5465"/>
                    <a:pt x="991394" y="130"/>
                  </a:cubicBezTo>
                  <a:cubicBezTo>
                    <a:pt x="818067" y="853650"/>
                    <a:pt x="760467" y="804686"/>
                    <a:pt x="628320" y="1842100"/>
                  </a:cubicBezTo>
                  <a:cubicBezTo>
                    <a:pt x="479006" y="1825527"/>
                    <a:pt x="436285" y="1872332"/>
                    <a:pt x="271973" y="1956074"/>
                  </a:cubicBezTo>
                  <a:close/>
                </a:path>
              </a:pathLst>
            </a:custGeom>
            <a:gradFill>
              <a:gsLst>
                <a:gs pos="0">
                  <a:schemeClr val="bg1">
                    <a:lumMod val="9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12" name="Group 11"/>
            <p:cNvGrpSpPr/>
            <p:nvPr/>
          </p:nvGrpSpPr>
          <p:grpSpPr>
            <a:xfrm>
              <a:off x="537654" y="4169528"/>
              <a:ext cx="1679208" cy="2120890"/>
              <a:chOff x="537654" y="4169528"/>
              <a:chExt cx="1679208" cy="2120890"/>
            </a:xfrm>
          </p:grpSpPr>
          <p:sp>
            <p:nvSpPr>
              <p:cNvPr id="481" name="Rectangle 480"/>
              <p:cNvSpPr/>
              <p:nvPr/>
            </p:nvSpPr>
            <p:spPr bwMode="auto">
              <a:xfrm rot="10800000">
                <a:off x="809301" y="4261100"/>
                <a:ext cx="1027112" cy="994484"/>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482" name="Group 104"/>
              <p:cNvGrpSpPr>
                <a:grpSpLocks/>
              </p:cNvGrpSpPr>
              <p:nvPr/>
            </p:nvGrpSpPr>
            <p:grpSpPr bwMode="auto">
              <a:xfrm>
                <a:off x="812771" y="5933069"/>
                <a:ext cx="1034710" cy="357349"/>
                <a:chOff x="4128636" y="3606589"/>
                <a:chExt cx="568145" cy="338667"/>
              </a:xfrm>
            </p:grpSpPr>
            <p:sp>
              <p:nvSpPr>
                <p:cNvPr id="496" name="Oval 495"/>
                <p:cNvSpPr/>
                <p:nvPr/>
              </p:nvSpPr>
              <p:spPr>
                <a:xfrm>
                  <a:off x="4128649" y="3720080"/>
                  <a:ext cx="568332" cy="225176"/>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7" name="Rectangle 496"/>
                <p:cNvSpPr/>
                <p:nvPr/>
              </p:nvSpPr>
              <p:spPr>
                <a:xfrm>
                  <a:off x="4128649" y="3720080"/>
                  <a:ext cx="568332" cy="111898"/>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8" name="Oval 497"/>
                <p:cNvSpPr/>
                <p:nvPr/>
              </p:nvSpPr>
              <p:spPr>
                <a:xfrm>
                  <a:off x="4128649" y="3606801"/>
                  <a:ext cx="568332" cy="225176"/>
                </a:xfrm>
                <a:prstGeom prst="ellipse">
                  <a:avLst/>
                </a:prstGeom>
                <a:solidFill>
                  <a:schemeClr val="accent2">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99" name="Straight Connector 498"/>
                <p:cNvCxnSpPr/>
                <p:nvPr/>
              </p:nvCxnSpPr>
              <p:spPr>
                <a:xfrm>
                  <a:off x="4696981" y="3720080"/>
                  <a:ext cx="0" cy="11189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0" name="Straight Connector 499"/>
                <p:cNvCxnSpPr/>
                <p:nvPr/>
              </p:nvCxnSpPr>
              <p:spPr>
                <a:xfrm>
                  <a:off x="4128649" y="3720080"/>
                  <a:ext cx="0" cy="11189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83" name="Rectangle 482"/>
              <p:cNvSpPr/>
              <p:nvPr/>
            </p:nvSpPr>
            <p:spPr bwMode="auto">
              <a:xfrm>
                <a:off x="817079" y="5203658"/>
                <a:ext cx="1027112" cy="860514"/>
              </a:xfrm>
              <a:prstGeom prst="rect">
                <a:avLst/>
              </a:prstGeom>
              <a:gradFill>
                <a:gsLst>
                  <a:gs pos="0">
                    <a:schemeClr val="accent2">
                      <a:lumMod val="60000"/>
                      <a:lumOff val="40000"/>
                      <a:alpha val="62000"/>
                    </a:schemeClr>
                  </a:gs>
                  <a:gs pos="54000">
                    <a:schemeClr val="accent2">
                      <a:lumMod val="40000"/>
                      <a:lumOff val="6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84" name="Straight Connector 483"/>
              <p:cNvCxnSpPr>
                <a:endCxn id="497" idx="1"/>
              </p:cNvCxnSpPr>
              <p:nvPr/>
            </p:nvCxnSpPr>
            <p:spPr bwMode="auto">
              <a:xfrm>
                <a:off x="801363" y="4466995"/>
                <a:ext cx="11432" cy="1644862"/>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85" name="Straight Connector 484"/>
              <p:cNvCxnSpPr>
                <a:endCxn id="497" idx="3"/>
              </p:cNvCxnSpPr>
              <p:nvPr/>
            </p:nvCxnSpPr>
            <p:spPr bwMode="auto">
              <a:xfrm>
                <a:off x="1842763" y="4466995"/>
                <a:ext cx="5083" cy="1644862"/>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6" name="Group 9"/>
              <p:cNvGrpSpPr>
                <a:grpSpLocks/>
              </p:cNvGrpSpPr>
              <p:nvPr/>
            </p:nvGrpSpPr>
            <p:grpSpPr bwMode="auto">
              <a:xfrm>
                <a:off x="777993" y="4169528"/>
                <a:ext cx="1079500" cy="395024"/>
                <a:chOff x="2183302" y="1574638"/>
                <a:chExt cx="1200154" cy="430181"/>
              </a:xfrm>
            </p:grpSpPr>
            <p:sp>
              <p:nvSpPr>
                <p:cNvPr id="487" name="Oval 486"/>
                <p:cNvSpPr/>
                <p:nvPr/>
              </p:nvSpPr>
              <p:spPr bwMode="auto">
                <a:xfrm flipV="1">
                  <a:off x="2186832" y="1690517"/>
                  <a:ext cx="1194859" cy="314302"/>
                </a:xfrm>
                <a:prstGeom prst="ellipse">
                  <a:avLst/>
                </a:prstGeom>
                <a:gradFill flip="none" rotWithShape="1">
                  <a:gsLst>
                    <a:gs pos="0">
                      <a:schemeClr val="accent2">
                        <a:lumMod val="75000"/>
                      </a:schemeClr>
                    </a:gs>
                    <a:gs pos="31000">
                      <a:schemeClr val="accent2">
                        <a:lumMod val="60000"/>
                        <a:lumOff val="40000"/>
                      </a:schemeClr>
                    </a:gs>
                    <a:gs pos="100000">
                      <a:schemeClr val="accent2">
                        <a:lumMod val="20000"/>
                        <a:lumOff val="80000"/>
                      </a:schemeClr>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488" name="Rectangle 487"/>
                <p:cNvSpPr/>
                <p:nvPr/>
              </p:nvSpPr>
              <p:spPr bwMode="auto">
                <a:xfrm>
                  <a:off x="2183302" y="1734964"/>
                  <a:ext cx="1198389" cy="112704"/>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9" name="Oval 488"/>
                <p:cNvSpPr/>
                <p:nvPr/>
              </p:nvSpPr>
              <p:spPr bwMode="auto">
                <a:xfrm flipV="1">
                  <a:off x="2183302" y="1574638"/>
                  <a:ext cx="1196624" cy="314302"/>
                </a:xfrm>
                <a:prstGeom prst="ellipse">
                  <a:avLst/>
                </a:prstGeom>
                <a:solidFill>
                  <a:schemeClr val="bg1">
                    <a:lumMod val="75000"/>
                  </a:schemeClr>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490" name="Freeform 489"/>
                <p:cNvSpPr/>
                <p:nvPr/>
              </p:nvSpPr>
              <p:spPr bwMode="auto">
                <a:xfrm>
                  <a:off x="2490400" y="1671469"/>
                  <a:ext cx="582428" cy="15715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1" name="Freeform 490"/>
                <p:cNvSpPr/>
                <p:nvPr/>
              </p:nvSpPr>
              <p:spPr bwMode="auto">
                <a:xfrm>
                  <a:off x="2430393" y="1630197"/>
                  <a:ext cx="702443" cy="109529"/>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2" name="Freeform 491"/>
                <p:cNvSpPr/>
                <p:nvPr/>
              </p:nvSpPr>
              <p:spPr bwMode="auto">
                <a:xfrm>
                  <a:off x="2892805" y="1723852"/>
                  <a:ext cx="257680" cy="95243"/>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3" name="Freeform 492"/>
                <p:cNvSpPr/>
                <p:nvPr/>
              </p:nvSpPr>
              <p:spPr bwMode="auto">
                <a:xfrm>
                  <a:off x="2418037" y="1725440"/>
                  <a:ext cx="254150" cy="95243"/>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chemeClr val="accent2">
                    <a:lumMod val="75000"/>
                  </a:schemeClr>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94" name="Straight Connector 493"/>
                <p:cNvCxnSpPr>
                  <a:endCxn id="489" idx="2"/>
                </p:cNvCxnSpPr>
                <p:nvPr/>
              </p:nvCxnSpPr>
              <p:spPr bwMode="auto">
                <a:xfrm flipH="1" flipV="1">
                  <a:off x="2183302" y="1731787"/>
                  <a:ext cx="3530" cy="122228"/>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cxnSp>
              <p:nvCxnSpPr>
                <p:cNvPr id="495" name="Straight Connector 494"/>
                <p:cNvCxnSpPr/>
                <p:nvPr/>
              </p:nvCxnSpPr>
              <p:spPr bwMode="auto">
                <a:xfrm flipH="1" flipV="1">
                  <a:off x="3379926" y="1728615"/>
                  <a:ext cx="3530" cy="122228"/>
                </a:xfrm>
                <a:prstGeom prst="line">
                  <a:avLst/>
                </a:prstGeom>
                <a:ln w="6350" cmpd="sng">
                  <a:solidFill>
                    <a:schemeClr val="tx1"/>
                  </a:solidFill>
                </a:ln>
                <a:effectLst>
                  <a:outerShdw blurRad="40005" dist="19939" dir="5400000" algn="tl" rotWithShape="0">
                    <a:srgbClr val="000000">
                      <a:alpha val="38000"/>
                    </a:srgbClr>
                  </a:outerShdw>
                </a:effectLst>
              </p:spPr>
              <p:style>
                <a:lnRef idx="2">
                  <a:schemeClr val="accent1"/>
                </a:lnRef>
                <a:fillRef idx="0">
                  <a:schemeClr val="accent1"/>
                </a:fillRef>
                <a:effectRef idx="1">
                  <a:schemeClr val="accent1"/>
                </a:effectRef>
                <a:fontRef idx="minor">
                  <a:schemeClr val="tx1"/>
                </a:fontRef>
              </p:style>
            </p:cxnSp>
          </p:grpSp>
          <p:sp>
            <p:nvSpPr>
              <p:cNvPr id="472" name="Rectangle 471"/>
              <p:cNvSpPr/>
              <p:nvPr/>
            </p:nvSpPr>
            <p:spPr bwMode="auto">
              <a:xfrm>
                <a:off x="546153" y="4588083"/>
                <a:ext cx="1670709" cy="1303807"/>
              </a:xfrm>
              <a:prstGeom prst="rect">
                <a:avLst/>
              </a:prstGeom>
              <a:solidFill>
                <a:schemeClr val="bg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73" name="TextBox 472"/>
              <p:cNvSpPr txBox="1"/>
              <p:nvPr/>
            </p:nvSpPr>
            <p:spPr>
              <a:xfrm>
                <a:off x="540390" y="4583226"/>
                <a:ext cx="586058" cy="369332"/>
              </a:xfrm>
              <a:prstGeom prst="rect">
                <a:avLst/>
              </a:prstGeom>
              <a:noFill/>
            </p:spPr>
            <p:txBody>
              <a:bodyPr wrap="none" rtlCol="0">
                <a:spAutoFit/>
              </a:bodyPr>
              <a:lstStyle/>
              <a:p>
                <a:r>
                  <a:rPr lang="en-US" dirty="0" err="1"/>
                  <a:t>dest</a:t>
                </a:r>
                <a:endParaRPr lang="en-US" dirty="0"/>
              </a:p>
            </p:txBody>
          </p:sp>
          <p:sp>
            <p:nvSpPr>
              <p:cNvPr id="474" name="TextBox 473"/>
              <p:cNvSpPr txBox="1"/>
              <p:nvPr/>
            </p:nvSpPr>
            <p:spPr>
              <a:xfrm>
                <a:off x="1162170" y="4587898"/>
                <a:ext cx="1017138" cy="369332"/>
              </a:xfrm>
              <a:prstGeom prst="rect">
                <a:avLst/>
              </a:prstGeom>
              <a:noFill/>
            </p:spPr>
            <p:txBody>
              <a:bodyPr wrap="none" rtlCol="0">
                <a:spAutoFit/>
              </a:bodyPr>
              <a:lstStyle/>
              <a:p>
                <a:r>
                  <a:rPr lang="en-US" dirty="0"/>
                  <a:t>interface</a:t>
                </a:r>
              </a:p>
            </p:txBody>
          </p:sp>
          <p:cxnSp>
            <p:nvCxnSpPr>
              <p:cNvPr id="475" name="Straight Connector 474"/>
              <p:cNvCxnSpPr/>
              <p:nvPr/>
            </p:nvCxnSpPr>
            <p:spPr bwMode="auto">
              <a:xfrm>
                <a:off x="1154183" y="4593421"/>
                <a:ext cx="1345" cy="1293547"/>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76" name="Straight Connector 475"/>
              <p:cNvCxnSpPr/>
              <p:nvPr/>
            </p:nvCxnSpPr>
            <p:spPr bwMode="auto">
              <a:xfrm flipH="1">
                <a:off x="537654" y="4911108"/>
                <a:ext cx="1679208"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477" name="TextBox 476"/>
              <p:cNvSpPr txBox="1"/>
              <p:nvPr/>
            </p:nvSpPr>
            <p:spPr>
              <a:xfrm>
                <a:off x="597755" y="4905652"/>
                <a:ext cx="343364" cy="923330"/>
              </a:xfrm>
              <a:prstGeom prst="rect">
                <a:avLst/>
              </a:prstGeom>
              <a:noFill/>
            </p:spPr>
            <p:txBody>
              <a:bodyPr wrap="none" rtlCol="0">
                <a:spAutoFit/>
              </a:bodyPr>
              <a:lstStyle/>
              <a:p>
                <a:r>
                  <a:rPr lang="en-US" dirty="0"/>
                  <a:t>…</a:t>
                </a:r>
              </a:p>
              <a:p>
                <a:endParaRPr lang="en-US" dirty="0"/>
              </a:p>
              <a:p>
                <a:r>
                  <a:rPr lang="en-US" dirty="0"/>
                  <a:t>…</a:t>
                </a:r>
              </a:p>
            </p:txBody>
          </p:sp>
          <p:sp>
            <p:nvSpPr>
              <p:cNvPr id="478" name="TextBox 477"/>
              <p:cNvSpPr txBox="1"/>
              <p:nvPr/>
            </p:nvSpPr>
            <p:spPr>
              <a:xfrm>
                <a:off x="649592" y="5234010"/>
                <a:ext cx="304892" cy="369332"/>
              </a:xfrm>
              <a:prstGeom prst="rect">
                <a:avLst/>
              </a:prstGeom>
              <a:noFill/>
            </p:spPr>
            <p:txBody>
              <a:bodyPr wrap="none" rtlCol="0">
                <a:spAutoFit/>
              </a:bodyPr>
              <a:lstStyle/>
              <a:p>
                <a:r>
                  <a:rPr lang="en-US" dirty="0">
                    <a:solidFill>
                      <a:srgbClr val="CC0000"/>
                    </a:solidFill>
                  </a:rPr>
                  <a:t>X</a:t>
                </a:r>
              </a:p>
            </p:txBody>
          </p:sp>
          <p:sp>
            <p:nvSpPr>
              <p:cNvPr id="479" name="TextBox 478"/>
              <p:cNvSpPr txBox="1"/>
              <p:nvPr/>
            </p:nvSpPr>
            <p:spPr>
              <a:xfrm>
                <a:off x="1230781" y="4917583"/>
                <a:ext cx="343364" cy="923330"/>
              </a:xfrm>
              <a:prstGeom prst="rect">
                <a:avLst/>
              </a:prstGeom>
              <a:noFill/>
            </p:spPr>
            <p:txBody>
              <a:bodyPr wrap="none" rtlCol="0">
                <a:spAutoFit/>
              </a:bodyPr>
              <a:lstStyle/>
              <a:p>
                <a:r>
                  <a:rPr lang="en-US" dirty="0"/>
                  <a:t>…</a:t>
                </a:r>
              </a:p>
              <a:p>
                <a:endParaRPr lang="en-US" dirty="0"/>
              </a:p>
              <a:p>
                <a:r>
                  <a:rPr lang="en-US" dirty="0"/>
                  <a:t>…</a:t>
                </a:r>
              </a:p>
            </p:txBody>
          </p:sp>
          <p:sp>
            <p:nvSpPr>
              <p:cNvPr id="480" name="TextBox 479"/>
              <p:cNvSpPr txBox="1"/>
              <p:nvPr/>
            </p:nvSpPr>
            <p:spPr>
              <a:xfrm>
                <a:off x="1308433" y="5241003"/>
                <a:ext cx="313044" cy="369332"/>
              </a:xfrm>
              <a:prstGeom prst="rect">
                <a:avLst/>
              </a:prstGeom>
              <a:noFill/>
            </p:spPr>
            <p:txBody>
              <a:bodyPr wrap="none" rtlCol="0">
                <a:spAutoFit/>
              </a:bodyPr>
              <a:lstStyle/>
              <a:p>
                <a:r>
                  <a:rPr lang="en-US" dirty="0">
                    <a:solidFill>
                      <a:srgbClr val="CC0000"/>
                    </a:solidFill>
                  </a:rPr>
                  <a:t>2</a:t>
                </a:r>
              </a:p>
            </p:txBody>
          </p:sp>
        </p:grpSp>
      </p:grpSp>
      <p:sp>
        <p:nvSpPr>
          <p:cNvPr id="267" name="Rectangle 4"/>
          <p:cNvSpPr txBox="1">
            <a:spLocks noChangeArrowheads="1"/>
          </p:cNvSpPr>
          <p:nvPr/>
        </p:nvSpPr>
        <p:spPr bwMode="auto">
          <a:xfrm>
            <a:off x="5011781" y="5828604"/>
            <a:ext cx="4993774" cy="1028705"/>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000" dirty="0">
                <a:latin typeface="Arial"/>
                <a:cs typeface="Arial"/>
              </a:rPr>
              <a:t>1</a:t>
            </a:r>
            <a:r>
              <a:rPr lang="en-US" sz="2000" dirty="0">
                <a:latin typeface="+mj-lt"/>
                <a:cs typeface="Arial"/>
              </a:rPr>
              <a:t>a: OSPF intra-domain routing: to get to </a:t>
            </a:r>
            <a:r>
              <a:rPr lang="en-US" sz="2000" dirty="0">
                <a:latin typeface="Arial"/>
                <a:cs typeface="Arial"/>
              </a:rPr>
              <a:t>1</a:t>
            </a:r>
            <a:r>
              <a:rPr lang="en-US" sz="2000" dirty="0">
                <a:latin typeface="+mj-lt"/>
                <a:cs typeface="Arial"/>
              </a:rPr>
              <a:t>c, forward over outgoing local interface 2</a:t>
            </a:r>
            <a:endParaRPr lang="en-US" sz="2000" dirty="0">
              <a:latin typeface="+mj-lt"/>
            </a:endParaRPr>
          </a:p>
        </p:txBody>
      </p:sp>
      <p:grpSp>
        <p:nvGrpSpPr>
          <p:cNvPr id="268" name="Group 267"/>
          <p:cNvGrpSpPr/>
          <p:nvPr/>
        </p:nvGrpSpPr>
        <p:grpSpPr>
          <a:xfrm>
            <a:off x="2673470" y="2245331"/>
            <a:ext cx="474928" cy="686044"/>
            <a:chOff x="1149470" y="2245331"/>
            <a:chExt cx="474928" cy="686044"/>
          </a:xfrm>
        </p:grpSpPr>
        <p:sp>
          <p:nvSpPr>
            <p:cNvPr id="333" name="TextBox 332"/>
            <p:cNvSpPr txBox="1"/>
            <p:nvPr/>
          </p:nvSpPr>
          <p:spPr>
            <a:xfrm>
              <a:off x="1149470" y="2245331"/>
              <a:ext cx="284515" cy="307777"/>
            </a:xfrm>
            <a:prstGeom prst="rect">
              <a:avLst/>
            </a:prstGeom>
            <a:noFill/>
          </p:spPr>
          <p:txBody>
            <a:bodyPr wrap="none" rtlCol="0">
              <a:spAutoFit/>
            </a:bodyPr>
            <a:lstStyle/>
            <a:p>
              <a:r>
                <a:rPr lang="en-US" sz="1400" dirty="0"/>
                <a:t>1</a:t>
              </a:r>
            </a:p>
          </p:txBody>
        </p:sp>
        <p:sp>
          <p:nvSpPr>
            <p:cNvPr id="335" name="TextBox 334"/>
            <p:cNvSpPr txBox="1"/>
            <p:nvPr/>
          </p:nvSpPr>
          <p:spPr>
            <a:xfrm>
              <a:off x="1339883" y="2623598"/>
              <a:ext cx="284515" cy="307777"/>
            </a:xfrm>
            <a:prstGeom prst="rect">
              <a:avLst/>
            </a:prstGeom>
            <a:noFill/>
          </p:spPr>
          <p:txBody>
            <a:bodyPr wrap="none" rtlCol="0">
              <a:spAutoFit/>
            </a:bodyPr>
            <a:lstStyle/>
            <a:p>
              <a:r>
                <a:rPr lang="en-US" sz="1400" dirty="0"/>
                <a:t>2</a:t>
              </a:r>
            </a:p>
          </p:txBody>
        </p:sp>
      </p:grpSp>
      <p:cxnSp>
        <p:nvCxnSpPr>
          <p:cNvPr id="15" name="Straight Arrow Connector 14"/>
          <p:cNvCxnSpPr/>
          <p:nvPr/>
        </p:nvCxnSpPr>
        <p:spPr bwMode="auto">
          <a:xfrm>
            <a:off x="2668952" y="2748406"/>
            <a:ext cx="315088" cy="241540"/>
          </a:xfrm>
          <a:prstGeom prst="straightConnector1">
            <a:avLst/>
          </a:prstGeom>
          <a:solidFill>
            <a:schemeClr val="accent1"/>
          </a:solidFill>
          <a:ln w="381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40" name="Straight Connector 339"/>
          <p:cNvCxnSpPr/>
          <p:nvPr/>
        </p:nvCxnSpPr>
        <p:spPr bwMode="auto">
          <a:xfrm flipH="1">
            <a:off x="4570901" y="2522162"/>
            <a:ext cx="2716814" cy="143913"/>
          </a:xfrm>
          <a:prstGeom prst="line">
            <a:avLst/>
          </a:prstGeom>
          <a:solidFill>
            <a:schemeClr val="accent1"/>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42"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1331450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10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7"/>
                                        </p:tgtEl>
                                        <p:attrNameLst>
                                          <p:attrName>style.visibility</p:attrName>
                                        </p:attrNameLst>
                                      </p:cBhvr>
                                      <p:to>
                                        <p:strVal val="visible"/>
                                      </p:to>
                                    </p:set>
                                    <p:animEffect transition="in" filter="dissolve">
                                      <p:cBhvr>
                                        <p:cTn id="10" dur="500"/>
                                        <p:tgtEl>
                                          <p:spTgt spid="267"/>
                                        </p:tgtEl>
                                      </p:cBhvr>
                                    </p:animEffect>
                                  </p:childTnLst>
                                </p:cTn>
                              </p:par>
                              <p:par>
                                <p:cTn id="11" presetID="9"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dissolv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2" name="Rectangle 2"/>
          <p:cNvSpPr>
            <a:spLocks noGrp="1" noChangeArrowheads="1"/>
          </p:cNvSpPr>
          <p:nvPr>
            <p:ph type="title"/>
          </p:nvPr>
        </p:nvSpPr>
        <p:spPr/>
        <p:txBody>
          <a:bodyPr/>
          <a:lstStyle/>
          <a:p>
            <a:pPr>
              <a:defRPr/>
            </a:pPr>
            <a:r>
              <a:rPr lang="en-US" sz="3600"/>
              <a:t>Why different Intra-, Inter-AS routing ?</a:t>
            </a:r>
            <a:r>
              <a:rPr lang="en-US" sz="4800"/>
              <a:t> </a:t>
            </a:r>
          </a:p>
        </p:txBody>
      </p:sp>
      <p:sp>
        <p:nvSpPr>
          <p:cNvPr id="187396" name="Rectangle 3"/>
          <p:cNvSpPr>
            <a:spLocks noGrp="1" noChangeArrowheads="1"/>
          </p:cNvSpPr>
          <p:nvPr>
            <p:ph type="body" idx="1"/>
          </p:nvPr>
        </p:nvSpPr>
        <p:spPr>
          <a:xfrm>
            <a:off x="2081213" y="1393825"/>
            <a:ext cx="8229600" cy="4572000"/>
          </a:xfrm>
        </p:spPr>
        <p:txBody>
          <a:bodyPr>
            <a:normAutofit lnSpcReduction="10000"/>
          </a:bodyPr>
          <a:lstStyle/>
          <a:p>
            <a:pPr>
              <a:buFont typeface="Wingdings" charset="0"/>
              <a:buNone/>
            </a:pPr>
            <a:r>
              <a:rPr lang="en-US" sz="3200" i="1">
                <a:solidFill>
                  <a:srgbClr val="CC0000"/>
                </a:solidFill>
                <a:latin typeface="Gill Sans MT" charset="0"/>
              </a:rPr>
              <a:t>policy:</a:t>
            </a:r>
            <a:r>
              <a:rPr lang="en-US">
                <a:latin typeface="Gill Sans MT" charset="0"/>
              </a:rPr>
              <a:t> </a:t>
            </a:r>
          </a:p>
          <a:p>
            <a:r>
              <a:rPr lang="en-US">
                <a:latin typeface="Gill Sans MT" charset="0"/>
              </a:rPr>
              <a:t>inter-AS: admin wants control over how its traffic routed, who routes through its net. </a:t>
            </a:r>
          </a:p>
          <a:p>
            <a:r>
              <a:rPr lang="en-US">
                <a:latin typeface="Gill Sans MT" charset="0"/>
              </a:rPr>
              <a:t>intra-AS: single admin, so no policy decisions needed</a:t>
            </a:r>
          </a:p>
          <a:p>
            <a:pPr>
              <a:buFont typeface="Wingdings" charset="0"/>
              <a:buNone/>
            </a:pPr>
            <a:r>
              <a:rPr lang="en-US" sz="3200" i="1">
                <a:solidFill>
                  <a:srgbClr val="CC0000"/>
                </a:solidFill>
                <a:latin typeface="Gill Sans MT" charset="0"/>
              </a:rPr>
              <a:t>scale:</a:t>
            </a:r>
            <a:endParaRPr lang="en-US" i="1">
              <a:solidFill>
                <a:srgbClr val="CC0000"/>
              </a:solidFill>
              <a:latin typeface="Gill Sans MT" charset="0"/>
            </a:endParaRPr>
          </a:p>
          <a:p>
            <a:r>
              <a:rPr lang="en-US">
                <a:latin typeface="Gill Sans MT" charset="0"/>
              </a:rPr>
              <a:t>hierarchical routing saves table size, reduced update traffic</a:t>
            </a:r>
          </a:p>
          <a:p>
            <a:pPr>
              <a:buFont typeface="Wingdings" charset="0"/>
              <a:buNone/>
            </a:pPr>
            <a:r>
              <a:rPr lang="en-US" i="1">
                <a:solidFill>
                  <a:srgbClr val="CC0000"/>
                </a:solidFill>
                <a:latin typeface="Gill Sans MT" charset="0"/>
              </a:rPr>
              <a:t>performance: </a:t>
            </a:r>
          </a:p>
          <a:p>
            <a:r>
              <a:rPr lang="en-US">
                <a:latin typeface="Gill Sans MT" charset="0"/>
              </a:rPr>
              <a:t>intra-AS: can focus on performance</a:t>
            </a:r>
          </a:p>
          <a:p>
            <a:r>
              <a:rPr lang="en-US">
                <a:latin typeface="Gill Sans MT" charset="0"/>
              </a:rPr>
              <a:t>inter-AS: policy may dominate over performance</a:t>
            </a:r>
          </a:p>
        </p:txBody>
      </p:sp>
      <p:pic>
        <p:nvPicPr>
          <p:cNvPr id="187397" name="Picture 4"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66938" y="1049339"/>
            <a:ext cx="73136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Footer Placeholder 2"/>
          <p:cNvSpPr>
            <a:spLocks noGrp="1"/>
          </p:cNvSpPr>
          <p:nvPr>
            <p:ph type="ftr" sz="quarter" idx="11"/>
          </p:nvPr>
        </p:nvSpPr>
        <p:spPr>
          <a:xfrm>
            <a:off x="7899497" y="647508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Network Layer: Control Plane</a:t>
            </a:r>
          </a:p>
        </p:txBody>
      </p:sp>
    </p:spTree>
    <p:extLst>
      <p:ext uri="{BB962C8B-B14F-4D97-AF65-F5344CB8AC3E}">
        <p14:creationId xmlns:p14="http://schemas.microsoft.com/office/powerpoint/2010/main" val="62550089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Routing question time!</a:t>
            </a:r>
          </a:p>
        </p:txBody>
      </p:sp>
      <p:sp>
        <p:nvSpPr>
          <p:cNvPr id="6" name="Content Placeholder 5"/>
          <p:cNvSpPr>
            <a:spLocks noGrp="1"/>
          </p:cNvSpPr>
          <p:nvPr>
            <p:ph idx="1"/>
          </p:nvPr>
        </p:nvSpPr>
        <p:spPr/>
        <p:txBody>
          <a:bodyPr/>
          <a:lstStyle/>
          <a:p>
            <a:r>
              <a:rPr lang="en-US" dirty="0"/>
              <a:t>Run </a:t>
            </a:r>
            <a:r>
              <a:rPr lang="en-US" dirty="0" err="1"/>
              <a:t>netstat</a:t>
            </a:r>
            <a:endParaRPr lang="en-US" dirty="0"/>
          </a:p>
          <a:p>
            <a:r>
              <a:rPr lang="en-US" dirty="0"/>
              <a:t>What is your default gateway?</a:t>
            </a:r>
          </a:p>
          <a:p>
            <a:r>
              <a:rPr lang="en-US" dirty="0"/>
              <a:t>Which gateway will you use if you want to communicate with a host at the same network as yours?</a:t>
            </a:r>
          </a:p>
        </p:txBody>
      </p:sp>
    </p:spTree>
    <p:extLst>
      <p:ext uri="{BB962C8B-B14F-4D97-AF65-F5344CB8AC3E}">
        <p14:creationId xmlns:p14="http://schemas.microsoft.com/office/powerpoint/2010/main" val="215596822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ICMP</a:t>
            </a:r>
          </a:p>
        </p:txBody>
      </p:sp>
      <p:sp>
        <p:nvSpPr>
          <p:cNvPr id="3" name="Content Placeholder 2"/>
          <p:cNvSpPr>
            <a:spLocks noGrp="1"/>
          </p:cNvSpPr>
          <p:nvPr>
            <p:ph idx="1"/>
          </p:nvPr>
        </p:nvSpPr>
        <p:spPr/>
        <p:txBody>
          <a:bodyPr/>
          <a:lstStyle/>
          <a:p>
            <a:r>
              <a:rPr lang="en-US" dirty="0"/>
              <a:t>Ping</a:t>
            </a:r>
          </a:p>
          <a:p>
            <a:r>
              <a:rPr lang="en-US" dirty="0" err="1"/>
              <a:t>Traceroute</a:t>
            </a:r>
            <a:r>
              <a:rPr lang="en-US" dirty="0"/>
              <a:t> </a:t>
            </a:r>
          </a:p>
        </p:txBody>
      </p:sp>
      <p:pic>
        <p:nvPicPr>
          <p:cNvPr id="4" name="Picture 3"/>
          <p:cNvPicPr>
            <a:picLocks noChangeAspect="1"/>
          </p:cNvPicPr>
          <p:nvPr/>
        </p:nvPicPr>
        <p:blipFill>
          <a:blip r:embed="rId2"/>
          <a:stretch>
            <a:fillRect/>
          </a:stretch>
        </p:blipFill>
        <p:spPr>
          <a:xfrm>
            <a:off x="4876800" y="3346450"/>
            <a:ext cx="7315200" cy="3213100"/>
          </a:xfrm>
          <a:prstGeom prst="rect">
            <a:avLst/>
          </a:prstGeom>
        </p:spPr>
      </p:pic>
      <p:pic>
        <p:nvPicPr>
          <p:cNvPr id="5" name="Picture 4"/>
          <p:cNvPicPr>
            <a:picLocks noChangeAspect="1"/>
          </p:cNvPicPr>
          <p:nvPr/>
        </p:nvPicPr>
        <p:blipFill>
          <a:blip r:embed="rId3"/>
          <a:stretch>
            <a:fillRect/>
          </a:stretch>
        </p:blipFill>
        <p:spPr>
          <a:xfrm>
            <a:off x="1339850" y="3346450"/>
            <a:ext cx="3035300" cy="2781300"/>
          </a:xfrm>
          <a:prstGeom prst="rect">
            <a:avLst/>
          </a:prstGeom>
        </p:spPr>
      </p:pic>
    </p:spTree>
    <p:extLst>
      <p:ext uri="{BB962C8B-B14F-4D97-AF65-F5344CB8AC3E}">
        <p14:creationId xmlns:p14="http://schemas.microsoft.com/office/powerpoint/2010/main" val="212726090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time: ICMP</a:t>
            </a:r>
          </a:p>
        </p:txBody>
      </p:sp>
      <p:sp>
        <p:nvSpPr>
          <p:cNvPr id="3" name="Content Placeholder 2"/>
          <p:cNvSpPr>
            <a:spLocks noGrp="1"/>
          </p:cNvSpPr>
          <p:nvPr>
            <p:ph idx="1"/>
          </p:nvPr>
        </p:nvSpPr>
        <p:spPr/>
        <p:txBody>
          <a:bodyPr/>
          <a:lstStyle/>
          <a:p>
            <a:r>
              <a:rPr lang="en-US" dirty="0"/>
              <a:t>If you want to allow people inside your network to ping anyone but not allow anyone outside your network to </a:t>
            </a:r>
            <a:r>
              <a:rPr lang="en-US" dirty="0" err="1"/>
              <a:t>traceroute</a:t>
            </a:r>
            <a:r>
              <a:rPr lang="en-US" dirty="0"/>
              <a:t> what should you do?</a:t>
            </a:r>
          </a:p>
        </p:txBody>
      </p:sp>
    </p:spTree>
    <p:extLst>
      <p:ext uri="{BB962C8B-B14F-4D97-AF65-F5344CB8AC3E}">
        <p14:creationId xmlns:p14="http://schemas.microsoft.com/office/powerpoint/2010/main" val="320571178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strike="sngStrike" dirty="0"/>
              <a:t>OSI vs TCP Stack</a:t>
            </a:r>
          </a:p>
          <a:p>
            <a:r>
              <a:rPr lang="en-US" strike="sngStrike" dirty="0"/>
              <a:t>A day in the life of a web request – big picture</a:t>
            </a:r>
          </a:p>
          <a:p>
            <a:r>
              <a:rPr lang="en-US" strike="sngStrike" dirty="0"/>
              <a:t>Network Structure</a:t>
            </a:r>
          </a:p>
          <a:p>
            <a:r>
              <a:rPr lang="en-US" strike="sngStrike" dirty="0"/>
              <a:t>L5 – Application (HTTP, DNS)</a:t>
            </a:r>
          </a:p>
          <a:p>
            <a:r>
              <a:rPr lang="en-US" strike="sngStrike" dirty="0"/>
              <a:t>L4 – Transport (TCP/UDP)</a:t>
            </a:r>
          </a:p>
          <a:p>
            <a:r>
              <a:rPr lang="en-US" strike="sngStrike" dirty="0"/>
              <a:t>L3 – Routing (BGP, OSPF)</a:t>
            </a:r>
          </a:p>
          <a:p>
            <a:r>
              <a:rPr lang="en-US" dirty="0"/>
              <a:t>L2 – Data Link (ARP)</a:t>
            </a:r>
          </a:p>
        </p:txBody>
      </p:sp>
    </p:spTree>
    <p:extLst>
      <p:ext uri="{BB962C8B-B14F-4D97-AF65-F5344CB8AC3E}">
        <p14:creationId xmlns:p14="http://schemas.microsoft.com/office/powerpoint/2010/main" val="71653490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9" name="Picture 4" descr="underline_base"/>
          <p:cNvPicPr>
            <a:picLocks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152651" y="1041400"/>
            <a:ext cx="4570413"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9" name="Rectangle 2"/>
          <p:cNvSpPr>
            <a:spLocks noGrp="1" noChangeArrowheads="1"/>
          </p:cNvSpPr>
          <p:nvPr>
            <p:ph type="title"/>
          </p:nvPr>
        </p:nvSpPr>
        <p:spPr>
          <a:xfrm>
            <a:off x="2057401" y="228600"/>
            <a:ext cx="6176963" cy="1143000"/>
          </a:xfrm>
        </p:spPr>
        <p:txBody>
          <a:bodyPr/>
          <a:lstStyle/>
          <a:p>
            <a:pPr>
              <a:defRPr/>
            </a:pPr>
            <a:r>
              <a:rPr lang="en-US" dirty="0">
                <a:latin typeface="Gill Sans MT" charset="0"/>
                <a:cs typeface="+mj-cs"/>
              </a:rPr>
              <a:t>Link layer services</a:t>
            </a:r>
          </a:p>
        </p:txBody>
      </p:sp>
      <p:sp>
        <p:nvSpPr>
          <p:cNvPr id="6150" name="Rectangle 3"/>
          <p:cNvSpPr>
            <a:spLocks noGrp="1" noChangeArrowheads="1"/>
          </p:cNvSpPr>
          <p:nvPr>
            <p:ph type="body" idx="1"/>
          </p:nvPr>
        </p:nvSpPr>
        <p:spPr>
          <a:xfrm>
            <a:off x="2008188" y="1419225"/>
            <a:ext cx="7772400" cy="4648200"/>
          </a:xfrm>
        </p:spPr>
        <p:txBody>
          <a:bodyPr/>
          <a:lstStyle/>
          <a:p>
            <a:pPr>
              <a:lnSpc>
                <a:spcPct val="75000"/>
              </a:lnSpc>
              <a:defRPr/>
            </a:pPr>
            <a:r>
              <a:rPr lang="en-US" i="1" dirty="0">
                <a:solidFill>
                  <a:srgbClr val="CC0000"/>
                </a:solidFill>
                <a:latin typeface="Gill Sans MT" charset="0"/>
                <a:cs typeface="+mn-cs"/>
              </a:rPr>
              <a:t>framing, link access:</a:t>
            </a:r>
            <a:r>
              <a:rPr lang="en-US" sz="3200" dirty="0">
                <a:latin typeface="Gill Sans MT" charset="0"/>
              </a:rPr>
              <a:t> </a:t>
            </a:r>
          </a:p>
          <a:p>
            <a:pPr lvl="1">
              <a:lnSpc>
                <a:spcPct val="75000"/>
              </a:lnSpc>
              <a:defRPr/>
            </a:pPr>
            <a:r>
              <a:rPr lang="en-US" dirty="0">
                <a:latin typeface="Gill Sans MT" charset="0"/>
              </a:rPr>
              <a:t>encapsulate datagram into frame, adding header, trailer</a:t>
            </a:r>
          </a:p>
          <a:p>
            <a:pPr lvl="1">
              <a:lnSpc>
                <a:spcPct val="75000"/>
              </a:lnSpc>
              <a:defRPr/>
            </a:pPr>
            <a:r>
              <a:rPr lang="en-US" dirty="0">
                <a:latin typeface="Gill Sans MT" charset="0"/>
              </a:rPr>
              <a:t>channel access if shared medium</a:t>
            </a:r>
          </a:p>
          <a:p>
            <a:pPr lvl="1">
              <a:lnSpc>
                <a:spcPct val="75000"/>
              </a:lnSpc>
              <a:defRPr/>
            </a:pPr>
            <a:r>
              <a:rPr lang="ja-JP" altLang="en-US" dirty="0">
                <a:latin typeface="Gill Sans MT" charset="0"/>
              </a:rPr>
              <a:t>“</a:t>
            </a:r>
            <a:r>
              <a:rPr lang="en-US" dirty="0">
                <a:latin typeface="Gill Sans MT" charset="0"/>
              </a:rPr>
              <a:t>MAC</a:t>
            </a:r>
            <a:r>
              <a:rPr lang="ja-JP" altLang="en-US" dirty="0">
                <a:latin typeface="Gill Sans MT" charset="0"/>
              </a:rPr>
              <a:t>”</a:t>
            </a:r>
            <a:r>
              <a:rPr lang="en-US" dirty="0">
                <a:latin typeface="Gill Sans MT" charset="0"/>
              </a:rPr>
              <a:t> addresses used in frame headers to identify source, destination  </a:t>
            </a:r>
          </a:p>
          <a:p>
            <a:pPr lvl="2">
              <a:lnSpc>
                <a:spcPct val="90000"/>
              </a:lnSpc>
              <a:defRPr/>
            </a:pPr>
            <a:r>
              <a:rPr lang="en-US" sz="2400" dirty="0">
                <a:latin typeface="Gill Sans MT" charset="0"/>
              </a:rPr>
              <a:t>different from IP address!</a:t>
            </a:r>
          </a:p>
          <a:p>
            <a:pPr>
              <a:lnSpc>
                <a:spcPct val="75000"/>
              </a:lnSpc>
              <a:defRPr/>
            </a:pPr>
            <a:r>
              <a:rPr lang="en-US" i="1" dirty="0">
                <a:solidFill>
                  <a:srgbClr val="CC0000"/>
                </a:solidFill>
                <a:latin typeface="Gill Sans MT" charset="0"/>
                <a:cs typeface="+mn-cs"/>
              </a:rPr>
              <a:t>reliable delivery between adjacent nodes</a:t>
            </a:r>
          </a:p>
          <a:p>
            <a:pPr lvl="1">
              <a:lnSpc>
                <a:spcPct val="75000"/>
              </a:lnSpc>
              <a:defRPr/>
            </a:pPr>
            <a:r>
              <a:rPr lang="en-US" dirty="0">
                <a:latin typeface="Gill Sans MT" charset="0"/>
              </a:rPr>
              <a:t>we learned how to do this already (chapter 3)!</a:t>
            </a:r>
          </a:p>
          <a:p>
            <a:pPr lvl="1">
              <a:lnSpc>
                <a:spcPct val="75000"/>
              </a:lnSpc>
              <a:defRPr/>
            </a:pPr>
            <a:r>
              <a:rPr lang="en-US" dirty="0">
                <a:latin typeface="Gill Sans MT" charset="0"/>
              </a:rPr>
              <a:t>seldom used on low bit-error link (fiber, some twisted pair)</a:t>
            </a:r>
          </a:p>
          <a:p>
            <a:pPr lvl="1">
              <a:lnSpc>
                <a:spcPct val="75000"/>
              </a:lnSpc>
              <a:defRPr/>
            </a:pPr>
            <a:r>
              <a:rPr lang="en-US" dirty="0">
                <a:latin typeface="Gill Sans MT" charset="0"/>
              </a:rPr>
              <a:t>wireless links: high error rates</a:t>
            </a:r>
          </a:p>
          <a:p>
            <a:pPr lvl="2">
              <a:lnSpc>
                <a:spcPct val="90000"/>
              </a:lnSpc>
              <a:defRPr/>
            </a:pPr>
            <a:r>
              <a:rPr lang="en-US" sz="2400" i="1" dirty="0">
                <a:solidFill>
                  <a:srgbClr val="CC0000"/>
                </a:solidFill>
                <a:latin typeface="Gill Sans MT" charset="0"/>
              </a:rPr>
              <a:t>Q:</a:t>
            </a:r>
            <a:r>
              <a:rPr lang="en-US" sz="2400" dirty="0">
                <a:latin typeface="Gill Sans MT" charset="0"/>
              </a:rPr>
              <a:t> why both link-level and end-end reliability?</a:t>
            </a:r>
          </a:p>
        </p:txBody>
      </p:sp>
      <p:sp>
        <p:nvSpPr>
          <p:cNvPr id="8"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303047851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7" name="Picture 7" descr="underline_base"/>
          <p:cNvPicPr>
            <a:picLocks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144713" y="1028700"/>
            <a:ext cx="5942012"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3" name="Rectangle 3"/>
          <p:cNvSpPr>
            <a:spLocks noGrp="1" noChangeArrowheads="1"/>
          </p:cNvSpPr>
          <p:nvPr>
            <p:ph type="body" idx="1"/>
          </p:nvPr>
        </p:nvSpPr>
        <p:spPr>
          <a:xfrm>
            <a:off x="2046288" y="1563688"/>
            <a:ext cx="7772400" cy="4648200"/>
          </a:xfrm>
        </p:spPr>
        <p:txBody>
          <a:bodyPr/>
          <a:lstStyle/>
          <a:p>
            <a:pPr>
              <a:defRPr/>
            </a:pPr>
            <a:r>
              <a:rPr lang="en-US" i="1" dirty="0">
                <a:solidFill>
                  <a:srgbClr val="CC0000"/>
                </a:solidFill>
                <a:latin typeface="Gill Sans MT" charset="0"/>
                <a:cs typeface="+mn-cs"/>
              </a:rPr>
              <a:t>flow control:</a:t>
            </a:r>
            <a:r>
              <a:rPr lang="en-US" dirty="0">
                <a:solidFill>
                  <a:srgbClr val="CC0000"/>
                </a:solidFill>
                <a:latin typeface="Gill Sans MT" charset="0"/>
                <a:cs typeface="+mn-cs"/>
              </a:rPr>
              <a:t> </a:t>
            </a:r>
          </a:p>
          <a:p>
            <a:pPr lvl="1">
              <a:defRPr/>
            </a:pPr>
            <a:r>
              <a:rPr lang="en-US" sz="2000" dirty="0">
                <a:latin typeface="Gill Sans MT" charset="0"/>
              </a:rPr>
              <a:t>pacing between adjacent sending and receiving nodes</a:t>
            </a:r>
            <a:endParaRPr lang="en-US" dirty="0">
              <a:latin typeface="Gill Sans MT" charset="0"/>
            </a:endParaRPr>
          </a:p>
          <a:p>
            <a:pPr>
              <a:defRPr/>
            </a:pPr>
            <a:r>
              <a:rPr lang="en-US" i="1" dirty="0">
                <a:solidFill>
                  <a:srgbClr val="CC0000"/>
                </a:solidFill>
                <a:latin typeface="Gill Sans MT" charset="0"/>
                <a:cs typeface="+mn-cs"/>
              </a:rPr>
              <a:t>error detection</a:t>
            </a:r>
            <a:r>
              <a:rPr lang="en-US" dirty="0">
                <a:solidFill>
                  <a:srgbClr val="CC0000"/>
                </a:solidFill>
                <a:latin typeface="Gill Sans MT" charset="0"/>
                <a:cs typeface="+mn-cs"/>
              </a:rPr>
              <a:t>: </a:t>
            </a:r>
          </a:p>
          <a:p>
            <a:pPr lvl="1">
              <a:defRPr/>
            </a:pPr>
            <a:r>
              <a:rPr lang="en-US" sz="2000" dirty="0">
                <a:latin typeface="Gill Sans MT" charset="0"/>
              </a:rPr>
              <a:t>errors caused by signal attenuation, noise. </a:t>
            </a:r>
          </a:p>
          <a:p>
            <a:pPr lvl="1">
              <a:defRPr/>
            </a:pPr>
            <a:r>
              <a:rPr lang="en-US" sz="2000" dirty="0">
                <a:latin typeface="Gill Sans MT" charset="0"/>
              </a:rPr>
              <a:t>receiver detects presence of errors: </a:t>
            </a:r>
          </a:p>
          <a:p>
            <a:pPr lvl="2">
              <a:defRPr/>
            </a:pPr>
            <a:r>
              <a:rPr lang="en-US" dirty="0">
                <a:latin typeface="Gill Sans MT" charset="0"/>
              </a:rPr>
              <a:t>signals sender for retransmission or drops frame </a:t>
            </a:r>
          </a:p>
          <a:p>
            <a:pPr>
              <a:defRPr/>
            </a:pPr>
            <a:r>
              <a:rPr lang="en-US" i="1" dirty="0">
                <a:solidFill>
                  <a:srgbClr val="CC0000"/>
                </a:solidFill>
                <a:latin typeface="Gill Sans MT" charset="0"/>
                <a:cs typeface="+mn-cs"/>
              </a:rPr>
              <a:t>error correction:</a:t>
            </a:r>
            <a:r>
              <a:rPr lang="en-US" dirty="0">
                <a:latin typeface="Gill Sans MT" charset="0"/>
                <a:cs typeface="+mn-cs"/>
              </a:rPr>
              <a:t> </a:t>
            </a:r>
          </a:p>
          <a:p>
            <a:pPr lvl="1">
              <a:defRPr/>
            </a:pPr>
            <a:r>
              <a:rPr lang="en-US" sz="2000" dirty="0">
                <a:latin typeface="Gill Sans MT" charset="0"/>
              </a:rPr>
              <a:t>receiver identifies </a:t>
            </a:r>
            <a:r>
              <a:rPr lang="en-US" sz="2000" i="1" dirty="0">
                <a:solidFill>
                  <a:srgbClr val="CC0000"/>
                </a:solidFill>
                <a:latin typeface="Gill Sans MT" charset="0"/>
              </a:rPr>
              <a:t>and corrects</a:t>
            </a:r>
            <a:r>
              <a:rPr lang="en-US" sz="2000" dirty="0">
                <a:latin typeface="Gill Sans MT" charset="0"/>
              </a:rPr>
              <a:t> bit error(s) without resorting to retransmission</a:t>
            </a:r>
            <a:endParaRPr lang="en-US" dirty="0">
              <a:latin typeface="Gill Sans MT" charset="0"/>
            </a:endParaRPr>
          </a:p>
          <a:p>
            <a:pPr>
              <a:defRPr/>
            </a:pPr>
            <a:r>
              <a:rPr lang="en-US" i="1" dirty="0">
                <a:solidFill>
                  <a:srgbClr val="CC0000"/>
                </a:solidFill>
                <a:latin typeface="Gill Sans MT" charset="0"/>
                <a:cs typeface="+mn-cs"/>
              </a:rPr>
              <a:t>half-duplex and full-duplex</a:t>
            </a:r>
            <a:endParaRPr lang="en-US" dirty="0">
              <a:solidFill>
                <a:srgbClr val="CC0000"/>
              </a:solidFill>
              <a:latin typeface="Gill Sans MT" charset="0"/>
              <a:cs typeface="+mn-cs"/>
            </a:endParaRPr>
          </a:p>
          <a:p>
            <a:pPr lvl="1">
              <a:defRPr/>
            </a:pPr>
            <a:r>
              <a:rPr lang="en-US" sz="2000" dirty="0">
                <a:latin typeface="Gill Sans MT" charset="0"/>
              </a:rPr>
              <a:t>with half duplex, nodes at both ends of link can transmit, but not at same time</a:t>
            </a:r>
            <a:endParaRPr lang="en-US" dirty="0">
              <a:latin typeface="Gill Sans MT" charset="0"/>
            </a:endParaRPr>
          </a:p>
        </p:txBody>
      </p:sp>
      <p:sp>
        <p:nvSpPr>
          <p:cNvPr id="7174" name="Rectangle 6"/>
          <p:cNvSpPr>
            <a:spLocks noGrp="1" noChangeArrowheads="1"/>
          </p:cNvSpPr>
          <p:nvPr>
            <p:ph type="title"/>
          </p:nvPr>
        </p:nvSpPr>
        <p:spPr>
          <a:xfrm>
            <a:off x="2057401" y="228600"/>
            <a:ext cx="6176963" cy="1143000"/>
          </a:xfrm>
        </p:spPr>
        <p:txBody>
          <a:bodyPr/>
          <a:lstStyle/>
          <a:p>
            <a:pPr>
              <a:defRPr/>
            </a:pPr>
            <a:r>
              <a:rPr lang="en-US" dirty="0">
                <a:latin typeface="Gill Sans MT" charset="0"/>
                <a:cs typeface="+mj-cs"/>
              </a:rPr>
              <a:t>Link layer services (more)</a:t>
            </a:r>
          </a:p>
        </p:txBody>
      </p:sp>
      <p:sp>
        <p:nvSpPr>
          <p:cNvPr id="8"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233967997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268" name="Freeform 92"/>
          <p:cNvSpPr>
            <a:spLocks/>
          </p:cNvSpPr>
          <p:nvPr/>
        </p:nvSpPr>
        <p:spPr bwMode="auto">
          <a:xfrm>
            <a:off x="7180264" y="2616200"/>
            <a:ext cx="2308225" cy="302895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54" h="1908">
                <a:moveTo>
                  <a:pt x="0" y="1728"/>
                </a:moveTo>
                <a:cubicBezTo>
                  <a:pt x="15" y="1684"/>
                  <a:pt x="4" y="1697"/>
                  <a:pt x="20" y="1681"/>
                </a:cubicBezTo>
                <a:lnTo>
                  <a:pt x="281" y="0"/>
                </a:lnTo>
                <a:lnTo>
                  <a:pt x="1246" y="301"/>
                </a:lnTo>
                <a:lnTo>
                  <a:pt x="1454" y="1493"/>
                </a:lnTo>
                <a:lnTo>
                  <a:pt x="248" y="1908"/>
                </a:lnTo>
                <a:lnTo>
                  <a:pt x="0" y="1728"/>
                </a:lnTo>
                <a:close/>
              </a:path>
            </a:pathLst>
          </a:custGeom>
          <a:gradFill rotWithShape="1">
            <a:gsLst>
              <a:gs pos="0">
                <a:srgbClr val="000099"/>
              </a:gs>
              <a:gs pos="50000">
                <a:schemeClr val="bg1"/>
              </a:gs>
              <a:gs pos="100000">
                <a:srgbClr val="000099"/>
              </a:gs>
            </a:gsLst>
            <a:lin ang="189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a:defRPr/>
            </a:pPr>
            <a:endParaRPr lang="en-US" dirty="0"/>
          </a:p>
        </p:txBody>
      </p:sp>
      <p:pic>
        <p:nvPicPr>
          <p:cNvPr id="54276" name="Picture 8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1364" y="887414"/>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8" name="Rectangle 2"/>
          <p:cNvSpPr>
            <a:spLocks noGrp="1" noChangeArrowheads="1"/>
          </p:cNvSpPr>
          <p:nvPr>
            <p:ph type="title"/>
          </p:nvPr>
        </p:nvSpPr>
        <p:spPr>
          <a:xfrm>
            <a:off x="1908176" y="100013"/>
            <a:ext cx="8251825" cy="1143000"/>
          </a:xfrm>
        </p:spPr>
        <p:txBody>
          <a:bodyPr/>
          <a:lstStyle/>
          <a:p>
            <a:pPr>
              <a:defRPr/>
            </a:pPr>
            <a:r>
              <a:rPr lang="en-US" sz="4000" dirty="0">
                <a:latin typeface="Gill Sans MT" charset="0"/>
              </a:rPr>
              <a:t>Where is the link layer implemented?</a:t>
            </a:r>
          </a:p>
        </p:txBody>
      </p:sp>
      <p:sp>
        <p:nvSpPr>
          <p:cNvPr id="8199" name="Rectangle 3"/>
          <p:cNvSpPr>
            <a:spLocks noGrp="1" noChangeArrowheads="1"/>
          </p:cNvSpPr>
          <p:nvPr>
            <p:ph type="body" sz="half" idx="1"/>
          </p:nvPr>
        </p:nvSpPr>
        <p:spPr>
          <a:xfrm>
            <a:off x="1922463" y="1243013"/>
            <a:ext cx="4075112" cy="4659312"/>
          </a:xfrm>
        </p:spPr>
        <p:txBody>
          <a:bodyPr>
            <a:normAutofit lnSpcReduction="10000"/>
          </a:bodyPr>
          <a:lstStyle/>
          <a:p>
            <a:pPr>
              <a:defRPr/>
            </a:pPr>
            <a:r>
              <a:rPr lang="en-US" sz="2400" dirty="0">
                <a:latin typeface="Gill Sans MT" charset="0"/>
              </a:rPr>
              <a:t>in each and every host</a:t>
            </a:r>
          </a:p>
          <a:p>
            <a:pPr>
              <a:defRPr/>
            </a:pPr>
            <a:r>
              <a:rPr lang="en-US" sz="2400" dirty="0">
                <a:latin typeface="Gill Sans MT" charset="0"/>
              </a:rPr>
              <a:t>link layer implemented in </a:t>
            </a:r>
            <a:r>
              <a:rPr lang="ja-JP" altLang="en-US" sz="2400" dirty="0">
                <a:latin typeface="Gill Sans MT" charset="0"/>
              </a:rPr>
              <a:t>“</a:t>
            </a:r>
            <a:r>
              <a:rPr lang="en-US" sz="2400" dirty="0">
                <a:latin typeface="Gill Sans MT" charset="0"/>
              </a:rPr>
              <a:t>adaptor</a:t>
            </a:r>
            <a:r>
              <a:rPr lang="ja-JP" altLang="en-US" sz="2400" dirty="0">
                <a:latin typeface="Gill Sans MT" charset="0"/>
              </a:rPr>
              <a:t>”</a:t>
            </a:r>
            <a:r>
              <a:rPr lang="en-US" sz="2400" dirty="0">
                <a:latin typeface="Gill Sans MT" charset="0"/>
              </a:rPr>
              <a:t> (aka </a:t>
            </a:r>
            <a:r>
              <a:rPr lang="en-US" sz="2400" i="1" dirty="0">
                <a:solidFill>
                  <a:srgbClr val="CC0000"/>
                </a:solidFill>
                <a:latin typeface="Gill Sans MT" charset="0"/>
              </a:rPr>
              <a:t>network interface card</a:t>
            </a:r>
            <a:r>
              <a:rPr lang="en-US" sz="2400" dirty="0">
                <a:latin typeface="Gill Sans MT" charset="0"/>
              </a:rPr>
              <a:t> NIC) or on a chip</a:t>
            </a:r>
          </a:p>
          <a:p>
            <a:pPr lvl="1">
              <a:defRPr/>
            </a:pPr>
            <a:r>
              <a:rPr lang="en-US" dirty="0">
                <a:latin typeface="Gill Sans MT" charset="0"/>
              </a:rPr>
              <a:t>Ethernet card, 802.11 card; Ethernet chipset</a:t>
            </a:r>
          </a:p>
          <a:p>
            <a:pPr lvl="1">
              <a:defRPr/>
            </a:pPr>
            <a:r>
              <a:rPr lang="en-US" dirty="0">
                <a:latin typeface="Gill Sans MT" charset="0"/>
              </a:rPr>
              <a:t>implements link, physical layer</a:t>
            </a:r>
          </a:p>
          <a:p>
            <a:pPr>
              <a:defRPr/>
            </a:pPr>
            <a:r>
              <a:rPr lang="en-US" sz="2400" dirty="0">
                <a:latin typeface="Gill Sans MT" charset="0"/>
              </a:rPr>
              <a:t>attaches into host’s system buses</a:t>
            </a:r>
          </a:p>
          <a:p>
            <a:pPr>
              <a:defRPr/>
            </a:pPr>
            <a:r>
              <a:rPr lang="en-US" sz="2400" dirty="0">
                <a:latin typeface="Gill Sans MT" charset="0"/>
              </a:rPr>
              <a:t>combination of hardware, software, firmware</a:t>
            </a:r>
          </a:p>
          <a:p>
            <a:pPr lvl="1">
              <a:defRPr/>
            </a:pPr>
            <a:endParaRPr lang="en-US" dirty="0">
              <a:latin typeface="Gill Sans MT" charset="0"/>
            </a:endParaRPr>
          </a:p>
        </p:txBody>
      </p:sp>
      <p:sp>
        <p:nvSpPr>
          <p:cNvPr id="8200" name="Rectangle 42"/>
          <p:cNvSpPr>
            <a:spLocks noChangeArrowheads="1"/>
          </p:cNvSpPr>
          <p:nvPr/>
        </p:nvSpPr>
        <p:spPr bwMode="auto">
          <a:xfrm>
            <a:off x="7653339" y="2614614"/>
            <a:ext cx="1836737" cy="240188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01" name="Rectangle 44"/>
          <p:cNvSpPr>
            <a:spLocks noChangeArrowheads="1"/>
          </p:cNvSpPr>
          <p:nvPr/>
        </p:nvSpPr>
        <p:spPr bwMode="auto">
          <a:xfrm>
            <a:off x="8102600" y="4552951"/>
            <a:ext cx="666750" cy="28257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02" name="Rectangle 45"/>
          <p:cNvSpPr>
            <a:spLocks noChangeArrowheads="1"/>
          </p:cNvSpPr>
          <p:nvPr/>
        </p:nvSpPr>
        <p:spPr bwMode="auto">
          <a:xfrm>
            <a:off x="8102601" y="3965576"/>
            <a:ext cx="657225" cy="51911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r>
              <a:rPr lang="en-US" sz="1200" dirty="0">
                <a:latin typeface="Arial" charset="0"/>
              </a:rPr>
              <a:t>controller</a:t>
            </a:r>
          </a:p>
        </p:txBody>
      </p:sp>
      <p:sp>
        <p:nvSpPr>
          <p:cNvPr id="8203" name="Text Box 46"/>
          <p:cNvSpPr txBox="1">
            <a:spLocks noChangeArrowheads="1"/>
          </p:cNvSpPr>
          <p:nvPr/>
        </p:nvSpPr>
        <p:spPr bwMode="auto">
          <a:xfrm>
            <a:off x="7904506" y="4562476"/>
            <a:ext cx="104547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1" hangingPunct="1">
              <a:defRPr/>
            </a:pPr>
            <a:r>
              <a:rPr lang="en-US" sz="1200" i="0" dirty="0">
                <a:latin typeface="Arial" charset="0"/>
              </a:rPr>
              <a:t>physical</a:t>
            </a:r>
          </a:p>
          <a:p>
            <a:pPr algn="ctr" eaLnBrk="1" hangingPunct="1">
              <a:defRPr/>
            </a:pPr>
            <a:r>
              <a:rPr lang="en-US" sz="1200" i="0" dirty="0">
                <a:latin typeface="Arial" charset="0"/>
              </a:rPr>
              <a:t>transmission</a:t>
            </a:r>
          </a:p>
        </p:txBody>
      </p:sp>
      <p:sp>
        <p:nvSpPr>
          <p:cNvPr id="54283" name="Freeform 47"/>
          <p:cNvSpPr>
            <a:spLocks/>
          </p:cNvSpPr>
          <p:nvPr/>
        </p:nvSpPr>
        <p:spPr bwMode="auto">
          <a:xfrm>
            <a:off x="8154989" y="3484564"/>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chemeClr val="tx1"/>
            </a:solidFill>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205" name="Line 48"/>
          <p:cNvSpPr>
            <a:spLocks noChangeShapeType="1"/>
          </p:cNvSpPr>
          <p:nvPr/>
        </p:nvSpPr>
        <p:spPr bwMode="auto">
          <a:xfrm>
            <a:off x="8020050" y="3657600"/>
            <a:ext cx="1358900"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06" name="Line 49"/>
          <p:cNvSpPr>
            <a:spLocks noChangeShapeType="1"/>
          </p:cNvSpPr>
          <p:nvPr/>
        </p:nvSpPr>
        <p:spPr bwMode="auto">
          <a:xfrm flipV="1">
            <a:off x="8415338" y="3665539"/>
            <a:ext cx="0" cy="3000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07" name="Rectangle 50"/>
          <p:cNvSpPr>
            <a:spLocks noChangeArrowheads="1"/>
          </p:cNvSpPr>
          <p:nvPr/>
        </p:nvSpPr>
        <p:spPr bwMode="auto">
          <a:xfrm>
            <a:off x="7908926" y="2967038"/>
            <a:ext cx="657225" cy="519112"/>
          </a:xfrm>
          <a:prstGeom prst="rect">
            <a:avLst/>
          </a:prstGeom>
          <a:solidFill>
            <a:schemeClr val="bg1"/>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r>
              <a:rPr lang="en-US" sz="1200" dirty="0">
                <a:latin typeface="Arial" charset="0"/>
              </a:rPr>
              <a:t>cpu</a:t>
            </a:r>
          </a:p>
        </p:txBody>
      </p:sp>
      <p:sp>
        <p:nvSpPr>
          <p:cNvPr id="8208" name="Rectangle 51"/>
          <p:cNvSpPr>
            <a:spLocks noChangeArrowheads="1"/>
          </p:cNvSpPr>
          <p:nvPr/>
        </p:nvSpPr>
        <p:spPr bwMode="auto">
          <a:xfrm>
            <a:off x="8728076" y="2968626"/>
            <a:ext cx="657225" cy="51911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r>
              <a:rPr lang="en-US" sz="1200" dirty="0">
                <a:latin typeface="Arial" charset="0"/>
              </a:rPr>
              <a:t>memory</a:t>
            </a:r>
          </a:p>
        </p:txBody>
      </p:sp>
      <p:sp>
        <p:nvSpPr>
          <p:cNvPr id="8209" name="Line 52"/>
          <p:cNvSpPr>
            <a:spLocks noChangeShapeType="1"/>
          </p:cNvSpPr>
          <p:nvPr/>
        </p:nvSpPr>
        <p:spPr bwMode="auto">
          <a:xfrm flipH="1" flipV="1">
            <a:off x="8212139" y="3487738"/>
            <a:ext cx="1587" cy="16986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10" name="Line 53"/>
          <p:cNvSpPr>
            <a:spLocks noChangeShapeType="1"/>
          </p:cNvSpPr>
          <p:nvPr/>
        </p:nvSpPr>
        <p:spPr bwMode="auto">
          <a:xfrm flipH="1" flipV="1">
            <a:off x="9085264" y="3489325"/>
            <a:ext cx="1587" cy="17145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11" name="Text Box 54"/>
          <p:cNvSpPr txBox="1">
            <a:spLocks noChangeArrowheads="1"/>
          </p:cNvSpPr>
          <p:nvPr/>
        </p:nvSpPr>
        <p:spPr bwMode="auto">
          <a:xfrm>
            <a:off x="9532939" y="3786189"/>
            <a:ext cx="886781"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200" dirty="0">
                <a:latin typeface="Arial" charset="0"/>
              </a:rPr>
              <a:t>host </a:t>
            </a:r>
          </a:p>
          <a:p>
            <a:pPr eaLnBrk="1" hangingPunct="1">
              <a:defRPr/>
            </a:pPr>
            <a:r>
              <a:rPr lang="en-US" sz="1200" dirty="0">
                <a:latin typeface="Arial" charset="0"/>
              </a:rPr>
              <a:t>bus </a:t>
            </a:r>
          </a:p>
          <a:p>
            <a:pPr eaLnBrk="1" hangingPunct="1">
              <a:defRPr/>
            </a:pPr>
            <a:r>
              <a:rPr lang="en-US" sz="1200" dirty="0">
                <a:latin typeface="Arial" charset="0"/>
              </a:rPr>
              <a:t>(e.g., PCI)</a:t>
            </a:r>
          </a:p>
        </p:txBody>
      </p:sp>
      <p:sp>
        <p:nvSpPr>
          <p:cNvPr id="8212" name="Line 55"/>
          <p:cNvSpPr>
            <a:spLocks noChangeShapeType="1"/>
          </p:cNvSpPr>
          <p:nvPr/>
        </p:nvSpPr>
        <p:spPr bwMode="auto">
          <a:xfrm flipH="1">
            <a:off x="8415338" y="4273551"/>
            <a:ext cx="12700" cy="339725"/>
          </a:xfrm>
          <a:prstGeom prst="line">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13" name="Line 56"/>
          <p:cNvSpPr>
            <a:spLocks noChangeShapeType="1"/>
          </p:cNvSpPr>
          <p:nvPr/>
        </p:nvSpPr>
        <p:spPr bwMode="auto">
          <a:xfrm>
            <a:off x="8413750" y="4806951"/>
            <a:ext cx="0" cy="366713"/>
          </a:xfrm>
          <a:prstGeom prst="line">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14" name="Line 57"/>
          <p:cNvSpPr>
            <a:spLocks noChangeShapeType="1"/>
          </p:cNvSpPr>
          <p:nvPr/>
        </p:nvSpPr>
        <p:spPr bwMode="auto">
          <a:xfrm flipH="1" flipV="1">
            <a:off x="9210675" y="3662364"/>
            <a:ext cx="382588" cy="2682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15" name="Text Box 58"/>
          <p:cNvSpPr txBox="1">
            <a:spLocks noChangeArrowheads="1"/>
          </p:cNvSpPr>
          <p:nvPr/>
        </p:nvSpPr>
        <p:spPr bwMode="auto">
          <a:xfrm>
            <a:off x="8820151" y="5356225"/>
            <a:ext cx="127317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200" dirty="0">
                <a:latin typeface="Arial" charset="0"/>
              </a:rPr>
              <a:t>network adapter</a:t>
            </a:r>
          </a:p>
          <a:p>
            <a:pPr eaLnBrk="1" hangingPunct="1">
              <a:defRPr/>
            </a:pPr>
            <a:r>
              <a:rPr lang="en-US" sz="1200" dirty="0">
                <a:latin typeface="Arial" charset="0"/>
              </a:rPr>
              <a:t>card</a:t>
            </a:r>
          </a:p>
        </p:txBody>
      </p:sp>
      <p:sp>
        <p:nvSpPr>
          <p:cNvPr id="8216" name="Line 59"/>
          <p:cNvSpPr>
            <a:spLocks noChangeShapeType="1"/>
          </p:cNvSpPr>
          <p:nvPr/>
        </p:nvSpPr>
        <p:spPr bwMode="auto">
          <a:xfrm flipH="1" flipV="1">
            <a:off x="9028113" y="4679950"/>
            <a:ext cx="271462" cy="7508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17" name="Rectangle 43"/>
          <p:cNvSpPr>
            <a:spLocks noChangeArrowheads="1"/>
          </p:cNvSpPr>
          <p:nvPr/>
        </p:nvSpPr>
        <p:spPr bwMode="auto">
          <a:xfrm>
            <a:off x="7875588" y="3854451"/>
            <a:ext cx="1122362" cy="1082675"/>
          </a:xfrm>
          <a:prstGeom prst="rect">
            <a:avLst/>
          </a:prstGeom>
          <a:noFill/>
          <a:ln w="28575">
            <a:solidFill>
              <a:srgbClr val="FF0000"/>
            </a:solidFill>
            <a:prstDash val="dash"/>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306260" name="Group 84"/>
          <p:cNvGrpSpPr>
            <a:grpSpLocks/>
          </p:cNvGrpSpPr>
          <p:nvPr/>
        </p:nvGrpSpPr>
        <p:grpSpPr bwMode="auto">
          <a:xfrm>
            <a:off x="6611939" y="2743200"/>
            <a:ext cx="1470025" cy="2065338"/>
            <a:chOff x="2689" y="1728"/>
            <a:chExt cx="926" cy="1301"/>
          </a:xfrm>
        </p:grpSpPr>
        <p:sp>
          <p:nvSpPr>
            <p:cNvPr id="54303" name="Freeform 62"/>
            <p:cNvSpPr>
              <a:spLocks/>
            </p:cNvSpPr>
            <p:nvPr/>
          </p:nvSpPr>
          <p:spPr bwMode="auto">
            <a:xfrm>
              <a:off x="3225" y="2509"/>
              <a:ext cx="390" cy="52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0" h="520">
                  <a:moveTo>
                    <a:pt x="390" y="0"/>
                  </a:moveTo>
                  <a:lnTo>
                    <a:pt x="0" y="221"/>
                  </a:lnTo>
                  <a:lnTo>
                    <a:pt x="3" y="433"/>
                  </a:lnTo>
                  <a:lnTo>
                    <a:pt x="388" y="520"/>
                  </a:lnTo>
                  <a:lnTo>
                    <a:pt x="390" y="0"/>
                  </a:lnTo>
                  <a:close/>
                </a:path>
              </a:pathLst>
            </a:custGeom>
            <a:gradFill rotWithShape="1">
              <a:gsLst>
                <a:gs pos="0">
                  <a:srgbClr val="FF0000"/>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54304" name="Freeform 63"/>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rgbClr val="FF0000"/>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226" name="Rectangle 64"/>
            <p:cNvSpPr>
              <a:spLocks noChangeArrowheads="1"/>
            </p:cNvSpPr>
            <p:nvPr/>
          </p:nvSpPr>
          <p:spPr bwMode="auto">
            <a:xfrm>
              <a:off x="2737" y="1775"/>
              <a:ext cx="489" cy="52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27" name="Text Box 65"/>
            <p:cNvSpPr txBox="1">
              <a:spLocks noChangeArrowheads="1"/>
            </p:cNvSpPr>
            <p:nvPr/>
          </p:nvSpPr>
          <p:spPr bwMode="auto">
            <a:xfrm>
              <a:off x="2689" y="1728"/>
              <a:ext cx="577" cy="5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1" hangingPunct="1">
                <a:defRPr/>
              </a:pPr>
              <a:r>
                <a:rPr lang="en-US" sz="1200" i="0" dirty="0">
                  <a:latin typeface="Arial" charset="0"/>
                </a:rPr>
                <a:t>application</a:t>
              </a:r>
            </a:p>
            <a:p>
              <a:pPr algn="ctr" eaLnBrk="1" hangingPunct="1">
                <a:defRPr/>
              </a:pPr>
              <a:r>
                <a:rPr lang="en-US" sz="1200" i="0" dirty="0">
                  <a:latin typeface="Arial" charset="0"/>
                </a:rPr>
                <a:t>transport</a:t>
              </a:r>
            </a:p>
            <a:p>
              <a:pPr algn="ctr" eaLnBrk="1" hangingPunct="1">
                <a:defRPr/>
              </a:pPr>
              <a:r>
                <a:rPr lang="en-US" sz="1200" i="0" dirty="0">
                  <a:latin typeface="Arial" charset="0"/>
                </a:rPr>
                <a:t>network</a:t>
              </a:r>
            </a:p>
            <a:p>
              <a:pPr algn="ctr" eaLnBrk="1" hangingPunct="1">
                <a:defRPr/>
              </a:pPr>
              <a:r>
                <a:rPr lang="en-US" sz="1200" i="0" dirty="0">
                  <a:latin typeface="Arial" charset="0"/>
                </a:rPr>
                <a:t>link</a:t>
              </a:r>
            </a:p>
          </p:txBody>
        </p:sp>
        <p:sp>
          <p:nvSpPr>
            <p:cNvPr id="8228" name="Line 66"/>
            <p:cNvSpPr>
              <a:spLocks noChangeShapeType="1"/>
            </p:cNvSpPr>
            <p:nvPr/>
          </p:nvSpPr>
          <p:spPr bwMode="auto">
            <a:xfrm>
              <a:off x="2737" y="188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29" name="Line 67"/>
            <p:cNvSpPr>
              <a:spLocks noChangeShapeType="1"/>
            </p:cNvSpPr>
            <p:nvPr/>
          </p:nvSpPr>
          <p:spPr bwMode="auto">
            <a:xfrm>
              <a:off x="2737" y="1991"/>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0" name="Line 68"/>
            <p:cNvSpPr>
              <a:spLocks noChangeShapeType="1"/>
            </p:cNvSpPr>
            <p:nvPr/>
          </p:nvSpPr>
          <p:spPr bwMode="auto">
            <a:xfrm>
              <a:off x="2735" y="20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1" name="Line 69"/>
            <p:cNvSpPr>
              <a:spLocks noChangeShapeType="1"/>
            </p:cNvSpPr>
            <p:nvPr/>
          </p:nvSpPr>
          <p:spPr bwMode="auto">
            <a:xfrm>
              <a:off x="2738" y="2206"/>
              <a:ext cx="484" cy="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2" name="Rectangle 70"/>
            <p:cNvSpPr>
              <a:spLocks noChangeArrowheads="1"/>
            </p:cNvSpPr>
            <p:nvPr/>
          </p:nvSpPr>
          <p:spPr bwMode="auto">
            <a:xfrm>
              <a:off x="2695" y="2212"/>
              <a:ext cx="552" cy="11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33" name="Line 71"/>
            <p:cNvSpPr>
              <a:spLocks noChangeShapeType="1"/>
            </p:cNvSpPr>
            <p:nvPr/>
          </p:nvSpPr>
          <p:spPr bwMode="auto">
            <a:xfrm>
              <a:off x="2738" y="2224"/>
              <a:ext cx="0" cy="65"/>
            </a:xfrm>
            <a:prstGeom prst="line">
              <a:avLst/>
            </a:prstGeom>
            <a:noFill/>
            <a:ln w="9525">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4" name="Line 72"/>
            <p:cNvSpPr>
              <a:spLocks noChangeShapeType="1"/>
            </p:cNvSpPr>
            <p:nvPr/>
          </p:nvSpPr>
          <p:spPr bwMode="auto">
            <a:xfrm>
              <a:off x="3225" y="2218"/>
              <a:ext cx="0" cy="64"/>
            </a:xfrm>
            <a:prstGeom prst="line">
              <a:avLst/>
            </a:prstGeom>
            <a:noFill/>
            <a:ln w="9525">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5" name="Rectangle 73"/>
            <p:cNvSpPr>
              <a:spLocks noChangeArrowheads="1"/>
            </p:cNvSpPr>
            <p:nvPr/>
          </p:nvSpPr>
          <p:spPr bwMode="auto">
            <a:xfrm>
              <a:off x="2737" y="2415"/>
              <a:ext cx="489" cy="5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36" name="Text Box 74"/>
            <p:cNvSpPr txBox="1">
              <a:spLocks noChangeArrowheads="1"/>
            </p:cNvSpPr>
            <p:nvPr/>
          </p:nvSpPr>
          <p:spPr bwMode="auto">
            <a:xfrm>
              <a:off x="2745" y="2345"/>
              <a:ext cx="462" cy="6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1" hangingPunct="1">
                <a:defRPr/>
              </a:pPr>
              <a:endParaRPr lang="en-US" sz="1200" i="0" dirty="0">
                <a:latin typeface="Arial" charset="0"/>
              </a:endParaRPr>
            </a:p>
            <a:p>
              <a:pPr algn="ctr" eaLnBrk="1" hangingPunct="1">
                <a:defRPr/>
              </a:pPr>
              <a:endParaRPr lang="en-US" sz="1200" i="0" dirty="0">
                <a:latin typeface="Arial" charset="0"/>
              </a:endParaRPr>
            </a:p>
            <a:p>
              <a:pPr algn="ctr" eaLnBrk="1" hangingPunct="1">
                <a:defRPr/>
              </a:pPr>
              <a:endParaRPr lang="en-US" sz="1200" i="0" dirty="0">
                <a:latin typeface="Arial" charset="0"/>
              </a:endParaRPr>
            </a:p>
            <a:p>
              <a:pPr algn="ctr" eaLnBrk="1" hangingPunct="1">
                <a:defRPr/>
              </a:pPr>
              <a:r>
                <a:rPr lang="en-US" sz="1200" i="0" dirty="0">
                  <a:latin typeface="Arial" charset="0"/>
                </a:rPr>
                <a:t>link</a:t>
              </a:r>
            </a:p>
            <a:p>
              <a:pPr algn="ctr" eaLnBrk="1" hangingPunct="1">
                <a:defRPr/>
              </a:pPr>
              <a:r>
                <a:rPr lang="en-US" sz="1200" i="0" dirty="0">
                  <a:latin typeface="Arial" charset="0"/>
                </a:rPr>
                <a:t>physical</a:t>
              </a:r>
            </a:p>
          </p:txBody>
        </p:sp>
        <p:sp>
          <p:nvSpPr>
            <p:cNvPr id="8237" name="Line 75"/>
            <p:cNvSpPr>
              <a:spLocks noChangeShapeType="1"/>
            </p:cNvSpPr>
            <p:nvPr/>
          </p:nvSpPr>
          <p:spPr bwMode="auto">
            <a:xfrm>
              <a:off x="2737" y="252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8" name="Line 76"/>
            <p:cNvSpPr>
              <a:spLocks noChangeShapeType="1"/>
            </p:cNvSpPr>
            <p:nvPr/>
          </p:nvSpPr>
          <p:spPr bwMode="auto">
            <a:xfrm>
              <a:off x="2737" y="2632"/>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39" name="Line 77"/>
            <p:cNvSpPr>
              <a:spLocks noChangeShapeType="1"/>
            </p:cNvSpPr>
            <p:nvPr/>
          </p:nvSpPr>
          <p:spPr bwMode="auto">
            <a:xfrm>
              <a:off x="2735" y="2721"/>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40" name="Line 78"/>
            <p:cNvSpPr>
              <a:spLocks noChangeShapeType="1"/>
            </p:cNvSpPr>
            <p:nvPr/>
          </p:nvSpPr>
          <p:spPr bwMode="auto">
            <a:xfrm>
              <a:off x="2733" y="283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41" name="Rectangle 79"/>
            <p:cNvSpPr>
              <a:spLocks noChangeArrowheads="1"/>
            </p:cNvSpPr>
            <p:nvPr/>
          </p:nvSpPr>
          <p:spPr bwMode="auto">
            <a:xfrm>
              <a:off x="2719" y="2390"/>
              <a:ext cx="518" cy="29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42" name="Line 80"/>
            <p:cNvSpPr>
              <a:spLocks noChangeShapeType="1"/>
            </p:cNvSpPr>
            <p:nvPr/>
          </p:nvSpPr>
          <p:spPr bwMode="auto">
            <a:xfrm>
              <a:off x="2737" y="2614"/>
              <a:ext cx="0" cy="65"/>
            </a:xfrm>
            <a:prstGeom prst="line">
              <a:avLst/>
            </a:prstGeom>
            <a:noFill/>
            <a:ln w="9525">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43" name="Line 81"/>
            <p:cNvSpPr>
              <a:spLocks noChangeShapeType="1"/>
            </p:cNvSpPr>
            <p:nvPr/>
          </p:nvSpPr>
          <p:spPr bwMode="auto">
            <a:xfrm>
              <a:off x="3226" y="2614"/>
              <a:ext cx="0" cy="64"/>
            </a:xfrm>
            <a:prstGeom prst="line">
              <a:avLst/>
            </a:prstGeom>
            <a:noFill/>
            <a:ln w="9525">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244" name="Rectangle 82"/>
            <p:cNvSpPr>
              <a:spLocks noChangeArrowheads="1"/>
            </p:cNvSpPr>
            <p:nvPr/>
          </p:nvSpPr>
          <p:spPr bwMode="auto">
            <a:xfrm>
              <a:off x="2736" y="1778"/>
              <a:ext cx="490" cy="431"/>
            </a:xfrm>
            <a:prstGeom prst="rect">
              <a:avLst/>
            </a:prstGeom>
            <a:noFill/>
            <a:ln w="127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245" name="Rectangle 83"/>
            <p:cNvSpPr>
              <a:spLocks noChangeArrowheads="1"/>
            </p:cNvSpPr>
            <p:nvPr/>
          </p:nvSpPr>
          <p:spPr bwMode="auto">
            <a:xfrm>
              <a:off x="2733" y="2721"/>
              <a:ext cx="489" cy="219"/>
            </a:xfrm>
            <a:prstGeom prst="rect">
              <a:avLst/>
            </a:prstGeom>
            <a:noFill/>
            <a:ln w="9525">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pic>
        <p:nvPicPr>
          <p:cNvPr id="8219" name="Picture 8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77301" y="1122363"/>
            <a:ext cx="1350963" cy="13509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8220" name="Picture 8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39000" y="1317626"/>
            <a:ext cx="1143000" cy="1171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54300" name="Group 89"/>
          <p:cNvGrpSpPr>
            <a:grpSpLocks/>
          </p:cNvGrpSpPr>
          <p:nvPr/>
        </p:nvGrpSpPr>
        <p:grpSpPr bwMode="auto">
          <a:xfrm>
            <a:off x="6586538" y="5251451"/>
            <a:ext cx="1109662" cy="1095375"/>
            <a:chOff x="-44" y="1473"/>
            <a:chExt cx="981" cy="1105"/>
          </a:xfrm>
        </p:grpSpPr>
        <p:pic>
          <p:nvPicPr>
            <p:cNvPr id="54301" name="Picture 9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302" name="Freeform 9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55"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16032648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306260"/>
                                        </p:tgtEl>
                                        <p:attrNameLst>
                                          <p:attrName>style.visibility</p:attrName>
                                        </p:attrNameLst>
                                      </p:cBhvr>
                                      <p:to>
                                        <p:strVal val="visible"/>
                                      </p:to>
                                    </p:set>
                                    <p:animEffect transition="in" filter="wipe(right)">
                                      <p:cBhvr>
                                        <p:cTn id="7" dur="1000"/>
                                        <p:tgtEl>
                                          <p:spTgt spid="306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strike="sngStrike" dirty="0"/>
              <a:t>OSI vs TCP Stack</a:t>
            </a:r>
          </a:p>
          <a:p>
            <a:r>
              <a:rPr lang="en-US" dirty="0"/>
              <a:t>A day in the life of a web request – big picture</a:t>
            </a:r>
          </a:p>
          <a:p>
            <a:r>
              <a:rPr lang="en-US" dirty="0"/>
              <a:t>Network Structure</a:t>
            </a:r>
          </a:p>
          <a:p>
            <a:r>
              <a:rPr lang="en-US" dirty="0"/>
              <a:t>L5 – Application (HTTP, DNS)</a:t>
            </a:r>
          </a:p>
          <a:p>
            <a:r>
              <a:rPr lang="en-US"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384438138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L2: Data Link</a:t>
            </a:r>
          </a:p>
        </p:txBody>
      </p:sp>
      <p:pic>
        <p:nvPicPr>
          <p:cNvPr id="4" name="Picture 3"/>
          <p:cNvPicPr>
            <a:picLocks noChangeAspect="1"/>
          </p:cNvPicPr>
          <p:nvPr/>
        </p:nvPicPr>
        <p:blipFill>
          <a:blip r:embed="rId2"/>
          <a:stretch>
            <a:fillRect/>
          </a:stretch>
        </p:blipFill>
        <p:spPr>
          <a:xfrm>
            <a:off x="0" y="1891748"/>
            <a:ext cx="12192000" cy="4267200"/>
          </a:xfrm>
          <a:prstGeom prst="rect">
            <a:avLst/>
          </a:prstGeom>
        </p:spPr>
      </p:pic>
    </p:spTree>
    <p:extLst>
      <p:ext uri="{BB962C8B-B14F-4D97-AF65-F5344CB8AC3E}">
        <p14:creationId xmlns:p14="http://schemas.microsoft.com/office/powerpoint/2010/main" val="1890342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3" name="Picture 4"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9313" y="1039814"/>
            <a:ext cx="68564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61" name="Rectangle 2"/>
          <p:cNvSpPr>
            <a:spLocks noGrp="1" noChangeArrowheads="1"/>
          </p:cNvSpPr>
          <p:nvPr>
            <p:ph type="title"/>
          </p:nvPr>
        </p:nvSpPr>
        <p:spPr/>
        <p:txBody>
          <a:bodyPr/>
          <a:lstStyle/>
          <a:p>
            <a:pPr>
              <a:defRPr/>
            </a:pPr>
            <a:r>
              <a:rPr lang="en-US" sz="4000" dirty="0">
                <a:latin typeface="Gill Sans MT" charset="0"/>
              </a:rPr>
              <a:t>An ideal multiple access protocol</a:t>
            </a:r>
          </a:p>
        </p:txBody>
      </p:sp>
      <p:sp>
        <p:nvSpPr>
          <p:cNvPr id="19462" name="Rectangle 3"/>
          <p:cNvSpPr>
            <a:spLocks noGrp="1" noChangeArrowheads="1"/>
          </p:cNvSpPr>
          <p:nvPr>
            <p:ph type="body" idx="1"/>
          </p:nvPr>
        </p:nvSpPr>
        <p:spPr>
          <a:xfrm>
            <a:off x="2057400" y="1600200"/>
            <a:ext cx="8229600" cy="4648200"/>
          </a:xfrm>
        </p:spPr>
        <p:txBody>
          <a:bodyPr/>
          <a:lstStyle/>
          <a:p>
            <a:pPr>
              <a:buFont typeface="Wingdings" charset="0"/>
              <a:buNone/>
              <a:defRPr/>
            </a:pPr>
            <a:r>
              <a:rPr lang="en-US" i="1" dirty="0">
                <a:solidFill>
                  <a:srgbClr val="CC0000"/>
                </a:solidFill>
                <a:latin typeface="Gill Sans MT" charset="0"/>
                <a:cs typeface="+mn-cs"/>
              </a:rPr>
              <a:t>given:</a:t>
            </a:r>
            <a:r>
              <a:rPr lang="en-US" dirty="0">
                <a:solidFill>
                  <a:srgbClr val="CC0000"/>
                </a:solidFill>
                <a:latin typeface="Gill Sans MT" charset="0"/>
                <a:cs typeface="+mn-cs"/>
              </a:rPr>
              <a:t> </a:t>
            </a:r>
            <a:r>
              <a:rPr lang="en-US" dirty="0">
                <a:latin typeface="Gill Sans MT" charset="0"/>
                <a:cs typeface="+mn-cs"/>
              </a:rPr>
              <a:t>broadcast channel of rate R bps</a:t>
            </a:r>
          </a:p>
          <a:p>
            <a:pPr>
              <a:buFont typeface="Wingdings" charset="0"/>
              <a:buNone/>
              <a:defRPr/>
            </a:pPr>
            <a:r>
              <a:rPr lang="en-US" i="1" dirty="0">
                <a:solidFill>
                  <a:srgbClr val="CC0000"/>
                </a:solidFill>
                <a:latin typeface="Gill Sans MT" charset="0"/>
                <a:cs typeface="+mn-cs"/>
              </a:rPr>
              <a:t>desiderata:</a:t>
            </a:r>
          </a:p>
          <a:p>
            <a:pPr lvl="1">
              <a:buFont typeface="Wingdings" charset="0"/>
              <a:buNone/>
              <a:defRPr/>
            </a:pPr>
            <a:r>
              <a:rPr lang="en-US" dirty="0">
                <a:latin typeface="Gill Sans MT" charset="0"/>
              </a:rPr>
              <a:t>1. when one node wants to transmit, it can send at rate R.</a:t>
            </a:r>
          </a:p>
          <a:p>
            <a:pPr lvl="1">
              <a:buFont typeface="Wingdings" charset="0"/>
              <a:buNone/>
              <a:defRPr/>
            </a:pPr>
            <a:r>
              <a:rPr lang="en-US" dirty="0">
                <a:latin typeface="Gill Sans MT" charset="0"/>
              </a:rPr>
              <a:t>2. when M nodes want to transmit, each can send at average rate R/M</a:t>
            </a:r>
          </a:p>
          <a:p>
            <a:pPr lvl="1">
              <a:buFont typeface="Wingdings" charset="0"/>
              <a:buNone/>
              <a:defRPr/>
            </a:pPr>
            <a:r>
              <a:rPr lang="en-US" dirty="0">
                <a:latin typeface="Gill Sans MT" charset="0"/>
              </a:rPr>
              <a:t>3. fully decentralized:</a:t>
            </a:r>
          </a:p>
          <a:p>
            <a:pPr lvl="2">
              <a:defRPr/>
            </a:pPr>
            <a:r>
              <a:rPr lang="en-US" sz="2400" dirty="0">
                <a:latin typeface="Gill Sans MT" charset="0"/>
              </a:rPr>
              <a:t>no special node to coordinate transmissions</a:t>
            </a:r>
          </a:p>
          <a:p>
            <a:pPr lvl="2">
              <a:defRPr/>
            </a:pPr>
            <a:r>
              <a:rPr lang="en-US" sz="2400" dirty="0">
                <a:latin typeface="Gill Sans MT" charset="0"/>
              </a:rPr>
              <a:t>no synchronization of clocks, slots</a:t>
            </a:r>
          </a:p>
          <a:p>
            <a:pPr lvl="1">
              <a:buFont typeface="Wingdings" charset="0"/>
              <a:buNone/>
              <a:defRPr/>
            </a:pPr>
            <a:r>
              <a:rPr lang="en-US" dirty="0">
                <a:latin typeface="Gill Sans MT" charset="0"/>
              </a:rPr>
              <a:t>4. simple</a:t>
            </a:r>
          </a:p>
        </p:txBody>
      </p:sp>
      <p:sp>
        <p:nvSpPr>
          <p:cNvPr id="8"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332272955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1" name="Picture 6" descr="underline_base"/>
          <p:cNvPicPr>
            <a:picLocks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138363" y="944564"/>
            <a:ext cx="54848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5" name="Rectangle 2"/>
          <p:cNvSpPr>
            <a:spLocks noGrp="1" noChangeArrowheads="1"/>
          </p:cNvSpPr>
          <p:nvPr>
            <p:ph type="title"/>
          </p:nvPr>
        </p:nvSpPr>
        <p:spPr>
          <a:xfrm>
            <a:off x="2057401" y="161925"/>
            <a:ext cx="8101013" cy="1143000"/>
          </a:xfrm>
        </p:spPr>
        <p:txBody>
          <a:bodyPr/>
          <a:lstStyle/>
          <a:p>
            <a:pPr>
              <a:defRPr/>
            </a:pPr>
            <a:r>
              <a:rPr lang="en-US" sz="4000" dirty="0">
                <a:latin typeface="Gill Sans MT" charset="0"/>
              </a:rPr>
              <a:t>MAC protocols: taxonomy</a:t>
            </a:r>
          </a:p>
        </p:txBody>
      </p:sp>
      <p:sp>
        <p:nvSpPr>
          <p:cNvPr id="20486" name="Rectangle 3"/>
          <p:cNvSpPr>
            <a:spLocks noGrp="1" noChangeArrowheads="1"/>
          </p:cNvSpPr>
          <p:nvPr>
            <p:ph type="body" idx="1"/>
          </p:nvPr>
        </p:nvSpPr>
        <p:spPr>
          <a:xfrm>
            <a:off x="2057400" y="1382713"/>
            <a:ext cx="7772400" cy="4648200"/>
          </a:xfrm>
        </p:spPr>
        <p:txBody>
          <a:bodyPr/>
          <a:lstStyle/>
          <a:p>
            <a:pPr>
              <a:buFont typeface="Wingdings" charset="0"/>
              <a:buNone/>
              <a:defRPr/>
            </a:pPr>
            <a:r>
              <a:rPr lang="en-US" dirty="0">
                <a:latin typeface="Gill Sans MT" charset="0"/>
                <a:cs typeface="+mn-cs"/>
              </a:rPr>
              <a:t>three broad classes:</a:t>
            </a:r>
          </a:p>
          <a:p>
            <a:pPr>
              <a:defRPr/>
            </a:pPr>
            <a:r>
              <a:rPr lang="en-US" i="1" dirty="0">
                <a:solidFill>
                  <a:srgbClr val="CC0000"/>
                </a:solidFill>
                <a:latin typeface="Gill Sans MT" charset="0"/>
                <a:cs typeface="+mn-cs"/>
              </a:rPr>
              <a:t>channel partitioning</a:t>
            </a:r>
          </a:p>
          <a:p>
            <a:pPr lvl="1">
              <a:defRPr/>
            </a:pPr>
            <a:r>
              <a:rPr lang="en-US" sz="2000" dirty="0">
                <a:latin typeface="Gill Sans MT" charset="0"/>
              </a:rPr>
              <a:t>divide channel into smaller </a:t>
            </a:r>
            <a:r>
              <a:rPr lang="ja-JP" altLang="en-US" sz="2000">
                <a:latin typeface="Gill Sans MT" charset="0"/>
              </a:rPr>
              <a:t>“</a:t>
            </a:r>
            <a:r>
              <a:rPr lang="en-US" sz="2000" dirty="0">
                <a:latin typeface="Gill Sans MT" charset="0"/>
              </a:rPr>
              <a:t>pieces</a:t>
            </a:r>
            <a:r>
              <a:rPr lang="ja-JP" altLang="en-US" sz="2000">
                <a:latin typeface="Gill Sans MT" charset="0"/>
              </a:rPr>
              <a:t>”</a:t>
            </a:r>
            <a:r>
              <a:rPr lang="en-US" sz="2000" dirty="0">
                <a:latin typeface="Gill Sans MT" charset="0"/>
              </a:rPr>
              <a:t> (time slots, frequency, code)</a:t>
            </a:r>
          </a:p>
          <a:p>
            <a:pPr lvl="1">
              <a:defRPr/>
            </a:pPr>
            <a:r>
              <a:rPr lang="en-US" sz="2000" dirty="0">
                <a:latin typeface="Gill Sans MT" charset="0"/>
              </a:rPr>
              <a:t>allocate piece to node for exclusive use</a:t>
            </a:r>
            <a:endParaRPr lang="en-US" dirty="0">
              <a:latin typeface="Gill Sans MT" charset="0"/>
            </a:endParaRPr>
          </a:p>
          <a:p>
            <a:pPr>
              <a:defRPr/>
            </a:pPr>
            <a:r>
              <a:rPr lang="en-US" i="1" dirty="0">
                <a:solidFill>
                  <a:srgbClr val="CC0000"/>
                </a:solidFill>
                <a:latin typeface="Gill Sans MT" charset="0"/>
                <a:cs typeface="+mn-cs"/>
              </a:rPr>
              <a:t>random access</a:t>
            </a:r>
          </a:p>
          <a:p>
            <a:pPr lvl="1">
              <a:defRPr/>
            </a:pPr>
            <a:r>
              <a:rPr lang="en-US" sz="2000" dirty="0">
                <a:latin typeface="Gill Sans MT" charset="0"/>
              </a:rPr>
              <a:t>channel not divided, allow collisions</a:t>
            </a:r>
          </a:p>
          <a:p>
            <a:pPr lvl="1">
              <a:defRPr/>
            </a:pPr>
            <a:r>
              <a:rPr lang="ja-JP" altLang="en-US" sz="2000">
                <a:latin typeface="Gill Sans MT" charset="0"/>
              </a:rPr>
              <a:t>“</a:t>
            </a:r>
            <a:r>
              <a:rPr lang="en-US" sz="2000" dirty="0">
                <a:latin typeface="Gill Sans MT" charset="0"/>
              </a:rPr>
              <a:t>recover</a:t>
            </a:r>
            <a:r>
              <a:rPr lang="ja-JP" altLang="en-US" sz="2000">
                <a:latin typeface="Gill Sans MT" charset="0"/>
              </a:rPr>
              <a:t>”</a:t>
            </a:r>
            <a:r>
              <a:rPr lang="en-US" sz="2000" dirty="0">
                <a:latin typeface="Gill Sans MT" charset="0"/>
              </a:rPr>
              <a:t> from collisions</a:t>
            </a:r>
            <a:endParaRPr lang="en-US" dirty="0">
              <a:latin typeface="Gill Sans MT" charset="0"/>
            </a:endParaRPr>
          </a:p>
          <a:p>
            <a:pPr>
              <a:defRPr/>
            </a:pPr>
            <a:r>
              <a:rPr lang="ja-JP" altLang="en-US" i="1">
                <a:solidFill>
                  <a:srgbClr val="CC0000"/>
                </a:solidFill>
                <a:latin typeface="Gill Sans MT" charset="0"/>
                <a:cs typeface="+mn-cs"/>
              </a:rPr>
              <a:t>“</a:t>
            </a:r>
            <a:r>
              <a:rPr lang="en-US" i="1" dirty="0">
                <a:solidFill>
                  <a:srgbClr val="CC0000"/>
                </a:solidFill>
                <a:latin typeface="Gill Sans MT" charset="0"/>
                <a:cs typeface="+mn-cs"/>
              </a:rPr>
              <a:t>taking turns</a:t>
            </a:r>
            <a:r>
              <a:rPr lang="ja-JP" altLang="en-US" i="1">
                <a:solidFill>
                  <a:srgbClr val="CC0000"/>
                </a:solidFill>
                <a:latin typeface="Gill Sans MT" charset="0"/>
                <a:cs typeface="+mn-cs"/>
              </a:rPr>
              <a:t>”</a:t>
            </a:r>
            <a:endParaRPr lang="en-US" i="1" dirty="0">
              <a:solidFill>
                <a:srgbClr val="CC0000"/>
              </a:solidFill>
              <a:latin typeface="Gill Sans MT" charset="0"/>
              <a:cs typeface="+mn-cs"/>
            </a:endParaRPr>
          </a:p>
          <a:p>
            <a:pPr lvl="1">
              <a:defRPr/>
            </a:pPr>
            <a:r>
              <a:rPr lang="en-US" sz="2000" dirty="0">
                <a:latin typeface="Gill Sans MT" charset="0"/>
              </a:rPr>
              <a:t>nodes take turns, but nodes with more to send can take longer turns</a:t>
            </a:r>
            <a:endParaRPr lang="en-US" dirty="0">
              <a:latin typeface="Gill Sans MT" charset="0"/>
            </a:endParaRPr>
          </a:p>
        </p:txBody>
      </p:sp>
      <p:sp>
        <p:nvSpPr>
          <p:cNvPr id="8"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7400539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2"/>
          <p:cNvSpPr>
            <a:spLocks noGrp="1" noChangeArrowheads="1"/>
          </p:cNvSpPr>
          <p:nvPr>
            <p:ph type="title"/>
          </p:nvPr>
        </p:nvSpPr>
        <p:spPr>
          <a:xfrm>
            <a:off x="2057400" y="135660"/>
            <a:ext cx="7772400" cy="1143000"/>
          </a:xfrm>
        </p:spPr>
        <p:txBody>
          <a:bodyPr/>
          <a:lstStyle/>
          <a:p>
            <a:pPr>
              <a:defRPr/>
            </a:pPr>
            <a:r>
              <a:rPr lang="en-US" dirty="0">
                <a:latin typeface="Gill Sans MT" charset="0"/>
                <a:cs typeface="+mj-cs"/>
              </a:rPr>
              <a:t>LAN addresses and ARP</a:t>
            </a:r>
          </a:p>
        </p:txBody>
      </p:sp>
      <p:sp>
        <p:nvSpPr>
          <p:cNvPr id="40965" name="Text Box 4"/>
          <p:cNvSpPr txBox="1">
            <a:spLocks noChangeArrowheads="1"/>
          </p:cNvSpPr>
          <p:nvPr/>
        </p:nvSpPr>
        <p:spPr bwMode="auto">
          <a:xfrm>
            <a:off x="2109789" y="1309688"/>
            <a:ext cx="6899275" cy="5191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800" i="0" dirty="0">
                <a:latin typeface="Gill Sans MT" charset="0"/>
              </a:rPr>
              <a:t>each adapter on LAN has unique </a:t>
            </a:r>
            <a:r>
              <a:rPr lang="en-US" sz="2800" dirty="0">
                <a:solidFill>
                  <a:srgbClr val="CC0000"/>
                </a:solidFill>
                <a:latin typeface="Gill Sans MT" charset="0"/>
              </a:rPr>
              <a:t>LAN</a:t>
            </a:r>
            <a:r>
              <a:rPr lang="en-US" sz="2800" i="0" dirty="0">
                <a:latin typeface="Gill Sans MT" charset="0"/>
              </a:rPr>
              <a:t> address</a:t>
            </a:r>
          </a:p>
        </p:txBody>
      </p:sp>
      <p:sp>
        <p:nvSpPr>
          <p:cNvPr id="40966" name="Text Box 18"/>
          <p:cNvSpPr txBox="1">
            <a:spLocks noChangeArrowheads="1"/>
          </p:cNvSpPr>
          <p:nvPr/>
        </p:nvSpPr>
        <p:spPr bwMode="auto">
          <a:xfrm>
            <a:off x="8442325" y="3890963"/>
            <a:ext cx="9588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i="0" dirty="0">
                <a:latin typeface="Arial" charset="0"/>
              </a:rPr>
              <a:t>adapter</a:t>
            </a:r>
          </a:p>
        </p:txBody>
      </p:sp>
      <p:sp>
        <p:nvSpPr>
          <p:cNvPr id="123910" name="Freeform 8"/>
          <p:cNvSpPr>
            <a:spLocks/>
          </p:cNvSpPr>
          <p:nvPr/>
        </p:nvSpPr>
        <p:spPr bwMode="auto">
          <a:xfrm>
            <a:off x="3676650" y="3262313"/>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dirty="0"/>
          </a:p>
        </p:txBody>
      </p:sp>
      <p:sp>
        <p:nvSpPr>
          <p:cNvPr id="40968" name="Line 19"/>
          <p:cNvSpPr>
            <a:spLocks noChangeShapeType="1"/>
          </p:cNvSpPr>
          <p:nvPr/>
        </p:nvSpPr>
        <p:spPr bwMode="auto">
          <a:xfrm>
            <a:off x="2824163" y="3940175"/>
            <a:ext cx="901700"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69" name="Line 20"/>
          <p:cNvSpPr>
            <a:spLocks noChangeShapeType="1"/>
          </p:cNvSpPr>
          <p:nvPr/>
        </p:nvSpPr>
        <p:spPr bwMode="auto">
          <a:xfrm>
            <a:off x="4833938" y="2808289"/>
            <a:ext cx="0" cy="6556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0" name="Line 21"/>
          <p:cNvSpPr>
            <a:spLocks noChangeShapeType="1"/>
          </p:cNvSpPr>
          <p:nvPr/>
        </p:nvSpPr>
        <p:spPr bwMode="auto">
          <a:xfrm flipH="1">
            <a:off x="5697539" y="4108450"/>
            <a:ext cx="796925"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1" name="Line 22"/>
          <p:cNvSpPr>
            <a:spLocks noChangeShapeType="1"/>
          </p:cNvSpPr>
          <p:nvPr/>
        </p:nvSpPr>
        <p:spPr bwMode="auto">
          <a:xfrm flipV="1">
            <a:off x="4795838" y="5113338"/>
            <a:ext cx="0" cy="43815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2" name="Text Box 24"/>
          <p:cNvSpPr txBox="1">
            <a:spLocks noChangeArrowheads="1"/>
          </p:cNvSpPr>
          <p:nvPr/>
        </p:nvSpPr>
        <p:spPr bwMode="auto">
          <a:xfrm>
            <a:off x="5154614" y="2513013"/>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1A-2F-BB-76-09-AD</a:t>
            </a:r>
          </a:p>
        </p:txBody>
      </p:sp>
      <p:sp>
        <p:nvSpPr>
          <p:cNvPr id="40973" name="Line 25"/>
          <p:cNvSpPr>
            <a:spLocks noChangeShapeType="1"/>
          </p:cNvSpPr>
          <p:nvPr/>
        </p:nvSpPr>
        <p:spPr bwMode="auto">
          <a:xfrm flipH="1" flipV="1">
            <a:off x="4973639" y="2652713"/>
            <a:ext cx="257175" cy="127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4" name="Line 26"/>
          <p:cNvSpPr>
            <a:spLocks noChangeShapeType="1"/>
          </p:cNvSpPr>
          <p:nvPr/>
        </p:nvSpPr>
        <p:spPr bwMode="auto">
          <a:xfrm flipV="1">
            <a:off x="6523038" y="4289426"/>
            <a:ext cx="0" cy="373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5" name="Text Box 27"/>
          <p:cNvSpPr txBox="1">
            <a:spLocks noChangeArrowheads="1"/>
          </p:cNvSpPr>
          <p:nvPr/>
        </p:nvSpPr>
        <p:spPr bwMode="auto">
          <a:xfrm>
            <a:off x="6003925" y="4662488"/>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58-23-D7-FA-20-B0</a:t>
            </a:r>
          </a:p>
        </p:txBody>
      </p:sp>
      <p:sp>
        <p:nvSpPr>
          <p:cNvPr id="40976" name="Line 28"/>
          <p:cNvSpPr>
            <a:spLocks noChangeShapeType="1"/>
          </p:cNvSpPr>
          <p:nvPr/>
        </p:nvSpPr>
        <p:spPr bwMode="auto">
          <a:xfrm flipH="1">
            <a:off x="4899026" y="5667375"/>
            <a:ext cx="3603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7" name="Text Box 29"/>
          <p:cNvSpPr txBox="1">
            <a:spLocks noChangeArrowheads="1"/>
          </p:cNvSpPr>
          <p:nvPr/>
        </p:nvSpPr>
        <p:spPr bwMode="auto">
          <a:xfrm>
            <a:off x="5321301" y="5551488"/>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0C-C4-11-6F-E3-98</a:t>
            </a:r>
          </a:p>
        </p:txBody>
      </p:sp>
      <p:sp>
        <p:nvSpPr>
          <p:cNvPr id="40978" name="Line 30"/>
          <p:cNvSpPr>
            <a:spLocks noChangeShapeType="1"/>
          </p:cNvSpPr>
          <p:nvPr/>
        </p:nvSpPr>
        <p:spPr bwMode="auto">
          <a:xfrm flipV="1">
            <a:off x="2760663" y="4095751"/>
            <a:ext cx="0" cy="373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0979" name="Text Box 31"/>
          <p:cNvSpPr txBox="1">
            <a:spLocks noChangeArrowheads="1"/>
          </p:cNvSpPr>
          <p:nvPr/>
        </p:nvSpPr>
        <p:spPr bwMode="auto">
          <a:xfrm>
            <a:off x="1843088" y="4470400"/>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71-65-F7-2B-08-53</a:t>
            </a:r>
          </a:p>
        </p:txBody>
      </p:sp>
      <p:sp>
        <p:nvSpPr>
          <p:cNvPr id="40980" name="Text Box 32"/>
          <p:cNvSpPr txBox="1">
            <a:spLocks noChangeArrowheads="1"/>
          </p:cNvSpPr>
          <p:nvPr/>
        </p:nvSpPr>
        <p:spPr bwMode="auto">
          <a:xfrm>
            <a:off x="4160838" y="3621089"/>
            <a:ext cx="1085850" cy="9159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i="0" dirty="0">
                <a:latin typeface="Arial" charset="0"/>
              </a:rPr>
              <a:t>   LAN</a:t>
            </a:r>
          </a:p>
          <a:p>
            <a:pPr>
              <a:defRPr/>
            </a:pPr>
            <a:r>
              <a:rPr lang="en-US" i="0" dirty="0">
                <a:latin typeface="Arial" charset="0"/>
              </a:rPr>
              <a:t>(wired or</a:t>
            </a:r>
          </a:p>
          <a:p>
            <a:pPr>
              <a:defRPr/>
            </a:pPr>
            <a:r>
              <a:rPr lang="en-US" i="0" dirty="0">
                <a:latin typeface="Arial" charset="0"/>
              </a:rPr>
              <a:t>wireless)</a:t>
            </a:r>
          </a:p>
        </p:txBody>
      </p:sp>
      <p:sp>
        <p:nvSpPr>
          <p:cNvPr id="526373" name="Rectangle 37"/>
          <p:cNvSpPr>
            <a:spLocks noChangeArrowheads="1"/>
          </p:cNvSpPr>
          <p:nvPr/>
        </p:nvSpPr>
        <p:spPr bwMode="auto">
          <a:xfrm>
            <a:off x="8251825" y="3941764"/>
            <a:ext cx="160338" cy="25558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3925" name="Group 51"/>
          <p:cNvGrpSpPr>
            <a:grpSpLocks/>
          </p:cNvGrpSpPr>
          <p:nvPr/>
        </p:nvGrpSpPr>
        <p:grpSpPr bwMode="auto">
          <a:xfrm>
            <a:off x="1947864" y="3562351"/>
            <a:ext cx="922337" cy="658813"/>
            <a:chOff x="267" y="2244"/>
            <a:chExt cx="581" cy="415"/>
          </a:xfrm>
        </p:grpSpPr>
        <p:sp>
          <p:nvSpPr>
            <p:cNvPr id="526372" name="Rectangle 36"/>
            <p:cNvSpPr>
              <a:spLocks noChangeArrowheads="1"/>
            </p:cNvSpPr>
            <p:nvPr/>
          </p:nvSpPr>
          <p:spPr bwMode="auto">
            <a:xfrm rot="-5400000">
              <a:off x="717" y="2400"/>
              <a:ext cx="101" cy="16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3943" name="Group 38"/>
            <p:cNvGrpSpPr>
              <a:grpSpLocks/>
            </p:cNvGrpSpPr>
            <p:nvPr/>
          </p:nvGrpSpPr>
          <p:grpSpPr bwMode="auto">
            <a:xfrm>
              <a:off x="267" y="2244"/>
              <a:ext cx="512" cy="415"/>
              <a:chOff x="-44" y="1473"/>
              <a:chExt cx="981" cy="1105"/>
            </a:xfrm>
          </p:grpSpPr>
          <p:pic>
            <p:nvPicPr>
              <p:cNvPr id="123944" name="Picture 39"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45" name="Freeform 40"/>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nvGrpSpPr>
          <p:cNvPr id="123926" name="Group 50"/>
          <p:cNvGrpSpPr>
            <a:grpSpLocks/>
          </p:cNvGrpSpPr>
          <p:nvPr/>
        </p:nvGrpSpPr>
        <p:grpSpPr bwMode="auto">
          <a:xfrm>
            <a:off x="4268788" y="5559425"/>
            <a:ext cx="812800" cy="833438"/>
            <a:chOff x="1729" y="3502"/>
            <a:chExt cx="512" cy="525"/>
          </a:xfrm>
        </p:grpSpPr>
        <p:sp>
          <p:nvSpPr>
            <p:cNvPr id="526370" name="Rectangle 34"/>
            <p:cNvSpPr>
              <a:spLocks noChangeArrowheads="1"/>
            </p:cNvSpPr>
            <p:nvPr/>
          </p:nvSpPr>
          <p:spPr bwMode="auto">
            <a:xfrm>
              <a:off x="2021" y="3502"/>
              <a:ext cx="101" cy="16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3939" name="Group 41"/>
            <p:cNvGrpSpPr>
              <a:grpSpLocks/>
            </p:cNvGrpSpPr>
            <p:nvPr/>
          </p:nvGrpSpPr>
          <p:grpSpPr bwMode="auto">
            <a:xfrm>
              <a:off x="1729" y="3612"/>
              <a:ext cx="512" cy="415"/>
              <a:chOff x="-44" y="1473"/>
              <a:chExt cx="981" cy="1105"/>
            </a:xfrm>
          </p:grpSpPr>
          <p:pic>
            <p:nvPicPr>
              <p:cNvPr id="123940" name="Picture 42"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41" name="Freeform 43"/>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nvGrpSpPr>
          <p:cNvPr id="123927" name="Group 52"/>
          <p:cNvGrpSpPr>
            <a:grpSpLocks/>
          </p:cNvGrpSpPr>
          <p:nvPr/>
        </p:nvGrpSpPr>
        <p:grpSpPr bwMode="auto">
          <a:xfrm>
            <a:off x="4294188" y="2025650"/>
            <a:ext cx="812800" cy="776288"/>
            <a:chOff x="1745" y="1276"/>
            <a:chExt cx="512" cy="489"/>
          </a:xfrm>
        </p:grpSpPr>
        <p:sp>
          <p:nvSpPr>
            <p:cNvPr id="526350" name="Rectangle 14"/>
            <p:cNvSpPr>
              <a:spLocks noChangeArrowheads="1"/>
            </p:cNvSpPr>
            <p:nvPr/>
          </p:nvSpPr>
          <p:spPr bwMode="auto">
            <a:xfrm>
              <a:off x="2039" y="1604"/>
              <a:ext cx="101" cy="16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3935" name="Group 44"/>
            <p:cNvGrpSpPr>
              <a:grpSpLocks/>
            </p:cNvGrpSpPr>
            <p:nvPr/>
          </p:nvGrpSpPr>
          <p:grpSpPr bwMode="auto">
            <a:xfrm>
              <a:off x="1745" y="1276"/>
              <a:ext cx="512" cy="415"/>
              <a:chOff x="-44" y="1473"/>
              <a:chExt cx="981" cy="1105"/>
            </a:xfrm>
          </p:grpSpPr>
          <p:pic>
            <p:nvPicPr>
              <p:cNvPr id="123936"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37"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nvGrpSpPr>
          <p:cNvPr id="123928" name="Group 53"/>
          <p:cNvGrpSpPr>
            <a:grpSpLocks/>
          </p:cNvGrpSpPr>
          <p:nvPr/>
        </p:nvGrpSpPr>
        <p:grpSpPr bwMode="auto">
          <a:xfrm>
            <a:off x="6392863" y="3836988"/>
            <a:ext cx="812800" cy="658812"/>
            <a:chOff x="3067" y="2417"/>
            <a:chExt cx="512" cy="415"/>
          </a:xfrm>
        </p:grpSpPr>
        <p:sp>
          <p:nvSpPr>
            <p:cNvPr id="526371" name="Rectangle 35"/>
            <p:cNvSpPr>
              <a:spLocks noChangeArrowheads="1"/>
            </p:cNvSpPr>
            <p:nvPr/>
          </p:nvSpPr>
          <p:spPr bwMode="auto">
            <a:xfrm rot="-5400000">
              <a:off x="3162" y="2514"/>
              <a:ext cx="101" cy="16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3931" name="Group 47"/>
            <p:cNvGrpSpPr>
              <a:grpSpLocks/>
            </p:cNvGrpSpPr>
            <p:nvPr/>
          </p:nvGrpSpPr>
          <p:grpSpPr bwMode="auto">
            <a:xfrm>
              <a:off x="3067" y="2417"/>
              <a:ext cx="512" cy="415"/>
              <a:chOff x="-44" y="1473"/>
              <a:chExt cx="981" cy="1105"/>
            </a:xfrm>
          </p:grpSpPr>
          <p:pic>
            <p:nvPicPr>
              <p:cNvPr id="123932" name="Picture 48"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33" name="Freeform 49"/>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pic>
        <p:nvPicPr>
          <p:cNvPr id="123929" name="Picture 20" descr="underline_base"/>
          <p:cNvPicPr>
            <a:picLocks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2135188" y="953224"/>
            <a:ext cx="54848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199754427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3" name="Picture 4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0413" y="919164"/>
            <a:ext cx="73136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13" name="Rectangle 3"/>
          <p:cNvSpPr>
            <a:spLocks noGrp="1" noChangeArrowheads="1"/>
          </p:cNvSpPr>
          <p:nvPr>
            <p:ph type="title"/>
          </p:nvPr>
        </p:nvSpPr>
        <p:spPr>
          <a:xfrm>
            <a:off x="2025650" y="241300"/>
            <a:ext cx="8191500" cy="901700"/>
          </a:xfrm>
        </p:spPr>
        <p:txBody>
          <a:bodyPr/>
          <a:lstStyle/>
          <a:p>
            <a:pPr>
              <a:defRPr/>
            </a:pPr>
            <a:r>
              <a:rPr lang="en-US" sz="4000" dirty="0">
                <a:latin typeface="Gill Sans MT" charset="0"/>
              </a:rPr>
              <a:t>ARP: address resolution protocol</a:t>
            </a:r>
          </a:p>
        </p:txBody>
      </p:sp>
      <p:sp>
        <p:nvSpPr>
          <p:cNvPr id="399364" name="Rectangle 4"/>
          <p:cNvSpPr>
            <a:spLocks noGrp="1" noChangeArrowheads="1"/>
          </p:cNvSpPr>
          <p:nvPr>
            <p:ph type="body" idx="1"/>
          </p:nvPr>
        </p:nvSpPr>
        <p:spPr>
          <a:xfrm>
            <a:off x="6410326" y="2119314"/>
            <a:ext cx="3990975" cy="3881437"/>
          </a:xfrm>
        </p:spPr>
        <p:txBody>
          <a:bodyPr>
            <a:normAutofit lnSpcReduction="10000"/>
          </a:bodyPr>
          <a:lstStyle/>
          <a:p>
            <a:pPr marL="0" indent="0">
              <a:buNone/>
              <a:defRPr/>
            </a:pPr>
            <a:r>
              <a:rPr lang="en-US" sz="2400" i="1" dirty="0">
                <a:solidFill>
                  <a:srgbClr val="CC0000"/>
                </a:solidFill>
                <a:latin typeface="Gill Sans MT" charset="0"/>
              </a:rPr>
              <a:t>ARP table: </a:t>
            </a:r>
            <a:r>
              <a:rPr lang="en-US" sz="2400" dirty="0">
                <a:latin typeface="Gill Sans MT" charset="0"/>
              </a:rPr>
              <a:t>each IP node (host, router) on LAN has table</a:t>
            </a:r>
          </a:p>
          <a:p>
            <a:pPr lvl="1">
              <a:defRPr/>
            </a:pPr>
            <a:r>
              <a:rPr lang="en-US" dirty="0">
                <a:latin typeface="Gill Sans MT" charset="0"/>
              </a:rPr>
              <a:t>IP/MAC address mappings for some LAN nodes:</a:t>
            </a:r>
          </a:p>
          <a:p>
            <a:pPr>
              <a:buFont typeface="Wingdings" charset="0"/>
              <a:buNone/>
              <a:defRPr/>
            </a:pPr>
            <a:r>
              <a:rPr lang="en-US" sz="1800" dirty="0">
                <a:latin typeface="Gill Sans MT" charset="0"/>
              </a:rPr>
              <a:t>          </a:t>
            </a:r>
            <a:r>
              <a:rPr lang="en-US" sz="1800" dirty="0">
                <a:solidFill>
                  <a:srgbClr val="CC0000"/>
                </a:solidFill>
                <a:latin typeface="Gill Sans MT" charset="0"/>
              </a:rPr>
              <a:t>&lt; IP address; MAC address; TTL&gt;</a:t>
            </a:r>
          </a:p>
          <a:p>
            <a:pPr lvl="1">
              <a:defRPr/>
            </a:pPr>
            <a:r>
              <a:rPr lang="en-US" dirty="0">
                <a:latin typeface="Gill Sans MT" charset="0"/>
              </a:rPr>
              <a:t>TTL (Time To Live): time after which address mapping will be forgotten (typically 20 min)</a:t>
            </a:r>
          </a:p>
        </p:txBody>
      </p:sp>
      <p:grpSp>
        <p:nvGrpSpPr>
          <p:cNvPr id="128006" name="Group 41"/>
          <p:cNvGrpSpPr>
            <a:grpSpLocks/>
          </p:cNvGrpSpPr>
          <p:nvPr/>
        </p:nvGrpSpPr>
        <p:grpSpPr bwMode="auto">
          <a:xfrm>
            <a:off x="1930400" y="1298575"/>
            <a:ext cx="4146550" cy="1277938"/>
            <a:chOff x="145" y="937"/>
            <a:chExt cx="2612" cy="805"/>
          </a:xfrm>
        </p:grpSpPr>
        <p:sp>
          <p:nvSpPr>
            <p:cNvPr id="43056" name="Text Box 6"/>
            <p:cNvSpPr txBox="1">
              <a:spLocks noChangeArrowheads="1"/>
            </p:cNvSpPr>
            <p:nvPr/>
          </p:nvSpPr>
          <p:spPr bwMode="auto">
            <a:xfrm>
              <a:off x="232" y="947"/>
              <a:ext cx="2525"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2400" dirty="0">
                  <a:solidFill>
                    <a:srgbClr val="CC0000"/>
                  </a:solidFill>
                  <a:latin typeface="Arial" charset="0"/>
                </a:rPr>
                <a:t>Question:</a:t>
              </a:r>
              <a:r>
                <a:rPr lang="en-US" sz="2400" i="0" dirty="0">
                  <a:latin typeface="Arial" charset="0"/>
                </a:rPr>
                <a:t> how to determine</a:t>
              </a:r>
            </a:p>
            <a:p>
              <a:pPr>
                <a:defRPr/>
              </a:pPr>
              <a:r>
                <a:rPr lang="en-US" sz="2400" i="0" dirty="0">
                  <a:latin typeface="Arial" charset="0"/>
                </a:rPr>
                <a:t>interface’s MAC address, knowing its IP address?</a:t>
              </a:r>
            </a:p>
          </p:txBody>
        </p:sp>
        <p:sp>
          <p:nvSpPr>
            <p:cNvPr id="43057" name="Rectangle 7"/>
            <p:cNvSpPr>
              <a:spLocks noChangeArrowheads="1"/>
            </p:cNvSpPr>
            <p:nvPr/>
          </p:nvSpPr>
          <p:spPr bwMode="auto">
            <a:xfrm>
              <a:off x="145" y="937"/>
              <a:ext cx="2609" cy="805"/>
            </a:xfrm>
            <a:prstGeom prst="rect">
              <a:avLst/>
            </a:prstGeom>
            <a:noFill/>
            <a:ln w="28575">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128007" name="Freeform 10"/>
          <p:cNvSpPr>
            <a:spLocks/>
          </p:cNvSpPr>
          <p:nvPr/>
        </p:nvSpPr>
        <p:spPr bwMode="auto">
          <a:xfrm>
            <a:off x="3324226" y="3944939"/>
            <a:ext cx="1393825" cy="1525587"/>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dirty="0"/>
          </a:p>
        </p:txBody>
      </p:sp>
      <p:sp>
        <p:nvSpPr>
          <p:cNvPr id="43017" name="Line 18"/>
          <p:cNvSpPr>
            <a:spLocks noChangeShapeType="1"/>
          </p:cNvSpPr>
          <p:nvPr/>
        </p:nvSpPr>
        <p:spPr bwMode="auto">
          <a:xfrm>
            <a:off x="2881313" y="4449763"/>
            <a:ext cx="476250"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18" name="Line 19"/>
          <p:cNvSpPr>
            <a:spLocks noChangeShapeType="1"/>
          </p:cNvSpPr>
          <p:nvPr/>
        </p:nvSpPr>
        <p:spPr bwMode="auto">
          <a:xfrm>
            <a:off x="4111625" y="3606800"/>
            <a:ext cx="0" cy="48895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19" name="Line 20"/>
          <p:cNvSpPr>
            <a:spLocks noChangeShapeType="1"/>
          </p:cNvSpPr>
          <p:nvPr/>
        </p:nvSpPr>
        <p:spPr bwMode="auto">
          <a:xfrm flipH="1">
            <a:off x="4700589" y="4575175"/>
            <a:ext cx="447675"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20" name="Line 21"/>
          <p:cNvSpPr>
            <a:spLocks noChangeShapeType="1"/>
          </p:cNvSpPr>
          <p:nvPr/>
        </p:nvSpPr>
        <p:spPr bwMode="auto">
          <a:xfrm flipV="1">
            <a:off x="4086225" y="5322889"/>
            <a:ext cx="0" cy="3270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21" name="Text Box 22"/>
          <p:cNvSpPr txBox="1">
            <a:spLocks noChangeArrowheads="1"/>
          </p:cNvSpPr>
          <p:nvPr/>
        </p:nvSpPr>
        <p:spPr bwMode="auto">
          <a:xfrm>
            <a:off x="4330701" y="3386138"/>
            <a:ext cx="1781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1A-2F-BB-76-09-AD</a:t>
            </a:r>
          </a:p>
        </p:txBody>
      </p:sp>
      <p:sp>
        <p:nvSpPr>
          <p:cNvPr id="43022" name="Line 23"/>
          <p:cNvSpPr>
            <a:spLocks noChangeShapeType="1"/>
          </p:cNvSpPr>
          <p:nvPr/>
        </p:nvSpPr>
        <p:spPr bwMode="auto">
          <a:xfrm flipH="1" flipV="1">
            <a:off x="4202114" y="3538538"/>
            <a:ext cx="2047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23" name="Line 24"/>
          <p:cNvSpPr>
            <a:spLocks noChangeShapeType="1"/>
          </p:cNvSpPr>
          <p:nvPr/>
        </p:nvSpPr>
        <p:spPr bwMode="auto">
          <a:xfrm flipV="1">
            <a:off x="5157788" y="4651376"/>
            <a:ext cx="0" cy="373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24" name="Text Box 25"/>
          <p:cNvSpPr txBox="1">
            <a:spLocks noChangeArrowheads="1"/>
          </p:cNvSpPr>
          <p:nvPr/>
        </p:nvSpPr>
        <p:spPr bwMode="auto">
          <a:xfrm>
            <a:off x="4711700" y="4953000"/>
            <a:ext cx="17399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58-23-D7-FA-20-B0</a:t>
            </a:r>
          </a:p>
        </p:txBody>
      </p:sp>
      <p:sp>
        <p:nvSpPr>
          <p:cNvPr id="43025" name="Line 26"/>
          <p:cNvSpPr>
            <a:spLocks noChangeShapeType="1"/>
          </p:cNvSpPr>
          <p:nvPr/>
        </p:nvSpPr>
        <p:spPr bwMode="auto">
          <a:xfrm flipH="1">
            <a:off x="4156076" y="5735638"/>
            <a:ext cx="24606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26" name="Text Box 27"/>
          <p:cNvSpPr txBox="1">
            <a:spLocks noChangeArrowheads="1"/>
          </p:cNvSpPr>
          <p:nvPr/>
        </p:nvSpPr>
        <p:spPr bwMode="auto">
          <a:xfrm>
            <a:off x="4340226" y="5578475"/>
            <a:ext cx="174942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0C-C4-11-6F-E3-98</a:t>
            </a:r>
          </a:p>
        </p:txBody>
      </p:sp>
      <p:sp>
        <p:nvSpPr>
          <p:cNvPr id="43027" name="Line 28"/>
          <p:cNvSpPr>
            <a:spLocks noChangeShapeType="1"/>
          </p:cNvSpPr>
          <p:nvPr/>
        </p:nvSpPr>
        <p:spPr bwMode="auto">
          <a:xfrm flipV="1">
            <a:off x="2844800" y="4552950"/>
            <a:ext cx="0" cy="3317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28" name="Text Box 29"/>
          <p:cNvSpPr txBox="1">
            <a:spLocks noChangeArrowheads="1"/>
          </p:cNvSpPr>
          <p:nvPr/>
        </p:nvSpPr>
        <p:spPr bwMode="auto">
          <a:xfrm>
            <a:off x="1690688" y="4811713"/>
            <a:ext cx="16891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71-65-F7-2B-08-53</a:t>
            </a:r>
          </a:p>
        </p:txBody>
      </p:sp>
      <p:sp>
        <p:nvSpPr>
          <p:cNvPr id="43029" name="Text Box 30"/>
          <p:cNvSpPr txBox="1">
            <a:spLocks noChangeArrowheads="1"/>
          </p:cNvSpPr>
          <p:nvPr/>
        </p:nvSpPr>
        <p:spPr bwMode="auto">
          <a:xfrm>
            <a:off x="3536950" y="4430713"/>
            <a:ext cx="819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i="0" dirty="0">
                <a:latin typeface="Arial" charset="0"/>
              </a:rPr>
              <a:t>   LAN</a:t>
            </a:r>
          </a:p>
        </p:txBody>
      </p:sp>
      <p:sp>
        <p:nvSpPr>
          <p:cNvPr id="43030" name="Text Box 31"/>
          <p:cNvSpPr txBox="1">
            <a:spLocks noChangeArrowheads="1"/>
          </p:cNvSpPr>
          <p:nvPr/>
        </p:nvSpPr>
        <p:spPr bwMode="auto">
          <a:xfrm>
            <a:off x="1887538" y="366553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137.196.7.23</a:t>
            </a:r>
          </a:p>
        </p:txBody>
      </p:sp>
      <p:sp>
        <p:nvSpPr>
          <p:cNvPr id="43031" name="Line 32"/>
          <p:cNvSpPr>
            <a:spLocks noChangeShapeType="1"/>
          </p:cNvSpPr>
          <p:nvPr/>
        </p:nvSpPr>
        <p:spPr bwMode="auto">
          <a:xfrm>
            <a:off x="2533650" y="3921126"/>
            <a:ext cx="0" cy="246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32" name="Text Box 33"/>
          <p:cNvSpPr txBox="1">
            <a:spLocks noChangeArrowheads="1"/>
          </p:cNvSpPr>
          <p:nvPr/>
        </p:nvSpPr>
        <p:spPr bwMode="auto">
          <a:xfrm>
            <a:off x="4468813" y="2987675"/>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137.196.7.78</a:t>
            </a:r>
          </a:p>
        </p:txBody>
      </p:sp>
      <p:sp>
        <p:nvSpPr>
          <p:cNvPr id="43033" name="Line 34"/>
          <p:cNvSpPr>
            <a:spLocks noChangeShapeType="1"/>
          </p:cNvSpPr>
          <p:nvPr/>
        </p:nvSpPr>
        <p:spPr bwMode="auto">
          <a:xfrm flipH="1" flipV="1">
            <a:off x="4298950" y="3125788"/>
            <a:ext cx="2349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34" name="Line 35"/>
          <p:cNvSpPr>
            <a:spLocks noChangeShapeType="1"/>
          </p:cNvSpPr>
          <p:nvPr/>
        </p:nvSpPr>
        <p:spPr bwMode="auto">
          <a:xfrm>
            <a:off x="5478463" y="4121151"/>
            <a:ext cx="0" cy="2460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35" name="Text Box 36"/>
          <p:cNvSpPr txBox="1">
            <a:spLocks noChangeArrowheads="1"/>
          </p:cNvSpPr>
          <p:nvPr/>
        </p:nvSpPr>
        <p:spPr bwMode="auto">
          <a:xfrm>
            <a:off x="4868863" y="3887788"/>
            <a:ext cx="121761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137.196.7.14</a:t>
            </a:r>
          </a:p>
        </p:txBody>
      </p:sp>
      <p:sp>
        <p:nvSpPr>
          <p:cNvPr id="43036" name="Line 38"/>
          <p:cNvSpPr>
            <a:spLocks noChangeShapeType="1"/>
          </p:cNvSpPr>
          <p:nvPr/>
        </p:nvSpPr>
        <p:spPr bwMode="auto">
          <a:xfrm>
            <a:off x="3660776" y="6002338"/>
            <a:ext cx="2317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3037" name="Text Box 39"/>
          <p:cNvSpPr txBox="1">
            <a:spLocks noChangeArrowheads="1"/>
          </p:cNvSpPr>
          <p:nvPr/>
        </p:nvSpPr>
        <p:spPr bwMode="auto">
          <a:xfrm>
            <a:off x="2479676" y="5848350"/>
            <a:ext cx="1217613"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latin typeface="Arial" charset="0"/>
              </a:rPr>
              <a:t>137.196.7.88</a:t>
            </a:r>
          </a:p>
        </p:txBody>
      </p:sp>
      <p:sp>
        <p:nvSpPr>
          <p:cNvPr id="399403" name="Rectangle 43"/>
          <p:cNvSpPr>
            <a:spLocks noChangeArrowheads="1"/>
          </p:cNvSpPr>
          <p:nvPr/>
        </p:nvSpPr>
        <p:spPr bwMode="auto">
          <a:xfrm rot="-5400000">
            <a:off x="5183982" y="4482307"/>
            <a:ext cx="127000"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8030" name="Group 44"/>
          <p:cNvGrpSpPr>
            <a:grpSpLocks/>
          </p:cNvGrpSpPr>
          <p:nvPr/>
        </p:nvGrpSpPr>
        <p:grpSpPr bwMode="auto">
          <a:xfrm>
            <a:off x="5086350" y="4357688"/>
            <a:ext cx="598488" cy="520700"/>
            <a:chOff x="-44" y="1473"/>
            <a:chExt cx="981" cy="1105"/>
          </a:xfrm>
        </p:grpSpPr>
        <p:pic>
          <p:nvPicPr>
            <p:cNvPr id="128045" name="Picture 45"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46"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nvGrpSpPr>
          <p:cNvPr id="128031" name="Group 47"/>
          <p:cNvGrpSpPr>
            <a:grpSpLocks/>
          </p:cNvGrpSpPr>
          <p:nvPr/>
        </p:nvGrpSpPr>
        <p:grpSpPr bwMode="auto">
          <a:xfrm>
            <a:off x="2181226" y="4160838"/>
            <a:ext cx="709613" cy="520700"/>
            <a:chOff x="267" y="2244"/>
            <a:chExt cx="581" cy="415"/>
          </a:xfrm>
        </p:grpSpPr>
        <p:sp>
          <p:nvSpPr>
            <p:cNvPr id="399408" name="Rectangle 48"/>
            <p:cNvSpPr>
              <a:spLocks noChangeArrowheads="1"/>
            </p:cNvSpPr>
            <p:nvPr/>
          </p:nvSpPr>
          <p:spPr bwMode="auto">
            <a:xfrm rot="-5400000">
              <a:off x="717" y="2400"/>
              <a:ext cx="101" cy="16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8042" name="Group 49"/>
            <p:cNvGrpSpPr>
              <a:grpSpLocks/>
            </p:cNvGrpSpPr>
            <p:nvPr/>
          </p:nvGrpSpPr>
          <p:grpSpPr bwMode="auto">
            <a:xfrm>
              <a:off x="267" y="2244"/>
              <a:ext cx="512" cy="415"/>
              <a:chOff x="-44" y="1473"/>
              <a:chExt cx="981" cy="1105"/>
            </a:xfrm>
          </p:grpSpPr>
          <p:pic>
            <p:nvPicPr>
              <p:cNvPr id="128043" name="Picture 50"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44"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nvGrpSpPr>
          <p:cNvPr id="128032" name="Group 52"/>
          <p:cNvGrpSpPr>
            <a:grpSpLocks/>
          </p:cNvGrpSpPr>
          <p:nvPr/>
        </p:nvGrpSpPr>
        <p:grpSpPr bwMode="auto">
          <a:xfrm>
            <a:off x="3681414" y="3048000"/>
            <a:ext cx="631825" cy="554038"/>
            <a:chOff x="1745" y="1276"/>
            <a:chExt cx="512" cy="489"/>
          </a:xfrm>
        </p:grpSpPr>
        <p:sp>
          <p:nvSpPr>
            <p:cNvPr id="399413" name="Rectangle 53"/>
            <p:cNvSpPr>
              <a:spLocks noChangeArrowheads="1"/>
            </p:cNvSpPr>
            <p:nvPr/>
          </p:nvSpPr>
          <p:spPr bwMode="auto">
            <a:xfrm>
              <a:off x="2040" y="1604"/>
              <a:ext cx="100" cy="16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8038" name="Group 54"/>
            <p:cNvGrpSpPr>
              <a:grpSpLocks/>
            </p:cNvGrpSpPr>
            <p:nvPr/>
          </p:nvGrpSpPr>
          <p:grpSpPr bwMode="auto">
            <a:xfrm>
              <a:off x="1745" y="1276"/>
              <a:ext cx="512" cy="415"/>
              <a:chOff x="-44" y="1473"/>
              <a:chExt cx="981" cy="1105"/>
            </a:xfrm>
          </p:grpSpPr>
          <p:pic>
            <p:nvPicPr>
              <p:cNvPr id="128039" name="Picture 55"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40" name="Freeform 5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399418" name="Rectangle 58"/>
          <p:cNvSpPr>
            <a:spLocks noChangeArrowheads="1"/>
          </p:cNvSpPr>
          <p:nvPr/>
        </p:nvSpPr>
        <p:spPr bwMode="auto">
          <a:xfrm>
            <a:off x="4025901" y="5645151"/>
            <a:ext cx="123825" cy="1825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28034" name="Group 59"/>
          <p:cNvGrpSpPr>
            <a:grpSpLocks/>
          </p:cNvGrpSpPr>
          <p:nvPr/>
        </p:nvGrpSpPr>
        <p:grpSpPr bwMode="auto">
          <a:xfrm>
            <a:off x="3690938" y="5784850"/>
            <a:ext cx="584200" cy="469900"/>
            <a:chOff x="-44" y="1473"/>
            <a:chExt cx="981" cy="1105"/>
          </a:xfrm>
        </p:grpSpPr>
        <p:pic>
          <p:nvPicPr>
            <p:cNvPr id="128035" name="Picture 60" descr="desktop_computer_stylized_medium"/>
            <p:cNvPicPr>
              <a:picLocks noChangeAspect="1"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36" name="Freeform 6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51"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33153858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3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64"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1" name="Rectangle 3"/>
          <p:cNvSpPr>
            <a:spLocks noGrp="1" noChangeArrowheads="1"/>
          </p:cNvSpPr>
          <p:nvPr>
            <p:ph type="title"/>
          </p:nvPr>
        </p:nvSpPr>
        <p:spPr>
          <a:xfrm>
            <a:off x="2057400" y="0"/>
            <a:ext cx="8001000" cy="1143000"/>
          </a:xfrm>
        </p:spPr>
        <p:txBody>
          <a:bodyPr/>
          <a:lstStyle/>
          <a:p>
            <a:pPr>
              <a:defRPr/>
            </a:pPr>
            <a:r>
              <a:rPr lang="en-US" sz="4000" dirty="0">
                <a:latin typeface="Gill Sans MT" charset="0"/>
              </a:rPr>
              <a:t>Addressing: routing to another LAN</a:t>
            </a:r>
          </a:p>
        </p:txBody>
      </p:sp>
      <p:grpSp>
        <p:nvGrpSpPr>
          <p:cNvPr id="132101" name="Group 4"/>
          <p:cNvGrpSpPr>
            <a:grpSpLocks/>
          </p:cNvGrpSpPr>
          <p:nvPr/>
        </p:nvGrpSpPr>
        <p:grpSpPr bwMode="auto">
          <a:xfrm>
            <a:off x="2049515" y="2493364"/>
            <a:ext cx="8235952" cy="2349500"/>
            <a:chOff x="709613" y="3962400"/>
            <a:chExt cx="8235952" cy="2349500"/>
          </a:xfrm>
        </p:grpSpPr>
        <p:grpSp>
          <p:nvGrpSpPr>
            <p:cNvPr id="132103" name="Group 99"/>
            <p:cNvGrpSpPr>
              <a:grpSpLocks/>
            </p:cNvGrpSpPr>
            <p:nvPr/>
          </p:nvGrpSpPr>
          <p:grpSpPr bwMode="auto">
            <a:xfrm>
              <a:off x="6979920" y="5354320"/>
              <a:ext cx="711200" cy="601028"/>
              <a:chOff x="7179310" y="4033520"/>
              <a:chExt cx="1009650" cy="855028"/>
            </a:xfrm>
          </p:grpSpPr>
          <p:grpSp>
            <p:nvGrpSpPr>
              <p:cNvPr id="132162" name="Group 44"/>
              <p:cNvGrpSpPr>
                <a:grpSpLocks/>
              </p:cNvGrpSpPr>
              <p:nvPr/>
            </p:nvGrpSpPr>
            <p:grpSpPr bwMode="auto">
              <a:xfrm>
                <a:off x="7179310" y="4033520"/>
                <a:ext cx="1009650" cy="855028"/>
                <a:chOff x="-44" y="1473"/>
                <a:chExt cx="981" cy="1105"/>
              </a:xfrm>
            </p:grpSpPr>
            <p:pic>
              <p:nvPicPr>
                <p:cNvPr id="132164"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65"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02" name="Rectangle 43"/>
              <p:cNvSpPr>
                <a:spLocks noChangeArrowheads="1"/>
              </p:cNvSpPr>
              <p:nvPr/>
            </p:nvSpPr>
            <p:spPr bwMode="auto">
              <a:xfrm rot="16200000">
                <a:off x="7439930" y="4308572"/>
                <a:ext cx="126470" cy="19607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2104" name="Group 2"/>
            <p:cNvGrpSpPr>
              <a:grpSpLocks/>
            </p:cNvGrpSpPr>
            <p:nvPr/>
          </p:nvGrpSpPr>
          <p:grpSpPr bwMode="auto">
            <a:xfrm>
              <a:off x="1046480" y="3962400"/>
              <a:ext cx="1026163" cy="761428"/>
              <a:chOff x="1046480" y="3962400"/>
              <a:chExt cx="1026163" cy="761428"/>
            </a:xfrm>
          </p:grpSpPr>
          <p:sp>
            <p:nvSpPr>
              <p:cNvPr id="64" name="Rectangle 48"/>
              <p:cNvSpPr>
                <a:spLocks noChangeArrowheads="1"/>
              </p:cNvSpPr>
              <p:nvPr/>
            </p:nvSpPr>
            <p:spPr bwMode="auto">
              <a:xfrm rot="16200000">
                <a:off x="1893887" y="4300538"/>
                <a:ext cx="111125" cy="24765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2159" name="Group 49"/>
              <p:cNvGrpSpPr>
                <a:grpSpLocks/>
              </p:cNvGrpSpPr>
              <p:nvPr/>
            </p:nvGrpSpPr>
            <p:grpSpPr bwMode="auto">
              <a:xfrm>
                <a:off x="1046480" y="3962400"/>
                <a:ext cx="936071" cy="761428"/>
                <a:chOff x="-44" y="1473"/>
                <a:chExt cx="981" cy="1105"/>
              </a:xfrm>
            </p:grpSpPr>
            <p:pic>
              <p:nvPicPr>
                <p:cNvPr id="132160" name="Picture 50"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61"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710660" name="Text Box 4"/>
            <p:cNvSpPr txBox="1">
              <a:spLocks noChangeArrowheads="1"/>
            </p:cNvSpPr>
            <p:nvPr/>
          </p:nvSpPr>
          <p:spPr bwMode="auto">
            <a:xfrm>
              <a:off x="4224338" y="4381500"/>
              <a:ext cx="351378"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400" dirty="0">
                  <a:solidFill>
                    <a:srgbClr val="FF0000"/>
                  </a:solidFill>
                </a:rPr>
                <a:t>R</a:t>
              </a:r>
              <a:endParaRPr lang="en-US" dirty="0"/>
            </a:p>
          </p:txBody>
        </p:sp>
        <p:sp>
          <p:nvSpPr>
            <p:cNvPr id="45067" name="Text Box 21"/>
            <p:cNvSpPr txBox="1">
              <a:spLocks noChangeArrowheads="1"/>
            </p:cNvSpPr>
            <p:nvPr/>
          </p:nvSpPr>
          <p:spPr bwMode="auto">
            <a:xfrm>
              <a:off x="3868738" y="5378450"/>
              <a:ext cx="15430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1A-23-F9-CD-06-9B</a:t>
              </a:r>
            </a:p>
          </p:txBody>
        </p:sp>
        <p:sp>
          <p:nvSpPr>
            <p:cNvPr id="45068" name="Text Box 22"/>
            <p:cNvSpPr txBox="1">
              <a:spLocks noChangeArrowheads="1"/>
            </p:cNvSpPr>
            <p:nvPr/>
          </p:nvSpPr>
          <p:spPr bwMode="auto">
            <a:xfrm>
              <a:off x="4016375" y="5205413"/>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222.222.222.220</a:t>
              </a:r>
            </a:p>
          </p:txBody>
        </p:sp>
        <p:grpSp>
          <p:nvGrpSpPr>
            <p:cNvPr id="132108" name="Group 23"/>
            <p:cNvGrpSpPr>
              <a:grpSpLocks/>
            </p:cNvGrpSpPr>
            <p:nvPr/>
          </p:nvGrpSpPr>
          <p:grpSpPr bwMode="auto">
            <a:xfrm>
              <a:off x="3044825" y="5794375"/>
              <a:ext cx="1541463" cy="449263"/>
              <a:chOff x="1934" y="2405"/>
              <a:chExt cx="971" cy="283"/>
            </a:xfrm>
          </p:grpSpPr>
          <p:sp>
            <p:nvSpPr>
              <p:cNvPr id="45117" name="Text Box 24"/>
              <p:cNvSpPr txBox="1">
                <a:spLocks noChangeArrowheads="1"/>
              </p:cNvSpPr>
              <p:nvPr/>
            </p:nvSpPr>
            <p:spPr bwMode="auto">
              <a:xfrm>
                <a:off x="1934" y="2405"/>
                <a:ext cx="790"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111.111.111.110</a:t>
                </a:r>
              </a:p>
            </p:txBody>
          </p:sp>
          <p:sp>
            <p:nvSpPr>
              <p:cNvPr id="45118" name="Text Box 25"/>
              <p:cNvSpPr txBox="1">
                <a:spLocks noChangeArrowheads="1"/>
              </p:cNvSpPr>
              <p:nvPr/>
            </p:nvSpPr>
            <p:spPr bwMode="auto">
              <a:xfrm>
                <a:off x="1938" y="2515"/>
                <a:ext cx="967"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E6-E9-00-17-BB-4B</a:t>
                </a:r>
              </a:p>
            </p:txBody>
          </p:sp>
        </p:grpSp>
        <p:sp>
          <p:nvSpPr>
            <p:cNvPr id="45070" name="Text Box 26"/>
            <p:cNvSpPr txBox="1">
              <a:spLocks noChangeArrowheads="1"/>
            </p:cNvSpPr>
            <p:nvPr/>
          </p:nvSpPr>
          <p:spPr bwMode="auto">
            <a:xfrm>
              <a:off x="952500" y="6037263"/>
              <a:ext cx="16271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CC-49-DE-D0-AB-7D</a:t>
              </a:r>
            </a:p>
          </p:txBody>
        </p:sp>
        <p:sp>
          <p:nvSpPr>
            <p:cNvPr id="45071" name="Text Box 27"/>
            <p:cNvSpPr txBox="1">
              <a:spLocks noChangeArrowheads="1"/>
            </p:cNvSpPr>
            <p:nvPr/>
          </p:nvSpPr>
          <p:spPr bwMode="auto">
            <a:xfrm>
              <a:off x="942975" y="5854700"/>
              <a:ext cx="12541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111.111.111.112</a:t>
              </a:r>
            </a:p>
          </p:txBody>
        </p:sp>
        <p:sp>
          <p:nvSpPr>
            <p:cNvPr id="45072" name="Text Box 30"/>
            <p:cNvSpPr txBox="1">
              <a:spLocks noChangeArrowheads="1"/>
            </p:cNvSpPr>
            <p:nvPr/>
          </p:nvSpPr>
          <p:spPr bwMode="auto">
            <a:xfrm>
              <a:off x="709613" y="4741863"/>
              <a:ext cx="1242712"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111.111.111.111</a:t>
              </a:r>
            </a:p>
          </p:txBody>
        </p:sp>
        <p:sp>
          <p:nvSpPr>
            <p:cNvPr id="45073" name="Text Box 33"/>
            <p:cNvSpPr txBox="1">
              <a:spLocks noChangeArrowheads="1"/>
            </p:cNvSpPr>
            <p:nvPr/>
          </p:nvSpPr>
          <p:spPr bwMode="auto">
            <a:xfrm>
              <a:off x="730250" y="4927600"/>
              <a:ext cx="150971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74-29-9C-E8-FF-55</a:t>
              </a:r>
            </a:p>
          </p:txBody>
        </p:sp>
        <p:sp>
          <p:nvSpPr>
            <p:cNvPr id="132113" name="Freeform 39"/>
            <p:cNvSpPr>
              <a:spLocks/>
            </p:cNvSpPr>
            <p:nvPr/>
          </p:nvSpPr>
          <p:spPr bwMode="auto">
            <a:xfrm>
              <a:off x="2365375" y="4437063"/>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5075" name="Line 40"/>
            <p:cNvSpPr>
              <a:spLocks noChangeShapeType="1"/>
            </p:cNvSpPr>
            <p:nvPr/>
          </p:nvSpPr>
          <p:spPr bwMode="auto">
            <a:xfrm>
              <a:off x="2062163" y="4416425"/>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76" name="Line 41"/>
            <p:cNvSpPr>
              <a:spLocks noChangeShapeType="1"/>
            </p:cNvSpPr>
            <p:nvPr/>
          </p:nvSpPr>
          <p:spPr bwMode="auto">
            <a:xfrm flipV="1">
              <a:off x="2185988" y="5360988"/>
              <a:ext cx="231775" cy="2555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77" name="Line 42"/>
            <p:cNvSpPr>
              <a:spLocks noChangeShapeType="1"/>
            </p:cNvSpPr>
            <p:nvPr/>
          </p:nvSpPr>
          <p:spPr bwMode="auto">
            <a:xfrm>
              <a:off x="3184525" y="4954588"/>
              <a:ext cx="584200" cy="95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78" name="Line 44"/>
            <p:cNvSpPr>
              <a:spLocks noChangeShapeType="1"/>
            </p:cNvSpPr>
            <p:nvPr/>
          </p:nvSpPr>
          <p:spPr bwMode="auto">
            <a:xfrm flipV="1">
              <a:off x="2101850" y="5711825"/>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79" name="Line 45"/>
            <p:cNvSpPr>
              <a:spLocks noChangeShapeType="1"/>
            </p:cNvSpPr>
            <p:nvPr/>
          </p:nvSpPr>
          <p:spPr bwMode="auto">
            <a:xfrm flipH="1" flipV="1">
              <a:off x="1976438" y="4489450"/>
              <a:ext cx="0" cy="398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80" name="Line 46"/>
            <p:cNvSpPr>
              <a:spLocks noChangeShapeType="1"/>
            </p:cNvSpPr>
            <p:nvPr/>
          </p:nvSpPr>
          <p:spPr bwMode="auto">
            <a:xfrm>
              <a:off x="3854450" y="5021263"/>
              <a:ext cx="0" cy="750887"/>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81" name="Line 47"/>
            <p:cNvSpPr>
              <a:spLocks noChangeShapeType="1"/>
            </p:cNvSpPr>
            <p:nvPr/>
          </p:nvSpPr>
          <p:spPr bwMode="auto">
            <a:xfrm flipH="1" flipV="1">
              <a:off x="4935538" y="5011738"/>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710714" name="Text Box 58"/>
            <p:cNvSpPr txBox="1">
              <a:spLocks noChangeArrowheads="1"/>
            </p:cNvSpPr>
            <p:nvPr/>
          </p:nvSpPr>
          <p:spPr bwMode="auto">
            <a:xfrm>
              <a:off x="719138" y="4156075"/>
              <a:ext cx="35779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A</a:t>
              </a:r>
            </a:p>
          </p:txBody>
        </p:sp>
        <p:sp>
          <p:nvSpPr>
            <p:cNvPr id="45083" name="Line 60"/>
            <p:cNvSpPr>
              <a:spLocks noChangeShapeType="1"/>
            </p:cNvSpPr>
            <p:nvPr/>
          </p:nvSpPr>
          <p:spPr bwMode="auto">
            <a:xfrm>
              <a:off x="5045075" y="4921250"/>
              <a:ext cx="11985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132123" name="Group 63"/>
            <p:cNvGrpSpPr>
              <a:grpSpLocks/>
            </p:cNvGrpSpPr>
            <p:nvPr/>
          </p:nvGrpSpPr>
          <p:grpSpPr bwMode="auto">
            <a:xfrm>
              <a:off x="7372352" y="4845050"/>
              <a:ext cx="1573213" cy="463550"/>
              <a:chOff x="4351" y="2786"/>
              <a:chExt cx="991" cy="292"/>
            </a:xfrm>
          </p:grpSpPr>
          <p:sp>
            <p:nvSpPr>
              <p:cNvPr id="45115" name="Text Box 64"/>
              <p:cNvSpPr txBox="1">
                <a:spLocks noChangeArrowheads="1"/>
              </p:cNvSpPr>
              <p:nvPr/>
            </p:nvSpPr>
            <p:spPr bwMode="auto">
              <a:xfrm>
                <a:off x="4352" y="2786"/>
                <a:ext cx="833"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222.222.222.222</a:t>
                </a:r>
              </a:p>
            </p:txBody>
          </p:sp>
          <p:sp>
            <p:nvSpPr>
              <p:cNvPr id="45116" name="Text Box 65"/>
              <p:cNvSpPr txBox="1">
                <a:spLocks noChangeArrowheads="1"/>
              </p:cNvSpPr>
              <p:nvPr/>
            </p:nvSpPr>
            <p:spPr bwMode="auto">
              <a:xfrm>
                <a:off x="4351" y="2904"/>
                <a:ext cx="991"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49-BD-D2-C7-56-2A</a:t>
                </a:r>
              </a:p>
            </p:txBody>
          </p:sp>
        </p:grpSp>
        <p:sp>
          <p:nvSpPr>
            <p:cNvPr id="45085" name="Line 67"/>
            <p:cNvSpPr>
              <a:spLocks noChangeShapeType="1"/>
            </p:cNvSpPr>
            <p:nvPr/>
          </p:nvSpPr>
          <p:spPr bwMode="auto">
            <a:xfrm flipV="1">
              <a:off x="6943725" y="4416425"/>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86" name="Line 68"/>
            <p:cNvSpPr>
              <a:spLocks noChangeShapeType="1"/>
            </p:cNvSpPr>
            <p:nvPr/>
          </p:nvSpPr>
          <p:spPr bwMode="auto">
            <a:xfrm flipH="1" flipV="1">
              <a:off x="7469188" y="4492625"/>
              <a:ext cx="11112" cy="388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87" name="Text Box 71"/>
            <p:cNvSpPr txBox="1">
              <a:spLocks noChangeArrowheads="1"/>
            </p:cNvSpPr>
            <p:nvPr/>
          </p:nvSpPr>
          <p:spPr bwMode="auto">
            <a:xfrm>
              <a:off x="7073900" y="5811838"/>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222.222.222.221</a:t>
              </a:r>
            </a:p>
          </p:txBody>
        </p:sp>
        <p:sp>
          <p:nvSpPr>
            <p:cNvPr id="45088" name="Text Box 72"/>
            <p:cNvSpPr txBox="1">
              <a:spLocks noChangeArrowheads="1"/>
            </p:cNvSpPr>
            <p:nvPr/>
          </p:nvSpPr>
          <p:spPr bwMode="auto">
            <a:xfrm>
              <a:off x="7077075" y="5986463"/>
              <a:ext cx="1501775"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88-B2-2F-54-1A-0F</a:t>
              </a:r>
            </a:p>
          </p:txBody>
        </p:sp>
        <p:sp>
          <p:nvSpPr>
            <p:cNvPr id="45089" name="Line 73"/>
            <p:cNvSpPr>
              <a:spLocks noChangeShapeType="1"/>
            </p:cNvSpPr>
            <p:nvPr/>
          </p:nvSpPr>
          <p:spPr bwMode="auto">
            <a:xfrm flipH="1" flipV="1">
              <a:off x="6873875" y="5313363"/>
              <a:ext cx="254000" cy="2508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5090" name="Line 74"/>
            <p:cNvSpPr>
              <a:spLocks noChangeShapeType="1"/>
            </p:cNvSpPr>
            <p:nvPr/>
          </p:nvSpPr>
          <p:spPr bwMode="auto">
            <a:xfrm flipH="1">
              <a:off x="7208838" y="5654675"/>
              <a:ext cx="4762" cy="2016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32130" name="Freeform 75"/>
            <p:cNvSpPr>
              <a:spLocks/>
            </p:cNvSpPr>
            <p:nvPr/>
          </p:nvSpPr>
          <p:spPr bwMode="auto">
            <a:xfrm>
              <a:off x="6203950" y="4440238"/>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710732" name="Text Box 76"/>
            <p:cNvSpPr txBox="1">
              <a:spLocks noChangeArrowheads="1"/>
            </p:cNvSpPr>
            <p:nvPr/>
          </p:nvSpPr>
          <p:spPr bwMode="auto">
            <a:xfrm>
              <a:off x="8307388" y="4073525"/>
              <a:ext cx="3571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B</a:t>
              </a:r>
            </a:p>
          </p:txBody>
        </p:sp>
        <p:grpSp>
          <p:nvGrpSpPr>
            <p:cNvPr id="132132" name="Group 3"/>
            <p:cNvGrpSpPr>
              <a:grpSpLocks/>
            </p:cNvGrpSpPr>
            <p:nvPr/>
          </p:nvGrpSpPr>
          <p:grpSpPr bwMode="auto">
            <a:xfrm>
              <a:off x="7179310" y="4033520"/>
              <a:ext cx="1009650" cy="855028"/>
              <a:chOff x="7179310" y="4033520"/>
              <a:chExt cx="1009650" cy="855028"/>
            </a:xfrm>
          </p:grpSpPr>
          <p:grpSp>
            <p:nvGrpSpPr>
              <p:cNvPr id="132150" name="Group 44"/>
              <p:cNvGrpSpPr>
                <a:grpSpLocks/>
              </p:cNvGrpSpPr>
              <p:nvPr/>
            </p:nvGrpSpPr>
            <p:grpSpPr bwMode="auto">
              <a:xfrm>
                <a:off x="7179310" y="4033520"/>
                <a:ext cx="1009650" cy="855028"/>
                <a:chOff x="-44" y="1473"/>
                <a:chExt cx="981" cy="1105"/>
              </a:xfrm>
            </p:grpSpPr>
            <p:pic>
              <p:nvPicPr>
                <p:cNvPr id="132152" name="Picture 45"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53"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90" name="Rectangle 43"/>
              <p:cNvSpPr>
                <a:spLocks noChangeArrowheads="1"/>
              </p:cNvSpPr>
              <p:nvPr/>
            </p:nvSpPr>
            <p:spPr bwMode="auto">
              <a:xfrm rot="16200000">
                <a:off x="7438232" y="4309268"/>
                <a:ext cx="127000"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2133" name="Group 1"/>
            <p:cNvGrpSpPr>
              <a:grpSpLocks/>
            </p:cNvGrpSpPr>
            <p:nvPr/>
          </p:nvGrpSpPr>
          <p:grpSpPr bwMode="auto">
            <a:xfrm>
              <a:off x="3757931" y="4714240"/>
              <a:ext cx="1291589" cy="426719"/>
              <a:chOff x="4011931" y="3379152"/>
              <a:chExt cx="1262062" cy="390207"/>
            </a:xfrm>
          </p:grpSpPr>
          <p:sp>
            <p:nvSpPr>
              <p:cNvPr id="77" name="Rectangle 43"/>
              <p:cNvSpPr>
                <a:spLocks noChangeArrowheads="1"/>
              </p:cNvSpPr>
              <p:nvPr/>
            </p:nvSpPr>
            <p:spPr bwMode="auto">
              <a:xfrm rot="16200000">
                <a:off x="5112705" y="3476529"/>
                <a:ext cx="127747"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2140" name="Group 1185"/>
              <p:cNvGrpSpPr>
                <a:grpSpLocks/>
              </p:cNvGrpSpPr>
              <p:nvPr/>
            </p:nvGrpSpPr>
            <p:grpSpPr bwMode="auto">
              <a:xfrm>
                <a:off x="4197985" y="3379152"/>
                <a:ext cx="892175" cy="390207"/>
                <a:chOff x="4650" y="1129"/>
                <a:chExt cx="246" cy="95"/>
              </a:xfrm>
            </p:grpSpPr>
            <p:sp>
              <p:nvSpPr>
                <p:cNvPr id="13214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sp>
              <p:nvSpPr>
                <p:cNvPr id="13214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cs typeface="Arial" charset="0"/>
                  </a:endParaRPr>
                </a:p>
              </p:txBody>
            </p:sp>
            <p:sp>
              <p:nvSpPr>
                <p:cNvPr id="13214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grpSp>
              <p:nvGrpSpPr>
                <p:cNvPr id="132145" name="Group 1189"/>
                <p:cNvGrpSpPr>
                  <a:grpSpLocks/>
                </p:cNvGrpSpPr>
                <p:nvPr/>
              </p:nvGrpSpPr>
              <p:grpSpPr bwMode="auto">
                <a:xfrm>
                  <a:off x="4699" y="1145"/>
                  <a:ext cx="138" cy="29"/>
                  <a:chOff x="2468" y="1332"/>
                  <a:chExt cx="310" cy="60"/>
                </a:xfrm>
              </p:grpSpPr>
              <p:sp>
                <p:nvSpPr>
                  <p:cNvPr id="132148"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32149"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45107"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45108"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sp>
            <p:nvSpPr>
              <p:cNvPr id="91" name="Rectangle 43"/>
              <p:cNvSpPr>
                <a:spLocks noChangeArrowheads="1"/>
              </p:cNvSpPr>
              <p:nvPr/>
            </p:nvSpPr>
            <p:spPr bwMode="auto">
              <a:xfrm rot="16200000">
                <a:off x="4046200" y="3485965"/>
                <a:ext cx="126295"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2134" name="Group 93"/>
            <p:cNvGrpSpPr>
              <a:grpSpLocks/>
            </p:cNvGrpSpPr>
            <p:nvPr/>
          </p:nvGrpSpPr>
          <p:grpSpPr bwMode="auto">
            <a:xfrm>
              <a:off x="1483360" y="5313680"/>
              <a:ext cx="701043" cy="517588"/>
              <a:chOff x="1046480" y="3962400"/>
              <a:chExt cx="1026163" cy="761428"/>
            </a:xfrm>
          </p:grpSpPr>
          <p:sp>
            <p:nvSpPr>
              <p:cNvPr id="95" name="Rectangle 48"/>
              <p:cNvSpPr>
                <a:spLocks noChangeArrowheads="1"/>
              </p:cNvSpPr>
              <p:nvPr/>
            </p:nvSpPr>
            <p:spPr bwMode="auto">
              <a:xfrm rot="16200000">
                <a:off x="1893438" y="4298853"/>
                <a:ext cx="109762" cy="248638"/>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2136" name="Group 49"/>
              <p:cNvGrpSpPr>
                <a:grpSpLocks/>
              </p:cNvGrpSpPr>
              <p:nvPr/>
            </p:nvGrpSpPr>
            <p:grpSpPr bwMode="auto">
              <a:xfrm>
                <a:off x="1046480" y="3962400"/>
                <a:ext cx="936071" cy="761428"/>
                <a:chOff x="-44" y="1473"/>
                <a:chExt cx="981" cy="1105"/>
              </a:xfrm>
            </p:grpSpPr>
            <p:pic>
              <p:nvPicPr>
                <p:cNvPr id="132137" name="Picture 5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38"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pic>
        <p:nvPicPr>
          <p:cNvPr id="132102" name="Picture 15" descr="underline_bas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5339" y="794569"/>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290391106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5" name="Group 94"/>
          <p:cNvGrpSpPr>
            <a:grpSpLocks/>
          </p:cNvGrpSpPr>
          <p:nvPr/>
        </p:nvGrpSpPr>
        <p:grpSpPr bwMode="auto">
          <a:xfrm>
            <a:off x="2233613" y="3962400"/>
            <a:ext cx="8235952" cy="2349500"/>
            <a:chOff x="709613" y="3962400"/>
            <a:chExt cx="8235952" cy="2349500"/>
          </a:xfrm>
        </p:grpSpPr>
        <p:grpSp>
          <p:nvGrpSpPr>
            <p:cNvPr id="134183" name="Group 95"/>
            <p:cNvGrpSpPr>
              <a:grpSpLocks/>
            </p:cNvGrpSpPr>
            <p:nvPr/>
          </p:nvGrpSpPr>
          <p:grpSpPr bwMode="auto">
            <a:xfrm>
              <a:off x="6979920" y="5354320"/>
              <a:ext cx="711200" cy="601028"/>
              <a:chOff x="7179310" y="4033520"/>
              <a:chExt cx="1009650" cy="855028"/>
            </a:xfrm>
          </p:grpSpPr>
          <p:grpSp>
            <p:nvGrpSpPr>
              <p:cNvPr id="134242" name="Group 44"/>
              <p:cNvGrpSpPr>
                <a:grpSpLocks/>
              </p:cNvGrpSpPr>
              <p:nvPr/>
            </p:nvGrpSpPr>
            <p:grpSpPr bwMode="auto">
              <a:xfrm>
                <a:off x="7179310" y="4033520"/>
                <a:ext cx="1009650" cy="855028"/>
                <a:chOff x="-44" y="1473"/>
                <a:chExt cx="981" cy="1105"/>
              </a:xfrm>
            </p:grpSpPr>
            <p:pic>
              <p:nvPicPr>
                <p:cNvPr id="134244"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245"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56" name="Rectangle 43"/>
              <p:cNvSpPr>
                <a:spLocks noChangeArrowheads="1"/>
              </p:cNvSpPr>
              <p:nvPr/>
            </p:nvSpPr>
            <p:spPr bwMode="auto">
              <a:xfrm rot="16200000">
                <a:off x="7439930" y="4308572"/>
                <a:ext cx="126470" cy="19607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4184" name="Group 96"/>
            <p:cNvGrpSpPr>
              <a:grpSpLocks/>
            </p:cNvGrpSpPr>
            <p:nvPr/>
          </p:nvGrpSpPr>
          <p:grpSpPr bwMode="auto">
            <a:xfrm>
              <a:off x="1046480" y="3962400"/>
              <a:ext cx="1026163" cy="761428"/>
              <a:chOff x="1046480" y="3962400"/>
              <a:chExt cx="1026163" cy="761428"/>
            </a:xfrm>
          </p:grpSpPr>
          <p:sp>
            <p:nvSpPr>
              <p:cNvPr id="151" name="Rectangle 48"/>
              <p:cNvSpPr>
                <a:spLocks noChangeArrowheads="1"/>
              </p:cNvSpPr>
              <p:nvPr/>
            </p:nvSpPr>
            <p:spPr bwMode="auto">
              <a:xfrm rot="16200000">
                <a:off x="1893887" y="4300538"/>
                <a:ext cx="111125" cy="24765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4239" name="Group 49"/>
              <p:cNvGrpSpPr>
                <a:grpSpLocks/>
              </p:cNvGrpSpPr>
              <p:nvPr/>
            </p:nvGrpSpPr>
            <p:grpSpPr bwMode="auto">
              <a:xfrm>
                <a:off x="1046480" y="3962400"/>
                <a:ext cx="936071" cy="761428"/>
                <a:chOff x="-44" y="1473"/>
                <a:chExt cx="981" cy="1105"/>
              </a:xfrm>
            </p:grpSpPr>
            <p:pic>
              <p:nvPicPr>
                <p:cNvPr id="134240" name="Picture 50"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241"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98" name="Text Box 4"/>
            <p:cNvSpPr txBox="1">
              <a:spLocks noChangeArrowheads="1"/>
            </p:cNvSpPr>
            <p:nvPr/>
          </p:nvSpPr>
          <p:spPr bwMode="auto">
            <a:xfrm>
              <a:off x="4224338" y="4381500"/>
              <a:ext cx="351378"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400" dirty="0">
                  <a:solidFill>
                    <a:srgbClr val="FF0000"/>
                  </a:solidFill>
                </a:rPr>
                <a:t>R</a:t>
              </a:r>
              <a:endParaRPr lang="en-US" dirty="0"/>
            </a:p>
          </p:txBody>
        </p:sp>
        <p:sp>
          <p:nvSpPr>
            <p:cNvPr id="46123" name="Text Box 21"/>
            <p:cNvSpPr txBox="1">
              <a:spLocks noChangeArrowheads="1"/>
            </p:cNvSpPr>
            <p:nvPr/>
          </p:nvSpPr>
          <p:spPr bwMode="auto">
            <a:xfrm>
              <a:off x="3868738" y="5378450"/>
              <a:ext cx="15430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1A-23-F9-CD-06-9B</a:t>
              </a:r>
            </a:p>
          </p:txBody>
        </p:sp>
        <p:sp>
          <p:nvSpPr>
            <p:cNvPr id="46124" name="Text Box 22"/>
            <p:cNvSpPr txBox="1">
              <a:spLocks noChangeArrowheads="1"/>
            </p:cNvSpPr>
            <p:nvPr/>
          </p:nvSpPr>
          <p:spPr bwMode="auto">
            <a:xfrm>
              <a:off x="4016375" y="5205413"/>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222.222.222.220</a:t>
              </a:r>
            </a:p>
          </p:txBody>
        </p:sp>
        <p:grpSp>
          <p:nvGrpSpPr>
            <p:cNvPr id="134188" name="Group 23"/>
            <p:cNvGrpSpPr>
              <a:grpSpLocks/>
            </p:cNvGrpSpPr>
            <p:nvPr/>
          </p:nvGrpSpPr>
          <p:grpSpPr bwMode="auto">
            <a:xfrm>
              <a:off x="3044825" y="5794375"/>
              <a:ext cx="1541463" cy="449263"/>
              <a:chOff x="1934" y="2405"/>
              <a:chExt cx="971" cy="283"/>
            </a:xfrm>
          </p:grpSpPr>
          <p:sp>
            <p:nvSpPr>
              <p:cNvPr id="46173" name="Text Box 24"/>
              <p:cNvSpPr txBox="1">
                <a:spLocks noChangeArrowheads="1"/>
              </p:cNvSpPr>
              <p:nvPr/>
            </p:nvSpPr>
            <p:spPr bwMode="auto">
              <a:xfrm>
                <a:off x="1934" y="2405"/>
                <a:ext cx="790"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111.111.111.110</a:t>
                </a:r>
              </a:p>
            </p:txBody>
          </p:sp>
          <p:sp>
            <p:nvSpPr>
              <p:cNvPr id="46174" name="Text Box 25"/>
              <p:cNvSpPr txBox="1">
                <a:spLocks noChangeArrowheads="1"/>
              </p:cNvSpPr>
              <p:nvPr/>
            </p:nvSpPr>
            <p:spPr bwMode="auto">
              <a:xfrm>
                <a:off x="1938" y="2515"/>
                <a:ext cx="967"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E6-E9-00-17-BB-4B</a:t>
                </a:r>
              </a:p>
            </p:txBody>
          </p:sp>
        </p:grpSp>
        <p:sp>
          <p:nvSpPr>
            <p:cNvPr id="46126" name="Text Box 26"/>
            <p:cNvSpPr txBox="1">
              <a:spLocks noChangeArrowheads="1"/>
            </p:cNvSpPr>
            <p:nvPr/>
          </p:nvSpPr>
          <p:spPr bwMode="auto">
            <a:xfrm>
              <a:off x="952500" y="6037263"/>
              <a:ext cx="16271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CC-49-DE-D0-AB-7D</a:t>
              </a:r>
            </a:p>
          </p:txBody>
        </p:sp>
        <p:sp>
          <p:nvSpPr>
            <p:cNvPr id="46127" name="Text Box 27"/>
            <p:cNvSpPr txBox="1">
              <a:spLocks noChangeArrowheads="1"/>
            </p:cNvSpPr>
            <p:nvPr/>
          </p:nvSpPr>
          <p:spPr bwMode="auto">
            <a:xfrm>
              <a:off x="942975" y="5854700"/>
              <a:ext cx="12541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111.111.111.112</a:t>
              </a:r>
            </a:p>
          </p:txBody>
        </p:sp>
        <p:sp>
          <p:nvSpPr>
            <p:cNvPr id="46128" name="Text Box 30"/>
            <p:cNvSpPr txBox="1">
              <a:spLocks noChangeArrowheads="1"/>
            </p:cNvSpPr>
            <p:nvPr/>
          </p:nvSpPr>
          <p:spPr bwMode="auto">
            <a:xfrm>
              <a:off x="709613" y="4741863"/>
              <a:ext cx="1242712"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111.111.111.111</a:t>
              </a:r>
            </a:p>
          </p:txBody>
        </p:sp>
        <p:sp>
          <p:nvSpPr>
            <p:cNvPr id="46129" name="Text Box 33"/>
            <p:cNvSpPr txBox="1">
              <a:spLocks noChangeArrowheads="1"/>
            </p:cNvSpPr>
            <p:nvPr/>
          </p:nvSpPr>
          <p:spPr bwMode="auto">
            <a:xfrm>
              <a:off x="730250" y="4927600"/>
              <a:ext cx="150971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74-29-9C-E8-FF-55</a:t>
              </a:r>
            </a:p>
          </p:txBody>
        </p:sp>
        <p:sp>
          <p:nvSpPr>
            <p:cNvPr id="134193" name="Freeform 39"/>
            <p:cNvSpPr>
              <a:spLocks/>
            </p:cNvSpPr>
            <p:nvPr/>
          </p:nvSpPr>
          <p:spPr bwMode="auto">
            <a:xfrm>
              <a:off x="2365375" y="4437063"/>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6131" name="Line 40"/>
            <p:cNvSpPr>
              <a:spLocks noChangeShapeType="1"/>
            </p:cNvSpPr>
            <p:nvPr/>
          </p:nvSpPr>
          <p:spPr bwMode="auto">
            <a:xfrm>
              <a:off x="2062163" y="4416425"/>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32" name="Line 41"/>
            <p:cNvSpPr>
              <a:spLocks noChangeShapeType="1"/>
            </p:cNvSpPr>
            <p:nvPr/>
          </p:nvSpPr>
          <p:spPr bwMode="auto">
            <a:xfrm flipV="1">
              <a:off x="2185988" y="5360988"/>
              <a:ext cx="231775" cy="2555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33" name="Line 42"/>
            <p:cNvSpPr>
              <a:spLocks noChangeShapeType="1"/>
            </p:cNvSpPr>
            <p:nvPr/>
          </p:nvSpPr>
          <p:spPr bwMode="auto">
            <a:xfrm>
              <a:off x="3184525" y="4954588"/>
              <a:ext cx="584200" cy="95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34" name="Line 44"/>
            <p:cNvSpPr>
              <a:spLocks noChangeShapeType="1"/>
            </p:cNvSpPr>
            <p:nvPr/>
          </p:nvSpPr>
          <p:spPr bwMode="auto">
            <a:xfrm flipV="1">
              <a:off x="2101850" y="5711825"/>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35" name="Line 45"/>
            <p:cNvSpPr>
              <a:spLocks noChangeShapeType="1"/>
            </p:cNvSpPr>
            <p:nvPr/>
          </p:nvSpPr>
          <p:spPr bwMode="auto">
            <a:xfrm flipH="1" flipV="1">
              <a:off x="1976438" y="4489450"/>
              <a:ext cx="0" cy="398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36" name="Line 46"/>
            <p:cNvSpPr>
              <a:spLocks noChangeShapeType="1"/>
            </p:cNvSpPr>
            <p:nvPr/>
          </p:nvSpPr>
          <p:spPr bwMode="auto">
            <a:xfrm>
              <a:off x="3854450" y="5021263"/>
              <a:ext cx="0" cy="750887"/>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37" name="Line 47"/>
            <p:cNvSpPr>
              <a:spLocks noChangeShapeType="1"/>
            </p:cNvSpPr>
            <p:nvPr/>
          </p:nvSpPr>
          <p:spPr bwMode="auto">
            <a:xfrm flipH="1" flipV="1">
              <a:off x="4935538" y="5011738"/>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14" name="Text Box 58"/>
            <p:cNvSpPr txBox="1">
              <a:spLocks noChangeArrowheads="1"/>
            </p:cNvSpPr>
            <p:nvPr/>
          </p:nvSpPr>
          <p:spPr bwMode="auto">
            <a:xfrm>
              <a:off x="719138" y="4156075"/>
              <a:ext cx="35779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A</a:t>
              </a:r>
            </a:p>
          </p:txBody>
        </p:sp>
        <p:sp>
          <p:nvSpPr>
            <p:cNvPr id="46139" name="Line 60"/>
            <p:cNvSpPr>
              <a:spLocks noChangeShapeType="1"/>
            </p:cNvSpPr>
            <p:nvPr/>
          </p:nvSpPr>
          <p:spPr bwMode="auto">
            <a:xfrm>
              <a:off x="5045075" y="4921250"/>
              <a:ext cx="11985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134203" name="Group 63"/>
            <p:cNvGrpSpPr>
              <a:grpSpLocks/>
            </p:cNvGrpSpPr>
            <p:nvPr/>
          </p:nvGrpSpPr>
          <p:grpSpPr bwMode="auto">
            <a:xfrm>
              <a:off x="7372352" y="4845050"/>
              <a:ext cx="1573213" cy="463550"/>
              <a:chOff x="4351" y="2786"/>
              <a:chExt cx="991" cy="292"/>
            </a:xfrm>
          </p:grpSpPr>
          <p:sp>
            <p:nvSpPr>
              <p:cNvPr id="46171" name="Text Box 64"/>
              <p:cNvSpPr txBox="1">
                <a:spLocks noChangeArrowheads="1"/>
              </p:cNvSpPr>
              <p:nvPr/>
            </p:nvSpPr>
            <p:spPr bwMode="auto">
              <a:xfrm>
                <a:off x="4352" y="2786"/>
                <a:ext cx="833"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222.222.222.222</a:t>
                </a:r>
              </a:p>
            </p:txBody>
          </p:sp>
          <p:sp>
            <p:nvSpPr>
              <p:cNvPr id="46172" name="Text Box 65"/>
              <p:cNvSpPr txBox="1">
                <a:spLocks noChangeArrowheads="1"/>
              </p:cNvSpPr>
              <p:nvPr/>
            </p:nvSpPr>
            <p:spPr bwMode="auto">
              <a:xfrm>
                <a:off x="4351" y="2904"/>
                <a:ext cx="991"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49-BD-D2-C7-56-2A</a:t>
                </a:r>
              </a:p>
            </p:txBody>
          </p:sp>
        </p:grpSp>
        <p:sp>
          <p:nvSpPr>
            <p:cNvPr id="46141" name="Line 67"/>
            <p:cNvSpPr>
              <a:spLocks noChangeShapeType="1"/>
            </p:cNvSpPr>
            <p:nvPr/>
          </p:nvSpPr>
          <p:spPr bwMode="auto">
            <a:xfrm flipV="1">
              <a:off x="6943725" y="4416425"/>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42" name="Line 68"/>
            <p:cNvSpPr>
              <a:spLocks noChangeShapeType="1"/>
            </p:cNvSpPr>
            <p:nvPr/>
          </p:nvSpPr>
          <p:spPr bwMode="auto">
            <a:xfrm flipH="1" flipV="1">
              <a:off x="7469188" y="4492625"/>
              <a:ext cx="11112" cy="388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43" name="Text Box 71"/>
            <p:cNvSpPr txBox="1">
              <a:spLocks noChangeArrowheads="1"/>
            </p:cNvSpPr>
            <p:nvPr/>
          </p:nvSpPr>
          <p:spPr bwMode="auto">
            <a:xfrm>
              <a:off x="7073900" y="5811838"/>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222.222.222.221</a:t>
              </a:r>
            </a:p>
          </p:txBody>
        </p:sp>
        <p:sp>
          <p:nvSpPr>
            <p:cNvPr id="46144" name="Text Box 72"/>
            <p:cNvSpPr txBox="1">
              <a:spLocks noChangeArrowheads="1"/>
            </p:cNvSpPr>
            <p:nvPr/>
          </p:nvSpPr>
          <p:spPr bwMode="auto">
            <a:xfrm>
              <a:off x="7077075" y="5986463"/>
              <a:ext cx="1501775"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88-B2-2F-54-1A-0F</a:t>
              </a:r>
            </a:p>
          </p:txBody>
        </p:sp>
        <p:sp>
          <p:nvSpPr>
            <p:cNvPr id="46145" name="Line 73"/>
            <p:cNvSpPr>
              <a:spLocks noChangeShapeType="1"/>
            </p:cNvSpPr>
            <p:nvPr/>
          </p:nvSpPr>
          <p:spPr bwMode="auto">
            <a:xfrm flipH="1" flipV="1">
              <a:off x="6873875" y="5313363"/>
              <a:ext cx="254000" cy="2508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46" name="Line 74"/>
            <p:cNvSpPr>
              <a:spLocks noChangeShapeType="1"/>
            </p:cNvSpPr>
            <p:nvPr/>
          </p:nvSpPr>
          <p:spPr bwMode="auto">
            <a:xfrm flipH="1">
              <a:off x="7208838" y="5654675"/>
              <a:ext cx="4762" cy="2016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34210" name="Freeform 75"/>
            <p:cNvSpPr>
              <a:spLocks/>
            </p:cNvSpPr>
            <p:nvPr/>
          </p:nvSpPr>
          <p:spPr bwMode="auto">
            <a:xfrm>
              <a:off x="6203950" y="4440238"/>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4" name="Text Box 76"/>
            <p:cNvSpPr txBox="1">
              <a:spLocks noChangeArrowheads="1"/>
            </p:cNvSpPr>
            <p:nvPr/>
          </p:nvSpPr>
          <p:spPr bwMode="auto">
            <a:xfrm>
              <a:off x="8307388" y="4073525"/>
              <a:ext cx="3571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B</a:t>
              </a:r>
            </a:p>
          </p:txBody>
        </p:sp>
        <p:grpSp>
          <p:nvGrpSpPr>
            <p:cNvPr id="134212" name="Group 124"/>
            <p:cNvGrpSpPr>
              <a:grpSpLocks/>
            </p:cNvGrpSpPr>
            <p:nvPr/>
          </p:nvGrpSpPr>
          <p:grpSpPr bwMode="auto">
            <a:xfrm>
              <a:off x="7179310" y="4033520"/>
              <a:ext cx="1009650" cy="855028"/>
              <a:chOff x="7179310" y="4033520"/>
              <a:chExt cx="1009650" cy="855028"/>
            </a:xfrm>
          </p:grpSpPr>
          <p:grpSp>
            <p:nvGrpSpPr>
              <p:cNvPr id="134230" name="Group 44"/>
              <p:cNvGrpSpPr>
                <a:grpSpLocks/>
              </p:cNvGrpSpPr>
              <p:nvPr/>
            </p:nvGrpSpPr>
            <p:grpSpPr bwMode="auto">
              <a:xfrm>
                <a:off x="7179310" y="4033520"/>
                <a:ext cx="1009650" cy="855028"/>
                <a:chOff x="-44" y="1473"/>
                <a:chExt cx="981" cy="1105"/>
              </a:xfrm>
            </p:grpSpPr>
            <p:pic>
              <p:nvPicPr>
                <p:cNvPr id="134232" name="Picture 45"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233"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44" name="Rectangle 43"/>
              <p:cNvSpPr>
                <a:spLocks noChangeArrowheads="1"/>
              </p:cNvSpPr>
              <p:nvPr/>
            </p:nvSpPr>
            <p:spPr bwMode="auto">
              <a:xfrm rot="16200000">
                <a:off x="7438232" y="4309268"/>
                <a:ext cx="127000"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4213" name="Group 125"/>
            <p:cNvGrpSpPr>
              <a:grpSpLocks/>
            </p:cNvGrpSpPr>
            <p:nvPr/>
          </p:nvGrpSpPr>
          <p:grpSpPr bwMode="auto">
            <a:xfrm>
              <a:off x="3757931" y="4714240"/>
              <a:ext cx="1291589" cy="426719"/>
              <a:chOff x="4011931" y="3379152"/>
              <a:chExt cx="1262062" cy="390207"/>
            </a:xfrm>
          </p:grpSpPr>
          <p:sp>
            <p:nvSpPr>
              <p:cNvPr id="132" name="Rectangle 43"/>
              <p:cNvSpPr>
                <a:spLocks noChangeArrowheads="1"/>
              </p:cNvSpPr>
              <p:nvPr/>
            </p:nvSpPr>
            <p:spPr bwMode="auto">
              <a:xfrm rot="16200000">
                <a:off x="5112705" y="3476529"/>
                <a:ext cx="127747"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4220" name="Group 1185"/>
              <p:cNvGrpSpPr>
                <a:grpSpLocks/>
              </p:cNvGrpSpPr>
              <p:nvPr/>
            </p:nvGrpSpPr>
            <p:grpSpPr bwMode="auto">
              <a:xfrm>
                <a:off x="4197985" y="3379152"/>
                <a:ext cx="892175" cy="390207"/>
                <a:chOff x="4650" y="1129"/>
                <a:chExt cx="246" cy="95"/>
              </a:xfrm>
            </p:grpSpPr>
            <p:sp>
              <p:nvSpPr>
                <p:cNvPr id="13422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sp>
              <p:nvSpPr>
                <p:cNvPr id="13422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cs typeface="Arial" charset="0"/>
                  </a:endParaRPr>
                </a:p>
              </p:txBody>
            </p:sp>
            <p:sp>
              <p:nvSpPr>
                <p:cNvPr id="13422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grpSp>
              <p:nvGrpSpPr>
                <p:cNvPr id="134225" name="Group 1189"/>
                <p:cNvGrpSpPr>
                  <a:grpSpLocks/>
                </p:cNvGrpSpPr>
                <p:nvPr/>
              </p:nvGrpSpPr>
              <p:grpSpPr bwMode="auto">
                <a:xfrm>
                  <a:off x="4699" y="1145"/>
                  <a:ext cx="138" cy="29"/>
                  <a:chOff x="2468" y="1332"/>
                  <a:chExt cx="310" cy="60"/>
                </a:xfrm>
              </p:grpSpPr>
              <p:sp>
                <p:nvSpPr>
                  <p:cNvPr id="134228"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34229"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46163"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46164"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sp>
            <p:nvSpPr>
              <p:cNvPr id="134" name="Rectangle 43"/>
              <p:cNvSpPr>
                <a:spLocks noChangeArrowheads="1"/>
              </p:cNvSpPr>
              <p:nvPr/>
            </p:nvSpPr>
            <p:spPr bwMode="auto">
              <a:xfrm rot="16200000">
                <a:off x="4046200" y="3485965"/>
                <a:ext cx="126295"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4214" name="Group 126"/>
            <p:cNvGrpSpPr>
              <a:grpSpLocks/>
            </p:cNvGrpSpPr>
            <p:nvPr/>
          </p:nvGrpSpPr>
          <p:grpSpPr bwMode="auto">
            <a:xfrm>
              <a:off x="1483360" y="5313680"/>
              <a:ext cx="701043" cy="517588"/>
              <a:chOff x="1046480" y="3962400"/>
              <a:chExt cx="1026163" cy="761428"/>
            </a:xfrm>
          </p:grpSpPr>
          <p:sp>
            <p:nvSpPr>
              <p:cNvPr id="128" name="Rectangle 48"/>
              <p:cNvSpPr>
                <a:spLocks noChangeArrowheads="1"/>
              </p:cNvSpPr>
              <p:nvPr/>
            </p:nvSpPr>
            <p:spPr bwMode="auto">
              <a:xfrm rot="16200000">
                <a:off x="1893438" y="4298853"/>
                <a:ext cx="109762" cy="248638"/>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4216" name="Group 49"/>
              <p:cNvGrpSpPr>
                <a:grpSpLocks/>
              </p:cNvGrpSpPr>
              <p:nvPr/>
            </p:nvGrpSpPr>
            <p:grpSpPr bwMode="auto">
              <a:xfrm>
                <a:off x="1046480" y="3962400"/>
                <a:ext cx="936071" cy="761428"/>
                <a:chOff x="-44" y="1473"/>
                <a:chExt cx="981" cy="1105"/>
              </a:xfrm>
            </p:grpSpPr>
            <p:pic>
              <p:nvPicPr>
                <p:cNvPr id="134217" name="Picture 5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218"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sp>
        <p:nvSpPr>
          <p:cNvPr id="712857" name="AutoShape 153"/>
          <p:cNvSpPr>
            <a:spLocks noChangeArrowheads="1"/>
          </p:cNvSpPr>
          <p:nvPr/>
        </p:nvSpPr>
        <p:spPr bwMode="auto">
          <a:xfrm>
            <a:off x="3911601" y="3086101"/>
            <a:ext cx="314325" cy="792163"/>
          </a:xfrm>
          <a:prstGeom prst="downArrow">
            <a:avLst>
              <a:gd name="adj1" fmla="val 50000"/>
              <a:gd name="adj2" fmla="val 63005"/>
            </a:avLst>
          </a:prstGeom>
          <a:gradFill rotWithShape="1">
            <a:gsLst>
              <a:gs pos="0">
                <a:schemeClr val="bg1"/>
              </a:gs>
              <a:gs pos="100000">
                <a:srgbClr val="FF0000"/>
              </a:gs>
            </a:gsLst>
            <a:lin ang="5400000" scaled="1"/>
          </a:gra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6086" name="Rectangle 3"/>
          <p:cNvSpPr>
            <a:spLocks noGrp="1" noChangeArrowheads="1"/>
          </p:cNvSpPr>
          <p:nvPr>
            <p:ph type="title"/>
          </p:nvPr>
        </p:nvSpPr>
        <p:spPr>
          <a:xfrm>
            <a:off x="2057400" y="0"/>
            <a:ext cx="8001000" cy="1143000"/>
          </a:xfrm>
        </p:spPr>
        <p:txBody>
          <a:bodyPr/>
          <a:lstStyle/>
          <a:p>
            <a:pPr>
              <a:defRPr/>
            </a:pPr>
            <a:r>
              <a:rPr lang="en-US" sz="4000" dirty="0">
                <a:latin typeface="Gill Sans MT" charset="0"/>
              </a:rPr>
              <a:t>Addressing: routing to another LAN</a:t>
            </a:r>
          </a:p>
        </p:txBody>
      </p:sp>
      <p:grpSp>
        <p:nvGrpSpPr>
          <p:cNvPr id="712834" name="Group 130"/>
          <p:cNvGrpSpPr>
            <a:grpSpLocks/>
          </p:cNvGrpSpPr>
          <p:nvPr/>
        </p:nvGrpSpPr>
        <p:grpSpPr bwMode="auto">
          <a:xfrm>
            <a:off x="2058988" y="2686050"/>
            <a:ext cx="976312" cy="1460500"/>
            <a:chOff x="337" y="1692"/>
            <a:chExt cx="615" cy="920"/>
          </a:xfrm>
        </p:grpSpPr>
        <p:sp>
          <p:nvSpPr>
            <p:cNvPr id="134176" name="Freeform 65"/>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6114" name="Rectangle 67"/>
            <p:cNvSpPr>
              <a:spLocks noChangeArrowheads="1"/>
            </p:cNvSpPr>
            <p:nvPr/>
          </p:nvSpPr>
          <p:spPr bwMode="auto">
            <a:xfrm>
              <a:off x="344" y="1711"/>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6115" name="Text Box 68"/>
            <p:cNvSpPr txBox="1">
              <a:spLocks noChangeArrowheads="1"/>
            </p:cNvSpPr>
            <p:nvPr/>
          </p:nvSpPr>
          <p:spPr bwMode="auto">
            <a:xfrm>
              <a:off x="413" y="1692"/>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6116" name="Line 69"/>
            <p:cNvSpPr>
              <a:spLocks noChangeShapeType="1"/>
            </p:cNvSpPr>
            <p:nvPr/>
          </p:nvSpPr>
          <p:spPr bwMode="auto">
            <a:xfrm>
              <a:off x="346" y="186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17" name="Line 70"/>
            <p:cNvSpPr>
              <a:spLocks noChangeShapeType="1"/>
            </p:cNvSpPr>
            <p:nvPr/>
          </p:nvSpPr>
          <p:spPr bwMode="auto">
            <a:xfrm>
              <a:off x="343" y="202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18" name="Line 71"/>
            <p:cNvSpPr>
              <a:spLocks noChangeShapeType="1"/>
            </p:cNvSpPr>
            <p:nvPr/>
          </p:nvSpPr>
          <p:spPr bwMode="auto">
            <a:xfrm>
              <a:off x="340" y="218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19" name="Line 72"/>
            <p:cNvSpPr>
              <a:spLocks noChangeShapeType="1"/>
            </p:cNvSpPr>
            <p:nvPr/>
          </p:nvSpPr>
          <p:spPr bwMode="auto">
            <a:xfrm>
              <a:off x="337" y="2345"/>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712855" name="Group 151"/>
          <p:cNvGrpSpPr>
            <a:grpSpLocks/>
          </p:cNvGrpSpPr>
          <p:nvPr/>
        </p:nvGrpSpPr>
        <p:grpSpPr bwMode="auto">
          <a:xfrm>
            <a:off x="3417888" y="2643188"/>
            <a:ext cx="2011362" cy="760412"/>
            <a:chOff x="1197" y="1665"/>
            <a:chExt cx="1267" cy="479"/>
          </a:xfrm>
        </p:grpSpPr>
        <p:grpSp>
          <p:nvGrpSpPr>
            <p:cNvPr id="134171" name="Group 150"/>
            <p:cNvGrpSpPr>
              <a:grpSpLocks/>
            </p:cNvGrpSpPr>
            <p:nvPr/>
          </p:nvGrpSpPr>
          <p:grpSpPr bwMode="auto">
            <a:xfrm>
              <a:off x="1231" y="1990"/>
              <a:ext cx="691" cy="154"/>
              <a:chOff x="1231" y="1990"/>
              <a:chExt cx="691" cy="154"/>
            </a:xfrm>
          </p:grpSpPr>
          <p:sp>
            <p:nvSpPr>
              <p:cNvPr id="46110" name="Rectangle 123"/>
              <p:cNvSpPr>
                <a:spLocks noChangeArrowheads="1"/>
              </p:cNvSpPr>
              <p:nvPr/>
            </p:nvSpPr>
            <p:spPr bwMode="auto">
              <a:xfrm>
                <a:off x="1231" y="1991"/>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6111" name="Line 124"/>
              <p:cNvSpPr>
                <a:spLocks noChangeShapeType="1"/>
              </p:cNvSpPr>
              <p:nvPr/>
            </p:nvSpPr>
            <p:spPr bwMode="auto">
              <a:xfrm>
                <a:off x="1337" y="1990"/>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12" name="Line 125"/>
              <p:cNvSpPr>
                <a:spLocks noChangeShapeType="1"/>
              </p:cNvSpPr>
              <p:nvPr/>
            </p:nvSpPr>
            <p:spPr bwMode="auto">
              <a:xfrm>
                <a:off x="1427" y="1992"/>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6109" name="Text Box 126"/>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IP src: 111.111.111.111</a:t>
              </a:r>
            </a:p>
            <a:p>
              <a:pPr>
                <a:defRPr/>
              </a:pPr>
              <a:r>
                <a:rPr lang="en-US" sz="1200" i="0" dirty="0">
                  <a:latin typeface="Arial" charset="0"/>
                </a:rPr>
                <a:t>   IP dest: 222.222.222.222</a:t>
              </a:r>
            </a:p>
          </p:txBody>
        </p:sp>
      </p:grpSp>
      <p:grpSp>
        <p:nvGrpSpPr>
          <p:cNvPr id="712845" name="Group 141"/>
          <p:cNvGrpSpPr>
            <a:grpSpLocks/>
          </p:cNvGrpSpPr>
          <p:nvPr/>
        </p:nvGrpSpPr>
        <p:grpSpPr bwMode="auto">
          <a:xfrm>
            <a:off x="3551238" y="2903538"/>
            <a:ext cx="146050" cy="385762"/>
            <a:chOff x="1272" y="1762"/>
            <a:chExt cx="92" cy="243"/>
          </a:xfrm>
        </p:grpSpPr>
        <p:sp>
          <p:nvSpPr>
            <p:cNvPr id="46106" name="Line 127"/>
            <p:cNvSpPr>
              <a:spLocks noChangeShapeType="1"/>
            </p:cNvSpPr>
            <p:nvPr/>
          </p:nvSpPr>
          <p:spPr bwMode="auto">
            <a:xfrm>
              <a:off x="1272" y="1762"/>
              <a:ext cx="0" cy="24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07" name="Line 128"/>
            <p:cNvSpPr>
              <a:spLocks noChangeShapeType="1"/>
            </p:cNvSpPr>
            <p:nvPr/>
          </p:nvSpPr>
          <p:spPr bwMode="auto">
            <a:xfrm>
              <a:off x="1364" y="1878"/>
              <a:ext cx="0" cy="12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712847" name="Rectangle 143"/>
          <p:cNvSpPr>
            <a:spLocks noChangeArrowheads="1"/>
          </p:cNvSpPr>
          <p:nvPr/>
        </p:nvSpPr>
        <p:spPr bwMode="auto">
          <a:xfrm>
            <a:off x="2230438" y="1084263"/>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A creates IP datagram with IP source A, destination B </a:t>
            </a:r>
          </a:p>
        </p:txBody>
      </p:sp>
      <p:sp>
        <p:nvSpPr>
          <p:cNvPr id="712848" name="Rectangle 144"/>
          <p:cNvSpPr>
            <a:spLocks noChangeArrowheads="1"/>
          </p:cNvSpPr>
          <p:nvPr/>
        </p:nvSpPr>
        <p:spPr bwMode="auto">
          <a:xfrm>
            <a:off x="2243138" y="1441451"/>
            <a:ext cx="7772400"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A creates link-layer frame with R's MAC address as destination address, frame contains A-to-B IP datagram</a:t>
            </a:r>
            <a:endParaRPr lang="en-US" sz="2800" dirty="0">
              <a:latin typeface="Gill Sans MT" charset="0"/>
            </a:endParaRPr>
          </a:p>
        </p:txBody>
      </p:sp>
      <p:grpSp>
        <p:nvGrpSpPr>
          <p:cNvPr id="712856" name="Group 152"/>
          <p:cNvGrpSpPr>
            <a:grpSpLocks/>
          </p:cNvGrpSpPr>
          <p:nvPr/>
        </p:nvGrpSpPr>
        <p:grpSpPr bwMode="auto">
          <a:xfrm>
            <a:off x="3001963" y="2244725"/>
            <a:ext cx="2443162" cy="1519238"/>
            <a:chOff x="931" y="1414"/>
            <a:chExt cx="1539" cy="957"/>
          </a:xfrm>
        </p:grpSpPr>
        <p:sp>
          <p:nvSpPr>
            <p:cNvPr id="46094" name="Text Box 135"/>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MAC src: 74-29-9C-E8-FF-55</a:t>
              </a:r>
            </a:p>
            <a:p>
              <a:pPr>
                <a:defRPr/>
              </a:pPr>
              <a:r>
                <a:rPr lang="en-US" sz="1200" i="0" dirty="0">
                  <a:latin typeface="Arial" charset="0"/>
                </a:rPr>
                <a:t>   MAC dest: </a:t>
              </a:r>
              <a:r>
                <a:rPr lang="en-US" sz="1200" i="0" dirty="0">
                  <a:solidFill>
                    <a:srgbClr val="FF0000"/>
                  </a:solidFill>
                  <a:latin typeface="Arial" charset="0"/>
                </a:rPr>
                <a:t>E6-E9-00-17-BB-4B</a:t>
              </a:r>
            </a:p>
          </p:txBody>
        </p:sp>
        <p:grpSp>
          <p:nvGrpSpPr>
            <p:cNvPr id="134158" name="Group 145"/>
            <p:cNvGrpSpPr>
              <a:grpSpLocks/>
            </p:cNvGrpSpPr>
            <p:nvPr/>
          </p:nvGrpSpPr>
          <p:grpSpPr bwMode="auto">
            <a:xfrm>
              <a:off x="981" y="2182"/>
              <a:ext cx="1049" cy="189"/>
              <a:chOff x="2829" y="2040"/>
              <a:chExt cx="1049" cy="189"/>
            </a:xfrm>
          </p:grpSpPr>
          <p:sp>
            <p:nvSpPr>
              <p:cNvPr id="46100" name="Rectangle 138"/>
              <p:cNvSpPr>
                <a:spLocks noChangeArrowheads="1"/>
              </p:cNvSpPr>
              <p:nvPr/>
            </p:nvSpPr>
            <p:spPr bwMode="auto">
              <a:xfrm>
                <a:off x="2829" y="2042"/>
                <a:ext cx="1049" cy="185"/>
              </a:xfrm>
              <a:prstGeom prst="rect">
                <a:avLst/>
              </a:prstGeom>
              <a:solidFill>
                <a:srgbClr val="00009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6101" name="Rectangle 132"/>
              <p:cNvSpPr>
                <a:spLocks noChangeArrowheads="1"/>
              </p:cNvSpPr>
              <p:nvPr/>
            </p:nvSpPr>
            <p:spPr bwMode="auto">
              <a:xfrm>
                <a:off x="3078" y="2060"/>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6102" name="Line 133"/>
              <p:cNvSpPr>
                <a:spLocks noChangeShapeType="1"/>
              </p:cNvSpPr>
              <p:nvPr/>
            </p:nvSpPr>
            <p:spPr bwMode="auto">
              <a:xfrm>
                <a:off x="3180"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03" name="Line 134"/>
              <p:cNvSpPr>
                <a:spLocks noChangeShapeType="1"/>
              </p:cNvSpPr>
              <p:nvPr/>
            </p:nvSpPr>
            <p:spPr bwMode="auto">
              <a:xfrm>
                <a:off x="3276"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04" name="Line 139"/>
              <p:cNvSpPr>
                <a:spLocks noChangeShapeType="1"/>
              </p:cNvSpPr>
              <p:nvPr/>
            </p:nvSpPr>
            <p:spPr bwMode="auto">
              <a:xfrm>
                <a:off x="2910"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105" name="Line 140"/>
              <p:cNvSpPr>
                <a:spLocks noChangeShapeType="1"/>
              </p:cNvSpPr>
              <p:nvPr/>
            </p:nvSpPr>
            <p:spPr bwMode="auto">
              <a:xfrm>
                <a:off x="3006"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6096" name="Line 146"/>
            <p:cNvSpPr>
              <a:spLocks noChangeShapeType="1"/>
            </p:cNvSpPr>
            <p:nvPr/>
          </p:nvSpPr>
          <p:spPr bwMode="auto">
            <a:xfrm flipV="1">
              <a:off x="1018" y="1576"/>
              <a:ext cx="2" cy="702"/>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097" name="Line 147"/>
            <p:cNvSpPr>
              <a:spLocks noChangeShapeType="1"/>
            </p:cNvSpPr>
            <p:nvPr/>
          </p:nvSpPr>
          <p:spPr bwMode="auto">
            <a:xfrm flipV="1">
              <a:off x="1106" y="1680"/>
              <a:ext cx="0" cy="598"/>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098" name="Line 148"/>
            <p:cNvSpPr>
              <a:spLocks noChangeShapeType="1"/>
            </p:cNvSpPr>
            <p:nvPr/>
          </p:nvSpPr>
          <p:spPr bwMode="auto">
            <a:xfrm flipH="1" flipV="1">
              <a:off x="1276" y="1812"/>
              <a:ext cx="2" cy="47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6099" name="Line 149"/>
            <p:cNvSpPr>
              <a:spLocks noChangeShapeType="1"/>
            </p:cNvSpPr>
            <p:nvPr/>
          </p:nvSpPr>
          <p:spPr bwMode="auto">
            <a:xfrm>
              <a:off x="1368" y="1924"/>
              <a:ext cx="2"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pic>
        <p:nvPicPr>
          <p:cNvPr id="134156" name="Picture 15" descr="underline_bas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5339" y="794569"/>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21549654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712834"/>
                                        </p:tgtEl>
                                        <p:attrNameLst>
                                          <p:attrName>style.visibility</p:attrName>
                                        </p:attrNameLst>
                                      </p:cBhvr>
                                      <p:to>
                                        <p:strVal val="visible"/>
                                      </p:to>
                                    </p:set>
                                    <p:animEffect transition="in" filter="wipe(down)">
                                      <p:cBhvr>
                                        <p:cTn id="7" dur="500"/>
                                        <p:tgtEl>
                                          <p:spTgt spid="71283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712845"/>
                                        </p:tgtEl>
                                        <p:attrNameLst>
                                          <p:attrName>style.visibility</p:attrName>
                                        </p:attrNameLst>
                                      </p:cBhvr>
                                      <p:to>
                                        <p:strVal val="visible"/>
                                      </p:to>
                                    </p:set>
                                    <p:animEffect transition="in" filter="dissolve">
                                      <p:cBhvr>
                                        <p:cTn id="11" dur="500"/>
                                        <p:tgtEl>
                                          <p:spTgt spid="712845"/>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712847"/>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712855"/>
                                        </p:tgtEl>
                                        <p:attrNameLst>
                                          <p:attrName>style.visibility</p:attrName>
                                        </p:attrNameLst>
                                      </p:cBhvr>
                                      <p:to>
                                        <p:strVal val="visible"/>
                                      </p:to>
                                    </p:set>
                                    <p:animEffect transition="in" filter="dissolve">
                                      <p:cBhvr>
                                        <p:cTn id="16" dur="500"/>
                                        <p:tgtEl>
                                          <p:spTgt spid="71285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712857"/>
                                        </p:tgtEl>
                                        <p:attrNameLst>
                                          <p:attrName>style.visibility</p:attrName>
                                        </p:attrNameLst>
                                      </p:cBhvr>
                                      <p:to>
                                        <p:strVal val="visible"/>
                                      </p:to>
                                    </p:set>
                                    <p:animEffect transition="in" filter="wipe(up)">
                                      <p:cBhvr>
                                        <p:cTn id="21" dur="1000"/>
                                        <p:tgtEl>
                                          <p:spTgt spid="712857"/>
                                        </p:tgtEl>
                                      </p:cBhvr>
                                    </p:animEffect>
                                  </p:childTnLst>
                                </p:cTn>
                              </p:par>
                            </p:childTnLst>
                          </p:cTn>
                        </p:par>
                        <p:par>
                          <p:cTn id="22" fill="hold" nodeType="afterGroup">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712848"/>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712845"/>
                                        </p:tgtEl>
                                      </p:cBhvr>
                                    </p:animEffect>
                                    <p:set>
                                      <p:cBhvr>
                                        <p:cTn id="27" dur="1" fill="hold">
                                          <p:stCondLst>
                                            <p:cond delay="499"/>
                                          </p:stCondLst>
                                        </p:cTn>
                                        <p:tgtEl>
                                          <p:spTgt spid="712845"/>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712856"/>
                                        </p:tgtEl>
                                        <p:attrNameLst>
                                          <p:attrName>style.visibility</p:attrName>
                                        </p:attrNameLst>
                                      </p:cBhvr>
                                      <p:to>
                                        <p:strVal val="visible"/>
                                      </p:to>
                                    </p:set>
                                    <p:animEffect transition="in" filter="dissolve">
                                      <p:cBhvr>
                                        <p:cTn id="30" dur="500"/>
                                        <p:tgtEl>
                                          <p:spTgt spid="7128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857" grpId="0" animBg="1"/>
      <p:bldP spid="712847" grpId="0"/>
      <p:bldP spid="712848"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3" name="Group 163"/>
          <p:cNvGrpSpPr>
            <a:grpSpLocks/>
          </p:cNvGrpSpPr>
          <p:nvPr/>
        </p:nvGrpSpPr>
        <p:grpSpPr bwMode="auto">
          <a:xfrm>
            <a:off x="2233613" y="3962400"/>
            <a:ext cx="8235952" cy="2349500"/>
            <a:chOff x="709613" y="3962400"/>
            <a:chExt cx="8235952" cy="2349500"/>
          </a:xfrm>
        </p:grpSpPr>
        <p:grpSp>
          <p:nvGrpSpPr>
            <p:cNvPr id="136236" name="Group 164"/>
            <p:cNvGrpSpPr>
              <a:grpSpLocks/>
            </p:cNvGrpSpPr>
            <p:nvPr/>
          </p:nvGrpSpPr>
          <p:grpSpPr bwMode="auto">
            <a:xfrm>
              <a:off x="6979920" y="5354320"/>
              <a:ext cx="711200" cy="601028"/>
              <a:chOff x="7179310" y="4033520"/>
              <a:chExt cx="1009650" cy="855028"/>
            </a:xfrm>
          </p:grpSpPr>
          <p:grpSp>
            <p:nvGrpSpPr>
              <p:cNvPr id="136295" name="Group 44"/>
              <p:cNvGrpSpPr>
                <a:grpSpLocks/>
              </p:cNvGrpSpPr>
              <p:nvPr/>
            </p:nvGrpSpPr>
            <p:grpSpPr bwMode="auto">
              <a:xfrm>
                <a:off x="7179310" y="4033520"/>
                <a:ext cx="1009650" cy="855028"/>
                <a:chOff x="-44" y="1473"/>
                <a:chExt cx="981" cy="1105"/>
              </a:xfrm>
            </p:grpSpPr>
            <p:pic>
              <p:nvPicPr>
                <p:cNvPr id="136297"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98"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225" name="Rectangle 43"/>
              <p:cNvSpPr>
                <a:spLocks noChangeArrowheads="1"/>
              </p:cNvSpPr>
              <p:nvPr/>
            </p:nvSpPr>
            <p:spPr bwMode="auto">
              <a:xfrm rot="16200000">
                <a:off x="7439930" y="4308572"/>
                <a:ext cx="126470" cy="19607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6237" name="Group 165"/>
            <p:cNvGrpSpPr>
              <a:grpSpLocks/>
            </p:cNvGrpSpPr>
            <p:nvPr/>
          </p:nvGrpSpPr>
          <p:grpSpPr bwMode="auto">
            <a:xfrm>
              <a:off x="1046480" y="3962400"/>
              <a:ext cx="1026163" cy="761428"/>
              <a:chOff x="1046480" y="3962400"/>
              <a:chExt cx="1026163" cy="761428"/>
            </a:xfrm>
          </p:grpSpPr>
          <p:sp>
            <p:nvSpPr>
              <p:cNvPr id="220" name="Rectangle 48"/>
              <p:cNvSpPr>
                <a:spLocks noChangeArrowheads="1"/>
              </p:cNvSpPr>
              <p:nvPr/>
            </p:nvSpPr>
            <p:spPr bwMode="auto">
              <a:xfrm rot="16200000">
                <a:off x="1893887" y="4300538"/>
                <a:ext cx="111125" cy="24765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6292" name="Group 49"/>
              <p:cNvGrpSpPr>
                <a:grpSpLocks/>
              </p:cNvGrpSpPr>
              <p:nvPr/>
            </p:nvGrpSpPr>
            <p:grpSpPr bwMode="auto">
              <a:xfrm>
                <a:off x="1046480" y="3962400"/>
                <a:ext cx="936071" cy="761428"/>
                <a:chOff x="-44" y="1473"/>
                <a:chExt cx="981" cy="1105"/>
              </a:xfrm>
            </p:grpSpPr>
            <p:pic>
              <p:nvPicPr>
                <p:cNvPr id="136293" name="Picture 50"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94"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167" name="Text Box 4"/>
            <p:cNvSpPr txBox="1">
              <a:spLocks noChangeArrowheads="1"/>
            </p:cNvSpPr>
            <p:nvPr/>
          </p:nvSpPr>
          <p:spPr bwMode="auto">
            <a:xfrm>
              <a:off x="4224338" y="4381500"/>
              <a:ext cx="351378"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400" dirty="0">
                  <a:solidFill>
                    <a:srgbClr val="FF0000"/>
                  </a:solidFill>
                </a:rPr>
                <a:t>R</a:t>
              </a:r>
              <a:endParaRPr lang="en-US" dirty="0"/>
            </a:p>
          </p:txBody>
        </p:sp>
        <p:sp>
          <p:nvSpPr>
            <p:cNvPr id="47152" name="Text Box 21"/>
            <p:cNvSpPr txBox="1">
              <a:spLocks noChangeArrowheads="1"/>
            </p:cNvSpPr>
            <p:nvPr/>
          </p:nvSpPr>
          <p:spPr bwMode="auto">
            <a:xfrm>
              <a:off x="3868738" y="5378450"/>
              <a:ext cx="15430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1A-23-F9-CD-06-9B</a:t>
              </a:r>
            </a:p>
          </p:txBody>
        </p:sp>
        <p:sp>
          <p:nvSpPr>
            <p:cNvPr id="47153" name="Text Box 22"/>
            <p:cNvSpPr txBox="1">
              <a:spLocks noChangeArrowheads="1"/>
            </p:cNvSpPr>
            <p:nvPr/>
          </p:nvSpPr>
          <p:spPr bwMode="auto">
            <a:xfrm>
              <a:off x="4016375" y="5205413"/>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222.222.222.220</a:t>
              </a:r>
            </a:p>
          </p:txBody>
        </p:sp>
        <p:grpSp>
          <p:nvGrpSpPr>
            <p:cNvPr id="136241" name="Group 23"/>
            <p:cNvGrpSpPr>
              <a:grpSpLocks/>
            </p:cNvGrpSpPr>
            <p:nvPr/>
          </p:nvGrpSpPr>
          <p:grpSpPr bwMode="auto">
            <a:xfrm>
              <a:off x="3044825" y="5794375"/>
              <a:ext cx="1541463" cy="449263"/>
              <a:chOff x="1934" y="2405"/>
              <a:chExt cx="971" cy="283"/>
            </a:xfrm>
          </p:grpSpPr>
          <p:sp>
            <p:nvSpPr>
              <p:cNvPr id="47202" name="Text Box 24"/>
              <p:cNvSpPr txBox="1">
                <a:spLocks noChangeArrowheads="1"/>
              </p:cNvSpPr>
              <p:nvPr/>
            </p:nvSpPr>
            <p:spPr bwMode="auto">
              <a:xfrm>
                <a:off x="1934" y="2405"/>
                <a:ext cx="790"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111.111.111.110</a:t>
                </a:r>
              </a:p>
            </p:txBody>
          </p:sp>
          <p:sp>
            <p:nvSpPr>
              <p:cNvPr id="47203" name="Text Box 25"/>
              <p:cNvSpPr txBox="1">
                <a:spLocks noChangeArrowheads="1"/>
              </p:cNvSpPr>
              <p:nvPr/>
            </p:nvSpPr>
            <p:spPr bwMode="auto">
              <a:xfrm>
                <a:off x="1938" y="2515"/>
                <a:ext cx="967"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E6-E9-00-17-BB-4B</a:t>
                </a:r>
              </a:p>
            </p:txBody>
          </p:sp>
        </p:grpSp>
        <p:sp>
          <p:nvSpPr>
            <p:cNvPr id="47155" name="Text Box 26"/>
            <p:cNvSpPr txBox="1">
              <a:spLocks noChangeArrowheads="1"/>
            </p:cNvSpPr>
            <p:nvPr/>
          </p:nvSpPr>
          <p:spPr bwMode="auto">
            <a:xfrm>
              <a:off x="952500" y="6037263"/>
              <a:ext cx="16271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CC-49-DE-D0-AB-7D</a:t>
              </a:r>
            </a:p>
          </p:txBody>
        </p:sp>
        <p:sp>
          <p:nvSpPr>
            <p:cNvPr id="47156" name="Text Box 27"/>
            <p:cNvSpPr txBox="1">
              <a:spLocks noChangeArrowheads="1"/>
            </p:cNvSpPr>
            <p:nvPr/>
          </p:nvSpPr>
          <p:spPr bwMode="auto">
            <a:xfrm>
              <a:off x="942975" y="5854700"/>
              <a:ext cx="12541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111.111.111.112</a:t>
              </a:r>
            </a:p>
          </p:txBody>
        </p:sp>
        <p:sp>
          <p:nvSpPr>
            <p:cNvPr id="47157" name="Text Box 30"/>
            <p:cNvSpPr txBox="1">
              <a:spLocks noChangeArrowheads="1"/>
            </p:cNvSpPr>
            <p:nvPr/>
          </p:nvSpPr>
          <p:spPr bwMode="auto">
            <a:xfrm>
              <a:off x="709613" y="4741863"/>
              <a:ext cx="1242712"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111.111.111.111</a:t>
              </a:r>
            </a:p>
          </p:txBody>
        </p:sp>
        <p:sp>
          <p:nvSpPr>
            <p:cNvPr id="47158" name="Text Box 33"/>
            <p:cNvSpPr txBox="1">
              <a:spLocks noChangeArrowheads="1"/>
            </p:cNvSpPr>
            <p:nvPr/>
          </p:nvSpPr>
          <p:spPr bwMode="auto">
            <a:xfrm>
              <a:off x="730250" y="4927600"/>
              <a:ext cx="150971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74-29-9C-E8-FF-55</a:t>
              </a:r>
            </a:p>
          </p:txBody>
        </p:sp>
        <p:sp>
          <p:nvSpPr>
            <p:cNvPr id="136246" name="Freeform 39"/>
            <p:cNvSpPr>
              <a:spLocks/>
            </p:cNvSpPr>
            <p:nvPr/>
          </p:nvSpPr>
          <p:spPr bwMode="auto">
            <a:xfrm>
              <a:off x="2365375" y="4437063"/>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7160" name="Line 40"/>
            <p:cNvSpPr>
              <a:spLocks noChangeShapeType="1"/>
            </p:cNvSpPr>
            <p:nvPr/>
          </p:nvSpPr>
          <p:spPr bwMode="auto">
            <a:xfrm>
              <a:off x="2062163" y="4416425"/>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61" name="Line 41"/>
            <p:cNvSpPr>
              <a:spLocks noChangeShapeType="1"/>
            </p:cNvSpPr>
            <p:nvPr/>
          </p:nvSpPr>
          <p:spPr bwMode="auto">
            <a:xfrm flipV="1">
              <a:off x="2185988" y="5360988"/>
              <a:ext cx="231775" cy="2555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62" name="Line 42"/>
            <p:cNvSpPr>
              <a:spLocks noChangeShapeType="1"/>
            </p:cNvSpPr>
            <p:nvPr/>
          </p:nvSpPr>
          <p:spPr bwMode="auto">
            <a:xfrm>
              <a:off x="3184525" y="4954588"/>
              <a:ext cx="584200" cy="95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63" name="Line 44"/>
            <p:cNvSpPr>
              <a:spLocks noChangeShapeType="1"/>
            </p:cNvSpPr>
            <p:nvPr/>
          </p:nvSpPr>
          <p:spPr bwMode="auto">
            <a:xfrm flipV="1">
              <a:off x="2101850" y="5711825"/>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64" name="Line 45"/>
            <p:cNvSpPr>
              <a:spLocks noChangeShapeType="1"/>
            </p:cNvSpPr>
            <p:nvPr/>
          </p:nvSpPr>
          <p:spPr bwMode="auto">
            <a:xfrm flipH="1" flipV="1">
              <a:off x="1976438" y="4489450"/>
              <a:ext cx="0" cy="398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65" name="Line 46"/>
            <p:cNvSpPr>
              <a:spLocks noChangeShapeType="1"/>
            </p:cNvSpPr>
            <p:nvPr/>
          </p:nvSpPr>
          <p:spPr bwMode="auto">
            <a:xfrm>
              <a:off x="3854450" y="5021263"/>
              <a:ext cx="0" cy="750887"/>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66" name="Line 47"/>
            <p:cNvSpPr>
              <a:spLocks noChangeShapeType="1"/>
            </p:cNvSpPr>
            <p:nvPr/>
          </p:nvSpPr>
          <p:spPr bwMode="auto">
            <a:xfrm flipH="1" flipV="1">
              <a:off x="4935538" y="5011738"/>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83" name="Text Box 58"/>
            <p:cNvSpPr txBox="1">
              <a:spLocks noChangeArrowheads="1"/>
            </p:cNvSpPr>
            <p:nvPr/>
          </p:nvSpPr>
          <p:spPr bwMode="auto">
            <a:xfrm>
              <a:off x="719138" y="4156075"/>
              <a:ext cx="35779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A</a:t>
              </a:r>
            </a:p>
          </p:txBody>
        </p:sp>
        <p:sp>
          <p:nvSpPr>
            <p:cNvPr id="47168" name="Line 60"/>
            <p:cNvSpPr>
              <a:spLocks noChangeShapeType="1"/>
            </p:cNvSpPr>
            <p:nvPr/>
          </p:nvSpPr>
          <p:spPr bwMode="auto">
            <a:xfrm>
              <a:off x="5045075" y="4921250"/>
              <a:ext cx="11985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136256" name="Group 63"/>
            <p:cNvGrpSpPr>
              <a:grpSpLocks/>
            </p:cNvGrpSpPr>
            <p:nvPr/>
          </p:nvGrpSpPr>
          <p:grpSpPr bwMode="auto">
            <a:xfrm>
              <a:off x="7372352" y="4845050"/>
              <a:ext cx="1573213" cy="463550"/>
              <a:chOff x="4351" y="2786"/>
              <a:chExt cx="991" cy="292"/>
            </a:xfrm>
          </p:grpSpPr>
          <p:sp>
            <p:nvSpPr>
              <p:cNvPr id="47200" name="Text Box 64"/>
              <p:cNvSpPr txBox="1">
                <a:spLocks noChangeArrowheads="1"/>
              </p:cNvSpPr>
              <p:nvPr/>
            </p:nvSpPr>
            <p:spPr bwMode="auto">
              <a:xfrm>
                <a:off x="4352" y="2786"/>
                <a:ext cx="833"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222.222.222.222</a:t>
                </a:r>
              </a:p>
            </p:txBody>
          </p:sp>
          <p:sp>
            <p:nvSpPr>
              <p:cNvPr id="47201" name="Text Box 65"/>
              <p:cNvSpPr txBox="1">
                <a:spLocks noChangeArrowheads="1"/>
              </p:cNvSpPr>
              <p:nvPr/>
            </p:nvSpPr>
            <p:spPr bwMode="auto">
              <a:xfrm>
                <a:off x="4351" y="2904"/>
                <a:ext cx="991"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49-BD-D2-C7-56-2A</a:t>
                </a:r>
              </a:p>
            </p:txBody>
          </p:sp>
        </p:grpSp>
        <p:sp>
          <p:nvSpPr>
            <p:cNvPr id="47170" name="Line 67"/>
            <p:cNvSpPr>
              <a:spLocks noChangeShapeType="1"/>
            </p:cNvSpPr>
            <p:nvPr/>
          </p:nvSpPr>
          <p:spPr bwMode="auto">
            <a:xfrm flipV="1">
              <a:off x="6943725" y="4416425"/>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71" name="Line 68"/>
            <p:cNvSpPr>
              <a:spLocks noChangeShapeType="1"/>
            </p:cNvSpPr>
            <p:nvPr/>
          </p:nvSpPr>
          <p:spPr bwMode="auto">
            <a:xfrm flipH="1" flipV="1">
              <a:off x="7469188" y="4492625"/>
              <a:ext cx="11112" cy="388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72" name="Text Box 71"/>
            <p:cNvSpPr txBox="1">
              <a:spLocks noChangeArrowheads="1"/>
            </p:cNvSpPr>
            <p:nvPr/>
          </p:nvSpPr>
          <p:spPr bwMode="auto">
            <a:xfrm>
              <a:off x="7073900" y="5811838"/>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222.222.222.221</a:t>
              </a:r>
            </a:p>
          </p:txBody>
        </p:sp>
        <p:sp>
          <p:nvSpPr>
            <p:cNvPr id="47173" name="Text Box 72"/>
            <p:cNvSpPr txBox="1">
              <a:spLocks noChangeArrowheads="1"/>
            </p:cNvSpPr>
            <p:nvPr/>
          </p:nvSpPr>
          <p:spPr bwMode="auto">
            <a:xfrm>
              <a:off x="7077075" y="5986463"/>
              <a:ext cx="1501775"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88-B2-2F-54-1A-0F</a:t>
              </a:r>
            </a:p>
          </p:txBody>
        </p:sp>
        <p:sp>
          <p:nvSpPr>
            <p:cNvPr id="47174" name="Line 73"/>
            <p:cNvSpPr>
              <a:spLocks noChangeShapeType="1"/>
            </p:cNvSpPr>
            <p:nvPr/>
          </p:nvSpPr>
          <p:spPr bwMode="auto">
            <a:xfrm flipH="1" flipV="1">
              <a:off x="6873875" y="5313363"/>
              <a:ext cx="254000" cy="2508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75" name="Line 74"/>
            <p:cNvSpPr>
              <a:spLocks noChangeShapeType="1"/>
            </p:cNvSpPr>
            <p:nvPr/>
          </p:nvSpPr>
          <p:spPr bwMode="auto">
            <a:xfrm flipH="1">
              <a:off x="7208838" y="5654675"/>
              <a:ext cx="4762" cy="2016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36263" name="Freeform 75"/>
            <p:cNvSpPr>
              <a:spLocks/>
            </p:cNvSpPr>
            <p:nvPr/>
          </p:nvSpPr>
          <p:spPr bwMode="auto">
            <a:xfrm>
              <a:off x="6203950" y="4440238"/>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93" name="Text Box 76"/>
            <p:cNvSpPr txBox="1">
              <a:spLocks noChangeArrowheads="1"/>
            </p:cNvSpPr>
            <p:nvPr/>
          </p:nvSpPr>
          <p:spPr bwMode="auto">
            <a:xfrm>
              <a:off x="8307388" y="4073525"/>
              <a:ext cx="3571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B</a:t>
              </a:r>
            </a:p>
          </p:txBody>
        </p:sp>
        <p:grpSp>
          <p:nvGrpSpPr>
            <p:cNvPr id="136265" name="Group 193"/>
            <p:cNvGrpSpPr>
              <a:grpSpLocks/>
            </p:cNvGrpSpPr>
            <p:nvPr/>
          </p:nvGrpSpPr>
          <p:grpSpPr bwMode="auto">
            <a:xfrm>
              <a:off x="7179310" y="4033520"/>
              <a:ext cx="1009650" cy="855028"/>
              <a:chOff x="7179310" y="4033520"/>
              <a:chExt cx="1009650" cy="855028"/>
            </a:xfrm>
          </p:grpSpPr>
          <p:grpSp>
            <p:nvGrpSpPr>
              <p:cNvPr id="136283" name="Group 44"/>
              <p:cNvGrpSpPr>
                <a:grpSpLocks/>
              </p:cNvGrpSpPr>
              <p:nvPr/>
            </p:nvGrpSpPr>
            <p:grpSpPr bwMode="auto">
              <a:xfrm>
                <a:off x="7179310" y="4033520"/>
                <a:ext cx="1009650" cy="855028"/>
                <a:chOff x="-44" y="1473"/>
                <a:chExt cx="981" cy="1105"/>
              </a:xfrm>
            </p:grpSpPr>
            <p:pic>
              <p:nvPicPr>
                <p:cNvPr id="136285" name="Picture 45"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86"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213" name="Rectangle 43"/>
              <p:cNvSpPr>
                <a:spLocks noChangeArrowheads="1"/>
              </p:cNvSpPr>
              <p:nvPr/>
            </p:nvSpPr>
            <p:spPr bwMode="auto">
              <a:xfrm rot="16200000">
                <a:off x="7438232" y="4309268"/>
                <a:ext cx="127000"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6266" name="Group 194"/>
            <p:cNvGrpSpPr>
              <a:grpSpLocks/>
            </p:cNvGrpSpPr>
            <p:nvPr/>
          </p:nvGrpSpPr>
          <p:grpSpPr bwMode="auto">
            <a:xfrm>
              <a:off x="3757931" y="4714240"/>
              <a:ext cx="1291589" cy="426719"/>
              <a:chOff x="4011931" y="3379152"/>
              <a:chExt cx="1262062" cy="390207"/>
            </a:xfrm>
          </p:grpSpPr>
          <p:sp>
            <p:nvSpPr>
              <p:cNvPr id="201" name="Rectangle 43"/>
              <p:cNvSpPr>
                <a:spLocks noChangeArrowheads="1"/>
              </p:cNvSpPr>
              <p:nvPr/>
            </p:nvSpPr>
            <p:spPr bwMode="auto">
              <a:xfrm rot="16200000">
                <a:off x="5112705" y="3476529"/>
                <a:ext cx="127747"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6273" name="Group 1185"/>
              <p:cNvGrpSpPr>
                <a:grpSpLocks/>
              </p:cNvGrpSpPr>
              <p:nvPr/>
            </p:nvGrpSpPr>
            <p:grpSpPr bwMode="auto">
              <a:xfrm>
                <a:off x="4197985" y="3379152"/>
                <a:ext cx="892175" cy="390207"/>
                <a:chOff x="4650" y="1129"/>
                <a:chExt cx="246" cy="95"/>
              </a:xfrm>
            </p:grpSpPr>
            <p:sp>
              <p:nvSpPr>
                <p:cNvPr id="136275"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sp>
              <p:nvSpPr>
                <p:cNvPr id="136276"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cs typeface="Arial" charset="0"/>
                  </a:endParaRPr>
                </a:p>
              </p:txBody>
            </p:sp>
            <p:sp>
              <p:nvSpPr>
                <p:cNvPr id="136277"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grpSp>
              <p:nvGrpSpPr>
                <p:cNvPr id="136278" name="Group 1189"/>
                <p:cNvGrpSpPr>
                  <a:grpSpLocks/>
                </p:cNvGrpSpPr>
                <p:nvPr/>
              </p:nvGrpSpPr>
              <p:grpSpPr bwMode="auto">
                <a:xfrm>
                  <a:off x="4699" y="1145"/>
                  <a:ext cx="138" cy="29"/>
                  <a:chOff x="2468" y="1332"/>
                  <a:chExt cx="310" cy="60"/>
                </a:xfrm>
              </p:grpSpPr>
              <p:sp>
                <p:nvSpPr>
                  <p:cNvPr id="136281"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36282"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47192"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47193"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sp>
            <p:nvSpPr>
              <p:cNvPr id="203" name="Rectangle 43"/>
              <p:cNvSpPr>
                <a:spLocks noChangeArrowheads="1"/>
              </p:cNvSpPr>
              <p:nvPr/>
            </p:nvSpPr>
            <p:spPr bwMode="auto">
              <a:xfrm rot="16200000">
                <a:off x="4046200" y="3485965"/>
                <a:ext cx="126295"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6267" name="Group 195"/>
            <p:cNvGrpSpPr>
              <a:grpSpLocks/>
            </p:cNvGrpSpPr>
            <p:nvPr/>
          </p:nvGrpSpPr>
          <p:grpSpPr bwMode="auto">
            <a:xfrm>
              <a:off x="1483360" y="5313680"/>
              <a:ext cx="701043" cy="517588"/>
              <a:chOff x="1046480" y="3962400"/>
              <a:chExt cx="1026163" cy="761428"/>
            </a:xfrm>
          </p:grpSpPr>
          <p:sp>
            <p:nvSpPr>
              <p:cNvPr id="197" name="Rectangle 48"/>
              <p:cNvSpPr>
                <a:spLocks noChangeArrowheads="1"/>
              </p:cNvSpPr>
              <p:nvPr/>
            </p:nvSpPr>
            <p:spPr bwMode="auto">
              <a:xfrm rot="16200000">
                <a:off x="1893438" y="4298853"/>
                <a:ext cx="109762" cy="248638"/>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6269" name="Group 49"/>
              <p:cNvGrpSpPr>
                <a:grpSpLocks/>
              </p:cNvGrpSpPr>
              <p:nvPr/>
            </p:nvGrpSpPr>
            <p:grpSpPr bwMode="auto">
              <a:xfrm>
                <a:off x="1046480" y="3962400"/>
                <a:ext cx="936071" cy="761428"/>
                <a:chOff x="-44" y="1473"/>
                <a:chExt cx="981" cy="1105"/>
              </a:xfrm>
            </p:grpSpPr>
            <p:pic>
              <p:nvPicPr>
                <p:cNvPr id="136270" name="Picture 5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271"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sp>
        <p:nvSpPr>
          <p:cNvPr id="47109" name="Rectangle 3"/>
          <p:cNvSpPr>
            <a:spLocks noGrp="1" noChangeArrowheads="1"/>
          </p:cNvSpPr>
          <p:nvPr>
            <p:ph type="title"/>
          </p:nvPr>
        </p:nvSpPr>
        <p:spPr>
          <a:xfrm>
            <a:off x="2057400" y="0"/>
            <a:ext cx="8001000" cy="1143000"/>
          </a:xfrm>
        </p:spPr>
        <p:txBody>
          <a:bodyPr/>
          <a:lstStyle/>
          <a:p>
            <a:pPr>
              <a:defRPr/>
            </a:pPr>
            <a:r>
              <a:rPr lang="en-US" sz="4000" dirty="0">
                <a:latin typeface="Gill Sans MT" charset="0"/>
              </a:rPr>
              <a:t>Addressing: routing to another LAN</a:t>
            </a:r>
          </a:p>
        </p:txBody>
      </p:sp>
      <p:grpSp>
        <p:nvGrpSpPr>
          <p:cNvPr id="714811" name="Group 59"/>
          <p:cNvGrpSpPr>
            <a:grpSpLocks/>
          </p:cNvGrpSpPr>
          <p:nvPr/>
        </p:nvGrpSpPr>
        <p:grpSpPr bwMode="auto">
          <a:xfrm>
            <a:off x="2058988" y="2686050"/>
            <a:ext cx="976312" cy="1460500"/>
            <a:chOff x="337" y="1692"/>
            <a:chExt cx="615" cy="920"/>
          </a:xfrm>
        </p:grpSpPr>
        <p:sp>
          <p:nvSpPr>
            <p:cNvPr id="136229" name="Freeform 60"/>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7143" name="Rectangle 61"/>
            <p:cNvSpPr>
              <a:spLocks noChangeArrowheads="1"/>
            </p:cNvSpPr>
            <p:nvPr/>
          </p:nvSpPr>
          <p:spPr bwMode="auto">
            <a:xfrm>
              <a:off x="344" y="1711"/>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7144" name="Text Box 62"/>
            <p:cNvSpPr txBox="1">
              <a:spLocks noChangeArrowheads="1"/>
            </p:cNvSpPr>
            <p:nvPr/>
          </p:nvSpPr>
          <p:spPr bwMode="auto">
            <a:xfrm>
              <a:off x="413" y="1692"/>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7145" name="Line 63"/>
            <p:cNvSpPr>
              <a:spLocks noChangeShapeType="1"/>
            </p:cNvSpPr>
            <p:nvPr/>
          </p:nvSpPr>
          <p:spPr bwMode="auto">
            <a:xfrm>
              <a:off x="346" y="186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46" name="Line 64"/>
            <p:cNvSpPr>
              <a:spLocks noChangeShapeType="1"/>
            </p:cNvSpPr>
            <p:nvPr/>
          </p:nvSpPr>
          <p:spPr bwMode="auto">
            <a:xfrm>
              <a:off x="343" y="202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47" name="Line 65"/>
            <p:cNvSpPr>
              <a:spLocks noChangeShapeType="1"/>
            </p:cNvSpPr>
            <p:nvPr/>
          </p:nvSpPr>
          <p:spPr bwMode="auto">
            <a:xfrm>
              <a:off x="340" y="218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48" name="Line 66"/>
            <p:cNvSpPr>
              <a:spLocks noChangeShapeType="1"/>
            </p:cNvSpPr>
            <p:nvPr/>
          </p:nvSpPr>
          <p:spPr bwMode="auto">
            <a:xfrm>
              <a:off x="337" y="2345"/>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7111" name="Rectangle 76"/>
          <p:cNvSpPr>
            <a:spLocks noChangeArrowheads="1"/>
          </p:cNvSpPr>
          <p:nvPr/>
        </p:nvSpPr>
        <p:spPr bwMode="auto">
          <a:xfrm>
            <a:off x="2230438" y="10842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frame sent from A to R</a:t>
            </a:r>
          </a:p>
        </p:txBody>
      </p:sp>
      <p:grpSp>
        <p:nvGrpSpPr>
          <p:cNvPr id="714820" name="Group 68"/>
          <p:cNvGrpSpPr>
            <a:grpSpLocks/>
          </p:cNvGrpSpPr>
          <p:nvPr/>
        </p:nvGrpSpPr>
        <p:grpSpPr bwMode="auto">
          <a:xfrm>
            <a:off x="4237038" y="3265489"/>
            <a:ext cx="1096962" cy="244475"/>
            <a:chOff x="1231" y="1990"/>
            <a:chExt cx="691" cy="154"/>
          </a:xfrm>
        </p:grpSpPr>
        <p:sp>
          <p:nvSpPr>
            <p:cNvPr id="47139" name="Rectangle 69"/>
            <p:cNvSpPr>
              <a:spLocks noChangeArrowheads="1"/>
            </p:cNvSpPr>
            <p:nvPr/>
          </p:nvSpPr>
          <p:spPr bwMode="auto">
            <a:xfrm>
              <a:off x="1231" y="1991"/>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7140" name="Line 70"/>
            <p:cNvSpPr>
              <a:spLocks noChangeShapeType="1"/>
            </p:cNvSpPr>
            <p:nvPr/>
          </p:nvSpPr>
          <p:spPr bwMode="auto">
            <a:xfrm>
              <a:off x="1337" y="1990"/>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41" name="Line 71"/>
            <p:cNvSpPr>
              <a:spLocks noChangeShapeType="1"/>
            </p:cNvSpPr>
            <p:nvPr/>
          </p:nvSpPr>
          <p:spPr bwMode="auto">
            <a:xfrm>
              <a:off x="1427" y="1992"/>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714852" name="Group 100"/>
          <p:cNvGrpSpPr>
            <a:grpSpLocks/>
          </p:cNvGrpSpPr>
          <p:nvPr/>
        </p:nvGrpSpPr>
        <p:grpSpPr bwMode="auto">
          <a:xfrm>
            <a:off x="5476875" y="2767013"/>
            <a:ext cx="895350" cy="2038350"/>
            <a:chOff x="2823" y="1545"/>
            <a:chExt cx="564" cy="1284"/>
          </a:xfrm>
        </p:grpSpPr>
        <p:sp>
          <p:nvSpPr>
            <p:cNvPr id="136221" name="Freeform 93"/>
            <p:cNvSpPr>
              <a:spLocks/>
            </p:cNvSpPr>
            <p:nvPr/>
          </p:nvSpPr>
          <p:spPr bwMode="auto">
            <a:xfrm>
              <a:off x="2823" y="2265"/>
              <a:ext cx="564" cy="56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4" h="564">
                  <a:moveTo>
                    <a:pt x="564" y="0"/>
                  </a:moveTo>
                  <a:lnTo>
                    <a:pt x="287" y="564"/>
                  </a:lnTo>
                  <a:lnTo>
                    <a:pt x="0" y="0"/>
                  </a:lnTo>
                  <a:lnTo>
                    <a:pt x="564" y="0"/>
                  </a:lnTo>
                  <a:close/>
                </a:path>
              </a:pathLst>
            </a:custGeom>
            <a:gradFill rotWithShape="1">
              <a:gsLst>
                <a:gs pos="0">
                  <a:schemeClr val="bg1"/>
                </a:gs>
                <a:gs pos="100000">
                  <a:srgbClr val="FF0000"/>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7135" name="Rectangle 94"/>
            <p:cNvSpPr>
              <a:spLocks noChangeArrowheads="1"/>
            </p:cNvSpPr>
            <p:nvPr/>
          </p:nvSpPr>
          <p:spPr bwMode="auto">
            <a:xfrm>
              <a:off x="2872" y="1877"/>
              <a:ext cx="493" cy="47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7136" name="Text Box 95"/>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7137" name="Line 98"/>
            <p:cNvSpPr>
              <a:spLocks noChangeShapeType="1"/>
            </p:cNvSpPr>
            <p:nvPr/>
          </p:nvSpPr>
          <p:spPr bwMode="auto">
            <a:xfrm>
              <a:off x="2868" y="203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38" name="Line 99"/>
            <p:cNvSpPr>
              <a:spLocks noChangeShapeType="1"/>
            </p:cNvSpPr>
            <p:nvPr/>
          </p:nvSpPr>
          <p:spPr bwMode="auto">
            <a:xfrm>
              <a:off x="2865" y="21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714853" name="Rectangle 101"/>
          <p:cNvSpPr>
            <a:spLocks noChangeArrowheads="1"/>
          </p:cNvSpPr>
          <p:nvPr/>
        </p:nvSpPr>
        <p:spPr bwMode="auto">
          <a:xfrm>
            <a:off x="2233613" y="1439864"/>
            <a:ext cx="7772400" cy="479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frame received at R, datagram removed, passed up to IP</a:t>
            </a:r>
          </a:p>
        </p:txBody>
      </p:sp>
      <p:grpSp>
        <p:nvGrpSpPr>
          <p:cNvPr id="714883" name="Group 131"/>
          <p:cNvGrpSpPr>
            <a:grpSpLocks/>
          </p:cNvGrpSpPr>
          <p:nvPr/>
        </p:nvGrpSpPr>
        <p:grpSpPr bwMode="auto">
          <a:xfrm>
            <a:off x="3001963" y="2244725"/>
            <a:ext cx="2443162" cy="1519238"/>
            <a:chOff x="931" y="1414"/>
            <a:chExt cx="1539" cy="957"/>
          </a:xfrm>
        </p:grpSpPr>
        <p:sp>
          <p:nvSpPr>
            <p:cNvPr id="47121" name="Text Box 79"/>
            <p:cNvSpPr txBox="1">
              <a:spLocks noChangeArrowheads="1"/>
            </p:cNvSpPr>
            <p:nvPr/>
          </p:nvSpPr>
          <p:spPr bwMode="auto">
            <a:xfrm>
              <a:off x="931" y="1414"/>
              <a:ext cx="1539"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MAC src: 74-29-9C-E8-FF-55</a:t>
              </a:r>
            </a:p>
            <a:p>
              <a:pPr>
                <a:defRPr/>
              </a:pPr>
              <a:r>
                <a:rPr lang="en-US" sz="1200" i="0" dirty="0">
                  <a:latin typeface="Arial" charset="0"/>
                </a:rPr>
                <a:t>   MAC dest: E6-E9-00-17-BB-4B</a:t>
              </a:r>
            </a:p>
          </p:txBody>
        </p:sp>
        <p:grpSp>
          <p:nvGrpSpPr>
            <p:cNvPr id="136209" name="Group 80"/>
            <p:cNvGrpSpPr>
              <a:grpSpLocks/>
            </p:cNvGrpSpPr>
            <p:nvPr/>
          </p:nvGrpSpPr>
          <p:grpSpPr bwMode="auto">
            <a:xfrm>
              <a:off x="981" y="2182"/>
              <a:ext cx="1049" cy="189"/>
              <a:chOff x="2829" y="2040"/>
              <a:chExt cx="1049" cy="189"/>
            </a:xfrm>
          </p:grpSpPr>
          <p:sp>
            <p:nvSpPr>
              <p:cNvPr id="47128" name="Rectangle 81"/>
              <p:cNvSpPr>
                <a:spLocks noChangeArrowheads="1"/>
              </p:cNvSpPr>
              <p:nvPr/>
            </p:nvSpPr>
            <p:spPr bwMode="auto">
              <a:xfrm>
                <a:off x="2829" y="2042"/>
                <a:ext cx="1049" cy="185"/>
              </a:xfrm>
              <a:prstGeom prst="rect">
                <a:avLst/>
              </a:prstGeom>
              <a:solidFill>
                <a:srgbClr val="00009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7129" name="Rectangle 82"/>
              <p:cNvSpPr>
                <a:spLocks noChangeArrowheads="1"/>
              </p:cNvSpPr>
              <p:nvPr/>
            </p:nvSpPr>
            <p:spPr bwMode="auto">
              <a:xfrm>
                <a:off x="3078" y="2060"/>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7130" name="Line 83"/>
              <p:cNvSpPr>
                <a:spLocks noChangeShapeType="1"/>
              </p:cNvSpPr>
              <p:nvPr/>
            </p:nvSpPr>
            <p:spPr bwMode="auto">
              <a:xfrm>
                <a:off x="3180"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31" name="Line 84"/>
              <p:cNvSpPr>
                <a:spLocks noChangeShapeType="1"/>
              </p:cNvSpPr>
              <p:nvPr/>
            </p:nvSpPr>
            <p:spPr bwMode="auto">
              <a:xfrm>
                <a:off x="3276"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32" name="Line 85"/>
              <p:cNvSpPr>
                <a:spLocks noChangeShapeType="1"/>
              </p:cNvSpPr>
              <p:nvPr/>
            </p:nvSpPr>
            <p:spPr bwMode="auto">
              <a:xfrm>
                <a:off x="2910"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33" name="Line 86"/>
              <p:cNvSpPr>
                <a:spLocks noChangeShapeType="1"/>
              </p:cNvSpPr>
              <p:nvPr/>
            </p:nvSpPr>
            <p:spPr bwMode="auto">
              <a:xfrm>
                <a:off x="3006"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7123" name="Line 87"/>
            <p:cNvSpPr>
              <a:spLocks noChangeShapeType="1"/>
            </p:cNvSpPr>
            <p:nvPr/>
          </p:nvSpPr>
          <p:spPr bwMode="auto">
            <a:xfrm flipV="1">
              <a:off x="1018" y="1576"/>
              <a:ext cx="2" cy="702"/>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24" name="Line 88"/>
            <p:cNvSpPr>
              <a:spLocks noChangeShapeType="1"/>
            </p:cNvSpPr>
            <p:nvPr/>
          </p:nvSpPr>
          <p:spPr bwMode="auto">
            <a:xfrm flipV="1">
              <a:off x="1106" y="1680"/>
              <a:ext cx="0" cy="598"/>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25" name="Line 89"/>
            <p:cNvSpPr>
              <a:spLocks noChangeShapeType="1"/>
            </p:cNvSpPr>
            <p:nvPr/>
          </p:nvSpPr>
          <p:spPr bwMode="auto">
            <a:xfrm flipH="1" flipV="1">
              <a:off x="1276" y="1812"/>
              <a:ext cx="2" cy="47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26" name="Line 90"/>
            <p:cNvSpPr>
              <a:spLocks noChangeShapeType="1"/>
            </p:cNvSpPr>
            <p:nvPr/>
          </p:nvSpPr>
          <p:spPr bwMode="auto">
            <a:xfrm>
              <a:off x="1368" y="1924"/>
              <a:ext cx="2"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27" name="Text Box 130"/>
            <p:cNvSpPr txBox="1">
              <a:spLocks noChangeArrowheads="1"/>
            </p:cNvSpPr>
            <p:nvPr/>
          </p:nvSpPr>
          <p:spPr bwMode="auto">
            <a:xfrm>
              <a:off x="1193"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IP src: 111.111.111.111</a:t>
              </a:r>
            </a:p>
            <a:p>
              <a:pPr>
                <a:defRPr/>
              </a:pPr>
              <a:r>
                <a:rPr lang="en-US" sz="1200" i="0" dirty="0">
                  <a:latin typeface="Arial" charset="0"/>
                </a:rPr>
                <a:t>   IP dest: 222.222.222.222</a:t>
              </a:r>
            </a:p>
          </p:txBody>
        </p:sp>
      </p:grpSp>
      <p:grpSp>
        <p:nvGrpSpPr>
          <p:cNvPr id="714898" name="Group 146"/>
          <p:cNvGrpSpPr>
            <a:grpSpLocks/>
          </p:cNvGrpSpPr>
          <p:nvPr/>
        </p:nvGrpSpPr>
        <p:grpSpPr bwMode="auto">
          <a:xfrm>
            <a:off x="4191001" y="2435225"/>
            <a:ext cx="2011363" cy="979488"/>
            <a:chOff x="4493" y="1480"/>
            <a:chExt cx="1267" cy="617"/>
          </a:xfrm>
        </p:grpSpPr>
        <p:sp>
          <p:nvSpPr>
            <p:cNvPr id="47118" name="Line 143"/>
            <p:cNvSpPr>
              <a:spLocks noChangeShapeType="1"/>
            </p:cNvSpPr>
            <p:nvPr/>
          </p:nvSpPr>
          <p:spPr bwMode="auto">
            <a:xfrm flipH="1" flipV="1">
              <a:off x="4576" y="1627"/>
              <a:ext cx="2" cy="47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19" name="Line 144"/>
            <p:cNvSpPr>
              <a:spLocks noChangeShapeType="1"/>
            </p:cNvSpPr>
            <p:nvPr/>
          </p:nvSpPr>
          <p:spPr bwMode="auto">
            <a:xfrm>
              <a:off x="4668" y="1739"/>
              <a:ext cx="2"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7120" name="Text Box 145"/>
            <p:cNvSpPr txBox="1">
              <a:spLocks noChangeArrowheads="1"/>
            </p:cNvSpPr>
            <p:nvPr/>
          </p:nvSpPr>
          <p:spPr bwMode="auto">
            <a:xfrm>
              <a:off x="4493" y="1480"/>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IP src: 111.111.111.111</a:t>
              </a:r>
            </a:p>
            <a:p>
              <a:pPr>
                <a:defRPr/>
              </a:pPr>
              <a:r>
                <a:rPr lang="en-US" sz="1200" i="0" dirty="0">
                  <a:latin typeface="Arial" charset="0"/>
                </a:rPr>
                <a:t>   IP dest: 222.222.222.222</a:t>
              </a:r>
            </a:p>
          </p:txBody>
        </p:sp>
      </p:grpSp>
      <p:pic>
        <p:nvPicPr>
          <p:cNvPr id="136204" name="Picture 15" descr="underline_bas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5339" y="763589"/>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9"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29491916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withEffect">
                                  <p:stCondLst>
                                    <p:cond delay="0"/>
                                  </p:stCondLst>
                                  <p:childTnLst>
                                    <p:set>
                                      <p:cBhvr>
                                        <p:cTn id="6" dur="1" fill="hold">
                                          <p:stCondLst>
                                            <p:cond delay="0"/>
                                          </p:stCondLst>
                                        </p:cTn>
                                        <p:tgtEl>
                                          <p:spTgt spid="714852"/>
                                        </p:tgtEl>
                                        <p:attrNameLst>
                                          <p:attrName>style.visibility</p:attrName>
                                        </p:attrNameLst>
                                      </p:cBhvr>
                                      <p:to>
                                        <p:strVal val="visible"/>
                                      </p:to>
                                    </p:set>
                                    <p:animEffect transition="in" filter="wipe(down)">
                                      <p:cBhvr>
                                        <p:cTn id="7" dur="1000"/>
                                        <p:tgtEl>
                                          <p:spTgt spid="7148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0" presetClass="path" presetSubtype="0" accel="50000" decel="50000" fill="hold" nodeType="clickEffect">
                                  <p:stCondLst>
                                    <p:cond delay="0"/>
                                  </p:stCondLst>
                                  <p:childTnLst>
                                    <p:animMotion origin="layout" path="M -8.33333E-7 -2.96296E-6 L -8.33333E-7 0.13334 L 0.04045 0.16297 L 0.08629 0.16297 L 0.08524 0.01482 " pathEditMode="relative" rAng="0" ptsTypes="AAAAA">
                                      <p:cBhvr>
                                        <p:cTn id="11" dur="2000" fill="hold"/>
                                        <p:tgtEl>
                                          <p:spTgt spid="714883"/>
                                        </p:tgtEl>
                                        <p:attrNameLst>
                                          <p:attrName>ppt_x</p:attrName>
                                          <p:attrName>ppt_y</p:attrName>
                                        </p:attrNameLst>
                                      </p:cBhvr>
                                      <p:rCtr x="4306" y="8148"/>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xit" presetSubtype="0" fill="hold" nodeType="clickEffect">
                                  <p:stCondLst>
                                    <p:cond delay="0"/>
                                  </p:stCondLst>
                                  <p:childTnLst>
                                    <p:animEffect transition="out" filter="dissolve">
                                      <p:cBhvr>
                                        <p:cTn id="15" dur="500"/>
                                        <p:tgtEl>
                                          <p:spTgt spid="714811"/>
                                        </p:tgtEl>
                                      </p:cBhvr>
                                    </p:animEffect>
                                    <p:set>
                                      <p:cBhvr>
                                        <p:cTn id="16" dur="1" fill="hold">
                                          <p:stCondLst>
                                            <p:cond delay="499"/>
                                          </p:stCondLst>
                                        </p:cTn>
                                        <p:tgtEl>
                                          <p:spTgt spid="714811"/>
                                        </p:tgtEl>
                                        <p:attrNameLst>
                                          <p:attrName>style.visibility</p:attrName>
                                        </p:attrNameLst>
                                      </p:cBhvr>
                                      <p:to>
                                        <p:strVal val="hidden"/>
                                      </p:to>
                                    </p:set>
                                  </p:childTnLst>
                                </p:cTn>
                              </p:par>
                            </p:childTnLst>
                          </p:cTn>
                        </p:par>
                        <p:par>
                          <p:cTn id="17" fill="hold" nodeType="afterGroup">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714853"/>
                                        </p:tgtEl>
                                        <p:attrNameLst>
                                          <p:attrName>style.visibility</p:attrName>
                                        </p:attrNameLst>
                                      </p:cBhvr>
                                      <p:to>
                                        <p:strVal val="visible"/>
                                      </p:to>
                                    </p:set>
                                  </p:childTnLst>
                                </p:cTn>
                              </p:par>
                            </p:childTnLst>
                          </p:cTn>
                        </p:par>
                        <p:par>
                          <p:cTn id="20" fill="hold" nodeType="afterGroup">
                            <p:stCondLst>
                              <p:cond delay="500"/>
                            </p:stCondLst>
                            <p:childTnLst>
                              <p:par>
                                <p:cTn id="21" presetID="9" presetClass="entr" presetSubtype="0" fill="hold" nodeType="afterEffect">
                                  <p:stCondLst>
                                    <p:cond delay="0"/>
                                  </p:stCondLst>
                                  <p:childTnLst>
                                    <p:set>
                                      <p:cBhvr>
                                        <p:cTn id="22" dur="1" fill="hold">
                                          <p:stCondLst>
                                            <p:cond delay="0"/>
                                          </p:stCondLst>
                                        </p:cTn>
                                        <p:tgtEl>
                                          <p:spTgt spid="714820"/>
                                        </p:tgtEl>
                                        <p:attrNameLst>
                                          <p:attrName>style.visibility</p:attrName>
                                        </p:attrNameLst>
                                      </p:cBhvr>
                                      <p:to>
                                        <p:strVal val="visible"/>
                                      </p:to>
                                    </p:set>
                                    <p:animEffect transition="in" filter="dissolve">
                                      <p:cBhvr>
                                        <p:cTn id="23" dur="500"/>
                                        <p:tgtEl>
                                          <p:spTgt spid="714820"/>
                                        </p:tgtEl>
                                      </p:cBhvr>
                                    </p:animEffect>
                                  </p:childTnLst>
                                </p:cTn>
                              </p:par>
                              <p:par>
                                <p:cTn id="24" presetID="9" presetClass="exit" presetSubtype="0" fill="hold" nodeType="withEffect">
                                  <p:stCondLst>
                                    <p:cond delay="0"/>
                                  </p:stCondLst>
                                  <p:childTnLst>
                                    <p:animEffect transition="out" filter="dissolve">
                                      <p:cBhvr>
                                        <p:cTn id="25" dur="500"/>
                                        <p:tgtEl>
                                          <p:spTgt spid="714883"/>
                                        </p:tgtEl>
                                      </p:cBhvr>
                                    </p:animEffect>
                                    <p:set>
                                      <p:cBhvr>
                                        <p:cTn id="26" dur="1" fill="hold">
                                          <p:stCondLst>
                                            <p:cond delay="499"/>
                                          </p:stCondLst>
                                        </p:cTn>
                                        <p:tgtEl>
                                          <p:spTgt spid="714883"/>
                                        </p:tgtEl>
                                        <p:attrNameLst>
                                          <p:attrName>style.visibility</p:attrName>
                                        </p:attrNameLst>
                                      </p:cBhvr>
                                      <p:to>
                                        <p:strVal val="hidden"/>
                                      </p:to>
                                    </p:set>
                                  </p:childTnLst>
                                </p:cTn>
                              </p:par>
                              <p:par>
                                <p:cTn id="27" presetID="9" presetClass="entr" presetSubtype="0" fill="hold" nodeType="withEffect">
                                  <p:stCondLst>
                                    <p:cond delay="0"/>
                                  </p:stCondLst>
                                  <p:childTnLst>
                                    <p:set>
                                      <p:cBhvr>
                                        <p:cTn id="28" dur="1" fill="hold">
                                          <p:stCondLst>
                                            <p:cond delay="0"/>
                                          </p:stCondLst>
                                        </p:cTn>
                                        <p:tgtEl>
                                          <p:spTgt spid="714898"/>
                                        </p:tgtEl>
                                        <p:attrNameLst>
                                          <p:attrName>style.visibility</p:attrName>
                                        </p:attrNameLst>
                                      </p:cBhvr>
                                      <p:to>
                                        <p:strVal val="visible"/>
                                      </p:to>
                                    </p:set>
                                    <p:animEffect transition="in" filter="dissolve">
                                      <p:cBhvr>
                                        <p:cTn id="29" dur="500"/>
                                        <p:tgtEl>
                                          <p:spTgt spid="714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485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1" name="Group 100"/>
          <p:cNvGrpSpPr>
            <a:grpSpLocks/>
          </p:cNvGrpSpPr>
          <p:nvPr/>
        </p:nvGrpSpPr>
        <p:grpSpPr bwMode="auto">
          <a:xfrm>
            <a:off x="2233613" y="3962400"/>
            <a:ext cx="8235952" cy="2349500"/>
            <a:chOff x="709613" y="3962400"/>
            <a:chExt cx="8235952" cy="2349500"/>
          </a:xfrm>
        </p:grpSpPr>
        <p:grpSp>
          <p:nvGrpSpPr>
            <p:cNvPr id="138285" name="Group 101"/>
            <p:cNvGrpSpPr>
              <a:grpSpLocks/>
            </p:cNvGrpSpPr>
            <p:nvPr/>
          </p:nvGrpSpPr>
          <p:grpSpPr bwMode="auto">
            <a:xfrm>
              <a:off x="6979920" y="5354320"/>
              <a:ext cx="711200" cy="601028"/>
              <a:chOff x="7179310" y="4033520"/>
              <a:chExt cx="1009650" cy="855028"/>
            </a:xfrm>
          </p:grpSpPr>
          <p:grpSp>
            <p:nvGrpSpPr>
              <p:cNvPr id="138344" name="Group 44"/>
              <p:cNvGrpSpPr>
                <a:grpSpLocks/>
              </p:cNvGrpSpPr>
              <p:nvPr/>
            </p:nvGrpSpPr>
            <p:grpSpPr bwMode="auto">
              <a:xfrm>
                <a:off x="7179310" y="4033520"/>
                <a:ext cx="1009650" cy="855028"/>
                <a:chOff x="-44" y="1473"/>
                <a:chExt cx="981" cy="1105"/>
              </a:xfrm>
            </p:grpSpPr>
            <p:pic>
              <p:nvPicPr>
                <p:cNvPr id="138346"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347"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62" name="Rectangle 43"/>
              <p:cNvSpPr>
                <a:spLocks noChangeArrowheads="1"/>
              </p:cNvSpPr>
              <p:nvPr/>
            </p:nvSpPr>
            <p:spPr bwMode="auto">
              <a:xfrm rot="16200000">
                <a:off x="7439930" y="4308572"/>
                <a:ext cx="126470" cy="19607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8286" name="Group 102"/>
            <p:cNvGrpSpPr>
              <a:grpSpLocks/>
            </p:cNvGrpSpPr>
            <p:nvPr/>
          </p:nvGrpSpPr>
          <p:grpSpPr bwMode="auto">
            <a:xfrm>
              <a:off x="1046480" y="3962400"/>
              <a:ext cx="1026163" cy="761428"/>
              <a:chOff x="1046480" y="3962400"/>
              <a:chExt cx="1026163" cy="761428"/>
            </a:xfrm>
          </p:grpSpPr>
          <p:sp>
            <p:nvSpPr>
              <p:cNvPr id="157" name="Rectangle 48"/>
              <p:cNvSpPr>
                <a:spLocks noChangeArrowheads="1"/>
              </p:cNvSpPr>
              <p:nvPr/>
            </p:nvSpPr>
            <p:spPr bwMode="auto">
              <a:xfrm rot="16200000">
                <a:off x="1893887" y="4300538"/>
                <a:ext cx="111125" cy="24765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8341" name="Group 49"/>
              <p:cNvGrpSpPr>
                <a:grpSpLocks/>
              </p:cNvGrpSpPr>
              <p:nvPr/>
            </p:nvGrpSpPr>
            <p:grpSpPr bwMode="auto">
              <a:xfrm>
                <a:off x="1046480" y="3962400"/>
                <a:ext cx="936071" cy="761428"/>
                <a:chOff x="-44" y="1473"/>
                <a:chExt cx="981" cy="1105"/>
              </a:xfrm>
            </p:grpSpPr>
            <p:pic>
              <p:nvPicPr>
                <p:cNvPr id="138342" name="Picture 50"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343"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104" name="Text Box 4"/>
            <p:cNvSpPr txBox="1">
              <a:spLocks noChangeArrowheads="1"/>
            </p:cNvSpPr>
            <p:nvPr/>
          </p:nvSpPr>
          <p:spPr bwMode="auto">
            <a:xfrm>
              <a:off x="4224338" y="4381500"/>
              <a:ext cx="351378"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400" dirty="0">
                  <a:solidFill>
                    <a:srgbClr val="FF0000"/>
                  </a:solidFill>
                </a:rPr>
                <a:t>R</a:t>
              </a:r>
              <a:endParaRPr lang="en-US" dirty="0"/>
            </a:p>
          </p:txBody>
        </p:sp>
        <p:sp>
          <p:nvSpPr>
            <p:cNvPr id="48177" name="Text Box 21"/>
            <p:cNvSpPr txBox="1">
              <a:spLocks noChangeArrowheads="1"/>
            </p:cNvSpPr>
            <p:nvPr/>
          </p:nvSpPr>
          <p:spPr bwMode="auto">
            <a:xfrm>
              <a:off x="3868738" y="5378450"/>
              <a:ext cx="15430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1A-23-F9-CD-06-9B</a:t>
              </a:r>
            </a:p>
          </p:txBody>
        </p:sp>
        <p:sp>
          <p:nvSpPr>
            <p:cNvPr id="48178" name="Text Box 22"/>
            <p:cNvSpPr txBox="1">
              <a:spLocks noChangeArrowheads="1"/>
            </p:cNvSpPr>
            <p:nvPr/>
          </p:nvSpPr>
          <p:spPr bwMode="auto">
            <a:xfrm>
              <a:off x="4016375" y="5205413"/>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222.222.222.220</a:t>
              </a:r>
            </a:p>
          </p:txBody>
        </p:sp>
        <p:grpSp>
          <p:nvGrpSpPr>
            <p:cNvPr id="138290" name="Group 23"/>
            <p:cNvGrpSpPr>
              <a:grpSpLocks/>
            </p:cNvGrpSpPr>
            <p:nvPr/>
          </p:nvGrpSpPr>
          <p:grpSpPr bwMode="auto">
            <a:xfrm>
              <a:off x="3044825" y="5794375"/>
              <a:ext cx="1541463" cy="449263"/>
              <a:chOff x="1934" y="2405"/>
              <a:chExt cx="971" cy="283"/>
            </a:xfrm>
          </p:grpSpPr>
          <p:sp>
            <p:nvSpPr>
              <p:cNvPr id="48227" name="Text Box 24"/>
              <p:cNvSpPr txBox="1">
                <a:spLocks noChangeArrowheads="1"/>
              </p:cNvSpPr>
              <p:nvPr/>
            </p:nvSpPr>
            <p:spPr bwMode="auto">
              <a:xfrm>
                <a:off x="1934" y="2405"/>
                <a:ext cx="790"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111.111.111.110</a:t>
                </a:r>
              </a:p>
            </p:txBody>
          </p:sp>
          <p:sp>
            <p:nvSpPr>
              <p:cNvPr id="48228" name="Text Box 25"/>
              <p:cNvSpPr txBox="1">
                <a:spLocks noChangeArrowheads="1"/>
              </p:cNvSpPr>
              <p:nvPr/>
            </p:nvSpPr>
            <p:spPr bwMode="auto">
              <a:xfrm>
                <a:off x="1938" y="2515"/>
                <a:ext cx="967"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E6-E9-00-17-BB-4B</a:t>
                </a:r>
              </a:p>
            </p:txBody>
          </p:sp>
        </p:grpSp>
        <p:sp>
          <p:nvSpPr>
            <p:cNvPr id="48180" name="Text Box 26"/>
            <p:cNvSpPr txBox="1">
              <a:spLocks noChangeArrowheads="1"/>
            </p:cNvSpPr>
            <p:nvPr/>
          </p:nvSpPr>
          <p:spPr bwMode="auto">
            <a:xfrm>
              <a:off x="952500" y="6037263"/>
              <a:ext cx="16271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CC-49-DE-D0-AB-7D</a:t>
              </a:r>
            </a:p>
          </p:txBody>
        </p:sp>
        <p:sp>
          <p:nvSpPr>
            <p:cNvPr id="48181" name="Text Box 27"/>
            <p:cNvSpPr txBox="1">
              <a:spLocks noChangeArrowheads="1"/>
            </p:cNvSpPr>
            <p:nvPr/>
          </p:nvSpPr>
          <p:spPr bwMode="auto">
            <a:xfrm>
              <a:off x="942975" y="5854700"/>
              <a:ext cx="12541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111.111.111.112</a:t>
              </a:r>
            </a:p>
          </p:txBody>
        </p:sp>
        <p:sp>
          <p:nvSpPr>
            <p:cNvPr id="48182" name="Text Box 30"/>
            <p:cNvSpPr txBox="1">
              <a:spLocks noChangeArrowheads="1"/>
            </p:cNvSpPr>
            <p:nvPr/>
          </p:nvSpPr>
          <p:spPr bwMode="auto">
            <a:xfrm>
              <a:off x="709613" y="4741863"/>
              <a:ext cx="1242712"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111.111.111.111</a:t>
              </a:r>
            </a:p>
          </p:txBody>
        </p:sp>
        <p:sp>
          <p:nvSpPr>
            <p:cNvPr id="48183" name="Text Box 33"/>
            <p:cNvSpPr txBox="1">
              <a:spLocks noChangeArrowheads="1"/>
            </p:cNvSpPr>
            <p:nvPr/>
          </p:nvSpPr>
          <p:spPr bwMode="auto">
            <a:xfrm>
              <a:off x="730250" y="4927600"/>
              <a:ext cx="150971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74-29-9C-E8-FF-55</a:t>
              </a:r>
            </a:p>
          </p:txBody>
        </p:sp>
        <p:sp>
          <p:nvSpPr>
            <p:cNvPr id="138295" name="Freeform 39"/>
            <p:cNvSpPr>
              <a:spLocks/>
            </p:cNvSpPr>
            <p:nvPr/>
          </p:nvSpPr>
          <p:spPr bwMode="auto">
            <a:xfrm>
              <a:off x="2365375" y="4437063"/>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8185" name="Line 40"/>
            <p:cNvSpPr>
              <a:spLocks noChangeShapeType="1"/>
            </p:cNvSpPr>
            <p:nvPr/>
          </p:nvSpPr>
          <p:spPr bwMode="auto">
            <a:xfrm>
              <a:off x="2062163" y="4416425"/>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86" name="Line 41"/>
            <p:cNvSpPr>
              <a:spLocks noChangeShapeType="1"/>
            </p:cNvSpPr>
            <p:nvPr/>
          </p:nvSpPr>
          <p:spPr bwMode="auto">
            <a:xfrm flipV="1">
              <a:off x="2185988" y="5360988"/>
              <a:ext cx="231775" cy="2555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87" name="Line 42"/>
            <p:cNvSpPr>
              <a:spLocks noChangeShapeType="1"/>
            </p:cNvSpPr>
            <p:nvPr/>
          </p:nvSpPr>
          <p:spPr bwMode="auto">
            <a:xfrm>
              <a:off x="3184525" y="4954588"/>
              <a:ext cx="584200" cy="95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88" name="Line 44"/>
            <p:cNvSpPr>
              <a:spLocks noChangeShapeType="1"/>
            </p:cNvSpPr>
            <p:nvPr/>
          </p:nvSpPr>
          <p:spPr bwMode="auto">
            <a:xfrm flipV="1">
              <a:off x="2101850" y="5711825"/>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89" name="Line 45"/>
            <p:cNvSpPr>
              <a:spLocks noChangeShapeType="1"/>
            </p:cNvSpPr>
            <p:nvPr/>
          </p:nvSpPr>
          <p:spPr bwMode="auto">
            <a:xfrm flipH="1" flipV="1">
              <a:off x="1976438" y="4489450"/>
              <a:ext cx="0" cy="398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90" name="Line 46"/>
            <p:cNvSpPr>
              <a:spLocks noChangeShapeType="1"/>
            </p:cNvSpPr>
            <p:nvPr/>
          </p:nvSpPr>
          <p:spPr bwMode="auto">
            <a:xfrm>
              <a:off x="3854450" y="5021263"/>
              <a:ext cx="0" cy="750887"/>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91" name="Line 47"/>
            <p:cNvSpPr>
              <a:spLocks noChangeShapeType="1"/>
            </p:cNvSpPr>
            <p:nvPr/>
          </p:nvSpPr>
          <p:spPr bwMode="auto">
            <a:xfrm flipH="1" flipV="1">
              <a:off x="4935538" y="5011738"/>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20" name="Text Box 58"/>
            <p:cNvSpPr txBox="1">
              <a:spLocks noChangeArrowheads="1"/>
            </p:cNvSpPr>
            <p:nvPr/>
          </p:nvSpPr>
          <p:spPr bwMode="auto">
            <a:xfrm>
              <a:off x="719138" y="4156075"/>
              <a:ext cx="35779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A</a:t>
              </a:r>
            </a:p>
          </p:txBody>
        </p:sp>
        <p:sp>
          <p:nvSpPr>
            <p:cNvPr id="48193" name="Line 60"/>
            <p:cNvSpPr>
              <a:spLocks noChangeShapeType="1"/>
            </p:cNvSpPr>
            <p:nvPr/>
          </p:nvSpPr>
          <p:spPr bwMode="auto">
            <a:xfrm>
              <a:off x="5045075" y="4921250"/>
              <a:ext cx="11985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138305" name="Group 63"/>
            <p:cNvGrpSpPr>
              <a:grpSpLocks/>
            </p:cNvGrpSpPr>
            <p:nvPr/>
          </p:nvGrpSpPr>
          <p:grpSpPr bwMode="auto">
            <a:xfrm>
              <a:off x="7372352" y="4845050"/>
              <a:ext cx="1573213" cy="463550"/>
              <a:chOff x="4351" y="2786"/>
              <a:chExt cx="991" cy="292"/>
            </a:xfrm>
          </p:grpSpPr>
          <p:sp>
            <p:nvSpPr>
              <p:cNvPr id="48225" name="Text Box 64"/>
              <p:cNvSpPr txBox="1">
                <a:spLocks noChangeArrowheads="1"/>
              </p:cNvSpPr>
              <p:nvPr/>
            </p:nvSpPr>
            <p:spPr bwMode="auto">
              <a:xfrm>
                <a:off x="4352" y="2786"/>
                <a:ext cx="833"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222.222.222.222</a:t>
                </a:r>
              </a:p>
            </p:txBody>
          </p:sp>
          <p:sp>
            <p:nvSpPr>
              <p:cNvPr id="48226" name="Text Box 65"/>
              <p:cNvSpPr txBox="1">
                <a:spLocks noChangeArrowheads="1"/>
              </p:cNvSpPr>
              <p:nvPr/>
            </p:nvSpPr>
            <p:spPr bwMode="auto">
              <a:xfrm>
                <a:off x="4351" y="2904"/>
                <a:ext cx="991"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49-BD-D2-C7-56-2A</a:t>
                </a:r>
              </a:p>
            </p:txBody>
          </p:sp>
        </p:grpSp>
        <p:sp>
          <p:nvSpPr>
            <p:cNvPr id="48195" name="Line 67"/>
            <p:cNvSpPr>
              <a:spLocks noChangeShapeType="1"/>
            </p:cNvSpPr>
            <p:nvPr/>
          </p:nvSpPr>
          <p:spPr bwMode="auto">
            <a:xfrm flipV="1">
              <a:off x="6943725" y="4416425"/>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96" name="Line 68"/>
            <p:cNvSpPr>
              <a:spLocks noChangeShapeType="1"/>
            </p:cNvSpPr>
            <p:nvPr/>
          </p:nvSpPr>
          <p:spPr bwMode="auto">
            <a:xfrm flipH="1" flipV="1">
              <a:off x="7469188" y="4492625"/>
              <a:ext cx="11112" cy="388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97" name="Text Box 71"/>
            <p:cNvSpPr txBox="1">
              <a:spLocks noChangeArrowheads="1"/>
            </p:cNvSpPr>
            <p:nvPr/>
          </p:nvSpPr>
          <p:spPr bwMode="auto">
            <a:xfrm>
              <a:off x="7073900" y="5811838"/>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222.222.222.221</a:t>
              </a:r>
            </a:p>
          </p:txBody>
        </p:sp>
        <p:sp>
          <p:nvSpPr>
            <p:cNvPr id="48198" name="Text Box 72"/>
            <p:cNvSpPr txBox="1">
              <a:spLocks noChangeArrowheads="1"/>
            </p:cNvSpPr>
            <p:nvPr/>
          </p:nvSpPr>
          <p:spPr bwMode="auto">
            <a:xfrm>
              <a:off x="7077075" y="5986463"/>
              <a:ext cx="1501775"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88-B2-2F-54-1A-0F</a:t>
              </a:r>
            </a:p>
          </p:txBody>
        </p:sp>
        <p:sp>
          <p:nvSpPr>
            <p:cNvPr id="48199" name="Line 73"/>
            <p:cNvSpPr>
              <a:spLocks noChangeShapeType="1"/>
            </p:cNvSpPr>
            <p:nvPr/>
          </p:nvSpPr>
          <p:spPr bwMode="auto">
            <a:xfrm flipH="1" flipV="1">
              <a:off x="6873875" y="5313363"/>
              <a:ext cx="254000" cy="2508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200" name="Line 74"/>
            <p:cNvSpPr>
              <a:spLocks noChangeShapeType="1"/>
            </p:cNvSpPr>
            <p:nvPr/>
          </p:nvSpPr>
          <p:spPr bwMode="auto">
            <a:xfrm flipH="1">
              <a:off x="7208838" y="5654675"/>
              <a:ext cx="4762" cy="2016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38312" name="Freeform 75"/>
            <p:cNvSpPr>
              <a:spLocks/>
            </p:cNvSpPr>
            <p:nvPr/>
          </p:nvSpPr>
          <p:spPr bwMode="auto">
            <a:xfrm>
              <a:off x="6203950" y="4440238"/>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30" name="Text Box 76"/>
            <p:cNvSpPr txBox="1">
              <a:spLocks noChangeArrowheads="1"/>
            </p:cNvSpPr>
            <p:nvPr/>
          </p:nvSpPr>
          <p:spPr bwMode="auto">
            <a:xfrm>
              <a:off x="8307388" y="4073525"/>
              <a:ext cx="3571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B</a:t>
              </a:r>
            </a:p>
          </p:txBody>
        </p:sp>
        <p:grpSp>
          <p:nvGrpSpPr>
            <p:cNvPr id="138314" name="Group 130"/>
            <p:cNvGrpSpPr>
              <a:grpSpLocks/>
            </p:cNvGrpSpPr>
            <p:nvPr/>
          </p:nvGrpSpPr>
          <p:grpSpPr bwMode="auto">
            <a:xfrm>
              <a:off x="7179310" y="4033520"/>
              <a:ext cx="1009650" cy="855028"/>
              <a:chOff x="7179310" y="4033520"/>
              <a:chExt cx="1009650" cy="855028"/>
            </a:xfrm>
          </p:grpSpPr>
          <p:grpSp>
            <p:nvGrpSpPr>
              <p:cNvPr id="138332" name="Group 44"/>
              <p:cNvGrpSpPr>
                <a:grpSpLocks/>
              </p:cNvGrpSpPr>
              <p:nvPr/>
            </p:nvGrpSpPr>
            <p:grpSpPr bwMode="auto">
              <a:xfrm>
                <a:off x="7179310" y="4033520"/>
                <a:ext cx="1009650" cy="855028"/>
                <a:chOff x="-44" y="1473"/>
                <a:chExt cx="981" cy="1105"/>
              </a:xfrm>
            </p:grpSpPr>
            <p:pic>
              <p:nvPicPr>
                <p:cNvPr id="138334" name="Picture 45"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335"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50" name="Rectangle 43"/>
              <p:cNvSpPr>
                <a:spLocks noChangeArrowheads="1"/>
              </p:cNvSpPr>
              <p:nvPr/>
            </p:nvSpPr>
            <p:spPr bwMode="auto">
              <a:xfrm rot="16200000">
                <a:off x="7438232" y="4309268"/>
                <a:ext cx="127000"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8315" name="Group 131"/>
            <p:cNvGrpSpPr>
              <a:grpSpLocks/>
            </p:cNvGrpSpPr>
            <p:nvPr/>
          </p:nvGrpSpPr>
          <p:grpSpPr bwMode="auto">
            <a:xfrm>
              <a:off x="3757931" y="4714240"/>
              <a:ext cx="1291589" cy="426719"/>
              <a:chOff x="4011931" y="3379152"/>
              <a:chExt cx="1262062" cy="390207"/>
            </a:xfrm>
          </p:grpSpPr>
          <p:sp>
            <p:nvSpPr>
              <p:cNvPr id="138" name="Rectangle 43"/>
              <p:cNvSpPr>
                <a:spLocks noChangeArrowheads="1"/>
              </p:cNvSpPr>
              <p:nvPr/>
            </p:nvSpPr>
            <p:spPr bwMode="auto">
              <a:xfrm rot="16200000">
                <a:off x="5112705" y="3476529"/>
                <a:ext cx="127747"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8322" name="Group 1185"/>
              <p:cNvGrpSpPr>
                <a:grpSpLocks/>
              </p:cNvGrpSpPr>
              <p:nvPr/>
            </p:nvGrpSpPr>
            <p:grpSpPr bwMode="auto">
              <a:xfrm>
                <a:off x="4197985" y="3379152"/>
                <a:ext cx="892175" cy="390207"/>
                <a:chOff x="4650" y="1129"/>
                <a:chExt cx="246" cy="95"/>
              </a:xfrm>
            </p:grpSpPr>
            <p:sp>
              <p:nvSpPr>
                <p:cNvPr id="138324"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sp>
              <p:nvSpPr>
                <p:cNvPr id="138325"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cs typeface="Arial" charset="0"/>
                  </a:endParaRPr>
                </a:p>
              </p:txBody>
            </p:sp>
            <p:sp>
              <p:nvSpPr>
                <p:cNvPr id="138326"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grpSp>
              <p:nvGrpSpPr>
                <p:cNvPr id="138327" name="Group 1189"/>
                <p:cNvGrpSpPr>
                  <a:grpSpLocks/>
                </p:cNvGrpSpPr>
                <p:nvPr/>
              </p:nvGrpSpPr>
              <p:grpSpPr bwMode="auto">
                <a:xfrm>
                  <a:off x="4699" y="1145"/>
                  <a:ext cx="138" cy="29"/>
                  <a:chOff x="2468" y="1332"/>
                  <a:chExt cx="310" cy="60"/>
                </a:xfrm>
              </p:grpSpPr>
              <p:sp>
                <p:nvSpPr>
                  <p:cNvPr id="138330"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38331"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48217"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48218"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sp>
            <p:nvSpPr>
              <p:cNvPr id="140" name="Rectangle 43"/>
              <p:cNvSpPr>
                <a:spLocks noChangeArrowheads="1"/>
              </p:cNvSpPr>
              <p:nvPr/>
            </p:nvSpPr>
            <p:spPr bwMode="auto">
              <a:xfrm rot="16200000">
                <a:off x="4046200" y="3485965"/>
                <a:ext cx="126295"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38316" name="Group 132"/>
            <p:cNvGrpSpPr>
              <a:grpSpLocks/>
            </p:cNvGrpSpPr>
            <p:nvPr/>
          </p:nvGrpSpPr>
          <p:grpSpPr bwMode="auto">
            <a:xfrm>
              <a:off x="1483360" y="5313680"/>
              <a:ext cx="701043" cy="517588"/>
              <a:chOff x="1046480" y="3962400"/>
              <a:chExt cx="1026163" cy="761428"/>
            </a:xfrm>
          </p:grpSpPr>
          <p:sp>
            <p:nvSpPr>
              <p:cNvPr id="134" name="Rectangle 48"/>
              <p:cNvSpPr>
                <a:spLocks noChangeArrowheads="1"/>
              </p:cNvSpPr>
              <p:nvPr/>
            </p:nvSpPr>
            <p:spPr bwMode="auto">
              <a:xfrm rot="16200000">
                <a:off x="1893438" y="4298853"/>
                <a:ext cx="109762" cy="248638"/>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38318" name="Group 49"/>
              <p:cNvGrpSpPr>
                <a:grpSpLocks/>
              </p:cNvGrpSpPr>
              <p:nvPr/>
            </p:nvGrpSpPr>
            <p:grpSpPr bwMode="auto">
              <a:xfrm>
                <a:off x="1046480" y="3962400"/>
                <a:ext cx="936071" cy="761428"/>
                <a:chOff x="-44" y="1473"/>
                <a:chExt cx="981" cy="1105"/>
              </a:xfrm>
            </p:grpSpPr>
            <p:pic>
              <p:nvPicPr>
                <p:cNvPr id="138319" name="Picture 5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320"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sp>
        <p:nvSpPr>
          <p:cNvPr id="718850" name="AutoShape 2"/>
          <p:cNvSpPr>
            <a:spLocks noChangeArrowheads="1"/>
          </p:cNvSpPr>
          <p:nvPr/>
        </p:nvSpPr>
        <p:spPr bwMode="auto">
          <a:xfrm>
            <a:off x="7234239" y="3144838"/>
            <a:ext cx="314325" cy="792162"/>
          </a:xfrm>
          <a:prstGeom prst="downArrow">
            <a:avLst>
              <a:gd name="adj1" fmla="val 50000"/>
              <a:gd name="adj2" fmla="val 63005"/>
            </a:avLst>
          </a:prstGeom>
          <a:gradFill rotWithShape="1">
            <a:gsLst>
              <a:gs pos="0">
                <a:schemeClr val="bg1"/>
              </a:gs>
              <a:gs pos="100000">
                <a:srgbClr val="FF0000"/>
              </a:gs>
            </a:gsLst>
            <a:lin ang="5400000" scaled="1"/>
          </a:gra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8134" name="Rectangle 3"/>
          <p:cNvSpPr>
            <a:spLocks noGrp="1" noChangeArrowheads="1"/>
          </p:cNvSpPr>
          <p:nvPr>
            <p:ph type="title"/>
          </p:nvPr>
        </p:nvSpPr>
        <p:spPr>
          <a:xfrm>
            <a:off x="2057400" y="0"/>
            <a:ext cx="8001000" cy="1143000"/>
          </a:xfrm>
        </p:spPr>
        <p:txBody>
          <a:bodyPr/>
          <a:lstStyle/>
          <a:p>
            <a:pPr>
              <a:defRPr/>
            </a:pPr>
            <a:r>
              <a:rPr lang="en-US" sz="4000" dirty="0">
                <a:latin typeface="Gill Sans MT" charset="0"/>
              </a:rPr>
              <a:t>Addressing: routing to another LAN</a:t>
            </a:r>
          </a:p>
        </p:txBody>
      </p:sp>
      <p:grpSp>
        <p:nvGrpSpPr>
          <p:cNvPr id="138246" name="Group 67"/>
          <p:cNvGrpSpPr>
            <a:grpSpLocks/>
          </p:cNvGrpSpPr>
          <p:nvPr/>
        </p:nvGrpSpPr>
        <p:grpSpPr bwMode="auto">
          <a:xfrm>
            <a:off x="6740526" y="2701926"/>
            <a:ext cx="2011363" cy="760413"/>
            <a:chOff x="1197" y="1665"/>
            <a:chExt cx="1267" cy="479"/>
          </a:xfrm>
        </p:grpSpPr>
        <p:grpSp>
          <p:nvGrpSpPr>
            <p:cNvPr id="138280" name="Group 68"/>
            <p:cNvGrpSpPr>
              <a:grpSpLocks/>
            </p:cNvGrpSpPr>
            <p:nvPr/>
          </p:nvGrpSpPr>
          <p:grpSpPr bwMode="auto">
            <a:xfrm>
              <a:off x="1231" y="1990"/>
              <a:ext cx="691" cy="154"/>
              <a:chOff x="1231" y="1990"/>
              <a:chExt cx="691" cy="154"/>
            </a:xfrm>
          </p:grpSpPr>
          <p:sp>
            <p:nvSpPr>
              <p:cNvPr id="48171" name="Rectangle 69"/>
              <p:cNvSpPr>
                <a:spLocks noChangeArrowheads="1"/>
              </p:cNvSpPr>
              <p:nvPr/>
            </p:nvSpPr>
            <p:spPr bwMode="auto">
              <a:xfrm>
                <a:off x="1231" y="1991"/>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8172" name="Line 70"/>
              <p:cNvSpPr>
                <a:spLocks noChangeShapeType="1"/>
              </p:cNvSpPr>
              <p:nvPr/>
            </p:nvSpPr>
            <p:spPr bwMode="auto">
              <a:xfrm>
                <a:off x="1337" y="1990"/>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73" name="Line 71"/>
              <p:cNvSpPr>
                <a:spLocks noChangeShapeType="1"/>
              </p:cNvSpPr>
              <p:nvPr/>
            </p:nvSpPr>
            <p:spPr bwMode="auto">
              <a:xfrm>
                <a:off x="1427" y="1992"/>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8170" name="Text Box 72"/>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IP src: 111.111.111.111</a:t>
              </a:r>
            </a:p>
            <a:p>
              <a:pPr>
                <a:defRPr/>
              </a:pPr>
              <a:r>
                <a:rPr lang="en-US" sz="1200" i="0" dirty="0">
                  <a:latin typeface="Arial" charset="0"/>
                </a:rPr>
                <a:t>   IP dest: 222.222.222.222</a:t>
              </a:r>
            </a:p>
          </p:txBody>
        </p:sp>
      </p:grpSp>
      <p:grpSp>
        <p:nvGrpSpPr>
          <p:cNvPr id="718921" name="Group 73"/>
          <p:cNvGrpSpPr>
            <a:grpSpLocks/>
          </p:cNvGrpSpPr>
          <p:nvPr/>
        </p:nvGrpSpPr>
        <p:grpSpPr bwMode="auto">
          <a:xfrm>
            <a:off x="6864350" y="2952751"/>
            <a:ext cx="146050" cy="385763"/>
            <a:chOff x="1272" y="1762"/>
            <a:chExt cx="92" cy="243"/>
          </a:xfrm>
        </p:grpSpPr>
        <p:sp>
          <p:nvSpPr>
            <p:cNvPr id="48167" name="Line 74"/>
            <p:cNvSpPr>
              <a:spLocks noChangeShapeType="1"/>
            </p:cNvSpPr>
            <p:nvPr/>
          </p:nvSpPr>
          <p:spPr bwMode="auto">
            <a:xfrm>
              <a:off x="1272" y="1762"/>
              <a:ext cx="0" cy="24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68" name="Line 75"/>
            <p:cNvSpPr>
              <a:spLocks noChangeShapeType="1"/>
            </p:cNvSpPr>
            <p:nvPr/>
          </p:nvSpPr>
          <p:spPr bwMode="auto">
            <a:xfrm>
              <a:off x="1364" y="1878"/>
              <a:ext cx="0" cy="12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718924" name="Rectangle 76"/>
          <p:cNvSpPr>
            <a:spLocks noChangeArrowheads="1"/>
          </p:cNvSpPr>
          <p:nvPr/>
        </p:nvSpPr>
        <p:spPr bwMode="auto">
          <a:xfrm>
            <a:off x="2230438" y="1084263"/>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R forwards datagram with IP source A, destination B </a:t>
            </a:r>
          </a:p>
        </p:txBody>
      </p:sp>
      <p:sp>
        <p:nvSpPr>
          <p:cNvPr id="718925" name="Rectangle 77"/>
          <p:cNvSpPr>
            <a:spLocks noChangeArrowheads="1"/>
          </p:cNvSpPr>
          <p:nvPr/>
        </p:nvSpPr>
        <p:spPr bwMode="auto">
          <a:xfrm>
            <a:off x="2243138" y="1441451"/>
            <a:ext cx="7772400"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R creates link-layer frame with B's MAC address as destination address, frame contains A-to-B IP datagram</a:t>
            </a:r>
            <a:endParaRPr lang="en-US" sz="2800" dirty="0">
              <a:latin typeface="Gill Sans MT" charset="0"/>
            </a:endParaRPr>
          </a:p>
        </p:txBody>
      </p:sp>
      <p:grpSp>
        <p:nvGrpSpPr>
          <p:cNvPr id="718926" name="Group 78"/>
          <p:cNvGrpSpPr>
            <a:grpSpLocks/>
          </p:cNvGrpSpPr>
          <p:nvPr/>
        </p:nvGrpSpPr>
        <p:grpSpPr bwMode="auto">
          <a:xfrm>
            <a:off x="6315075" y="2293939"/>
            <a:ext cx="2428876" cy="1519237"/>
            <a:chOff x="931" y="1414"/>
            <a:chExt cx="1530" cy="957"/>
          </a:xfrm>
        </p:grpSpPr>
        <p:sp>
          <p:nvSpPr>
            <p:cNvPr id="48155" name="Text Box 79"/>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MAC src: </a:t>
              </a:r>
              <a:r>
                <a:rPr lang="en-US" sz="1200" i="0" dirty="0">
                  <a:solidFill>
                    <a:srgbClr val="FF0000"/>
                  </a:solidFill>
                  <a:latin typeface="Arial" charset="0"/>
                </a:rPr>
                <a:t>1A-23-F9-CD-06-9B</a:t>
              </a:r>
            </a:p>
            <a:p>
              <a:pPr>
                <a:defRPr/>
              </a:pPr>
              <a:r>
                <a:rPr lang="en-US" sz="1200" i="0" dirty="0">
                  <a:latin typeface="Arial" charset="0"/>
                </a:rPr>
                <a:t>  MAC dest: </a:t>
              </a:r>
              <a:r>
                <a:rPr lang="en-US" sz="1200" i="0" dirty="0">
                  <a:solidFill>
                    <a:srgbClr val="FF0000"/>
                  </a:solidFill>
                  <a:latin typeface="Arial" charset="0"/>
                </a:rPr>
                <a:t>49-BD-D2-C7-56-2A</a:t>
              </a:r>
            </a:p>
            <a:p>
              <a:pPr>
                <a:defRPr/>
              </a:pPr>
              <a:endParaRPr lang="en-US" sz="1200" i="0" dirty="0">
                <a:solidFill>
                  <a:srgbClr val="FF0000"/>
                </a:solidFill>
                <a:latin typeface="Arial" charset="0"/>
              </a:endParaRPr>
            </a:p>
          </p:txBody>
        </p:sp>
        <p:grpSp>
          <p:nvGrpSpPr>
            <p:cNvPr id="138267" name="Group 80"/>
            <p:cNvGrpSpPr>
              <a:grpSpLocks/>
            </p:cNvGrpSpPr>
            <p:nvPr/>
          </p:nvGrpSpPr>
          <p:grpSpPr bwMode="auto">
            <a:xfrm>
              <a:off x="981" y="2182"/>
              <a:ext cx="1049" cy="189"/>
              <a:chOff x="2829" y="2040"/>
              <a:chExt cx="1049" cy="189"/>
            </a:xfrm>
          </p:grpSpPr>
          <p:sp>
            <p:nvSpPr>
              <p:cNvPr id="48161" name="Rectangle 81"/>
              <p:cNvSpPr>
                <a:spLocks noChangeArrowheads="1"/>
              </p:cNvSpPr>
              <p:nvPr/>
            </p:nvSpPr>
            <p:spPr bwMode="auto">
              <a:xfrm>
                <a:off x="2829" y="2042"/>
                <a:ext cx="1049" cy="185"/>
              </a:xfrm>
              <a:prstGeom prst="rect">
                <a:avLst/>
              </a:prstGeom>
              <a:solidFill>
                <a:srgbClr val="00009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8162" name="Rectangle 82"/>
              <p:cNvSpPr>
                <a:spLocks noChangeArrowheads="1"/>
              </p:cNvSpPr>
              <p:nvPr/>
            </p:nvSpPr>
            <p:spPr bwMode="auto">
              <a:xfrm>
                <a:off x="3078" y="2060"/>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8163" name="Line 83"/>
              <p:cNvSpPr>
                <a:spLocks noChangeShapeType="1"/>
              </p:cNvSpPr>
              <p:nvPr/>
            </p:nvSpPr>
            <p:spPr bwMode="auto">
              <a:xfrm>
                <a:off x="3180"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64" name="Line 84"/>
              <p:cNvSpPr>
                <a:spLocks noChangeShapeType="1"/>
              </p:cNvSpPr>
              <p:nvPr/>
            </p:nvSpPr>
            <p:spPr bwMode="auto">
              <a:xfrm>
                <a:off x="3276"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65" name="Line 85"/>
              <p:cNvSpPr>
                <a:spLocks noChangeShapeType="1"/>
              </p:cNvSpPr>
              <p:nvPr/>
            </p:nvSpPr>
            <p:spPr bwMode="auto">
              <a:xfrm>
                <a:off x="2910"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66" name="Line 86"/>
              <p:cNvSpPr>
                <a:spLocks noChangeShapeType="1"/>
              </p:cNvSpPr>
              <p:nvPr/>
            </p:nvSpPr>
            <p:spPr bwMode="auto">
              <a:xfrm>
                <a:off x="3006"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8157" name="Line 87"/>
            <p:cNvSpPr>
              <a:spLocks noChangeShapeType="1"/>
            </p:cNvSpPr>
            <p:nvPr/>
          </p:nvSpPr>
          <p:spPr bwMode="auto">
            <a:xfrm flipV="1">
              <a:off x="1018" y="1576"/>
              <a:ext cx="2" cy="702"/>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58" name="Line 88"/>
            <p:cNvSpPr>
              <a:spLocks noChangeShapeType="1"/>
            </p:cNvSpPr>
            <p:nvPr/>
          </p:nvSpPr>
          <p:spPr bwMode="auto">
            <a:xfrm flipV="1">
              <a:off x="1106" y="1680"/>
              <a:ext cx="0" cy="598"/>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59" name="Line 89"/>
            <p:cNvSpPr>
              <a:spLocks noChangeShapeType="1"/>
            </p:cNvSpPr>
            <p:nvPr/>
          </p:nvSpPr>
          <p:spPr bwMode="auto">
            <a:xfrm flipH="1" flipV="1">
              <a:off x="1276" y="1812"/>
              <a:ext cx="2" cy="47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60" name="Line 90"/>
            <p:cNvSpPr>
              <a:spLocks noChangeShapeType="1"/>
            </p:cNvSpPr>
            <p:nvPr/>
          </p:nvSpPr>
          <p:spPr bwMode="auto">
            <a:xfrm>
              <a:off x="1368" y="1924"/>
              <a:ext cx="2"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138251" name="Group 91"/>
          <p:cNvGrpSpPr>
            <a:grpSpLocks/>
          </p:cNvGrpSpPr>
          <p:nvPr/>
        </p:nvGrpSpPr>
        <p:grpSpPr bwMode="auto">
          <a:xfrm>
            <a:off x="5476875" y="2767013"/>
            <a:ext cx="895350" cy="2038350"/>
            <a:chOff x="2823" y="1545"/>
            <a:chExt cx="564" cy="1284"/>
          </a:xfrm>
        </p:grpSpPr>
        <p:sp>
          <p:nvSpPr>
            <p:cNvPr id="138261" name="Freeform 92"/>
            <p:cNvSpPr>
              <a:spLocks/>
            </p:cNvSpPr>
            <p:nvPr/>
          </p:nvSpPr>
          <p:spPr bwMode="auto">
            <a:xfrm>
              <a:off x="2823" y="2265"/>
              <a:ext cx="564" cy="56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4" h="564">
                  <a:moveTo>
                    <a:pt x="564" y="0"/>
                  </a:moveTo>
                  <a:lnTo>
                    <a:pt x="287" y="564"/>
                  </a:lnTo>
                  <a:lnTo>
                    <a:pt x="0" y="0"/>
                  </a:lnTo>
                  <a:lnTo>
                    <a:pt x="564" y="0"/>
                  </a:lnTo>
                  <a:close/>
                </a:path>
              </a:pathLst>
            </a:custGeom>
            <a:gradFill rotWithShape="1">
              <a:gsLst>
                <a:gs pos="0">
                  <a:schemeClr val="bg1"/>
                </a:gs>
                <a:gs pos="100000">
                  <a:srgbClr val="FF0000"/>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8151" name="Rectangle 93"/>
            <p:cNvSpPr>
              <a:spLocks noChangeArrowheads="1"/>
            </p:cNvSpPr>
            <p:nvPr/>
          </p:nvSpPr>
          <p:spPr bwMode="auto">
            <a:xfrm>
              <a:off x="2872" y="1877"/>
              <a:ext cx="493" cy="47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8152" name="Text Box 94"/>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8153" name="Line 95"/>
            <p:cNvSpPr>
              <a:spLocks noChangeShapeType="1"/>
            </p:cNvSpPr>
            <p:nvPr/>
          </p:nvSpPr>
          <p:spPr bwMode="auto">
            <a:xfrm>
              <a:off x="2868" y="203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54" name="Line 96"/>
            <p:cNvSpPr>
              <a:spLocks noChangeShapeType="1"/>
            </p:cNvSpPr>
            <p:nvPr/>
          </p:nvSpPr>
          <p:spPr bwMode="auto">
            <a:xfrm>
              <a:off x="2865" y="21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138252" name="Group 113"/>
          <p:cNvGrpSpPr>
            <a:grpSpLocks/>
          </p:cNvGrpSpPr>
          <p:nvPr/>
        </p:nvGrpSpPr>
        <p:grpSpPr bwMode="auto">
          <a:xfrm>
            <a:off x="9585325" y="2478088"/>
            <a:ext cx="928688" cy="1954212"/>
            <a:chOff x="250" y="1380"/>
            <a:chExt cx="585" cy="1231"/>
          </a:xfrm>
        </p:grpSpPr>
        <p:sp>
          <p:nvSpPr>
            <p:cNvPr id="138254" name="Freeform 106"/>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8144" name="Rectangle 107"/>
            <p:cNvSpPr>
              <a:spLocks noChangeArrowheads="1"/>
            </p:cNvSpPr>
            <p:nvPr/>
          </p:nvSpPr>
          <p:spPr bwMode="auto">
            <a:xfrm>
              <a:off x="338" y="1399"/>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8145" name="Text Box 108"/>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8146" name="Line 109"/>
            <p:cNvSpPr>
              <a:spLocks noChangeShapeType="1"/>
            </p:cNvSpPr>
            <p:nvPr/>
          </p:nvSpPr>
          <p:spPr bwMode="auto">
            <a:xfrm>
              <a:off x="346" y="186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47" name="Line 110"/>
            <p:cNvSpPr>
              <a:spLocks noChangeShapeType="1"/>
            </p:cNvSpPr>
            <p:nvPr/>
          </p:nvSpPr>
          <p:spPr bwMode="auto">
            <a:xfrm>
              <a:off x="343" y="202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48" name="Line 111"/>
            <p:cNvSpPr>
              <a:spLocks noChangeShapeType="1"/>
            </p:cNvSpPr>
            <p:nvPr/>
          </p:nvSpPr>
          <p:spPr bwMode="auto">
            <a:xfrm>
              <a:off x="340" y="218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8149" name="Line 112"/>
            <p:cNvSpPr>
              <a:spLocks noChangeShapeType="1"/>
            </p:cNvSpPr>
            <p:nvPr/>
          </p:nvSpPr>
          <p:spPr bwMode="auto">
            <a:xfrm>
              <a:off x="330" y="16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pic>
        <p:nvPicPr>
          <p:cNvPr id="138253" name="Picture 15" descr="underline_bas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5339" y="763589"/>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41388418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71892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718850"/>
                                        </p:tgtEl>
                                        <p:attrNameLst>
                                          <p:attrName>style.visibility</p:attrName>
                                        </p:attrNameLst>
                                      </p:cBhvr>
                                      <p:to>
                                        <p:strVal val="visible"/>
                                      </p:to>
                                    </p:set>
                                    <p:animEffect transition="in" filter="wipe(up)">
                                      <p:cBhvr>
                                        <p:cTn id="11" dur="1000"/>
                                        <p:tgtEl>
                                          <p:spTgt spid="718850"/>
                                        </p:tgtEl>
                                      </p:cBhvr>
                                    </p:animEffect>
                                  </p:childTnLst>
                                </p:cTn>
                              </p:par>
                            </p:childTnLst>
                          </p:cTn>
                        </p:par>
                        <p:par>
                          <p:cTn id="12" fill="hold" nodeType="afterGroup">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718925"/>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718921"/>
                                        </p:tgtEl>
                                      </p:cBhvr>
                                    </p:animEffect>
                                    <p:set>
                                      <p:cBhvr>
                                        <p:cTn id="17" dur="1" fill="hold">
                                          <p:stCondLst>
                                            <p:cond delay="499"/>
                                          </p:stCondLst>
                                        </p:cTn>
                                        <p:tgtEl>
                                          <p:spTgt spid="718921"/>
                                        </p:tgtEl>
                                        <p:attrNameLst>
                                          <p:attrName>style.visibility</p:attrName>
                                        </p:attrNameLst>
                                      </p:cBhvr>
                                      <p:to>
                                        <p:strVal val="hidden"/>
                                      </p:to>
                                    </p:set>
                                  </p:childTnLst>
                                </p:cTn>
                              </p:par>
                              <p:par>
                                <p:cTn id="18" presetID="9" presetClass="entr" presetSubtype="0" fill="hold" nodeType="withEffect">
                                  <p:stCondLst>
                                    <p:cond delay="0"/>
                                  </p:stCondLst>
                                  <p:childTnLst>
                                    <p:set>
                                      <p:cBhvr>
                                        <p:cTn id="19" dur="1" fill="hold">
                                          <p:stCondLst>
                                            <p:cond delay="0"/>
                                          </p:stCondLst>
                                        </p:cTn>
                                        <p:tgtEl>
                                          <p:spTgt spid="718926"/>
                                        </p:tgtEl>
                                        <p:attrNameLst>
                                          <p:attrName>style.visibility</p:attrName>
                                        </p:attrNameLst>
                                      </p:cBhvr>
                                      <p:to>
                                        <p:strVal val="visible"/>
                                      </p:to>
                                    </p:set>
                                    <p:animEffect transition="in" filter="dissolve">
                                      <p:cBhvr>
                                        <p:cTn id="20" dur="500"/>
                                        <p:tgtEl>
                                          <p:spTgt spid="7189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850" grpId="0" animBg="1"/>
      <p:bldP spid="718924" grpId="0"/>
      <p:bldP spid="718925"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0289" name="Group 101"/>
          <p:cNvGrpSpPr>
            <a:grpSpLocks/>
          </p:cNvGrpSpPr>
          <p:nvPr/>
        </p:nvGrpSpPr>
        <p:grpSpPr bwMode="auto">
          <a:xfrm>
            <a:off x="2233613" y="3962400"/>
            <a:ext cx="8235952" cy="2349500"/>
            <a:chOff x="709613" y="3962400"/>
            <a:chExt cx="8235952" cy="2349500"/>
          </a:xfrm>
        </p:grpSpPr>
        <p:grpSp>
          <p:nvGrpSpPr>
            <p:cNvPr id="140334" name="Group 102"/>
            <p:cNvGrpSpPr>
              <a:grpSpLocks/>
            </p:cNvGrpSpPr>
            <p:nvPr/>
          </p:nvGrpSpPr>
          <p:grpSpPr bwMode="auto">
            <a:xfrm>
              <a:off x="6979920" y="5354320"/>
              <a:ext cx="711200" cy="601028"/>
              <a:chOff x="7179310" y="4033520"/>
              <a:chExt cx="1009650" cy="855028"/>
            </a:xfrm>
          </p:grpSpPr>
          <p:grpSp>
            <p:nvGrpSpPr>
              <p:cNvPr id="140393" name="Group 44"/>
              <p:cNvGrpSpPr>
                <a:grpSpLocks/>
              </p:cNvGrpSpPr>
              <p:nvPr/>
            </p:nvGrpSpPr>
            <p:grpSpPr bwMode="auto">
              <a:xfrm>
                <a:off x="7179310" y="4033520"/>
                <a:ext cx="1009650" cy="855028"/>
                <a:chOff x="-44" y="1473"/>
                <a:chExt cx="981" cy="1105"/>
              </a:xfrm>
            </p:grpSpPr>
            <p:pic>
              <p:nvPicPr>
                <p:cNvPr id="140395"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396"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63" name="Rectangle 43"/>
              <p:cNvSpPr>
                <a:spLocks noChangeArrowheads="1"/>
              </p:cNvSpPr>
              <p:nvPr/>
            </p:nvSpPr>
            <p:spPr bwMode="auto">
              <a:xfrm rot="16200000">
                <a:off x="7439930" y="4308572"/>
                <a:ext cx="126470" cy="19607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40335" name="Group 103"/>
            <p:cNvGrpSpPr>
              <a:grpSpLocks/>
            </p:cNvGrpSpPr>
            <p:nvPr/>
          </p:nvGrpSpPr>
          <p:grpSpPr bwMode="auto">
            <a:xfrm>
              <a:off x="1046480" y="3962400"/>
              <a:ext cx="1026163" cy="761428"/>
              <a:chOff x="1046480" y="3962400"/>
              <a:chExt cx="1026163" cy="761428"/>
            </a:xfrm>
          </p:grpSpPr>
          <p:sp>
            <p:nvSpPr>
              <p:cNvPr id="158" name="Rectangle 48"/>
              <p:cNvSpPr>
                <a:spLocks noChangeArrowheads="1"/>
              </p:cNvSpPr>
              <p:nvPr/>
            </p:nvSpPr>
            <p:spPr bwMode="auto">
              <a:xfrm rot="16200000">
                <a:off x="1893887" y="4300538"/>
                <a:ext cx="111125" cy="24765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40390" name="Group 49"/>
              <p:cNvGrpSpPr>
                <a:grpSpLocks/>
              </p:cNvGrpSpPr>
              <p:nvPr/>
            </p:nvGrpSpPr>
            <p:grpSpPr bwMode="auto">
              <a:xfrm>
                <a:off x="1046480" y="3962400"/>
                <a:ext cx="936071" cy="761428"/>
                <a:chOff x="-44" y="1473"/>
                <a:chExt cx="981" cy="1105"/>
              </a:xfrm>
            </p:grpSpPr>
            <p:pic>
              <p:nvPicPr>
                <p:cNvPr id="140391" name="Picture 50"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392"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105" name="Text Box 4"/>
            <p:cNvSpPr txBox="1">
              <a:spLocks noChangeArrowheads="1"/>
            </p:cNvSpPr>
            <p:nvPr/>
          </p:nvSpPr>
          <p:spPr bwMode="auto">
            <a:xfrm>
              <a:off x="4224338" y="4381500"/>
              <a:ext cx="351378"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400" dirty="0">
                  <a:solidFill>
                    <a:srgbClr val="FF0000"/>
                  </a:solidFill>
                </a:rPr>
                <a:t>R</a:t>
              </a:r>
              <a:endParaRPr lang="en-US" dirty="0"/>
            </a:p>
          </p:txBody>
        </p:sp>
        <p:sp>
          <p:nvSpPr>
            <p:cNvPr id="49202" name="Text Box 21"/>
            <p:cNvSpPr txBox="1">
              <a:spLocks noChangeArrowheads="1"/>
            </p:cNvSpPr>
            <p:nvPr/>
          </p:nvSpPr>
          <p:spPr bwMode="auto">
            <a:xfrm>
              <a:off x="3868738" y="5378450"/>
              <a:ext cx="15430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1A-23-F9-CD-06-9B</a:t>
              </a:r>
            </a:p>
          </p:txBody>
        </p:sp>
        <p:sp>
          <p:nvSpPr>
            <p:cNvPr id="49203" name="Text Box 22"/>
            <p:cNvSpPr txBox="1">
              <a:spLocks noChangeArrowheads="1"/>
            </p:cNvSpPr>
            <p:nvPr/>
          </p:nvSpPr>
          <p:spPr bwMode="auto">
            <a:xfrm>
              <a:off x="4016375" y="5205413"/>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222.222.222.220</a:t>
              </a:r>
            </a:p>
          </p:txBody>
        </p:sp>
        <p:grpSp>
          <p:nvGrpSpPr>
            <p:cNvPr id="140339" name="Group 23"/>
            <p:cNvGrpSpPr>
              <a:grpSpLocks/>
            </p:cNvGrpSpPr>
            <p:nvPr/>
          </p:nvGrpSpPr>
          <p:grpSpPr bwMode="auto">
            <a:xfrm>
              <a:off x="3044825" y="5794375"/>
              <a:ext cx="1541463" cy="449263"/>
              <a:chOff x="1934" y="2405"/>
              <a:chExt cx="971" cy="283"/>
            </a:xfrm>
          </p:grpSpPr>
          <p:sp>
            <p:nvSpPr>
              <p:cNvPr id="49252" name="Text Box 24"/>
              <p:cNvSpPr txBox="1">
                <a:spLocks noChangeArrowheads="1"/>
              </p:cNvSpPr>
              <p:nvPr/>
            </p:nvSpPr>
            <p:spPr bwMode="auto">
              <a:xfrm>
                <a:off x="1934" y="2405"/>
                <a:ext cx="790"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111.111.111.110</a:t>
                </a:r>
              </a:p>
            </p:txBody>
          </p:sp>
          <p:sp>
            <p:nvSpPr>
              <p:cNvPr id="49253" name="Text Box 25"/>
              <p:cNvSpPr txBox="1">
                <a:spLocks noChangeArrowheads="1"/>
              </p:cNvSpPr>
              <p:nvPr/>
            </p:nvSpPr>
            <p:spPr bwMode="auto">
              <a:xfrm>
                <a:off x="1938" y="2515"/>
                <a:ext cx="967"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E6-E9-00-17-BB-4B</a:t>
                </a:r>
              </a:p>
            </p:txBody>
          </p:sp>
        </p:grpSp>
        <p:sp>
          <p:nvSpPr>
            <p:cNvPr id="49205" name="Text Box 26"/>
            <p:cNvSpPr txBox="1">
              <a:spLocks noChangeArrowheads="1"/>
            </p:cNvSpPr>
            <p:nvPr/>
          </p:nvSpPr>
          <p:spPr bwMode="auto">
            <a:xfrm>
              <a:off x="952500" y="6037263"/>
              <a:ext cx="16271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CC-49-DE-D0-AB-7D</a:t>
              </a:r>
            </a:p>
          </p:txBody>
        </p:sp>
        <p:sp>
          <p:nvSpPr>
            <p:cNvPr id="49206" name="Text Box 27"/>
            <p:cNvSpPr txBox="1">
              <a:spLocks noChangeArrowheads="1"/>
            </p:cNvSpPr>
            <p:nvPr/>
          </p:nvSpPr>
          <p:spPr bwMode="auto">
            <a:xfrm>
              <a:off x="942975" y="5854700"/>
              <a:ext cx="12541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111.111.111.112</a:t>
              </a:r>
            </a:p>
          </p:txBody>
        </p:sp>
        <p:sp>
          <p:nvSpPr>
            <p:cNvPr id="49207" name="Text Box 30"/>
            <p:cNvSpPr txBox="1">
              <a:spLocks noChangeArrowheads="1"/>
            </p:cNvSpPr>
            <p:nvPr/>
          </p:nvSpPr>
          <p:spPr bwMode="auto">
            <a:xfrm>
              <a:off x="709613" y="4741863"/>
              <a:ext cx="1242712"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111.111.111.111</a:t>
              </a:r>
            </a:p>
          </p:txBody>
        </p:sp>
        <p:sp>
          <p:nvSpPr>
            <p:cNvPr id="49208" name="Text Box 33"/>
            <p:cNvSpPr txBox="1">
              <a:spLocks noChangeArrowheads="1"/>
            </p:cNvSpPr>
            <p:nvPr/>
          </p:nvSpPr>
          <p:spPr bwMode="auto">
            <a:xfrm>
              <a:off x="730250" y="4927600"/>
              <a:ext cx="150971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74-29-9C-E8-FF-55</a:t>
              </a:r>
            </a:p>
          </p:txBody>
        </p:sp>
        <p:sp>
          <p:nvSpPr>
            <p:cNvPr id="140344" name="Freeform 39"/>
            <p:cNvSpPr>
              <a:spLocks/>
            </p:cNvSpPr>
            <p:nvPr/>
          </p:nvSpPr>
          <p:spPr bwMode="auto">
            <a:xfrm>
              <a:off x="2365375" y="4437063"/>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9210" name="Line 40"/>
            <p:cNvSpPr>
              <a:spLocks noChangeShapeType="1"/>
            </p:cNvSpPr>
            <p:nvPr/>
          </p:nvSpPr>
          <p:spPr bwMode="auto">
            <a:xfrm>
              <a:off x="2062163" y="4416425"/>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11" name="Line 41"/>
            <p:cNvSpPr>
              <a:spLocks noChangeShapeType="1"/>
            </p:cNvSpPr>
            <p:nvPr/>
          </p:nvSpPr>
          <p:spPr bwMode="auto">
            <a:xfrm flipV="1">
              <a:off x="2185988" y="5360988"/>
              <a:ext cx="231775" cy="2555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12" name="Line 42"/>
            <p:cNvSpPr>
              <a:spLocks noChangeShapeType="1"/>
            </p:cNvSpPr>
            <p:nvPr/>
          </p:nvSpPr>
          <p:spPr bwMode="auto">
            <a:xfrm>
              <a:off x="3184525" y="4954588"/>
              <a:ext cx="584200" cy="95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13" name="Line 44"/>
            <p:cNvSpPr>
              <a:spLocks noChangeShapeType="1"/>
            </p:cNvSpPr>
            <p:nvPr/>
          </p:nvSpPr>
          <p:spPr bwMode="auto">
            <a:xfrm flipV="1">
              <a:off x="2101850" y="5711825"/>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14" name="Line 45"/>
            <p:cNvSpPr>
              <a:spLocks noChangeShapeType="1"/>
            </p:cNvSpPr>
            <p:nvPr/>
          </p:nvSpPr>
          <p:spPr bwMode="auto">
            <a:xfrm flipH="1" flipV="1">
              <a:off x="1976438" y="4489450"/>
              <a:ext cx="0" cy="398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15" name="Line 46"/>
            <p:cNvSpPr>
              <a:spLocks noChangeShapeType="1"/>
            </p:cNvSpPr>
            <p:nvPr/>
          </p:nvSpPr>
          <p:spPr bwMode="auto">
            <a:xfrm>
              <a:off x="3854450" y="5021263"/>
              <a:ext cx="0" cy="750887"/>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16" name="Line 47"/>
            <p:cNvSpPr>
              <a:spLocks noChangeShapeType="1"/>
            </p:cNvSpPr>
            <p:nvPr/>
          </p:nvSpPr>
          <p:spPr bwMode="auto">
            <a:xfrm flipH="1" flipV="1">
              <a:off x="4935538" y="5011738"/>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21" name="Text Box 58"/>
            <p:cNvSpPr txBox="1">
              <a:spLocks noChangeArrowheads="1"/>
            </p:cNvSpPr>
            <p:nvPr/>
          </p:nvSpPr>
          <p:spPr bwMode="auto">
            <a:xfrm>
              <a:off x="719138" y="4156075"/>
              <a:ext cx="35779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A</a:t>
              </a:r>
            </a:p>
          </p:txBody>
        </p:sp>
        <p:sp>
          <p:nvSpPr>
            <p:cNvPr id="49218" name="Line 60"/>
            <p:cNvSpPr>
              <a:spLocks noChangeShapeType="1"/>
            </p:cNvSpPr>
            <p:nvPr/>
          </p:nvSpPr>
          <p:spPr bwMode="auto">
            <a:xfrm>
              <a:off x="5045075" y="4921250"/>
              <a:ext cx="11985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140354" name="Group 63"/>
            <p:cNvGrpSpPr>
              <a:grpSpLocks/>
            </p:cNvGrpSpPr>
            <p:nvPr/>
          </p:nvGrpSpPr>
          <p:grpSpPr bwMode="auto">
            <a:xfrm>
              <a:off x="7372352" y="4845050"/>
              <a:ext cx="1573213" cy="463550"/>
              <a:chOff x="4351" y="2786"/>
              <a:chExt cx="991" cy="292"/>
            </a:xfrm>
          </p:grpSpPr>
          <p:sp>
            <p:nvSpPr>
              <p:cNvPr id="49250" name="Text Box 64"/>
              <p:cNvSpPr txBox="1">
                <a:spLocks noChangeArrowheads="1"/>
              </p:cNvSpPr>
              <p:nvPr/>
            </p:nvSpPr>
            <p:spPr bwMode="auto">
              <a:xfrm>
                <a:off x="4352" y="2786"/>
                <a:ext cx="833"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222.222.222.222</a:t>
                </a:r>
              </a:p>
            </p:txBody>
          </p:sp>
          <p:sp>
            <p:nvSpPr>
              <p:cNvPr id="49251" name="Text Box 65"/>
              <p:cNvSpPr txBox="1">
                <a:spLocks noChangeArrowheads="1"/>
              </p:cNvSpPr>
              <p:nvPr/>
            </p:nvSpPr>
            <p:spPr bwMode="auto">
              <a:xfrm>
                <a:off x="4351" y="2904"/>
                <a:ext cx="991"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49-BD-D2-C7-56-2A</a:t>
                </a:r>
              </a:p>
            </p:txBody>
          </p:sp>
        </p:grpSp>
        <p:sp>
          <p:nvSpPr>
            <p:cNvPr id="49220" name="Line 67"/>
            <p:cNvSpPr>
              <a:spLocks noChangeShapeType="1"/>
            </p:cNvSpPr>
            <p:nvPr/>
          </p:nvSpPr>
          <p:spPr bwMode="auto">
            <a:xfrm flipV="1">
              <a:off x="6943725" y="4416425"/>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21" name="Line 68"/>
            <p:cNvSpPr>
              <a:spLocks noChangeShapeType="1"/>
            </p:cNvSpPr>
            <p:nvPr/>
          </p:nvSpPr>
          <p:spPr bwMode="auto">
            <a:xfrm flipH="1" flipV="1">
              <a:off x="7469188" y="4492625"/>
              <a:ext cx="11112" cy="388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22" name="Text Box 71"/>
            <p:cNvSpPr txBox="1">
              <a:spLocks noChangeArrowheads="1"/>
            </p:cNvSpPr>
            <p:nvPr/>
          </p:nvSpPr>
          <p:spPr bwMode="auto">
            <a:xfrm>
              <a:off x="7073900" y="5811838"/>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222.222.222.221</a:t>
              </a:r>
            </a:p>
          </p:txBody>
        </p:sp>
        <p:sp>
          <p:nvSpPr>
            <p:cNvPr id="49223" name="Text Box 72"/>
            <p:cNvSpPr txBox="1">
              <a:spLocks noChangeArrowheads="1"/>
            </p:cNvSpPr>
            <p:nvPr/>
          </p:nvSpPr>
          <p:spPr bwMode="auto">
            <a:xfrm>
              <a:off x="7077075" y="5986463"/>
              <a:ext cx="1501775"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88-B2-2F-54-1A-0F</a:t>
              </a:r>
            </a:p>
          </p:txBody>
        </p:sp>
        <p:sp>
          <p:nvSpPr>
            <p:cNvPr id="49224" name="Line 73"/>
            <p:cNvSpPr>
              <a:spLocks noChangeShapeType="1"/>
            </p:cNvSpPr>
            <p:nvPr/>
          </p:nvSpPr>
          <p:spPr bwMode="auto">
            <a:xfrm flipH="1" flipV="1">
              <a:off x="6873875" y="5313363"/>
              <a:ext cx="254000" cy="2508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225" name="Line 74"/>
            <p:cNvSpPr>
              <a:spLocks noChangeShapeType="1"/>
            </p:cNvSpPr>
            <p:nvPr/>
          </p:nvSpPr>
          <p:spPr bwMode="auto">
            <a:xfrm flipH="1">
              <a:off x="7208838" y="5654675"/>
              <a:ext cx="4762" cy="2016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40361" name="Freeform 75"/>
            <p:cNvSpPr>
              <a:spLocks/>
            </p:cNvSpPr>
            <p:nvPr/>
          </p:nvSpPr>
          <p:spPr bwMode="auto">
            <a:xfrm>
              <a:off x="6203950" y="4440238"/>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31" name="Text Box 76"/>
            <p:cNvSpPr txBox="1">
              <a:spLocks noChangeArrowheads="1"/>
            </p:cNvSpPr>
            <p:nvPr/>
          </p:nvSpPr>
          <p:spPr bwMode="auto">
            <a:xfrm>
              <a:off x="8307388" y="4073525"/>
              <a:ext cx="3571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B</a:t>
              </a:r>
            </a:p>
          </p:txBody>
        </p:sp>
        <p:grpSp>
          <p:nvGrpSpPr>
            <p:cNvPr id="140363" name="Group 131"/>
            <p:cNvGrpSpPr>
              <a:grpSpLocks/>
            </p:cNvGrpSpPr>
            <p:nvPr/>
          </p:nvGrpSpPr>
          <p:grpSpPr bwMode="auto">
            <a:xfrm>
              <a:off x="7179310" y="4033520"/>
              <a:ext cx="1009650" cy="855028"/>
              <a:chOff x="7179310" y="4033520"/>
              <a:chExt cx="1009650" cy="855028"/>
            </a:xfrm>
          </p:grpSpPr>
          <p:grpSp>
            <p:nvGrpSpPr>
              <p:cNvPr id="140381" name="Group 44"/>
              <p:cNvGrpSpPr>
                <a:grpSpLocks/>
              </p:cNvGrpSpPr>
              <p:nvPr/>
            </p:nvGrpSpPr>
            <p:grpSpPr bwMode="auto">
              <a:xfrm>
                <a:off x="7179310" y="4033520"/>
                <a:ext cx="1009650" cy="855028"/>
                <a:chOff x="-44" y="1473"/>
                <a:chExt cx="981" cy="1105"/>
              </a:xfrm>
            </p:grpSpPr>
            <p:pic>
              <p:nvPicPr>
                <p:cNvPr id="140383" name="Picture 45"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384"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51" name="Rectangle 43"/>
              <p:cNvSpPr>
                <a:spLocks noChangeArrowheads="1"/>
              </p:cNvSpPr>
              <p:nvPr/>
            </p:nvSpPr>
            <p:spPr bwMode="auto">
              <a:xfrm rot="16200000">
                <a:off x="7438232" y="4309268"/>
                <a:ext cx="127000"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40364" name="Group 132"/>
            <p:cNvGrpSpPr>
              <a:grpSpLocks/>
            </p:cNvGrpSpPr>
            <p:nvPr/>
          </p:nvGrpSpPr>
          <p:grpSpPr bwMode="auto">
            <a:xfrm>
              <a:off x="3757931" y="4714240"/>
              <a:ext cx="1291589" cy="426719"/>
              <a:chOff x="4011931" y="3379152"/>
              <a:chExt cx="1262062" cy="390207"/>
            </a:xfrm>
          </p:grpSpPr>
          <p:sp>
            <p:nvSpPr>
              <p:cNvPr id="139" name="Rectangle 43"/>
              <p:cNvSpPr>
                <a:spLocks noChangeArrowheads="1"/>
              </p:cNvSpPr>
              <p:nvPr/>
            </p:nvSpPr>
            <p:spPr bwMode="auto">
              <a:xfrm rot="16200000">
                <a:off x="5112705" y="3476529"/>
                <a:ext cx="127747"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40371" name="Group 1185"/>
              <p:cNvGrpSpPr>
                <a:grpSpLocks/>
              </p:cNvGrpSpPr>
              <p:nvPr/>
            </p:nvGrpSpPr>
            <p:grpSpPr bwMode="auto">
              <a:xfrm>
                <a:off x="4197985" y="3379152"/>
                <a:ext cx="892175" cy="390207"/>
                <a:chOff x="4650" y="1129"/>
                <a:chExt cx="246" cy="95"/>
              </a:xfrm>
            </p:grpSpPr>
            <p:sp>
              <p:nvSpPr>
                <p:cNvPr id="140373"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sp>
              <p:nvSpPr>
                <p:cNvPr id="140374"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cs typeface="Arial" charset="0"/>
                  </a:endParaRPr>
                </a:p>
              </p:txBody>
            </p:sp>
            <p:sp>
              <p:nvSpPr>
                <p:cNvPr id="140375"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grpSp>
              <p:nvGrpSpPr>
                <p:cNvPr id="140376" name="Group 1189"/>
                <p:cNvGrpSpPr>
                  <a:grpSpLocks/>
                </p:cNvGrpSpPr>
                <p:nvPr/>
              </p:nvGrpSpPr>
              <p:grpSpPr bwMode="auto">
                <a:xfrm>
                  <a:off x="4699" y="1145"/>
                  <a:ext cx="138" cy="29"/>
                  <a:chOff x="2468" y="1332"/>
                  <a:chExt cx="310" cy="60"/>
                </a:xfrm>
              </p:grpSpPr>
              <p:sp>
                <p:nvSpPr>
                  <p:cNvPr id="140379"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40380"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49242"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49243"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sp>
            <p:nvSpPr>
              <p:cNvPr id="141" name="Rectangle 43"/>
              <p:cNvSpPr>
                <a:spLocks noChangeArrowheads="1"/>
              </p:cNvSpPr>
              <p:nvPr/>
            </p:nvSpPr>
            <p:spPr bwMode="auto">
              <a:xfrm rot="16200000">
                <a:off x="4046200" y="3485965"/>
                <a:ext cx="126295" cy="19545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40365" name="Group 133"/>
            <p:cNvGrpSpPr>
              <a:grpSpLocks/>
            </p:cNvGrpSpPr>
            <p:nvPr/>
          </p:nvGrpSpPr>
          <p:grpSpPr bwMode="auto">
            <a:xfrm>
              <a:off x="1483360" y="5313680"/>
              <a:ext cx="701043" cy="517588"/>
              <a:chOff x="1046480" y="3962400"/>
              <a:chExt cx="1026163" cy="761428"/>
            </a:xfrm>
          </p:grpSpPr>
          <p:sp>
            <p:nvSpPr>
              <p:cNvPr id="135" name="Rectangle 48"/>
              <p:cNvSpPr>
                <a:spLocks noChangeArrowheads="1"/>
              </p:cNvSpPr>
              <p:nvPr/>
            </p:nvSpPr>
            <p:spPr bwMode="auto">
              <a:xfrm rot="16200000">
                <a:off x="1893438" y="4298853"/>
                <a:ext cx="109762" cy="248638"/>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40367" name="Group 49"/>
              <p:cNvGrpSpPr>
                <a:grpSpLocks/>
              </p:cNvGrpSpPr>
              <p:nvPr/>
            </p:nvGrpSpPr>
            <p:grpSpPr bwMode="auto">
              <a:xfrm>
                <a:off x="1046480" y="3962400"/>
                <a:ext cx="936071" cy="761428"/>
                <a:chOff x="-44" y="1473"/>
                <a:chExt cx="981" cy="1105"/>
              </a:xfrm>
            </p:grpSpPr>
            <p:pic>
              <p:nvPicPr>
                <p:cNvPr id="140368" name="Picture 5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0369"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grpSp>
      <p:sp>
        <p:nvSpPr>
          <p:cNvPr id="49157" name="Rectangle 3"/>
          <p:cNvSpPr>
            <a:spLocks noGrp="1" noChangeArrowheads="1"/>
          </p:cNvSpPr>
          <p:nvPr>
            <p:ph type="title"/>
          </p:nvPr>
        </p:nvSpPr>
        <p:spPr>
          <a:xfrm>
            <a:off x="2057400" y="0"/>
            <a:ext cx="8001000" cy="1143000"/>
          </a:xfrm>
        </p:spPr>
        <p:txBody>
          <a:bodyPr/>
          <a:lstStyle/>
          <a:p>
            <a:pPr>
              <a:defRPr/>
            </a:pPr>
            <a:r>
              <a:rPr lang="en-US" sz="4000" dirty="0">
                <a:latin typeface="Gill Sans MT" charset="0"/>
              </a:rPr>
              <a:t>Addressing: routing to another LAN</a:t>
            </a:r>
          </a:p>
        </p:txBody>
      </p:sp>
      <p:sp>
        <p:nvSpPr>
          <p:cNvPr id="720966" name="Rectangle 70"/>
          <p:cNvSpPr>
            <a:spLocks noChangeArrowheads="1"/>
          </p:cNvSpPr>
          <p:nvPr/>
        </p:nvSpPr>
        <p:spPr bwMode="auto">
          <a:xfrm>
            <a:off x="2230438" y="1084263"/>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R forwards datagram with IP source A, destination B </a:t>
            </a:r>
          </a:p>
        </p:txBody>
      </p:sp>
      <p:sp>
        <p:nvSpPr>
          <p:cNvPr id="720967" name="Rectangle 71"/>
          <p:cNvSpPr>
            <a:spLocks noChangeArrowheads="1"/>
          </p:cNvSpPr>
          <p:nvPr/>
        </p:nvSpPr>
        <p:spPr bwMode="auto">
          <a:xfrm>
            <a:off x="2243138" y="1441451"/>
            <a:ext cx="7772400"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R creates link-layer frame with B's MAC address as destination address, frame contains A-to-B IP datagram</a:t>
            </a:r>
            <a:endParaRPr lang="en-US" sz="2800" dirty="0">
              <a:latin typeface="Gill Sans MT" charset="0"/>
            </a:endParaRPr>
          </a:p>
        </p:txBody>
      </p:sp>
      <p:grpSp>
        <p:nvGrpSpPr>
          <p:cNvPr id="720995" name="Group 99"/>
          <p:cNvGrpSpPr>
            <a:grpSpLocks/>
          </p:cNvGrpSpPr>
          <p:nvPr/>
        </p:nvGrpSpPr>
        <p:grpSpPr bwMode="auto">
          <a:xfrm>
            <a:off x="6315076" y="2293938"/>
            <a:ext cx="2436813" cy="1643062"/>
            <a:chOff x="3018" y="1445"/>
            <a:chExt cx="1535" cy="1035"/>
          </a:xfrm>
        </p:grpSpPr>
        <p:sp>
          <p:nvSpPr>
            <p:cNvPr id="49176" name="AutoShape 2"/>
            <p:cNvSpPr>
              <a:spLocks noChangeArrowheads="1"/>
            </p:cNvSpPr>
            <p:nvPr/>
          </p:nvSpPr>
          <p:spPr bwMode="auto">
            <a:xfrm>
              <a:off x="3597" y="1981"/>
              <a:ext cx="198" cy="499"/>
            </a:xfrm>
            <a:prstGeom prst="downArrow">
              <a:avLst>
                <a:gd name="adj1" fmla="val 50000"/>
                <a:gd name="adj2" fmla="val 63005"/>
              </a:avLst>
            </a:prstGeom>
            <a:gradFill rotWithShape="1">
              <a:gsLst>
                <a:gs pos="0">
                  <a:schemeClr val="bg1"/>
                </a:gs>
                <a:gs pos="100000">
                  <a:srgbClr val="FF0000"/>
                </a:gs>
              </a:gsLst>
              <a:lin ang="5400000" scaled="1"/>
            </a:gra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140312" name="Group 61"/>
            <p:cNvGrpSpPr>
              <a:grpSpLocks/>
            </p:cNvGrpSpPr>
            <p:nvPr/>
          </p:nvGrpSpPr>
          <p:grpSpPr bwMode="auto">
            <a:xfrm>
              <a:off x="3286" y="1702"/>
              <a:ext cx="1267" cy="479"/>
              <a:chOff x="1197" y="1665"/>
              <a:chExt cx="1267" cy="479"/>
            </a:xfrm>
          </p:grpSpPr>
          <p:grpSp>
            <p:nvGrpSpPr>
              <p:cNvPr id="140329" name="Group 62"/>
              <p:cNvGrpSpPr>
                <a:grpSpLocks/>
              </p:cNvGrpSpPr>
              <p:nvPr/>
            </p:nvGrpSpPr>
            <p:grpSpPr bwMode="auto">
              <a:xfrm>
                <a:off x="1231" y="1990"/>
                <a:ext cx="691" cy="154"/>
                <a:chOff x="1231" y="1990"/>
                <a:chExt cx="691" cy="154"/>
              </a:xfrm>
            </p:grpSpPr>
            <p:sp>
              <p:nvSpPr>
                <p:cNvPr id="49196" name="Rectangle 63"/>
                <p:cNvSpPr>
                  <a:spLocks noChangeArrowheads="1"/>
                </p:cNvSpPr>
                <p:nvPr/>
              </p:nvSpPr>
              <p:spPr bwMode="auto">
                <a:xfrm>
                  <a:off x="1231" y="1991"/>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9197" name="Line 64"/>
                <p:cNvSpPr>
                  <a:spLocks noChangeShapeType="1"/>
                </p:cNvSpPr>
                <p:nvPr/>
              </p:nvSpPr>
              <p:spPr bwMode="auto">
                <a:xfrm>
                  <a:off x="1337" y="1990"/>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98" name="Line 65"/>
                <p:cNvSpPr>
                  <a:spLocks noChangeShapeType="1"/>
                </p:cNvSpPr>
                <p:nvPr/>
              </p:nvSpPr>
              <p:spPr bwMode="auto">
                <a:xfrm>
                  <a:off x="1427" y="1992"/>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9195" name="Text Box 66"/>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IP src: 111.111.111.111</a:t>
                </a:r>
              </a:p>
              <a:p>
                <a:pPr>
                  <a:defRPr/>
                </a:pPr>
                <a:r>
                  <a:rPr lang="en-US" sz="1200" i="0" dirty="0">
                    <a:latin typeface="Arial" charset="0"/>
                  </a:rPr>
                  <a:t>   IP dest: 222.222.222.222</a:t>
                </a:r>
              </a:p>
            </p:txBody>
          </p:sp>
        </p:grpSp>
        <p:grpSp>
          <p:nvGrpSpPr>
            <p:cNvPr id="140313" name="Group 67"/>
            <p:cNvGrpSpPr>
              <a:grpSpLocks/>
            </p:cNvGrpSpPr>
            <p:nvPr/>
          </p:nvGrpSpPr>
          <p:grpSpPr bwMode="auto">
            <a:xfrm>
              <a:off x="3364" y="1860"/>
              <a:ext cx="92" cy="243"/>
              <a:chOff x="1272" y="1762"/>
              <a:chExt cx="92" cy="243"/>
            </a:xfrm>
          </p:grpSpPr>
          <p:sp>
            <p:nvSpPr>
              <p:cNvPr id="49192" name="Line 68"/>
              <p:cNvSpPr>
                <a:spLocks noChangeShapeType="1"/>
              </p:cNvSpPr>
              <p:nvPr/>
            </p:nvSpPr>
            <p:spPr bwMode="auto">
              <a:xfrm>
                <a:off x="1272" y="1762"/>
                <a:ext cx="0" cy="24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93" name="Line 69"/>
              <p:cNvSpPr>
                <a:spLocks noChangeShapeType="1"/>
              </p:cNvSpPr>
              <p:nvPr/>
            </p:nvSpPr>
            <p:spPr bwMode="auto">
              <a:xfrm>
                <a:off x="1364" y="1878"/>
                <a:ext cx="0" cy="12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140314" name="Group 72"/>
            <p:cNvGrpSpPr>
              <a:grpSpLocks/>
            </p:cNvGrpSpPr>
            <p:nvPr/>
          </p:nvGrpSpPr>
          <p:grpSpPr bwMode="auto">
            <a:xfrm>
              <a:off x="3018" y="1445"/>
              <a:ext cx="1530" cy="957"/>
              <a:chOff x="931" y="1414"/>
              <a:chExt cx="1530" cy="957"/>
            </a:xfrm>
          </p:grpSpPr>
          <p:sp>
            <p:nvSpPr>
              <p:cNvPr id="49180" name="Text Box 73"/>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MAC src: </a:t>
                </a:r>
                <a:r>
                  <a:rPr lang="en-US" sz="1200" i="0" dirty="0">
                    <a:solidFill>
                      <a:srgbClr val="FF0000"/>
                    </a:solidFill>
                    <a:latin typeface="Arial" charset="0"/>
                  </a:rPr>
                  <a:t>1A-23-F9-CD-06-9B</a:t>
                </a:r>
              </a:p>
              <a:p>
                <a:pPr>
                  <a:defRPr/>
                </a:pPr>
                <a:r>
                  <a:rPr lang="en-US" sz="1200" i="0" dirty="0">
                    <a:latin typeface="Arial" charset="0"/>
                  </a:rPr>
                  <a:t>  MAC dest: </a:t>
                </a:r>
                <a:r>
                  <a:rPr lang="en-US" sz="1200" i="0" dirty="0">
                    <a:solidFill>
                      <a:srgbClr val="FF0000"/>
                    </a:solidFill>
                    <a:latin typeface="Arial" charset="0"/>
                  </a:rPr>
                  <a:t>49-BD-D2-C7-56-2A</a:t>
                </a:r>
              </a:p>
              <a:p>
                <a:pPr>
                  <a:defRPr/>
                </a:pPr>
                <a:endParaRPr lang="en-US" sz="1200" i="0" dirty="0">
                  <a:solidFill>
                    <a:srgbClr val="FF0000"/>
                  </a:solidFill>
                  <a:latin typeface="Arial" charset="0"/>
                </a:endParaRPr>
              </a:p>
            </p:txBody>
          </p:sp>
          <p:grpSp>
            <p:nvGrpSpPr>
              <p:cNvPr id="140316" name="Group 74"/>
              <p:cNvGrpSpPr>
                <a:grpSpLocks/>
              </p:cNvGrpSpPr>
              <p:nvPr/>
            </p:nvGrpSpPr>
            <p:grpSpPr bwMode="auto">
              <a:xfrm>
                <a:off x="981" y="2182"/>
                <a:ext cx="1049" cy="189"/>
                <a:chOff x="2829" y="2040"/>
                <a:chExt cx="1049" cy="189"/>
              </a:xfrm>
            </p:grpSpPr>
            <p:sp>
              <p:nvSpPr>
                <p:cNvPr id="49186" name="Rectangle 75"/>
                <p:cNvSpPr>
                  <a:spLocks noChangeArrowheads="1"/>
                </p:cNvSpPr>
                <p:nvPr/>
              </p:nvSpPr>
              <p:spPr bwMode="auto">
                <a:xfrm>
                  <a:off x="2829" y="2042"/>
                  <a:ext cx="1049" cy="185"/>
                </a:xfrm>
                <a:prstGeom prst="rect">
                  <a:avLst/>
                </a:prstGeom>
                <a:solidFill>
                  <a:srgbClr val="00009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9187" name="Rectangle 76"/>
                <p:cNvSpPr>
                  <a:spLocks noChangeArrowheads="1"/>
                </p:cNvSpPr>
                <p:nvPr/>
              </p:nvSpPr>
              <p:spPr bwMode="auto">
                <a:xfrm>
                  <a:off x="3078" y="2060"/>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9188" name="Line 77"/>
                <p:cNvSpPr>
                  <a:spLocks noChangeShapeType="1"/>
                </p:cNvSpPr>
                <p:nvPr/>
              </p:nvSpPr>
              <p:spPr bwMode="auto">
                <a:xfrm>
                  <a:off x="3180"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89" name="Line 78"/>
                <p:cNvSpPr>
                  <a:spLocks noChangeShapeType="1"/>
                </p:cNvSpPr>
                <p:nvPr/>
              </p:nvSpPr>
              <p:spPr bwMode="auto">
                <a:xfrm>
                  <a:off x="3276"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90" name="Line 79"/>
                <p:cNvSpPr>
                  <a:spLocks noChangeShapeType="1"/>
                </p:cNvSpPr>
                <p:nvPr/>
              </p:nvSpPr>
              <p:spPr bwMode="auto">
                <a:xfrm>
                  <a:off x="2910"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91" name="Line 80"/>
                <p:cNvSpPr>
                  <a:spLocks noChangeShapeType="1"/>
                </p:cNvSpPr>
                <p:nvPr/>
              </p:nvSpPr>
              <p:spPr bwMode="auto">
                <a:xfrm>
                  <a:off x="3006"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49182" name="Line 81"/>
              <p:cNvSpPr>
                <a:spLocks noChangeShapeType="1"/>
              </p:cNvSpPr>
              <p:nvPr/>
            </p:nvSpPr>
            <p:spPr bwMode="auto">
              <a:xfrm flipV="1">
                <a:off x="1018" y="1576"/>
                <a:ext cx="2" cy="702"/>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83" name="Line 82"/>
              <p:cNvSpPr>
                <a:spLocks noChangeShapeType="1"/>
              </p:cNvSpPr>
              <p:nvPr/>
            </p:nvSpPr>
            <p:spPr bwMode="auto">
              <a:xfrm flipV="1">
                <a:off x="1106" y="1680"/>
                <a:ext cx="0" cy="598"/>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84" name="Line 83"/>
              <p:cNvSpPr>
                <a:spLocks noChangeShapeType="1"/>
              </p:cNvSpPr>
              <p:nvPr/>
            </p:nvSpPr>
            <p:spPr bwMode="auto">
              <a:xfrm flipH="1" flipV="1">
                <a:off x="1276" y="1812"/>
                <a:ext cx="2" cy="47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85" name="Line 84"/>
              <p:cNvSpPr>
                <a:spLocks noChangeShapeType="1"/>
              </p:cNvSpPr>
              <p:nvPr/>
            </p:nvSpPr>
            <p:spPr bwMode="auto">
              <a:xfrm>
                <a:off x="1368" y="1924"/>
                <a:ext cx="2"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140296" name="Group 85"/>
          <p:cNvGrpSpPr>
            <a:grpSpLocks/>
          </p:cNvGrpSpPr>
          <p:nvPr/>
        </p:nvGrpSpPr>
        <p:grpSpPr bwMode="auto">
          <a:xfrm>
            <a:off x="5476875" y="2767013"/>
            <a:ext cx="895350" cy="2038350"/>
            <a:chOff x="2823" y="1545"/>
            <a:chExt cx="564" cy="1284"/>
          </a:xfrm>
        </p:grpSpPr>
        <p:sp>
          <p:nvSpPr>
            <p:cNvPr id="140306" name="Freeform 86"/>
            <p:cNvSpPr>
              <a:spLocks/>
            </p:cNvSpPr>
            <p:nvPr/>
          </p:nvSpPr>
          <p:spPr bwMode="auto">
            <a:xfrm>
              <a:off x="2823" y="2265"/>
              <a:ext cx="564" cy="56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4" h="564">
                  <a:moveTo>
                    <a:pt x="564" y="0"/>
                  </a:moveTo>
                  <a:lnTo>
                    <a:pt x="287" y="564"/>
                  </a:lnTo>
                  <a:lnTo>
                    <a:pt x="0" y="0"/>
                  </a:lnTo>
                  <a:lnTo>
                    <a:pt x="564" y="0"/>
                  </a:lnTo>
                  <a:close/>
                </a:path>
              </a:pathLst>
            </a:custGeom>
            <a:gradFill rotWithShape="1">
              <a:gsLst>
                <a:gs pos="0">
                  <a:schemeClr val="bg1"/>
                </a:gs>
                <a:gs pos="100000">
                  <a:srgbClr val="FF0000"/>
                </a:gs>
              </a:gsLst>
              <a:lin ang="54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9172" name="Rectangle 87"/>
            <p:cNvSpPr>
              <a:spLocks noChangeArrowheads="1"/>
            </p:cNvSpPr>
            <p:nvPr/>
          </p:nvSpPr>
          <p:spPr bwMode="auto">
            <a:xfrm>
              <a:off x="2872" y="1877"/>
              <a:ext cx="493" cy="477"/>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9173" name="Text Box 88"/>
            <p:cNvSpPr txBox="1">
              <a:spLocks noChangeArrowheads="1"/>
            </p:cNvSpPr>
            <p:nvPr/>
          </p:nvSpPr>
          <p:spPr bwMode="auto">
            <a:xfrm>
              <a:off x="2941" y="1545"/>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9174" name="Line 89"/>
            <p:cNvSpPr>
              <a:spLocks noChangeShapeType="1"/>
            </p:cNvSpPr>
            <p:nvPr/>
          </p:nvSpPr>
          <p:spPr bwMode="auto">
            <a:xfrm>
              <a:off x="2868" y="203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75" name="Line 90"/>
            <p:cNvSpPr>
              <a:spLocks noChangeShapeType="1"/>
            </p:cNvSpPr>
            <p:nvPr/>
          </p:nvSpPr>
          <p:spPr bwMode="auto">
            <a:xfrm>
              <a:off x="2865" y="21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720987" name="Group 91"/>
          <p:cNvGrpSpPr>
            <a:grpSpLocks/>
          </p:cNvGrpSpPr>
          <p:nvPr/>
        </p:nvGrpSpPr>
        <p:grpSpPr bwMode="auto">
          <a:xfrm>
            <a:off x="9585325" y="2478088"/>
            <a:ext cx="928688" cy="1954212"/>
            <a:chOff x="250" y="1380"/>
            <a:chExt cx="585" cy="1231"/>
          </a:xfrm>
        </p:grpSpPr>
        <p:sp>
          <p:nvSpPr>
            <p:cNvPr id="140299" name="Freeform 92"/>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49165" name="Rectangle 93"/>
            <p:cNvSpPr>
              <a:spLocks noChangeArrowheads="1"/>
            </p:cNvSpPr>
            <p:nvPr/>
          </p:nvSpPr>
          <p:spPr bwMode="auto">
            <a:xfrm>
              <a:off x="338" y="1399"/>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49166" name="Text Box 94"/>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49167" name="Line 95"/>
            <p:cNvSpPr>
              <a:spLocks noChangeShapeType="1"/>
            </p:cNvSpPr>
            <p:nvPr/>
          </p:nvSpPr>
          <p:spPr bwMode="auto">
            <a:xfrm>
              <a:off x="346" y="186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68" name="Line 96"/>
            <p:cNvSpPr>
              <a:spLocks noChangeShapeType="1"/>
            </p:cNvSpPr>
            <p:nvPr/>
          </p:nvSpPr>
          <p:spPr bwMode="auto">
            <a:xfrm>
              <a:off x="343" y="202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69" name="Line 97"/>
            <p:cNvSpPr>
              <a:spLocks noChangeShapeType="1"/>
            </p:cNvSpPr>
            <p:nvPr/>
          </p:nvSpPr>
          <p:spPr bwMode="auto">
            <a:xfrm>
              <a:off x="340" y="218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49170" name="Line 98"/>
            <p:cNvSpPr>
              <a:spLocks noChangeShapeType="1"/>
            </p:cNvSpPr>
            <p:nvPr/>
          </p:nvSpPr>
          <p:spPr bwMode="auto">
            <a:xfrm>
              <a:off x="330" y="16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pic>
        <p:nvPicPr>
          <p:cNvPr id="140298" name="Picture 15" descr="underline_bas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5339" y="763589"/>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2077533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096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720967"/>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4" fill="hold" nodeType="clickEffect">
                                  <p:stCondLst>
                                    <p:cond delay="0"/>
                                  </p:stCondLst>
                                  <p:childTnLst>
                                    <p:set>
                                      <p:cBhvr>
                                        <p:cTn id="13" dur="1" fill="hold">
                                          <p:stCondLst>
                                            <p:cond delay="0"/>
                                          </p:stCondLst>
                                        </p:cTn>
                                        <p:tgtEl>
                                          <p:spTgt spid="720987"/>
                                        </p:tgtEl>
                                        <p:attrNameLst>
                                          <p:attrName>style.visibility</p:attrName>
                                        </p:attrNameLst>
                                      </p:cBhvr>
                                      <p:to>
                                        <p:strVal val="visible"/>
                                      </p:to>
                                    </p:set>
                                    <p:animEffect transition="in" filter="wipe(down)">
                                      <p:cBhvr>
                                        <p:cTn id="14" dur="1000"/>
                                        <p:tgtEl>
                                          <p:spTgt spid="72098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0" presetClass="path" presetSubtype="0" accel="50000" decel="50000" fill="hold" nodeType="clickEffect">
                                  <p:stCondLst>
                                    <p:cond delay="0"/>
                                  </p:stCondLst>
                                  <p:childTnLst>
                                    <p:animMotion origin="layout" path="M 1.94444E-6 3.33333E-6 L 1.94444E-6 0.19838 L 0.11007 0.1199 L 0.11007 -0.03565 " pathEditMode="relative" rAng="0" ptsTypes="AAAA">
                                      <p:cBhvr>
                                        <p:cTn id="18" dur="2000" fill="hold"/>
                                        <p:tgtEl>
                                          <p:spTgt spid="720995"/>
                                        </p:tgtEl>
                                        <p:attrNameLst>
                                          <p:attrName>ppt_x</p:attrName>
                                          <p:attrName>ppt_y</p:attrName>
                                        </p:attrNameLst>
                                      </p:cBhvr>
                                      <p:rCtr x="5503" y="81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966" grpId="0"/>
      <p:bldP spid="72096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0" name="Rectangle 2"/>
          <p:cNvSpPr>
            <a:spLocks noGrp="1" noChangeArrowheads="1"/>
          </p:cNvSpPr>
          <p:nvPr>
            <p:ph type="title"/>
          </p:nvPr>
        </p:nvSpPr>
        <p:spPr/>
        <p:txBody>
          <a:bodyPr/>
          <a:lstStyle/>
          <a:p>
            <a:r>
              <a:rPr lang="en-US"/>
              <a:t>Big Picture: a day in the life of a web request</a:t>
            </a:r>
            <a:endParaRPr lang="en-US" dirty="0"/>
          </a:p>
        </p:txBody>
      </p:sp>
      <p:sp>
        <p:nvSpPr>
          <p:cNvPr id="86021" name="Rectangle 3"/>
          <p:cNvSpPr>
            <a:spLocks noGrp="1" noChangeArrowheads="1"/>
          </p:cNvSpPr>
          <p:nvPr>
            <p:ph type="body" idx="1"/>
          </p:nvPr>
        </p:nvSpPr>
        <p:spPr/>
        <p:txBody>
          <a:bodyPr/>
          <a:lstStyle/>
          <a:p>
            <a:r>
              <a:rPr lang="en-US" dirty="0"/>
              <a:t>journey down protocol stack</a:t>
            </a:r>
          </a:p>
          <a:p>
            <a:pPr lvl="1"/>
            <a:r>
              <a:rPr lang="en-US" dirty="0"/>
              <a:t>application, transport, network, link</a:t>
            </a:r>
          </a:p>
          <a:p>
            <a:r>
              <a:rPr lang="en-US" dirty="0"/>
              <a:t>putting-it-all-together: Big Picture</a:t>
            </a:r>
          </a:p>
          <a:p>
            <a:pPr lvl="1"/>
            <a:r>
              <a:rPr lang="en-US" dirty="0"/>
              <a:t>goal: identify, review, understand protocols (at all layers) involved in seemingly simple scenario: requesting www page</a:t>
            </a:r>
          </a:p>
          <a:p>
            <a:pPr lvl="1"/>
            <a:r>
              <a:rPr lang="en-US" dirty="0"/>
              <a:t>scenario: student attaches laptop to campus network, requests/receives </a:t>
            </a:r>
            <a:r>
              <a:rPr lang="en-US" dirty="0" err="1"/>
              <a:t>www.google.com</a:t>
            </a:r>
            <a:r>
              <a:rPr lang="en-US" dirty="0"/>
              <a:t> </a:t>
            </a:r>
          </a:p>
          <a:p>
            <a:endParaRPr lang="en-US" dirty="0"/>
          </a:p>
          <a:p>
            <a:endParaRPr lang="en-US" dirty="0"/>
          </a:p>
        </p:txBody>
      </p:sp>
    </p:spTree>
    <p:extLst>
      <p:ext uri="{BB962C8B-B14F-4D97-AF65-F5344CB8AC3E}">
        <p14:creationId xmlns:p14="http://schemas.microsoft.com/office/powerpoint/2010/main" val="183563728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7" name="Group 95"/>
          <p:cNvGrpSpPr>
            <a:grpSpLocks/>
          </p:cNvGrpSpPr>
          <p:nvPr/>
        </p:nvGrpSpPr>
        <p:grpSpPr bwMode="auto">
          <a:xfrm>
            <a:off x="8486095" y="5191352"/>
            <a:ext cx="711200" cy="600075"/>
            <a:chOff x="7179310" y="4033520"/>
            <a:chExt cx="1009650" cy="855028"/>
          </a:xfrm>
        </p:grpSpPr>
        <p:grpSp>
          <p:nvGrpSpPr>
            <p:cNvPr id="142433" name="Group 44"/>
            <p:cNvGrpSpPr>
              <a:grpSpLocks/>
            </p:cNvGrpSpPr>
            <p:nvPr/>
          </p:nvGrpSpPr>
          <p:grpSpPr bwMode="auto">
            <a:xfrm>
              <a:off x="7179310" y="4033520"/>
              <a:ext cx="1009650" cy="855028"/>
              <a:chOff x="-44" y="1473"/>
              <a:chExt cx="981" cy="1105"/>
            </a:xfrm>
          </p:grpSpPr>
          <p:pic>
            <p:nvPicPr>
              <p:cNvPr id="142435" name="Picture 45" descr="desktop_computer_stylized_medium"/>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436"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56" name="Rectangle 43"/>
            <p:cNvSpPr>
              <a:spLocks noChangeArrowheads="1"/>
            </p:cNvSpPr>
            <p:nvPr/>
          </p:nvSpPr>
          <p:spPr bwMode="auto">
            <a:xfrm rot="16200000">
              <a:off x="7439378" y="4308711"/>
              <a:ext cx="126671" cy="196070"/>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42338" name="Group 96"/>
          <p:cNvGrpSpPr>
            <a:grpSpLocks/>
          </p:cNvGrpSpPr>
          <p:nvPr/>
        </p:nvGrpSpPr>
        <p:grpSpPr bwMode="auto">
          <a:xfrm>
            <a:off x="2552020" y="3799113"/>
            <a:ext cx="1027112" cy="762000"/>
            <a:chOff x="1046480" y="3962400"/>
            <a:chExt cx="1026163" cy="761428"/>
          </a:xfrm>
        </p:grpSpPr>
        <p:sp>
          <p:nvSpPr>
            <p:cNvPr id="151" name="Rectangle 48"/>
            <p:cNvSpPr>
              <a:spLocks noChangeArrowheads="1"/>
            </p:cNvSpPr>
            <p:nvPr/>
          </p:nvSpPr>
          <p:spPr bwMode="auto">
            <a:xfrm rot="16200000">
              <a:off x="1893411" y="4300306"/>
              <a:ext cx="111042" cy="247421"/>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42430" name="Group 49"/>
            <p:cNvGrpSpPr>
              <a:grpSpLocks/>
            </p:cNvGrpSpPr>
            <p:nvPr/>
          </p:nvGrpSpPr>
          <p:grpSpPr bwMode="auto">
            <a:xfrm>
              <a:off x="1046480" y="3962400"/>
              <a:ext cx="936071" cy="761428"/>
              <a:chOff x="-44" y="1473"/>
              <a:chExt cx="981" cy="1105"/>
            </a:xfrm>
          </p:grpSpPr>
          <p:pic>
            <p:nvPicPr>
              <p:cNvPr id="142431" name="Picture 50" descr="desktop_computer_stylized_medium"/>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432"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98" name="Text Box 4"/>
          <p:cNvSpPr txBox="1">
            <a:spLocks noChangeArrowheads="1"/>
          </p:cNvSpPr>
          <p:nvPr/>
        </p:nvSpPr>
        <p:spPr bwMode="auto">
          <a:xfrm>
            <a:off x="5730195" y="4218214"/>
            <a:ext cx="351378"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spcBef>
                <a:spcPct val="50000"/>
              </a:spcBef>
              <a:defRPr/>
            </a:pPr>
            <a:r>
              <a:rPr lang="en-US" sz="2400" dirty="0">
                <a:solidFill>
                  <a:srgbClr val="FF0000"/>
                </a:solidFill>
              </a:rPr>
              <a:t>R</a:t>
            </a:r>
            <a:endParaRPr lang="en-US" dirty="0"/>
          </a:p>
        </p:txBody>
      </p:sp>
      <p:sp>
        <p:nvSpPr>
          <p:cNvPr id="50181" name="Text Box 21"/>
          <p:cNvSpPr txBox="1">
            <a:spLocks noChangeArrowheads="1"/>
          </p:cNvSpPr>
          <p:nvPr/>
        </p:nvSpPr>
        <p:spPr bwMode="auto">
          <a:xfrm>
            <a:off x="5374595" y="5215163"/>
            <a:ext cx="15430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1A-23-F9-CD-06-9B</a:t>
            </a:r>
          </a:p>
        </p:txBody>
      </p:sp>
      <p:sp>
        <p:nvSpPr>
          <p:cNvPr id="50182" name="Text Box 22"/>
          <p:cNvSpPr txBox="1">
            <a:spLocks noChangeArrowheads="1"/>
          </p:cNvSpPr>
          <p:nvPr/>
        </p:nvSpPr>
        <p:spPr bwMode="auto">
          <a:xfrm>
            <a:off x="5522232" y="5042127"/>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222.222.222.220</a:t>
            </a:r>
          </a:p>
        </p:txBody>
      </p:sp>
      <p:grpSp>
        <p:nvGrpSpPr>
          <p:cNvPr id="142342" name="Group 23"/>
          <p:cNvGrpSpPr>
            <a:grpSpLocks/>
          </p:cNvGrpSpPr>
          <p:nvPr/>
        </p:nvGrpSpPr>
        <p:grpSpPr bwMode="auto">
          <a:xfrm>
            <a:off x="4550683" y="5631089"/>
            <a:ext cx="1541463" cy="449263"/>
            <a:chOff x="1934" y="2405"/>
            <a:chExt cx="971" cy="283"/>
          </a:xfrm>
        </p:grpSpPr>
        <p:sp>
          <p:nvSpPr>
            <p:cNvPr id="50268" name="Text Box 24"/>
            <p:cNvSpPr txBox="1">
              <a:spLocks noChangeArrowheads="1"/>
            </p:cNvSpPr>
            <p:nvPr/>
          </p:nvSpPr>
          <p:spPr bwMode="auto">
            <a:xfrm>
              <a:off x="1934" y="2405"/>
              <a:ext cx="790"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111.111.111.110</a:t>
              </a:r>
            </a:p>
          </p:txBody>
        </p:sp>
        <p:sp>
          <p:nvSpPr>
            <p:cNvPr id="50269" name="Text Box 25"/>
            <p:cNvSpPr txBox="1">
              <a:spLocks noChangeArrowheads="1"/>
            </p:cNvSpPr>
            <p:nvPr/>
          </p:nvSpPr>
          <p:spPr bwMode="auto">
            <a:xfrm>
              <a:off x="1938" y="2515"/>
              <a:ext cx="967"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E6-E9-00-17-BB-4B</a:t>
              </a:r>
            </a:p>
          </p:txBody>
        </p:sp>
      </p:grpSp>
      <p:sp>
        <p:nvSpPr>
          <p:cNvPr id="50184" name="Text Box 26"/>
          <p:cNvSpPr txBox="1">
            <a:spLocks noChangeArrowheads="1"/>
          </p:cNvSpPr>
          <p:nvPr/>
        </p:nvSpPr>
        <p:spPr bwMode="auto">
          <a:xfrm>
            <a:off x="2458357" y="5873977"/>
            <a:ext cx="16271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CC-49-DE-D0-AB-7D</a:t>
            </a:r>
          </a:p>
        </p:txBody>
      </p:sp>
      <p:sp>
        <p:nvSpPr>
          <p:cNvPr id="50185" name="Text Box 27"/>
          <p:cNvSpPr txBox="1">
            <a:spLocks noChangeArrowheads="1"/>
          </p:cNvSpPr>
          <p:nvPr/>
        </p:nvSpPr>
        <p:spPr bwMode="auto">
          <a:xfrm>
            <a:off x="2448832" y="5691414"/>
            <a:ext cx="12541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111.111.111.112</a:t>
            </a:r>
          </a:p>
        </p:txBody>
      </p:sp>
      <p:sp>
        <p:nvSpPr>
          <p:cNvPr id="50186" name="Text Box 30"/>
          <p:cNvSpPr txBox="1">
            <a:spLocks noChangeArrowheads="1"/>
          </p:cNvSpPr>
          <p:nvPr/>
        </p:nvSpPr>
        <p:spPr bwMode="auto">
          <a:xfrm>
            <a:off x="2215470" y="4578577"/>
            <a:ext cx="1242712"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111.111.111.111</a:t>
            </a:r>
          </a:p>
        </p:txBody>
      </p:sp>
      <p:sp>
        <p:nvSpPr>
          <p:cNvPr id="50187" name="Text Box 33"/>
          <p:cNvSpPr txBox="1">
            <a:spLocks noChangeArrowheads="1"/>
          </p:cNvSpPr>
          <p:nvPr/>
        </p:nvSpPr>
        <p:spPr bwMode="auto">
          <a:xfrm>
            <a:off x="2236108" y="4764313"/>
            <a:ext cx="1509713"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74-29-9C-E8-FF-55</a:t>
            </a:r>
          </a:p>
        </p:txBody>
      </p:sp>
      <p:sp>
        <p:nvSpPr>
          <p:cNvPr id="142347" name="Freeform 39"/>
          <p:cNvSpPr>
            <a:spLocks/>
          </p:cNvSpPr>
          <p:nvPr/>
        </p:nvSpPr>
        <p:spPr bwMode="auto">
          <a:xfrm>
            <a:off x="3871232" y="4273777"/>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50189" name="Line 40"/>
          <p:cNvSpPr>
            <a:spLocks noChangeShapeType="1"/>
          </p:cNvSpPr>
          <p:nvPr/>
        </p:nvSpPr>
        <p:spPr bwMode="auto">
          <a:xfrm>
            <a:off x="3568020" y="4253138"/>
            <a:ext cx="438150" cy="2301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190" name="Line 41"/>
          <p:cNvSpPr>
            <a:spLocks noChangeShapeType="1"/>
          </p:cNvSpPr>
          <p:nvPr/>
        </p:nvSpPr>
        <p:spPr bwMode="auto">
          <a:xfrm flipV="1">
            <a:off x="3691846" y="5197702"/>
            <a:ext cx="231775" cy="25558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191" name="Line 42"/>
          <p:cNvSpPr>
            <a:spLocks noChangeShapeType="1"/>
          </p:cNvSpPr>
          <p:nvPr/>
        </p:nvSpPr>
        <p:spPr bwMode="auto">
          <a:xfrm>
            <a:off x="4690382" y="4791302"/>
            <a:ext cx="584200" cy="95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192" name="Line 44"/>
          <p:cNvSpPr>
            <a:spLocks noChangeShapeType="1"/>
          </p:cNvSpPr>
          <p:nvPr/>
        </p:nvSpPr>
        <p:spPr bwMode="auto">
          <a:xfrm flipV="1">
            <a:off x="3607707" y="5548539"/>
            <a:ext cx="0" cy="163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193" name="Line 45"/>
          <p:cNvSpPr>
            <a:spLocks noChangeShapeType="1"/>
          </p:cNvSpPr>
          <p:nvPr/>
        </p:nvSpPr>
        <p:spPr bwMode="auto">
          <a:xfrm flipH="1" flipV="1">
            <a:off x="3482295" y="4326164"/>
            <a:ext cx="0" cy="398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194" name="Line 46"/>
          <p:cNvSpPr>
            <a:spLocks noChangeShapeType="1"/>
          </p:cNvSpPr>
          <p:nvPr/>
        </p:nvSpPr>
        <p:spPr bwMode="auto">
          <a:xfrm>
            <a:off x="5360307" y="4857977"/>
            <a:ext cx="0" cy="750887"/>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195" name="Line 47"/>
          <p:cNvSpPr>
            <a:spLocks noChangeShapeType="1"/>
          </p:cNvSpPr>
          <p:nvPr/>
        </p:nvSpPr>
        <p:spPr bwMode="auto">
          <a:xfrm flipH="1" flipV="1">
            <a:off x="6441395" y="4848451"/>
            <a:ext cx="4762" cy="2206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14" name="Text Box 58"/>
          <p:cNvSpPr txBox="1">
            <a:spLocks noChangeArrowheads="1"/>
          </p:cNvSpPr>
          <p:nvPr/>
        </p:nvSpPr>
        <p:spPr bwMode="auto">
          <a:xfrm>
            <a:off x="2224995" y="3992789"/>
            <a:ext cx="35779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A</a:t>
            </a:r>
          </a:p>
        </p:txBody>
      </p:sp>
      <p:sp>
        <p:nvSpPr>
          <p:cNvPr id="50197" name="Line 60"/>
          <p:cNvSpPr>
            <a:spLocks noChangeShapeType="1"/>
          </p:cNvSpPr>
          <p:nvPr/>
        </p:nvSpPr>
        <p:spPr bwMode="auto">
          <a:xfrm>
            <a:off x="6550933" y="4757963"/>
            <a:ext cx="11985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142357" name="Group 63"/>
          <p:cNvGrpSpPr>
            <a:grpSpLocks/>
          </p:cNvGrpSpPr>
          <p:nvPr/>
        </p:nvGrpSpPr>
        <p:grpSpPr bwMode="auto">
          <a:xfrm>
            <a:off x="8878210" y="4681763"/>
            <a:ext cx="1573213" cy="463550"/>
            <a:chOff x="4351" y="2786"/>
            <a:chExt cx="991" cy="292"/>
          </a:xfrm>
        </p:grpSpPr>
        <p:sp>
          <p:nvSpPr>
            <p:cNvPr id="50266" name="Text Box 64"/>
            <p:cNvSpPr txBox="1">
              <a:spLocks noChangeArrowheads="1"/>
            </p:cNvSpPr>
            <p:nvPr/>
          </p:nvSpPr>
          <p:spPr bwMode="auto">
            <a:xfrm>
              <a:off x="4352" y="2786"/>
              <a:ext cx="833" cy="1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222.222.222.222</a:t>
              </a:r>
            </a:p>
          </p:txBody>
        </p:sp>
        <p:sp>
          <p:nvSpPr>
            <p:cNvPr id="50267" name="Text Box 65"/>
            <p:cNvSpPr txBox="1">
              <a:spLocks noChangeArrowheads="1"/>
            </p:cNvSpPr>
            <p:nvPr/>
          </p:nvSpPr>
          <p:spPr bwMode="auto">
            <a:xfrm>
              <a:off x="4351" y="2904"/>
              <a:ext cx="991" cy="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49-BD-D2-C7-56-2A</a:t>
              </a:r>
            </a:p>
          </p:txBody>
        </p:sp>
      </p:grpSp>
      <p:sp>
        <p:nvSpPr>
          <p:cNvPr id="50199" name="Line 67"/>
          <p:cNvSpPr>
            <a:spLocks noChangeShapeType="1"/>
          </p:cNvSpPr>
          <p:nvPr/>
        </p:nvSpPr>
        <p:spPr bwMode="auto">
          <a:xfrm flipV="1">
            <a:off x="8449582" y="4253138"/>
            <a:ext cx="450850" cy="3175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00" name="Line 68"/>
          <p:cNvSpPr>
            <a:spLocks noChangeShapeType="1"/>
          </p:cNvSpPr>
          <p:nvPr/>
        </p:nvSpPr>
        <p:spPr bwMode="auto">
          <a:xfrm flipH="1" flipV="1">
            <a:off x="8975045" y="4329338"/>
            <a:ext cx="11112" cy="388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01" name="Text Box 71"/>
          <p:cNvSpPr txBox="1">
            <a:spLocks noChangeArrowheads="1"/>
          </p:cNvSpPr>
          <p:nvPr/>
        </p:nvSpPr>
        <p:spPr bwMode="auto">
          <a:xfrm>
            <a:off x="8579757" y="5648552"/>
            <a:ext cx="1322388"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222.222.222.221</a:t>
            </a:r>
          </a:p>
        </p:txBody>
      </p:sp>
      <p:sp>
        <p:nvSpPr>
          <p:cNvPr id="50202" name="Text Box 72"/>
          <p:cNvSpPr txBox="1">
            <a:spLocks noChangeArrowheads="1"/>
          </p:cNvSpPr>
          <p:nvPr/>
        </p:nvSpPr>
        <p:spPr bwMode="auto">
          <a:xfrm>
            <a:off x="8582933" y="5823177"/>
            <a:ext cx="1501775"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88-B2-2F-54-1A-0F</a:t>
            </a:r>
          </a:p>
        </p:txBody>
      </p:sp>
      <p:sp>
        <p:nvSpPr>
          <p:cNvPr id="50203" name="Line 73"/>
          <p:cNvSpPr>
            <a:spLocks noChangeShapeType="1"/>
          </p:cNvSpPr>
          <p:nvPr/>
        </p:nvSpPr>
        <p:spPr bwMode="auto">
          <a:xfrm flipH="1" flipV="1">
            <a:off x="8379732" y="5150077"/>
            <a:ext cx="254000" cy="2508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04" name="Line 74"/>
          <p:cNvSpPr>
            <a:spLocks noChangeShapeType="1"/>
          </p:cNvSpPr>
          <p:nvPr/>
        </p:nvSpPr>
        <p:spPr bwMode="auto">
          <a:xfrm flipH="1">
            <a:off x="8714695" y="5491389"/>
            <a:ext cx="4762" cy="201613"/>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142364" name="Freeform 75"/>
          <p:cNvSpPr>
            <a:spLocks/>
          </p:cNvSpPr>
          <p:nvPr/>
        </p:nvSpPr>
        <p:spPr bwMode="auto">
          <a:xfrm>
            <a:off x="7709808" y="4276952"/>
            <a:ext cx="765175" cy="1081087"/>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00CCFF"/>
          </a:solidFill>
          <a:ln w="9525" cap="flat" cmpd="sng">
            <a:solidFill>
              <a:schemeClr val="tx1"/>
            </a:solid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124" name="Text Box 76"/>
          <p:cNvSpPr txBox="1">
            <a:spLocks noChangeArrowheads="1"/>
          </p:cNvSpPr>
          <p:nvPr/>
        </p:nvSpPr>
        <p:spPr bwMode="auto">
          <a:xfrm>
            <a:off x="9813246" y="3910239"/>
            <a:ext cx="357187"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defRPr/>
            </a:pPr>
            <a:r>
              <a:rPr lang="en-US" sz="2400" dirty="0">
                <a:solidFill>
                  <a:srgbClr val="FF0000"/>
                </a:solidFill>
                <a:latin typeface="+mj-lt"/>
              </a:rPr>
              <a:t>B</a:t>
            </a:r>
          </a:p>
        </p:txBody>
      </p:sp>
      <p:grpSp>
        <p:nvGrpSpPr>
          <p:cNvPr id="142366" name="Group 124"/>
          <p:cNvGrpSpPr>
            <a:grpSpLocks/>
          </p:cNvGrpSpPr>
          <p:nvPr/>
        </p:nvGrpSpPr>
        <p:grpSpPr bwMode="auto">
          <a:xfrm>
            <a:off x="8684532" y="3870552"/>
            <a:ext cx="1009650" cy="854075"/>
            <a:chOff x="7179310" y="4033520"/>
            <a:chExt cx="1009650" cy="855028"/>
          </a:xfrm>
        </p:grpSpPr>
        <p:grpSp>
          <p:nvGrpSpPr>
            <p:cNvPr id="142421" name="Group 44"/>
            <p:cNvGrpSpPr>
              <a:grpSpLocks/>
            </p:cNvGrpSpPr>
            <p:nvPr/>
          </p:nvGrpSpPr>
          <p:grpSpPr bwMode="auto">
            <a:xfrm>
              <a:off x="7179310" y="4033520"/>
              <a:ext cx="1009650" cy="855028"/>
              <a:chOff x="-44" y="1473"/>
              <a:chExt cx="981" cy="1105"/>
            </a:xfrm>
          </p:grpSpPr>
          <p:pic>
            <p:nvPicPr>
              <p:cNvPr id="142423" name="Picture 45" descr="desktop_computer_stylized_medium"/>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424" name="Freeform 46"/>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sp>
          <p:nvSpPr>
            <p:cNvPr id="144" name="Rectangle 43"/>
            <p:cNvSpPr>
              <a:spLocks noChangeArrowheads="1"/>
            </p:cNvSpPr>
            <p:nvPr/>
          </p:nvSpPr>
          <p:spPr bwMode="auto">
            <a:xfrm rot="16200000">
              <a:off x="7438796" y="4309366"/>
              <a:ext cx="127142" cy="1952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42367" name="Group 125"/>
          <p:cNvGrpSpPr>
            <a:grpSpLocks/>
          </p:cNvGrpSpPr>
          <p:nvPr/>
        </p:nvGrpSpPr>
        <p:grpSpPr bwMode="auto">
          <a:xfrm>
            <a:off x="5263471" y="4551588"/>
            <a:ext cx="1292225" cy="425450"/>
            <a:chOff x="4011931" y="3379152"/>
            <a:chExt cx="1262062" cy="390207"/>
          </a:xfrm>
        </p:grpSpPr>
        <p:sp>
          <p:nvSpPr>
            <p:cNvPr id="132" name="Rectangle 43"/>
            <p:cNvSpPr>
              <a:spLocks noChangeArrowheads="1"/>
            </p:cNvSpPr>
            <p:nvPr/>
          </p:nvSpPr>
          <p:spPr bwMode="auto">
            <a:xfrm rot="16200000">
              <a:off x="5112252" y="3476577"/>
              <a:ext cx="128128" cy="195356"/>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42411" name="Group 1185"/>
            <p:cNvGrpSpPr>
              <a:grpSpLocks/>
            </p:cNvGrpSpPr>
            <p:nvPr/>
          </p:nvGrpSpPr>
          <p:grpSpPr bwMode="auto">
            <a:xfrm>
              <a:off x="4197985" y="3379152"/>
              <a:ext cx="892175" cy="390207"/>
              <a:chOff x="4650" y="1129"/>
              <a:chExt cx="246" cy="95"/>
            </a:xfrm>
          </p:grpSpPr>
          <p:sp>
            <p:nvSpPr>
              <p:cNvPr id="142413"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sp>
            <p:nvSpPr>
              <p:cNvPr id="142414"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cs typeface="Arial" charset="0"/>
                </a:endParaRPr>
              </a:p>
            </p:txBody>
          </p:sp>
          <p:sp>
            <p:nvSpPr>
              <p:cNvPr id="142415"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latin typeface="Times New Roman" charset="0"/>
                  <a:cs typeface="Arial" charset="0"/>
                </a:endParaRPr>
              </a:p>
            </p:txBody>
          </p:sp>
          <p:grpSp>
            <p:nvGrpSpPr>
              <p:cNvPr id="142416" name="Group 1189"/>
              <p:cNvGrpSpPr>
                <a:grpSpLocks/>
              </p:cNvGrpSpPr>
              <p:nvPr/>
            </p:nvGrpSpPr>
            <p:grpSpPr bwMode="auto">
              <a:xfrm>
                <a:off x="4699" y="1145"/>
                <a:ext cx="138" cy="29"/>
                <a:chOff x="2468" y="1332"/>
                <a:chExt cx="310" cy="60"/>
              </a:xfrm>
            </p:grpSpPr>
            <p:sp>
              <p:nvSpPr>
                <p:cNvPr id="142419"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142420"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50258"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50259"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sp>
          <p:nvSpPr>
            <p:cNvPr id="134" name="Rectangle 43"/>
            <p:cNvSpPr>
              <a:spLocks noChangeArrowheads="1"/>
            </p:cNvSpPr>
            <p:nvPr/>
          </p:nvSpPr>
          <p:spPr bwMode="auto">
            <a:xfrm rot="16200000">
              <a:off x="4046274" y="3486041"/>
              <a:ext cx="126671" cy="195356"/>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grpSp>
        <p:nvGrpSpPr>
          <p:cNvPr id="142368" name="Group 126"/>
          <p:cNvGrpSpPr>
            <a:grpSpLocks/>
          </p:cNvGrpSpPr>
          <p:nvPr/>
        </p:nvGrpSpPr>
        <p:grpSpPr bwMode="auto">
          <a:xfrm>
            <a:off x="2988583" y="5150077"/>
            <a:ext cx="701675" cy="517525"/>
            <a:chOff x="1046480" y="3962400"/>
            <a:chExt cx="1026163" cy="761428"/>
          </a:xfrm>
        </p:grpSpPr>
        <p:sp>
          <p:nvSpPr>
            <p:cNvPr id="128" name="Rectangle 48"/>
            <p:cNvSpPr>
              <a:spLocks noChangeArrowheads="1"/>
            </p:cNvSpPr>
            <p:nvPr/>
          </p:nvSpPr>
          <p:spPr bwMode="auto">
            <a:xfrm rot="16200000">
              <a:off x="1893548" y="4299487"/>
              <a:ext cx="109776" cy="248414"/>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latin typeface="Comic Sans MS" pitchFamily="66" charset="0"/>
              </a:endParaRPr>
            </a:p>
          </p:txBody>
        </p:sp>
        <p:grpSp>
          <p:nvGrpSpPr>
            <p:cNvPr id="142407" name="Group 49"/>
            <p:cNvGrpSpPr>
              <a:grpSpLocks/>
            </p:cNvGrpSpPr>
            <p:nvPr/>
          </p:nvGrpSpPr>
          <p:grpSpPr bwMode="auto">
            <a:xfrm>
              <a:off x="1046480" y="3962400"/>
              <a:ext cx="936071" cy="761428"/>
              <a:chOff x="-44" y="1473"/>
              <a:chExt cx="981" cy="1105"/>
            </a:xfrm>
          </p:grpSpPr>
          <p:pic>
            <p:nvPicPr>
              <p:cNvPr id="142408" name="Picture 50" descr="desktop_computer_stylized_medium"/>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409" name="Freeform 51"/>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grpSp>
      <p:sp>
        <p:nvSpPr>
          <p:cNvPr id="50212" name="Rectangle 2"/>
          <p:cNvSpPr>
            <a:spLocks noGrp="1" noChangeArrowheads="1"/>
          </p:cNvSpPr>
          <p:nvPr>
            <p:ph type="title"/>
          </p:nvPr>
        </p:nvSpPr>
        <p:spPr>
          <a:xfrm>
            <a:off x="2057400" y="0"/>
            <a:ext cx="8001000" cy="1143000"/>
          </a:xfrm>
        </p:spPr>
        <p:txBody>
          <a:bodyPr/>
          <a:lstStyle/>
          <a:p>
            <a:pPr>
              <a:defRPr/>
            </a:pPr>
            <a:r>
              <a:rPr lang="en-US" sz="4000" dirty="0">
                <a:latin typeface="Gill Sans MT" charset="0"/>
              </a:rPr>
              <a:t>Addressing: routing to another LAN</a:t>
            </a:r>
          </a:p>
        </p:txBody>
      </p:sp>
      <p:sp>
        <p:nvSpPr>
          <p:cNvPr id="50213" name="Rectangle 60"/>
          <p:cNvSpPr>
            <a:spLocks noChangeArrowheads="1"/>
          </p:cNvSpPr>
          <p:nvPr/>
        </p:nvSpPr>
        <p:spPr bwMode="auto">
          <a:xfrm>
            <a:off x="2230438" y="1084263"/>
            <a:ext cx="7772400" cy="5508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R forwards datagram with IP source A, destination B </a:t>
            </a:r>
          </a:p>
        </p:txBody>
      </p:sp>
      <p:sp>
        <p:nvSpPr>
          <p:cNvPr id="50214" name="Rectangle 61"/>
          <p:cNvSpPr>
            <a:spLocks noChangeArrowheads="1"/>
          </p:cNvSpPr>
          <p:nvPr/>
        </p:nvSpPr>
        <p:spPr bwMode="auto">
          <a:xfrm>
            <a:off x="2224995" y="1405165"/>
            <a:ext cx="7772400" cy="7223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85000"/>
              </a:lnSpc>
              <a:spcBef>
                <a:spcPct val="20000"/>
              </a:spcBef>
              <a:buClr>
                <a:srgbClr val="000099"/>
              </a:buClr>
              <a:buSzPct val="100000"/>
              <a:buFont typeface="Wingdings" charset="2"/>
              <a:buChar char="§"/>
              <a:defRPr/>
            </a:pPr>
            <a:r>
              <a:rPr lang="en-US" sz="2000" dirty="0">
                <a:latin typeface="Gill Sans MT" charset="0"/>
              </a:rPr>
              <a:t>R creates link-layer frame with B's MAC address as dest, frame contains A-to-B IP datagram</a:t>
            </a:r>
            <a:endParaRPr lang="en-US" sz="2800" dirty="0">
              <a:latin typeface="Gill Sans MT" charset="0"/>
            </a:endParaRPr>
          </a:p>
        </p:txBody>
      </p:sp>
      <p:sp>
        <p:nvSpPr>
          <p:cNvPr id="723007" name="AutoShape 63"/>
          <p:cNvSpPr>
            <a:spLocks noChangeArrowheads="1"/>
          </p:cNvSpPr>
          <p:nvPr/>
        </p:nvSpPr>
        <p:spPr bwMode="auto">
          <a:xfrm>
            <a:off x="8225746" y="2733901"/>
            <a:ext cx="314325" cy="792162"/>
          </a:xfrm>
          <a:prstGeom prst="downArrow">
            <a:avLst>
              <a:gd name="adj1" fmla="val 50000"/>
              <a:gd name="adj2" fmla="val 63005"/>
            </a:avLst>
          </a:prstGeom>
          <a:gradFill rotWithShape="1">
            <a:gsLst>
              <a:gs pos="0">
                <a:schemeClr val="bg1"/>
              </a:gs>
              <a:gs pos="100000">
                <a:srgbClr val="FF0000"/>
              </a:gs>
            </a:gsLst>
            <a:lin ang="5400000" scaled="1"/>
          </a:gra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142375" name="Group 64"/>
          <p:cNvGrpSpPr>
            <a:grpSpLocks/>
          </p:cNvGrpSpPr>
          <p:nvPr/>
        </p:nvGrpSpPr>
        <p:grpSpPr bwMode="auto">
          <a:xfrm>
            <a:off x="7732033" y="2290989"/>
            <a:ext cx="2011363" cy="760413"/>
            <a:chOff x="1197" y="1665"/>
            <a:chExt cx="1267" cy="479"/>
          </a:xfrm>
        </p:grpSpPr>
        <p:grpSp>
          <p:nvGrpSpPr>
            <p:cNvPr id="142401" name="Group 65"/>
            <p:cNvGrpSpPr>
              <a:grpSpLocks/>
            </p:cNvGrpSpPr>
            <p:nvPr/>
          </p:nvGrpSpPr>
          <p:grpSpPr bwMode="auto">
            <a:xfrm>
              <a:off x="1231" y="1990"/>
              <a:ext cx="691" cy="154"/>
              <a:chOff x="1231" y="1990"/>
              <a:chExt cx="691" cy="154"/>
            </a:xfrm>
          </p:grpSpPr>
          <p:sp>
            <p:nvSpPr>
              <p:cNvPr id="50244" name="Rectangle 66"/>
              <p:cNvSpPr>
                <a:spLocks noChangeArrowheads="1"/>
              </p:cNvSpPr>
              <p:nvPr/>
            </p:nvSpPr>
            <p:spPr bwMode="auto">
              <a:xfrm>
                <a:off x="1231" y="1991"/>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50245" name="Line 67"/>
              <p:cNvSpPr>
                <a:spLocks noChangeShapeType="1"/>
              </p:cNvSpPr>
              <p:nvPr/>
            </p:nvSpPr>
            <p:spPr bwMode="auto">
              <a:xfrm>
                <a:off x="1337" y="1990"/>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46" name="Line 68"/>
              <p:cNvSpPr>
                <a:spLocks noChangeShapeType="1"/>
              </p:cNvSpPr>
              <p:nvPr/>
            </p:nvSpPr>
            <p:spPr bwMode="auto">
              <a:xfrm>
                <a:off x="1427" y="1992"/>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50243" name="Text Box 69"/>
            <p:cNvSpPr txBox="1">
              <a:spLocks noChangeArrowheads="1"/>
            </p:cNvSpPr>
            <p:nvPr/>
          </p:nvSpPr>
          <p:spPr bwMode="auto">
            <a:xfrm>
              <a:off x="1197" y="1665"/>
              <a:ext cx="1267"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IP src: 111.111.111.111</a:t>
              </a:r>
            </a:p>
            <a:p>
              <a:pPr>
                <a:defRPr/>
              </a:pPr>
              <a:r>
                <a:rPr lang="en-US" sz="1200" i="0" dirty="0">
                  <a:latin typeface="Arial" charset="0"/>
                </a:rPr>
                <a:t>   IP dest: 222.222.222.222</a:t>
              </a:r>
            </a:p>
          </p:txBody>
        </p:sp>
      </p:grpSp>
      <p:grpSp>
        <p:nvGrpSpPr>
          <p:cNvPr id="142376" name="Group 70"/>
          <p:cNvGrpSpPr>
            <a:grpSpLocks/>
          </p:cNvGrpSpPr>
          <p:nvPr/>
        </p:nvGrpSpPr>
        <p:grpSpPr bwMode="auto">
          <a:xfrm>
            <a:off x="7855857" y="2541814"/>
            <a:ext cx="146050" cy="385763"/>
            <a:chOff x="1272" y="1762"/>
            <a:chExt cx="92" cy="243"/>
          </a:xfrm>
        </p:grpSpPr>
        <p:sp>
          <p:nvSpPr>
            <p:cNvPr id="50240" name="Line 71"/>
            <p:cNvSpPr>
              <a:spLocks noChangeShapeType="1"/>
            </p:cNvSpPr>
            <p:nvPr/>
          </p:nvSpPr>
          <p:spPr bwMode="auto">
            <a:xfrm>
              <a:off x="1272" y="1762"/>
              <a:ext cx="0" cy="24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41" name="Line 72"/>
            <p:cNvSpPr>
              <a:spLocks noChangeShapeType="1"/>
            </p:cNvSpPr>
            <p:nvPr/>
          </p:nvSpPr>
          <p:spPr bwMode="auto">
            <a:xfrm>
              <a:off x="1364" y="1878"/>
              <a:ext cx="0" cy="12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723017" name="Group 73"/>
          <p:cNvGrpSpPr>
            <a:grpSpLocks/>
          </p:cNvGrpSpPr>
          <p:nvPr/>
        </p:nvGrpSpPr>
        <p:grpSpPr bwMode="auto">
          <a:xfrm>
            <a:off x="7306582" y="1883002"/>
            <a:ext cx="2428876" cy="1519237"/>
            <a:chOff x="931" y="1414"/>
            <a:chExt cx="1530" cy="957"/>
          </a:xfrm>
        </p:grpSpPr>
        <p:sp>
          <p:nvSpPr>
            <p:cNvPr id="50228" name="Text Box 74"/>
            <p:cNvSpPr txBox="1">
              <a:spLocks noChangeArrowheads="1"/>
            </p:cNvSpPr>
            <p:nvPr/>
          </p:nvSpPr>
          <p:spPr bwMode="auto">
            <a:xfrm>
              <a:off x="931" y="1414"/>
              <a:ext cx="1530" cy="4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200" i="0" dirty="0">
                  <a:latin typeface="Arial" charset="0"/>
                </a:rPr>
                <a:t>MAC src: </a:t>
              </a:r>
              <a:r>
                <a:rPr lang="en-US" sz="1200" i="0" dirty="0">
                  <a:solidFill>
                    <a:srgbClr val="FF0000"/>
                  </a:solidFill>
                  <a:latin typeface="Arial" charset="0"/>
                </a:rPr>
                <a:t>1A-23-F9-CD-06-9B</a:t>
              </a:r>
            </a:p>
            <a:p>
              <a:pPr>
                <a:defRPr/>
              </a:pPr>
              <a:r>
                <a:rPr lang="en-US" sz="1200" i="0" dirty="0">
                  <a:latin typeface="Arial" charset="0"/>
                </a:rPr>
                <a:t>  MAC dest: </a:t>
              </a:r>
              <a:r>
                <a:rPr lang="en-US" sz="1200" i="0" dirty="0">
                  <a:solidFill>
                    <a:srgbClr val="FF0000"/>
                  </a:solidFill>
                  <a:latin typeface="Arial" charset="0"/>
                </a:rPr>
                <a:t>49-BD-D2-C7-56-2A</a:t>
              </a:r>
            </a:p>
            <a:p>
              <a:pPr>
                <a:defRPr/>
              </a:pPr>
              <a:endParaRPr lang="en-US" sz="1200" i="0" dirty="0">
                <a:solidFill>
                  <a:srgbClr val="FF0000"/>
                </a:solidFill>
                <a:latin typeface="Arial" charset="0"/>
              </a:endParaRPr>
            </a:p>
          </p:txBody>
        </p:sp>
        <p:grpSp>
          <p:nvGrpSpPr>
            <p:cNvPr id="142388" name="Group 75"/>
            <p:cNvGrpSpPr>
              <a:grpSpLocks/>
            </p:cNvGrpSpPr>
            <p:nvPr/>
          </p:nvGrpSpPr>
          <p:grpSpPr bwMode="auto">
            <a:xfrm>
              <a:off x="981" y="2182"/>
              <a:ext cx="1049" cy="189"/>
              <a:chOff x="2829" y="2040"/>
              <a:chExt cx="1049" cy="189"/>
            </a:xfrm>
          </p:grpSpPr>
          <p:sp>
            <p:nvSpPr>
              <p:cNvPr id="50234" name="Rectangle 76"/>
              <p:cNvSpPr>
                <a:spLocks noChangeArrowheads="1"/>
              </p:cNvSpPr>
              <p:nvPr/>
            </p:nvSpPr>
            <p:spPr bwMode="auto">
              <a:xfrm>
                <a:off x="2829" y="2042"/>
                <a:ext cx="1049" cy="185"/>
              </a:xfrm>
              <a:prstGeom prst="rect">
                <a:avLst/>
              </a:prstGeom>
              <a:solidFill>
                <a:srgbClr val="00009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50235" name="Rectangle 77"/>
              <p:cNvSpPr>
                <a:spLocks noChangeArrowheads="1"/>
              </p:cNvSpPr>
              <p:nvPr/>
            </p:nvSpPr>
            <p:spPr bwMode="auto">
              <a:xfrm>
                <a:off x="3078" y="2060"/>
                <a:ext cx="691" cy="153"/>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50236" name="Line 78"/>
              <p:cNvSpPr>
                <a:spLocks noChangeShapeType="1"/>
              </p:cNvSpPr>
              <p:nvPr/>
            </p:nvSpPr>
            <p:spPr bwMode="auto">
              <a:xfrm>
                <a:off x="3180"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37" name="Line 79"/>
              <p:cNvSpPr>
                <a:spLocks noChangeShapeType="1"/>
              </p:cNvSpPr>
              <p:nvPr/>
            </p:nvSpPr>
            <p:spPr bwMode="auto">
              <a:xfrm>
                <a:off x="3276" y="2063"/>
                <a:ext cx="0" cy="152"/>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38" name="Line 80"/>
              <p:cNvSpPr>
                <a:spLocks noChangeShapeType="1"/>
              </p:cNvSpPr>
              <p:nvPr/>
            </p:nvSpPr>
            <p:spPr bwMode="auto">
              <a:xfrm>
                <a:off x="2910"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39" name="Line 81"/>
              <p:cNvSpPr>
                <a:spLocks noChangeShapeType="1"/>
              </p:cNvSpPr>
              <p:nvPr/>
            </p:nvSpPr>
            <p:spPr bwMode="auto">
              <a:xfrm>
                <a:off x="3006" y="2040"/>
                <a:ext cx="0" cy="189"/>
              </a:xfrm>
              <a:prstGeom prst="line">
                <a:avLst/>
              </a:prstGeom>
              <a:noFill/>
              <a:ln w="19050">
                <a:solidFill>
                  <a:schemeClr val="bg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sp>
          <p:nvSpPr>
            <p:cNvPr id="50230" name="Line 82"/>
            <p:cNvSpPr>
              <a:spLocks noChangeShapeType="1"/>
            </p:cNvSpPr>
            <p:nvPr/>
          </p:nvSpPr>
          <p:spPr bwMode="auto">
            <a:xfrm flipV="1">
              <a:off x="1018" y="1576"/>
              <a:ext cx="2" cy="702"/>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31" name="Line 83"/>
            <p:cNvSpPr>
              <a:spLocks noChangeShapeType="1"/>
            </p:cNvSpPr>
            <p:nvPr/>
          </p:nvSpPr>
          <p:spPr bwMode="auto">
            <a:xfrm flipV="1">
              <a:off x="1106" y="1680"/>
              <a:ext cx="0" cy="598"/>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32" name="Line 84"/>
            <p:cNvSpPr>
              <a:spLocks noChangeShapeType="1"/>
            </p:cNvSpPr>
            <p:nvPr/>
          </p:nvSpPr>
          <p:spPr bwMode="auto">
            <a:xfrm flipH="1" flipV="1">
              <a:off x="1276" y="1812"/>
              <a:ext cx="2" cy="470"/>
            </a:xfrm>
            <a:prstGeom prst="line">
              <a:avLst/>
            </a:prstGeom>
            <a:noFill/>
            <a:ln w="952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33" name="Line 85"/>
            <p:cNvSpPr>
              <a:spLocks noChangeShapeType="1"/>
            </p:cNvSpPr>
            <p:nvPr/>
          </p:nvSpPr>
          <p:spPr bwMode="auto">
            <a:xfrm>
              <a:off x="1368" y="1924"/>
              <a:ext cx="2"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nvGrpSpPr>
          <p:cNvPr id="142378" name="Group 92"/>
          <p:cNvGrpSpPr>
            <a:grpSpLocks/>
          </p:cNvGrpSpPr>
          <p:nvPr/>
        </p:nvGrpSpPr>
        <p:grpSpPr bwMode="auto">
          <a:xfrm>
            <a:off x="9567182" y="2314801"/>
            <a:ext cx="928688" cy="1954212"/>
            <a:chOff x="250" y="1380"/>
            <a:chExt cx="585" cy="1231"/>
          </a:xfrm>
        </p:grpSpPr>
        <p:sp>
          <p:nvSpPr>
            <p:cNvPr id="142380" name="Freeform 93"/>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50222" name="Rectangle 94"/>
            <p:cNvSpPr>
              <a:spLocks noChangeArrowheads="1"/>
            </p:cNvSpPr>
            <p:nvPr/>
          </p:nvSpPr>
          <p:spPr bwMode="auto">
            <a:xfrm>
              <a:off x="338" y="1399"/>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50223" name="Text Box 95"/>
            <p:cNvSpPr txBox="1">
              <a:spLocks noChangeArrowheads="1"/>
            </p:cNvSpPr>
            <p:nvPr/>
          </p:nvSpPr>
          <p:spPr bwMode="auto">
            <a:xfrm>
              <a:off x="413" y="1380"/>
              <a:ext cx="336"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latin typeface="Arial" charset="0"/>
              </a:endParaRPr>
            </a:p>
            <a:p>
              <a:pPr algn="ctr">
                <a:defRPr/>
              </a:pPr>
              <a:endParaRPr lang="en-US" sz="1600" i="0" dirty="0">
                <a:latin typeface="Arial" charset="0"/>
              </a:endParaRP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50224" name="Line 96"/>
            <p:cNvSpPr>
              <a:spLocks noChangeShapeType="1"/>
            </p:cNvSpPr>
            <p:nvPr/>
          </p:nvSpPr>
          <p:spPr bwMode="auto">
            <a:xfrm>
              <a:off x="346" y="186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25" name="Line 97"/>
            <p:cNvSpPr>
              <a:spLocks noChangeShapeType="1"/>
            </p:cNvSpPr>
            <p:nvPr/>
          </p:nvSpPr>
          <p:spPr bwMode="auto">
            <a:xfrm>
              <a:off x="343" y="202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26" name="Line 98"/>
            <p:cNvSpPr>
              <a:spLocks noChangeShapeType="1"/>
            </p:cNvSpPr>
            <p:nvPr/>
          </p:nvSpPr>
          <p:spPr bwMode="auto">
            <a:xfrm>
              <a:off x="340" y="2186"/>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50227" name="Line 99"/>
            <p:cNvSpPr>
              <a:spLocks noChangeShapeType="1"/>
            </p:cNvSpPr>
            <p:nvPr/>
          </p:nvSpPr>
          <p:spPr bwMode="auto">
            <a:xfrm>
              <a:off x="330" y="169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pic>
        <p:nvPicPr>
          <p:cNvPr id="142379" name="Picture 15" descr="underline_bas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5339" y="783431"/>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 name="Slide Number Placeholder 5"/>
          <p:cNvSpPr>
            <a:spLocks noGrp="1"/>
          </p:cNvSpPr>
          <p:nvPr>
            <p:ph type="sldNum" sz="quarter" idx="12"/>
          </p:nvPr>
        </p:nvSpPr>
        <p:spPr>
          <a:xfrm>
            <a:off x="9980155" y="6522366"/>
            <a:ext cx="548655" cy="27231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200" dirty="0">
                <a:latin typeface="Tahoma" charset="0"/>
              </a:rPr>
              <a:t>6-</a:t>
            </a:r>
            <a:fld id="{8E8C6E93-DF5B-BC4B-80F9-500DED1EEDCC}" type="slidenum">
              <a:rPr lang="en-US" sz="1200">
                <a:latin typeface="Tahoma" charset="0"/>
              </a:rPr>
              <a:pPr/>
              <a:t>130</a:t>
            </a:fld>
            <a:endParaRPr lang="en-US" sz="1200" dirty="0">
              <a:latin typeface="Tahoma" charset="0"/>
            </a:endParaRPr>
          </a:p>
        </p:txBody>
      </p:sp>
      <p:sp>
        <p:nvSpPr>
          <p:cNvPr id="103"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
        <p:nvSpPr>
          <p:cNvPr id="104" name="TextBox 1"/>
          <p:cNvSpPr txBox="1">
            <a:spLocks noChangeArrowheads="1"/>
          </p:cNvSpPr>
          <p:nvPr/>
        </p:nvSpPr>
        <p:spPr bwMode="auto">
          <a:xfrm>
            <a:off x="1863827" y="6271334"/>
            <a:ext cx="4507165" cy="444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0000"/>
              </a:lnSpc>
            </a:pPr>
            <a:r>
              <a:rPr lang="en-US" sz="1400" dirty="0"/>
              <a:t>* Check out the online interactive exercises for more examples: h</a:t>
            </a:r>
            <a:r>
              <a:rPr lang="en-US" sz="1200" dirty="0"/>
              <a:t>ttp://gaia.cs.umass.edu/kurose_ross/interactive/</a:t>
            </a:r>
          </a:p>
        </p:txBody>
      </p:sp>
    </p:spTree>
    <p:extLst>
      <p:ext uri="{BB962C8B-B14F-4D97-AF65-F5344CB8AC3E}">
        <p14:creationId xmlns:p14="http://schemas.microsoft.com/office/powerpoint/2010/main" val="36361513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xit" presetSubtype="0" fill="hold" nodeType="withEffect">
                                  <p:stCondLst>
                                    <p:cond delay="0"/>
                                  </p:stCondLst>
                                  <p:childTnLst>
                                    <p:animEffect transition="out" filter="dissolve">
                                      <p:cBhvr>
                                        <p:cTn id="6" dur="500"/>
                                        <p:tgtEl>
                                          <p:spTgt spid="723017"/>
                                        </p:tgtEl>
                                      </p:cBhvr>
                                    </p:animEffect>
                                    <p:set>
                                      <p:cBhvr>
                                        <p:cTn id="7" dur="1" fill="hold">
                                          <p:stCondLst>
                                            <p:cond delay="499"/>
                                          </p:stCondLst>
                                        </p:cTn>
                                        <p:tgtEl>
                                          <p:spTgt spid="723017"/>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723007"/>
                                        </p:tgtEl>
                                      </p:cBhvr>
                                    </p:animEffect>
                                    <p:set>
                                      <p:cBhvr>
                                        <p:cTn id="10" dur="1" fill="hold">
                                          <p:stCondLst>
                                            <p:cond delay="499"/>
                                          </p:stCondLst>
                                        </p:cTn>
                                        <p:tgtEl>
                                          <p:spTgt spid="7230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300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L1: Physical</a:t>
            </a:r>
          </a:p>
        </p:txBody>
      </p:sp>
      <p:sp>
        <p:nvSpPr>
          <p:cNvPr id="3" name="Content Placeholder 2"/>
          <p:cNvSpPr>
            <a:spLocks noGrp="1"/>
          </p:cNvSpPr>
          <p:nvPr>
            <p:ph idx="4294967295"/>
          </p:nvPr>
        </p:nvSpPr>
        <p:spPr>
          <a:xfrm>
            <a:off x="0" y="1825625"/>
            <a:ext cx="10515600" cy="4351338"/>
          </a:xfrm>
        </p:spPr>
        <p:txBody>
          <a:bodyPr/>
          <a:lstStyle/>
          <a:p>
            <a:r>
              <a:rPr lang="en-US" dirty="0"/>
              <a:t> </a:t>
            </a:r>
          </a:p>
        </p:txBody>
      </p:sp>
      <p:pic>
        <p:nvPicPr>
          <p:cNvPr id="4" name="Picture 3"/>
          <p:cNvPicPr>
            <a:picLocks noChangeAspect="1"/>
          </p:cNvPicPr>
          <p:nvPr/>
        </p:nvPicPr>
        <p:blipFill>
          <a:blip r:embed="rId2"/>
          <a:stretch>
            <a:fillRect/>
          </a:stretch>
        </p:blipFill>
        <p:spPr>
          <a:xfrm>
            <a:off x="241202" y="1825625"/>
            <a:ext cx="8458655" cy="4613812"/>
          </a:xfrm>
          <a:prstGeom prst="rect">
            <a:avLst/>
          </a:prstGeom>
        </p:spPr>
      </p:pic>
      <p:pic>
        <p:nvPicPr>
          <p:cNvPr id="5" name="Picture 4"/>
          <p:cNvPicPr>
            <a:picLocks noChangeAspect="1"/>
          </p:cNvPicPr>
          <p:nvPr/>
        </p:nvPicPr>
        <p:blipFill>
          <a:blip r:embed="rId3"/>
          <a:stretch>
            <a:fillRect/>
          </a:stretch>
        </p:blipFill>
        <p:spPr>
          <a:xfrm>
            <a:off x="7037589" y="2429300"/>
            <a:ext cx="6055932" cy="3406462"/>
          </a:xfrm>
          <a:prstGeom prst="rect">
            <a:avLst/>
          </a:prstGeom>
        </p:spPr>
      </p:pic>
    </p:spTree>
    <p:extLst>
      <p:ext uri="{BB962C8B-B14F-4D97-AF65-F5344CB8AC3E}">
        <p14:creationId xmlns:p14="http://schemas.microsoft.com/office/powerpoint/2010/main" val="126102573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Topologies</a:t>
            </a:r>
          </a:p>
        </p:txBody>
      </p:sp>
      <p:sp>
        <p:nvSpPr>
          <p:cNvPr id="4" name="Content Placeholder 3"/>
          <p:cNvSpPr>
            <a:spLocks noGrp="1"/>
          </p:cNvSpPr>
          <p:nvPr>
            <p:ph idx="1"/>
          </p:nvPr>
        </p:nvSpPr>
        <p:spPr/>
        <p:txBody>
          <a:bodyPr/>
          <a:lstStyle/>
          <a:p>
            <a:endParaRPr lang="en-US"/>
          </a:p>
        </p:txBody>
      </p:sp>
      <p:sp>
        <p:nvSpPr>
          <p:cNvPr id="5" name="Text Placeholder 4"/>
          <p:cNvSpPr>
            <a:spLocks noGrp="1"/>
          </p:cNvSpPr>
          <p:nvPr>
            <p:ph type="body" sz="half" idx="2"/>
          </p:nvPr>
        </p:nvSpPr>
        <p:spPr/>
        <p:txBody>
          <a:bodyPr/>
          <a:lstStyle/>
          <a:p>
            <a:endParaRPr lang="en-US"/>
          </a:p>
        </p:txBody>
      </p:sp>
      <p:pic>
        <p:nvPicPr>
          <p:cNvPr id="3" name="Picture 2"/>
          <p:cNvPicPr>
            <a:picLocks noChangeAspect="1"/>
          </p:cNvPicPr>
          <p:nvPr/>
        </p:nvPicPr>
        <p:blipFill>
          <a:blip r:embed="rId2"/>
          <a:stretch>
            <a:fillRect/>
          </a:stretch>
        </p:blipFill>
        <p:spPr>
          <a:xfrm>
            <a:off x="3085334" y="0"/>
            <a:ext cx="9106666" cy="6858000"/>
          </a:xfrm>
          <a:prstGeom prst="rect">
            <a:avLst/>
          </a:prstGeom>
        </p:spPr>
      </p:pic>
    </p:spTree>
    <p:extLst>
      <p:ext uri="{BB962C8B-B14F-4D97-AF65-F5344CB8AC3E}">
        <p14:creationId xmlns:p14="http://schemas.microsoft.com/office/powerpoint/2010/main" val="70782234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roup 62"/>
          <p:cNvGrpSpPr>
            <a:grpSpLocks/>
          </p:cNvGrpSpPr>
          <p:nvPr/>
        </p:nvGrpSpPr>
        <p:grpSpPr bwMode="auto">
          <a:xfrm>
            <a:off x="2794001" y="798513"/>
            <a:ext cx="5643563" cy="4216400"/>
            <a:chOff x="824874" y="353539"/>
            <a:chExt cx="5643193" cy="4216279"/>
          </a:xfrm>
        </p:grpSpPr>
        <p:sp>
          <p:nvSpPr>
            <p:cNvPr id="62" name="Freeform 61"/>
            <p:cNvSpPr/>
            <p:nvPr/>
          </p:nvSpPr>
          <p:spPr>
            <a:xfrm>
              <a:off x="824874" y="366239"/>
              <a:ext cx="431772" cy="4203579"/>
            </a:xfrm>
            <a:custGeom>
              <a:avLst/>
              <a:gdLst>
                <a:gd name="connsiteX0" fmla="*/ 0 w 432078"/>
                <a:gd name="connsiteY0" fmla="*/ 4203185 h 4255561"/>
                <a:gd name="connsiteX1" fmla="*/ 418984 w 432078"/>
                <a:gd name="connsiteY1" fmla="*/ 3430637 h 4255561"/>
                <a:gd name="connsiteX2" fmla="*/ 432078 w 432078"/>
                <a:gd name="connsiteY2" fmla="*/ 0 h 4255561"/>
                <a:gd name="connsiteX3" fmla="*/ 117839 w 432078"/>
                <a:gd name="connsiteY3" fmla="*/ 4255561 h 4255561"/>
                <a:gd name="connsiteX0" fmla="*/ 26187 w 458265"/>
                <a:gd name="connsiteY0" fmla="*/ 4203185 h 4216279"/>
                <a:gd name="connsiteX1" fmla="*/ 445171 w 458265"/>
                <a:gd name="connsiteY1" fmla="*/ 3430637 h 4216279"/>
                <a:gd name="connsiteX2" fmla="*/ 458265 w 458265"/>
                <a:gd name="connsiteY2" fmla="*/ 0 h 4216279"/>
                <a:gd name="connsiteX3" fmla="*/ 0 w 458265"/>
                <a:gd name="connsiteY3" fmla="*/ 4216279 h 4216279"/>
                <a:gd name="connsiteX0" fmla="*/ 0 w 432078"/>
                <a:gd name="connsiteY0" fmla="*/ 4203185 h 4203185"/>
                <a:gd name="connsiteX1" fmla="*/ 418984 w 432078"/>
                <a:gd name="connsiteY1" fmla="*/ 3430637 h 4203185"/>
                <a:gd name="connsiteX2" fmla="*/ 432078 w 432078"/>
                <a:gd name="connsiteY2" fmla="*/ 0 h 4203185"/>
                <a:gd name="connsiteX3" fmla="*/ 13093 w 432078"/>
                <a:gd name="connsiteY3" fmla="*/ 4203185 h 4203185"/>
                <a:gd name="connsiteX0" fmla="*/ 0 w 432078"/>
                <a:gd name="connsiteY0" fmla="*/ 4203185 h 4203185"/>
                <a:gd name="connsiteX1" fmla="*/ 418984 w 432078"/>
                <a:gd name="connsiteY1" fmla="*/ 3430637 h 4203185"/>
                <a:gd name="connsiteX2" fmla="*/ 432078 w 432078"/>
                <a:gd name="connsiteY2" fmla="*/ 0 h 4203185"/>
                <a:gd name="connsiteX3" fmla="*/ 13093 w 432078"/>
                <a:gd name="connsiteY3" fmla="*/ 4203185 h 4203185"/>
                <a:gd name="connsiteX4" fmla="*/ 0 w 432078"/>
                <a:gd name="connsiteY4" fmla="*/ 4203185 h 4203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078" h="4203185">
                  <a:moveTo>
                    <a:pt x="0" y="4203185"/>
                  </a:moveTo>
                  <a:lnTo>
                    <a:pt x="418984" y="3430637"/>
                  </a:lnTo>
                  <a:cubicBezTo>
                    <a:pt x="423349" y="2287091"/>
                    <a:pt x="427713" y="1143546"/>
                    <a:pt x="432078" y="0"/>
                  </a:cubicBezTo>
                  <a:lnTo>
                    <a:pt x="13093" y="4203185"/>
                  </a:lnTo>
                  <a:lnTo>
                    <a:pt x="0" y="4203185"/>
                  </a:lnTo>
                  <a:close/>
                </a:path>
              </a:pathLst>
            </a:custGeom>
            <a:gradFill flip="none" rotWithShape="1">
              <a:gsLst>
                <a:gs pos="0">
                  <a:schemeClr val="accent3">
                    <a:lumMod val="85000"/>
                  </a:schemeClr>
                </a:gs>
                <a:gs pos="100000">
                  <a:srgbClr val="000000"/>
                </a:gs>
              </a:gsLst>
              <a:lin ang="10800000" scaled="0"/>
              <a:tileRect/>
            </a:gradFill>
            <a:ln>
              <a:noFill/>
            </a:ln>
          </p:spPr>
          <p:txBody>
            <a:bodyPr anchor="ctr"/>
            <a:lstStyle/>
            <a:p>
              <a:pPr algn="ctr">
                <a:defRPr/>
              </a:pPr>
              <a:endParaRPr lang="en-US">
                <a:ea typeface="ＭＳ Ｐゴシック" charset="0"/>
                <a:cs typeface="ＭＳ Ｐゴシック" charset="0"/>
              </a:endParaRPr>
            </a:p>
          </p:txBody>
        </p:sp>
        <p:sp>
          <p:nvSpPr>
            <p:cNvPr id="59" name="Rectangle 58"/>
            <p:cNvSpPr/>
            <p:nvPr/>
          </p:nvSpPr>
          <p:spPr bwMode="auto">
            <a:xfrm>
              <a:off x="1243947" y="353539"/>
              <a:ext cx="5224120" cy="3430489"/>
            </a:xfrm>
            <a:prstGeom prst="rect">
              <a:avLst/>
            </a:prstGeom>
            <a:solidFill>
              <a:schemeClr val="accent3">
                <a:lumMod val="85000"/>
              </a:schemeClr>
            </a:solidFill>
            <a:ln w="9525" cap="flat" cmpd="sng" algn="ctr">
              <a:noFill/>
              <a:prstDash val="solid"/>
              <a:round/>
              <a:headEnd type="none" w="med" len="med"/>
              <a:tailEnd type="none" w="med" len="med"/>
            </a:ln>
            <a:effectLst/>
            <a:extLst/>
          </p:spPr>
          <p:txBody>
            <a:bodyPr/>
            <a:lstStyle/>
            <a:p>
              <a:pPr>
                <a:defRPr/>
              </a:pPr>
              <a:endParaRPr lang="en-US">
                <a:ea typeface="ＭＳ Ｐゴシック" charset="0"/>
                <a:cs typeface="ＭＳ Ｐゴシック" charset="0"/>
              </a:endParaRPr>
            </a:p>
          </p:txBody>
        </p:sp>
      </p:grpSp>
      <p:pic>
        <p:nvPicPr>
          <p:cNvPr id="156674" name="Picture 12" descr="segment.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59214" y="5173663"/>
            <a:ext cx="3959225" cy="100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6675" name="Group 48"/>
          <p:cNvGrpSpPr>
            <a:grpSpLocks/>
          </p:cNvGrpSpPr>
          <p:nvPr/>
        </p:nvGrpSpPr>
        <p:grpSpPr bwMode="auto">
          <a:xfrm>
            <a:off x="1419225" y="3981450"/>
            <a:ext cx="1562100" cy="1511300"/>
            <a:chOff x="-44" y="1473"/>
            <a:chExt cx="981" cy="1105"/>
          </a:xfrm>
        </p:grpSpPr>
        <p:pic>
          <p:nvPicPr>
            <p:cNvPr id="156708" name="Picture 49"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709" name="Freeform 50"/>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156676" name="Picture 120" descr="access_point_stylized_smal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48663" y="4221163"/>
            <a:ext cx="1389062"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7" name="Picture 10" descr="ethernet.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flipH="1">
            <a:off x="2638425" y="4567238"/>
            <a:ext cx="12319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Picture 11" descr="ethernet.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585075" y="4570413"/>
            <a:ext cx="12319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9" name="Picture 20" descr="ethernet.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flipH="1">
            <a:off x="9331325" y="4589463"/>
            <a:ext cx="1231900"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 name="Group 66"/>
          <p:cNvGrpSpPr>
            <a:grpSpLocks/>
          </p:cNvGrpSpPr>
          <p:nvPr/>
        </p:nvGrpSpPr>
        <p:grpSpPr bwMode="auto">
          <a:xfrm>
            <a:off x="6080126" y="1162051"/>
            <a:ext cx="2327275" cy="3171825"/>
            <a:chOff x="4556452" y="1162095"/>
            <a:chExt cx="2326213" cy="3172030"/>
          </a:xfrm>
        </p:grpSpPr>
        <p:cxnSp>
          <p:nvCxnSpPr>
            <p:cNvPr id="156695" name="Straight Connector 46"/>
            <p:cNvCxnSpPr>
              <a:cxnSpLocks noChangeShapeType="1"/>
            </p:cNvCxnSpPr>
            <p:nvPr/>
          </p:nvCxnSpPr>
          <p:spPr bwMode="auto">
            <a:xfrm>
              <a:off x="5630098" y="2252175"/>
              <a:ext cx="0" cy="2081950"/>
            </a:xfrm>
            <a:prstGeom prst="line">
              <a:avLst/>
            </a:prstGeom>
            <a:noFill/>
            <a:ln w="25400">
              <a:solidFill>
                <a:srgbClr val="00009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56696" name="Group 31"/>
            <p:cNvGrpSpPr>
              <a:grpSpLocks/>
            </p:cNvGrpSpPr>
            <p:nvPr/>
          </p:nvGrpSpPr>
          <p:grpSpPr bwMode="auto">
            <a:xfrm>
              <a:off x="4635010" y="2856756"/>
              <a:ext cx="2190234" cy="1214863"/>
              <a:chOff x="3862510" y="4375664"/>
              <a:chExt cx="2190234" cy="1214863"/>
            </a:xfrm>
          </p:grpSpPr>
          <p:sp>
            <p:nvSpPr>
              <p:cNvPr id="26" name="Rectangle 25"/>
              <p:cNvSpPr>
                <a:spLocks noChangeArrowheads="1"/>
              </p:cNvSpPr>
              <p:nvPr/>
            </p:nvSpPr>
            <p:spPr bwMode="auto">
              <a:xfrm>
                <a:off x="3871225" y="4425779"/>
                <a:ext cx="2164362" cy="1152600"/>
              </a:xfrm>
              <a:prstGeom prst="rect">
                <a:avLst/>
              </a:prstGeom>
              <a:solidFill>
                <a:schemeClr val="bg1"/>
              </a:solidFill>
              <a:ln w="9525">
                <a:solidFill>
                  <a:srgbClr val="000090"/>
                </a:solidFill>
                <a:round/>
                <a:headEnd/>
                <a:tailEnd/>
              </a:ln>
              <a:effectLst>
                <a:outerShdw blurRad="50800" dist="38100" dir="2700000" algn="tl" rotWithShape="0">
                  <a:srgbClr val="000090">
                    <a:alpha val="42999"/>
                  </a:srgbClr>
                </a:outerShdw>
              </a:effec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56704" name="TextBox 26"/>
              <p:cNvSpPr txBox="1">
                <a:spLocks noChangeArrowheads="1"/>
              </p:cNvSpPr>
              <p:nvPr/>
            </p:nvSpPr>
            <p:spPr bwMode="auto">
              <a:xfrm>
                <a:off x="3908617" y="4375664"/>
                <a:ext cx="2012565" cy="121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2200"/>
                  </a:lnSpc>
                </a:pPr>
                <a:r>
                  <a:rPr lang="en-US" altLang="x-none" sz="1600"/>
                  <a:t>Transport</a:t>
                </a:r>
                <a:r>
                  <a:rPr lang="en-US" altLang="x-none" sz="1400"/>
                  <a:t> (TCP/UDP)</a:t>
                </a:r>
              </a:p>
              <a:p>
                <a:pPr algn="ctr">
                  <a:lnSpc>
                    <a:spcPts val="2200"/>
                  </a:lnSpc>
                </a:pPr>
                <a:r>
                  <a:rPr lang="en-US" altLang="x-none" sz="1600"/>
                  <a:t>Network</a:t>
                </a:r>
                <a:r>
                  <a:rPr lang="en-US" altLang="x-none" sz="1400"/>
                  <a:t> (IP)</a:t>
                </a:r>
              </a:p>
              <a:p>
                <a:pPr algn="ctr">
                  <a:lnSpc>
                    <a:spcPts val="2200"/>
                  </a:lnSpc>
                </a:pPr>
                <a:r>
                  <a:rPr lang="en-US" altLang="x-none" sz="1600"/>
                  <a:t>Link</a:t>
                </a:r>
                <a:r>
                  <a:rPr lang="en-US" altLang="x-none" sz="1400"/>
                  <a:t> (Ethernet)</a:t>
                </a:r>
              </a:p>
              <a:p>
                <a:pPr algn="ctr">
                  <a:lnSpc>
                    <a:spcPts val="2200"/>
                  </a:lnSpc>
                </a:pPr>
                <a:r>
                  <a:rPr lang="en-US" altLang="x-none" sz="1600"/>
                  <a:t>Physical</a:t>
                </a:r>
              </a:p>
            </p:txBody>
          </p:sp>
          <p:cxnSp>
            <p:nvCxnSpPr>
              <p:cNvPr id="156705" name="Straight Connector 28"/>
              <p:cNvCxnSpPr>
                <a:cxnSpLocks noChangeShapeType="1"/>
              </p:cNvCxnSpPr>
              <p:nvPr/>
            </p:nvCxnSpPr>
            <p:spPr bwMode="auto">
              <a:xfrm>
                <a:off x="3862510" y="4740040"/>
                <a:ext cx="217348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706" name="Straight Connector 29"/>
              <p:cNvCxnSpPr>
                <a:cxnSpLocks noChangeShapeType="1"/>
              </p:cNvCxnSpPr>
              <p:nvPr/>
            </p:nvCxnSpPr>
            <p:spPr bwMode="auto">
              <a:xfrm>
                <a:off x="3870887" y="5023380"/>
                <a:ext cx="217348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707" name="Straight Connector 30"/>
              <p:cNvCxnSpPr>
                <a:cxnSpLocks noChangeShapeType="1"/>
              </p:cNvCxnSpPr>
              <p:nvPr/>
            </p:nvCxnSpPr>
            <p:spPr bwMode="auto">
              <a:xfrm>
                <a:off x="3879264" y="5306720"/>
                <a:ext cx="217348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56697" name="Group 35"/>
            <p:cNvGrpSpPr>
              <a:grpSpLocks/>
            </p:cNvGrpSpPr>
            <p:nvPr/>
          </p:nvGrpSpPr>
          <p:grpSpPr bwMode="auto">
            <a:xfrm>
              <a:off x="4783267" y="1162095"/>
              <a:ext cx="1586505" cy="1020829"/>
              <a:chOff x="4102418" y="5836665"/>
              <a:chExt cx="1586505" cy="1020829"/>
            </a:xfrm>
          </p:grpSpPr>
          <p:sp>
            <p:nvSpPr>
              <p:cNvPr id="34" name="Rectangle 33"/>
              <p:cNvSpPr>
                <a:spLocks noChangeArrowheads="1"/>
              </p:cNvSpPr>
              <p:nvPr/>
            </p:nvSpPr>
            <p:spPr bwMode="auto">
              <a:xfrm>
                <a:off x="4191372" y="5836665"/>
                <a:ext cx="1464594" cy="1020829"/>
              </a:xfrm>
              <a:prstGeom prst="rect">
                <a:avLst/>
              </a:prstGeom>
              <a:solidFill>
                <a:schemeClr val="bg1"/>
              </a:solidFill>
              <a:ln w="9525">
                <a:solidFill>
                  <a:srgbClr val="000090"/>
                </a:solidFill>
                <a:round/>
                <a:headEnd/>
                <a:tailEnd/>
              </a:ln>
              <a:effectLst>
                <a:outerShdw blurRad="50800" dist="38100" dir="2700000" algn="tl" rotWithShape="0">
                  <a:srgbClr val="000090">
                    <a:alpha val="42999"/>
                  </a:srgbClr>
                </a:outerShdw>
              </a:effec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56702" name="TextBox 34"/>
              <p:cNvSpPr txBox="1">
                <a:spLocks noChangeArrowheads="1"/>
              </p:cNvSpPr>
              <p:nvPr/>
            </p:nvSpPr>
            <p:spPr bwMode="auto">
              <a:xfrm>
                <a:off x="4102418" y="5913072"/>
                <a:ext cx="1586505" cy="892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application</a:t>
                </a:r>
              </a:p>
              <a:p>
                <a:pPr algn="ctr"/>
                <a:r>
                  <a:rPr lang="en-US" altLang="x-none" sz="1600"/>
                  <a:t>(www browser, </a:t>
                </a:r>
              </a:p>
              <a:p>
                <a:pPr algn="ctr"/>
                <a:r>
                  <a:rPr lang="en-US" altLang="x-none" sz="1600"/>
                  <a:t>email client</a:t>
                </a:r>
                <a:r>
                  <a:rPr lang="en-US" altLang="x-none" sz="2000"/>
                  <a:t>)</a:t>
                </a:r>
              </a:p>
            </p:txBody>
          </p:sp>
        </p:grpSp>
        <p:cxnSp>
          <p:nvCxnSpPr>
            <p:cNvPr id="156698" name="Straight Connector 37"/>
            <p:cNvCxnSpPr>
              <a:cxnSpLocks noChangeShapeType="1"/>
            </p:cNvCxnSpPr>
            <p:nvPr/>
          </p:nvCxnSpPr>
          <p:spPr bwMode="auto">
            <a:xfrm flipV="1">
              <a:off x="4556452" y="2631900"/>
              <a:ext cx="2108014" cy="1309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6699" name="TextBox 38"/>
            <p:cNvSpPr txBox="1">
              <a:spLocks noChangeArrowheads="1"/>
            </p:cNvSpPr>
            <p:nvPr/>
          </p:nvSpPr>
          <p:spPr bwMode="auto">
            <a:xfrm>
              <a:off x="5839591" y="2252173"/>
              <a:ext cx="10430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application</a:t>
              </a:r>
            </a:p>
          </p:txBody>
        </p:sp>
        <p:sp>
          <p:nvSpPr>
            <p:cNvPr id="156700" name="TextBox 39"/>
            <p:cNvSpPr txBox="1">
              <a:spLocks noChangeArrowheads="1"/>
            </p:cNvSpPr>
            <p:nvPr/>
          </p:nvSpPr>
          <p:spPr bwMode="auto">
            <a:xfrm>
              <a:off x="6105684" y="2627171"/>
              <a:ext cx="4440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400"/>
                <a:t>OS</a:t>
              </a:r>
            </a:p>
          </p:txBody>
        </p:sp>
      </p:grpSp>
      <p:grpSp>
        <p:nvGrpSpPr>
          <p:cNvPr id="66" name="Group 65"/>
          <p:cNvGrpSpPr>
            <a:grpSpLocks/>
          </p:cNvGrpSpPr>
          <p:nvPr/>
        </p:nvGrpSpPr>
        <p:grpSpPr bwMode="auto">
          <a:xfrm>
            <a:off x="3300413" y="877888"/>
            <a:ext cx="2806700" cy="3380472"/>
            <a:chOff x="1775964" y="877299"/>
            <a:chExt cx="2806675" cy="3381160"/>
          </a:xfrm>
        </p:grpSpPr>
        <p:grpSp>
          <p:nvGrpSpPr>
            <p:cNvPr id="156682" name="Group 44"/>
            <p:cNvGrpSpPr>
              <a:grpSpLocks/>
            </p:cNvGrpSpPr>
            <p:nvPr/>
          </p:nvGrpSpPr>
          <p:grpSpPr bwMode="auto">
            <a:xfrm>
              <a:off x="1846152" y="877299"/>
              <a:ext cx="1597376" cy="3168757"/>
              <a:chOff x="1636659" y="183316"/>
              <a:chExt cx="1597376" cy="3168757"/>
            </a:xfrm>
          </p:grpSpPr>
          <p:grpSp>
            <p:nvGrpSpPr>
              <p:cNvPr id="156687" name="Group 22"/>
              <p:cNvGrpSpPr>
                <a:grpSpLocks/>
              </p:cNvGrpSpPr>
              <p:nvPr/>
            </p:nvGrpSpPr>
            <p:grpSpPr bwMode="auto">
              <a:xfrm>
                <a:off x="1780781" y="2206785"/>
                <a:ext cx="1295389" cy="1041028"/>
                <a:chOff x="3116291" y="4275642"/>
                <a:chExt cx="1295389" cy="1041028"/>
              </a:xfrm>
            </p:grpSpPr>
            <p:sp>
              <p:nvSpPr>
                <p:cNvPr id="14" name="Rectangle 13"/>
                <p:cNvSpPr>
                  <a:spLocks noChangeArrowheads="1"/>
                </p:cNvSpPr>
                <p:nvPr/>
              </p:nvSpPr>
              <p:spPr bwMode="auto">
                <a:xfrm>
                  <a:off x="3116291" y="4298876"/>
                  <a:ext cx="1295389" cy="1017794"/>
                </a:xfrm>
                <a:prstGeom prst="rect">
                  <a:avLst/>
                </a:prstGeom>
                <a:solidFill>
                  <a:schemeClr val="bg1"/>
                </a:solidFill>
                <a:ln w="9525">
                  <a:solidFill>
                    <a:srgbClr val="000090"/>
                  </a:solidFill>
                  <a:round/>
                  <a:headEnd/>
                  <a:tailEnd/>
                </a:ln>
                <a:effectLst>
                  <a:outerShdw blurRad="50800" dist="38100" dir="2700000" algn="tl" rotWithShape="0">
                    <a:srgbClr val="000090">
                      <a:alpha val="42999"/>
                    </a:srgbClr>
                  </a:outerShdw>
                </a:effec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56694" name="TextBox 14"/>
                <p:cNvSpPr txBox="1">
                  <a:spLocks noChangeArrowheads="1"/>
                </p:cNvSpPr>
                <p:nvPr/>
              </p:nvSpPr>
              <p:spPr bwMode="auto">
                <a:xfrm>
                  <a:off x="3247880" y="4275642"/>
                  <a:ext cx="1039057" cy="101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2000"/>
                    <a:t>packet</a:t>
                  </a:r>
                </a:p>
                <a:p>
                  <a:pPr algn="ctr"/>
                  <a:r>
                    <a:rPr lang="en-US" altLang="x-none" sz="2000"/>
                    <a:t>capture</a:t>
                  </a:r>
                </a:p>
                <a:p>
                  <a:pPr algn="ctr"/>
                  <a:r>
                    <a:rPr lang="en-US" altLang="x-none" sz="2000"/>
                    <a:t>(pcap)</a:t>
                  </a:r>
                </a:p>
              </p:txBody>
            </p:sp>
          </p:grpSp>
          <p:grpSp>
            <p:nvGrpSpPr>
              <p:cNvPr id="156688" name="Group 23"/>
              <p:cNvGrpSpPr>
                <a:grpSpLocks/>
              </p:cNvGrpSpPr>
              <p:nvPr/>
            </p:nvGrpSpPr>
            <p:grpSpPr bwMode="auto">
              <a:xfrm>
                <a:off x="1773794" y="863478"/>
                <a:ext cx="1296233" cy="707886"/>
                <a:chOff x="865524" y="5161570"/>
                <a:chExt cx="1296233" cy="707886"/>
              </a:xfrm>
            </p:grpSpPr>
            <p:sp>
              <p:nvSpPr>
                <p:cNvPr id="22" name="Rectangle 21"/>
                <p:cNvSpPr>
                  <a:spLocks noChangeArrowheads="1"/>
                </p:cNvSpPr>
                <p:nvPr/>
              </p:nvSpPr>
              <p:spPr bwMode="auto">
                <a:xfrm>
                  <a:off x="861399" y="5200691"/>
                  <a:ext cx="1300151" cy="668474"/>
                </a:xfrm>
                <a:prstGeom prst="rect">
                  <a:avLst/>
                </a:prstGeom>
                <a:solidFill>
                  <a:schemeClr val="bg1"/>
                </a:solidFill>
                <a:ln w="9525">
                  <a:solidFill>
                    <a:srgbClr val="000090"/>
                  </a:solidFill>
                  <a:round/>
                  <a:headEnd/>
                  <a:tailEnd/>
                </a:ln>
                <a:effectLst>
                  <a:outerShdw blurRad="50800" dist="38100" dir="2700000" algn="tl" rotWithShape="0">
                    <a:srgbClr val="000090">
                      <a:alpha val="42999"/>
                    </a:srgbClr>
                  </a:outerShdw>
                </a:effec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56692" name="TextBox 16"/>
                <p:cNvSpPr txBox="1">
                  <a:spLocks noChangeArrowheads="1"/>
                </p:cNvSpPr>
                <p:nvPr/>
              </p:nvSpPr>
              <p:spPr bwMode="auto">
                <a:xfrm>
                  <a:off x="937846" y="5161570"/>
                  <a:ext cx="115929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2000"/>
                    <a:t>packet</a:t>
                  </a:r>
                </a:p>
                <a:p>
                  <a:pPr algn="ctr"/>
                  <a:r>
                    <a:rPr lang="en-US" altLang="x-none" sz="2000"/>
                    <a:t>analyzer</a:t>
                  </a:r>
                </a:p>
              </p:txBody>
            </p:sp>
          </p:grpSp>
          <p:sp>
            <p:nvSpPr>
              <p:cNvPr id="156689" name="Rectangle 42"/>
              <p:cNvSpPr>
                <a:spLocks noChangeArrowheads="1"/>
              </p:cNvSpPr>
              <p:nvPr/>
            </p:nvSpPr>
            <p:spPr bwMode="auto">
              <a:xfrm>
                <a:off x="1636659" y="183316"/>
                <a:ext cx="1597376" cy="3168757"/>
              </a:xfrm>
              <a:prstGeom prst="rect">
                <a:avLst/>
              </a:prstGeom>
              <a:noFill/>
              <a:ln w="22225">
                <a:solidFill>
                  <a:srgbClr val="000090"/>
                </a:solidFill>
                <a:prstDash val="sysDash"/>
                <a:round/>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pic>
            <p:nvPicPr>
              <p:cNvPr id="156690" name="Picture 43"/>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859241" y="230951"/>
                <a:ext cx="1089265" cy="36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56683" name="Straight Connector 47"/>
            <p:cNvCxnSpPr>
              <a:cxnSpLocks noChangeShapeType="1"/>
            </p:cNvCxnSpPr>
            <p:nvPr/>
          </p:nvCxnSpPr>
          <p:spPr bwMode="auto">
            <a:xfrm>
              <a:off x="2640118" y="2330738"/>
              <a:ext cx="0" cy="558315"/>
            </a:xfrm>
            <a:prstGeom prst="line">
              <a:avLst/>
            </a:prstGeom>
            <a:noFill/>
            <a:ln w="25400">
              <a:solidFill>
                <a:srgbClr val="00009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684" name="Straight Connector 50"/>
            <p:cNvCxnSpPr>
              <a:cxnSpLocks noChangeShapeType="1"/>
            </p:cNvCxnSpPr>
            <p:nvPr/>
          </p:nvCxnSpPr>
          <p:spPr bwMode="auto">
            <a:xfrm>
              <a:off x="3116195" y="3653236"/>
              <a:ext cx="1427164" cy="0"/>
            </a:xfrm>
            <a:prstGeom prst="line">
              <a:avLst/>
            </a:prstGeom>
            <a:noFill/>
            <a:ln w="25400">
              <a:solidFill>
                <a:srgbClr val="00009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6685" name="TextBox 56"/>
            <p:cNvSpPr txBox="1">
              <a:spLocks noChangeArrowheads="1"/>
            </p:cNvSpPr>
            <p:nvPr/>
          </p:nvSpPr>
          <p:spPr bwMode="auto">
            <a:xfrm>
              <a:off x="3504274" y="3242589"/>
              <a:ext cx="1078365" cy="1015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a:t>copy of all Ethernet frames sent/received</a:t>
              </a:r>
            </a:p>
          </p:txBody>
        </p:sp>
        <p:cxnSp>
          <p:nvCxnSpPr>
            <p:cNvPr id="156686" name="Straight Connector 64"/>
            <p:cNvCxnSpPr>
              <a:cxnSpLocks noChangeShapeType="1"/>
            </p:cNvCxnSpPr>
            <p:nvPr/>
          </p:nvCxnSpPr>
          <p:spPr bwMode="auto">
            <a:xfrm flipV="1">
              <a:off x="1775964" y="2640266"/>
              <a:ext cx="2108014" cy="1309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Tree>
    <p:extLst>
      <p:ext uri="{BB962C8B-B14F-4D97-AF65-F5344CB8AC3E}">
        <p14:creationId xmlns:p14="http://schemas.microsoft.com/office/powerpoint/2010/main" val="1374863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dissolve">
                                      <p:cBhvr>
                                        <p:cTn id="11" dur="500"/>
                                        <p:tgtEl>
                                          <p:spTgt spid="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66"/>
                                        </p:tgtEl>
                                        <p:attrNameLst>
                                          <p:attrName>style.visibility</p:attrName>
                                        </p:attrNameLst>
                                      </p:cBhvr>
                                      <p:to>
                                        <p:strVal val="visible"/>
                                      </p:to>
                                    </p:set>
                                    <p:animEffect transition="in" filter="dissolve">
                                      <p:cBhvr>
                                        <p:cTn id="16"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2" name="Rectangle 2"/>
          <p:cNvSpPr>
            <a:spLocks noGrp="1" noChangeArrowheads="1"/>
          </p:cNvSpPr>
          <p:nvPr>
            <p:ph type="title"/>
          </p:nvPr>
        </p:nvSpPr>
        <p:spPr/>
        <p:txBody>
          <a:bodyPr/>
          <a:lstStyle/>
          <a:p>
            <a:pPr>
              <a:defRPr/>
            </a:pPr>
            <a:r>
              <a:rPr lang="en-US" dirty="0">
                <a:latin typeface="Gill Sans MT" charset="0"/>
                <a:cs typeface="+mj-cs"/>
              </a:rPr>
              <a:t>L2: Summary</a:t>
            </a:r>
          </a:p>
        </p:txBody>
      </p:sp>
      <p:sp>
        <p:nvSpPr>
          <p:cNvPr id="94213" name="Rectangle 3"/>
          <p:cNvSpPr>
            <a:spLocks noGrp="1" noChangeArrowheads="1"/>
          </p:cNvSpPr>
          <p:nvPr>
            <p:ph type="body" sz="half" idx="1"/>
          </p:nvPr>
        </p:nvSpPr>
        <p:spPr>
          <a:xfrm>
            <a:off x="2057400" y="1371600"/>
            <a:ext cx="7931150" cy="4648200"/>
          </a:xfrm>
        </p:spPr>
        <p:txBody>
          <a:bodyPr/>
          <a:lstStyle/>
          <a:p>
            <a:pPr>
              <a:defRPr/>
            </a:pPr>
            <a:r>
              <a:rPr lang="en-US" dirty="0">
                <a:latin typeface="Gill Sans MT" charset="0"/>
                <a:cs typeface="+mn-cs"/>
              </a:rPr>
              <a:t>principles behind data link layer services:</a:t>
            </a:r>
          </a:p>
          <a:p>
            <a:pPr lvl="1">
              <a:defRPr/>
            </a:pPr>
            <a:r>
              <a:rPr lang="en-US" dirty="0">
                <a:latin typeface="Gill Sans MT" charset="0"/>
              </a:rPr>
              <a:t>error detection, correction</a:t>
            </a:r>
          </a:p>
          <a:p>
            <a:pPr lvl="1">
              <a:defRPr/>
            </a:pPr>
            <a:r>
              <a:rPr lang="en-US" dirty="0">
                <a:latin typeface="Gill Sans MT" charset="0"/>
              </a:rPr>
              <a:t>sharing a broadcast channel: multiple access</a:t>
            </a:r>
          </a:p>
          <a:p>
            <a:pPr lvl="1">
              <a:defRPr/>
            </a:pPr>
            <a:r>
              <a:rPr lang="en-US" dirty="0">
                <a:latin typeface="Gill Sans MT" charset="0"/>
              </a:rPr>
              <a:t>link layer addressing</a:t>
            </a:r>
          </a:p>
          <a:p>
            <a:pPr>
              <a:defRPr/>
            </a:pPr>
            <a:r>
              <a:rPr lang="en-US" dirty="0">
                <a:latin typeface="Gill Sans MT" charset="0"/>
                <a:cs typeface="+mn-cs"/>
              </a:rPr>
              <a:t>instantiation and implementation of various link layer technologies</a:t>
            </a:r>
          </a:p>
          <a:p>
            <a:pPr lvl="1">
              <a:defRPr/>
            </a:pPr>
            <a:r>
              <a:rPr lang="en-US" dirty="0">
                <a:latin typeface="Gill Sans MT" charset="0"/>
              </a:rPr>
              <a:t>Ethernet</a:t>
            </a:r>
          </a:p>
          <a:p>
            <a:pPr lvl="1">
              <a:defRPr/>
            </a:pPr>
            <a:r>
              <a:rPr lang="en-US" dirty="0">
                <a:latin typeface="Gill Sans MT" charset="0"/>
              </a:rPr>
              <a:t>switched LANS, VLANs</a:t>
            </a:r>
          </a:p>
          <a:p>
            <a:pPr lvl="1">
              <a:defRPr/>
            </a:pPr>
            <a:r>
              <a:rPr lang="en-US" dirty="0">
                <a:latin typeface="Gill Sans MT" charset="0"/>
              </a:rPr>
              <a:t>virtualized networks as a link layer: MPLS</a:t>
            </a:r>
          </a:p>
          <a:p>
            <a:pPr>
              <a:defRPr/>
            </a:pPr>
            <a:r>
              <a:rPr lang="en-US" dirty="0">
                <a:latin typeface="Gill Sans MT" charset="0"/>
              </a:rPr>
              <a:t>Go back to big picture</a:t>
            </a:r>
            <a:r>
              <a:rPr lang="en-US" dirty="0">
                <a:latin typeface="Gill Sans MT" charset="0"/>
                <a:cs typeface="+mn-cs"/>
              </a:rPr>
              <a:t>: a day in the life of a web request</a:t>
            </a:r>
          </a:p>
          <a:p>
            <a:pPr>
              <a:defRPr/>
            </a:pPr>
            <a:endParaRPr lang="en-US" sz="2400" dirty="0">
              <a:latin typeface="Gill Sans MT" charset="0"/>
            </a:endParaRPr>
          </a:p>
        </p:txBody>
      </p:sp>
      <p:sp>
        <p:nvSpPr>
          <p:cNvPr id="8" name="Footer Placeholder 2"/>
          <p:cNvSpPr>
            <a:spLocks noGrp="1"/>
          </p:cNvSpPr>
          <p:nvPr>
            <p:ph type="ftr" sz="quarter" idx="11"/>
          </p:nvPr>
        </p:nvSpPr>
        <p:spPr>
          <a:xfrm>
            <a:off x="7899497" y="6521552"/>
            <a:ext cx="2177473" cy="241541"/>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1200" dirty="0">
                <a:solidFill>
                  <a:srgbClr val="000000"/>
                </a:solidFill>
                <a:latin typeface="Tahoma" charset="0"/>
                <a:cs typeface="Arial" charset="0"/>
              </a:rPr>
              <a:t>Link Layer and LANs</a:t>
            </a:r>
          </a:p>
        </p:txBody>
      </p:sp>
    </p:spTree>
    <p:extLst>
      <p:ext uri="{BB962C8B-B14F-4D97-AF65-F5344CB8AC3E}">
        <p14:creationId xmlns:p14="http://schemas.microsoft.com/office/powerpoint/2010/main" val="270562547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6" name="Rectangle 2"/>
          <p:cNvSpPr>
            <a:spLocks noGrp="1" noChangeArrowheads="1"/>
          </p:cNvSpPr>
          <p:nvPr>
            <p:ph type="title"/>
          </p:nvPr>
        </p:nvSpPr>
        <p:spPr>
          <a:xfrm>
            <a:off x="2047875" y="73025"/>
            <a:ext cx="7772400" cy="1143000"/>
          </a:xfrm>
        </p:spPr>
        <p:txBody>
          <a:bodyPr/>
          <a:lstStyle/>
          <a:p>
            <a:pPr>
              <a:defRPr/>
            </a:pPr>
            <a:r>
              <a:rPr lang="en-US" dirty="0">
                <a:latin typeface="Gill Sans MT" charset="0"/>
                <a:cs typeface="+mj-cs"/>
              </a:rPr>
              <a:t>Let</a:t>
            </a:r>
            <a:r>
              <a:rPr lang="ja-JP" altLang="en-US" dirty="0">
                <a:latin typeface="Gill Sans MT" charset="0"/>
                <a:cs typeface="+mj-cs"/>
              </a:rPr>
              <a:t>’</a:t>
            </a:r>
            <a:r>
              <a:rPr lang="en-US" dirty="0">
                <a:latin typeface="Gill Sans MT" charset="0"/>
                <a:cs typeface="+mj-cs"/>
              </a:rPr>
              <a:t>s take a breath</a:t>
            </a:r>
          </a:p>
        </p:txBody>
      </p:sp>
      <p:sp>
        <p:nvSpPr>
          <p:cNvPr id="95237" name="Rectangle 3"/>
          <p:cNvSpPr>
            <a:spLocks noGrp="1" noChangeArrowheads="1"/>
          </p:cNvSpPr>
          <p:nvPr>
            <p:ph type="body" sz="half" idx="1"/>
          </p:nvPr>
        </p:nvSpPr>
        <p:spPr>
          <a:xfrm>
            <a:off x="2057400" y="1371600"/>
            <a:ext cx="7931150" cy="4648200"/>
          </a:xfrm>
        </p:spPr>
        <p:txBody>
          <a:bodyPr/>
          <a:lstStyle/>
          <a:p>
            <a:pPr>
              <a:defRPr/>
            </a:pPr>
            <a:r>
              <a:rPr lang="en-US" dirty="0">
                <a:latin typeface="Gill Sans MT" charset="0"/>
                <a:cs typeface="+mn-cs"/>
              </a:rPr>
              <a:t>journey down protocol stack </a:t>
            </a:r>
            <a:r>
              <a:rPr lang="en-US" i="1" dirty="0">
                <a:solidFill>
                  <a:srgbClr val="C00000"/>
                </a:solidFill>
                <a:latin typeface="Gill Sans MT" charset="0"/>
                <a:cs typeface="+mn-cs"/>
              </a:rPr>
              <a:t>complete</a:t>
            </a:r>
            <a:endParaRPr lang="en-US" dirty="0">
              <a:latin typeface="Gill Sans MT" charset="0"/>
              <a:cs typeface="+mn-cs"/>
            </a:endParaRPr>
          </a:p>
          <a:p>
            <a:pPr>
              <a:defRPr/>
            </a:pPr>
            <a:r>
              <a:rPr lang="en-US" dirty="0">
                <a:latin typeface="Gill Sans MT" charset="0"/>
                <a:cs typeface="+mn-cs"/>
              </a:rPr>
              <a:t>….. could stop here …. but </a:t>
            </a:r>
            <a:r>
              <a:rPr lang="en-US" i="1" dirty="0">
                <a:solidFill>
                  <a:srgbClr val="C00000"/>
                </a:solidFill>
                <a:latin typeface="Gill Sans MT" charset="0"/>
                <a:cs typeface="+mn-cs"/>
              </a:rPr>
              <a:t>lots</a:t>
            </a:r>
            <a:r>
              <a:rPr lang="en-US" i="1" dirty="0">
                <a:solidFill>
                  <a:srgbClr val="FF0000"/>
                </a:solidFill>
                <a:latin typeface="Gill Sans MT" charset="0"/>
                <a:cs typeface="+mn-cs"/>
              </a:rPr>
              <a:t> </a:t>
            </a:r>
            <a:r>
              <a:rPr lang="en-US" dirty="0">
                <a:latin typeface="Gill Sans MT" charset="0"/>
                <a:cs typeface="+mn-cs"/>
              </a:rPr>
              <a:t>of interesting topics!</a:t>
            </a:r>
          </a:p>
          <a:p>
            <a:pPr lvl="1">
              <a:defRPr/>
            </a:pPr>
            <a:r>
              <a:rPr lang="en-US" dirty="0">
                <a:latin typeface="Gill Sans MT" charset="0"/>
              </a:rPr>
              <a:t>wireless</a:t>
            </a:r>
          </a:p>
          <a:p>
            <a:pPr lvl="1">
              <a:defRPr/>
            </a:pPr>
            <a:r>
              <a:rPr lang="en-US" dirty="0">
                <a:latin typeface="Gill Sans MT" charset="0"/>
              </a:rPr>
              <a:t>multimedia</a:t>
            </a:r>
          </a:p>
          <a:p>
            <a:pPr lvl="1">
              <a:defRPr/>
            </a:pPr>
            <a:r>
              <a:rPr lang="en-US" dirty="0">
                <a:latin typeface="Gill Sans MT" charset="0"/>
              </a:rPr>
              <a:t>security </a:t>
            </a:r>
          </a:p>
          <a:p>
            <a:pPr>
              <a:defRPr/>
            </a:pPr>
            <a:r>
              <a:rPr lang="en-US" dirty="0">
                <a:latin typeface="Gill Sans MT" charset="0"/>
              </a:rPr>
              <a:t>Lots of details we did not discuss:</a:t>
            </a:r>
          </a:p>
          <a:p>
            <a:pPr lvl="1">
              <a:defRPr/>
            </a:pPr>
            <a:r>
              <a:rPr lang="en-US" dirty="0">
                <a:latin typeface="Gill Sans MT" charset="0"/>
              </a:rPr>
              <a:t>L5: SNMP, P2P</a:t>
            </a:r>
          </a:p>
          <a:p>
            <a:pPr lvl="1">
              <a:defRPr/>
            </a:pPr>
            <a:r>
              <a:rPr lang="en-US" dirty="0">
                <a:latin typeface="Gill Sans MT" charset="0"/>
              </a:rPr>
              <a:t>L4: TCP FSMs, Congestion Control, Retransmission protocols, , socket programming</a:t>
            </a:r>
          </a:p>
          <a:p>
            <a:pPr lvl="1">
              <a:defRPr/>
            </a:pPr>
            <a:r>
              <a:rPr lang="en-US" dirty="0">
                <a:latin typeface="Gill Sans MT" charset="0"/>
              </a:rPr>
              <a:t>L3: Switching mechanisms, SDN, Routing in detail</a:t>
            </a:r>
          </a:p>
          <a:p>
            <a:pPr lvl="1">
              <a:defRPr/>
            </a:pPr>
            <a:r>
              <a:rPr lang="en-US" dirty="0">
                <a:latin typeface="Gill Sans MT" charset="0"/>
              </a:rPr>
              <a:t>L2: multiple access protocols</a:t>
            </a:r>
          </a:p>
          <a:p>
            <a:pPr lvl="1">
              <a:defRPr/>
            </a:pPr>
            <a:endParaRPr lang="en-US" dirty="0">
              <a:latin typeface="Gill Sans MT" charset="0"/>
            </a:endParaRPr>
          </a:p>
          <a:p>
            <a:pPr>
              <a:defRPr/>
            </a:pPr>
            <a:endParaRPr lang="en-US" sz="2400" dirty="0">
              <a:latin typeface="Gill Sans MT" charset="0"/>
            </a:endParaRPr>
          </a:p>
        </p:txBody>
      </p:sp>
      <p:pic>
        <p:nvPicPr>
          <p:cNvPr id="219141"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1688" y="896939"/>
            <a:ext cx="6856412"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34186290"/>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07E64-B080-804D-B3F9-531EC56406E0}"/>
              </a:ext>
            </a:extLst>
          </p:cNvPr>
          <p:cNvSpPr>
            <a:spLocks noGrp="1"/>
          </p:cNvSpPr>
          <p:nvPr>
            <p:ph type="title"/>
          </p:nvPr>
        </p:nvSpPr>
        <p:spPr/>
        <p:txBody>
          <a:bodyPr/>
          <a:lstStyle/>
          <a:p>
            <a:r>
              <a:rPr lang="en-US" dirty="0"/>
              <a:t>Sources</a:t>
            </a:r>
          </a:p>
        </p:txBody>
      </p:sp>
      <p:sp>
        <p:nvSpPr>
          <p:cNvPr id="3" name="Content Placeholder 2">
            <a:extLst>
              <a:ext uri="{FF2B5EF4-FFF2-40B4-BE49-F238E27FC236}">
                <a16:creationId xmlns:a16="http://schemas.microsoft.com/office/drawing/2014/main" id="{467689A0-C12B-0748-B6B6-55A7101BC12D}"/>
              </a:ext>
            </a:extLst>
          </p:cNvPr>
          <p:cNvSpPr>
            <a:spLocks noGrp="1"/>
          </p:cNvSpPr>
          <p:nvPr>
            <p:ph idx="1"/>
          </p:nvPr>
        </p:nvSpPr>
        <p:spPr/>
        <p:txBody>
          <a:bodyPr/>
          <a:lstStyle/>
          <a:p>
            <a:r>
              <a:rPr lang="en-US" dirty="0"/>
              <a:t>“Computer Networks: A top down approach”, Kurose, Ross</a:t>
            </a:r>
          </a:p>
          <a:p>
            <a:r>
              <a:rPr lang="en-US" dirty="0"/>
              <a:t>SANS computer networking for security:</a:t>
            </a:r>
          </a:p>
          <a:p>
            <a:r>
              <a:rPr lang="en-US" dirty="0"/>
              <a:t>Free networking </a:t>
            </a:r>
            <a:r>
              <a:rPr lang="en-US"/>
              <a:t>books online:</a:t>
            </a:r>
          </a:p>
        </p:txBody>
      </p:sp>
    </p:spTree>
    <p:extLst>
      <p:ext uri="{BB962C8B-B14F-4D97-AF65-F5344CB8AC3E}">
        <p14:creationId xmlns:p14="http://schemas.microsoft.com/office/powerpoint/2010/main" val="24005900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3" name="Freeform 406"/>
          <p:cNvSpPr>
            <a:spLocks/>
          </p:cNvSpPr>
          <p:nvPr/>
        </p:nvSpPr>
        <p:spPr bwMode="auto">
          <a:xfrm>
            <a:off x="6275389" y="706438"/>
            <a:ext cx="3894137" cy="3192462"/>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53" h="2011">
                <a:moveTo>
                  <a:pt x="84" y="632"/>
                </a:moveTo>
                <a:cubicBezTo>
                  <a:pt x="51" y="704"/>
                  <a:pt x="28" y="747"/>
                  <a:pt x="16" y="809"/>
                </a:cubicBezTo>
                <a:cubicBezTo>
                  <a:pt x="4" y="871"/>
                  <a:pt x="0" y="949"/>
                  <a:pt x="9" y="1005"/>
                </a:cubicBezTo>
                <a:cubicBezTo>
                  <a:pt x="18" y="1061"/>
                  <a:pt x="44" y="1087"/>
                  <a:pt x="70" y="1147"/>
                </a:cubicBezTo>
                <a:cubicBezTo>
                  <a:pt x="96" y="1207"/>
                  <a:pt x="130" y="1314"/>
                  <a:pt x="165" y="1364"/>
                </a:cubicBezTo>
                <a:cubicBezTo>
                  <a:pt x="200" y="1414"/>
                  <a:pt x="216" y="1402"/>
                  <a:pt x="280" y="1446"/>
                </a:cubicBezTo>
                <a:cubicBezTo>
                  <a:pt x="344" y="1490"/>
                  <a:pt x="404" y="1587"/>
                  <a:pt x="549" y="1627"/>
                </a:cubicBezTo>
                <a:cubicBezTo>
                  <a:pt x="694" y="1667"/>
                  <a:pt x="987" y="1631"/>
                  <a:pt x="1152" y="1687"/>
                </a:cubicBezTo>
                <a:cubicBezTo>
                  <a:pt x="1317" y="1743"/>
                  <a:pt x="1455" y="1919"/>
                  <a:pt x="1542" y="1965"/>
                </a:cubicBezTo>
                <a:cubicBezTo>
                  <a:pt x="1629" y="2011"/>
                  <a:pt x="1610" y="1968"/>
                  <a:pt x="1675" y="1965"/>
                </a:cubicBezTo>
                <a:cubicBezTo>
                  <a:pt x="1740" y="1962"/>
                  <a:pt x="1816" y="1974"/>
                  <a:pt x="1933" y="1945"/>
                </a:cubicBezTo>
                <a:cubicBezTo>
                  <a:pt x="2050" y="1916"/>
                  <a:pt x="2299" y="1866"/>
                  <a:pt x="2376" y="1793"/>
                </a:cubicBezTo>
                <a:cubicBezTo>
                  <a:pt x="2453" y="1720"/>
                  <a:pt x="2410" y="1591"/>
                  <a:pt x="2396" y="1508"/>
                </a:cubicBezTo>
                <a:cubicBezTo>
                  <a:pt x="2382" y="1425"/>
                  <a:pt x="2301" y="1408"/>
                  <a:pt x="2293" y="1297"/>
                </a:cubicBezTo>
                <a:cubicBezTo>
                  <a:pt x="2285" y="1186"/>
                  <a:pt x="2339" y="950"/>
                  <a:pt x="2347" y="843"/>
                </a:cubicBezTo>
                <a:cubicBezTo>
                  <a:pt x="2355" y="736"/>
                  <a:pt x="2368" y="717"/>
                  <a:pt x="2340" y="653"/>
                </a:cubicBezTo>
                <a:cubicBezTo>
                  <a:pt x="2312" y="589"/>
                  <a:pt x="2247" y="537"/>
                  <a:pt x="2177" y="456"/>
                </a:cubicBezTo>
                <a:cubicBezTo>
                  <a:pt x="2107" y="375"/>
                  <a:pt x="2016" y="235"/>
                  <a:pt x="1920" y="165"/>
                </a:cubicBezTo>
                <a:cubicBezTo>
                  <a:pt x="1824" y="95"/>
                  <a:pt x="1716" y="61"/>
                  <a:pt x="1601" y="36"/>
                </a:cubicBezTo>
                <a:cubicBezTo>
                  <a:pt x="1486" y="11"/>
                  <a:pt x="1343" y="0"/>
                  <a:pt x="1229" y="16"/>
                </a:cubicBezTo>
                <a:cubicBezTo>
                  <a:pt x="1115" y="32"/>
                  <a:pt x="1042" y="90"/>
                  <a:pt x="917" y="131"/>
                </a:cubicBezTo>
                <a:cubicBezTo>
                  <a:pt x="792" y="172"/>
                  <a:pt x="595" y="219"/>
                  <a:pt x="477" y="260"/>
                </a:cubicBezTo>
                <a:cubicBezTo>
                  <a:pt x="359" y="301"/>
                  <a:pt x="280" y="311"/>
                  <a:pt x="212" y="375"/>
                </a:cubicBezTo>
                <a:cubicBezTo>
                  <a:pt x="144" y="439"/>
                  <a:pt x="117" y="560"/>
                  <a:pt x="84" y="632"/>
                </a:cubicBezTo>
                <a:close/>
              </a:path>
            </a:pathLst>
          </a:custGeom>
          <a:solidFill>
            <a:srgbClr val="00CCFF"/>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87045" name="Rectangle 2"/>
          <p:cNvSpPr>
            <a:spLocks noGrp="1" noChangeArrowheads="1"/>
          </p:cNvSpPr>
          <p:nvPr>
            <p:ph type="title"/>
          </p:nvPr>
        </p:nvSpPr>
        <p:spPr>
          <a:xfrm>
            <a:off x="2057400" y="96839"/>
            <a:ext cx="8034338" cy="973137"/>
          </a:xfrm>
        </p:spPr>
        <p:txBody>
          <a:bodyPr/>
          <a:lstStyle/>
          <a:p>
            <a:pPr>
              <a:defRPr/>
            </a:pPr>
            <a:r>
              <a:rPr lang="en-US" sz="3200" dirty="0">
                <a:latin typeface="Gill Sans MT" charset="0"/>
              </a:rPr>
              <a:t>A day in the life: scenario</a:t>
            </a:r>
          </a:p>
        </p:txBody>
      </p:sp>
      <p:sp>
        <p:nvSpPr>
          <p:cNvPr id="209925" name="Freeform 3"/>
          <p:cNvSpPr>
            <a:spLocks/>
          </p:cNvSpPr>
          <p:nvPr/>
        </p:nvSpPr>
        <p:spPr bwMode="auto">
          <a:xfrm>
            <a:off x="2135188" y="1273176"/>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209926" name="Group 4"/>
          <p:cNvGrpSpPr>
            <a:grpSpLocks/>
          </p:cNvGrpSpPr>
          <p:nvPr/>
        </p:nvGrpSpPr>
        <p:grpSpPr bwMode="auto">
          <a:xfrm>
            <a:off x="6907214" y="2679701"/>
            <a:ext cx="757237" cy="379413"/>
            <a:chOff x="2466" y="2026"/>
            <a:chExt cx="477" cy="282"/>
          </a:xfrm>
        </p:grpSpPr>
        <p:sp>
          <p:nvSpPr>
            <p:cNvPr id="210197" name="Oval 5"/>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0198" name="Line 6"/>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99" name="Rectangle 7"/>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0200" name="Oval 8"/>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0201" name="Group 9"/>
            <p:cNvGrpSpPr>
              <a:grpSpLocks/>
            </p:cNvGrpSpPr>
            <p:nvPr/>
          </p:nvGrpSpPr>
          <p:grpSpPr bwMode="auto">
            <a:xfrm>
              <a:off x="2581" y="2061"/>
              <a:ext cx="236" cy="94"/>
              <a:chOff x="2848" y="848"/>
              <a:chExt cx="140" cy="98"/>
            </a:xfrm>
          </p:grpSpPr>
          <p:sp>
            <p:nvSpPr>
              <p:cNvPr id="210208" name="Line 1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209" name="Line 1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210" name="Line 1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0202" name="Group 13"/>
            <p:cNvGrpSpPr>
              <a:grpSpLocks/>
            </p:cNvGrpSpPr>
            <p:nvPr/>
          </p:nvGrpSpPr>
          <p:grpSpPr bwMode="auto">
            <a:xfrm flipV="1">
              <a:off x="2581" y="2060"/>
              <a:ext cx="236" cy="94"/>
              <a:chOff x="2848" y="848"/>
              <a:chExt cx="140" cy="98"/>
            </a:xfrm>
          </p:grpSpPr>
          <p:sp>
            <p:nvSpPr>
              <p:cNvPr id="210205" name="Line 14"/>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206" name="Line 15"/>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207" name="Line 16"/>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0203" name="Line 17"/>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204" name="Line 18"/>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09927" name="Group 19"/>
          <p:cNvGrpSpPr>
            <a:grpSpLocks/>
          </p:cNvGrpSpPr>
          <p:nvPr/>
        </p:nvGrpSpPr>
        <p:grpSpPr bwMode="auto">
          <a:xfrm>
            <a:off x="8272464" y="2425701"/>
            <a:ext cx="757237" cy="379413"/>
            <a:chOff x="2466" y="2026"/>
            <a:chExt cx="477" cy="282"/>
          </a:xfrm>
        </p:grpSpPr>
        <p:sp>
          <p:nvSpPr>
            <p:cNvPr id="210183" name="Oval 20"/>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0184" name="Line 21"/>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85" name="Rectangle 22"/>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0186" name="Oval 23"/>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0187" name="Group 24"/>
            <p:cNvGrpSpPr>
              <a:grpSpLocks/>
            </p:cNvGrpSpPr>
            <p:nvPr/>
          </p:nvGrpSpPr>
          <p:grpSpPr bwMode="auto">
            <a:xfrm>
              <a:off x="2581" y="2061"/>
              <a:ext cx="236" cy="94"/>
              <a:chOff x="2848" y="848"/>
              <a:chExt cx="140" cy="98"/>
            </a:xfrm>
          </p:grpSpPr>
          <p:sp>
            <p:nvSpPr>
              <p:cNvPr id="210194" name="Line 25"/>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95" name="Line 26"/>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96" name="Line 27"/>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0188" name="Group 28"/>
            <p:cNvGrpSpPr>
              <a:grpSpLocks/>
            </p:cNvGrpSpPr>
            <p:nvPr/>
          </p:nvGrpSpPr>
          <p:grpSpPr bwMode="auto">
            <a:xfrm flipV="1">
              <a:off x="2581" y="2060"/>
              <a:ext cx="236" cy="94"/>
              <a:chOff x="2848" y="848"/>
              <a:chExt cx="140" cy="98"/>
            </a:xfrm>
          </p:grpSpPr>
          <p:sp>
            <p:nvSpPr>
              <p:cNvPr id="210191" name="Line 29"/>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92" name="Line 30"/>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93" name="Line 31"/>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0189" name="Line 32"/>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90" name="Line 33"/>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09928" name="Text Box 34"/>
          <p:cNvSpPr txBox="1">
            <a:spLocks noChangeArrowheads="1"/>
          </p:cNvSpPr>
          <p:nvPr/>
        </p:nvSpPr>
        <p:spPr bwMode="auto">
          <a:xfrm>
            <a:off x="6888164" y="176212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Comcast network </a:t>
            </a:r>
          </a:p>
          <a:p>
            <a:pPr eaLnBrk="1" hangingPunct="1"/>
            <a:r>
              <a:rPr lang="en-US" sz="1600" i="0" dirty="0">
                <a:solidFill>
                  <a:srgbClr val="000000"/>
                </a:solidFill>
                <a:latin typeface="Arial" charset="0"/>
              </a:rPr>
              <a:t>68.80.0.0/13</a:t>
            </a:r>
          </a:p>
        </p:txBody>
      </p:sp>
      <p:sp>
        <p:nvSpPr>
          <p:cNvPr id="209929" name="Line 36"/>
          <p:cNvSpPr>
            <a:spLocks noChangeShapeType="1"/>
          </p:cNvSpPr>
          <p:nvPr/>
        </p:nvSpPr>
        <p:spPr bwMode="auto">
          <a:xfrm flipV="1">
            <a:off x="5137151" y="2344739"/>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09930" name="Line 43"/>
          <p:cNvSpPr>
            <a:spLocks noChangeShapeType="1"/>
          </p:cNvSpPr>
          <p:nvPr/>
        </p:nvSpPr>
        <p:spPr bwMode="auto">
          <a:xfrm flipV="1">
            <a:off x="4027489"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09931" name="Line 44"/>
          <p:cNvSpPr>
            <a:spLocks noChangeShapeType="1"/>
          </p:cNvSpPr>
          <p:nvPr/>
        </p:nvSpPr>
        <p:spPr bwMode="auto">
          <a:xfrm flipV="1">
            <a:off x="5286376" y="2201864"/>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09932" name="Line 48"/>
          <p:cNvSpPr>
            <a:spLocks noChangeShapeType="1"/>
          </p:cNvSpPr>
          <p:nvPr/>
        </p:nvSpPr>
        <p:spPr bwMode="auto">
          <a:xfrm flipV="1">
            <a:off x="4641851" y="2736851"/>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grpSp>
        <p:nvGrpSpPr>
          <p:cNvPr id="209933" name="Group 49"/>
          <p:cNvGrpSpPr>
            <a:grpSpLocks/>
          </p:cNvGrpSpPr>
          <p:nvPr/>
        </p:nvGrpSpPr>
        <p:grpSpPr bwMode="auto">
          <a:xfrm>
            <a:off x="4122739" y="3365501"/>
            <a:ext cx="987425" cy="479425"/>
            <a:chOff x="1118" y="1621"/>
            <a:chExt cx="622" cy="302"/>
          </a:xfrm>
        </p:grpSpPr>
        <p:sp>
          <p:nvSpPr>
            <p:cNvPr id="210166" name="Rectangle 50"/>
            <p:cNvSpPr>
              <a:spLocks noChangeArrowheads="1"/>
            </p:cNvSpPr>
            <p:nvPr/>
          </p:nvSpPr>
          <p:spPr bwMode="auto">
            <a:xfrm>
              <a:off x="1578" y="1789"/>
              <a:ext cx="162" cy="44"/>
            </a:xfrm>
            <a:prstGeom prst="rect">
              <a:avLst/>
            </a:prstGeom>
            <a:solidFill>
              <a:srgbClr val="C0C0C0"/>
            </a:solidFill>
            <a:ln w="9525">
              <a:solidFill>
                <a:srgbClr val="000000"/>
              </a:solidFill>
              <a:miter lim="800000"/>
              <a:headEnd/>
              <a:tailEnd/>
            </a:ln>
          </p:spPr>
          <p:txBody>
            <a:bodyPr wrap="none" anchor="ctr"/>
            <a:lstStyle/>
            <a:p>
              <a:pPr eaLnBrk="1" hangingPunct="1"/>
              <a:endParaRPr lang="en-US" dirty="0">
                <a:solidFill>
                  <a:srgbClr val="000000"/>
                </a:solidFill>
                <a:latin typeface="Arial" charset="0"/>
              </a:endParaRPr>
            </a:p>
          </p:txBody>
        </p:sp>
        <p:sp>
          <p:nvSpPr>
            <p:cNvPr id="210167" name="Rectangle 51"/>
            <p:cNvSpPr>
              <a:spLocks noChangeArrowheads="1"/>
            </p:cNvSpPr>
            <p:nvPr/>
          </p:nvSpPr>
          <p:spPr bwMode="auto">
            <a:xfrm rot="-2700000">
              <a:off x="1336" y="1621"/>
              <a:ext cx="162" cy="44"/>
            </a:xfrm>
            <a:prstGeom prst="rect">
              <a:avLst/>
            </a:prstGeom>
            <a:solidFill>
              <a:srgbClr val="C0C0C0"/>
            </a:solidFill>
            <a:ln w="9525">
              <a:solidFill>
                <a:srgbClr val="000000"/>
              </a:solidFill>
              <a:miter lim="800000"/>
              <a:headEnd/>
              <a:tailEnd/>
            </a:ln>
          </p:spPr>
          <p:txBody>
            <a:bodyPr wrap="none" anchor="ctr"/>
            <a:lstStyle/>
            <a:p>
              <a:pPr eaLnBrk="1" hangingPunct="1"/>
              <a:endParaRPr lang="en-US" dirty="0">
                <a:solidFill>
                  <a:srgbClr val="000000"/>
                </a:solidFill>
                <a:latin typeface="Arial" charset="0"/>
              </a:endParaRPr>
            </a:p>
          </p:txBody>
        </p:sp>
        <p:grpSp>
          <p:nvGrpSpPr>
            <p:cNvPr id="210168" name="Group 52"/>
            <p:cNvGrpSpPr>
              <a:grpSpLocks/>
            </p:cNvGrpSpPr>
            <p:nvPr/>
          </p:nvGrpSpPr>
          <p:grpSpPr bwMode="auto">
            <a:xfrm>
              <a:off x="1118" y="1684"/>
              <a:ext cx="477" cy="239"/>
              <a:chOff x="2466" y="2026"/>
              <a:chExt cx="477" cy="282"/>
            </a:xfrm>
          </p:grpSpPr>
          <p:sp>
            <p:nvSpPr>
              <p:cNvPr id="210169" name="Oval 53"/>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0170" name="Line 54"/>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71" name="Rectangle 55"/>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0172" name="Oval 56"/>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0173" name="Group 57"/>
              <p:cNvGrpSpPr>
                <a:grpSpLocks/>
              </p:cNvGrpSpPr>
              <p:nvPr/>
            </p:nvGrpSpPr>
            <p:grpSpPr bwMode="auto">
              <a:xfrm>
                <a:off x="2581" y="2061"/>
                <a:ext cx="236" cy="94"/>
                <a:chOff x="2848" y="848"/>
                <a:chExt cx="140" cy="98"/>
              </a:xfrm>
            </p:grpSpPr>
            <p:sp>
              <p:nvSpPr>
                <p:cNvPr id="210180" name="Line 58"/>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81" name="Line 59"/>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82" name="Line 60"/>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0174" name="Group 61"/>
              <p:cNvGrpSpPr>
                <a:grpSpLocks/>
              </p:cNvGrpSpPr>
              <p:nvPr/>
            </p:nvGrpSpPr>
            <p:grpSpPr bwMode="auto">
              <a:xfrm flipV="1">
                <a:off x="2581" y="2060"/>
                <a:ext cx="236" cy="94"/>
                <a:chOff x="2848" y="848"/>
                <a:chExt cx="140" cy="98"/>
              </a:xfrm>
            </p:grpSpPr>
            <p:sp>
              <p:nvSpPr>
                <p:cNvPr id="210177" name="Line 62"/>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78" name="Line 63"/>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79" name="Line 64"/>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0175" name="Line 65"/>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76" name="Line 66"/>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sp>
        <p:nvSpPr>
          <p:cNvPr id="209934" name="Line 68"/>
          <p:cNvSpPr>
            <a:spLocks noChangeShapeType="1"/>
          </p:cNvSpPr>
          <p:nvPr/>
        </p:nvSpPr>
        <p:spPr bwMode="auto">
          <a:xfrm flipV="1">
            <a:off x="5113339" y="2930526"/>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grpSp>
        <p:nvGrpSpPr>
          <p:cNvPr id="209935" name="Group 69"/>
          <p:cNvGrpSpPr>
            <a:grpSpLocks/>
          </p:cNvGrpSpPr>
          <p:nvPr/>
        </p:nvGrpSpPr>
        <p:grpSpPr bwMode="auto">
          <a:xfrm>
            <a:off x="8929689" y="3341688"/>
            <a:ext cx="757237" cy="379412"/>
            <a:chOff x="2466" y="2026"/>
            <a:chExt cx="477" cy="282"/>
          </a:xfrm>
        </p:grpSpPr>
        <p:sp>
          <p:nvSpPr>
            <p:cNvPr id="210152" name="Oval 70"/>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0153" name="Line 71"/>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54" name="Rectangle 72"/>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0155" name="Oval 73"/>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0156" name="Group 74"/>
            <p:cNvGrpSpPr>
              <a:grpSpLocks/>
            </p:cNvGrpSpPr>
            <p:nvPr/>
          </p:nvGrpSpPr>
          <p:grpSpPr bwMode="auto">
            <a:xfrm>
              <a:off x="2581" y="2061"/>
              <a:ext cx="236" cy="94"/>
              <a:chOff x="2848" y="848"/>
              <a:chExt cx="140" cy="98"/>
            </a:xfrm>
          </p:grpSpPr>
          <p:sp>
            <p:nvSpPr>
              <p:cNvPr id="210163" name="Line 75"/>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64" name="Line 76"/>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65" name="Line 77"/>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0157" name="Group 78"/>
            <p:cNvGrpSpPr>
              <a:grpSpLocks/>
            </p:cNvGrpSpPr>
            <p:nvPr/>
          </p:nvGrpSpPr>
          <p:grpSpPr bwMode="auto">
            <a:xfrm flipV="1">
              <a:off x="2581" y="2060"/>
              <a:ext cx="236" cy="94"/>
              <a:chOff x="2848" y="848"/>
              <a:chExt cx="140" cy="98"/>
            </a:xfrm>
          </p:grpSpPr>
          <p:sp>
            <p:nvSpPr>
              <p:cNvPr id="210160" name="Line 79"/>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61" name="Line 80"/>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62" name="Line 81"/>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0158" name="Line 82"/>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59" name="Line 83"/>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09936" name="Line 93"/>
          <p:cNvSpPr>
            <a:spLocks noChangeShapeType="1"/>
          </p:cNvSpPr>
          <p:nvPr/>
        </p:nvSpPr>
        <p:spPr bwMode="auto">
          <a:xfrm flipH="1">
            <a:off x="8648700" y="2166938"/>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09937" name="Freeform 94"/>
          <p:cNvSpPr>
            <a:spLocks/>
          </p:cNvSpPr>
          <p:nvPr/>
        </p:nvSpPr>
        <p:spPr bwMode="auto">
          <a:xfrm>
            <a:off x="2613025" y="4146550"/>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grpSp>
        <p:nvGrpSpPr>
          <p:cNvPr id="209938" name="Group 110"/>
          <p:cNvGrpSpPr>
            <a:grpSpLocks/>
          </p:cNvGrpSpPr>
          <p:nvPr/>
        </p:nvGrpSpPr>
        <p:grpSpPr bwMode="auto">
          <a:xfrm>
            <a:off x="5549900" y="4724401"/>
            <a:ext cx="757238" cy="379413"/>
            <a:chOff x="2466" y="2026"/>
            <a:chExt cx="477" cy="282"/>
          </a:xfrm>
        </p:grpSpPr>
        <p:sp>
          <p:nvSpPr>
            <p:cNvPr id="210138" name="Oval 111"/>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0139" name="Line 112"/>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40" name="Rectangle 113"/>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0141" name="Oval 114"/>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0142" name="Group 115"/>
            <p:cNvGrpSpPr>
              <a:grpSpLocks/>
            </p:cNvGrpSpPr>
            <p:nvPr/>
          </p:nvGrpSpPr>
          <p:grpSpPr bwMode="auto">
            <a:xfrm>
              <a:off x="2581" y="2061"/>
              <a:ext cx="236" cy="94"/>
              <a:chOff x="2848" y="848"/>
              <a:chExt cx="140" cy="98"/>
            </a:xfrm>
          </p:grpSpPr>
          <p:sp>
            <p:nvSpPr>
              <p:cNvPr id="210149" name="Line 116"/>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50" name="Line 117"/>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51" name="Line 118"/>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0143" name="Group 119"/>
            <p:cNvGrpSpPr>
              <a:grpSpLocks/>
            </p:cNvGrpSpPr>
            <p:nvPr/>
          </p:nvGrpSpPr>
          <p:grpSpPr bwMode="auto">
            <a:xfrm flipV="1">
              <a:off x="2581" y="2060"/>
              <a:ext cx="236" cy="94"/>
              <a:chOff x="2848" y="848"/>
              <a:chExt cx="140" cy="98"/>
            </a:xfrm>
          </p:grpSpPr>
          <p:sp>
            <p:nvSpPr>
              <p:cNvPr id="210146" name="Line 12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47" name="Line 12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48" name="Line 12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0144" name="Line 123"/>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45" name="Line 124"/>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09939" name="Line 134"/>
          <p:cNvSpPr>
            <a:spLocks noChangeShapeType="1"/>
          </p:cNvSpPr>
          <p:nvPr/>
        </p:nvSpPr>
        <p:spPr bwMode="auto">
          <a:xfrm flipV="1">
            <a:off x="6003925" y="3074988"/>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09940" name="Text Box 135"/>
          <p:cNvSpPr txBox="1">
            <a:spLocks noChangeArrowheads="1"/>
          </p:cNvSpPr>
          <p:nvPr/>
        </p:nvSpPr>
        <p:spPr bwMode="auto">
          <a:xfrm>
            <a:off x="6881814" y="5018089"/>
            <a:ext cx="1883849"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eaLnBrk="1" hangingPunct="1"/>
            <a:r>
              <a:rPr lang="en-US" sz="1600" i="0" dirty="0">
                <a:solidFill>
                  <a:srgbClr val="000000"/>
                </a:solidFill>
                <a:latin typeface="Arial" charset="0"/>
              </a:rPr>
              <a:t>64.233.160.0/19 </a:t>
            </a:r>
          </a:p>
        </p:txBody>
      </p:sp>
      <p:sp>
        <p:nvSpPr>
          <p:cNvPr id="209941" name="Line 136"/>
          <p:cNvSpPr>
            <a:spLocks noChangeShapeType="1"/>
          </p:cNvSpPr>
          <p:nvPr/>
        </p:nvSpPr>
        <p:spPr bwMode="auto">
          <a:xfrm flipV="1">
            <a:off x="4583114" y="4894264"/>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09942" name="Text Box 137"/>
          <p:cNvSpPr txBox="1">
            <a:spLocks noChangeArrowheads="1"/>
          </p:cNvSpPr>
          <p:nvPr/>
        </p:nvSpPr>
        <p:spPr bwMode="auto">
          <a:xfrm>
            <a:off x="3495675" y="5286375"/>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64.233.169.105</a:t>
            </a:r>
          </a:p>
        </p:txBody>
      </p:sp>
      <p:sp>
        <p:nvSpPr>
          <p:cNvPr id="209943" name="Text Box 138"/>
          <p:cNvSpPr txBox="1">
            <a:spLocks noChangeArrowheads="1"/>
          </p:cNvSpPr>
          <p:nvPr/>
        </p:nvSpPr>
        <p:spPr bwMode="auto">
          <a:xfrm>
            <a:off x="3463926" y="4992688"/>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web server</a:t>
            </a:r>
          </a:p>
        </p:txBody>
      </p:sp>
      <p:sp>
        <p:nvSpPr>
          <p:cNvPr id="209944" name="Text Box 139"/>
          <p:cNvSpPr txBox="1">
            <a:spLocks noChangeArrowheads="1"/>
          </p:cNvSpPr>
          <p:nvPr/>
        </p:nvSpPr>
        <p:spPr bwMode="auto">
          <a:xfrm>
            <a:off x="9101139" y="1384301"/>
            <a:ext cx="123348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DNS server</a:t>
            </a:r>
          </a:p>
          <a:p>
            <a:pPr eaLnBrk="1" hangingPunct="1"/>
            <a:endParaRPr lang="en-US" sz="1600" i="0" dirty="0">
              <a:solidFill>
                <a:srgbClr val="000000"/>
              </a:solidFill>
              <a:latin typeface="Arial" charset="0"/>
            </a:endParaRPr>
          </a:p>
        </p:txBody>
      </p:sp>
      <p:grpSp>
        <p:nvGrpSpPr>
          <p:cNvPr id="209945" name="Group 95"/>
          <p:cNvGrpSpPr>
            <a:grpSpLocks/>
          </p:cNvGrpSpPr>
          <p:nvPr/>
        </p:nvGrpSpPr>
        <p:grpSpPr bwMode="auto">
          <a:xfrm>
            <a:off x="7321550" y="4365626"/>
            <a:ext cx="757238" cy="379413"/>
            <a:chOff x="2466" y="2026"/>
            <a:chExt cx="477" cy="282"/>
          </a:xfrm>
        </p:grpSpPr>
        <p:sp>
          <p:nvSpPr>
            <p:cNvPr id="210124" name="Oval 96"/>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0125" name="Line 97"/>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26" name="Rectangle 98"/>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0127" name="Oval 99"/>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0128" name="Group 100"/>
            <p:cNvGrpSpPr>
              <a:grpSpLocks/>
            </p:cNvGrpSpPr>
            <p:nvPr/>
          </p:nvGrpSpPr>
          <p:grpSpPr bwMode="auto">
            <a:xfrm>
              <a:off x="2581" y="2061"/>
              <a:ext cx="236" cy="94"/>
              <a:chOff x="2848" y="848"/>
              <a:chExt cx="140" cy="98"/>
            </a:xfrm>
          </p:grpSpPr>
          <p:sp>
            <p:nvSpPr>
              <p:cNvPr id="210135" name="Line 101"/>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36" name="Line 102"/>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37" name="Line 103"/>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0129" name="Group 104"/>
            <p:cNvGrpSpPr>
              <a:grpSpLocks/>
            </p:cNvGrpSpPr>
            <p:nvPr/>
          </p:nvGrpSpPr>
          <p:grpSpPr bwMode="auto">
            <a:xfrm flipV="1">
              <a:off x="2581" y="2060"/>
              <a:ext cx="236" cy="94"/>
              <a:chOff x="2848" y="848"/>
              <a:chExt cx="140" cy="98"/>
            </a:xfrm>
          </p:grpSpPr>
          <p:sp>
            <p:nvSpPr>
              <p:cNvPr id="210132" name="Line 105"/>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33" name="Line 106"/>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34" name="Line 107"/>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0130" name="Line 108"/>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0131" name="Line 109"/>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09946" name="Group 166"/>
          <p:cNvGrpSpPr>
            <a:grpSpLocks/>
          </p:cNvGrpSpPr>
          <p:nvPr/>
        </p:nvGrpSpPr>
        <p:grpSpPr bwMode="auto">
          <a:xfrm>
            <a:off x="6705600" y="3048000"/>
            <a:ext cx="400050" cy="152400"/>
            <a:chOff x="3228" y="1776"/>
            <a:chExt cx="252" cy="96"/>
          </a:xfrm>
        </p:grpSpPr>
        <p:sp>
          <p:nvSpPr>
            <p:cNvPr id="210122" name="Line 164"/>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23" name="Line 165"/>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47" name="Group 167"/>
          <p:cNvGrpSpPr>
            <a:grpSpLocks/>
          </p:cNvGrpSpPr>
          <p:nvPr/>
        </p:nvGrpSpPr>
        <p:grpSpPr bwMode="auto">
          <a:xfrm flipH="1">
            <a:off x="7334250" y="3062288"/>
            <a:ext cx="400050" cy="152400"/>
            <a:chOff x="3228" y="1776"/>
            <a:chExt cx="252" cy="96"/>
          </a:xfrm>
        </p:grpSpPr>
        <p:sp>
          <p:nvSpPr>
            <p:cNvPr id="210120" name="Line 168"/>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21" name="Line 169"/>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48" name="Group 170"/>
          <p:cNvGrpSpPr>
            <a:grpSpLocks/>
          </p:cNvGrpSpPr>
          <p:nvPr/>
        </p:nvGrpSpPr>
        <p:grpSpPr bwMode="auto">
          <a:xfrm flipH="1" flipV="1">
            <a:off x="7486650" y="2538413"/>
            <a:ext cx="400050" cy="152400"/>
            <a:chOff x="3228" y="1776"/>
            <a:chExt cx="252" cy="96"/>
          </a:xfrm>
        </p:grpSpPr>
        <p:sp>
          <p:nvSpPr>
            <p:cNvPr id="210118" name="Line 17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19" name="Line 17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49" name="Group 173"/>
          <p:cNvGrpSpPr>
            <a:grpSpLocks/>
          </p:cNvGrpSpPr>
          <p:nvPr/>
        </p:nvGrpSpPr>
        <p:grpSpPr bwMode="auto">
          <a:xfrm flipH="1" flipV="1">
            <a:off x="9586913" y="3228975"/>
            <a:ext cx="400050" cy="152400"/>
            <a:chOff x="3228" y="1776"/>
            <a:chExt cx="252" cy="96"/>
          </a:xfrm>
        </p:grpSpPr>
        <p:sp>
          <p:nvSpPr>
            <p:cNvPr id="210116" name="Line 174"/>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17" name="Line 175"/>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0" name="Group 176"/>
          <p:cNvGrpSpPr>
            <a:grpSpLocks/>
          </p:cNvGrpSpPr>
          <p:nvPr/>
        </p:nvGrpSpPr>
        <p:grpSpPr bwMode="auto">
          <a:xfrm flipV="1">
            <a:off x="8763001" y="3248025"/>
            <a:ext cx="295275" cy="114300"/>
            <a:chOff x="3228" y="1776"/>
            <a:chExt cx="252" cy="96"/>
          </a:xfrm>
        </p:grpSpPr>
        <p:sp>
          <p:nvSpPr>
            <p:cNvPr id="210114" name="Line 177"/>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15" name="Line 178"/>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1" name="Group 179"/>
          <p:cNvGrpSpPr>
            <a:grpSpLocks/>
          </p:cNvGrpSpPr>
          <p:nvPr/>
        </p:nvGrpSpPr>
        <p:grpSpPr bwMode="auto">
          <a:xfrm rot="409689" flipH="1" flipV="1">
            <a:off x="9034464" y="2590800"/>
            <a:ext cx="452437" cy="57150"/>
            <a:chOff x="3228" y="1776"/>
            <a:chExt cx="252" cy="96"/>
          </a:xfrm>
        </p:grpSpPr>
        <p:sp>
          <p:nvSpPr>
            <p:cNvPr id="210112" name="Line 180"/>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13" name="Line 181"/>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2" name="Group 182"/>
          <p:cNvGrpSpPr>
            <a:grpSpLocks/>
          </p:cNvGrpSpPr>
          <p:nvPr/>
        </p:nvGrpSpPr>
        <p:grpSpPr bwMode="auto">
          <a:xfrm>
            <a:off x="8177214" y="2795588"/>
            <a:ext cx="295275" cy="114300"/>
            <a:chOff x="3228" y="1776"/>
            <a:chExt cx="252" cy="96"/>
          </a:xfrm>
        </p:grpSpPr>
        <p:sp>
          <p:nvSpPr>
            <p:cNvPr id="210110" name="Line 183"/>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11" name="Line 184"/>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3" name="Group 185"/>
          <p:cNvGrpSpPr>
            <a:grpSpLocks/>
          </p:cNvGrpSpPr>
          <p:nvPr/>
        </p:nvGrpSpPr>
        <p:grpSpPr bwMode="auto">
          <a:xfrm flipH="1">
            <a:off x="8815389" y="2795588"/>
            <a:ext cx="295275" cy="114300"/>
            <a:chOff x="3228" y="1776"/>
            <a:chExt cx="252" cy="96"/>
          </a:xfrm>
        </p:grpSpPr>
        <p:sp>
          <p:nvSpPr>
            <p:cNvPr id="210108" name="Line 186"/>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09" name="Line 187"/>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4" name="Group 188"/>
          <p:cNvGrpSpPr>
            <a:grpSpLocks/>
          </p:cNvGrpSpPr>
          <p:nvPr/>
        </p:nvGrpSpPr>
        <p:grpSpPr bwMode="auto">
          <a:xfrm>
            <a:off x="7229476" y="4743450"/>
            <a:ext cx="295275" cy="114300"/>
            <a:chOff x="3228" y="1776"/>
            <a:chExt cx="252" cy="96"/>
          </a:xfrm>
        </p:grpSpPr>
        <p:sp>
          <p:nvSpPr>
            <p:cNvPr id="210106" name="Line 189"/>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07" name="Line 190"/>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5" name="Group 191"/>
          <p:cNvGrpSpPr>
            <a:grpSpLocks/>
          </p:cNvGrpSpPr>
          <p:nvPr/>
        </p:nvGrpSpPr>
        <p:grpSpPr bwMode="auto">
          <a:xfrm flipH="1">
            <a:off x="7867651" y="4743450"/>
            <a:ext cx="295275" cy="114300"/>
            <a:chOff x="3228" y="1776"/>
            <a:chExt cx="252" cy="96"/>
          </a:xfrm>
        </p:grpSpPr>
        <p:sp>
          <p:nvSpPr>
            <p:cNvPr id="210104" name="Line 192"/>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05" name="Line 193"/>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6" name="Group 194"/>
          <p:cNvGrpSpPr>
            <a:grpSpLocks/>
          </p:cNvGrpSpPr>
          <p:nvPr/>
        </p:nvGrpSpPr>
        <p:grpSpPr bwMode="auto">
          <a:xfrm>
            <a:off x="5462589" y="5100638"/>
            <a:ext cx="295275" cy="114300"/>
            <a:chOff x="3228" y="1776"/>
            <a:chExt cx="252" cy="96"/>
          </a:xfrm>
        </p:grpSpPr>
        <p:sp>
          <p:nvSpPr>
            <p:cNvPr id="210102" name="Line 195"/>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03" name="Line 196"/>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7" name="Group 197"/>
          <p:cNvGrpSpPr>
            <a:grpSpLocks/>
          </p:cNvGrpSpPr>
          <p:nvPr/>
        </p:nvGrpSpPr>
        <p:grpSpPr bwMode="auto">
          <a:xfrm flipH="1">
            <a:off x="6100764" y="5100638"/>
            <a:ext cx="295275" cy="114300"/>
            <a:chOff x="3228" y="1776"/>
            <a:chExt cx="252" cy="96"/>
          </a:xfrm>
        </p:grpSpPr>
        <p:sp>
          <p:nvSpPr>
            <p:cNvPr id="210100" name="Line 198"/>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101" name="Line 199"/>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09958" name="Group 200"/>
          <p:cNvGrpSpPr>
            <a:grpSpLocks/>
          </p:cNvGrpSpPr>
          <p:nvPr/>
        </p:nvGrpSpPr>
        <p:grpSpPr bwMode="auto">
          <a:xfrm flipH="1" flipV="1">
            <a:off x="6305551" y="4805363"/>
            <a:ext cx="295275" cy="114300"/>
            <a:chOff x="3228" y="1776"/>
            <a:chExt cx="252" cy="96"/>
          </a:xfrm>
        </p:grpSpPr>
        <p:sp>
          <p:nvSpPr>
            <p:cNvPr id="210098" name="Line 20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0099" name="Line 20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sp>
        <p:nvSpPr>
          <p:cNvPr id="209959" name="Text Box 34"/>
          <p:cNvSpPr txBox="1">
            <a:spLocks noChangeArrowheads="1"/>
          </p:cNvSpPr>
          <p:nvPr/>
        </p:nvSpPr>
        <p:spPr bwMode="auto">
          <a:xfrm>
            <a:off x="2486025" y="3128964"/>
            <a:ext cx="1595438"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school network </a:t>
            </a:r>
          </a:p>
          <a:p>
            <a:pPr eaLnBrk="1" hangingPunct="1"/>
            <a:r>
              <a:rPr lang="en-US" sz="1600" i="0" dirty="0">
                <a:solidFill>
                  <a:srgbClr val="000000"/>
                </a:solidFill>
                <a:latin typeface="Arial" charset="0"/>
              </a:rPr>
              <a:t>68.80.2.0/24</a:t>
            </a:r>
          </a:p>
        </p:txBody>
      </p:sp>
      <p:pic>
        <p:nvPicPr>
          <p:cNvPr id="699793" name="Picture 401"/>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2906713" y="4208463"/>
            <a:ext cx="1243012" cy="768350"/>
          </a:xfrm>
          <a:prstGeom prst="rect">
            <a:avLst/>
          </a:prstGeom>
          <a:noFill/>
          <a:ln w="28575">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99796" name="Text Box 404"/>
          <p:cNvSpPr txBox="1">
            <a:spLocks noChangeArrowheads="1"/>
          </p:cNvSpPr>
          <p:nvPr/>
        </p:nvSpPr>
        <p:spPr bwMode="auto">
          <a:xfrm>
            <a:off x="3087688" y="3940175"/>
            <a:ext cx="9525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solidFill>
                  <a:srgbClr val="FF0000"/>
                </a:solidFill>
                <a:latin typeface="Arial" charset="0"/>
              </a:rPr>
              <a:t>web page</a:t>
            </a:r>
          </a:p>
        </p:txBody>
      </p:sp>
      <p:grpSp>
        <p:nvGrpSpPr>
          <p:cNvPr id="699797" name="Group 405"/>
          <p:cNvGrpSpPr>
            <a:grpSpLocks/>
          </p:cNvGrpSpPr>
          <p:nvPr/>
        </p:nvGrpSpPr>
        <p:grpSpPr bwMode="auto">
          <a:xfrm>
            <a:off x="1812925" y="1162050"/>
            <a:ext cx="1416050" cy="1265238"/>
            <a:chOff x="146" y="690"/>
            <a:chExt cx="892" cy="797"/>
          </a:xfrm>
        </p:grpSpPr>
        <p:grpSp>
          <p:nvGrpSpPr>
            <p:cNvPr id="210091" name="Group 400"/>
            <p:cNvGrpSpPr>
              <a:grpSpLocks/>
            </p:cNvGrpSpPr>
            <p:nvPr/>
          </p:nvGrpSpPr>
          <p:grpSpPr bwMode="auto">
            <a:xfrm>
              <a:off x="146" y="690"/>
              <a:ext cx="892" cy="797"/>
              <a:chOff x="146" y="690"/>
              <a:chExt cx="892" cy="797"/>
            </a:xfrm>
          </p:grpSpPr>
          <p:sp>
            <p:nvSpPr>
              <p:cNvPr id="210093" name="Freeform 398"/>
              <p:cNvSpPr>
                <a:spLocks/>
              </p:cNvSpPr>
              <p:nvPr/>
            </p:nvSpPr>
            <p:spPr bwMode="auto">
              <a:xfrm>
                <a:off x="177" y="715"/>
                <a:ext cx="861" cy="77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1" h="772">
                    <a:moveTo>
                      <a:pt x="861" y="772"/>
                    </a:moveTo>
                    <a:lnTo>
                      <a:pt x="0" y="557"/>
                    </a:lnTo>
                    <a:lnTo>
                      <a:pt x="532" y="405"/>
                    </a:lnTo>
                    <a:lnTo>
                      <a:pt x="652" y="0"/>
                    </a:lnTo>
                    <a:lnTo>
                      <a:pt x="861" y="772"/>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0094" name="Group 392"/>
              <p:cNvGrpSpPr>
                <a:grpSpLocks/>
              </p:cNvGrpSpPr>
              <p:nvPr/>
            </p:nvGrpSpPr>
            <p:grpSpPr bwMode="auto">
              <a:xfrm>
                <a:off x="148" y="697"/>
                <a:ext cx="694" cy="574"/>
                <a:chOff x="2579" y="1366"/>
                <a:chExt cx="1078" cy="674"/>
              </a:xfrm>
            </p:grpSpPr>
            <p:pic>
              <p:nvPicPr>
                <p:cNvPr id="87217" name="Picture 393"/>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579" y="1366"/>
                  <a:ext cx="1078" cy="6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7218" name="Rectangle 394"/>
                <p:cNvSpPr>
                  <a:spLocks noChangeArrowheads="1"/>
                </p:cNvSpPr>
                <p:nvPr/>
              </p:nvSpPr>
              <p:spPr bwMode="auto">
                <a:xfrm>
                  <a:off x="2633" y="1428"/>
                  <a:ext cx="957" cy="56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216" name="Rectangle 399"/>
              <p:cNvSpPr>
                <a:spLocks noChangeArrowheads="1"/>
              </p:cNvSpPr>
              <p:nvPr/>
            </p:nvSpPr>
            <p:spPr bwMode="auto">
              <a:xfrm>
                <a:off x="146" y="690"/>
                <a:ext cx="696" cy="582"/>
              </a:xfrm>
              <a:prstGeom prst="rect">
                <a:avLst/>
              </a:prstGeom>
              <a:noFill/>
              <a:ln w="1905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213" name="Text Box 402"/>
            <p:cNvSpPr txBox="1">
              <a:spLocks noChangeArrowheads="1"/>
            </p:cNvSpPr>
            <p:nvPr/>
          </p:nvSpPr>
          <p:spPr bwMode="auto">
            <a:xfrm>
              <a:off x="227" y="850"/>
              <a:ext cx="51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i="0" dirty="0">
                  <a:solidFill>
                    <a:srgbClr val="FF0000"/>
                  </a:solidFill>
                  <a:latin typeface="Arial" charset="0"/>
                </a:rPr>
                <a:t>browser</a:t>
              </a:r>
            </a:p>
          </p:txBody>
        </p:sp>
      </p:grpSp>
      <p:grpSp>
        <p:nvGrpSpPr>
          <p:cNvPr id="209963" name="Group 356"/>
          <p:cNvGrpSpPr>
            <a:grpSpLocks/>
          </p:cNvGrpSpPr>
          <p:nvPr/>
        </p:nvGrpSpPr>
        <p:grpSpPr bwMode="auto">
          <a:xfrm>
            <a:off x="3035301" y="1898650"/>
            <a:ext cx="842963" cy="814388"/>
            <a:chOff x="313" y="1497"/>
            <a:chExt cx="1152" cy="1014"/>
          </a:xfrm>
        </p:grpSpPr>
        <p:pic>
          <p:nvPicPr>
            <p:cNvPr id="210089" name="Picture 354" descr="laptop_stylized_small"/>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0090" name="Picture 355" descr="antenna_stylized"/>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699788" name="AutoShape 396"/>
          <p:cNvSpPr>
            <a:spLocks noChangeArrowheads="1"/>
          </p:cNvSpPr>
          <p:nvPr/>
        </p:nvSpPr>
        <p:spPr bwMode="auto">
          <a:xfrm>
            <a:off x="2192338" y="2266951"/>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dirty="0"/>
          </a:p>
        </p:txBody>
      </p:sp>
      <p:pic>
        <p:nvPicPr>
          <p:cNvPr id="87086" name="Picture 3"/>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4614863" y="2444750"/>
            <a:ext cx="914400" cy="387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96" name="Rectangle 43"/>
          <p:cNvSpPr>
            <a:spLocks noChangeArrowheads="1"/>
          </p:cNvSpPr>
          <p:nvPr/>
        </p:nvSpPr>
        <p:spPr bwMode="auto">
          <a:xfrm rot="16200000">
            <a:off x="4940300" y="3551238"/>
            <a:ext cx="147638" cy="188912"/>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98" name="Rectangle 43"/>
          <p:cNvSpPr>
            <a:spLocks noChangeArrowheads="1"/>
          </p:cNvSpPr>
          <p:nvPr/>
        </p:nvSpPr>
        <p:spPr bwMode="auto">
          <a:xfrm rot="2460490">
            <a:off x="4598989" y="3208339"/>
            <a:ext cx="136525" cy="30638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209968" name="Oval 407"/>
          <p:cNvSpPr>
            <a:spLocks noChangeArrowheads="1"/>
          </p:cNvSpPr>
          <p:nvPr/>
        </p:nvSpPr>
        <p:spPr bwMode="auto">
          <a:xfrm>
            <a:off x="4076700" y="3619501"/>
            <a:ext cx="850900" cy="250825"/>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sp>
        <p:nvSpPr>
          <p:cNvPr id="209969" name="Rectangle 410"/>
          <p:cNvSpPr>
            <a:spLocks noChangeArrowheads="1"/>
          </p:cNvSpPr>
          <p:nvPr/>
        </p:nvSpPr>
        <p:spPr bwMode="auto">
          <a:xfrm>
            <a:off x="4076701" y="3590926"/>
            <a:ext cx="854075" cy="15716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cs typeface="Arial" charset="0"/>
            </a:endParaRPr>
          </a:p>
        </p:txBody>
      </p:sp>
      <p:sp>
        <p:nvSpPr>
          <p:cNvPr id="209970" name="Oval 411"/>
          <p:cNvSpPr>
            <a:spLocks noChangeArrowheads="1"/>
          </p:cNvSpPr>
          <p:nvPr/>
        </p:nvSpPr>
        <p:spPr bwMode="auto">
          <a:xfrm>
            <a:off x="4073525" y="3421064"/>
            <a:ext cx="850900" cy="29368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grpSp>
        <p:nvGrpSpPr>
          <p:cNvPr id="209971" name="Group 1189"/>
          <p:cNvGrpSpPr>
            <a:grpSpLocks/>
          </p:cNvGrpSpPr>
          <p:nvPr/>
        </p:nvGrpSpPr>
        <p:grpSpPr bwMode="auto">
          <a:xfrm>
            <a:off x="4244976" y="3497264"/>
            <a:ext cx="481013" cy="136525"/>
            <a:chOff x="2468" y="1332"/>
            <a:chExt cx="310" cy="60"/>
          </a:xfrm>
        </p:grpSpPr>
        <p:sp>
          <p:nvSpPr>
            <p:cNvPr id="210087"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88"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87093" name="Line 1192"/>
          <p:cNvSpPr>
            <a:spLocks noChangeShapeType="1"/>
          </p:cNvSpPr>
          <p:nvPr/>
        </p:nvSpPr>
        <p:spPr bwMode="auto">
          <a:xfrm>
            <a:off x="4076700" y="3557589"/>
            <a:ext cx="0" cy="2000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7094" name="Line 1193"/>
          <p:cNvSpPr>
            <a:spLocks noChangeShapeType="1"/>
          </p:cNvSpPr>
          <p:nvPr/>
        </p:nvSpPr>
        <p:spPr bwMode="auto">
          <a:xfrm>
            <a:off x="4924425" y="3567113"/>
            <a:ext cx="0" cy="19526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207" name="Rectangle 43"/>
          <p:cNvSpPr>
            <a:spLocks noChangeArrowheads="1"/>
          </p:cNvSpPr>
          <p:nvPr/>
        </p:nvSpPr>
        <p:spPr bwMode="auto">
          <a:xfrm rot="16200000">
            <a:off x="3862388" y="2365376"/>
            <a:ext cx="146050" cy="31432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09975" name="Group 1185"/>
          <p:cNvGrpSpPr>
            <a:grpSpLocks/>
          </p:cNvGrpSpPr>
          <p:nvPr/>
        </p:nvGrpSpPr>
        <p:grpSpPr bwMode="auto">
          <a:xfrm>
            <a:off x="6862763" y="2667001"/>
            <a:ext cx="830262" cy="455613"/>
            <a:chOff x="4650" y="1129"/>
            <a:chExt cx="246" cy="95"/>
          </a:xfrm>
        </p:grpSpPr>
        <p:sp>
          <p:nvSpPr>
            <p:cNvPr id="210079"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sp>
          <p:nvSpPr>
            <p:cNvPr id="210080"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cs typeface="Arial" charset="0"/>
              </a:endParaRPr>
            </a:p>
          </p:txBody>
        </p:sp>
        <p:sp>
          <p:nvSpPr>
            <p:cNvPr id="210081"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grpSp>
          <p:nvGrpSpPr>
            <p:cNvPr id="210082" name="Group 1189"/>
            <p:cNvGrpSpPr>
              <a:grpSpLocks/>
            </p:cNvGrpSpPr>
            <p:nvPr/>
          </p:nvGrpSpPr>
          <p:grpSpPr bwMode="auto">
            <a:xfrm>
              <a:off x="4699" y="1145"/>
              <a:ext cx="138" cy="29"/>
              <a:chOff x="2468" y="1332"/>
              <a:chExt cx="310" cy="60"/>
            </a:xfrm>
          </p:grpSpPr>
          <p:sp>
            <p:nvSpPr>
              <p:cNvPr id="210085"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86"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87204"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7205"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grpSp>
        <p:nvGrpSpPr>
          <p:cNvPr id="209976" name="Group 1185"/>
          <p:cNvGrpSpPr>
            <a:grpSpLocks/>
          </p:cNvGrpSpPr>
          <p:nvPr/>
        </p:nvGrpSpPr>
        <p:grpSpPr bwMode="auto">
          <a:xfrm>
            <a:off x="8253414" y="2401888"/>
            <a:ext cx="808037" cy="425450"/>
            <a:chOff x="4650" y="1129"/>
            <a:chExt cx="246" cy="95"/>
          </a:xfrm>
        </p:grpSpPr>
        <p:sp>
          <p:nvSpPr>
            <p:cNvPr id="210071"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sp>
          <p:nvSpPr>
            <p:cNvPr id="210072"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cs typeface="Arial" charset="0"/>
              </a:endParaRPr>
            </a:p>
          </p:txBody>
        </p:sp>
        <p:sp>
          <p:nvSpPr>
            <p:cNvPr id="210073"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grpSp>
          <p:nvGrpSpPr>
            <p:cNvPr id="210074" name="Group 1189"/>
            <p:cNvGrpSpPr>
              <a:grpSpLocks/>
            </p:cNvGrpSpPr>
            <p:nvPr/>
          </p:nvGrpSpPr>
          <p:grpSpPr bwMode="auto">
            <a:xfrm>
              <a:off x="4699" y="1145"/>
              <a:ext cx="138" cy="29"/>
              <a:chOff x="2468" y="1332"/>
              <a:chExt cx="310" cy="60"/>
            </a:xfrm>
          </p:grpSpPr>
          <p:sp>
            <p:nvSpPr>
              <p:cNvPr id="210077"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78"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87196"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7197"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grpSp>
        <p:nvGrpSpPr>
          <p:cNvPr id="209977" name="Group 1185"/>
          <p:cNvGrpSpPr>
            <a:grpSpLocks/>
          </p:cNvGrpSpPr>
          <p:nvPr/>
        </p:nvGrpSpPr>
        <p:grpSpPr bwMode="auto">
          <a:xfrm>
            <a:off x="8867776" y="3338514"/>
            <a:ext cx="892175" cy="390525"/>
            <a:chOff x="4650" y="1129"/>
            <a:chExt cx="246" cy="95"/>
          </a:xfrm>
        </p:grpSpPr>
        <p:sp>
          <p:nvSpPr>
            <p:cNvPr id="210063"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sp>
          <p:nvSpPr>
            <p:cNvPr id="210064"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cs typeface="Arial" charset="0"/>
              </a:endParaRPr>
            </a:p>
          </p:txBody>
        </p:sp>
        <p:sp>
          <p:nvSpPr>
            <p:cNvPr id="210065"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grpSp>
          <p:nvGrpSpPr>
            <p:cNvPr id="210066" name="Group 1189"/>
            <p:cNvGrpSpPr>
              <a:grpSpLocks/>
            </p:cNvGrpSpPr>
            <p:nvPr/>
          </p:nvGrpSpPr>
          <p:grpSpPr bwMode="auto">
            <a:xfrm>
              <a:off x="4699" y="1145"/>
              <a:ext cx="138" cy="29"/>
              <a:chOff x="2468" y="1332"/>
              <a:chExt cx="310" cy="60"/>
            </a:xfrm>
          </p:grpSpPr>
          <p:sp>
            <p:nvSpPr>
              <p:cNvPr id="210069"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70"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87188"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7189"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grpSp>
        <p:nvGrpSpPr>
          <p:cNvPr id="209978" name="Group 1185"/>
          <p:cNvGrpSpPr>
            <a:grpSpLocks/>
          </p:cNvGrpSpPr>
          <p:nvPr/>
        </p:nvGrpSpPr>
        <p:grpSpPr bwMode="auto">
          <a:xfrm>
            <a:off x="7278689" y="4344988"/>
            <a:ext cx="808037" cy="425450"/>
            <a:chOff x="4650" y="1129"/>
            <a:chExt cx="246" cy="95"/>
          </a:xfrm>
        </p:grpSpPr>
        <p:sp>
          <p:nvSpPr>
            <p:cNvPr id="210055"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sp>
          <p:nvSpPr>
            <p:cNvPr id="210056"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cs typeface="Arial" charset="0"/>
              </a:endParaRPr>
            </a:p>
          </p:txBody>
        </p:sp>
        <p:sp>
          <p:nvSpPr>
            <p:cNvPr id="210057"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grpSp>
          <p:nvGrpSpPr>
            <p:cNvPr id="210058" name="Group 1189"/>
            <p:cNvGrpSpPr>
              <a:grpSpLocks/>
            </p:cNvGrpSpPr>
            <p:nvPr/>
          </p:nvGrpSpPr>
          <p:grpSpPr bwMode="auto">
            <a:xfrm>
              <a:off x="4699" y="1145"/>
              <a:ext cx="138" cy="29"/>
              <a:chOff x="2468" y="1332"/>
              <a:chExt cx="310" cy="60"/>
            </a:xfrm>
          </p:grpSpPr>
          <p:sp>
            <p:nvSpPr>
              <p:cNvPr id="210061"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62"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87180"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7181"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grpSp>
        <p:nvGrpSpPr>
          <p:cNvPr id="209979" name="Group 1185"/>
          <p:cNvGrpSpPr>
            <a:grpSpLocks/>
          </p:cNvGrpSpPr>
          <p:nvPr/>
        </p:nvGrpSpPr>
        <p:grpSpPr bwMode="auto">
          <a:xfrm>
            <a:off x="5537200" y="4710113"/>
            <a:ext cx="808038" cy="425450"/>
            <a:chOff x="4650" y="1129"/>
            <a:chExt cx="246" cy="95"/>
          </a:xfrm>
        </p:grpSpPr>
        <p:sp>
          <p:nvSpPr>
            <p:cNvPr id="210047"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sp>
          <p:nvSpPr>
            <p:cNvPr id="210048"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cs typeface="Arial" charset="0"/>
              </a:endParaRPr>
            </a:p>
          </p:txBody>
        </p:sp>
        <p:sp>
          <p:nvSpPr>
            <p:cNvPr id="210049"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p>
              <a:endParaRPr lang="en-US" sz="2400" dirty="0">
                <a:solidFill>
                  <a:srgbClr val="000000"/>
                </a:solidFill>
                <a:latin typeface="Times New Roman" charset="0"/>
                <a:cs typeface="Arial" charset="0"/>
              </a:endParaRPr>
            </a:p>
          </p:txBody>
        </p:sp>
        <p:grpSp>
          <p:nvGrpSpPr>
            <p:cNvPr id="210050" name="Group 1189"/>
            <p:cNvGrpSpPr>
              <a:grpSpLocks/>
            </p:cNvGrpSpPr>
            <p:nvPr/>
          </p:nvGrpSpPr>
          <p:grpSpPr bwMode="auto">
            <a:xfrm>
              <a:off x="4699" y="1145"/>
              <a:ext cx="138" cy="29"/>
              <a:chOff x="2468" y="1332"/>
              <a:chExt cx="310" cy="60"/>
            </a:xfrm>
          </p:grpSpPr>
          <p:sp>
            <p:nvSpPr>
              <p:cNvPr id="210053" name="Freeform 119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54" name="Freeform 119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sp>
          <p:nvSpPr>
            <p:cNvPr id="87172" name="Line 1192"/>
            <p:cNvSpPr>
              <a:spLocks noChangeShapeType="1"/>
            </p:cNvSpPr>
            <p:nvPr/>
          </p:nvSpPr>
          <p:spPr bwMode="auto">
            <a:xfrm>
              <a:off x="4651" y="1158"/>
              <a:ext cx="0" cy="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sp>
          <p:nvSpPr>
            <p:cNvPr id="87173" name="Line 1193"/>
            <p:cNvSpPr>
              <a:spLocks noChangeShapeType="1"/>
            </p:cNvSpPr>
            <p:nvPr/>
          </p:nvSpPr>
          <p:spPr bwMode="auto">
            <a:xfrm>
              <a:off x="4894" y="1160"/>
              <a:ext cx="0" cy="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p>
          </p:txBody>
        </p:sp>
      </p:grpSp>
      <p:grpSp>
        <p:nvGrpSpPr>
          <p:cNvPr id="209980" name="Group 248"/>
          <p:cNvGrpSpPr>
            <a:grpSpLocks/>
          </p:cNvGrpSpPr>
          <p:nvPr/>
        </p:nvGrpSpPr>
        <p:grpSpPr bwMode="auto">
          <a:xfrm>
            <a:off x="8742364" y="1558925"/>
            <a:ext cx="358775" cy="623888"/>
            <a:chOff x="4140" y="429"/>
            <a:chExt cx="1425" cy="2396"/>
          </a:xfrm>
        </p:grpSpPr>
        <p:sp>
          <p:nvSpPr>
            <p:cNvPr id="210015"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37" name="Rectangle 149"/>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0017"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18"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40" name="Rectangle 152"/>
            <p:cNvSpPr>
              <a:spLocks noChangeArrowheads="1"/>
            </p:cNvSpPr>
            <p:nvPr/>
          </p:nvSpPr>
          <p:spPr bwMode="auto">
            <a:xfrm>
              <a:off x="4209" y="691"/>
              <a:ext cx="599" cy="4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0020" name="Group 153"/>
            <p:cNvGrpSpPr>
              <a:grpSpLocks/>
            </p:cNvGrpSpPr>
            <p:nvPr/>
          </p:nvGrpSpPr>
          <p:grpSpPr bwMode="auto">
            <a:xfrm>
              <a:off x="4749" y="668"/>
              <a:ext cx="581" cy="145"/>
              <a:chOff x="614" y="2568"/>
              <a:chExt cx="725" cy="139"/>
            </a:xfrm>
          </p:grpSpPr>
          <p:sp>
            <p:nvSpPr>
              <p:cNvPr id="87166" name="AutoShape 154"/>
              <p:cNvSpPr>
                <a:spLocks noChangeArrowheads="1"/>
              </p:cNvSpPr>
              <p:nvPr/>
            </p:nvSpPr>
            <p:spPr bwMode="auto">
              <a:xfrm>
                <a:off x="617" y="2567"/>
                <a:ext cx="724"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67" name="AutoShape 155"/>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142" name="Rectangle 156"/>
            <p:cNvSpPr>
              <a:spLocks noChangeArrowheads="1"/>
            </p:cNvSpPr>
            <p:nvPr/>
          </p:nvSpPr>
          <p:spPr bwMode="auto">
            <a:xfrm>
              <a:off x="4222" y="1020"/>
              <a:ext cx="599" cy="4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0022" name="Group 157"/>
            <p:cNvGrpSpPr>
              <a:grpSpLocks/>
            </p:cNvGrpSpPr>
            <p:nvPr/>
          </p:nvGrpSpPr>
          <p:grpSpPr bwMode="auto">
            <a:xfrm>
              <a:off x="4747" y="994"/>
              <a:ext cx="581" cy="134"/>
              <a:chOff x="614" y="2568"/>
              <a:chExt cx="725" cy="139"/>
            </a:xfrm>
          </p:grpSpPr>
          <p:sp>
            <p:nvSpPr>
              <p:cNvPr id="87164" name="AutoShape 158"/>
              <p:cNvSpPr>
                <a:spLocks noChangeArrowheads="1"/>
              </p:cNvSpPr>
              <p:nvPr/>
            </p:nvSpPr>
            <p:spPr bwMode="auto">
              <a:xfrm>
                <a:off x="612" y="2570"/>
                <a:ext cx="724"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65" name="AutoShape 159"/>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144" name="Rectangle 160"/>
            <p:cNvSpPr>
              <a:spLocks noChangeArrowheads="1"/>
            </p:cNvSpPr>
            <p:nvPr/>
          </p:nvSpPr>
          <p:spPr bwMode="auto">
            <a:xfrm>
              <a:off x="4216" y="1356"/>
              <a:ext cx="599" cy="4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45" name="Rectangle 161"/>
            <p:cNvSpPr>
              <a:spLocks noChangeArrowheads="1"/>
            </p:cNvSpPr>
            <p:nvPr/>
          </p:nvSpPr>
          <p:spPr bwMode="auto">
            <a:xfrm>
              <a:off x="4228" y="1654"/>
              <a:ext cx="593" cy="4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0025" name="Group 162"/>
            <p:cNvGrpSpPr>
              <a:grpSpLocks/>
            </p:cNvGrpSpPr>
            <p:nvPr/>
          </p:nvGrpSpPr>
          <p:grpSpPr bwMode="auto">
            <a:xfrm>
              <a:off x="4735" y="1627"/>
              <a:ext cx="582" cy="151"/>
              <a:chOff x="614" y="2568"/>
              <a:chExt cx="725" cy="139"/>
            </a:xfrm>
          </p:grpSpPr>
          <p:sp>
            <p:nvSpPr>
              <p:cNvPr id="87162" name="AutoShape 163"/>
              <p:cNvSpPr>
                <a:spLocks noChangeArrowheads="1"/>
              </p:cNvSpPr>
              <p:nvPr/>
            </p:nvSpPr>
            <p:spPr bwMode="auto">
              <a:xfrm>
                <a:off x="611" y="2576"/>
                <a:ext cx="730" cy="12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63" name="AutoShape 164"/>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0026"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0027" name="Group 166"/>
            <p:cNvGrpSpPr>
              <a:grpSpLocks/>
            </p:cNvGrpSpPr>
            <p:nvPr/>
          </p:nvGrpSpPr>
          <p:grpSpPr bwMode="auto">
            <a:xfrm>
              <a:off x="4739" y="1327"/>
              <a:ext cx="582" cy="139"/>
              <a:chOff x="614" y="2568"/>
              <a:chExt cx="725" cy="139"/>
            </a:xfrm>
          </p:grpSpPr>
          <p:sp>
            <p:nvSpPr>
              <p:cNvPr id="87160" name="AutoShape 167"/>
              <p:cNvSpPr>
                <a:spLocks noChangeArrowheads="1"/>
              </p:cNvSpPr>
              <p:nvPr/>
            </p:nvSpPr>
            <p:spPr bwMode="auto">
              <a:xfrm>
                <a:off x="614" y="2566"/>
                <a:ext cx="723"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61" name="AutoShape 168"/>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149" name="Rectangle 169"/>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0029"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0030"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52" name="Oval 172"/>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0032"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54" name="AutoShape 174"/>
            <p:cNvSpPr>
              <a:spLocks noChangeArrowheads="1"/>
            </p:cNvSpPr>
            <p:nvPr/>
          </p:nvSpPr>
          <p:spPr bwMode="auto">
            <a:xfrm>
              <a:off x="4140" y="2679"/>
              <a:ext cx="1198" cy="146"/>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55" name="AutoShape 175"/>
            <p:cNvSpPr>
              <a:spLocks noChangeArrowheads="1"/>
            </p:cNvSpPr>
            <p:nvPr/>
          </p:nvSpPr>
          <p:spPr bwMode="auto">
            <a:xfrm>
              <a:off x="4203" y="2709"/>
              <a:ext cx="1072"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56" name="Oval 176"/>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57" name="Oval 177"/>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87158" name="Oval 178"/>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59" name="Rectangle 179"/>
            <p:cNvSpPr>
              <a:spLocks noChangeArrowheads="1"/>
            </p:cNvSpPr>
            <p:nvPr/>
          </p:nvSpPr>
          <p:spPr bwMode="auto">
            <a:xfrm>
              <a:off x="5061" y="1837"/>
              <a:ext cx="88" cy="75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09981" name="Group 248"/>
          <p:cNvGrpSpPr>
            <a:grpSpLocks/>
          </p:cNvGrpSpPr>
          <p:nvPr/>
        </p:nvGrpSpPr>
        <p:grpSpPr bwMode="auto">
          <a:xfrm>
            <a:off x="4400551" y="4454525"/>
            <a:ext cx="358775" cy="623888"/>
            <a:chOff x="4140" y="429"/>
            <a:chExt cx="1425" cy="2396"/>
          </a:xfrm>
        </p:grpSpPr>
        <p:sp>
          <p:nvSpPr>
            <p:cNvPr id="209983"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05" name="Rectangle 149"/>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09985"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09986"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08" name="Rectangle 152"/>
            <p:cNvSpPr>
              <a:spLocks noChangeArrowheads="1"/>
            </p:cNvSpPr>
            <p:nvPr/>
          </p:nvSpPr>
          <p:spPr bwMode="auto">
            <a:xfrm>
              <a:off x="4209" y="691"/>
              <a:ext cx="599" cy="4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09988" name="Group 153"/>
            <p:cNvGrpSpPr>
              <a:grpSpLocks/>
            </p:cNvGrpSpPr>
            <p:nvPr/>
          </p:nvGrpSpPr>
          <p:grpSpPr bwMode="auto">
            <a:xfrm>
              <a:off x="4749" y="668"/>
              <a:ext cx="581" cy="145"/>
              <a:chOff x="614" y="2568"/>
              <a:chExt cx="725" cy="139"/>
            </a:xfrm>
          </p:grpSpPr>
          <p:sp>
            <p:nvSpPr>
              <p:cNvPr id="87134" name="AutoShape 154"/>
              <p:cNvSpPr>
                <a:spLocks noChangeArrowheads="1"/>
              </p:cNvSpPr>
              <p:nvPr/>
            </p:nvSpPr>
            <p:spPr bwMode="auto">
              <a:xfrm>
                <a:off x="617" y="2567"/>
                <a:ext cx="724"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35" name="AutoShape 155"/>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110" name="Rectangle 156"/>
            <p:cNvSpPr>
              <a:spLocks noChangeArrowheads="1"/>
            </p:cNvSpPr>
            <p:nvPr/>
          </p:nvSpPr>
          <p:spPr bwMode="auto">
            <a:xfrm>
              <a:off x="4222" y="1020"/>
              <a:ext cx="599" cy="43"/>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09990" name="Group 157"/>
            <p:cNvGrpSpPr>
              <a:grpSpLocks/>
            </p:cNvGrpSpPr>
            <p:nvPr/>
          </p:nvGrpSpPr>
          <p:grpSpPr bwMode="auto">
            <a:xfrm>
              <a:off x="4747" y="994"/>
              <a:ext cx="581" cy="134"/>
              <a:chOff x="614" y="2568"/>
              <a:chExt cx="725" cy="139"/>
            </a:xfrm>
          </p:grpSpPr>
          <p:sp>
            <p:nvSpPr>
              <p:cNvPr id="87132" name="AutoShape 158"/>
              <p:cNvSpPr>
                <a:spLocks noChangeArrowheads="1"/>
              </p:cNvSpPr>
              <p:nvPr/>
            </p:nvSpPr>
            <p:spPr bwMode="auto">
              <a:xfrm>
                <a:off x="612" y="2570"/>
                <a:ext cx="724"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33" name="AutoShape 159"/>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112" name="Rectangle 160"/>
            <p:cNvSpPr>
              <a:spLocks noChangeArrowheads="1"/>
            </p:cNvSpPr>
            <p:nvPr/>
          </p:nvSpPr>
          <p:spPr bwMode="auto">
            <a:xfrm>
              <a:off x="4216" y="1356"/>
              <a:ext cx="599" cy="4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13" name="Rectangle 161"/>
            <p:cNvSpPr>
              <a:spLocks noChangeArrowheads="1"/>
            </p:cNvSpPr>
            <p:nvPr/>
          </p:nvSpPr>
          <p:spPr bwMode="auto">
            <a:xfrm>
              <a:off x="4228" y="1654"/>
              <a:ext cx="593" cy="4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09993" name="Group 162"/>
            <p:cNvGrpSpPr>
              <a:grpSpLocks/>
            </p:cNvGrpSpPr>
            <p:nvPr/>
          </p:nvGrpSpPr>
          <p:grpSpPr bwMode="auto">
            <a:xfrm>
              <a:off x="4735" y="1627"/>
              <a:ext cx="582" cy="151"/>
              <a:chOff x="614" y="2568"/>
              <a:chExt cx="725" cy="139"/>
            </a:xfrm>
          </p:grpSpPr>
          <p:sp>
            <p:nvSpPr>
              <p:cNvPr id="87130" name="AutoShape 163"/>
              <p:cNvSpPr>
                <a:spLocks noChangeArrowheads="1"/>
              </p:cNvSpPr>
              <p:nvPr/>
            </p:nvSpPr>
            <p:spPr bwMode="auto">
              <a:xfrm>
                <a:off x="611" y="2576"/>
                <a:ext cx="730" cy="12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31" name="AutoShape 164"/>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09994"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09995" name="Group 166"/>
            <p:cNvGrpSpPr>
              <a:grpSpLocks/>
            </p:cNvGrpSpPr>
            <p:nvPr/>
          </p:nvGrpSpPr>
          <p:grpSpPr bwMode="auto">
            <a:xfrm>
              <a:off x="4739" y="1327"/>
              <a:ext cx="582" cy="139"/>
              <a:chOff x="614" y="2568"/>
              <a:chExt cx="725" cy="139"/>
            </a:xfrm>
          </p:grpSpPr>
          <p:sp>
            <p:nvSpPr>
              <p:cNvPr id="87128" name="AutoShape 167"/>
              <p:cNvSpPr>
                <a:spLocks noChangeArrowheads="1"/>
              </p:cNvSpPr>
              <p:nvPr/>
            </p:nvSpPr>
            <p:spPr bwMode="auto">
              <a:xfrm>
                <a:off x="614" y="2566"/>
                <a:ext cx="723"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29" name="AutoShape 168"/>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7117" name="Rectangle 169"/>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09997"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09998"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20" name="Oval 172"/>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0000"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7122" name="AutoShape 174"/>
            <p:cNvSpPr>
              <a:spLocks noChangeArrowheads="1"/>
            </p:cNvSpPr>
            <p:nvPr/>
          </p:nvSpPr>
          <p:spPr bwMode="auto">
            <a:xfrm>
              <a:off x="4140" y="2679"/>
              <a:ext cx="1198" cy="146"/>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23" name="AutoShape 175"/>
            <p:cNvSpPr>
              <a:spLocks noChangeArrowheads="1"/>
            </p:cNvSpPr>
            <p:nvPr/>
          </p:nvSpPr>
          <p:spPr bwMode="auto">
            <a:xfrm>
              <a:off x="4203" y="2709"/>
              <a:ext cx="1072"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24" name="Oval 176"/>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25" name="Oval 177"/>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87126" name="Oval 178"/>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7127" name="Rectangle 179"/>
            <p:cNvSpPr>
              <a:spLocks noChangeArrowheads="1"/>
            </p:cNvSpPr>
            <p:nvPr/>
          </p:nvSpPr>
          <p:spPr bwMode="auto">
            <a:xfrm>
              <a:off x="5061" y="1837"/>
              <a:ext cx="88" cy="756"/>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pic>
        <p:nvPicPr>
          <p:cNvPr id="209982" name="Picture 22" descr="underline_base"/>
          <p:cNvPicPr>
            <a:picLocks noChangeArrowheads="1"/>
          </p:cNvPicPr>
          <p:nvPr/>
        </p:nvPicPr>
        <p:blipFill>
          <a:blip r:embed="rId7" cstate="email">
            <a:extLst>
              <a:ext uri="{28A0092B-C50C-407E-A947-70E740481C1C}">
                <a14:useLocalDpi xmlns:a14="http://schemas.microsoft.com/office/drawing/2010/main" val="0"/>
              </a:ext>
            </a:extLst>
          </a:blip>
          <a:srcRect/>
          <a:stretch>
            <a:fillRect/>
          </a:stretch>
        </p:blipFill>
        <p:spPr bwMode="auto">
          <a:xfrm>
            <a:off x="2095501" y="746125"/>
            <a:ext cx="4570413"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14116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99788"/>
                                        </p:tgtEl>
                                        <p:attrNameLst>
                                          <p:attrName>style.visibility</p:attrName>
                                        </p:attrNameLst>
                                      </p:cBhvr>
                                      <p:to>
                                        <p:strVal val="visible"/>
                                      </p:to>
                                    </p:set>
                                    <p:animEffect transition="in" filter="wipe(left)">
                                      <p:cBhvr>
                                        <p:cTn id="7" dur="500"/>
                                        <p:tgtEl>
                                          <p:spTgt spid="6997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nodeType="clickEffect">
                                  <p:stCondLst>
                                    <p:cond delay="0"/>
                                  </p:stCondLst>
                                  <p:childTnLst>
                                    <p:set>
                                      <p:cBhvr>
                                        <p:cTn id="11" dur="1" fill="hold">
                                          <p:stCondLst>
                                            <p:cond delay="0"/>
                                          </p:stCondLst>
                                        </p:cTn>
                                        <p:tgtEl>
                                          <p:spTgt spid="699797"/>
                                        </p:tgtEl>
                                        <p:attrNameLst>
                                          <p:attrName>style.visibility</p:attrName>
                                        </p:attrNameLst>
                                      </p:cBhvr>
                                      <p:to>
                                        <p:strVal val="visible"/>
                                      </p:to>
                                    </p:set>
                                    <p:animEffect transition="in" filter="wipe(right)">
                                      <p:cBhvr>
                                        <p:cTn id="12" dur="500"/>
                                        <p:tgtEl>
                                          <p:spTgt spid="69979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9979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997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796" grpId="0"/>
      <p:bldP spid="69978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0945" name="Group 156"/>
          <p:cNvGrpSpPr>
            <a:grpSpLocks/>
          </p:cNvGrpSpPr>
          <p:nvPr/>
        </p:nvGrpSpPr>
        <p:grpSpPr bwMode="auto">
          <a:xfrm>
            <a:off x="2297113" y="1273175"/>
            <a:ext cx="3554412" cy="3067050"/>
            <a:chOff x="773113" y="1273175"/>
            <a:chExt cx="3554412" cy="3066395"/>
          </a:xfrm>
        </p:grpSpPr>
        <p:sp>
          <p:nvSpPr>
            <p:cNvPr id="211062" name="Freeform 3"/>
            <p:cNvSpPr>
              <a:spLocks/>
            </p:cNvSpPr>
            <p:nvPr/>
          </p:nvSpPr>
          <p:spPr bwMode="auto">
            <a:xfrm>
              <a:off x="773113" y="127317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211063" name="Line 36"/>
            <p:cNvSpPr>
              <a:spLocks noChangeShapeType="1"/>
            </p:cNvSpPr>
            <p:nvPr/>
          </p:nvSpPr>
          <p:spPr bwMode="auto">
            <a:xfrm flipV="1">
              <a:off x="3775075" y="2344738"/>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1064" name="Line 43"/>
            <p:cNvSpPr>
              <a:spLocks noChangeShapeType="1"/>
            </p:cNvSpPr>
            <p:nvPr/>
          </p:nvSpPr>
          <p:spPr bwMode="auto">
            <a:xfrm flipV="1">
              <a:off x="2665413"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1065" name="Line 44"/>
            <p:cNvSpPr>
              <a:spLocks noChangeShapeType="1"/>
            </p:cNvSpPr>
            <p:nvPr/>
          </p:nvSpPr>
          <p:spPr bwMode="auto">
            <a:xfrm flipV="1">
              <a:off x="3924300" y="2201863"/>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1066" name="Line 48"/>
            <p:cNvSpPr>
              <a:spLocks noChangeShapeType="1"/>
            </p:cNvSpPr>
            <p:nvPr/>
          </p:nvSpPr>
          <p:spPr bwMode="auto">
            <a:xfrm flipV="1">
              <a:off x="3279775" y="2736850"/>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88188" name="Text Box 240"/>
            <p:cNvSpPr txBox="1">
              <a:spLocks noChangeArrowheads="1"/>
            </p:cNvSpPr>
            <p:nvPr/>
          </p:nvSpPr>
          <p:spPr bwMode="auto">
            <a:xfrm>
              <a:off x="2562225" y="3815807"/>
              <a:ext cx="1211263" cy="523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dirty="0">
                  <a:solidFill>
                    <a:srgbClr val="000000"/>
                  </a:solidFill>
                  <a:latin typeface="Arial" charset="0"/>
                  <a:cs typeface="Arial" charset="0"/>
                </a:rPr>
                <a:t>router</a:t>
              </a:r>
            </a:p>
            <a:p>
              <a:pPr>
                <a:defRPr/>
              </a:pPr>
              <a:r>
                <a:rPr lang="en-US" sz="1400" dirty="0">
                  <a:solidFill>
                    <a:srgbClr val="000000"/>
                  </a:solidFill>
                  <a:latin typeface="Arial" charset="0"/>
                  <a:cs typeface="Arial" charset="0"/>
                </a:rPr>
                <a:t>(runs DHCP)</a:t>
              </a:r>
            </a:p>
          </p:txBody>
        </p:sp>
        <p:grpSp>
          <p:nvGrpSpPr>
            <p:cNvPr id="211068" name="Group 356"/>
            <p:cNvGrpSpPr>
              <a:grpSpLocks/>
            </p:cNvGrpSpPr>
            <p:nvPr/>
          </p:nvGrpSpPr>
          <p:grpSpPr bwMode="auto">
            <a:xfrm>
              <a:off x="1653422" y="1982680"/>
              <a:ext cx="843032" cy="814871"/>
              <a:chOff x="313" y="1497"/>
              <a:chExt cx="1152" cy="1014"/>
            </a:xfrm>
          </p:grpSpPr>
          <p:pic>
            <p:nvPicPr>
              <p:cNvPr id="211120" name="Picture 354" descr="laptop_stylized_small"/>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1121" name="Picture 355" descr="antenna_stylized"/>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88190"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336925" y="2423867"/>
              <a:ext cx="879475" cy="34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66" name="Rectangle 43"/>
            <p:cNvSpPr>
              <a:spLocks noChangeArrowheads="1"/>
            </p:cNvSpPr>
            <p:nvPr/>
          </p:nvSpPr>
          <p:spPr bwMode="auto">
            <a:xfrm rot="16200000" flipH="1">
              <a:off x="3589349" y="3549138"/>
              <a:ext cx="104753" cy="24447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67" name="Rectangle 43"/>
            <p:cNvSpPr>
              <a:spLocks noChangeArrowheads="1"/>
            </p:cNvSpPr>
            <p:nvPr/>
          </p:nvSpPr>
          <p:spPr bwMode="auto">
            <a:xfrm rot="2460490">
              <a:off x="3206750" y="3274585"/>
              <a:ext cx="82550" cy="24759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68" name="Rectangle 43"/>
            <p:cNvSpPr>
              <a:spLocks noChangeArrowheads="1"/>
            </p:cNvSpPr>
            <p:nvPr/>
          </p:nvSpPr>
          <p:spPr bwMode="auto">
            <a:xfrm rot="16200000">
              <a:off x="2499531" y="2388124"/>
              <a:ext cx="111101" cy="2968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11073" name="Group 248"/>
            <p:cNvGrpSpPr>
              <a:grpSpLocks/>
            </p:cNvGrpSpPr>
            <p:nvPr/>
          </p:nvGrpSpPr>
          <p:grpSpPr bwMode="auto">
            <a:xfrm>
              <a:off x="2597285" y="3210128"/>
              <a:ext cx="332569" cy="581078"/>
              <a:chOff x="4140" y="429"/>
              <a:chExt cx="1425" cy="2396"/>
            </a:xfrm>
          </p:grpSpPr>
          <p:sp>
            <p:nvSpPr>
              <p:cNvPr id="211088"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8210" name="Rectangle 149"/>
              <p:cNvSpPr>
                <a:spLocks noChangeArrowheads="1"/>
              </p:cNvSpPr>
              <p:nvPr/>
            </p:nvSpPr>
            <p:spPr bwMode="auto">
              <a:xfrm>
                <a:off x="4207" y="426"/>
                <a:ext cx="1048" cy="2291"/>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1090"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1091"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8213" name="Rectangle 152"/>
              <p:cNvSpPr>
                <a:spLocks noChangeArrowheads="1"/>
              </p:cNvSpPr>
              <p:nvPr/>
            </p:nvSpPr>
            <p:spPr bwMode="auto">
              <a:xfrm>
                <a:off x="4214" y="688"/>
                <a:ext cx="592"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1093" name="Group 153"/>
              <p:cNvGrpSpPr>
                <a:grpSpLocks/>
              </p:cNvGrpSpPr>
              <p:nvPr/>
            </p:nvGrpSpPr>
            <p:grpSpPr bwMode="auto">
              <a:xfrm>
                <a:off x="4749" y="668"/>
                <a:ext cx="581" cy="145"/>
                <a:chOff x="614" y="2568"/>
                <a:chExt cx="725" cy="139"/>
              </a:xfrm>
            </p:grpSpPr>
            <p:sp>
              <p:nvSpPr>
                <p:cNvPr id="88239" name="AutoShape 154"/>
                <p:cNvSpPr>
                  <a:spLocks noChangeArrowheads="1"/>
                </p:cNvSpPr>
                <p:nvPr/>
              </p:nvSpPr>
              <p:spPr bwMode="auto">
                <a:xfrm>
                  <a:off x="617" y="2569"/>
                  <a:ext cx="72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40" name="AutoShape 155"/>
                <p:cNvSpPr>
                  <a:spLocks noChangeArrowheads="1"/>
                </p:cNvSpPr>
                <p:nvPr/>
              </p:nvSpPr>
              <p:spPr bwMode="auto">
                <a:xfrm>
                  <a:off x="634" y="2587"/>
                  <a:ext cx="688"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8215" name="Rectangle 156"/>
              <p:cNvSpPr>
                <a:spLocks noChangeArrowheads="1"/>
              </p:cNvSpPr>
              <p:nvPr/>
            </p:nvSpPr>
            <p:spPr bwMode="auto">
              <a:xfrm>
                <a:off x="4221" y="1015"/>
                <a:ext cx="599"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1095" name="Group 157"/>
              <p:cNvGrpSpPr>
                <a:grpSpLocks/>
              </p:cNvGrpSpPr>
              <p:nvPr/>
            </p:nvGrpSpPr>
            <p:grpSpPr bwMode="auto">
              <a:xfrm>
                <a:off x="4747" y="994"/>
                <a:ext cx="581" cy="134"/>
                <a:chOff x="614" y="2568"/>
                <a:chExt cx="725" cy="139"/>
              </a:xfrm>
            </p:grpSpPr>
            <p:sp>
              <p:nvSpPr>
                <p:cNvPr id="88237" name="AutoShape 158"/>
                <p:cNvSpPr>
                  <a:spLocks noChangeArrowheads="1"/>
                </p:cNvSpPr>
                <p:nvPr/>
              </p:nvSpPr>
              <p:spPr bwMode="auto">
                <a:xfrm>
                  <a:off x="611" y="2570"/>
                  <a:ext cx="730"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38" name="AutoShape 159"/>
                <p:cNvSpPr>
                  <a:spLocks noChangeArrowheads="1"/>
                </p:cNvSpPr>
                <p:nvPr/>
              </p:nvSpPr>
              <p:spPr bwMode="auto">
                <a:xfrm>
                  <a:off x="628" y="2583"/>
                  <a:ext cx="69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8217" name="Rectangle 160"/>
              <p:cNvSpPr>
                <a:spLocks noChangeArrowheads="1"/>
              </p:cNvSpPr>
              <p:nvPr/>
            </p:nvSpPr>
            <p:spPr bwMode="auto">
              <a:xfrm>
                <a:off x="4214" y="1356"/>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18" name="Rectangle 161"/>
              <p:cNvSpPr>
                <a:spLocks noChangeArrowheads="1"/>
              </p:cNvSpPr>
              <p:nvPr/>
            </p:nvSpPr>
            <p:spPr bwMode="auto">
              <a:xfrm>
                <a:off x="4228" y="1657"/>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1098" name="Group 162"/>
              <p:cNvGrpSpPr>
                <a:grpSpLocks/>
              </p:cNvGrpSpPr>
              <p:nvPr/>
            </p:nvGrpSpPr>
            <p:grpSpPr bwMode="auto">
              <a:xfrm>
                <a:off x="4735" y="1627"/>
                <a:ext cx="582" cy="151"/>
                <a:chOff x="614" y="2568"/>
                <a:chExt cx="725" cy="139"/>
              </a:xfrm>
            </p:grpSpPr>
            <p:sp>
              <p:nvSpPr>
                <p:cNvPr id="88235" name="AutoShape 163"/>
                <p:cNvSpPr>
                  <a:spLocks noChangeArrowheads="1"/>
                </p:cNvSpPr>
                <p:nvPr/>
              </p:nvSpPr>
              <p:spPr bwMode="auto">
                <a:xfrm>
                  <a:off x="618" y="2571"/>
                  <a:ext cx="720"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36" name="AutoShape 164"/>
                <p:cNvSpPr>
                  <a:spLocks noChangeArrowheads="1"/>
                </p:cNvSpPr>
                <p:nvPr/>
              </p:nvSpPr>
              <p:spPr bwMode="auto">
                <a:xfrm>
                  <a:off x="635" y="2589"/>
                  <a:ext cx="68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1099"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1100" name="Group 166"/>
              <p:cNvGrpSpPr>
                <a:grpSpLocks/>
              </p:cNvGrpSpPr>
              <p:nvPr/>
            </p:nvGrpSpPr>
            <p:grpSpPr bwMode="auto">
              <a:xfrm>
                <a:off x="4739" y="1327"/>
                <a:ext cx="582" cy="139"/>
                <a:chOff x="614" y="2568"/>
                <a:chExt cx="725" cy="139"/>
              </a:xfrm>
            </p:grpSpPr>
            <p:sp>
              <p:nvSpPr>
                <p:cNvPr id="88233" name="AutoShape 167"/>
                <p:cNvSpPr>
                  <a:spLocks noChangeArrowheads="1"/>
                </p:cNvSpPr>
                <p:nvPr/>
              </p:nvSpPr>
              <p:spPr bwMode="auto">
                <a:xfrm>
                  <a:off x="613" y="2571"/>
                  <a:ext cx="729"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34" name="AutoShape 168"/>
                <p:cNvSpPr>
                  <a:spLocks noChangeArrowheads="1"/>
                </p:cNvSpPr>
                <p:nvPr/>
              </p:nvSpPr>
              <p:spPr bwMode="auto">
                <a:xfrm>
                  <a:off x="630" y="2584"/>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8222" name="Rectangle 169"/>
              <p:cNvSpPr>
                <a:spLocks noChangeArrowheads="1"/>
              </p:cNvSpPr>
              <p:nvPr/>
            </p:nvSpPr>
            <p:spPr bwMode="auto">
              <a:xfrm>
                <a:off x="5255" y="426"/>
                <a:ext cx="68" cy="229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1102"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1103"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8225" name="Oval 172"/>
              <p:cNvSpPr>
                <a:spLocks noChangeArrowheads="1"/>
              </p:cNvSpPr>
              <p:nvPr/>
            </p:nvSpPr>
            <p:spPr bwMode="auto">
              <a:xfrm>
                <a:off x="5520" y="2612"/>
                <a:ext cx="48"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1105"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8227" name="AutoShape 174"/>
              <p:cNvSpPr>
                <a:spLocks noChangeArrowheads="1"/>
              </p:cNvSpPr>
              <p:nvPr/>
            </p:nvSpPr>
            <p:spPr bwMode="auto">
              <a:xfrm>
                <a:off x="4139" y="2678"/>
                <a:ext cx="1204" cy="17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28" name="AutoShape 175"/>
              <p:cNvSpPr>
                <a:spLocks noChangeArrowheads="1"/>
              </p:cNvSpPr>
              <p:nvPr/>
            </p:nvSpPr>
            <p:spPr bwMode="auto">
              <a:xfrm>
                <a:off x="4207" y="2717"/>
                <a:ext cx="1068"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29" name="Oval 176"/>
              <p:cNvSpPr>
                <a:spLocks noChangeArrowheads="1"/>
              </p:cNvSpPr>
              <p:nvPr/>
            </p:nvSpPr>
            <p:spPr bwMode="auto">
              <a:xfrm>
                <a:off x="4309"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30" name="Oval 177"/>
              <p:cNvSpPr>
                <a:spLocks noChangeArrowheads="1"/>
              </p:cNvSpPr>
              <p:nvPr/>
            </p:nvSpPr>
            <p:spPr bwMode="auto">
              <a:xfrm>
                <a:off x="4486" y="2383"/>
                <a:ext cx="163"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88231" name="Oval 178"/>
              <p:cNvSpPr>
                <a:spLocks noChangeArrowheads="1"/>
              </p:cNvSpPr>
              <p:nvPr/>
            </p:nvSpPr>
            <p:spPr bwMode="auto">
              <a:xfrm>
                <a:off x="4663"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232" name="Rectangle 179"/>
              <p:cNvSpPr>
                <a:spLocks noChangeArrowheads="1"/>
              </p:cNvSpPr>
              <p:nvPr/>
            </p:nvSpPr>
            <p:spPr bwMode="auto">
              <a:xfrm>
                <a:off x="5065" y="1834"/>
                <a:ext cx="82" cy="772"/>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1074" name="Group 48"/>
            <p:cNvGrpSpPr>
              <a:grpSpLocks/>
            </p:cNvGrpSpPr>
            <p:nvPr/>
          </p:nvGrpSpPr>
          <p:grpSpPr bwMode="auto">
            <a:xfrm>
              <a:off x="2795471" y="3465563"/>
              <a:ext cx="735669" cy="376863"/>
              <a:chOff x="3600" y="219"/>
              <a:chExt cx="360" cy="175"/>
            </a:xfrm>
          </p:grpSpPr>
          <p:sp>
            <p:nvSpPr>
              <p:cNvPr id="88196" name="Oval 49"/>
              <p:cNvSpPr>
                <a:spLocks noChangeArrowheads="1"/>
              </p:cNvSpPr>
              <p:nvPr/>
            </p:nvSpPr>
            <p:spPr bwMode="auto">
              <a:xfrm>
                <a:off x="3603" y="297"/>
                <a:ext cx="357" cy="97"/>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97" name="Line 50"/>
              <p:cNvSpPr>
                <a:spLocks noChangeShapeType="1"/>
              </p:cNvSpPr>
              <p:nvPr/>
            </p:nvSpPr>
            <p:spPr bwMode="auto">
              <a:xfrm>
                <a:off x="3603"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8198" name="Line 51"/>
              <p:cNvSpPr>
                <a:spLocks noChangeShapeType="1"/>
              </p:cNvSpPr>
              <p:nvPr/>
            </p:nvSpPr>
            <p:spPr bwMode="auto">
              <a:xfrm>
                <a:off x="3960"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8199" name="Rectangle 52"/>
              <p:cNvSpPr>
                <a:spLocks noChangeArrowheads="1"/>
              </p:cNvSpPr>
              <p:nvPr/>
            </p:nvSpPr>
            <p:spPr bwMode="auto">
              <a:xfrm>
                <a:off x="3603" y="289"/>
                <a:ext cx="353" cy="59"/>
              </a:xfrm>
              <a:prstGeom prst="rect">
                <a:avLst/>
              </a:prstGeom>
              <a:solidFill>
                <a:schemeClr val="hlink"/>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sz="2400" dirty="0">
                  <a:solidFill>
                    <a:srgbClr val="000000"/>
                  </a:solidFill>
                  <a:latin typeface="Times New Roman" charset="0"/>
                </a:endParaRPr>
              </a:p>
            </p:txBody>
          </p:sp>
          <p:sp>
            <p:nvSpPr>
              <p:cNvPr id="88200" name="Oval 53"/>
              <p:cNvSpPr>
                <a:spLocks noChangeArrowheads="1"/>
              </p:cNvSpPr>
              <p:nvPr/>
            </p:nvSpPr>
            <p:spPr bwMode="auto">
              <a:xfrm>
                <a:off x="3600" y="219"/>
                <a:ext cx="357" cy="113"/>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1080" name="Group 54"/>
              <p:cNvGrpSpPr>
                <a:grpSpLocks/>
              </p:cNvGrpSpPr>
              <p:nvPr/>
            </p:nvGrpSpPr>
            <p:grpSpPr bwMode="auto">
              <a:xfrm>
                <a:off x="3686" y="244"/>
                <a:ext cx="177" cy="66"/>
                <a:chOff x="2848" y="848"/>
                <a:chExt cx="140" cy="98"/>
              </a:xfrm>
            </p:grpSpPr>
            <p:sp>
              <p:nvSpPr>
                <p:cNvPr id="88206" name="Line 55"/>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8207" name="Line 56"/>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8208" name="Line 57"/>
                <p:cNvSpPr>
                  <a:spLocks noChangeShapeType="1"/>
                </p:cNvSpPr>
                <p:nvPr/>
              </p:nvSpPr>
              <p:spPr bwMode="auto">
                <a:xfrm>
                  <a:off x="2894" y="850"/>
                  <a:ext cx="52" cy="96"/>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1081" name="Group 58"/>
              <p:cNvGrpSpPr>
                <a:grpSpLocks/>
              </p:cNvGrpSpPr>
              <p:nvPr/>
            </p:nvGrpSpPr>
            <p:grpSpPr bwMode="auto">
              <a:xfrm flipV="1">
                <a:off x="3686" y="243"/>
                <a:ext cx="177" cy="66"/>
                <a:chOff x="2848" y="848"/>
                <a:chExt cx="140" cy="98"/>
              </a:xfrm>
            </p:grpSpPr>
            <p:sp>
              <p:nvSpPr>
                <p:cNvPr id="88203" name="Line 59"/>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8204" name="Line 60"/>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8205" name="Line 61"/>
                <p:cNvSpPr>
                  <a:spLocks noChangeShapeType="1"/>
                </p:cNvSpPr>
                <p:nvPr/>
              </p:nvSpPr>
              <p:spPr bwMode="auto">
                <a:xfrm>
                  <a:off x="2894" y="854"/>
                  <a:ext cx="52" cy="9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sp>
        <p:nvSpPr>
          <p:cNvPr id="88069" name="Rectangle 2"/>
          <p:cNvSpPr>
            <a:spLocks noGrp="1" noChangeArrowheads="1"/>
          </p:cNvSpPr>
          <p:nvPr>
            <p:ph type="title"/>
          </p:nvPr>
        </p:nvSpPr>
        <p:spPr>
          <a:xfrm>
            <a:off x="1847850" y="9525"/>
            <a:ext cx="8034338" cy="996950"/>
          </a:xfrm>
        </p:spPr>
        <p:txBody>
          <a:bodyPr/>
          <a:lstStyle/>
          <a:p>
            <a:pPr>
              <a:defRPr/>
            </a:pPr>
            <a:r>
              <a:rPr lang="en-US" sz="3200" dirty="0">
                <a:latin typeface="Gill Sans MT" charset="0"/>
              </a:rPr>
              <a:t>A day in the life… connecting to the Internet</a:t>
            </a:r>
          </a:p>
        </p:txBody>
      </p:sp>
      <p:sp>
        <p:nvSpPr>
          <p:cNvPr id="701629" name="Rectangle 189"/>
          <p:cNvSpPr>
            <a:spLocks noGrp="1" noChangeArrowheads="1"/>
          </p:cNvSpPr>
          <p:nvPr>
            <p:ph type="body" idx="1"/>
          </p:nvPr>
        </p:nvSpPr>
        <p:spPr>
          <a:xfrm>
            <a:off x="6561138" y="1128713"/>
            <a:ext cx="3732212" cy="1262062"/>
          </a:xfrm>
        </p:spPr>
        <p:txBody>
          <a:bodyPr>
            <a:normAutofit lnSpcReduction="10000"/>
          </a:bodyPr>
          <a:lstStyle/>
          <a:p>
            <a:pPr marL="231775" indent="-231775">
              <a:defRPr/>
            </a:pPr>
            <a:r>
              <a:rPr lang="en-US" sz="2200" dirty="0">
                <a:latin typeface="Gill Sans MT" charset="0"/>
              </a:rPr>
              <a:t>connecting laptop needs to get its own IP address, addr of first-hop router, addr of DNS server: use </a:t>
            </a:r>
            <a:r>
              <a:rPr lang="en-US" sz="2200" i="1" dirty="0">
                <a:solidFill>
                  <a:srgbClr val="C00000"/>
                </a:solidFill>
                <a:latin typeface="Gill Sans MT" charset="0"/>
              </a:rPr>
              <a:t>DHCP</a:t>
            </a:r>
          </a:p>
        </p:txBody>
      </p:sp>
      <p:sp>
        <p:nvSpPr>
          <p:cNvPr id="701661" name="AutoShape 221"/>
          <p:cNvSpPr>
            <a:spLocks noChangeArrowheads="1"/>
          </p:cNvSpPr>
          <p:nvPr/>
        </p:nvSpPr>
        <p:spPr bwMode="auto">
          <a:xfrm>
            <a:off x="2354263" y="2266951"/>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dirty="0"/>
          </a:p>
        </p:txBody>
      </p:sp>
      <p:grpSp>
        <p:nvGrpSpPr>
          <p:cNvPr id="701690" name="Group 250"/>
          <p:cNvGrpSpPr>
            <a:grpSpLocks/>
          </p:cNvGrpSpPr>
          <p:nvPr/>
        </p:nvGrpSpPr>
        <p:grpSpPr bwMode="auto">
          <a:xfrm>
            <a:off x="2719388" y="1081088"/>
            <a:ext cx="976312" cy="1460500"/>
            <a:chOff x="651" y="681"/>
            <a:chExt cx="615" cy="920"/>
          </a:xfrm>
        </p:grpSpPr>
        <p:sp>
          <p:nvSpPr>
            <p:cNvPr id="211054" name="Freeform 249"/>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1055" name="Group 248"/>
            <p:cNvGrpSpPr>
              <a:grpSpLocks/>
            </p:cNvGrpSpPr>
            <p:nvPr/>
          </p:nvGrpSpPr>
          <p:grpSpPr bwMode="auto">
            <a:xfrm>
              <a:off x="651" y="681"/>
              <a:ext cx="501" cy="828"/>
              <a:chOff x="569" y="2954"/>
              <a:chExt cx="501" cy="828"/>
            </a:xfrm>
          </p:grpSpPr>
          <p:sp>
            <p:nvSpPr>
              <p:cNvPr id="88177" name="Rectangle 242"/>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78" name="Text Box 241"/>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DHCP</a:t>
                </a:r>
              </a:p>
              <a:p>
                <a:pPr algn="ctr">
                  <a:defRPr/>
                </a:pPr>
                <a:r>
                  <a:rPr lang="en-US" sz="1600" i="0" dirty="0">
                    <a:solidFill>
                      <a:srgbClr val="000000"/>
                    </a:solidFill>
                    <a:latin typeface="Arial" charset="0"/>
                  </a:rPr>
                  <a:t>UDP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88179" name="Line 243"/>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8180" name="Line 244"/>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8181" name="Line 245"/>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8182" name="Line 246"/>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1693" name="Group 253"/>
          <p:cNvGrpSpPr>
            <a:grpSpLocks/>
          </p:cNvGrpSpPr>
          <p:nvPr/>
        </p:nvGrpSpPr>
        <p:grpSpPr bwMode="auto">
          <a:xfrm>
            <a:off x="2044701" y="1162051"/>
            <a:ext cx="544513" cy="244475"/>
            <a:chOff x="844" y="3337"/>
            <a:chExt cx="343" cy="154"/>
          </a:xfrm>
        </p:grpSpPr>
        <p:sp>
          <p:nvSpPr>
            <p:cNvPr id="88173" name="Rectangle 251"/>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74" name="Text Box 252"/>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701739" name="Group 299"/>
          <p:cNvGrpSpPr>
            <a:grpSpLocks/>
          </p:cNvGrpSpPr>
          <p:nvPr/>
        </p:nvGrpSpPr>
        <p:grpSpPr bwMode="auto">
          <a:xfrm>
            <a:off x="1590675" y="1181101"/>
            <a:ext cx="1081088" cy="1166813"/>
            <a:chOff x="42" y="744"/>
            <a:chExt cx="681" cy="735"/>
          </a:xfrm>
        </p:grpSpPr>
        <p:grpSp>
          <p:nvGrpSpPr>
            <p:cNvPr id="211020" name="Group 296"/>
            <p:cNvGrpSpPr>
              <a:grpSpLocks/>
            </p:cNvGrpSpPr>
            <p:nvPr/>
          </p:nvGrpSpPr>
          <p:grpSpPr bwMode="auto">
            <a:xfrm>
              <a:off x="42" y="886"/>
              <a:ext cx="681" cy="468"/>
              <a:chOff x="42" y="886"/>
              <a:chExt cx="681" cy="468"/>
            </a:xfrm>
          </p:grpSpPr>
          <p:grpSp>
            <p:nvGrpSpPr>
              <p:cNvPr id="211022" name="Group 295"/>
              <p:cNvGrpSpPr>
                <a:grpSpLocks/>
              </p:cNvGrpSpPr>
              <p:nvPr/>
            </p:nvGrpSpPr>
            <p:grpSpPr bwMode="auto">
              <a:xfrm>
                <a:off x="278" y="886"/>
                <a:ext cx="397" cy="154"/>
                <a:chOff x="740" y="3209"/>
                <a:chExt cx="397" cy="154"/>
              </a:xfrm>
            </p:grpSpPr>
            <p:grpSp>
              <p:nvGrpSpPr>
                <p:cNvPr id="211047" name="Group 254"/>
                <p:cNvGrpSpPr>
                  <a:grpSpLocks/>
                </p:cNvGrpSpPr>
                <p:nvPr/>
              </p:nvGrpSpPr>
              <p:grpSpPr bwMode="auto">
                <a:xfrm>
                  <a:off x="794" y="3209"/>
                  <a:ext cx="343" cy="154"/>
                  <a:chOff x="844" y="3337"/>
                  <a:chExt cx="343" cy="154"/>
                </a:xfrm>
              </p:grpSpPr>
              <p:sp>
                <p:nvSpPr>
                  <p:cNvPr id="88171" name="Rectangle 255"/>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72" name="Text Box 256"/>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sp>
              <p:nvSpPr>
                <p:cNvPr id="88169" name="Rectangle 266"/>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70" name="Rectangle 267"/>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1023" name="Group 274"/>
              <p:cNvGrpSpPr>
                <a:grpSpLocks/>
              </p:cNvGrpSpPr>
              <p:nvPr/>
            </p:nvGrpSpPr>
            <p:grpSpPr bwMode="auto">
              <a:xfrm>
                <a:off x="278" y="1034"/>
                <a:ext cx="397" cy="154"/>
                <a:chOff x="836" y="3305"/>
                <a:chExt cx="397" cy="154"/>
              </a:xfrm>
            </p:grpSpPr>
            <p:grpSp>
              <p:nvGrpSpPr>
                <p:cNvPr id="211041" name="Group 268"/>
                <p:cNvGrpSpPr>
                  <a:grpSpLocks/>
                </p:cNvGrpSpPr>
                <p:nvPr/>
              </p:nvGrpSpPr>
              <p:grpSpPr bwMode="auto">
                <a:xfrm>
                  <a:off x="890" y="3305"/>
                  <a:ext cx="343" cy="154"/>
                  <a:chOff x="844" y="3337"/>
                  <a:chExt cx="343" cy="154"/>
                </a:xfrm>
              </p:grpSpPr>
              <p:sp>
                <p:nvSpPr>
                  <p:cNvPr id="88166" name="Rectangle 269"/>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67" name="Text Box 270"/>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1042" name="Group 273"/>
                <p:cNvGrpSpPr>
                  <a:grpSpLocks/>
                </p:cNvGrpSpPr>
                <p:nvPr/>
              </p:nvGrpSpPr>
              <p:grpSpPr bwMode="auto">
                <a:xfrm>
                  <a:off x="836" y="3334"/>
                  <a:ext cx="354" cy="94"/>
                  <a:chOff x="836" y="3334"/>
                  <a:chExt cx="354" cy="94"/>
                </a:xfrm>
              </p:grpSpPr>
              <p:sp>
                <p:nvSpPr>
                  <p:cNvPr id="88164" name="Rectangle 271"/>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65" name="Rectangle 272"/>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1024" name="Group 293"/>
              <p:cNvGrpSpPr>
                <a:grpSpLocks/>
              </p:cNvGrpSpPr>
              <p:nvPr/>
            </p:nvGrpSpPr>
            <p:grpSpPr bwMode="auto">
              <a:xfrm>
                <a:off x="165" y="1054"/>
                <a:ext cx="480" cy="112"/>
                <a:chOff x="627" y="3377"/>
                <a:chExt cx="480" cy="112"/>
              </a:xfrm>
            </p:grpSpPr>
            <p:sp>
              <p:nvSpPr>
                <p:cNvPr id="88160" name="Rectangle 276"/>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61" name="Rectangle 277"/>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1025" name="Group 294"/>
              <p:cNvGrpSpPr>
                <a:grpSpLocks/>
              </p:cNvGrpSpPr>
              <p:nvPr/>
            </p:nvGrpSpPr>
            <p:grpSpPr bwMode="auto">
              <a:xfrm>
                <a:off x="42" y="1200"/>
                <a:ext cx="681" cy="154"/>
                <a:chOff x="504" y="3523"/>
                <a:chExt cx="681" cy="154"/>
              </a:xfrm>
            </p:grpSpPr>
            <p:grpSp>
              <p:nvGrpSpPr>
                <p:cNvPr id="211026" name="Group 287"/>
                <p:cNvGrpSpPr>
                  <a:grpSpLocks/>
                </p:cNvGrpSpPr>
                <p:nvPr/>
              </p:nvGrpSpPr>
              <p:grpSpPr bwMode="auto">
                <a:xfrm>
                  <a:off x="623" y="3523"/>
                  <a:ext cx="510" cy="154"/>
                  <a:chOff x="723" y="3453"/>
                  <a:chExt cx="510" cy="154"/>
                </a:xfrm>
              </p:grpSpPr>
              <p:grpSp>
                <p:nvGrpSpPr>
                  <p:cNvPr id="211030" name="Group 278"/>
                  <p:cNvGrpSpPr>
                    <a:grpSpLocks/>
                  </p:cNvGrpSpPr>
                  <p:nvPr/>
                </p:nvGrpSpPr>
                <p:grpSpPr bwMode="auto">
                  <a:xfrm>
                    <a:off x="836" y="3453"/>
                    <a:ext cx="397" cy="154"/>
                    <a:chOff x="836" y="3305"/>
                    <a:chExt cx="397" cy="154"/>
                  </a:xfrm>
                </p:grpSpPr>
                <p:grpSp>
                  <p:nvGrpSpPr>
                    <p:cNvPr id="211033" name="Group 279"/>
                    <p:cNvGrpSpPr>
                      <a:grpSpLocks/>
                    </p:cNvGrpSpPr>
                    <p:nvPr/>
                  </p:nvGrpSpPr>
                  <p:grpSpPr bwMode="auto">
                    <a:xfrm>
                      <a:off x="890" y="3305"/>
                      <a:ext cx="343" cy="154"/>
                      <a:chOff x="844" y="3337"/>
                      <a:chExt cx="343" cy="154"/>
                    </a:xfrm>
                  </p:grpSpPr>
                  <p:sp>
                    <p:nvSpPr>
                      <p:cNvPr id="88158" name="Rectangle 28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59" name="Text Box 281"/>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1034" name="Group 282"/>
                    <p:cNvGrpSpPr>
                      <a:grpSpLocks/>
                    </p:cNvGrpSpPr>
                    <p:nvPr/>
                  </p:nvGrpSpPr>
                  <p:grpSpPr bwMode="auto">
                    <a:xfrm>
                      <a:off x="836" y="3334"/>
                      <a:ext cx="354" cy="94"/>
                      <a:chOff x="836" y="3334"/>
                      <a:chExt cx="354" cy="94"/>
                    </a:xfrm>
                  </p:grpSpPr>
                  <p:sp>
                    <p:nvSpPr>
                      <p:cNvPr id="88156" name="Rectangle 283"/>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57" name="Rectangle 284"/>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8152" name="Rectangle 285"/>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53" name="Rectangle 286"/>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8148" name="Rectangle 288"/>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49" name="Rectangle 290"/>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50" name="Rectangle 291"/>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8142" name="AutoShape 297"/>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701758" name="Group 318"/>
          <p:cNvGrpSpPr>
            <a:grpSpLocks/>
          </p:cNvGrpSpPr>
          <p:nvPr/>
        </p:nvGrpSpPr>
        <p:grpSpPr bwMode="auto">
          <a:xfrm>
            <a:off x="2174875" y="2389189"/>
            <a:ext cx="1081088" cy="244475"/>
            <a:chOff x="504" y="3523"/>
            <a:chExt cx="681" cy="154"/>
          </a:xfrm>
        </p:grpSpPr>
        <p:grpSp>
          <p:nvGrpSpPr>
            <p:cNvPr id="211007" name="Group 319"/>
            <p:cNvGrpSpPr>
              <a:grpSpLocks/>
            </p:cNvGrpSpPr>
            <p:nvPr/>
          </p:nvGrpSpPr>
          <p:grpSpPr bwMode="auto">
            <a:xfrm>
              <a:off x="623" y="3523"/>
              <a:ext cx="510" cy="154"/>
              <a:chOff x="723" y="3453"/>
              <a:chExt cx="510" cy="154"/>
            </a:xfrm>
          </p:grpSpPr>
          <p:grpSp>
            <p:nvGrpSpPr>
              <p:cNvPr id="211011" name="Group 320"/>
              <p:cNvGrpSpPr>
                <a:grpSpLocks/>
              </p:cNvGrpSpPr>
              <p:nvPr/>
            </p:nvGrpSpPr>
            <p:grpSpPr bwMode="auto">
              <a:xfrm>
                <a:off x="836" y="3453"/>
                <a:ext cx="397" cy="154"/>
                <a:chOff x="836" y="3305"/>
                <a:chExt cx="397" cy="154"/>
              </a:xfrm>
            </p:grpSpPr>
            <p:grpSp>
              <p:nvGrpSpPr>
                <p:cNvPr id="211014" name="Group 321"/>
                <p:cNvGrpSpPr>
                  <a:grpSpLocks/>
                </p:cNvGrpSpPr>
                <p:nvPr/>
              </p:nvGrpSpPr>
              <p:grpSpPr bwMode="auto">
                <a:xfrm>
                  <a:off x="890" y="3305"/>
                  <a:ext cx="343" cy="154"/>
                  <a:chOff x="844" y="3337"/>
                  <a:chExt cx="343" cy="154"/>
                </a:xfrm>
              </p:grpSpPr>
              <p:sp>
                <p:nvSpPr>
                  <p:cNvPr id="88139" name="Rectangle 322"/>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40" name="Text Box 323"/>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1015" name="Group 324"/>
                <p:cNvGrpSpPr>
                  <a:grpSpLocks/>
                </p:cNvGrpSpPr>
                <p:nvPr/>
              </p:nvGrpSpPr>
              <p:grpSpPr bwMode="auto">
                <a:xfrm>
                  <a:off x="836" y="3334"/>
                  <a:ext cx="354" cy="94"/>
                  <a:chOff x="836" y="3334"/>
                  <a:chExt cx="354" cy="94"/>
                </a:xfrm>
              </p:grpSpPr>
              <p:sp>
                <p:nvSpPr>
                  <p:cNvPr id="88137" name="Rectangle 325"/>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38" name="Rectangle 326"/>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8133" name="Rectangle 327"/>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34" name="Rectangle 328"/>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8129" name="Rectangle 329"/>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30" name="Rectangle 330"/>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31" name="Rectangle 331"/>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701782" name="Group 342"/>
          <p:cNvGrpSpPr>
            <a:grpSpLocks/>
          </p:cNvGrpSpPr>
          <p:nvPr/>
        </p:nvGrpSpPr>
        <p:grpSpPr bwMode="auto">
          <a:xfrm>
            <a:off x="3001964" y="3081338"/>
            <a:ext cx="1316037" cy="1314450"/>
            <a:chOff x="931" y="1941"/>
            <a:chExt cx="829" cy="828"/>
          </a:xfrm>
        </p:grpSpPr>
        <p:sp>
          <p:nvSpPr>
            <p:cNvPr id="210999" name="Freeform 334"/>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1000" name="Group 335"/>
            <p:cNvGrpSpPr>
              <a:grpSpLocks/>
            </p:cNvGrpSpPr>
            <p:nvPr/>
          </p:nvGrpSpPr>
          <p:grpSpPr bwMode="auto">
            <a:xfrm>
              <a:off x="931" y="1941"/>
              <a:ext cx="501" cy="828"/>
              <a:chOff x="569" y="2954"/>
              <a:chExt cx="501" cy="828"/>
            </a:xfrm>
          </p:grpSpPr>
          <p:sp>
            <p:nvSpPr>
              <p:cNvPr id="88122" name="Rectangle 336"/>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23" name="Text Box 337"/>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DHCP</a:t>
                </a:r>
              </a:p>
              <a:p>
                <a:pPr algn="ctr">
                  <a:defRPr/>
                </a:pPr>
                <a:r>
                  <a:rPr lang="en-US" sz="1600" i="0" dirty="0">
                    <a:solidFill>
                      <a:srgbClr val="000000"/>
                    </a:solidFill>
                    <a:latin typeface="Arial" charset="0"/>
                  </a:rPr>
                  <a:t>UDP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88124" name="Line 338"/>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8125" name="Line 339"/>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8126" name="Line 340"/>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8127" name="Line 341"/>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1882" name="Group 442"/>
          <p:cNvGrpSpPr>
            <a:grpSpLocks/>
          </p:cNvGrpSpPr>
          <p:nvPr/>
        </p:nvGrpSpPr>
        <p:grpSpPr bwMode="auto">
          <a:xfrm>
            <a:off x="1863725" y="2981326"/>
            <a:ext cx="1081088" cy="1217613"/>
            <a:chOff x="1404" y="3105"/>
            <a:chExt cx="681" cy="767"/>
          </a:xfrm>
        </p:grpSpPr>
        <p:grpSp>
          <p:nvGrpSpPr>
            <p:cNvPr id="210964" name="Group 344"/>
            <p:cNvGrpSpPr>
              <a:grpSpLocks/>
            </p:cNvGrpSpPr>
            <p:nvPr/>
          </p:nvGrpSpPr>
          <p:grpSpPr bwMode="auto">
            <a:xfrm>
              <a:off x="1404" y="3355"/>
              <a:ext cx="681" cy="468"/>
              <a:chOff x="42" y="886"/>
              <a:chExt cx="681" cy="468"/>
            </a:xfrm>
          </p:grpSpPr>
          <p:grpSp>
            <p:nvGrpSpPr>
              <p:cNvPr id="210969" name="Group 345"/>
              <p:cNvGrpSpPr>
                <a:grpSpLocks/>
              </p:cNvGrpSpPr>
              <p:nvPr/>
            </p:nvGrpSpPr>
            <p:grpSpPr bwMode="auto">
              <a:xfrm>
                <a:off x="278" y="886"/>
                <a:ext cx="397" cy="154"/>
                <a:chOff x="740" y="3209"/>
                <a:chExt cx="397" cy="154"/>
              </a:xfrm>
            </p:grpSpPr>
            <p:grpSp>
              <p:nvGrpSpPr>
                <p:cNvPr id="210994" name="Group 346"/>
                <p:cNvGrpSpPr>
                  <a:grpSpLocks/>
                </p:cNvGrpSpPr>
                <p:nvPr/>
              </p:nvGrpSpPr>
              <p:grpSpPr bwMode="auto">
                <a:xfrm>
                  <a:off x="794" y="3209"/>
                  <a:ext cx="343" cy="154"/>
                  <a:chOff x="844" y="3337"/>
                  <a:chExt cx="343" cy="154"/>
                </a:xfrm>
              </p:grpSpPr>
              <p:sp>
                <p:nvSpPr>
                  <p:cNvPr id="88118" name="Rectangle 34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19" name="Text Box 348"/>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sp>
              <p:nvSpPr>
                <p:cNvPr id="88116" name="Rectangle 349"/>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17" name="Rectangle 350"/>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0970" name="Group 351"/>
              <p:cNvGrpSpPr>
                <a:grpSpLocks/>
              </p:cNvGrpSpPr>
              <p:nvPr/>
            </p:nvGrpSpPr>
            <p:grpSpPr bwMode="auto">
              <a:xfrm>
                <a:off x="278" y="1034"/>
                <a:ext cx="397" cy="154"/>
                <a:chOff x="836" y="3305"/>
                <a:chExt cx="397" cy="154"/>
              </a:xfrm>
            </p:grpSpPr>
            <p:grpSp>
              <p:nvGrpSpPr>
                <p:cNvPr id="210988" name="Group 352"/>
                <p:cNvGrpSpPr>
                  <a:grpSpLocks/>
                </p:cNvGrpSpPr>
                <p:nvPr/>
              </p:nvGrpSpPr>
              <p:grpSpPr bwMode="auto">
                <a:xfrm>
                  <a:off x="890" y="3305"/>
                  <a:ext cx="343" cy="154"/>
                  <a:chOff x="844" y="3337"/>
                  <a:chExt cx="343" cy="154"/>
                </a:xfrm>
              </p:grpSpPr>
              <p:sp>
                <p:nvSpPr>
                  <p:cNvPr id="88113" name="Rectangle 353"/>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14" name="Text Box 354"/>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0989" name="Group 355"/>
                <p:cNvGrpSpPr>
                  <a:grpSpLocks/>
                </p:cNvGrpSpPr>
                <p:nvPr/>
              </p:nvGrpSpPr>
              <p:grpSpPr bwMode="auto">
                <a:xfrm>
                  <a:off x="836" y="3334"/>
                  <a:ext cx="354" cy="94"/>
                  <a:chOff x="836" y="3334"/>
                  <a:chExt cx="354" cy="94"/>
                </a:xfrm>
              </p:grpSpPr>
              <p:sp>
                <p:nvSpPr>
                  <p:cNvPr id="88111" name="Rectangle 356"/>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12" name="Rectangle 357"/>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0971" name="Group 358"/>
              <p:cNvGrpSpPr>
                <a:grpSpLocks/>
              </p:cNvGrpSpPr>
              <p:nvPr/>
            </p:nvGrpSpPr>
            <p:grpSpPr bwMode="auto">
              <a:xfrm>
                <a:off x="165" y="1054"/>
                <a:ext cx="480" cy="112"/>
                <a:chOff x="627" y="3377"/>
                <a:chExt cx="480" cy="112"/>
              </a:xfrm>
            </p:grpSpPr>
            <p:sp>
              <p:nvSpPr>
                <p:cNvPr id="88107" name="Rectangle 359"/>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08" name="Rectangle 360"/>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0972" name="Group 361"/>
              <p:cNvGrpSpPr>
                <a:grpSpLocks/>
              </p:cNvGrpSpPr>
              <p:nvPr/>
            </p:nvGrpSpPr>
            <p:grpSpPr bwMode="auto">
              <a:xfrm>
                <a:off x="42" y="1200"/>
                <a:ext cx="681" cy="154"/>
                <a:chOff x="504" y="3523"/>
                <a:chExt cx="681" cy="154"/>
              </a:xfrm>
            </p:grpSpPr>
            <p:grpSp>
              <p:nvGrpSpPr>
                <p:cNvPr id="210973" name="Group 362"/>
                <p:cNvGrpSpPr>
                  <a:grpSpLocks/>
                </p:cNvGrpSpPr>
                <p:nvPr/>
              </p:nvGrpSpPr>
              <p:grpSpPr bwMode="auto">
                <a:xfrm>
                  <a:off x="623" y="3523"/>
                  <a:ext cx="510" cy="154"/>
                  <a:chOff x="723" y="3453"/>
                  <a:chExt cx="510" cy="154"/>
                </a:xfrm>
              </p:grpSpPr>
              <p:grpSp>
                <p:nvGrpSpPr>
                  <p:cNvPr id="210977" name="Group 363"/>
                  <p:cNvGrpSpPr>
                    <a:grpSpLocks/>
                  </p:cNvGrpSpPr>
                  <p:nvPr/>
                </p:nvGrpSpPr>
                <p:grpSpPr bwMode="auto">
                  <a:xfrm>
                    <a:off x="836" y="3453"/>
                    <a:ext cx="397" cy="154"/>
                    <a:chOff x="836" y="3305"/>
                    <a:chExt cx="397" cy="154"/>
                  </a:xfrm>
                </p:grpSpPr>
                <p:grpSp>
                  <p:nvGrpSpPr>
                    <p:cNvPr id="210980" name="Group 364"/>
                    <p:cNvGrpSpPr>
                      <a:grpSpLocks/>
                    </p:cNvGrpSpPr>
                    <p:nvPr/>
                  </p:nvGrpSpPr>
                  <p:grpSpPr bwMode="auto">
                    <a:xfrm>
                      <a:off x="890" y="3305"/>
                      <a:ext cx="343" cy="154"/>
                      <a:chOff x="844" y="3337"/>
                      <a:chExt cx="343" cy="154"/>
                    </a:xfrm>
                  </p:grpSpPr>
                  <p:sp>
                    <p:nvSpPr>
                      <p:cNvPr id="88105" name="Rectangle 365"/>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06" name="Text Box 366"/>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0981" name="Group 367"/>
                    <p:cNvGrpSpPr>
                      <a:grpSpLocks/>
                    </p:cNvGrpSpPr>
                    <p:nvPr/>
                  </p:nvGrpSpPr>
                  <p:grpSpPr bwMode="auto">
                    <a:xfrm>
                      <a:off x="836" y="3334"/>
                      <a:ext cx="354" cy="94"/>
                      <a:chOff x="836" y="3334"/>
                      <a:chExt cx="354" cy="94"/>
                    </a:xfrm>
                  </p:grpSpPr>
                  <p:sp>
                    <p:nvSpPr>
                      <p:cNvPr id="88103" name="Rectangle 368"/>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04" name="Rectangle 369"/>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8099" name="Rectangle 370"/>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100" name="Rectangle 371"/>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8095" name="Rectangle 372"/>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096" name="Rectangle 373"/>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097" name="Rectangle 374"/>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8086" name="AutoShape 375"/>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0966" name="Group 379"/>
            <p:cNvGrpSpPr>
              <a:grpSpLocks/>
            </p:cNvGrpSpPr>
            <p:nvPr/>
          </p:nvGrpSpPr>
          <p:grpSpPr bwMode="auto">
            <a:xfrm>
              <a:off x="1695" y="3227"/>
              <a:ext cx="343" cy="154"/>
              <a:chOff x="844" y="3337"/>
              <a:chExt cx="343" cy="154"/>
            </a:xfrm>
          </p:grpSpPr>
          <p:sp>
            <p:nvSpPr>
              <p:cNvPr id="88088" name="Rectangle 38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089" name="Text Box 381"/>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grpSp>
        <p:nvGrpSpPr>
          <p:cNvPr id="701916" name="Group 476"/>
          <p:cNvGrpSpPr>
            <a:grpSpLocks/>
          </p:cNvGrpSpPr>
          <p:nvPr/>
        </p:nvGrpSpPr>
        <p:grpSpPr bwMode="auto">
          <a:xfrm>
            <a:off x="2327276" y="3178176"/>
            <a:ext cx="544513" cy="244475"/>
            <a:chOff x="844" y="3337"/>
            <a:chExt cx="343" cy="154"/>
          </a:xfrm>
        </p:grpSpPr>
        <p:sp>
          <p:nvSpPr>
            <p:cNvPr id="88083" name="Rectangle 47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8084" name="Text Box 478"/>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sp>
        <p:nvSpPr>
          <p:cNvPr id="701919" name="Rectangle 479"/>
          <p:cNvSpPr>
            <a:spLocks noChangeArrowheads="1"/>
          </p:cNvSpPr>
          <p:nvPr/>
        </p:nvSpPr>
        <p:spPr bwMode="auto">
          <a:xfrm>
            <a:off x="6561138" y="2568576"/>
            <a:ext cx="3892550"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90000"/>
              </a:lnSpc>
              <a:spcBef>
                <a:spcPct val="20000"/>
              </a:spcBef>
              <a:buClr>
                <a:srgbClr val="000099"/>
              </a:buClr>
              <a:buSzPct val="100000"/>
              <a:buFont typeface="Wingdings" charset="2"/>
              <a:buChar char="§"/>
              <a:defRPr/>
            </a:pPr>
            <a:r>
              <a:rPr lang="en-US" sz="2200" dirty="0">
                <a:solidFill>
                  <a:srgbClr val="000000"/>
                </a:solidFill>
                <a:latin typeface="Gill Sans MT" charset="0"/>
              </a:rPr>
              <a:t>DHCP request </a:t>
            </a:r>
            <a:r>
              <a:rPr lang="en-US" sz="2200" dirty="0">
                <a:solidFill>
                  <a:srgbClr val="3333CC"/>
                </a:solidFill>
                <a:latin typeface="Gill Sans MT" charset="0"/>
              </a:rPr>
              <a:t>encapsulated </a:t>
            </a:r>
            <a:r>
              <a:rPr lang="en-US" sz="2200" dirty="0">
                <a:solidFill>
                  <a:srgbClr val="000000"/>
                </a:solidFill>
                <a:latin typeface="Gill Sans MT" charset="0"/>
              </a:rPr>
              <a:t>in </a:t>
            </a:r>
            <a:r>
              <a:rPr lang="en-US" sz="2200" dirty="0">
                <a:solidFill>
                  <a:srgbClr val="C00000"/>
                </a:solidFill>
                <a:latin typeface="Gill Sans MT" charset="0"/>
              </a:rPr>
              <a:t>UDP</a:t>
            </a:r>
            <a:r>
              <a:rPr lang="en-US" sz="2200" dirty="0">
                <a:solidFill>
                  <a:srgbClr val="000000"/>
                </a:solidFill>
                <a:latin typeface="Gill Sans MT" charset="0"/>
              </a:rPr>
              <a:t>, encapsulated in </a:t>
            </a:r>
            <a:r>
              <a:rPr lang="en-US" sz="2200" dirty="0">
                <a:solidFill>
                  <a:srgbClr val="C00000"/>
                </a:solidFill>
                <a:latin typeface="Gill Sans MT" charset="0"/>
              </a:rPr>
              <a:t>IP</a:t>
            </a:r>
            <a:r>
              <a:rPr lang="en-US" sz="2200" dirty="0">
                <a:solidFill>
                  <a:srgbClr val="000000"/>
                </a:solidFill>
                <a:latin typeface="Gill Sans MT" charset="0"/>
              </a:rPr>
              <a:t>, encapsulated in </a:t>
            </a:r>
            <a:r>
              <a:rPr lang="en-US" sz="2200" dirty="0">
                <a:solidFill>
                  <a:srgbClr val="C00000"/>
                </a:solidFill>
                <a:latin typeface="Gill Sans MT" charset="0"/>
              </a:rPr>
              <a:t>802.3 </a:t>
            </a:r>
            <a:r>
              <a:rPr lang="en-US" sz="2200" dirty="0">
                <a:solidFill>
                  <a:srgbClr val="000000"/>
                </a:solidFill>
                <a:latin typeface="Gill Sans MT" charset="0"/>
              </a:rPr>
              <a:t>Ethernet</a:t>
            </a:r>
          </a:p>
          <a:p>
            <a:pPr marL="342900" indent="-342900">
              <a:lnSpc>
                <a:spcPct val="90000"/>
              </a:lnSpc>
              <a:spcBef>
                <a:spcPct val="20000"/>
              </a:spcBef>
              <a:buClr>
                <a:srgbClr val="000099"/>
              </a:buClr>
              <a:buSzPct val="65000"/>
              <a:defRPr/>
            </a:pPr>
            <a:endParaRPr lang="en-US" sz="2200" dirty="0">
              <a:solidFill>
                <a:srgbClr val="000000"/>
              </a:solidFill>
              <a:latin typeface="Gill Sans MT" charset="0"/>
            </a:endParaRPr>
          </a:p>
        </p:txBody>
      </p:sp>
      <p:sp>
        <p:nvSpPr>
          <p:cNvPr id="701920" name="Rectangle 480"/>
          <p:cNvSpPr>
            <a:spLocks noChangeArrowheads="1"/>
          </p:cNvSpPr>
          <p:nvPr/>
        </p:nvSpPr>
        <p:spPr bwMode="auto">
          <a:xfrm>
            <a:off x="6559550" y="3979864"/>
            <a:ext cx="3924300"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90000"/>
              </a:lnSpc>
              <a:spcBef>
                <a:spcPct val="20000"/>
              </a:spcBef>
              <a:buClr>
                <a:srgbClr val="000099"/>
              </a:buClr>
              <a:buSzPct val="100000"/>
              <a:buFont typeface="Wingdings" charset="2"/>
              <a:buChar char="§"/>
              <a:defRPr/>
            </a:pPr>
            <a:r>
              <a:rPr lang="en-US" sz="2200" dirty="0">
                <a:solidFill>
                  <a:srgbClr val="000000"/>
                </a:solidFill>
                <a:latin typeface="Gill Sans MT" charset="0"/>
              </a:rPr>
              <a:t>Ethernet frame </a:t>
            </a:r>
            <a:r>
              <a:rPr lang="en-US" sz="2200" dirty="0">
                <a:solidFill>
                  <a:srgbClr val="000099"/>
                </a:solidFill>
                <a:latin typeface="Gill Sans MT" charset="0"/>
              </a:rPr>
              <a:t>broadcast</a:t>
            </a:r>
            <a:r>
              <a:rPr lang="en-US" sz="2200" dirty="0">
                <a:solidFill>
                  <a:srgbClr val="000000"/>
                </a:solidFill>
                <a:latin typeface="Gill Sans MT" charset="0"/>
              </a:rPr>
              <a:t> (dest: FFFFFFFFFFFF) on LAN, received at router running </a:t>
            </a:r>
            <a:r>
              <a:rPr lang="en-US" sz="2200" dirty="0">
                <a:solidFill>
                  <a:srgbClr val="C00000"/>
                </a:solidFill>
                <a:latin typeface="Gill Sans MT" charset="0"/>
              </a:rPr>
              <a:t>DHCP </a:t>
            </a:r>
            <a:r>
              <a:rPr lang="en-US" sz="2200" dirty="0">
                <a:solidFill>
                  <a:srgbClr val="000000"/>
                </a:solidFill>
                <a:latin typeface="Gill Sans MT" charset="0"/>
              </a:rPr>
              <a:t>server</a:t>
            </a:r>
          </a:p>
        </p:txBody>
      </p:sp>
      <p:sp>
        <p:nvSpPr>
          <p:cNvPr id="701921" name="Rectangle 481"/>
          <p:cNvSpPr>
            <a:spLocks noChangeArrowheads="1"/>
          </p:cNvSpPr>
          <p:nvPr/>
        </p:nvSpPr>
        <p:spPr bwMode="auto">
          <a:xfrm>
            <a:off x="6557963" y="5316539"/>
            <a:ext cx="3802062"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90000"/>
              </a:lnSpc>
              <a:spcBef>
                <a:spcPct val="20000"/>
              </a:spcBef>
              <a:buClr>
                <a:srgbClr val="000099"/>
              </a:buClr>
              <a:buSzPct val="100000"/>
              <a:buFont typeface="Wingdings" charset="2"/>
              <a:buChar char="§"/>
              <a:defRPr/>
            </a:pPr>
            <a:r>
              <a:rPr lang="en-US" sz="2200" dirty="0">
                <a:solidFill>
                  <a:srgbClr val="000000"/>
                </a:solidFill>
                <a:latin typeface="Gill Sans MT" charset="0"/>
              </a:rPr>
              <a:t>Ethernet </a:t>
            </a:r>
            <a:r>
              <a:rPr lang="en-US" sz="2200" dirty="0">
                <a:solidFill>
                  <a:srgbClr val="000099"/>
                </a:solidFill>
                <a:latin typeface="Gill Sans MT" charset="0"/>
              </a:rPr>
              <a:t>demuxed</a:t>
            </a:r>
            <a:r>
              <a:rPr lang="en-US" sz="2200" dirty="0">
                <a:solidFill>
                  <a:srgbClr val="000000"/>
                </a:solidFill>
                <a:latin typeface="Gill Sans MT" charset="0"/>
              </a:rPr>
              <a:t> to IP demuxed, UDP demuxed to DHCP </a:t>
            </a:r>
          </a:p>
        </p:txBody>
      </p:sp>
      <p:pic>
        <p:nvPicPr>
          <p:cNvPr id="210961" name="Picture 15" descr="underline_bas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85951" y="671514"/>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72258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01661"/>
                                        </p:tgtEl>
                                        <p:attrNameLst>
                                          <p:attrName>style.visibility</p:attrName>
                                        </p:attrNameLst>
                                      </p:cBhvr>
                                      <p:to>
                                        <p:strVal val="visible"/>
                                      </p:to>
                                    </p:set>
                                    <p:animEffect transition="in" filter="wipe(left)">
                                      <p:cBhvr>
                                        <p:cTn id="7" dur="500"/>
                                        <p:tgtEl>
                                          <p:spTgt spid="701661"/>
                                        </p:tgtEl>
                                      </p:cBhvr>
                                    </p:animEffect>
                                  </p:childTnLst>
                                </p:cTn>
                              </p:par>
                            </p:childTnLst>
                          </p:cTn>
                        </p:par>
                        <p:par>
                          <p:cTn id="8" fill="hold" nodeType="afterGroup">
                            <p:stCondLst>
                              <p:cond delay="500"/>
                            </p:stCondLst>
                            <p:childTnLst>
                              <p:par>
                                <p:cTn id="9" presetID="9" presetClass="exit" presetSubtype="0" fill="hold" grpId="1" nodeType="afterEffect">
                                  <p:stCondLst>
                                    <p:cond delay="0"/>
                                  </p:stCondLst>
                                  <p:childTnLst>
                                    <p:animEffect transition="out" filter="dissolve">
                                      <p:cBhvr>
                                        <p:cTn id="10" dur="500"/>
                                        <p:tgtEl>
                                          <p:spTgt spid="701661"/>
                                        </p:tgtEl>
                                      </p:cBhvr>
                                    </p:animEffect>
                                    <p:set>
                                      <p:cBhvr>
                                        <p:cTn id="11" dur="1" fill="hold">
                                          <p:stCondLst>
                                            <p:cond delay="499"/>
                                          </p:stCondLst>
                                        </p:cTn>
                                        <p:tgtEl>
                                          <p:spTgt spid="701661"/>
                                        </p:tgtEl>
                                        <p:attrNameLst>
                                          <p:attrName>style.visibility</p:attrName>
                                        </p:attrNameLst>
                                      </p:cBhvr>
                                      <p:to>
                                        <p:strVal val="hidden"/>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nodeType="clickEffect">
                                  <p:stCondLst>
                                    <p:cond delay="0"/>
                                  </p:stCondLst>
                                  <p:childTnLst>
                                    <p:set>
                                      <p:cBhvr>
                                        <p:cTn id="15" dur="1" fill="hold">
                                          <p:stCondLst>
                                            <p:cond delay="0"/>
                                          </p:stCondLst>
                                        </p:cTn>
                                        <p:tgtEl>
                                          <p:spTgt spid="701690"/>
                                        </p:tgtEl>
                                        <p:attrNameLst>
                                          <p:attrName>style.visibility</p:attrName>
                                        </p:attrNameLst>
                                      </p:cBhvr>
                                      <p:to>
                                        <p:strVal val="visible"/>
                                      </p:to>
                                    </p:set>
                                    <p:animEffect transition="in" filter="wipe(down)">
                                      <p:cBhvr>
                                        <p:cTn id="16" dur="500"/>
                                        <p:tgtEl>
                                          <p:spTgt spid="701690"/>
                                        </p:tgtEl>
                                      </p:cBhvr>
                                    </p:animEffect>
                                  </p:childTnLst>
                                </p:cTn>
                              </p:par>
                            </p:childTnLst>
                          </p:cTn>
                        </p:par>
                        <p:par>
                          <p:cTn id="17" fill="hold" nodeType="afterGroup">
                            <p:stCondLst>
                              <p:cond delay="500"/>
                            </p:stCondLst>
                            <p:childTnLst>
                              <p:par>
                                <p:cTn id="18" presetID="9" presetClass="entr" presetSubtype="0" fill="hold" nodeType="afterEffect">
                                  <p:stCondLst>
                                    <p:cond delay="0"/>
                                  </p:stCondLst>
                                  <p:childTnLst>
                                    <p:set>
                                      <p:cBhvr>
                                        <p:cTn id="19" dur="1" fill="hold">
                                          <p:stCondLst>
                                            <p:cond delay="0"/>
                                          </p:stCondLst>
                                        </p:cTn>
                                        <p:tgtEl>
                                          <p:spTgt spid="701693"/>
                                        </p:tgtEl>
                                        <p:attrNameLst>
                                          <p:attrName>style.visibility</p:attrName>
                                        </p:attrNameLst>
                                      </p:cBhvr>
                                      <p:to>
                                        <p:strVal val="visible"/>
                                      </p:to>
                                    </p:set>
                                    <p:animEffect transition="in" filter="dissolve">
                                      <p:cBhvr>
                                        <p:cTn id="20" dur="500"/>
                                        <p:tgtEl>
                                          <p:spTgt spid="701693"/>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701629">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701739"/>
                                        </p:tgtEl>
                                        <p:attrNameLst>
                                          <p:attrName>style.visibility</p:attrName>
                                        </p:attrNameLst>
                                      </p:cBhvr>
                                      <p:to>
                                        <p:strVal val="visible"/>
                                      </p:to>
                                    </p:set>
                                    <p:animEffect transition="in" filter="wipe(up)">
                                      <p:cBhvr>
                                        <p:cTn id="27" dur="500"/>
                                        <p:tgtEl>
                                          <p:spTgt spid="701739"/>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701919"/>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xit" presetSubtype="0" fill="hold" nodeType="clickEffect">
                                  <p:stCondLst>
                                    <p:cond delay="0"/>
                                  </p:stCondLst>
                                  <p:childTnLst>
                                    <p:set>
                                      <p:cBhvr>
                                        <p:cTn id="33" dur="1" fill="hold">
                                          <p:stCondLst>
                                            <p:cond delay="0"/>
                                          </p:stCondLst>
                                        </p:cTn>
                                        <p:tgtEl>
                                          <p:spTgt spid="701693"/>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701739"/>
                                        </p:tgtEl>
                                        <p:attrNameLst>
                                          <p:attrName>style.visibility</p:attrName>
                                        </p:attrNameLst>
                                      </p:cBhvr>
                                      <p:to>
                                        <p:strVal val="hidden"/>
                                      </p:to>
                                    </p:set>
                                  </p:childTnLst>
                                </p:cTn>
                              </p:par>
                            </p:childTnLst>
                          </p:cTn>
                        </p:par>
                        <p:par>
                          <p:cTn id="36" fill="hold" nodeType="afterGroup">
                            <p:stCondLst>
                              <p:cond delay="0"/>
                            </p:stCondLst>
                            <p:childTnLst>
                              <p:par>
                                <p:cTn id="37" presetID="1" presetClass="entr" presetSubtype="0" fill="hold" nodeType="afterEffect">
                                  <p:stCondLst>
                                    <p:cond delay="0"/>
                                  </p:stCondLst>
                                  <p:childTnLst>
                                    <p:set>
                                      <p:cBhvr>
                                        <p:cTn id="38" dur="1" fill="hold">
                                          <p:stCondLst>
                                            <p:cond delay="0"/>
                                          </p:stCondLst>
                                        </p:cTn>
                                        <p:tgtEl>
                                          <p:spTgt spid="70175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01920"/>
                                        </p:tgtEl>
                                        <p:attrNameLst>
                                          <p:attrName>style.visibility</p:attrName>
                                        </p:attrNameLst>
                                      </p:cBhvr>
                                      <p:to>
                                        <p:strVal val="visible"/>
                                      </p:to>
                                    </p:set>
                                  </p:childTnLst>
                                </p:cTn>
                              </p:par>
                            </p:childTnLst>
                          </p:cTn>
                        </p:par>
                        <p:par>
                          <p:cTn id="41" fill="hold" nodeType="afterGroup">
                            <p:stCondLst>
                              <p:cond delay="0"/>
                            </p:stCondLst>
                            <p:childTnLst>
                              <p:par>
                                <p:cTn id="42" presetID="0" presetClass="path" presetSubtype="0" accel="50000" decel="50000" fill="hold" nodeType="afterEffect">
                                  <p:stCondLst>
                                    <p:cond delay="0"/>
                                  </p:stCondLst>
                                  <p:childTnLst>
                                    <p:animMotion origin="layout" path="M 1.66667E-6 1.81144E-6 L 0.26823 -0.00139 L 0.10833 0.27287 L -0.01806 0.27125 " pathEditMode="relative" rAng="0" ptsTypes="AAAA">
                                      <p:cBhvr>
                                        <p:cTn id="43" dur="2000" fill="hold"/>
                                        <p:tgtEl>
                                          <p:spTgt spid="701758"/>
                                        </p:tgtEl>
                                        <p:attrNameLst>
                                          <p:attrName>ppt_x</p:attrName>
                                          <p:attrName>ppt_y</p:attrName>
                                        </p:attrNameLst>
                                      </p:cBhvr>
                                      <p:rCtr x="12500" y="13574"/>
                                    </p:animMotion>
                                  </p:childTnLst>
                                </p:cTn>
                              </p:par>
                            </p:childTnLst>
                          </p:cTn>
                        </p:par>
                        <p:par>
                          <p:cTn id="44" fill="hold" nodeType="afterGroup">
                            <p:stCondLst>
                              <p:cond delay="2000"/>
                            </p:stCondLst>
                            <p:childTnLst>
                              <p:par>
                                <p:cTn id="45" presetID="22" presetClass="entr" presetSubtype="2" fill="hold" nodeType="afterEffect">
                                  <p:stCondLst>
                                    <p:cond delay="0"/>
                                  </p:stCondLst>
                                  <p:childTnLst>
                                    <p:set>
                                      <p:cBhvr>
                                        <p:cTn id="46" dur="1" fill="hold">
                                          <p:stCondLst>
                                            <p:cond delay="0"/>
                                          </p:stCondLst>
                                        </p:cTn>
                                        <p:tgtEl>
                                          <p:spTgt spid="701782"/>
                                        </p:tgtEl>
                                        <p:attrNameLst>
                                          <p:attrName>style.visibility</p:attrName>
                                        </p:attrNameLst>
                                      </p:cBhvr>
                                      <p:to>
                                        <p:strVal val="visible"/>
                                      </p:to>
                                    </p:set>
                                    <p:animEffect transition="in" filter="wipe(right)">
                                      <p:cBhvr>
                                        <p:cTn id="47" dur="500"/>
                                        <p:tgtEl>
                                          <p:spTgt spid="7017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xit" presetSubtype="0" fill="hold" nodeType="clickEffect">
                                  <p:stCondLst>
                                    <p:cond delay="0"/>
                                  </p:stCondLst>
                                  <p:childTnLst>
                                    <p:set>
                                      <p:cBhvr>
                                        <p:cTn id="51" dur="1" fill="hold">
                                          <p:stCondLst>
                                            <p:cond delay="0"/>
                                          </p:stCondLst>
                                        </p:cTn>
                                        <p:tgtEl>
                                          <p:spTgt spid="701758"/>
                                        </p:tgtEl>
                                        <p:attrNameLst>
                                          <p:attrName>style.visibility</p:attrName>
                                        </p:attrNameLst>
                                      </p:cBhvr>
                                      <p:to>
                                        <p:strVal val="hidden"/>
                                      </p:to>
                                    </p:set>
                                  </p:childTnLst>
                                </p:cTn>
                              </p:par>
                            </p:childTnLst>
                          </p:cTn>
                        </p:par>
                        <p:par>
                          <p:cTn id="52" fill="hold" nodeType="afterGroup">
                            <p:stCondLst>
                              <p:cond delay="0"/>
                            </p:stCondLst>
                            <p:childTnLst>
                              <p:par>
                                <p:cTn id="53" presetID="22" presetClass="entr" presetSubtype="4" fill="hold" nodeType="afterEffect">
                                  <p:stCondLst>
                                    <p:cond delay="0"/>
                                  </p:stCondLst>
                                  <p:childTnLst>
                                    <p:set>
                                      <p:cBhvr>
                                        <p:cTn id="54" dur="1" fill="hold">
                                          <p:stCondLst>
                                            <p:cond delay="0"/>
                                          </p:stCondLst>
                                        </p:cTn>
                                        <p:tgtEl>
                                          <p:spTgt spid="701882"/>
                                        </p:tgtEl>
                                        <p:attrNameLst>
                                          <p:attrName>style.visibility</p:attrName>
                                        </p:attrNameLst>
                                      </p:cBhvr>
                                      <p:to>
                                        <p:strVal val="visible"/>
                                      </p:to>
                                    </p:set>
                                    <p:animEffect transition="in" filter="wipe(down)">
                                      <p:cBhvr>
                                        <p:cTn id="55" dur="1000"/>
                                        <p:tgtEl>
                                          <p:spTgt spid="701882"/>
                                        </p:tgtEl>
                                      </p:cBhvr>
                                    </p:animEffect>
                                  </p:childTnLst>
                                </p:cTn>
                              </p:par>
                            </p:childTnLst>
                          </p:cTn>
                        </p:par>
                        <p:par>
                          <p:cTn id="56" fill="hold" nodeType="afterGroup">
                            <p:stCondLst>
                              <p:cond delay="1000"/>
                            </p:stCondLst>
                            <p:childTnLst>
                              <p:par>
                                <p:cTn id="57" presetID="1" presetClass="exit" presetSubtype="0" fill="hold" nodeType="afterEffect">
                                  <p:stCondLst>
                                    <p:cond delay="1000"/>
                                  </p:stCondLst>
                                  <p:childTnLst>
                                    <p:set>
                                      <p:cBhvr>
                                        <p:cTn id="58" dur="1" fill="hold">
                                          <p:stCondLst>
                                            <p:cond delay="0"/>
                                          </p:stCondLst>
                                        </p:cTn>
                                        <p:tgtEl>
                                          <p:spTgt spid="701882"/>
                                        </p:tgtEl>
                                        <p:attrNameLst>
                                          <p:attrName>style.visibility</p:attrName>
                                        </p:attrNameLst>
                                      </p:cBhvr>
                                      <p:to>
                                        <p:strVal val="hidden"/>
                                      </p:to>
                                    </p:set>
                                  </p:childTnLst>
                                </p:cTn>
                              </p:par>
                              <p:par>
                                <p:cTn id="59" presetID="1" presetClass="entr" presetSubtype="0" fill="hold" grpId="0" nodeType="withEffect">
                                  <p:stCondLst>
                                    <p:cond delay="0"/>
                                  </p:stCondLst>
                                  <p:childTnLst>
                                    <p:set>
                                      <p:cBhvr>
                                        <p:cTn id="60" dur="1" fill="hold">
                                          <p:stCondLst>
                                            <p:cond delay="0"/>
                                          </p:stCondLst>
                                        </p:cTn>
                                        <p:tgtEl>
                                          <p:spTgt spid="701921"/>
                                        </p:tgtEl>
                                        <p:attrNameLst>
                                          <p:attrName>style.visibility</p:attrName>
                                        </p:attrNameLst>
                                      </p:cBhvr>
                                      <p:to>
                                        <p:strVal val="visible"/>
                                      </p:to>
                                    </p:set>
                                  </p:childTnLst>
                                </p:cTn>
                              </p:par>
                              <p:par>
                                <p:cTn id="61" presetID="1" presetClass="entr" presetSubtype="0" fill="hold" nodeType="withEffect">
                                  <p:stCondLst>
                                    <p:cond delay="1000"/>
                                  </p:stCondLst>
                                  <p:childTnLst>
                                    <p:set>
                                      <p:cBhvr>
                                        <p:cTn id="62" dur="1" fill="hold">
                                          <p:stCondLst>
                                            <p:cond delay="0"/>
                                          </p:stCondLst>
                                        </p:cTn>
                                        <p:tgtEl>
                                          <p:spTgt spid="7019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629" grpId="0" build="p"/>
      <p:bldP spid="701661" grpId="0" animBg="1"/>
      <p:bldP spid="701661" grpId="1" animBg="1"/>
      <p:bldP spid="701919" grpId="0"/>
      <p:bldP spid="701920" grpId="0"/>
      <p:bldP spid="70192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1969" name="Group 152"/>
          <p:cNvGrpSpPr>
            <a:grpSpLocks/>
          </p:cNvGrpSpPr>
          <p:nvPr/>
        </p:nvGrpSpPr>
        <p:grpSpPr bwMode="auto">
          <a:xfrm>
            <a:off x="2297113" y="1273175"/>
            <a:ext cx="3554412" cy="3067050"/>
            <a:chOff x="773113" y="1273175"/>
            <a:chExt cx="3554412" cy="3066395"/>
          </a:xfrm>
        </p:grpSpPr>
        <p:sp>
          <p:nvSpPr>
            <p:cNvPr id="212082" name="Freeform 3"/>
            <p:cNvSpPr>
              <a:spLocks/>
            </p:cNvSpPr>
            <p:nvPr/>
          </p:nvSpPr>
          <p:spPr bwMode="auto">
            <a:xfrm>
              <a:off x="773113" y="127317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212083" name="Line 36"/>
            <p:cNvSpPr>
              <a:spLocks noChangeShapeType="1"/>
            </p:cNvSpPr>
            <p:nvPr/>
          </p:nvSpPr>
          <p:spPr bwMode="auto">
            <a:xfrm flipV="1">
              <a:off x="3775075" y="2344738"/>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2084" name="Line 43"/>
            <p:cNvSpPr>
              <a:spLocks noChangeShapeType="1"/>
            </p:cNvSpPr>
            <p:nvPr/>
          </p:nvSpPr>
          <p:spPr bwMode="auto">
            <a:xfrm flipV="1">
              <a:off x="2665413"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2085" name="Line 44"/>
            <p:cNvSpPr>
              <a:spLocks noChangeShapeType="1"/>
            </p:cNvSpPr>
            <p:nvPr/>
          </p:nvSpPr>
          <p:spPr bwMode="auto">
            <a:xfrm flipV="1">
              <a:off x="3924300" y="2201863"/>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2086" name="Line 48"/>
            <p:cNvSpPr>
              <a:spLocks noChangeShapeType="1"/>
            </p:cNvSpPr>
            <p:nvPr/>
          </p:nvSpPr>
          <p:spPr bwMode="auto">
            <a:xfrm flipV="1">
              <a:off x="3279775" y="2736850"/>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89208" name="Text Box 240"/>
            <p:cNvSpPr txBox="1">
              <a:spLocks noChangeArrowheads="1"/>
            </p:cNvSpPr>
            <p:nvPr/>
          </p:nvSpPr>
          <p:spPr bwMode="auto">
            <a:xfrm>
              <a:off x="2562225" y="3815807"/>
              <a:ext cx="1211263" cy="523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dirty="0">
                  <a:solidFill>
                    <a:srgbClr val="000000"/>
                  </a:solidFill>
                  <a:latin typeface="Arial" charset="0"/>
                  <a:cs typeface="Arial" charset="0"/>
                </a:rPr>
                <a:t>router</a:t>
              </a:r>
            </a:p>
            <a:p>
              <a:pPr>
                <a:defRPr/>
              </a:pPr>
              <a:r>
                <a:rPr lang="en-US" sz="1400" dirty="0">
                  <a:solidFill>
                    <a:srgbClr val="000000"/>
                  </a:solidFill>
                  <a:latin typeface="Arial" charset="0"/>
                  <a:cs typeface="Arial" charset="0"/>
                </a:rPr>
                <a:t>(runs DHCP)</a:t>
              </a:r>
            </a:p>
          </p:txBody>
        </p:sp>
        <p:grpSp>
          <p:nvGrpSpPr>
            <p:cNvPr id="212088" name="Group 356"/>
            <p:cNvGrpSpPr>
              <a:grpSpLocks/>
            </p:cNvGrpSpPr>
            <p:nvPr/>
          </p:nvGrpSpPr>
          <p:grpSpPr bwMode="auto">
            <a:xfrm>
              <a:off x="1653422" y="1982680"/>
              <a:ext cx="843032" cy="814871"/>
              <a:chOff x="313" y="1497"/>
              <a:chExt cx="1152" cy="1014"/>
            </a:xfrm>
          </p:grpSpPr>
          <p:pic>
            <p:nvPicPr>
              <p:cNvPr id="212140" name="Picture 354" descr="laptop_stylized_small"/>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2141" name="Picture 355" descr="antenna_stylized"/>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89210"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336925" y="2423867"/>
              <a:ext cx="879475" cy="34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62" name="Rectangle 43"/>
            <p:cNvSpPr>
              <a:spLocks noChangeArrowheads="1"/>
            </p:cNvSpPr>
            <p:nvPr/>
          </p:nvSpPr>
          <p:spPr bwMode="auto">
            <a:xfrm rot="16200000" flipH="1">
              <a:off x="3589349" y="3549138"/>
              <a:ext cx="104753" cy="24447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63" name="Rectangle 43"/>
            <p:cNvSpPr>
              <a:spLocks noChangeArrowheads="1"/>
            </p:cNvSpPr>
            <p:nvPr/>
          </p:nvSpPr>
          <p:spPr bwMode="auto">
            <a:xfrm rot="2460490">
              <a:off x="3206750" y="3274585"/>
              <a:ext cx="82550" cy="24759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64" name="Rectangle 43"/>
            <p:cNvSpPr>
              <a:spLocks noChangeArrowheads="1"/>
            </p:cNvSpPr>
            <p:nvPr/>
          </p:nvSpPr>
          <p:spPr bwMode="auto">
            <a:xfrm rot="16200000">
              <a:off x="2499531" y="2388124"/>
              <a:ext cx="111101" cy="2968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12093" name="Group 248"/>
            <p:cNvGrpSpPr>
              <a:grpSpLocks/>
            </p:cNvGrpSpPr>
            <p:nvPr/>
          </p:nvGrpSpPr>
          <p:grpSpPr bwMode="auto">
            <a:xfrm>
              <a:off x="2597285" y="3210128"/>
              <a:ext cx="332569" cy="581078"/>
              <a:chOff x="4140" y="429"/>
              <a:chExt cx="1425" cy="2396"/>
            </a:xfrm>
          </p:grpSpPr>
          <p:sp>
            <p:nvSpPr>
              <p:cNvPr id="212108"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9230" name="Rectangle 149"/>
              <p:cNvSpPr>
                <a:spLocks noChangeArrowheads="1"/>
              </p:cNvSpPr>
              <p:nvPr/>
            </p:nvSpPr>
            <p:spPr bwMode="auto">
              <a:xfrm>
                <a:off x="4207" y="426"/>
                <a:ext cx="1048" cy="2291"/>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2110"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2111"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9233" name="Rectangle 152"/>
              <p:cNvSpPr>
                <a:spLocks noChangeArrowheads="1"/>
              </p:cNvSpPr>
              <p:nvPr/>
            </p:nvSpPr>
            <p:spPr bwMode="auto">
              <a:xfrm>
                <a:off x="4214" y="688"/>
                <a:ext cx="592"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2113" name="Group 153"/>
              <p:cNvGrpSpPr>
                <a:grpSpLocks/>
              </p:cNvGrpSpPr>
              <p:nvPr/>
            </p:nvGrpSpPr>
            <p:grpSpPr bwMode="auto">
              <a:xfrm>
                <a:off x="4749" y="668"/>
                <a:ext cx="581" cy="145"/>
                <a:chOff x="614" y="2568"/>
                <a:chExt cx="725" cy="139"/>
              </a:xfrm>
            </p:grpSpPr>
            <p:sp>
              <p:nvSpPr>
                <p:cNvPr id="89259" name="AutoShape 154"/>
                <p:cNvSpPr>
                  <a:spLocks noChangeArrowheads="1"/>
                </p:cNvSpPr>
                <p:nvPr/>
              </p:nvSpPr>
              <p:spPr bwMode="auto">
                <a:xfrm>
                  <a:off x="617" y="2569"/>
                  <a:ext cx="72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60" name="AutoShape 155"/>
                <p:cNvSpPr>
                  <a:spLocks noChangeArrowheads="1"/>
                </p:cNvSpPr>
                <p:nvPr/>
              </p:nvSpPr>
              <p:spPr bwMode="auto">
                <a:xfrm>
                  <a:off x="634" y="2587"/>
                  <a:ext cx="688"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9235" name="Rectangle 156"/>
              <p:cNvSpPr>
                <a:spLocks noChangeArrowheads="1"/>
              </p:cNvSpPr>
              <p:nvPr/>
            </p:nvSpPr>
            <p:spPr bwMode="auto">
              <a:xfrm>
                <a:off x="4221" y="1015"/>
                <a:ext cx="599"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2115" name="Group 157"/>
              <p:cNvGrpSpPr>
                <a:grpSpLocks/>
              </p:cNvGrpSpPr>
              <p:nvPr/>
            </p:nvGrpSpPr>
            <p:grpSpPr bwMode="auto">
              <a:xfrm>
                <a:off x="4747" y="994"/>
                <a:ext cx="581" cy="134"/>
                <a:chOff x="614" y="2568"/>
                <a:chExt cx="725" cy="139"/>
              </a:xfrm>
            </p:grpSpPr>
            <p:sp>
              <p:nvSpPr>
                <p:cNvPr id="89257" name="AutoShape 158"/>
                <p:cNvSpPr>
                  <a:spLocks noChangeArrowheads="1"/>
                </p:cNvSpPr>
                <p:nvPr/>
              </p:nvSpPr>
              <p:spPr bwMode="auto">
                <a:xfrm>
                  <a:off x="611" y="2570"/>
                  <a:ext cx="730"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58" name="AutoShape 159"/>
                <p:cNvSpPr>
                  <a:spLocks noChangeArrowheads="1"/>
                </p:cNvSpPr>
                <p:nvPr/>
              </p:nvSpPr>
              <p:spPr bwMode="auto">
                <a:xfrm>
                  <a:off x="628" y="2583"/>
                  <a:ext cx="69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9237" name="Rectangle 160"/>
              <p:cNvSpPr>
                <a:spLocks noChangeArrowheads="1"/>
              </p:cNvSpPr>
              <p:nvPr/>
            </p:nvSpPr>
            <p:spPr bwMode="auto">
              <a:xfrm>
                <a:off x="4214" y="1356"/>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38" name="Rectangle 161"/>
              <p:cNvSpPr>
                <a:spLocks noChangeArrowheads="1"/>
              </p:cNvSpPr>
              <p:nvPr/>
            </p:nvSpPr>
            <p:spPr bwMode="auto">
              <a:xfrm>
                <a:off x="4228" y="1657"/>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2118" name="Group 162"/>
              <p:cNvGrpSpPr>
                <a:grpSpLocks/>
              </p:cNvGrpSpPr>
              <p:nvPr/>
            </p:nvGrpSpPr>
            <p:grpSpPr bwMode="auto">
              <a:xfrm>
                <a:off x="4735" y="1627"/>
                <a:ext cx="582" cy="151"/>
                <a:chOff x="614" y="2568"/>
                <a:chExt cx="725" cy="139"/>
              </a:xfrm>
            </p:grpSpPr>
            <p:sp>
              <p:nvSpPr>
                <p:cNvPr id="89255" name="AutoShape 163"/>
                <p:cNvSpPr>
                  <a:spLocks noChangeArrowheads="1"/>
                </p:cNvSpPr>
                <p:nvPr/>
              </p:nvSpPr>
              <p:spPr bwMode="auto">
                <a:xfrm>
                  <a:off x="618" y="2571"/>
                  <a:ext cx="720"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56" name="AutoShape 164"/>
                <p:cNvSpPr>
                  <a:spLocks noChangeArrowheads="1"/>
                </p:cNvSpPr>
                <p:nvPr/>
              </p:nvSpPr>
              <p:spPr bwMode="auto">
                <a:xfrm>
                  <a:off x="635" y="2589"/>
                  <a:ext cx="68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2119"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2120" name="Group 166"/>
              <p:cNvGrpSpPr>
                <a:grpSpLocks/>
              </p:cNvGrpSpPr>
              <p:nvPr/>
            </p:nvGrpSpPr>
            <p:grpSpPr bwMode="auto">
              <a:xfrm>
                <a:off x="4739" y="1327"/>
                <a:ext cx="582" cy="139"/>
                <a:chOff x="614" y="2568"/>
                <a:chExt cx="725" cy="139"/>
              </a:xfrm>
            </p:grpSpPr>
            <p:sp>
              <p:nvSpPr>
                <p:cNvPr id="89253" name="AutoShape 167"/>
                <p:cNvSpPr>
                  <a:spLocks noChangeArrowheads="1"/>
                </p:cNvSpPr>
                <p:nvPr/>
              </p:nvSpPr>
              <p:spPr bwMode="auto">
                <a:xfrm>
                  <a:off x="613" y="2571"/>
                  <a:ext cx="729"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54" name="AutoShape 168"/>
                <p:cNvSpPr>
                  <a:spLocks noChangeArrowheads="1"/>
                </p:cNvSpPr>
                <p:nvPr/>
              </p:nvSpPr>
              <p:spPr bwMode="auto">
                <a:xfrm>
                  <a:off x="630" y="2584"/>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9242" name="Rectangle 169"/>
              <p:cNvSpPr>
                <a:spLocks noChangeArrowheads="1"/>
              </p:cNvSpPr>
              <p:nvPr/>
            </p:nvSpPr>
            <p:spPr bwMode="auto">
              <a:xfrm>
                <a:off x="5255" y="426"/>
                <a:ext cx="68" cy="229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2122"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2123"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9245" name="Oval 172"/>
              <p:cNvSpPr>
                <a:spLocks noChangeArrowheads="1"/>
              </p:cNvSpPr>
              <p:nvPr/>
            </p:nvSpPr>
            <p:spPr bwMode="auto">
              <a:xfrm>
                <a:off x="5520" y="2612"/>
                <a:ext cx="48"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2125"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89247" name="AutoShape 174"/>
              <p:cNvSpPr>
                <a:spLocks noChangeArrowheads="1"/>
              </p:cNvSpPr>
              <p:nvPr/>
            </p:nvSpPr>
            <p:spPr bwMode="auto">
              <a:xfrm>
                <a:off x="4139" y="2678"/>
                <a:ext cx="1204" cy="17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48" name="AutoShape 175"/>
              <p:cNvSpPr>
                <a:spLocks noChangeArrowheads="1"/>
              </p:cNvSpPr>
              <p:nvPr/>
            </p:nvSpPr>
            <p:spPr bwMode="auto">
              <a:xfrm>
                <a:off x="4207" y="2717"/>
                <a:ext cx="1068"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49" name="Oval 176"/>
              <p:cNvSpPr>
                <a:spLocks noChangeArrowheads="1"/>
              </p:cNvSpPr>
              <p:nvPr/>
            </p:nvSpPr>
            <p:spPr bwMode="auto">
              <a:xfrm>
                <a:off x="4309"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50" name="Oval 177"/>
              <p:cNvSpPr>
                <a:spLocks noChangeArrowheads="1"/>
              </p:cNvSpPr>
              <p:nvPr/>
            </p:nvSpPr>
            <p:spPr bwMode="auto">
              <a:xfrm>
                <a:off x="4486" y="2383"/>
                <a:ext cx="163"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89251" name="Oval 178"/>
              <p:cNvSpPr>
                <a:spLocks noChangeArrowheads="1"/>
              </p:cNvSpPr>
              <p:nvPr/>
            </p:nvSpPr>
            <p:spPr bwMode="auto">
              <a:xfrm>
                <a:off x="4663"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52" name="Rectangle 179"/>
              <p:cNvSpPr>
                <a:spLocks noChangeArrowheads="1"/>
              </p:cNvSpPr>
              <p:nvPr/>
            </p:nvSpPr>
            <p:spPr bwMode="auto">
              <a:xfrm>
                <a:off x="5065" y="1834"/>
                <a:ext cx="82" cy="772"/>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2094" name="Group 48"/>
            <p:cNvGrpSpPr>
              <a:grpSpLocks/>
            </p:cNvGrpSpPr>
            <p:nvPr/>
          </p:nvGrpSpPr>
          <p:grpSpPr bwMode="auto">
            <a:xfrm>
              <a:off x="2795471" y="3465563"/>
              <a:ext cx="735669" cy="376863"/>
              <a:chOff x="3600" y="219"/>
              <a:chExt cx="360" cy="175"/>
            </a:xfrm>
          </p:grpSpPr>
          <p:sp>
            <p:nvSpPr>
              <p:cNvPr id="89216" name="Oval 49"/>
              <p:cNvSpPr>
                <a:spLocks noChangeArrowheads="1"/>
              </p:cNvSpPr>
              <p:nvPr/>
            </p:nvSpPr>
            <p:spPr bwMode="auto">
              <a:xfrm>
                <a:off x="3603" y="297"/>
                <a:ext cx="357" cy="97"/>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217" name="Line 50"/>
              <p:cNvSpPr>
                <a:spLocks noChangeShapeType="1"/>
              </p:cNvSpPr>
              <p:nvPr/>
            </p:nvSpPr>
            <p:spPr bwMode="auto">
              <a:xfrm>
                <a:off x="3603"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9218" name="Line 51"/>
              <p:cNvSpPr>
                <a:spLocks noChangeShapeType="1"/>
              </p:cNvSpPr>
              <p:nvPr/>
            </p:nvSpPr>
            <p:spPr bwMode="auto">
              <a:xfrm>
                <a:off x="3960"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9219" name="Rectangle 52"/>
              <p:cNvSpPr>
                <a:spLocks noChangeArrowheads="1"/>
              </p:cNvSpPr>
              <p:nvPr/>
            </p:nvSpPr>
            <p:spPr bwMode="auto">
              <a:xfrm>
                <a:off x="3603" y="289"/>
                <a:ext cx="353" cy="59"/>
              </a:xfrm>
              <a:prstGeom prst="rect">
                <a:avLst/>
              </a:prstGeom>
              <a:solidFill>
                <a:schemeClr val="hlink"/>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sz="2400" dirty="0">
                  <a:solidFill>
                    <a:srgbClr val="000000"/>
                  </a:solidFill>
                  <a:latin typeface="Times New Roman" charset="0"/>
                </a:endParaRPr>
              </a:p>
            </p:txBody>
          </p:sp>
          <p:sp>
            <p:nvSpPr>
              <p:cNvPr id="89220" name="Oval 53"/>
              <p:cNvSpPr>
                <a:spLocks noChangeArrowheads="1"/>
              </p:cNvSpPr>
              <p:nvPr/>
            </p:nvSpPr>
            <p:spPr bwMode="auto">
              <a:xfrm>
                <a:off x="3600" y="219"/>
                <a:ext cx="357" cy="113"/>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2100" name="Group 54"/>
              <p:cNvGrpSpPr>
                <a:grpSpLocks/>
              </p:cNvGrpSpPr>
              <p:nvPr/>
            </p:nvGrpSpPr>
            <p:grpSpPr bwMode="auto">
              <a:xfrm>
                <a:off x="3686" y="244"/>
                <a:ext cx="177" cy="66"/>
                <a:chOff x="2848" y="848"/>
                <a:chExt cx="140" cy="98"/>
              </a:xfrm>
            </p:grpSpPr>
            <p:sp>
              <p:nvSpPr>
                <p:cNvPr id="89226" name="Line 55"/>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9227" name="Line 56"/>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9228" name="Line 57"/>
                <p:cNvSpPr>
                  <a:spLocks noChangeShapeType="1"/>
                </p:cNvSpPr>
                <p:nvPr/>
              </p:nvSpPr>
              <p:spPr bwMode="auto">
                <a:xfrm>
                  <a:off x="2894" y="850"/>
                  <a:ext cx="52" cy="96"/>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2101" name="Group 58"/>
              <p:cNvGrpSpPr>
                <a:grpSpLocks/>
              </p:cNvGrpSpPr>
              <p:nvPr/>
            </p:nvGrpSpPr>
            <p:grpSpPr bwMode="auto">
              <a:xfrm flipV="1">
                <a:off x="3686" y="243"/>
                <a:ext cx="177" cy="66"/>
                <a:chOff x="2848" y="848"/>
                <a:chExt cx="140" cy="98"/>
              </a:xfrm>
            </p:grpSpPr>
            <p:sp>
              <p:nvSpPr>
                <p:cNvPr id="89223" name="Line 59"/>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9224" name="Line 60"/>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89225" name="Line 61"/>
                <p:cNvSpPr>
                  <a:spLocks noChangeShapeType="1"/>
                </p:cNvSpPr>
                <p:nvPr/>
              </p:nvSpPr>
              <p:spPr bwMode="auto">
                <a:xfrm>
                  <a:off x="2894" y="854"/>
                  <a:ext cx="52" cy="9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sp>
        <p:nvSpPr>
          <p:cNvPr id="703491" name="Rectangle 3"/>
          <p:cNvSpPr>
            <a:spLocks noGrp="1" noChangeArrowheads="1"/>
          </p:cNvSpPr>
          <p:nvPr>
            <p:ph type="body" idx="1"/>
          </p:nvPr>
        </p:nvSpPr>
        <p:spPr>
          <a:xfrm>
            <a:off x="6561139" y="1158876"/>
            <a:ext cx="3430587" cy="1573213"/>
          </a:xfrm>
        </p:spPr>
        <p:txBody>
          <a:bodyPr/>
          <a:lstStyle/>
          <a:p>
            <a:pPr marL="231775" indent="-231775">
              <a:lnSpc>
                <a:spcPct val="80000"/>
              </a:lnSpc>
              <a:defRPr/>
            </a:pPr>
            <a:r>
              <a:rPr lang="en-US" sz="2000" dirty="0">
                <a:latin typeface="Gill Sans MT" charset="0"/>
              </a:rPr>
              <a:t>DHCP server formulates </a:t>
            </a:r>
            <a:r>
              <a:rPr lang="en-US" sz="2000" i="1" dirty="0">
                <a:solidFill>
                  <a:srgbClr val="C00000"/>
                </a:solidFill>
                <a:latin typeface="Gill Sans MT" charset="0"/>
              </a:rPr>
              <a:t>DHCP ACK</a:t>
            </a:r>
            <a:r>
              <a:rPr lang="en-US" sz="2000" dirty="0">
                <a:solidFill>
                  <a:srgbClr val="C00000"/>
                </a:solidFill>
                <a:latin typeface="Gill Sans MT" charset="0"/>
              </a:rPr>
              <a:t> </a:t>
            </a:r>
            <a:r>
              <a:rPr lang="en-US" sz="2000" dirty="0">
                <a:latin typeface="Gill Sans MT" charset="0"/>
              </a:rPr>
              <a:t>containing client</a:t>
            </a:r>
            <a:r>
              <a:rPr lang="ja-JP" altLang="en-US" sz="2000" dirty="0">
                <a:latin typeface="Gill Sans MT" charset="0"/>
              </a:rPr>
              <a:t>’</a:t>
            </a:r>
            <a:r>
              <a:rPr lang="en-US" sz="2000" dirty="0">
                <a:latin typeface="Gill Sans MT" charset="0"/>
              </a:rPr>
              <a:t>s IP address, IP address of first-hop router for client, name &amp; IP address of DNS server</a:t>
            </a:r>
          </a:p>
          <a:p>
            <a:pPr>
              <a:lnSpc>
                <a:spcPct val="80000"/>
              </a:lnSpc>
              <a:defRPr/>
            </a:pPr>
            <a:endParaRPr lang="en-US" sz="2000" dirty="0">
              <a:latin typeface="Gill Sans MT" charset="0"/>
            </a:endParaRPr>
          </a:p>
        </p:txBody>
      </p:sp>
      <p:grpSp>
        <p:nvGrpSpPr>
          <p:cNvPr id="703533" name="Group 45"/>
          <p:cNvGrpSpPr>
            <a:grpSpLocks/>
          </p:cNvGrpSpPr>
          <p:nvPr/>
        </p:nvGrpSpPr>
        <p:grpSpPr bwMode="auto">
          <a:xfrm>
            <a:off x="2719388" y="1081088"/>
            <a:ext cx="976312" cy="1460500"/>
            <a:chOff x="651" y="681"/>
            <a:chExt cx="615" cy="920"/>
          </a:xfrm>
        </p:grpSpPr>
        <p:sp>
          <p:nvSpPr>
            <p:cNvPr id="212074" name="Freeform 46"/>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2075" name="Group 47"/>
            <p:cNvGrpSpPr>
              <a:grpSpLocks/>
            </p:cNvGrpSpPr>
            <p:nvPr/>
          </p:nvGrpSpPr>
          <p:grpSpPr bwMode="auto">
            <a:xfrm>
              <a:off x="651" y="681"/>
              <a:ext cx="501" cy="828"/>
              <a:chOff x="569" y="2954"/>
              <a:chExt cx="501" cy="828"/>
            </a:xfrm>
          </p:grpSpPr>
          <p:sp>
            <p:nvSpPr>
              <p:cNvPr id="89197" name="Rectangle 48"/>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98" name="Text Box 49"/>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DHCP</a:t>
                </a:r>
              </a:p>
              <a:p>
                <a:pPr algn="ctr">
                  <a:defRPr/>
                </a:pPr>
                <a:r>
                  <a:rPr lang="en-US" sz="1600" i="0" dirty="0">
                    <a:solidFill>
                      <a:srgbClr val="000000"/>
                    </a:solidFill>
                    <a:latin typeface="Arial" charset="0"/>
                  </a:rPr>
                  <a:t>UDP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89199" name="Line 50"/>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9200" name="Line 51"/>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9201" name="Line 52"/>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9202" name="Line 53"/>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3545" name="Group 57"/>
          <p:cNvGrpSpPr>
            <a:grpSpLocks/>
          </p:cNvGrpSpPr>
          <p:nvPr/>
        </p:nvGrpSpPr>
        <p:grpSpPr bwMode="auto">
          <a:xfrm>
            <a:off x="1876425" y="3152776"/>
            <a:ext cx="1081088" cy="1166813"/>
            <a:chOff x="42" y="744"/>
            <a:chExt cx="681" cy="735"/>
          </a:xfrm>
        </p:grpSpPr>
        <p:grpSp>
          <p:nvGrpSpPr>
            <p:cNvPr id="212042" name="Group 58"/>
            <p:cNvGrpSpPr>
              <a:grpSpLocks/>
            </p:cNvGrpSpPr>
            <p:nvPr/>
          </p:nvGrpSpPr>
          <p:grpSpPr bwMode="auto">
            <a:xfrm>
              <a:off x="42" y="886"/>
              <a:ext cx="681" cy="468"/>
              <a:chOff x="42" y="886"/>
              <a:chExt cx="681" cy="468"/>
            </a:xfrm>
          </p:grpSpPr>
          <p:grpSp>
            <p:nvGrpSpPr>
              <p:cNvPr id="212044" name="Group 59"/>
              <p:cNvGrpSpPr>
                <a:grpSpLocks/>
              </p:cNvGrpSpPr>
              <p:nvPr/>
            </p:nvGrpSpPr>
            <p:grpSpPr bwMode="auto">
              <a:xfrm>
                <a:off x="278" y="886"/>
                <a:ext cx="397" cy="154"/>
                <a:chOff x="740" y="3209"/>
                <a:chExt cx="397" cy="154"/>
              </a:xfrm>
            </p:grpSpPr>
            <p:grpSp>
              <p:nvGrpSpPr>
                <p:cNvPr id="212069" name="Group 60"/>
                <p:cNvGrpSpPr>
                  <a:grpSpLocks/>
                </p:cNvGrpSpPr>
                <p:nvPr/>
              </p:nvGrpSpPr>
              <p:grpSpPr bwMode="auto">
                <a:xfrm>
                  <a:off x="794" y="3209"/>
                  <a:ext cx="343" cy="154"/>
                  <a:chOff x="844" y="3337"/>
                  <a:chExt cx="343" cy="154"/>
                </a:xfrm>
              </p:grpSpPr>
              <p:sp>
                <p:nvSpPr>
                  <p:cNvPr id="89193" name="Rectangle 61"/>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94" name="Text Box 62"/>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sp>
              <p:nvSpPr>
                <p:cNvPr id="89191" name="Rectangle 63"/>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92" name="Rectangle 64"/>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2045" name="Group 65"/>
              <p:cNvGrpSpPr>
                <a:grpSpLocks/>
              </p:cNvGrpSpPr>
              <p:nvPr/>
            </p:nvGrpSpPr>
            <p:grpSpPr bwMode="auto">
              <a:xfrm>
                <a:off x="278" y="1034"/>
                <a:ext cx="397" cy="154"/>
                <a:chOff x="836" y="3305"/>
                <a:chExt cx="397" cy="154"/>
              </a:xfrm>
            </p:grpSpPr>
            <p:grpSp>
              <p:nvGrpSpPr>
                <p:cNvPr id="212063" name="Group 66"/>
                <p:cNvGrpSpPr>
                  <a:grpSpLocks/>
                </p:cNvGrpSpPr>
                <p:nvPr/>
              </p:nvGrpSpPr>
              <p:grpSpPr bwMode="auto">
                <a:xfrm>
                  <a:off x="890" y="3305"/>
                  <a:ext cx="343" cy="154"/>
                  <a:chOff x="844" y="3337"/>
                  <a:chExt cx="343" cy="154"/>
                </a:xfrm>
              </p:grpSpPr>
              <p:sp>
                <p:nvSpPr>
                  <p:cNvPr id="89188" name="Rectangle 6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89" name="Text Box 68"/>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2064" name="Group 69"/>
                <p:cNvGrpSpPr>
                  <a:grpSpLocks/>
                </p:cNvGrpSpPr>
                <p:nvPr/>
              </p:nvGrpSpPr>
              <p:grpSpPr bwMode="auto">
                <a:xfrm>
                  <a:off x="836" y="3334"/>
                  <a:ext cx="354" cy="94"/>
                  <a:chOff x="836" y="3334"/>
                  <a:chExt cx="354" cy="94"/>
                </a:xfrm>
              </p:grpSpPr>
              <p:sp>
                <p:nvSpPr>
                  <p:cNvPr id="89186" name="Rectangle 70"/>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87" name="Rectangle 71"/>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2046" name="Group 72"/>
              <p:cNvGrpSpPr>
                <a:grpSpLocks/>
              </p:cNvGrpSpPr>
              <p:nvPr/>
            </p:nvGrpSpPr>
            <p:grpSpPr bwMode="auto">
              <a:xfrm>
                <a:off x="165" y="1054"/>
                <a:ext cx="480" cy="112"/>
                <a:chOff x="627" y="3377"/>
                <a:chExt cx="480" cy="112"/>
              </a:xfrm>
            </p:grpSpPr>
            <p:sp>
              <p:nvSpPr>
                <p:cNvPr id="89182" name="Rectangle 73"/>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83" name="Rectangle 74"/>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2047" name="Group 75"/>
              <p:cNvGrpSpPr>
                <a:grpSpLocks/>
              </p:cNvGrpSpPr>
              <p:nvPr/>
            </p:nvGrpSpPr>
            <p:grpSpPr bwMode="auto">
              <a:xfrm>
                <a:off x="42" y="1200"/>
                <a:ext cx="681" cy="154"/>
                <a:chOff x="504" y="3523"/>
                <a:chExt cx="681" cy="154"/>
              </a:xfrm>
            </p:grpSpPr>
            <p:grpSp>
              <p:nvGrpSpPr>
                <p:cNvPr id="212048" name="Group 76"/>
                <p:cNvGrpSpPr>
                  <a:grpSpLocks/>
                </p:cNvGrpSpPr>
                <p:nvPr/>
              </p:nvGrpSpPr>
              <p:grpSpPr bwMode="auto">
                <a:xfrm>
                  <a:off x="623" y="3523"/>
                  <a:ext cx="510" cy="154"/>
                  <a:chOff x="723" y="3453"/>
                  <a:chExt cx="510" cy="154"/>
                </a:xfrm>
              </p:grpSpPr>
              <p:grpSp>
                <p:nvGrpSpPr>
                  <p:cNvPr id="212052" name="Group 77"/>
                  <p:cNvGrpSpPr>
                    <a:grpSpLocks/>
                  </p:cNvGrpSpPr>
                  <p:nvPr/>
                </p:nvGrpSpPr>
                <p:grpSpPr bwMode="auto">
                  <a:xfrm>
                    <a:off x="836" y="3453"/>
                    <a:ext cx="397" cy="154"/>
                    <a:chOff x="836" y="3305"/>
                    <a:chExt cx="397" cy="154"/>
                  </a:xfrm>
                </p:grpSpPr>
                <p:grpSp>
                  <p:nvGrpSpPr>
                    <p:cNvPr id="212055" name="Group 78"/>
                    <p:cNvGrpSpPr>
                      <a:grpSpLocks/>
                    </p:cNvGrpSpPr>
                    <p:nvPr/>
                  </p:nvGrpSpPr>
                  <p:grpSpPr bwMode="auto">
                    <a:xfrm>
                      <a:off x="890" y="3305"/>
                      <a:ext cx="343" cy="154"/>
                      <a:chOff x="844" y="3337"/>
                      <a:chExt cx="343" cy="154"/>
                    </a:xfrm>
                  </p:grpSpPr>
                  <p:sp>
                    <p:nvSpPr>
                      <p:cNvPr id="89180" name="Rectangle 79"/>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81" name="Text Box 80"/>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2056" name="Group 81"/>
                    <p:cNvGrpSpPr>
                      <a:grpSpLocks/>
                    </p:cNvGrpSpPr>
                    <p:nvPr/>
                  </p:nvGrpSpPr>
                  <p:grpSpPr bwMode="auto">
                    <a:xfrm>
                      <a:off x="836" y="3334"/>
                      <a:ext cx="354" cy="94"/>
                      <a:chOff x="836" y="3334"/>
                      <a:chExt cx="354" cy="94"/>
                    </a:xfrm>
                  </p:grpSpPr>
                  <p:sp>
                    <p:nvSpPr>
                      <p:cNvPr id="89178" name="Rectangle 82"/>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79" name="Rectangle 83"/>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9174" name="Rectangle 84"/>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75" name="Rectangle 85"/>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9170" name="Rectangle 86"/>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71" name="Rectangle 87"/>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72" name="Rectangle 88"/>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9164" name="AutoShape 89"/>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703578" name="Group 90"/>
          <p:cNvGrpSpPr>
            <a:grpSpLocks/>
          </p:cNvGrpSpPr>
          <p:nvPr/>
        </p:nvGrpSpPr>
        <p:grpSpPr bwMode="auto">
          <a:xfrm>
            <a:off x="1973264" y="4238626"/>
            <a:ext cx="1081087" cy="244475"/>
            <a:chOff x="504" y="3523"/>
            <a:chExt cx="681" cy="154"/>
          </a:xfrm>
        </p:grpSpPr>
        <p:grpSp>
          <p:nvGrpSpPr>
            <p:cNvPr id="212029" name="Group 91"/>
            <p:cNvGrpSpPr>
              <a:grpSpLocks/>
            </p:cNvGrpSpPr>
            <p:nvPr/>
          </p:nvGrpSpPr>
          <p:grpSpPr bwMode="auto">
            <a:xfrm>
              <a:off x="623" y="3523"/>
              <a:ext cx="510" cy="154"/>
              <a:chOff x="723" y="3453"/>
              <a:chExt cx="510" cy="154"/>
            </a:xfrm>
          </p:grpSpPr>
          <p:grpSp>
            <p:nvGrpSpPr>
              <p:cNvPr id="212033" name="Group 92"/>
              <p:cNvGrpSpPr>
                <a:grpSpLocks/>
              </p:cNvGrpSpPr>
              <p:nvPr/>
            </p:nvGrpSpPr>
            <p:grpSpPr bwMode="auto">
              <a:xfrm>
                <a:off x="836" y="3453"/>
                <a:ext cx="397" cy="154"/>
                <a:chOff x="836" y="3305"/>
                <a:chExt cx="397" cy="154"/>
              </a:xfrm>
            </p:grpSpPr>
            <p:grpSp>
              <p:nvGrpSpPr>
                <p:cNvPr id="212036" name="Group 93"/>
                <p:cNvGrpSpPr>
                  <a:grpSpLocks/>
                </p:cNvGrpSpPr>
                <p:nvPr/>
              </p:nvGrpSpPr>
              <p:grpSpPr bwMode="auto">
                <a:xfrm>
                  <a:off x="890" y="3305"/>
                  <a:ext cx="343" cy="154"/>
                  <a:chOff x="844" y="3337"/>
                  <a:chExt cx="343" cy="154"/>
                </a:xfrm>
              </p:grpSpPr>
              <p:sp>
                <p:nvSpPr>
                  <p:cNvPr id="89161" name="Rectangle 94"/>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62" name="Text Box 95"/>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2037" name="Group 96"/>
                <p:cNvGrpSpPr>
                  <a:grpSpLocks/>
                </p:cNvGrpSpPr>
                <p:nvPr/>
              </p:nvGrpSpPr>
              <p:grpSpPr bwMode="auto">
                <a:xfrm>
                  <a:off x="836" y="3334"/>
                  <a:ext cx="354" cy="94"/>
                  <a:chOff x="836" y="3334"/>
                  <a:chExt cx="354" cy="94"/>
                </a:xfrm>
              </p:grpSpPr>
              <p:sp>
                <p:nvSpPr>
                  <p:cNvPr id="89159" name="Rectangle 97"/>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60" name="Rectangle 98"/>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9155" name="Rectangle 99"/>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56" name="Rectangle 100"/>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9151" name="Rectangle 101"/>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52" name="Rectangle 102"/>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53" name="Rectangle 103"/>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703592" name="Group 104"/>
          <p:cNvGrpSpPr>
            <a:grpSpLocks/>
          </p:cNvGrpSpPr>
          <p:nvPr/>
        </p:nvGrpSpPr>
        <p:grpSpPr bwMode="auto">
          <a:xfrm>
            <a:off x="3001964" y="3081338"/>
            <a:ext cx="1316037" cy="1314450"/>
            <a:chOff x="931" y="1941"/>
            <a:chExt cx="829" cy="828"/>
          </a:xfrm>
        </p:grpSpPr>
        <p:sp>
          <p:nvSpPr>
            <p:cNvPr id="212021" name="Freeform 105"/>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2022" name="Group 106"/>
            <p:cNvGrpSpPr>
              <a:grpSpLocks/>
            </p:cNvGrpSpPr>
            <p:nvPr/>
          </p:nvGrpSpPr>
          <p:grpSpPr bwMode="auto">
            <a:xfrm>
              <a:off x="931" y="1941"/>
              <a:ext cx="501" cy="828"/>
              <a:chOff x="569" y="2954"/>
              <a:chExt cx="501" cy="828"/>
            </a:xfrm>
          </p:grpSpPr>
          <p:sp>
            <p:nvSpPr>
              <p:cNvPr id="89144" name="Rectangle 107"/>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45" name="Text Box 108"/>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DHCP</a:t>
                </a:r>
              </a:p>
              <a:p>
                <a:pPr algn="ctr">
                  <a:defRPr/>
                </a:pPr>
                <a:r>
                  <a:rPr lang="en-US" sz="1600" i="0" dirty="0">
                    <a:solidFill>
                      <a:srgbClr val="000000"/>
                    </a:solidFill>
                    <a:latin typeface="Arial" charset="0"/>
                  </a:rPr>
                  <a:t>UDP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89146" name="Line 109"/>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9147" name="Line 110"/>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9148" name="Line 111"/>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89149" name="Line 112"/>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3601" name="Group 113"/>
          <p:cNvGrpSpPr>
            <a:grpSpLocks/>
          </p:cNvGrpSpPr>
          <p:nvPr/>
        </p:nvGrpSpPr>
        <p:grpSpPr bwMode="auto">
          <a:xfrm>
            <a:off x="1595439" y="969963"/>
            <a:ext cx="1081087" cy="1217612"/>
            <a:chOff x="1404" y="3105"/>
            <a:chExt cx="681" cy="767"/>
          </a:xfrm>
        </p:grpSpPr>
        <p:grpSp>
          <p:nvGrpSpPr>
            <p:cNvPr id="211986" name="Group 114"/>
            <p:cNvGrpSpPr>
              <a:grpSpLocks/>
            </p:cNvGrpSpPr>
            <p:nvPr/>
          </p:nvGrpSpPr>
          <p:grpSpPr bwMode="auto">
            <a:xfrm>
              <a:off x="1404" y="3355"/>
              <a:ext cx="681" cy="468"/>
              <a:chOff x="42" y="886"/>
              <a:chExt cx="681" cy="468"/>
            </a:xfrm>
          </p:grpSpPr>
          <p:grpSp>
            <p:nvGrpSpPr>
              <p:cNvPr id="211991" name="Group 115"/>
              <p:cNvGrpSpPr>
                <a:grpSpLocks/>
              </p:cNvGrpSpPr>
              <p:nvPr/>
            </p:nvGrpSpPr>
            <p:grpSpPr bwMode="auto">
              <a:xfrm>
                <a:off x="278" y="886"/>
                <a:ext cx="397" cy="154"/>
                <a:chOff x="740" y="3209"/>
                <a:chExt cx="397" cy="154"/>
              </a:xfrm>
            </p:grpSpPr>
            <p:grpSp>
              <p:nvGrpSpPr>
                <p:cNvPr id="212016" name="Group 116"/>
                <p:cNvGrpSpPr>
                  <a:grpSpLocks/>
                </p:cNvGrpSpPr>
                <p:nvPr/>
              </p:nvGrpSpPr>
              <p:grpSpPr bwMode="auto">
                <a:xfrm>
                  <a:off x="794" y="3209"/>
                  <a:ext cx="343" cy="154"/>
                  <a:chOff x="844" y="3337"/>
                  <a:chExt cx="343" cy="154"/>
                </a:xfrm>
              </p:grpSpPr>
              <p:sp>
                <p:nvSpPr>
                  <p:cNvPr id="89140" name="Rectangle 11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41" name="Text Box 118"/>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sp>
              <p:nvSpPr>
                <p:cNvPr id="89138" name="Rectangle 119"/>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39" name="Rectangle 120"/>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1992" name="Group 121"/>
              <p:cNvGrpSpPr>
                <a:grpSpLocks/>
              </p:cNvGrpSpPr>
              <p:nvPr/>
            </p:nvGrpSpPr>
            <p:grpSpPr bwMode="auto">
              <a:xfrm>
                <a:off x="278" y="1034"/>
                <a:ext cx="397" cy="154"/>
                <a:chOff x="836" y="3305"/>
                <a:chExt cx="397" cy="154"/>
              </a:xfrm>
            </p:grpSpPr>
            <p:grpSp>
              <p:nvGrpSpPr>
                <p:cNvPr id="212010" name="Group 122"/>
                <p:cNvGrpSpPr>
                  <a:grpSpLocks/>
                </p:cNvGrpSpPr>
                <p:nvPr/>
              </p:nvGrpSpPr>
              <p:grpSpPr bwMode="auto">
                <a:xfrm>
                  <a:off x="890" y="3305"/>
                  <a:ext cx="343" cy="154"/>
                  <a:chOff x="844" y="3337"/>
                  <a:chExt cx="343" cy="154"/>
                </a:xfrm>
              </p:grpSpPr>
              <p:sp>
                <p:nvSpPr>
                  <p:cNvPr id="89135" name="Rectangle 123"/>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36" name="Text Box 124"/>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2011" name="Group 125"/>
                <p:cNvGrpSpPr>
                  <a:grpSpLocks/>
                </p:cNvGrpSpPr>
                <p:nvPr/>
              </p:nvGrpSpPr>
              <p:grpSpPr bwMode="auto">
                <a:xfrm>
                  <a:off x="836" y="3334"/>
                  <a:ext cx="354" cy="94"/>
                  <a:chOff x="836" y="3334"/>
                  <a:chExt cx="354" cy="94"/>
                </a:xfrm>
              </p:grpSpPr>
              <p:sp>
                <p:nvSpPr>
                  <p:cNvPr id="89133" name="Rectangle 126"/>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34" name="Rectangle 127"/>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1993" name="Group 128"/>
              <p:cNvGrpSpPr>
                <a:grpSpLocks/>
              </p:cNvGrpSpPr>
              <p:nvPr/>
            </p:nvGrpSpPr>
            <p:grpSpPr bwMode="auto">
              <a:xfrm>
                <a:off x="165" y="1054"/>
                <a:ext cx="480" cy="112"/>
                <a:chOff x="627" y="3377"/>
                <a:chExt cx="480" cy="112"/>
              </a:xfrm>
            </p:grpSpPr>
            <p:sp>
              <p:nvSpPr>
                <p:cNvPr id="89129" name="Rectangle 129"/>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30" name="Rectangle 130"/>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1994" name="Group 131"/>
              <p:cNvGrpSpPr>
                <a:grpSpLocks/>
              </p:cNvGrpSpPr>
              <p:nvPr/>
            </p:nvGrpSpPr>
            <p:grpSpPr bwMode="auto">
              <a:xfrm>
                <a:off x="42" y="1200"/>
                <a:ext cx="681" cy="154"/>
                <a:chOff x="504" y="3523"/>
                <a:chExt cx="681" cy="154"/>
              </a:xfrm>
            </p:grpSpPr>
            <p:grpSp>
              <p:nvGrpSpPr>
                <p:cNvPr id="211995" name="Group 132"/>
                <p:cNvGrpSpPr>
                  <a:grpSpLocks/>
                </p:cNvGrpSpPr>
                <p:nvPr/>
              </p:nvGrpSpPr>
              <p:grpSpPr bwMode="auto">
                <a:xfrm>
                  <a:off x="623" y="3523"/>
                  <a:ext cx="510" cy="154"/>
                  <a:chOff x="723" y="3453"/>
                  <a:chExt cx="510" cy="154"/>
                </a:xfrm>
              </p:grpSpPr>
              <p:grpSp>
                <p:nvGrpSpPr>
                  <p:cNvPr id="211999" name="Group 133"/>
                  <p:cNvGrpSpPr>
                    <a:grpSpLocks/>
                  </p:cNvGrpSpPr>
                  <p:nvPr/>
                </p:nvGrpSpPr>
                <p:grpSpPr bwMode="auto">
                  <a:xfrm>
                    <a:off x="836" y="3453"/>
                    <a:ext cx="397" cy="154"/>
                    <a:chOff x="836" y="3305"/>
                    <a:chExt cx="397" cy="154"/>
                  </a:xfrm>
                </p:grpSpPr>
                <p:grpSp>
                  <p:nvGrpSpPr>
                    <p:cNvPr id="212002" name="Group 134"/>
                    <p:cNvGrpSpPr>
                      <a:grpSpLocks/>
                    </p:cNvGrpSpPr>
                    <p:nvPr/>
                  </p:nvGrpSpPr>
                  <p:grpSpPr bwMode="auto">
                    <a:xfrm>
                      <a:off x="890" y="3305"/>
                      <a:ext cx="343" cy="154"/>
                      <a:chOff x="844" y="3337"/>
                      <a:chExt cx="343" cy="154"/>
                    </a:xfrm>
                  </p:grpSpPr>
                  <p:sp>
                    <p:nvSpPr>
                      <p:cNvPr id="89127" name="Rectangle 135"/>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28" name="Text Box 136"/>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nvGrpSpPr>
                    <p:cNvPr id="212003" name="Group 137"/>
                    <p:cNvGrpSpPr>
                      <a:grpSpLocks/>
                    </p:cNvGrpSpPr>
                    <p:nvPr/>
                  </p:nvGrpSpPr>
                  <p:grpSpPr bwMode="auto">
                    <a:xfrm>
                      <a:off x="836" y="3334"/>
                      <a:ext cx="354" cy="94"/>
                      <a:chOff x="836" y="3334"/>
                      <a:chExt cx="354" cy="94"/>
                    </a:xfrm>
                  </p:grpSpPr>
                  <p:sp>
                    <p:nvSpPr>
                      <p:cNvPr id="89125" name="Rectangle 138"/>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26" name="Rectangle 139"/>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9121" name="Rectangle 140"/>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22" name="Rectangle 141"/>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89117" name="Rectangle 142"/>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18" name="Rectangle 143"/>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19" name="Rectangle 144"/>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89108" name="AutoShape 145"/>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1988" name="Group 146"/>
            <p:cNvGrpSpPr>
              <a:grpSpLocks/>
            </p:cNvGrpSpPr>
            <p:nvPr/>
          </p:nvGrpSpPr>
          <p:grpSpPr bwMode="auto">
            <a:xfrm>
              <a:off x="1695" y="3227"/>
              <a:ext cx="343" cy="154"/>
              <a:chOff x="844" y="3337"/>
              <a:chExt cx="343" cy="154"/>
            </a:xfrm>
          </p:grpSpPr>
          <p:sp>
            <p:nvSpPr>
              <p:cNvPr id="89110" name="Rectangle 14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11" name="Text Box 148"/>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grpSp>
      <p:grpSp>
        <p:nvGrpSpPr>
          <p:cNvPr id="703637" name="Group 149"/>
          <p:cNvGrpSpPr>
            <a:grpSpLocks/>
          </p:cNvGrpSpPr>
          <p:nvPr/>
        </p:nvGrpSpPr>
        <p:grpSpPr bwMode="auto">
          <a:xfrm>
            <a:off x="2327276" y="3178176"/>
            <a:ext cx="544513" cy="244475"/>
            <a:chOff x="844" y="3337"/>
            <a:chExt cx="343" cy="154"/>
          </a:xfrm>
        </p:grpSpPr>
        <p:sp>
          <p:nvSpPr>
            <p:cNvPr id="89105" name="Rectangle 15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89106" name="Text Box 151"/>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DHCP</a:t>
              </a:r>
            </a:p>
          </p:txBody>
        </p:sp>
      </p:grpSp>
      <p:sp>
        <p:nvSpPr>
          <p:cNvPr id="703643" name="Rectangle 155"/>
          <p:cNvSpPr>
            <a:spLocks noChangeArrowheads="1"/>
          </p:cNvSpPr>
          <p:nvPr/>
        </p:nvSpPr>
        <p:spPr bwMode="auto">
          <a:xfrm>
            <a:off x="6521451" y="2709864"/>
            <a:ext cx="3421063" cy="1362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encapsulation at DHCP server, frame forwarded (</a:t>
            </a:r>
            <a:r>
              <a:rPr lang="en-US" sz="2000" dirty="0">
                <a:solidFill>
                  <a:srgbClr val="C00000"/>
                </a:solidFill>
                <a:latin typeface="Gill Sans MT" charset="0"/>
              </a:rPr>
              <a:t>switch learning</a:t>
            </a:r>
            <a:r>
              <a:rPr lang="en-US" sz="2000" dirty="0">
                <a:solidFill>
                  <a:srgbClr val="000000"/>
                </a:solidFill>
                <a:latin typeface="Gill Sans MT" charset="0"/>
              </a:rPr>
              <a:t>) through LAN, demultiplexing at client</a:t>
            </a:r>
          </a:p>
          <a:p>
            <a:pPr marL="342900" indent="-342900">
              <a:lnSpc>
                <a:spcPct val="90000"/>
              </a:lnSpc>
              <a:spcBef>
                <a:spcPct val="20000"/>
              </a:spcBef>
              <a:buClr>
                <a:srgbClr val="000099"/>
              </a:buClr>
              <a:buSzPct val="65000"/>
              <a:buFont typeface="Wingdings" charset="0"/>
              <a:buChar char="v"/>
              <a:defRPr/>
            </a:pPr>
            <a:endParaRPr lang="en-US" dirty="0">
              <a:solidFill>
                <a:srgbClr val="000000"/>
              </a:solidFill>
              <a:latin typeface="Gill Sans MT" charset="0"/>
            </a:endParaRPr>
          </a:p>
        </p:txBody>
      </p:sp>
      <p:sp>
        <p:nvSpPr>
          <p:cNvPr id="703644" name="Text Box 156"/>
          <p:cNvSpPr txBox="1">
            <a:spLocks noChangeArrowheads="1"/>
          </p:cNvSpPr>
          <p:nvPr/>
        </p:nvSpPr>
        <p:spPr bwMode="auto">
          <a:xfrm>
            <a:off x="2903539" y="5260976"/>
            <a:ext cx="6643687" cy="830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2400" dirty="0">
                <a:solidFill>
                  <a:srgbClr val="000000"/>
                </a:solidFill>
                <a:latin typeface="Gill Sans MT" charset="0"/>
              </a:rPr>
              <a:t>Client now has IP address, knows name &amp; addr of DNS </a:t>
            </a:r>
          </a:p>
          <a:p>
            <a:pPr algn="ctr">
              <a:defRPr/>
            </a:pPr>
            <a:r>
              <a:rPr lang="en-US" sz="2400" dirty="0">
                <a:solidFill>
                  <a:srgbClr val="000000"/>
                </a:solidFill>
                <a:latin typeface="Gill Sans MT" charset="0"/>
              </a:rPr>
              <a:t>server, IP address of its first-hop router</a:t>
            </a:r>
          </a:p>
        </p:txBody>
      </p:sp>
      <p:sp>
        <p:nvSpPr>
          <p:cNvPr id="703645" name="Rectangle 157"/>
          <p:cNvSpPr>
            <a:spLocks noChangeArrowheads="1"/>
          </p:cNvSpPr>
          <p:nvPr/>
        </p:nvSpPr>
        <p:spPr bwMode="auto">
          <a:xfrm>
            <a:off x="6513513" y="4111626"/>
            <a:ext cx="3421062" cy="733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DHCP client receives DHCP ACK reply</a:t>
            </a:r>
          </a:p>
        </p:txBody>
      </p:sp>
      <p:sp>
        <p:nvSpPr>
          <p:cNvPr id="89103" name="Rectangle 2"/>
          <p:cNvSpPr>
            <a:spLocks noGrp="1" noChangeArrowheads="1"/>
          </p:cNvSpPr>
          <p:nvPr>
            <p:ph type="title"/>
          </p:nvPr>
        </p:nvSpPr>
        <p:spPr>
          <a:xfrm>
            <a:off x="1847850" y="9525"/>
            <a:ext cx="8034338" cy="996950"/>
          </a:xfrm>
        </p:spPr>
        <p:txBody>
          <a:bodyPr/>
          <a:lstStyle/>
          <a:p>
            <a:pPr>
              <a:defRPr/>
            </a:pPr>
            <a:r>
              <a:rPr lang="en-US" sz="3200" dirty="0">
                <a:latin typeface="Gill Sans MT" charset="0"/>
              </a:rPr>
              <a:t>A day in the life… connecting to the Internet</a:t>
            </a:r>
          </a:p>
        </p:txBody>
      </p:sp>
      <p:pic>
        <p:nvPicPr>
          <p:cNvPr id="211983" name="Picture 15" descr="underline_bas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85951" y="671514"/>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726119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7036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03491">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703545"/>
                                        </p:tgtEl>
                                        <p:attrNameLst>
                                          <p:attrName>style.visibility</p:attrName>
                                        </p:attrNameLst>
                                      </p:cBhvr>
                                      <p:to>
                                        <p:strVal val="visible"/>
                                      </p:to>
                                    </p:set>
                                    <p:animEffect transition="in" filter="wipe(up)">
                                      <p:cBhvr>
                                        <p:cTn id="13" dur="500"/>
                                        <p:tgtEl>
                                          <p:spTgt spid="70354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703643">
                                            <p:txEl>
                                              <p:pRg st="0" end="0"/>
                                            </p:txEl>
                                          </p:spTgt>
                                        </p:tgtEl>
                                        <p:attrNameLst>
                                          <p:attrName>style.visibility</p:attrName>
                                        </p:attrNameLst>
                                      </p:cBhvr>
                                      <p:to>
                                        <p:strVal val="visible"/>
                                      </p:to>
                                    </p:set>
                                  </p:childTnLst>
                                </p:cTn>
                              </p:par>
                            </p:childTnLst>
                          </p:cTn>
                        </p:par>
                        <p:par>
                          <p:cTn id="16" fill="hold" nodeType="afterGroup">
                            <p:stCondLst>
                              <p:cond delay="500"/>
                            </p:stCondLst>
                            <p:childTnLst>
                              <p:par>
                                <p:cTn id="17" presetID="1" presetClass="entr" presetSubtype="0" fill="hold" nodeType="afterEffect">
                                  <p:stCondLst>
                                    <p:cond delay="0"/>
                                  </p:stCondLst>
                                  <p:childTnLst>
                                    <p:set>
                                      <p:cBhvr>
                                        <p:cTn id="18" dur="1" fill="hold">
                                          <p:stCondLst>
                                            <p:cond delay="0"/>
                                          </p:stCondLst>
                                        </p:cTn>
                                        <p:tgtEl>
                                          <p:spTgt spid="703578"/>
                                        </p:tgtEl>
                                        <p:attrNameLst>
                                          <p:attrName>style.visibility</p:attrName>
                                        </p:attrNameLst>
                                      </p:cBhvr>
                                      <p:to>
                                        <p:strVal val="visible"/>
                                      </p:to>
                                    </p:set>
                                  </p:childTnLst>
                                </p:cTn>
                              </p:par>
                            </p:childTnLst>
                          </p:cTn>
                        </p:par>
                        <p:par>
                          <p:cTn id="19" fill="hold" nodeType="afterGroup">
                            <p:stCondLst>
                              <p:cond delay="500"/>
                            </p:stCondLst>
                            <p:childTnLst>
                              <p:par>
                                <p:cTn id="20" presetID="0" presetClass="path" presetSubtype="0" accel="50000" decel="50000" fill="hold" nodeType="afterEffect">
                                  <p:stCondLst>
                                    <p:cond delay="0"/>
                                  </p:stCondLst>
                                  <p:childTnLst>
                                    <p:animMotion origin="layout" path="M -0.02569 0.03081 L 0.1533 0.0322 L 0.34896 -0.28446 L -0.04115 -0.28886 " pathEditMode="relative" rAng="0" ptsTypes="AAAA">
                                      <p:cBhvr>
                                        <p:cTn id="21" dur="2000" fill="hold"/>
                                        <p:tgtEl>
                                          <p:spTgt spid="703578"/>
                                        </p:tgtEl>
                                        <p:attrNameLst>
                                          <p:attrName>ppt_x</p:attrName>
                                          <p:attrName>ppt_y</p:attrName>
                                        </p:attrNameLst>
                                      </p:cBhvr>
                                      <p:rCtr x="17951" y="-15914"/>
                                    </p:animMotion>
                                  </p:childTnLst>
                                </p:cTn>
                              </p:par>
                            </p:childTnLst>
                          </p:cTn>
                        </p:par>
                        <p:par>
                          <p:cTn id="22" fill="hold" nodeType="afterGroup">
                            <p:stCondLst>
                              <p:cond delay="2500"/>
                            </p:stCondLst>
                            <p:childTnLst>
                              <p:par>
                                <p:cTn id="23" presetID="1" presetClass="exit" presetSubtype="0" fill="hold" nodeType="afterEffect">
                                  <p:stCondLst>
                                    <p:cond delay="0"/>
                                  </p:stCondLst>
                                  <p:childTnLst>
                                    <p:set>
                                      <p:cBhvr>
                                        <p:cTn id="24" dur="1" fill="hold">
                                          <p:stCondLst>
                                            <p:cond delay="0"/>
                                          </p:stCondLst>
                                        </p:cTn>
                                        <p:tgtEl>
                                          <p:spTgt spid="703592"/>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7036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703545"/>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4" fill="hold" nodeType="clickEffect">
                                  <p:stCondLst>
                                    <p:cond delay="0"/>
                                  </p:stCondLst>
                                  <p:childTnLst>
                                    <p:set>
                                      <p:cBhvr>
                                        <p:cTn id="32" dur="1" fill="hold">
                                          <p:stCondLst>
                                            <p:cond delay="0"/>
                                          </p:stCondLst>
                                        </p:cTn>
                                        <p:tgtEl>
                                          <p:spTgt spid="703533"/>
                                        </p:tgtEl>
                                        <p:attrNameLst>
                                          <p:attrName>style.visibility</p:attrName>
                                        </p:attrNameLst>
                                      </p:cBhvr>
                                      <p:to>
                                        <p:strVal val="visible"/>
                                      </p:to>
                                    </p:set>
                                    <p:animEffect transition="in" filter="wipe(down)">
                                      <p:cBhvr>
                                        <p:cTn id="33" dur="500"/>
                                        <p:tgtEl>
                                          <p:spTgt spid="703533"/>
                                        </p:tgtEl>
                                      </p:cBhvr>
                                    </p:animEffect>
                                  </p:childTnLst>
                                </p:cTn>
                              </p:par>
                            </p:childTnLst>
                          </p:cTn>
                        </p:par>
                        <p:par>
                          <p:cTn id="34" fill="hold" nodeType="afterGroup">
                            <p:stCondLst>
                              <p:cond delay="500"/>
                            </p:stCondLst>
                            <p:childTnLst>
                              <p:par>
                                <p:cTn id="35" presetID="22" presetClass="entr" presetSubtype="4" fill="hold" nodeType="afterEffect">
                                  <p:stCondLst>
                                    <p:cond delay="0"/>
                                  </p:stCondLst>
                                  <p:childTnLst>
                                    <p:set>
                                      <p:cBhvr>
                                        <p:cTn id="36" dur="1" fill="hold">
                                          <p:stCondLst>
                                            <p:cond delay="0"/>
                                          </p:stCondLst>
                                        </p:cTn>
                                        <p:tgtEl>
                                          <p:spTgt spid="703601"/>
                                        </p:tgtEl>
                                        <p:attrNameLst>
                                          <p:attrName>style.visibility</p:attrName>
                                        </p:attrNameLst>
                                      </p:cBhvr>
                                      <p:to>
                                        <p:strVal val="visible"/>
                                      </p:to>
                                    </p:set>
                                    <p:animEffect transition="in" filter="wipe(down)">
                                      <p:cBhvr>
                                        <p:cTn id="37" dur="1000"/>
                                        <p:tgtEl>
                                          <p:spTgt spid="703601"/>
                                        </p:tgtEl>
                                      </p:cBhvr>
                                    </p:animEffect>
                                  </p:childTnLst>
                                </p:cTn>
                              </p:par>
                              <p:par>
                                <p:cTn id="38" presetID="1" presetClass="exit" presetSubtype="0" fill="hold" nodeType="withEffect">
                                  <p:stCondLst>
                                    <p:cond delay="0"/>
                                  </p:stCondLst>
                                  <p:childTnLst>
                                    <p:set>
                                      <p:cBhvr>
                                        <p:cTn id="39" dur="1" fill="hold">
                                          <p:stCondLst>
                                            <p:cond delay="0"/>
                                          </p:stCondLst>
                                        </p:cTn>
                                        <p:tgtEl>
                                          <p:spTgt spid="703578"/>
                                        </p:tgtEl>
                                        <p:attrNameLst>
                                          <p:attrName>style.visibility</p:attrName>
                                        </p:attrNameLst>
                                      </p:cBhvr>
                                      <p:to>
                                        <p:strVal val="hidden"/>
                                      </p:to>
                                    </p:set>
                                  </p:childTnLst>
                                </p:cTn>
                              </p:par>
                            </p:childTnLst>
                          </p:cTn>
                        </p:par>
                        <p:par>
                          <p:cTn id="40" fill="hold" nodeType="afterGroup">
                            <p:stCondLst>
                              <p:cond delay="1500"/>
                            </p:stCondLst>
                            <p:childTnLst>
                              <p:par>
                                <p:cTn id="41" presetID="1" presetClass="entr" presetSubtype="0" fill="hold" grpId="0" nodeType="afterEffect">
                                  <p:stCondLst>
                                    <p:cond delay="0"/>
                                  </p:stCondLst>
                                  <p:childTnLst>
                                    <p:set>
                                      <p:cBhvr>
                                        <p:cTn id="42" dur="1" fill="hold">
                                          <p:stCondLst>
                                            <p:cond delay="0"/>
                                          </p:stCondLst>
                                        </p:cTn>
                                        <p:tgtEl>
                                          <p:spTgt spid="70364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0364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491" grpId="0" build="p"/>
      <p:bldP spid="703643" grpId="0" build="p"/>
      <p:bldP spid="703644" grpId="0"/>
      <p:bldP spid="70364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2993" name="Group 92"/>
          <p:cNvGrpSpPr>
            <a:grpSpLocks/>
          </p:cNvGrpSpPr>
          <p:nvPr/>
        </p:nvGrpSpPr>
        <p:grpSpPr bwMode="auto">
          <a:xfrm>
            <a:off x="2297113" y="1273175"/>
            <a:ext cx="3554412" cy="3067050"/>
            <a:chOff x="773113" y="1273175"/>
            <a:chExt cx="3554412" cy="3066395"/>
          </a:xfrm>
        </p:grpSpPr>
        <p:sp>
          <p:nvSpPr>
            <p:cNvPr id="213057" name="Freeform 3"/>
            <p:cNvSpPr>
              <a:spLocks/>
            </p:cNvSpPr>
            <p:nvPr/>
          </p:nvSpPr>
          <p:spPr bwMode="auto">
            <a:xfrm>
              <a:off x="773113" y="127317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213058" name="Line 36"/>
            <p:cNvSpPr>
              <a:spLocks noChangeShapeType="1"/>
            </p:cNvSpPr>
            <p:nvPr/>
          </p:nvSpPr>
          <p:spPr bwMode="auto">
            <a:xfrm flipV="1">
              <a:off x="3775075" y="2344738"/>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3059" name="Line 43"/>
            <p:cNvSpPr>
              <a:spLocks noChangeShapeType="1"/>
            </p:cNvSpPr>
            <p:nvPr/>
          </p:nvSpPr>
          <p:spPr bwMode="auto">
            <a:xfrm flipV="1">
              <a:off x="2665413"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3060" name="Line 44"/>
            <p:cNvSpPr>
              <a:spLocks noChangeShapeType="1"/>
            </p:cNvSpPr>
            <p:nvPr/>
          </p:nvSpPr>
          <p:spPr bwMode="auto">
            <a:xfrm flipV="1">
              <a:off x="3924300" y="2201863"/>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3061" name="Line 48"/>
            <p:cNvSpPr>
              <a:spLocks noChangeShapeType="1"/>
            </p:cNvSpPr>
            <p:nvPr/>
          </p:nvSpPr>
          <p:spPr bwMode="auto">
            <a:xfrm flipV="1">
              <a:off x="3279775" y="2736850"/>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90183" name="Text Box 240"/>
            <p:cNvSpPr txBox="1">
              <a:spLocks noChangeArrowheads="1"/>
            </p:cNvSpPr>
            <p:nvPr/>
          </p:nvSpPr>
          <p:spPr bwMode="auto">
            <a:xfrm>
              <a:off x="2562225" y="3815807"/>
              <a:ext cx="1211263" cy="523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dirty="0">
                  <a:solidFill>
                    <a:srgbClr val="000000"/>
                  </a:solidFill>
                  <a:latin typeface="Arial" charset="0"/>
                  <a:cs typeface="Arial" charset="0"/>
                </a:rPr>
                <a:t>router</a:t>
              </a:r>
            </a:p>
            <a:p>
              <a:pPr>
                <a:defRPr/>
              </a:pPr>
              <a:r>
                <a:rPr lang="en-US" sz="1400" dirty="0">
                  <a:solidFill>
                    <a:srgbClr val="000000"/>
                  </a:solidFill>
                  <a:latin typeface="Arial" charset="0"/>
                  <a:cs typeface="Arial" charset="0"/>
                </a:rPr>
                <a:t>(runs DHCP)</a:t>
              </a:r>
            </a:p>
          </p:txBody>
        </p:sp>
        <p:grpSp>
          <p:nvGrpSpPr>
            <p:cNvPr id="213063" name="Group 356"/>
            <p:cNvGrpSpPr>
              <a:grpSpLocks/>
            </p:cNvGrpSpPr>
            <p:nvPr/>
          </p:nvGrpSpPr>
          <p:grpSpPr bwMode="auto">
            <a:xfrm>
              <a:off x="1653422" y="1982680"/>
              <a:ext cx="843032" cy="814871"/>
              <a:chOff x="313" y="1497"/>
              <a:chExt cx="1152" cy="1014"/>
            </a:xfrm>
          </p:grpSpPr>
          <p:pic>
            <p:nvPicPr>
              <p:cNvPr id="213115" name="Picture 354" descr="laptop_stylized_small"/>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3116" name="Picture 355" descr="antenna_stylized"/>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90185"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336925" y="2423867"/>
              <a:ext cx="879475" cy="34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02" name="Rectangle 43"/>
            <p:cNvSpPr>
              <a:spLocks noChangeArrowheads="1"/>
            </p:cNvSpPr>
            <p:nvPr/>
          </p:nvSpPr>
          <p:spPr bwMode="auto">
            <a:xfrm rot="16200000" flipH="1">
              <a:off x="3589349" y="3549138"/>
              <a:ext cx="104753" cy="24447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03" name="Rectangle 43"/>
            <p:cNvSpPr>
              <a:spLocks noChangeArrowheads="1"/>
            </p:cNvSpPr>
            <p:nvPr/>
          </p:nvSpPr>
          <p:spPr bwMode="auto">
            <a:xfrm rot="2460490">
              <a:off x="3206750" y="3274585"/>
              <a:ext cx="82550" cy="24759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104" name="Rectangle 43"/>
            <p:cNvSpPr>
              <a:spLocks noChangeArrowheads="1"/>
            </p:cNvSpPr>
            <p:nvPr/>
          </p:nvSpPr>
          <p:spPr bwMode="auto">
            <a:xfrm rot="16200000">
              <a:off x="2499531" y="2388124"/>
              <a:ext cx="111101" cy="2968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13068" name="Group 248"/>
            <p:cNvGrpSpPr>
              <a:grpSpLocks/>
            </p:cNvGrpSpPr>
            <p:nvPr/>
          </p:nvGrpSpPr>
          <p:grpSpPr bwMode="auto">
            <a:xfrm>
              <a:off x="2597285" y="3210128"/>
              <a:ext cx="332569" cy="581078"/>
              <a:chOff x="4140" y="429"/>
              <a:chExt cx="1425" cy="2396"/>
            </a:xfrm>
          </p:grpSpPr>
          <p:sp>
            <p:nvSpPr>
              <p:cNvPr id="213083"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0205" name="Rectangle 149"/>
              <p:cNvSpPr>
                <a:spLocks noChangeArrowheads="1"/>
              </p:cNvSpPr>
              <p:nvPr/>
            </p:nvSpPr>
            <p:spPr bwMode="auto">
              <a:xfrm>
                <a:off x="4207" y="426"/>
                <a:ext cx="1048" cy="2291"/>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3085"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3086"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0208" name="Rectangle 152"/>
              <p:cNvSpPr>
                <a:spLocks noChangeArrowheads="1"/>
              </p:cNvSpPr>
              <p:nvPr/>
            </p:nvSpPr>
            <p:spPr bwMode="auto">
              <a:xfrm>
                <a:off x="4214" y="688"/>
                <a:ext cx="592"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3088" name="Group 153"/>
              <p:cNvGrpSpPr>
                <a:grpSpLocks/>
              </p:cNvGrpSpPr>
              <p:nvPr/>
            </p:nvGrpSpPr>
            <p:grpSpPr bwMode="auto">
              <a:xfrm>
                <a:off x="4749" y="668"/>
                <a:ext cx="581" cy="145"/>
                <a:chOff x="614" y="2568"/>
                <a:chExt cx="725" cy="139"/>
              </a:xfrm>
            </p:grpSpPr>
            <p:sp>
              <p:nvSpPr>
                <p:cNvPr id="90234" name="AutoShape 154"/>
                <p:cNvSpPr>
                  <a:spLocks noChangeArrowheads="1"/>
                </p:cNvSpPr>
                <p:nvPr/>
              </p:nvSpPr>
              <p:spPr bwMode="auto">
                <a:xfrm>
                  <a:off x="617" y="2569"/>
                  <a:ext cx="72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35" name="AutoShape 155"/>
                <p:cNvSpPr>
                  <a:spLocks noChangeArrowheads="1"/>
                </p:cNvSpPr>
                <p:nvPr/>
              </p:nvSpPr>
              <p:spPr bwMode="auto">
                <a:xfrm>
                  <a:off x="634" y="2587"/>
                  <a:ext cx="688"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0210" name="Rectangle 156"/>
              <p:cNvSpPr>
                <a:spLocks noChangeArrowheads="1"/>
              </p:cNvSpPr>
              <p:nvPr/>
            </p:nvSpPr>
            <p:spPr bwMode="auto">
              <a:xfrm>
                <a:off x="4221" y="1015"/>
                <a:ext cx="599"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3090" name="Group 157"/>
              <p:cNvGrpSpPr>
                <a:grpSpLocks/>
              </p:cNvGrpSpPr>
              <p:nvPr/>
            </p:nvGrpSpPr>
            <p:grpSpPr bwMode="auto">
              <a:xfrm>
                <a:off x="4747" y="994"/>
                <a:ext cx="581" cy="134"/>
                <a:chOff x="614" y="2568"/>
                <a:chExt cx="725" cy="139"/>
              </a:xfrm>
            </p:grpSpPr>
            <p:sp>
              <p:nvSpPr>
                <p:cNvPr id="90232" name="AutoShape 158"/>
                <p:cNvSpPr>
                  <a:spLocks noChangeArrowheads="1"/>
                </p:cNvSpPr>
                <p:nvPr/>
              </p:nvSpPr>
              <p:spPr bwMode="auto">
                <a:xfrm>
                  <a:off x="611" y="2570"/>
                  <a:ext cx="730"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33" name="AutoShape 159"/>
                <p:cNvSpPr>
                  <a:spLocks noChangeArrowheads="1"/>
                </p:cNvSpPr>
                <p:nvPr/>
              </p:nvSpPr>
              <p:spPr bwMode="auto">
                <a:xfrm>
                  <a:off x="628" y="2583"/>
                  <a:ext cx="69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0212" name="Rectangle 160"/>
              <p:cNvSpPr>
                <a:spLocks noChangeArrowheads="1"/>
              </p:cNvSpPr>
              <p:nvPr/>
            </p:nvSpPr>
            <p:spPr bwMode="auto">
              <a:xfrm>
                <a:off x="4214" y="1356"/>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13" name="Rectangle 161"/>
              <p:cNvSpPr>
                <a:spLocks noChangeArrowheads="1"/>
              </p:cNvSpPr>
              <p:nvPr/>
            </p:nvSpPr>
            <p:spPr bwMode="auto">
              <a:xfrm>
                <a:off x="4228" y="1657"/>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3093" name="Group 162"/>
              <p:cNvGrpSpPr>
                <a:grpSpLocks/>
              </p:cNvGrpSpPr>
              <p:nvPr/>
            </p:nvGrpSpPr>
            <p:grpSpPr bwMode="auto">
              <a:xfrm>
                <a:off x="4735" y="1627"/>
                <a:ext cx="582" cy="151"/>
                <a:chOff x="614" y="2568"/>
                <a:chExt cx="725" cy="139"/>
              </a:xfrm>
            </p:grpSpPr>
            <p:sp>
              <p:nvSpPr>
                <p:cNvPr id="90230" name="AutoShape 163"/>
                <p:cNvSpPr>
                  <a:spLocks noChangeArrowheads="1"/>
                </p:cNvSpPr>
                <p:nvPr/>
              </p:nvSpPr>
              <p:spPr bwMode="auto">
                <a:xfrm>
                  <a:off x="618" y="2571"/>
                  <a:ext cx="720"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31" name="AutoShape 164"/>
                <p:cNvSpPr>
                  <a:spLocks noChangeArrowheads="1"/>
                </p:cNvSpPr>
                <p:nvPr/>
              </p:nvSpPr>
              <p:spPr bwMode="auto">
                <a:xfrm>
                  <a:off x="635" y="2589"/>
                  <a:ext cx="68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3094"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3095" name="Group 166"/>
              <p:cNvGrpSpPr>
                <a:grpSpLocks/>
              </p:cNvGrpSpPr>
              <p:nvPr/>
            </p:nvGrpSpPr>
            <p:grpSpPr bwMode="auto">
              <a:xfrm>
                <a:off x="4739" y="1327"/>
                <a:ext cx="582" cy="139"/>
                <a:chOff x="614" y="2568"/>
                <a:chExt cx="725" cy="139"/>
              </a:xfrm>
            </p:grpSpPr>
            <p:sp>
              <p:nvSpPr>
                <p:cNvPr id="90228" name="AutoShape 167"/>
                <p:cNvSpPr>
                  <a:spLocks noChangeArrowheads="1"/>
                </p:cNvSpPr>
                <p:nvPr/>
              </p:nvSpPr>
              <p:spPr bwMode="auto">
                <a:xfrm>
                  <a:off x="613" y="2571"/>
                  <a:ext cx="729"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29" name="AutoShape 168"/>
                <p:cNvSpPr>
                  <a:spLocks noChangeArrowheads="1"/>
                </p:cNvSpPr>
                <p:nvPr/>
              </p:nvSpPr>
              <p:spPr bwMode="auto">
                <a:xfrm>
                  <a:off x="630" y="2584"/>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0217" name="Rectangle 169"/>
              <p:cNvSpPr>
                <a:spLocks noChangeArrowheads="1"/>
              </p:cNvSpPr>
              <p:nvPr/>
            </p:nvSpPr>
            <p:spPr bwMode="auto">
              <a:xfrm>
                <a:off x="5255" y="426"/>
                <a:ext cx="68" cy="229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3097"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3098"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0220" name="Oval 172"/>
              <p:cNvSpPr>
                <a:spLocks noChangeArrowheads="1"/>
              </p:cNvSpPr>
              <p:nvPr/>
            </p:nvSpPr>
            <p:spPr bwMode="auto">
              <a:xfrm>
                <a:off x="5520" y="2612"/>
                <a:ext cx="48"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3100"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0222" name="AutoShape 174"/>
              <p:cNvSpPr>
                <a:spLocks noChangeArrowheads="1"/>
              </p:cNvSpPr>
              <p:nvPr/>
            </p:nvSpPr>
            <p:spPr bwMode="auto">
              <a:xfrm>
                <a:off x="4139" y="2678"/>
                <a:ext cx="1204" cy="17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23" name="AutoShape 175"/>
              <p:cNvSpPr>
                <a:spLocks noChangeArrowheads="1"/>
              </p:cNvSpPr>
              <p:nvPr/>
            </p:nvSpPr>
            <p:spPr bwMode="auto">
              <a:xfrm>
                <a:off x="4207" y="2717"/>
                <a:ext cx="1068"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24" name="Oval 176"/>
              <p:cNvSpPr>
                <a:spLocks noChangeArrowheads="1"/>
              </p:cNvSpPr>
              <p:nvPr/>
            </p:nvSpPr>
            <p:spPr bwMode="auto">
              <a:xfrm>
                <a:off x="4309"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25" name="Oval 177"/>
              <p:cNvSpPr>
                <a:spLocks noChangeArrowheads="1"/>
              </p:cNvSpPr>
              <p:nvPr/>
            </p:nvSpPr>
            <p:spPr bwMode="auto">
              <a:xfrm>
                <a:off x="4486" y="2383"/>
                <a:ext cx="163"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0226" name="Oval 178"/>
              <p:cNvSpPr>
                <a:spLocks noChangeArrowheads="1"/>
              </p:cNvSpPr>
              <p:nvPr/>
            </p:nvSpPr>
            <p:spPr bwMode="auto">
              <a:xfrm>
                <a:off x="4663"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227" name="Rectangle 179"/>
              <p:cNvSpPr>
                <a:spLocks noChangeArrowheads="1"/>
              </p:cNvSpPr>
              <p:nvPr/>
            </p:nvSpPr>
            <p:spPr bwMode="auto">
              <a:xfrm>
                <a:off x="5065" y="1834"/>
                <a:ext cx="82" cy="772"/>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3069" name="Group 48"/>
            <p:cNvGrpSpPr>
              <a:grpSpLocks/>
            </p:cNvGrpSpPr>
            <p:nvPr/>
          </p:nvGrpSpPr>
          <p:grpSpPr bwMode="auto">
            <a:xfrm>
              <a:off x="2795471" y="3465563"/>
              <a:ext cx="735669" cy="376863"/>
              <a:chOff x="3600" y="219"/>
              <a:chExt cx="360" cy="175"/>
            </a:xfrm>
          </p:grpSpPr>
          <p:sp>
            <p:nvSpPr>
              <p:cNvPr id="90191" name="Oval 49"/>
              <p:cNvSpPr>
                <a:spLocks noChangeArrowheads="1"/>
              </p:cNvSpPr>
              <p:nvPr/>
            </p:nvSpPr>
            <p:spPr bwMode="auto">
              <a:xfrm>
                <a:off x="3603" y="297"/>
                <a:ext cx="357" cy="97"/>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92" name="Line 50"/>
              <p:cNvSpPr>
                <a:spLocks noChangeShapeType="1"/>
              </p:cNvSpPr>
              <p:nvPr/>
            </p:nvSpPr>
            <p:spPr bwMode="auto">
              <a:xfrm>
                <a:off x="3603"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0193" name="Line 51"/>
              <p:cNvSpPr>
                <a:spLocks noChangeShapeType="1"/>
              </p:cNvSpPr>
              <p:nvPr/>
            </p:nvSpPr>
            <p:spPr bwMode="auto">
              <a:xfrm>
                <a:off x="3960"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0194" name="Rectangle 52"/>
              <p:cNvSpPr>
                <a:spLocks noChangeArrowheads="1"/>
              </p:cNvSpPr>
              <p:nvPr/>
            </p:nvSpPr>
            <p:spPr bwMode="auto">
              <a:xfrm>
                <a:off x="3603" y="289"/>
                <a:ext cx="353" cy="59"/>
              </a:xfrm>
              <a:prstGeom prst="rect">
                <a:avLst/>
              </a:prstGeom>
              <a:solidFill>
                <a:schemeClr val="hlink"/>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sz="2400" dirty="0">
                  <a:solidFill>
                    <a:srgbClr val="000000"/>
                  </a:solidFill>
                  <a:latin typeface="Times New Roman" charset="0"/>
                </a:endParaRPr>
              </a:p>
            </p:txBody>
          </p:sp>
          <p:sp>
            <p:nvSpPr>
              <p:cNvPr id="90195" name="Oval 53"/>
              <p:cNvSpPr>
                <a:spLocks noChangeArrowheads="1"/>
              </p:cNvSpPr>
              <p:nvPr/>
            </p:nvSpPr>
            <p:spPr bwMode="auto">
              <a:xfrm>
                <a:off x="3600" y="219"/>
                <a:ext cx="357" cy="113"/>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3075" name="Group 54"/>
              <p:cNvGrpSpPr>
                <a:grpSpLocks/>
              </p:cNvGrpSpPr>
              <p:nvPr/>
            </p:nvGrpSpPr>
            <p:grpSpPr bwMode="auto">
              <a:xfrm>
                <a:off x="3686" y="244"/>
                <a:ext cx="177" cy="66"/>
                <a:chOff x="2848" y="848"/>
                <a:chExt cx="140" cy="98"/>
              </a:xfrm>
            </p:grpSpPr>
            <p:sp>
              <p:nvSpPr>
                <p:cNvPr id="90201" name="Line 55"/>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0202" name="Line 56"/>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0203" name="Line 57"/>
                <p:cNvSpPr>
                  <a:spLocks noChangeShapeType="1"/>
                </p:cNvSpPr>
                <p:nvPr/>
              </p:nvSpPr>
              <p:spPr bwMode="auto">
                <a:xfrm>
                  <a:off x="2894" y="850"/>
                  <a:ext cx="52" cy="96"/>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3076" name="Group 58"/>
              <p:cNvGrpSpPr>
                <a:grpSpLocks/>
              </p:cNvGrpSpPr>
              <p:nvPr/>
            </p:nvGrpSpPr>
            <p:grpSpPr bwMode="auto">
              <a:xfrm flipV="1">
                <a:off x="3686" y="243"/>
                <a:ext cx="177" cy="66"/>
                <a:chOff x="2848" y="848"/>
                <a:chExt cx="140" cy="98"/>
              </a:xfrm>
            </p:grpSpPr>
            <p:sp>
              <p:nvSpPr>
                <p:cNvPr id="90198" name="Line 59"/>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0199" name="Line 60"/>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0200" name="Line 61"/>
                <p:cNvSpPr>
                  <a:spLocks noChangeShapeType="1"/>
                </p:cNvSpPr>
                <p:nvPr/>
              </p:nvSpPr>
              <p:spPr bwMode="auto">
                <a:xfrm>
                  <a:off x="2894" y="854"/>
                  <a:ext cx="52" cy="9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sp>
        <p:nvSpPr>
          <p:cNvPr id="90117" name="Rectangle 2"/>
          <p:cNvSpPr>
            <a:spLocks noGrp="1" noChangeArrowheads="1"/>
          </p:cNvSpPr>
          <p:nvPr>
            <p:ph type="title"/>
          </p:nvPr>
        </p:nvSpPr>
        <p:spPr>
          <a:xfrm>
            <a:off x="1676400" y="1"/>
            <a:ext cx="8853488" cy="1001713"/>
          </a:xfrm>
        </p:spPr>
        <p:txBody>
          <a:bodyPr/>
          <a:lstStyle/>
          <a:p>
            <a:pPr>
              <a:defRPr/>
            </a:pPr>
            <a:r>
              <a:rPr lang="en-US" sz="3200" dirty="0">
                <a:latin typeface="Gill Sans MT" charset="0"/>
              </a:rPr>
              <a:t>A day in the life… ARP (before DNS, before HTTP)</a:t>
            </a:r>
          </a:p>
        </p:txBody>
      </p:sp>
      <p:sp>
        <p:nvSpPr>
          <p:cNvPr id="90118" name="Rectangle 3"/>
          <p:cNvSpPr>
            <a:spLocks noGrp="1" noChangeArrowheads="1"/>
          </p:cNvSpPr>
          <p:nvPr>
            <p:ph type="body" idx="1"/>
          </p:nvPr>
        </p:nvSpPr>
        <p:spPr>
          <a:xfrm>
            <a:off x="5915025" y="1014413"/>
            <a:ext cx="4667250" cy="1262062"/>
          </a:xfrm>
        </p:spPr>
        <p:txBody>
          <a:bodyPr/>
          <a:lstStyle/>
          <a:p>
            <a:pPr>
              <a:defRPr/>
            </a:pPr>
            <a:r>
              <a:rPr lang="en-US" sz="2200" dirty="0">
                <a:latin typeface="Gill Sans MT" charset="0"/>
              </a:rPr>
              <a:t>before sending </a:t>
            </a:r>
            <a:r>
              <a:rPr lang="en-US" sz="2200" i="1" dirty="0">
                <a:solidFill>
                  <a:srgbClr val="C00000"/>
                </a:solidFill>
                <a:latin typeface="Gill Sans MT" charset="0"/>
              </a:rPr>
              <a:t>HTTP</a:t>
            </a:r>
            <a:r>
              <a:rPr lang="en-US" sz="2200" b="1" i="1" dirty="0">
                <a:solidFill>
                  <a:srgbClr val="C00000"/>
                </a:solidFill>
                <a:latin typeface="Gill Sans MT" charset="0"/>
              </a:rPr>
              <a:t> </a:t>
            </a:r>
            <a:r>
              <a:rPr lang="en-US" sz="2200" dirty="0">
                <a:latin typeface="Gill Sans MT" charset="0"/>
              </a:rPr>
              <a:t>request, need IP address of www.google.com:  </a:t>
            </a:r>
            <a:r>
              <a:rPr lang="en-US" sz="2200" i="1" dirty="0">
                <a:solidFill>
                  <a:srgbClr val="C00000"/>
                </a:solidFill>
                <a:latin typeface="Gill Sans MT" charset="0"/>
              </a:rPr>
              <a:t>DNS</a:t>
            </a:r>
          </a:p>
        </p:txBody>
      </p:sp>
      <p:sp>
        <p:nvSpPr>
          <p:cNvPr id="212998" name="Line 43"/>
          <p:cNvSpPr>
            <a:spLocks noChangeShapeType="1"/>
          </p:cNvSpPr>
          <p:nvPr/>
        </p:nvSpPr>
        <p:spPr bwMode="auto">
          <a:xfrm flipV="1">
            <a:off x="4189414"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grpSp>
        <p:nvGrpSpPr>
          <p:cNvPr id="704557" name="Group 45"/>
          <p:cNvGrpSpPr>
            <a:grpSpLocks/>
          </p:cNvGrpSpPr>
          <p:nvPr/>
        </p:nvGrpSpPr>
        <p:grpSpPr bwMode="auto">
          <a:xfrm>
            <a:off x="2719388" y="1081088"/>
            <a:ext cx="976312" cy="1460500"/>
            <a:chOff x="651" y="681"/>
            <a:chExt cx="615" cy="920"/>
          </a:xfrm>
        </p:grpSpPr>
        <p:sp>
          <p:nvSpPr>
            <p:cNvPr id="213049" name="Freeform 46"/>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3050" name="Group 47"/>
            <p:cNvGrpSpPr>
              <a:grpSpLocks/>
            </p:cNvGrpSpPr>
            <p:nvPr/>
          </p:nvGrpSpPr>
          <p:grpSpPr bwMode="auto">
            <a:xfrm>
              <a:off x="651" y="681"/>
              <a:ext cx="500" cy="828"/>
              <a:chOff x="569" y="2954"/>
              <a:chExt cx="500" cy="828"/>
            </a:xfrm>
          </p:grpSpPr>
          <p:sp>
            <p:nvSpPr>
              <p:cNvPr id="90172" name="Rectangle 48"/>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73" name="Text Box 49"/>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DNS</a:t>
                </a:r>
              </a:p>
              <a:p>
                <a:pPr algn="ctr">
                  <a:defRPr/>
                </a:pPr>
                <a:r>
                  <a:rPr lang="en-US" sz="1600" i="0" dirty="0">
                    <a:solidFill>
                      <a:srgbClr val="000000"/>
                    </a:solidFill>
                    <a:latin typeface="Arial" charset="0"/>
                  </a:rPr>
                  <a:t>UDP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90174" name="Line 50"/>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0175" name="Line 51"/>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0176" name="Line 52"/>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0177" name="Line 53"/>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4788" name="Group 276"/>
          <p:cNvGrpSpPr>
            <a:grpSpLocks/>
          </p:cNvGrpSpPr>
          <p:nvPr/>
        </p:nvGrpSpPr>
        <p:grpSpPr bwMode="auto">
          <a:xfrm>
            <a:off x="1804988" y="1157288"/>
            <a:ext cx="762000" cy="876300"/>
            <a:chOff x="177" y="729"/>
            <a:chExt cx="480" cy="552"/>
          </a:xfrm>
        </p:grpSpPr>
        <p:grpSp>
          <p:nvGrpSpPr>
            <p:cNvPr id="213029" name="Group 54"/>
            <p:cNvGrpSpPr>
              <a:grpSpLocks/>
            </p:cNvGrpSpPr>
            <p:nvPr/>
          </p:nvGrpSpPr>
          <p:grpSpPr bwMode="auto">
            <a:xfrm>
              <a:off x="343" y="732"/>
              <a:ext cx="290" cy="154"/>
              <a:chOff x="844" y="3337"/>
              <a:chExt cx="290" cy="154"/>
            </a:xfrm>
          </p:grpSpPr>
          <p:sp>
            <p:nvSpPr>
              <p:cNvPr id="90168" name="Rectangle 55"/>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69" name="Text Box 56"/>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DNS</a:t>
                </a:r>
              </a:p>
            </p:txBody>
          </p:sp>
        </p:grpSp>
        <p:grpSp>
          <p:nvGrpSpPr>
            <p:cNvPr id="213030" name="Group 59"/>
            <p:cNvGrpSpPr>
              <a:grpSpLocks/>
            </p:cNvGrpSpPr>
            <p:nvPr/>
          </p:nvGrpSpPr>
          <p:grpSpPr bwMode="auto">
            <a:xfrm>
              <a:off x="290" y="874"/>
              <a:ext cx="354" cy="154"/>
              <a:chOff x="740" y="3209"/>
              <a:chExt cx="354" cy="154"/>
            </a:xfrm>
          </p:grpSpPr>
          <p:grpSp>
            <p:nvGrpSpPr>
              <p:cNvPr id="213042" name="Group 60"/>
              <p:cNvGrpSpPr>
                <a:grpSpLocks/>
              </p:cNvGrpSpPr>
              <p:nvPr/>
            </p:nvGrpSpPr>
            <p:grpSpPr bwMode="auto">
              <a:xfrm>
                <a:off x="794" y="3209"/>
                <a:ext cx="290" cy="154"/>
                <a:chOff x="844" y="3337"/>
                <a:chExt cx="290" cy="154"/>
              </a:xfrm>
            </p:grpSpPr>
            <p:sp>
              <p:nvSpPr>
                <p:cNvPr id="90166" name="Rectangle 61"/>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67" name="Text Box 62"/>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DNS</a:t>
                  </a:r>
                </a:p>
              </p:txBody>
            </p:sp>
          </p:grpSp>
          <p:sp>
            <p:nvSpPr>
              <p:cNvPr id="90164" name="Rectangle 63"/>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65" name="Rectangle 64"/>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3031" name="Group 65"/>
            <p:cNvGrpSpPr>
              <a:grpSpLocks/>
            </p:cNvGrpSpPr>
            <p:nvPr/>
          </p:nvGrpSpPr>
          <p:grpSpPr bwMode="auto">
            <a:xfrm>
              <a:off x="290" y="1022"/>
              <a:ext cx="354" cy="154"/>
              <a:chOff x="836" y="3305"/>
              <a:chExt cx="354" cy="154"/>
            </a:xfrm>
          </p:grpSpPr>
          <p:grpSp>
            <p:nvGrpSpPr>
              <p:cNvPr id="213036" name="Group 66"/>
              <p:cNvGrpSpPr>
                <a:grpSpLocks/>
              </p:cNvGrpSpPr>
              <p:nvPr/>
            </p:nvGrpSpPr>
            <p:grpSpPr bwMode="auto">
              <a:xfrm>
                <a:off x="890" y="3305"/>
                <a:ext cx="290" cy="154"/>
                <a:chOff x="844" y="3337"/>
                <a:chExt cx="290" cy="154"/>
              </a:xfrm>
            </p:grpSpPr>
            <p:sp>
              <p:nvSpPr>
                <p:cNvPr id="90161" name="Rectangle 6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62" name="Text Box 68"/>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DNS</a:t>
                  </a:r>
                </a:p>
              </p:txBody>
            </p:sp>
          </p:grpSp>
          <p:grpSp>
            <p:nvGrpSpPr>
              <p:cNvPr id="213037" name="Group 69"/>
              <p:cNvGrpSpPr>
                <a:grpSpLocks/>
              </p:cNvGrpSpPr>
              <p:nvPr/>
            </p:nvGrpSpPr>
            <p:grpSpPr bwMode="auto">
              <a:xfrm>
                <a:off x="836" y="3334"/>
                <a:ext cx="354" cy="94"/>
                <a:chOff x="836" y="3334"/>
                <a:chExt cx="354" cy="94"/>
              </a:xfrm>
            </p:grpSpPr>
            <p:sp>
              <p:nvSpPr>
                <p:cNvPr id="90159" name="Rectangle 70"/>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60" name="Rectangle 71"/>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3032" name="Group 72"/>
            <p:cNvGrpSpPr>
              <a:grpSpLocks/>
            </p:cNvGrpSpPr>
            <p:nvPr/>
          </p:nvGrpSpPr>
          <p:grpSpPr bwMode="auto">
            <a:xfrm>
              <a:off x="177" y="1042"/>
              <a:ext cx="480" cy="112"/>
              <a:chOff x="627" y="3377"/>
              <a:chExt cx="480" cy="112"/>
            </a:xfrm>
          </p:grpSpPr>
          <p:sp>
            <p:nvSpPr>
              <p:cNvPr id="90155" name="Rectangle 73"/>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56" name="Rectangle 74"/>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0154" name="AutoShape 89"/>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704664" name="Rectangle 152"/>
          <p:cNvSpPr>
            <a:spLocks noChangeArrowheads="1"/>
          </p:cNvSpPr>
          <p:nvPr/>
        </p:nvSpPr>
        <p:spPr bwMode="auto">
          <a:xfrm>
            <a:off x="5911850" y="2051051"/>
            <a:ext cx="4586288"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200" dirty="0">
                <a:solidFill>
                  <a:srgbClr val="000000"/>
                </a:solidFill>
                <a:latin typeface="Gill Sans MT" charset="0"/>
              </a:rPr>
              <a:t>DNS query created, encapsulated in UDP, encapsulated in IP, encapsulated in Eth.  To send frame to router, need MAC address of router interface: </a:t>
            </a:r>
            <a:r>
              <a:rPr lang="en-US" sz="2200" dirty="0">
                <a:solidFill>
                  <a:srgbClr val="C00000"/>
                </a:solidFill>
                <a:latin typeface="Gill Sans MT" charset="0"/>
              </a:rPr>
              <a:t>ARP</a:t>
            </a:r>
          </a:p>
          <a:p>
            <a:pPr>
              <a:lnSpc>
                <a:spcPct val="90000"/>
              </a:lnSpc>
              <a:spcBef>
                <a:spcPct val="20000"/>
              </a:spcBef>
              <a:buClr>
                <a:srgbClr val="000099"/>
              </a:buClr>
              <a:buSzPct val="100000"/>
              <a:defRPr/>
            </a:pPr>
            <a:endParaRPr lang="en-US" sz="2200" b="1" dirty="0">
              <a:solidFill>
                <a:srgbClr val="000000"/>
              </a:solidFill>
              <a:latin typeface="Gill Sans MT" charset="0"/>
            </a:endParaRPr>
          </a:p>
        </p:txBody>
      </p:sp>
      <p:sp>
        <p:nvSpPr>
          <p:cNvPr id="704665" name="Rectangle 153"/>
          <p:cNvSpPr>
            <a:spLocks noChangeArrowheads="1"/>
          </p:cNvSpPr>
          <p:nvPr/>
        </p:nvSpPr>
        <p:spPr bwMode="auto">
          <a:xfrm>
            <a:off x="5943601" y="3608389"/>
            <a:ext cx="4386263"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200" dirty="0">
                <a:solidFill>
                  <a:srgbClr val="C00000"/>
                </a:solidFill>
                <a:latin typeface="Gill Sans MT" charset="0"/>
              </a:rPr>
              <a:t>ARP query </a:t>
            </a:r>
            <a:r>
              <a:rPr lang="en-US" sz="2200" dirty="0">
                <a:solidFill>
                  <a:srgbClr val="000000"/>
                </a:solidFill>
                <a:latin typeface="Gill Sans MT" charset="0"/>
              </a:rPr>
              <a:t>broadcast, received by router, which replies with </a:t>
            </a:r>
            <a:r>
              <a:rPr lang="en-US" sz="2200" dirty="0">
                <a:solidFill>
                  <a:srgbClr val="C00000"/>
                </a:solidFill>
                <a:latin typeface="Gill Sans MT" charset="0"/>
              </a:rPr>
              <a:t>ARP reply </a:t>
            </a:r>
            <a:r>
              <a:rPr lang="en-US" sz="2200" dirty="0">
                <a:solidFill>
                  <a:srgbClr val="000000"/>
                </a:solidFill>
                <a:latin typeface="Gill Sans MT" charset="0"/>
              </a:rPr>
              <a:t>giving MAC address of router interface</a:t>
            </a:r>
          </a:p>
        </p:txBody>
      </p:sp>
      <p:sp>
        <p:nvSpPr>
          <p:cNvPr id="704666" name="Rectangle 154"/>
          <p:cNvSpPr>
            <a:spLocks noChangeArrowheads="1"/>
          </p:cNvSpPr>
          <p:nvPr/>
        </p:nvSpPr>
        <p:spPr bwMode="auto">
          <a:xfrm>
            <a:off x="5995988" y="5000626"/>
            <a:ext cx="4286250"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200" dirty="0">
                <a:solidFill>
                  <a:srgbClr val="000000"/>
                </a:solidFill>
                <a:latin typeface="Gill Sans MT" charset="0"/>
              </a:rPr>
              <a:t>client now knows MAC address of first hop router, so can now send frame containing DNS query </a:t>
            </a:r>
          </a:p>
        </p:txBody>
      </p:sp>
      <p:grpSp>
        <p:nvGrpSpPr>
          <p:cNvPr id="704775" name="Group 263"/>
          <p:cNvGrpSpPr>
            <a:grpSpLocks/>
          </p:cNvGrpSpPr>
          <p:nvPr/>
        </p:nvGrpSpPr>
        <p:grpSpPr bwMode="auto">
          <a:xfrm>
            <a:off x="1616075" y="1868489"/>
            <a:ext cx="1081088" cy="244475"/>
            <a:chOff x="76" y="2296"/>
            <a:chExt cx="681" cy="154"/>
          </a:xfrm>
        </p:grpSpPr>
        <p:sp>
          <p:nvSpPr>
            <p:cNvPr id="90145" name="Rectangle 103"/>
            <p:cNvSpPr>
              <a:spLocks noChangeArrowheads="1"/>
            </p:cNvSpPr>
            <p:nvPr/>
          </p:nvSpPr>
          <p:spPr bwMode="auto">
            <a:xfrm>
              <a:off x="76" y="2305"/>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46" name="Rectangle 101"/>
            <p:cNvSpPr>
              <a:spLocks noChangeArrowheads="1"/>
            </p:cNvSpPr>
            <p:nvPr/>
          </p:nvSpPr>
          <p:spPr bwMode="auto">
            <a:xfrm>
              <a:off x="89" y="2321"/>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47" name="Rectangle 102"/>
            <p:cNvSpPr>
              <a:spLocks noChangeArrowheads="1"/>
            </p:cNvSpPr>
            <p:nvPr/>
          </p:nvSpPr>
          <p:spPr bwMode="auto">
            <a:xfrm>
              <a:off x="687" y="2320"/>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48" name="Rectangle 100"/>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49" name="Text Box 95"/>
            <p:cNvSpPr txBox="1">
              <a:spLocks noChangeArrowheads="1"/>
            </p:cNvSpPr>
            <p:nvPr/>
          </p:nvSpPr>
          <p:spPr bwMode="auto">
            <a:xfrm>
              <a:off x="182" y="2296"/>
              <a:ext cx="501"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ARP query</a:t>
              </a:r>
            </a:p>
          </p:txBody>
        </p:sp>
      </p:grpSp>
      <p:grpSp>
        <p:nvGrpSpPr>
          <p:cNvPr id="704767" name="Group 255"/>
          <p:cNvGrpSpPr>
            <a:grpSpLocks/>
          </p:cNvGrpSpPr>
          <p:nvPr/>
        </p:nvGrpSpPr>
        <p:grpSpPr bwMode="auto">
          <a:xfrm>
            <a:off x="3765550" y="2982914"/>
            <a:ext cx="1016000" cy="877887"/>
            <a:chOff x="719" y="2137"/>
            <a:chExt cx="640" cy="553"/>
          </a:xfrm>
        </p:grpSpPr>
        <p:sp>
          <p:nvSpPr>
            <p:cNvPr id="213016" name="Freeform 244"/>
            <p:cNvSpPr>
              <a:spLocks/>
            </p:cNvSpPr>
            <p:nvPr/>
          </p:nvSpPr>
          <p:spPr bwMode="auto">
            <a:xfrm>
              <a:off x="755" y="2268"/>
              <a:ext cx="604" cy="422"/>
            </a:xfrm>
            <a:custGeom>
              <a:avLst/>
              <a:gdLst>
                <a:gd name="T0" fmla="*/ 493 w 604"/>
                <a:gd name="T1" fmla="*/ 0 h 422"/>
                <a:gd name="T2" fmla="*/ 604 w 604"/>
                <a:gd name="T3" fmla="*/ 422 h 422"/>
                <a:gd name="T4" fmla="*/ 0 w 604"/>
                <a:gd name="T5" fmla="*/ 307 h 422"/>
                <a:gd name="T6" fmla="*/ 220 w 604"/>
                <a:gd name="T7" fmla="*/ 3 h 422"/>
                <a:gd name="T8" fmla="*/ 493 w 604"/>
                <a:gd name="T9" fmla="*/ 0 h 4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422">
                  <a:moveTo>
                    <a:pt x="493" y="0"/>
                  </a:moveTo>
                  <a:lnTo>
                    <a:pt x="604" y="422"/>
                  </a:lnTo>
                  <a:lnTo>
                    <a:pt x="0" y="307"/>
                  </a:lnTo>
                  <a:lnTo>
                    <a:pt x="220" y="3"/>
                  </a:lnTo>
                  <a:lnTo>
                    <a:pt x="493"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90138" name="Rectangle 246"/>
            <p:cNvSpPr>
              <a:spLocks noChangeArrowheads="1"/>
            </p:cNvSpPr>
            <p:nvPr/>
          </p:nvSpPr>
          <p:spPr bwMode="auto">
            <a:xfrm>
              <a:off x="751" y="2266"/>
              <a:ext cx="493" cy="313"/>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39" name="Text Box 247"/>
            <p:cNvSpPr txBox="1">
              <a:spLocks noChangeArrowheads="1"/>
            </p:cNvSpPr>
            <p:nvPr/>
          </p:nvSpPr>
          <p:spPr bwMode="auto">
            <a:xfrm>
              <a:off x="835" y="2235"/>
              <a:ext cx="336"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90140" name="Line 250"/>
            <p:cNvSpPr>
              <a:spLocks noChangeShapeType="1"/>
            </p:cNvSpPr>
            <p:nvPr/>
          </p:nvSpPr>
          <p:spPr bwMode="auto">
            <a:xfrm>
              <a:off x="747" y="2264"/>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0141" name="Line 251"/>
            <p:cNvSpPr>
              <a:spLocks noChangeShapeType="1"/>
            </p:cNvSpPr>
            <p:nvPr/>
          </p:nvSpPr>
          <p:spPr bwMode="auto">
            <a:xfrm>
              <a:off x="744" y="2423"/>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213021" name="Group 252"/>
            <p:cNvGrpSpPr>
              <a:grpSpLocks/>
            </p:cNvGrpSpPr>
            <p:nvPr/>
          </p:nvGrpSpPr>
          <p:grpSpPr bwMode="auto">
            <a:xfrm>
              <a:off x="719" y="2137"/>
              <a:ext cx="280" cy="154"/>
              <a:chOff x="161" y="1354"/>
              <a:chExt cx="280" cy="154"/>
            </a:xfrm>
          </p:grpSpPr>
          <p:sp>
            <p:nvSpPr>
              <p:cNvPr id="90143" name="Rectangle 253"/>
              <p:cNvSpPr>
                <a:spLocks noChangeArrowheads="1"/>
              </p:cNvSpPr>
              <p:nvPr/>
            </p:nvSpPr>
            <p:spPr bwMode="auto">
              <a:xfrm>
                <a:off x="192" y="1365"/>
                <a:ext cx="228" cy="141"/>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44" name="Text Box 254"/>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ARP</a:t>
                </a:r>
              </a:p>
            </p:txBody>
          </p:sp>
        </p:grpSp>
      </p:grpSp>
      <p:grpSp>
        <p:nvGrpSpPr>
          <p:cNvPr id="704754" name="Group 242"/>
          <p:cNvGrpSpPr>
            <a:grpSpLocks/>
          </p:cNvGrpSpPr>
          <p:nvPr/>
        </p:nvGrpSpPr>
        <p:grpSpPr bwMode="auto">
          <a:xfrm>
            <a:off x="2674938" y="1720851"/>
            <a:ext cx="444500" cy="244475"/>
            <a:chOff x="161" y="1354"/>
            <a:chExt cx="280" cy="154"/>
          </a:xfrm>
        </p:grpSpPr>
        <p:sp>
          <p:nvSpPr>
            <p:cNvPr id="90135" name="Rectangle 241"/>
            <p:cNvSpPr>
              <a:spLocks noChangeArrowheads="1"/>
            </p:cNvSpPr>
            <p:nvPr/>
          </p:nvSpPr>
          <p:spPr bwMode="auto">
            <a:xfrm>
              <a:off x="192" y="1365"/>
              <a:ext cx="228" cy="141"/>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36" name="Text Box 240"/>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ARP</a:t>
              </a:r>
            </a:p>
          </p:txBody>
        </p:sp>
      </p:grpSp>
      <p:grpSp>
        <p:nvGrpSpPr>
          <p:cNvPr id="704782" name="Group 270"/>
          <p:cNvGrpSpPr>
            <a:grpSpLocks/>
          </p:cNvGrpSpPr>
          <p:nvPr/>
        </p:nvGrpSpPr>
        <p:grpSpPr bwMode="auto">
          <a:xfrm>
            <a:off x="2701925" y="3187701"/>
            <a:ext cx="1081088" cy="244475"/>
            <a:chOff x="76" y="2296"/>
            <a:chExt cx="681" cy="154"/>
          </a:xfrm>
        </p:grpSpPr>
        <p:sp>
          <p:nvSpPr>
            <p:cNvPr id="90130" name="Rectangle 271"/>
            <p:cNvSpPr>
              <a:spLocks noChangeArrowheads="1"/>
            </p:cNvSpPr>
            <p:nvPr/>
          </p:nvSpPr>
          <p:spPr bwMode="auto">
            <a:xfrm>
              <a:off x="76" y="2305"/>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31" name="Rectangle 272"/>
            <p:cNvSpPr>
              <a:spLocks noChangeArrowheads="1"/>
            </p:cNvSpPr>
            <p:nvPr/>
          </p:nvSpPr>
          <p:spPr bwMode="auto">
            <a:xfrm>
              <a:off x="89" y="2321"/>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32" name="Rectangle 273"/>
            <p:cNvSpPr>
              <a:spLocks noChangeArrowheads="1"/>
            </p:cNvSpPr>
            <p:nvPr/>
          </p:nvSpPr>
          <p:spPr bwMode="auto">
            <a:xfrm>
              <a:off x="687" y="2320"/>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33" name="Rectangle 274"/>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0134" name="Text Box 275"/>
            <p:cNvSpPr txBox="1">
              <a:spLocks noChangeArrowheads="1"/>
            </p:cNvSpPr>
            <p:nvPr/>
          </p:nvSpPr>
          <p:spPr bwMode="auto">
            <a:xfrm>
              <a:off x="182" y="2296"/>
              <a:ext cx="47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ARP reply</a:t>
              </a:r>
            </a:p>
          </p:txBody>
        </p:sp>
      </p:grpSp>
      <p:pic>
        <p:nvPicPr>
          <p:cNvPr id="213008" name="Picture 6" descr="underline_bas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19263" y="641350"/>
            <a:ext cx="8228012"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482254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704557"/>
                                        </p:tgtEl>
                                        <p:attrNameLst>
                                          <p:attrName>style.visibility</p:attrName>
                                        </p:attrNameLst>
                                      </p:cBhvr>
                                      <p:to>
                                        <p:strVal val="visible"/>
                                      </p:to>
                                    </p:set>
                                    <p:animEffect transition="in" filter="wipe(down)">
                                      <p:cBhvr>
                                        <p:cTn id="7" dur="500"/>
                                        <p:tgtEl>
                                          <p:spTgt spid="704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704788"/>
                                        </p:tgtEl>
                                        <p:attrNameLst>
                                          <p:attrName>style.visibility</p:attrName>
                                        </p:attrNameLst>
                                      </p:cBhvr>
                                      <p:to>
                                        <p:strVal val="visible"/>
                                      </p:to>
                                    </p:set>
                                    <p:animEffect transition="in" filter="wipe(up)">
                                      <p:cBhvr>
                                        <p:cTn id="12" dur="500"/>
                                        <p:tgtEl>
                                          <p:spTgt spid="704788"/>
                                        </p:tgtEl>
                                      </p:cBhvr>
                                    </p:animEffect>
                                  </p:childTnLst>
                                </p:cTn>
                              </p:par>
                              <p:par>
                                <p:cTn id="13" presetID="9" presetClass="entr" presetSubtype="0" fill="hold" nodeType="withEffect">
                                  <p:stCondLst>
                                    <p:cond delay="0"/>
                                  </p:stCondLst>
                                  <p:childTnLst>
                                    <p:set>
                                      <p:cBhvr>
                                        <p:cTn id="14" dur="1" fill="hold">
                                          <p:stCondLst>
                                            <p:cond delay="0"/>
                                          </p:stCondLst>
                                        </p:cTn>
                                        <p:tgtEl>
                                          <p:spTgt spid="704754"/>
                                        </p:tgtEl>
                                        <p:attrNameLst>
                                          <p:attrName>style.visibility</p:attrName>
                                        </p:attrNameLst>
                                      </p:cBhvr>
                                      <p:to>
                                        <p:strVal val="visible"/>
                                      </p:to>
                                    </p:set>
                                    <p:animEffect transition="in" filter="dissolve">
                                      <p:cBhvr>
                                        <p:cTn id="15" dur="500"/>
                                        <p:tgtEl>
                                          <p:spTgt spid="704754"/>
                                        </p:tgtEl>
                                      </p:cBhvr>
                                    </p:animEffect>
                                  </p:childTnLst>
                                </p:cTn>
                              </p:par>
                              <p:par>
                                <p:cTn id="16" presetID="1" presetClass="entr" presetSubtype="0" fill="hold" grpId="0" nodeType="withEffect">
                                  <p:stCondLst>
                                    <p:cond delay="0"/>
                                  </p:stCondLst>
                                  <p:childTnLst>
                                    <p:set>
                                      <p:cBhvr>
                                        <p:cTn id="17" dur="1" fill="hold">
                                          <p:stCondLst>
                                            <p:cond delay="0"/>
                                          </p:stCondLst>
                                        </p:cTn>
                                        <p:tgtEl>
                                          <p:spTgt spid="704664"/>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704775"/>
                                        </p:tgtEl>
                                        <p:attrNameLst>
                                          <p:attrName>style.visibility</p:attrName>
                                        </p:attrNameLst>
                                      </p:cBhvr>
                                      <p:to>
                                        <p:strVal val="visible"/>
                                      </p:to>
                                    </p:set>
                                    <p:animEffect transition="in" filter="dissolve">
                                      <p:cBhvr>
                                        <p:cTn id="22" dur="500"/>
                                        <p:tgtEl>
                                          <p:spTgt spid="704775"/>
                                        </p:tgtEl>
                                      </p:cBhvr>
                                    </p:animEffect>
                                  </p:childTnLst>
                                </p:cTn>
                              </p:par>
                            </p:childTnLst>
                          </p:cTn>
                        </p:par>
                        <p:par>
                          <p:cTn id="23" fill="hold" nodeType="afterGroup">
                            <p:stCondLst>
                              <p:cond delay="500"/>
                            </p:stCondLst>
                            <p:childTnLst>
                              <p:par>
                                <p:cTn id="24" presetID="0" presetClass="path" presetSubtype="0" accel="50000" decel="50000" fill="hold" nodeType="afterEffect">
                                  <p:stCondLst>
                                    <p:cond delay="0"/>
                                  </p:stCondLst>
                                  <p:childTnLst>
                                    <p:animMotion origin="layout" path="M -2.77778E-6 2.22222E-6 L -0.00052 0.08056 L 0.4151 0.075 L 0.26701 0.2757 L 0.1151 0.27431 L 0.1151 0.18889 " pathEditMode="relative" ptsTypes="AAAAAA">
                                      <p:cBhvr>
                                        <p:cTn id="25" dur="2000" fill="hold"/>
                                        <p:tgtEl>
                                          <p:spTgt spid="704775"/>
                                        </p:tgtEl>
                                        <p:attrNameLst>
                                          <p:attrName>ppt_x</p:attrName>
                                          <p:attrName>ppt_y</p:attrName>
                                        </p:attrNameLst>
                                      </p:cBhvr>
                                    </p:animMotion>
                                  </p:childTnLst>
                                </p:cTn>
                              </p:par>
                            </p:childTnLst>
                          </p:cTn>
                        </p:par>
                        <p:par>
                          <p:cTn id="26" fill="hold" nodeType="afterGroup">
                            <p:stCondLst>
                              <p:cond delay="2500"/>
                            </p:stCondLst>
                            <p:childTnLst>
                              <p:par>
                                <p:cTn id="27" presetID="22" presetClass="entr" presetSubtype="4" fill="hold" nodeType="afterEffect">
                                  <p:stCondLst>
                                    <p:cond delay="0"/>
                                  </p:stCondLst>
                                  <p:childTnLst>
                                    <p:set>
                                      <p:cBhvr>
                                        <p:cTn id="28" dur="1" fill="hold">
                                          <p:stCondLst>
                                            <p:cond delay="0"/>
                                          </p:stCondLst>
                                        </p:cTn>
                                        <p:tgtEl>
                                          <p:spTgt spid="704767"/>
                                        </p:tgtEl>
                                        <p:attrNameLst>
                                          <p:attrName>style.visibility</p:attrName>
                                        </p:attrNameLst>
                                      </p:cBhvr>
                                      <p:to>
                                        <p:strVal val="visible"/>
                                      </p:to>
                                    </p:set>
                                    <p:animEffect transition="in" filter="wipe(down)">
                                      <p:cBhvr>
                                        <p:cTn id="29" dur="500"/>
                                        <p:tgtEl>
                                          <p:spTgt spid="704767"/>
                                        </p:tgtEl>
                                      </p:cBhvr>
                                    </p:animEffect>
                                  </p:childTnLst>
                                </p:cTn>
                              </p:par>
                            </p:childTnLst>
                          </p:cTn>
                        </p:par>
                        <p:par>
                          <p:cTn id="30" fill="hold" nodeType="afterGroup">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70466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xit" presetSubtype="0" fill="hold" nodeType="clickEffect">
                                  <p:stCondLst>
                                    <p:cond delay="0"/>
                                  </p:stCondLst>
                                  <p:childTnLst>
                                    <p:animEffect transition="out" filter="dissolve">
                                      <p:cBhvr>
                                        <p:cTn id="36" dur="500"/>
                                        <p:tgtEl>
                                          <p:spTgt spid="704775"/>
                                        </p:tgtEl>
                                      </p:cBhvr>
                                    </p:animEffect>
                                    <p:set>
                                      <p:cBhvr>
                                        <p:cTn id="37" dur="1" fill="hold">
                                          <p:stCondLst>
                                            <p:cond delay="499"/>
                                          </p:stCondLst>
                                        </p:cTn>
                                        <p:tgtEl>
                                          <p:spTgt spid="704775"/>
                                        </p:tgtEl>
                                        <p:attrNameLst>
                                          <p:attrName>style.visibility</p:attrName>
                                        </p:attrNameLst>
                                      </p:cBhvr>
                                      <p:to>
                                        <p:strVal val="hidden"/>
                                      </p:to>
                                    </p:set>
                                  </p:childTnLst>
                                </p:cTn>
                              </p:par>
                              <p:par>
                                <p:cTn id="38" presetID="9" presetClass="entr" presetSubtype="0" fill="hold" nodeType="withEffect">
                                  <p:stCondLst>
                                    <p:cond delay="0"/>
                                  </p:stCondLst>
                                  <p:childTnLst>
                                    <p:set>
                                      <p:cBhvr>
                                        <p:cTn id="39" dur="1" fill="hold">
                                          <p:stCondLst>
                                            <p:cond delay="0"/>
                                          </p:stCondLst>
                                        </p:cTn>
                                        <p:tgtEl>
                                          <p:spTgt spid="704782"/>
                                        </p:tgtEl>
                                        <p:attrNameLst>
                                          <p:attrName>style.visibility</p:attrName>
                                        </p:attrNameLst>
                                      </p:cBhvr>
                                      <p:to>
                                        <p:strVal val="visible"/>
                                      </p:to>
                                    </p:set>
                                    <p:animEffect transition="in" filter="dissolve">
                                      <p:cBhvr>
                                        <p:cTn id="40" dur="500"/>
                                        <p:tgtEl>
                                          <p:spTgt spid="704782"/>
                                        </p:tgtEl>
                                      </p:cBhvr>
                                    </p:animEffect>
                                  </p:childTnLst>
                                </p:cTn>
                              </p:par>
                            </p:childTnLst>
                          </p:cTn>
                        </p:par>
                        <p:par>
                          <p:cTn id="41" fill="hold" nodeType="afterGroup">
                            <p:stCondLst>
                              <p:cond delay="500"/>
                            </p:stCondLst>
                            <p:childTnLst>
                              <p:par>
                                <p:cTn id="42" presetID="0" presetClass="path" presetSubtype="0" accel="50000" decel="50000" fill="hold" nodeType="afterEffect">
                                  <p:stCondLst>
                                    <p:cond delay="0"/>
                                  </p:stCondLst>
                                  <p:childTnLst>
                                    <p:animMotion origin="layout" path="M 2.77778E-6 1.11111E-6 L 0.00052 0.0794 L 0.1467 0.08009 L 0.29444 -0.12222 L -0.11597 -0.12014 L -0.11597 -0.16181 L -0.11754 -0.1882 " pathEditMode="relative" rAng="0" ptsTypes="AAAAAAA">
                                      <p:cBhvr>
                                        <p:cTn id="43" dur="2000" fill="hold"/>
                                        <p:tgtEl>
                                          <p:spTgt spid="704782"/>
                                        </p:tgtEl>
                                        <p:attrNameLst>
                                          <p:attrName>ppt_x</p:attrName>
                                          <p:attrName>ppt_y</p:attrName>
                                        </p:attrNameLst>
                                      </p:cBhvr>
                                      <p:rCtr x="8837" y="-5417"/>
                                    </p:animMotion>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xit" presetSubtype="0" fill="hold" nodeType="clickEffect">
                                  <p:stCondLst>
                                    <p:cond delay="0"/>
                                  </p:stCondLst>
                                  <p:childTnLst>
                                    <p:animEffect transition="out" filter="dissolve">
                                      <p:cBhvr>
                                        <p:cTn id="47" dur="500"/>
                                        <p:tgtEl>
                                          <p:spTgt spid="704782"/>
                                        </p:tgtEl>
                                      </p:cBhvr>
                                    </p:animEffect>
                                    <p:set>
                                      <p:cBhvr>
                                        <p:cTn id="48" dur="1" fill="hold">
                                          <p:stCondLst>
                                            <p:cond delay="499"/>
                                          </p:stCondLst>
                                        </p:cTn>
                                        <p:tgtEl>
                                          <p:spTgt spid="704782"/>
                                        </p:tgtEl>
                                        <p:attrNameLst>
                                          <p:attrName>style.visibility</p:attrName>
                                        </p:attrNameLst>
                                      </p:cBhvr>
                                      <p:to>
                                        <p:strVal val="hidden"/>
                                      </p:to>
                                    </p:set>
                                  </p:childTnLst>
                                </p:cTn>
                              </p:par>
                              <p:par>
                                <p:cTn id="49" presetID="9" presetClass="exit" presetSubtype="0" fill="hold" nodeType="withEffect">
                                  <p:stCondLst>
                                    <p:cond delay="0"/>
                                  </p:stCondLst>
                                  <p:childTnLst>
                                    <p:animEffect transition="out" filter="dissolve">
                                      <p:cBhvr>
                                        <p:cTn id="50" dur="500"/>
                                        <p:tgtEl>
                                          <p:spTgt spid="704767"/>
                                        </p:tgtEl>
                                      </p:cBhvr>
                                    </p:animEffect>
                                    <p:set>
                                      <p:cBhvr>
                                        <p:cTn id="51" dur="1" fill="hold">
                                          <p:stCondLst>
                                            <p:cond delay="499"/>
                                          </p:stCondLst>
                                        </p:cTn>
                                        <p:tgtEl>
                                          <p:spTgt spid="70476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704754"/>
                                        </p:tgtEl>
                                      </p:cBhvr>
                                    </p:animEffect>
                                    <p:set>
                                      <p:cBhvr>
                                        <p:cTn id="54" dur="1" fill="hold">
                                          <p:stCondLst>
                                            <p:cond delay="499"/>
                                          </p:stCondLst>
                                        </p:cTn>
                                        <p:tgtEl>
                                          <p:spTgt spid="704754"/>
                                        </p:tgtEl>
                                        <p:attrNameLst>
                                          <p:attrName>style.visibility</p:attrName>
                                        </p:attrNameLst>
                                      </p:cBhvr>
                                      <p:to>
                                        <p:strVal val="hidden"/>
                                      </p:to>
                                    </p:set>
                                  </p:childTnLst>
                                </p:cTn>
                              </p:par>
                            </p:childTnLst>
                          </p:cTn>
                        </p:par>
                        <p:par>
                          <p:cTn id="55" fill="hold" nodeType="afterGroup">
                            <p:stCondLst>
                              <p:cond delay="500"/>
                            </p:stCondLst>
                            <p:childTnLst>
                              <p:par>
                                <p:cTn id="56" presetID="1" presetClass="entr" presetSubtype="0" fill="hold" grpId="0" nodeType="afterEffect">
                                  <p:stCondLst>
                                    <p:cond delay="0"/>
                                  </p:stCondLst>
                                  <p:childTnLst>
                                    <p:set>
                                      <p:cBhvr>
                                        <p:cTn id="57" dur="1" fill="hold">
                                          <p:stCondLst>
                                            <p:cond delay="0"/>
                                          </p:stCondLst>
                                        </p:cTn>
                                        <p:tgtEl>
                                          <p:spTgt spid="7046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664" grpId="0"/>
      <p:bldP spid="704665" grpId="0"/>
      <p:bldP spid="70466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4017" name="Group 230"/>
          <p:cNvGrpSpPr>
            <a:grpSpLocks/>
          </p:cNvGrpSpPr>
          <p:nvPr/>
        </p:nvGrpSpPr>
        <p:grpSpPr bwMode="auto">
          <a:xfrm>
            <a:off x="2297113" y="1273175"/>
            <a:ext cx="3554412" cy="3067050"/>
            <a:chOff x="773113" y="1273175"/>
            <a:chExt cx="3554412" cy="3066395"/>
          </a:xfrm>
        </p:grpSpPr>
        <p:sp>
          <p:nvSpPr>
            <p:cNvPr id="214233" name="Freeform 3"/>
            <p:cNvSpPr>
              <a:spLocks/>
            </p:cNvSpPr>
            <p:nvPr/>
          </p:nvSpPr>
          <p:spPr bwMode="auto">
            <a:xfrm>
              <a:off x="773113" y="127317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214234" name="Line 36"/>
            <p:cNvSpPr>
              <a:spLocks noChangeShapeType="1"/>
            </p:cNvSpPr>
            <p:nvPr/>
          </p:nvSpPr>
          <p:spPr bwMode="auto">
            <a:xfrm flipV="1">
              <a:off x="3775075" y="2344738"/>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235" name="Line 43"/>
            <p:cNvSpPr>
              <a:spLocks noChangeShapeType="1"/>
            </p:cNvSpPr>
            <p:nvPr/>
          </p:nvSpPr>
          <p:spPr bwMode="auto">
            <a:xfrm flipV="1">
              <a:off x="2665413"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236" name="Line 44"/>
            <p:cNvSpPr>
              <a:spLocks noChangeShapeType="1"/>
            </p:cNvSpPr>
            <p:nvPr/>
          </p:nvSpPr>
          <p:spPr bwMode="auto">
            <a:xfrm flipV="1">
              <a:off x="3924300" y="2201863"/>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237" name="Line 48"/>
            <p:cNvSpPr>
              <a:spLocks noChangeShapeType="1"/>
            </p:cNvSpPr>
            <p:nvPr/>
          </p:nvSpPr>
          <p:spPr bwMode="auto">
            <a:xfrm flipV="1">
              <a:off x="3279775" y="2736850"/>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91359" name="Text Box 240"/>
            <p:cNvSpPr txBox="1">
              <a:spLocks noChangeArrowheads="1"/>
            </p:cNvSpPr>
            <p:nvPr/>
          </p:nvSpPr>
          <p:spPr bwMode="auto">
            <a:xfrm>
              <a:off x="2562225" y="3815807"/>
              <a:ext cx="1211263" cy="523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dirty="0">
                  <a:solidFill>
                    <a:srgbClr val="000000"/>
                  </a:solidFill>
                  <a:latin typeface="Arial" charset="0"/>
                  <a:cs typeface="Arial" charset="0"/>
                </a:rPr>
                <a:t>router</a:t>
              </a:r>
            </a:p>
            <a:p>
              <a:pPr>
                <a:defRPr/>
              </a:pPr>
              <a:r>
                <a:rPr lang="en-US" sz="1400" dirty="0">
                  <a:solidFill>
                    <a:srgbClr val="000000"/>
                  </a:solidFill>
                  <a:latin typeface="Arial" charset="0"/>
                  <a:cs typeface="Arial" charset="0"/>
                </a:rPr>
                <a:t>(runs DHCP)</a:t>
              </a:r>
            </a:p>
          </p:txBody>
        </p:sp>
        <p:grpSp>
          <p:nvGrpSpPr>
            <p:cNvPr id="214239" name="Group 356"/>
            <p:cNvGrpSpPr>
              <a:grpSpLocks/>
            </p:cNvGrpSpPr>
            <p:nvPr/>
          </p:nvGrpSpPr>
          <p:grpSpPr bwMode="auto">
            <a:xfrm>
              <a:off x="1653422" y="1982680"/>
              <a:ext cx="843032" cy="814871"/>
              <a:chOff x="313" y="1497"/>
              <a:chExt cx="1152" cy="1014"/>
            </a:xfrm>
          </p:grpSpPr>
          <p:pic>
            <p:nvPicPr>
              <p:cNvPr id="214291" name="Picture 354" descr="laptop_stylized_small"/>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4292" name="Picture 355" descr="antenna_stylized"/>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91361"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336925" y="2423867"/>
              <a:ext cx="879475" cy="34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0" name="Rectangle 43"/>
            <p:cNvSpPr>
              <a:spLocks noChangeArrowheads="1"/>
            </p:cNvSpPr>
            <p:nvPr/>
          </p:nvSpPr>
          <p:spPr bwMode="auto">
            <a:xfrm rot="16200000" flipH="1">
              <a:off x="3589349" y="3549138"/>
              <a:ext cx="104753" cy="24447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241" name="Rectangle 43"/>
            <p:cNvSpPr>
              <a:spLocks noChangeArrowheads="1"/>
            </p:cNvSpPr>
            <p:nvPr/>
          </p:nvSpPr>
          <p:spPr bwMode="auto">
            <a:xfrm rot="2460490">
              <a:off x="3206750" y="3274585"/>
              <a:ext cx="82550" cy="24759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242" name="Rectangle 43"/>
            <p:cNvSpPr>
              <a:spLocks noChangeArrowheads="1"/>
            </p:cNvSpPr>
            <p:nvPr/>
          </p:nvSpPr>
          <p:spPr bwMode="auto">
            <a:xfrm rot="16200000">
              <a:off x="2499531" y="2388124"/>
              <a:ext cx="111101" cy="2968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14244" name="Group 248"/>
            <p:cNvGrpSpPr>
              <a:grpSpLocks/>
            </p:cNvGrpSpPr>
            <p:nvPr/>
          </p:nvGrpSpPr>
          <p:grpSpPr bwMode="auto">
            <a:xfrm>
              <a:off x="2597285" y="3210128"/>
              <a:ext cx="332569" cy="581078"/>
              <a:chOff x="4140" y="429"/>
              <a:chExt cx="1425" cy="2396"/>
            </a:xfrm>
          </p:grpSpPr>
          <p:sp>
            <p:nvSpPr>
              <p:cNvPr id="214259"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381" name="Rectangle 149"/>
              <p:cNvSpPr>
                <a:spLocks noChangeArrowheads="1"/>
              </p:cNvSpPr>
              <p:nvPr/>
            </p:nvSpPr>
            <p:spPr bwMode="auto">
              <a:xfrm>
                <a:off x="4207" y="426"/>
                <a:ext cx="1048" cy="2291"/>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4261"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4262"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384" name="Rectangle 152"/>
              <p:cNvSpPr>
                <a:spLocks noChangeArrowheads="1"/>
              </p:cNvSpPr>
              <p:nvPr/>
            </p:nvSpPr>
            <p:spPr bwMode="auto">
              <a:xfrm>
                <a:off x="4214" y="688"/>
                <a:ext cx="592"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4264" name="Group 153"/>
              <p:cNvGrpSpPr>
                <a:grpSpLocks/>
              </p:cNvGrpSpPr>
              <p:nvPr/>
            </p:nvGrpSpPr>
            <p:grpSpPr bwMode="auto">
              <a:xfrm>
                <a:off x="4749" y="668"/>
                <a:ext cx="581" cy="145"/>
                <a:chOff x="614" y="2568"/>
                <a:chExt cx="725" cy="139"/>
              </a:xfrm>
            </p:grpSpPr>
            <p:sp>
              <p:nvSpPr>
                <p:cNvPr id="91410" name="AutoShape 154"/>
                <p:cNvSpPr>
                  <a:spLocks noChangeArrowheads="1"/>
                </p:cNvSpPr>
                <p:nvPr/>
              </p:nvSpPr>
              <p:spPr bwMode="auto">
                <a:xfrm>
                  <a:off x="617" y="2569"/>
                  <a:ext cx="72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11" name="AutoShape 155"/>
                <p:cNvSpPr>
                  <a:spLocks noChangeArrowheads="1"/>
                </p:cNvSpPr>
                <p:nvPr/>
              </p:nvSpPr>
              <p:spPr bwMode="auto">
                <a:xfrm>
                  <a:off x="634" y="2587"/>
                  <a:ext cx="688"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1386" name="Rectangle 156"/>
              <p:cNvSpPr>
                <a:spLocks noChangeArrowheads="1"/>
              </p:cNvSpPr>
              <p:nvPr/>
            </p:nvSpPr>
            <p:spPr bwMode="auto">
              <a:xfrm>
                <a:off x="4221" y="1015"/>
                <a:ext cx="599"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4266" name="Group 157"/>
              <p:cNvGrpSpPr>
                <a:grpSpLocks/>
              </p:cNvGrpSpPr>
              <p:nvPr/>
            </p:nvGrpSpPr>
            <p:grpSpPr bwMode="auto">
              <a:xfrm>
                <a:off x="4747" y="994"/>
                <a:ext cx="581" cy="134"/>
                <a:chOff x="614" y="2568"/>
                <a:chExt cx="725" cy="139"/>
              </a:xfrm>
            </p:grpSpPr>
            <p:sp>
              <p:nvSpPr>
                <p:cNvPr id="91408" name="AutoShape 158"/>
                <p:cNvSpPr>
                  <a:spLocks noChangeArrowheads="1"/>
                </p:cNvSpPr>
                <p:nvPr/>
              </p:nvSpPr>
              <p:spPr bwMode="auto">
                <a:xfrm>
                  <a:off x="611" y="2570"/>
                  <a:ext cx="730"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09" name="AutoShape 159"/>
                <p:cNvSpPr>
                  <a:spLocks noChangeArrowheads="1"/>
                </p:cNvSpPr>
                <p:nvPr/>
              </p:nvSpPr>
              <p:spPr bwMode="auto">
                <a:xfrm>
                  <a:off x="628" y="2583"/>
                  <a:ext cx="69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1388" name="Rectangle 160"/>
              <p:cNvSpPr>
                <a:spLocks noChangeArrowheads="1"/>
              </p:cNvSpPr>
              <p:nvPr/>
            </p:nvSpPr>
            <p:spPr bwMode="auto">
              <a:xfrm>
                <a:off x="4214" y="1356"/>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389" name="Rectangle 161"/>
              <p:cNvSpPr>
                <a:spLocks noChangeArrowheads="1"/>
              </p:cNvSpPr>
              <p:nvPr/>
            </p:nvSpPr>
            <p:spPr bwMode="auto">
              <a:xfrm>
                <a:off x="4228" y="1657"/>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4269" name="Group 162"/>
              <p:cNvGrpSpPr>
                <a:grpSpLocks/>
              </p:cNvGrpSpPr>
              <p:nvPr/>
            </p:nvGrpSpPr>
            <p:grpSpPr bwMode="auto">
              <a:xfrm>
                <a:off x="4735" y="1627"/>
                <a:ext cx="582" cy="151"/>
                <a:chOff x="614" y="2568"/>
                <a:chExt cx="725" cy="139"/>
              </a:xfrm>
            </p:grpSpPr>
            <p:sp>
              <p:nvSpPr>
                <p:cNvPr id="91406" name="AutoShape 163"/>
                <p:cNvSpPr>
                  <a:spLocks noChangeArrowheads="1"/>
                </p:cNvSpPr>
                <p:nvPr/>
              </p:nvSpPr>
              <p:spPr bwMode="auto">
                <a:xfrm>
                  <a:off x="618" y="2571"/>
                  <a:ext cx="720"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07" name="AutoShape 164"/>
                <p:cNvSpPr>
                  <a:spLocks noChangeArrowheads="1"/>
                </p:cNvSpPr>
                <p:nvPr/>
              </p:nvSpPr>
              <p:spPr bwMode="auto">
                <a:xfrm>
                  <a:off x="635" y="2589"/>
                  <a:ext cx="68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4270"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4271" name="Group 166"/>
              <p:cNvGrpSpPr>
                <a:grpSpLocks/>
              </p:cNvGrpSpPr>
              <p:nvPr/>
            </p:nvGrpSpPr>
            <p:grpSpPr bwMode="auto">
              <a:xfrm>
                <a:off x="4739" y="1327"/>
                <a:ext cx="582" cy="139"/>
                <a:chOff x="614" y="2568"/>
                <a:chExt cx="725" cy="139"/>
              </a:xfrm>
            </p:grpSpPr>
            <p:sp>
              <p:nvSpPr>
                <p:cNvPr id="91404" name="AutoShape 167"/>
                <p:cNvSpPr>
                  <a:spLocks noChangeArrowheads="1"/>
                </p:cNvSpPr>
                <p:nvPr/>
              </p:nvSpPr>
              <p:spPr bwMode="auto">
                <a:xfrm>
                  <a:off x="613" y="2571"/>
                  <a:ext cx="729"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05" name="AutoShape 168"/>
                <p:cNvSpPr>
                  <a:spLocks noChangeArrowheads="1"/>
                </p:cNvSpPr>
                <p:nvPr/>
              </p:nvSpPr>
              <p:spPr bwMode="auto">
                <a:xfrm>
                  <a:off x="630" y="2584"/>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1393" name="Rectangle 169"/>
              <p:cNvSpPr>
                <a:spLocks noChangeArrowheads="1"/>
              </p:cNvSpPr>
              <p:nvPr/>
            </p:nvSpPr>
            <p:spPr bwMode="auto">
              <a:xfrm>
                <a:off x="5255" y="426"/>
                <a:ext cx="68" cy="229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4273"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4274"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396" name="Oval 172"/>
              <p:cNvSpPr>
                <a:spLocks noChangeArrowheads="1"/>
              </p:cNvSpPr>
              <p:nvPr/>
            </p:nvSpPr>
            <p:spPr bwMode="auto">
              <a:xfrm>
                <a:off x="5520" y="2612"/>
                <a:ext cx="48"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4276"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398" name="AutoShape 174"/>
              <p:cNvSpPr>
                <a:spLocks noChangeArrowheads="1"/>
              </p:cNvSpPr>
              <p:nvPr/>
            </p:nvSpPr>
            <p:spPr bwMode="auto">
              <a:xfrm>
                <a:off x="4139" y="2678"/>
                <a:ext cx="1204" cy="17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399" name="AutoShape 175"/>
              <p:cNvSpPr>
                <a:spLocks noChangeArrowheads="1"/>
              </p:cNvSpPr>
              <p:nvPr/>
            </p:nvSpPr>
            <p:spPr bwMode="auto">
              <a:xfrm>
                <a:off x="4207" y="2717"/>
                <a:ext cx="1068"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00" name="Oval 176"/>
              <p:cNvSpPr>
                <a:spLocks noChangeArrowheads="1"/>
              </p:cNvSpPr>
              <p:nvPr/>
            </p:nvSpPr>
            <p:spPr bwMode="auto">
              <a:xfrm>
                <a:off x="4309"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01" name="Oval 177"/>
              <p:cNvSpPr>
                <a:spLocks noChangeArrowheads="1"/>
              </p:cNvSpPr>
              <p:nvPr/>
            </p:nvSpPr>
            <p:spPr bwMode="auto">
              <a:xfrm>
                <a:off x="4486" y="2383"/>
                <a:ext cx="163"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1402" name="Oval 178"/>
              <p:cNvSpPr>
                <a:spLocks noChangeArrowheads="1"/>
              </p:cNvSpPr>
              <p:nvPr/>
            </p:nvSpPr>
            <p:spPr bwMode="auto">
              <a:xfrm>
                <a:off x="4663"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403" name="Rectangle 179"/>
              <p:cNvSpPr>
                <a:spLocks noChangeArrowheads="1"/>
              </p:cNvSpPr>
              <p:nvPr/>
            </p:nvSpPr>
            <p:spPr bwMode="auto">
              <a:xfrm>
                <a:off x="5065" y="1834"/>
                <a:ext cx="82" cy="772"/>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4245" name="Group 48"/>
            <p:cNvGrpSpPr>
              <a:grpSpLocks/>
            </p:cNvGrpSpPr>
            <p:nvPr/>
          </p:nvGrpSpPr>
          <p:grpSpPr bwMode="auto">
            <a:xfrm>
              <a:off x="2795471" y="3465563"/>
              <a:ext cx="735669" cy="376863"/>
              <a:chOff x="3600" y="219"/>
              <a:chExt cx="360" cy="175"/>
            </a:xfrm>
          </p:grpSpPr>
          <p:sp>
            <p:nvSpPr>
              <p:cNvPr id="91367" name="Oval 49"/>
              <p:cNvSpPr>
                <a:spLocks noChangeArrowheads="1"/>
              </p:cNvSpPr>
              <p:nvPr/>
            </p:nvSpPr>
            <p:spPr bwMode="auto">
              <a:xfrm>
                <a:off x="3603" y="297"/>
                <a:ext cx="357" cy="97"/>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1368" name="Line 50"/>
              <p:cNvSpPr>
                <a:spLocks noChangeShapeType="1"/>
              </p:cNvSpPr>
              <p:nvPr/>
            </p:nvSpPr>
            <p:spPr bwMode="auto">
              <a:xfrm>
                <a:off x="3603"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69" name="Line 51"/>
              <p:cNvSpPr>
                <a:spLocks noChangeShapeType="1"/>
              </p:cNvSpPr>
              <p:nvPr/>
            </p:nvSpPr>
            <p:spPr bwMode="auto">
              <a:xfrm>
                <a:off x="3960"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70" name="Rectangle 52"/>
              <p:cNvSpPr>
                <a:spLocks noChangeArrowheads="1"/>
              </p:cNvSpPr>
              <p:nvPr/>
            </p:nvSpPr>
            <p:spPr bwMode="auto">
              <a:xfrm>
                <a:off x="3603" y="289"/>
                <a:ext cx="353" cy="59"/>
              </a:xfrm>
              <a:prstGeom prst="rect">
                <a:avLst/>
              </a:prstGeom>
              <a:solidFill>
                <a:schemeClr val="hlink"/>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sz="2400" dirty="0">
                  <a:solidFill>
                    <a:srgbClr val="000000"/>
                  </a:solidFill>
                  <a:latin typeface="Times New Roman" charset="0"/>
                </a:endParaRPr>
              </a:p>
            </p:txBody>
          </p:sp>
          <p:sp>
            <p:nvSpPr>
              <p:cNvPr id="91371" name="Oval 53"/>
              <p:cNvSpPr>
                <a:spLocks noChangeArrowheads="1"/>
              </p:cNvSpPr>
              <p:nvPr/>
            </p:nvSpPr>
            <p:spPr bwMode="auto">
              <a:xfrm>
                <a:off x="3600" y="219"/>
                <a:ext cx="357" cy="113"/>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4251" name="Group 54"/>
              <p:cNvGrpSpPr>
                <a:grpSpLocks/>
              </p:cNvGrpSpPr>
              <p:nvPr/>
            </p:nvGrpSpPr>
            <p:grpSpPr bwMode="auto">
              <a:xfrm>
                <a:off x="3686" y="244"/>
                <a:ext cx="177" cy="66"/>
                <a:chOff x="2848" y="848"/>
                <a:chExt cx="140" cy="98"/>
              </a:xfrm>
            </p:grpSpPr>
            <p:sp>
              <p:nvSpPr>
                <p:cNvPr id="91377" name="Line 55"/>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78" name="Line 56"/>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79" name="Line 57"/>
                <p:cNvSpPr>
                  <a:spLocks noChangeShapeType="1"/>
                </p:cNvSpPr>
                <p:nvPr/>
              </p:nvSpPr>
              <p:spPr bwMode="auto">
                <a:xfrm>
                  <a:off x="2894" y="850"/>
                  <a:ext cx="52" cy="96"/>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4252" name="Group 58"/>
              <p:cNvGrpSpPr>
                <a:grpSpLocks/>
              </p:cNvGrpSpPr>
              <p:nvPr/>
            </p:nvGrpSpPr>
            <p:grpSpPr bwMode="auto">
              <a:xfrm flipV="1">
                <a:off x="3686" y="243"/>
                <a:ext cx="177" cy="66"/>
                <a:chOff x="2848" y="848"/>
                <a:chExt cx="140" cy="98"/>
              </a:xfrm>
            </p:grpSpPr>
            <p:sp>
              <p:nvSpPr>
                <p:cNvPr id="91374" name="Line 59"/>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75" name="Line 60"/>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76" name="Line 61"/>
                <p:cNvSpPr>
                  <a:spLocks noChangeShapeType="1"/>
                </p:cNvSpPr>
                <p:nvPr/>
              </p:nvSpPr>
              <p:spPr bwMode="auto">
                <a:xfrm>
                  <a:off x="2894" y="854"/>
                  <a:ext cx="52" cy="9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sp>
        <p:nvSpPr>
          <p:cNvPr id="214020" name="Freeform 236"/>
          <p:cNvSpPr>
            <a:spLocks/>
          </p:cNvSpPr>
          <p:nvPr/>
        </p:nvSpPr>
        <p:spPr bwMode="auto">
          <a:xfrm>
            <a:off x="6275388" y="706439"/>
            <a:ext cx="3759200" cy="2473325"/>
          </a:xfrm>
          <a:custGeom>
            <a:avLst/>
            <a:gdLst>
              <a:gd name="T0" fmla="*/ 2147483647 w 2368"/>
              <a:gd name="T1" fmla="*/ 2147483647 h 1558"/>
              <a:gd name="T2" fmla="*/ 2147483647 w 2368"/>
              <a:gd name="T3" fmla="*/ 2147483647 h 1558"/>
              <a:gd name="T4" fmla="*/ 2147483647 w 2368"/>
              <a:gd name="T5" fmla="*/ 2147483647 h 1558"/>
              <a:gd name="T6" fmla="*/ 2147483647 w 2368"/>
              <a:gd name="T7" fmla="*/ 2147483647 h 1558"/>
              <a:gd name="T8" fmla="*/ 2147483647 w 2368"/>
              <a:gd name="T9" fmla="*/ 2147483647 h 1558"/>
              <a:gd name="T10" fmla="*/ 2147483647 w 2368"/>
              <a:gd name="T11" fmla="*/ 2147483647 h 1558"/>
              <a:gd name="T12" fmla="*/ 2147483647 w 2368"/>
              <a:gd name="T13" fmla="*/ 2147483647 h 1558"/>
              <a:gd name="T14" fmla="*/ 2147483647 w 2368"/>
              <a:gd name="T15" fmla="*/ 2147483647 h 1558"/>
              <a:gd name="T16" fmla="*/ 2147483647 w 2368"/>
              <a:gd name="T17" fmla="*/ 2147483647 h 1558"/>
              <a:gd name="T18" fmla="*/ 2147483647 w 2368"/>
              <a:gd name="T19" fmla="*/ 2147483647 h 1558"/>
              <a:gd name="T20" fmla="*/ 2147483647 w 2368"/>
              <a:gd name="T21" fmla="*/ 2147483647 h 1558"/>
              <a:gd name="T22" fmla="*/ 2147483647 w 2368"/>
              <a:gd name="T23" fmla="*/ 2147483647 h 1558"/>
              <a:gd name="T24" fmla="*/ 2147483647 w 2368"/>
              <a:gd name="T25" fmla="*/ 2147483647 h 1558"/>
              <a:gd name="T26" fmla="*/ 2147483647 w 2368"/>
              <a:gd name="T27" fmla="*/ 2147483647 h 1558"/>
              <a:gd name="T28" fmla="*/ 2147483647 w 2368"/>
              <a:gd name="T29" fmla="*/ 2147483647 h 1558"/>
              <a:gd name="T30" fmla="*/ 2147483647 w 2368"/>
              <a:gd name="T31" fmla="*/ 2147483647 h 1558"/>
              <a:gd name="T32" fmla="*/ 2147483647 w 2368"/>
              <a:gd name="T33" fmla="*/ 2147483647 h 1558"/>
              <a:gd name="T34" fmla="*/ 2147483647 w 2368"/>
              <a:gd name="T35" fmla="*/ 2147483647 h 1558"/>
              <a:gd name="T36" fmla="*/ 2147483647 w 2368"/>
              <a:gd name="T37" fmla="*/ 2147483647 h 1558"/>
              <a:gd name="T38" fmla="*/ 2147483647 w 2368"/>
              <a:gd name="T39" fmla="*/ 2147483647 h 1558"/>
              <a:gd name="T40" fmla="*/ 2147483647 w 2368"/>
              <a:gd name="T41" fmla="*/ 2147483647 h 1558"/>
              <a:gd name="T42" fmla="*/ 2147483647 w 2368"/>
              <a:gd name="T43" fmla="*/ 2147483647 h 1558"/>
              <a:gd name="T44" fmla="*/ 2147483647 w 2368"/>
              <a:gd name="T45" fmla="*/ 2147483647 h 15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68" h="1558">
                <a:moveTo>
                  <a:pt x="84" y="632"/>
                </a:moveTo>
                <a:cubicBezTo>
                  <a:pt x="51" y="704"/>
                  <a:pt x="28" y="747"/>
                  <a:pt x="16" y="809"/>
                </a:cubicBezTo>
                <a:cubicBezTo>
                  <a:pt x="4" y="871"/>
                  <a:pt x="0" y="949"/>
                  <a:pt x="9" y="1005"/>
                </a:cubicBezTo>
                <a:cubicBezTo>
                  <a:pt x="18" y="1061"/>
                  <a:pt x="44" y="1087"/>
                  <a:pt x="70" y="1147"/>
                </a:cubicBezTo>
                <a:cubicBezTo>
                  <a:pt x="96" y="1207"/>
                  <a:pt x="130" y="1314"/>
                  <a:pt x="165" y="1364"/>
                </a:cubicBezTo>
                <a:cubicBezTo>
                  <a:pt x="200" y="1414"/>
                  <a:pt x="223" y="1428"/>
                  <a:pt x="280" y="1446"/>
                </a:cubicBezTo>
                <a:cubicBezTo>
                  <a:pt x="337" y="1464"/>
                  <a:pt x="397" y="1472"/>
                  <a:pt x="510" y="1473"/>
                </a:cubicBezTo>
                <a:cubicBezTo>
                  <a:pt x="623" y="1474"/>
                  <a:pt x="854" y="1457"/>
                  <a:pt x="958" y="1452"/>
                </a:cubicBezTo>
                <a:cubicBezTo>
                  <a:pt x="1062" y="1447"/>
                  <a:pt x="1065" y="1440"/>
                  <a:pt x="1134" y="1446"/>
                </a:cubicBezTo>
                <a:cubicBezTo>
                  <a:pt x="1203" y="1452"/>
                  <a:pt x="1293" y="1468"/>
                  <a:pt x="1371" y="1486"/>
                </a:cubicBezTo>
                <a:cubicBezTo>
                  <a:pt x="1449" y="1504"/>
                  <a:pt x="1495" y="1550"/>
                  <a:pt x="1601" y="1554"/>
                </a:cubicBezTo>
                <a:cubicBezTo>
                  <a:pt x="1707" y="1558"/>
                  <a:pt x="1893" y="1556"/>
                  <a:pt x="2008" y="1513"/>
                </a:cubicBezTo>
                <a:cubicBezTo>
                  <a:pt x="2123" y="1470"/>
                  <a:pt x="2236" y="1409"/>
                  <a:pt x="2293" y="1297"/>
                </a:cubicBezTo>
                <a:cubicBezTo>
                  <a:pt x="2350" y="1185"/>
                  <a:pt x="2339" y="950"/>
                  <a:pt x="2347" y="843"/>
                </a:cubicBezTo>
                <a:cubicBezTo>
                  <a:pt x="2355" y="736"/>
                  <a:pt x="2368" y="717"/>
                  <a:pt x="2340" y="653"/>
                </a:cubicBezTo>
                <a:cubicBezTo>
                  <a:pt x="2312" y="589"/>
                  <a:pt x="2247" y="537"/>
                  <a:pt x="2177" y="456"/>
                </a:cubicBezTo>
                <a:cubicBezTo>
                  <a:pt x="2107" y="375"/>
                  <a:pt x="2016" y="235"/>
                  <a:pt x="1920" y="165"/>
                </a:cubicBezTo>
                <a:cubicBezTo>
                  <a:pt x="1824" y="95"/>
                  <a:pt x="1716" y="61"/>
                  <a:pt x="1601" y="36"/>
                </a:cubicBezTo>
                <a:cubicBezTo>
                  <a:pt x="1486" y="11"/>
                  <a:pt x="1343" y="0"/>
                  <a:pt x="1229" y="16"/>
                </a:cubicBezTo>
                <a:cubicBezTo>
                  <a:pt x="1115" y="32"/>
                  <a:pt x="1042" y="90"/>
                  <a:pt x="917" y="131"/>
                </a:cubicBezTo>
                <a:cubicBezTo>
                  <a:pt x="792" y="172"/>
                  <a:pt x="595" y="219"/>
                  <a:pt x="477" y="260"/>
                </a:cubicBezTo>
                <a:cubicBezTo>
                  <a:pt x="359" y="301"/>
                  <a:pt x="280" y="311"/>
                  <a:pt x="212" y="375"/>
                </a:cubicBezTo>
                <a:cubicBezTo>
                  <a:pt x="144" y="439"/>
                  <a:pt x="117" y="560"/>
                  <a:pt x="84" y="632"/>
                </a:cubicBezTo>
                <a:close/>
              </a:path>
            </a:pathLst>
          </a:custGeom>
          <a:solidFill>
            <a:srgbClr val="00CCFF"/>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4021" name="Group 44"/>
          <p:cNvGrpSpPr>
            <a:grpSpLocks/>
          </p:cNvGrpSpPr>
          <p:nvPr/>
        </p:nvGrpSpPr>
        <p:grpSpPr bwMode="auto">
          <a:xfrm>
            <a:off x="2719388" y="1081088"/>
            <a:ext cx="976312" cy="1460500"/>
            <a:chOff x="651" y="681"/>
            <a:chExt cx="615" cy="920"/>
          </a:xfrm>
        </p:grpSpPr>
        <p:sp>
          <p:nvSpPr>
            <p:cNvPr id="214225" name="Freeform 45"/>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4226" name="Group 46"/>
            <p:cNvGrpSpPr>
              <a:grpSpLocks/>
            </p:cNvGrpSpPr>
            <p:nvPr/>
          </p:nvGrpSpPr>
          <p:grpSpPr bwMode="auto">
            <a:xfrm>
              <a:off x="651" y="681"/>
              <a:ext cx="500" cy="828"/>
              <a:chOff x="569" y="2954"/>
              <a:chExt cx="500" cy="828"/>
            </a:xfrm>
          </p:grpSpPr>
          <p:sp>
            <p:nvSpPr>
              <p:cNvPr id="91348" name="Rectangle 47"/>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49" name="Text Box 48"/>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latin typeface="Arial" charset="0"/>
                  </a:rPr>
                  <a:t>DNS</a:t>
                </a:r>
              </a:p>
              <a:p>
                <a:pPr algn="ctr">
                  <a:defRPr/>
                </a:pPr>
                <a:r>
                  <a:rPr lang="en-US" sz="1600" i="0" dirty="0">
                    <a:latin typeface="Arial" charset="0"/>
                  </a:rPr>
                  <a:t>UDP</a:t>
                </a: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91350" name="Line 49"/>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1351" name="Line 50"/>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1352" name="Line 51"/>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1353" name="Line 52"/>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5589" name="Group 53"/>
          <p:cNvGrpSpPr>
            <a:grpSpLocks/>
          </p:cNvGrpSpPr>
          <p:nvPr/>
        </p:nvGrpSpPr>
        <p:grpSpPr bwMode="auto">
          <a:xfrm>
            <a:off x="2044701" y="1162051"/>
            <a:ext cx="460375" cy="244475"/>
            <a:chOff x="844" y="3337"/>
            <a:chExt cx="290" cy="154"/>
          </a:xfrm>
        </p:grpSpPr>
        <p:sp>
          <p:nvSpPr>
            <p:cNvPr id="91344" name="Rectangle 54"/>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45" name="Text Box 55"/>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nvGrpSpPr>
          <p:cNvPr id="214023" name="Group 58"/>
          <p:cNvGrpSpPr>
            <a:grpSpLocks/>
          </p:cNvGrpSpPr>
          <p:nvPr/>
        </p:nvGrpSpPr>
        <p:grpSpPr bwMode="auto">
          <a:xfrm>
            <a:off x="1984376" y="1387476"/>
            <a:ext cx="561975" cy="244475"/>
            <a:chOff x="740" y="3209"/>
            <a:chExt cx="354" cy="154"/>
          </a:xfrm>
        </p:grpSpPr>
        <p:grpSp>
          <p:nvGrpSpPr>
            <p:cNvPr id="214218" name="Group 59"/>
            <p:cNvGrpSpPr>
              <a:grpSpLocks/>
            </p:cNvGrpSpPr>
            <p:nvPr/>
          </p:nvGrpSpPr>
          <p:grpSpPr bwMode="auto">
            <a:xfrm>
              <a:off x="794" y="3209"/>
              <a:ext cx="290" cy="154"/>
              <a:chOff x="844" y="3337"/>
              <a:chExt cx="290" cy="154"/>
            </a:xfrm>
          </p:grpSpPr>
          <p:sp>
            <p:nvSpPr>
              <p:cNvPr id="91342" name="Rectangle 6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43" name="Text Box 61"/>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sp>
          <p:nvSpPr>
            <p:cNvPr id="91340" name="Rectangle 62"/>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41" name="Rectangle 63"/>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4024" name="Group 64"/>
          <p:cNvGrpSpPr>
            <a:grpSpLocks/>
          </p:cNvGrpSpPr>
          <p:nvPr/>
        </p:nvGrpSpPr>
        <p:grpSpPr bwMode="auto">
          <a:xfrm>
            <a:off x="1984376" y="1622426"/>
            <a:ext cx="561975" cy="244475"/>
            <a:chOff x="836" y="3305"/>
            <a:chExt cx="354" cy="154"/>
          </a:xfrm>
        </p:grpSpPr>
        <p:grpSp>
          <p:nvGrpSpPr>
            <p:cNvPr id="214212" name="Group 65"/>
            <p:cNvGrpSpPr>
              <a:grpSpLocks/>
            </p:cNvGrpSpPr>
            <p:nvPr/>
          </p:nvGrpSpPr>
          <p:grpSpPr bwMode="auto">
            <a:xfrm>
              <a:off x="890" y="3305"/>
              <a:ext cx="290" cy="154"/>
              <a:chOff x="844" y="3337"/>
              <a:chExt cx="290" cy="154"/>
            </a:xfrm>
          </p:grpSpPr>
          <p:sp>
            <p:nvSpPr>
              <p:cNvPr id="91337" name="Rectangle 66"/>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38" name="Text Box 67"/>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nvGrpSpPr>
            <p:cNvPr id="214213" name="Group 68"/>
            <p:cNvGrpSpPr>
              <a:grpSpLocks/>
            </p:cNvGrpSpPr>
            <p:nvPr/>
          </p:nvGrpSpPr>
          <p:grpSpPr bwMode="auto">
            <a:xfrm>
              <a:off x="836" y="3334"/>
              <a:ext cx="354" cy="94"/>
              <a:chOff x="836" y="3334"/>
              <a:chExt cx="354" cy="94"/>
            </a:xfrm>
          </p:grpSpPr>
          <p:sp>
            <p:nvSpPr>
              <p:cNvPr id="91335" name="Rectangle 69"/>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36" name="Rectangle 70"/>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nvGrpSpPr>
          <p:cNvPr id="214025" name="Group 71"/>
          <p:cNvGrpSpPr>
            <a:grpSpLocks/>
          </p:cNvGrpSpPr>
          <p:nvPr/>
        </p:nvGrpSpPr>
        <p:grpSpPr bwMode="auto">
          <a:xfrm>
            <a:off x="1804988" y="1654175"/>
            <a:ext cx="762000" cy="177800"/>
            <a:chOff x="627" y="3377"/>
            <a:chExt cx="480" cy="112"/>
          </a:xfrm>
        </p:grpSpPr>
        <p:sp>
          <p:nvSpPr>
            <p:cNvPr id="91331" name="Rectangle 72"/>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32" name="Rectangle 73"/>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4026" name="Group 74"/>
          <p:cNvGrpSpPr>
            <a:grpSpLocks/>
          </p:cNvGrpSpPr>
          <p:nvPr/>
        </p:nvGrpSpPr>
        <p:grpSpPr bwMode="auto">
          <a:xfrm>
            <a:off x="1609725" y="1885951"/>
            <a:ext cx="1081088" cy="244475"/>
            <a:chOff x="504" y="3523"/>
            <a:chExt cx="681" cy="154"/>
          </a:xfrm>
        </p:grpSpPr>
        <p:grpSp>
          <p:nvGrpSpPr>
            <p:cNvPr id="214197" name="Group 75"/>
            <p:cNvGrpSpPr>
              <a:grpSpLocks/>
            </p:cNvGrpSpPr>
            <p:nvPr/>
          </p:nvGrpSpPr>
          <p:grpSpPr bwMode="auto">
            <a:xfrm>
              <a:off x="623" y="3523"/>
              <a:ext cx="480" cy="154"/>
              <a:chOff x="723" y="3453"/>
              <a:chExt cx="480" cy="154"/>
            </a:xfrm>
          </p:grpSpPr>
          <p:grpSp>
            <p:nvGrpSpPr>
              <p:cNvPr id="214201" name="Group 76"/>
              <p:cNvGrpSpPr>
                <a:grpSpLocks/>
              </p:cNvGrpSpPr>
              <p:nvPr/>
            </p:nvGrpSpPr>
            <p:grpSpPr bwMode="auto">
              <a:xfrm>
                <a:off x="836" y="3453"/>
                <a:ext cx="354" cy="154"/>
                <a:chOff x="836" y="3305"/>
                <a:chExt cx="354" cy="154"/>
              </a:xfrm>
            </p:grpSpPr>
            <p:grpSp>
              <p:nvGrpSpPr>
                <p:cNvPr id="214204" name="Group 77"/>
                <p:cNvGrpSpPr>
                  <a:grpSpLocks/>
                </p:cNvGrpSpPr>
                <p:nvPr/>
              </p:nvGrpSpPr>
              <p:grpSpPr bwMode="auto">
                <a:xfrm>
                  <a:off x="890" y="3305"/>
                  <a:ext cx="290" cy="154"/>
                  <a:chOff x="844" y="3337"/>
                  <a:chExt cx="290" cy="154"/>
                </a:xfrm>
              </p:grpSpPr>
              <p:sp>
                <p:nvSpPr>
                  <p:cNvPr id="91329" name="Rectangle 78"/>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30" name="Text Box 79"/>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nvGrpSpPr>
                <p:cNvPr id="214205" name="Group 80"/>
                <p:cNvGrpSpPr>
                  <a:grpSpLocks/>
                </p:cNvGrpSpPr>
                <p:nvPr/>
              </p:nvGrpSpPr>
              <p:grpSpPr bwMode="auto">
                <a:xfrm>
                  <a:off x="836" y="3334"/>
                  <a:ext cx="354" cy="94"/>
                  <a:chOff x="836" y="3334"/>
                  <a:chExt cx="354" cy="94"/>
                </a:xfrm>
              </p:grpSpPr>
              <p:sp>
                <p:nvSpPr>
                  <p:cNvPr id="91327" name="Rectangle 81"/>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28" name="Rectangle 82"/>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sp>
            <p:nvSpPr>
              <p:cNvPr id="91323" name="Rectangle 83"/>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24" name="Rectangle 84"/>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319" name="Rectangle 85"/>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20" name="Rectangle 86"/>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21" name="Rectangle 87"/>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148" name="AutoShape 88"/>
          <p:cNvSpPr>
            <a:spLocks noChangeArrowheads="1"/>
          </p:cNvSpPr>
          <p:nvPr/>
        </p:nvSpPr>
        <p:spPr bwMode="auto">
          <a:xfrm>
            <a:off x="2152650" y="1162051"/>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705625" name="Group 89"/>
          <p:cNvGrpSpPr>
            <a:grpSpLocks/>
          </p:cNvGrpSpPr>
          <p:nvPr/>
        </p:nvGrpSpPr>
        <p:grpSpPr bwMode="auto">
          <a:xfrm>
            <a:off x="2174875" y="2389189"/>
            <a:ext cx="1081088" cy="244475"/>
            <a:chOff x="504" y="3523"/>
            <a:chExt cx="681" cy="154"/>
          </a:xfrm>
        </p:grpSpPr>
        <p:grpSp>
          <p:nvGrpSpPr>
            <p:cNvPr id="214184" name="Group 90"/>
            <p:cNvGrpSpPr>
              <a:grpSpLocks/>
            </p:cNvGrpSpPr>
            <p:nvPr/>
          </p:nvGrpSpPr>
          <p:grpSpPr bwMode="auto">
            <a:xfrm>
              <a:off x="623" y="3523"/>
              <a:ext cx="480" cy="154"/>
              <a:chOff x="723" y="3453"/>
              <a:chExt cx="480" cy="154"/>
            </a:xfrm>
          </p:grpSpPr>
          <p:grpSp>
            <p:nvGrpSpPr>
              <p:cNvPr id="214188" name="Group 91"/>
              <p:cNvGrpSpPr>
                <a:grpSpLocks/>
              </p:cNvGrpSpPr>
              <p:nvPr/>
            </p:nvGrpSpPr>
            <p:grpSpPr bwMode="auto">
              <a:xfrm>
                <a:off x="836" y="3453"/>
                <a:ext cx="354" cy="154"/>
                <a:chOff x="836" y="3305"/>
                <a:chExt cx="354" cy="154"/>
              </a:xfrm>
            </p:grpSpPr>
            <p:grpSp>
              <p:nvGrpSpPr>
                <p:cNvPr id="214191" name="Group 92"/>
                <p:cNvGrpSpPr>
                  <a:grpSpLocks/>
                </p:cNvGrpSpPr>
                <p:nvPr/>
              </p:nvGrpSpPr>
              <p:grpSpPr bwMode="auto">
                <a:xfrm>
                  <a:off x="890" y="3305"/>
                  <a:ext cx="290" cy="154"/>
                  <a:chOff x="844" y="3337"/>
                  <a:chExt cx="290" cy="154"/>
                </a:xfrm>
              </p:grpSpPr>
              <p:sp>
                <p:nvSpPr>
                  <p:cNvPr id="91316" name="Rectangle 93"/>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17" name="Text Box 94"/>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nvGrpSpPr>
                <p:cNvPr id="214192" name="Group 95"/>
                <p:cNvGrpSpPr>
                  <a:grpSpLocks/>
                </p:cNvGrpSpPr>
                <p:nvPr/>
              </p:nvGrpSpPr>
              <p:grpSpPr bwMode="auto">
                <a:xfrm>
                  <a:off x="836" y="3334"/>
                  <a:ext cx="354" cy="94"/>
                  <a:chOff x="836" y="3334"/>
                  <a:chExt cx="354" cy="94"/>
                </a:xfrm>
              </p:grpSpPr>
              <p:sp>
                <p:nvSpPr>
                  <p:cNvPr id="91314" name="Rectangle 96"/>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15" name="Rectangle 97"/>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sp>
            <p:nvSpPr>
              <p:cNvPr id="91310" name="Rectangle 98"/>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11" name="Rectangle 99"/>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306" name="Rectangle 100"/>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07" name="Rectangle 101"/>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308" name="Rectangle 102"/>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705639" name="Rectangle 103"/>
          <p:cNvSpPr>
            <a:spLocks noChangeArrowheads="1"/>
          </p:cNvSpPr>
          <p:nvPr/>
        </p:nvSpPr>
        <p:spPr bwMode="auto">
          <a:xfrm>
            <a:off x="2073275" y="4376738"/>
            <a:ext cx="3892550" cy="1306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200" dirty="0"/>
              <a:t>IP datagram containing DNS query forwarded via LAN switch from client to 1</a:t>
            </a:r>
            <a:r>
              <a:rPr lang="en-US" sz="2200" baseline="30000" dirty="0"/>
              <a:t>st</a:t>
            </a:r>
            <a:r>
              <a:rPr lang="en-US" sz="2200" dirty="0"/>
              <a:t> hop router</a:t>
            </a:r>
          </a:p>
        </p:txBody>
      </p:sp>
      <p:sp>
        <p:nvSpPr>
          <p:cNvPr id="705640" name="Rectangle 104"/>
          <p:cNvSpPr>
            <a:spLocks noChangeArrowheads="1"/>
          </p:cNvSpPr>
          <p:nvPr/>
        </p:nvSpPr>
        <p:spPr bwMode="auto">
          <a:xfrm>
            <a:off x="6183313" y="3663950"/>
            <a:ext cx="4386262" cy="15636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a:lnSpc>
                <a:spcPct val="90000"/>
              </a:lnSpc>
              <a:spcBef>
                <a:spcPct val="20000"/>
              </a:spcBef>
              <a:buClr>
                <a:srgbClr val="000090"/>
              </a:buClr>
              <a:buSzPct val="100000"/>
              <a:buFont typeface="Wingdings" charset="2"/>
              <a:buChar char="§"/>
              <a:defRPr/>
            </a:pPr>
            <a:r>
              <a:rPr lang="en-US" sz="2200" dirty="0"/>
              <a:t>IP datagram forwarded from campus network into Comcast network, routed (tables created by </a:t>
            </a:r>
            <a:r>
              <a:rPr lang="en-US" sz="2200" dirty="0">
                <a:solidFill>
                  <a:srgbClr val="C00000"/>
                </a:solidFill>
              </a:rPr>
              <a:t>RIP, OSPF, IS-IS </a:t>
            </a:r>
            <a:r>
              <a:rPr lang="en-US" sz="2200" dirty="0"/>
              <a:t>and/or </a:t>
            </a:r>
            <a:r>
              <a:rPr lang="en-US" sz="2200" dirty="0">
                <a:solidFill>
                  <a:srgbClr val="C00000"/>
                </a:solidFill>
              </a:rPr>
              <a:t>BGP</a:t>
            </a:r>
            <a:r>
              <a:rPr lang="en-US" sz="2200" dirty="0"/>
              <a:t> routing protocols) to DNS server</a:t>
            </a:r>
          </a:p>
        </p:txBody>
      </p:sp>
      <p:sp>
        <p:nvSpPr>
          <p:cNvPr id="705641" name="Rectangle 105"/>
          <p:cNvSpPr>
            <a:spLocks noChangeArrowheads="1"/>
          </p:cNvSpPr>
          <p:nvPr/>
        </p:nvSpPr>
        <p:spPr bwMode="auto">
          <a:xfrm>
            <a:off x="6181726" y="5297489"/>
            <a:ext cx="3802063"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a:lnSpc>
                <a:spcPct val="90000"/>
              </a:lnSpc>
              <a:spcBef>
                <a:spcPct val="20000"/>
              </a:spcBef>
              <a:buClr>
                <a:srgbClr val="000090"/>
              </a:buClr>
              <a:buSzPct val="100000"/>
              <a:buFont typeface="Wingdings" charset="2"/>
              <a:buChar char="§"/>
            </a:pPr>
            <a:r>
              <a:rPr lang="en-US" sz="2200" dirty="0">
                <a:latin typeface="Gill Sans MT" charset="0"/>
              </a:rPr>
              <a:t>demux</a:t>
            </a:r>
            <a:r>
              <a:rPr lang="en-US" altLang="ja-JP" sz="2200" dirty="0">
                <a:latin typeface="Gill Sans MT" charset="0"/>
              </a:rPr>
              <a:t>ed to DNS server</a:t>
            </a:r>
          </a:p>
          <a:p>
            <a:pPr marL="342900" indent="-342900">
              <a:lnSpc>
                <a:spcPct val="90000"/>
              </a:lnSpc>
              <a:spcBef>
                <a:spcPct val="20000"/>
              </a:spcBef>
              <a:buClr>
                <a:srgbClr val="000090"/>
              </a:buClr>
              <a:buSzPct val="100000"/>
              <a:buFont typeface="Wingdings" charset="2"/>
              <a:buChar char="§"/>
            </a:pPr>
            <a:r>
              <a:rPr lang="en-US" sz="2200" dirty="0">
                <a:latin typeface="Gill Sans MT" charset="0"/>
              </a:rPr>
              <a:t>DNS server replies to client with IP address of www.google.com </a:t>
            </a:r>
          </a:p>
        </p:txBody>
      </p:sp>
      <p:grpSp>
        <p:nvGrpSpPr>
          <p:cNvPr id="214032" name="Group 4"/>
          <p:cNvGrpSpPr>
            <a:grpSpLocks/>
          </p:cNvGrpSpPr>
          <p:nvPr/>
        </p:nvGrpSpPr>
        <p:grpSpPr bwMode="auto">
          <a:xfrm>
            <a:off x="6697664" y="2041526"/>
            <a:ext cx="757237" cy="379413"/>
            <a:chOff x="2466" y="2026"/>
            <a:chExt cx="477" cy="282"/>
          </a:xfrm>
        </p:grpSpPr>
        <p:sp>
          <p:nvSpPr>
            <p:cNvPr id="214170" name="Oval 5"/>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latin typeface="Arial" charset="0"/>
              </a:endParaRPr>
            </a:p>
          </p:txBody>
        </p:sp>
        <p:sp>
          <p:nvSpPr>
            <p:cNvPr id="214171" name="Line 6"/>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72" name="Rectangle 7"/>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endParaRPr>
            </a:p>
          </p:txBody>
        </p:sp>
        <p:sp>
          <p:nvSpPr>
            <p:cNvPr id="214173" name="Oval 8"/>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latin typeface="Arial" charset="0"/>
              </a:endParaRPr>
            </a:p>
          </p:txBody>
        </p:sp>
        <p:grpSp>
          <p:nvGrpSpPr>
            <p:cNvPr id="214174" name="Group 9"/>
            <p:cNvGrpSpPr>
              <a:grpSpLocks/>
            </p:cNvGrpSpPr>
            <p:nvPr/>
          </p:nvGrpSpPr>
          <p:grpSpPr bwMode="auto">
            <a:xfrm>
              <a:off x="2581" y="2061"/>
              <a:ext cx="236" cy="94"/>
              <a:chOff x="2848" y="848"/>
              <a:chExt cx="140" cy="98"/>
            </a:xfrm>
          </p:grpSpPr>
          <p:sp>
            <p:nvSpPr>
              <p:cNvPr id="214181" name="Line 1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82" name="Line 1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83" name="Line 1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4175" name="Group 13"/>
            <p:cNvGrpSpPr>
              <a:grpSpLocks/>
            </p:cNvGrpSpPr>
            <p:nvPr/>
          </p:nvGrpSpPr>
          <p:grpSpPr bwMode="auto">
            <a:xfrm flipV="1">
              <a:off x="2581" y="2060"/>
              <a:ext cx="236" cy="94"/>
              <a:chOff x="2848" y="848"/>
              <a:chExt cx="140" cy="98"/>
            </a:xfrm>
          </p:grpSpPr>
          <p:sp>
            <p:nvSpPr>
              <p:cNvPr id="214178" name="Line 14"/>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79" name="Line 15"/>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80" name="Line 16"/>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4176" name="Line 17"/>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77" name="Line 18"/>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4033" name="Group 19"/>
          <p:cNvGrpSpPr>
            <a:grpSpLocks/>
          </p:cNvGrpSpPr>
          <p:nvPr/>
        </p:nvGrpSpPr>
        <p:grpSpPr bwMode="auto">
          <a:xfrm>
            <a:off x="8062914" y="1787526"/>
            <a:ext cx="757237" cy="379413"/>
            <a:chOff x="2466" y="2026"/>
            <a:chExt cx="477" cy="282"/>
          </a:xfrm>
        </p:grpSpPr>
        <p:sp>
          <p:nvSpPr>
            <p:cNvPr id="214156" name="Oval 20"/>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latin typeface="Arial" charset="0"/>
              </a:endParaRPr>
            </a:p>
          </p:txBody>
        </p:sp>
        <p:sp>
          <p:nvSpPr>
            <p:cNvPr id="214157" name="Line 21"/>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58" name="Rectangle 22"/>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endParaRPr>
            </a:p>
          </p:txBody>
        </p:sp>
        <p:sp>
          <p:nvSpPr>
            <p:cNvPr id="214159" name="Oval 23"/>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latin typeface="Arial" charset="0"/>
              </a:endParaRPr>
            </a:p>
          </p:txBody>
        </p:sp>
        <p:grpSp>
          <p:nvGrpSpPr>
            <p:cNvPr id="214160" name="Group 24"/>
            <p:cNvGrpSpPr>
              <a:grpSpLocks/>
            </p:cNvGrpSpPr>
            <p:nvPr/>
          </p:nvGrpSpPr>
          <p:grpSpPr bwMode="auto">
            <a:xfrm>
              <a:off x="2581" y="2061"/>
              <a:ext cx="236" cy="94"/>
              <a:chOff x="2848" y="848"/>
              <a:chExt cx="140" cy="98"/>
            </a:xfrm>
          </p:grpSpPr>
          <p:sp>
            <p:nvSpPr>
              <p:cNvPr id="214167" name="Line 25"/>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68" name="Line 26"/>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69" name="Line 27"/>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4161" name="Group 28"/>
            <p:cNvGrpSpPr>
              <a:grpSpLocks/>
            </p:cNvGrpSpPr>
            <p:nvPr/>
          </p:nvGrpSpPr>
          <p:grpSpPr bwMode="auto">
            <a:xfrm flipV="1">
              <a:off x="2581" y="2060"/>
              <a:ext cx="236" cy="94"/>
              <a:chOff x="2848" y="848"/>
              <a:chExt cx="140" cy="98"/>
            </a:xfrm>
          </p:grpSpPr>
          <p:sp>
            <p:nvSpPr>
              <p:cNvPr id="214164" name="Line 29"/>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65" name="Line 30"/>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66" name="Line 31"/>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4162" name="Line 32"/>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63" name="Line 33"/>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4034" name="Text Box 34"/>
          <p:cNvSpPr txBox="1">
            <a:spLocks noChangeArrowheads="1"/>
          </p:cNvSpPr>
          <p:nvPr/>
        </p:nvSpPr>
        <p:spPr bwMode="auto">
          <a:xfrm>
            <a:off x="6859589" y="251142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Comcast network </a:t>
            </a:r>
          </a:p>
          <a:p>
            <a:pPr eaLnBrk="1" hangingPunct="1"/>
            <a:r>
              <a:rPr lang="en-US" sz="1600" i="0" dirty="0">
                <a:solidFill>
                  <a:srgbClr val="000000"/>
                </a:solidFill>
                <a:latin typeface="Arial" charset="0"/>
              </a:rPr>
              <a:t>68.80.0.0/13</a:t>
            </a:r>
          </a:p>
        </p:txBody>
      </p:sp>
      <p:grpSp>
        <p:nvGrpSpPr>
          <p:cNvPr id="214035" name="Group 69"/>
          <p:cNvGrpSpPr>
            <a:grpSpLocks/>
          </p:cNvGrpSpPr>
          <p:nvPr/>
        </p:nvGrpSpPr>
        <p:grpSpPr bwMode="auto">
          <a:xfrm>
            <a:off x="8720139" y="2703513"/>
            <a:ext cx="757237" cy="379412"/>
            <a:chOff x="2466" y="2026"/>
            <a:chExt cx="477" cy="282"/>
          </a:xfrm>
        </p:grpSpPr>
        <p:sp>
          <p:nvSpPr>
            <p:cNvPr id="214142" name="Oval 70"/>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latin typeface="Arial" charset="0"/>
              </a:endParaRPr>
            </a:p>
          </p:txBody>
        </p:sp>
        <p:sp>
          <p:nvSpPr>
            <p:cNvPr id="214143" name="Line 71"/>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44" name="Rectangle 72"/>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latin typeface="Times New Roman" charset="0"/>
              </a:endParaRPr>
            </a:p>
          </p:txBody>
        </p:sp>
        <p:sp>
          <p:nvSpPr>
            <p:cNvPr id="214145" name="Oval 73"/>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latin typeface="Arial" charset="0"/>
              </a:endParaRPr>
            </a:p>
          </p:txBody>
        </p:sp>
        <p:grpSp>
          <p:nvGrpSpPr>
            <p:cNvPr id="214146" name="Group 74"/>
            <p:cNvGrpSpPr>
              <a:grpSpLocks/>
            </p:cNvGrpSpPr>
            <p:nvPr/>
          </p:nvGrpSpPr>
          <p:grpSpPr bwMode="auto">
            <a:xfrm>
              <a:off x="2581" y="2061"/>
              <a:ext cx="236" cy="94"/>
              <a:chOff x="2848" y="848"/>
              <a:chExt cx="140" cy="98"/>
            </a:xfrm>
          </p:grpSpPr>
          <p:sp>
            <p:nvSpPr>
              <p:cNvPr id="214153" name="Line 75"/>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54" name="Line 76"/>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55" name="Line 77"/>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4147" name="Group 78"/>
            <p:cNvGrpSpPr>
              <a:grpSpLocks/>
            </p:cNvGrpSpPr>
            <p:nvPr/>
          </p:nvGrpSpPr>
          <p:grpSpPr bwMode="auto">
            <a:xfrm flipV="1">
              <a:off x="2581" y="2060"/>
              <a:ext cx="236" cy="94"/>
              <a:chOff x="2848" y="848"/>
              <a:chExt cx="140" cy="98"/>
            </a:xfrm>
          </p:grpSpPr>
          <p:sp>
            <p:nvSpPr>
              <p:cNvPr id="214150" name="Line 79"/>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51" name="Line 80"/>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52" name="Line 81"/>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4148" name="Line 82"/>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4149" name="Line 83"/>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4036" name="Line 93"/>
          <p:cNvSpPr>
            <a:spLocks noChangeShapeType="1"/>
          </p:cNvSpPr>
          <p:nvPr/>
        </p:nvSpPr>
        <p:spPr bwMode="auto">
          <a:xfrm flipH="1">
            <a:off x="8439150" y="1528763"/>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037" name="Text Box 139"/>
          <p:cNvSpPr txBox="1">
            <a:spLocks noChangeArrowheads="1"/>
          </p:cNvSpPr>
          <p:nvPr/>
        </p:nvSpPr>
        <p:spPr bwMode="auto">
          <a:xfrm>
            <a:off x="8891589" y="746126"/>
            <a:ext cx="123348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DNS server</a:t>
            </a:r>
          </a:p>
          <a:p>
            <a:pPr eaLnBrk="1" hangingPunct="1"/>
            <a:endParaRPr lang="en-US" sz="1600" i="0" dirty="0">
              <a:solidFill>
                <a:srgbClr val="000000"/>
              </a:solidFill>
              <a:latin typeface="Arial" charset="0"/>
            </a:endParaRPr>
          </a:p>
        </p:txBody>
      </p:sp>
      <p:grpSp>
        <p:nvGrpSpPr>
          <p:cNvPr id="214038" name="Group 166"/>
          <p:cNvGrpSpPr>
            <a:grpSpLocks/>
          </p:cNvGrpSpPr>
          <p:nvPr/>
        </p:nvGrpSpPr>
        <p:grpSpPr bwMode="auto">
          <a:xfrm>
            <a:off x="5319714" y="2409826"/>
            <a:ext cx="1576387" cy="1287463"/>
            <a:chOff x="3228" y="1776"/>
            <a:chExt cx="252" cy="96"/>
          </a:xfrm>
        </p:grpSpPr>
        <p:sp>
          <p:nvSpPr>
            <p:cNvPr id="214140" name="Line 164"/>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41" name="Line 165"/>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39" name="Group 167"/>
          <p:cNvGrpSpPr>
            <a:grpSpLocks/>
          </p:cNvGrpSpPr>
          <p:nvPr/>
        </p:nvGrpSpPr>
        <p:grpSpPr bwMode="auto">
          <a:xfrm flipH="1">
            <a:off x="7124700" y="2424113"/>
            <a:ext cx="400050" cy="152400"/>
            <a:chOff x="3228" y="1776"/>
            <a:chExt cx="252" cy="96"/>
          </a:xfrm>
        </p:grpSpPr>
        <p:sp>
          <p:nvSpPr>
            <p:cNvPr id="214138" name="Line 168"/>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39" name="Line 169"/>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40" name="Group 170"/>
          <p:cNvGrpSpPr>
            <a:grpSpLocks/>
          </p:cNvGrpSpPr>
          <p:nvPr/>
        </p:nvGrpSpPr>
        <p:grpSpPr bwMode="auto">
          <a:xfrm flipH="1" flipV="1">
            <a:off x="7277100" y="1900238"/>
            <a:ext cx="400050" cy="152400"/>
            <a:chOff x="3228" y="1776"/>
            <a:chExt cx="252" cy="96"/>
          </a:xfrm>
        </p:grpSpPr>
        <p:sp>
          <p:nvSpPr>
            <p:cNvPr id="214136" name="Line 17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37" name="Line 17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41" name="Group 173"/>
          <p:cNvGrpSpPr>
            <a:grpSpLocks/>
          </p:cNvGrpSpPr>
          <p:nvPr/>
        </p:nvGrpSpPr>
        <p:grpSpPr bwMode="auto">
          <a:xfrm flipH="1" flipV="1">
            <a:off x="9377363" y="2590800"/>
            <a:ext cx="400050" cy="152400"/>
            <a:chOff x="3228" y="1776"/>
            <a:chExt cx="252" cy="96"/>
          </a:xfrm>
        </p:grpSpPr>
        <p:sp>
          <p:nvSpPr>
            <p:cNvPr id="214134" name="Line 174"/>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35" name="Line 175"/>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42" name="Group 176"/>
          <p:cNvGrpSpPr>
            <a:grpSpLocks/>
          </p:cNvGrpSpPr>
          <p:nvPr/>
        </p:nvGrpSpPr>
        <p:grpSpPr bwMode="auto">
          <a:xfrm flipV="1">
            <a:off x="8553451" y="2609850"/>
            <a:ext cx="295275" cy="114300"/>
            <a:chOff x="3228" y="1776"/>
            <a:chExt cx="252" cy="96"/>
          </a:xfrm>
        </p:grpSpPr>
        <p:sp>
          <p:nvSpPr>
            <p:cNvPr id="214132" name="Line 177"/>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33" name="Line 178"/>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43" name="Group 179"/>
          <p:cNvGrpSpPr>
            <a:grpSpLocks/>
          </p:cNvGrpSpPr>
          <p:nvPr/>
        </p:nvGrpSpPr>
        <p:grpSpPr bwMode="auto">
          <a:xfrm rot="409689" flipH="1" flipV="1">
            <a:off x="8824914" y="1952625"/>
            <a:ext cx="452437" cy="57150"/>
            <a:chOff x="3228" y="1776"/>
            <a:chExt cx="252" cy="96"/>
          </a:xfrm>
        </p:grpSpPr>
        <p:sp>
          <p:nvSpPr>
            <p:cNvPr id="214130" name="Line 180"/>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31" name="Line 181"/>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44" name="Group 182"/>
          <p:cNvGrpSpPr>
            <a:grpSpLocks/>
          </p:cNvGrpSpPr>
          <p:nvPr/>
        </p:nvGrpSpPr>
        <p:grpSpPr bwMode="auto">
          <a:xfrm>
            <a:off x="7967664" y="2157413"/>
            <a:ext cx="295275" cy="114300"/>
            <a:chOff x="3228" y="1776"/>
            <a:chExt cx="252" cy="96"/>
          </a:xfrm>
        </p:grpSpPr>
        <p:sp>
          <p:nvSpPr>
            <p:cNvPr id="214128" name="Line 183"/>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29" name="Line 184"/>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4045" name="Group 185"/>
          <p:cNvGrpSpPr>
            <a:grpSpLocks/>
          </p:cNvGrpSpPr>
          <p:nvPr/>
        </p:nvGrpSpPr>
        <p:grpSpPr bwMode="auto">
          <a:xfrm flipH="1">
            <a:off x="8605839" y="2157413"/>
            <a:ext cx="295275" cy="114300"/>
            <a:chOff x="3228" y="1776"/>
            <a:chExt cx="252" cy="96"/>
          </a:xfrm>
        </p:grpSpPr>
        <p:sp>
          <p:nvSpPr>
            <p:cNvPr id="214126" name="Line 186"/>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4127" name="Line 187"/>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705723" name="Group 187"/>
          <p:cNvGrpSpPr>
            <a:grpSpLocks/>
          </p:cNvGrpSpPr>
          <p:nvPr/>
        </p:nvGrpSpPr>
        <p:grpSpPr bwMode="auto">
          <a:xfrm>
            <a:off x="7504114" y="438150"/>
            <a:ext cx="1316037" cy="1314450"/>
            <a:chOff x="931" y="1941"/>
            <a:chExt cx="829" cy="828"/>
          </a:xfrm>
        </p:grpSpPr>
        <p:sp>
          <p:nvSpPr>
            <p:cNvPr id="214118" name="Freeform 188"/>
            <p:cNvSpPr>
              <a:spLocks/>
            </p:cNvSpPr>
            <p:nvPr/>
          </p:nvSpPr>
          <p:spPr bwMode="auto">
            <a:xfrm>
              <a:off x="1424" y="1965"/>
              <a:ext cx="336"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4119" name="Group 189"/>
            <p:cNvGrpSpPr>
              <a:grpSpLocks/>
            </p:cNvGrpSpPr>
            <p:nvPr/>
          </p:nvGrpSpPr>
          <p:grpSpPr bwMode="auto">
            <a:xfrm>
              <a:off x="931" y="1941"/>
              <a:ext cx="500" cy="828"/>
              <a:chOff x="569" y="2954"/>
              <a:chExt cx="500" cy="828"/>
            </a:xfrm>
          </p:grpSpPr>
          <p:sp>
            <p:nvSpPr>
              <p:cNvPr id="91241" name="Rectangle 190"/>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42" name="Text Box 191"/>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latin typeface="Arial" charset="0"/>
                  </a:rPr>
                  <a:t>DNS</a:t>
                </a:r>
              </a:p>
              <a:p>
                <a:pPr algn="ctr">
                  <a:defRPr/>
                </a:pPr>
                <a:r>
                  <a:rPr lang="en-US" sz="1600" i="0" dirty="0">
                    <a:latin typeface="Arial" charset="0"/>
                  </a:rPr>
                  <a:t>UDP</a:t>
                </a:r>
              </a:p>
              <a:p>
                <a:pPr algn="ctr">
                  <a:defRPr/>
                </a:pPr>
                <a:r>
                  <a:rPr lang="en-US" sz="1600" i="0" dirty="0">
                    <a:latin typeface="Arial" charset="0"/>
                  </a:rPr>
                  <a:t>IP</a:t>
                </a:r>
              </a:p>
              <a:p>
                <a:pPr algn="ctr">
                  <a:defRPr/>
                </a:pPr>
                <a:r>
                  <a:rPr lang="en-US" sz="1600" i="0" dirty="0">
                    <a:latin typeface="Arial" charset="0"/>
                  </a:rPr>
                  <a:t>Eth</a:t>
                </a:r>
              </a:p>
              <a:p>
                <a:pPr algn="ctr">
                  <a:defRPr/>
                </a:pPr>
                <a:r>
                  <a:rPr lang="en-US" sz="1600" i="0" dirty="0">
                    <a:latin typeface="Arial" charset="0"/>
                  </a:rPr>
                  <a:t>Phy</a:t>
                </a:r>
              </a:p>
            </p:txBody>
          </p:sp>
          <p:sp>
            <p:nvSpPr>
              <p:cNvPr id="91243" name="Line 192"/>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1244" name="Line 193"/>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1245" name="Line 194"/>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1246" name="Line 195"/>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5732" name="Group 196"/>
          <p:cNvGrpSpPr>
            <a:grpSpLocks/>
          </p:cNvGrpSpPr>
          <p:nvPr/>
        </p:nvGrpSpPr>
        <p:grpSpPr bwMode="auto">
          <a:xfrm>
            <a:off x="6405564" y="558801"/>
            <a:ext cx="1081087" cy="1217613"/>
            <a:chOff x="1404" y="3105"/>
            <a:chExt cx="681" cy="767"/>
          </a:xfrm>
        </p:grpSpPr>
        <p:grpSp>
          <p:nvGrpSpPr>
            <p:cNvPr id="214083" name="Group 197"/>
            <p:cNvGrpSpPr>
              <a:grpSpLocks/>
            </p:cNvGrpSpPr>
            <p:nvPr/>
          </p:nvGrpSpPr>
          <p:grpSpPr bwMode="auto">
            <a:xfrm>
              <a:off x="1404" y="3355"/>
              <a:ext cx="681" cy="468"/>
              <a:chOff x="42" y="886"/>
              <a:chExt cx="681" cy="468"/>
            </a:xfrm>
          </p:grpSpPr>
          <p:grpSp>
            <p:nvGrpSpPr>
              <p:cNvPr id="214088" name="Group 198"/>
              <p:cNvGrpSpPr>
                <a:grpSpLocks/>
              </p:cNvGrpSpPr>
              <p:nvPr/>
            </p:nvGrpSpPr>
            <p:grpSpPr bwMode="auto">
              <a:xfrm>
                <a:off x="278" y="886"/>
                <a:ext cx="354" cy="154"/>
                <a:chOff x="740" y="3209"/>
                <a:chExt cx="354" cy="154"/>
              </a:xfrm>
            </p:grpSpPr>
            <p:grpSp>
              <p:nvGrpSpPr>
                <p:cNvPr id="214113" name="Group 199"/>
                <p:cNvGrpSpPr>
                  <a:grpSpLocks/>
                </p:cNvGrpSpPr>
                <p:nvPr/>
              </p:nvGrpSpPr>
              <p:grpSpPr bwMode="auto">
                <a:xfrm>
                  <a:off x="794" y="3209"/>
                  <a:ext cx="290" cy="154"/>
                  <a:chOff x="844" y="3337"/>
                  <a:chExt cx="290" cy="154"/>
                </a:xfrm>
              </p:grpSpPr>
              <p:sp>
                <p:nvSpPr>
                  <p:cNvPr id="91237" name="Rectangle 20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38" name="Text Box 201"/>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sp>
              <p:nvSpPr>
                <p:cNvPr id="91235" name="Rectangle 202"/>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36" name="Rectangle 203"/>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4089" name="Group 204"/>
              <p:cNvGrpSpPr>
                <a:grpSpLocks/>
              </p:cNvGrpSpPr>
              <p:nvPr/>
            </p:nvGrpSpPr>
            <p:grpSpPr bwMode="auto">
              <a:xfrm>
                <a:off x="278" y="1034"/>
                <a:ext cx="354" cy="154"/>
                <a:chOff x="836" y="3305"/>
                <a:chExt cx="354" cy="154"/>
              </a:xfrm>
            </p:grpSpPr>
            <p:grpSp>
              <p:nvGrpSpPr>
                <p:cNvPr id="214107" name="Group 205"/>
                <p:cNvGrpSpPr>
                  <a:grpSpLocks/>
                </p:cNvGrpSpPr>
                <p:nvPr/>
              </p:nvGrpSpPr>
              <p:grpSpPr bwMode="auto">
                <a:xfrm>
                  <a:off x="890" y="3305"/>
                  <a:ext cx="290" cy="154"/>
                  <a:chOff x="844" y="3337"/>
                  <a:chExt cx="290" cy="154"/>
                </a:xfrm>
              </p:grpSpPr>
              <p:sp>
                <p:nvSpPr>
                  <p:cNvPr id="91232" name="Rectangle 206"/>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33" name="Text Box 207"/>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nvGrpSpPr>
                <p:cNvPr id="214108" name="Group 208"/>
                <p:cNvGrpSpPr>
                  <a:grpSpLocks/>
                </p:cNvGrpSpPr>
                <p:nvPr/>
              </p:nvGrpSpPr>
              <p:grpSpPr bwMode="auto">
                <a:xfrm>
                  <a:off x="836" y="3334"/>
                  <a:ext cx="354" cy="94"/>
                  <a:chOff x="836" y="3334"/>
                  <a:chExt cx="354" cy="94"/>
                </a:xfrm>
              </p:grpSpPr>
              <p:sp>
                <p:nvSpPr>
                  <p:cNvPr id="91230" name="Rectangle 209"/>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31" name="Rectangle 210"/>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nvGrpSpPr>
              <p:cNvPr id="214090" name="Group 211"/>
              <p:cNvGrpSpPr>
                <a:grpSpLocks/>
              </p:cNvGrpSpPr>
              <p:nvPr/>
            </p:nvGrpSpPr>
            <p:grpSpPr bwMode="auto">
              <a:xfrm>
                <a:off x="165" y="1054"/>
                <a:ext cx="480" cy="112"/>
                <a:chOff x="627" y="3377"/>
                <a:chExt cx="480" cy="112"/>
              </a:xfrm>
            </p:grpSpPr>
            <p:sp>
              <p:nvSpPr>
                <p:cNvPr id="91226" name="Rectangle 212"/>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27" name="Rectangle 213"/>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4091" name="Group 214"/>
              <p:cNvGrpSpPr>
                <a:grpSpLocks/>
              </p:cNvGrpSpPr>
              <p:nvPr/>
            </p:nvGrpSpPr>
            <p:grpSpPr bwMode="auto">
              <a:xfrm>
                <a:off x="42" y="1200"/>
                <a:ext cx="681" cy="154"/>
                <a:chOff x="504" y="3523"/>
                <a:chExt cx="681" cy="154"/>
              </a:xfrm>
            </p:grpSpPr>
            <p:grpSp>
              <p:nvGrpSpPr>
                <p:cNvPr id="214092" name="Group 215"/>
                <p:cNvGrpSpPr>
                  <a:grpSpLocks/>
                </p:cNvGrpSpPr>
                <p:nvPr/>
              </p:nvGrpSpPr>
              <p:grpSpPr bwMode="auto">
                <a:xfrm>
                  <a:off x="623" y="3523"/>
                  <a:ext cx="480" cy="154"/>
                  <a:chOff x="723" y="3453"/>
                  <a:chExt cx="480" cy="154"/>
                </a:xfrm>
              </p:grpSpPr>
              <p:grpSp>
                <p:nvGrpSpPr>
                  <p:cNvPr id="214096" name="Group 216"/>
                  <p:cNvGrpSpPr>
                    <a:grpSpLocks/>
                  </p:cNvGrpSpPr>
                  <p:nvPr/>
                </p:nvGrpSpPr>
                <p:grpSpPr bwMode="auto">
                  <a:xfrm>
                    <a:off x="836" y="3453"/>
                    <a:ext cx="354" cy="154"/>
                    <a:chOff x="836" y="3305"/>
                    <a:chExt cx="354" cy="154"/>
                  </a:xfrm>
                </p:grpSpPr>
                <p:grpSp>
                  <p:nvGrpSpPr>
                    <p:cNvPr id="214099" name="Group 217"/>
                    <p:cNvGrpSpPr>
                      <a:grpSpLocks/>
                    </p:cNvGrpSpPr>
                    <p:nvPr/>
                  </p:nvGrpSpPr>
                  <p:grpSpPr bwMode="auto">
                    <a:xfrm>
                      <a:off x="890" y="3305"/>
                      <a:ext cx="290" cy="154"/>
                      <a:chOff x="844" y="3337"/>
                      <a:chExt cx="290" cy="154"/>
                    </a:xfrm>
                  </p:grpSpPr>
                  <p:sp>
                    <p:nvSpPr>
                      <p:cNvPr id="91224" name="Rectangle 218"/>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25" name="Text Box 219"/>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nvGrpSpPr>
                    <p:cNvPr id="214100" name="Group 220"/>
                    <p:cNvGrpSpPr>
                      <a:grpSpLocks/>
                    </p:cNvGrpSpPr>
                    <p:nvPr/>
                  </p:nvGrpSpPr>
                  <p:grpSpPr bwMode="auto">
                    <a:xfrm>
                      <a:off x="836" y="3334"/>
                      <a:ext cx="354" cy="94"/>
                      <a:chOff x="836" y="3334"/>
                      <a:chExt cx="354" cy="94"/>
                    </a:xfrm>
                  </p:grpSpPr>
                  <p:sp>
                    <p:nvSpPr>
                      <p:cNvPr id="91222" name="Rectangle 221"/>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23" name="Rectangle 222"/>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sp>
                <p:nvSpPr>
                  <p:cNvPr id="91218" name="Rectangle 223"/>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19" name="Rectangle 224"/>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214" name="Rectangle 225"/>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15" name="Rectangle 226"/>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16" name="Rectangle 227"/>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sp>
          <p:nvSpPr>
            <p:cNvPr id="91205" name="AutoShape 228"/>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214085" name="Group 229"/>
            <p:cNvGrpSpPr>
              <a:grpSpLocks/>
            </p:cNvGrpSpPr>
            <p:nvPr/>
          </p:nvGrpSpPr>
          <p:grpSpPr bwMode="auto">
            <a:xfrm>
              <a:off x="1695" y="3227"/>
              <a:ext cx="290" cy="154"/>
              <a:chOff x="844" y="3337"/>
              <a:chExt cx="290" cy="154"/>
            </a:xfrm>
          </p:grpSpPr>
          <p:sp>
            <p:nvSpPr>
              <p:cNvPr id="91207" name="Rectangle 23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08" name="Text Box 231"/>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chemeClr val="bg1"/>
                    </a:solidFill>
                    <a:latin typeface="Arial" charset="0"/>
                  </a:rPr>
                  <a:t>DNS</a:t>
                </a:r>
              </a:p>
            </p:txBody>
          </p:sp>
        </p:grpSp>
      </p:grpSp>
      <p:grpSp>
        <p:nvGrpSpPr>
          <p:cNvPr id="214048" name="Group 248"/>
          <p:cNvGrpSpPr>
            <a:grpSpLocks/>
          </p:cNvGrpSpPr>
          <p:nvPr/>
        </p:nvGrpSpPr>
        <p:grpSpPr bwMode="auto">
          <a:xfrm>
            <a:off x="8674101" y="963614"/>
            <a:ext cx="373063" cy="687387"/>
            <a:chOff x="4140" y="429"/>
            <a:chExt cx="1425" cy="2396"/>
          </a:xfrm>
        </p:grpSpPr>
        <p:sp>
          <p:nvSpPr>
            <p:cNvPr id="214051"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173" name="Rectangle 149"/>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214053"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4054"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176" name="Rectangle 152"/>
            <p:cNvSpPr>
              <a:spLocks noChangeArrowheads="1"/>
            </p:cNvSpPr>
            <p:nvPr/>
          </p:nvSpPr>
          <p:spPr bwMode="auto">
            <a:xfrm>
              <a:off x="4213" y="695"/>
              <a:ext cx="594"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214056" name="Group 153"/>
            <p:cNvGrpSpPr>
              <a:grpSpLocks/>
            </p:cNvGrpSpPr>
            <p:nvPr/>
          </p:nvGrpSpPr>
          <p:grpSpPr bwMode="auto">
            <a:xfrm>
              <a:off x="4749" y="668"/>
              <a:ext cx="581" cy="145"/>
              <a:chOff x="614" y="2568"/>
              <a:chExt cx="725" cy="139"/>
            </a:xfrm>
          </p:grpSpPr>
          <p:sp>
            <p:nvSpPr>
              <p:cNvPr id="91202" name="AutoShape 154"/>
              <p:cNvSpPr>
                <a:spLocks noChangeArrowheads="1"/>
              </p:cNvSpPr>
              <p:nvPr/>
            </p:nvSpPr>
            <p:spPr bwMode="auto">
              <a:xfrm>
                <a:off x="611" y="2567"/>
                <a:ext cx="726"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03" name="AutoShape 155"/>
              <p:cNvSpPr>
                <a:spLocks noChangeArrowheads="1"/>
              </p:cNvSpPr>
              <p:nvPr/>
            </p:nvSpPr>
            <p:spPr bwMode="auto">
              <a:xfrm>
                <a:off x="626" y="2583"/>
                <a:ext cx="696"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178" name="Rectangle 156"/>
            <p:cNvSpPr>
              <a:spLocks noChangeArrowheads="1"/>
            </p:cNvSpPr>
            <p:nvPr/>
          </p:nvSpPr>
          <p:spPr bwMode="auto">
            <a:xfrm>
              <a:off x="4225" y="1021"/>
              <a:ext cx="594"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214058" name="Group 157"/>
            <p:cNvGrpSpPr>
              <a:grpSpLocks/>
            </p:cNvGrpSpPr>
            <p:nvPr/>
          </p:nvGrpSpPr>
          <p:grpSpPr bwMode="auto">
            <a:xfrm>
              <a:off x="4747" y="994"/>
              <a:ext cx="581" cy="134"/>
              <a:chOff x="614" y="2568"/>
              <a:chExt cx="725" cy="139"/>
            </a:xfrm>
          </p:grpSpPr>
          <p:sp>
            <p:nvSpPr>
              <p:cNvPr id="91200" name="AutoShape 158"/>
              <p:cNvSpPr>
                <a:spLocks noChangeArrowheads="1"/>
              </p:cNvSpPr>
              <p:nvPr/>
            </p:nvSpPr>
            <p:spPr bwMode="auto">
              <a:xfrm>
                <a:off x="613" y="2567"/>
                <a:ext cx="726"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201" name="AutoShape 159"/>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180" name="Rectangle 160"/>
            <p:cNvSpPr>
              <a:spLocks noChangeArrowheads="1"/>
            </p:cNvSpPr>
            <p:nvPr/>
          </p:nvSpPr>
          <p:spPr bwMode="auto">
            <a:xfrm>
              <a:off x="4219" y="1359"/>
              <a:ext cx="594"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81" name="Rectangle 161"/>
            <p:cNvSpPr>
              <a:spLocks noChangeArrowheads="1"/>
            </p:cNvSpPr>
            <p:nvPr/>
          </p:nvSpPr>
          <p:spPr bwMode="auto">
            <a:xfrm>
              <a:off x="4231" y="1657"/>
              <a:ext cx="594"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nvGrpSpPr>
            <p:cNvPr id="214061" name="Group 162"/>
            <p:cNvGrpSpPr>
              <a:grpSpLocks/>
            </p:cNvGrpSpPr>
            <p:nvPr/>
          </p:nvGrpSpPr>
          <p:grpSpPr bwMode="auto">
            <a:xfrm>
              <a:off x="4735" y="1627"/>
              <a:ext cx="582" cy="151"/>
              <a:chOff x="614" y="2568"/>
              <a:chExt cx="725" cy="139"/>
            </a:xfrm>
          </p:grpSpPr>
          <p:sp>
            <p:nvSpPr>
              <p:cNvPr id="91198" name="AutoShape 163"/>
              <p:cNvSpPr>
                <a:spLocks noChangeArrowheads="1"/>
              </p:cNvSpPr>
              <p:nvPr/>
            </p:nvSpPr>
            <p:spPr bwMode="auto">
              <a:xfrm>
                <a:off x="613" y="2586"/>
                <a:ext cx="725" cy="12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99" name="AutoShape 164"/>
              <p:cNvSpPr>
                <a:spLocks noChangeArrowheads="1"/>
              </p:cNvSpPr>
              <p:nvPr/>
            </p:nvSpPr>
            <p:spPr bwMode="auto">
              <a:xfrm>
                <a:off x="628" y="2586"/>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214062"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4063" name="Group 166"/>
            <p:cNvGrpSpPr>
              <a:grpSpLocks/>
            </p:cNvGrpSpPr>
            <p:nvPr/>
          </p:nvGrpSpPr>
          <p:grpSpPr bwMode="auto">
            <a:xfrm>
              <a:off x="4739" y="1327"/>
              <a:ext cx="582" cy="139"/>
              <a:chOff x="614" y="2568"/>
              <a:chExt cx="725" cy="139"/>
            </a:xfrm>
          </p:grpSpPr>
          <p:sp>
            <p:nvSpPr>
              <p:cNvPr id="91196" name="AutoShape 167"/>
              <p:cNvSpPr>
                <a:spLocks noChangeArrowheads="1"/>
              </p:cNvSpPr>
              <p:nvPr/>
            </p:nvSpPr>
            <p:spPr bwMode="auto">
              <a:xfrm>
                <a:off x="616" y="2566"/>
                <a:ext cx="725"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97" name="AutoShape 168"/>
              <p:cNvSpPr>
                <a:spLocks noChangeArrowheads="1"/>
              </p:cNvSpPr>
              <p:nvPr/>
            </p:nvSpPr>
            <p:spPr bwMode="auto">
              <a:xfrm>
                <a:off x="631" y="2583"/>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185" name="Rectangle 169"/>
            <p:cNvSpPr>
              <a:spLocks noChangeArrowheads="1"/>
            </p:cNvSpPr>
            <p:nvPr/>
          </p:nvSpPr>
          <p:spPr bwMode="auto">
            <a:xfrm>
              <a:off x="5250" y="429"/>
              <a:ext cx="67"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214065"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4066"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188" name="Oval 172"/>
            <p:cNvSpPr>
              <a:spLocks noChangeArrowheads="1"/>
            </p:cNvSpPr>
            <p:nvPr/>
          </p:nvSpPr>
          <p:spPr bwMode="auto">
            <a:xfrm>
              <a:off x="5516" y="2609"/>
              <a:ext cx="49" cy="100"/>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214068"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1190" name="AutoShape 174"/>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91" name="AutoShape 175"/>
            <p:cNvSpPr>
              <a:spLocks noChangeArrowheads="1"/>
            </p:cNvSpPr>
            <p:nvPr/>
          </p:nvSpPr>
          <p:spPr bwMode="auto">
            <a:xfrm>
              <a:off x="4207" y="2709"/>
              <a:ext cx="1067"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92" name="Oval 176"/>
            <p:cNvSpPr>
              <a:spLocks noChangeArrowheads="1"/>
            </p:cNvSpPr>
            <p:nvPr/>
          </p:nvSpPr>
          <p:spPr bwMode="auto">
            <a:xfrm>
              <a:off x="4310" y="2382"/>
              <a:ext cx="158"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93" name="Oval 177"/>
            <p:cNvSpPr>
              <a:spLocks noChangeArrowheads="1"/>
            </p:cNvSpPr>
            <p:nvPr/>
          </p:nvSpPr>
          <p:spPr bwMode="auto">
            <a:xfrm>
              <a:off x="4486" y="2382"/>
              <a:ext cx="158"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1194" name="Oval 178"/>
            <p:cNvSpPr>
              <a:spLocks noChangeArrowheads="1"/>
            </p:cNvSpPr>
            <p:nvPr/>
          </p:nvSpPr>
          <p:spPr bwMode="auto">
            <a:xfrm>
              <a:off x="4661" y="2382"/>
              <a:ext cx="158"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1195" name="Rectangle 179"/>
            <p:cNvSpPr>
              <a:spLocks noChangeArrowheads="1"/>
            </p:cNvSpPr>
            <p:nvPr/>
          </p:nvSpPr>
          <p:spPr bwMode="auto">
            <a:xfrm>
              <a:off x="5062" y="1835"/>
              <a:ext cx="85"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sp>
        <p:nvSpPr>
          <p:cNvPr id="91170" name="Rectangle 3"/>
          <p:cNvSpPr>
            <a:spLocks noGrp="1" noChangeArrowheads="1"/>
          </p:cNvSpPr>
          <p:nvPr>
            <p:ph type="title"/>
          </p:nvPr>
        </p:nvSpPr>
        <p:spPr>
          <a:xfrm>
            <a:off x="1770064" y="-39688"/>
            <a:ext cx="8034337" cy="1003301"/>
          </a:xfrm>
        </p:spPr>
        <p:txBody>
          <a:bodyPr/>
          <a:lstStyle/>
          <a:p>
            <a:pPr>
              <a:defRPr/>
            </a:pPr>
            <a:r>
              <a:rPr lang="en-US" sz="3200" dirty="0">
                <a:latin typeface="Gill Sans MT" charset="0"/>
              </a:rPr>
              <a:t>A day in the life… using DNS</a:t>
            </a:r>
          </a:p>
        </p:txBody>
      </p:sp>
      <p:pic>
        <p:nvPicPr>
          <p:cNvPr id="214050" name="Picture 21" descr="underline_base"/>
          <p:cNvPicPr>
            <a:picLocks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1836738" y="631825"/>
            <a:ext cx="5027612"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517579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705589"/>
                                        </p:tgtEl>
                                        <p:attrNameLst>
                                          <p:attrName>style.visibility</p:attrName>
                                        </p:attrNameLst>
                                      </p:cBhvr>
                                      <p:to>
                                        <p:strVal val="hidden"/>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705625"/>
                                        </p:tgtEl>
                                        <p:attrNameLst>
                                          <p:attrName>style.visibility</p:attrName>
                                        </p:attrNameLst>
                                      </p:cBhvr>
                                      <p:to>
                                        <p:strVal val="visible"/>
                                      </p:to>
                                    </p:set>
                                  </p:childTnLst>
                                </p:cTn>
                              </p:par>
                            </p:childTnLst>
                          </p:cTn>
                        </p:par>
                        <p:par>
                          <p:cTn id="10" fill="hold" nodeType="afterGroup">
                            <p:stCondLst>
                              <p:cond delay="0"/>
                            </p:stCondLst>
                            <p:childTnLst>
                              <p:par>
                                <p:cTn id="11" presetID="0" presetClass="path" presetSubtype="0" accel="50000" decel="50000" fill="hold" nodeType="afterEffect">
                                  <p:stCondLst>
                                    <p:cond delay="0"/>
                                  </p:stCondLst>
                                  <p:childTnLst>
                                    <p:animMotion origin="layout" path="M 1.66667E-6 -0.00995 L 0.32587 -0.01018 L 0.22726 0.14666 " pathEditMode="relative" rAng="0" ptsTypes="AAA">
                                      <p:cBhvr>
                                        <p:cTn id="12" dur="2000" fill="hold"/>
                                        <p:tgtEl>
                                          <p:spTgt spid="705625"/>
                                        </p:tgtEl>
                                        <p:attrNameLst>
                                          <p:attrName>ppt_x</p:attrName>
                                          <p:attrName>ppt_y</p:attrName>
                                        </p:attrNameLst>
                                      </p:cBhvr>
                                      <p:rCtr x="16285" y="7819"/>
                                    </p:animMotion>
                                  </p:childTnLst>
                                </p:cTn>
                              </p:par>
                              <p:par>
                                <p:cTn id="13" presetID="1" presetClass="entr" presetSubtype="0" fill="hold" grpId="0" nodeType="withEffect">
                                  <p:stCondLst>
                                    <p:cond delay="0"/>
                                  </p:stCondLst>
                                  <p:childTnLst>
                                    <p:set>
                                      <p:cBhvr>
                                        <p:cTn id="14" dur="1" fill="hold">
                                          <p:stCondLst>
                                            <p:cond delay="0"/>
                                          </p:stCondLst>
                                        </p:cTn>
                                        <p:tgtEl>
                                          <p:spTgt spid="70563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0" presetClass="path" presetSubtype="0" accel="50000" decel="50000" fill="hold" nodeType="clickEffect">
                                  <p:stCondLst>
                                    <p:cond delay="0"/>
                                  </p:stCondLst>
                                  <p:childTnLst>
                                    <p:animMotion origin="layout" path="M 0.22726 0.14666 L 0.29844 0.14527 L 0.46528 -0.03516 L 0.46406 -0.16678 " pathEditMode="relative" rAng="0" ptsTypes="AAAA">
                                      <p:cBhvr>
                                        <p:cTn id="18" dur="2000" fill="hold"/>
                                        <p:tgtEl>
                                          <p:spTgt spid="705625"/>
                                        </p:tgtEl>
                                        <p:attrNameLst>
                                          <p:attrName>ppt_x</p:attrName>
                                          <p:attrName>ppt_y</p:attrName>
                                        </p:attrNameLst>
                                      </p:cBhvr>
                                      <p:rCtr x="11892" y="-15684"/>
                                    </p:animMotion>
                                  </p:childTnLst>
                                </p:cTn>
                              </p:par>
                              <p:par>
                                <p:cTn id="19" presetID="1" presetClass="entr" presetSubtype="0" fill="hold" grpId="0" nodeType="withEffect">
                                  <p:stCondLst>
                                    <p:cond delay="0"/>
                                  </p:stCondLst>
                                  <p:childTnLst>
                                    <p:set>
                                      <p:cBhvr>
                                        <p:cTn id="20" dur="1" fill="hold">
                                          <p:stCondLst>
                                            <p:cond delay="0"/>
                                          </p:stCondLst>
                                        </p:cTn>
                                        <p:tgtEl>
                                          <p:spTgt spid="705640"/>
                                        </p:tgtEl>
                                        <p:attrNameLst>
                                          <p:attrName>style.visibility</p:attrName>
                                        </p:attrNameLst>
                                      </p:cBhvr>
                                      <p:to>
                                        <p:strVal val="visible"/>
                                      </p:to>
                                    </p:set>
                                  </p:childTnLst>
                                </p:cTn>
                              </p:par>
                            </p:childTnLst>
                          </p:cTn>
                        </p:par>
                        <p:par>
                          <p:cTn id="21" fill="hold" nodeType="afterGroup">
                            <p:stCondLst>
                              <p:cond delay="2000"/>
                            </p:stCondLst>
                            <p:childTnLst>
                              <p:par>
                                <p:cTn id="22" presetID="22" presetClass="entr" presetSubtype="2" fill="hold" nodeType="afterEffect">
                                  <p:stCondLst>
                                    <p:cond delay="0"/>
                                  </p:stCondLst>
                                  <p:childTnLst>
                                    <p:set>
                                      <p:cBhvr>
                                        <p:cTn id="23" dur="1" fill="hold">
                                          <p:stCondLst>
                                            <p:cond delay="0"/>
                                          </p:stCondLst>
                                        </p:cTn>
                                        <p:tgtEl>
                                          <p:spTgt spid="705723"/>
                                        </p:tgtEl>
                                        <p:attrNameLst>
                                          <p:attrName>style.visibility</p:attrName>
                                        </p:attrNameLst>
                                      </p:cBhvr>
                                      <p:to>
                                        <p:strVal val="visible"/>
                                      </p:to>
                                    </p:set>
                                    <p:animEffect transition="in" filter="wipe(right)">
                                      <p:cBhvr>
                                        <p:cTn id="24" dur="500"/>
                                        <p:tgtEl>
                                          <p:spTgt spid="705723"/>
                                        </p:tgtEl>
                                      </p:cBhvr>
                                    </p:animEffect>
                                  </p:childTnLst>
                                </p:cTn>
                              </p:par>
                              <p:par>
                                <p:cTn id="25" presetID="1" presetClass="exit" presetSubtype="0" fill="hold" nodeType="withEffect">
                                  <p:stCondLst>
                                    <p:cond delay="0"/>
                                  </p:stCondLst>
                                  <p:childTnLst>
                                    <p:set>
                                      <p:cBhvr>
                                        <p:cTn id="26" dur="1" fill="hold">
                                          <p:stCondLst>
                                            <p:cond delay="0"/>
                                          </p:stCondLst>
                                        </p:cTn>
                                        <p:tgtEl>
                                          <p:spTgt spid="705625"/>
                                        </p:tgtEl>
                                        <p:attrNameLst>
                                          <p:attrName>style.visibility</p:attrName>
                                        </p:attrNameLst>
                                      </p:cBhvr>
                                      <p:to>
                                        <p:strVal val="hidden"/>
                                      </p:to>
                                    </p:set>
                                  </p:childTnLst>
                                </p:cTn>
                              </p:par>
                            </p:childTnLst>
                          </p:cTn>
                        </p:par>
                        <p:par>
                          <p:cTn id="27" fill="hold" nodeType="afterGroup">
                            <p:stCondLst>
                              <p:cond delay="2500"/>
                            </p:stCondLst>
                            <p:childTnLst>
                              <p:par>
                                <p:cTn id="28" presetID="22" presetClass="entr" presetSubtype="4" fill="hold" nodeType="afterEffect">
                                  <p:stCondLst>
                                    <p:cond delay="0"/>
                                  </p:stCondLst>
                                  <p:childTnLst>
                                    <p:set>
                                      <p:cBhvr>
                                        <p:cTn id="29" dur="1" fill="hold">
                                          <p:stCondLst>
                                            <p:cond delay="0"/>
                                          </p:stCondLst>
                                        </p:cTn>
                                        <p:tgtEl>
                                          <p:spTgt spid="705732"/>
                                        </p:tgtEl>
                                        <p:attrNameLst>
                                          <p:attrName>style.visibility</p:attrName>
                                        </p:attrNameLst>
                                      </p:cBhvr>
                                      <p:to>
                                        <p:strVal val="visible"/>
                                      </p:to>
                                    </p:set>
                                    <p:animEffect transition="in" filter="wipe(down)">
                                      <p:cBhvr>
                                        <p:cTn id="30" dur="1000"/>
                                        <p:tgtEl>
                                          <p:spTgt spid="705732"/>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7056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639" grpId="0"/>
      <p:bldP spid="705640" grpId="0"/>
      <p:bldP spid="70564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41" name="Group 231"/>
          <p:cNvGrpSpPr>
            <a:grpSpLocks/>
          </p:cNvGrpSpPr>
          <p:nvPr/>
        </p:nvGrpSpPr>
        <p:grpSpPr bwMode="auto">
          <a:xfrm>
            <a:off x="2297113" y="1273175"/>
            <a:ext cx="3554412" cy="3067050"/>
            <a:chOff x="773113" y="1273175"/>
            <a:chExt cx="3554412" cy="3066395"/>
          </a:xfrm>
        </p:grpSpPr>
        <p:sp>
          <p:nvSpPr>
            <p:cNvPr id="215267" name="Freeform 3"/>
            <p:cNvSpPr>
              <a:spLocks/>
            </p:cNvSpPr>
            <p:nvPr/>
          </p:nvSpPr>
          <p:spPr bwMode="auto">
            <a:xfrm>
              <a:off x="773113" y="127317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215268" name="Line 36"/>
            <p:cNvSpPr>
              <a:spLocks noChangeShapeType="1"/>
            </p:cNvSpPr>
            <p:nvPr/>
          </p:nvSpPr>
          <p:spPr bwMode="auto">
            <a:xfrm flipV="1">
              <a:off x="3775075" y="2344738"/>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69" name="Line 43"/>
            <p:cNvSpPr>
              <a:spLocks noChangeShapeType="1"/>
            </p:cNvSpPr>
            <p:nvPr/>
          </p:nvSpPr>
          <p:spPr bwMode="auto">
            <a:xfrm flipV="1">
              <a:off x="2665413"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70" name="Line 44"/>
            <p:cNvSpPr>
              <a:spLocks noChangeShapeType="1"/>
            </p:cNvSpPr>
            <p:nvPr/>
          </p:nvSpPr>
          <p:spPr bwMode="auto">
            <a:xfrm flipV="1">
              <a:off x="3924300" y="2201863"/>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71" name="Line 48"/>
            <p:cNvSpPr>
              <a:spLocks noChangeShapeType="1"/>
            </p:cNvSpPr>
            <p:nvPr/>
          </p:nvSpPr>
          <p:spPr bwMode="auto">
            <a:xfrm flipV="1">
              <a:off x="3279775" y="2736850"/>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92393" name="Text Box 240"/>
            <p:cNvSpPr txBox="1">
              <a:spLocks noChangeArrowheads="1"/>
            </p:cNvSpPr>
            <p:nvPr/>
          </p:nvSpPr>
          <p:spPr bwMode="auto">
            <a:xfrm>
              <a:off x="2562225" y="3815807"/>
              <a:ext cx="1211263" cy="523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dirty="0">
                  <a:solidFill>
                    <a:srgbClr val="000000"/>
                  </a:solidFill>
                  <a:latin typeface="Arial" charset="0"/>
                  <a:cs typeface="Arial" charset="0"/>
                </a:rPr>
                <a:t>router</a:t>
              </a:r>
            </a:p>
            <a:p>
              <a:pPr>
                <a:defRPr/>
              </a:pPr>
              <a:r>
                <a:rPr lang="en-US" sz="1400" dirty="0">
                  <a:solidFill>
                    <a:srgbClr val="000000"/>
                  </a:solidFill>
                  <a:latin typeface="Arial" charset="0"/>
                  <a:cs typeface="Arial" charset="0"/>
                </a:rPr>
                <a:t>(runs DHCP)</a:t>
              </a:r>
            </a:p>
          </p:txBody>
        </p:sp>
        <p:grpSp>
          <p:nvGrpSpPr>
            <p:cNvPr id="215273" name="Group 356"/>
            <p:cNvGrpSpPr>
              <a:grpSpLocks/>
            </p:cNvGrpSpPr>
            <p:nvPr/>
          </p:nvGrpSpPr>
          <p:grpSpPr bwMode="auto">
            <a:xfrm>
              <a:off x="1653422" y="1982680"/>
              <a:ext cx="843032" cy="814871"/>
              <a:chOff x="313" y="1497"/>
              <a:chExt cx="1152" cy="1014"/>
            </a:xfrm>
          </p:grpSpPr>
          <p:pic>
            <p:nvPicPr>
              <p:cNvPr id="215325" name="Picture 354" descr="laptop_stylized_small"/>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326" name="Picture 355" descr="antenna_stylized"/>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92395" name="Picture 3"/>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3336925" y="2423867"/>
              <a:ext cx="879475" cy="34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1" name="Rectangle 43"/>
            <p:cNvSpPr>
              <a:spLocks noChangeArrowheads="1"/>
            </p:cNvSpPr>
            <p:nvPr/>
          </p:nvSpPr>
          <p:spPr bwMode="auto">
            <a:xfrm rot="16200000" flipH="1">
              <a:off x="3589349" y="3549138"/>
              <a:ext cx="104753" cy="24447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242" name="Rectangle 43"/>
            <p:cNvSpPr>
              <a:spLocks noChangeArrowheads="1"/>
            </p:cNvSpPr>
            <p:nvPr/>
          </p:nvSpPr>
          <p:spPr bwMode="auto">
            <a:xfrm rot="2460490">
              <a:off x="3206750" y="3274585"/>
              <a:ext cx="82550" cy="24759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243" name="Rectangle 43"/>
            <p:cNvSpPr>
              <a:spLocks noChangeArrowheads="1"/>
            </p:cNvSpPr>
            <p:nvPr/>
          </p:nvSpPr>
          <p:spPr bwMode="auto">
            <a:xfrm rot="16200000">
              <a:off x="2499531" y="2388124"/>
              <a:ext cx="111101" cy="2968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15278" name="Group 248"/>
            <p:cNvGrpSpPr>
              <a:grpSpLocks/>
            </p:cNvGrpSpPr>
            <p:nvPr/>
          </p:nvGrpSpPr>
          <p:grpSpPr bwMode="auto">
            <a:xfrm>
              <a:off x="2597285" y="3210128"/>
              <a:ext cx="332569" cy="581078"/>
              <a:chOff x="4140" y="429"/>
              <a:chExt cx="1425" cy="2396"/>
            </a:xfrm>
          </p:grpSpPr>
          <p:sp>
            <p:nvSpPr>
              <p:cNvPr id="215293"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415" name="Rectangle 149"/>
              <p:cNvSpPr>
                <a:spLocks noChangeArrowheads="1"/>
              </p:cNvSpPr>
              <p:nvPr/>
            </p:nvSpPr>
            <p:spPr bwMode="auto">
              <a:xfrm>
                <a:off x="4207" y="426"/>
                <a:ext cx="1048" cy="2291"/>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5295"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5296"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418" name="Rectangle 152"/>
              <p:cNvSpPr>
                <a:spLocks noChangeArrowheads="1"/>
              </p:cNvSpPr>
              <p:nvPr/>
            </p:nvSpPr>
            <p:spPr bwMode="auto">
              <a:xfrm>
                <a:off x="4214" y="688"/>
                <a:ext cx="592"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298" name="Group 153"/>
              <p:cNvGrpSpPr>
                <a:grpSpLocks/>
              </p:cNvGrpSpPr>
              <p:nvPr/>
            </p:nvGrpSpPr>
            <p:grpSpPr bwMode="auto">
              <a:xfrm>
                <a:off x="4749" y="668"/>
                <a:ext cx="581" cy="145"/>
                <a:chOff x="614" y="2568"/>
                <a:chExt cx="725" cy="139"/>
              </a:xfrm>
            </p:grpSpPr>
            <p:sp>
              <p:nvSpPr>
                <p:cNvPr id="92444" name="AutoShape 154"/>
                <p:cNvSpPr>
                  <a:spLocks noChangeArrowheads="1"/>
                </p:cNvSpPr>
                <p:nvPr/>
              </p:nvSpPr>
              <p:spPr bwMode="auto">
                <a:xfrm>
                  <a:off x="617" y="2569"/>
                  <a:ext cx="72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45" name="AutoShape 155"/>
                <p:cNvSpPr>
                  <a:spLocks noChangeArrowheads="1"/>
                </p:cNvSpPr>
                <p:nvPr/>
              </p:nvSpPr>
              <p:spPr bwMode="auto">
                <a:xfrm>
                  <a:off x="634" y="2587"/>
                  <a:ext cx="688"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2420" name="Rectangle 156"/>
              <p:cNvSpPr>
                <a:spLocks noChangeArrowheads="1"/>
              </p:cNvSpPr>
              <p:nvPr/>
            </p:nvSpPr>
            <p:spPr bwMode="auto">
              <a:xfrm>
                <a:off x="4221" y="1015"/>
                <a:ext cx="599"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300" name="Group 157"/>
              <p:cNvGrpSpPr>
                <a:grpSpLocks/>
              </p:cNvGrpSpPr>
              <p:nvPr/>
            </p:nvGrpSpPr>
            <p:grpSpPr bwMode="auto">
              <a:xfrm>
                <a:off x="4747" y="994"/>
                <a:ext cx="581" cy="134"/>
                <a:chOff x="614" y="2568"/>
                <a:chExt cx="725" cy="139"/>
              </a:xfrm>
            </p:grpSpPr>
            <p:sp>
              <p:nvSpPr>
                <p:cNvPr id="92442" name="AutoShape 158"/>
                <p:cNvSpPr>
                  <a:spLocks noChangeArrowheads="1"/>
                </p:cNvSpPr>
                <p:nvPr/>
              </p:nvSpPr>
              <p:spPr bwMode="auto">
                <a:xfrm>
                  <a:off x="611" y="2570"/>
                  <a:ext cx="730"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43" name="AutoShape 159"/>
                <p:cNvSpPr>
                  <a:spLocks noChangeArrowheads="1"/>
                </p:cNvSpPr>
                <p:nvPr/>
              </p:nvSpPr>
              <p:spPr bwMode="auto">
                <a:xfrm>
                  <a:off x="628" y="2583"/>
                  <a:ext cx="69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2422" name="Rectangle 160"/>
              <p:cNvSpPr>
                <a:spLocks noChangeArrowheads="1"/>
              </p:cNvSpPr>
              <p:nvPr/>
            </p:nvSpPr>
            <p:spPr bwMode="auto">
              <a:xfrm>
                <a:off x="4214" y="1356"/>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23" name="Rectangle 161"/>
              <p:cNvSpPr>
                <a:spLocks noChangeArrowheads="1"/>
              </p:cNvSpPr>
              <p:nvPr/>
            </p:nvSpPr>
            <p:spPr bwMode="auto">
              <a:xfrm>
                <a:off x="4228" y="1657"/>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303" name="Group 162"/>
              <p:cNvGrpSpPr>
                <a:grpSpLocks/>
              </p:cNvGrpSpPr>
              <p:nvPr/>
            </p:nvGrpSpPr>
            <p:grpSpPr bwMode="auto">
              <a:xfrm>
                <a:off x="4735" y="1627"/>
                <a:ext cx="582" cy="151"/>
                <a:chOff x="614" y="2568"/>
                <a:chExt cx="725" cy="139"/>
              </a:xfrm>
            </p:grpSpPr>
            <p:sp>
              <p:nvSpPr>
                <p:cNvPr id="92440" name="AutoShape 163"/>
                <p:cNvSpPr>
                  <a:spLocks noChangeArrowheads="1"/>
                </p:cNvSpPr>
                <p:nvPr/>
              </p:nvSpPr>
              <p:spPr bwMode="auto">
                <a:xfrm>
                  <a:off x="618" y="2571"/>
                  <a:ext cx="720"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41" name="AutoShape 164"/>
                <p:cNvSpPr>
                  <a:spLocks noChangeArrowheads="1"/>
                </p:cNvSpPr>
                <p:nvPr/>
              </p:nvSpPr>
              <p:spPr bwMode="auto">
                <a:xfrm>
                  <a:off x="635" y="2589"/>
                  <a:ext cx="68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5304"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5305" name="Group 166"/>
              <p:cNvGrpSpPr>
                <a:grpSpLocks/>
              </p:cNvGrpSpPr>
              <p:nvPr/>
            </p:nvGrpSpPr>
            <p:grpSpPr bwMode="auto">
              <a:xfrm>
                <a:off x="4739" y="1327"/>
                <a:ext cx="582" cy="139"/>
                <a:chOff x="614" y="2568"/>
                <a:chExt cx="725" cy="139"/>
              </a:xfrm>
            </p:grpSpPr>
            <p:sp>
              <p:nvSpPr>
                <p:cNvPr id="92438" name="AutoShape 167"/>
                <p:cNvSpPr>
                  <a:spLocks noChangeArrowheads="1"/>
                </p:cNvSpPr>
                <p:nvPr/>
              </p:nvSpPr>
              <p:spPr bwMode="auto">
                <a:xfrm>
                  <a:off x="613" y="2571"/>
                  <a:ext cx="729"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39" name="AutoShape 168"/>
                <p:cNvSpPr>
                  <a:spLocks noChangeArrowheads="1"/>
                </p:cNvSpPr>
                <p:nvPr/>
              </p:nvSpPr>
              <p:spPr bwMode="auto">
                <a:xfrm>
                  <a:off x="630" y="2584"/>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2427" name="Rectangle 169"/>
              <p:cNvSpPr>
                <a:spLocks noChangeArrowheads="1"/>
              </p:cNvSpPr>
              <p:nvPr/>
            </p:nvSpPr>
            <p:spPr bwMode="auto">
              <a:xfrm>
                <a:off x="5255" y="426"/>
                <a:ext cx="68" cy="229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5307"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5308"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430" name="Oval 172"/>
              <p:cNvSpPr>
                <a:spLocks noChangeArrowheads="1"/>
              </p:cNvSpPr>
              <p:nvPr/>
            </p:nvSpPr>
            <p:spPr bwMode="auto">
              <a:xfrm>
                <a:off x="5520" y="2612"/>
                <a:ext cx="48"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5310"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432" name="AutoShape 174"/>
              <p:cNvSpPr>
                <a:spLocks noChangeArrowheads="1"/>
              </p:cNvSpPr>
              <p:nvPr/>
            </p:nvSpPr>
            <p:spPr bwMode="auto">
              <a:xfrm>
                <a:off x="4139" y="2678"/>
                <a:ext cx="1204" cy="17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33" name="AutoShape 175"/>
              <p:cNvSpPr>
                <a:spLocks noChangeArrowheads="1"/>
              </p:cNvSpPr>
              <p:nvPr/>
            </p:nvSpPr>
            <p:spPr bwMode="auto">
              <a:xfrm>
                <a:off x="4207" y="2717"/>
                <a:ext cx="1068"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34" name="Oval 176"/>
              <p:cNvSpPr>
                <a:spLocks noChangeArrowheads="1"/>
              </p:cNvSpPr>
              <p:nvPr/>
            </p:nvSpPr>
            <p:spPr bwMode="auto">
              <a:xfrm>
                <a:off x="4309"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35" name="Oval 177"/>
              <p:cNvSpPr>
                <a:spLocks noChangeArrowheads="1"/>
              </p:cNvSpPr>
              <p:nvPr/>
            </p:nvSpPr>
            <p:spPr bwMode="auto">
              <a:xfrm>
                <a:off x="4486" y="2383"/>
                <a:ext cx="163"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2436" name="Oval 178"/>
              <p:cNvSpPr>
                <a:spLocks noChangeArrowheads="1"/>
              </p:cNvSpPr>
              <p:nvPr/>
            </p:nvSpPr>
            <p:spPr bwMode="auto">
              <a:xfrm>
                <a:off x="4663"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37" name="Rectangle 179"/>
              <p:cNvSpPr>
                <a:spLocks noChangeArrowheads="1"/>
              </p:cNvSpPr>
              <p:nvPr/>
            </p:nvSpPr>
            <p:spPr bwMode="auto">
              <a:xfrm>
                <a:off x="5065" y="1834"/>
                <a:ext cx="82" cy="772"/>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5279" name="Group 48"/>
            <p:cNvGrpSpPr>
              <a:grpSpLocks/>
            </p:cNvGrpSpPr>
            <p:nvPr/>
          </p:nvGrpSpPr>
          <p:grpSpPr bwMode="auto">
            <a:xfrm>
              <a:off x="2795471" y="3465563"/>
              <a:ext cx="735669" cy="376863"/>
              <a:chOff x="3600" y="219"/>
              <a:chExt cx="360" cy="175"/>
            </a:xfrm>
          </p:grpSpPr>
          <p:sp>
            <p:nvSpPr>
              <p:cNvPr id="92401" name="Oval 49"/>
              <p:cNvSpPr>
                <a:spLocks noChangeArrowheads="1"/>
              </p:cNvSpPr>
              <p:nvPr/>
            </p:nvSpPr>
            <p:spPr bwMode="auto">
              <a:xfrm>
                <a:off x="3603" y="297"/>
                <a:ext cx="357" cy="97"/>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402" name="Line 50"/>
              <p:cNvSpPr>
                <a:spLocks noChangeShapeType="1"/>
              </p:cNvSpPr>
              <p:nvPr/>
            </p:nvSpPr>
            <p:spPr bwMode="auto">
              <a:xfrm>
                <a:off x="3603"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2403" name="Line 51"/>
              <p:cNvSpPr>
                <a:spLocks noChangeShapeType="1"/>
              </p:cNvSpPr>
              <p:nvPr/>
            </p:nvSpPr>
            <p:spPr bwMode="auto">
              <a:xfrm>
                <a:off x="3960"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2404" name="Rectangle 52"/>
              <p:cNvSpPr>
                <a:spLocks noChangeArrowheads="1"/>
              </p:cNvSpPr>
              <p:nvPr/>
            </p:nvSpPr>
            <p:spPr bwMode="auto">
              <a:xfrm>
                <a:off x="3603" y="289"/>
                <a:ext cx="353" cy="59"/>
              </a:xfrm>
              <a:prstGeom prst="rect">
                <a:avLst/>
              </a:prstGeom>
              <a:solidFill>
                <a:schemeClr val="hlink"/>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sz="2400" dirty="0">
                  <a:solidFill>
                    <a:srgbClr val="000000"/>
                  </a:solidFill>
                  <a:latin typeface="Times New Roman" charset="0"/>
                </a:endParaRPr>
              </a:p>
            </p:txBody>
          </p:sp>
          <p:sp>
            <p:nvSpPr>
              <p:cNvPr id="92405" name="Oval 53"/>
              <p:cNvSpPr>
                <a:spLocks noChangeArrowheads="1"/>
              </p:cNvSpPr>
              <p:nvPr/>
            </p:nvSpPr>
            <p:spPr bwMode="auto">
              <a:xfrm>
                <a:off x="3600" y="219"/>
                <a:ext cx="357" cy="113"/>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285" name="Group 54"/>
              <p:cNvGrpSpPr>
                <a:grpSpLocks/>
              </p:cNvGrpSpPr>
              <p:nvPr/>
            </p:nvGrpSpPr>
            <p:grpSpPr bwMode="auto">
              <a:xfrm>
                <a:off x="3686" y="244"/>
                <a:ext cx="177" cy="66"/>
                <a:chOff x="2848" y="848"/>
                <a:chExt cx="140" cy="98"/>
              </a:xfrm>
            </p:grpSpPr>
            <p:sp>
              <p:nvSpPr>
                <p:cNvPr id="92411" name="Line 55"/>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2412" name="Line 56"/>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2413" name="Line 57"/>
                <p:cNvSpPr>
                  <a:spLocks noChangeShapeType="1"/>
                </p:cNvSpPr>
                <p:nvPr/>
              </p:nvSpPr>
              <p:spPr bwMode="auto">
                <a:xfrm>
                  <a:off x="2894" y="850"/>
                  <a:ext cx="52" cy="96"/>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5286" name="Group 58"/>
              <p:cNvGrpSpPr>
                <a:grpSpLocks/>
              </p:cNvGrpSpPr>
              <p:nvPr/>
            </p:nvGrpSpPr>
            <p:grpSpPr bwMode="auto">
              <a:xfrm flipV="1">
                <a:off x="3686" y="243"/>
                <a:ext cx="177" cy="66"/>
                <a:chOff x="2848" y="848"/>
                <a:chExt cx="140" cy="98"/>
              </a:xfrm>
            </p:grpSpPr>
            <p:sp>
              <p:nvSpPr>
                <p:cNvPr id="92408" name="Line 59"/>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2409" name="Line 60"/>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2410" name="Line 61"/>
                <p:cNvSpPr>
                  <a:spLocks noChangeShapeType="1"/>
                </p:cNvSpPr>
                <p:nvPr/>
              </p:nvSpPr>
              <p:spPr bwMode="auto">
                <a:xfrm>
                  <a:off x="2894" y="854"/>
                  <a:ext cx="52" cy="9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sp>
        <p:nvSpPr>
          <p:cNvPr id="215044" name="Freeform 293"/>
          <p:cNvSpPr>
            <a:spLocks/>
          </p:cNvSpPr>
          <p:nvPr/>
        </p:nvSpPr>
        <p:spPr bwMode="auto">
          <a:xfrm>
            <a:off x="1846264" y="4619625"/>
            <a:ext cx="3963987" cy="1716088"/>
          </a:xfrm>
          <a:custGeom>
            <a:avLst/>
            <a:gdLst>
              <a:gd name="T0" fmla="*/ 2147483647 w 2497"/>
              <a:gd name="T1" fmla="*/ 2147483647 h 1081"/>
              <a:gd name="T2" fmla="*/ 2147483647 w 2497"/>
              <a:gd name="T3" fmla="*/ 2147483647 h 1081"/>
              <a:gd name="T4" fmla="*/ 2147483647 w 2497"/>
              <a:gd name="T5" fmla="*/ 2147483647 h 1081"/>
              <a:gd name="T6" fmla="*/ 2147483647 w 2497"/>
              <a:gd name="T7" fmla="*/ 2147483647 h 1081"/>
              <a:gd name="T8" fmla="*/ 2147483647 w 2497"/>
              <a:gd name="T9" fmla="*/ 2147483647 h 1081"/>
              <a:gd name="T10" fmla="*/ 2147483647 w 2497"/>
              <a:gd name="T11" fmla="*/ 2147483647 h 1081"/>
              <a:gd name="T12" fmla="*/ 2147483647 w 2497"/>
              <a:gd name="T13" fmla="*/ 2147483647 h 1081"/>
              <a:gd name="T14" fmla="*/ 2147483647 w 2497"/>
              <a:gd name="T15" fmla="*/ 2147483647 h 1081"/>
              <a:gd name="T16" fmla="*/ 2147483647 w 2497"/>
              <a:gd name="T17" fmla="*/ 2147483647 h 1081"/>
              <a:gd name="T18" fmla="*/ 2147483647 w 2497"/>
              <a:gd name="T19" fmla="*/ 2147483647 h 1081"/>
              <a:gd name="T20" fmla="*/ 2147483647 w 2497"/>
              <a:gd name="T21" fmla="*/ 2147483647 h 1081"/>
              <a:gd name="T22" fmla="*/ 2147483647 w 2497"/>
              <a:gd name="T23" fmla="*/ 2147483647 h 1081"/>
              <a:gd name="T24" fmla="*/ 2147483647 w 2497"/>
              <a:gd name="T25" fmla="*/ 2147483647 h 1081"/>
              <a:gd name="T26" fmla="*/ 2147483647 w 2497"/>
              <a:gd name="T27" fmla="*/ 2147483647 h 1081"/>
              <a:gd name="T28" fmla="*/ 2147483647 w 2497"/>
              <a:gd name="T29" fmla="*/ 2147483647 h 1081"/>
              <a:gd name="T30" fmla="*/ 2147483647 w 2497"/>
              <a:gd name="T31" fmla="*/ 2147483647 h 10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97" h="1081">
                <a:moveTo>
                  <a:pt x="475" y="274"/>
                </a:moveTo>
                <a:cubicBezTo>
                  <a:pt x="381" y="316"/>
                  <a:pt x="280" y="389"/>
                  <a:pt x="204" y="437"/>
                </a:cubicBezTo>
                <a:cubicBezTo>
                  <a:pt x="128" y="485"/>
                  <a:pt x="42" y="503"/>
                  <a:pt x="21" y="559"/>
                </a:cubicBezTo>
                <a:cubicBezTo>
                  <a:pt x="0" y="615"/>
                  <a:pt x="56" y="734"/>
                  <a:pt x="75" y="776"/>
                </a:cubicBezTo>
                <a:cubicBezTo>
                  <a:pt x="94" y="818"/>
                  <a:pt x="116" y="789"/>
                  <a:pt x="136" y="810"/>
                </a:cubicBezTo>
                <a:cubicBezTo>
                  <a:pt x="156" y="831"/>
                  <a:pt x="167" y="876"/>
                  <a:pt x="197" y="905"/>
                </a:cubicBezTo>
                <a:cubicBezTo>
                  <a:pt x="227" y="934"/>
                  <a:pt x="231" y="970"/>
                  <a:pt x="319" y="986"/>
                </a:cubicBezTo>
                <a:cubicBezTo>
                  <a:pt x="407" y="1002"/>
                  <a:pt x="554" y="1003"/>
                  <a:pt x="726" y="1000"/>
                </a:cubicBezTo>
                <a:cubicBezTo>
                  <a:pt x="898" y="997"/>
                  <a:pt x="1146" y="961"/>
                  <a:pt x="1349" y="966"/>
                </a:cubicBezTo>
                <a:cubicBezTo>
                  <a:pt x="1552" y="971"/>
                  <a:pt x="1785" y="1028"/>
                  <a:pt x="1945" y="1033"/>
                </a:cubicBezTo>
                <a:cubicBezTo>
                  <a:pt x="2105" y="1038"/>
                  <a:pt x="2225" y="1081"/>
                  <a:pt x="2311" y="993"/>
                </a:cubicBezTo>
                <a:cubicBezTo>
                  <a:pt x="2397" y="905"/>
                  <a:pt x="2497" y="662"/>
                  <a:pt x="2460" y="506"/>
                </a:cubicBezTo>
                <a:cubicBezTo>
                  <a:pt x="2423" y="350"/>
                  <a:pt x="2280" y="116"/>
                  <a:pt x="2088" y="58"/>
                </a:cubicBezTo>
                <a:cubicBezTo>
                  <a:pt x="1896" y="0"/>
                  <a:pt x="1528" y="138"/>
                  <a:pt x="1308" y="159"/>
                </a:cubicBezTo>
                <a:cubicBezTo>
                  <a:pt x="1088" y="180"/>
                  <a:pt x="906" y="167"/>
                  <a:pt x="766" y="186"/>
                </a:cubicBezTo>
                <a:cubicBezTo>
                  <a:pt x="626" y="205"/>
                  <a:pt x="569" y="232"/>
                  <a:pt x="475" y="274"/>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215045" name="Freeform 292"/>
          <p:cNvSpPr>
            <a:spLocks/>
          </p:cNvSpPr>
          <p:nvPr/>
        </p:nvSpPr>
        <p:spPr bwMode="auto">
          <a:xfrm>
            <a:off x="6275389" y="871538"/>
            <a:ext cx="1919287" cy="2227262"/>
          </a:xfrm>
          <a:custGeom>
            <a:avLst/>
            <a:gdLst>
              <a:gd name="T0" fmla="*/ 2147483647 w 1209"/>
              <a:gd name="T1" fmla="*/ 2147483647 h 1403"/>
              <a:gd name="T2" fmla="*/ 2147483647 w 1209"/>
              <a:gd name="T3" fmla="*/ 2147483647 h 1403"/>
              <a:gd name="T4" fmla="*/ 2147483647 w 1209"/>
              <a:gd name="T5" fmla="*/ 2147483647 h 1403"/>
              <a:gd name="T6" fmla="*/ 2147483647 w 1209"/>
              <a:gd name="T7" fmla="*/ 2147483647 h 1403"/>
              <a:gd name="T8" fmla="*/ 2147483647 w 1209"/>
              <a:gd name="T9" fmla="*/ 2147483647 h 1403"/>
              <a:gd name="T10" fmla="*/ 2147483647 w 1209"/>
              <a:gd name="T11" fmla="*/ 2147483647 h 1403"/>
              <a:gd name="T12" fmla="*/ 2147483647 w 1209"/>
              <a:gd name="T13" fmla="*/ 2147483647 h 1403"/>
              <a:gd name="T14" fmla="*/ 2147483647 w 1209"/>
              <a:gd name="T15" fmla="*/ 2147483647 h 1403"/>
              <a:gd name="T16" fmla="*/ 2147483647 w 1209"/>
              <a:gd name="T17" fmla="*/ 2147483647 h 1403"/>
              <a:gd name="T18" fmla="*/ 2147483647 w 1209"/>
              <a:gd name="T19" fmla="*/ 2147483647 h 1403"/>
              <a:gd name="T20" fmla="*/ 2147483647 w 1209"/>
              <a:gd name="T21" fmla="*/ 2147483647 h 1403"/>
              <a:gd name="T22" fmla="*/ 2147483647 w 1209"/>
              <a:gd name="T23" fmla="*/ 2147483647 h 14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09" h="1403">
                <a:moveTo>
                  <a:pt x="84" y="528"/>
                </a:moveTo>
                <a:cubicBezTo>
                  <a:pt x="51" y="600"/>
                  <a:pt x="28" y="643"/>
                  <a:pt x="16" y="705"/>
                </a:cubicBezTo>
                <a:cubicBezTo>
                  <a:pt x="4" y="767"/>
                  <a:pt x="0" y="845"/>
                  <a:pt x="9" y="901"/>
                </a:cubicBezTo>
                <a:cubicBezTo>
                  <a:pt x="18" y="957"/>
                  <a:pt x="44" y="983"/>
                  <a:pt x="70" y="1043"/>
                </a:cubicBezTo>
                <a:cubicBezTo>
                  <a:pt x="96" y="1103"/>
                  <a:pt x="130" y="1210"/>
                  <a:pt x="165" y="1260"/>
                </a:cubicBezTo>
                <a:cubicBezTo>
                  <a:pt x="200" y="1310"/>
                  <a:pt x="223" y="1324"/>
                  <a:pt x="280" y="1342"/>
                </a:cubicBezTo>
                <a:cubicBezTo>
                  <a:pt x="337" y="1360"/>
                  <a:pt x="393" y="1368"/>
                  <a:pt x="510" y="1369"/>
                </a:cubicBezTo>
                <a:cubicBezTo>
                  <a:pt x="627" y="1370"/>
                  <a:pt x="775" y="1403"/>
                  <a:pt x="985" y="1348"/>
                </a:cubicBezTo>
                <a:cubicBezTo>
                  <a:pt x="1195" y="1293"/>
                  <a:pt x="1209" y="54"/>
                  <a:pt x="985" y="27"/>
                </a:cubicBezTo>
                <a:cubicBezTo>
                  <a:pt x="761" y="0"/>
                  <a:pt x="606" y="115"/>
                  <a:pt x="477" y="156"/>
                </a:cubicBezTo>
                <a:cubicBezTo>
                  <a:pt x="348" y="197"/>
                  <a:pt x="280" y="207"/>
                  <a:pt x="212" y="271"/>
                </a:cubicBezTo>
                <a:cubicBezTo>
                  <a:pt x="144" y="335"/>
                  <a:pt x="117" y="456"/>
                  <a:pt x="84" y="528"/>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92167" name="Rectangle 3"/>
          <p:cNvSpPr>
            <a:spLocks noGrp="1" noChangeArrowheads="1"/>
          </p:cNvSpPr>
          <p:nvPr>
            <p:ph type="title"/>
          </p:nvPr>
        </p:nvSpPr>
        <p:spPr>
          <a:xfrm>
            <a:off x="1847850" y="1"/>
            <a:ext cx="8693150" cy="942975"/>
          </a:xfrm>
        </p:spPr>
        <p:txBody>
          <a:bodyPr/>
          <a:lstStyle/>
          <a:p>
            <a:pPr>
              <a:defRPr/>
            </a:pPr>
            <a:r>
              <a:rPr lang="en-US" sz="3200" dirty="0">
                <a:latin typeface="Gill Sans MT" charset="0"/>
              </a:rPr>
              <a:t>A day in the life…TCP connection carrying HTTP</a:t>
            </a:r>
          </a:p>
        </p:txBody>
      </p:sp>
      <p:grpSp>
        <p:nvGrpSpPr>
          <p:cNvPr id="706603" name="Group 43"/>
          <p:cNvGrpSpPr>
            <a:grpSpLocks/>
          </p:cNvGrpSpPr>
          <p:nvPr/>
        </p:nvGrpSpPr>
        <p:grpSpPr bwMode="auto">
          <a:xfrm>
            <a:off x="2719388" y="1081088"/>
            <a:ext cx="976312" cy="1460500"/>
            <a:chOff x="651" y="681"/>
            <a:chExt cx="615" cy="920"/>
          </a:xfrm>
        </p:grpSpPr>
        <p:sp>
          <p:nvSpPr>
            <p:cNvPr id="215259" name="Freeform 44"/>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5260" name="Group 45"/>
            <p:cNvGrpSpPr>
              <a:grpSpLocks/>
            </p:cNvGrpSpPr>
            <p:nvPr/>
          </p:nvGrpSpPr>
          <p:grpSpPr bwMode="auto">
            <a:xfrm>
              <a:off x="651" y="681"/>
              <a:ext cx="500" cy="828"/>
              <a:chOff x="569" y="2954"/>
              <a:chExt cx="500" cy="828"/>
            </a:xfrm>
          </p:grpSpPr>
          <p:sp>
            <p:nvSpPr>
              <p:cNvPr id="92382" name="Rectangle 46"/>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83" name="Text Box 47"/>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HTTP</a:t>
                </a:r>
              </a:p>
              <a:p>
                <a:pPr algn="ctr">
                  <a:defRPr/>
                </a:pPr>
                <a:r>
                  <a:rPr lang="en-US" sz="1600" i="0" dirty="0">
                    <a:solidFill>
                      <a:srgbClr val="000000"/>
                    </a:solidFill>
                    <a:latin typeface="Arial" charset="0"/>
                  </a:rPr>
                  <a:t>TCP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92384" name="Line 48"/>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2385" name="Line 49"/>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2386" name="Line 50"/>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2387" name="Line 51"/>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6885" name="Group 325"/>
          <p:cNvGrpSpPr>
            <a:grpSpLocks/>
          </p:cNvGrpSpPr>
          <p:nvPr/>
        </p:nvGrpSpPr>
        <p:grpSpPr bwMode="auto">
          <a:xfrm>
            <a:off x="1966914" y="1054101"/>
            <a:ext cx="515937" cy="333375"/>
            <a:chOff x="328" y="678"/>
            <a:chExt cx="325" cy="210"/>
          </a:xfrm>
        </p:grpSpPr>
        <p:grpSp>
          <p:nvGrpSpPr>
            <p:cNvPr id="215255" name="Group 52"/>
            <p:cNvGrpSpPr>
              <a:grpSpLocks/>
            </p:cNvGrpSpPr>
            <p:nvPr/>
          </p:nvGrpSpPr>
          <p:grpSpPr bwMode="auto">
            <a:xfrm>
              <a:off x="328" y="693"/>
              <a:ext cx="325" cy="154"/>
              <a:chOff x="844" y="3337"/>
              <a:chExt cx="325" cy="154"/>
            </a:xfrm>
          </p:grpSpPr>
          <p:sp>
            <p:nvSpPr>
              <p:cNvPr id="92378" name="Rectangle 53"/>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79" name="Text Box 54"/>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sp>
          <p:nvSpPr>
            <p:cNvPr id="92377" name="AutoShape 85"/>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706660" name="Rectangle 100"/>
          <p:cNvSpPr>
            <a:spLocks noChangeArrowheads="1"/>
          </p:cNvSpPr>
          <p:nvPr/>
        </p:nvSpPr>
        <p:spPr bwMode="auto">
          <a:xfrm>
            <a:off x="6732588" y="3168651"/>
            <a:ext cx="3441700"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to send HTTP request, client first opens </a:t>
            </a:r>
            <a:r>
              <a:rPr lang="en-US" sz="2000" dirty="0">
                <a:solidFill>
                  <a:srgbClr val="C00000"/>
                </a:solidFill>
                <a:latin typeface="Gill Sans MT" charset="0"/>
              </a:rPr>
              <a:t>TCP socket</a:t>
            </a:r>
            <a:r>
              <a:rPr lang="en-US" sz="2000" dirty="0">
                <a:solidFill>
                  <a:srgbClr val="000000"/>
                </a:solidFill>
                <a:latin typeface="Gill Sans MT" charset="0"/>
              </a:rPr>
              <a:t> to web server</a:t>
            </a:r>
          </a:p>
        </p:txBody>
      </p:sp>
      <p:sp>
        <p:nvSpPr>
          <p:cNvPr id="706661" name="Rectangle 101"/>
          <p:cNvSpPr>
            <a:spLocks noChangeArrowheads="1"/>
          </p:cNvSpPr>
          <p:nvPr/>
        </p:nvSpPr>
        <p:spPr bwMode="auto">
          <a:xfrm>
            <a:off x="6710363" y="4054475"/>
            <a:ext cx="3778250"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TCP </a:t>
            </a:r>
            <a:r>
              <a:rPr lang="en-US" sz="2000" dirty="0">
                <a:solidFill>
                  <a:srgbClr val="C00000"/>
                </a:solidFill>
                <a:latin typeface="Gill Sans MT" charset="0"/>
              </a:rPr>
              <a:t>SYN segment </a:t>
            </a:r>
            <a:r>
              <a:rPr lang="en-US" sz="2000" dirty="0">
                <a:solidFill>
                  <a:srgbClr val="000000"/>
                </a:solidFill>
                <a:latin typeface="Gill Sans MT" charset="0"/>
              </a:rPr>
              <a:t>(step 1 in 3-way handshake) inter-domain routed to web server</a:t>
            </a:r>
          </a:p>
        </p:txBody>
      </p:sp>
      <p:sp>
        <p:nvSpPr>
          <p:cNvPr id="706662" name="Rectangle 102"/>
          <p:cNvSpPr>
            <a:spLocks noChangeArrowheads="1"/>
          </p:cNvSpPr>
          <p:nvPr/>
        </p:nvSpPr>
        <p:spPr bwMode="auto">
          <a:xfrm>
            <a:off x="6713538" y="5892801"/>
            <a:ext cx="4068762"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TCP </a:t>
            </a:r>
            <a:r>
              <a:rPr lang="en-US" sz="2000" dirty="0">
                <a:solidFill>
                  <a:srgbClr val="C00000"/>
                </a:solidFill>
                <a:latin typeface="Gill Sans MT" charset="0"/>
              </a:rPr>
              <a:t>connection established!</a:t>
            </a:r>
          </a:p>
        </p:txBody>
      </p:sp>
      <p:grpSp>
        <p:nvGrpSpPr>
          <p:cNvPr id="215052" name="Group 166"/>
          <p:cNvGrpSpPr>
            <a:grpSpLocks/>
          </p:cNvGrpSpPr>
          <p:nvPr/>
        </p:nvGrpSpPr>
        <p:grpSpPr bwMode="auto">
          <a:xfrm>
            <a:off x="5319714" y="2409826"/>
            <a:ext cx="1576387" cy="1287463"/>
            <a:chOff x="3228" y="1776"/>
            <a:chExt cx="252" cy="96"/>
          </a:xfrm>
        </p:grpSpPr>
        <p:sp>
          <p:nvSpPr>
            <p:cNvPr id="215253" name="Line 164"/>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54" name="Line 165"/>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5053" name="Group 167"/>
          <p:cNvGrpSpPr>
            <a:grpSpLocks/>
          </p:cNvGrpSpPr>
          <p:nvPr/>
        </p:nvGrpSpPr>
        <p:grpSpPr bwMode="auto">
          <a:xfrm flipH="1">
            <a:off x="7124700" y="2424113"/>
            <a:ext cx="400050" cy="152400"/>
            <a:chOff x="3228" y="1776"/>
            <a:chExt cx="252" cy="96"/>
          </a:xfrm>
        </p:grpSpPr>
        <p:sp>
          <p:nvSpPr>
            <p:cNvPr id="215251" name="Line 168"/>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52" name="Line 169"/>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5054" name="Group 170"/>
          <p:cNvGrpSpPr>
            <a:grpSpLocks/>
          </p:cNvGrpSpPr>
          <p:nvPr/>
        </p:nvGrpSpPr>
        <p:grpSpPr bwMode="auto">
          <a:xfrm flipH="1" flipV="1">
            <a:off x="7277100" y="1900238"/>
            <a:ext cx="400050" cy="152400"/>
            <a:chOff x="3228" y="1776"/>
            <a:chExt cx="252" cy="96"/>
          </a:xfrm>
        </p:grpSpPr>
        <p:sp>
          <p:nvSpPr>
            <p:cNvPr id="215249" name="Line 17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50" name="Line 17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5055" name="Group 110"/>
          <p:cNvGrpSpPr>
            <a:grpSpLocks/>
          </p:cNvGrpSpPr>
          <p:nvPr/>
        </p:nvGrpSpPr>
        <p:grpSpPr bwMode="auto">
          <a:xfrm>
            <a:off x="4581525" y="5273676"/>
            <a:ext cx="757238" cy="379413"/>
            <a:chOff x="2466" y="2026"/>
            <a:chExt cx="477" cy="282"/>
          </a:xfrm>
        </p:grpSpPr>
        <p:sp>
          <p:nvSpPr>
            <p:cNvPr id="215235" name="Oval 111"/>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5236" name="Line 112"/>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237" name="Rectangle 113"/>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5238" name="Oval 114"/>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5239" name="Group 115"/>
            <p:cNvGrpSpPr>
              <a:grpSpLocks/>
            </p:cNvGrpSpPr>
            <p:nvPr/>
          </p:nvGrpSpPr>
          <p:grpSpPr bwMode="auto">
            <a:xfrm>
              <a:off x="2581" y="2061"/>
              <a:ext cx="236" cy="94"/>
              <a:chOff x="2848" y="848"/>
              <a:chExt cx="140" cy="98"/>
            </a:xfrm>
          </p:grpSpPr>
          <p:sp>
            <p:nvSpPr>
              <p:cNvPr id="215246" name="Line 116"/>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247" name="Line 117"/>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248" name="Line 118"/>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5240" name="Group 119"/>
            <p:cNvGrpSpPr>
              <a:grpSpLocks/>
            </p:cNvGrpSpPr>
            <p:nvPr/>
          </p:nvGrpSpPr>
          <p:grpSpPr bwMode="auto">
            <a:xfrm flipV="1">
              <a:off x="2581" y="2060"/>
              <a:ext cx="236" cy="94"/>
              <a:chOff x="2848" y="848"/>
              <a:chExt cx="140" cy="98"/>
            </a:xfrm>
          </p:grpSpPr>
          <p:sp>
            <p:nvSpPr>
              <p:cNvPr id="215243" name="Line 12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244" name="Line 12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245" name="Line 12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5241" name="Line 123"/>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242" name="Line 124"/>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5056" name="Line 136"/>
          <p:cNvSpPr>
            <a:spLocks noChangeShapeType="1"/>
          </p:cNvSpPr>
          <p:nvPr/>
        </p:nvSpPr>
        <p:spPr bwMode="auto">
          <a:xfrm flipV="1">
            <a:off x="4067175" y="5443539"/>
            <a:ext cx="490538"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057" name="Text Box 137"/>
          <p:cNvSpPr txBox="1">
            <a:spLocks noChangeArrowheads="1"/>
          </p:cNvSpPr>
          <p:nvPr/>
        </p:nvSpPr>
        <p:spPr bwMode="auto">
          <a:xfrm>
            <a:off x="2527300" y="5835650"/>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64.233.169.105</a:t>
            </a:r>
          </a:p>
        </p:txBody>
      </p:sp>
      <p:sp>
        <p:nvSpPr>
          <p:cNvPr id="215058" name="Text Box 138"/>
          <p:cNvSpPr txBox="1">
            <a:spLocks noChangeArrowheads="1"/>
          </p:cNvSpPr>
          <p:nvPr/>
        </p:nvSpPr>
        <p:spPr bwMode="auto">
          <a:xfrm>
            <a:off x="2495551" y="5541963"/>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web server</a:t>
            </a:r>
          </a:p>
        </p:txBody>
      </p:sp>
      <p:grpSp>
        <p:nvGrpSpPr>
          <p:cNvPr id="215059" name="Group 194"/>
          <p:cNvGrpSpPr>
            <a:grpSpLocks/>
          </p:cNvGrpSpPr>
          <p:nvPr/>
        </p:nvGrpSpPr>
        <p:grpSpPr bwMode="auto">
          <a:xfrm>
            <a:off x="4494214" y="5649913"/>
            <a:ext cx="295275" cy="114300"/>
            <a:chOff x="3228" y="1776"/>
            <a:chExt cx="252" cy="96"/>
          </a:xfrm>
        </p:grpSpPr>
        <p:sp>
          <p:nvSpPr>
            <p:cNvPr id="215233" name="Line 195"/>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34" name="Line 196"/>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5060" name="Group 197"/>
          <p:cNvGrpSpPr>
            <a:grpSpLocks/>
          </p:cNvGrpSpPr>
          <p:nvPr/>
        </p:nvGrpSpPr>
        <p:grpSpPr bwMode="auto">
          <a:xfrm flipH="1">
            <a:off x="5132389" y="5649913"/>
            <a:ext cx="295275" cy="114300"/>
            <a:chOff x="3228" y="1776"/>
            <a:chExt cx="252" cy="96"/>
          </a:xfrm>
        </p:grpSpPr>
        <p:sp>
          <p:nvSpPr>
            <p:cNvPr id="215231" name="Line 198"/>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32" name="Line 199"/>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5061" name="Group 200"/>
          <p:cNvGrpSpPr>
            <a:grpSpLocks/>
          </p:cNvGrpSpPr>
          <p:nvPr/>
        </p:nvGrpSpPr>
        <p:grpSpPr bwMode="auto">
          <a:xfrm flipH="1" flipV="1">
            <a:off x="5337176" y="5354638"/>
            <a:ext cx="295275" cy="114300"/>
            <a:chOff x="3228" y="1776"/>
            <a:chExt cx="252" cy="96"/>
          </a:xfrm>
        </p:grpSpPr>
        <p:sp>
          <p:nvSpPr>
            <p:cNvPr id="215229" name="Line 20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5230" name="Line 20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sp>
        <p:nvSpPr>
          <p:cNvPr id="92183" name="Line 290"/>
          <p:cNvSpPr>
            <a:spLocks noChangeShapeType="1"/>
          </p:cNvSpPr>
          <p:nvPr/>
        </p:nvSpPr>
        <p:spPr bwMode="auto">
          <a:xfrm flipH="1">
            <a:off x="5118101" y="2432051"/>
            <a:ext cx="1882775" cy="28924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706874" name="Group 314"/>
          <p:cNvGrpSpPr>
            <a:grpSpLocks/>
          </p:cNvGrpSpPr>
          <p:nvPr/>
        </p:nvGrpSpPr>
        <p:grpSpPr bwMode="auto">
          <a:xfrm>
            <a:off x="1603375" y="1900239"/>
            <a:ext cx="1081088" cy="244475"/>
            <a:chOff x="410" y="1508"/>
            <a:chExt cx="681" cy="154"/>
          </a:xfrm>
        </p:grpSpPr>
        <p:sp>
          <p:nvSpPr>
            <p:cNvPr id="92341" name="Rectangle 99"/>
            <p:cNvSpPr>
              <a:spLocks noChangeArrowheads="1"/>
            </p:cNvSpPr>
            <p:nvPr/>
          </p:nvSpPr>
          <p:spPr bwMode="auto">
            <a:xfrm>
              <a:off x="410" y="1511"/>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2" name="Rectangle 95"/>
            <p:cNvSpPr>
              <a:spLocks noChangeArrowheads="1"/>
            </p:cNvSpPr>
            <p:nvPr/>
          </p:nvSpPr>
          <p:spPr bwMode="auto">
            <a:xfrm>
              <a:off x="538" y="1536"/>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3" name="Rectangle 96"/>
            <p:cNvSpPr>
              <a:spLocks noChangeArrowheads="1"/>
            </p:cNvSpPr>
            <p:nvPr/>
          </p:nvSpPr>
          <p:spPr bwMode="auto">
            <a:xfrm>
              <a:off x="529" y="1525"/>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4" name="Rectangle 97"/>
            <p:cNvSpPr>
              <a:spLocks noChangeArrowheads="1"/>
            </p:cNvSpPr>
            <p:nvPr/>
          </p:nvSpPr>
          <p:spPr bwMode="auto">
            <a:xfrm>
              <a:off x="423" y="1527"/>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5" name="Rectangle 98"/>
            <p:cNvSpPr>
              <a:spLocks noChangeArrowheads="1"/>
            </p:cNvSpPr>
            <p:nvPr/>
          </p:nvSpPr>
          <p:spPr bwMode="auto">
            <a:xfrm>
              <a:off x="1021" y="1526"/>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225" name="Group 310"/>
            <p:cNvGrpSpPr>
              <a:grpSpLocks/>
            </p:cNvGrpSpPr>
            <p:nvPr/>
          </p:nvGrpSpPr>
          <p:grpSpPr bwMode="auto">
            <a:xfrm>
              <a:off x="647" y="1508"/>
              <a:ext cx="354" cy="154"/>
              <a:chOff x="290" y="875"/>
              <a:chExt cx="354" cy="154"/>
            </a:xfrm>
          </p:grpSpPr>
          <p:sp>
            <p:nvSpPr>
              <p:cNvPr id="92347" name="Rectangle 311"/>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8" name="Rectangle 312"/>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9" name="Text Box 313"/>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grpSp>
        <p:nvGrpSpPr>
          <p:cNvPr id="706886" name="Group 326"/>
          <p:cNvGrpSpPr>
            <a:grpSpLocks/>
          </p:cNvGrpSpPr>
          <p:nvPr/>
        </p:nvGrpSpPr>
        <p:grpSpPr bwMode="auto">
          <a:xfrm>
            <a:off x="1831975" y="4241800"/>
            <a:ext cx="1081088" cy="782638"/>
            <a:chOff x="59" y="863"/>
            <a:chExt cx="681" cy="493"/>
          </a:xfrm>
        </p:grpSpPr>
        <p:grpSp>
          <p:nvGrpSpPr>
            <p:cNvPr id="215199" name="Group 68"/>
            <p:cNvGrpSpPr>
              <a:grpSpLocks/>
            </p:cNvGrpSpPr>
            <p:nvPr/>
          </p:nvGrpSpPr>
          <p:grpSpPr bwMode="auto">
            <a:xfrm>
              <a:off x="177" y="1042"/>
              <a:ext cx="480" cy="112"/>
              <a:chOff x="627" y="3377"/>
              <a:chExt cx="480" cy="112"/>
            </a:xfrm>
          </p:grpSpPr>
          <p:sp>
            <p:nvSpPr>
              <p:cNvPr id="92339" name="Rectangle 69"/>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40" name="Rectangle 70"/>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5200" name="Group 301"/>
            <p:cNvGrpSpPr>
              <a:grpSpLocks/>
            </p:cNvGrpSpPr>
            <p:nvPr/>
          </p:nvGrpSpPr>
          <p:grpSpPr bwMode="auto">
            <a:xfrm>
              <a:off x="290" y="863"/>
              <a:ext cx="354" cy="154"/>
              <a:chOff x="290" y="875"/>
              <a:chExt cx="354" cy="154"/>
            </a:xfrm>
          </p:grpSpPr>
          <p:sp>
            <p:nvSpPr>
              <p:cNvPr id="92336" name="Rectangle 59"/>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37" name="Rectangle 60"/>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38" name="Text Box 297"/>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nvGrpSpPr>
            <p:cNvPr id="215201" name="Group 302"/>
            <p:cNvGrpSpPr>
              <a:grpSpLocks/>
            </p:cNvGrpSpPr>
            <p:nvPr/>
          </p:nvGrpSpPr>
          <p:grpSpPr bwMode="auto">
            <a:xfrm>
              <a:off x="284" y="1022"/>
              <a:ext cx="354" cy="154"/>
              <a:chOff x="290" y="875"/>
              <a:chExt cx="354" cy="154"/>
            </a:xfrm>
          </p:grpSpPr>
          <p:sp>
            <p:nvSpPr>
              <p:cNvPr id="92333" name="Rectangle 303"/>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34" name="Rectangle 304"/>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35" name="Text Box 305"/>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nvGrpSpPr>
            <p:cNvPr id="215202" name="Group 315"/>
            <p:cNvGrpSpPr>
              <a:grpSpLocks/>
            </p:cNvGrpSpPr>
            <p:nvPr/>
          </p:nvGrpSpPr>
          <p:grpSpPr bwMode="auto">
            <a:xfrm>
              <a:off x="59" y="1202"/>
              <a:ext cx="681" cy="154"/>
              <a:chOff x="410" y="1508"/>
              <a:chExt cx="681" cy="154"/>
            </a:xfrm>
          </p:grpSpPr>
          <p:sp>
            <p:nvSpPr>
              <p:cNvPr id="92324" name="Rectangle 316"/>
              <p:cNvSpPr>
                <a:spLocks noChangeArrowheads="1"/>
              </p:cNvSpPr>
              <p:nvPr/>
            </p:nvSpPr>
            <p:spPr bwMode="auto">
              <a:xfrm>
                <a:off x="410" y="1511"/>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25" name="Rectangle 317"/>
              <p:cNvSpPr>
                <a:spLocks noChangeArrowheads="1"/>
              </p:cNvSpPr>
              <p:nvPr/>
            </p:nvSpPr>
            <p:spPr bwMode="auto">
              <a:xfrm>
                <a:off x="538" y="1536"/>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26" name="Rectangle 318"/>
              <p:cNvSpPr>
                <a:spLocks noChangeArrowheads="1"/>
              </p:cNvSpPr>
              <p:nvPr/>
            </p:nvSpPr>
            <p:spPr bwMode="auto">
              <a:xfrm>
                <a:off x="529" y="1525"/>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27" name="Rectangle 319"/>
              <p:cNvSpPr>
                <a:spLocks noChangeArrowheads="1"/>
              </p:cNvSpPr>
              <p:nvPr/>
            </p:nvSpPr>
            <p:spPr bwMode="auto">
              <a:xfrm>
                <a:off x="423" y="1527"/>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28" name="Rectangle 320"/>
              <p:cNvSpPr>
                <a:spLocks noChangeArrowheads="1"/>
              </p:cNvSpPr>
              <p:nvPr/>
            </p:nvSpPr>
            <p:spPr bwMode="auto">
              <a:xfrm>
                <a:off x="1021" y="1526"/>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208" name="Group 321"/>
              <p:cNvGrpSpPr>
                <a:grpSpLocks/>
              </p:cNvGrpSpPr>
              <p:nvPr/>
            </p:nvGrpSpPr>
            <p:grpSpPr bwMode="auto">
              <a:xfrm>
                <a:off x="647" y="1508"/>
                <a:ext cx="354" cy="154"/>
                <a:chOff x="290" y="875"/>
                <a:chExt cx="354" cy="154"/>
              </a:xfrm>
            </p:grpSpPr>
            <p:sp>
              <p:nvSpPr>
                <p:cNvPr id="92330" name="Rectangle 322"/>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31" name="Rectangle 323"/>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32" name="Text Box 324"/>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grpSp>
      <p:grpSp>
        <p:nvGrpSpPr>
          <p:cNvPr id="706896" name="Group 336"/>
          <p:cNvGrpSpPr>
            <a:grpSpLocks/>
          </p:cNvGrpSpPr>
          <p:nvPr/>
        </p:nvGrpSpPr>
        <p:grpSpPr bwMode="auto">
          <a:xfrm>
            <a:off x="3033713" y="3965575"/>
            <a:ext cx="976312" cy="1460500"/>
            <a:chOff x="4000" y="1895"/>
            <a:chExt cx="615" cy="920"/>
          </a:xfrm>
        </p:grpSpPr>
        <p:sp>
          <p:nvSpPr>
            <p:cNvPr id="215191" name="Freeform 328"/>
            <p:cNvSpPr>
              <a:spLocks/>
            </p:cNvSpPr>
            <p:nvPr/>
          </p:nvSpPr>
          <p:spPr bwMode="auto">
            <a:xfrm>
              <a:off x="4011" y="1912"/>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5192" name="Group 329"/>
            <p:cNvGrpSpPr>
              <a:grpSpLocks/>
            </p:cNvGrpSpPr>
            <p:nvPr/>
          </p:nvGrpSpPr>
          <p:grpSpPr bwMode="auto">
            <a:xfrm>
              <a:off x="4000" y="1895"/>
              <a:ext cx="500" cy="828"/>
              <a:chOff x="569" y="2954"/>
              <a:chExt cx="500" cy="828"/>
            </a:xfrm>
          </p:grpSpPr>
          <p:sp>
            <p:nvSpPr>
              <p:cNvPr id="92314" name="Rectangle 330"/>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15" name="Text Box 331"/>
              <p:cNvSpPr txBox="1">
                <a:spLocks noChangeArrowheads="1"/>
              </p:cNvSpPr>
              <p:nvPr/>
            </p:nvSpPr>
            <p:spPr bwMode="auto">
              <a:xfrm>
                <a:off x="646" y="2954"/>
                <a:ext cx="371"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endParaRPr lang="en-US" sz="1600" i="0" dirty="0">
                  <a:solidFill>
                    <a:srgbClr val="000000"/>
                  </a:solidFill>
                  <a:latin typeface="Arial" charset="0"/>
                </a:endParaRPr>
              </a:p>
              <a:p>
                <a:pPr algn="ctr">
                  <a:defRPr/>
                </a:pPr>
                <a:r>
                  <a:rPr lang="en-US" sz="1600" i="0" dirty="0">
                    <a:solidFill>
                      <a:srgbClr val="000000"/>
                    </a:solidFill>
                    <a:latin typeface="Arial" charset="0"/>
                  </a:rPr>
                  <a:t>TCP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92316" name="Line 332"/>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2317" name="Line 333"/>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2318" name="Line 334"/>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2319" name="Line 335"/>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6897" name="Group 337"/>
          <p:cNvGrpSpPr>
            <a:grpSpLocks/>
          </p:cNvGrpSpPr>
          <p:nvPr/>
        </p:nvGrpSpPr>
        <p:grpSpPr bwMode="auto">
          <a:xfrm>
            <a:off x="1603375" y="1355725"/>
            <a:ext cx="1081088" cy="782638"/>
            <a:chOff x="59" y="863"/>
            <a:chExt cx="681" cy="493"/>
          </a:xfrm>
        </p:grpSpPr>
        <p:grpSp>
          <p:nvGrpSpPr>
            <p:cNvPr id="215170" name="Group 338"/>
            <p:cNvGrpSpPr>
              <a:grpSpLocks/>
            </p:cNvGrpSpPr>
            <p:nvPr/>
          </p:nvGrpSpPr>
          <p:grpSpPr bwMode="auto">
            <a:xfrm>
              <a:off x="177" y="1042"/>
              <a:ext cx="480" cy="112"/>
              <a:chOff x="627" y="3377"/>
              <a:chExt cx="480" cy="112"/>
            </a:xfrm>
          </p:grpSpPr>
          <p:sp>
            <p:nvSpPr>
              <p:cNvPr id="92310" name="Rectangle 339"/>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11" name="Rectangle 340"/>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5171" name="Group 341"/>
            <p:cNvGrpSpPr>
              <a:grpSpLocks/>
            </p:cNvGrpSpPr>
            <p:nvPr/>
          </p:nvGrpSpPr>
          <p:grpSpPr bwMode="auto">
            <a:xfrm>
              <a:off x="290" y="863"/>
              <a:ext cx="354" cy="154"/>
              <a:chOff x="290" y="875"/>
              <a:chExt cx="354" cy="154"/>
            </a:xfrm>
          </p:grpSpPr>
          <p:sp>
            <p:nvSpPr>
              <p:cNvPr id="92307" name="Rectangle 342"/>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08" name="Rectangle 343"/>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09" name="Text Box 344"/>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nvGrpSpPr>
            <p:cNvPr id="215172" name="Group 345"/>
            <p:cNvGrpSpPr>
              <a:grpSpLocks/>
            </p:cNvGrpSpPr>
            <p:nvPr/>
          </p:nvGrpSpPr>
          <p:grpSpPr bwMode="auto">
            <a:xfrm>
              <a:off x="284" y="1022"/>
              <a:ext cx="354" cy="154"/>
              <a:chOff x="290" y="875"/>
              <a:chExt cx="354" cy="154"/>
            </a:xfrm>
          </p:grpSpPr>
          <p:sp>
            <p:nvSpPr>
              <p:cNvPr id="92304" name="Rectangle 346"/>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05" name="Rectangle 347"/>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06" name="Text Box 348"/>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nvGrpSpPr>
            <p:cNvPr id="215173" name="Group 349"/>
            <p:cNvGrpSpPr>
              <a:grpSpLocks/>
            </p:cNvGrpSpPr>
            <p:nvPr/>
          </p:nvGrpSpPr>
          <p:grpSpPr bwMode="auto">
            <a:xfrm>
              <a:off x="59" y="1202"/>
              <a:ext cx="681" cy="154"/>
              <a:chOff x="410" y="1508"/>
              <a:chExt cx="681" cy="154"/>
            </a:xfrm>
          </p:grpSpPr>
          <p:sp>
            <p:nvSpPr>
              <p:cNvPr id="92295" name="Rectangle 350"/>
              <p:cNvSpPr>
                <a:spLocks noChangeArrowheads="1"/>
              </p:cNvSpPr>
              <p:nvPr/>
            </p:nvSpPr>
            <p:spPr bwMode="auto">
              <a:xfrm>
                <a:off x="410" y="1511"/>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96" name="Rectangle 351"/>
              <p:cNvSpPr>
                <a:spLocks noChangeArrowheads="1"/>
              </p:cNvSpPr>
              <p:nvPr/>
            </p:nvSpPr>
            <p:spPr bwMode="auto">
              <a:xfrm>
                <a:off x="538" y="1536"/>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97" name="Rectangle 352"/>
              <p:cNvSpPr>
                <a:spLocks noChangeArrowheads="1"/>
              </p:cNvSpPr>
              <p:nvPr/>
            </p:nvSpPr>
            <p:spPr bwMode="auto">
              <a:xfrm>
                <a:off x="529" y="1525"/>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98" name="Rectangle 353"/>
              <p:cNvSpPr>
                <a:spLocks noChangeArrowheads="1"/>
              </p:cNvSpPr>
              <p:nvPr/>
            </p:nvSpPr>
            <p:spPr bwMode="auto">
              <a:xfrm>
                <a:off x="423" y="1527"/>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99" name="Rectangle 354"/>
              <p:cNvSpPr>
                <a:spLocks noChangeArrowheads="1"/>
              </p:cNvSpPr>
              <p:nvPr/>
            </p:nvSpPr>
            <p:spPr bwMode="auto">
              <a:xfrm>
                <a:off x="1021" y="1526"/>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179" name="Group 355"/>
              <p:cNvGrpSpPr>
                <a:grpSpLocks/>
              </p:cNvGrpSpPr>
              <p:nvPr/>
            </p:nvGrpSpPr>
            <p:grpSpPr bwMode="auto">
              <a:xfrm>
                <a:off x="647" y="1508"/>
                <a:ext cx="354" cy="154"/>
                <a:chOff x="290" y="875"/>
                <a:chExt cx="354" cy="154"/>
              </a:xfrm>
            </p:grpSpPr>
            <p:sp>
              <p:nvSpPr>
                <p:cNvPr id="92301" name="Rectangle 356"/>
                <p:cNvSpPr>
                  <a:spLocks noChangeArrowheads="1"/>
                </p:cNvSpPr>
                <p:nvPr/>
              </p:nvSpPr>
              <p:spPr bwMode="auto">
                <a:xfrm>
                  <a:off x="306" y="909"/>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02" name="Rectangle 357"/>
                <p:cNvSpPr>
                  <a:spLocks noChangeArrowheads="1"/>
                </p:cNvSpPr>
                <p:nvPr/>
              </p:nvSpPr>
              <p:spPr bwMode="auto">
                <a:xfrm>
                  <a:off x="290" y="903"/>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303" name="Text Box 358"/>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t>
                  </a:r>
                </a:p>
              </p:txBody>
            </p:sp>
          </p:grpSp>
        </p:grpSp>
      </p:grpSp>
      <p:sp>
        <p:nvSpPr>
          <p:cNvPr id="92188" name="Rectangle 359"/>
          <p:cNvSpPr>
            <a:spLocks noChangeArrowheads="1"/>
          </p:cNvSpPr>
          <p:nvPr/>
        </p:nvSpPr>
        <p:spPr bwMode="auto">
          <a:xfrm>
            <a:off x="2503488" y="4452939"/>
            <a:ext cx="1841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endParaRPr lang="en-US" sz="1000" dirty="0">
              <a:solidFill>
                <a:srgbClr val="000000"/>
              </a:solidFill>
              <a:latin typeface="Arial" charset="0"/>
            </a:endParaRPr>
          </a:p>
        </p:txBody>
      </p:sp>
      <p:grpSp>
        <p:nvGrpSpPr>
          <p:cNvPr id="706951" name="Group 391"/>
          <p:cNvGrpSpPr>
            <a:grpSpLocks/>
          </p:cNvGrpSpPr>
          <p:nvPr/>
        </p:nvGrpSpPr>
        <p:grpSpPr bwMode="auto">
          <a:xfrm>
            <a:off x="1830389" y="4241800"/>
            <a:ext cx="1081087" cy="782638"/>
            <a:chOff x="2675" y="3676"/>
            <a:chExt cx="681" cy="493"/>
          </a:xfrm>
        </p:grpSpPr>
        <p:grpSp>
          <p:nvGrpSpPr>
            <p:cNvPr id="215150" name="Group 361"/>
            <p:cNvGrpSpPr>
              <a:grpSpLocks/>
            </p:cNvGrpSpPr>
            <p:nvPr/>
          </p:nvGrpSpPr>
          <p:grpSpPr bwMode="auto">
            <a:xfrm>
              <a:off x="2793" y="3855"/>
              <a:ext cx="480" cy="112"/>
              <a:chOff x="627" y="3377"/>
              <a:chExt cx="480" cy="112"/>
            </a:xfrm>
          </p:grpSpPr>
          <p:sp>
            <p:nvSpPr>
              <p:cNvPr id="92289" name="Rectangle 362"/>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90" name="Rectangle 363"/>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5151" name="Group 382"/>
            <p:cNvGrpSpPr>
              <a:grpSpLocks/>
            </p:cNvGrpSpPr>
            <p:nvPr/>
          </p:nvGrpSpPr>
          <p:grpSpPr bwMode="auto">
            <a:xfrm>
              <a:off x="2855" y="3676"/>
              <a:ext cx="444" cy="154"/>
              <a:chOff x="2717" y="3676"/>
              <a:chExt cx="444" cy="154"/>
            </a:xfrm>
          </p:grpSpPr>
          <p:sp>
            <p:nvSpPr>
              <p:cNvPr id="92286" name="Rectangle 365"/>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87" name="Rectangle 366"/>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88" name="Text Box 367"/>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sp>
          <p:nvSpPr>
            <p:cNvPr id="92273" name="Rectangle 373"/>
            <p:cNvSpPr>
              <a:spLocks noChangeArrowheads="1"/>
            </p:cNvSpPr>
            <p:nvPr/>
          </p:nvSpPr>
          <p:spPr bwMode="auto">
            <a:xfrm>
              <a:off x="2675" y="4018"/>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74" name="Rectangle 374"/>
            <p:cNvSpPr>
              <a:spLocks noChangeArrowheads="1"/>
            </p:cNvSpPr>
            <p:nvPr/>
          </p:nvSpPr>
          <p:spPr bwMode="auto">
            <a:xfrm>
              <a:off x="2803" y="4043"/>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75" name="Rectangle 375"/>
            <p:cNvSpPr>
              <a:spLocks noChangeArrowheads="1"/>
            </p:cNvSpPr>
            <p:nvPr/>
          </p:nvSpPr>
          <p:spPr bwMode="auto">
            <a:xfrm>
              <a:off x="2794" y="4032"/>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76" name="Rectangle 376"/>
            <p:cNvSpPr>
              <a:spLocks noChangeArrowheads="1"/>
            </p:cNvSpPr>
            <p:nvPr/>
          </p:nvSpPr>
          <p:spPr bwMode="auto">
            <a:xfrm>
              <a:off x="2688" y="4034"/>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77" name="Rectangle 377"/>
            <p:cNvSpPr>
              <a:spLocks noChangeArrowheads="1"/>
            </p:cNvSpPr>
            <p:nvPr/>
          </p:nvSpPr>
          <p:spPr bwMode="auto">
            <a:xfrm>
              <a:off x="3286" y="4033"/>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157" name="Group 383"/>
            <p:cNvGrpSpPr>
              <a:grpSpLocks/>
            </p:cNvGrpSpPr>
            <p:nvPr/>
          </p:nvGrpSpPr>
          <p:grpSpPr bwMode="auto">
            <a:xfrm>
              <a:off x="2864" y="3835"/>
              <a:ext cx="444" cy="154"/>
              <a:chOff x="2717" y="3676"/>
              <a:chExt cx="444" cy="154"/>
            </a:xfrm>
          </p:grpSpPr>
          <p:sp>
            <p:nvSpPr>
              <p:cNvPr id="92283" name="Rectangle 384"/>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84" name="Rectangle 385"/>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85" name="Text Box 386"/>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grpSp>
          <p:nvGrpSpPr>
            <p:cNvPr id="215158" name="Group 387"/>
            <p:cNvGrpSpPr>
              <a:grpSpLocks/>
            </p:cNvGrpSpPr>
            <p:nvPr/>
          </p:nvGrpSpPr>
          <p:grpSpPr bwMode="auto">
            <a:xfrm>
              <a:off x="2867" y="4015"/>
              <a:ext cx="444" cy="154"/>
              <a:chOff x="2717" y="3676"/>
              <a:chExt cx="444" cy="154"/>
            </a:xfrm>
          </p:grpSpPr>
          <p:sp>
            <p:nvSpPr>
              <p:cNvPr id="92280" name="Rectangle 388"/>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81" name="Rectangle 389"/>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82" name="Text Box 390"/>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grpSp>
      <p:grpSp>
        <p:nvGrpSpPr>
          <p:cNvPr id="706983" name="Group 423"/>
          <p:cNvGrpSpPr>
            <a:grpSpLocks/>
          </p:cNvGrpSpPr>
          <p:nvPr/>
        </p:nvGrpSpPr>
        <p:grpSpPr bwMode="auto">
          <a:xfrm>
            <a:off x="1606550" y="1354139"/>
            <a:ext cx="1081088" cy="782637"/>
            <a:chOff x="2613" y="3554"/>
            <a:chExt cx="681" cy="493"/>
          </a:xfrm>
        </p:grpSpPr>
        <p:grpSp>
          <p:nvGrpSpPr>
            <p:cNvPr id="215130" name="Group 393"/>
            <p:cNvGrpSpPr>
              <a:grpSpLocks/>
            </p:cNvGrpSpPr>
            <p:nvPr/>
          </p:nvGrpSpPr>
          <p:grpSpPr bwMode="auto">
            <a:xfrm>
              <a:off x="2731" y="3733"/>
              <a:ext cx="480" cy="112"/>
              <a:chOff x="627" y="3377"/>
              <a:chExt cx="480" cy="112"/>
            </a:xfrm>
          </p:grpSpPr>
          <p:sp>
            <p:nvSpPr>
              <p:cNvPr id="92269" name="Rectangle 394"/>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70" name="Rectangle 395"/>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5131" name="Group 396"/>
            <p:cNvGrpSpPr>
              <a:grpSpLocks/>
            </p:cNvGrpSpPr>
            <p:nvPr/>
          </p:nvGrpSpPr>
          <p:grpSpPr bwMode="auto">
            <a:xfrm>
              <a:off x="2793" y="3554"/>
              <a:ext cx="444" cy="154"/>
              <a:chOff x="2717" y="3676"/>
              <a:chExt cx="444" cy="154"/>
            </a:xfrm>
          </p:grpSpPr>
          <p:sp>
            <p:nvSpPr>
              <p:cNvPr id="92266" name="Rectangle 397"/>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67" name="Rectangle 398"/>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68" name="Text Box 399"/>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sp>
          <p:nvSpPr>
            <p:cNvPr id="92253" name="Rectangle 400"/>
            <p:cNvSpPr>
              <a:spLocks noChangeArrowheads="1"/>
            </p:cNvSpPr>
            <p:nvPr/>
          </p:nvSpPr>
          <p:spPr bwMode="auto">
            <a:xfrm>
              <a:off x="2613" y="3896"/>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54" name="Rectangle 401"/>
            <p:cNvSpPr>
              <a:spLocks noChangeArrowheads="1"/>
            </p:cNvSpPr>
            <p:nvPr/>
          </p:nvSpPr>
          <p:spPr bwMode="auto">
            <a:xfrm>
              <a:off x="2741" y="3921"/>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55" name="Rectangle 402"/>
            <p:cNvSpPr>
              <a:spLocks noChangeArrowheads="1"/>
            </p:cNvSpPr>
            <p:nvPr/>
          </p:nvSpPr>
          <p:spPr bwMode="auto">
            <a:xfrm>
              <a:off x="2732" y="3910"/>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56" name="Rectangle 403"/>
            <p:cNvSpPr>
              <a:spLocks noChangeArrowheads="1"/>
            </p:cNvSpPr>
            <p:nvPr/>
          </p:nvSpPr>
          <p:spPr bwMode="auto">
            <a:xfrm>
              <a:off x="2626" y="3912"/>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57" name="Rectangle 404"/>
            <p:cNvSpPr>
              <a:spLocks noChangeArrowheads="1"/>
            </p:cNvSpPr>
            <p:nvPr/>
          </p:nvSpPr>
          <p:spPr bwMode="auto">
            <a:xfrm>
              <a:off x="3224" y="3911"/>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137" name="Group 405"/>
            <p:cNvGrpSpPr>
              <a:grpSpLocks/>
            </p:cNvGrpSpPr>
            <p:nvPr/>
          </p:nvGrpSpPr>
          <p:grpSpPr bwMode="auto">
            <a:xfrm>
              <a:off x="2802" y="3713"/>
              <a:ext cx="444" cy="154"/>
              <a:chOff x="2717" y="3676"/>
              <a:chExt cx="444" cy="154"/>
            </a:xfrm>
          </p:grpSpPr>
          <p:sp>
            <p:nvSpPr>
              <p:cNvPr id="92263" name="Rectangle 406"/>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64" name="Rectangle 407"/>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65" name="Text Box 408"/>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grpSp>
          <p:nvGrpSpPr>
            <p:cNvPr id="215138" name="Group 409"/>
            <p:cNvGrpSpPr>
              <a:grpSpLocks/>
            </p:cNvGrpSpPr>
            <p:nvPr/>
          </p:nvGrpSpPr>
          <p:grpSpPr bwMode="auto">
            <a:xfrm>
              <a:off x="2805" y="3893"/>
              <a:ext cx="444" cy="154"/>
              <a:chOff x="2717" y="3676"/>
              <a:chExt cx="444" cy="154"/>
            </a:xfrm>
          </p:grpSpPr>
          <p:sp>
            <p:nvSpPr>
              <p:cNvPr id="92260" name="Rectangle 410"/>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61" name="Rectangle 411"/>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62" name="Text Box 412"/>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grpSp>
      <p:grpSp>
        <p:nvGrpSpPr>
          <p:cNvPr id="706982" name="Group 422"/>
          <p:cNvGrpSpPr>
            <a:grpSpLocks/>
          </p:cNvGrpSpPr>
          <p:nvPr/>
        </p:nvGrpSpPr>
        <p:grpSpPr bwMode="auto">
          <a:xfrm>
            <a:off x="1835150" y="4772026"/>
            <a:ext cx="1081088" cy="244475"/>
            <a:chOff x="2709" y="3989"/>
            <a:chExt cx="681" cy="154"/>
          </a:xfrm>
        </p:grpSpPr>
        <p:sp>
          <p:nvSpPr>
            <p:cNvPr id="92242" name="Rectangle 413"/>
            <p:cNvSpPr>
              <a:spLocks noChangeArrowheads="1"/>
            </p:cNvSpPr>
            <p:nvPr/>
          </p:nvSpPr>
          <p:spPr bwMode="auto">
            <a:xfrm>
              <a:off x="2709" y="3992"/>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43" name="Rectangle 414"/>
            <p:cNvSpPr>
              <a:spLocks noChangeArrowheads="1"/>
            </p:cNvSpPr>
            <p:nvPr/>
          </p:nvSpPr>
          <p:spPr bwMode="auto">
            <a:xfrm>
              <a:off x="2837" y="4017"/>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44" name="Rectangle 415"/>
            <p:cNvSpPr>
              <a:spLocks noChangeArrowheads="1"/>
            </p:cNvSpPr>
            <p:nvPr/>
          </p:nvSpPr>
          <p:spPr bwMode="auto">
            <a:xfrm>
              <a:off x="2828" y="4006"/>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45" name="Rectangle 416"/>
            <p:cNvSpPr>
              <a:spLocks noChangeArrowheads="1"/>
            </p:cNvSpPr>
            <p:nvPr/>
          </p:nvSpPr>
          <p:spPr bwMode="auto">
            <a:xfrm>
              <a:off x="2722" y="4008"/>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46" name="Rectangle 417"/>
            <p:cNvSpPr>
              <a:spLocks noChangeArrowheads="1"/>
            </p:cNvSpPr>
            <p:nvPr/>
          </p:nvSpPr>
          <p:spPr bwMode="auto">
            <a:xfrm>
              <a:off x="3320" y="4007"/>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126" name="Group 418"/>
            <p:cNvGrpSpPr>
              <a:grpSpLocks/>
            </p:cNvGrpSpPr>
            <p:nvPr/>
          </p:nvGrpSpPr>
          <p:grpSpPr bwMode="auto">
            <a:xfrm>
              <a:off x="2901" y="3989"/>
              <a:ext cx="444" cy="154"/>
              <a:chOff x="2717" y="3676"/>
              <a:chExt cx="444" cy="154"/>
            </a:xfrm>
          </p:grpSpPr>
          <p:sp>
            <p:nvSpPr>
              <p:cNvPr id="92248" name="Rectangle 419"/>
              <p:cNvSpPr>
                <a:spLocks noChangeArrowheads="1"/>
              </p:cNvSpPr>
              <p:nvPr/>
            </p:nvSpPr>
            <p:spPr bwMode="auto">
              <a:xfrm>
                <a:off x="2775" y="3710"/>
                <a:ext cx="32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49" name="Rectangle 420"/>
              <p:cNvSpPr>
                <a:spLocks noChangeArrowheads="1"/>
              </p:cNvSpPr>
              <p:nvPr/>
            </p:nvSpPr>
            <p:spPr bwMode="auto">
              <a:xfrm>
                <a:off x="2759" y="370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50" name="Text Box 421"/>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rPr>
                  <a:t>SYNACK</a:t>
                </a:r>
              </a:p>
            </p:txBody>
          </p:sp>
        </p:grpSp>
      </p:grpSp>
      <p:sp>
        <p:nvSpPr>
          <p:cNvPr id="706984" name="Rectangle 424"/>
          <p:cNvSpPr>
            <a:spLocks noChangeArrowheads="1"/>
          </p:cNvSpPr>
          <p:nvPr/>
        </p:nvSpPr>
        <p:spPr bwMode="auto">
          <a:xfrm>
            <a:off x="6707189" y="4916489"/>
            <a:ext cx="3787775"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web server responds with </a:t>
            </a:r>
            <a:r>
              <a:rPr lang="en-US" sz="2000" dirty="0">
                <a:solidFill>
                  <a:srgbClr val="C00000"/>
                </a:solidFill>
                <a:latin typeface="Gill Sans MT" charset="0"/>
              </a:rPr>
              <a:t>TCP SYNACK </a:t>
            </a:r>
            <a:r>
              <a:rPr lang="en-US" sz="2000" dirty="0">
                <a:solidFill>
                  <a:srgbClr val="000000"/>
                </a:solidFill>
                <a:latin typeface="Gill Sans MT" charset="0"/>
              </a:rPr>
              <a:t>(step 2 in 3-way handshake)</a:t>
            </a:r>
          </a:p>
        </p:txBody>
      </p:sp>
      <p:grpSp>
        <p:nvGrpSpPr>
          <p:cNvPr id="215072" name="Group 110"/>
          <p:cNvGrpSpPr>
            <a:grpSpLocks/>
          </p:cNvGrpSpPr>
          <p:nvPr/>
        </p:nvGrpSpPr>
        <p:grpSpPr bwMode="auto">
          <a:xfrm>
            <a:off x="6737350" y="2041526"/>
            <a:ext cx="757238" cy="379413"/>
            <a:chOff x="2466" y="2026"/>
            <a:chExt cx="477" cy="282"/>
          </a:xfrm>
        </p:grpSpPr>
        <p:sp>
          <p:nvSpPr>
            <p:cNvPr id="215107" name="Oval 111"/>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5108" name="Line 112"/>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109" name="Rectangle 113"/>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5110" name="Oval 114"/>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5111" name="Group 115"/>
            <p:cNvGrpSpPr>
              <a:grpSpLocks/>
            </p:cNvGrpSpPr>
            <p:nvPr/>
          </p:nvGrpSpPr>
          <p:grpSpPr bwMode="auto">
            <a:xfrm>
              <a:off x="2581" y="2061"/>
              <a:ext cx="236" cy="94"/>
              <a:chOff x="2848" y="848"/>
              <a:chExt cx="140" cy="98"/>
            </a:xfrm>
          </p:grpSpPr>
          <p:sp>
            <p:nvSpPr>
              <p:cNvPr id="215118" name="Line 116"/>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119" name="Line 117"/>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120" name="Line 118"/>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5112" name="Group 119"/>
            <p:cNvGrpSpPr>
              <a:grpSpLocks/>
            </p:cNvGrpSpPr>
            <p:nvPr/>
          </p:nvGrpSpPr>
          <p:grpSpPr bwMode="auto">
            <a:xfrm flipV="1">
              <a:off x="2581" y="2060"/>
              <a:ext cx="236" cy="94"/>
              <a:chOff x="2848" y="848"/>
              <a:chExt cx="140" cy="98"/>
            </a:xfrm>
          </p:grpSpPr>
          <p:sp>
            <p:nvSpPr>
              <p:cNvPr id="215115" name="Line 12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116" name="Line 12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117" name="Line 12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5113" name="Line 123"/>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5114" name="Line 124"/>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5073" name="Group 248"/>
          <p:cNvGrpSpPr>
            <a:grpSpLocks/>
          </p:cNvGrpSpPr>
          <p:nvPr/>
        </p:nvGrpSpPr>
        <p:grpSpPr bwMode="auto">
          <a:xfrm>
            <a:off x="3994151" y="4932364"/>
            <a:ext cx="333375" cy="581025"/>
            <a:chOff x="4140" y="429"/>
            <a:chExt cx="1425" cy="2396"/>
          </a:xfrm>
        </p:grpSpPr>
        <p:sp>
          <p:nvSpPr>
            <p:cNvPr id="215075"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197" name="Rectangle 149"/>
            <p:cNvSpPr>
              <a:spLocks noChangeArrowheads="1"/>
            </p:cNvSpPr>
            <p:nvPr/>
          </p:nvSpPr>
          <p:spPr bwMode="auto">
            <a:xfrm>
              <a:off x="4208" y="429"/>
              <a:ext cx="1045"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5077"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5078"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200" name="Rectangle 152"/>
            <p:cNvSpPr>
              <a:spLocks noChangeArrowheads="1"/>
            </p:cNvSpPr>
            <p:nvPr/>
          </p:nvSpPr>
          <p:spPr bwMode="auto">
            <a:xfrm>
              <a:off x="4215" y="691"/>
              <a:ext cx="590"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080" name="Group 153"/>
            <p:cNvGrpSpPr>
              <a:grpSpLocks/>
            </p:cNvGrpSpPr>
            <p:nvPr/>
          </p:nvGrpSpPr>
          <p:grpSpPr bwMode="auto">
            <a:xfrm>
              <a:off x="4749" y="668"/>
              <a:ext cx="581" cy="145"/>
              <a:chOff x="614" y="2568"/>
              <a:chExt cx="725" cy="139"/>
            </a:xfrm>
          </p:grpSpPr>
          <p:sp>
            <p:nvSpPr>
              <p:cNvPr id="92226" name="AutoShape 154"/>
              <p:cNvSpPr>
                <a:spLocks noChangeArrowheads="1"/>
              </p:cNvSpPr>
              <p:nvPr/>
            </p:nvSpPr>
            <p:spPr bwMode="auto">
              <a:xfrm>
                <a:off x="616" y="2571"/>
                <a:ext cx="720"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27" name="AutoShape 155"/>
              <p:cNvSpPr>
                <a:spLocks noChangeArrowheads="1"/>
              </p:cNvSpPr>
              <p:nvPr/>
            </p:nvSpPr>
            <p:spPr bwMode="auto">
              <a:xfrm>
                <a:off x="633" y="2590"/>
                <a:ext cx="686"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2202" name="Rectangle 156"/>
            <p:cNvSpPr>
              <a:spLocks noChangeArrowheads="1"/>
            </p:cNvSpPr>
            <p:nvPr/>
          </p:nvSpPr>
          <p:spPr bwMode="auto">
            <a:xfrm>
              <a:off x="4221" y="1018"/>
              <a:ext cx="597"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082" name="Group 157"/>
            <p:cNvGrpSpPr>
              <a:grpSpLocks/>
            </p:cNvGrpSpPr>
            <p:nvPr/>
          </p:nvGrpSpPr>
          <p:grpSpPr bwMode="auto">
            <a:xfrm>
              <a:off x="4747" y="994"/>
              <a:ext cx="581" cy="134"/>
              <a:chOff x="614" y="2568"/>
              <a:chExt cx="725" cy="139"/>
            </a:xfrm>
          </p:grpSpPr>
          <p:sp>
            <p:nvSpPr>
              <p:cNvPr id="92224" name="AutoShape 158"/>
              <p:cNvSpPr>
                <a:spLocks noChangeArrowheads="1"/>
              </p:cNvSpPr>
              <p:nvPr/>
            </p:nvSpPr>
            <p:spPr bwMode="auto">
              <a:xfrm>
                <a:off x="610" y="2566"/>
                <a:ext cx="728"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25" name="AutoShape 159"/>
              <p:cNvSpPr>
                <a:spLocks noChangeArrowheads="1"/>
              </p:cNvSpPr>
              <p:nvPr/>
            </p:nvSpPr>
            <p:spPr bwMode="auto">
              <a:xfrm>
                <a:off x="627" y="2580"/>
                <a:ext cx="694"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2204" name="Rectangle 160"/>
            <p:cNvSpPr>
              <a:spLocks noChangeArrowheads="1"/>
            </p:cNvSpPr>
            <p:nvPr/>
          </p:nvSpPr>
          <p:spPr bwMode="auto">
            <a:xfrm>
              <a:off x="4215" y="1359"/>
              <a:ext cx="597"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05" name="Rectangle 161"/>
            <p:cNvSpPr>
              <a:spLocks noChangeArrowheads="1"/>
            </p:cNvSpPr>
            <p:nvPr/>
          </p:nvSpPr>
          <p:spPr bwMode="auto">
            <a:xfrm>
              <a:off x="4228" y="1653"/>
              <a:ext cx="597"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5085" name="Group 162"/>
            <p:cNvGrpSpPr>
              <a:grpSpLocks/>
            </p:cNvGrpSpPr>
            <p:nvPr/>
          </p:nvGrpSpPr>
          <p:grpSpPr bwMode="auto">
            <a:xfrm>
              <a:off x="4735" y="1627"/>
              <a:ext cx="582" cy="151"/>
              <a:chOff x="614" y="2568"/>
              <a:chExt cx="725" cy="139"/>
            </a:xfrm>
          </p:grpSpPr>
          <p:sp>
            <p:nvSpPr>
              <p:cNvPr id="92222" name="AutoShape 163"/>
              <p:cNvSpPr>
                <a:spLocks noChangeArrowheads="1"/>
              </p:cNvSpPr>
              <p:nvPr/>
            </p:nvSpPr>
            <p:spPr bwMode="auto">
              <a:xfrm>
                <a:off x="617" y="2568"/>
                <a:ext cx="719"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23" name="AutoShape 164"/>
              <p:cNvSpPr>
                <a:spLocks noChangeArrowheads="1"/>
              </p:cNvSpPr>
              <p:nvPr/>
            </p:nvSpPr>
            <p:spPr bwMode="auto">
              <a:xfrm>
                <a:off x="634" y="2586"/>
                <a:ext cx="685"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5086"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5087" name="Group 166"/>
            <p:cNvGrpSpPr>
              <a:grpSpLocks/>
            </p:cNvGrpSpPr>
            <p:nvPr/>
          </p:nvGrpSpPr>
          <p:grpSpPr bwMode="auto">
            <a:xfrm>
              <a:off x="4739" y="1327"/>
              <a:ext cx="582" cy="139"/>
              <a:chOff x="614" y="2568"/>
              <a:chExt cx="725" cy="139"/>
            </a:xfrm>
          </p:grpSpPr>
          <p:sp>
            <p:nvSpPr>
              <p:cNvPr id="92220" name="AutoShape 167"/>
              <p:cNvSpPr>
                <a:spLocks noChangeArrowheads="1"/>
              </p:cNvSpPr>
              <p:nvPr/>
            </p:nvSpPr>
            <p:spPr bwMode="auto">
              <a:xfrm>
                <a:off x="612" y="2567"/>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21" name="AutoShape 168"/>
              <p:cNvSpPr>
                <a:spLocks noChangeArrowheads="1"/>
              </p:cNvSpPr>
              <p:nvPr/>
            </p:nvSpPr>
            <p:spPr bwMode="auto">
              <a:xfrm>
                <a:off x="629" y="2580"/>
                <a:ext cx="69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2209" name="Rectangle 169"/>
            <p:cNvSpPr>
              <a:spLocks noChangeArrowheads="1"/>
            </p:cNvSpPr>
            <p:nvPr/>
          </p:nvSpPr>
          <p:spPr bwMode="auto">
            <a:xfrm>
              <a:off x="5253" y="429"/>
              <a:ext cx="68"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5089"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5090"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212" name="Oval 172"/>
            <p:cNvSpPr>
              <a:spLocks noChangeArrowheads="1"/>
            </p:cNvSpPr>
            <p:nvPr/>
          </p:nvSpPr>
          <p:spPr bwMode="auto">
            <a:xfrm>
              <a:off x="5518" y="2609"/>
              <a:ext cx="47"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5092"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2214" name="AutoShape 174"/>
            <p:cNvSpPr>
              <a:spLocks noChangeArrowheads="1"/>
            </p:cNvSpPr>
            <p:nvPr/>
          </p:nvSpPr>
          <p:spPr bwMode="auto">
            <a:xfrm>
              <a:off x="4140" y="2681"/>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15" name="AutoShape 175"/>
            <p:cNvSpPr>
              <a:spLocks noChangeArrowheads="1"/>
            </p:cNvSpPr>
            <p:nvPr/>
          </p:nvSpPr>
          <p:spPr bwMode="auto">
            <a:xfrm>
              <a:off x="4208" y="2714"/>
              <a:ext cx="1065"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16" name="Oval 176"/>
            <p:cNvSpPr>
              <a:spLocks noChangeArrowheads="1"/>
            </p:cNvSpPr>
            <p:nvPr/>
          </p:nvSpPr>
          <p:spPr bwMode="auto">
            <a:xfrm>
              <a:off x="4310" y="2380"/>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17" name="Oval 177"/>
            <p:cNvSpPr>
              <a:spLocks noChangeArrowheads="1"/>
            </p:cNvSpPr>
            <p:nvPr/>
          </p:nvSpPr>
          <p:spPr bwMode="auto">
            <a:xfrm>
              <a:off x="4486" y="2386"/>
              <a:ext cx="163" cy="137"/>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2218" name="Oval 178"/>
            <p:cNvSpPr>
              <a:spLocks noChangeArrowheads="1"/>
            </p:cNvSpPr>
            <p:nvPr/>
          </p:nvSpPr>
          <p:spPr bwMode="auto">
            <a:xfrm>
              <a:off x="4663" y="2380"/>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2219" name="Rectangle 179"/>
            <p:cNvSpPr>
              <a:spLocks noChangeArrowheads="1"/>
            </p:cNvSpPr>
            <p:nvPr/>
          </p:nvSpPr>
          <p:spPr bwMode="auto">
            <a:xfrm>
              <a:off x="5063" y="1836"/>
              <a:ext cx="81"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pic>
        <p:nvPicPr>
          <p:cNvPr id="215074" name="Picture 6" descr="underline_bas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03413" y="641350"/>
            <a:ext cx="8228012"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88488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706603"/>
                                        </p:tgtEl>
                                        <p:attrNameLst>
                                          <p:attrName>style.visibility</p:attrName>
                                        </p:attrNameLst>
                                      </p:cBhvr>
                                      <p:to>
                                        <p:strVal val="visible"/>
                                      </p:to>
                                    </p:set>
                                    <p:animEffect transition="in" filter="wipe(down)">
                                      <p:cBhvr>
                                        <p:cTn id="7" dur="500"/>
                                        <p:tgtEl>
                                          <p:spTgt spid="706603"/>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706885"/>
                                        </p:tgtEl>
                                        <p:attrNameLst>
                                          <p:attrName>style.visibility</p:attrName>
                                        </p:attrNameLst>
                                      </p:cBhvr>
                                      <p:to>
                                        <p:strVal val="visible"/>
                                      </p:to>
                                    </p:set>
                                    <p:animEffect transition="in" filter="wipe(up)">
                                      <p:cBhvr>
                                        <p:cTn id="11" dur="1000"/>
                                        <p:tgtEl>
                                          <p:spTgt spid="70688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06660"/>
                                        </p:tgtEl>
                                        <p:attrNameLst>
                                          <p:attrName>style.visibility</p:attrName>
                                        </p:attrNameLst>
                                      </p:cBhvr>
                                      <p:to>
                                        <p:strVal val="visible"/>
                                      </p:to>
                                    </p:set>
                                  </p:childTnLst>
                                </p:cTn>
                              </p:par>
                              <p:par>
                                <p:cTn id="16" presetID="22" presetClass="entr" presetSubtype="1" fill="hold" nodeType="withEffect">
                                  <p:stCondLst>
                                    <p:cond delay="0"/>
                                  </p:stCondLst>
                                  <p:childTnLst>
                                    <p:set>
                                      <p:cBhvr>
                                        <p:cTn id="17" dur="1" fill="hold">
                                          <p:stCondLst>
                                            <p:cond delay="0"/>
                                          </p:stCondLst>
                                        </p:cTn>
                                        <p:tgtEl>
                                          <p:spTgt spid="706897"/>
                                        </p:tgtEl>
                                        <p:attrNameLst>
                                          <p:attrName>style.visibility</p:attrName>
                                        </p:attrNameLst>
                                      </p:cBhvr>
                                      <p:to>
                                        <p:strVal val="visible"/>
                                      </p:to>
                                    </p:set>
                                    <p:animEffect transition="in" filter="wipe(up)">
                                      <p:cBhvr>
                                        <p:cTn id="18" dur="1000"/>
                                        <p:tgtEl>
                                          <p:spTgt spid="70689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70687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06661"/>
                                        </p:tgtEl>
                                        <p:attrNameLst>
                                          <p:attrName>style.visibility</p:attrName>
                                        </p:attrNameLst>
                                      </p:cBhvr>
                                      <p:to>
                                        <p:strVal val="visible"/>
                                      </p:to>
                                    </p:set>
                                  </p:childTnLst>
                                </p:cTn>
                              </p:par>
                            </p:childTnLst>
                          </p:cTn>
                        </p:par>
                        <p:par>
                          <p:cTn id="25" fill="hold" nodeType="afterGroup">
                            <p:stCondLst>
                              <p:cond delay="0"/>
                            </p:stCondLst>
                            <p:childTnLst>
                              <p:par>
                                <p:cTn id="26" presetID="0" presetClass="path" presetSubtype="0" accel="50000" decel="50000" fill="hold" nodeType="afterEffect">
                                  <p:stCondLst>
                                    <p:cond delay="0"/>
                                  </p:stCondLst>
                                  <p:childTnLst>
                                    <p:animMotion origin="layout" path="M 0.00642 0.00625 L 0.00764 0.08467 L 0.36285 0.08767 L 0.26996 0.22878 L 0.33698 0.22739 L 0.55069 0.01874 L 0.29583 0.52209 L 0.02882 0.5251 L 0.02882 0.41545 " pathEditMode="relative" rAng="0" ptsTypes="AAAAAAAAA">
                                      <p:cBhvr>
                                        <p:cTn id="27" dur="2000" fill="hold"/>
                                        <p:tgtEl>
                                          <p:spTgt spid="706874"/>
                                        </p:tgtEl>
                                        <p:attrNameLst>
                                          <p:attrName>ppt_x</p:attrName>
                                          <p:attrName>ppt_y</p:attrName>
                                        </p:attrNameLst>
                                      </p:cBhvr>
                                      <p:rCtr x="27205" y="25931"/>
                                    </p:animMotion>
                                  </p:childTnLst>
                                </p:cTn>
                              </p:par>
                              <p:par>
                                <p:cTn id="28" presetID="9" presetClass="exit" presetSubtype="0" fill="hold" nodeType="withEffect">
                                  <p:stCondLst>
                                    <p:cond delay="0"/>
                                  </p:stCondLst>
                                  <p:childTnLst>
                                    <p:animEffect transition="out" filter="dissolve">
                                      <p:cBhvr>
                                        <p:cTn id="29" dur="500"/>
                                        <p:tgtEl>
                                          <p:spTgt spid="706897"/>
                                        </p:tgtEl>
                                      </p:cBhvr>
                                    </p:animEffect>
                                    <p:set>
                                      <p:cBhvr>
                                        <p:cTn id="30" dur="1" fill="hold">
                                          <p:stCondLst>
                                            <p:cond delay="499"/>
                                          </p:stCondLst>
                                        </p:cTn>
                                        <p:tgtEl>
                                          <p:spTgt spid="706897"/>
                                        </p:tgtEl>
                                        <p:attrNameLst>
                                          <p:attrName>style.visibility</p:attrName>
                                        </p:attrNameLst>
                                      </p:cBhvr>
                                      <p:to>
                                        <p:strVal val="hidden"/>
                                      </p:to>
                                    </p:set>
                                  </p:childTnLst>
                                </p:cTn>
                              </p:par>
                            </p:childTnLst>
                          </p:cTn>
                        </p:par>
                        <p:par>
                          <p:cTn id="31" fill="hold" nodeType="afterGroup">
                            <p:stCondLst>
                              <p:cond delay="2000"/>
                            </p:stCondLst>
                            <p:childTnLst>
                              <p:par>
                                <p:cTn id="32" presetID="22" presetClass="entr" presetSubtype="4" fill="hold" nodeType="afterEffect">
                                  <p:stCondLst>
                                    <p:cond delay="0"/>
                                  </p:stCondLst>
                                  <p:childTnLst>
                                    <p:set>
                                      <p:cBhvr>
                                        <p:cTn id="33" dur="1" fill="hold">
                                          <p:stCondLst>
                                            <p:cond delay="0"/>
                                          </p:stCondLst>
                                        </p:cTn>
                                        <p:tgtEl>
                                          <p:spTgt spid="706896"/>
                                        </p:tgtEl>
                                        <p:attrNameLst>
                                          <p:attrName>style.visibility</p:attrName>
                                        </p:attrNameLst>
                                      </p:cBhvr>
                                      <p:to>
                                        <p:strVal val="visible"/>
                                      </p:to>
                                    </p:set>
                                    <p:animEffect transition="in" filter="wipe(down)">
                                      <p:cBhvr>
                                        <p:cTn id="34" dur="1000"/>
                                        <p:tgtEl>
                                          <p:spTgt spid="70689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4" fill="hold" nodeType="clickEffect">
                                  <p:stCondLst>
                                    <p:cond delay="0"/>
                                  </p:stCondLst>
                                  <p:childTnLst>
                                    <p:set>
                                      <p:cBhvr>
                                        <p:cTn id="38" dur="1" fill="hold">
                                          <p:stCondLst>
                                            <p:cond delay="0"/>
                                          </p:stCondLst>
                                        </p:cTn>
                                        <p:tgtEl>
                                          <p:spTgt spid="706886"/>
                                        </p:tgtEl>
                                        <p:attrNameLst>
                                          <p:attrName>style.visibility</p:attrName>
                                        </p:attrNameLst>
                                      </p:cBhvr>
                                      <p:to>
                                        <p:strVal val="visible"/>
                                      </p:to>
                                    </p:set>
                                    <p:animEffect transition="in" filter="wipe(down)">
                                      <p:cBhvr>
                                        <p:cTn id="39" dur="500"/>
                                        <p:tgtEl>
                                          <p:spTgt spid="706886"/>
                                        </p:tgtEl>
                                      </p:cBhvr>
                                    </p:animEffect>
                                  </p:childTnLst>
                                </p:cTn>
                              </p:par>
                              <p:par>
                                <p:cTn id="40" presetID="9" presetClass="exit" presetSubtype="0" fill="hold" nodeType="withEffect">
                                  <p:stCondLst>
                                    <p:cond delay="0"/>
                                  </p:stCondLst>
                                  <p:childTnLst>
                                    <p:animEffect transition="out" filter="dissolve">
                                      <p:cBhvr>
                                        <p:cTn id="41" dur="500"/>
                                        <p:tgtEl>
                                          <p:spTgt spid="706874"/>
                                        </p:tgtEl>
                                      </p:cBhvr>
                                    </p:animEffect>
                                    <p:set>
                                      <p:cBhvr>
                                        <p:cTn id="42" dur="1" fill="hold">
                                          <p:stCondLst>
                                            <p:cond delay="499"/>
                                          </p:stCondLst>
                                        </p:cTn>
                                        <p:tgtEl>
                                          <p:spTgt spid="706874"/>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xit" presetSubtype="0" fill="hold" nodeType="clickEffect">
                                  <p:stCondLst>
                                    <p:cond delay="0"/>
                                  </p:stCondLst>
                                  <p:childTnLst>
                                    <p:animEffect transition="out" filter="dissolve">
                                      <p:cBhvr>
                                        <p:cTn id="46" dur="500"/>
                                        <p:tgtEl>
                                          <p:spTgt spid="706886"/>
                                        </p:tgtEl>
                                      </p:cBhvr>
                                    </p:animEffect>
                                    <p:set>
                                      <p:cBhvr>
                                        <p:cTn id="47" dur="1" fill="hold">
                                          <p:stCondLst>
                                            <p:cond delay="499"/>
                                          </p:stCondLst>
                                        </p:cTn>
                                        <p:tgtEl>
                                          <p:spTgt spid="706886"/>
                                        </p:tgtEl>
                                        <p:attrNameLst>
                                          <p:attrName>style.visibility</p:attrName>
                                        </p:attrNameLst>
                                      </p:cBhvr>
                                      <p:to>
                                        <p:strVal val="hidden"/>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1" fill="hold" nodeType="clickEffect">
                                  <p:stCondLst>
                                    <p:cond delay="0"/>
                                  </p:stCondLst>
                                  <p:childTnLst>
                                    <p:set>
                                      <p:cBhvr>
                                        <p:cTn id="51" dur="1" fill="hold">
                                          <p:stCondLst>
                                            <p:cond delay="0"/>
                                          </p:stCondLst>
                                        </p:cTn>
                                        <p:tgtEl>
                                          <p:spTgt spid="706951"/>
                                        </p:tgtEl>
                                        <p:attrNameLst>
                                          <p:attrName>style.visibility</p:attrName>
                                        </p:attrNameLst>
                                      </p:cBhvr>
                                      <p:to>
                                        <p:strVal val="visible"/>
                                      </p:to>
                                    </p:set>
                                    <p:animEffect transition="in" filter="wipe(up)">
                                      <p:cBhvr>
                                        <p:cTn id="52" dur="500"/>
                                        <p:tgtEl>
                                          <p:spTgt spid="706951"/>
                                        </p:tgtEl>
                                      </p:cBhvr>
                                    </p:animEffect>
                                  </p:childTnLst>
                                </p:cTn>
                              </p:par>
                            </p:childTnLst>
                          </p:cTn>
                        </p:par>
                        <p:par>
                          <p:cTn id="53" fill="hold" nodeType="afterGroup">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706984"/>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nodeType="clickEffect">
                                  <p:stCondLst>
                                    <p:cond delay="0"/>
                                  </p:stCondLst>
                                  <p:childTnLst>
                                    <p:set>
                                      <p:cBhvr>
                                        <p:cTn id="59" dur="1" fill="hold">
                                          <p:stCondLst>
                                            <p:cond delay="0"/>
                                          </p:stCondLst>
                                        </p:cTn>
                                        <p:tgtEl>
                                          <p:spTgt spid="706982"/>
                                        </p:tgtEl>
                                        <p:attrNameLst>
                                          <p:attrName>style.visibility</p:attrName>
                                        </p:attrNameLst>
                                      </p:cBhvr>
                                      <p:to>
                                        <p:strVal val="visible"/>
                                      </p:to>
                                    </p:set>
                                    <p:animEffect transition="in" filter="dissolve">
                                      <p:cBhvr>
                                        <p:cTn id="60" dur="500"/>
                                        <p:tgtEl>
                                          <p:spTgt spid="706982"/>
                                        </p:tgtEl>
                                      </p:cBhvr>
                                    </p:animEffect>
                                  </p:childTnLst>
                                </p:cTn>
                              </p:par>
                            </p:childTnLst>
                          </p:cTn>
                        </p:par>
                        <p:par>
                          <p:cTn id="61" fill="hold" nodeType="afterGroup">
                            <p:stCondLst>
                              <p:cond delay="500"/>
                            </p:stCondLst>
                            <p:childTnLst>
                              <p:par>
                                <p:cTn id="62" presetID="0" presetClass="path" presetSubtype="0" accel="50000" decel="50000" fill="hold" nodeType="afterEffect">
                                  <p:stCondLst>
                                    <p:cond delay="0"/>
                                  </p:stCondLst>
                                  <p:childTnLst>
                                    <p:animMotion origin="layout" path="M -1.66667E-6 -2.15591E-6 L -1.66667E-6 0.09415 L 0.28593 0.09091 L 0.52934 -0.40111 L 0.30937 -0.18182 L 0.23403 -0.19755 L 0.32118 -0.33079 L -0.01997 -0.33079 L -0.01875 -0.41846 " pathEditMode="relative" ptsTypes="AAAAAAAAA">
                                      <p:cBhvr>
                                        <p:cTn id="63" dur="2000" fill="hold"/>
                                        <p:tgtEl>
                                          <p:spTgt spid="706982"/>
                                        </p:tgtEl>
                                        <p:attrNameLst>
                                          <p:attrName>ppt_x</p:attrName>
                                          <p:attrName>ppt_y</p:attrName>
                                        </p:attrNameLst>
                                      </p:cBhvr>
                                    </p:animMotion>
                                  </p:childTnLst>
                                </p:cTn>
                              </p:par>
                            </p:childTnLst>
                          </p:cTn>
                        </p:par>
                        <p:par>
                          <p:cTn id="64" fill="hold" nodeType="afterGroup">
                            <p:stCondLst>
                              <p:cond delay="2500"/>
                            </p:stCondLst>
                            <p:childTnLst>
                              <p:par>
                                <p:cTn id="65" presetID="9" presetClass="exit" presetSubtype="0" fill="hold" nodeType="afterEffect">
                                  <p:stCondLst>
                                    <p:cond delay="0"/>
                                  </p:stCondLst>
                                  <p:childTnLst>
                                    <p:animEffect transition="out" filter="dissolve">
                                      <p:cBhvr>
                                        <p:cTn id="66" dur="500"/>
                                        <p:tgtEl>
                                          <p:spTgt spid="706951"/>
                                        </p:tgtEl>
                                      </p:cBhvr>
                                    </p:animEffect>
                                    <p:set>
                                      <p:cBhvr>
                                        <p:cTn id="67" dur="1" fill="hold">
                                          <p:stCondLst>
                                            <p:cond delay="499"/>
                                          </p:stCondLst>
                                        </p:cTn>
                                        <p:tgtEl>
                                          <p:spTgt spid="706951"/>
                                        </p:tgtEl>
                                        <p:attrNameLst>
                                          <p:attrName>style.visibility</p:attrName>
                                        </p:attrNameLst>
                                      </p:cBhvr>
                                      <p:to>
                                        <p:strVal val="hidden"/>
                                      </p:to>
                                    </p:set>
                                  </p:childTnLst>
                                </p:cTn>
                              </p:par>
                              <p:par>
                                <p:cTn id="68" presetID="9" presetClass="exit" presetSubtype="0" fill="hold" nodeType="withEffect">
                                  <p:stCondLst>
                                    <p:cond delay="0"/>
                                  </p:stCondLst>
                                  <p:childTnLst>
                                    <p:animEffect transition="out" filter="dissolve">
                                      <p:cBhvr>
                                        <p:cTn id="69" dur="500"/>
                                        <p:tgtEl>
                                          <p:spTgt spid="706886"/>
                                        </p:tgtEl>
                                      </p:cBhvr>
                                    </p:animEffect>
                                    <p:set>
                                      <p:cBhvr>
                                        <p:cTn id="70" dur="1" fill="hold">
                                          <p:stCondLst>
                                            <p:cond delay="499"/>
                                          </p:stCondLst>
                                        </p:cTn>
                                        <p:tgtEl>
                                          <p:spTgt spid="706886"/>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706896"/>
                                        </p:tgtEl>
                                      </p:cBhvr>
                                    </p:animEffect>
                                    <p:set>
                                      <p:cBhvr>
                                        <p:cTn id="73" dur="1" fill="hold">
                                          <p:stCondLst>
                                            <p:cond delay="499"/>
                                          </p:stCondLst>
                                        </p:cTn>
                                        <p:tgtEl>
                                          <p:spTgt spid="706896"/>
                                        </p:tgtEl>
                                        <p:attrNameLst>
                                          <p:attrName>style.visibility</p:attrName>
                                        </p:attrNameLst>
                                      </p:cBhvr>
                                      <p:to>
                                        <p:strVal val="hidden"/>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xit" presetSubtype="0" fill="hold" nodeType="clickEffect">
                                  <p:stCondLst>
                                    <p:cond delay="0"/>
                                  </p:stCondLst>
                                  <p:childTnLst>
                                    <p:animEffect transition="out" filter="dissolve">
                                      <p:cBhvr>
                                        <p:cTn id="77" dur="500"/>
                                        <p:tgtEl>
                                          <p:spTgt spid="706982"/>
                                        </p:tgtEl>
                                      </p:cBhvr>
                                    </p:animEffect>
                                    <p:set>
                                      <p:cBhvr>
                                        <p:cTn id="78" dur="1" fill="hold">
                                          <p:stCondLst>
                                            <p:cond delay="499"/>
                                          </p:stCondLst>
                                        </p:cTn>
                                        <p:tgtEl>
                                          <p:spTgt spid="706982"/>
                                        </p:tgtEl>
                                        <p:attrNameLst>
                                          <p:attrName>style.visibility</p:attrName>
                                        </p:attrNameLst>
                                      </p:cBhvr>
                                      <p:to>
                                        <p:strVal val="hidden"/>
                                      </p:to>
                                    </p:set>
                                  </p:childTnLst>
                                </p:cTn>
                              </p:par>
                            </p:childTnLst>
                          </p:cTn>
                        </p:par>
                        <p:par>
                          <p:cTn id="79" fill="hold" nodeType="afterGroup">
                            <p:stCondLst>
                              <p:cond delay="500"/>
                            </p:stCondLst>
                            <p:childTnLst>
                              <p:par>
                                <p:cTn id="80" presetID="22" presetClass="entr" presetSubtype="4" fill="hold" nodeType="afterEffect">
                                  <p:stCondLst>
                                    <p:cond delay="0"/>
                                  </p:stCondLst>
                                  <p:childTnLst>
                                    <p:set>
                                      <p:cBhvr>
                                        <p:cTn id="81" dur="1" fill="hold">
                                          <p:stCondLst>
                                            <p:cond delay="0"/>
                                          </p:stCondLst>
                                        </p:cTn>
                                        <p:tgtEl>
                                          <p:spTgt spid="706983"/>
                                        </p:tgtEl>
                                        <p:attrNameLst>
                                          <p:attrName>style.visibility</p:attrName>
                                        </p:attrNameLst>
                                      </p:cBhvr>
                                      <p:to>
                                        <p:strVal val="visible"/>
                                      </p:to>
                                    </p:set>
                                    <p:animEffect transition="in" filter="wipe(down)">
                                      <p:cBhvr>
                                        <p:cTn id="82" dur="1000"/>
                                        <p:tgtEl>
                                          <p:spTgt spid="706983"/>
                                        </p:tgtEl>
                                      </p:cBhvr>
                                    </p:animEffect>
                                  </p:childTnLst>
                                </p:cTn>
                              </p:par>
                            </p:childTnLst>
                          </p:cTn>
                        </p:par>
                        <p:par>
                          <p:cTn id="83" fill="hold" nodeType="afterGroup">
                            <p:stCondLst>
                              <p:cond delay="1500"/>
                            </p:stCondLst>
                            <p:childTnLst>
                              <p:par>
                                <p:cTn id="84" presetID="1" presetClass="entr" presetSubtype="0" fill="hold" grpId="0" nodeType="afterEffect">
                                  <p:stCondLst>
                                    <p:cond delay="0"/>
                                  </p:stCondLst>
                                  <p:childTnLst>
                                    <p:set>
                                      <p:cBhvr>
                                        <p:cTn id="85" dur="1" fill="hold">
                                          <p:stCondLst>
                                            <p:cond delay="0"/>
                                          </p:stCondLst>
                                        </p:cTn>
                                        <p:tgtEl>
                                          <p:spTgt spid="7066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60" grpId="0"/>
      <p:bldP spid="706661" grpId="0"/>
      <p:bldP spid="706662" grpId="0"/>
      <p:bldP spid="70698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dirty="0"/>
              <a:t>What is the internet?</a:t>
            </a:r>
          </a:p>
          <a:p>
            <a:r>
              <a:rPr lang="en-US" dirty="0"/>
              <a:t>OSI vs TCP Stack</a:t>
            </a:r>
          </a:p>
          <a:p>
            <a:r>
              <a:rPr lang="en-US" dirty="0"/>
              <a:t>A day in the life of a web request – big picture</a:t>
            </a:r>
          </a:p>
          <a:p>
            <a:r>
              <a:rPr lang="en-US" dirty="0"/>
              <a:t>Network Structure</a:t>
            </a:r>
          </a:p>
          <a:p>
            <a:r>
              <a:rPr lang="en-US" dirty="0"/>
              <a:t>L5 – Application (HTTP, DNS)</a:t>
            </a:r>
          </a:p>
          <a:p>
            <a:r>
              <a:rPr lang="en-US"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184575187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6065" name="Group 300"/>
          <p:cNvGrpSpPr>
            <a:grpSpLocks/>
          </p:cNvGrpSpPr>
          <p:nvPr/>
        </p:nvGrpSpPr>
        <p:grpSpPr bwMode="auto">
          <a:xfrm>
            <a:off x="2297113" y="1273175"/>
            <a:ext cx="3554412" cy="3067050"/>
            <a:chOff x="773113" y="1273175"/>
            <a:chExt cx="3554412" cy="3066395"/>
          </a:xfrm>
        </p:grpSpPr>
        <p:sp>
          <p:nvSpPr>
            <p:cNvPr id="216312" name="Freeform 3"/>
            <p:cNvSpPr>
              <a:spLocks/>
            </p:cNvSpPr>
            <p:nvPr/>
          </p:nvSpPr>
          <p:spPr bwMode="auto">
            <a:xfrm>
              <a:off x="773113" y="127317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00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216313" name="Line 36"/>
            <p:cNvSpPr>
              <a:spLocks noChangeShapeType="1"/>
            </p:cNvSpPr>
            <p:nvPr/>
          </p:nvSpPr>
          <p:spPr bwMode="auto">
            <a:xfrm flipV="1">
              <a:off x="3775075" y="2344738"/>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314" name="Line 43"/>
            <p:cNvSpPr>
              <a:spLocks noChangeShapeType="1"/>
            </p:cNvSpPr>
            <p:nvPr/>
          </p:nvSpPr>
          <p:spPr bwMode="auto">
            <a:xfrm flipV="1">
              <a:off x="2665413" y="2517775"/>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315" name="Line 44"/>
            <p:cNvSpPr>
              <a:spLocks noChangeShapeType="1"/>
            </p:cNvSpPr>
            <p:nvPr/>
          </p:nvSpPr>
          <p:spPr bwMode="auto">
            <a:xfrm flipV="1">
              <a:off x="3924300" y="2201863"/>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316" name="Line 48"/>
            <p:cNvSpPr>
              <a:spLocks noChangeShapeType="1"/>
            </p:cNvSpPr>
            <p:nvPr/>
          </p:nvSpPr>
          <p:spPr bwMode="auto">
            <a:xfrm flipV="1">
              <a:off x="3279775" y="2736850"/>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93438" name="Text Box 240"/>
            <p:cNvSpPr txBox="1">
              <a:spLocks noChangeArrowheads="1"/>
            </p:cNvSpPr>
            <p:nvPr/>
          </p:nvSpPr>
          <p:spPr bwMode="auto">
            <a:xfrm>
              <a:off x="2562225" y="3815807"/>
              <a:ext cx="1211263" cy="523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400" dirty="0">
                  <a:solidFill>
                    <a:srgbClr val="000000"/>
                  </a:solidFill>
                  <a:latin typeface="Arial" charset="0"/>
                  <a:cs typeface="Arial" charset="0"/>
                </a:rPr>
                <a:t>router</a:t>
              </a:r>
            </a:p>
            <a:p>
              <a:pPr>
                <a:defRPr/>
              </a:pPr>
              <a:r>
                <a:rPr lang="en-US" sz="1400" dirty="0">
                  <a:solidFill>
                    <a:srgbClr val="000000"/>
                  </a:solidFill>
                  <a:latin typeface="Arial" charset="0"/>
                  <a:cs typeface="Arial" charset="0"/>
                </a:rPr>
                <a:t>(runs DHCP)</a:t>
              </a:r>
            </a:p>
          </p:txBody>
        </p:sp>
        <p:grpSp>
          <p:nvGrpSpPr>
            <p:cNvPr id="216318" name="Group 356"/>
            <p:cNvGrpSpPr>
              <a:grpSpLocks/>
            </p:cNvGrpSpPr>
            <p:nvPr/>
          </p:nvGrpSpPr>
          <p:grpSpPr bwMode="auto">
            <a:xfrm>
              <a:off x="1653422" y="1982680"/>
              <a:ext cx="843032" cy="814871"/>
              <a:chOff x="313" y="1497"/>
              <a:chExt cx="1152" cy="1014"/>
            </a:xfrm>
          </p:grpSpPr>
          <p:pic>
            <p:nvPicPr>
              <p:cNvPr id="216370" name="Picture 354" descr="laptop_stylized_small"/>
              <p:cNvPicPr>
                <a:picLocks noChangeAspect="1" noChangeArrowheads="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13" y="1727"/>
                <a:ext cx="1152" cy="7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6371" name="Picture 355" descr="antenna_stylized"/>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334" y="1497"/>
                <a:ext cx="1113" cy="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93440" name="Picture 3"/>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3336925" y="2423867"/>
              <a:ext cx="879475" cy="3491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10" name="Rectangle 43"/>
            <p:cNvSpPr>
              <a:spLocks noChangeArrowheads="1"/>
            </p:cNvSpPr>
            <p:nvPr/>
          </p:nvSpPr>
          <p:spPr bwMode="auto">
            <a:xfrm rot="16200000" flipH="1">
              <a:off x="3589349" y="3549138"/>
              <a:ext cx="104753" cy="244475"/>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311" name="Rectangle 43"/>
            <p:cNvSpPr>
              <a:spLocks noChangeArrowheads="1"/>
            </p:cNvSpPr>
            <p:nvPr/>
          </p:nvSpPr>
          <p:spPr bwMode="auto">
            <a:xfrm rot="2460490">
              <a:off x="3206750" y="3274585"/>
              <a:ext cx="82550" cy="247597"/>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sp>
          <p:nvSpPr>
            <p:cNvPr id="312" name="Rectangle 43"/>
            <p:cNvSpPr>
              <a:spLocks noChangeArrowheads="1"/>
            </p:cNvSpPr>
            <p:nvPr/>
          </p:nvSpPr>
          <p:spPr bwMode="auto">
            <a:xfrm rot="16200000">
              <a:off x="2499531" y="2388124"/>
              <a:ext cx="111101" cy="296863"/>
            </a:xfrm>
            <a:prstGeom prst="rect">
              <a:avLst/>
            </a:prstGeom>
            <a:gradFill rotWithShape="1">
              <a:gsLst>
                <a:gs pos="0">
                  <a:srgbClr val="008000"/>
                </a:gs>
                <a:gs pos="50000">
                  <a:schemeClr val="bg1"/>
                </a:gs>
                <a:gs pos="100000">
                  <a:srgbClr val="008000"/>
                </a:gs>
              </a:gsLst>
              <a:lin ang="0" scaled="1"/>
            </a:gradFill>
            <a:ln w="9525">
              <a:solidFill>
                <a:srgbClr val="008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dirty="0">
                <a:solidFill>
                  <a:srgbClr val="000000"/>
                </a:solidFill>
                <a:latin typeface="Comic Sans MS" pitchFamily="66" charset="0"/>
              </a:endParaRPr>
            </a:p>
          </p:txBody>
        </p:sp>
        <p:grpSp>
          <p:nvGrpSpPr>
            <p:cNvPr id="216323" name="Group 248"/>
            <p:cNvGrpSpPr>
              <a:grpSpLocks/>
            </p:cNvGrpSpPr>
            <p:nvPr/>
          </p:nvGrpSpPr>
          <p:grpSpPr bwMode="auto">
            <a:xfrm>
              <a:off x="2597285" y="3210128"/>
              <a:ext cx="332569" cy="581078"/>
              <a:chOff x="4140" y="429"/>
              <a:chExt cx="1425" cy="2396"/>
            </a:xfrm>
          </p:grpSpPr>
          <p:sp>
            <p:nvSpPr>
              <p:cNvPr id="216338"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460" name="Rectangle 149"/>
              <p:cNvSpPr>
                <a:spLocks noChangeArrowheads="1"/>
              </p:cNvSpPr>
              <p:nvPr/>
            </p:nvSpPr>
            <p:spPr bwMode="auto">
              <a:xfrm>
                <a:off x="4207" y="426"/>
                <a:ext cx="1048" cy="2291"/>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6340"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6341"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463" name="Rectangle 152"/>
              <p:cNvSpPr>
                <a:spLocks noChangeArrowheads="1"/>
              </p:cNvSpPr>
              <p:nvPr/>
            </p:nvSpPr>
            <p:spPr bwMode="auto">
              <a:xfrm>
                <a:off x="4214" y="688"/>
                <a:ext cx="592"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343" name="Group 153"/>
              <p:cNvGrpSpPr>
                <a:grpSpLocks/>
              </p:cNvGrpSpPr>
              <p:nvPr/>
            </p:nvGrpSpPr>
            <p:grpSpPr bwMode="auto">
              <a:xfrm>
                <a:off x="4749" y="668"/>
                <a:ext cx="581" cy="145"/>
                <a:chOff x="614" y="2568"/>
                <a:chExt cx="725" cy="139"/>
              </a:xfrm>
            </p:grpSpPr>
            <p:sp>
              <p:nvSpPr>
                <p:cNvPr id="93489" name="AutoShape 154"/>
                <p:cNvSpPr>
                  <a:spLocks noChangeArrowheads="1"/>
                </p:cNvSpPr>
                <p:nvPr/>
              </p:nvSpPr>
              <p:spPr bwMode="auto">
                <a:xfrm>
                  <a:off x="617" y="2569"/>
                  <a:ext cx="721"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90" name="AutoShape 155"/>
                <p:cNvSpPr>
                  <a:spLocks noChangeArrowheads="1"/>
                </p:cNvSpPr>
                <p:nvPr/>
              </p:nvSpPr>
              <p:spPr bwMode="auto">
                <a:xfrm>
                  <a:off x="634" y="2587"/>
                  <a:ext cx="688"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465" name="Rectangle 156"/>
              <p:cNvSpPr>
                <a:spLocks noChangeArrowheads="1"/>
              </p:cNvSpPr>
              <p:nvPr/>
            </p:nvSpPr>
            <p:spPr bwMode="auto">
              <a:xfrm>
                <a:off x="4221" y="1015"/>
                <a:ext cx="599"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345" name="Group 157"/>
              <p:cNvGrpSpPr>
                <a:grpSpLocks/>
              </p:cNvGrpSpPr>
              <p:nvPr/>
            </p:nvGrpSpPr>
            <p:grpSpPr bwMode="auto">
              <a:xfrm>
                <a:off x="4747" y="994"/>
                <a:ext cx="581" cy="134"/>
                <a:chOff x="614" y="2568"/>
                <a:chExt cx="725" cy="139"/>
              </a:xfrm>
            </p:grpSpPr>
            <p:sp>
              <p:nvSpPr>
                <p:cNvPr id="93487" name="AutoShape 158"/>
                <p:cNvSpPr>
                  <a:spLocks noChangeArrowheads="1"/>
                </p:cNvSpPr>
                <p:nvPr/>
              </p:nvSpPr>
              <p:spPr bwMode="auto">
                <a:xfrm>
                  <a:off x="611" y="2570"/>
                  <a:ext cx="730"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88" name="AutoShape 159"/>
                <p:cNvSpPr>
                  <a:spLocks noChangeArrowheads="1"/>
                </p:cNvSpPr>
                <p:nvPr/>
              </p:nvSpPr>
              <p:spPr bwMode="auto">
                <a:xfrm>
                  <a:off x="628" y="2583"/>
                  <a:ext cx="69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467" name="Rectangle 160"/>
              <p:cNvSpPr>
                <a:spLocks noChangeArrowheads="1"/>
              </p:cNvSpPr>
              <p:nvPr/>
            </p:nvSpPr>
            <p:spPr bwMode="auto">
              <a:xfrm>
                <a:off x="4214" y="1356"/>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68" name="Rectangle 161"/>
              <p:cNvSpPr>
                <a:spLocks noChangeArrowheads="1"/>
              </p:cNvSpPr>
              <p:nvPr/>
            </p:nvSpPr>
            <p:spPr bwMode="auto">
              <a:xfrm>
                <a:off x="4228" y="1657"/>
                <a:ext cx="599"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348" name="Group 162"/>
              <p:cNvGrpSpPr>
                <a:grpSpLocks/>
              </p:cNvGrpSpPr>
              <p:nvPr/>
            </p:nvGrpSpPr>
            <p:grpSpPr bwMode="auto">
              <a:xfrm>
                <a:off x="4735" y="1627"/>
                <a:ext cx="582" cy="151"/>
                <a:chOff x="614" y="2568"/>
                <a:chExt cx="725" cy="139"/>
              </a:xfrm>
            </p:grpSpPr>
            <p:sp>
              <p:nvSpPr>
                <p:cNvPr id="93485" name="AutoShape 163"/>
                <p:cNvSpPr>
                  <a:spLocks noChangeArrowheads="1"/>
                </p:cNvSpPr>
                <p:nvPr/>
              </p:nvSpPr>
              <p:spPr bwMode="auto">
                <a:xfrm>
                  <a:off x="618" y="2571"/>
                  <a:ext cx="720"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86" name="AutoShape 164"/>
                <p:cNvSpPr>
                  <a:spLocks noChangeArrowheads="1"/>
                </p:cNvSpPr>
                <p:nvPr/>
              </p:nvSpPr>
              <p:spPr bwMode="auto">
                <a:xfrm>
                  <a:off x="635" y="2589"/>
                  <a:ext cx="68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6349"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6350" name="Group 166"/>
              <p:cNvGrpSpPr>
                <a:grpSpLocks/>
              </p:cNvGrpSpPr>
              <p:nvPr/>
            </p:nvGrpSpPr>
            <p:grpSpPr bwMode="auto">
              <a:xfrm>
                <a:off x="4739" y="1327"/>
                <a:ext cx="582" cy="139"/>
                <a:chOff x="614" y="2568"/>
                <a:chExt cx="725" cy="139"/>
              </a:xfrm>
            </p:grpSpPr>
            <p:sp>
              <p:nvSpPr>
                <p:cNvPr id="93483" name="AutoShape 167"/>
                <p:cNvSpPr>
                  <a:spLocks noChangeArrowheads="1"/>
                </p:cNvSpPr>
                <p:nvPr/>
              </p:nvSpPr>
              <p:spPr bwMode="auto">
                <a:xfrm>
                  <a:off x="613" y="2571"/>
                  <a:ext cx="729"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84" name="AutoShape 168"/>
                <p:cNvSpPr>
                  <a:spLocks noChangeArrowheads="1"/>
                </p:cNvSpPr>
                <p:nvPr/>
              </p:nvSpPr>
              <p:spPr bwMode="auto">
                <a:xfrm>
                  <a:off x="630" y="2584"/>
                  <a:ext cx="695"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472" name="Rectangle 169"/>
              <p:cNvSpPr>
                <a:spLocks noChangeArrowheads="1"/>
              </p:cNvSpPr>
              <p:nvPr/>
            </p:nvSpPr>
            <p:spPr bwMode="auto">
              <a:xfrm>
                <a:off x="5255" y="426"/>
                <a:ext cx="68" cy="229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6352"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6353"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475" name="Oval 172"/>
              <p:cNvSpPr>
                <a:spLocks noChangeArrowheads="1"/>
              </p:cNvSpPr>
              <p:nvPr/>
            </p:nvSpPr>
            <p:spPr bwMode="auto">
              <a:xfrm>
                <a:off x="5520" y="2612"/>
                <a:ext cx="48"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6355"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477" name="AutoShape 174"/>
              <p:cNvSpPr>
                <a:spLocks noChangeArrowheads="1"/>
              </p:cNvSpPr>
              <p:nvPr/>
            </p:nvSpPr>
            <p:spPr bwMode="auto">
              <a:xfrm>
                <a:off x="4139" y="2678"/>
                <a:ext cx="1204" cy="17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78" name="AutoShape 175"/>
              <p:cNvSpPr>
                <a:spLocks noChangeArrowheads="1"/>
              </p:cNvSpPr>
              <p:nvPr/>
            </p:nvSpPr>
            <p:spPr bwMode="auto">
              <a:xfrm>
                <a:off x="4207" y="2717"/>
                <a:ext cx="1068" cy="8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79" name="Oval 176"/>
              <p:cNvSpPr>
                <a:spLocks noChangeArrowheads="1"/>
              </p:cNvSpPr>
              <p:nvPr/>
            </p:nvSpPr>
            <p:spPr bwMode="auto">
              <a:xfrm>
                <a:off x="4309"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80" name="Oval 177"/>
              <p:cNvSpPr>
                <a:spLocks noChangeArrowheads="1"/>
              </p:cNvSpPr>
              <p:nvPr/>
            </p:nvSpPr>
            <p:spPr bwMode="auto">
              <a:xfrm>
                <a:off x="4486" y="2383"/>
                <a:ext cx="163"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3481" name="Oval 178"/>
              <p:cNvSpPr>
                <a:spLocks noChangeArrowheads="1"/>
              </p:cNvSpPr>
              <p:nvPr/>
            </p:nvSpPr>
            <p:spPr bwMode="auto">
              <a:xfrm>
                <a:off x="4663" y="2383"/>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82" name="Rectangle 179"/>
              <p:cNvSpPr>
                <a:spLocks noChangeArrowheads="1"/>
              </p:cNvSpPr>
              <p:nvPr/>
            </p:nvSpPr>
            <p:spPr bwMode="auto">
              <a:xfrm>
                <a:off x="5065" y="1834"/>
                <a:ext cx="82" cy="772"/>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324" name="Group 48"/>
            <p:cNvGrpSpPr>
              <a:grpSpLocks/>
            </p:cNvGrpSpPr>
            <p:nvPr/>
          </p:nvGrpSpPr>
          <p:grpSpPr bwMode="auto">
            <a:xfrm>
              <a:off x="2795471" y="3465563"/>
              <a:ext cx="735669" cy="376863"/>
              <a:chOff x="3600" y="219"/>
              <a:chExt cx="360" cy="175"/>
            </a:xfrm>
          </p:grpSpPr>
          <p:sp>
            <p:nvSpPr>
              <p:cNvPr id="93446" name="Oval 49"/>
              <p:cNvSpPr>
                <a:spLocks noChangeArrowheads="1"/>
              </p:cNvSpPr>
              <p:nvPr/>
            </p:nvSpPr>
            <p:spPr bwMode="auto">
              <a:xfrm>
                <a:off x="3603" y="297"/>
                <a:ext cx="357" cy="97"/>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47" name="Line 50"/>
              <p:cNvSpPr>
                <a:spLocks noChangeShapeType="1"/>
              </p:cNvSpPr>
              <p:nvPr/>
            </p:nvSpPr>
            <p:spPr bwMode="auto">
              <a:xfrm>
                <a:off x="3603"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3448" name="Line 51"/>
              <p:cNvSpPr>
                <a:spLocks noChangeShapeType="1"/>
              </p:cNvSpPr>
              <p:nvPr/>
            </p:nvSpPr>
            <p:spPr bwMode="auto">
              <a:xfrm>
                <a:off x="3960" y="289"/>
                <a:ext cx="0" cy="6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3449" name="Rectangle 52"/>
              <p:cNvSpPr>
                <a:spLocks noChangeArrowheads="1"/>
              </p:cNvSpPr>
              <p:nvPr/>
            </p:nvSpPr>
            <p:spPr bwMode="auto">
              <a:xfrm>
                <a:off x="3603" y="289"/>
                <a:ext cx="353" cy="59"/>
              </a:xfrm>
              <a:prstGeom prst="rect">
                <a:avLst/>
              </a:prstGeom>
              <a:solidFill>
                <a:schemeClr val="hlink"/>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sz="2400" dirty="0">
                  <a:solidFill>
                    <a:srgbClr val="000000"/>
                  </a:solidFill>
                  <a:latin typeface="Times New Roman" charset="0"/>
                </a:endParaRPr>
              </a:p>
            </p:txBody>
          </p:sp>
          <p:sp>
            <p:nvSpPr>
              <p:cNvPr id="93450" name="Oval 53"/>
              <p:cNvSpPr>
                <a:spLocks noChangeArrowheads="1"/>
              </p:cNvSpPr>
              <p:nvPr/>
            </p:nvSpPr>
            <p:spPr bwMode="auto">
              <a:xfrm>
                <a:off x="3600" y="219"/>
                <a:ext cx="357" cy="113"/>
              </a:xfrm>
              <a:prstGeom prst="ellipse">
                <a:avLst/>
              </a:prstGeom>
              <a:solidFill>
                <a:schemeClr val="hlink"/>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330" name="Group 54"/>
              <p:cNvGrpSpPr>
                <a:grpSpLocks/>
              </p:cNvGrpSpPr>
              <p:nvPr/>
            </p:nvGrpSpPr>
            <p:grpSpPr bwMode="auto">
              <a:xfrm>
                <a:off x="3686" y="244"/>
                <a:ext cx="177" cy="66"/>
                <a:chOff x="2848" y="848"/>
                <a:chExt cx="140" cy="98"/>
              </a:xfrm>
            </p:grpSpPr>
            <p:sp>
              <p:nvSpPr>
                <p:cNvPr id="93456" name="Line 55"/>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3457" name="Line 56"/>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3458" name="Line 57"/>
                <p:cNvSpPr>
                  <a:spLocks noChangeShapeType="1"/>
                </p:cNvSpPr>
                <p:nvPr/>
              </p:nvSpPr>
              <p:spPr bwMode="auto">
                <a:xfrm>
                  <a:off x="2894" y="850"/>
                  <a:ext cx="52" cy="96"/>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nvGrpSpPr>
              <p:cNvPr id="216331" name="Group 58"/>
              <p:cNvGrpSpPr>
                <a:grpSpLocks/>
              </p:cNvGrpSpPr>
              <p:nvPr/>
            </p:nvGrpSpPr>
            <p:grpSpPr bwMode="auto">
              <a:xfrm flipV="1">
                <a:off x="3686" y="243"/>
                <a:ext cx="177" cy="66"/>
                <a:chOff x="2848" y="848"/>
                <a:chExt cx="140" cy="98"/>
              </a:xfrm>
            </p:grpSpPr>
            <p:sp>
              <p:nvSpPr>
                <p:cNvPr id="93453" name="Line 59"/>
                <p:cNvSpPr>
                  <a:spLocks noChangeShapeType="1"/>
                </p:cNvSpPr>
                <p:nvPr/>
              </p:nvSpPr>
              <p:spPr bwMode="auto">
                <a:xfrm flipV="1">
                  <a:off x="2848" y="848"/>
                  <a:ext cx="50" cy="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3454" name="Line 60"/>
                <p:cNvSpPr>
                  <a:spLocks noChangeShapeType="1"/>
                </p:cNvSpPr>
                <p:nvPr/>
              </p:nvSpPr>
              <p:spPr bwMode="auto">
                <a:xfrm>
                  <a:off x="2944" y="946"/>
                  <a:ext cx="44"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sp>
              <p:nvSpPr>
                <p:cNvPr id="93455" name="Line 61"/>
                <p:cNvSpPr>
                  <a:spLocks noChangeShapeType="1"/>
                </p:cNvSpPr>
                <p:nvPr/>
              </p:nvSpPr>
              <p:spPr bwMode="auto">
                <a:xfrm>
                  <a:off x="2894" y="854"/>
                  <a:ext cx="52" cy="92"/>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p>
              </p:txBody>
            </p:sp>
          </p:grpSp>
        </p:grpSp>
      </p:grpSp>
      <p:sp>
        <p:nvSpPr>
          <p:cNvPr id="216068" name="Freeform 2"/>
          <p:cNvSpPr>
            <a:spLocks/>
          </p:cNvSpPr>
          <p:nvPr/>
        </p:nvSpPr>
        <p:spPr bwMode="auto">
          <a:xfrm>
            <a:off x="1846264" y="4619625"/>
            <a:ext cx="3963987" cy="1716088"/>
          </a:xfrm>
          <a:custGeom>
            <a:avLst/>
            <a:gdLst>
              <a:gd name="T0" fmla="*/ 2147483647 w 2497"/>
              <a:gd name="T1" fmla="*/ 2147483647 h 1081"/>
              <a:gd name="T2" fmla="*/ 2147483647 w 2497"/>
              <a:gd name="T3" fmla="*/ 2147483647 h 1081"/>
              <a:gd name="T4" fmla="*/ 2147483647 w 2497"/>
              <a:gd name="T5" fmla="*/ 2147483647 h 1081"/>
              <a:gd name="T6" fmla="*/ 2147483647 w 2497"/>
              <a:gd name="T7" fmla="*/ 2147483647 h 1081"/>
              <a:gd name="T8" fmla="*/ 2147483647 w 2497"/>
              <a:gd name="T9" fmla="*/ 2147483647 h 1081"/>
              <a:gd name="T10" fmla="*/ 2147483647 w 2497"/>
              <a:gd name="T11" fmla="*/ 2147483647 h 1081"/>
              <a:gd name="T12" fmla="*/ 2147483647 w 2497"/>
              <a:gd name="T13" fmla="*/ 2147483647 h 1081"/>
              <a:gd name="T14" fmla="*/ 2147483647 w 2497"/>
              <a:gd name="T15" fmla="*/ 2147483647 h 1081"/>
              <a:gd name="T16" fmla="*/ 2147483647 w 2497"/>
              <a:gd name="T17" fmla="*/ 2147483647 h 1081"/>
              <a:gd name="T18" fmla="*/ 2147483647 w 2497"/>
              <a:gd name="T19" fmla="*/ 2147483647 h 1081"/>
              <a:gd name="T20" fmla="*/ 2147483647 w 2497"/>
              <a:gd name="T21" fmla="*/ 2147483647 h 1081"/>
              <a:gd name="T22" fmla="*/ 2147483647 w 2497"/>
              <a:gd name="T23" fmla="*/ 2147483647 h 1081"/>
              <a:gd name="T24" fmla="*/ 2147483647 w 2497"/>
              <a:gd name="T25" fmla="*/ 2147483647 h 1081"/>
              <a:gd name="T26" fmla="*/ 2147483647 w 2497"/>
              <a:gd name="T27" fmla="*/ 2147483647 h 1081"/>
              <a:gd name="T28" fmla="*/ 2147483647 w 2497"/>
              <a:gd name="T29" fmla="*/ 2147483647 h 1081"/>
              <a:gd name="T30" fmla="*/ 2147483647 w 2497"/>
              <a:gd name="T31" fmla="*/ 2147483647 h 10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497" h="1081">
                <a:moveTo>
                  <a:pt x="475" y="274"/>
                </a:moveTo>
                <a:cubicBezTo>
                  <a:pt x="381" y="316"/>
                  <a:pt x="280" y="389"/>
                  <a:pt x="204" y="437"/>
                </a:cubicBezTo>
                <a:cubicBezTo>
                  <a:pt x="128" y="485"/>
                  <a:pt x="42" y="503"/>
                  <a:pt x="21" y="559"/>
                </a:cubicBezTo>
                <a:cubicBezTo>
                  <a:pt x="0" y="615"/>
                  <a:pt x="56" y="734"/>
                  <a:pt x="75" y="776"/>
                </a:cubicBezTo>
                <a:cubicBezTo>
                  <a:pt x="94" y="818"/>
                  <a:pt x="116" y="789"/>
                  <a:pt x="136" y="810"/>
                </a:cubicBezTo>
                <a:cubicBezTo>
                  <a:pt x="156" y="831"/>
                  <a:pt x="167" y="876"/>
                  <a:pt x="197" y="905"/>
                </a:cubicBezTo>
                <a:cubicBezTo>
                  <a:pt x="227" y="934"/>
                  <a:pt x="231" y="970"/>
                  <a:pt x="319" y="986"/>
                </a:cubicBezTo>
                <a:cubicBezTo>
                  <a:pt x="407" y="1002"/>
                  <a:pt x="554" y="1003"/>
                  <a:pt x="726" y="1000"/>
                </a:cubicBezTo>
                <a:cubicBezTo>
                  <a:pt x="898" y="997"/>
                  <a:pt x="1146" y="961"/>
                  <a:pt x="1349" y="966"/>
                </a:cubicBezTo>
                <a:cubicBezTo>
                  <a:pt x="1552" y="971"/>
                  <a:pt x="1785" y="1028"/>
                  <a:pt x="1945" y="1033"/>
                </a:cubicBezTo>
                <a:cubicBezTo>
                  <a:pt x="2105" y="1038"/>
                  <a:pt x="2225" y="1081"/>
                  <a:pt x="2311" y="993"/>
                </a:cubicBezTo>
                <a:cubicBezTo>
                  <a:pt x="2397" y="905"/>
                  <a:pt x="2497" y="662"/>
                  <a:pt x="2460" y="506"/>
                </a:cubicBezTo>
                <a:cubicBezTo>
                  <a:pt x="2423" y="350"/>
                  <a:pt x="2280" y="116"/>
                  <a:pt x="2088" y="58"/>
                </a:cubicBezTo>
                <a:cubicBezTo>
                  <a:pt x="1896" y="0"/>
                  <a:pt x="1528" y="138"/>
                  <a:pt x="1308" y="159"/>
                </a:cubicBezTo>
                <a:cubicBezTo>
                  <a:pt x="1088" y="180"/>
                  <a:pt x="906" y="167"/>
                  <a:pt x="766" y="186"/>
                </a:cubicBezTo>
                <a:cubicBezTo>
                  <a:pt x="626" y="205"/>
                  <a:pt x="569" y="232"/>
                  <a:pt x="475" y="274"/>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216069" name="Freeform 3"/>
          <p:cNvSpPr>
            <a:spLocks/>
          </p:cNvSpPr>
          <p:nvPr/>
        </p:nvSpPr>
        <p:spPr bwMode="auto">
          <a:xfrm>
            <a:off x="6275389" y="871538"/>
            <a:ext cx="1919287" cy="2227262"/>
          </a:xfrm>
          <a:custGeom>
            <a:avLst/>
            <a:gdLst>
              <a:gd name="T0" fmla="*/ 2147483647 w 1209"/>
              <a:gd name="T1" fmla="*/ 2147483647 h 1403"/>
              <a:gd name="T2" fmla="*/ 2147483647 w 1209"/>
              <a:gd name="T3" fmla="*/ 2147483647 h 1403"/>
              <a:gd name="T4" fmla="*/ 2147483647 w 1209"/>
              <a:gd name="T5" fmla="*/ 2147483647 h 1403"/>
              <a:gd name="T6" fmla="*/ 2147483647 w 1209"/>
              <a:gd name="T7" fmla="*/ 2147483647 h 1403"/>
              <a:gd name="T8" fmla="*/ 2147483647 w 1209"/>
              <a:gd name="T9" fmla="*/ 2147483647 h 1403"/>
              <a:gd name="T10" fmla="*/ 2147483647 w 1209"/>
              <a:gd name="T11" fmla="*/ 2147483647 h 1403"/>
              <a:gd name="T12" fmla="*/ 2147483647 w 1209"/>
              <a:gd name="T13" fmla="*/ 2147483647 h 1403"/>
              <a:gd name="T14" fmla="*/ 2147483647 w 1209"/>
              <a:gd name="T15" fmla="*/ 2147483647 h 1403"/>
              <a:gd name="T16" fmla="*/ 2147483647 w 1209"/>
              <a:gd name="T17" fmla="*/ 2147483647 h 1403"/>
              <a:gd name="T18" fmla="*/ 2147483647 w 1209"/>
              <a:gd name="T19" fmla="*/ 2147483647 h 1403"/>
              <a:gd name="T20" fmla="*/ 2147483647 w 1209"/>
              <a:gd name="T21" fmla="*/ 2147483647 h 1403"/>
              <a:gd name="T22" fmla="*/ 2147483647 w 1209"/>
              <a:gd name="T23" fmla="*/ 2147483647 h 140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09" h="1403">
                <a:moveTo>
                  <a:pt x="84" y="528"/>
                </a:moveTo>
                <a:cubicBezTo>
                  <a:pt x="51" y="600"/>
                  <a:pt x="28" y="643"/>
                  <a:pt x="16" y="705"/>
                </a:cubicBezTo>
                <a:cubicBezTo>
                  <a:pt x="4" y="767"/>
                  <a:pt x="0" y="845"/>
                  <a:pt x="9" y="901"/>
                </a:cubicBezTo>
                <a:cubicBezTo>
                  <a:pt x="18" y="957"/>
                  <a:pt x="44" y="983"/>
                  <a:pt x="70" y="1043"/>
                </a:cubicBezTo>
                <a:cubicBezTo>
                  <a:pt x="96" y="1103"/>
                  <a:pt x="130" y="1210"/>
                  <a:pt x="165" y="1260"/>
                </a:cubicBezTo>
                <a:cubicBezTo>
                  <a:pt x="200" y="1310"/>
                  <a:pt x="223" y="1324"/>
                  <a:pt x="280" y="1342"/>
                </a:cubicBezTo>
                <a:cubicBezTo>
                  <a:pt x="337" y="1360"/>
                  <a:pt x="393" y="1368"/>
                  <a:pt x="510" y="1369"/>
                </a:cubicBezTo>
                <a:cubicBezTo>
                  <a:pt x="627" y="1370"/>
                  <a:pt x="775" y="1403"/>
                  <a:pt x="985" y="1348"/>
                </a:cubicBezTo>
                <a:cubicBezTo>
                  <a:pt x="1195" y="1293"/>
                  <a:pt x="1209" y="54"/>
                  <a:pt x="985" y="27"/>
                </a:cubicBezTo>
                <a:cubicBezTo>
                  <a:pt x="761" y="0"/>
                  <a:pt x="606" y="115"/>
                  <a:pt x="477" y="156"/>
                </a:cubicBezTo>
                <a:cubicBezTo>
                  <a:pt x="348" y="197"/>
                  <a:pt x="280" y="207"/>
                  <a:pt x="212" y="271"/>
                </a:cubicBezTo>
                <a:cubicBezTo>
                  <a:pt x="144" y="335"/>
                  <a:pt x="117" y="456"/>
                  <a:pt x="84" y="528"/>
                </a:cubicBezTo>
                <a:close/>
              </a:path>
            </a:pathLst>
          </a:custGeom>
          <a:gradFill rotWithShape="1">
            <a:gsLst>
              <a:gs pos="0">
                <a:srgbClr val="00CCFF"/>
              </a:gs>
              <a:gs pos="100000">
                <a:srgbClr val="FFFFFF"/>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sp>
        <p:nvSpPr>
          <p:cNvPr id="93191" name="Rectangle 4"/>
          <p:cNvSpPr>
            <a:spLocks noGrp="1" noChangeArrowheads="1"/>
          </p:cNvSpPr>
          <p:nvPr>
            <p:ph type="title"/>
          </p:nvPr>
        </p:nvSpPr>
        <p:spPr>
          <a:xfrm>
            <a:off x="1847851" y="0"/>
            <a:ext cx="8361363" cy="973138"/>
          </a:xfrm>
        </p:spPr>
        <p:txBody>
          <a:bodyPr/>
          <a:lstStyle/>
          <a:p>
            <a:pPr>
              <a:defRPr/>
            </a:pPr>
            <a:r>
              <a:rPr lang="en-US" sz="3600" dirty="0">
                <a:latin typeface="Gill Sans MT" charset="0"/>
              </a:rPr>
              <a:t>A day in the life… HTTP request/reply </a:t>
            </a:r>
          </a:p>
        </p:txBody>
      </p:sp>
      <p:grpSp>
        <p:nvGrpSpPr>
          <p:cNvPr id="216071" name="Group 35"/>
          <p:cNvGrpSpPr>
            <a:grpSpLocks/>
          </p:cNvGrpSpPr>
          <p:nvPr/>
        </p:nvGrpSpPr>
        <p:grpSpPr bwMode="auto">
          <a:xfrm>
            <a:off x="2719388" y="1081088"/>
            <a:ext cx="976312" cy="1460500"/>
            <a:chOff x="651" y="681"/>
            <a:chExt cx="615" cy="920"/>
          </a:xfrm>
        </p:grpSpPr>
        <p:sp>
          <p:nvSpPr>
            <p:cNvPr id="216304" name="Freeform 36"/>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6305" name="Group 37"/>
            <p:cNvGrpSpPr>
              <a:grpSpLocks/>
            </p:cNvGrpSpPr>
            <p:nvPr/>
          </p:nvGrpSpPr>
          <p:grpSpPr bwMode="auto">
            <a:xfrm>
              <a:off x="651" y="681"/>
              <a:ext cx="500" cy="828"/>
              <a:chOff x="569" y="2954"/>
              <a:chExt cx="500" cy="828"/>
            </a:xfrm>
          </p:grpSpPr>
          <p:sp>
            <p:nvSpPr>
              <p:cNvPr id="93427" name="Rectangle 38"/>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28" name="Text Box 39"/>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HTTP</a:t>
                </a:r>
              </a:p>
              <a:p>
                <a:pPr algn="ctr">
                  <a:defRPr/>
                </a:pPr>
                <a:r>
                  <a:rPr lang="en-US" sz="1600" i="0" dirty="0">
                    <a:solidFill>
                      <a:srgbClr val="000000"/>
                    </a:solidFill>
                    <a:latin typeface="Arial" charset="0"/>
                  </a:rPr>
                  <a:t>TCP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93429" name="Line 40"/>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3430" name="Line 41"/>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3431" name="Line 42"/>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3432" name="Line 43"/>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grpSp>
        <p:nvGrpSpPr>
          <p:cNvPr id="707628" name="Group 44"/>
          <p:cNvGrpSpPr>
            <a:grpSpLocks/>
          </p:cNvGrpSpPr>
          <p:nvPr/>
        </p:nvGrpSpPr>
        <p:grpSpPr bwMode="auto">
          <a:xfrm>
            <a:off x="1966914" y="1054101"/>
            <a:ext cx="515937" cy="333375"/>
            <a:chOff x="328" y="678"/>
            <a:chExt cx="325" cy="210"/>
          </a:xfrm>
        </p:grpSpPr>
        <p:grpSp>
          <p:nvGrpSpPr>
            <p:cNvPr id="216300" name="Group 45"/>
            <p:cNvGrpSpPr>
              <a:grpSpLocks/>
            </p:cNvGrpSpPr>
            <p:nvPr/>
          </p:nvGrpSpPr>
          <p:grpSpPr bwMode="auto">
            <a:xfrm>
              <a:off x="328" y="693"/>
              <a:ext cx="325" cy="154"/>
              <a:chOff x="844" y="3337"/>
              <a:chExt cx="325" cy="154"/>
            </a:xfrm>
          </p:grpSpPr>
          <p:sp>
            <p:nvSpPr>
              <p:cNvPr id="93423" name="Rectangle 46"/>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424" name="Text Box 47"/>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sp>
          <p:nvSpPr>
            <p:cNvPr id="93422" name="AutoShape 48"/>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707633" name="Rectangle 49"/>
          <p:cNvSpPr>
            <a:spLocks noChangeArrowheads="1"/>
          </p:cNvSpPr>
          <p:nvPr/>
        </p:nvSpPr>
        <p:spPr bwMode="auto">
          <a:xfrm>
            <a:off x="6707188" y="3105151"/>
            <a:ext cx="3441700"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C00000"/>
                </a:solidFill>
                <a:latin typeface="Gill Sans MT" charset="0"/>
              </a:rPr>
              <a:t>HTTP request </a:t>
            </a:r>
            <a:r>
              <a:rPr lang="en-US" sz="2000" dirty="0">
                <a:solidFill>
                  <a:srgbClr val="000000"/>
                </a:solidFill>
                <a:latin typeface="Gill Sans MT" charset="0"/>
              </a:rPr>
              <a:t>sent into TCP socket</a:t>
            </a:r>
          </a:p>
        </p:txBody>
      </p:sp>
      <p:sp>
        <p:nvSpPr>
          <p:cNvPr id="707634" name="Rectangle 50"/>
          <p:cNvSpPr>
            <a:spLocks noChangeArrowheads="1"/>
          </p:cNvSpPr>
          <p:nvPr/>
        </p:nvSpPr>
        <p:spPr bwMode="auto">
          <a:xfrm>
            <a:off x="6700839" y="3797300"/>
            <a:ext cx="3787775"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IP datagram containing HTTP request routed to www.google.com</a:t>
            </a:r>
          </a:p>
        </p:txBody>
      </p:sp>
      <p:sp>
        <p:nvSpPr>
          <p:cNvPr id="707635" name="Rectangle 51"/>
          <p:cNvSpPr>
            <a:spLocks noChangeArrowheads="1"/>
          </p:cNvSpPr>
          <p:nvPr/>
        </p:nvSpPr>
        <p:spPr bwMode="auto">
          <a:xfrm>
            <a:off x="6713538" y="5702301"/>
            <a:ext cx="3865562"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IP datagram containing HTTP reply routed back to client</a:t>
            </a:r>
          </a:p>
        </p:txBody>
      </p:sp>
      <p:grpSp>
        <p:nvGrpSpPr>
          <p:cNvPr id="216076" name="Group 166"/>
          <p:cNvGrpSpPr>
            <a:grpSpLocks/>
          </p:cNvGrpSpPr>
          <p:nvPr/>
        </p:nvGrpSpPr>
        <p:grpSpPr bwMode="auto">
          <a:xfrm>
            <a:off x="5319714" y="2409826"/>
            <a:ext cx="1576387" cy="1287463"/>
            <a:chOff x="3228" y="1776"/>
            <a:chExt cx="252" cy="96"/>
          </a:xfrm>
        </p:grpSpPr>
        <p:sp>
          <p:nvSpPr>
            <p:cNvPr id="216298" name="Line 164"/>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299" name="Line 165"/>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6077" name="Group 167"/>
          <p:cNvGrpSpPr>
            <a:grpSpLocks/>
          </p:cNvGrpSpPr>
          <p:nvPr/>
        </p:nvGrpSpPr>
        <p:grpSpPr bwMode="auto">
          <a:xfrm flipH="1">
            <a:off x="7124700" y="2424113"/>
            <a:ext cx="400050" cy="152400"/>
            <a:chOff x="3228" y="1776"/>
            <a:chExt cx="252" cy="96"/>
          </a:xfrm>
        </p:grpSpPr>
        <p:sp>
          <p:nvSpPr>
            <p:cNvPr id="216296" name="Line 168"/>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297" name="Line 169"/>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6078" name="Group 170"/>
          <p:cNvGrpSpPr>
            <a:grpSpLocks/>
          </p:cNvGrpSpPr>
          <p:nvPr/>
        </p:nvGrpSpPr>
        <p:grpSpPr bwMode="auto">
          <a:xfrm flipH="1" flipV="1">
            <a:off x="7277100" y="1900238"/>
            <a:ext cx="400050" cy="152400"/>
            <a:chOff x="3228" y="1776"/>
            <a:chExt cx="252" cy="96"/>
          </a:xfrm>
        </p:grpSpPr>
        <p:sp>
          <p:nvSpPr>
            <p:cNvPr id="216294" name="Line 17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295" name="Line 17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6079" name="Group 110"/>
          <p:cNvGrpSpPr>
            <a:grpSpLocks/>
          </p:cNvGrpSpPr>
          <p:nvPr/>
        </p:nvGrpSpPr>
        <p:grpSpPr bwMode="auto">
          <a:xfrm>
            <a:off x="4581525" y="5273676"/>
            <a:ext cx="757238" cy="379413"/>
            <a:chOff x="2466" y="2026"/>
            <a:chExt cx="477" cy="282"/>
          </a:xfrm>
        </p:grpSpPr>
        <p:sp>
          <p:nvSpPr>
            <p:cNvPr id="216280" name="Oval 111"/>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6281" name="Line 112"/>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282" name="Rectangle 113"/>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6283" name="Oval 114"/>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6284" name="Group 115"/>
            <p:cNvGrpSpPr>
              <a:grpSpLocks/>
            </p:cNvGrpSpPr>
            <p:nvPr/>
          </p:nvGrpSpPr>
          <p:grpSpPr bwMode="auto">
            <a:xfrm>
              <a:off x="2581" y="2061"/>
              <a:ext cx="236" cy="94"/>
              <a:chOff x="2848" y="848"/>
              <a:chExt cx="140" cy="98"/>
            </a:xfrm>
          </p:grpSpPr>
          <p:sp>
            <p:nvSpPr>
              <p:cNvPr id="216291" name="Line 116"/>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292" name="Line 117"/>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293" name="Line 118"/>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6285" name="Group 119"/>
            <p:cNvGrpSpPr>
              <a:grpSpLocks/>
            </p:cNvGrpSpPr>
            <p:nvPr/>
          </p:nvGrpSpPr>
          <p:grpSpPr bwMode="auto">
            <a:xfrm flipV="1">
              <a:off x="2581" y="2060"/>
              <a:ext cx="236" cy="94"/>
              <a:chOff x="2848" y="848"/>
              <a:chExt cx="140" cy="98"/>
            </a:xfrm>
          </p:grpSpPr>
          <p:sp>
            <p:nvSpPr>
              <p:cNvPr id="216288" name="Line 12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289" name="Line 12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290" name="Line 12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6286" name="Line 123"/>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287" name="Line 124"/>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6080" name="Line 136"/>
          <p:cNvSpPr>
            <a:spLocks noChangeShapeType="1"/>
          </p:cNvSpPr>
          <p:nvPr/>
        </p:nvSpPr>
        <p:spPr bwMode="auto">
          <a:xfrm flipV="1">
            <a:off x="4067175" y="5443539"/>
            <a:ext cx="490538"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081" name="Text Box 137"/>
          <p:cNvSpPr txBox="1">
            <a:spLocks noChangeArrowheads="1"/>
          </p:cNvSpPr>
          <p:nvPr/>
        </p:nvSpPr>
        <p:spPr bwMode="auto">
          <a:xfrm>
            <a:off x="2527300" y="5835650"/>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64.233.169.105</a:t>
            </a:r>
          </a:p>
        </p:txBody>
      </p:sp>
      <p:sp>
        <p:nvSpPr>
          <p:cNvPr id="216082" name="Text Box 138"/>
          <p:cNvSpPr txBox="1">
            <a:spLocks noChangeArrowheads="1"/>
          </p:cNvSpPr>
          <p:nvPr/>
        </p:nvSpPr>
        <p:spPr bwMode="auto">
          <a:xfrm>
            <a:off x="2495551" y="5541963"/>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1600" i="0" dirty="0">
                <a:solidFill>
                  <a:srgbClr val="000000"/>
                </a:solidFill>
                <a:latin typeface="Arial" charset="0"/>
              </a:rPr>
              <a:t>web server</a:t>
            </a:r>
          </a:p>
        </p:txBody>
      </p:sp>
      <p:grpSp>
        <p:nvGrpSpPr>
          <p:cNvPr id="216083" name="Group 194"/>
          <p:cNvGrpSpPr>
            <a:grpSpLocks/>
          </p:cNvGrpSpPr>
          <p:nvPr/>
        </p:nvGrpSpPr>
        <p:grpSpPr bwMode="auto">
          <a:xfrm>
            <a:off x="4494214" y="5649913"/>
            <a:ext cx="295275" cy="114300"/>
            <a:chOff x="3228" y="1776"/>
            <a:chExt cx="252" cy="96"/>
          </a:xfrm>
        </p:grpSpPr>
        <p:sp>
          <p:nvSpPr>
            <p:cNvPr id="216278" name="Line 195"/>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279" name="Line 196"/>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grpSp>
        <p:nvGrpSpPr>
          <p:cNvPr id="216084" name="Group 200"/>
          <p:cNvGrpSpPr>
            <a:grpSpLocks/>
          </p:cNvGrpSpPr>
          <p:nvPr/>
        </p:nvGrpSpPr>
        <p:grpSpPr bwMode="auto">
          <a:xfrm flipH="1" flipV="1">
            <a:off x="5337176" y="5354638"/>
            <a:ext cx="295275" cy="114300"/>
            <a:chOff x="3228" y="1776"/>
            <a:chExt cx="252" cy="96"/>
          </a:xfrm>
        </p:grpSpPr>
        <p:sp>
          <p:nvSpPr>
            <p:cNvPr id="216276" name="Line 201"/>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16277" name="Line 202"/>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endParaRPr lang="en-US" dirty="0"/>
            </a:p>
          </p:txBody>
        </p:sp>
      </p:grpSp>
      <p:sp>
        <p:nvSpPr>
          <p:cNvPr id="93206" name="Line 112"/>
          <p:cNvSpPr>
            <a:spLocks noChangeShapeType="1"/>
          </p:cNvSpPr>
          <p:nvPr/>
        </p:nvSpPr>
        <p:spPr bwMode="auto">
          <a:xfrm flipH="1">
            <a:off x="5118101" y="2432051"/>
            <a:ext cx="1882775" cy="289242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nvGrpSpPr>
          <p:cNvPr id="216086" name="Group 145"/>
          <p:cNvGrpSpPr>
            <a:grpSpLocks/>
          </p:cNvGrpSpPr>
          <p:nvPr/>
        </p:nvGrpSpPr>
        <p:grpSpPr bwMode="auto">
          <a:xfrm>
            <a:off x="3033713" y="3965575"/>
            <a:ext cx="976312" cy="1460500"/>
            <a:chOff x="4000" y="1895"/>
            <a:chExt cx="615" cy="920"/>
          </a:xfrm>
        </p:grpSpPr>
        <p:sp>
          <p:nvSpPr>
            <p:cNvPr id="216268" name="Freeform 146"/>
            <p:cNvSpPr>
              <a:spLocks/>
            </p:cNvSpPr>
            <p:nvPr/>
          </p:nvSpPr>
          <p:spPr bwMode="auto">
            <a:xfrm>
              <a:off x="4011" y="1912"/>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4" h="903">
                  <a:moveTo>
                    <a:pt x="496" y="0"/>
                  </a:moveTo>
                  <a:lnTo>
                    <a:pt x="604" y="903"/>
                  </a:lnTo>
                  <a:lnTo>
                    <a:pt x="0" y="788"/>
                  </a:lnTo>
                  <a:lnTo>
                    <a:pt x="456" y="750"/>
                  </a:lnTo>
                  <a:lnTo>
                    <a:pt x="496" y="0"/>
                  </a:lnTo>
                  <a:close/>
                </a:path>
              </a:pathLst>
            </a:custGeom>
            <a:gradFill rotWithShape="1">
              <a:gsLst>
                <a:gs pos="0">
                  <a:schemeClr val="bg1"/>
                </a:gs>
                <a:gs pos="100000">
                  <a:srgbClr val="FF0000"/>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en-US" dirty="0"/>
            </a:p>
          </p:txBody>
        </p:sp>
        <p:grpSp>
          <p:nvGrpSpPr>
            <p:cNvPr id="216269" name="Group 147"/>
            <p:cNvGrpSpPr>
              <a:grpSpLocks/>
            </p:cNvGrpSpPr>
            <p:nvPr/>
          </p:nvGrpSpPr>
          <p:grpSpPr bwMode="auto">
            <a:xfrm>
              <a:off x="4000" y="1895"/>
              <a:ext cx="500" cy="828"/>
              <a:chOff x="569" y="2954"/>
              <a:chExt cx="500" cy="828"/>
            </a:xfrm>
          </p:grpSpPr>
          <p:sp>
            <p:nvSpPr>
              <p:cNvPr id="93391" name="Rectangle 148"/>
              <p:cNvSpPr>
                <a:spLocks noChangeArrowheads="1"/>
              </p:cNvSpPr>
              <p:nvPr/>
            </p:nvSpPr>
            <p:spPr bwMode="auto">
              <a:xfrm>
                <a:off x="576" y="2973"/>
                <a:ext cx="493" cy="79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92" name="Text Box 149"/>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a:defRPr/>
                </a:pPr>
                <a:r>
                  <a:rPr lang="en-US" sz="1600" i="0" dirty="0">
                    <a:solidFill>
                      <a:srgbClr val="000000"/>
                    </a:solidFill>
                    <a:latin typeface="Arial" charset="0"/>
                  </a:rPr>
                  <a:t>HTTP</a:t>
                </a:r>
              </a:p>
              <a:p>
                <a:pPr algn="ctr">
                  <a:defRPr/>
                </a:pPr>
                <a:r>
                  <a:rPr lang="en-US" sz="1600" i="0" dirty="0">
                    <a:solidFill>
                      <a:srgbClr val="000000"/>
                    </a:solidFill>
                    <a:latin typeface="Arial" charset="0"/>
                  </a:rPr>
                  <a:t>TCP</a:t>
                </a:r>
              </a:p>
              <a:p>
                <a:pPr algn="ctr">
                  <a:defRPr/>
                </a:pPr>
                <a:r>
                  <a:rPr lang="en-US" sz="1600" i="0" dirty="0">
                    <a:solidFill>
                      <a:srgbClr val="000000"/>
                    </a:solidFill>
                    <a:latin typeface="Arial" charset="0"/>
                  </a:rPr>
                  <a:t>IP</a:t>
                </a:r>
              </a:p>
              <a:p>
                <a:pPr algn="ctr">
                  <a:defRPr/>
                </a:pPr>
                <a:r>
                  <a:rPr lang="en-US" sz="1600" i="0" dirty="0">
                    <a:solidFill>
                      <a:srgbClr val="000000"/>
                    </a:solidFill>
                    <a:latin typeface="Arial" charset="0"/>
                  </a:rPr>
                  <a:t>Eth</a:t>
                </a:r>
              </a:p>
              <a:p>
                <a:pPr algn="ctr">
                  <a:defRPr/>
                </a:pPr>
                <a:r>
                  <a:rPr lang="en-US" sz="1600" i="0" dirty="0">
                    <a:solidFill>
                      <a:srgbClr val="000000"/>
                    </a:solidFill>
                    <a:latin typeface="Arial" charset="0"/>
                  </a:rPr>
                  <a:t>Phy</a:t>
                </a:r>
              </a:p>
            </p:txBody>
          </p:sp>
          <p:sp>
            <p:nvSpPr>
              <p:cNvPr id="93393" name="Line 150"/>
              <p:cNvSpPr>
                <a:spLocks noChangeShapeType="1"/>
              </p:cNvSpPr>
              <p:nvPr/>
            </p:nvSpPr>
            <p:spPr bwMode="auto">
              <a:xfrm>
                <a:off x="578" y="3130"/>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3394" name="Line 151"/>
              <p:cNvSpPr>
                <a:spLocks noChangeShapeType="1"/>
              </p:cNvSpPr>
              <p:nvPr/>
            </p:nvSpPr>
            <p:spPr bwMode="auto">
              <a:xfrm>
                <a:off x="575" y="3289"/>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3395" name="Line 152"/>
              <p:cNvSpPr>
                <a:spLocks noChangeShapeType="1"/>
              </p:cNvSpPr>
              <p:nvPr/>
            </p:nvSpPr>
            <p:spPr bwMode="auto">
              <a:xfrm>
                <a:off x="572" y="3448"/>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sp>
            <p:nvSpPr>
              <p:cNvPr id="93396" name="Line 153"/>
              <p:cNvSpPr>
                <a:spLocks noChangeShapeType="1"/>
              </p:cNvSpPr>
              <p:nvPr/>
            </p:nvSpPr>
            <p:spPr bwMode="auto">
              <a:xfrm>
                <a:off x="569" y="3607"/>
                <a:ext cx="489"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p>
            </p:txBody>
          </p:sp>
        </p:grpSp>
      </p:grpSp>
      <p:sp>
        <p:nvSpPr>
          <p:cNvPr id="707813" name="Rectangle 229"/>
          <p:cNvSpPr>
            <a:spLocks noChangeArrowheads="1"/>
          </p:cNvSpPr>
          <p:nvPr/>
        </p:nvSpPr>
        <p:spPr bwMode="auto">
          <a:xfrm>
            <a:off x="6707189" y="4735514"/>
            <a:ext cx="3787775"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web server responds with </a:t>
            </a:r>
            <a:r>
              <a:rPr lang="en-US" sz="2000" dirty="0">
                <a:solidFill>
                  <a:srgbClr val="C00000"/>
                </a:solidFill>
                <a:latin typeface="Gill Sans MT" charset="0"/>
              </a:rPr>
              <a:t>HTTP reply </a:t>
            </a:r>
            <a:r>
              <a:rPr lang="en-US" sz="2000" dirty="0">
                <a:solidFill>
                  <a:srgbClr val="000000"/>
                </a:solidFill>
                <a:latin typeface="Gill Sans MT" charset="0"/>
              </a:rPr>
              <a:t>(containing web page)</a:t>
            </a:r>
          </a:p>
        </p:txBody>
      </p:sp>
      <p:grpSp>
        <p:nvGrpSpPr>
          <p:cNvPr id="707941" name="Group 357"/>
          <p:cNvGrpSpPr>
            <a:grpSpLocks/>
          </p:cNvGrpSpPr>
          <p:nvPr/>
        </p:nvGrpSpPr>
        <p:grpSpPr bwMode="auto">
          <a:xfrm>
            <a:off x="1612900" y="1363663"/>
            <a:ext cx="1081088" cy="1058862"/>
            <a:chOff x="56" y="859"/>
            <a:chExt cx="681" cy="667"/>
          </a:xfrm>
        </p:grpSpPr>
        <p:grpSp>
          <p:nvGrpSpPr>
            <p:cNvPr id="216237" name="Group 230"/>
            <p:cNvGrpSpPr>
              <a:grpSpLocks/>
            </p:cNvGrpSpPr>
            <p:nvPr/>
          </p:nvGrpSpPr>
          <p:grpSpPr bwMode="auto">
            <a:xfrm>
              <a:off x="290" y="874"/>
              <a:ext cx="379" cy="154"/>
              <a:chOff x="740" y="3209"/>
              <a:chExt cx="379" cy="154"/>
            </a:xfrm>
          </p:grpSpPr>
          <p:grpSp>
            <p:nvGrpSpPr>
              <p:cNvPr id="216263" name="Group 231"/>
              <p:cNvGrpSpPr>
                <a:grpSpLocks/>
              </p:cNvGrpSpPr>
              <p:nvPr/>
            </p:nvGrpSpPr>
            <p:grpSpPr bwMode="auto">
              <a:xfrm>
                <a:off x="794" y="3209"/>
                <a:ext cx="325" cy="154"/>
                <a:chOff x="844" y="3337"/>
                <a:chExt cx="325" cy="154"/>
              </a:xfrm>
            </p:grpSpPr>
            <p:sp>
              <p:nvSpPr>
                <p:cNvPr id="93387" name="Rectangle 232"/>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88" name="Text Box 233"/>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sp>
            <p:nvSpPr>
              <p:cNvPr id="93385" name="Rectangle 234"/>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86" name="Rectangle 235"/>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238" name="Group 236"/>
            <p:cNvGrpSpPr>
              <a:grpSpLocks/>
            </p:cNvGrpSpPr>
            <p:nvPr/>
          </p:nvGrpSpPr>
          <p:grpSpPr bwMode="auto">
            <a:xfrm>
              <a:off x="290" y="1022"/>
              <a:ext cx="379" cy="154"/>
              <a:chOff x="836" y="3305"/>
              <a:chExt cx="379" cy="154"/>
            </a:xfrm>
          </p:grpSpPr>
          <p:grpSp>
            <p:nvGrpSpPr>
              <p:cNvPr id="216257" name="Group 237"/>
              <p:cNvGrpSpPr>
                <a:grpSpLocks/>
              </p:cNvGrpSpPr>
              <p:nvPr/>
            </p:nvGrpSpPr>
            <p:grpSpPr bwMode="auto">
              <a:xfrm>
                <a:off x="890" y="3305"/>
                <a:ext cx="325" cy="154"/>
                <a:chOff x="844" y="3337"/>
                <a:chExt cx="325" cy="154"/>
              </a:xfrm>
            </p:grpSpPr>
            <p:sp>
              <p:nvSpPr>
                <p:cNvPr id="93382" name="Rectangle 238"/>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83" name="Text Box 239"/>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258" name="Group 240"/>
              <p:cNvGrpSpPr>
                <a:grpSpLocks/>
              </p:cNvGrpSpPr>
              <p:nvPr/>
            </p:nvGrpSpPr>
            <p:grpSpPr bwMode="auto">
              <a:xfrm>
                <a:off x="836" y="3334"/>
                <a:ext cx="354" cy="94"/>
                <a:chOff x="836" y="3334"/>
                <a:chExt cx="354" cy="94"/>
              </a:xfrm>
            </p:grpSpPr>
            <p:sp>
              <p:nvSpPr>
                <p:cNvPr id="93380" name="Rectangle 241"/>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81" name="Rectangle 242"/>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6239" name="Group 243"/>
            <p:cNvGrpSpPr>
              <a:grpSpLocks/>
            </p:cNvGrpSpPr>
            <p:nvPr/>
          </p:nvGrpSpPr>
          <p:grpSpPr bwMode="auto">
            <a:xfrm>
              <a:off x="177" y="1042"/>
              <a:ext cx="480" cy="112"/>
              <a:chOff x="627" y="3377"/>
              <a:chExt cx="480" cy="112"/>
            </a:xfrm>
          </p:grpSpPr>
          <p:sp>
            <p:nvSpPr>
              <p:cNvPr id="93376" name="Rectangle 244"/>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77" name="Rectangle 245"/>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240" name="Group 246"/>
            <p:cNvGrpSpPr>
              <a:grpSpLocks/>
            </p:cNvGrpSpPr>
            <p:nvPr/>
          </p:nvGrpSpPr>
          <p:grpSpPr bwMode="auto">
            <a:xfrm>
              <a:off x="56" y="1189"/>
              <a:ext cx="681" cy="154"/>
              <a:chOff x="504" y="3523"/>
              <a:chExt cx="681" cy="154"/>
            </a:xfrm>
          </p:grpSpPr>
          <p:grpSp>
            <p:nvGrpSpPr>
              <p:cNvPr id="216242" name="Group 247"/>
              <p:cNvGrpSpPr>
                <a:grpSpLocks/>
              </p:cNvGrpSpPr>
              <p:nvPr/>
            </p:nvGrpSpPr>
            <p:grpSpPr bwMode="auto">
              <a:xfrm>
                <a:off x="623" y="3523"/>
                <a:ext cx="492" cy="154"/>
                <a:chOff x="723" y="3453"/>
                <a:chExt cx="492" cy="154"/>
              </a:xfrm>
            </p:grpSpPr>
            <p:grpSp>
              <p:nvGrpSpPr>
                <p:cNvPr id="216246" name="Group 248"/>
                <p:cNvGrpSpPr>
                  <a:grpSpLocks/>
                </p:cNvGrpSpPr>
                <p:nvPr/>
              </p:nvGrpSpPr>
              <p:grpSpPr bwMode="auto">
                <a:xfrm>
                  <a:off x="836" y="3453"/>
                  <a:ext cx="379" cy="154"/>
                  <a:chOff x="836" y="3305"/>
                  <a:chExt cx="379" cy="154"/>
                </a:xfrm>
              </p:grpSpPr>
              <p:grpSp>
                <p:nvGrpSpPr>
                  <p:cNvPr id="216249" name="Group 249"/>
                  <p:cNvGrpSpPr>
                    <a:grpSpLocks/>
                  </p:cNvGrpSpPr>
                  <p:nvPr/>
                </p:nvGrpSpPr>
                <p:grpSpPr bwMode="auto">
                  <a:xfrm>
                    <a:off x="890" y="3305"/>
                    <a:ext cx="325" cy="154"/>
                    <a:chOff x="844" y="3337"/>
                    <a:chExt cx="325" cy="154"/>
                  </a:xfrm>
                </p:grpSpPr>
                <p:sp>
                  <p:nvSpPr>
                    <p:cNvPr id="93374" name="Rectangle 250"/>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75" name="Text Box 251"/>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250" name="Group 252"/>
                  <p:cNvGrpSpPr>
                    <a:grpSpLocks/>
                  </p:cNvGrpSpPr>
                  <p:nvPr/>
                </p:nvGrpSpPr>
                <p:grpSpPr bwMode="auto">
                  <a:xfrm>
                    <a:off x="836" y="3334"/>
                    <a:ext cx="354" cy="94"/>
                    <a:chOff x="836" y="3334"/>
                    <a:chExt cx="354" cy="94"/>
                  </a:xfrm>
                </p:grpSpPr>
                <p:sp>
                  <p:nvSpPr>
                    <p:cNvPr id="93372" name="Rectangle 253"/>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73" name="Rectangle 254"/>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93368" name="Rectangle 255"/>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69" name="Rectangle 256"/>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364" name="Rectangle 257"/>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65" name="Rectangle 258"/>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66" name="Rectangle 259"/>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362" name="AutoShape 356"/>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707973" name="Group 389"/>
          <p:cNvGrpSpPr>
            <a:grpSpLocks/>
          </p:cNvGrpSpPr>
          <p:nvPr/>
        </p:nvGrpSpPr>
        <p:grpSpPr bwMode="auto">
          <a:xfrm>
            <a:off x="1616075" y="1890714"/>
            <a:ext cx="1081088" cy="244475"/>
            <a:chOff x="0" y="2762"/>
            <a:chExt cx="681" cy="154"/>
          </a:xfrm>
        </p:grpSpPr>
        <p:sp>
          <p:nvSpPr>
            <p:cNvPr id="93345" name="Rectangle 388"/>
            <p:cNvSpPr>
              <a:spLocks noChangeArrowheads="1"/>
            </p:cNvSpPr>
            <p:nvPr/>
          </p:nvSpPr>
          <p:spPr bwMode="auto">
            <a:xfrm>
              <a:off x="0" y="2768"/>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225" name="Group 376"/>
            <p:cNvGrpSpPr>
              <a:grpSpLocks/>
            </p:cNvGrpSpPr>
            <p:nvPr/>
          </p:nvGrpSpPr>
          <p:grpSpPr bwMode="auto">
            <a:xfrm>
              <a:off x="119" y="2762"/>
              <a:ext cx="492" cy="154"/>
              <a:chOff x="723" y="3453"/>
              <a:chExt cx="492" cy="154"/>
            </a:xfrm>
          </p:grpSpPr>
          <p:grpSp>
            <p:nvGrpSpPr>
              <p:cNvPr id="216228" name="Group 377"/>
              <p:cNvGrpSpPr>
                <a:grpSpLocks/>
              </p:cNvGrpSpPr>
              <p:nvPr/>
            </p:nvGrpSpPr>
            <p:grpSpPr bwMode="auto">
              <a:xfrm>
                <a:off x="836" y="3453"/>
                <a:ext cx="379" cy="154"/>
                <a:chOff x="836" y="3305"/>
                <a:chExt cx="379" cy="154"/>
              </a:xfrm>
            </p:grpSpPr>
            <p:grpSp>
              <p:nvGrpSpPr>
                <p:cNvPr id="216231" name="Group 378"/>
                <p:cNvGrpSpPr>
                  <a:grpSpLocks/>
                </p:cNvGrpSpPr>
                <p:nvPr/>
              </p:nvGrpSpPr>
              <p:grpSpPr bwMode="auto">
                <a:xfrm>
                  <a:off x="890" y="3305"/>
                  <a:ext cx="325" cy="154"/>
                  <a:chOff x="844" y="3337"/>
                  <a:chExt cx="325" cy="154"/>
                </a:xfrm>
              </p:grpSpPr>
              <p:sp>
                <p:nvSpPr>
                  <p:cNvPr id="93356" name="Rectangle 379"/>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57" name="Text Box 380"/>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232" name="Group 381"/>
                <p:cNvGrpSpPr>
                  <a:grpSpLocks/>
                </p:cNvGrpSpPr>
                <p:nvPr/>
              </p:nvGrpSpPr>
              <p:grpSpPr bwMode="auto">
                <a:xfrm>
                  <a:off x="836" y="3334"/>
                  <a:ext cx="354" cy="94"/>
                  <a:chOff x="836" y="3334"/>
                  <a:chExt cx="354" cy="94"/>
                </a:xfrm>
              </p:grpSpPr>
              <p:sp>
                <p:nvSpPr>
                  <p:cNvPr id="93354" name="Rectangle 382"/>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55" name="Rectangle 383"/>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93350" name="Rectangle 384"/>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51" name="Rectangle 385"/>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347" name="Rectangle 386"/>
            <p:cNvSpPr>
              <a:spLocks noChangeArrowheads="1"/>
            </p:cNvSpPr>
            <p:nvPr/>
          </p:nvSpPr>
          <p:spPr bwMode="auto">
            <a:xfrm>
              <a:off x="13" y="2784"/>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48" name="Rectangle 387"/>
            <p:cNvSpPr>
              <a:spLocks noChangeArrowheads="1"/>
            </p:cNvSpPr>
            <p:nvPr/>
          </p:nvSpPr>
          <p:spPr bwMode="auto">
            <a:xfrm>
              <a:off x="611" y="2783"/>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707975" name="Group 391"/>
          <p:cNvGrpSpPr>
            <a:grpSpLocks/>
          </p:cNvGrpSpPr>
          <p:nvPr/>
        </p:nvGrpSpPr>
        <p:grpSpPr bwMode="auto">
          <a:xfrm>
            <a:off x="1935164" y="4051301"/>
            <a:ext cx="1081087" cy="949325"/>
            <a:chOff x="2231" y="3555"/>
            <a:chExt cx="681" cy="598"/>
          </a:xfrm>
        </p:grpSpPr>
        <p:grpSp>
          <p:nvGrpSpPr>
            <p:cNvPr id="216190" name="Group 392"/>
            <p:cNvGrpSpPr>
              <a:grpSpLocks/>
            </p:cNvGrpSpPr>
            <p:nvPr/>
          </p:nvGrpSpPr>
          <p:grpSpPr bwMode="auto">
            <a:xfrm>
              <a:off x="2231" y="3684"/>
              <a:ext cx="681" cy="469"/>
              <a:chOff x="152" y="970"/>
              <a:chExt cx="681" cy="469"/>
            </a:xfrm>
          </p:grpSpPr>
          <p:grpSp>
            <p:nvGrpSpPr>
              <p:cNvPr id="216194" name="Group 393"/>
              <p:cNvGrpSpPr>
                <a:grpSpLocks/>
              </p:cNvGrpSpPr>
              <p:nvPr/>
            </p:nvGrpSpPr>
            <p:grpSpPr bwMode="auto">
              <a:xfrm>
                <a:off x="386" y="970"/>
                <a:ext cx="379" cy="154"/>
                <a:chOff x="740" y="3209"/>
                <a:chExt cx="379" cy="154"/>
              </a:xfrm>
            </p:grpSpPr>
            <p:grpSp>
              <p:nvGrpSpPr>
                <p:cNvPr id="216219" name="Group 394"/>
                <p:cNvGrpSpPr>
                  <a:grpSpLocks/>
                </p:cNvGrpSpPr>
                <p:nvPr/>
              </p:nvGrpSpPr>
              <p:grpSpPr bwMode="auto">
                <a:xfrm>
                  <a:off x="794" y="3209"/>
                  <a:ext cx="325" cy="154"/>
                  <a:chOff x="844" y="3337"/>
                  <a:chExt cx="325" cy="154"/>
                </a:xfrm>
              </p:grpSpPr>
              <p:sp>
                <p:nvSpPr>
                  <p:cNvPr id="93343" name="Rectangle 395"/>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44" name="Text Box 396"/>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sp>
              <p:nvSpPr>
                <p:cNvPr id="93341" name="Rectangle 397"/>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42" name="Rectangle 398"/>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195" name="Group 399"/>
              <p:cNvGrpSpPr>
                <a:grpSpLocks/>
              </p:cNvGrpSpPr>
              <p:nvPr/>
            </p:nvGrpSpPr>
            <p:grpSpPr bwMode="auto">
              <a:xfrm>
                <a:off x="386" y="1118"/>
                <a:ext cx="379" cy="154"/>
                <a:chOff x="836" y="3305"/>
                <a:chExt cx="379" cy="154"/>
              </a:xfrm>
            </p:grpSpPr>
            <p:grpSp>
              <p:nvGrpSpPr>
                <p:cNvPr id="216213" name="Group 400"/>
                <p:cNvGrpSpPr>
                  <a:grpSpLocks/>
                </p:cNvGrpSpPr>
                <p:nvPr/>
              </p:nvGrpSpPr>
              <p:grpSpPr bwMode="auto">
                <a:xfrm>
                  <a:off x="890" y="3305"/>
                  <a:ext cx="325" cy="154"/>
                  <a:chOff x="844" y="3337"/>
                  <a:chExt cx="325" cy="154"/>
                </a:xfrm>
              </p:grpSpPr>
              <p:sp>
                <p:nvSpPr>
                  <p:cNvPr id="93338" name="Rectangle 401"/>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39" name="Text Box 402"/>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214" name="Group 403"/>
                <p:cNvGrpSpPr>
                  <a:grpSpLocks/>
                </p:cNvGrpSpPr>
                <p:nvPr/>
              </p:nvGrpSpPr>
              <p:grpSpPr bwMode="auto">
                <a:xfrm>
                  <a:off x="836" y="3334"/>
                  <a:ext cx="354" cy="94"/>
                  <a:chOff x="836" y="3334"/>
                  <a:chExt cx="354" cy="94"/>
                </a:xfrm>
              </p:grpSpPr>
              <p:sp>
                <p:nvSpPr>
                  <p:cNvPr id="93336" name="Rectangle 404"/>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37" name="Rectangle 405"/>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6196" name="Group 406"/>
              <p:cNvGrpSpPr>
                <a:grpSpLocks/>
              </p:cNvGrpSpPr>
              <p:nvPr/>
            </p:nvGrpSpPr>
            <p:grpSpPr bwMode="auto">
              <a:xfrm>
                <a:off x="273" y="1138"/>
                <a:ext cx="480" cy="112"/>
                <a:chOff x="627" y="3377"/>
                <a:chExt cx="480" cy="112"/>
              </a:xfrm>
            </p:grpSpPr>
            <p:sp>
              <p:nvSpPr>
                <p:cNvPr id="93332" name="Rectangle 407"/>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33" name="Rectangle 408"/>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197" name="Group 409"/>
              <p:cNvGrpSpPr>
                <a:grpSpLocks/>
              </p:cNvGrpSpPr>
              <p:nvPr/>
            </p:nvGrpSpPr>
            <p:grpSpPr bwMode="auto">
              <a:xfrm>
                <a:off x="152" y="1285"/>
                <a:ext cx="681" cy="154"/>
                <a:chOff x="504" y="3523"/>
                <a:chExt cx="681" cy="154"/>
              </a:xfrm>
            </p:grpSpPr>
            <p:grpSp>
              <p:nvGrpSpPr>
                <p:cNvPr id="216198" name="Group 410"/>
                <p:cNvGrpSpPr>
                  <a:grpSpLocks/>
                </p:cNvGrpSpPr>
                <p:nvPr/>
              </p:nvGrpSpPr>
              <p:grpSpPr bwMode="auto">
                <a:xfrm>
                  <a:off x="623" y="3523"/>
                  <a:ext cx="492" cy="154"/>
                  <a:chOff x="723" y="3453"/>
                  <a:chExt cx="492" cy="154"/>
                </a:xfrm>
              </p:grpSpPr>
              <p:grpSp>
                <p:nvGrpSpPr>
                  <p:cNvPr id="216202" name="Group 411"/>
                  <p:cNvGrpSpPr>
                    <a:grpSpLocks/>
                  </p:cNvGrpSpPr>
                  <p:nvPr/>
                </p:nvGrpSpPr>
                <p:grpSpPr bwMode="auto">
                  <a:xfrm>
                    <a:off x="836" y="3453"/>
                    <a:ext cx="379" cy="154"/>
                    <a:chOff x="836" y="3305"/>
                    <a:chExt cx="379" cy="154"/>
                  </a:xfrm>
                </p:grpSpPr>
                <p:grpSp>
                  <p:nvGrpSpPr>
                    <p:cNvPr id="216205" name="Group 412"/>
                    <p:cNvGrpSpPr>
                      <a:grpSpLocks/>
                    </p:cNvGrpSpPr>
                    <p:nvPr/>
                  </p:nvGrpSpPr>
                  <p:grpSpPr bwMode="auto">
                    <a:xfrm>
                      <a:off x="890" y="3305"/>
                      <a:ext cx="325" cy="154"/>
                      <a:chOff x="844" y="3337"/>
                      <a:chExt cx="325" cy="154"/>
                    </a:xfrm>
                  </p:grpSpPr>
                  <p:sp>
                    <p:nvSpPr>
                      <p:cNvPr id="93330" name="Rectangle 413"/>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31" name="Text Box 414"/>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206" name="Group 415"/>
                    <p:cNvGrpSpPr>
                      <a:grpSpLocks/>
                    </p:cNvGrpSpPr>
                    <p:nvPr/>
                  </p:nvGrpSpPr>
                  <p:grpSpPr bwMode="auto">
                    <a:xfrm>
                      <a:off x="836" y="3334"/>
                      <a:ext cx="354" cy="94"/>
                      <a:chOff x="836" y="3334"/>
                      <a:chExt cx="354" cy="94"/>
                    </a:xfrm>
                  </p:grpSpPr>
                  <p:sp>
                    <p:nvSpPr>
                      <p:cNvPr id="93328" name="Rectangle 416"/>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29" name="Rectangle 417"/>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93324" name="Rectangle 418"/>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25" name="Rectangle 419"/>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320" name="Rectangle 420"/>
                <p:cNvSpPr>
                  <a:spLocks noChangeArrowheads="1"/>
                </p:cNvSpPr>
                <p:nvPr/>
              </p:nvSpPr>
              <p:spPr bwMode="auto">
                <a:xfrm>
                  <a:off x="517" y="3545"/>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21" name="Rectangle 421"/>
                <p:cNvSpPr>
                  <a:spLocks noChangeArrowheads="1"/>
                </p:cNvSpPr>
                <p:nvPr/>
              </p:nvSpPr>
              <p:spPr bwMode="auto">
                <a:xfrm>
                  <a:off x="1115" y="3544"/>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22" name="Rectangle 422"/>
                <p:cNvSpPr>
                  <a:spLocks noChangeArrowheads="1"/>
                </p:cNvSpPr>
                <p:nvPr/>
              </p:nvSpPr>
              <p:spPr bwMode="auto">
                <a:xfrm>
                  <a:off x="504" y="3529"/>
                  <a:ext cx="681" cy="13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6191" name="Group 423"/>
            <p:cNvGrpSpPr>
              <a:grpSpLocks/>
            </p:cNvGrpSpPr>
            <p:nvPr/>
          </p:nvGrpSpPr>
          <p:grpSpPr bwMode="auto">
            <a:xfrm>
              <a:off x="2517" y="3555"/>
              <a:ext cx="325" cy="154"/>
              <a:chOff x="844" y="3337"/>
              <a:chExt cx="325" cy="154"/>
            </a:xfrm>
          </p:grpSpPr>
          <p:sp>
            <p:nvSpPr>
              <p:cNvPr id="93313" name="Rectangle 424"/>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14" name="Text Box 425"/>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grpSp>
        <p:nvGrpSpPr>
          <p:cNvPr id="708061" name="Group 477"/>
          <p:cNvGrpSpPr>
            <a:grpSpLocks/>
          </p:cNvGrpSpPr>
          <p:nvPr/>
        </p:nvGrpSpPr>
        <p:grpSpPr bwMode="auto">
          <a:xfrm>
            <a:off x="1600200" y="1119188"/>
            <a:ext cx="1081088" cy="1016000"/>
            <a:chOff x="2256" y="3531"/>
            <a:chExt cx="681" cy="640"/>
          </a:xfrm>
        </p:grpSpPr>
        <p:grpSp>
          <p:nvGrpSpPr>
            <p:cNvPr id="216157" name="Group 321"/>
            <p:cNvGrpSpPr>
              <a:grpSpLocks/>
            </p:cNvGrpSpPr>
            <p:nvPr/>
          </p:nvGrpSpPr>
          <p:grpSpPr bwMode="auto">
            <a:xfrm>
              <a:off x="2482" y="3684"/>
              <a:ext cx="379" cy="154"/>
              <a:chOff x="740" y="3209"/>
              <a:chExt cx="379" cy="154"/>
            </a:xfrm>
          </p:grpSpPr>
          <p:grpSp>
            <p:nvGrpSpPr>
              <p:cNvPr id="216185" name="Group 322"/>
              <p:cNvGrpSpPr>
                <a:grpSpLocks/>
              </p:cNvGrpSpPr>
              <p:nvPr/>
            </p:nvGrpSpPr>
            <p:grpSpPr bwMode="auto">
              <a:xfrm>
                <a:off x="794" y="3209"/>
                <a:ext cx="325" cy="154"/>
                <a:chOff x="844" y="3337"/>
                <a:chExt cx="325" cy="154"/>
              </a:xfrm>
            </p:grpSpPr>
            <p:sp>
              <p:nvSpPr>
                <p:cNvPr id="93309" name="Rectangle 323"/>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10" name="Text Box 324"/>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sp>
            <p:nvSpPr>
              <p:cNvPr id="93307" name="Rectangle 325"/>
              <p:cNvSpPr>
                <a:spLocks noChangeArrowheads="1"/>
              </p:cNvSpPr>
              <p:nvPr/>
            </p:nvSpPr>
            <p:spPr bwMode="auto">
              <a:xfrm>
                <a:off x="750" y="3244"/>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08" name="Rectangle 326"/>
              <p:cNvSpPr>
                <a:spLocks noChangeArrowheads="1"/>
              </p:cNvSpPr>
              <p:nvPr/>
            </p:nvSpPr>
            <p:spPr bwMode="auto">
              <a:xfrm>
                <a:off x="740" y="3238"/>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158" name="Group 327"/>
            <p:cNvGrpSpPr>
              <a:grpSpLocks/>
            </p:cNvGrpSpPr>
            <p:nvPr/>
          </p:nvGrpSpPr>
          <p:grpSpPr bwMode="auto">
            <a:xfrm>
              <a:off x="2482" y="3844"/>
              <a:ext cx="379" cy="154"/>
              <a:chOff x="836" y="3305"/>
              <a:chExt cx="379" cy="154"/>
            </a:xfrm>
          </p:grpSpPr>
          <p:grpSp>
            <p:nvGrpSpPr>
              <p:cNvPr id="216179" name="Group 328"/>
              <p:cNvGrpSpPr>
                <a:grpSpLocks/>
              </p:cNvGrpSpPr>
              <p:nvPr/>
            </p:nvGrpSpPr>
            <p:grpSpPr bwMode="auto">
              <a:xfrm>
                <a:off x="890" y="3305"/>
                <a:ext cx="325" cy="154"/>
                <a:chOff x="844" y="3337"/>
                <a:chExt cx="325" cy="154"/>
              </a:xfrm>
            </p:grpSpPr>
            <p:sp>
              <p:nvSpPr>
                <p:cNvPr id="93304" name="Rectangle 329"/>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05" name="Text Box 330"/>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180" name="Group 331"/>
              <p:cNvGrpSpPr>
                <a:grpSpLocks/>
              </p:cNvGrpSpPr>
              <p:nvPr/>
            </p:nvGrpSpPr>
            <p:grpSpPr bwMode="auto">
              <a:xfrm>
                <a:off x="836" y="3334"/>
                <a:ext cx="354" cy="94"/>
                <a:chOff x="836" y="3334"/>
                <a:chExt cx="354" cy="94"/>
              </a:xfrm>
            </p:grpSpPr>
            <p:sp>
              <p:nvSpPr>
                <p:cNvPr id="93302" name="Rectangle 332"/>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303" name="Rectangle 333"/>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216159" name="Group 334"/>
            <p:cNvGrpSpPr>
              <a:grpSpLocks/>
            </p:cNvGrpSpPr>
            <p:nvPr/>
          </p:nvGrpSpPr>
          <p:grpSpPr bwMode="auto">
            <a:xfrm>
              <a:off x="2369" y="3858"/>
              <a:ext cx="480" cy="112"/>
              <a:chOff x="627" y="3377"/>
              <a:chExt cx="480" cy="112"/>
            </a:xfrm>
          </p:grpSpPr>
          <p:sp>
            <p:nvSpPr>
              <p:cNvPr id="93298" name="Rectangle 335"/>
              <p:cNvSpPr>
                <a:spLocks noChangeArrowheads="1"/>
              </p:cNvSpPr>
              <p:nvPr/>
            </p:nvSpPr>
            <p:spPr bwMode="auto">
              <a:xfrm>
                <a:off x="636" y="3388"/>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99" name="Rectangle 336"/>
              <p:cNvSpPr>
                <a:spLocks noChangeArrowheads="1"/>
              </p:cNvSpPr>
              <p:nvPr/>
            </p:nvSpPr>
            <p:spPr bwMode="auto">
              <a:xfrm>
                <a:off x="627" y="3377"/>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160" name="Group 360"/>
            <p:cNvGrpSpPr>
              <a:grpSpLocks/>
            </p:cNvGrpSpPr>
            <p:nvPr/>
          </p:nvGrpSpPr>
          <p:grpSpPr bwMode="auto">
            <a:xfrm>
              <a:off x="2534" y="3531"/>
              <a:ext cx="325" cy="154"/>
              <a:chOff x="844" y="3337"/>
              <a:chExt cx="325" cy="154"/>
            </a:xfrm>
          </p:grpSpPr>
          <p:sp>
            <p:nvSpPr>
              <p:cNvPr id="93296" name="Rectangle 361"/>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97" name="Text Box 362"/>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161" name="Group 461"/>
            <p:cNvGrpSpPr>
              <a:grpSpLocks/>
            </p:cNvGrpSpPr>
            <p:nvPr/>
          </p:nvGrpSpPr>
          <p:grpSpPr bwMode="auto">
            <a:xfrm>
              <a:off x="2256" y="4017"/>
              <a:ext cx="681" cy="154"/>
              <a:chOff x="-341" y="3180"/>
              <a:chExt cx="681" cy="154"/>
            </a:xfrm>
          </p:grpSpPr>
          <p:sp>
            <p:nvSpPr>
              <p:cNvPr id="93283" name="Rectangle 457"/>
              <p:cNvSpPr>
                <a:spLocks noChangeArrowheads="1"/>
              </p:cNvSpPr>
              <p:nvPr/>
            </p:nvSpPr>
            <p:spPr bwMode="auto">
              <a:xfrm>
                <a:off x="-341" y="3186"/>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163" name="Group 445"/>
              <p:cNvGrpSpPr>
                <a:grpSpLocks/>
              </p:cNvGrpSpPr>
              <p:nvPr/>
            </p:nvGrpSpPr>
            <p:grpSpPr bwMode="auto">
              <a:xfrm>
                <a:off x="-222" y="3180"/>
                <a:ext cx="492" cy="154"/>
                <a:chOff x="723" y="3453"/>
                <a:chExt cx="492" cy="154"/>
              </a:xfrm>
            </p:grpSpPr>
            <p:grpSp>
              <p:nvGrpSpPr>
                <p:cNvPr id="216166" name="Group 446"/>
                <p:cNvGrpSpPr>
                  <a:grpSpLocks/>
                </p:cNvGrpSpPr>
                <p:nvPr/>
              </p:nvGrpSpPr>
              <p:grpSpPr bwMode="auto">
                <a:xfrm>
                  <a:off x="836" y="3453"/>
                  <a:ext cx="379" cy="154"/>
                  <a:chOff x="836" y="3305"/>
                  <a:chExt cx="379" cy="154"/>
                </a:xfrm>
              </p:grpSpPr>
              <p:grpSp>
                <p:nvGrpSpPr>
                  <p:cNvPr id="216169" name="Group 447"/>
                  <p:cNvGrpSpPr>
                    <a:grpSpLocks/>
                  </p:cNvGrpSpPr>
                  <p:nvPr/>
                </p:nvGrpSpPr>
                <p:grpSpPr bwMode="auto">
                  <a:xfrm>
                    <a:off x="890" y="3305"/>
                    <a:ext cx="325" cy="154"/>
                    <a:chOff x="844" y="3337"/>
                    <a:chExt cx="325" cy="154"/>
                  </a:xfrm>
                </p:grpSpPr>
                <p:sp>
                  <p:nvSpPr>
                    <p:cNvPr id="93294" name="Rectangle 448"/>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95" name="Text Box 449"/>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170" name="Group 450"/>
                  <p:cNvGrpSpPr>
                    <a:grpSpLocks/>
                  </p:cNvGrpSpPr>
                  <p:nvPr/>
                </p:nvGrpSpPr>
                <p:grpSpPr bwMode="auto">
                  <a:xfrm>
                    <a:off x="836" y="3334"/>
                    <a:ext cx="354" cy="94"/>
                    <a:chOff x="836" y="3334"/>
                    <a:chExt cx="354" cy="94"/>
                  </a:xfrm>
                </p:grpSpPr>
                <p:sp>
                  <p:nvSpPr>
                    <p:cNvPr id="93292" name="Rectangle 451"/>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93" name="Rectangle 452"/>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93288" name="Rectangle 453"/>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89" name="Rectangle 454"/>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285" name="Rectangle 455"/>
              <p:cNvSpPr>
                <a:spLocks noChangeArrowheads="1"/>
              </p:cNvSpPr>
              <p:nvPr/>
            </p:nvSpPr>
            <p:spPr bwMode="auto">
              <a:xfrm>
                <a:off x="-328" y="3202"/>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86" name="Rectangle 456"/>
              <p:cNvSpPr>
                <a:spLocks noChangeArrowheads="1"/>
              </p:cNvSpPr>
              <p:nvPr/>
            </p:nvSpPr>
            <p:spPr bwMode="auto">
              <a:xfrm>
                <a:off x="270" y="3201"/>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grpSp>
        <p:nvGrpSpPr>
          <p:cNvPr id="708046" name="Group 462"/>
          <p:cNvGrpSpPr>
            <a:grpSpLocks/>
          </p:cNvGrpSpPr>
          <p:nvPr/>
        </p:nvGrpSpPr>
        <p:grpSpPr bwMode="auto">
          <a:xfrm>
            <a:off x="1938339" y="4756151"/>
            <a:ext cx="1081087" cy="244475"/>
            <a:chOff x="-341" y="3180"/>
            <a:chExt cx="681" cy="154"/>
          </a:xfrm>
        </p:grpSpPr>
        <p:sp>
          <p:nvSpPr>
            <p:cNvPr id="93265" name="Rectangle 463"/>
            <p:cNvSpPr>
              <a:spLocks noChangeArrowheads="1"/>
            </p:cNvSpPr>
            <p:nvPr/>
          </p:nvSpPr>
          <p:spPr bwMode="auto">
            <a:xfrm>
              <a:off x="-341" y="3186"/>
              <a:ext cx="681" cy="138"/>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145" name="Group 464"/>
            <p:cNvGrpSpPr>
              <a:grpSpLocks/>
            </p:cNvGrpSpPr>
            <p:nvPr/>
          </p:nvGrpSpPr>
          <p:grpSpPr bwMode="auto">
            <a:xfrm>
              <a:off x="-222" y="3180"/>
              <a:ext cx="492" cy="154"/>
              <a:chOff x="723" y="3453"/>
              <a:chExt cx="492" cy="154"/>
            </a:xfrm>
          </p:grpSpPr>
          <p:grpSp>
            <p:nvGrpSpPr>
              <p:cNvPr id="216148" name="Group 465"/>
              <p:cNvGrpSpPr>
                <a:grpSpLocks/>
              </p:cNvGrpSpPr>
              <p:nvPr/>
            </p:nvGrpSpPr>
            <p:grpSpPr bwMode="auto">
              <a:xfrm>
                <a:off x="836" y="3453"/>
                <a:ext cx="379" cy="154"/>
                <a:chOff x="836" y="3305"/>
                <a:chExt cx="379" cy="154"/>
              </a:xfrm>
            </p:grpSpPr>
            <p:grpSp>
              <p:nvGrpSpPr>
                <p:cNvPr id="216151" name="Group 466"/>
                <p:cNvGrpSpPr>
                  <a:grpSpLocks/>
                </p:cNvGrpSpPr>
                <p:nvPr/>
              </p:nvGrpSpPr>
              <p:grpSpPr bwMode="auto">
                <a:xfrm>
                  <a:off x="890" y="3305"/>
                  <a:ext cx="325" cy="154"/>
                  <a:chOff x="844" y="3337"/>
                  <a:chExt cx="325" cy="154"/>
                </a:xfrm>
              </p:grpSpPr>
              <p:sp>
                <p:nvSpPr>
                  <p:cNvPr id="93276" name="Rectangle 467"/>
                  <p:cNvSpPr>
                    <a:spLocks noChangeArrowheads="1"/>
                  </p:cNvSpPr>
                  <p:nvPr/>
                </p:nvSpPr>
                <p:spPr bwMode="auto">
                  <a:xfrm>
                    <a:off x="889" y="3370"/>
                    <a:ext cx="245" cy="86"/>
                  </a:xfrm>
                  <a:prstGeom prst="rect">
                    <a:avLst/>
                  </a:prstGeom>
                  <a:solidFill>
                    <a:srgbClr val="FF0000"/>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77" name="Text Box 468"/>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FFFFFF"/>
                        </a:solidFill>
                        <a:latin typeface="Arial" charset="0"/>
                      </a:rPr>
                      <a:t>HTTP</a:t>
                    </a:r>
                  </a:p>
                </p:txBody>
              </p:sp>
            </p:grpSp>
            <p:grpSp>
              <p:nvGrpSpPr>
                <p:cNvPr id="216152" name="Group 469"/>
                <p:cNvGrpSpPr>
                  <a:grpSpLocks/>
                </p:cNvGrpSpPr>
                <p:nvPr/>
              </p:nvGrpSpPr>
              <p:grpSpPr bwMode="auto">
                <a:xfrm>
                  <a:off x="836" y="3334"/>
                  <a:ext cx="354" cy="94"/>
                  <a:chOff x="836" y="3334"/>
                  <a:chExt cx="354" cy="94"/>
                </a:xfrm>
              </p:grpSpPr>
              <p:sp>
                <p:nvSpPr>
                  <p:cNvPr id="93274" name="Rectangle 470"/>
                  <p:cNvSpPr>
                    <a:spLocks noChangeArrowheads="1"/>
                  </p:cNvSpPr>
                  <p:nvPr/>
                </p:nvSpPr>
                <p:spPr bwMode="auto">
                  <a:xfrm>
                    <a:off x="846" y="3340"/>
                    <a:ext cx="88" cy="82"/>
                  </a:xfrm>
                  <a:prstGeom prst="rect">
                    <a:avLst/>
                  </a:prstGeom>
                  <a:solidFill>
                    <a:schemeClr val="accent1"/>
                  </a:soli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75" name="Rectangle 471"/>
                  <p:cNvSpPr>
                    <a:spLocks noChangeArrowheads="1"/>
                  </p:cNvSpPr>
                  <p:nvPr/>
                </p:nvSpPr>
                <p:spPr bwMode="auto">
                  <a:xfrm>
                    <a:off x="836" y="3334"/>
                    <a:ext cx="354" cy="94"/>
                  </a:xfrm>
                  <a:prstGeom prst="rect">
                    <a:avLst/>
                  </a:prstGeom>
                  <a:noFill/>
                  <a:ln w="9525">
                    <a:solidFill>
                      <a:schemeClr val="accent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sp>
            <p:nvSpPr>
              <p:cNvPr id="93270" name="Rectangle 472"/>
              <p:cNvSpPr>
                <a:spLocks noChangeArrowheads="1"/>
              </p:cNvSpPr>
              <p:nvPr/>
            </p:nvSpPr>
            <p:spPr bwMode="auto">
              <a:xfrm>
                <a:off x="732" y="3484"/>
                <a:ext cx="96" cy="93"/>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71" name="Rectangle 473"/>
              <p:cNvSpPr>
                <a:spLocks noChangeArrowheads="1"/>
              </p:cNvSpPr>
              <p:nvPr/>
            </p:nvSpPr>
            <p:spPr bwMode="auto">
              <a:xfrm>
                <a:off x="723" y="3473"/>
                <a:ext cx="480" cy="112"/>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267" name="Rectangle 474"/>
            <p:cNvSpPr>
              <a:spLocks noChangeArrowheads="1"/>
            </p:cNvSpPr>
            <p:nvPr/>
          </p:nvSpPr>
          <p:spPr bwMode="auto">
            <a:xfrm>
              <a:off x="-328" y="3202"/>
              <a:ext cx="94"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68" name="Rectangle 475"/>
            <p:cNvSpPr>
              <a:spLocks noChangeArrowheads="1"/>
            </p:cNvSpPr>
            <p:nvPr/>
          </p:nvSpPr>
          <p:spPr bwMode="auto">
            <a:xfrm>
              <a:off x="270" y="3201"/>
              <a:ext cx="60" cy="108"/>
            </a:xfrm>
            <a:prstGeom prst="rect">
              <a:avLst/>
            </a:prstGeom>
            <a:solidFill>
              <a:schemeClr val="tx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pic>
        <p:nvPicPr>
          <p:cNvPr id="708062" name="Picture 478"/>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3630613" y="855663"/>
            <a:ext cx="1243012" cy="768350"/>
          </a:xfrm>
          <a:prstGeom prst="rect">
            <a:avLst/>
          </a:prstGeom>
          <a:noFill/>
          <a:ln w="28575">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08064" name="Rectangle 480"/>
          <p:cNvSpPr>
            <a:spLocks noChangeArrowheads="1"/>
          </p:cNvSpPr>
          <p:nvPr/>
        </p:nvSpPr>
        <p:spPr bwMode="auto">
          <a:xfrm>
            <a:off x="4960947" y="959650"/>
            <a:ext cx="3865562"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8125" indent="-238125">
              <a:lnSpc>
                <a:spcPct val="90000"/>
              </a:lnSpc>
              <a:spcBef>
                <a:spcPct val="20000"/>
              </a:spcBef>
              <a:buClr>
                <a:srgbClr val="000099"/>
              </a:buClr>
              <a:buSzPct val="100000"/>
              <a:buFont typeface="Wingdings" charset="2"/>
              <a:buChar char="§"/>
              <a:defRPr/>
            </a:pPr>
            <a:r>
              <a:rPr lang="en-US" sz="2000" dirty="0">
                <a:solidFill>
                  <a:srgbClr val="000000"/>
                </a:solidFill>
                <a:latin typeface="Gill Sans MT" charset="0"/>
              </a:rPr>
              <a:t>web page </a:t>
            </a:r>
            <a:r>
              <a:rPr lang="en-US" sz="2000" dirty="0">
                <a:solidFill>
                  <a:srgbClr val="C00000"/>
                </a:solidFill>
                <a:latin typeface="Gill Sans MT" charset="0"/>
              </a:rPr>
              <a:t>finally (!!!) </a:t>
            </a:r>
            <a:r>
              <a:rPr lang="en-US" sz="2000" dirty="0">
                <a:solidFill>
                  <a:srgbClr val="000000"/>
                </a:solidFill>
                <a:latin typeface="Gill Sans MT" charset="0"/>
              </a:rPr>
              <a:t>displayed</a:t>
            </a:r>
          </a:p>
        </p:txBody>
      </p:sp>
      <p:grpSp>
        <p:nvGrpSpPr>
          <p:cNvPr id="216095" name="Group 248"/>
          <p:cNvGrpSpPr>
            <a:grpSpLocks/>
          </p:cNvGrpSpPr>
          <p:nvPr/>
        </p:nvGrpSpPr>
        <p:grpSpPr bwMode="auto">
          <a:xfrm>
            <a:off x="3994151" y="4932364"/>
            <a:ext cx="333375" cy="581025"/>
            <a:chOff x="4140" y="429"/>
            <a:chExt cx="1425" cy="2396"/>
          </a:xfrm>
        </p:grpSpPr>
        <p:sp>
          <p:nvSpPr>
            <p:cNvPr id="216112" name="Freeform 148"/>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234" name="Rectangle 149"/>
            <p:cNvSpPr>
              <a:spLocks noChangeArrowheads="1"/>
            </p:cNvSpPr>
            <p:nvPr/>
          </p:nvSpPr>
          <p:spPr bwMode="auto">
            <a:xfrm>
              <a:off x="4208" y="429"/>
              <a:ext cx="1045"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6114" name="Freeform 150"/>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6115" name="Freeform 151"/>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237" name="Rectangle 152"/>
            <p:cNvSpPr>
              <a:spLocks noChangeArrowheads="1"/>
            </p:cNvSpPr>
            <p:nvPr/>
          </p:nvSpPr>
          <p:spPr bwMode="auto">
            <a:xfrm>
              <a:off x="4215" y="691"/>
              <a:ext cx="590" cy="5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117" name="Group 153"/>
            <p:cNvGrpSpPr>
              <a:grpSpLocks/>
            </p:cNvGrpSpPr>
            <p:nvPr/>
          </p:nvGrpSpPr>
          <p:grpSpPr bwMode="auto">
            <a:xfrm>
              <a:off x="4749" y="668"/>
              <a:ext cx="581" cy="145"/>
              <a:chOff x="614" y="2568"/>
              <a:chExt cx="725" cy="139"/>
            </a:xfrm>
          </p:grpSpPr>
          <p:sp>
            <p:nvSpPr>
              <p:cNvPr id="93263" name="AutoShape 154"/>
              <p:cNvSpPr>
                <a:spLocks noChangeArrowheads="1"/>
              </p:cNvSpPr>
              <p:nvPr/>
            </p:nvSpPr>
            <p:spPr bwMode="auto">
              <a:xfrm>
                <a:off x="616" y="2571"/>
                <a:ext cx="720"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64" name="AutoShape 155"/>
              <p:cNvSpPr>
                <a:spLocks noChangeArrowheads="1"/>
              </p:cNvSpPr>
              <p:nvPr/>
            </p:nvSpPr>
            <p:spPr bwMode="auto">
              <a:xfrm>
                <a:off x="633" y="2590"/>
                <a:ext cx="686"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239" name="Rectangle 156"/>
            <p:cNvSpPr>
              <a:spLocks noChangeArrowheads="1"/>
            </p:cNvSpPr>
            <p:nvPr/>
          </p:nvSpPr>
          <p:spPr bwMode="auto">
            <a:xfrm>
              <a:off x="4221" y="1018"/>
              <a:ext cx="597"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119" name="Group 157"/>
            <p:cNvGrpSpPr>
              <a:grpSpLocks/>
            </p:cNvGrpSpPr>
            <p:nvPr/>
          </p:nvGrpSpPr>
          <p:grpSpPr bwMode="auto">
            <a:xfrm>
              <a:off x="4747" y="994"/>
              <a:ext cx="581" cy="134"/>
              <a:chOff x="614" y="2568"/>
              <a:chExt cx="725" cy="139"/>
            </a:xfrm>
          </p:grpSpPr>
          <p:sp>
            <p:nvSpPr>
              <p:cNvPr id="93261" name="AutoShape 158"/>
              <p:cNvSpPr>
                <a:spLocks noChangeArrowheads="1"/>
              </p:cNvSpPr>
              <p:nvPr/>
            </p:nvSpPr>
            <p:spPr bwMode="auto">
              <a:xfrm>
                <a:off x="610" y="2566"/>
                <a:ext cx="728"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62" name="AutoShape 159"/>
              <p:cNvSpPr>
                <a:spLocks noChangeArrowheads="1"/>
              </p:cNvSpPr>
              <p:nvPr/>
            </p:nvSpPr>
            <p:spPr bwMode="auto">
              <a:xfrm>
                <a:off x="627" y="2580"/>
                <a:ext cx="694"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241" name="Rectangle 160"/>
            <p:cNvSpPr>
              <a:spLocks noChangeArrowheads="1"/>
            </p:cNvSpPr>
            <p:nvPr/>
          </p:nvSpPr>
          <p:spPr bwMode="auto">
            <a:xfrm>
              <a:off x="4215" y="1359"/>
              <a:ext cx="597"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42" name="Rectangle 161"/>
            <p:cNvSpPr>
              <a:spLocks noChangeArrowheads="1"/>
            </p:cNvSpPr>
            <p:nvPr/>
          </p:nvSpPr>
          <p:spPr bwMode="auto">
            <a:xfrm>
              <a:off x="4228" y="1653"/>
              <a:ext cx="597" cy="46"/>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nvGrpSpPr>
            <p:cNvPr id="216122" name="Group 162"/>
            <p:cNvGrpSpPr>
              <a:grpSpLocks/>
            </p:cNvGrpSpPr>
            <p:nvPr/>
          </p:nvGrpSpPr>
          <p:grpSpPr bwMode="auto">
            <a:xfrm>
              <a:off x="4735" y="1627"/>
              <a:ext cx="582" cy="151"/>
              <a:chOff x="614" y="2568"/>
              <a:chExt cx="725" cy="139"/>
            </a:xfrm>
          </p:grpSpPr>
          <p:sp>
            <p:nvSpPr>
              <p:cNvPr id="93259" name="AutoShape 163"/>
              <p:cNvSpPr>
                <a:spLocks noChangeArrowheads="1"/>
              </p:cNvSpPr>
              <p:nvPr/>
            </p:nvSpPr>
            <p:spPr bwMode="auto">
              <a:xfrm>
                <a:off x="617" y="2568"/>
                <a:ext cx="719"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60" name="AutoShape 164"/>
              <p:cNvSpPr>
                <a:spLocks noChangeArrowheads="1"/>
              </p:cNvSpPr>
              <p:nvPr/>
            </p:nvSpPr>
            <p:spPr bwMode="auto">
              <a:xfrm>
                <a:off x="634" y="2586"/>
                <a:ext cx="685"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216123" name="Freeform 165"/>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16124" name="Group 166"/>
            <p:cNvGrpSpPr>
              <a:grpSpLocks/>
            </p:cNvGrpSpPr>
            <p:nvPr/>
          </p:nvGrpSpPr>
          <p:grpSpPr bwMode="auto">
            <a:xfrm>
              <a:off x="4739" y="1327"/>
              <a:ext cx="582" cy="139"/>
              <a:chOff x="614" y="2568"/>
              <a:chExt cx="725" cy="139"/>
            </a:xfrm>
          </p:grpSpPr>
          <p:sp>
            <p:nvSpPr>
              <p:cNvPr id="93257" name="AutoShape 167"/>
              <p:cNvSpPr>
                <a:spLocks noChangeArrowheads="1"/>
              </p:cNvSpPr>
              <p:nvPr/>
            </p:nvSpPr>
            <p:spPr bwMode="auto">
              <a:xfrm>
                <a:off x="612" y="2567"/>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58" name="AutoShape 168"/>
              <p:cNvSpPr>
                <a:spLocks noChangeArrowheads="1"/>
              </p:cNvSpPr>
              <p:nvPr/>
            </p:nvSpPr>
            <p:spPr bwMode="auto">
              <a:xfrm>
                <a:off x="629" y="2580"/>
                <a:ext cx="69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sp>
          <p:nvSpPr>
            <p:cNvPr id="93246" name="Rectangle 169"/>
            <p:cNvSpPr>
              <a:spLocks noChangeArrowheads="1"/>
            </p:cNvSpPr>
            <p:nvPr/>
          </p:nvSpPr>
          <p:spPr bwMode="auto">
            <a:xfrm>
              <a:off x="5253" y="429"/>
              <a:ext cx="68"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6126" name="Freeform 170"/>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16127" name="Freeform 171"/>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249" name="Oval 172"/>
            <p:cNvSpPr>
              <a:spLocks noChangeArrowheads="1"/>
            </p:cNvSpPr>
            <p:nvPr/>
          </p:nvSpPr>
          <p:spPr bwMode="auto">
            <a:xfrm>
              <a:off x="5518" y="2609"/>
              <a:ext cx="47"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216129" name="Freeform 173"/>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93251" name="AutoShape 174"/>
            <p:cNvSpPr>
              <a:spLocks noChangeArrowheads="1"/>
            </p:cNvSpPr>
            <p:nvPr/>
          </p:nvSpPr>
          <p:spPr bwMode="auto">
            <a:xfrm>
              <a:off x="4140" y="2681"/>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52" name="AutoShape 175"/>
            <p:cNvSpPr>
              <a:spLocks noChangeArrowheads="1"/>
            </p:cNvSpPr>
            <p:nvPr/>
          </p:nvSpPr>
          <p:spPr bwMode="auto">
            <a:xfrm>
              <a:off x="4208" y="2714"/>
              <a:ext cx="1065"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53" name="Oval 176"/>
            <p:cNvSpPr>
              <a:spLocks noChangeArrowheads="1"/>
            </p:cNvSpPr>
            <p:nvPr/>
          </p:nvSpPr>
          <p:spPr bwMode="auto">
            <a:xfrm>
              <a:off x="4310" y="2380"/>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54" name="Oval 177"/>
            <p:cNvSpPr>
              <a:spLocks noChangeArrowheads="1"/>
            </p:cNvSpPr>
            <p:nvPr/>
          </p:nvSpPr>
          <p:spPr bwMode="auto">
            <a:xfrm>
              <a:off x="4486" y="2386"/>
              <a:ext cx="163" cy="137"/>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endParaRPr>
            </a:p>
          </p:txBody>
        </p:sp>
        <p:sp>
          <p:nvSpPr>
            <p:cNvPr id="93255" name="Oval 178"/>
            <p:cNvSpPr>
              <a:spLocks noChangeArrowheads="1"/>
            </p:cNvSpPr>
            <p:nvPr/>
          </p:nvSpPr>
          <p:spPr bwMode="auto">
            <a:xfrm>
              <a:off x="4663" y="2380"/>
              <a:ext cx="156"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sp>
          <p:nvSpPr>
            <p:cNvPr id="93256" name="Rectangle 179"/>
            <p:cNvSpPr>
              <a:spLocks noChangeArrowheads="1"/>
            </p:cNvSpPr>
            <p:nvPr/>
          </p:nvSpPr>
          <p:spPr bwMode="auto">
            <a:xfrm>
              <a:off x="5063" y="1836"/>
              <a:ext cx="81"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endParaRPr>
            </a:p>
          </p:txBody>
        </p:sp>
      </p:grpSp>
      <p:grpSp>
        <p:nvGrpSpPr>
          <p:cNvPr id="216096" name="Group 110"/>
          <p:cNvGrpSpPr>
            <a:grpSpLocks/>
          </p:cNvGrpSpPr>
          <p:nvPr/>
        </p:nvGrpSpPr>
        <p:grpSpPr bwMode="auto">
          <a:xfrm>
            <a:off x="6737350" y="2041526"/>
            <a:ext cx="757238" cy="379413"/>
            <a:chOff x="2466" y="2026"/>
            <a:chExt cx="477" cy="282"/>
          </a:xfrm>
        </p:grpSpPr>
        <p:sp>
          <p:nvSpPr>
            <p:cNvPr id="216098" name="Oval 111"/>
            <p:cNvSpPr>
              <a:spLocks noChangeArrowheads="1"/>
            </p:cNvSpPr>
            <p:nvPr/>
          </p:nvSpPr>
          <p:spPr bwMode="auto">
            <a:xfrm>
              <a:off x="2466" y="2168"/>
              <a:ext cx="476" cy="14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sp>
          <p:nvSpPr>
            <p:cNvPr id="216099" name="Line 112"/>
            <p:cNvSpPr>
              <a:spLocks noChangeShapeType="1"/>
            </p:cNvSpPr>
            <p:nvPr/>
          </p:nvSpPr>
          <p:spPr bwMode="auto">
            <a:xfrm>
              <a:off x="2470" y="2125"/>
              <a:ext cx="1" cy="8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100" name="Rectangle 113"/>
            <p:cNvSpPr>
              <a:spLocks noChangeArrowheads="1"/>
            </p:cNvSpPr>
            <p:nvPr/>
          </p:nvSpPr>
          <p:spPr bwMode="auto">
            <a:xfrm>
              <a:off x="2470" y="2125"/>
              <a:ext cx="472" cy="111"/>
            </a:xfrm>
            <a:prstGeom prst="rect">
              <a:avLst/>
            </a:prstGeom>
            <a:solidFill>
              <a:srgbClr val="DDDDDD"/>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2400" dirty="0">
                <a:solidFill>
                  <a:srgbClr val="000000"/>
                </a:solidFill>
                <a:latin typeface="Times New Roman" charset="0"/>
              </a:endParaRPr>
            </a:p>
          </p:txBody>
        </p:sp>
        <p:sp>
          <p:nvSpPr>
            <p:cNvPr id="216101" name="Oval 114"/>
            <p:cNvSpPr>
              <a:spLocks noChangeArrowheads="1"/>
            </p:cNvSpPr>
            <p:nvPr/>
          </p:nvSpPr>
          <p:spPr bwMode="auto">
            <a:xfrm>
              <a:off x="2466" y="2026"/>
              <a:ext cx="476" cy="160"/>
            </a:xfrm>
            <a:prstGeom prst="ellipse">
              <a:avLst/>
            </a:prstGeom>
            <a:solidFill>
              <a:srgbClr val="DDDDDD"/>
            </a:solidFill>
            <a:ln w="12700">
              <a:solidFill>
                <a:srgbClr val="000000"/>
              </a:solidFill>
              <a:round/>
              <a:headEnd/>
              <a:tailEnd/>
            </a:ln>
          </p:spPr>
          <p:txBody>
            <a:bodyPr wrap="none" anchor="ctr"/>
            <a:lstStyle/>
            <a:p>
              <a:pPr eaLnBrk="1" hangingPunct="1"/>
              <a:endParaRPr lang="en-US" dirty="0">
                <a:solidFill>
                  <a:srgbClr val="000000"/>
                </a:solidFill>
                <a:latin typeface="Arial" charset="0"/>
              </a:endParaRPr>
            </a:p>
          </p:txBody>
        </p:sp>
        <p:grpSp>
          <p:nvGrpSpPr>
            <p:cNvPr id="216102" name="Group 115"/>
            <p:cNvGrpSpPr>
              <a:grpSpLocks/>
            </p:cNvGrpSpPr>
            <p:nvPr/>
          </p:nvGrpSpPr>
          <p:grpSpPr bwMode="auto">
            <a:xfrm>
              <a:off x="2581" y="2061"/>
              <a:ext cx="236" cy="94"/>
              <a:chOff x="2848" y="848"/>
              <a:chExt cx="140" cy="98"/>
            </a:xfrm>
          </p:grpSpPr>
          <p:sp>
            <p:nvSpPr>
              <p:cNvPr id="216109" name="Line 116"/>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110" name="Line 117"/>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111" name="Line 118"/>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grpSp>
          <p:nvGrpSpPr>
            <p:cNvPr id="216103" name="Group 119"/>
            <p:cNvGrpSpPr>
              <a:grpSpLocks/>
            </p:cNvGrpSpPr>
            <p:nvPr/>
          </p:nvGrpSpPr>
          <p:grpSpPr bwMode="auto">
            <a:xfrm flipV="1">
              <a:off x="2581" y="2060"/>
              <a:ext cx="236" cy="94"/>
              <a:chOff x="2848" y="848"/>
              <a:chExt cx="140" cy="98"/>
            </a:xfrm>
          </p:grpSpPr>
          <p:sp>
            <p:nvSpPr>
              <p:cNvPr id="216106" name="Line 120"/>
              <p:cNvSpPr>
                <a:spLocks noChangeShapeType="1"/>
              </p:cNvSpPr>
              <p:nvPr/>
            </p:nvSpPr>
            <p:spPr bwMode="auto">
              <a:xfrm flipV="1">
                <a:off x="2848" y="848"/>
                <a:ext cx="50" cy="2"/>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107" name="Line 121"/>
              <p:cNvSpPr>
                <a:spLocks noChangeShapeType="1"/>
              </p:cNvSpPr>
              <p:nvPr/>
            </p:nvSpPr>
            <p:spPr bwMode="auto">
              <a:xfrm>
                <a:off x="2944" y="946"/>
                <a:ext cx="44"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108" name="Line 122"/>
              <p:cNvSpPr>
                <a:spLocks noChangeShapeType="1"/>
              </p:cNvSpPr>
              <p:nvPr/>
            </p:nvSpPr>
            <p:spPr bwMode="auto">
              <a:xfrm>
                <a:off x="2894" y="850"/>
                <a:ext cx="52" cy="96"/>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sp>
          <p:nvSpPr>
            <p:cNvPr id="216104" name="Line 123"/>
            <p:cNvSpPr>
              <a:spLocks noChangeShapeType="1"/>
            </p:cNvSpPr>
            <p:nvPr/>
          </p:nvSpPr>
          <p:spPr bwMode="auto">
            <a:xfrm flipH="1">
              <a:off x="2942" y="2109"/>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6105" name="Line 124"/>
            <p:cNvSpPr>
              <a:spLocks noChangeShapeType="1"/>
            </p:cNvSpPr>
            <p:nvPr/>
          </p:nvSpPr>
          <p:spPr bwMode="auto">
            <a:xfrm flipH="1">
              <a:off x="2466" y="2117"/>
              <a:ext cx="1" cy="12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pic>
        <p:nvPicPr>
          <p:cNvPr id="216097" name="Picture 15" descr="underline_bas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76426" y="671514"/>
            <a:ext cx="776922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02590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07941"/>
                                        </p:tgtEl>
                                        <p:attrNameLst>
                                          <p:attrName>style.visibility</p:attrName>
                                        </p:attrNameLst>
                                      </p:cBhvr>
                                      <p:to>
                                        <p:strVal val="visible"/>
                                      </p:to>
                                    </p:set>
                                    <p:animEffect transition="in" filter="wipe(up)">
                                      <p:cBhvr>
                                        <p:cTn id="7" dur="500"/>
                                        <p:tgtEl>
                                          <p:spTgt spid="707941"/>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0763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70797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707634"/>
                                        </p:tgtEl>
                                        <p:attrNameLst>
                                          <p:attrName>style.visibility</p:attrName>
                                        </p:attrNameLst>
                                      </p:cBhvr>
                                      <p:to>
                                        <p:strVal val="visible"/>
                                      </p:to>
                                    </p:set>
                                  </p:childTnLst>
                                </p:cTn>
                              </p:par>
                              <p:par>
                                <p:cTn id="16" presetID="9" presetClass="exit" presetSubtype="0" fill="hold" nodeType="withEffect">
                                  <p:stCondLst>
                                    <p:cond delay="0"/>
                                  </p:stCondLst>
                                  <p:childTnLst>
                                    <p:animEffect transition="out" filter="dissolve">
                                      <p:cBhvr>
                                        <p:cTn id="17" dur="500"/>
                                        <p:tgtEl>
                                          <p:spTgt spid="707941"/>
                                        </p:tgtEl>
                                      </p:cBhvr>
                                    </p:animEffect>
                                    <p:set>
                                      <p:cBhvr>
                                        <p:cTn id="18" dur="1" fill="hold">
                                          <p:stCondLst>
                                            <p:cond delay="499"/>
                                          </p:stCondLst>
                                        </p:cTn>
                                        <p:tgtEl>
                                          <p:spTgt spid="707941"/>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707628"/>
                                        </p:tgtEl>
                                      </p:cBhvr>
                                    </p:animEffect>
                                    <p:set>
                                      <p:cBhvr>
                                        <p:cTn id="21" dur="1" fill="hold">
                                          <p:stCondLst>
                                            <p:cond delay="499"/>
                                          </p:stCondLst>
                                        </p:cTn>
                                        <p:tgtEl>
                                          <p:spTgt spid="707628"/>
                                        </p:tgtEl>
                                        <p:attrNameLst>
                                          <p:attrName>style.visibility</p:attrName>
                                        </p:attrNameLst>
                                      </p:cBhvr>
                                      <p:to>
                                        <p:strVal val="hidden"/>
                                      </p:to>
                                    </p:set>
                                  </p:childTnLst>
                                </p:cTn>
                              </p:par>
                            </p:childTnLst>
                          </p:cTn>
                        </p:par>
                        <p:par>
                          <p:cTn id="22" fill="hold" nodeType="afterGroup">
                            <p:stCondLst>
                              <p:cond delay="500"/>
                            </p:stCondLst>
                            <p:childTnLst>
                              <p:par>
                                <p:cTn id="23" presetID="0" presetClass="path" presetSubtype="0" accel="50000" decel="50000" fill="hold" nodeType="afterEffect">
                                  <p:stCondLst>
                                    <p:cond delay="0"/>
                                  </p:stCondLst>
                                  <p:childTnLst>
                                    <p:animMotion origin="layout" path="M -1.66667E-6 6.03747E-6 L -1.66667E-6 0.07357 L 0.36771 0.07056 L 0.26545 0.23434 L 0.35625 0.23133 L 0.54826 0.0199 L 0.30347 0.51932 L 0.03437 0.51932 L 0.03437 0.41962 " pathEditMode="relative" ptsTypes="AAAAAAAAA">
                                      <p:cBhvr>
                                        <p:cTn id="24" dur="2000" fill="hold"/>
                                        <p:tgtEl>
                                          <p:spTgt spid="707973"/>
                                        </p:tgtEl>
                                        <p:attrNameLst>
                                          <p:attrName>ppt_x</p:attrName>
                                          <p:attrName>ppt_y</p:attrName>
                                        </p:attrNameLst>
                                      </p:cBhvr>
                                    </p:animMotion>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707975"/>
                                        </p:tgtEl>
                                        <p:attrNameLst>
                                          <p:attrName>style.visibility</p:attrName>
                                        </p:attrNameLst>
                                      </p:cBhvr>
                                      <p:to>
                                        <p:strVal val="visible"/>
                                      </p:to>
                                    </p:set>
                                    <p:animEffect transition="in" filter="wipe(down)">
                                      <p:cBhvr>
                                        <p:cTn id="29" dur="500"/>
                                        <p:tgtEl>
                                          <p:spTgt spid="707975"/>
                                        </p:tgtEl>
                                      </p:cBhvr>
                                    </p:animEffect>
                                  </p:childTnLst>
                                </p:cTn>
                              </p:par>
                              <p:par>
                                <p:cTn id="30" presetID="9" presetClass="exit" presetSubtype="0" fill="hold" nodeType="withEffect">
                                  <p:stCondLst>
                                    <p:cond delay="0"/>
                                  </p:stCondLst>
                                  <p:childTnLst>
                                    <p:animEffect transition="out" filter="dissolve">
                                      <p:cBhvr>
                                        <p:cTn id="31" dur="500"/>
                                        <p:tgtEl>
                                          <p:spTgt spid="707973"/>
                                        </p:tgtEl>
                                      </p:cBhvr>
                                    </p:animEffect>
                                    <p:set>
                                      <p:cBhvr>
                                        <p:cTn id="32" dur="1" fill="hold">
                                          <p:stCondLst>
                                            <p:cond delay="499"/>
                                          </p:stCondLst>
                                        </p:cTn>
                                        <p:tgtEl>
                                          <p:spTgt spid="707973"/>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xit" presetSubtype="0" fill="hold" nodeType="clickEffect">
                                  <p:stCondLst>
                                    <p:cond delay="0"/>
                                  </p:stCondLst>
                                  <p:childTnLst>
                                    <p:animEffect transition="out" filter="dissolve">
                                      <p:cBhvr>
                                        <p:cTn id="36" dur="500"/>
                                        <p:tgtEl>
                                          <p:spTgt spid="707975"/>
                                        </p:tgtEl>
                                      </p:cBhvr>
                                    </p:animEffect>
                                    <p:set>
                                      <p:cBhvr>
                                        <p:cTn id="37" dur="1" fill="hold">
                                          <p:stCondLst>
                                            <p:cond delay="499"/>
                                          </p:stCondLst>
                                        </p:cTn>
                                        <p:tgtEl>
                                          <p:spTgt spid="707975"/>
                                        </p:tgtEl>
                                        <p:attrNameLst>
                                          <p:attrName>style.visibility</p:attrName>
                                        </p:attrNameLst>
                                      </p:cBhvr>
                                      <p:to>
                                        <p:strVal val="hidden"/>
                                      </p:to>
                                    </p:set>
                                  </p:childTnLst>
                                </p:cTn>
                              </p:par>
                            </p:childTnLst>
                          </p:cTn>
                        </p:par>
                        <p:par>
                          <p:cTn id="38" fill="hold" nodeType="afterGroup">
                            <p:stCondLst>
                              <p:cond delay="500"/>
                            </p:stCondLst>
                            <p:childTnLst>
                              <p:par>
                                <p:cTn id="39" presetID="22" presetClass="entr" presetSubtype="1" fill="hold" nodeType="afterEffect">
                                  <p:stCondLst>
                                    <p:cond delay="0"/>
                                  </p:stCondLst>
                                  <p:childTnLst>
                                    <p:set>
                                      <p:cBhvr>
                                        <p:cTn id="40" dur="1" fill="hold">
                                          <p:stCondLst>
                                            <p:cond delay="0"/>
                                          </p:stCondLst>
                                        </p:cTn>
                                        <p:tgtEl>
                                          <p:spTgt spid="707975"/>
                                        </p:tgtEl>
                                        <p:attrNameLst>
                                          <p:attrName>style.visibility</p:attrName>
                                        </p:attrNameLst>
                                      </p:cBhvr>
                                      <p:to>
                                        <p:strVal val="visible"/>
                                      </p:to>
                                    </p:set>
                                    <p:animEffect transition="in" filter="wipe(up)">
                                      <p:cBhvr>
                                        <p:cTn id="41" dur="500"/>
                                        <p:tgtEl>
                                          <p:spTgt spid="707975"/>
                                        </p:tgtEl>
                                      </p:cBhvr>
                                    </p:animEffect>
                                  </p:childTnLst>
                                </p:cTn>
                              </p:par>
                              <p:par>
                                <p:cTn id="42" presetID="1" presetClass="entr" presetSubtype="0" fill="hold" grpId="0" nodeType="withEffect">
                                  <p:stCondLst>
                                    <p:cond delay="0"/>
                                  </p:stCondLst>
                                  <p:childTnLst>
                                    <p:set>
                                      <p:cBhvr>
                                        <p:cTn id="43" dur="1" fill="hold">
                                          <p:stCondLst>
                                            <p:cond delay="0"/>
                                          </p:stCondLst>
                                        </p:cTn>
                                        <p:tgtEl>
                                          <p:spTgt spid="707813"/>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nodeType="clickEffect">
                                  <p:stCondLst>
                                    <p:cond delay="0"/>
                                  </p:stCondLst>
                                  <p:childTnLst>
                                    <p:set>
                                      <p:cBhvr>
                                        <p:cTn id="47" dur="1" fill="hold">
                                          <p:stCondLst>
                                            <p:cond delay="0"/>
                                          </p:stCondLst>
                                        </p:cTn>
                                        <p:tgtEl>
                                          <p:spTgt spid="708046"/>
                                        </p:tgtEl>
                                        <p:attrNameLst>
                                          <p:attrName>style.visibility</p:attrName>
                                        </p:attrNameLst>
                                      </p:cBhvr>
                                      <p:to>
                                        <p:strVal val="visible"/>
                                      </p:to>
                                    </p:set>
                                    <p:animEffect transition="in" filter="dissolve">
                                      <p:cBhvr>
                                        <p:cTn id="48" dur="500"/>
                                        <p:tgtEl>
                                          <p:spTgt spid="708046"/>
                                        </p:tgtEl>
                                      </p:cBhvr>
                                    </p:animEffect>
                                  </p:childTnLst>
                                </p:cTn>
                              </p:par>
                              <p:par>
                                <p:cTn id="49" presetID="9" presetClass="exit" presetSubtype="0" fill="hold" nodeType="withEffect">
                                  <p:stCondLst>
                                    <p:cond delay="0"/>
                                  </p:stCondLst>
                                  <p:childTnLst>
                                    <p:animEffect transition="out" filter="dissolve">
                                      <p:cBhvr>
                                        <p:cTn id="50" dur="500"/>
                                        <p:tgtEl>
                                          <p:spTgt spid="707975"/>
                                        </p:tgtEl>
                                      </p:cBhvr>
                                    </p:animEffect>
                                    <p:set>
                                      <p:cBhvr>
                                        <p:cTn id="51" dur="1" fill="hold">
                                          <p:stCondLst>
                                            <p:cond delay="499"/>
                                          </p:stCondLst>
                                        </p:cTn>
                                        <p:tgtEl>
                                          <p:spTgt spid="707975"/>
                                        </p:tgtEl>
                                        <p:attrNameLst>
                                          <p:attrName>style.visibility</p:attrName>
                                        </p:attrNameLst>
                                      </p:cBhvr>
                                      <p:to>
                                        <p:strVal val="hidden"/>
                                      </p:to>
                                    </p:set>
                                  </p:childTnLst>
                                </p:cTn>
                              </p:par>
                            </p:childTnLst>
                          </p:cTn>
                        </p:par>
                        <p:par>
                          <p:cTn id="52" fill="hold" nodeType="afterGroup">
                            <p:stCondLst>
                              <p:cond delay="500"/>
                            </p:stCondLst>
                            <p:childTnLst>
                              <p:par>
                                <p:cTn id="53" presetID="0" presetClass="path" presetSubtype="0" accel="50000" decel="50000" fill="hold" nodeType="afterEffect">
                                  <p:stCondLst>
                                    <p:cond delay="0"/>
                                  </p:stCondLst>
                                  <p:childTnLst>
                                    <p:animMotion origin="layout" path="M 3.33333E-6 -5.8501E-6 L 0.00573 0.09969 L 0.28159 0.09646 L 0.52534 -0.418 L 0.31614 -0.18367 L 0.22986 -0.18668 L 0.32309 -0.36295 L -0.03438 -0.36295 L -0.03334 -0.42101 " pathEditMode="relative" ptsTypes="AAAAAAAAA">
                                      <p:cBhvr>
                                        <p:cTn id="54" dur="2000" fill="hold"/>
                                        <p:tgtEl>
                                          <p:spTgt spid="708046"/>
                                        </p:tgtEl>
                                        <p:attrNameLst>
                                          <p:attrName>ppt_x</p:attrName>
                                          <p:attrName>ppt_y</p:attrName>
                                        </p:attrNameLst>
                                      </p:cBhvr>
                                    </p:animMotion>
                                  </p:childTnLst>
                                </p:cTn>
                              </p:par>
                              <p:par>
                                <p:cTn id="55" presetID="1" presetClass="entr" presetSubtype="0" fill="hold" grpId="0" nodeType="withEffect">
                                  <p:stCondLst>
                                    <p:cond delay="0"/>
                                  </p:stCondLst>
                                  <p:childTnLst>
                                    <p:set>
                                      <p:cBhvr>
                                        <p:cTn id="56" dur="1" fill="hold">
                                          <p:stCondLst>
                                            <p:cond delay="0"/>
                                          </p:stCondLst>
                                        </p:cTn>
                                        <p:tgtEl>
                                          <p:spTgt spid="70763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xit" presetSubtype="0" fill="hold" nodeType="clickEffect">
                                  <p:stCondLst>
                                    <p:cond delay="0"/>
                                  </p:stCondLst>
                                  <p:childTnLst>
                                    <p:animEffect transition="out" filter="dissolve">
                                      <p:cBhvr>
                                        <p:cTn id="60" dur="500"/>
                                        <p:tgtEl>
                                          <p:spTgt spid="708046"/>
                                        </p:tgtEl>
                                      </p:cBhvr>
                                    </p:animEffect>
                                    <p:set>
                                      <p:cBhvr>
                                        <p:cTn id="61" dur="1" fill="hold">
                                          <p:stCondLst>
                                            <p:cond delay="499"/>
                                          </p:stCondLst>
                                        </p:cTn>
                                        <p:tgtEl>
                                          <p:spTgt spid="708046"/>
                                        </p:tgtEl>
                                        <p:attrNameLst>
                                          <p:attrName>style.visibility</p:attrName>
                                        </p:attrNameLst>
                                      </p:cBhvr>
                                      <p:to>
                                        <p:strVal val="hidden"/>
                                      </p:to>
                                    </p:set>
                                  </p:childTnLst>
                                </p:cTn>
                              </p:par>
                            </p:childTnLst>
                          </p:cTn>
                        </p:par>
                        <p:par>
                          <p:cTn id="62" fill="hold" nodeType="afterGroup">
                            <p:stCondLst>
                              <p:cond delay="500"/>
                            </p:stCondLst>
                            <p:childTnLst>
                              <p:par>
                                <p:cTn id="63" presetID="22" presetClass="entr" presetSubtype="4" fill="hold" nodeType="afterEffect">
                                  <p:stCondLst>
                                    <p:cond delay="0"/>
                                  </p:stCondLst>
                                  <p:childTnLst>
                                    <p:set>
                                      <p:cBhvr>
                                        <p:cTn id="64" dur="1" fill="hold">
                                          <p:stCondLst>
                                            <p:cond delay="0"/>
                                          </p:stCondLst>
                                        </p:cTn>
                                        <p:tgtEl>
                                          <p:spTgt spid="708061"/>
                                        </p:tgtEl>
                                        <p:attrNameLst>
                                          <p:attrName>style.visibility</p:attrName>
                                        </p:attrNameLst>
                                      </p:cBhvr>
                                      <p:to>
                                        <p:strVal val="visible"/>
                                      </p:to>
                                    </p:set>
                                    <p:animEffect transition="in" filter="wipe(down)">
                                      <p:cBhvr>
                                        <p:cTn id="65" dur="500"/>
                                        <p:tgtEl>
                                          <p:spTgt spid="708061"/>
                                        </p:tgtEl>
                                      </p:cBhvr>
                                    </p:animEffect>
                                  </p:childTnLst>
                                </p:cTn>
                              </p:par>
                            </p:childTnLst>
                          </p:cTn>
                        </p:par>
                        <p:par>
                          <p:cTn id="66" fill="hold" nodeType="afterGroup">
                            <p:stCondLst>
                              <p:cond delay="1000"/>
                            </p:stCondLst>
                            <p:childTnLst>
                              <p:par>
                                <p:cTn id="67" presetID="9" presetClass="entr" presetSubtype="0" fill="hold" nodeType="afterEffect">
                                  <p:stCondLst>
                                    <p:cond delay="0"/>
                                  </p:stCondLst>
                                  <p:childTnLst>
                                    <p:set>
                                      <p:cBhvr>
                                        <p:cTn id="68" dur="1" fill="hold">
                                          <p:stCondLst>
                                            <p:cond delay="0"/>
                                          </p:stCondLst>
                                        </p:cTn>
                                        <p:tgtEl>
                                          <p:spTgt spid="708062"/>
                                        </p:tgtEl>
                                        <p:attrNameLst>
                                          <p:attrName>style.visibility</p:attrName>
                                        </p:attrNameLst>
                                      </p:cBhvr>
                                      <p:to>
                                        <p:strVal val="visible"/>
                                      </p:to>
                                    </p:set>
                                    <p:animEffect transition="in" filter="dissolve">
                                      <p:cBhvr>
                                        <p:cTn id="69" dur="1000"/>
                                        <p:tgtEl>
                                          <p:spTgt spid="708062"/>
                                        </p:tgtEl>
                                      </p:cBhvr>
                                    </p:animEffect>
                                  </p:childTnLst>
                                </p:cTn>
                              </p:par>
                              <p:par>
                                <p:cTn id="70" presetID="1" presetClass="entr" presetSubtype="0" fill="hold" grpId="0" nodeType="withEffect">
                                  <p:stCondLst>
                                    <p:cond delay="0"/>
                                  </p:stCondLst>
                                  <p:childTnLst>
                                    <p:set>
                                      <p:cBhvr>
                                        <p:cTn id="71" dur="1" fill="hold">
                                          <p:stCondLst>
                                            <p:cond delay="0"/>
                                          </p:stCondLst>
                                        </p:cTn>
                                        <p:tgtEl>
                                          <p:spTgt spid="708064"/>
                                        </p:tgtEl>
                                        <p:attrNameLst>
                                          <p:attrName>style.visibility</p:attrName>
                                        </p:attrNameLst>
                                      </p:cBhvr>
                                      <p:to>
                                        <p:strVal val="visible"/>
                                      </p:to>
                                    </p:set>
                                  </p:childTnLst>
                                </p:cTn>
                              </p:par>
                            </p:childTnLst>
                          </p:cTn>
                        </p:par>
                        <p:par>
                          <p:cTn id="72" fill="hold" nodeType="afterGroup">
                            <p:stCondLst>
                              <p:cond delay="2000"/>
                            </p:stCondLst>
                            <p:childTnLst>
                              <p:par>
                                <p:cTn id="73" presetID="9" presetClass="entr" presetSubtype="0" fill="hold" grpId="1" nodeType="afterEffect">
                                  <p:stCondLst>
                                    <p:cond delay="0"/>
                                  </p:stCondLst>
                                  <p:childTnLst>
                                    <p:set>
                                      <p:cBhvr>
                                        <p:cTn id="74" dur="1" fill="hold">
                                          <p:stCondLst>
                                            <p:cond delay="0"/>
                                          </p:stCondLst>
                                        </p:cTn>
                                        <p:tgtEl>
                                          <p:spTgt spid="708064"/>
                                        </p:tgtEl>
                                        <p:attrNameLst>
                                          <p:attrName>style.visibility</p:attrName>
                                        </p:attrNameLst>
                                      </p:cBhvr>
                                      <p:to>
                                        <p:strVal val="visible"/>
                                      </p:to>
                                    </p:set>
                                    <p:animEffect transition="in" filter="dissolve">
                                      <p:cBhvr>
                                        <p:cTn id="75" dur="500"/>
                                        <p:tgtEl>
                                          <p:spTgt spid="7080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633" grpId="0"/>
      <p:bldP spid="707634" grpId="0"/>
      <p:bldP spid="707635" grpId="0"/>
      <p:bldP spid="707813" grpId="0"/>
      <p:bldP spid="708064" grpId="0"/>
      <p:bldP spid="708064"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strike="sngStrike" dirty="0"/>
              <a:t>OSI vs TCP Stack</a:t>
            </a:r>
          </a:p>
          <a:p>
            <a:r>
              <a:rPr lang="en-US" strike="sngStrike" dirty="0"/>
              <a:t>A day in the life of a web request – big picture</a:t>
            </a:r>
          </a:p>
          <a:p>
            <a:r>
              <a:rPr lang="en-US" dirty="0"/>
              <a:t>Network Structure</a:t>
            </a:r>
          </a:p>
          <a:p>
            <a:r>
              <a:rPr lang="en-US" dirty="0"/>
              <a:t>L5 – Application (HTTP, DNS)</a:t>
            </a:r>
          </a:p>
          <a:p>
            <a:r>
              <a:rPr lang="en-US"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248155439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sp>
        <p:nvSpPr>
          <p:cNvPr id="74754" name="Rectangle 3"/>
          <p:cNvSpPr>
            <a:spLocks noGrp="1" noChangeArrowheads="1"/>
          </p:cNvSpPr>
          <p:nvPr>
            <p:ph type="body" sz="half" idx="4294967295"/>
          </p:nvPr>
        </p:nvSpPr>
        <p:spPr>
          <a:xfrm>
            <a:off x="1997075" y="1073151"/>
            <a:ext cx="8204200" cy="906463"/>
          </a:xfrm>
        </p:spPr>
        <p:txBody>
          <a:bodyPr/>
          <a:lstStyle/>
          <a:p>
            <a:pPr marL="0" indent="0">
              <a:buSzPct val="75000"/>
              <a:buNone/>
            </a:pPr>
            <a:r>
              <a:rPr lang="en-US" altLang="x-none" sz="2400" i="1">
                <a:solidFill>
                  <a:srgbClr val="CC0000"/>
                </a:solidFill>
                <a:ea typeface="ＭＳ Ｐゴシック" charset="-128"/>
              </a:rPr>
              <a:t>Question: </a:t>
            </a:r>
            <a:r>
              <a:rPr lang="en-US" altLang="x-none" sz="2400">
                <a:ea typeface="ＭＳ Ｐゴシック" charset="-128"/>
              </a:rPr>
              <a:t>given </a:t>
            </a:r>
            <a:r>
              <a:rPr lang="en-US" altLang="x-none" sz="2400" i="1">
                <a:ea typeface="ＭＳ Ｐゴシック" charset="-128"/>
              </a:rPr>
              <a:t>millions</a:t>
            </a:r>
            <a:r>
              <a:rPr lang="en-US" altLang="x-none" sz="2400">
                <a:ea typeface="ＭＳ Ｐゴシック" charset="-128"/>
              </a:rPr>
              <a:t> of access ISPs, how to connect them together?</a:t>
            </a:r>
          </a:p>
          <a:p>
            <a:pPr marL="0" indent="0">
              <a:buSzPct val="75000"/>
              <a:buNone/>
            </a:pPr>
            <a:endParaRPr lang="en-US" altLang="x-none" sz="2400">
              <a:ea typeface="ＭＳ Ｐゴシック" charset="-128"/>
            </a:endParaRPr>
          </a:p>
        </p:txBody>
      </p:sp>
      <p:pic>
        <p:nvPicPr>
          <p:cNvPr id="74755"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4756" name="Group 5"/>
          <p:cNvGrpSpPr>
            <a:grpSpLocks/>
          </p:cNvGrpSpPr>
          <p:nvPr/>
        </p:nvGrpSpPr>
        <p:grpSpPr bwMode="auto">
          <a:xfrm>
            <a:off x="1974851" y="1849438"/>
            <a:ext cx="8437563" cy="4559300"/>
            <a:chOff x="154891" y="1905681"/>
            <a:chExt cx="8436427" cy="4559651"/>
          </a:xfrm>
        </p:grpSpPr>
        <p:grpSp>
          <p:nvGrpSpPr>
            <p:cNvPr id="74759" name="Group 2"/>
            <p:cNvGrpSpPr>
              <a:grpSpLocks/>
            </p:cNvGrpSpPr>
            <p:nvPr/>
          </p:nvGrpSpPr>
          <p:grpSpPr bwMode="auto">
            <a:xfrm>
              <a:off x="1529396" y="2297655"/>
              <a:ext cx="648422" cy="418253"/>
              <a:chOff x="3053396" y="4304255"/>
              <a:chExt cx="648422" cy="418253"/>
            </a:xfrm>
          </p:grpSpPr>
          <p:sp>
            <p:nvSpPr>
              <p:cNvPr id="7481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2"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0" name="Group 131"/>
            <p:cNvGrpSpPr>
              <a:grpSpLocks/>
            </p:cNvGrpSpPr>
            <p:nvPr/>
          </p:nvGrpSpPr>
          <p:grpSpPr bwMode="auto">
            <a:xfrm>
              <a:off x="373696" y="3097755"/>
              <a:ext cx="648422" cy="418253"/>
              <a:chOff x="3053396" y="4304255"/>
              <a:chExt cx="648422" cy="418253"/>
            </a:xfrm>
          </p:grpSpPr>
          <p:sp>
            <p:nvSpPr>
              <p:cNvPr id="7480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0"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1" name="Group 135"/>
            <p:cNvGrpSpPr>
              <a:grpSpLocks/>
            </p:cNvGrpSpPr>
            <p:nvPr/>
          </p:nvGrpSpPr>
          <p:grpSpPr bwMode="auto">
            <a:xfrm>
              <a:off x="6037896" y="2551655"/>
              <a:ext cx="648422" cy="418253"/>
              <a:chOff x="3053396" y="4304255"/>
              <a:chExt cx="648422" cy="418253"/>
            </a:xfrm>
          </p:grpSpPr>
          <p:sp>
            <p:nvSpPr>
              <p:cNvPr id="7480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8"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2" name="Group 138"/>
            <p:cNvGrpSpPr>
              <a:grpSpLocks/>
            </p:cNvGrpSpPr>
            <p:nvPr/>
          </p:nvGrpSpPr>
          <p:grpSpPr bwMode="auto">
            <a:xfrm>
              <a:off x="945196" y="5409155"/>
              <a:ext cx="648422" cy="418253"/>
              <a:chOff x="3053396" y="4304255"/>
              <a:chExt cx="648422" cy="418253"/>
            </a:xfrm>
          </p:grpSpPr>
          <p:sp>
            <p:nvSpPr>
              <p:cNvPr id="7480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6"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3" name="Group 141"/>
            <p:cNvGrpSpPr>
              <a:grpSpLocks/>
            </p:cNvGrpSpPr>
            <p:nvPr/>
          </p:nvGrpSpPr>
          <p:grpSpPr bwMode="auto">
            <a:xfrm>
              <a:off x="526096" y="4786855"/>
              <a:ext cx="648422" cy="418253"/>
              <a:chOff x="3053396" y="4304255"/>
              <a:chExt cx="648422" cy="418253"/>
            </a:xfrm>
          </p:grpSpPr>
          <p:sp>
            <p:nvSpPr>
              <p:cNvPr id="7480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4"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4" name="Group 144"/>
            <p:cNvGrpSpPr>
              <a:grpSpLocks/>
            </p:cNvGrpSpPr>
            <p:nvPr/>
          </p:nvGrpSpPr>
          <p:grpSpPr bwMode="auto">
            <a:xfrm>
              <a:off x="297496" y="4126455"/>
              <a:ext cx="648422" cy="418253"/>
              <a:chOff x="3053396" y="4304255"/>
              <a:chExt cx="648422" cy="418253"/>
            </a:xfrm>
          </p:grpSpPr>
          <p:sp>
            <p:nvSpPr>
              <p:cNvPr id="7480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2"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5" name="Group 147"/>
            <p:cNvGrpSpPr>
              <a:grpSpLocks/>
            </p:cNvGrpSpPr>
            <p:nvPr/>
          </p:nvGrpSpPr>
          <p:grpSpPr bwMode="auto">
            <a:xfrm>
              <a:off x="6787196" y="2983455"/>
              <a:ext cx="648422" cy="418253"/>
              <a:chOff x="3053396" y="4304255"/>
              <a:chExt cx="648422" cy="418253"/>
            </a:xfrm>
          </p:grpSpPr>
          <p:sp>
            <p:nvSpPr>
              <p:cNvPr id="7479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0"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6" name="Group 150"/>
            <p:cNvGrpSpPr>
              <a:grpSpLocks/>
            </p:cNvGrpSpPr>
            <p:nvPr/>
          </p:nvGrpSpPr>
          <p:grpSpPr bwMode="auto">
            <a:xfrm>
              <a:off x="3129596" y="2056355"/>
              <a:ext cx="648422" cy="418253"/>
              <a:chOff x="3053396" y="4304255"/>
              <a:chExt cx="648422" cy="418253"/>
            </a:xfrm>
          </p:grpSpPr>
          <p:sp>
            <p:nvSpPr>
              <p:cNvPr id="7479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8"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7" name="Group 153"/>
            <p:cNvGrpSpPr>
              <a:grpSpLocks/>
            </p:cNvGrpSpPr>
            <p:nvPr/>
          </p:nvGrpSpPr>
          <p:grpSpPr bwMode="auto">
            <a:xfrm>
              <a:off x="754696" y="2704055"/>
              <a:ext cx="648422" cy="418253"/>
              <a:chOff x="3053396" y="4304255"/>
              <a:chExt cx="648422" cy="418253"/>
            </a:xfrm>
          </p:grpSpPr>
          <p:sp>
            <p:nvSpPr>
              <p:cNvPr id="7479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6"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8" name="Group 156"/>
            <p:cNvGrpSpPr>
              <a:grpSpLocks/>
            </p:cNvGrpSpPr>
            <p:nvPr/>
          </p:nvGrpSpPr>
          <p:grpSpPr bwMode="auto">
            <a:xfrm>
              <a:off x="4043996" y="2030955"/>
              <a:ext cx="648422" cy="418253"/>
              <a:chOff x="3053396" y="4304255"/>
              <a:chExt cx="648422" cy="418253"/>
            </a:xfrm>
          </p:grpSpPr>
          <p:sp>
            <p:nvSpPr>
              <p:cNvPr id="7479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4"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69" name="Group 160"/>
            <p:cNvGrpSpPr>
              <a:grpSpLocks/>
            </p:cNvGrpSpPr>
            <p:nvPr/>
          </p:nvGrpSpPr>
          <p:grpSpPr bwMode="auto">
            <a:xfrm>
              <a:off x="7104696" y="5663155"/>
              <a:ext cx="648422" cy="418253"/>
              <a:chOff x="3053396" y="4304255"/>
              <a:chExt cx="648422" cy="418253"/>
            </a:xfrm>
          </p:grpSpPr>
          <p:sp>
            <p:nvSpPr>
              <p:cNvPr id="7479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2"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70" name="Group 163"/>
            <p:cNvGrpSpPr>
              <a:grpSpLocks/>
            </p:cNvGrpSpPr>
            <p:nvPr/>
          </p:nvGrpSpPr>
          <p:grpSpPr bwMode="auto">
            <a:xfrm>
              <a:off x="7942896" y="5015455"/>
              <a:ext cx="648422" cy="418253"/>
              <a:chOff x="3053396" y="4304255"/>
              <a:chExt cx="648422" cy="418253"/>
            </a:xfrm>
          </p:grpSpPr>
          <p:sp>
            <p:nvSpPr>
              <p:cNvPr id="7478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0"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71" name="Group 166"/>
            <p:cNvGrpSpPr>
              <a:grpSpLocks/>
            </p:cNvGrpSpPr>
            <p:nvPr/>
          </p:nvGrpSpPr>
          <p:grpSpPr bwMode="auto">
            <a:xfrm>
              <a:off x="7714296" y="4101055"/>
              <a:ext cx="648422" cy="418253"/>
              <a:chOff x="3053396" y="4304255"/>
              <a:chExt cx="648422" cy="418253"/>
            </a:xfrm>
          </p:grpSpPr>
          <p:sp>
            <p:nvSpPr>
              <p:cNvPr id="7478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8"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72" name="Group 169"/>
            <p:cNvGrpSpPr>
              <a:grpSpLocks/>
            </p:cNvGrpSpPr>
            <p:nvPr/>
          </p:nvGrpSpPr>
          <p:grpSpPr bwMode="auto">
            <a:xfrm>
              <a:off x="4869496" y="5904455"/>
              <a:ext cx="648422" cy="418253"/>
              <a:chOff x="3053396" y="4304255"/>
              <a:chExt cx="648422" cy="418253"/>
            </a:xfrm>
          </p:grpSpPr>
          <p:sp>
            <p:nvSpPr>
              <p:cNvPr id="7478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6"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73" name="Group 172"/>
            <p:cNvGrpSpPr>
              <a:grpSpLocks/>
            </p:cNvGrpSpPr>
            <p:nvPr/>
          </p:nvGrpSpPr>
          <p:grpSpPr bwMode="auto">
            <a:xfrm>
              <a:off x="3955096" y="6044155"/>
              <a:ext cx="648422" cy="418253"/>
              <a:chOff x="3053396" y="4304255"/>
              <a:chExt cx="648422" cy="418253"/>
            </a:xfrm>
          </p:grpSpPr>
          <p:sp>
            <p:nvSpPr>
              <p:cNvPr id="7478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4"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4774" name="Group 175"/>
            <p:cNvGrpSpPr>
              <a:grpSpLocks/>
            </p:cNvGrpSpPr>
            <p:nvPr/>
          </p:nvGrpSpPr>
          <p:grpSpPr bwMode="auto">
            <a:xfrm>
              <a:off x="2735896" y="5891755"/>
              <a:ext cx="648422" cy="418253"/>
              <a:chOff x="3053396" y="4304255"/>
              <a:chExt cx="648422" cy="418253"/>
            </a:xfrm>
          </p:grpSpPr>
          <p:sp>
            <p:nvSpPr>
              <p:cNvPr id="7478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2"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74775" name="TextBox 4"/>
            <p:cNvSpPr txBox="1">
              <a:spLocks noChangeArrowheads="1"/>
            </p:cNvSpPr>
            <p:nvPr/>
          </p:nvSpPr>
          <p:spPr bwMode="auto">
            <a:xfrm rot="1053502">
              <a:off x="5143500" y="1955800"/>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4776" name="TextBox 179"/>
            <p:cNvSpPr txBox="1">
              <a:spLocks noChangeArrowheads="1"/>
            </p:cNvSpPr>
            <p:nvPr/>
          </p:nvSpPr>
          <p:spPr bwMode="auto">
            <a:xfrm rot="2829263">
              <a:off x="7429500" y="3429000"/>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4777" name="TextBox 180"/>
            <p:cNvSpPr txBox="1">
              <a:spLocks noChangeArrowheads="1"/>
            </p:cNvSpPr>
            <p:nvPr/>
          </p:nvSpPr>
          <p:spPr bwMode="auto">
            <a:xfrm rot="9845918">
              <a:off x="6098241" y="5942112"/>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4778" name="TextBox 181"/>
            <p:cNvSpPr txBox="1">
              <a:spLocks noChangeArrowheads="1"/>
            </p:cNvSpPr>
            <p:nvPr/>
          </p:nvSpPr>
          <p:spPr bwMode="auto">
            <a:xfrm rot="-9948738">
              <a:off x="1730786" y="5845469"/>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4779" name="TextBox 182"/>
            <p:cNvSpPr txBox="1">
              <a:spLocks noChangeArrowheads="1"/>
            </p:cNvSpPr>
            <p:nvPr/>
          </p:nvSpPr>
          <p:spPr bwMode="auto">
            <a:xfrm rot="-4992697">
              <a:off x="144631" y="3539025"/>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4780" name="TextBox 183"/>
            <p:cNvSpPr txBox="1">
              <a:spLocks noChangeArrowheads="1"/>
            </p:cNvSpPr>
            <p:nvPr/>
          </p:nvSpPr>
          <p:spPr bwMode="auto">
            <a:xfrm rot="-1017263">
              <a:off x="2330376" y="1905681"/>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grpSp>
    </p:spTree>
    <p:extLst>
      <p:ext uri="{BB962C8B-B14F-4D97-AF65-F5344CB8AC3E}">
        <p14:creationId xmlns:p14="http://schemas.microsoft.com/office/powerpoint/2010/main" val="32182979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sp>
        <p:nvSpPr>
          <p:cNvPr id="76802" name="Rectangle 3"/>
          <p:cNvSpPr>
            <a:spLocks noGrp="1" noChangeArrowheads="1"/>
          </p:cNvSpPr>
          <p:nvPr>
            <p:ph type="body" sz="half" idx="4294967295"/>
          </p:nvPr>
        </p:nvSpPr>
        <p:spPr>
          <a:xfrm>
            <a:off x="1997075" y="1073150"/>
            <a:ext cx="8204200" cy="673100"/>
          </a:xfrm>
        </p:spPr>
        <p:txBody>
          <a:bodyPr/>
          <a:lstStyle/>
          <a:p>
            <a:pPr marL="0" indent="0">
              <a:buSzPct val="75000"/>
              <a:buNone/>
            </a:pPr>
            <a:r>
              <a:rPr lang="en-US" altLang="x-none" sz="2400" i="1">
                <a:solidFill>
                  <a:srgbClr val="CC0000"/>
                </a:solidFill>
                <a:ea typeface="ＭＳ Ｐゴシック" charset="-128"/>
              </a:rPr>
              <a:t>Option: </a:t>
            </a:r>
            <a:r>
              <a:rPr lang="en-US" altLang="x-none" sz="2400" i="1">
                <a:ea typeface="ＭＳ Ｐゴシック" charset="-128"/>
              </a:rPr>
              <a:t>connect each access ISP to every other access ISP? </a:t>
            </a:r>
          </a:p>
          <a:p>
            <a:pPr marL="0" indent="0">
              <a:buSzPct val="75000"/>
              <a:buNone/>
            </a:pPr>
            <a:endParaRPr lang="en-US" altLang="x-none" sz="2400">
              <a:ea typeface="ＭＳ Ｐゴシック" charset="-128"/>
            </a:endParaRPr>
          </a:p>
        </p:txBody>
      </p:sp>
      <p:pic>
        <p:nvPicPr>
          <p:cNvPr id="76803"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804" name="Group 141"/>
          <p:cNvGrpSpPr>
            <a:grpSpLocks/>
          </p:cNvGrpSpPr>
          <p:nvPr/>
        </p:nvGrpSpPr>
        <p:grpSpPr bwMode="auto">
          <a:xfrm>
            <a:off x="2346325" y="4730751"/>
            <a:ext cx="647700" cy="417513"/>
            <a:chOff x="3053396" y="4304255"/>
            <a:chExt cx="648422" cy="418253"/>
          </a:xfrm>
        </p:grpSpPr>
        <p:sp>
          <p:nvSpPr>
            <p:cNvPr id="7691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3"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05" name="Group 144"/>
          <p:cNvGrpSpPr>
            <a:grpSpLocks/>
          </p:cNvGrpSpPr>
          <p:nvPr/>
        </p:nvGrpSpPr>
        <p:grpSpPr bwMode="auto">
          <a:xfrm>
            <a:off x="2117725" y="4070351"/>
            <a:ext cx="647700" cy="417513"/>
            <a:chOff x="3053396" y="4304255"/>
            <a:chExt cx="648422" cy="418253"/>
          </a:xfrm>
        </p:grpSpPr>
        <p:sp>
          <p:nvSpPr>
            <p:cNvPr id="76910"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1"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76806" name="TextBox 181"/>
          <p:cNvSpPr txBox="1">
            <a:spLocks noChangeArrowheads="1"/>
          </p:cNvSpPr>
          <p:nvPr/>
        </p:nvSpPr>
        <p:spPr bwMode="auto">
          <a:xfrm rot="-9948738">
            <a:off x="3551239" y="5789614"/>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6807" name="TextBox 182"/>
          <p:cNvSpPr txBox="1">
            <a:spLocks noChangeArrowheads="1"/>
          </p:cNvSpPr>
          <p:nvPr/>
        </p:nvSpPr>
        <p:spPr bwMode="auto">
          <a:xfrm rot="-4992697">
            <a:off x="1964532" y="3482182"/>
            <a:ext cx="544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6808" name="TextBox 183"/>
          <p:cNvSpPr txBox="1">
            <a:spLocks noChangeArrowheads="1"/>
          </p:cNvSpPr>
          <p:nvPr/>
        </p:nvSpPr>
        <p:spPr bwMode="auto">
          <a:xfrm rot="-1017263">
            <a:off x="4151314" y="1849439"/>
            <a:ext cx="54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grpSp>
        <p:nvGrpSpPr>
          <p:cNvPr id="19" name="Group 25"/>
          <p:cNvGrpSpPr>
            <a:grpSpLocks/>
          </p:cNvGrpSpPr>
          <p:nvPr/>
        </p:nvGrpSpPr>
        <p:grpSpPr bwMode="auto">
          <a:xfrm>
            <a:off x="2432050" y="2281239"/>
            <a:ext cx="7361238" cy="3768725"/>
            <a:chOff x="888125" y="2295063"/>
            <a:chExt cx="7361771" cy="3769689"/>
          </a:xfrm>
        </p:grpSpPr>
        <p:cxnSp>
          <p:nvCxnSpPr>
            <p:cNvPr id="76890" name="Straight Connector 7"/>
            <p:cNvCxnSpPr>
              <a:cxnSpLocks noChangeShapeType="1"/>
              <a:stCxn id="76852" idx="0"/>
            </p:cNvCxnSpPr>
            <p:nvPr/>
          </p:nvCxnSpPr>
          <p:spPr bwMode="auto">
            <a:xfrm flipV="1">
              <a:off x="1661409" y="2570969"/>
              <a:ext cx="577293" cy="28026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1" name="Straight Connector 188"/>
            <p:cNvCxnSpPr>
              <a:cxnSpLocks noChangeShapeType="1"/>
              <a:stCxn id="76852" idx="0"/>
            </p:cNvCxnSpPr>
            <p:nvPr/>
          </p:nvCxnSpPr>
          <p:spPr bwMode="auto">
            <a:xfrm flipH="1" flipV="1">
              <a:off x="1509155" y="3032403"/>
              <a:ext cx="171469" cy="232712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2" name="Straight Connector 190"/>
            <p:cNvCxnSpPr>
              <a:cxnSpLocks noChangeShapeType="1"/>
              <a:stCxn id="76852" idx="0"/>
            </p:cNvCxnSpPr>
            <p:nvPr/>
          </p:nvCxnSpPr>
          <p:spPr bwMode="auto">
            <a:xfrm flipH="1" flipV="1">
              <a:off x="1185287" y="3451504"/>
              <a:ext cx="495337" cy="190802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3" name="Straight Connector 192"/>
            <p:cNvCxnSpPr>
              <a:cxnSpLocks noChangeShapeType="1"/>
              <a:stCxn id="76852" idx="0"/>
            </p:cNvCxnSpPr>
            <p:nvPr/>
          </p:nvCxnSpPr>
          <p:spPr bwMode="auto">
            <a:xfrm flipH="1" flipV="1">
              <a:off x="1181567" y="4298698"/>
              <a:ext cx="499057" cy="106082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4" name="Straight Connector 195"/>
            <p:cNvCxnSpPr>
              <a:cxnSpLocks noChangeShapeType="1"/>
              <a:stCxn id="76852" idx="0"/>
            </p:cNvCxnSpPr>
            <p:nvPr/>
          </p:nvCxnSpPr>
          <p:spPr bwMode="auto">
            <a:xfrm flipH="1" flipV="1">
              <a:off x="1386886" y="4980292"/>
              <a:ext cx="293738" cy="37923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5" name="Straight Connector 197"/>
            <p:cNvCxnSpPr>
              <a:cxnSpLocks noChangeShapeType="1"/>
              <a:endCxn id="76852" idx="0"/>
            </p:cNvCxnSpPr>
            <p:nvPr/>
          </p:nvCxnSpPr>
          <p:spPr bwMode="auto">
            <a:xfrm flipH="1" flipV="1">
              <a:off x="1661409" y="5373637"/>
              <a:ext cx="1526432" cy="59300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6" name="Straight Connector 199"/>
            <p:cNvCxnSpPr>
              <a:cxnSpLocks noChangeShapeType="1"/>
              <a:endCxn id="76852" idx="0"/>
            </p:cNvCxnSpPr>
            <p:nvPr/>
          </p:nvCxnSpPr>
          <p:spPr bwMode="auto">
            <a:xfrm flipH="1" flipV="1">
              <a:off x="1680624" y="5359527"/>
              <a:ext cx="2723702" cy="7030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7" name="Straight Connector 201"/>
            <p:cNvCxnSpPr>
              <a:cxnSpLocks noChangeShapeType="1"/>
              <a:endCxn id="76852" idx="0"/>
            </p:cNvCxnSpPr>
            <p:nvPr/>
          </p:nvCxnSpPr>
          <p:spPr bwMode="auto">
            <a:xfrm flipH="1" flipV="1">
              <a:off x="1680624" y="5359527"/>
              <a:ext cx="3605885" cy="61900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8" name="Straight Connector 203"/>
            <p:cNvCxnSpPr>
              <a:cxnSpLocks noChangeShapeType="1"/>
              <a:endCxn id="76852" idx="0"/>
            </p:cNvCxnSpPr>
            <p:nvPr/>
          </p:nvCxnSpPr>
          <p:spPr bwMode="auto">
            <a:xfrm flipH="1">
              <a:off x="1680624" y="5184745"/>
              <a:ext cx="6569272" cy="1747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99" name="Straight Connector 204"/>
            <p:cNvCxnSpPr>
              <a:cxnSpLocks noChangeShapeType="1"/>
              <a:endCxn id="76852" idx="0"/>
            </p:cNvCxnSpPr>
            <p:nvPr/>
          </p:nvCxnSpPr>
          <p:spPr bwMode="auto">
            <a:xfrm flipH="1" flipV="1">
              <a:off x="1680624" y="5359527"/>
              <a:ext cx="5742435" cy="48670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900" name="Straight Connector 207"/>
            <p:cNvCxnSpPr>
              <a:cxnSpLocks noChangeShapeType="1"/>
              <a:endCxn id="76852" idx="0"/>
            </p:cNvCxnSpPr>
            <p:nvPr/>
          </p:nvCxnSpPr>
          <p:spPr bwMode="auto">
            <a:xfrm flipH="1">
              <a:off x="1680624" y="4311835"/>
              <a:ext cx="6338019" cy="10476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901" name="Straight Connector 209"/>
            <p:cNvCxnSpPr>
              <a:cxnSpLocks noChangeShapeType="1"/>
              <a:endCxn id="76852" idx="0"/>
            </p:cNvCxnSpPr>
            <p:nvPr/>
          </p:nvCxnSpPr>
          <p:spPr bwMode="auto">
            <a:xfrm flipH="1">
              <a:off x="1680624" y="3273553"/>
              <a:ext cx="5749312" cy="20859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902" name="Straight Connector 211"/>
            <p:cNvCxnSpPr>
              <a:cxnSpLocks noChangeShapeType="1"/>
              <a:endCxn id="76852" idx="0"/>
            </p:cNvCxnSpPr>
            <p:nvPr/>
          </p:nvCxnSpPr>
          <p:spPr bwMode="auto">
            <a:xfrm flipH="1">
              <a:off x="1680624" y="2784308"/>
              <a:ext cx="4942318" cy="257521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903" name="Straight Connector 213"/>
            <p:cNvCxnSpPr>
              <a:cxnSpLocks noChangeShapeType="1"/>
              <a:endCxn id="76852" idx="0"/>
            </p:cNvCxnSpPr>
            <p:nvPr/>
          </p:nvCxnSpPr>
          <p:spPr bwMode="auto">
            <a:xfrm flipH="1">
              <a:off x="1680624" y="2295063"/>
              <a:ext cx="2971398" cy="30644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904" name="Straight Connector 215"/>
            <p:cNvCxnSpPr>
              <a:cxnSpLocks noChangeShapeType="1"/>
              <a:endCxn id="76852" idx="0"/>
            </p:cNvCxnSpPr>
            <p:nvPr/>
          </p:nvCxnSpPr>
          <p:spPr bwMode="auto">
            <a:xfrm flipH="1">
              <a:off x="1680624" y="2295321"/>
              <a:ext cx="2025496" cy="306420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76905" name="TextBox 24"/>
            <p:cNvSpPr txBox="1">
              <a:spLocks noChangeArrowheads="1"/>
            </p:cNvSpPr>
            <p:nvPr/>
          </p:nvSpPr>
          <p:spPr bwMode="auto">
            <a:xfrm rot="5710989">
              <a:off x="859913" y="4114468"/>
              <a:ext cx="3642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a:t>
              </a:r>
            </a:p>
          </p:txBody>
        </p:sp>
        <p:sp>
          <p:nvSpPr>
            <p:cNvPr id="76906" name="TextBox 218"/>
            <p:cNvSpPr txBox="1">
              <a:spLocks noChangeArrowheads="1"/>
            </p:cNvSpPr>
            <p:nvPr/>
          </p:nvSpPr>
          <p:spPr bwMode="auto">
            <a:xfrm rot="7515077">
              <a:off x="4511491" y="5728762"/>
              <a:ext cx="3642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a:t>
              </a:r>
            </a:p>
          </p:txBody>
        </p:sp>
        <p:sp>
          <p:nvSpPr>
            <p:cNvPr id="76907" name="TextBox 219"/>
            <p:cNvSpPr txBox="1">
              <a:spLocks noChangeArrowheads="1"/>
            </p:cNvSpPr>
            <p:nvPr/>
          </p:nvSpPr>
          <p:spPr bwMode="auto">
            <a:xfrm rot="3940343">
              <a:off x="6392354" y="3846211"/>
              <a:ext cx="4924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a:t>
              </a:r>
            </a:p>
          </p:txBody>
        </p:sp>
        <p:sp>
          <p:nvSpPr>
            <p:cNvPr id="76908" name="TextBox 220"/>
            <p:cNvSpPr txBox="1">
              <a:spLocks noChangeArrowheads="1"/>
            </p:cNvSpPr>
            <p:nvPr/>
          </p:nvSpPr>
          <p:spPr bwMode="auto">
            <a:xfrm rot="2048420">
              <a:off x="4482993" y="2684685"/>
              <a:ext cx="4924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a:t>
              </a:r>
            </a:p>
          </p:txBody>
        </p:sp>
        <p:sp>
          <p:nvSpPr>
            <p:cNvPr id="76909" name="TextBox 221"/>
            <p:cNvSpPr txBox="1">
              <a:spLocks noChangeArrowheads="1"/>
            </p:cNvSpPr>
            <p:nvPr/>
          </p:nvSpPr>
          <p:spPr bwMode="auto">
            <a:xfrm rot="-316136">
              <a:off x="2189980" y="2687381"/>
              <a:ext cx="4924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a:t>
              </a:r>
            </a:p>
          </p:txBody>
        </p:sp>
      </p:grpSp>
      <p:grpSp>
        <p:nvGrpSpPr>
          <p:cNvPr id="20" name="Group 223"/>
          <p:cNvGrpSpPr>
            <a:grpSpLocks/>
          </p:cNvGrpSpPr>
          <p:nvPr/>
        </p:nvGrpSpPr>
        <p:grpSpPr bwMode="auto">
          <a:xfrm>
            <a:off x="2682875" y="2305050"/>
            <a:ext cx="7094538" cy="3695700"/>
            <a:chOff x="862570" y="2361120"/>
            <a:chExt cx="7094553" cy="3695520"/>
          </a:xfrm>
        </p:grpSpPr>
        <p:cxnSp>
          <p:nvCxnSpPr>
            <p:cNvPr id="76875" name="Straight Connector 224"/>
            <p:cNvCxnSpPr>
              <a:cxnSpLocks noChangeShapeType="1"/>
            </p:cNvCxnSpPr>
            <p:nvPr/>
          </p:nvCxnSpPr>
          <p:spPr bwMode="auto">
            <a:xfrm flipH="1">
              <a:off x="1446332" y="2897188"/>
              <a:ext cx="4736982" cy="25351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6" name="Straight Connector 225"/>
            <p:cNvCxnSpPr>
              <a:cxnSpLocks noChangeShapeType="1"/>
            </p:cNvCxnSpPr>
            <p:nvPr/>
          </p:nvCxnSpPr>
          <p:spPr bwMode="auto">
            <a:xfrm flipH="1">
              <a:off x="2972043" y="2885760"/>
              <a:ext cx="3213953" cy="304128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7" name="Straight Connector 226"/>
            <p:cNvCxnSpPr>
              <a:cxnSpLocks noChangeShapeType="1"/>
            </p:cNvCxnSpPr>
            <p:nvPr/>
          </p:nvCxnSpPr>
          <p:spPr bwMode="auto">
            <a:xfrm flipH="1">
              <a:off x="4328465" y="2877120"/>
              <a:ext cx="1866171" cy="317952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8" name="Straight Connector 227"/>
            <p:cNvCxnSpPr>
              <a:cxnSpLocks noChangeShapeType="1"/>
            </p:cNvCxnSpPr>
            <p:nvPr/>
          </p:nvCxnSpPr>
          <p:spPr bwMode="auto">
            <a:xfrm flipH="1">
              <a:off x="5270184" y="2877120"/>
              <a:ext cx="915812" cy="305856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9" name="Straight Connector 228"/>
            <p:cNvCxnSpPr>
              <a:cxnSpLocks noChangeShapeType="1"/>
            </p:cNvCxnSpPr>
            <p:nvPr/>
          </p:nvCxnSpPr>
          <p:spPr bwMode="auto">
            <a:xfrm>
              <a:off x="6167438" y="2901156"/>
              <a:ext cx="1141702" cy="28012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0" name="Straight Connector 229"/>
            <p:cNvCxnSpPr>
              <a:cxnSpLocks noChangeShapeType="1"/>
            </p:cNvCxnSpPr>
            <p:nvPr/>
          </p:nvCxnSpPr>
          <p:spPr bwMode="auto">
            <a:xfrm>
              <a:off x="6171406" y="2889250"/>
              <a:ext cx="1785717" cy="235523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1" name="Straight Connector 230"/>
            <p:cNvCxnSpPr>
              <a:cxnSpLocks noChangeShapeType="1"/>
            </p:cNvCxnSpPr>
            <p:nvPr/>
          </p:nvCxnSpPr>
          <p:spPr bwMode="auto">
            <a:xfrm>
              <a:off x="6179344" y="2881313"/>
              <a:ext cx="1587707" cy="138684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2" name="Straight Connector 231"/>
            <p:cNvCxnSpPr>
              <a:cxnSpLocks noChangeShapeType="1"/>
            </p:cNvCxnSpPr>
            <p:nvPr/>
          </p:nvCxnSpPr>
          <p:spPr bwMode="auto">
            <a:xfrm>
              <a:off x="6179344" y="2897188"/>
              <a:ext cx="602786" cy="2909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3" name="Straight Connector 232"/>
            <p:cNvCxnSpPr>
              <a:cxnSpLocks noChangeShapeType="1"/>
            </p:cNvCxnSpPr>
            <p:nvPr/>
          </p:nvCxnSpPr>
          <p:spPr bwMode="auto">
            <a:xfrm>
              <a:off x="4584546" y="2364240"/>
              <a:ext cx="1558252" cy="51288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4" name="Straight Connector 233"/>
            <p:cNvCxnSpPr>
              <a:cxnSpLocks noChangeShapeType="1"/>
            </p:cNvCxnSpPr>
            <p:nvPr/>
          </p:nvCxnSpPr>
          <p:spPr bwMode="auto">
            <a:xfrm>
              <a:off x="3691549" y="2361120"/>
              <a:ext cx="2485808" cy="53328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5" name="Straight Connector 234"/>
            <p:cNvCxnSpPr>
              <a:cxnSpLocks noChangeShapeType="1"/>
            </p:cNvCxnSpPr>
            <p:nvPr/>
          </p:nvCxnSpPr>
          <p:spPr bwMode="auto">
            <a:xfrm>
              <a:off x="2081460" y="2548080"/>
              <a:ext cx="4078617" cy="33768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6" name="Straight Connector 235"/>
            <p:cNvCxnSpPr>
              <a:cxnSpLocks noChangeShapeType="1"/>
            </p:cNvCxnSpPr>
            <p:nvPr/>
          </p:nvCxnSpPr>
          <p:spPr bwMode="auto">
            <a:xfrm flipV="1">
              <a:off x="1309418" y="2903040"/>
              <a:ext cx="4842020" cy="3072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7" name="Straight Connector 236"/>
            <p:cNvCxnSpPr>
              <a:cxnSpLocks noChangeShapeType="1"/>
            </p:cNvCxnSpPr>
            <p:nvPr/>
          </p:nvCxnSpPr>
          <p:spPr bwMode="auto">
            <a:xfrm flipV="1">
              <a:off x="934801" y="2894400"/>
              <a:ext cx="5242556" cy="3770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8" name="Straight Connector 237"/>
            <p:cNvCxnSpPr>
              <a:cxnSpLocks noChangeShapeType="1"/>
            </p:cNvCxnSpPr>
            <p:nvPr/>
          </p:nvCxnSpPr>
          <p:spPr bwMode="auto">
            <a:xfrm flipV="1">
              <a:off x="862570" y="2901156"/>
              <a:ext cx="5296930" cy="138668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89" name="Straight Connector 238"/>
            <p:cNvCxnSpPr>
              <a:cxnSpLocks noChangeShapeType="1"/>
            </p:cNvCxnSpPr>
            <p:nvPr/>
          </p:nvCxnSpPr>
          <p:spPr bwMode="auto">
            <a:xfrm flipV="1">
              <a:off x="1101367" y="2901156"/>
              <a:ext cx="5077977" cy="20260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nvGrpSpPr>
          <p:cNvPr id="21" name="Group 239"/>
          <p:cNvGrpSpPr>
            <a:grpSpLocks/>
          </p:cNvGrpSpPr>
          <p:nvPr/>
        </p:nvGrpSpPr>
        <p:grpSpPr bwMode="auto">
          <a:xfrm>
            <a:off x="2619375" y="2195514"/>
            <a:ext cx="7158038" cy="3798887"/>
            <a:chOff x="799176" y="2251902"/>
            <a:chExt cx="7158126" cy="3799069"/>
          </a:xfrm>
        </p:grpSpPr>
        <p:cxnSp>
          <p:nvCxnSpPr>
            <p:cNvPr id="76860" name="Straight Connector 240"/>
            <p:cNvCxnSpPr>
              <a:cxnSpLocks noChangeShapeType="1"/>
            </p:cNvCxnSpPr>
            <p:nvPr/>
          </p:nvCxnSpPr>
          <p:spPr bwMode="auto">
            <a:xfrm>
              <a:off x="2012365" y="2732956"/>
              <a:ext cx="3121627" cy="32043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1" name="Straight Connector 241"/>
            <p:cNvCxnSpPr>
              <a:cxnSpLocks noChangeShapeType="1"/>
            </p:cNvCxnSpPr>
            <p:nvPr/>
          </p:nvCxnSpPr>
          <p:spPr bwMode="auto">
            <a:xfrm>
              <a:off x="2009682" y="2721528"/>
              <a:ext cx="2384511" cy="332944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2" name="Straight Connector 242"/>
            <p:cNvCxnSpPr>
              <a:cxnSpLocks noChangeShapeType="1"/>
            </p:cNvCxnSpPr>
            <p:nvPr/>
          </p:nvCxnSpPr>
          <p:spPr bwMode="auto">
            <a:xfrm>
              <a:off x="2001042" y="2712888"/>
              <a:ext cx="1091382" cy="319787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3" name="Straight Connector 243"/>
            <p:cNvCxnSpPr>
              <a:cxnSpLocks noChangeShapeType="1"/>
            </p:cNvCxnSpPr>
            <p:nvPr/>
          </p:nvCxnSpPr>
          <p:spPr bwMode="auto">
            <a:xfrm flipH="1">
              <a:off x="1471306" y="2712888"/>
              <a:ext cx="538376" cy="269812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4" name="Straight Connector 244"/>
            <p:cNvCxnSpPr>
              <a:cxnSpLocks noChangeShapeType="1"/>
            </p:cNvCxnSpPr>
            <p:nvPr/>
          </p:nvCxnSpPr>
          <p:spPr bwMode="auto">
            <a:xfrm flipH="1">
              <a:off x="1007181" y="2736924"/>
              <a:ext cx="1021059" cy="20695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5" name="Straight Connector 245"/>
            <p:cNvCxnSpPr>
              <a:cxnSpLocks noChangeShapeType="1"/>
            </p:cNvCxnSpPr>
            <p:nvPr/>
          </p:nvCxnSpPr>
          <p:spPr bwMode="auto">
            <a:xfrm flipH="1">
              <a:off x="799176" y="2725018"/>
              <a:ext cx="1225097" cy="14135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6" name="Straight Connector 246"/>
            <p:cNvCxnSpPr>
              <a:cxnSpLocks noChangeShapeType="1"/>
            </p:cNvCxnSpPr>
            <p:nvPr/>
          </p:nvCxnSpPr>
          <p:spPr bwMode="auto">
            <a:xfrm flipH="1">
              <a:off x="932218" y="2704755"/>
              <a:ext cx="1107153" cy="588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7" name="Straight Connector 247"/>
            <p:cNvCxnSpPr>
              <a:cxnSpLocks noChangeShapeType="1"/>
            </p:cNvCxnSpPr>
            <p:nvPr/>
          </p:nvCxnSpPr>
          <p:spPr bwMode="auto">
            <a:xfrm flipH="1">
              <a:off x="1293642" y="2704755"/>
              <a:ext cx="745729" cy="2167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8" name="Straight Connector 248"/>
            <p:cNvCxnSpPr>
              <a:cxnSpLocks noChangeShapeType="1"/>
            </p:cNvCxnSpPr>
            <p:nvPr/>
          </p:nvCxnSpPr>
          <p:spPr bwMode="auto">
            <a:xfrm flipH="1">
              <a:off x="2052880" y="2251902"/>
              <a:ext cx="1141349" cy="46098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69" name="Straight Connector 249"/>
            <p:cNvCxnSpPr>
              <a:cxnSpLocks noChangeShapeType="1"/>
            </p:cNvCxnSpPr>
            <p:nvPr/>
          </p:nvCxnSpPr>
          <p:spPr bwMode="auto">
            <a:xfrm flipH="1">
              <a:off x="2018321" y="2332076"/>
              <a:ext cx="2284094" cy="3980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0" name="Straight Connector 250"/>
            <p:cNvCxnSpPr>
              <a:cxnSpLocks noChangeShapeType="1"/>
            </p:cNvCxnSpPr>
            <p:nvPr/>
          </p:nvCxnSpPr>
          <p:spPr bwMode="auto">
            <a:xfrm flipH="1" flipV="1">
              <a:off x="2035602" y="2721528"/>
              <a:ext cx="4016700" cy="1415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1" name="Straight Connector 251"/>
            <p:cNvCxnSpPr>
              <a:cxnSpLocks noChangeShapeType="1"/>
            </p:cNvCxnSpPr>
            <p:nvPr/>
          </p:nvCxnSpPr>
          <p:spPr bwMode="auto">
            <a:xfrm flipH="1" flipV="1">
              <a:off x="2044240" y="2738808"/>
              <a:ext cx="4755057" cy="52905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2" name="Straight Connector 252"/>
            <p:cNvCxnSpPr>
              <a:cxnSpLocks noChangeShapeType="1"/>
            </p:cNvCxnSpPr>
            <p:nvPr/>
          </p:nvCxnSpPr>
          <p:spPr bwMode="auto">
            <a:xfrm flipH="1" flipV="1">
              <a:off x="2018321" y="2730168"/>
              <a:ext cx="5710381" cy="155491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3" name="Straight Connector 253"/>
            <p:cNvCxnSpPr>
              <a:cxnSpLocks noChangeShapeType="1"/>
            </p:cNvCxnSpPr>
            <p:nvPr/>
          </p:nvCxnSpPr>
          <p:spPr bwMode="auto">
            <a:xfrm flipH="1" flipV="1">
              <a:off x="2036178" y="2736924"/>
              <a:ext cx="5921124" cy="2462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6874" name="Straight Connector 254"/>
            <p:cNvCxnSpPr>
              <a:cxnSpLocks noChangeShapeType="1"/>
            </p:cNvCxnSpPr>
            <p:nvPr/>
          </p:nvCxnSpPr>
          <p:spPr bwMode="auto">
            <a:xfrm flipH="1" flipV="1">
              <a:off x="2016335" y="2736924"/>
              <a:ext cx="5165304" cy="300020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27" name="TextBox 26"/>
          <p:cNvSpPr txBox="1">
            <a:spLocks noChangeArrowheads="1"/>
          </p:cNvSpPr>
          <p:nvPr/>
        </p:nvSpPr>
        <p:spPr bwMode="auto">
          <a:xfrm>
            <a:off x="4021139" y="3403600"/>
            <a:ext cx="4268787" cy="12001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t>connecting each access ISP to each other directly </a:t>
            </a:r>
            <a:r>
              <a:rPr lang="en-US" altLang="x-none" i="1">
                <a:solidFill>
                  <a:srgbClr val="CC0000"/>
                </a:solidFill>
              </a:rPr>
              <a:t>doesn</a:t>
            </a:r>
            <a:r>
              <a:rPr lang="en-US" altLang="en-US" i="1">
                <a:solidFill>
                  <a:srgbClr val="CC0000"/>
                </a:solidFill>
              </a:rPr>
              <a:t>’</a:t>
            </a:r>
            <a:r>
              <a:rPr lang="en-US" altLang="x-none" i="1">
                <a:solidFill>
                  <a:srgbClr val="CC0000"/>
                </a:solidFill>
              </a:rPr>
              <a:t>t scale: </a:t>
            </a:r>
            <a:r>
              <a:rPr lang="en-US" altLang="x-none"/>
              <a:t>O(</a:t>
            </a:r>
            <a:r>
              <a:rPr lang="en-US" altLang="x-none" i="1"/>
              <a:t>N</a:t>
            </a:r>
            <a:r>
              <a:rPr lang="en-US" altLang="x-none" baseline="30000"/>
              <a:t>2</a:t>
            </a:r>
            <a:r>
              <a:rPr lang="en-US" altLang="x-none"/>
              <a:t>) connections.</a:t>
            </a:r>
          </a:p>
        </p:txBody>
      </p:sp>
      <p:grpSp>
        <p:nvGrpSpPr>
          <p:cNvPr id="76815" name="Group 2"/>
          <p:cNvGrpSpPr>
            <a:grpSpLocks/>
          </p:cNvGrpSpPr>
          <p:nvPr/>
        </p:nvGrpSpPr>
        <p:grpSpPr bwMode="auto">
          <a:xfrm>
            <a:off x="3349625" y="2241551"/>
            <a:ext cx="647700" cy="417513"/>
            <a:chOff x="3053396" y="4304255"/>
            <a:chExt cx="648422" cy="418253"/>
          </a:xfrm>
        </p:grpSpPr>
        <p:sp>
          <p:nvSpPr>
            <p:cNvPr id="7685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9"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16" name="Group 131"/>
          <p:cNvGrpSpPr>
            <a:grpSpLocks/>
          </p:cNvGrpSpPr>
          <p:nvPr/>
        </p:nvGrpSpPr>
        <p:grpSpPr bwMode="auto">
          <a:xfrm>
            <a:off x="2193925" y="3041651"/>
            <a:ext cx="647700" cy="417513"/>
            <a:chOff x="3053396" y="4304255"/>
            <a:chExt cx="648422" cy="418253"/>
          </a:xfrm>
        </p:grpSpPr>
        <p:sp>
          <p:nvSpPr>
            <p:cNvPr id="76856"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7"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17" name="Group 153"/>
          <p:cNvGrpSpPr>
            <a:grpSpLocks/>
          </p:cNvGrpSpPr>
          <p:nvPr/>
        </p:nvGrpSpPr>
        <p:grpSpPr bwMode="auto">
          <a:xfrm>
            <a:off x="2574925" y="2647951"/>
            <a:ext cx="647700" cy="417513"/>
            <a:chOff x="3053396" y="4304255"/>
            <a:chExt cx="648422" cy="418253"/>
          </a:xfrm>
        </p:grpSpPr>
        <p:sp>
          <p:nvSpPr>
            <p:cNvPr id="76854"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5"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18" name="Group 138"/>
          <p:cNvGrpSpPr>
            <a:grpSpLocks/>
          </p:cNvGrpSpPr>
          <p:nvPr/>
        </p:nvGrpSpPr>
        <p:grpSpPr bwMode="auto">
          <a:xfrm>
            <a:off x="2765425" y="5353051"/>
            <a:ext cx="647700" cy="417513"/>
            <a:chOff x="3053396" y="4304255"/>
            <a:chExt cx="648422" cy="418253"/>
          </a:xfrm>
        </p:grpSpPr>
        <p:sp>
          <p:nvSpPr>
            <p:cNvPr id="7685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3"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19" name="Group 150"/>
          <p:cNvGrpSpPr>
            <a:grpSpLocks/>
          </p:cNvGrpSpPr>
          <p:nvPr/>
        </p:nvGrpSpPr>
        <p:grpSpPr bwMode="auto">
          <a:xfrm>
            <a:off x="4949825" y="2000251"/>
            <a:ext cx="649288" cy="417513"/>
            <a:chOff x="3053396" y="4304255"/>
            <a:chExt cx="648422" cy="418253"/>
          </a:xfrm>
        </p:grpSpPr>
        <p:sp>
          <p:nvSpPr>
            <p:cNvPr id="76850"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1"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20" name="Group 156"/>
          <p:cNvGrpSpPr>
            <a:grpSpLocks/>
          </p:cNvGrpSpPr>
          <p:nvPr/>
        </p:nvGrpSpPr>
        <p:grpSpPr bwMode="auto">
          <a:xfrm>
            <a:off x="5864225" y="1974851"/>
            <a:ext cx="649288" cy="417513"/>
            <a:chOff x="3053396" y="4304255"/>
            <a:chExt cx="648422" cy="418253"/>
          </a:xfrm>
        </p:grpSpPr>
        <p:sp>
          <p:nvSpPr>
            <p:cNvPr id="7684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9"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76821" name="TextBox 4"/>
          <p:cNvSpPr txBox="1">
            <a:spLocks noChangeArrowheads="1"/>
          </p:cNvSpPr>
          <p:nvPr/>
        </p:nvSpPr>
        <p:spPr bwMode="auto">
          <a:xfrm rot="1053502">
            <a:off x="6964364" y="1900239"/>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grpSp>
        <p:nvGrpSpPr>
          <p:cNvPr id="76822" name="Group 147"/>
          <p:cNvGrpSpPr>
            <a:grpSpLocks/>
          </p:cNvGrpSpPr>
          <p:nvPr/>
        </p:nvGrpSpPr>
        <p:grpSpPr bwMode="auto">
          <a:xfrm>
            <a:off x="8607425" y="2927351"/>
            <a:ext cx="649288" cy="417513"/>
            <a:chOff x="3053396" y="4304255"/>
            <a:chExt cx="648422" cy="418253"/>
          </a:xfrm>
        </p:grpSpPr>
        <p:sp>
          <p:nvSpPr>
            <p:cNvPr id="76846"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7"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23" name="Group 160"/>
          <p:cNvGrpSpPr>
            <a:grpSpLocks/>
          </p:cNvGrpSpPr>
          <p:nvPr/>
        </p:nvGrpSpPr>
        <p:grpSpPr bwMode="auto">
          <a:xfrm>
            <a:off x="8924925" y="5607051"/>
            <a:ext cx="649288" cy="417513"/>
            <a:chOff x="3053396" y="4304255"/>
            <a:chExt cx="648422" cy="418253"/>
          </a:xfrm>
        </p:grpSpPr>
        <p:sp>
          <p:nvSpPr>
            <p:cNvPr id="76844"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5"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24" name="Group 163"/>
          <p:cNvGrpSpPr>
            <a:grpSpLocks/>
          </p:cNvGrpSpPr>
          <p:nvPr/>
        </p:nvGrpSpPr>
        <p:grpSpPr bwMode="auto">
          <a:xfrm>
            <a:off x="9763125" y="4959351"/>
            <a:ext cx="649288" cy="417513"/>
            <a:chOff x="3053396" y="4304255"/>
            <a:chExt cx="648422" cy="418253"/>
          </a:xfrm>
        </p:grpSpPr>
        <p:sp>
          <p:nvSpPr>
            <p:cNvPr id="7684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3"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25" name="Group 166"/>
          <p:cNvGrpSpPr>
            <a:grpSpLocks/>
          </p:cNvGrpSpPr>
          <p:nvPr/>
        </p:nvGrpSpPr>
        <p:grpSpPr bwMode="auto">
          <a:xfrm>
            <a:off x="9534525" y="4044951"/>
            <a:ext cx="649288" cy="417513"/>
            <a:chOff x="3053396" y="4304255"/>
            <a:chExt cx="648422" cy="418253"/>
          </a:xfrm>
        </p:grpSpPr>
        <p:sp>
          <p:nvSpPr>
            <p:cNvPr id="76840"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1"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76826" name="TextBox 179"/>
          <p:cNvSpPr txBox="1">
            <a:spLocks noChangeArrowheads="1"/>
          </p:cNvSpPr>
          <p:nvPr/>
        </p:nvSpPr>
        <p:spPr bwMode="auto">
          <a:xfrm rot="2829263">
            <a:off x="9250363" y="3373438"/>
            <a:ext cx="544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grpSp>
        <p:nvGrpSpPr>
          <p:cNvPr id="76827" name="Group 135"/>
          <p:cNvGrpSpPr>
            <a:grpSpLocks/>
          </p:cNvGrpSpPr>
          <p:nvPr/>
        </p:nvGrpSpPr>
        <p:grpSpPr bwMode="auto">
          <a:xfrm>
            <a:off x="7858125" y="2495551"/>
            <a:ext cx="649288" cy="417513"/>
            <a:chOff x="3053396" y="4304255"/>
            <a:chExt cx="648422" cy="418253"/>
          </a:xfrm>
        </p:grpSpPr>
        <p:sp>
          <p:nvSpPr>
            <p:cNvPr id="7683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9"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28" name="Group 169"/>
          <p:cNvGrpSpPr>
            <a:grpSpLocks/>
          </p:cNvGrpSpPr>
          <p:nvPr/>
        </p:nvGrpSpPr>
        <p:grpSpPr bwMode="auto">
          <a:xfrm>
            <a:off x="6689725" y="5848351"/>
            <a:ext cx="649288" cy="417513"/>
            <a:chOff x="3053396" y="4304255"/>
            <a:chExt cx="648422" cy="418253"/>
          </a:xfrm>
        </p:grpSpPr>
        <p:sp>
          <p:nvSpPr>
            <p:cNvPr id="76836"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7"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29" name="Group 172"/>
          <p:cNvGrpSpPr>
            <a:grpSpLocks/>
          </p:cNvGrpSpPr>
          <p:nvPr/>
        </p:nvGrpSpPr>
        <p:grpSpPr bwMode="auto">
          <a:xfrm>
            <a:off x="5775325" y="5988051"/>
            <a:ext cx="649288" cy="417513"/>
            <a:chOff x="3053396" y="4304255"/>
            <a:chExt cx="648422" cy="418253"/>
          </a:xfrm>
        </p:grpSpPr>
        <p:sp>
          <p:nvSpPr>
            <p:cNvPr id="76834"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5"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6830" name="Group 175"/>
          <p:cNvGrpSpPr>
            <a:grpSpLocks/>
          </p:cNvGrpSpPr>
          <p:nvPr/>
        </p:nvGrpSpPr>
        <p:grpSpPr bwMode="auto">
          <a:xfrm>
            <a:off x="4556125" y="5835651"/>
            <a:ext cx="649288" cy="417513"/>
            <a:chOff x="3053396" y="4304255"/>
            <a:chExt cx="648422" cy="418253"/>
          </a:xfrm>
        </p:grpSpPr>
        <p:sp>
          <p:nvSpPr>
            <p:cNvPr id="7683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3"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76831" name="TextBox 180"/>
          <p:cNvSpPr txBox="1">
            <a:spLocks noChangeArrowheads="1"/>
          </p:cNvSpPr>
          <p:nvPr/>
        </p:nvSpPr>
        <p:spPr bwMode="auto">
          <a:xfrm rot="9845918">
            <a:off x="7918451" y="5884864"/>
            <a:ext cx="544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Tree>
    <p:extLst>
      <p:ext uri="{BB962C8B-B14F-4D97-AF65-F5344CB8AC3E}">
        <p14:creationId xmlns:p14="http://schemas.microsoft.com/office/powerpoint/2010/main" val="42162722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nodeType="afterGroup">
                            <p:stCondLst>
                              <p:cond delay="1500"/>
                            </p:stCondLst>
                            <p:childTnLst>
                              <p:par>
                                <p:cTn id="13" presetID="22" presetClass="entr" presetSubtype="1"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up)">
                                      <p:cBhvr>
                                        <p:cTn id="15" dur="1000"/>
                                        <p:tgtEl>
                                          <p:spTgt spid="21"/>
                                        </p:tgtEl>
                                      </p:cBhvr>
                                    </p:animEffect>
                                  </p:childTnLst>
                                </p:cTn>
                              </p:par>
                            </p:childTnLst>
                          </p:cTn>
                        </p:par>
                        <p:par>
                          <p:cTn id="16" fill="hold" nodeType="afterGroup">
                            <p:stCondLst>
                              <p:cond delay="2500"/>
                            </p:stCondLst>
                            <p:childTnLst>
                              <p:par>
                                <p:cTn id="17" presetID="9" presetClass="entr" presetSubtype="0" fill="hold" grpId="0"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dissolve">
                                      <p:cBhvr>
                                        <p:cTn id="19"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pic>
        <p:nvPicPr>
          <p:cNvPr id="78850"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8851" name="Group 5"/>
          <p:cNvGrpSpPr>
            <a:grpSpLocks/>
          </p:cNvGrpSpPr>
          <p:nvPr/>
        </p:nvGrpSpPr>
        <p:grpSpPr bwMode="auto">
          <a:xfrm>
            <a:off x="1974851" y="1849438"/>
            <a:ext cx="8437563" cy="4559300"/>
            <a:chOff x="154891" y="1905681"/>
            <a:chExt cx="8436427" cy="4559651"/>
          </a:xfrm>
        </p:grpSpPr>
        <p:grpSp>
          <p:nvGrpSpPr>
            <p:cNvPr id="78961" name="Group 2"/>
            <p:cNvGrpSpPr>
              <a:grpSpLocks/>
            </p:cNvGrpSpPr>
            <p:nvPr/>
          </p:nvGrpSpPr>
          <p:grpSpPr bwMode="auto">
            <a:xfrm>
              <a:off x="1529396" y="2297655"/>
              <a:ext cx="648422" cy="418253"/>
              <a:chOff x="3053396" y="4304255"/>
              <a:chExt cx="648422" cy="418253"/>
            </a:xfrm>
          </p:grpSpPr>
          <p:sp>
            <p:nvSpPr>
              <p:cNvPr id="7901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14"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2" name="Group 131"/>
            <p:cNvGrpSpPr>
              <a:grpSpLocks/>
            </p:cNvGrpSpPr>
            <p:nvPr/>
          </p:nvGrpSpPr>
          <p:grpSpPr bwMode="auto">
            <a:xfrm>
              <a:off x="373696" y="3097755"/>
              <a:ext cx="648422" cy="418253"/>
              <a:chOff x="3053396" y="4304255"/>
              <a:chExt cx="648422" cy="418253"/>
            </a:xfrm>
          </p:grpSpPr>
          <p:sp>
            <p:nvSpPr>
              <p:cNvPr id="7901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12"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3" name="Group 135"/>
            <p:cNvGrpSpPr>
              <a:grpSpLocks/>
            </p:cNvGrpSpPr>
            <p:nvPr/>
          </p:nvGrpSpPr>
          <p:grpSpPr bwMode="auto">
            <a:xfrm>
              <a:off x="6037896" y="2551655"/>
              <a:ext cx="648422" cy="418253"/>
              <a:chOff x="3053396" y="4304255"/>
              <a:chExt cx="648422" cy="418253"/>
            </a:xfrm>
          </p:grpSpPr>
          <p:sp>
            <p:nvSpPr>
              <p:cNvPr id="7900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10"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4" name="Group 138"/>
            <p:cNvGrpSpPr>
              <a:grpSpLocks/>
            </p:cNvGrpSpPr>
            <p:nvPr/>
          </p:nvGrpSpPr>
          <p:grpSpPr bwMode="auto">
            <a:xfrm>
              <a:off x="945196" y="5409155"/>
              <a:ext cx="648422" cy="418253"/>
              <a:chOff x="3053396" y="4304255"/>
              <a:chExt cx="648422" cy="418253"/>
            </a:xfrm>
          </p:grpSpPr>
          <p:sp>
            <p:nvSpPr>
              <p:cNvPr id="7900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08"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5" name="Group 141"/>
            <p:cNvGrpSpPr>
              <a:grpSpLocks/>
            </p:cNvGrpSpPr>
            <p:nvPr/>
          </p:nvGrpSpPr>
          <p:grpSpPr bwMode="auto">
            <a:xfrm>
              <a:off x="526096" y="4786855"/>
              <a:ext cx="648422" cy="418253"/>
              <a:chOff x="3053396" y="4304255"/>
              <a:chExt cx="648422" cy="418253"/>
            </a:xfrm>
          </p:grpSpPr>
          <p:sp>
            <p:nvSpPr>
              <p:cNvPr id="7900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06"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6" name="Group 144"/>
            <p:cNvGrpSpPr>
              <a:grpSpLocks/>
            </p:cNvGrpSpPr>
            <p:nvPr/>
          </p:nvGrpSpPr>
          <p:grpSpPr bwMode="auto">
            <a:xfrm>
              <a:off x="297496" y="4126455"/>
              <a:ext cx="648422" cy="418253"/>
              <a:chOff x="3053396" y="4304255"/>
              <a:chExt cx="648422" cy="418253"/>
            </a:xfrm>
          </p:grpSpPr>
          <p:sp>
            <p:nvSpPr>
              <p:cNvPr id="7900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04"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7" name="Group 147"/>
            <p:cNvGrpSpPr>
              <a:grpSpLocks/>
            </p:cNvGrpSpPr>
            <p:nvPr/>
          </p:nvGrpSpPr>
          <p:grpSpPr bwMode="auto">
            <a:xfrm>
              <a:off x="6787196" y="2983455"/>
              <a:ext cx="648422" cy="418253"/>
              <a:chOff x="3053396" y="4304255"/>
              <a:chExt cx="648422" cy="418253"/>
            </a:xfrm>
          </p:grpSpPr>
          <p:sp>
            <p:nvSpPr>
              <p:cNvPr id="7900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02"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8" name="Group 150"/>
            <p:cNvGrpSpPr>
              <a:grpSpLocks/>
            </p:cNvGrpSpPr>
            <p:nvPr/>
          </p:nvGrpSpPr>
          <p:grpSpPr bwMode="auto">
            <a:xfrm>
              <a:off x="3129596" y="2056355"/>
              <a:ext cx="648422" cy="418253"/>
              <a:chOff x="3053396" y="4304255"/>
              <a:chExt cx="648422" cy="418253"/>
            </a:xfrm>
          </p:grpSpPr>
          <p:sp>
            <p:nvSpPr>
              <p:cNvPr id="7899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000"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69" name="Group 153"/>
            <p:cNvGrpSpPr>
              <a:grpSpLocks/>
            </p:cNvGrpSpPr>
            <p:nvPr/>
          </p:nvGrpSpPr>
          <p:grpSpPr bwMode="auto">
            <a:xfrm>
              <a:off x="754696" y="2704055"/>
              <a:ext cx="648422" cy="418253"/>
              <a:chOff x="3053396" y="4304255"/>
              <a:chExt cx="648422" cy="418253"/>
            </a:xfrm>
          </p:grpSpPr>
          <p:sp>
            <p:nvSpPr>
              <p:cNvPr id="7899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98"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0" name="Group 156"/>
            <p:cNvGrpSpPr>
              <a:grpSpLocks/>
            </p:cNvGrpSpPr>
            <p:nvPr/>
          </p:nvGrpSpPr>
          <p:grpSpPr bwMode="auto">
            <a:xfrm>
              <a:off x="4043996" y="2030955"/>
              <a:ext cx="648422" cy="418253"/>
              <a:chOff x="3053396" y="4304255"/>
              <a:chExt cx="648422" cy="418253"/>
            </a:xfrm>
          </p:grpSpPr>
          <p:sp>
            <p:nvSpPr>
              <p:cNvPr id="7899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96"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1" name="Group 160"/>
            <p:cNvGrpSpPr>
              <a:grpSpLocks/>
            </p:cNvGrpSpPr>
            <p:nvPr/>
          </p:nvGrpSpPr>
          <p:grpSpPr bwMode="auto">
            <a:xfrm>
              <a:off x="7104696" y="5663155"/>
              <a:ext cx="648422" cy="418253"/>
              <a:chOff x="3053396" y="4304255"/>
              <a:chExt cx="648422" cy="418253"/>
            </a:xfrm>
          </p:grpSpPr>
          <p:sp>
            <p:nvSpPr>
              <p:cNvPr id="7899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94"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2" name="Group 163"/>
            <p:cNvGrpSpPr>
              <a:grpSpLocks/>
            </p:cNvGrpSpPr>
            <p:nvPr/>
          </p:nvGrpSpPr>
          <p:grpSpPr bwMode="auto">
            <a:xfrm>
              <a:off x="7942896" y="5015455"/>
              <a:ext cx="648422" cy="418253"/>
              <a:chOff x="3053396" y="4304255"/>
              <a:chExt cx="648422" cy="418253"/>
            </a:xfrm>
          </p:grpSpPr>
          <p:sp>
            <p:nvSpPr>
              <p:cNvPr id="7899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92"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3" name="Group 166"/>
            <p:cNvGrpSpPr>
              <a:grpSpLocks/>
            </p:cNvGrpSpPr>
            <p:nvPr/>
          </p:nvGrpSpPr>
          <p:grpSpPr bwMode="auto">
            <a:xfrm>
              <a:off x="7714296" y="4101055"/>
              <a:ext cx="648422" cy="418253"/>
              <a:chOff x="3053396" y="4304255"/>
              <a:chExt cx="648422" cy="418253"/>
            </a:xfrm>
          </p:grpSpPr>
          <p:sp>
            <p:nvSpPr>
              <p:cNvPr id="7898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90"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4" name="Group 169"/>
            <p:cNvGrpSpPr>
              <a:grpSpLocks/>
            </p:cNvGrpSpPr>
            <p:nvPr/>
          </p:nvGrpSpPr>
          <p:grpSpPr bwMode="auto">
            <a:xfrm>
              <a:off x="4869496" y="5904455"/>
              <a:ext cx="648422" cy="418253"/>
              <a:chOff x="3053396" y="4304255"/>
              <a:chExt cx="648422" cy="418253"/>
            </a:xfrm>
          </p:grpSpPr>
          <p:sp>
            <p:nvSpPr>
              <p:cNvPr id="7898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88"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5" name="Group 172"/>
            <p:cNvGrpSpPr>
              <a:grpSpLocks/>
            </p:cNvGrpSpPr>
            <p:nvPr/>
          </p:nvGrpSpPr>
          <p:grpSpPr bwMode="auto">
            <a:xfrm>
              <a:off x="3955096" y="6044155"/>
              <a:ext cx="648422" cy="418253"/>
              <a:chOff x="3053396" y="4304255"/>
              <a:chExt cx="648422" cy="418253"/>
            </a:xfrm>
          </p:grpSpPr>
          <p:sp>
            <p:nvSpPr>
              <p:cNvPr id="7898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86"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78976" name="Group 175"/>
            <p:cNvGrpSpPr>
              <a:grpSpLocks/>
            </p:cNvGrpSpPr>
            <p:nvPr/>
          </p:nvGrpSpPr>
          <p:grpSpPr bwMode="auto">
            <a:xfrm>
              <a:off x="2735896" y="5891755"/>
              <a:ext cx="648422" cy="418253"/>
              <a:chOff x="3053396" y="4304255"/>
              <a:chExt cx="648422" cy="418253"/>
            </a:xfrm>
          </p:grpSpPr>
          <p:sp>
            <p:nvSpPr>
              <p:cNvPr id="7898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984"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78977" name="TextBox 4"/>
            <p:cNvSpPr txBox="1">
              <a:spLocks noChangeArrowheads="1"/>
            </p:cNvSpPr>
            <p:nvPr/>
          </p:nvSpPr>
          <p:spPr bwMode="auto">
            <a:xfrm rot="1053502">
              <a:off x="5143500" y="1955800"/>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8978" name="TextBox 179"/>
            <p:cNvSpPr txBox="1">
              <a:spLocks noChangeArrowheads="1"/>
            </p:cNvSpPr>
            <p:nvPr/>
          </p:nvSpPr>
          <p:spPr bwMode="auto">
            <a:xfrm rot="2829263">
              <a:off x="7429500" y="3429000"/>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8979" name="TextBox 180"/>
            <p:cNvSpPr txBox="1">
              <a:spLocks noChangeArrowheads="1"/>
            </p:cNvSpPr>
            <p:nvPr/>
          </p:nvSpPr>
          <p:spPr bwMode="auto">
            <a:xfrm rot="9845918">
              <a:off x="6098241" y="5942112"/>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8980" name="TextBox 181"/>
            <p:cNvSpPr txBox="1">
              <a:spLocks noChangeArrowheads="1"/>
            </p:cNvSpPr>
            <p:nvPr/>
          </p:nvSpPr>
          <p:spPr bwMode="auto">
            <a:xfrm rot="-9948738">
              <a:off x="1730786" y="5845469"/>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8981" name="TextBox 182"/>
            <p:cNvSpPr txBox="1">
              <a:spLocks noChangeArrowheads="1"/>
            </p:cNvSpPr>
            <p:nvPr/>
          </p:nvSpPr>
          <p:spPr bwMode="auto">
            <a:xfrm rot="-4992697">
              <a:off x="144631" y="3539025"/>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78982" name="TextBox 183"/>
            <p:cNvSpPr txBox="1">
              <a:spLocks noChangeArrowheads="1"/>
            </p:cNvSpPr>
            <p:nvPr/>
          </p:nvSpPr>
          <p:spPr bwMode="auto">
            <a:xfrm rot="-1017263">
              <a:off x="2330376" y="1905681"/>
              <a:ext cx="54373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grpSp>
      <p:sp>
        <p:nvSpPr>
          <p:cNvPr id="78852" name="Rectangle 3"/>
          <p:cNvSpPr txBox="1">
            <a:spLocks noChangeArrowheads="1"/>
          </p:cNvSpPr>
          <p:nvPr/>
        </p:nvSpPr>
        <p:spPr bwMode="auto">
          <a:xfrm>
            <a:off x="1997075" y="1073150"/>
            <a:ext cx="8204200"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5000"/>
              </a:lnSpc>
              <a:spcBef>
                <a:spcPct val="20000"/>
              </a:spcBef>
              <a:buClr>
                <a:srgbClr val="000099"/>
              </a:buClr>
              <a:buSzPct val="75000"/>
              <a:buFont typeface="Wingdings" charset="0"/>
              <a:buNone/>
              <a:defRPr/>
            </a:pPr>
            <a:r>
              <a:rPr lang="en-US" i="1" dirty="0">
                <a:solidFill>
                  <a:srgbClr val="CC0000"/>
                </a:solidFill>
                <a:latin typeface="Gill Sans MT" charset="0"/>
              </a:rPr>
              <a:t>Option: </a:t>
            </a:r>
            <a:r>
              <a:rPr lang="en-US" i="1" dirty="0">
                <a:latin typeface="Gill Sans MT" charset="0"/>
              </a:rPr>
              <a:t>connect each access ISP to one global transit ISP? </a:t>
            </a:r>
          </a:p>
          <a:p>
            <a:pPr eaLnBrk="1" hangingPunct="1">
              <a:lnSpc>
                <a:spcPct val="85000"/>
              </a:lnSpc>
              <a:spcBef>
                <a:spcPct val="20000"/>
              </a:spcBef>
              <a:buClr>
                <a:srgbClr val="000099"/>
              </a:buClr>
              <a:buSzPct val="75000"/>
              <a:buFont typeface="Wingdings" charset="0"/>
              <a:buNone/>
              <a:defRPr/>
            </a:pPr>
            <a:r>
              <a:rPr lang="en-US" i="1" dirty="0">
                <a:solidFill>
                  <a:srgbClr val="C00000"/>
                </a:solidFill>
                <a:latin typeface="+mn-lt"/>
              </a:rPr>
              <a:t>Customer</a:t>
            </a:r>
            <a:r>
              <a:rPr lang="en-US" i="1" dirty="0">
                <a:latin typeface="+mn-lt"/>
              </a:rPr>
              <a:t> and </a:t>
            </a:r>
            <a:r>
              <a:rPr lang="en-US" i="1" dirty="0">
                <a:solidFill>
                  <a:srgbClr val="C00000"/>
                </a:solidFill>
                <a:latin typeface="+mn-lt"/>
              </a:rPr>
              <a:t>provider </a:t>
            </a:r>
            <a:r>
              <a:rPr lang="en-US" i="1" dirty="0">
                <a:latin typeface="+mn-lt"/>
              </a:rPr>
              <a:t>ISPs have economic agreement.</a:t>
            </a:r>
            <a:endParaRPr lang="en-US" dirty="0">
              <a:latin typeface="+mn-lt"/>
            </a:endParaRPr>
          </a:p>
        </p:txBody>
      </p:sp>
      <p:sp>
        <p:nvSpPr>
          <p:cNvPr id="78855" name="Oval 3"/>
          <p:cNvSpPr>
            <a:spLocks noChangeArrowheads="1"/>
          </p:cNvSpPr>
          <p:nvPr/>
        </p:nvSpPr>
        <p:spPr bwMode="auto">
          <a:xfrm>
            <a:off x="4240214" y="3192464"/>
            <a:ext cx="3709987" cy="1862137"/>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78856" name="Straight Connector 10"/>
          <p:cNvCxnSpPr>
            <a:cxnSpLocks noChangeShapeType="1"/>
            <a:stCxn id="163" idx="7"/>
          </p:cNvCxnSpPr>
          <p:nvPr/>
        </p:nvCxnSpPr>
        <p:spPr bwMode="auto">
          <a:xfrm>
            <a:off x="5546726" y="3521075"/>
            <a:ext cx="1223963" cy="968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57" name="Straight Connector 297"/>
          <p:cNvCxnSpPr>
            <a:cxnSpLocks noChangeShapeType="1"/>
          </p:cNvCxnSpPr>
          <p:nvPr/>
        </p:nvCxnSpPr>
        <p:spPr bwMode="auto">
          <a:xfrm>
            <a:off x="6180138" y="3924301"/>
            <a:ext cx="139700" cy="1127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58" name="Straight Connector 298"/>
          <p:cNvCxnSpPr>
            <a:cxnSpLocks noChangeShapeType="1"/>
          </p:cNvCxnSpPr>
          <p:nvPr/>
        </p:nvCxnSpPr>
        <p:spPr bwMode="auto">
          <a:xfrm flipV="1">
            <a:off x="5949950" y="4200526"/>
            <a:ext cx="280988" cy="619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59" name="Straight Connector 299"/>
          <p:cNvCxnSpPr>
            <a:cxnSpLocks noChangeShapeType="1"/>
          </p:cNvCxnSpPr>
          <p:nvPr/>
        </p:nvCxnSpPr>
        <p:spPr bwMode="auto">
          <a:xfrm flipV="1">
            <a:off x="5607050" y="3962401"/>
            <a:ext cx="223838" cy="1492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60" name="Straight Connector 300"/>
          <p:cNvCxnSpPr>
            <a:cxnSpLocks noChangeShapeType="1"/>
            <a:stCxn id="237" idx="6"/>
          </p:cNvCxnSpPr>
          <p:nvPr/>
        </p:nvCxnSpPr>
        <p:spPr bwMode="auto">
          <a:xfrm flipV="1">
            <a:off x="5246689" y="4367213"/>
            <a:ext cx="238125" cy="1333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61" name="Straight Connector 301"/>
          <p:cNvCxnSpPr>
            <a:cxnSpLocks noChangeShapeType="1"/>
          </p:cNvCxnSpPr>
          <p:nvPr/>
        </p:nvCxnSpPr>
        <p:spPr bwMode="auto">
          <a:xfrm flipV="1">
            <a:off x="6199188" y="4267200"/>
            <a:ext cx="292100" cy="34290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62" name="Straight Connector 302"/>
          <p:cNvCxnSpPr>
            <a:cxnSpLocks noChangeShapeType="1"/>
          </p:cNvCxnSpPr>
          <p:nvPr/>
        </p:nvCxnSpPr>
        <p:spPr bwMode="auto">
          <a:xfrm flipH="1" flipV="1">
            <a:off x="6767513" y="4248151"/>
            <a:ext cx="412750" cy="1682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63" name="Straight Connector 303"/>
          <p:cNvCxnSpPr>
            <a:cxnSpLocks noChangeShapeType="1"/>
          </p:cNvCxnSpPr>
          <p:nvPr/>
        </p:nvCxnSpPr>
        <p:spPr bwMode="auto">
          <a:xfrm flipV="1">
            <a:off x="6751638" y="3776663"/>
            <a:ext cx="328612" cy="26670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78864" name="Straight Connector 304"/>
          <p:cNvCxnSpPr>
            <a:cxnSpLocks noChangeShapeType="1"/>
            <a:endCxn id="161" idx="7"/>
          </p:cNvCxnSpPr>
          <p:nvPr/>
        </p:nvCxnSpPr>
        <p:spPr bwMode="auto">
          <a:xfrm flipH="1" flipV="1">
            <a:off x="5548314" y="3600451"/>
            <a:ext cx="261937" cy="11906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78865" name="TextBox 39958"/>
          <p:cNvSpPr txBox="1">
            <a:spLocks noChangeArrowheads="1"/>
          </p:cNvSpPr>
          <p:nvPr/>
        </p:nvSpPr>
        <p:spPr bwMode="auto">
          <a:xfrm>
            <a:off x="4411663" y="3584576"/>
            <a:ext cx="1008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global</a:t>
            </a:r>
            <a:br>
              <a:rPr lang="en-US" altLang="x-none" i="1"/>
            </a:br>
            <a:r>
              <a:rPr lang="en-US" altLang="x-none" i="1"/>
              <a:t>ISP</a:t>
            </a:r>
          </a:p>
        </p:txBody>
      </p:sp>
      <p:grpSp>
        <p:nvGrpSpPr>
          <p:cNvPr id="78866" name="Group 347"/>
          <p:cNvGrpSpPr>
            <a:grpSpLocks/>
          </p:cNvGrpSpPr>
          <p:nvPr/>
        </p:nvGrpSpPr>
        <p:grpSpPr bwMode="auto">
          <a:xfrm>
            <a:off x="6186489" y="3994150"/>
            <a:ext cx="611187" cy="298450"/>
            <a:chOff x="1871277" y="1576300"/>
            <a:chExt cx="1128371" cy="437860"/>
          </a:xfrm>
        </p:grpSpPr>
        <p:sp>
          <p:nvSpPr>
            <p:cNvPr id="195" name="Oval 19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96" name="Rectangle 195"/>
            <p:cNvSpPr/>
            <p:nvPr/>
          </p:nvSpPr>
          <p:spPr bwMode="auto">
            <a:xfrm>
              <a:off x="1871277" y="1739333"/>
              <a:ext cx="1128371" cy="1164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97" name="Oval 19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98" name="Freeform 197"/>
            <p:cNvSpPr/>
            <p:nvPr/>
          </p:nvSpPr>
          <p:spPr bwMode="auto">
            <a:xfrm>
              <a:off x="2158499" y="1674120"/>
              <a:ext cx="550997" cy="16070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99" name="Freeform 19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00" name="Freeform 19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01" name="Freeform 20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202" name="Straight Connector 201"/>
            <p:cNvCxnSpPr>
              <a:cxnSpLocks noChangeShapeType="1"/>
              <a:endCxn id="19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203" name="Straight Connector 20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78867" name="Group 347"/>
          <p:cNvGrpSpPr>
            <a:grpSpLocks/>
          </p:cNvGrpSpPr>
          <p:nvPr/>
        </p:nvGrpSpPr>
        <p:grpSpPr bwMode="auto">
          <a:xfrm>
            <a:off x="5632450" y="3694113"/>
            <a:ext cx="609600" cy="296862"/>
            <a:chOff x="1871277" y="1576300"/>
            <a:chExt cx="1128371" cy="437860"/>
          </a:xfrm>
        </p:grpSpPr>
        <p:sp>
          <p:nvSpPr>
            <p:cNvPr id="205" name="Oval 20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06" name="Rectangle 205"/>
            <p:cNvSpPr/>
            <p:nvPr/>
          </p:nvSpPr>
          <p:spPr bwMode="auto">
            <a:xfrm>
              <a:off x="1871277" y="1740205"/>
              <a:ext cx="1128371" cy="11473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07" name="Oval 20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08" name="Freeform 207"/>
            <p:cNvSpPr/>
            <p:nvPr/>
          </p:nvSpPr>
          <p:spPr bwMode="auto">
            <a:xfrm>
              <a:off x="2159247" y="1672301"/>
              <a:ext cx="549494" cy="16156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09" name="Freeform 20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10" name="Freeform 20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11" name="Freeform 21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212" name="Straight Connector 211"/>
            <p:cNvCxnSpPr>
              <a:cxnSpLocks noChangeShapeType="1"/>
              <a:endCxn id="20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213" name="Straight Connector 21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78868" name="Group 347"/>
          <p:cNvGrpSpPr>
            <a:grpSpLocks/>
          </p:cNvGrpSpPr>
          <p:nvPr/>
        </p:nvGrpSpPr>
        <p:grpSpPr bwMode="auto">
          <a:xfrm>
            <a:off x="5372100" y="4106863"/>
            <a:ext cx="611188" cy="298450"/>
            <a:chOff x="1871277" y="1576300"/>
            <a:chExt cx="1128371" cy="437860"/>
          </a:xfrm>
        </p:grpSpPr>
        <p:sp>
          <p:nvSpPr>
            <p:cNvPr id="215" name="Oval 21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16" name="Rectangle 215"/>
            <p:cNvSpPr/>
            <p:nvPr/>
          </p:nvSpPr>
          <p:spPr bwMode="auto">
            <a:xfrm>
              <a:off x="1871277" y="1739333"/>
              <a:ext cx="1128371" cy="1164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17" name="Oval 21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18" name="Freeform 217"/>
            <p:cNvSpPr/>
            <p:nvPr/>
          </p:nvSpPr>
          <p:spPr bwMode="auto">
            <a:xfrm>
              <a:off x="2158498" y="1674120"/>
              <a:ext cx="550996" cy="16070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19" name="Freeform 21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20" name="Freeform 21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21" name="Freeform 22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222" name="Straight Connector 221"/>
            <p:cNvCxnSpPr>
              <a:cxnSpLocks noChangeShapeType="1"/>
              <a:endCxn id="21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223" name="Straight Connector 22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78869" name="Straight Connector 307"/>
          <p:cNvCxnSpPr>
            <a:cxnSpLocks noChangeShapeType="1"/>
          </p:cNvCxnSpPr>
          <p:nvPr/>
        </p:nvCxnSpPr>
        <p:spPr bwMode="auto">
          <a:xfrm>
            <a:off x="2690814" y="4260850"/>
            <a:ext cx="1971675" cy="211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70" name="Straight Connector 308"/>
          <p:cNvCxnSpPr>
            <a:cxnSpLocks noChangeShapeType="1"/>
          </p:cNvCxnSpPr>
          <p:nvPr/>
        </p:nvCxnSpPr>
        <p:spPr bwMode="auto">
          <a:xfrm flipV="1">
            <a:off x="2917826" y="4573588"/>
            <a:ext cx="1744663" cy="411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71" name="Straight Connector 309"/>
          <p:cNvCxnSpPr>
            <a:cxnSpLocks noChangeShapeType="1"/>
          </p:cNvCxnSpPr>
          <p:nvPr/>
        </p:nvCxnSpPr>
        <p:spPr bwMode="auto">
          <a:xfrm flipV="1">
            <a:off x="3321051" y="4622800"/>
            <a:ext cx="1431925" cy="7556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78872" name="Group 347"/>
          <p:cNvGrpSpPr>
            <a:grpSpLocks/>
          </p:cNvGrpSpPr>
          <p:nvPr/>
        </p:nvGrpSpPr>
        <p:grpSpPr bwMode="auto">
          <a:xfrm>
            <a:off x="4637089" y="4391025"/>
            <a:ext cx="611187" cy="298450"/>
            <a:chOff x="1871277" y="1576300"/>
            <a:chExt cx="1128371" cy="437860"/>
          </a:xfrm>
        </p:grpSpPr>
        <p:sp>
          <p:nvSpPr>
            <p:cNvPr id="235" name="Oval 23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36" name="Rectangle 235"/>
            <p:cNvSpPr/>
            <p:nvPr/>
          </p:nvSpPr>
          <p:spPr bwMode="auto">
            <a:xfrm>
              <a:off x="1871277" y="1739333"/>
              <a:ext cx="1128371" cy="1164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37" name="Oval 23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38" name="Freeform 237"/>
            <p:cNvSpPr/>
            <p:nvPr/>
          </p:nvSpPr>
          <p:spPr bwMode="auto">
            <a:xfrm>
              <a:off x="2158499" y="1674120"/>
              <a:ext cx="550997" cy="16070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39" name="Freeform 23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40" name="Freeform 23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41" name="Freeform 24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242" name="Straight Connector 241"/>
            <p:cNvCxnSpPr>
              <a:cxnSpLocks noChangeShapeType="1"/>
              <a:endCxn id="23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243" name="Straight Connector 24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78873" name="Straight Connector 310"/>
          <p:cNvCxnSpPr>
            <a:cxnSpLocks noChangeShapeType="1"/>
            <a:stCxn id="78984" idx="0"/>
          </p:cNvCxnSpPr>
          <p:nvPr/>
        </p:nvCxnSpPr>
        <p:spPr bwMode="auto">
          <a:xfrm flipV="1">
            <a:off x="4913313" y="4643438"/>
            <a:ext cx="57150" cy="12112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74" name="Straight Connector 311"/>
          <p:cNvCxnSpPr>
            <a:cxnSpLocks noChangeShapeType="1"/>
          </p:cNvCxnSpPr>
          <p:nvPr/>
        </p:nvCxnSpPr>
        <p:spPr bwMode="auto">
          <a:xfrm flipV="1">
            <a:off x="6140450" y="4872038"/>
            <a:ext cx="6350" cy="11350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75" name="Straight Connector 312"/>
          <p:cNvCxnSpPr>
            <a:cxnSpLocks noChangeShapeType="1"/>
            <a:stCxn id="78987" idx="1"/>
          </p:cNvCxnSpPr>
          <p:nvPr/>
        </p:nvCxnSpPr>
        <p:spPr bwMode="auto">
          <a:xfrm flipH="1" flipV="1">
            <a:off x="6448426" y="4821238"/>
            <a:ext cx="506413" cy="10588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78876" name="Group 347"/>
          <p:cNvGrpSpPr>
            <a:grpSpLocks/>
          </p:cNvGrpSpPr>
          <p:nvPr/>
        </p:nvGrpSpPr>
        <p:grpSpPr bwMode="auto">
          <a:xfrm>
            <a:off x="5956300" y="4586288"/>
            <a:ext cx="611188" cy="296862"/>
            <a:chOff x="1871277" y="1576300"/>
            <a:chExt cx="1128371" cy="437860"/>
          </a:xfrm>
        </p:grpSpPr>
        <p:sp>
          <p:nvSpPr>
            <p:cNvPr id="225" name="Oval 22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26" name="Rectangle 225"/>
            <p:cNvSpPr/>
            <p:nvPr/>
          </p:nvSpPr>
          <p:spPr bwMode="auto">
            <a:xfrm>
              <a:off x="1871277" y="1740205"/>
              <a:ext cx="1128371" cy="11473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27" name="Oval 22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228" name="Freeform 227"/>
            <p:cNvSpPr/>
            <p:nvPr/>
          </p:nvSpPr>
          <p:spPr bwMode="auto">
            <a:xfrm>
              <a:off x="2158498" y="1672301"/>
              <a:ext cx="550996" cy="16156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229" name="Freeform 22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30" name="Freeform 22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31" name="Freeform 23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232" name="Straight Connector 231"/>
            <p:cNvCxnSpPr>
              <a:cxnSpLocks noChangeShapeType="1"/>
              <a:endCxn id="22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233" name="Straight Connector 23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78877" name="Straight Connector 313"/>
          <p:cNvCxnSpPr>
            <a:cxnSpLocks noChangeShapeType="1"/>
            <a:endCxn id="183" idx="7"/>
          </p:cNvCxnSpPr>
          <p:nvPr/>
        </p:nvCxnSpPr>
        <p:spPr bwMode="auto">
          <a:xfrm flipH="1" flipV="1">
            <a:off x="7566025" y="4586289"/>
            <a:ext cx="1512888" cy="10826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78" name="Straight Connector 314"/>
          <p:cNvCxnSpPr>
            <a:cxnSpLocks noChangeShapeType="1"/>
          </p:cNvCxnSpPr>
          <p:nvPr/>
        </p:nvCxnSpPr>
        <p:spPr bwMode="auto">
          <a:xfrm flipH="1" flipV="1">
            <a:off x="7623176" y="4464050"/>
            <a:ext cx="2244725" cy="609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79" name="Straight Connector 315"/>
          <p:cNvCxnSpPr>
            <a:cxnSpLocks noChangeShapeType="1"/>
            <a:endCxn id="185" idx="5"/>
          </p:cNvCxnSpPr>
          <p:nvPr/>
        </p:nvCxnSpPr>
        <p:spPr bwMode="auto">
          <a:xfrm flipH="1">
            <a:off x="7564438" y="4159251"/>
            <a:ext cx="2076450" cy="1936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78880" name="Group 347"/>
          <p:cNvGrpSpPr>
            <a:grpSpLocks/>
          </p:cNvGrpSpPr>
          <p:nvPr/>
        </p:nvGrpSpPr>
        <p:grpSpPr bwMode="auto">
          <a:xfrm>
            <a:off x="7045325" y="4321176"/>
            <a:ext cx="611188" cy="296863"/>
            <a:chOff x="1871277" y="1576300"/>
            <a:chExt cx="1128371" cy="437860"/>
          </a:xfrm>
        </p:grpSpPr>
        <p:sp>
          <p:nvSpPr>
            <p:cNvPr id="183" name="Oval 18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84" name="Rectangle 183"/>
            <p:cNvSpPr/>
            <p:nvPr/>
          </p:nvSpPr>
          <p:spPr bwMode="auto">
            <a:xfrm>
              <a:off x="1871277" y="1740205"/>
              <a:ext cx="1128371" cy="11473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85" name="Oval 18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86" name="Freeform 185"/>
            <p:cNvSpPr/>
            <p:nvPr/>
          </p:nvSpPr>
          <p:spPr bwMode="auto">
            <a:xfrm>
              <a:off x="2158498" y="1672302"/>
              <a:ext cx="550996" cy="16156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87" name="Freeform 18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88" name="Freeform 18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89" name="Freeform 18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90" name="Straight Connector 189"/>
            <p:cNvCxnSpPr>
              <a:cxnSpLocks noChangeShapeType="1"/>
              <a:endCxn id="18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91" name="Straight Connector 19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78881" name="Straight Connector 316"/>
          <p:cNvCxnSpPr>
            <a:cxnSpLocks noChangeShapeType="1"/>
          </p:cNvCxnSpPr>
          <p:nvPr/>
        </p:nvCxnSpPr>
        <p:spPr bwMode="auto">
          <a:xfrm flipH="1">
            <a:off x="7385050" y="3227389"/>
            <a:ext cx="1422400" cy="4540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82" name="Straight Connector 317"/>
          <p:cNvCxnSpPr>
            <a:cxnSpLocks noChangeShapeType="1"/>
          </p:cNvCxnSpPr>
          <p:nvPr/>
        </p:nvCxnSpPr>
        <p:spPr bwMode="auto">
          <a:xfrm flipH="1">
            <a:off x="7208839" y="2803526"/>
            <a:ext cx="898525" cy="7286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83" name="Straight Connector 318"/>
          <p:cNvCxnSpPr>
            <a:cxnSpLocks noChangeShapeType="1"/>
            <a:stCxn id="78995" idx="9"/>
          </p:cNvCxnSpPr>
          <p:nvPr/>
        </p:nvCxnSpPr>
        <p:spPr bwMode="auto">
          <a:xfrm>
            <a:off x="6373814" y="2381250"/>
            <a:ext cx="555625" cy="11255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78884" name="Group 347"/>
          <p:cNvGrpSpPr>
            <a:grpSpLocks/>
          </p:cNvGrpSpPr>
          <p:nvPr/>
        </p:nvGrpSpPr>
        <p:grpSpPr bwMode="auto">
          <a:xfrm>
            <a:off x="6778625" y="3497263"/>
            <a:ext cx="611188" cy="296862"/>
            <a:chOff x="1871277" y="1576300"/>
            <a:chExt cx="1128371" cy="437860"/>
          </a:xfrm>
        </p:grpSpPr>
        <p:sp>
          <p:nvSpPr>
            <p:cNvPr id="173" name="Oval 17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74" name="Rectangle 173"/>
            <p:cNvSpPr/>
            <p:nvPr/>
          </p:nvSpPr>
          <p:spPr bwMode="auto">
            <a:xfrm>
              <a:off x="1871277" y="1740205"/>
              <a:ext cx="1128371" cy="11473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75" name="Oval 17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76" name="Freeform 175"/>
            <p:cNvSpPr/>
            <p:nvPr/>
          </p:nvSpPr>
          <p:spPr bwMode="auto">
            <a:xfrm>
              <a:off x="2158498" y="1672301"/>
              <a:ext cx="550996" cy="16156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77" name="Freeform 17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78" name="Freeform 17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79" name="Freeform 17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80" name="Straight Connector 179"/>
            <p:cNvCxnSpPr>
              <a:cxnSpLocks noChangeShapeType="1"/>
              <a:endCxn id="17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81" name="Straight Connector 18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78885" name="Straight Connector 22"/>
          <p:cNvCxnSpPr>
            <a:cxnSpLocks noChangeShapeType="1"/>
          </p:cNvCxnSpPr>
          <p:nvPr/>
        </p:nvCxnSpPr>
        <p:spPr bwMode="auto">
          <a:xfrm>
            <a:off x="3886201" y="2578101"/>
            <a:ext cx="1230313" cy="7969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86" name="Straight Connector 305"/>
          <p:cNvCxnSpPr>
            <a:cxnSpLocks noChangeShapeType="1"/>
          </p:cNvCxnSpPr>
          <p:nvPr/>
        </p:nvCxnSpPr>
        <p:spPr bwMode="auto">
          <a:xfrm>
            <a:off x="3141663" y="2909888"/>
            <a:ext cx="1885950" cy="5191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78887" name="Straight Connector 306"/>
          <p:cNvCxnSpPr>
            <a:cxnSpLocks noChangeShapeType="1"/>
          </p:cNvCxnSpPr>
          <p:nvPr/>
        </p:nvCxnSpPr>
        <p:spPr bwMode="auto">
          <a:xfrm>
            <a:off x="2754313" y="3278188"/>
            <a:ext cx="2273300" cy="2603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78888" name="Group 347"/>
          <p:cNvGrpSpPr>
            <a:grpSpLocks/>
          </p:cNvGrpSpPr>
          <p:nvPr/>
        </p:nvGrpSpPr>
        <p:grpSpPr bwMode="auto">
          <a:xfrm>
            <a:off x="5026025" y="3335338"/>
            <a:ext cx="611188" cy="296862"/>
            <a:chOff x="1871277" y="1576300"/>
            <a:chExt cx="1128371" cy="437860"/>
          </a:xfrm>
        </p:grpSpPr>
        <p:sp>
          <p:nvSpPr>
            <p:cNvPr id="161" name="Oval 16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62" name="Rectangle 161"/>
            <p:cNvSpPr/>
            <p:nvPr/>
          </p:nvSpPr>
          <p:spPr bwMode="auto">
            <a:xfrm>
              <a:off x="1871277" y="1740205"/>
              <a:ext cx="1128371" cy="11473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63" name="Oval 16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64" name="Freeform 163"/>
            <p:cNvSpPr/>
            <p:nvPr/>
          </p:nvSpPr>
          <p:spPr bwMode="auto">
            <a:xfrm>
              <a:off x="2158498" y="1672301"/>
              <a:ext cx="550996" cy="16156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65" name="Freeform 16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66" name="Freeform 16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67" name="Freeform 16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68" name="Straight Connector 167"/>
            <p:cNvCxnSpPr>
              <a:cxnSpLocks noChangeShapeType="1"/>
              <a:endCxn id="16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69" name="Straight Connector 16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200072175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Oval 3"/>
          <p:cNvSpPr>
            <a:spLocks noChangeArrowheads="1"/>
          </p:cNvSpPr>
          <p:nvPr/>
        </p:nvSpPr>
        <p:spPr bwMode="auto">
          <a:xfrm>
            <a:off x="3044825" y="4203701"/>
            <a:ext cx="2941638" cy="132397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0898" name="Straight Connector 10"/>
          <p:cNvCxnSpPr>
            <a:cxnSpLocks noChangeShapeType="1"/>
            <a:stCxn id="507" idx="7"/>
          </p:cNvCxnSpPr>
          <p:nvPr/>
        </p:nvCxnSpPr>
        <p:spPr bwMode="auto">
          <a:xfrm>
            <a:off x="4079876" y="4437063"/>
            <a:ext cx="969963" cy="682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899" name="Straight Connector 297"/>
          <p:cNvCxnSpPr>
            <a:cxnSpLocks noChangeShapeType="1"/>
          </p:cNvCxnSpPr>
          <p:nvPr/>
        </p:nvCxnSpPr>
        <p:spPr bwMode="auto">
          <a:xfrm>
            <a:off x="4583114" y="4724401"/>
            <a:ext cx="109537" cy="793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0" name="Straight Connector 298"/>
          <p:cNvCxnSpPr>
            <a:cxnSpLocks noChangeShapeType="1"/>
          </p:cNvCxnSpPr>
          <p:nvPr/>
        </p:nvCxnSpPr>
        <p:spPr bwMode="auto">
          <a:xfrm flipV="1">
            <a:off x="4400550" y="4919663"/>
            <a:ext cx="222250"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1" name="Straight Connector 299"/>
          <p:cNvCxnSpPr>
            <a:cxnSpLocks noChangeShapeType="1"/>
          </p:cNvCxnSpPr>
          <p:nvPr/>
        </p:nvCxnSpPr>
        <p:spPr bwMode="auto">
          <a:xfrm flipV="1">
            <a:off x="4127500" y="4751388"/>
            <a:ext cx="177800"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2" name="Straight Connector 300"/>
          <p:cNvCxnSpPr>
            <a:cxnSpLocks noChangeShapeType="1"/>
            <a:stCxn id="444" idx="6"/>
          </p:cNvCxnSpPr>
          <p:nvPr/>
        </p:nvCxnSpPr>
        <p:spPr bwMode="auto">
          <a:xfrm flipV="1">
            <a:off x="3841751" y="5038725"/>
            <a:ext cx="188913"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3" name="Straight Connector 301"/>
          <p:cNvCxnSpPr>
            <a:cxnSpLocks noChangeShapeType="1"/>
          </p:cNvCxnSpPr>
          <p:nvPr/>
        </p:nvCxnSpPr>
        <p:spPr bwMode="auto">
          <a:xfrm flipV="1">
            <a:off x="4597401" y="4967289"/>
            <a:ext cx="231775" cy="2444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4" name="Straight Connector 302"/>
          <p:cNvCxnSpPr>
            <a:cxnSpLocks noChangeShapeType="1"/>
          </p:cNvCxnSpPr>
          <p:nvPr/>
        </p:nvCxnSpPr>
        <p:spPr bwMode="auto">
          <a:xfrm flipH="1" flipV="1">
            <a:off x="5048251" y="4954588"/>
            <a:ext cx="327025" cy="1190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5" name="Straight Connector 303"/>
          <p:cNvCxnSpPr>
            <a:cxnSpLocks noChangeShapeType="1"/>
          </p:cNvCxnSpPr>
          <p:nvPr/>
        </p:nvCxnSpPr>
        <p:spPr bwMode="auto">
          <a:xfrm flipV="1">
            <a:off x="5035550" y="4619626"/>
            <a:ext cx="260350" cy="1889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06" name="Straight Connector 304"/>
          <p:cNvCxnSpPr>
            <a:cxnSpLocks noChangeShapeType="1"/>
            <a:endCxn id="505" idx="7"/>
          </p:cNvCxnSpPr>
          <p:nvPr/>
        </p:nvCxnSpPr>
        <p:spPr bwMode="auto">
          <a:xfrm flipH="1" flipV="1">
            <a:off x="4081463" y="4494214"/>
            <a:ext cx="207962"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0907" name="TextBox 39958"/>
          <p:cNvSpPr txBox="1">
            <a:spLocks noChangeArrowheads="1"/>
          </p:cNvSpPr>
          <p:nvPr/>
        </p:nvSpPr>
        <p:spPr bwMode="auto">
          <a:xfrm>
            <a:off x="3179763" y="4533901"/>
            <a:ext cx="9763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C</a:t>
            </a:r>
          </a:p>
        </p:txBody>
      </p:sp>
      <p:grpSp>
        <p:nvGrpSpPr>
          <p:cNvPr id="80908" name="Group 347"/>
          <p:cNvGrpSpPr>
            <a:grpSpLocks/>
          </p:cNvGrpSpPr>
          <p:nvPr/>
        </p:nvGrpSpPr>
        <p:grpSpPr bwMode="auto">
          <a:xfrm>
            <a:off x="5056189" y="4419600"/>
            <a:ext cx="485775" cy="211138"/>
            <a:chOff x="1871277" y="1576300"/>
            <a:chExt cx="1128371" cy="437860"/>
          </a:xfrm>
        </p:grpSpPr>
        <p:sp>
          <p:nvSpPr>
            <p:cNvPr id="496" name="Oval 49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7" name="Rectangle 496"/>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8" name="Oval 49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9" name="Freeform 498"/>
            <p:cNvSpPr/>
            <p:nvPr/>
          </p:nvSpPr>
          <p:spPr bwMode="auto">
            <a:xfrm>
              <a:off x="2158901" y="1671774"/>
              <a:ext cx="549434"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0" name="Freeform 49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1" name="Freeform 50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2" name="Freeform 50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03" name="Straight Connector 502"/>
            <p:cNvCxnSpPr>
              <a:cxnSpLocks noChangeShapeType="1"/>
              <a:endCxn id="49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04" name="Straight Connector 50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09" name="Group 347"/>
          <p:cNvGrpSpPr>
            <a:grpSpLocks/>
          </p:cNvGrpSpPr>
          <p:nvPr/>
        </p:nvGrpSpPr>
        <p:grpSpPr bwMode="auto">
          <a:xfrm>
            <a:off x="4587875" y="4773614"/>
            <a:ext cx="484188" cy="211137"/>
            <a:chOff x="1871277" y="1576300"/>
            <a:chExt cx="1128371" cy="437860"/>
          </a:xfrm>
        </p:grpSpPr>
        <p:sp>
          <p:nvSpPr>
            <p:cNvPr id="478" name="Oval 47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9" name="Rectangle 478"/>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0" name="Oval 47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1" name="Freeform 480"/>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2" name="Freeform 48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3" name="Freeform 48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4" name="Freeform 48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85" name="Straight Connector 484"/>
            <p:cNvCxnSpPr>
              <a:cxnSpLocks noChangeShapeType="1"/>
              <a:endCxn id="48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86" name="Straight Connector 48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10" name="Group 347"/>
          <p:cNvGrpSpPr>
            <a:grpSpLocks/>
          </p:cNvGrpSpPr>
          <p:nvPr/>
        </p:nvGrpSpPr>
        <p:grpSpPr bwMode="auto">
          <a:xfrm>
            <a:off x="4148139" y="4560889"/>
            <a:ext cx="484187" cy="211137"/>
            <a:chOff x="1871277" y="1576300"/>
            <a:chExt cx="1128371" cy="437860"/>
          </a:xfrm>
        </p:grpSpPr>
        <p:sp>
          <p:nvSpPr>
            <p:cNvPr id="469" name="Oval 46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0" name="Rectangle 469"/>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1" name="Oval 47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2" name="Freeform 471"/>
            <p:cNvSpPr/>
            <p:nvPr/>
          </p:nvSpPr>
          <p:spPr bwMode="auto">
            <a:xfrm>
              <a:off x="2159844" y="1671772"/>
              <a:ext cx="547538"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3" name="Freeform 47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4" name="Freeform 47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5" name="Freeform 47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76" name="Straight Connector 475"/>
            <p:cNvCxnSpPr>
              <a:cxnSpLocks noChangeShapeType="1"/>
              <a:endCxn id="47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77" name="Straight Connector 47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11" name="Group 347"/>
          <p:cNvGrpSpPr>
            <a:grpSpLocks/>
          </p:cNvGrpSpPr>
          <p:nvPr/>
        </p:nvGrpSpPr>
        <p:grpSpPr bwMode="auto">
          <a:xfrm>
            <a:off x="3941764" y="4854575"/>
            <a:ext cx="484187" cy="211138"/>
            <a:chOff x="1871277" y="1576300"/>
            <a:chExt cx="1128371" cy="437860"/>
          </a:xfrm>
        </p:grpSpPr>
        <p:sp>
          <p:nvSpPr>
            <p:cNvPr id="460" name="Oval 45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1" name="Rectangle 460"/>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2" name="Oval 46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3" name="Freeform 462"/>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4" name="Freeform 46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5" name="Freeform 46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6" name="Freeform 46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67" name="Straight Connector 466"/>
            <p:cNvCxnSpPr>
              <a:cxnSpLocks noChangeShapeType="1"/>
              <a:endCxn id="46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68" name="Straight Connector 46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0912" name="Oval 3"/>
          <p:cNvSpPr>
            <a:spLocks noChangeArrowheads="1"/>
          </p:cNvSpPr>
          <p:nvPr/>
        </p:nvSpPr>
        <p:spPr bwMode="auto">
          <a:xfrm>
            <a:off x="6138863" y="3649664"/>
            <a:ext cx="3219450" cy="13430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0913" name="Straight Connector 10"/>
          <p:cNvCxnSpPr>
            <a:cxnSpLocks noChangeShapeType="1"/>
            <a:stCxn id="599" idx="7"/>
          </p:cNvCxnSpPr>
          <p:nvPr/>
        </p:nvCxnSpPr>
        <p:spPr bwMode="auto">
          <a:xfrm>
            <a:off x="7272339" y="3886200"/>
            <a:ext cx="1062037" cy="698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14" name="Straight Connector 297"/>
          <p:cNvCxnSpPr>
            <a:cxnSpLocks noChangeShapeType="1"/>
          </p:cNvCxnSpPr>
          <p:nvPr/>
        </p:nvCxnSpPr>
        <p:spPr bwMode="auto">
          <a:xfrm>
            <a:off x="7823200" y="4176713"/>
            <a:ext cx="120650" cy="825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15" name="Straight Connector 298"/>
          <p:cNvCxnSpPr>
            <a:cxnSpLocks noChangeShapeType="1"/>
          </p:cNvCxnSpPr>
          <p:nvPr/>
        </p:nvCxnSpPr>
        <p:spPr bwMode="auto">
          <a:xfrm flipV="1">
            <a:off x="7623175" y="4376738"/>
            <a:ext cx="242888"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16" name="Straight Connector 299"/>
          <p:cNvCxnSpPr>
            <a:cxnSpLocks noChangeShapeType="1"/>
          </p:cNvCxnSpPr>
          <p:nvPr/>
        </p:nvCxnSpPr>
        <p:spPr bwMode="auto">
          <a:xfrm flipV="1">
            <a:off x="7324726" y="4205288"/>
            <a:ext cx="195263"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17" name="Straight Connector 300"/>
          <p:cNvCxnSpPr>
            <a:cxnSpLocks noChangeShapeType="1"/>
            <a:stCxn id="536" idx="6"/>
          </p:cNvCxnSpPr>
          <p:nvPr/>
        </p:nvCxnSpPr>
        <p:spPr bwMode="auto">
          <a:xfrm flipV="1">
            <a:off x="7011989" y="4497388"/>
            <a:ext cx="206375"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18" name="Straight Connector 301"/>
          <p:cNvCxnSpPr>
            <a:cxnSpLocks noChangeShapeType="1"/>
          </p:cNvCxnSpPr>
          <p:nvPr/>
        </p:nvCxnSpPr>
        <p:spPr bwMode="auto">
          <a:xfrm flipV="1">
            <a:off x="7839075" y="4424363"/>
            <a:ext cx="254000" cy="247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19" name="Straight Connector 302"/>
          <p:cNvCxnSpPr>
            <a:cxnSpLocks noChangeShapeType="1"/>
          </p:cNvCxnSpPr>
          <p:nvPr/>
        </p:nvCxnSpPr>
        <p:spPr bwMode="auto">
          <a:xfrm flipH="1" flipV="1">
            <a:off x="8302626" y="4403725"/>
            <a:ext cx="358775" cy="120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20" name="Straight Connector 303"/>
          <p:cNvCxnSpPr>
            <a:cxnSpLocks noChangeShapeType="1"/>
          </p:cNvCxnSpPr>
          <p:nvPr/>
        </p:nvCxnSpPr>
        <p:spPr bwMode="auto">
          <a:xfrm flipV="1">
            <a:off x="8318500" y="4070350"/>
            <a:ext cx="285750" cy="19208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21" name="Straight Connector 304"/>
          <p:cNvCxnSpPr>
            <a:cxnSpLocks noChangeShapeType="1"/>
            <a:endCxn id="597" idx="7"/>
          </p:cNvCxnSpPr>
          <p:nvPr/>
        </p:nvCxnSpPr>
        <p:spPr bwMode="auto">
          <a:xfrm flipH="1" flipV="1">
            <a:off x="7273926" y="3943351"/>
            <a:ext cx="227013" cy="857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0922" name="TextBox 39958"/>
          <p:cNvSpPr txBox="1">
            <a:spLocks noChangeArrowheads="1"/>
          </p:cNvSpPr>
          <p:nvPr/>
        </p:nvSpPr>
        <p:spPr bwMode="auto">
          <a:xfrm>
            <a:off x="6288088" y="3983039"/>
            <a:ext cx="958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B</a:t>
            </a:r>
          </a:p>
        </p:txBody>
      </p:sp>
      <p:grpSp>
        <p:nvGrpSpPr>
          <p:cNvPr id="80923" name="Group 347"/>
          <p:cNvGrpSpPr>
            <a:grpSpLocks/>
          </p:cNvGrpSpPr>
          <p:nvPr/>
        </p:nvGrpSpPr>
        <p:grpSpPr bwMode="auto">
          <a:xfrm>
            <a:off x="6821489" y="3752851"/>
            <a:ext cx="530225" cy="214313"/>
            <a:chOff x="1871277" y="1576300"/>
            <a:chExt cx="1128371" cy="437860"/>
          </a:xfrm>
        </p:grpSpPr>
        <p:sp>
          <p:nvSpPr>
            <p:cNvPr id="597" name="Oval 59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8" name="Rectangle 597"/>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9" name="Oval 59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00" name="Freeform 599"/>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01" name="Freeform 60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2" name="Freeform 60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3" name="Freeform 60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04" name="Straight Connector 603"/>
            <p:cNvCxnSpPr>
              <a:cxnSpLocks noChangeShapeType="1"/>
              <a:endCxn id="59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05" name="Straight Connector 60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24" name="Group 347"/>
          <p:cNvGrpSpPr>
            <a:grpSpLocks/>
          </p:cNvGrpSpPr>
          <p:nvPr/>
        </p:nvGrpSpPr>
        <p:grpSpPr bwMode="auto">
          <a:xfrm>
            <a:off x="7827964" y="4227513"/>
            <a:ext cx="530225" cy="214312"/>
            <a:chOff x="1871277" y="1576300"/>
            <a:chExt cx="1128371" cy="437860"/>
          </a:xfrm>
        </p:grpSpPr>
        <p:sp>
          <p:nvSpPr>
            <p:cNvPr id="570" name="Oval 56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1" name="Rectangle 570"/>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2" name="Oval 57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3" name="Freeform 572"/>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4" name="Freeform 57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5" name="Freeform 57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6" name="Freeform 57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77" name="Straight Connector 576"/>
            <p:cNvCxnSpPr>
              <a:cxnSpLocks noChangeShapeType="1"/>
              <a:endCxn id="57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78" name="Straight Connector 57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25" name="Group 347"/>
          <p:cNvGrpSpPr>
            <a:grpSpLocks/>
          </p:cNvGrpSpPr>
          <p:nvPr/>
        </p:nvGrpSpPr>
        <p:grpSpPr bwMode="auto">
          <a:xfrm>
            <a:off x="7346951" y="4011613"/>
            <a:ext cx="530225" cy="214312"/>
            <a:chOff x="1871277" y="1576300"/>
            <a:chExt cx="1128371" cy="437860"/>
          </a:xfrm>
        </p:grpSpPr>
        <p:sp>
          <p:nvSpPr>
            <p:cNvPr id="561" name="Oval 56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2" name="Rectangle 561"/>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3" name="Oval 56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4" name="Freeform 563"/>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5" name="Freeform 56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6" name="Freeform 56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7" name="Freeform 56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68" name="Straight Connector 567"/>
            <p:cNvCxnSpPr>
              <a:cxnSpLocks noChangeShapeType="1"/>
              <a:endCxn id="56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9" name="Straight Connector 56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26" name="Group 347"/>
          <p:cNvGrpSpPr>
            <a:grpSpLocks/>
          </p:cNvGrpSpPr>
          <p:nvPr/>
        </p:nvGrpSpPr>
        <p:grpSpPr bwMode="auto">
          <a:xfrm>
            <a:off x="7121526" y="4310063"/>
            <a:ext cx="530225" cy="214312"/>
            <a:chOff x="1871277" y="1576300"/>
            <a:chExt cx="1128371" cy="437860"/>
          </a:xfrm>
        </p:grpSpPr>
        <p:sp>
          <p:nvSpPr>
            <p:cNvPr id="552" name="Oval 55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3" name="Rectangle 552"/>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4" name="Oval 55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5" name="Freeform 554"/>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6" name="Freeform 55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7" name="Freeform 55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8" name="Freeform 55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9" name="Straight Connector 558"/>
            <p:cNvCxnSpPr>
              <a:cxnSpLocks noChangeShapeType="1"/>
              <a:endCxn id="55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0" name="Straight Connector 55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0927" name="Oval 3"/>
          <p:cNvSpPr>
            <a:spLocks noChangeArrowheads="1"/>
          </p:cNvSpPr>
          <p:nvPr/>
        </p:nvSpPr>
        <p:spPr bwMode="auto">
          <a:xfrm>
            <a:off x="3257550" y="2725739"/>
            <a:ext cx="3475038" cy="13811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0928" name="Straight Connector 10"/>
          <p:cNvCxnSpPr>
            <a:cxnSpLocks noChangeShapeType="1"/>
            <a:stCxn id="415" idx="7"/>
          </p:cNvCxnSpPr>
          <p:nvPr/>
        </p:nvCxnSpPr>
        <p:spPr bwMode="auto">
          <a:xfrm>
            <a:off x="4481514" y="2968626"/>
            <a:ext cx="1146175" cy="730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29" name="Straight Connector 297"/>
          <p:cNvCxnSpPr>
            <a:cxnSpLocks noChangeShapeType="1"/>
          </p:cNvCxnSpPr>
          <p:nvPr/>
        </p:nvCxnSpPr>
        <p:spPr bwMode="auto">
          <a:xfrm>
            <a:off x="5075239" y="3268664"/>
            <a:ext cx="130175"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0" name="Straight Connector 298"/>
          <p:cNvCxnSpPr>
            <a:cxnSpLocks noChangeShapeType="1"/>
          </p:cNvCxnSpPr>
          <p:nvPr/>
        </p:nvCxnSpPr>
        <p:spPr bwMode="auto">
          <a:xfrm flipV="1">
            <a:off x="4859339" y="3473450"/>
            <a:ext cx="263525" cy="460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1" name="Straight Connector 299"/>
          <p:cNvCxnSpPr>
            <a:cxnSpLocks noChangeShapeType="1"/>
          </p:cNvCxnSpPr>
          <p:nvPr/>
        </p:nvCxnSpPr>
        <p:spPr bwMode="auto">
          <a:xfrm flipV="1">
            <a:off x="4538663" y="3297239"/>
            <a:ext cx="209550" cy="1095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2" name="Straight Connector 300"/>
          <p:cNvCxnSpPr>
            <a:cxnSpLocks noChangeShapeType="1"/>
            <a:stCxn id="352" idx="6"/>
          </p:cNvCxnSpPr>
          <p:nvPr/>
        </p:nvCxnSpPr>
        <p:spPr bwMode="auto">
          <a:xfrm flipV="1">
            <a:off x="4200525" y="3597276"/>
            <a:ext cx="222250" cy="984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3" name="Straight Connector 301"/>
          <p:cNvCxnSpPr>
            <a:cxnSpLocks noChangeShapeType="1"/>
          </p:cNvCxnSpPr>
          <p:nvPr/>
        </p:nvCxnSpPr>
        <p:spPr bwMode="auto">
          <a:xfrm flipV="1">
            <a:off x="5092700" y="3522663"/>
            <a:ext cx="273050" cy="25400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4" name="Straight Connector 302"/>
          <p:cNvCxnSpPr>
            <a:cxnSpLocks noChangeShapeType="1"/>
          </p:cNvCxnSpPr>
          <p:nvPr/>
        </p:nvCxnSpPr>
        <p:spPr bwMode="auto">
          <a:xfrm flipH="1" flipV="1">
            <a:off x="5624513" y="3508376"/>
            <a:ext cx="387350" cy="1254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5" name="Straight Connector 303"/>
          <p:cNvCxnSpPr>
            <a:cxnSpLocks noChangeShapeType="1"/>
          </p:cNvCxnSpPr>
          <p:nvPr/>
        </p:nvCxnSpPr>
        <p:spPr bwMode="auto">
          <a:xfrm flipV="1">
            <a:off x="5610226" y="3159125"/>
            <a:ext cx="307975" cy="1984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0936" name="Straight Connector 304"/>
          <p:cNvCxnSpPr>
            <a:cxnSpLocks noChangeShapeType="1"/>
            <a:endCxn id="413" idx="7"/>
          </p:cNvCxnSpPr>
          <p:nvPr/>
        </p:nvCxnSpPr>
        <p:spPr bwMode="auto">
          <a:xfrm flipH="1" flipV="1">
            <a:off x="4483101" y="3028951"/>
            <a:ext cx="246063" cy="873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0937" name="TextBox 39958"/>
          <p:cNvSpPr txBox="1">
            <a:spLocks noChangeArrowheads="1"/>
          </p:cNvSpPr>
          <p:nvPr/>
        </p:nvSpPr>
        <p:spPr bwMode="auto">
          <a:xfrm>
            <a:off x="3417889" y="3070226"/>
            <a:ext cx="9473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A</a:t>
            </a:r>
          </a:p>
        </p:txBody>
      </p:sp>
      <p:grpSp>
        <p:nvGrpSpPr>
          <p:cNvPr id="80938" name="Group 347"/>
          <p:cNvGrpSpPr>
            <a:grpSpLocks/>
          </p:cNvGrpSpPr>
          <p:nvPr/>
        </p:nvGrpSpPr>
        <p:grpSpPr bwMode="auto">
          <a:xfrm>
            <a:off x="5884864" y="3562351"/>
            <a:ext cx="573087" cy="220663"/>
            <a:chOff x="1871277" y="1576300"/>
            <a:chExt cx="1128371" cy="437860"/>
          </a:xfrm>
        </p:grpSpPr>
        <p:sp>
          <p:nvSpPr>
            <p:cNvPr id="395" name="Oval 39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6" name="Rectangle 395"/>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7" name="Oval 39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8" name="Freeform 397"/>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9" name="Freeform 39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0" name="Freeform 39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1" name="Freeform 40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02" name="Straight Connector 401"/>
            <p:cNvCxnSpPr>
              <a:cxnSpLocks noChangeShapeType="1"/>
              <a:endCxn id="39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03" name="Straight Connector 40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39" name="Group 347"/>
          <p:cNvGrpSpPr>
            <a:grpSpLocks/>
          </p:cNvGrpSpPr>
          <p:nvPr/>
        </p:nvGrpSpPr>
        <p:grpSpPr bwMode="auto">
          <a:xfrm>
            <a:off x="5081588" y="3321051"/>
            <a:ext cx="571500" cy="220663"/>
            <a:chOff x="1871277" y="1576300"/>
            <a:chExt cx="1128371" cy="437860"/>
          </a:xfrm>
        </p:grpSpPr>
        <p:sp>
          <p:nvSpPr>
            <p:cNvPr id="386" name="Oval 38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7" name="Rectangle 386"/>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8" name="Oval 38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9" name="Freeform 388"/>
            <p:cNvSpPr/>
            <p:nvPr/>
          </p:nvSpPr>
          <p:spPr bwMode="auto">
            <a:xfrm>
              <a:off x="2159638" y="1673953"/>
              <a:ext cx="548513"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0" name="Freeform 38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1" name="Freeform 39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2" name="Freeform 39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93" name="Straight Connector 392"/>
            <p:cNvCxnSpPr>
              <a:cxnSpLocks noChangeShapeType="1"/>
              <a:endCxn id="38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94" name="Straight Connector 39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40" name="Group 347"/>
          <p:cNvGrpSpPr>
            <a:grpSpLocks/>
          </p:cNvGrpSpPr>
          <p:nvPr/>
        </p:nvGrpSpPr>
        <p:grpSpPr bwMode="auto">
          <a:xfrm>
            <a:off x="4560889" y="3098801"/>
            <a:ext cx="573087" cy="219075"/>
            <a:chOff x="1871277" y="1576300"/>
            <a:chExt cx="1128371" cy="437860"/>
          </a:xfrm>
        </p:grpSpPr>
        <p:sp>
          <p:nvSpPr>
            <p:cNvPr id="377" name="Oval 37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8" name="Rectangle 377"/>
            <p:cNvSpPr/>
            <p:nvPr/>
          </p:nvSpPr>
          <p:spPr bwMode="auto">
            <a:xfrm>
              <a:off x="1871277" y="1738119"/>
              <a:ext cx="1128371" cy="11739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9" name="Oval 37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0" name="Freeform 379"/>
            <p:cNvSpPr/>
            <p:nvPr/>
          </p:nvSpPr>
          <p:spPr bwMode="auto">
            <a:xfrm>
              <a:off x="2158840" y="1674661"/>
              <a:ext cx="550120"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1" name="Freeform 38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2" name="Freeform 38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3" name="Freeform 38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84" name="Straight Connector 383"/>
            <p:cNvCxnSpPr>
              <a:cxnSpLocks noChangeShapeType="1"/>
              <a:endCxn id="37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85" name="Straight Connector 38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41" name="Group 347"/>
          <p:cNvGrpSpPr>
            <a:grpSpLocks/>
          </p:cNvGrpSpPr>
          <p:nvPr/>
        </p:nvGrpSpPr>
        <p:grpSpPr bwMode="auto">
          <a:xfrm>
            <a:off x="4318000" y="3405189"/>
            <a:ext cx="573088" cy="219075"/>
            <a:chOff x="1871277" y="1576300"/>
            <a:chExt cx="1128371" cy="437860"/>
          </a:xfrm>
        </p:grpSpPr>
        <p:sp>
          <p:nvSpPr>
            <p:cNvPr id="368" name="Oval 36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9" name="Rectangle 368"/>
            <p:cNvSpPr/>
            <p:nvPr/>
          </p:nvSpPr>
          <p:spPr bwMode="auto">
            <a:xfrm>
              <a:off x="1871277" y="1738117"/>
              <a:ext cx="1128371" cy="11739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0" name="Oval 36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1" name="Freeform 370"/>
            <p:cNvSpPr/>
            <p:nvPr/>
          </p:nvSpPr>
          <p:spPr bwMode="auto">
            <a:xfrm>
              <a:off x="2158839" y="1674659"/>
              <a:ext cx="550119"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2" name="Freeform 37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3" name="Freeform 37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4" name="Freeform 37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75" name="Straight Connector 374"/>
            <p:cNvCxnSpPr>
              <a:cxnSpLocks noChangeShapeType="1"/>
              <a:endCxn id="37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76" name="Straight Connector 37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42" name="Group 347"/>
          <p:cNvGrpSpPr>
            <a:grpSpLocks/>
          </p:cNvGrpSpPr>
          <p:nvPr/>
        </p:nvGrpSpPr>
        <p:grpSpPr bwMode="auto">
          <a:xfrm>
            <a:off x="4865689" y="3759201"/>
            <a:ext cx="573087" cy="220663"/>
            <a:chOff x="1871277" y="1576300"/>
            <a:chExt cx="1128371" cy="437860"/>
          </a:xfrm>
        </p:grpSpPr>
        <p:sp>
          <p:nvSpPr>
            <p:cNvPr id="359" name="Oval 35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0" name="Rectangle 359"/>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1" name="Oval 36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2" name="Freeform 361"/>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3" name="Freeform 36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4" name="Freeform 36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5" name="Freeform 36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66" name="Straight Connector 365"/>
            <p:cNvCxnSpPr>
              <a:cxnSpLocks noChangeShapeType="1"/>
              <a:endCxn id="36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67" name="Straight Connector 36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43" name="Group 347"/>
          <p:cNvGrpSpPr>
            <a:grpSpLocks/>
          </p:cNvGrpSpPr>
          <p:nvPr/>
        </p:nvGrpSpPr>
        <p:grpSpPr bwMode="auto">
          <a:xfrm>
            <a:off x="3629025" y="3614738"/>
            <a:ext cx="573088" cy="220662"/>
            <a:chOff x="1871277" y="1576300"/>
            <a:chExt cx="1128371" cy="437860"/>
          </a:xfrm>
        </p:grpSpPr>
        <p:sp>
          <p:nvSpPr>
            <p:cNvPr id="350" name="Oval 34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1" name="Rectangle 350"/>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2" name="Oval 35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3" name="Freeform 352"/>
            <p:cNvSpPr/>
            <p:nvPr/>
          </p:nvSpPr>
          <p:spPr bwMode="auto">
            <a:xfrm>
              <a:off x="2158839" y="1673951"/>
              <a:ext cx="550119"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4" name="Freeform 35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5" name="Freeform 35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6" name="Freeform 35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57" name="Straight Connector 356"/>
            <p:cNvCxnSpPr>
              <a:cxnSpLocks noChangeShapeType="1"/>
              <a:endCxn id="35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58" name="Straight Connector 35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0944"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pic>
        <p:nvPicPr>
          <p:cNvPr id="80945"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0946" name="Group 2"/>
          <p:cNvGrpSpPr>
            <a:grpSpLocks/>
          </p:cNvGrpSpPr>
          <p:nvPr/>
        </p:nvGrpSpPr>
        <p:grpSpPr bwMode="auto">
          <a:xfrm>
            <a:off x="3349625" y="2241551"/>
            <a:ext cx="647700" cy="417513"/>
            <a:chOff x="3053396" y="4304255"/>
            <a:chExt cx="648422" cy="418253"/>
          </a:xfrm>
        </p:grpSpPr>
        <p:sp>
          <p:nvSpPr>
            <p:cNvPr id="8111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18"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47" name="Group 131"/>
          <p:cNvGrpSpPr>
            <a:grpSpLocks/>
          </p:cNvGrpSpPr>
          <p:nvPr/>
        </p:nvGrpSpPr>
        <p:grpSpPr bwMode="auto">
          <a:xfrm>
            <a:off x="2193925" y="3041651"/>
            <a:ext cx="647700" cy="417513"/>
            <a:chOff x="3053396" y="4304255"/>
            <a:chExt cx="648422" cy="418253"/>
          </a:xfrm>
        </p:grpSpPr>
        <p:sp>
          <p:nvSpPr>
            <p:cNvPr id="8111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16"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48" name="Group 135"/>
          <p:cNvGrpSpPr>
            <a:grpSpLocks/>
          </p:cNvGrpSpPr>
          <p:nvPr/>
        </p:nvGrpSpPr>
        <p:grpSpPr bwMode="auto">
          <a:xfrm>
            <a:off x="7858125" y="2495551"/>
            <a:ext cx="649288" cy="417513"/>
            <a:chOff x="3053396" y="4304255"/>
            <a:chExt cx="648422" cy="418253"/>
          </a:xfrm>
        </p:grpSpPr>
        <p:sp>
          <p:nvSpPr>
            <p:cNvPr id="8111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14"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49" name="Group 138"/>
          <p:cNvGrpSpPr>
            <a:grpSpLocks/>
          </p:cNvGrpSpPr>
          <p:nvPr/>
        </p:nvGrpSpPr>
        <p:grpSpPr bwMode="auto">
          <a:xfrm>
            <a:off x="2765425" y="5353051"/>
            <a:ext cx="647700" cy="417513"/>
            <a:chOff x="3053396" y="4304255"/>
            <a:chExt cx="648422" cy="418253"/>
          </a:xfrm>
        </p:grpSpPr>
        <p:sp>
          <p:nvSpPr>
            <p:cNvPr id="8111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12"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0" name="Group 141"/>
          <p:cNvGrpSpPr>
            <a:grpSpLocks/>
          </p:cNvGrpSpPr>
          <p:nvPr/>
        </p:nvGrpSpPr>
        <p:grpSpPr bwMode="auto">
          <a:xfrm>
            <a:off x="2346325" y="4730751"/>
            <a:ext cx="647700" cy="417513"/>
            <a:chOff x="3053396" y="4304255"/>
            <a:chExt cx="648422" cy="418253"/>
          </a:xfrm>
        </p:grpSpPr>
        <p:sp>
          <p:nvSpPr>
            <p:cNvPr id="8110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10"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1" name="Group 144"/>
          <p:cNvGrpSpPr>
            <a:grpSpLocks/>
          </p:cNvGrpSpPr>
          <p:nvPr/>
        </p:nvGrpSpPr>
        <p:grpSpPr bwMode="auto">
          <a:xfrm>
            <a:off x="2117725" y="4070351"/>
            <a:ext cx="647700" cy="417513"/>
            <a:chOff x="3053396" y="4304255"/>
            <a:chExt cx="648422" cy="418253"/>
          </a:xfrm>
        </p:grpSpPr>
        <p:sp>
          <p:nvSpPr>
            <p:cNvPr id="8110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08"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2" name="Group 147"/>
          <p:cNvGrpSpPr>
            <a:grpSpLocks/>
          </p:cNvGrpSpPr>
          <p:nvPr/>
        </p:nvGrpSpPr>
        <p:grpSpPr bwMode="auto">
          <a:xfrm>
            <a:off x="8607425" y="2927351"/>
            <a:ext cx="649288" cy="417513"/>
            <a:chOff x="3053396" y="4304255"/>
            <a:chExt cx="648422" cy="418253"/>
          </a:xfrm>
        </p:grpSpPr>
        <p:sp>
          <p:nvSpPr>
            <p:cNvPr id="8110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06"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3" name="Group 150"/>
          <p:cNvGrpSpPr>
            <a:grpSpLocks/>
          </p:cNvGrpSpPr>
          <p:nvPr/>
        </p:nvGrpSpPr>
        <p:grpSpPr bwMode="auto">
          <a:xfrm>
            <a:off x="4949825" y="2000251"/>
            <a:ext cx="649288" cy="417513"/>
            <a:chOff x="3053396" y="4304255"/>
            <a:chExt cx="648422" cy="418253"/>
          </a:xfrm>
        </p:grpSpPr>
        <p:sp>
          <p:nvSpPr>
            <p:cNvPr id="8110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04"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4" name="Group 153"/>
          <p:cNvGrpSpPr>
            <a:grpSpLocks/>
          </p:cNvGrpSpPr>
          <p:nvPr/>
        </p:nvGrpSpPr>
        <p:grpSpPr bwMode="auto">
          <a:xfrm>
            <a:off x="2574925" y="2647951"/>
            <a:ext cx="647700" cy="417513"/>
            <a:chOff x="3053396" y="4304255"/>
            <a:chExt cx="648422" cy="418253"/>
          </a:xfrm>
        </p:grpSpPr>
        <p:sp>
          <p:nvSpPr>
            <p:cNvPr id="8110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02"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5" name="Group 156"/>
          <p:cNvGrpSpPr>
            <a:grpSpLocks/>
          </p:cNvGrpSpPr>
          <p:nvPr/>
        </p:nvGrpSpPr>
        <p:grpSpPr bwMode="auto">
          <a:xfrm>
            <a:off x="5864225" y="1974851"/>
            <a:ext cx="649288" cy="417513"/>
            <a:chOff x="3053396" y="4304255"/>
            <a:chExt cx="648422" cy="418253"/>
          </a:xfrm>
        </p:grpSpPr>
        <p:sp>
          <p:nvSpPr>
            <p:cNvPr id="8109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100"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6" name="Group 160"/>
          <p:cNvGrpSpPr>
            <a:grpSpLocks/>
          </p:cNvGrpSpPr>
          <p:nvPr/>
        </p:nvGrpSpPr>
        <p:grpSpPr bwMode="auto">
          <a:xfrm>
            <a:off x="8924925" y="5607051"/>
            <a:ext cx="649288" cy="417513"/>
            <a:chOff x="3053396" y="4304255"/>
            <a:chExt cx="648422" cy="418253"/>
          </a:xfrm>
        </p:grpSpPr>
        <p:sp>
          <p:nvSpPr>
            <p:cNvPr id="8109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098"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7" name="Group 163"/>
          <p:cNvGrpSpPr>
            <a:grpSpLocks/>
          </p:cNvGrpSpPr>
          <p:nvPr/>
        </p:nvGrpSpPr>
        <p:grpSpPr bwMode="auto">
          <a:xfrm>
            <a:off x="9763125" y="4959351"/>
            <a:ext cx="649288" cy="417513"/>
            <a:chOff x="3053396" y="4304255"/>
            <a:chExt cx="648422" cy="418253"/>
          </a:xfrm>
        </p:grpSpPr>
        <p:sp>
          <p:nvSpPr>
            <p:cNvPr id="8109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096"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8" name="Group 169"/>
          <p:cNvGrpSpPr>
            <a:grpSpLocks/>
          </p:cNvGrpSpPr>
          <p:nvPr/>
        </p:nvGrpSpPr>
        <p:grpSpPr bwMode="auto">
          <a:xfrm>
            <a:off x="6689725" y="5848351"/>
            <a:ext cx="649288" cy="417513"/>
            <a:chOff x="3053396" y="4304255"/>
            <a:chExt cx="648422" cy="418253"/>
          </a:xfrm>
        </p:grpSpPr>
        <p:sp>
          <p:nvSpPr>
            <p:cNvPr id="8109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094"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59" name="Group 172"/>
          <p:cNvGrpSpPr>
            <a:grpSpLocks/>
          </p:cNvGrpSpPr>
          <p:nvPr/>
        </p:nvGrpSpPr>
        <p:grpSpPr bwMode="auto">
          <a:xfrm>
            <a:off x="5775325" y="5988051"/>
            <a:ext cx="649288" cy="417513"/>
            <a:chOff x="3053396" y="4304255"/>
            <a:chExt cx="648422" cy="418253"/>
          </a:xfrm>
        </p:grpSpPr>
        <p:sp>
          <p:nvSpPr>
            <p:cNvPr id="8109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092"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0960" name="Group 175"/>
          <p:cNvGrpSpPr>
            <a:grpSpLocks/>
          </p:cNvGrpSpPr>
          <p:nvPr/>
        </p:nvGrpSpPr>
        <p:grpSpPr bwMode="auto">
          <a:xfrm>
            <a:off x="4556125" y="5835651"/>
            <a:ext cx="649288" cy="417513"/>
            <a:chOff x="3053396" y="4304255"/>
            <a:chExt cx="648422" cy="418253"/>
          </a:xfrm>
        </p:grpSpPr>
        <p:sp>
          <p:nvSpPr>
            <p:cNvPr id="8108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090"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80961" name="TextBox 4"/>
          <p:cNvSpPr txBox="1">
            <a:spLocks noChangeArrowheads="1"/>
          </p:cNvSpPr>
          <p:nvPr/>
        </p:nvSpPr>
        <p:spPr bwMode="auto">
          <a:xfrm rot="1053502">
            <a:off x="6964364" y="1900239"/>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0962" name="TextBox 179"/>
          <p:cNvSpPr txBox="1">
            <a:spLocks noChangeArrowheads="1"/>
          </p:cNvSpPr>
          <p:nvPr/>
        </p:nvSpPr>
        <p:spPr bwMode="auto">
          <a:xfrm rot="2829263">
            <a:off x="9250363" y="3373438"/>
            <a:ext cx="544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0963" name="TextBox 180"/>
          <p:cNvSpPr txBox="1">
            <a:spLocks noChangeArrowheads="1"/>
          </p:cNvSpPr>
          <p:nvPr/>
        </p:nvSpPr>
        <p:spPr bwMode="auto">
          <a:xfrm rot="9845918">
            <a:off x="7918451" y="5884864"/>
            <a:ext cx="544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0964" name="TextBox 181"/>
          <p:cNvSpPr txBox="1">
            <a:spLocks noChangeArrowheads="1"/>
          </p:cNvSpPr>
          <p:nvPr/>
        </p:nvSpPr>
        <p:spPr bwMode="auto">
          <a:xfrm rot="-9948738">
            <a:off x="3551239" y="5789614"/>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0965" name="TextBox 182"/>
          <p:cNvSpPr txBox="1">
            <a:spLocks noChangeArrowheads="1"/>
          </p:cNvSpPr>
          <p:nvPr/>
        </p:nvSpPr>
        <p:spPr bwMode="auto">
          <a:xfrm rot="-4992697">
            <a:off x="1964532" y="3482182"/>
            <a:ext cx="544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0966" name="TextBox 183"/>
          <p:cNvSpPr txBox="1">
            <a:spLocks noChangeArrowheads="1"/>
          </p:cNvSpPr>
          <p:nvPr/>
        </p:nvSpPr>
        <p:spPr bwMode="auto">
          <a:xfrm rot="-1017263">
            <a:off x="4151314" y="1849439"/>
            <a:ext cx="54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0967" name="Rectangle 3"/>
          <p:cNvSpPr txBox="1">
            <a:spLocks noChangeArrowheads="1"/>
          </p:cNvSpPr>
          <p:nvPr/>
        </p:nvSpPr>
        <p:spPr bwMode="auto">
          <a:xfrm>
            <a:off x="1997075" y="1073150"/>
            <a:ext cx="8204200"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lnSpc>
                <a:spcPct val="85000"/>
              </a:lnSpc>
              <a:spcBef>
                <a:spcPct val="20000"/>
              </a:spcBef>
              <a:buClr>
                <a:srgbClr val="000099"/>
              </a:buClr>
              <a:buSzPct val="75000"/>
              <a:buFont typeface="Wingdings" charset="2"/>
              <a:buNone/>
            </a:pPr>
            <a:r>
              <a:rPr lang="en-US" altLang="x-none">
                <a:latin typeface="Gill Sans MT" charset="0"/>
              </a:rPr>
              <a:t>But if one global ISP is viable business, there will be competitors ….</a:t>
            </a:r>
          </a:p>
        </p:txBody>
      </p:sp>
      <p:cxnSp>
        <p:nvCxnSpPr>
          <p:cNvPr id="80968" name="Straight Connector 12"/>
          <p:cNvCxnSpPr>
            <a:cxnSpLocks noChangeShapeType="1"/>
          </p:cNvCxnSpPr>
          <p:nvPr/>
        </p:nvCxnSpPr>
        <p:spPr bwMode="auto">
          <a:xfrm>
            <a:off x="3906839" y="2609850"/>
            <a:ext cx="238125" cy="2619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69" name="Straight Connector 500"/>
          <p:cNvCxnSpPr>
            <a:cxnSpLocks noChangeShapeType="1"/>
            <a:endCxn id="415" idx="2"/>
          </p:cNvCxnSpPr>
          <p:nvPr/>
        </p:nvCxnSpPr>
        <p:spPr bwMode="auto">
          <a:xfrm>
            <a:off x="3162300" y="2849563"/>
            <a:ext cx="831850" cy="619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0" name="Straight Connector 501"/>
          <p:cNvCxnSpPr>
            <a:cxnSpLocks noChangeShapeType="1"/>
          </p:cNvCxnSpPr>
          <p:nvPr/>
        </p:nvCxnSpPr>
        <p:spPr bwMode="auto">
          <a:xfrm flipV="1">
            <a:off x="2759075" y="2973388"/>
            <a:ext cx="1303338" cy="2778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1" name="Straight Connector 502"/>
          <p:cNvCxnSpPr>
            <a:cxnSpLocks noChangeShapeType="1"/>
          </p:cNvCxnSpPr>
          <p:nvPr/>
        </p:nvCxnSpPr>
        <p:spPr bwMode="auto">
          <a:xfrm>
            <a:off x="5440364" y="2411414"/>
            <a:ext cx="307975" cy="573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2" name="Straight Connector 503"/>
          <p:cNvCxnSpPr>
            <a:cxnSpLocks noChangeShapeType="1"/>
          </p:cNvCxnSpPr>
          <p:nvPr/>
        </p:nvCxnSpPr>
        <p:spPr bwMode="auto">
          <a:xfrm flipH="1">
            <a:off x="5949951" y="2389189"/>
            <a:ext cx="384175" cy="5794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3" name="Straight Connector 504"/>
          <p:cNvCxnSpPr>
            <a:cxnSpLocks noChangeShapeType="1"/>
          </p:cNvCxnSpPr>
          <p:nvPr/>
        </p:nvCxnSpPr>
        <p:spPr bwMode="auto">
          <a:xfrm>
            <a:off x="8294688" y="2900363"/>
            <a:ext cx="215900" cy="1046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4" name="Straight Connector 505"/>
          <p:cNvCxnSpPr>
            <a:cxnSpLocks noChangeShapeType="1"/>
          </p:cNvCxnSpPr>
          <p:nvPr/>
        </p:nvCxnSpPr>
        <p:spPr bwMode="auto">
          <a:xfrm flipH="1">
            <a:off x="8661400" y="3251200"/>
            <a:ext cx="241300" cy="6921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5" name="Straight Connector 507"/>
          <p:cNvCxnSpPr>
            <a:cxnSpLocks noChangeShapeType="1"/>
          </p:cNvCxnSpPr>
          <p:nvPr/>
        </p:nvCxnSpPr>
        <p:spPr bwMode="auto">
          <a:xfrm flipH="1" flipV="1">
            <a:off x="8978901" y="4573588"/>
            <a:ext cx="796925" cy="6143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6" name="Straight Connector 509"/>
          <p:cNvCxnSpPr>
            <a:cxnSpLocks noChangeShapeType="1"/>
            <a:stCxn id="81093" idx="0"/>
          </p:cNvCxnSpPr>
          <p:nvPr/>
        </p:nvCxnSpPr>
        <p:spPr bwMode="auto">
          <a:xfrm flipH="1" flipV="1">
            <a:off x="6843713" y="4694238"/>
            <a:ext cx="285750" cy="11604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7" name="Straight Connector 510"/>
          <p:cNvCxnSpPr>
            <a:cxnSpLocks noChangeShapeType="1"/>
          </p:cNvCxnSpPr>
          <p:nvPr/>
        </p:nvCxnSpPr>
        <p:spPr bwMode="auto">
          <a:xfrm flipH="1" flipV="1">
            <a:off x="5592764" y="5045075"/>
            <a:ext cx="371475" cy="973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8" name="Straight Connector 511"/>
          <p:cNvCxnSpPr>
            <a:cxnSpLocks noChangeShapeType="1"/>
            <a:stCxn id="81090" idx="0"/>
          </p:cNvCxnSpPr>
          <p:nvPr/>
        </p:nvCxnSpPr>
        <p:spPr bwMode="auto">
          <a:xfrm flipH="1" flipV="1">
            <a:off x="4668839" y="5192714"/>
            <a:ext cx="244475" cy="6619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79" name="Straight Connector 512"/>
          <p:cNvCxnSpPr>
            <a:cxnSpLocks noChangeShapeType="1"/>
          </p:cNvCxnSpPr>
          <p:nvPr/>
        </p:nvCxnSpPr>
        <p:spPr bwMode="auto">
          <a:xfrm flipV="1">
            <a:off x="3314700" y="5160963"/>
            <a:ext cx="401638" cy="209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80" name="Straight Connector 513"/>
          <p:cNvCxnSpPr>
            <a:cxnSpLocks noChangeShapeType="1"/>
            <a:endCxn id="444" idx="2"/>
          </p:cNvCxnSpPr>
          <p:nvPr/>
        </p:nvCxnSpPr>
        <p:spPr bwMode="auto">
          <a:xfrm>
            <a:off x="2908300" y="5018089"/>
            <a:ext cx="450850" cy="1158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0981" name="Straight Connector 514"/>
          <p:cNvCxnSpPr>
            <a:cxnSpLocks noChangeShapeType="1"/>
          </p:cNvCxnSpPr>
          <p:nvPr/>
        </p:nvCxnSpPr>
        <p:spPr bwMode="auto">
          <a:xfrm>
            <a:off x="2679700" y="4376738"/>
            <a:ext cx="996950" cy="4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0984" name="Group 347"/>
          <p:cNvGrpSpPr>
            <a:grpSpLocks/>
          </p:cNvGrpSpPr>
          <p:nvPr/>
        </p:nvGrpSpPr>
        <p:grpSpPr bwMode="auto">
          <a:xfrm>
            <a:off x="8342314" y="3868738"/>
            <a:ext cx="530225" cy="214312"/>
            <a:chOff x="1871277" y="1576300"/>
            <a:chExt cx="1128371" cy="437860"/>
          </a:xfrm>
        </p:grpSpPr>
        <p:sp>
          <p:nvSpPr>
            <p:cNvPr id="588" name="Oval 58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9" name="Rectangle 588"/>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0" name="Oval 58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1" name="Freeform 590"/>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2" name="Freeform 59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3" name="Freeform 59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4" name="Freeform 59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95" name="Straight Connector 594"/>
            <p:cNvCxnSpPr>
              <a:cxnSpLocks noChangeShapeType="1"/>
              <a:endCxn id="59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96" name="Straight Connector 59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85" name="Group 347"/>
          <p:cNvGrpSpPr>
            <a:grpSpLocks/>
          </p:cNvGrpSpPr>
          <p:nvPr/>
        </p:nvGrpSpPr>
        <p:grpSpPr bwMode="auto">
          <a:xfrm>
            <a:off x="8574089" y="4464051"/>
            <a:ext cx="530225" cy="214313"/>
            <a:chOff x="1871277" y="1576300"/>
            <a:chExt cx="1128371" cy="437860"/>
          </a:xfrm>
        </p:grpSpPr>
        <p:sp>
          <p:nvSpPr>
            <p:cNvPr id="579" name="Oval 57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0" name="Rectangle 579"/>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1" name="Oval 58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2" name="Freeform 581"/>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3" name="Freeform 58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4" name="Freeform 58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5" name="Freeform 58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86" name="Straight Connector 585"/>
            <p:cNvCxnSpPr>
              <a:cxnSpLocks noChangeShapeType="1"/>
              <a:endCxn id="58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87" name="Straight Connector 58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86" name="Group 347"/>
          <p:cNvGrpSpPr>
            <a:grpSpLocks/>
          </p:cNvGrpSpPr>
          <p:nvPr/>
        </p:nvGrpSpPr>
        <p:grpSpPr bwMode="auto">
          <a:xfrm>
            <a:off x="6483351" y="4514851"/>
            <a:ext cx="530225" cy="214313"/>
            <a:chOff x="1871277" y="1576300"/>
            <a:chExt cx="1128371" cy="437860"/>
          </a:xfrm>
        </p:grpSpPr>
        <p:sp>
          <p:nvSpPr>
            <p:cNvPr id="534" name="Oval 53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5" name="Rectangle 534"/>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6" name="Oval 53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7" name="Freeform 536"/>
            <p:cNvSpPr/>
            <p:nvPr/>
          </p:nvSpPr>
          <p:spPr bwMode="auto">
            <a:xfrm>
              <a:off x="2158438" y="1673602"/>
              <a:ext cx="550671"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8" name="Freeform 53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39" name="Freeform 53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0" name="Freeform 53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1" name="Straight Connector 540"/>
            <p:cNvCxnSpPr>
              <a:cxnSpLocks noChangeShapeType="1"/>
              <a:endCxn id="53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42" name="Straight Connector 54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0987" name="Straight Connector 508"/>
          <p:cNvCxnSpPr>
            <a:cxnSpLocks noChangeShapeType="1"/>
          </p:cNvCxnSpPr>
          <p:nvPr/>
        </p:nvCxnSpPr>
        <p:spPr bwMode="auto">
          <a:xfrm flipH="1" flipV="1">
            <a:off x="8020050" y="4722814"/>
            <a:ext cx="1047750" cy="9667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0988" name="Group 347"/>
          <p:cNvGrpSpPr>
            <a:grpSpLocks/>
          </p:cNvGrpSpPr>
          <p:nvPr/>
        </p:nvGrpSpPr>
        <p:grpSpPr bwMode="auto">
          <a:xfrm>
            <a:off x="3667125" y="4305300"/>
            <a:ext cx="484188" cy="211138"/>
            <a:chOff x="1871277" y="1576300"/>
            <a:chExt cx="1128371" cy="437860"/>
          </a:xfrm>
        </p:grpSpPr>
        <p:sp>
          <p:nvSpPr>
            <p:cNvPr id="505" name="Oval 50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6" name="Rectangle 505"/>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7" name="Oval 50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8" name="Freeform 507"/>
            <p:cNvSpPr/>
            <p:nvPr/>
          </p:nvSpPr>
          <p:spPr bwMode="auto">
            <a:xfrm>
              <a:off x="2159844" y="1671774"/>
              <a:ext cx="547537"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9" name="Freeform 50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0" name="Freeform 50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1" name="Freeform 51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12" name="Straight Connector 511"/>
            <p:cNvCxnSpPr>
              <a:cxnSpLocks noChangeShapeType="1"/>
              <a:endCxn id="50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13" name="Straight Connector 51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89" name="Group 347"/>
          <p:cNvGrpSpPr>
            <a:grpSpLocks/>
          </p:cNvGrpSpPr>
          <p:nvPr/>
        </p:nvGrpSpPr>
        <p:grpSpPr bwMode="auto">
          <a:xfrm>
            <a:off x="5268914" y="5006975"/>
            <a:ext cx="484187" cy="211138"/>
            <a:chOff x="1871277" y="1576300"/>
            <a:chExt cx="1128371" cy="437860"/>
          </a:xfrm>
        </p:grpSpPr>
        <p:sp>
          <p:nvSpPr>
            <p:cNvPr id="487" name="Oval 48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8" name="Rectangle 487"/>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9" name="Oval 48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0" name="Freeform 489"/>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1" name="Freeform 49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2" name="Freeform 49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3" name="Freeform 49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94" name="Straight Connector 493"/>
            <p:cNvCxnSpPr>
              <a:cxnSpLocks noChangeShapeType="1"/>
              <a:endCxn id="48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95" name="Straight Connector 49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90" name="Group 439"/>
          <p:cNvGrpSpPr>
            <a:grpSpLocks/>
          </p:cNvGrpSpPr>
          <p:nvPr/>
        </p:nvGrpSpPr>
        <p:grpSpPr bwMode="auto">
          <a:xfrm>
            <a:off x="4405314" y="5194300"/>
            <a:ext cx="484187" cy="211138"/>
            <a:chOff x="1871277" y="1576300"/>
            <a:chExt cx="1128371" cy="437860"/>
          </a:xfrm>
        </p:grpSpPr>
        <p:sp>
          <p:nvSpPr>
            <p:cNvPr id="451" name="Oval 45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2" name="Rectangle 451"/>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3" name="Oval 45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4" name="Freeform 453"/>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5" name="Freeform 45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6" name="Freeform 45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7" name="Freeform 45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58" name="Straight Connector 457"/>
            <p:cNvCxnSpPr>
              <a:cxnSpLocks noChangeShapeType="1"/>
              <a:endCxn id="45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9" name="Straight Connector 45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91" name="Group 347"/>
          <p:cNvGrpSpPr>
            <a:grpSpLocks/>
          </p:cNvGrpSpPr>
          <p:nvPr/>
        </p:nvGrpSpPr>
        <p:grpSpPr bwMode="auto">
          <a:xfrm>
            <a:off x="3359150" y="5056189"/>
            <a:ext cx="484188" cy="211137"/>
            <a:chOff x="1871277" y="1576300"/>
            <a:chExt cx="1128371" cy="437860"/>
          </a:xfrm>
        </p:grpSpPr>
        <p:sp>
          <p:nvSpPr>
            <p:cNvPr id="442" name="Oval 44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3" name="Rectangle 442"/>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4" name="Oval 44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5" name="Freeform 444"/>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6" name="Freeform 44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7" name="Freeform 44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8" name="Freeform 44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49" name="Straight Connector 448"/>
            <p:cNvCxnSpPr>
              <a:cxnSpLocks noChangeShapeType="1"/>
              <a:endCxn id="44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0" name="Straight Connector 44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92" name="Group 347"/>
          <p:cNvGrpSpPr>
            <a:grpSpLocks/>
          </p:cNvGrpSpPr>
          <p:nvPr/>
        </p:nvGrpSpPr>
        <p:grpSpPr bwMode="auto">
          <a:xfrm>
            <a:off x="3994150" y="2832101"/>
            <a:ext cx="571500" cy="220663"/>
            <a:chOff x="1871277" y="1576300"/>
            <a:chExt cx="1128371" cy="437860"/>
          </a:xfrm>
        </p:grpSpPr>
        <p:sp>
          <p:nvSpPr>
            <p:cNvPr id="413" name="Oval 41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4" name="Rectangle 413"/>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5" name="Oval 41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6" name="Freeform 415"/>
            <p:cNvSpPr/>
            <p:nvPr/>
          </p:nvSpPr>
          <p:spPr bwMode="auto">
            <a:xfrm>
              <a:off x="2159638" y="1673953"/>
              <a:ext cx="548515"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7" name="Freeform 41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8" name="Freeform 41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9" name="Freeform 41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20" name="Straight Connector 419"/>
            <p:cNvCxnSpPr>
              <a:cxnSpLocks noChangeShapeType="1"/>
              <a:endCxn id="41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21" name="Straight Connector 42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93" name="Group 347"/>
          <p:cNvGrpSpPr>
            <a:grpSpLocks/>
          </p:cNvGrpSpPr>
          <p:nvPr/>
        </p:nvGrpSpPr>
        <p:grpSpPr bwMode="auto">
          <a:xfrm>
            <a:off x="5635625" y="2951163"/>
            <a:ext cx="571500" cy="220662"/>
            <a:chOff x="1871277" y="1576300"/>
            <a:chExt cx="1128371" cy="437860"/>
          </a:xfrm>
        </p:grpSpPr>
        <p:sp>
          <p:nvSpPr>
            <p:cNvPr id="404" name="Oval 40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5" name="Rectangle 404"/>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6" name="Oval 40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7" name="Freeform 406"/>
            <p:cNvSpPr/>
            <p:nvPr/>
          </p:nvSpPr>
          <p:spPr bwMode="auto">
            <a:xfrm>
              <a:off x="2159638" y="1673951"/>
              <a:ext cx="548515"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8" name="Freeform 40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9" name="Freeform 40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0" name="Freeform 40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11" name="Straight Connector 410"/>
            <p:cNvCxnSpPr>
              <a:cxnSpLocks noChangeShapeType="1"/>
              <a:endCxn id="40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12" name="Straight Connector 41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0994" name="Group 531"/>
          <p:cNvGrpSpPr>
            <a:grpSpLocks/>
          </p:cNvGrpSpPr>
          <p:nvPr/>
        </p:nvGrpSpPr>
        <p:grpSpPr bwMode="auto">
          <a:xfrm>
            <a:off x="7627939" y="4654551"/>
            <a:ext cx="530225" cy="214313"/>
            <a:chOff x="1871277" y="1576300"/>
            <a:chExt cx="1128371" cy="437860"/>
          </a:xfrm>
        </p:grpSpPr>
        <p:sp>
          <p:nvSpPr>
            <p:cNvPr id="543" name="Oval 54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4" name="Rectangle 543"/>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5" name="Oval 54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6" name="Freeform 545"/>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7" name="Freeform 54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8" name="Freeform 54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9" name="Freeform 54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0" name="Straight Connector 549"/>
            <p:cNvCxnSpPr>
              <a:cxnSpLocks noChangeShapeType="1"/>
              <a:endCxn id="54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51" name="Straight Connector 55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0995" name="Straight Connector 506"/>
          <p:cNvCxnSpPr>
            <a:cxnSpLocks noChangeShapeType="1"/>
          </p:cNvCxnSpPr>
          <p:nvPr/>
        </p:nvCxnSpPr>
        <p:spPr bwMode="auto">
          <a:xfrm flipH="1">
            <a:off x="9090025" y="4311650"/>
            <a:ext cx="541338" cy="249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0996" name="Group 166"/>
          <p:cNvGrpSpPr>
            <a:grpSpLocks/>
          </p:cNvGrpSpPr>
          <p:nvPr/>
        </p:nvGrpSpPr>
        <p:grpSpPr bwMode="auto">
          <a:xfrm>
            <a:off x="9534525" y="4044951"/>
            <a:ext cx="649288" cy="417513"/>
            <a:chOff x="3053396" y="4304255"/>
            <a:chExt cx="648422" cy="418253"/>
          </a:xfrm>
        </p:grpSpPr>
        <p:sp>
          <p:nvSpPr>
            <p:cNvPr id="8099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98"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Tree>
    <p:extLst>
      <p:ext uri="{BB962C8B-B14F-4D97-AF65-F5344CB8AC3E}">
        <p14:creationId xmlns:p14="http://schemas.microsoft.com/office/powerpoint/2010/main" val="13694300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Oval 3"/>
          <p:cNvSpPr>
            <a:spLocks noChangeArrowheads="1"/>
          </p:cNvSpPr>
          <p:nvPr/>
        </p:nvSpPr>
        <p:spPr bwMode="auto">
          <a:xfrm>
            <a:off x="3044825" y="4203701"/>
            <a:ext cx="2941638" cy="132397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2946" name="Straight Connector 10"/>
          <p:cNvCxnSpPr>
            <a:cxnSpLocks noChangeShapeType="1"/>
            <a:stCxn id="507" idx="7"/>
          </p:cNvCxnSpPr>
          <p:nvPr/>
        </p:nvCxnSpPr>
        <p:spPr bwMode="auto">
          <a:xfrm>
            <a:off x="4079876" y="4437063"/>
            <a:ext cx="969963" cy="682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47" name="Straight Connector 297"/>
          <p:cNvCxnSpPr>
            <a:cxnSpLocks noChangeShapeType="1"/>
          </p:cNvCxnSpPr>
          <p:nvPr/>
        </p:nvCxnSpPr>
        <p:spPr bwMode="auto">
          <a:xfrm>
            <a:off x="4583114" y="4724401"/>
            <a:ext cx="109537" cy="793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48" name="Straight Connector 298"/>
          <p:cNvCxnSpPr>
            <a:cxnSpLocks noChangeShapeType="1"/>
          </p:cNvCxnSpPr>
          <p:nvPr/>
        </p:nvCxnSpPr>
        <p:spPr bwMode="auto">
          <a:xfrm flipV="1">
            <a:off x="4400550" y="4919663"/>
            <a:ext cx="222250"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49" name="Straight Connector 299"/>
          <p:cNvCxnSpPr>
            <a:cxnSpLocks noChangeShapeType="1"/>
          </p:cNvCxnSpPr>
          <p:nvPr/>
        </p:nvCxnSpPr>
        <p:spPr bwMode="auto">
          <a:xfrm flipV="1">
            <a:off x="4127500" y="4751388"/>
            <a:ext cx="177800"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50" name="Straight Connector 300"/>
          <p:cNvCxnSpPr>
            <a:cxnSpLocks noChangeShapeType="1"/>
            <a:stCxn id="444" idx="6"/>
          </p:cNvCxnSpPr>
          <p:nvPr/>
        </p:nvCxnSpPr>
        <p:spPr bwMode="auto">
          <a:xfrm flipV="1">
            <a:off x="3841751" y="5038725"/>
            <a:ext cx="188913"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51" name="Straight Connector 301"/>
          <p:cNvCxnSpPr>
            <a:cxnSpLocks noChangeShapeType="1"/>
          </p:cNvCxnSpPr>
          <p:nvPr/>
        </p:nvCxnSpPr>
        <p:spPr bwMode="auto">
          <a:xfrm flipV="1">
            <a:off x="4597401" y="4967289"/>
            <a:ext cx="231775" cy="2444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52" name="Straight Connector 302"/>
          <p:cNvCxnSpPr>
            <a:cxnSpLocks noChangeShapeType="1"/>
          </p:cNvCxnSpPr>
          <p:nvPr/>
        </p:nvCxnSpPr>
        <p:spPr bwMode="auto">
          <a:xfrm flipH="1" flipV="1">
            <a:off x="5048251" y="4954588"/>
            <a:ext cx="327025" cy="1190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53" name="Straight Connector 303"/>
          <p:cNvCxnSpPr>
            <a:cxnSpLocks noChangeShapeType="1"/>
          </p:cNvCxnSpPr>
          <p:nvPr/>
        </p:nvCxnSpPr>
        <p:spPr bwMode="auto">
          <a:xfrm flipV="1">
            <a:off x="5035550" y="4619626"/>
            <a:ext cx="260350" cy="1889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54" name="Straight Connector 304"/>
          <p:cNvCxnSpPr>
            <a:cxnSpLocks noChangeShapeType="1"/>
            <a:endCxn id="505" idx="7"/>
          </p:cNvCxnSpPr>
          <p:nvPr/>
        </p:nvCxnSpPr>
        <p:spPr bwMode="auto">
          <a:xfrm flipH="1" flipV="1">
            <a:off x="4081463" y="4494214"/>
            <a:ext cx="207962"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2955" name="TextBox 39958"/>
          <p:cNvSpPr txBox="1">
            <a:spLocks noChangeArrowheads="1"/>
          </p:cNvSpPr>
          <p:nvPr/>
        </p:nvSpPr>
        <p:spPr bwMode="auto">
          <a:xfrm>
            <a:off x="3179763" y="4533901"/>
            <a:ext cx="9763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C</a:t>
            </a:r>
          </a:p>
        </p:txBody>
      </p:sp>
      <p:grpSp>
        <p:nvGrpSpPr>
          <p:cNvPr id="82956" name="Group 347"/>
          <p:cNvGrpSpPr>
            <a:grpSpLocks/>
          </p:cNvGrpSpPr>
          <p:nvPr/>
        </p:nvGrpSpPr>
        <p:grpSpPr bwMode="auto">
          <a:xfrm>
            <a:off x="5056189" y="4419600"/>
            <a:ext cx="485775" cy="211138"/>
            <a:chOff x="1871277" y="1576300"/>
            <a:chExt cx="1128371" cy="437860"/>
          </a:xfrm>
        </p:grpSpPr>
        <p:sp>
          <p:nvSpPr>
            <p:cNvPr id="496" name="Oval 49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7" name="Rectangle 496"/>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8" name="Oval 49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9" name="Freeform 498"/>
            <p:cNvSpPr/>
            <p:nvPr/>
          </p:nvSpPr>
          <p:spPr bwMode="auto">
            <a:xfrm>
              <a:off x="2158901" y="1671774"/>
              <a:ext cx="549434"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0" name="Freeform 49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1" name="Freeform 50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2" name="Freeform 50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03" name="Straight Connector 502"/>
            <p:cNvCxnSpPr>
              <a:cxnSpLocks noChangeShapeType="1"/>
              <a:endCxn id="49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04" name="Straight Connector 50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57" name="Group 347"/>
          <p:cNvGrpSpPr>
            <a:grpSpLocks/>
          </p:cNvGrpSpPr>
          <p:nvPr/>
        </p:nvGrpSpPr>
        <p:grpSpPr bwMode="auto">
          <a:xfrm>
            <a:off x="4587875" y="4773614"/>
            <a:ext cx="484188" cy="211137"/>
            <a:chOff x="1871277" y="1576300"/>
            <a:chExt cx="1128371" cy="437860"/>
          </a:xfrm>
        </p:grpSpPr>
        <p:sp>
          <p:nvSpPr>
            <p:cNvPr id="478" name="Oval 47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9" name="Rectangle 478"/>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0" name="Oval 47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1" name="Freeform 480"/>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2" name="Freeform 48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3" name="Freeform 48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4" name="Freeform 48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85" name="Straight Connector 484"/>
            <p:cNvCxnSpPr>
              <a:cxnSpLocks noChangeShapeType="1"/>
              <a:endCxn id="48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86" name="Straight Connector 48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58" name="Group 347"/>
          <p:cNvGrpSpPr>
            <a:grpSpLocks/>
          </p:cNvGrpSpPr>
          <p:nvPr/>
        </p:nvGrpSpPr>
        <p:grpSpPr bwMode="auto">
          <a:xfrm>
            <a:off x="4148139" y="4560889"/>
            <a:ext cx="484187" cy="211137"/>
            <a:chOff x="1871277" y="1576300"/>
            <a:chExt cx="1128371" cy="437860"/>
          </a:xfrm>
        </p:grpSpPr>
        <p:sp>
          <p:nvSpPr>
            <p:cNvPr id="469" name="Oval 46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0" name="Rectangle 469"/>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1" name="Oval 47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2" name="Freeform 471"/>
            <p:cNvSpPr/>
            <p:nvPr/>
          </p:nvSpPr>
          <p:spPr bwMode="auto">
            <a:xfrm>
              <a:off x="2159844" y="1671772"/>
              <a:ext cx="547538"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3" name="Freeform 47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4" name="Freeform 47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5" name="Freeform 47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76" name="Straight Connector 475"/>
            <p:cNvCxnSpPr>
              <a:cxnSpLocks noChangeShapeType="1"/>
              <a:endCxn id="47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77" name="Straight Connector 47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59" name="Group 347"/>
          <p:cNvGrpSpPr>
            <a:grpSpLocks/>
          </p:cNvGrpSpPr>
          <p:nvPr/>
        </p:nvGrpSpPr>
        <p:grpSpPr bwMode="auto">
          <a:xfrm>
            <a:off x="3941764" y="4854575"/>
            <a:ext cx="484187" cy="211138"/>
            <a:chOff x="1871277" y="1576300"/>
            <a:chExt cx="1128371" cy="437860"/>
          </a:xfrm>
        </p:grpSpPr>
        <p:sp>
          <p:nvSpPr>
            <p:cNvPr id="460" name="Oval 45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1" name="Rectangle 460"/>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2" name="Oval 46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3" name="Freeform 462"/>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4" name="Freeform 46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5" name="Freeform 46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6" name="Freeform 46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67" name="Straight Connector 466"/>
            <p:cNvCxnSpPr>
              <a:cxnSpLocks noChangeShapeType="1"/>
              <a:endCxn id="46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68" name="Straight Connector 46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2960" name="Oval 3"/>
          <p:cNvSpPr>
            <a:spLocks noChangeArrowheads="1"/>
          </p:cNvSpPr>
          <p:nvPr/>
        </p:nvSpPr>
        <p:spPr bwMode="auto">
          <a:xfrm>
            <a:off x="6138863" y="3649664"/>
            <a:ext cx="3219450" cy="13430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2961" name="Straight Connector 10"/>
          <p:cNvCxnSpPr>
            <a:cxnSpLocks noChangeShapeType="1"/>
            <a:stCxn id="599" idx="7"/>
          </p:cNvCxnSpPr>
          <p:nvPr/>
        </p:nvCxnSpPr>
        <p:spPr bwMode="auto">
          <a:xfrm>
            <a:off x="7272339" y="3886200"/>
            <a:ext cx="1062037" cy="698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2" name="Straight Connector 297"/>
          <p:cNvCxnSpPr>
            <a:cxnSpLocks noChangeShapeType="1"/>
          </p:cNvCxnSpPr>
          <p:nvPr/>
        </p:nvCxnSpPr>
        <p:spPr bwMode="auto">
          <a:xfrm>
            <a:off x="7823200" y="4176713"/>
            <a:ext cx="120650" cy="825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3" name="Straight Connector 298"/>
          <p:cNvCxnSpPr>
            <a:cxnSpLocks noChangeShapeType="1"/>
          </p:cNvCxnSpPr>
          <p:nvPr/>
        </p:nvCxnSpPr>
        <p:spPr bwMode="auto">
          <a:xfrm flipV="1">
            <a:off x="7623175" y="4376738"/>
            <a:ext cx="242888"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4" name="Straight Connector 299"/>
          <p:cNvCxnSpPr>
            <a:cxnSpLocks noChangeShapeType="1"/>
          </p:cNvCxnSpPr>
          <p:nvPr/>
        </p:nvCxnSpPr>
        <p:spPr bwMode="auto">
          <a:xfrm flipV="1">
            <a:off x="7324726" y="4205288"/>
            <a:ext cx="195263"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5" name="Straight Connector 300"/>
          <p:cNvCxnSpPr>
            <a:cxnSpLocks noChangeShapeType="1"/>
            <a:stCxn id="536" idx="6"/>
          </p:cNvCxnSpPr>
          <p:nvPr/>
        </p:nvCxnSpPr>
        <p:spPr bwMode="auto">
          <a:xfrm flipV="1">
            <a:off x="7011989" y="4497388"/>
            <a:ext cx="206375"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6" name="Straight Connector 301"/>
          <p:cNvCxnSpPr>
            <a:cxnSpLocks noChangeShapeType="1"/>
          </p:cNvCxnSpPr>
          <p:nvPr/>
        </p:nvCxnSpPr>
        <p:spPr bwMode="auto">
          <a:xfrm flipV="1">
            <a:off x="7839075" y="4424363"/>
            <a:ext cx="254000" cy="247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7" name="Straight Connector 302"/>
          <p:cNvCxnSpPr>
            <a:cxnSpLocks noChangeShapeType="1"/>
          </p:cNvCxnSpPr>
          <p:nvPr/>
        </p:nvCxnSpPr>
        <p:spPr bwMode="auto">
          <a:xfrm flipH="1" flipV="1">
            <a:off x="8302626" y="4403725"/>
            <a:ext cx="358775" cy="120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8" name="Straight Connector 303"/>
          <p:cNvCxnSpPr>
            <a:cxnSpLocks noChangeShapeType="1"/>
          </p:cNvCxnSpPr>
          <p:nvPr/>
        </p:nvCxnSpPr>
        <p:spPr bwMode="auto">
          <a:xfrm flipV="1">
            <a:off x="8318500" y="4070350"/>
            <a:ext cx="285750" cy="19208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69" name="Straight Connector 304"/>
          <p:cNvCxnSpPr>
            <a:cxnSpLocks noChangeShapeType="1"/>
            <a:endCxn id="597" idx="7"/>
          </p:cNvCxnSpPr>
          <p:nvPr/>
        </p:nvCxnSpPr>
        <p:spPr bwMode="auto">
          <a:xfrm flipH="1" flipV="1">
            <a:off x="7273926" y="3943351"/>
            <a:ext cx="227013" cy="857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2970" name="TextBox 39958"/>
          <p:cNvSpPr txBox="1">
            <a:spLocks noChangeArrowheads="1"/>
          </p:cNvSpPr>
          <p:nvPr/>
        </p:nvSpPr>
        <p:spPr bwMode="auto">
          <a:xfrm>
            <a:off x="6288088" y="3983039"/>
            <a:ext cx="958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B</a:t>
            </a:r>
          </a:p>
        </p:txBody>
      </p:sp>
      <p:grpSp>
        <p:nvGrpSpPr>
          <p:cNvPr id="82971" name="Group 347"/>
          <p:cNvGrpSpPr>
            <a:grpSpLocks/>
          </p:cNvGrpSpPr>
          <p:nvPr/>
        </p:nvGrpSpPr>
        <p:grpSpPr bwMode="auto">
          <a:xfrm>
            <a:off x="6821489" y="3752851"/>
            <a:ext cx="530225" cy="214313"/>
            <a:chOff x="1871277" y="1576300"/>
            <a:chExt cx="1128371" cy="437860"/>
          </a:xfrm>
        </p:grpSpPr>
        <p:sp>
          <p:nvSpPr>
            <p:cNvPr id="597" name="Oval 59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8" name="Rectangle 597"/>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9" name="Oval 59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00" name="Freeform 599"/>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01" name="Freeform 60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2" name="Freeform 60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3" name="Freeform 60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04" name="Straight Connector 603"/>
            <p:cNvCxnSpPr>
              <a:cxnSpLocks noChangeShapeType="1"/>
              <a:endCxn id="59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05" name="Straight Connector 60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72" name="Group 347"/>
          <p:cNvGrpSpPr>
            <a:grpSpLocks/>
          </p:cNvGrpSpPr>
          <p:nvPr/>
        </p:nvGrpSpPr>
        <p:grpSpPr bwMode="auto">
          <a:xfrm>
            <a:off x="7827964" y="4227513"/>
            <a:ext cx="530225" cy="214312"/>
            <a:chOff x="1871277" y="1576300"/>
            <a:chExt cx="1128371" cy="437860"/>
          </a:xfrm>
        </p:grpSpPr>
        <p:sp>
          <p:nvSpPr>
            <p:cNvPr id="570" name="Oval 56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1" name="Rectangle 570"/>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2" name="Oval 57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3" name="Freeform 572"/>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4" name="Freeform 57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5" name="Freeform 57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6" name="Freeform 57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77" name="Straight Connector 576"/>
            <p:cNvCxnSpPr>
              <a:cxnSpLocks noChangeShapeType="1"/>
              <a:endCxn id="57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78" name="Straight Connector 57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73" name="Group 347"/>
          <p:cNvGrpSpPr>
            <a:grpSpLocks/>
          </p:cNvGrpSpPr>
          <p:nvPr/>
        </p:nvGrpSpPr>
        <p:grpSpPr bwMode="auto">
          <a:xfrm>
            <a:off x="7346951" y="4011613"/>
            <a:ext cx="530225" cy="214312"/>
            <a:chOff x="1871277" y="1576300"/>
            <a:chExt cx="1128371" cy="437860"/>
          </a:xfrm>
        </p:grpSpPr>
        <p:sp>
          <p:nvSpPr>
            <p:cNvPr id="561" name="Oval 56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2" name="Rectangle 561"/>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3" name="Oval 56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4" name="Freeform 563"/>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5" name="Freeform 56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6" name="Freeform 56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7" name="Freeform 56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68" name="Straight Connector 567"/>
            <p:cNvCxnSpPr>
              <a:cxnSpLocks noChangeShapeType="1"/>
              <a:endCxn id="56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9" name="Straight Connector 56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74" name="Group 347"/>
          <p:cNvGrpSpPr>
            <a:grpSpLocks/>
          </p:cNvGrpSpPr>
          <p:nvPr/>
        </p:nvGrpSpPr>
        <p:grpSpPr bwMode="auto">
          <a:xfrm>
            <a:off x="7121526" y="4310063"/>
            <a:ext cx="530225" cy="214312"/>
            <a:chOff x="1871277" y="1576300"/>
            <a:chExt cx="1128371" cy="437860"/>
          </a:xfrm>
        </p:grpSpPr>
        <p:sp>
          <p:nvSpPr>
            <p:cNvPr id="552" name="Oval 55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3" name="Rectangle 552"/>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4" name="Oval 55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5" name="Freeform 554"/>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6" name="Freeform 55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7" name="Freeform 55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8" name="Freeform 55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9" name="Straight Connector 558"/>
            <p:cNvCxnSpPr>
              <a:cxnSpLocks noChangeShapeType="1"/>
              <a:endCxn id="55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0" name="Straight Connector 55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2975" name="Oval 3"/>
          <p:cNvSpPr>
            <a:spLocks noChangeArrowheads="1"/>
          </p:cNvSpPr>
          <p:nvPr/>
        </p:nvSpPr>
        <p:spPr bwMode="auto">
          <a:xfrm>
            <a:off x="3257550" y="2725739"/>
            <a:ext cx="3475038" cy="13811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2976" name="Straight Connector 10"/>
          <p:cNvCxnSpPr>
            <a:cxnSpLocks noChangeShapeType="1"/>
            <a:stCxn id="415" idx="7"/>
          </p:cNvCxnSpPr>
          <p:nvPr/>
        </p:nvCxnSpPr>
        <p:spPr bwMode="auto">
          <a:xfrm>
            <a:off x="4481514" y="2968626"/>
            <a:ext cx="1146175" cy="730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77" name="Straight Connector 297"/>
          <p:cNvCxnSpPr>
            <a:cxnSpLocks noChangeShapeType="1"/>
          </p:cNvCxnSpPr>
          <p:nvPr/>
        </p:nvCxnSpPr>
        <p:spPr bwMode="auto">
          <a:xfrm>
            <a:off x="5075239" y="3268664"/>
            <a:ext cx="130175"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78" name="Straight Connector 298"/>
          <p:cNvCxnSpPr>
            <a:cxnSpLocks noChangeShapeType="1"/>
          </p:cNvCxnSpPr>
          <p:nvPr/>
        </p:nvCxnSpPr>
        <p:spPr bwMode="auto">
          <a:xfrm flipV="1">
            <a:off x="4859339" y="3473450"/>
            <a:ext cx="263525" cy="460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79" name="Straight Connector 299"/>
          <p:cNvCxnSpPr>
            <a:cxnSpLocks noChangeShapeType="1"/>
          </p:cNvCxnSpPr>
          <p:nvPr/>
        </p:nvCxnSpPr>
        <p:spPr bwMode="auto">
          <a:xfrm flipV="1">
            <a:off x="4538663" y="3297239"/>
            <a:ext cx="209550" cy="1095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80" name="Straight Connector 300"/>
          <p:cNvCxnSpPr>
            <a:cxnSpLocks noChangeShapeType="1"/>
            <a:stCxn id="352" idx="6"/>
          </p:cNvCxnSpPr>
          <p:nvPr/>
        </p:nvCxnSpPr>
        <p:spPr bwMode="auto">
          <a:xfrm flipV="1">
            <a:off x="4200525" y="3597276"/>
            <a:ext cx="222250" cy="984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81" name="Straight Connector 301"/>
          <p:cNvCxnSpPr>
            <a:cxnSpLocks noChangeShapeType="1"/>
          </p:cNvCxnSpPr>
          <p:nvPr/>
        </p:nvCxnSpPr>
        <p:spPr bwMode="auto">
          <a:xfrm flipV="1">
            <a:off x="5092700" y="3522663"/>
            <a:ext cx="273050" cy="25400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82" name="Straight Connector 302"/>
          <p:cNvCxnSpPr>
            <a:cxnSpLocks noChangeShapeType="1"/>
          </p:cNvCxnSpPr>
          <p:nvPr/>
        </p:nvCxnSpPr>
        <p:spPr bwMode="auto">
          <a:xfrm flipH="1" flipV="1">
            <a:off x="5624513" y="3508376"/>
            <a:ext cx="387350" cy="1254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83" name="Straight Connector 303"/>
          <p:cNvCxnSpPr>
            <a:cxnSpLocks noChangeShapeType="1"/>
          </p:cNvCxnSpPr>
          <p:nvPr/>
        </p:nvCxnSpPr>
        <p:spPr bwMode="auto">
          <a:xfrm flipV="1">
            <a:off x="5610226" y="3159125"/>
            <a:ext cx="307975" cy="1984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2984" name="Straight Connector 304"/>
          <p:cNvCxnSpPr>
            <a:cxnSpLocks noChangeShapeType="1"/>
            <a:endCxn id="413" idx="7"/>
          </p:cNvCxnSpPr>
          <p:nvPr/>
        </p:nvCxnSpPr>
        <p:spPr bwMode="auto">
          <a:xfrm flipH="1" flipV="1">
            <a:off x="4483101" y="3028951"/>
            <a:ext cx="246063" cy="873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2985" name="TextBox 39958"/>
          <p:cNvSpPr txBox="1">
            <a:spLocks noChangeArrowheads="1"/>
          </p:cNvSpPr>
          <p:nvPr/>
        </p:nvSpPr>
        <p:spPr bwMode="auto">
          <a:xfrm>
            <a:off x="3417889" y="3070226"/>
            <a:ext cx="9473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A</a:t>
            </a:r>
          </a:p>
        </p:txBody>
      </p:sp>
      <p:grpSp>
        <p:nvGrpSpPr>
          <p:cNvPr id="82986" name="Group 347"/>
          <p:cNvGrpSpPr>
            <a:grpSpLocks/>
          </p:cNvGrpSpPr>
          <p:nvPr/>
        </p:nvGrpSpPr>
        <p:grpSpPr bwMode="auto">
          <a:xfrm>
            <a:off x="5884864" y="3562351"/>
            <a:ext cx="573087" cy="220663"/>
            <a:chOff x="1871277" y="1576300"/>
            <a:chExt cx="1128371" cy="437860"/>
          </a:xfrm>
        </p:grpSpPr>
        <p:sp>
          <p:nvSpPr>
            <p:cNvPr id="395" name="Oval 39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6" name="Rectangle 395"/>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7" name="Oval 39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8" name="Freeform 397"/>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9" name="Freeform 39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0" name="Freeform 39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1" name="Freeform 40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02" name="Straight Connector 401"/>
            <p:cNvCxnSpPr>
              <a:cxnSpLocks noChangeShapeType="1"/>
              <a:endCxn id="39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03" name="Straight Connector 40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87" name="Group 347"/>
          <p:cNvGrpSpPr>
            <a:grpSpLocks/>
          </p:cNvGrpSpPr>
          <p:nvPr/>
        </p:nvGrpSpPr>
        <p:grpSpPr bwMode="auto">
          <a:xfrm>
            <a:off x="5081588" y="3321051"/>
            <a:ext cx="571500" cy="220663"/>
            <a:chOff x="1871277" y="1576300"/>
            <a:chExt cx="1128371" cy="437860"/>
          </a:xfrm>
        </p:grpSpPr>
        <p:sp>
          <p:nvSpPr>
            <p:cNvPr id="386" name="Oval 38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7" name="Rectangle 386"/>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8" name="Oval 38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9" name="Freeform 388"/>
            <p:cNvSpPr/>
            <p:nvPr/>
          </p:nvSpPr>
          <p:spPr bwMode="auto">
            <a:xfrm>
              <a:off x="2159638" y="1673953"/>
              <a:ext cx="548513"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0" name="Freeform 38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1" name="Freeform 39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2" name="Freeform 39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93" name="Straight Connector 392"/>
            <p:cNvCxnSpPr>
              <a:cxnSpLocks noChangeShapeType="1"/>
              <a:endCxn id="38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94" name="Straight Connector 39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88" name="Group 347"/>
          <p:cNvGrpSpPr>
            <a:grpSpLocks/>
          </p:cNvGrpSpPr>
          <p:nvPr/>
        </p:nvGrpSpPr>
        <p:grpSpPr bwMode="auto">
          <a:xfrm>
            <a:off x="4560889" y="3098801"/>
            <a:ext cx="573087" cy="219075"/>
            <a:chOff x="1871277" y="1576300"/>
            <a:chExt cx="1128371" cy="437860"/>
          </a:xfrm>
        </p:grpSpPr>
        <p:sp>
          <p:nvSpPr>
            <p:cNvPr id="377" name="Oval 37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8" name="Rectangle 377"/>
            <p:cNvSpPr/>
            <p:nvPr/>
          </p:nvSpPr>
          <p:spPr bwMode="auto">
            <a:xfrm>
              <a:off x="1871277" y="1738119"/>
              <a:ext cx="1128371" cy="11739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9" name="Oval 37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0" name="Freeform 379"/>
            <p:cNvSpPr/>
            <p:nvPr/>
          </p:nvSpPr>
          <p:spPr bwMode="auto">
            <a:xfrm>
              <a:off x="2158840" y="1674661"/>
              <a:ext cx="550120"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1" name="Freeform 38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2" name="Freeform 38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3" name="Freeform 38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84" name="Straight Connector 383"/>
            <p:cNvCxnSpPr>
              <a:cxnSpLocks noChangeShapeType="1"/>
              <a:endCxn id="37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85" name="Straight Connector 38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89" name="Group 347"/>
          <p:cNvGrpSpPr>
            <a:grpSpLocks/>
          </p:cNvGrpSpPr>
          <p:nvPr/>
        </p:nvGrpSpPr>
        <p:grpSpPr bwMode="auto">
          <a:xfrm>
            <a:off x="4318000" y="3405189"/>
            <a:ext cx="573088" cy="219075"/>
            <a:chOff x="1871277" y="1576300"/>
            <a:chExt cx="1128371" cy="437860"/>
          </a:xfrm>
        </p:grpSpPr>
        <p:sp>
          <p:nvSpPr>
            <p:cNvPr id="368" name="Oval 36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9" name="Rectangle 368"/>
            <p:cNvSpPr/>
            <p:nvPr/>
          </p:nvSpPr>
          <p:spPr bwMode="auto">
            <a:xfrm>
              <a:off x="1871277" y="1738117"/>
              <a:ext cx="1128371" cy="11739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0" name="Oval 36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1" name="Freeform 370"/>
            <p:cNvSpPr/>
            <p:nvPr/>
          </p:nvSpPr>
          <p:spPr bwMode="auto">
            <a:xfrm>
              <a:off x="2158839" y="1674659"/>
              <a:ext cx="550119"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2" name="Freeform 37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3" name="Freeform 37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4" name="Freeform 37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75" name="Straight Connector 374"/>
            <p:cNvCxnSpPr>
              <a:cxnSpLocks noChangeShapeType="1"/>
              <a:endCxn id="37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76" name="Straight Connector 37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90" name="Group 347"/>
          <p:cNvGrpSpPr>
            <a:grpSpLocks/>
          </p:cNvGrpSpPr>
          <p:nvPr/>
        </p:nvGrpSpPr>
        <p:grpSpPr bwMode="auto">
          <a:xfrm>
            <a:off x="4865689" y="3759201"/>
            <a:ext cx="573087" cy="220663"/>
            <a:chOff x="1871277" y="1576300"/>
            <a:chExt cx="1128371" cy="437860"/>
          </a:xfrm>
        </p:grpSpPr>
        <p:sp>
          <p:nvSpPr>
            <p:cNvPr id="359" name="Oval 35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0" name="Rectangle 359"/>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1" name="Oval 36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2" name="Freeform 361"/>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3" name="Freeform 36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4" name="Freeform 36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5" name="Freeform 36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66" name="Straight Connector 365"/>
            <p:cNvCxnSpPr>
              <a:cxnSpLocks noChangeShapeType="1"/>
              <a:endCxn id="36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67" name="Straight Connector 36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2991" name="Group 347"/>
          <p:cNvGrpSpPr>
            <a:grpSpLocks/>
          </p:cNvGrpSpPr>
          <p:nvPr/>
        </p:nvGrpSpPr>
        <p:grpSpPr bwMode="auto">
          <a:xfrm>
            <a:off x="3629025" y="3614738"/>
            <a:ext cx="573088" cy="220662"/>
            <a:chOff x="1871277" y="1576300"/>
            <a:chExt cx="1128371" cy="437860"/>
          </a:xfrm>
        </p:grpSpPr>
        <p:sp>
          <p:nvSpPr>
            <p:cNvPr id="350" name="Oval 34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1" name="Rectangle 350"/>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2" name="Oval 35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3" name="Freeform 352"/>
            <p:cNvSpPr/>
            <p:nvPr/>
          </p:nvSpPr>
          <p:spPr bwMode="auto">
            <a:xfrm>
              <a:off x="2158839" y="1673951"/>
              <a:ext cx="550119"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4" name="Freeform 35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5" name="Freeform 35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6" name="Freeform 35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57" name="Straight Connector 356"/>
            <p:cNvCxnSpPr>
              <a:cxnSpLocks noChangeShapeType="1"/>
              <a:endCxn id="35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58" name="Straight Connector 35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2992"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pic>
        <p:nvPicPr>
          <p:cNvPr id="82993"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994" name="Group 2"/>
          <p:cNvGrpSpPr>
            <a:grpSpLocks/>
          </p:cNvGrpSpPr>
          <p:nvPr/>
        </p:nvGrpSpPr>
        <p:grpSpPr bwMode="auto">
          <a:xfrm>
            <a:off x="3349625" y="2241551"/>
            <a:ext cx="647700" cy="417513"/>
            <a:chOff x="3053396" y="4304255"/>
            <a:chExt cx="648422" cy="418253"/>
          </a:xfrm>
        </p:grpSpPr>
        <p:sp>
          <p:nvSpPr>
            <p:cNvPr id="8318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9"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2995" name="Group 131"/>
          <p:cNvGrpSpPr>
            <a:grpSpLocks/>
          </p:cNvGrpSpPr>
          <p:nvPr/>
        </p:nvGrpSpPr>
        <p:grpSpPr bwMode="auto">
          <a:xfrm>
            <a:off x="2193925" y="3041651"/>
            <a:ext cx="647700" cy="417513"/>
            <a:chOff x="3053396" y="4304255"/>
            <a:chExt cx="648422" cy="418253"/>
          </a:xfrm>
        </p:grpSpPr>
        <p:sp>
          <p:nvSpPr>
            <p:cNvPr id="83186"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7"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2996" name="Group 135"/>
          <p:cNvGrpSpPr>
            <a:grpSpLocks/>
          </p:cNvGrpSpPr>
          <p:nvPr/>
        </p:nvGrpSpPr>
        <p:grpSpPr bwMode="auto">
          <a:xfrm>
            <a:off x="7858125" y="2495551"/>
            <a:ext cx="649288" cy="417513"/>
            <a:chOff x="3053396" y="4304255"/>
            <a:chExt cx="648422" cy="418253"/>
          </a:xfrm>
        </p:grpSpPr>
        <p:sp>
          <p:nvSpPr>
            <p:cNvPr id="83184"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5"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2997" name="Group 138"/>
          <p:cNvGrpSpPr>
            <a:grpSpLocks/>
          </p:cNvGrpSpPr>
          <p:nvPr/>
        </p:nvGrpSpPr>
        <p:grpSpPr bwMode="auto">
          <a:xfrm>
            <a:off x="2765425" y="5353051"/>
            <a:ext cx="647700" cy="417513"/>
            <a:chOff x="3053396" y="4304255"/>
            <a:chExt cx="648422" cy="418253"/>
          </a:xfrm>
        </p:grpSpPr>
        <p:sp>
          <p:nvSpPr>
            <p:cNvPr id="8318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3"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2998" name="Group 141"/>
          <p:cNvGrpSpPr>
            <a:grpSpLocks/>
          </p:cNvGrpSpPr>
          <p:nvPr/>
        </p:nvGrpSpPr>
        <p:grpSpPr bwMode="auto">
          <a:xfrm>
            <a:off x="2346325" y="4730751"/>
            <a:ext cx="647700" cy="417513"/>
            <a:chOff x="3053396" y="4304255"/>
            <a:chExt cx="648422" cy="418253"/>
          </a:xfrm>
        </p:grpSpPr>
        <p:sp>
          <p:nvSpPr>
            <p:cNvPr id="83180"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81"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2999" name="Group 144"/>
          <p:cNvGrpSpPr>
            <a:grpSpLocks/>
          </p:cNvGrpSpPr>
          <p:nvPr/>
        </p:nvGrpSpPr>
        <p:grpSpPr bwMode="auto">
          <a:xfrm>
            <a:off x="2117725" y="4070351"/>
            <a:ext cx="647700" cy="417513"/>
            <a:chOff x="3053396" y="4304255"/>
            <a:chExt cx="648422" cy="418253"/>
          </a:xfrm>
        </p:grpSpPr>
        <p:sp>
          <p:nvSpPr>
            <p:cNvPr id="8317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9"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0" name="Group 147"/>
          <p:cNvGrpSpPr>
            <a:grpSpLocks/>
          </p:cNvGrpSpPr>
          <p:nvPr/>
        </p:nvGrpSpPr>
        <p:grpSpPr bwMode="auto">
          <a:xfrm>
            <a:off x="8607425" y="2927351"/>
            <a:ext cx="649288" cy="417513"/>
            <a:chOff x="3053396" y="4304255"/>
            <a:chExt cx="648422" cy="418253"/>
          </a:xfrm>
        </p:grpSpPr>
        <p:sp>
          <p:nvSpPr>
            <p:cNvPr id="83176"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7"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1" name="Group 150"/>
          <p:cNvGrpSpPr>
            <a:grpSpLocks/>
          </p:cNvGrpSpPr>
          <p:nvPr/>
        </p:nvGrpSpPr>
        <p:grpSpPr bwMode="auto">
          <a:xfrm>
            <a:off x="4949825" y="2000251"/>
            <a:ext cx="649288" cy="417513"/>
            <a:chOff x="3053396" y="4304255"/>
            <a:chExt cx="648422" cy="418253"/>
          </a:xfrm>
        </p:grpSpPr>
        <p:sp>
          <p:nvSpPr>
            <p:cNvPr id="83174"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5"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2" name="Group 153"/>
          <p:cNvGrpSpPr>
            <a:grpSpLocks/>
          </p:cNvGrpSpPr>
          <p:nvPr/>
        </p:nvGrpSpPr>
        <p:grpSpPr bwMode="auto">
          <a:xfrm>
            <a:off x="2574925" y="2647951"/>
            <a:ext cx="647700" cy="417513"/>
            <a:chOff x="3053396" y="4304255"/>
            <a:chExt cx="648422" cy="418253"/>
          </a:xfrm>
        </p:grpSpPr>
        <p:sp>
          <p:nvSpPr>
            <p:cNvPr id="8317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3"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3" name="Group 156"/>
          <p:cNvGrpSpPr>
            <a:grpSpLocks/>
          </p:cNvGrpSpPr>
          <p:nvPr/>
        </p:nvGrpSpPr>
        <p:grpSpPr bwMode="auto">
          <a:xfrm>
            <a:off x="5864225" y="1974851"/>
            <a:ext cx="649288" cy="417513"/>
            <a:chOff x="3053396" y="4304255"/>
            <a:chExt cx="648422" cy="418253"/>
          </a:xfrm>
        </p:grpSpPr>
        <p:sp>
          <p:nvSpPr>
            <p:cNvPr id="83170"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71"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4" name="Group 160"/>
          <p:cNvGrpSpPr>
            <a:grpSpLocks/>
          </p:cNvGrpSpPr>
          <p:nvPr/>
        </p:nvGrpSpPr>
        <p:grpSpPr bwMode="auto">
          <a:xfrm>
            <a:off x="8924925" y="5607051"/>
            <a:ext cx="649288" cy="417513"/>
            <a:chOff x="3053396" y="4304255"/>
            <a:chExt cx="648422" cy="418253"/>
          </a:xfrm>
        </p:grpSpPr>
        <p:sp>
          <p:nvSpPr>
            <p:cNvPr id="8316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9"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5" name="Group 163"/>
          <p:cNvGrpSpPr>
            <a:grpSpLocks/>
          </p:cNvGrpSpPr>
          <p:nvPr/>
        </p:nvGrpSpPr>
        <p:grpSpPr bwMode="auto">
          <a:xfrm>
            <a:off x="9763125" y="4959351"/>
            <a:ext cx="649288" cy="417513"/>
            <a:chOff x="3053396" y="4304255"/>
            <a:chExt cx="648422" cy="418253"/>
          </a:xfrm>
        </p:grpSpPr>
        <p:sp>
          <p:nvSpPr>
            <p:cNvPr id="83166"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7"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6" name="Group 169"/>
          <p:cNvGrpSpPr>
            <a:grpSpLocks/>
          </p:cNvGrpSpPr>
          <p:nvPr/>
        </p:nvGrpSpPr>
        <p:grpSpPr bwMode="auto">
          <a:xfrm>
            <a:off x="6689725" y="5848351"/>
            <a:ext cx="649288" cy="417513"/>
            <a:chOff x="3053396" y="4304255"/>
            <a:chExt cx="648422" cy="418253"/>
          </a:xfrm>
        </p:grpSpPr>
        <p:sp>
          <p:nvSpPr>
            <p:cNvPr id="83164"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5"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7" name="Group 172"/>
          <p:cNvGrpSpPr>
            <a:grpSpLocks/>
          </p:cNvGrpSpPr>
          <p:nvPr/>
        </p:nvGrpSpPr>
        <p:grpSpPr bwMode="auto">
          <a:xfrm>
            <a:off x="5775325" y="5988051"/>
            <a:ext cx="649288" cy="417513"/>
            <a:chOff x="3053396" y="4304255"/>
            <a:chExt cx="648422" cy="418253"/>
          </a:xfrm>
        </p:grpSpPr>
        <p:sp>
          <p:nvSpPr>
            <p:cNvPr id="83162"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3"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3008" name="Group 175"/>
          <p:cNvGrpSpPr>
            <a:grpSpLocks/>
          </p:cNvGrpSpPr>
          <p:nvPr/>
        </p:nvGrpSpPr>
        <p:grpSpPr bwMode="auto">
          <a:xfrm>
            <a:off x="4556125" y="5835651"/>
            <a:ext cx="649288" cy="417513"/>
            <a:chOff x="3053396" y="4304255"/>
            <a:chExt cx="648422" cy="418253"/>
          </a:xfrm>
        </p:grpSpPr>
        <p:sp>
          <p:nvSpPr>
            <p:cNvPr id="83160"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161"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83009" name="TextBox 4"/>
          <p:cNvSpPr txBox="1">
            <a:spLocks noChangeArrowheads="1"/>
          </p:cNvSpPr>
          <p:nvPr/>
        </p:nvSpPr>
        <p:spPr bwMode="auto">
          <a:xfrm rot="1053502">
            <a:off x="6964364" y="1900239"/>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3010" name="TextBox 179"/>
          <p:cNvSpPr txBox="1">
            <a:spLocks noChangeArrowheads="1"/>
          </p:cNvSpPr>
          <p:nvPr/>
        </p:nvSpPr>
        <p:spPr bwMode="auto">
          <a:xfrm rot="2829263">
            <a:off x="9250363" y="3373438"/>
            <a:ext cx="544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3011" name="TextBox 180"/>
          <p:cNvSpPr txBox="1">
            <a:spLocks noChangeArrowheads="1"/>
          </p:cNvSpPr>
          <p:nvPr/>
        </p:nvSpPr>
        <p:spPr bwMode="auto">
          <a:xfrm rot="9845918">
            <a:off x="7918451" y="5884864"/>
            <a:ext cx="544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3012" name="TextBox 181"/>
          <p:cNvSpPr txBox="1">
            <a:spLocks noChangeArrowheads="1"/>
          </p:cNvSpPr>
          <p:nvPr/>
        </p:nvSpPr>
        <p:spPr bwMode="auto">
          <a:xfrm rot="-9948738">
            <a:off x="3551239" y="5789614"/>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3013" name="TextBox 182"/>
          <p:cNvSpPr txBox="1">
            <a:spLocks noChangeArrowheads="1"/>
          </p:cNvSpPr>
          <p:nvPr/>
        </p:nvSpPr>
        <p:spPr bwMode="auto">
          <a:xfrm rot="-4992697">
            <a:off x="1964532" y="3482182"/>
            <a:ext cx="544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3014" name="TextBox 183"/>
          <p:cNvSpPr txBox="1">
            <a:spLocks noChangeArrowheads="1"/>
          </p:cNvSpPr>
          <p:nvPr/>
        </p:nvSpPr>
        <p:spPr bwMode="auto">
          <a:xfrm rot="-1017263">
            <a:off x="4151314" y="1849439"/>
            <a:ext cx="54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cxnSp>
        <p:nvCxnSpPr>
          <p:cNvPr id="83015" name="Straight Connector 12"/>
          <p:cNvCxnSpPr>
            <a:cxnSpLocks noChangeShapeType="1"/>
          </p:cNvCxnSpPr>
          <p:nvPr/>
        </p:nvCxnSpPr>
        <p:spPr bwMode="auto">
          <a:xfrm>
            <a:off x="3906839" y="2609850"/>
            <a:ext cx="238125" cy="2619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16" name="Straight Connector 500"/>
          <p:cNvCxnSpPr>
            <a:cxnSpLocks noChangeShapeType="1"/>
            <a:endCxn id="415" idx="2"/>
          </p:cNvCxnSpPr>
          <p:nvPr/>
        </p:nvCxnSpPr>
        <p:spPr bwMode="auto">
          <a:xfrm>
            <a:off x="3162300" y="2849563"/>
            <a:ext cx="831850" cy="619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17" name="Straight Connector 501"/>
          <p:cNvCxnSpPr>
            <a:cxnSpLocks noChangeShapeType="1"/>
          </p:cNvCxnSpPr>
          <p:nvPr/>
        </p:nvCxnSpPr>
        <p:spPr bwMode="auto">
          <a:xfrm flipV="1">
            <a:off x="2759075" y="2973388"/>
            <a:ext cx="1303338" cy="2778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18" name="Straight Connector 502"/>
          <p:cNvCxnSpPr>
            <a:cxnSpLocks noChangeShapeType="1"/>
          </p:cNvCxnSpPr>
          <p:nvPr/>
        </p:nvCxnSpPr>
        <p:spPr bwMode="auto">
          <a:xfrm>
            <a:off x="5440364" y="2411414"/>
            <a:ext cx="307975" cy="573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19" name="Straight Connector 503"/>
          <p:cNvCxnSpPr>
            <a:cxnSpLocks noChangeShapeType="1"/>
          </p:cNvCxnSpPr>
          <p:nvPr/>
        </p:nvCxnSpPr>
        <p:spPr bwMode="auto">
          <a:xfrm flipH="1">
            <a:off x="5949951" y="2389189"/>
            <a:ext cx="384175" cy="5794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0" name="Straight Connector 504"/>
          <p:cNvCxnSpPr>
            <a:cxnSpLocks noChangeShapeType="1"/>
          </p:cNvCxnSpPr>
          <p:nvPr/>
        </p:nvCxnSpPr>
        <p:spPr bwMode="auto">
          <a:xfrm>
            <a:off x="8294688" y="2900363"/>
            <a:ext cx="215900" cy="1046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1" name="Straight Connector 505"/>
          <p:cNvCxnSpPr>
            <a:cxnSpLocks noChangeShapeType="1"/>
          </p:cNvCxnSpPr>
          <p:nvPr/>
        </p:nvCxnSpPr>
        <p:spPr bwMode="auto">
          <a:xfrm flipH="1">
            <a:off x="8661400" y="3251200"/>
            <a:ext cx="241300" cy="6921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2" name="Straight Connector 507"/>
          <p:cNvCxnSpPr>
            <a:cxnSpLocks noChangeShapeType="1"/>
          </p:cNvCxnSpPr>
          <p:nvPr/>
        </p:nvCxnSpPr>
        <p:spPr bwMode="auto">
          <a:xfrm flipH="1" flipV="1">
            <a:off x="8978901" y="4573588"/>
            <a:ext cx="796925" cy="6143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3" name="Straight Connector 509"/>
          <p:cNvCxnSpPr>
            <a:cxnSpLocks noChangeShapeType="1"/>
            <a:stCxn id="83164" idx="0"/>
          </p:cNvCxnSpPr>
          <p:nvPr/>
        </p:nvCxnSpPr>
        <p:spPr bwMode="auto">
          <a:xfrm flipH="1" flipV="1">
            <a:off x="6843713" y="4694238"/>
            <a:ext cx="285750" cy="11604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4" name="Straight Connector 510"/>
          <p:cNvCxnSpPr>
            <a:cxnSpLocks noChangeShapeType="1"/>
          </p:cNvCxnSpPr>
          <p:nvPr/>
        </p:nvCxnSpPr>
        <p:spPr bwMode="auto">
          <a:xfrm flipH="1" flipV="1">
            <a:off x="5592764" y="5045075"/>
            <a:ext cx="371475" cy="973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5" name="Straight Connector 511"/>
          <p:cNvCxnSpPr>
            <a:cxnSpLocks noChangeShapeType="1"/>
            <a:stCxn id="83161" idx="0"/>
          </p:cNvCxnSpPr>
          <p:nvPr/>
        </p:nvCxnSpPr>
        <p:spPr bwMode="auto">
          <a:xfrm flipH="1" flipV="1">
            <a:off x="4668839" y="5192714"/>
            <a:ext cx="244475" cy="6619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6" name="Straight Connector 512"/>
          <p:cNvCxnSpPr>
            <a:cxnSpLocks noChangeShapeType="1"/>
          </p:cNvCxnSpPr>
          <p:nvPr/>
        </p:nvCxnSpPr>
        <p:spPr bwMode="auto">
          <a:xfrm flipV="1">
            <a:off x="3314700" y="5160963"/>
            <a:ext cx="401638" cy="209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7" name="Straight Connector 513"/>
          <p:cNvCxnSpPr>
            <a:cxnSpLocks noChangeShapeType="1"/>
            <a:endCxn id="444" idx="2"/>
          </p:cNvCxnSpPr>
          <p:nvPr/>
        </p:nvCxnSpPr>
        <p:spPr bwMode="auto">
          <a:xfrm>
            <a:off x="2908300" y="5018089"/>
            <a:ext cx="450850" cy="1158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3028" name="Straight Connector 514"/>
          <p:cNvCxnSpPr>
            <a:cxnSpLocks noChangeShapeType="1"/>
          </p:cNvCxnSpPr>
          <p:nvPr/>
        </p:nvCxnSpPr>
        <p:spPr bwMode="auto">
          <a:xfrm>
            <a:off x="2679700" y="4376738"/>
            <a:ext cx="996950" cy="4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3031" name="Group 347"/>
          <p:cNvGrpSpPr>
            <a:grpSpLocks/>
          </p:cNvGrpSpPr>
          <p:nvPr/>
        </p:nvGrpSpPr>
        <p:grpSpPr bwMode="auto">
          <a:xfrm>
            <a:off x="8342314" y="3868738"/>
            <a:ext cx="530225" cy="214312"/>
            <a:chOff x="1871277" y="1576300"/>
            <a:chExt cx="1128371" cy="437860"/>
          </a:xfrm>
        </p:grpSpPr>
        <p:sp>
          <p:nvSpPr>
            <p:cNvPr id="588" name="Oval 58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9" name="Rectangle 588"/>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0" name="Oval 58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1" name="Freeform 590"/>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2" name="Freeform 59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3" name="Freeform 59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4" name="Freeform 59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95" name="Straight Connector 594"/>
            <p:cNvCxnSpPr>
              <a:cxnSpLocks noChangeShapeType="1"/>
              <a:endCxn id="59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96" name="Straight Connector 59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32" name="Group 347"/>
          <p:cNvGrpSpPr>
            <a:grpSpLocks/>
          </p:cNvGrpSpPr>
          <p:nvPr/>
        </p:nvGrpSpPr>
        <p:grpSpPr bwMode="auto">
          <a:xfrm>
            <a:off x="8574089" y="4464051"/>
            <a:ext cx="530225" cy="214313"/>
            <a:chOff x="1871277" y="1576300"/>
            <a:chExt cx="1128371" cy="437860"/>
          </a:xfrm>
        </p:grpSpPr>
        <p:sp>
          <p:nvSpPr>
            <p:cNvPr id="579" name="Oval 57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0" name="Rectangle 579"/>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1" name="Oval 58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2" name="Freeform 581"/>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3" name="Freeform 58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4" name="Freeform 58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5" name="Freeform 58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86" name="Straight Connector 585"/>
            <p:cNvCxnSpPr>
              <a:cxnSpLocks noChangeShapeType="1"/>
              <a:endCxn id="58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87" name="Straight Connector 58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33" name="Group 347"/>
          <p:cNvGrpSpPr>
            <a:grpSpLocks/>
          </p:cNvGrpSpPr>
          <p:nvPr/>
        </p:nvGrpSpPr>
        <p:grpSpPr bwMode="auto">
          <a:xfrm>
            <a:off x="6483351" y="4514851"/>
            <a:ext cx="530225" cy="214313"/>
            <a:chOff x="1871277" y="1576300"/>
            <a:chExt cx="1128371" cy="437860"/>
          </a:xfrm>
        </p:grpSpPr>
        <p:sp>
          <p:nvSpPr>
            <p:cNvPr id="534" name="Oval 53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5" name="Rectangle 534"/>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6" name="Oval 53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7" name="Freeform 536"/>
            <p:cNvSpPr/>
            <p:nvPr/>
          </p:nvSpPr>
          <p:spPr bwMode="auto">
            <a:xfrm>
              <a:off x="2158438" y="1673602"/>
              <a:ext cx="550671"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8" name="Freeform 53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39" name="Freeform 53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0" name="Freeform 53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1" name="Straight Connector 540"/>
            <p:cNvCxnSpPr>
              <a:cxnSpLocks noChangeShapeType="1"/>
              <a:endCxn id="53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42" name="Straight Connector 54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3034" name="Straight Connector 508"/>
          <p:cNvCxnSpPr>
            <a:cxnSpLocks noChangeShapeType="1"/>
          </p:cNvCxnSpPr>
          <p:nvPr/>
        </p:nvCxnSpPr>
        <p:spPr bwMode="auto">
          <a:xfrm flipH="1" flipV="1">
            <a:off x="8020050" y="4722814"/>
            <a:ext cx="1047750" cy="9667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3035" name="Group 347"/>
          <p:cNvGrpSpPr>
            <a:grpSpLocks/>
          </p:cNvGrpSpPr>
          <p:nvPr/>
        </p:nvGrpSpPr>
        <p:grpSpPr bwMode="auto">
          <a:xfrm>
            <a:off x="3667125" y="4305300"/>
            <a:ext cx="484188" cy="211138"/>
            <a:chOff x="1871277" y="1576300"/>
            <a:chExt cx="1128371" cy="437860"/>
          </a:xfrm>
        </p:grpSpPr>
        <p:sp>
          <p:nvSpPr>
            <p:cNvPr id="505" name="Oval 50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6" name="Rectangle 505"/>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7" name="Oval 50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8" name="Freeform 507"/>
            <p:cNvSpPr/>
            <p:nvPr/>
          </p:nvSpPr>
          <p:spPr bwMode="auto">
            <a:xfrm>
              <a:off x="2159844" y="1671774"/>
              <a:ext cx="547537"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9" name="Freeform 50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0" name="Freeform 50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1" name="Freeform 51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12" name="Straight Connector 511"/>
            <p:cNvCxnSpPr>
              <a:cxnSpLocks noChangeShapeType="1"/>
              <a:endCxn id="50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13" name="Straight Connector 51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36" name="Group 347"/>
          <p:cNvGrpSpPr>
            <a:grpSpLocks/>
          </p:cNvGrpSpPr>
          <p:nvPr/>
        </p:nvGrpSpPr>
        <p:grpSpPr bwMode="auto">
          <a:xfrm>
            <a:off x="5268914" y="5006975"/>
            <a:ext cx="484187" cy="211138"/>
            <a:chOff x="1871277" y="1576300"/>
            <a:chExt cx="1128371" cy="437860"/>
          </a:xfrm>
        </p:grpSpPr>
        <p:sp>
          <p:nvSpPr>
            <p:cNvPr id="487" name="Oval 48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8" name="Rectangle 487"/>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9" name="Oval 48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0" name="Freeform 489"/>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1" name="Freeform 49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2" name="Freeform 49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3" name="Freeform 49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94" name="Straight Connector 493"/>
            <p:cNvCxnSpPr>
              <a:cxnSpLocks noChangeShapeType="1"/>
              <a:endCxn id="48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95" name="Straight Connector 49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37" name="Group 439"/>
          <p:cNvGrpSpPr>
            <a:grpSpLocks/>
          </p:cNvGrpSpPr>
          <p:nvPr/>
        </p:nvGrpSpPr>
        <p:grpSpPr bwMode="auto">
          <a:xfrm>
            <a:off x="4405314" y="5194300"/>
            <a:ext cx="484187" cy="211138"/>
            <a:chOff x="1871277" y="1576300"/>
            <a:chExt cx="1128371" cy="437860"/>
          </a:xfrm>
        </p:grpSpPr>
        <p:sp>
          <p:nvSpPr>
            <p:cNvPr id="451" name="Oval 45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2" name="Rectangle 451"/>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3" name="Oval 45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4" name="Freeform 453"/>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5" name="Freeform 45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6" name="Freeform 45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7" name="Freeform 45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58" name="Straight Connector 457"/>
            <p:cNvCxnSpPr>
              <a:cxnSpLocks noChangeShapeType="1"/>
              <a:endCxn id="45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9" name="Straight Connector 45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38" name="Group 347"/>
          <p:cNvGrpSpPr>
            <a:grpSpLocks/>
          </p:cNvGrpSpPr>
          <p:nvPr/>
        </p:nvGrpSpPr>
        <p:grpSpPr bwMode="auto">
          <a:xfrm>
            <a:off x="3359150" y="5056189"/>
            <a:ext cx="484188" cy="211137"/>
            <a:chOff x="1871277" y="1576300"/>
            <a:chExt cx="1128371" cy="437860"/>
          </a:xfrm>
        </p:grpSpPr>
        <p:sp>
          <p:nvSpPr>
            <p:cNvPr id="442" name="Oval 44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3" name="Rectangle 442"/>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4" name="Oval 44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5" name="Freeform 444"/>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6" name="Freeform 44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7" name="Freeform 44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8" name="Freeform 44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49" name="Straight Connector 448"/>
            <p:cNvCxnSpPr>
              <a:cxnSpLocks noChangeShapeType="1"/>
              <a:endCxn id="44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0" name="Straight Connector 44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39" name="Group 347"/>
          <p:cNvGrpSpPr>
            <a:grpSpLocks/>
          </p:cNvGrpSpPr>
          <p:nvPr/>
        </p:nvGrpSpPr>
        <p:grpSpPr bwMode="auto">
          <a:xfrm>
            <a:off x="3994150" y="2832101"/>
            <a:ext cx="571500" cy="220663"/>
            <a:chOff x="1871277" y="1576300"/>
            <a:chExt cx="1128371" cy="437860"/>
          </a:xfrm>
        </p:grpSpPr>
        <p:sp>
          <p:nvSpPr>
            <p:cNvPr id="413" name="Oval 41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4" name="Rectangle 413"/>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5" name="Oval 41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6" name="Freeform 415"/>
            <p:cNvSpPr/>
            <p:nvPr/>
          </p:nvSpPr>
          <p:spPr bwMode="auto">
            <a:xfrm>
              <a:off x="2159638" y="1673953"/>
              <a:ext cx="548515"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7" name="Freeform 41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8" name="Freeform 41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9" name="Freeform 41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20" name="Straight Connector 419"/>
            <p:cNvCxnSpPr>
              <a:cxnSpLocks noChangeShapeType="1"/>
              <a:endCxn id="41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21" name="Straight Connector 42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40" name="Group 347"/>
          <p:cNvGrpSpPr>
            <a:grpSpLocks/>
          </p:cNvGrpSpPr>
          <p:nvPr/>
        </p:nvGrpSpPr>
        <p:grpSpPr bwMode="auto">
          <a:xfrm>
            <a:off x="5635625" y="2951163"/>
            <a:ext cx="571500" cy="220662"/>
            <a:chOff x="1871277" y="1576300"/>
            <a:chExt cx="1128371" cy="437860"/>
          </a:xfrm>
        </p:grpSpPr>
        <p:sp>
          <p:nvSpPr>
            <p:cNvPr id="404" name="Oval 40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5" name="Rectangle 404"/>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6" name="Oval 40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7" name="Freeform 406"/>
            <p:cNvSpPr/>
            <p:nvPr/>
          </p:nvSpPr>
          <p:spPr bwMode="auto">
            <a:xfrm>
              <a:off x="2159638" y="1673951"/>
              <a:ext cx="548515"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8" name="Freeform 40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9" name="Freeform 40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0" name="Freeform 40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11" name="Straight Connector 410"/>
            <p:cNvCxnSpPr>
              <a:cxnSpLocks noChangeShapeType="1"/>
              <a:endCxn id="40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12" name="Straight Connector 41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3041" name="Group 531"/>
          <p:cNvGrpSpPr>
            <a:grpSpLocks/>
          </p:cNvGrpSpPr>
          <p:nvPr/>
        </p:nvGrpSpPr>
        <p:grpSpPr bwMode="auto">
          <a:xfrm>
            <a:off x="7627939" y="4654551"/>
            <a:ext cx="530225" cy="214313"/>
            <a:chOff x="1871277" y="1576300"/>
            <a:chExt cx="1128371" cy="437860"/>
          </a:xfrm>
        </p:grpSpPr>
        <p:sp>
          <p:nvSpPr>
            <p:cNvPr id="543" name="Oval 54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4" name="Rectangle 543"/>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5" name="Oval 54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6" name="Freeform 545"/>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7" name="Freeform 54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8" name="Freeform 54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9" name="Freeform 54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0" name="Straight Connector 549"/>
            <p:cNvCxnSpPr>
              <a:cxnSpLocks noChangeShapeType="1"/>
              <a:endCxn id="54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51" name="Straight Connector 55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3042" name="Straight Connector 506"/>
          <p:cNvCxnSpPr>
            <a:cxnSpLocks noChangeShapeType="1"/>
          </p:cNvCxnSpPr>
          <p:nvPr/>
        </p:nvCxnSpPr>
        <p:spPr bwMode="auto">
          <a:xfrm flipH="1">
            <a:off x="9090025" y="4311650"/>
            <a:ext cx="541338" cy="249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3043" name="Group 166"/>
          <p:cNvGrpSpPr>
            <a:grpSpLocks/>
          </p:cNvGrpSpPr>
          <p:nvPr/>
        </p:nvGrpSpPr>
        <p:grpSpPr bwMode="auto">
          <a:xfrm>
            <a:off x="9534525" y="4044951"/>
            <a:ext cx="649288" cy="417513"/>
            <a:chOff x="3053396" y="4304255"/>
            <a:chExt cx="648422" cy="418253"/>
          </a:xfrm>
        </p:grpSpPr>
        <p:sp>
          <p:nvSpPr>
            <p:cNvPr id="83068"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69"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83044" name="Rectangle 3"/>
          <p:cNvSpPr txBox="1">
            <a:spLocks noChangeArrowheads="1"/>
          </p:cNvSpPr>
          <p:nvPr/>
        </p:nvSpPr>
        <p:spPr bwMode="auto">
          <a:xfrm>
            <a:off x="1997075" y="1073150"/>
            <a:ext cx="8204200"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lnSpc>
                <a:spcPct val="85000"/>
              </a:lnSpc>
              <a:spcBef>
                <a:spcPct val="20000"/>
              </a:spcBef>
              <a:buClr>
                <a:srgbClr val="000099"/>
              </a:buClr>
              <a:buSzPct val="75000"/>
              <a:buFont typeface="Wingdings" charset="2"/>
              <a:buNone/>
            </a:pPr>
            <a:r>
              <a:rPr lang="en-US" altLang="x-none">
                <a:latin typeface="Gill Sans MT" charset="0"/>
              </a:rPr>
              <a:t>But if one global ISP is viable business, there will be competitors ….  which must be interconnected</a:t>
            </a:r>
          </a:p>
        </p:txBody>
      </p:sp>
      <p:grpSp>
        <p:nvGrpSpPr>
          <p:cNvPr id="514" name="Group 20"/>
          <p:cNvGrpSpPr>
            <a:grpSpLocks/>
          </p:cNvGrpSpPr>
          <p:nvPr/>
        </p:nvGrpSpPr>
        <p:grpSpPr bwMode="auto">
          <a:xfrm>
            <a:off x="6221413" y="2871789"/>
            <a:ext cx="2133600" cy="1082675"/>
            <a:chOff x="4696844" y="2871032"/>
            <a:chExt cx="2133865" cy="1082781"/>
          </a:xfrm>
        </p:grpSpPr>
        <p:grpSp>
          <p:nvGrpSpPr>
            <p:cNvPr id="83063" name="Group 16"/>
            <p:cNvGrpSpPr>
              <a:grpSpLocks/>
            </p:cNvGrpSpPr>
            <p:nvPr/>
          </p:nvGrpSpPr>
          <p:grpSpPr bwMode="auto">
            <a:xfrm>
              <a:off x="5677190" y="2871032"/>
              <a:ext cx="530938" cy="338554"/>
              <a:chOff x="5573768" y="2726239"/>
              <a:chExt cx="530938" cy="338554"/>
            </a:xfrm>
          </p:grpSpPr>
          <p:sp>
            <p:nvSpPr>
              <p:cNvPr id="83066" name="Oval 14"/>
              <p:cNvSpPr>
                <a:spLocks noChangeArrowheads="1"/>
              </p:cNvSpPr>
              <p:nvPr/>
            </p:nvSpPr>
            <p:spPr bwMode="auto">
              <a:xfrm>
                <a:off x="5573768" y="2751297"/>
                <a:ext cx="528092" cy="304800"/>
              </a:xfrm>
              <a:prstGeom prst="ellipse">
                <a:avLst/>
              </a:prstGeom>
              <a:solidFill>
                <a:srgbClr val="0000FF"/>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3067" name="TextBox 15"/>
              <p:cNvSpPr txBox="1">
                <a:spLocks noChangeArrowheads="1"/>
              </p:cNvSpPr>
              <p:nvPr/>
            </p:nvSpPr>
            <p:spPr bwMode="auto">
              <a:xfrm>
                <a:off x="5593027" y="2726239"/>
                <a:ext cx="511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chemeClr val="bg1"/>
                    </a:solidFill>
                  </a:rPr>
                  <a:t>IXP</a:t>
                </a:r>
              </a:p>
            </p:txBody>
          </p:sp>
        </p:grpSp>
        <p:cxnSp>
          <p:nvCxnSpPr>
            <p:cNvPr id="83064" name="Straight Connector 18"/>
            <p:cNvCxnSpPr>
              <a:cxnSpLocks noChangeShapeType="1"/>
            </p:cNvCxnSpPr>
            <p:nvPr/>
          </p:nvCxnSpPr>
          <p:spPr bwMode="auto">
            <a:xfrm>
              <a:off x="4696844" y="3073933"/>
              <a:ext cx="980347" cy="3515"/>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3065" name="Straight Connector 516"/>
            <p:cNvCxnSpPr>
              <a:cxnSpLocks noChangeShapeType="1"/>
            </p:cNvCxnSpPr>
            <p:nvPr/>
          </p:nvCxnSpPr>
          <p:spPr bwMode="auto">
            <a:xfrm>
              <a:off x="6137159" y="3146857"/>
              <a:ext cx="693550" cy="806956"/>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grpSp>
        <p:nvGrpSpPr>
          <p:cNvPr id="611" name="Group 39939"/>
          <p:cNvGrpSpPr>
            <a:grpSpLocks/>
          </p:cNvGrpSpPr>
          <p:nvPr/>
        </p:nvGrpSpPr>
        <p:grpSpPr bwMode="auto">
          <a:xfrm>
            <a:off x="3908425" y="3703639"/>
            <a:ext cx="2921000" cy="1411287"/>
            <a:chOff x="2577005" y="3679131"/>
            <a:chExt cx="2919566" cy="1413453"/>
          </a:xfrm>
        </p:grpSpPr>
        <p:cxnSp>
          <p:nvCxnSpPr>
            <p:cNvPr id="83060" name="Straight Connector 7"/>
            <p:cNvCxnSpPr>
              <a:cxnSpLocks noChangeShapeType="1"/>
              <a:stCxn id="395" idx="6"/>
            </p:cNvCxnSpPr>
            <p:nvPr/>
          </p:nvCxnSpPr>
          <p:spPr bwMode="auto">
            <a:xfrm>
              <a:off x="5124112" y="3679131"/>
              <a:ext cx="372459" cy="171306"/>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3061" name="Straight Connector 415"/>
            <p:cNvCxnSpPr>
              <a:cxnSpLocks noChangeShapeType="1"/>
              <a:endCxn id="507" idx="4"/>
            </p:cNvCxnSpPr>
            <p:nvPr/>
          </p:nvCxnSpPr>
          <p:spPr bwMode="auto">
            <a:xfrm flipH="1">
              <a:off x="2577005" y="3804357"/>
              <a:ext cx="19911" cy="477551"/>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3062" name="Straight Connector 523"/>
            <p:cNvCxnSpPr>
              <a:cxnSpLocks noChangeShapeType="1"/>
            </p:cNvCxnSpPr>
            <p:nvPr/>
          </p:nvCxnSpPr>
          <p:spPr bwMode="auto">
            <a:xfrm flipV="1">
              <a:off x="4424422" y="4626270"/>
              <a:ext cx="726759" cy="466314"/>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grpSp>
        <p:nvGrpSpPr>
          <p:cNvPr id="615" name="Group 39945"/>
          <p:cNvGrpSpPr>
            <a:grpSpLocks/>
          </p:cNvGrpSpPr>
          <p:nvPr/>
        </p:nvGrpSpPr>
        <p:grpSpPr bwMode="auto">
          <a:xfrm>
            <a:off x="6210301" y="4864101"/>
            <a:ext cx="1914525" cy="741363"/>
            <a:chOff x="4686300" y="4864100"/>
            <a:chExt cx="1914118" cy="740879"/>
          </a:xfrm>
        </p:grpSpPr>
        <p:sp>
          <p:nvSpPr>
            <p:cNvPr id="83058" name="TextBox 39940"/>
            <p:cNvSpPr txBox="1">
              <a:spLocks noChangeArrowheads="1"/>
            </p:cNvSpPr>
            <p:nvPr/>
          </p:nvSpPr>
          <p:spPr bwMode="auto">
            <a:xfrm>
              <a:off x="4838700" y="5143500"/>
              <a:ext cx="1761718" cy="46147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solidFill>
                    <a:srgbClr val="CC0000"/>
                  </a:solidFill>
                </a:rPr>
                <a:t>peering link</a:t>
              </a:r>
            </a:p>
          </p:txBody>
        </p:sp>
        <p:cxnSp>
          <p:nvCxnSpPr>
            <p:cNvPr id="83059" name="Straight Connector 39943"/>
            <p:cNvCxnSpPr>
              <a:cxnSpLocks noChangeShapeType="1"/>
            </p:cNvCxnSpPr>
            <p:nvPr/>
          </p:nvCxnSpPr>
          <p:spPr bwMode="auto">
            <a:xfrm>
              <a:off x="4686300" y="4864100"/>
              <a:ext cx="266700" cy="41910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cxnSp>
      </p:grpSp>
      <p:grpSp>
        <p:nvGrpSpPr>
          <p:cNvPr id="618" name="Group 39950"/>
          <p:cNvGrpSpPr>
            <a:grpSpLocks/>
          </p:cNvGrpSpPr>
          <p:nvPr/>
        </p:nvGrpSpPr>
        <p:grpSpPr bwMode="auto">
          <a:xfrm>
            <a:off x="6794501" y="1701800"/>
            <a:ext cx="3478213" cy="1169988"/>
            <a:chOff x="5270500" y="1701800"/>
            <a:chExt cx="3477123" cy="1169232"/>
          </a:xfrm>
        </p:grpSpPr>
        <p:sp>
          <p:nvSpPr>
            <p:cNvPr id="83056" name="TextBox 39946"/>
            <p:cNvSpPr txBox="1">
              <a:spLocks noChangeArrowheads="1"/>
            </p:cNvSpPr>
            <p:nvPr/>
          </p:nvSpPr>
          <p:spPr bwMode="auto">
            <a:xfrm>
              <a:off x="5270500" y="1701800"/>
              <a:ext cx="3477123" cy="461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solidFill>
                    <a:srgbClr val="CC0000"/>
                  </a:solidFill>
                </a:rPr>
                <a:t>Internet exchange point </a:t>
              </a:r>
            </a:p>
          </p:txBody>
        </p:sp>
        <p:cxnSp>
          <p:nvCxnSpPr>
            <p:cNvPr id="83057" name="Straight Connector 39948"/>
            <p:cNvCxnSpPr>
              <a:cxnSpLocks noChangeShapeType="1"/>
              <a:endCxn id="83067" idx="0"/>
            </p:cNvCxnSpPr>
            <p:nvPr/>
          </p:nvCxnSpPr>
          <p:spPr bwMode="auto">
            <a:xfrm flipH="1">
              <a:off x="5952289" y="2159000"/>
              <a:ext cx="219911" cy="71203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cxnSp>
      </p:grpSp>
      <p:grpSp>
        <p:nvGrpSpPr>
          <p:cNvPr id="621" name="Group 39937"/>
          <p:cNvGrpSpPr>
            <a:grpSpLocks/>
          </p:cNvGrpSpPr>
          <p:nvPr/>
        </p:nvGrpSpPr>
        <p:grpSpPr bwMode="auto">
          <a:xfrm>
            <a:off x="5430839" y="3883025"/>
            <a:ext cx="1379537" cy="674688"/>
            <a:chOff x="3962400" y="3676180"/>
            <a:chExt cx="1378622" cy="673930"/>
          </a:xfrm>
        </p:grpSpPr>
        <p:cxnSp>
          <p:nvCxnSpPr>
            <p:cNvPr id="83050" name="Straight Connector 515"/>
            <p:cNvCxnSpPr>
              <a:cxnSpLocks noChangeShapeType="1"/>
            </p:cNvCxnSpPr>
            <p:nvPr/>
          </p:nvCxnSpPr>
          <p:spPr bwMode="auto">
            <a:xfrm flipV="1">
              <a:off x="4065677" y="4166418"/>
              <a:ext cx="194972" cy="183692"/>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nvGrpSpPr>
            <p:cNvPr id="83051" name="Group 518"/>
            <p:cNvGrpSpPr>
              <a:grpSpLocks/>
            </p:cNvGrpSpPr>
            <p:nvPr/>
          </p:nvGrpSpPr>
          <p:grpSpPr bwMode="auto">
            <a:xfrm>
              <a:off x="3993651" y="3824925"/>
              <a:ext cx="549165" cy="360218"/>
              <a:chOff x="5634518" y="2616953"/>
              <a:chExt cx="549165" cy="360218"/>
            </a:xfrm>
          </p:grpSpPr>
          <p:sp>
            <p:nvSpPr>
              <p:cNvPr id="83054" name="Oval 521"/>
              <p:cNvSpPr>
                <a:spLocks noChangeArrowheads="1"/>
              </p:cNvSpPr>
              <p:nvPr/>
            </p:nvSpPr>
            <p:spPr bwMode="auto">
              <a:xfrm>
                <a:off x="5634518" y="2672371"/>
                <a:ext cx="528092" cy="304800"/>
              </a:xfrm>
              <a:prstGeom prst="ellipse">
                <a:avLst/>
              </a:prstGeom>
              <a:solidFill>
                <a:srgbClr val="0000FF"/>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3055" name="TextBox 522"/>
              <p:cNvSpPr txBox="1">
                <a:spLocks noChangeArrowheads="1"/>
              </p:cNvSpPr>
              <p:nvPr/>
            </p:nvSpPr>
            <p:spPr bwMode="auto">
              <a:xfrm>
                <a:off x="5672004" y="2616953"/>
                <a:ext cx="511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chemeClr val="bg1"/>
                    </a:solidFill>
                  </a:rPr>
                  <a:t>IXP</a:t>
                </a:r>
              </a:p>
            </p:txBody>
          </p:sp>
        </p:grpSp>
        <p:cxnSp>
          <p:nvCxnSpPr>
            <p:cNvPr id="83052" name="Straight Connector 519"/>
            <p:cNvCxnSpPr>
              <a:cxnSpLocks noChangeShapeType="1"/>
              <a:stCxn id="83054" idx="6"/>
              <a:endCxn id="597" idx="2"/>
            </p:cNvCxnSpPr>
            <p:nvPr/>
          </p:nvCxnSpPr>
          <p:spPr bwMode="auto">
            <a:xfrm flipV="1">
              <a:off x="4521743" y="3687971"/>
              <a:ext cx="819279" cy="344771"/>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3053" name="Straight Connector 520"/>
            <p:cNvCxnSpPr>
              <a:cxnSpLocks noChangeShapeType="1"/>
            </p:cNvCxnSpPr>
            <p:nvPr/>
          </p:nvCxnSpPr>
          <p:spPr bwMode="auto">
            <a:xfrm>
              <a:off x="3962400" y="3676180"/>
              <a:ext cx="300277" cy="203387"/>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448152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11"/>
                                        </p:tgtEl>
                                        <p:attrNameLst>
                                          <p:attrName>style.visibility</p:attrName>
                                        </p:attrNameLst>
                                      </p:cBhvr>
                                      <p:to>
                                        <p:strVal val="visible"/>
                                      </p:to>
                                    </p:set>
                                    <p:animEffect transition="in" filter="dissolve">
                                      <p:cBhvr>
                                        <p:cTn id="7" dur="500"/>
                                        <p:tgtEl>
                                          <p:spTgt spid="611"/>
                                        </p:tgtEl>
                                      </p:cBhvr>
                                    </p:animEffect>
                                  </p:childTnLst>
                                </p:cTn>
                              </p:par>
                              <p:par>
                                <p:cTn id="8" presetID="9" presetClass="entr" presetSubtype="0" fill="hold" nodeType="withEffect">
                                  <p:stCondLst>
                                    <p:cond delay="0"/>
                                  </p:stCondLst>
                                  <p:childTnLst>
                                    <p:set>
                                      <p:cBhvr>
                                        <p:cTn id="9" dur="1" fill="hold">
                                          <p:stCondLst>
                                            <p:cond delay="0"/>
                                          </p:stCondLst>
                                        </p:cTn>
                                        <p:tgtEl>
                                          <p:spTgt spid="615"/>
                                        </p:tgtEl>
                                        <p:attrNameLst>
                                          <p:attrName>style.visibility</p:attrName>
                                        </p:attrNameLst>
                                      </p:cBhvr>
                                      <p:to>
                                        <p:strVal val="visible"/>
                                      </p:to>
                                    </p:set>
                                    <p:animEffect transition="in" filter="dissolve">
                                      <p:cBhvr>
                                        <p:cTn id="10" dur="500"/>
                                        <p:tgtEl>
                                          <p:spTgt spid="61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514"/>
                                        </p:tgtEl>
                                        <p:attrNameLst>
                                          <p:attrName>style.visibility</p:attrName>
                                        </p:attrNameLst>
                                      </p:cBhvr>
                                      <p:to>
                                        <p:strVal val="visible"/>
                                      </p:to>
                                    </p:set>
                                    <p:animEffect transition="in" filter="dissolve">
                                      <p:cBhvr>
                                        <p:cTn id="15" dur="500"/>
                                        <p:tgtEl>
                                          <p:spTgt spid="514"/>
                                        </p:tgtEl>
                                      </p:cBhvr>
                                    </p:animEffect>
                                  </p:childTnLst>
                                </p:cTn>
                              </p:par>
                              <p:par>
                                <p:cTn id="16" presetID="9" presetClass="entr" presetSubtype="0" fill="hold" nodeType="withEffect">
                                  <p:stCondLst>
                                    <p:cond delay="0"/>
                                  </p:stCondLst>
                                  <p:childTnLst>
                                    <p:set>
                                      <p:cBhvr>
                                        <p:cTn id="17" dur="1" fill="hold">
                                          <p:stCondLst>
                                            <p:cond delay="0"/>
                                          </p:stCondLst>
                                        </p:cTn>
                                        <p:tgtEl>
                                          <p:spTgt spid="618"/>
                                        </p:tgtEl>
                                        <p:attrNameLst>
                                          <p:attrName>style.visibility</p:attrName>
                                        </p:attrNameLst>
                                      </p:cBhvr>
                                      <p:to>
                                        <p:strVal val="visible"/>
                                      </p:to>
                                    </p:set>
                                    <p:animEffect transition="in" filter="dissolve">
                                      <p:cBhvr>
                                        <p:cTn id="18" dur="500"/>
                                        <p:tgtEl>
                                          <p:spTgt spid="618"/>
                                        </p:tgtEl>
                                      </p:cBhvr>
                                    </p:animEffect>
                                  </p:childTnLst>
                                </p:cTn>
                              </p:par>
                              <p:par>
                                <p:cTn id="19" presetID="9" presetClass="entr" presetSubtype="0" fill="hold" nodeType="withEffect">
                                  <p:stCondLst>
                                    <p:cond delay="0"/>
                                  </p:stCondLst>
                                  <p:childTnLst>
                                    <p:set>
                                      <p:cBhvr>
                                        <p:cTn id="20" dur="1" fill="hold">
                                          <p:stCondLst>
                                            <p:cond delay="0"/>
                                          </p:stCondLst>
                                        </p:cTn>
                                        <p:tgtEl>
                                          <p:spTgt spid="621"/>
                                        </p:tgtEl>
                                        <p:attrNameLst>
                                          <p:attrName>style.visibility</p:attrName>
                                        </p:attrNameLst>
                                      </p:cBhvr>
                                      <p:to>
                                        <p:strVal val="visible"/>
                                      </p:to>
                                    </p:set>
                                    <p:animEffect transition="in" filter="dissolve">
                                      <p:cBhvr>
                                        <p:cTn id="21" dur="500"/>
                                        <p:tgtEl>
                                          <p:spTgt spid="6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Oval 3"/>
          <p:cNvSpPr>
            <a:spLocks noChangeArrowheads="1"/>
          </p:cNvSpPr>
          <p:nvPr/>
        </p:nvSpPr>
        <p:spPr bwMode="auto">
          <a:xfrm>
            <a:off x="3044825" y="4203701"/>
            <a:ext cx="2941638" cy="132397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4994" name="Straight Connector 10"/>
          <p:cNvCxnSpPr>
            <a:cxnSpLocks noChangeShapeType="1"/>
            <a:stCxn id="507" idx="7"/>
          </p:cNvCxnSpPr>
          <p:nvPr/>
        </p:nvCxnSpPr>
        <p:spPr bwMode="auto">
          <a:xfrm>
            <a:off x="4079876" y="4437063"/>
            <a:ext cx="969963" cy="682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4995" name="Straight Connector 297"/>
          <p:cNvCxnSpPr>
            <a:cxnSpLocks noChangeShapeType="1"/>
          </p:cNvCxnSpPr>
          <p:nvPr/>
        </p:nvCxnSpPr>
        <p:spPr bwMode="auto">
          <a:xfrm>
            <a:off x="4583114" y="4724401"/>
            <a:ext cx="109537" cy="793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4996" name="Straight Connector 298"/>
          <p:cNvCxnSpPr>
            <a:cxnSpLocks noChangeShapeType="1"/>
          </p:cNvCxnSpPr>
          <p:nvPr/>
        </p:nvCxnSpPr>
        <p:spPr bwMode="auto">
          <a:xfrm flipV="1">
            <a:off x="4400550" y="4919663"/>
            <a:ext cx="222250"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4997" name="Straight Connector 299"/>
          <p:cNvCxnSpPr>
            <a:cxnSpLocks noChangeShapeType="1"/>
          </p:cNvCxnSpPr>
          <p:nvPr/>
        </p:nvCxnSpPr>
        <p:spPr bwMode="auto">
          <a:xfrm flipV="1">
            <a:off x="4127500" y="4751388"/>
            <a:ext cx="177800"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4998" name="Straight Connector 300"/>
          <p:cNvCxnSpPr>
            <a:cxnSpLocks noChangeShapeType="1"/>
            <a:stCxn id="444" idx="6"/>
          </p:cNvCxnSpPr>
          <p:nvPr/>
        </p:nvCxnSpPr>
        <p:spPr bwMode="auto">
          <a:xfrm flipV="1">
            <a:off x="3841751" y="5038725"/>
            <a:ext cx="188913"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4999" name="Straight Connector 301"/>
          <p:cNvCxnSpPr>
            <a:cxnSpLocks noChangeShapeType="1"/>
          </p:cNvCxnSpPr>
          <p:nvPr/>
        </p:nvCxnSpPr>
        <p:spPr bwMode="auto">
          <a:xfrm flipV="1">
            <a:off x="4597401" y="4967289"/>
            <a:ext cx="231775" cy="2444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00" name="Straight Connector 302"/>
          <p:cNvCxnSpPr>
            <a:cxnSpLocks noChangeShapeType="1"/>
          </p:cNvCxnSpPr>
          <p:nvPr/>
        </p:nvCxnSpPr>
        <p:spPr bwMode="auto">
          <a:xfrm flipH="1" flipV="1">
            <a:off x="5048251" y="4954588"/>
            <a:ext cx="327025" cy="1190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01" name="Straight Connector 303"/>
          <p:cNvCxnSpPr>
            <a:cxnSpLocks noChangeShapeType="1"/>
          </p:cNvCxnSpPr>
          <p:nvPr/>
        </p:nvCxnSpPr>
        <p:spPr bwMode="auto">
          <a:xfrm flipV="1">
            <a:off x="5035550" y="4619626"/>
            <a:ext cx="260350" cy="1889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02" name="Straight Connector 304"/>
          <p:cNvCxnSpPr>
            <a:cxnSpLocks noChangeShapeType="1"/>
            <a:endCxn id="505" idx="7"/>
          </p:cNvCxnSpPr>
          <p:nvPr/>
        </p:nvCxnSpPr>
        <p:spPr bwMode="auto">
          <a:xfrm flipH="1" flipV="1">
            <a:off x="4081463" y="4494214"/>
            <a:ext cx="207962"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5003" name="TextBox 39958"/>
          <p:cNvSpPr txBox="1">
            <a:spLocks noChangeArrowheads="1"/>
          </p:cNvSpPr>
          <p:nvPr/>
        </p:nvSpPr>
        <p:spPr bwMode="auto">
          <a:xfrm>
            <a:off x="3179763" y="4533901"/>
            <a:ext cx="9763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C</a:t>
            </a:r>
          </a:p>
        </p:txBody>
      </p:sp>
      <p:grpSp>
        <p:nvGrpSpPr>
          <p:cNvPr id="85004" name="Group 347"/>
          <p:cNvGrpSpPr>
            <a:grpSpLocks/>
          </p:cNvGrpSpPr>
          <p:nvPr/>
        </p:nvGrpSpPr>
        <p:grpSpPr bwMode="auto">
          <a:xfrm>
            <a:off x="5056189" y="4419600"/>
            <a:ext cx="485775" cy="211138"/>
            <a:chOff x="1871277" y="1576300"/>
            <a:chExt cx="1128371" cy="437860"/>
          </a:xfrm>
        </p:grpSpPr>
        <p:sp>
          <p:nvSpPr>
            <p:cNvPr id="496" name="Oval 49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7" name="Rectangle 496"/>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8" name="Oval 49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9" name="Freeform 498"/>
            <p:cNvSpPr/>
            <p:nvPr/>
          </p:nvSpPr>
          <p:spPr bwMode="auto">
            <a:xfrm>
              <a:off x="2158901" y="1671774"/>
              <a:ext cx="549434"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0" name="Freeform 49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1" name="Freeform 50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2" name="Freeform 50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03" name="Straight Connector 502"/>
            <p:cNvCxnSpPr>
              <a:cxnSpLocks noChangeShapeType="1"/>
              <a:endCxn id="49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04" name="Straight Connector 50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05" name="Group 347"/>
          <p:cNvGrpSpPr>
            <a:grpSpLocks/>
          </p:cNvGrpSpPr>
          <p:nvPr/>
        </p:nvGrpSpPr>
        <p:grpSpPr bwMode="auto">
          <a:xfrm>
            <a:off x="4587875" y="4773614"/>
            <a:ext cx="484188" cy="211137"/>
            <a:chOff x="1871277" y="1576300"/>
            <a:chExt cx="1128371" cy="437860"/>
          </a:xfrm>
        </p:grpSpPr>
        <p:sp>
          <p:nvSpPr>
            <p:cNvPr id="478" name="Oval 47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9" name="Rectangle 478"/>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0" name="Oval 47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1" name="Freeform 480"/>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2" name="Freeform 48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3" name="Freeform 48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4" name="Freeform 48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85" name="Straight Connector 484"/>
            <p:cNvCxnSpPr>
              <a:cxnSpLocks noChangeShapeType="1"/>
              <a:endCxn id="48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86" name="Straight Connector 48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06" name="Group 347"/>
          <p:cNvGrpSpPr>
            <a:grpSpLocks/>
          </p:cNvGrpSpPr>
          <p:nvPr/>
        </p:nvGrpSpPr>
        <p:grpSpPr bwMode="auto">
          <a:xfrm>
            <a:off x="4148139" y="4560889"/>
            <a:ext cx="484187" cy="211137"/>
            <a:chOff x="1871277" y="1576300"/>
            <a:chExt cx="1128371" cy="437860"/>
          </a:xfrm>
        </p:grpSpPr>
        <p:sp>
          <p:nvSpPr>
            <p:cNvPr id="469" name="Oval 46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0" name="Rectangle 469"/>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1" name="Oval 47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2" name="Freeform 471"/>
            <p:cNvSpPr/>
            <p:nvPr/>
          </p:nvSpPr>
          <p:spPr bwMode="auto">
            <a:xfrm>
              <a:off x="2159844" y="1671772"/>
              <a:ext cx="547538"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3" name="Freeform 47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4" name="Freeform 47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5" name="Freeform 47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76" name="Straight Connector 475"/>
            <p:cNvCxnSpPr>
              <a:cxnSpLocks noChangeShapeType="1"/>
              <a:endCxn id="47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77" name="Straight Connector 47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07" name="Group 347"/>
          <p:cNvGrpSpPr>
            <a:grpSpLocks/>
          </p:cNvGrpSpPr>
          <p:nvPr/>
        </p:nvGrpSpPr>
        <p:grpSpPr bwMode="auto">
          <a:xfrm>
            <a:off x="3941764" y="4854575"/>
            <a:ext cx="484187" cy="211138"/>
            <a:chOff x="1871277" y="1576300"/>
            <a:chExt cx="1128371" cy="437860"/>
          </a:xfrm>
        </p:grpSpPr>
        <p:sp>
          <p:nvSpPr>
            <p:cNvPr id="460" name="Oval 45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1" name="Rectangle 460"/>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2" name="Oval 46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3" name="Freeform 462"/>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4" name="Freeform 46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5" name="Freeform 46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6" name="Freeform 46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67" name="Straight Connector 466"/>
            <p:cNvCxnSpPr>
              <a:cxnSpLocks noChangeShapeType="1"/>
              <a:endCxn id="46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68" name="Straight Connector 46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5008" name="Oval 3"/>
          <p:cNvSpPr>
            <a:spLocks noChangeArrowheads="1"/>
          </p:cNvSpPr>
          <p:nvPr/>
        </p:nvSpPr>
        <p:spPr bwMode="auto">
          <a:xfrm>
            <a:off x="6138863" y="3649664"/>
            <a:ext cx="3219450" cy="13430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5009" name="Straight Connector 10"/>
          <p:cNvCxnSpPr>
            <a:cxnSpLocks noChangeShapeType="1"/>
            <a:stCxn id="599" idx="7"/>
          </p:cNvCxnSpPr>
          <p:nvPr/>
        </p:nvCxnSpPr>
        <p:spPr bwMode="auto">
          <a:xfrm>
            <a:off x="7272339" y="3886200"/>
            <a:ext cx="1062037" cy="698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0" name="Straight Connector 297"/>
          <p:cNvCxnSpPr>
            <a:cxnSpLocks noChangeShapeType="1"/>
          </p:cNvCxnSpPr>
          <p:nvPr/>
        </p:nvCxnSpPr>
        <p:spPr bwMode="auto">
          <a:xfrm>
            <a:off x="7823200" y="4176713"/>
            <a:ext cx="120650" cy="825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1" name="Straight Connector 298"/>
          <p:cNvCxnSpPr>
            <a:cxnSpLocks noChangeShapeType="1"/>
          </p:cNvCxnSpPr>
          <p:nvPr/>
        </p:nvCxnSpPr>
        <p:spPr bwMode="auto">
          <a:xfrm flipV="1">
            <a:off x="7623175" y="4376738"/>
            <a:ext cx="242888"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2" name="Straight Connector 299"/>
          <p:cNvCxnSpPr>
            <a:cxnSpLocks noChangeShapeType="1"/>
          </p:cNvCxnSpPr>
          <p:nvPr/>
        </p:nvCxnSpPr>
        <p:spPr bwMode="auto">
          <a:xfrm flipV="1">
            <a:off x="7324726" y="4205288"/>
            <a:ext cx="195263"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3" name="Straight Connector 300"/>
          <p:cNvCxnSpPr>
            <a:cxnSpLocks noChangeShapeType="1"/>
            <a:stCxn id="536" idx="6"/>
          </p:cNvCxnSpPr>
          <p:nvPr/>
        </p:nvCxnSpPr>
        <p:spPr bwMode="auto">
          <a:xfrm flipV="1">
            <a:off x="7011989" y="4497388"/>
            <a:ext cx="206375"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4" name="Straight Connector 301"/>
          <p:cNvCxnSpPr>
            <a:cxnSpLocks noChangeShapeType="1"/>
          </p:cNvCxnSpPr>
          <p:nvPr/>
        </p:nvCxnSpPr>
        <p:spPr bwMode="auto">
          <a:xfrm flipV="1">
            <a:off x="7839075" y="4424363"/>
            <a:ext cx="254000" cy="247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5" name="Straight Connector 302"/>
          <p:cNvCxnSpPr>
            <a:cxnSpLocks noChangeShapeType="1"/>
          </p:cNvCxnSpPr>
          <p:nvPr/>
        </p:nvCxnSpPr>
        <p:spPr bwMode="auto">
          <a:xfrm flipH="1" flipV="1">
            <a:off x="8302626" y="4403725"/>
            <a:ext cx="358775" cy="120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6" name="Straight Connector 303"/>
          <p:cNvCxnSpPr>
            <a:cxnSpLocks noChangeShapeType="1"/>
          </p:cNvCxnSpPr>
          <p:nvPr/>
        </p:nvCxnSpPr>
        <p:spPr bwMode="auto">
          <a:xfrm flipV="1">
            <a:off x="8318500" y="4070350"/>
            <a:ext cx="285750" cy="19208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17" name="Straight Connector 304"/>
          <p:cNvCxnSpPr>
            <a:cxnSpLocks noChangeShapeType="1"/>
            <a:endCxn id="597" idx="7"/>
          </p:cNvCxnSpPr>
          <p:nvPr/>
        </p:nvCxnSpPr>
        <p:spPr bwMode="auto">
          <a:xfrm flipH="1" flipV="1">
            <a:off x="7273926" y="3943351"/>
            <a:ext cx="227013" cy="857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5018" name="TextBox 39958"/>
          <p:cNvSpPr txBox="1">
            <a:spLocks noChangeArrowheads="1"/>
          </p:cNvSpPr>
          <p:nvPr/>
        </p:nvSpPr>
        <p:spPr bwMode="auto">
          <a:xfrm>
            <a:off x="6288088" y="3983039"/>
            <a:ext cx="958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B</a:t>
            </a:r>
          </a:p>
        </p:txBody>
      </p:sp>
      <p:grpSp>
        <p:nvGrpSpPr>
          <p:cNvPr id="85019" name="Group 347"/>
          <p:cNvGrpSpPr>
            <a:grpSpLocks/>
          </p:cNvGrpSpPr>
          <p:nvPr/>
        </p:nvGrpSpPr>
        <p:grpSpPr bwMode="auto">
          <a:xfrm>
            <a:off x="6821489" y="3752851"/>
            <a:ext cx="530225" cy="214313"/>
            <a:chOff x="1871277" y="1576300"/>
            <a:chExt cx="1128371" cy="437860"/>
          </a:xfrm>
        </p:grpSpPr>
        <p:sp>
          <p:nvSpPr>
            <p:cNvPr id="597" name="Oval 59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8" name="Rectangle 597"/>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9" name="Oval 59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00" name="Freeform 599"/>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01" name="Freeform 60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2" name="Freeform 60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3" name="Freeform 60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04" name="Straight Connector 603"/>
            <p:cNvCxnSpPr>
              <a:cxnSpLocks noChangeShapeType="1"/>
              <a:endCxn id="59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05" name="Straight Connector 60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20" name="Group 347"/>
          <p:cNvGrpSpPr>
            <a:grpSpLocks/>
          </p:cNvGrpSpPr>
          <p:nvPr/>
        </p:nvGrpSpPr>
        <p:grpSpPr bwMode="auto">
          <a:xfrm>
            <a:off x="7827964" y="4227513"/>
            <a:ext cx="530225" cy="214312"/>
            <a:chOff x="1871277" y="1576300"/>
            <a:chExt cx="1128371" cy="437860"/>
          </a:xfrm>
        </p:grpSpPr>
        <p:sp>
          <p:nvSpPr>
            <p:cNvPr id="570" name="Oval 56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1" name="Rectangle 570"/>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2" name="Oval 57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3" name="Freeform 572"/>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4" name="Freeform 57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5" name="Freeform 57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6" name="Freeform 57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77" name="Straight Connector 576"/>
            <p:cNvCxnSpPr>
              <a:cxnSpLocks noChangeShapeType="1"/>
              <a:endCxn id="57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78" name="Straight Connector 57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21" name="Group 347"/>
          <p:cNvGrpSpPr>
            <a:grpSpLocks/>
          </p:cNvGrpSpPr>
          <p:nvPr/>
        </p:nvGrpSpPr>
        <p:grpSpPr bwMode="auto">
          <a:xfrm>
            <a:off x="7346951" y="4011613"/>
            <a:ext cx="530225" cy="214312"/>
            <a:chOff x="1871277" y="1576300"/>
            <a:chExt cx="1128371" cy="437860"/>
          </a:xfrm>
        </p:grpSpPr>
        <p:sp>
          <p:nvSpPr>
            <p:cNvPr id="561" name="Oval 56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2" name="Rectangle 561"/>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3" name="Oval 56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4" name="Freeform 563"/>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5" name="Freeform 56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6" name="Freeform 56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7" name="Freeform 56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68" name="Straight Connector 567"/>
            <p:cNvCxnSpPr>
              <a:cxnSpLocks noChangeShapeType="1"/>
              <a:endCxn id="56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9" name="Straight Connector 56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22" name="Group 347"/>
          <p:cNvGrpSpPr>
            <a:grpSpLocks/>
          </p:cNvGrpSpPr>
          <p:nvPr/>
        </p:nvGrpSpPr>
        <p:grpSpPr bwMode="auto">
          <a:xfrm>
            <a:off x="7121526" y="4310063"/>
            <a:ext cx="530225" cy="214312"/>
            <a:chOff x="1871277" y="1576300"/>
            <a:chExt cx="1128371" cy="437860"/>
          </a:xfrm>
        </p:grpSpPr>
        <p:sp>
          <p:nvSpPr>
            <p:cNvPr id="552" name="Oval 55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3" name="Rectangle 552"/>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4" name="Oval 55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5" name="Freeform 554"/>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6" name="Freeform 55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7" name="Freeform 55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8" name="Freeform 55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9" name="Straight Connector 558"/>
            <p:cNvCxnSpPr>
              <a:cxnSpLocks noChangeShapeType="1"/>
              <a:endCxn id="55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0" name="Straight Connector 55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5023" name="Oval 3"/>
          <p:cNvSpPr>
            <a:spLocks noChangeArrowheads="1"/>
          </p:cNvSpPr>
          <p:nvPr/>
        </p:nvSpPr>
        <p:spPr bwMode="auto">
          <a:xfrm>
            <a:off x="3257550" y="2725739"/>
            <a:ext cx="3475038" cy="13811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5024" name="Straight Connector 10"/>
          <p:cNvCxnSpPr>
            <a:cxnSpLocks noChangeShapeType="1"/>
            <a:stCxn id="415" idx="7"/>
          </p:cNvCxnSpPr>
          <p:nvPr/>
        </p:nvCxnSpPr>
        <p:spPr bwMode="auto">
          <a:xfrm>
            <a:off x="4481514" y="2968626"/>
            <a:ext cx="1146175" cy="730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25" name="Straight Connector 297"/>
          <p:cNvCxnSpPr>
            <a:cxnSpLocks noChangeShapeType="1"/>
          </p:cNvCxnSpPr>
          <p:nvPr/>
        </p:nvCxnSpPr>
        <p:spPr bwMode="auto">
          <a:xfrm>
            <a:off x="5075239" y="3268664"/>
            <a:ext cx="130175"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26" name="Straight Connector 298"/>
          <p:cNvCxnSpPr>
            <a:cxnSpLocks noChangeShapeType="1"/>
          </p:cNvCxnSpPr>
          <p:nvPr/>
        </p:nvCxnSpPr>
        <p:spPr bwMode="auto">
          <a:xfrm flipV="1">
            <a:off x="4859339" y="3473450"/>
            <a:ext cx="263525" cy="460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27" name="Straight Connector 299"/>
          <p:cNvCxnSpPr>
            <a:cxnSpLocks noChangeShapeType="1"/>
          </p:cNvCxnSpPr>
          <p:nvPr/>
        </p:nvCxnSpPr>
        <p:spPr bwMode="auto">
          <a:xfrm flipV="1">
            <a:off x="4538663" y="3297239"/>
            <a:ext cx="209550" cy="1095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28" name="Straight Connector 300"/>
          <p:cNvCxnSpPr>
            <a:cxnSpLocks noChangeShapeType="1"/>
            <a:stCxn id="352" idx="6"/>
          </p:cNvCxnSpPr>
          <p:nvPr/>
        </p:nvCxnSpPr>
        <p:spPr bwMode="auto">
          <a:xfrm flipV="1">
            <a:off x="4200525" y="3597276"/>
            <a:ext cx="222250" cy="984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29" name="Straight Connector 301"/>
          <p:cNvCxnSpPr>
            <a:cxnSpLocks noChangeShapeType="1"/>
          </p:cNvCxnSpPr>
          <p:nvPr/>
        </p:nvCxnSpPr>
        <p:spPr bwMode="auto">
          <a:xfrm flipV="1">
            <a:off x="5092700" y="3522663"/>
            <a:ext cx="273050" cy="25400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30" name="Straight Connector 302"/>
          <p:cNvCxnSpPr>
            <a:cxnSpLocks noChangeShapeType="1"/>
          </p:cNvCxnSpPr>
          <p:nvPr/>
        </p:nvCxnSpPr>
        <p:spPr bwMode="auto">
          <a:xfrm flipH="1" flipV="1">
            <a:off x="5624513" y="3508376"/>
            <a:ext cx="387350" cy="1254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31" name="Straight Connector 303"/>
          <p:cNvCxnSpPr>
            <a:cxnSpLocks noChangeShapeType="1"/>
          </p:cNvCxnSpPr>
          <p:nvPr/>
        </p:nvCxnSpPr>
        <p:spPr bwMode="auto">
          <a:xfrm flipV="1">
            <a:off x="5610226" y="3159125"/>
            <a:ext cx="307975" cy="1984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5032" name="Straight Connector 304"/>
          <p:cNvCxnSpPr>
            <a:cxnSpLocks noChangeShapeType="1"/>
            <a:endCxn id="413" idx="7"/>
          </p:cNvCxnSpPr>
          <p:nvPr/>
        </p:nvCxnSpPr>
        <p:spPr bwMode="auto">
          <a:xfrm flipH="1" flipV="1">
            <a:off x="4483101" y="3028951"/>
            <a:ext cx="246063" cy="873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5033" name="TextBox 39958"/>
          <p:cNvSpPr txBox="1">
            <a:spLocks noChangeArrowheads="1"/>
          </p:cNvSpPr>
          <p:nvPr/>
        </p:nvSpPr>
        <p:spPr bwMode="auto">
          <a:xfrm>
            <a:off x="3417889" y="3070226"/>
            <a:ext cx="9473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A</a:t>
            </a:r>
          </a:p>
        </p:txBody>
      </p:sp>
      <p:grpSp>
        <p:nvGrpSpPr>
          <p:cNvPr id="85034" name="Group 347"/>
          <p:cNvGrpSpPr>
            <a:grpSpLocks/>
          </p:cNvGrpSpPr>
          <p:nvPr/>
        </p:nvGrpSpPr>
        <p:grpSpPr bwMode="auto">
          <a:xfrm>
            <a:off x="5884864" y="3562351"/>
            <a:ext cx="573087" cy="220663"/>
            <a:chOff x="1871277" y="1576300"/>
            <a:chExt cx="1128371" cy="437860"/>
          </a:xfrm>
        </p:grpSpPr>
        <p:sp>
          <p:nvSpPr>
            <p:cNvPr id="395" name="Oval 39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6" name="Rectangle 395"/>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7" name="Oval 39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8" name="Freeform 397"/>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9" name="Freeform 39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0" name="Freeform 39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1" name="Freeform 40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02" name="Straight Connector 401"/>
            <p:cNvCxnSpPr>
              <a:cxnSpLocks noChangeShapeType="1"/>
              <a:endCxn id="39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03" name="Straight Connector 40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35" name="Group 347"/>
          <p:cNvGrpSpPr>
            <a:grpSpLocks/>
          </p:cNvGrpSpPr>
          <p:nvPr/>
        </p:nvGrpSpPr>
        <p:grpSpPr bwMode="auto">
          <a:xfrm>
            <a:off x="5081588" y="3321051"/>
            <a:ext cx="571500" cy="220663"/>
            <a:chOff x="1871277" y="1576300"/>
            <a:chExt cx="1128371" cy="437860"/>
          </a:xfrm>
        </p:grpSpPr>
        <p:sp>
          <p:nvSpPr>
            <p:cNvPr id="386" name="Oval 38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7" name="Rectangle 386"/>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8" name="Oval 38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9" name="Freeform 388"/>
            <p:cNvSpPr/>
            <p:nvPr/>
          </p:nvSpPr>
          <p:spPr bwMode="auto">
            <a:xfrm>
              <a:off x="2159638" y="1673953"/>
              <a:ext cx="548513"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0" name="Freeform 38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1" name="Freeform 39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2" name="Freeform 39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93" name="Straight Connector 392"/>
            <p:cNvCxnSpPr>
              <a:cxnSpLocks noChangeShapeType="1"/>
              <a:endCxn id="38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94" name="Straight Connector 39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36" name="Group 347"/>
          <p:cNvGrpSpPr>
            <a:grpSpLocks/>
          </p:cNvGrpSpPr>
          <p:nvPr/>
        </p:nvGrpSpPr>
        <p:grpSpPr bwMode="auto">
          <a:xfrm>
            <a:off x="4560889" y="3098801"/>
            <a:ext cx="573087" cy="219075"/>
            <a:chOff x="1871277" y="1576300"/>
            <a:chExt cx="1128371" cy="437860"/>
          </a:xfrm>
        </p:grpSpPr>
        <p:sp>
          <p:nvSpPr>
            <p:cNvPr id="377" name="Oval 37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8" name="Rectangle 377"/>
            <p:cNvSpPr/>
            <p:nvPr/>
          </p:nvSpPr>
          <p:spPr bwMode="auto">
            <a:xfrm>
              <a:off x="1871277" y="1738119"/>
              <a:ext cx="1128371" cy="11739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9" name="Oval 37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0" name="Freeform 379"/>
            <p:cNvSpPr/>
            <p:nvPr/>
          </p:nvSpPr>
          <p:spPr bwMode="auto">
            <a:xfrm>
              <a:off x="2158840" y="1674661"/>
              <a:ext cx="550120"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1" name="Freeform 38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2" name="Freeform 38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3" name="Freeform 38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84" name="Straight Connector 383"/>
            <p:cNvCxnSpPr>
              <a:cxnSpLocks noChangeShapeType="1"/>
              <a:endCxn id="37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85" name="Straight Connector 38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37" name="Group 347"/>
          <p:cNvGrpSpPr>
            <a:grpSpLocks/>
          </p:cNvGrpSpPr>
          <p:nvPr/>
        </p:nvGrpSpPr>
        <p:grpSpPr bwMode="auto">
          <a:xfrm>
            <a:off x="4318000" y="3405189"/>
            <a:ext cx="573088" cy="219075"/>
            <a:chOff x="1871277" y="1576300"/>
            <a:chExt cx="1128371" cy="437860"/>
          </a:xfrm>
        </p:grpSpPr>
        <p:sp>
          <p:nvSpPr>
            <p:cNvPr id="368" name="Oval 36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9" name="Rectangle 368"/>
            <p:cNvSpPr/>
            <p:nvPr/>
          </p:nvSpPr>
          <p:spPr bwMode="auto">
            <a:xfrm>
              <a:off x="1871277" y="1738117"/>
              <a:ext cx="1128371" cy="11739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0" name="Oval 36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1" name="Freeform 370"/>
            <p:cNvSpPr/>
            <p:nvPr/>
          </p:nvSpPr>
          <p:spPr bwMode="auto">
            <a:xfrm>
              <a:off x="2158839" y="1674659"/>
              <a:ext cx="550119"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2" name="Freeform 37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3" name="Freeform 37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4" name="Freeform 37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75" name="Straight Connector 374"/>
            <p:cNvCxnSpPr>
              <a:cxnSpLocks noChangeShapeType="1"/>
              <a:endCxn id="37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76" name="Straight Connector 37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38" name="Group 347"/>
          <p:cNvGrpSpPr>
            <a:grpSpLocks/>
          </p:cNvGrpSpPr>
          <p:nvPr/>
        </p:nvGrpSpPr>
        <p:grpSpPr bwMode="auto">
          <a:xfrm>
            <a:off x="4865689" y="3759201"/>
            <a:ext cx="573087" cy="220663"/>
            <a:chOff x="1871277" y="1576300"/>
            <a:chExt cx="1128371" cy="437860"/>
          </a:xfrm>
        </p:grpSpPr>
        <p:sp>
          <p:nvSpPr>
            <p:cNvPr id="359" name="Oval 35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0" name="Rectangle 359"/>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1" name="Oval 36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2" name="Freeform 361"/>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3" name="Freeform 36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4" name="Freeform 36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5" name="Freeform 36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66" name="Straight Connector 365"/>
            <p:cNvCxnSpPr>
              <a:cxnSpLocks noChangeShapeType="1"/>
              <a:endCxn id="36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67" name="Straight Connector 36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39" name="Group 347"/>
          <p:cNvGrpSpPr>
            <a:grpSpLocks/>
          </p:cNvGrpSpPr>
          <p:nvPr/>
        </p:nvGrpSpPr>
        <p:grpSpPr bwMode="auto">
          <a:xfrm>
            <a:off x="3629025" y="3614738"/>
            <a:ext cx="573088" cy="220662"/>
            <a:chOff x="1871277" y="1576300"/>
            <a:chExt cx="1128371" cy="437860"/>
          </a:xfrm>
        </p:grpSpPr>
        <p:sp>
          <p:nvSpPr>
            <p:cNvPr id="350" name="Oval 34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1" name="Rectangle 350"/>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2" name="Oval 35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3" name="Freeform 352"/>
            <p:cNvSpPr/>
            <p:nvPr/>
          </p:nvSpPr>
          <p:spPr bwMode="auto">
            <a:xfrm>
              <a:off x="2158839" y="1673951"/>
              <a:ext cx="550119"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4" name="Freeform 35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5" name="Freeform 35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6" name="Freeform 35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57" name="Straight Connector 356"/>
            <p:cNvCxnSpPr>
              <a:cxnSpLocks noChangeShapeType="1"/>
              <a:endCxn id="35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58" name="Straight Connector 35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5040"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pic>
        <p:nvPicPr>
          <p:cNvPr id="85041"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5042" name="Group 2"/>
          <p:cNvGrpSpPr>
            <a:grpSpLocks/>
          </p:cNvGrpSpPr>
          <p:nvPr/>
        </p:nvGrpSpPr>
        <p:grpSpPr bwMode="auto">
          <a:xfrm>
            <a:off x="3349625" y="2241551"/>
            <a:ext cx="647700" cy="417513"/>
            <a:chOff x="3053396" y="4304255"/>
            <a:chExt cx="648422" cy="418253"/>
          </a:xfrm>
        </p:grpSpPr>
        <p:sp>
          <p:nvSpPr>
            <p:cNvPr id="8523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6"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3" name="Group 135"/>
          <p:cNvGrpSpPr>
            <a:grpSpLocks/>
          </p:cNvGrpSpPr>
          <p:nvPr/>
        </p:nvGrpSpPr>
        <p:grpSpPr bwMode="auto">
          <a:xfrm>
            <a:off x="7858125" y="2495551"/>
            <a:ext cx="649288" cy="417513"/>
            <a:chOff x="3053396" y="4304255"/>
            <a:chExt cx="648422" cy="418253"/>
          </a:xfrm>
        </p:grpSpPr>
        <p:sp>
          <p:nvSpPr>
            <p:cNvPr id="8523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4"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4" name="Group 138"/>
          <p:cNvGrpSpPr>
            <a:grpSpLocks/>
          </p:cNvGrpSpPr>
          <p:nvPr/>
        </p:nvGrpSpPr>
        <p:grpSpPr bwMode="auto">
          <a:xfrm>
            <a:off x="2765425" y="5353051"/>
            <a:ext cx="647700" cy="417513"/>
            <a:chOff x="3053396" y="4304255"/>
            <a:chExt cx="648422" cy="418253"/>
          </a:xfrm>
        </p:grpSpPr>
        <p:sp>
          <p:nvSpPr>
            <p:cNvPr id="8523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2"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5" name="Group 141"/>
          <p:cNvGrpSpPr>
            <a:grpSpLocks/>
          </p:cNvGrpSpPr>
          <p:nvPr/>
        </p:nvGrpSpPr>
        <p:grpSpPr bwMode="auto">
          <a:xfrm>
            <a:off x="2346325" y="4730751"/>
            <a:ext cx="647700" cy="417513"/>
            <a:chOff x="3053396" y="4304255"/>
            <a:chExt cx="648422" cy="418253"/>
          </a:xfrm>
        </p:grpSpPr>
        <p:sp>
          <p:nvSpPr>
            <p:cNvPr id="8522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0"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6" name="Group 147"/>
          <p:cNvGrpSpPr>
            <a:grpSpLocks/>
          </p:cNvGrpSpPr>
          <p:nvPr/>
        </p:nvGrpSpPr>
        <p:grpSpPr bwMode="auto">
          <a:xfrm>
            <a:off x="8607425" y="2927351"/>
            <a:ext cx="649288" cy="417513"/>
            <a:chOff x="3053396" y="4304255"/>
            <a:chExt cx="648422" cy="418253"/>
          </a:xfrm>
        </p:grpSpPr>
        <p:sp>
          <p:nvSpPr>
            <p:cNvPr id="8522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8"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7" name="Group 150"/>
          <p:cNvGrpSpPr>
            <a:grpSpLocks/>
          </p:cNvGrpSpPr>
          <p:nvPr/>
        </p:nvGrpSpPr>
        <p:grpSpPr bwMode="auto">
          <a:xfrm>
            <a:off x="4949825" y="2000251"/>
            <a:ext cx="649288" cy="417513"/>
            <a:chOff x="3053396" y="4304255"/>
            <a:chExt cx="648422" cy="418253"/>
          </a:xfrm>
        </p:grpSpPr>
        <p:sp>
          <p:nvSpPr>
            <p:cNvPr id="8522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6"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8" name="Group 156"/>
          <p:cNvGrpSpPr>
            <a:grpSpLocks/>
          </p:cNvGrpSpPr>
          <p:nvPr/>
        </p:nvGrpSpPr>
        <p:grpSpPr bwMode="auto">
          <a:xfrm>
            <a:off x="5864225" y="1974851"/>
            <a:ext cx="649288" cy="417513"/>
            <a:chOff x="3053396" y="4304255"/>
            <a:chExt cx="648422" cy="418253"/>
          </a:xfrm>
        </p:grpSpPr>
        <p:sp>
          <p:nvSpPr>
            <p:cNvPr id="8522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4"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49" name="Group 160"/>
          <p:cNvGrpSpPr>
            <a:grpSpLocks/>
          </p:cNvGrpSpPr>
          <p:nvPr/>
        </p:nvGrpSpPr>
        <p:grpSpPr bwMode="auto">
          <a:xfrm>
            <a:off x="8924925" y="5607051"/>
            <a:ext cx="649288" cy="417513"/>
            <a:chOff x="3053396" y="4304255"/>
            <a:chExt cx="648422" cy="418253"/>
          </a:xfrm>
        </p:grpSpPr>
        <p:sp>
          <p:nvSpPr>
            <p:cNvPr id="8522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2"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50" name="Group 163"/>
          <p:cNvGrpSpPr>
            <a:grpSpLocks/>
          </p:cNvGrpSpPr>
          <p:nvPr/>
        </p:nvGrpSpPr>
        <p:grpSpPr bwMode="auto">
          <a:xfrm>
            <a:off x="9763125" y="4959351"/>
            <a:ext cx="649288" cy="417513"/>
            <a:chOff x="3053396" y="4304255"/>
            <a:chExt cx="648422" cy="418253"/>
          </a:xfrm>
        </p:grpSpPr>
        <p:sp>
          <p:nvSpPr>
            <p:cNvPr id="8521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0"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51" name="Group 169"/>
          <p:cNvGrpSpPr>
            <a:grpSpLocks/>
          </p:cNvGrpSpPr>
          <p:nvPr/>
        </p:nvGrpSpPr>
        <p:grpSpPr bwMode="auto">
          <a:xfrm>
            <a:off x="6689725" y="5848351"/>
            <a:ext cx="649288" cy="417513"/>
            <a:chOff x="3053396" y="4304255"/>
            <a:chExt cx="648422" cy="418253"/>
          </a:xfrm>
        </p:grpSpPr>
        <p:sp>
          <p:nvSpPr>
            <p:cNvPr id="8521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8"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52" name="Group 172"/>
          <p:cNvGrpSpPr>
            <a:grpSpLocks/>
          </p:cNvGrpSpPr>
          <p:nvPr/>
        </p:nvGrpSpPr>
        <p:grpSpPr bwMode="auto">
          <a:xfrm>
            <a:off x="5775325" y="5988051"/>
            <a:ext cx="649288" cy="417513"/>
            <a:chOff x="3053396" y="4304255"/>
            <a:chExt cx="648422" cy="418253"/>
          </a:xfrm>
        </p:grpSpPr>
        <p:sp>
          <p:nvSpPr>
            <p:cNvPr id="8521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6"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53" name="Group 175"/>
          <p:cNvGrpSpPr>
            <a:grpSpLocks/>
          </p:cNvGrpSpPr>
          <p:nvPr/>
        </p:nvGrpSpPr>
        <p:grpSpPr bwMode="auto">
          <a:xfrm>
            <a:off x="4556125" y="5835651"/>
            <a:ext cx="649288" cy="417513"/>
            <a:chOff x="3053396" y="4304255"/>
            <a:chExt cx="648422" cy="418253"/>
          </a:xfrm>
        </p:grpSpPr>
        <p:sp>
          <p:nvSpPr>
            <p:cNvPr id="8521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4"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85054" name="TextBox 4"/>
          <p:cNvSpPr txBox="1">
            <a:spLocks noChangeArrowheads="1"/>
          </p:cNvSpPr>
          <p:nvPr/>
        </p:nvSpPr>
        <p:spPr bwMode="auto">
          <a:xfrm rot="1053502">
            <a:off x="6964364" y="1900239"/>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5055" name="TextBox 179"/>
          <p:cNvSpPr txBox="1">
            <a:spLocks noChangeArrowheads="1"/>
          </p:cNvSpPr>
          <p:nvPr/>
        </p:nvSpPr>
        <p:spPr bwMode="auto">
          <a:xfrm rot="2829263">
            <a:off x="9250363" y="3373438"/>
            <a:ext cx="544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5056" name="TextBox 180"/>
          <p:cNvSpPr txBox="1">
            <a:spLocks noChangeArrowheads="1"/>
          </p:cNvSpPr>
          <p:nvPr/>
        </p:nvSpPr>
        <p:spPr bwMode="auto">
          <a:xfrm rot="9845918">
            <a:off x="7918451" y="5884864"/>
            <a:ext cx="544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5057" name="TextBox 181"/>
          <p:cNvSpPr txBox="1">
            <a:spLocks noChangeArrowheads="1"/>
          </p:cNvSpPr>
          <p:nvPr/>
        </p:nvSpPr>
        <p:spPr bwMode="auto">
          <a:xfrm rot="-9948738">
            <a:off x="3551239" y="5789614"/>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5058" name="TextBox 182"/>
          <p:cNvSpPr txBox="1">
            <a:spLocks noChangeArrowheads="1"/>
          </p:cNvSpPr>
          <p:nvPr/>
        </p:nvSpPr>
        <p:spPr bwMode="auto">
          <a:xfrm rot="-4992697">
            <a:off x="1964532" y="3482182"/>
            <a:ext cx="544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5059" name="TextBox 183"/>
          <p:cNvSpPr txBox="1">
            <a:spLocks noChangeArrowheads="1"/>
          </p:cNvSpPr>
          <p:nvPr/>
        </p:nvSpPr>
        <p:spPr bwMode="auto">
          <a:xfrm rot="-1017263">
            <a:off x="4151314" y="1849439"/>
            <a:ext cx="54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cxnSp>
        <p:nvCxnSpPr>
          <p:cNvPr id="85060" name="Straight Connector 12"/>
          <p:cNvCxnSpPr>
            <a:cxnSpLocks noChangeShapeType="1"/>
          </p:cNvCxnSpPr>
          <p:nvPr/>
        </p:nvCxnSpPr>
        <p:spPr bwMode="auto">
          <a:xfrm>
            <a:off x="3906839" y="2609850"/>
            <a:ext cx="238125" cy="2619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1" name="Straight Connector 502"/>
          <p:cNvCxnSpPr>
            <a:cxnSpLocks noChangeShapeType="1"/>
          </p:cNvCxnSpPr>
          <p:nvPr/>
        </p:nvCxnSpPr>
        <p:spPr bwMode="auto">
          <a:xfrm>
            <a:off x="5440364" y="2411414"/>
            <a:ext cx="307975" cy="573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2" name="Straight Connector 503"/>
          <p:cNvCxnSpPr>
            <a:cxnSpLocks noChangeShapeType="1"/>
          </p:cNvCxnSpPr>
          <p:nvPr/>
        </p:nvCxnSpPr>
        <p:spPr bwMode="auto">
          <a:xfrm flipH="1">
            <a:off x="5949951" y="2389189"/>
            <a:ext cx="384175" cy="5794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3" name="Straight Connector 504"/>
          <p:cNvCxnSpPr>
            <a:cxnSpLocks noChangeShapeType="1"/>
          </p:cNvCxnSpPr>
          <p:nvPr/>
        </p:nvCxnSpPr>
        <p:spPr bwMode="auto">
          <a:xfrm>
            <a:off x="8294688" y="2900363"/>
            <a:ext cx="215900" cy="1046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4" name="Straight Connector 505"/>
          <p:cNvCxnSpPr>
            <a:cxnSpLocks noChangeShapeType="1"/>
          </p:cNvCxnSpPr>
          <p:nvPr/>
        </p:nvCxnSpPr>
        <p:spPr bwMode="auto">
          <a:xfrm flipH="1">
            <a:off x="8661400" y="3251200"/>
            <a:ext cx="241300" cy="6921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5" name="Straight Connector 507"/>
          <p:cNvCxnSpPr>
            <a:cxnSpLocks noChangeShapeType="1"/>
          </p:cNvCxnSpPr>
          <p:nvPr/>
        </p:nvCxnSpPr>
        <p:spPr bwMode="auto">
          <a:xfrm flipH="1" flipV="1">
            <a:off x="8978901" y="4573588"/>
            <a:ext cx="796925" cy="6143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6" name="Straight Connector 510"/>
          <p:cNvCxnSpPr>
            <a:cxnSpLocks noChangeShapeType="1"/>
          </p:cNvCxnSpPr>
          <p:nvPr/>
        </p:nvCxnSpPr>
        <p:spPr bwMode="auto">
          <a:xfrm flipH="1" flipV="1">
            <a:off x="5630864" y="5045075"/>
            <a:ext cx="371475" cy="973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7" name="Straight Connector 512"/>
          <p:cNvCxnSpPr>
            <a:cxnSpLocks noChangeShapeType="1"/>
          </p:cNvCxnSpPr>
          <p:nvPr/>
        </p:nvCxnSpPr>
        <p:spPr bwMode="auto">
          <a:xfrm flipV="1">
            <a:off x="3314700" y="5160963"/>
            <a:ext cx="401638" cy="209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68" name="Straight Connector 513"/>
          <p:cNvCxnSpPr>
            <a:cxnSpLocks noChangeShapeType="1"/>
            <a:endCxn id="444" idx="2"/>
          </p:cNvCxnSpPr>
          <p:nvPr/>
        </p:nvCxnSpPr>
        <p:spPr bwMode="auto">
          <a:xfrm>
            <a:off x="2908300" y="5018089"/>
            <a:ext cx="450850" cy="1158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5071" name="Group 347"/>
          <p:cNvGrpSpPr>
            <a:grpSpLocks/>
          </p:cNvGrpSpPr>
          <p:nvPr/>
        </p:nvGrpSpPr>
        <p:grpSpPr bwMode="auto">
          <a:xfrm>
            <a:off x="8342314" y="3868738"/>
            <a:ext cx="530225" cy="214312"/>
            <a:chOff x="1871277" y="1576300"/>
            <a:chExt cx="1128371" cy="437860"/>
          </a:xfrm>
        </p:grpSpPr>
        <p:sp>
          <p:nvSpPr>
            <p:cNvPr id="588" name="Oval 58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9" name="Rectangle 588"/>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0" name="Oval 58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1" name="Freeform 590"/>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2" name="Freeform 59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3" name="Freeform 59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4" name="Freeform 59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95" name="Straight Connector 594"/>
            <p:cNvCxnSpPr>
              <a:cxnSpLocks noChangeShapeType="1"/>
              <a:endCxn id="59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96" name="Straight Connector 59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72" name="Group 347"/>
          <p:cNvGrpSpPr>
            <a:grpSpLocks/>
          </p:cNvGrpSpPr>
          <p:nvPr/>
        </p:nvGrpSpPr>
        <p:grpSpPr bwMode="auto">
          <a:xfrm>
            <a:off x="8574089" y="4464051"/>
            <a:ext cx="530225" cy="214313"/>
            <a:chOff x="1871277" y="1576300"/>
            <a:chExt cx="1128371" cy="437860"/>
          </a:xfrm>
        </p:grpSpPr>
        <p:sp>
          <p:nvSpPr>
            <p:cNvPr id="579" name="Oval 57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0" name="Rectangle 579"/>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1" name="Oval 58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2" name="Freeform 581"/>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3" name="Freeform 58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4" name="Freeform 58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5" name="Freeform 58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86" name="Straight Connector 585"/>
            <p:cNvCxnSpPr>
              <a:cxnSpLocks noChangeShapeType="1"/>
              <a:endCxn id="58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87" name="Straight Connector 58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73" name="Group 347"/>
          <p:cNvGrpSpPr>
            <a:grpSpLocks/>
          </p:cNvGrpSpPr>
          <p:nvPr/>
        </p:nvGrpSpPr>
        <p:grpSpPr bwMode="auto">
          <a:xfrm>
            <a:off x="6483351" y="4514851"/>
            <a:ext cx="530225" cy="214313"/>
            <a:chOff x="1871277" y="1576300"/>
            <a:chExt cx="1128371" cy="437860"/>
          </a:xfrm>
        </p:grpSpPr>
        <p:sp>
          <p:nvSpPr>
            <p:cNvPr id="534" name="Oval 53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5" name="Rectangle 534"/>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6" name="Oval 53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7" name="Freeform 536"/>
            <p:cNvSpPr/>
            <p:nvPr/>
          </p:nvSpPr>
          <p:spPr bwMode="auto">
            <a:xfrm>
              <a:off x="2158438" y="1673602"/>
              <a:ext cx="550671"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8" name="Freeform 53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39" name="Freeform 53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0" name="Freeform 53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1" name="Straight Connector 540"/>
            <p:cNvCxnSpPr>
              <a:cxnSpLocks noChangeShapeType="1"/>
              <a:endCxn id="53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42" name="Straight Connector 54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5074" name="Straight Connector 508"/>
          <p:cNvCxnSpPr>
            <a:cxnSpLocks noChangeShapeType="1"/>
          </p:cNvCxnSpPr>
          <p:nvPr/>
        </p:nvCxnSpPr>
        <p:spPr bwMode="auto">
          <a:xfrm flipH="1" flipV="1">
            <a:off x="8020050" y="4722814"/>
            <a:ext cx="1047750" cy="9667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5075" name="Group 347"/>
          <p:cNvGrpSpPr>
            <a:grpSpLocks/>
          </p:cNvGrpSpPr>
          <p:nvPr/>
        </p:nvGrpSpPr>
        <p:grpSpPr bwMode="auto">
          <a:xfrm>
            <a:off x="3667125" y="4305300"/>
            <a:ext cx="484188" cy="211138"/>
            <a:chOff x="1871277" y="1576300"/>
            <a:chExt cx="1128371" cy="437860"/>
          </a:xfrm>
        </p:grpSpPr>
        <p:sp>
          <p:nvSpPr>
            <p:cNvPr id="505" name="Oval 50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6" name="Rectangle 505"/>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7" name="Oval 50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8" name="Freeform 507"/>
            <p:cNvSpPr/>
            <p:nvPr/>
          </p:nvSpPr>
          <p:spPr bwMode="auto">
            <a:xfrm>
              <a:off x="2159844" y="1671774"/>
              <a:ext cx="547537"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9" name="Freeform 50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0" name="Freeform 50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1" name="Freeform 51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12" name="Straight Connector 511"/>
            <p:cNvCxnSpPr>
              <a:cxnSpLocks noChangeShapeType="1"/>
              <a:endCxn id="50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13" name="Straight Connector 51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76" name="Group 347"/>
          <p:cNvGrpSpPr>
            <a:grpSpLocks/>
          </p:cNvGrpSpPr>
          <p:nvPr/>
        </p:nvGrpSpPr>
        <p:grpSpPr bwMode="auto">
          <a:xfrm>
            <a:off x="5268914" y="5006975"/>
            <a:ext cx="484187" cy="211138"/>
            <a:chOff x="1871277" y="1576300"/>
            <a:chExt cx="1128371" cy="437860"/>
          </a:xfrm>
        </p:grpSpPr>
        <p:sp>
          <p:nvSpPr>
            <p:cNvPr id="487" name="Oval 48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8" name="Rectangle 487"/>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9" name="Oval 48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0" name="Freeform 489"/>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1" name="Freeform 49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2" name="Freeform 49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3" name="Freeform 49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94" name="Straight Connector 493"/>
            <p:cNvCxnSpPr>
              <a:cxnSpLocks noChangeShapeType="1"/>
              <a:endCxn id="48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95" name="Straight Connector 49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77" name="Group 439"/>
          <p:cNvGrpSpPr>
            <a:grpSpLocks/>
          </p:cNvGrpSpPr>
          <p:nvPr/>
        </p:nvGrpSpPr>
        <p:grpSpPr bwMode="auto">
          <a:xfrm>
            <a:off x="4405314" y="5194300"/>
            <a:ext cx="484187" cy="211138"/>
            <a:chOff x="1871277" y="1576300"/>
            <a:chExt cx="1128371" cy="437860"/>
          </a:xfrm>
        </p:grpSpPr>
        <p:sp>
          <p:nvSpPr>
            <p:cNvPr id="451" name="Oval 45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2" name="Rectangle 451"/>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3" name="Oval 45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4" name="Freeform 453"/>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5" name="Freeform 45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6" name="Freeform 45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7" name="Freeform 45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58" name="Straight Connector 457"/>
            <p:cNvCxnSpPr>
              <a:cxnSpLocks noChangeShapeType="1"/>
              <a:endCxn id="45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9" name="Straight Connector 45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78" name="Group 347"/>
          <p:cNvGrpSpPr>
            <a:grpSpLocks/>
          </p:cNvGrpSpPr>
          <p:nvPr/>
        </p:nvGrpSpPr>
        <p:grpSpPr bwMode="auto">
          <a:xfrm>
            <a:off x="3359150" y="5056189"/>
            <a:ext cx="484188" cy="211137"/>
            <a:chOff x="1871277" y="1576300"/>
            <a:chExt cx="1128371" cy="437860"/>
          </a:xfrm>
        </p:grpSpPr>
        <p:sp>
          <p:nvSpPr>
            <p:cNvPr id="442" name="Oval 44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3" name="Rectangle 442"/>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4" name="Oval 44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5" name="Freeform 444"/>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6" name="Freeform 44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7" name="Freeform 44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8" name="Freeform 44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49" name="Straight Connector 448"/>
            <p:cNvCxnSpPr>
              <a:cxnSpLocks noChangeShapeType="1"/>
              <a:endCxn id="44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0" name="Straight Connector 44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79" name="Group 347"/>
          <p:cNvGrpSpPr>
            <a:grpSpLocks/>
          </p:cNvGrpSpPr>
          <p:nvPr/>
        </p:nvGrpSpPr>
        <p:grpSpPr bwMode="auto">
          <a:xfrm>
            <a:off x="3994150" y="2832101"/>
            <a:ext cx="571500" cy="220663"/>
            <a:chOff x="1871277" y="1576300"/>
            <a:chExt cx="1128371" cy="437860"/>
          </a:xfrm>
        </p:grpSpPr>
        <p:sp>
          <p:nvSpPr>
            <p:cNvPr id="413" name="Oval 41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4" name="Rectangle 413"/>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5" name="Oval 41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6" name="Freeform 415"/>
            <p:cNvSpPr/>
            <p:nvPr/>
          </p:nvSpPr>
          <p:spPr bwMode="auto">
            <a:xfrm>
              <a:off x="2159638" y="1673953"/>
              <a:ext cx="548515"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7" name="Freeform 41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8" name="Freeform 41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9" name="Freeform 41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20" name="Straight Connector 419"/>
            <p:cNvCxnSpPr>
              <a:cxnSpLocks noChangeShapeType="1"/>
              <a:endCxn id="41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21" name="Straight Connector 42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80" name="Group 347"/>
          <p:cNvGrpSpPr>
            <a:grpSpLocks/>
          </p:cNvGrpSpPr>
          <p:nvPr/>
        </p:nvGrpSpPr>
        <p:grpSpPr bwMode="auto">
          <a:xfrm>
            <a:off x="5635625" y="2951163"/>
            <a:ext cx="571500" cy="220662"/>
            <a:chOff x="1871277" y="1576300"/>
            <a:chExt cx="1128371" cy="437860"/>
          </a:xfrm>
        </p:grpSpPr>
        <p:sp>
          <p:nvSpPr>
            <p:cNvPr id="404" name="Oval 40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5" name="Rectangle 404"/>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6" name="Oval 40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7" name="Freeform 406"/>
            <p:cNvSpPr/>
            <p:nvPr/>
          </p:nvSpPr>
          <p:spPr bwMode="auto">
            <a:xfrm>
              <a:off x="2159638" y="1673951"/>
              <a:ext cx="548515"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8" name="Freeform 40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9" name="Freeform 40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0" name="Freeform 40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11" name="Straight Connector 410"/>
            <p:cNvCxnSpPr>
              <a:cxnSpLocks noChangeShapeType="1"/>
              <a:endCxn id="40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12" name="Straight Connector 41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5081" name="Group 531"/>
          <p:cNvGrpSpPr>
            <a:grpSpLocks/>
          </p:cNvGrpSpPr>
          <p:nvPr/>
        </p:nvGrpSpPr>
        <p:grpSpPr bwMode="auto">
          <a:xfrm>
            <a:off x="7627939" y="4654551"/>
            <a:ext cx="530225" cy="214313"/>
            <a:chOff x="1871277" y="1576300"/>
            <a:chExt cx="1128371" cy="437860"/>
          </a:xfrm>
        </p:grpSpPr>
        <p:sp>
          <p:nvSpPr>
            <p:cNvPr id="543" name="Oval 54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4" name="Rectangle 543"/>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5" name="Oval 54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6" name="Freeform 545"/>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7" name="Freeform 54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8" name="Freeform 54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9" name="Freeform 54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0" name="Straight Connector 549"/>
            <p:cNvCxnSpPr>
              <a:cxnSpLocks noChangeShapeType="1"/>
              <a:endCxn id="54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51" name="Straight Connector 55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5082" name="Straight Connector 506"/>
          <p:cNvCxnSpPr>
            <a:cxnSpLocks noChangeShapeType="1"/>
          </p:cNvCxnSpPr>
          <p:nvPr/>
        </p:nvCxnSpPr>
        <p:spPr bwMode="auto">
          <a:xfrm flipH="1">
            <a:off x="9090025" y="4311650"/>
            <a:ext cx="541338" cy="249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5083" name="Group 166"/>
          <p:cNvGrpSpPr>
            <a:grpSpLocks/>
          </p:cNvGrpSpPr>
          <p:nvPr/>
        </p:nvGrpSpPr>
        <p:grpSpPr bwMode="auto">
          <a:xfrm>
            <a:off x="9534525" y="4044951"/>
            <a:ext cx="649288" cy="417513"/>
            <a:chOff x="3053396" y="4304255"/>
            <a:chExt cx="648422" cy="418253"/>
          </a:xfrm>
        </p:grpSpPr>
        <p:sp>
          <p:nvSpPr>
            <p:cNvPr id="8512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2"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84" name="Group 20"/>
          <p:cNvGrpSpPr>
            <a:grpSpLocks/>
          </p:cNvGrpSpPr>
          <p:nvPr/>
        </p:nvGrpSpPr>
        <p:grpSpPr bwMode="auto">
          <a:xfrm>
            <a:off x="6221413" y="2871789"/>
            <a:ext cx="2133600" cy="1082675"/>
            <a:chOff x="4696844" y="2871032"/>
            <a:chExt cx="2133865" cy="1082781"/>
          </a:xfrm>
        </p:grpSpPr>
        <p:grpSp>
          <p:nvGrpSpPr>
            <p:cNvPr id="85116" name="Group 16"/>
            <p:cNvGrpSpPr>
              <a:grpSpLocks/>
            </p:cNvGrpSpPr>
            <p:nvPr/>
          </p:nvGrpSpPr>
          <p:grpSpPr bwMode="auto">
            <a:xfrm>
              <a:off x="5677190" y="2871032"/>
              <a:ext cx="530938" cy="338554"/>
              <a:chOff x="5573768" y="2726239"/>
              <a:chExt cx="530938" cy="338554"/>
            </a:xfrm>
          </p:grpSpPr>
          <p:sp>
            <p:nvSpPr>
              <p:cNvPr id="85119" name="Oval 14"/>
              <p:cNvSpPr>
                <a:spLocks noChangeArrowheads="1"/>
              </p:cNvSpPr>
              <p:nvPr/>
            </p:nvSpPr>
            <p:spPr bwMode="auto">
              <a:xfrm>
                <a:off x="5573768" y="2751297"/>
                <a:ext cx="528092" cy="304800"/>
              </a:xfrm>
              <a:prstGeom prst="ellipse">
                <a:avLst/>
              </a:prstGeom>
              <a:solidFill>
                <a:srgbClr val="0000FF"/>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5120" name="TextBox 15"/>
              <p:cNvSpPr txBox="1">
                <a:spLocks noChangeArrowheads="1"/>
              </p:cNvSpPr>
              <p:nvPr/>
            </p:nvSpPr>
            <p:spPr bwMode="auto">
              <a:xfrm>
                <a:off x="5593027" y="2726239"/>
                <a:ext cx="511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chemeClr val="bg1"/>
                    </a:solidFill>
                  </a:rPr>
                  <a:t>IXP</a:t>
                </a:r>
              </a:p>
            </p:txBody>
          </p:sp>
        </p:grpSp>
        <p:cxnSp>
          <p:nvCxnSpPr>
            <p:cNvPr id="85117" name="Straight Connector 18"/>
            <p:cNvCxnSpPr>
              <a:cxnSpLocks noChangeShapeType="1"/>
            </p:cNvCxnSpPr>
            <p:nvPr/>
          </p:nvCxnSpPr>
          <p:spPr bwMode="auto">
            <a:xfrm>
              <a:off x="4696844" y="3073933"/>
              <a:ext cx="980347" cy="3515"/>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5118" name="Straight Connector 516"/>
            <p:cNvCxnSpPr>
              <a:cxnSpLocks noChangeShapeType="1"/>
            </p:cNvCxnSpPr>
            <p:nvPr/>
          </p:nvCxnSpPr>
          <p:spPr bwMode="auto">
            <a:xfrm>
              <a:off x="6137159" y="3146857"/>
              <a:ext cx="693550" cy="806956"/>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grpSp>
        <p:nvGrpSpPr>
          <p:cNvPr id="85085" name="Group 39939"/>
          <p:cNvGrpSpPr>
            <a:grpSpLocks/>
          </p:cNvGrpSpPr>
          <p:nvPr/>
        </p:nvGrpSpPr>
        <p:grpSpPr bwMode="auto">
          <a:xfrm>
            <a:off x="3908425" y="3703639"/>
            <a:ext cx="2921000" cy="1411287"/>
            <a:chOff x="2577005" y="3679131"/>
            <a:chExt cx="2919566" cy="1413453"/>
          </a:xfrm>
        </p:grpSpPr>
        <p:cxnSp>
          <p:nvCxnSpPr>
            <p:cNvPr id="85113" name="Straight Connector 7"/>
            <p:cNvCxnSpPr>
              <a:cxnSpLocks noChangeShapeType="1"/>
              <a:stCxn id="395" idx="6"/>
            </p:cNvCxnSpPr>
            <p:nvPr/>
          </p:nvCxnSpPr>
          <p:spPr bwMode="auto">
            <a:xfrm>
              <a:off x="5124112" y="3679131"/>
              <a:ext cx="372459" cy="171306"/>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5114" name="Straight Connector 415"/>
            <p:cNvCxnSpPr>
              <a:cxnSpLocks noChangeShapeType="1"/>
              <a:endCxn id="507" idx="4"/>
            </p:cNvCxnSpPr>
            <p:nvPr/>
          </p:nvCxnSpPr>
          <p:spPr bwMode="auto">
            <a:xfrm flipH="1">
              <a:off x="2577005" y="3804357"/>
              <a:ext cx="19911" cy="477551"/>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5115" name="Straight Connector 523"/>
            <p:cNvCxnSpPr>
              <a:cxnSpLocks noChangeShapeType="1"/>
            </p:cNvCxnSpPr>
            <p:nvPr/>
          </p:nvCxnSpPr>
          <p:spPr bwMode="auto">
            <a:xfrm flipV="1">
              <a:off x="4424422" y="4626270"/>
              <a:ext cx="726759" cy="466314"/>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grpSp>
        <p:nvGrpSpPr>
          <p:cNvPr id="85086" name="Group 39937"/>
          <p:cNvGrpSpPr>
            <a:grpSpLocks/>
          </p:cNvGrpSpPr>
          <p:nvPr/>
        </p:nvGrpSpPr>
        <p:grpSpPr bwMode="auto">
          <a:xfrm>
            <a:off x="5430839" y="3883025"/>
            <a:ext cx="1379537" cy="674688"/>
            <a:chOff x="3962400" y="3676180"/>
            <a:chExt cx="1378622" cy="673930"/>
          </a:xfrm>
        </p:grpSpPr>
        <p:cxnSp>
          <p:nvCxnSpPr>
            <p:cNvPr id="85107" name="Straight Connector 515"/>
            <p:cNvCxnSpPr>
              <a:cxnSpLocks noChangeShapeType="1"/>
            </p:cNvCxnSpPr>
            <p:nvPr/>
          </p:nvCxnSpPr>
          <p:spPr bwMode="auto">
            <a:xfrm flipV="1">
              <a:off x="4065677" y="4166418"/>
              <a:ext cx="194972" cy="183692"/>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nvGrpSpPr>
            <p:cNvPr id="85108" name="Group 518"/>
            <p:cNvGrpSpPr>
              <a:grpSpLocks/>
            </p:cNvGrpSpPr>
            <p:nvPr/>
          </p:nvGrpSpPr>
          <p:grpSpPr bwMode="auto">
            <a:xfrm>
              <a:off x="3993651" y="3824925"/>
              <a:ext cx="549165" cy="360218"/>
              <a:chOff x="5634518" y="2616953"/>
              <a:chExt cx="549165" cy="360218"/>
            </a:xfrm>
          </p:grpSpPr>
          <p:sp>
            <p:nvSpPr>
              <p:cNvPr id="85111" name="Oval 521"/>
              <p:cNvSpPr>
                <a:spLocks noChangeArrowheads="1"/>
              </p:cNvSpPr>
              <p:nvPr/>
            </p:nvSpPr>
            <p:spPr bwMode="auto">
              <a:xfrm>
                <a:off x="5634518" y="2672371"/>
                <a:ext cx="528092" cy="304800"/>
              </a:xfrm>
              <a:prstGeom prst="ellipse">
                <a:avLst/>
              </a:prstGeom>
              <a:solidFill>
                <a:srgbClr val="0000FF"/>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5112" name="TextBox 522"/>
              <p:cNvSpPr txBox="1">
                <a:spLocks noChangeArrowheads="1"/>
              </p:cNvSpPr>
              <p:nvPr/>
            </p:nvSpPr>
            <p:spPr bwMode="auto">
              <a:xfrm>
                <a:off x="5672004" y="2616953"/>
                <a:ext cx="511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chemeClr val="bg1"/>
                    </a:solidFill>
                  </a:rPr>
                  <a:t>IXP</a:t>
                </a:r>
              </a:p>
            </p:txBody>
          </p:sp>
        </p:grpSp>
        <p:cxnSp>
          <p:nvCxnSpPr>
            <p:cNvPr id="85109" name="Straight Connector 519"/>
            <p:cNvCxnSpPr>
              <a:cxnSpLocks noChangeShapeType="1"/>
              <a:stCxn id="85111" idx="6"/>
              <a:endCxn id="597" idx="2"/>
            </p:cNvCxnSpPr>
            <p:nvPr/>
          </p:nvCxnSpPr>
          <p:spPr bwMode="auto">
            <a:xfrm flipV="1">
              <a:off x="4521743" y="3687971"/>
              <a:ext cx="819279" cy="344771"/>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5110" name="Straight Connector 520"/>
            <p:cNvCxnSpPr>
              <a:cxnSpLocks noChangeShapeType="1"/>
            </p:cNvCxnSpPr>
            <p:nvPr/>
          </p:nvCxnSpPr>
          <p:spPr bwMode="auto">
            <a:xfrm>
              <a:off x="3962400" y="3676180"/>
              <a:ext cx="300277" cy="203387"/>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cxnSp>
        <p:nvCxnSpPr>
          <p:cNvPr id="85087" name="Straight Connector 500"/>
          <p:cNvCxnSpPr>
            <a:cxnSpLocks noChangeShapeType="1"/>
            <a:endCxn id="85090" idx="2"/>
          </p:cNvCxnSpPr>
          <p:nvPr/>
        </p:nvCxnSpPr>
        <p:spPr bwMode="auto">
          <a:xfrm>
            <a:off x="2971800" y="2921001"/>
            <a:ext cx="38100"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88" name="Straight Connector 501"/>
          <p:cNvCxnSpPr>
            <a:cxnSpLocks noChangeShapeType="1"/>
            <a:endCxn id="85090" idx="3"/>
          </p:cNvCxnSpPr>
          <p:nvPr/>
        </p:nvCxnSpPr>
        <p:spPr bwMode="auto">
          <a:xfrm>
            <a:off x="2751139" y="3201989"/>
            <a:ext cx="123825" cy="212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89" name="Straight Connector 514"/>
          <p:cNvCxnSpPr>
            <a:cxnSpLocks noChangeShapeType="1"/>
            <a:endCxn id="85090" idx="5"/>
          </p:cNvCxnSpPr>
          <p:nvPr/>
        </p:nvCxnSpPr>
        <p:spPr bwMode="auto">
          <a:xfrm flipV="1">
            <a:off x="2671763" y="4298950"/>
            <a:ext cx="203200" cy="79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85090" name="Oval 517"/>
          <p:cNvSpPr>
            <a:spLocks noChangeArrowheads="1"/>
          </p:cNvSpPr>
          <p:nvPr/>
        </p:nvSpPr>
        <p:spPr bwMode="auto">
          <a:xfrm rot="5400000">
            <a:off x="2383632" y="3666332"/>
            <a:ext cx="1252537" cy="381000"/>
          </a:xfrm>
          <a:prstGeom prst="ellipse">
            <a:avLst/>
          </a:prstGeom>
          <a:solidFill>
            <a:srgbClr val="FFFF00"/>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5091" name="Straight Connector 39941"/>
          <p:cNvCxnSpPr>
            <a:cxnSpLocks noChangeShapeType="1"/>
            <a:stCxn id="85090" idx="0"/>
            <a:endCxn id="350" idx="2"/>
          </p:cNvCxnSpPr>
          <p:nvPr/>
        </p:nvCxnSpPr>
        <p:spPr bwMode="auto">
          <a:xfrm flipV="1">
            <a:off x="3200401" y="3754438"/>
            <a:ext cx="430213" cy="101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92" name="Straight Connector 524"/>
          <p:cNvCxnSpPr>
            <a:cxnSpLocks noChangeShapeType="1"/>
            <a:endCxn id="507" idx="2"/>
          </p:cNvCxnSpPr>
          <p:nvPr/>
        </p:nvCxnSpPr>
        <p:spPr bwMode="auto">
          <a:xfrm>
            <a:off x="3201989" y="4041776"/>
            <a:ext cx="465137" cy="341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5093" name="Group 144"/>
          <p:cNvGrpSpPr>
            <a:grpSpLocks/>
          </p:cNvGrpSpPr>
          <p:nvPr/>
        </p:nvGrpSpPr>
        <p:grpSpPr bwMode="auto">
          <a:xfrm>
            <a:off x="2117725" y="4070351"/>
            <a:ext cx="647700" cy="417513"/>
            <a:chOff x="3053396" y="4304255"/>
            <a:chExt cx="648422" cy="418253"/>
          </a:xfrm>
        </p:grpSpPr>
        <p:sp>
          <p:nvSpPr>
            <p:cNvPr id="8510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6"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94" name="Group 131"/>
          <p:cNvGrpSpPr>
            <a:grpSpLocks/>
          </p:cNvGrpSpPr>
          <p:nvPr/>
        </p:nvGrpSpPr>
        <p:grpSpPr bwMode="auto">
          <a:xfrm>
            <a:off x="2193925" y="3041651"/>
            <a:ext cx="647700" cy="417513"/>
            <a:chOff x="3053396" y="4304255"/>
            <a:chExt cx="648422" cy="418253"/>
          </a:xfrm>
        </p:grpSpPr>
        <p:sp>
          <p:nvSpPr>
            <p:cNvPr id="8510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4"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5095" name="Group 153"/>
          <p:cNvGrpSpPr>
            <a:grpSpLocks/>
          </p:cNvGrpSpPr>
          <p:nvPr/>
        </p:nvGrpSpPr>
        <p:grpSpPr bwMode="auto">
          <a:xfrm>
            <a:off x="2574925" y="2647951"/>
            <a:ext cx="647700" cy="417513"/>
            <a:chOff x="3053396" y="4304255"/>
            <a:chExt cx="648422" cy="418253"/>
          </a:xfrm>
        </p:grpSpPr>
        <p:sp>
          <p:nvSpPr>
            <p:cNvPr id="8510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2"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cxnSp>
        <p:nvCxnSpPr>
          <p:cNvPr id="85096" name="Straight Connector 509"/>
          <p:cNvCxnSpPr>
            <a:cxnSpLocks noChangeShapeType="1"/>
            <a:endCxn id="85098" idx="5"/>
          </p:cNvCxnSpPr>
          <p:nvPr/>
        </p:nvCxnSpPr>
        <p:spPr bwMode="auto">
          <a:xfrm flipH="1" flipV="1">
            <a:off x="6608763" y="5684838"/>
            <a:ext cx="520700" cy="1698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5097" name="Straight Connector 511"/>
          <p:cNvCxnSpPr>
            <a:cxnSpLocks noChangeShapeType="1"/>
          </p:cNvCxnSpPr>
          <p:nvPr/>
        </p:nvCxnSpPr>
        <p:spPr bwMode="auto">
          <a:xfrm flipV="1">
            <a:off x="4913314" y="5689600"/>
            <a:ext cx="306387" cy="16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85098" name="Oval 6"/>
          <p:cNvSpPr>
            <a:spLocks noChangeArrowheads="1"/>
          </p:cNvSpPr>
          <p:nvPr/>
        </p:nvSpPr>
        <p:spPr bwMode="auto">
          <a:xfrm>
            <a:off x="4864100" y="5359400"/>
            <a:ext cx="2044700" cy="381000"/>
          </a:xfrm>
          <a:prstGeom prst="ellipse">
            <a:avLst/>
          </a:prstGeom>
          <a:solidFill>
            <a:srgbClr val="FFFF00"/>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5099" name="TextBox 9"/>
          <p:cNvSpPr txBox="1">
            <a:spLocks noChangeArrowheads="1"/>
          </p:cNvSpPr>
          <p:nvPr/>
        </p:nvSpPr>
        <p:spPr bwMode="auto">
          <a:xfrm>
            <a:off x="5080000" y="5334000"/>
            <a:ext cx="15247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t>regional net</a:t>
            </a:r>
          </a:p>
        </p:txBody>
      </p:sp>
      <p:sp>
        <p:nvSpPr>
          <p:cNvPr id="85100" name="Rectangle 3"/>
          <p:cNvSpPr txBox="1">
            <a:spLocks noChangeArrowheads="1"/>
          </p:cNvSpPr>
          <p:nvPr/>
        </p:nvSpPr>
        <p:spPr bwMode="auto">
          <a:xfrm>
            <a:off x="1997075" y="1073150"/>
            <a:ext cx="8204200"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lnSpc>
                <a:spcPct val="85000"/>
              </a:lnSpc>
              <a:spcBef>
                <a:spcPct val="20000"/>
              </a:spcBef>
              <a:buClr>
                <a:srgbClr val="000099"/>
              </a:buClr>
              <a:buSzPct val="75000"/>
              <a:buFont typeface="Wingdings" charset="2"/>
              <a:buNone/>
            </a:pPr>
            <a:r>
              <a:rPr lang="en-US" altLang="x-none">
                <a:latin typeface="Gill Sans MT" charset="0"/>
              </a:rPr>
              <a:t>… and regional networks may arise to connect access nets to ISPs </a:t>
            </a:r>
          </a:p>
        </p:txBody>
      </p:sp>
    </p:spTree>
    <p:extLst>
      <p:ext uri="{BB962C8B-B14F-4D97-AF65-F5344CB8AC3E}">
        <p14:creationId xmlns:p14="http://schemas.microsoft.com/office/powerpoint/2010/main" val="27278561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Oval 3"/>
          <p:cNvSpPr>
            <a:spLocks noChangeArrowheads="1"/>
          </p:cNvSpPr>
          <p:nvPr/>
        </p:nvSpPr>
        <p:spPr bwMode="auto">
          <a:xfrm>
            <a:off x="3044825" y="4203701"/>
            <a:ext cx="2941638" cy="132397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7042" name="Straight Connector 10"/>
          <p:cNvCxnSpPr>
            <a:cxnSpLocks noChangeShapeType="1"/>
            <a:stCxn id="507" idx="7"/>
          </p:cNvCxnSpPr>
          <p:nvPr/>
        </p:nvCxnSpPr>
        <p:spPr bwMode="auto">
          <a:xfrm>
            <a:off x="4079876" y="4437063"/>
            <a:ext cx="969963" cy="682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3" name="Straight Connector 297"/>
          <p:cNvCxnSpPr>
            <a:cxnSpLocks noChangeShapeType="1"/>
          </p:cNvCxnSpPr>
          <p:nvPr/>
        </p:nvCxnSpPr>
        <p:spPr bwMode="auto">
          <a:xfrm>
            <a:off x="4583114" y="4724401"/>
            <a:ext cx="109537" cy="793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4" name="Straight Connector 298"/>
          <p:cNvCxnSpPr>
            <a:cxnSpLocks noChangeShapeType="1"/>
          </p:cNvCxnSpPr>
          <p:nvPr/>
        </p:nvCxnSpPr>
        <p:spPr bwMode="auto">
          <a:xfrm flipV="1">
            <a:off x="4400550" y="4919663"/>
            <a:ext cx="222250"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5" name="Straight Connector 299"/>
          <p:cNvCxnSpPr>
            <a:cxnSpLocks noChangeShapeType="1"/>
          </p:cNvCxnSpPr>
          <p:nvPr/>
        </p:nvCxnSpPr>
        <p:spPr bwMode="auto">
          <a:xfrm flipV="1">
            <a:off x="4127500" y="4751388"/>
            <a:ext cx="177800"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6" name="Straight Connector 300"/>
          <p:cNvCxnSpPr>
            <a:cxnSpLocks noChangeShapeType="1"/>
            <a:stCxn id="444" idx="6"/>
          </p:cNvCxnSpPr>
          <p:nvPr/>
        </p:nvCxnSpPr>
        <p:spPr bwMode="auto">
          <a:xfrm flipV="1">
            <a:off x="3841751" y="5038725"/>
            <a:ext cx="188913"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7" name="Straight Connector 301"/>
          <p:cNvCxnSpPr>
            <a:cxnSpLocks noChangeShapeType="1"/>
          </p:cNvCxnSpPr>
          <p:nvPr/>
        </p:nvCxnSpPr>
        <p:spPr bwMode="auto">
          <a:xfrm flipV="1">
            <a:off x="4597401" y="4967289"/>
            <a:ext cx="231775" cy="24447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8" name="Straight Connector 302"/>
          <p:cNvCxnSpPr>
            <a:cxnSpLocks noChangeShapeType="1"/>
          </p:cNvCxnSpPr>
          <p:nvPr/>
        </p:nvCxnSpPr>
        <p:spPr bwMode="auto">
          <a:xfrm flipH="1" flipV="1">
            <a:off x="5048251" y="4954588"/>
            <a:ext cx="327025" cy="1190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49" name="Straight Connector 303"/>
          <p:cNvCxnSpPr>
            <a:cxnSpLocks noChangeShapeType="1"/>
          </p:cNvCxnSpPr>
          <p:nvPr/>
        </p:nvCxnSpPr>
        <p:spPr bwMode="auto">
          <a:xfrm flipV="1">
            <a:off x="5035550" y="4619626"/>
            <a:ext cx="260350" cy="1889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50" name="Straight Connector 304"/>
          <p:cNvCxnSpPr>
            <a:cxnSpLocks noChangeShapeType="1"/>
            <a:endCxn id="505" idx="7"/>
          </p:cNvCxnSpPr>
          <p:nvPr/>
        </p:nvCxnSpPr>
        <p:spPr bwMode="auto">
          <a:xfrm flipH="1" flipV="1">
            <a:off x="4081463" y="4494214"/>
            <a:ext cx="207962"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7051" name="TextBox 39958"/>
          <p:cNvSpPr txBox="1">
            <a:spLocks noChangeArrowheads="1"/>
          </p:cNvSpPr>
          <p:nvPr/>
        </p:nvSpPr>
        <p:spPr bwMode="auto">
          <a:xfrm>
            <a:off x="3179763" y="4533901"/>
            <a:ext cx="9763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C</a:t>
            </a:r>
          </a:p>
        </p:txBody>
      </p:sp>
      <p:grpSp>
        <p:nvGrpSpPr>
          <p:cNvPr id="87052" name="Group 347"/>
          <p:cNvGrpSpPr>
            <a:grpSpLocks/>
          </p:cNvGrpSpPr>
          <p:nvPr/>
        </p:nvGrpSpPr>
        <p:grpSpPr bwMode="auto">
          <a:xfrm>
            <a:off x="5056189" y="4419600"/>
            <a:ext cx="485775" cy="211138"/>
            <a:chOff x="1871277" y="1576300"/>
            <a:chExt cx="1128371" cy="437860"/>
          </a:xfrm>
        </p:grpSpPr>
        <p:sp>
          <p:nvSpPr>
            <p:cNvPr id="496" name="Oval 49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7" name="Rectangle 496"/>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8" name="Oval 49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9" name="Freeform 498"/>
            <p:cNvSpPr/>
            <p:nvPr/>
          </p:nvSpPr>
          <p:spPr bwMode="auto">
            <a:xfrm>
              <a:off x="2158901" y="1671774"/>
              <a:ext cx="549434"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0" name="Freeform 49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1" name="Freeform 50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02" name="Freeform 50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03" name="Straight Connector 502"/>
            <p:cNvCxnSpPr>
              <a:cxnSpLocks noChangeShapeType="1"/>
              <a:endCxn id="49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04" name="Straight Connector 50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53" name="Group 347"/>
          <p:cNvGrpSpPr>
            <a:grpSpLocks/>
          </p:cNvGrpSpPr>
          <p:nvPr/>
        </p:nvGrpSpPr>
        <p:grpSpPr bwMode="auto">
          <a:xfrm>
            <a:off x="4587875" y="4773614"/>
            <a:ext cx="484188" cy="211137"/>
            <a:chOff x="1871277" y="1576300"/>
            <a:chExt cx="1128371" cy="437860"/>
          </a:xfrm>
        </p:grpSpPr>
        <p:sp>
          <p:nvSpPr>
            <p:cNvPr id="478" name="Oval 47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9" name="Rectangle 478"/>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0" name="Oval 47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1" name="Freeform 480"/>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2" name="Freeform 48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3" name="Freeform 48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84" name="Freeform 48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85" name="Straight Connector 484"/>
            <p:cNvCxnSpPr>
              <a:cxnSpLocks noChangeShapeType="1"/>
              <a:endCxn id="48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86" name="Straight Connector 48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54" name="Group 347"/>
          <p:cNvGrpSpPr>
            <a:grpSpLocks/>
          </p:cNvGrpSpPr>
          <p:nvPr/>
        </p:nvGrpSpPr>
        <p:grpSpPr bwMode="auto">
          <a:xfrm>
            <a:off x="4148139" y="4560889"/>
            <a:ext cx="484187" cy="211137"/>
            <a:chOff x="1871277" y="1576300"/>
            <a:chExt cx="1128371" cy="437860"/>
          </a:xfrm>
        </p:grpSpPr>
        <p:sp>
          <p:nvSpPr>
            <p:cNvPr id="469" name="Oval 46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0" name="Rectangle 469"/>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1" name="Oval 47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72" name="Freeform 471"/>
            <p:cNvSpPr/>
            <p:nvPr/>
          </p:nvSpPr>
          <p:spPr bwMode="auto">
            <a:xfrm>
              <a:off x="2159844" y="1671772"/>
              <a:ext cx="547538"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73" name="Freeform 47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4" name="Freeform 47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75" name="Freeform 47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76" name="Straight Connector 475"/>
            <p:cNvCxnSpPr>
              <a:cxnSpLocks noChangeShapeType="1"/>
              <a:endCxn id="47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77" name="Straight Connector 47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55" name="Group 347"/>
          <p:cNvGrpSpPr>
            <a:grpSpLocks/>
          </p:cNvGrpSpPr>
          <p:nvPr/>
        </p:nvGrpSpPr>
        <p:grpSpPr bwMode="auto">
          <a:xfrm>
            <a:off x="3941764" y="4854575"/>
            <a:ext cx="484187" cy="211138"/>
            <a:chOff x="1871277" y="1576300"/>
            <a:chExt cx="1128371" cy="437860"/>
          </a:xfrm>
        </p:grpSpPr>
        <p:sp>
          <p:nvSpPr>
            <p:cNvPr id="460" name="Oval 45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1" name="Rectangle 460"/>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2" name="Oval 46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63" name="Freeform 462"/>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64" name="Freeform 46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5" name="Freeform 46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6" name="Freeform 46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67" name="Straight Connector 466"/>
            <p:cNvCxnSpPr>
              <a:cxnSpLocks noChangeShapeType="1"/>
              <a:endCxn id="46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68" name="Straight Connector 46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7056" name="Oval 3"/>
          <p:cNvSpPr>
            <a:spLocks noChangeArrowheads="1"/>
          </p:cNvSpPr>
          <p:nvPr/>
        </p:nvSpPr>
        <p:spPr bwMode="auto">
          <a:xfrm>
            <a:off x="6138863" y="3649664"/>
            <a:ext cx="3219450" cy="13430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7057" name="Straight Connector 10"/>
          <p:cNvCxnSpPr>
            <a:cxnSpLocks noChangeShapeType="1"/>
            <a:stCxn id="599" idx="7"/>
          </p:cNvCxnSpPr>
          <p:nvPr/>
        </p:nvCxnSpPr>
        <p:spPr bwMode="auto">
          <a:xfrm>
            <a:off x="7272339" y="3886200"/>
            <a:ext cx="1062037" cy="698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58" name="Straight Connector 297"/>
          <p:cNvCxnSpPr>
            <a:cxnSpLocks noChangeShapeType="1"/>
          </p:cNvCxnSpPr>
          <p:nvPr/>
        </p:nvCxnSpPr>
        <p:spPr bwMode="auto">
          <a:xfrm>
            <a:off x="7823200" y="4176713"/>
            <a:ext cx="120650" cy="825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59" name="Straight Connector 298"/>
          <p:cNvCxnSpPr>
            <a:cxnSpLocks noChangeShapeType="1"/>
          </p:cNvCxnSpPr>
          <p:nvPr/>
        </p:nvCxnSpPr>
        <p:spPr bwMode="auto">
          <a:xfrm flipV="1">
            <a:off x="7623175" y="4376738"/>
            <a:ext cx="242888" cy="444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60" name="Straight Connector 299"/>
          <p:cNvCxnSpPr>
            <a:cxnSpLocks noChangeShapeType="1"/>
          </p:cNvCxnSpPr>
          <p:nvPr/>
        </p:nvCxnSpPr>
        <p:spPr bwMode="auto">
          <a:xfrm flipV="1">
            <a:off x="7324726" y="4205288"/>
            <a:ext cx="195263" cy="106362"/>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61" name="Straight Connector 300"/>
          <p:cNvCxnSpPr>
            <a:cxnSpLocks noChangeShapeType="1"/>
            <a:stCxn id="536" idx="6"/>
          </p:cNvCxnSpPr>
          <p:nvPr/>
        </p:nvCxnSpPr>
        <p:spPr bwMode="auto">
          <a:xfrm flipV="1">
            <a:off x="7011989" y="4497388"/>
            <a:ext cx="206375" cy="952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62" name="Straight Connector 301"/>
          <p:cNvCxnSpPr>
            <a:cxnSpLocks noChangeShapeType="1"/>
          </p:cNvCxnSpPr>
          <p:nvPr/>
        </p:nvCxnSpPr>
        <p:spPr bwMode="auto">
          <a:xfrm flipV="1">
            <a:off x="7839075" y="4424363"/>
            <a:ext cx="254000" cy="247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63" name="Straight Connector 302"/>
          <p:cNvCxnSpPr>
            <a:cxnSpLocks noChangeShapeType="1"/>
          </p:cNvCxnSpPr>
          <p:nvPr/>
        </p:nvCxnSpPr>
        <p:spPr bwMode="auto">
          <a:xfrm flipH="1" flipV="1">
            <a:off x="8302626" y="4403725"/>
            <a:ext cx="358775" cy="12065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64" name="Straight Connector 303"/>
          <p:cNvCxnSpPr>
            <a:cxnSpLocks noChangeShapeType="1"/>
          </p:cNvCxnSpPr>
          <p:nvPr/>
        </p:nvCxnSpPr>
        <p:spPr bwMode="auto">
          <a:xfrm flipV="1">
            <a:off x="8318500" y="4070350"/>
            <a:ext cx="285750" cy="19208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65" name="Straight Connector 304"/>
          <p:cNvCxnSpPr>
            <a:cxnSpLocks noChangeShapeType="1"/>
            <a:endCxn id="597" idx="7"/>
          </p:cNvCxnSpPr>
          <p:nvPr/>
        </p:nvCxnSpPr>
        <p:spPr bwMode="auto">
          <a:xfrm flipH="1" flipV="1">
            <a:off x="7273926" y="3943351"/>
            <a:ext cx="227013" cy="857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7066" name="TextBox 39958"/>
          <p:cNvSpPr txBox="1">
            <a:spLocks noChangeArrowheads="1"/>
          </p:cNvSpPr>
          <p:nvPr/>
        </p:nvSpPr>
        <p:spPr bwMode="auto">
          <a:xfrm>
            <a:off x="6288088" y="3983039"/>
            <a:ext cx="958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B</a:t>
            </a:r>
          </a:p>
        </p:txBody>
      </p:sp>
      <p:grpSp>
        <p:nvGrpSpPr>
          <p:cNvPr id="87067" name="Group 347"/>
          <p:cNvGrpSpPr>
            <a:grpSpLocks/>
          </p:cNvGrpSpPr>
          <p:nvPr/>
        </p:nvGrpSpPr>
        <p:grpSpPr bwMode="auto">
          <a:xfrm>
            <a:off x="6821489" y="3752851"/>
            <a:ext cx="530225" cy="214313"/>
            <a:chOff x="1871277" y="1576300"/>
            <a:chExt cx="1128371" cy="437860"/>
          </a:xfrm>
        </p:grpSpPr>
        <p:sp>
          <p:nvSpPr>
            <p:cNvPr id="597" name="Oval 59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8" name="Rectangle 597"/>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9" name="Oval 59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00" name="Freeform 599"/>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01" name="Freeform 60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2" name="Freeform 60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3" name="Freeform 60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04" name="Straight Connector 603"/>
            <p:cNvCxnSpPr>
              <a:cxnSpLocks noChangeShapeType="1"/>
              <a:endCxn id="59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05" name="Straight Connector 60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68" name="Group 347"/>
          <p:cNvGrpSpPr>
            <a:grpSpLocks/>
          </p:cNvGrpSpPr>
          <p:nvPr/>
        </p:nvGrpSpPr>
        <p:grpSpPr bwMode="auto">
          <a:xfrm>
            <a:off x="7827964" y="4227513"/>
            <a:ext cx="530225" cy="214312"/>
            <a:chOff x="1871277" y="1576300"/>
            <a:chExt cx="1128371" cy="437860"/>
          </a:xfrm>
        </p:grpSpPr>
        <p:sp>
          <p:nvSpPr>
            <p:cNvPr id="570" name="Oval 56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1" name="Rectangle 570"/>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2" name="Oval 57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73" name="Freeform 572"/>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74" name="Freeform 57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5" name="Freeform 57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6" name="Freeform 57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77" name="Straight Connector 576"/>
            <p:cNvCxnSpPr>
              <a:cxnSpLocks noChangeShapeType="1"/>
              <a:endCxn id="57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78" name="Straight Connector 57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69" name="Group 347"/>
          <p:cNvGrpSpPr>
            <a:grpSpLocks/>
          </p:cNvGrpSpPr>
          <p:nvPr/>
        </p:nvGrpSpPr>
        <p:grpSpPr bwMode="auto">
          <a:xfrm>
            <a:off x="7346951" y="4011613"/>
            <a:ext cx="530225" cy="214312"/>
            <a:chOff x="1871277" y="1576300"/>
            <a:chExt cx="1128371" cy="437860"/>
          </a:xfrm>
        </p:grpSpPr>
        <p:sp>
          <p:nvSpPr>
            <p:cNvPr id="561" name="Oval 56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2" name="Rectangle 561"/>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3" name="Oval 56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64" name="Freeform 563"/>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65" name="Freeform 56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6" name="Freeform 56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67" name="Freeform 56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68" name="Straight Connector 567"/>
            <p:cNvCxnSpPr>
              <a:cxnSpLocks noChangeShapeType="1"/>
              <a:endCxn id="56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9" name="Straight Connector 56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70" name="Group 347"/>
          <p:cNvGrpSpPr>
            <a:grpSpLocks/>
          </p:cNvGrpSpPr>
          <p:nvPr/>
        </p:nvGrpSpPr>
        <p:grpSpPr bwMode="auto">
          <a:xfrm>
            <a:off x="7121526" y="4310063"/>
            <a:ext cx="530225" cy="214312"/>
            <a:chOff x="1871277" y="1576300"/>
            <a:chExt cx="1128371" cy="437860"/>
          </a:xfrm>
        </p:grpSpPr>
        <p:sp>
          <p:nvSpPr>
            <p:cNvPr id="552" name="Oval 55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3" name="Rectangle 552"/>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4" name="Oval 55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55" name="Freeform 554"/>
            <p:cNvSpPr/>
            <p:nvPr/>
          </p:nvSpPr>
          <p:spPr bwMode="auto">
            <a:xfrm>
              <a:off x="2158438" y="1673602"/>
              <a:ext cx="550671"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56" name="Freeform 55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7" name="Freeform 55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58" name="Freeform 55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9" name="Straight Connector 558"/>
            <p:cNvCxnSpPr>
              <a:cxnSpLocks noChangeShapeType="1"/>
              <a:endCxn id="55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60" name="Straight Connector 55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7071" name="Oval 3"/>
          <p:cNvSpPr>
            <a:spLocks noChangeArrowheads="1"/>
          </p:cNvSpPr>
          <p:nvPr/>
        </p:nvSpPr>
        <p:spPr bwMode="auto">
          <a:xfrm>
            <a:off x="3257550" y="2725739"/>
            <a:ext cx="3475038" cy="1381125"/>
          </a:xfrm>
          <a:prstGeom prst="ellipse">
            <a:avLst/>
          </a:prstGeom>
          <a:solidFill>
            <a:schemeClr val="accent1"/>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7072" name="Straight Connector 10"/>
          <p:cNvCxnSpPr>
            <a:cxnSpLocks noChangeShapeType="1"/>
            <a:stCxn id="415" idx="7"/>
          </p:cNvCxnSpPr>
          <p:nvPr/>
        </p:nvCxnSpPr>
        <p:spPr bwMode="auto">
          <a:xfrm>
            <a:off x="4481514" y="2968626"/>
            <a:ext cx="1146175" cy="730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3" name="Straight Connector 297"/>
          <p:cNvCxnSpPr>
            <a:cxnSpLocks noChangeShapeType="1"/>
          </p:cNvCxnSpPr>
          <p:nvPr/>
        </p:nvCxnSpPr>
        <p:spPr bwMode="auto">
          <a:xfrm>
            <a:off x="5075239" y="3268664"/>
            <a:ext cx="130175" cy="841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4" name="Straight Connector 298"/>
          <p:cNvCxnSpPr>
            <a:cxnSpLocks noChangeShapeType="1"/>
          </p:cNvCxnSpPr>
          <p:nvPr/>
        </p:nvCxnSpPr>
        <p:spPr bwMode="auto">
          <a:xfrm flipV="1">
            <a:off x="4859339" y="3473450"/>
            <a:ext cx="263525" cy="460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5" name="Straight Connector 299"/>
          <p:cNvCxnSpPr>
            <a:cxnSpLocks noChangeShapeType="1"/>
          </p:cNvCxnSpPr>
          <p:nvPr/>
        </p:nvCxnSpPr>
        <p:spPr bwMode="auto">
          <a:xfrm flipV="1">
            <a:off x="4538663" y="3297239"/>
            <a:ext cx="209550" cy="109537"/>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6" name="Straight Connector 300"/>
          <p:cNvCxnSpPr>
            <a:cxnSpLocks noChangeShapeType="1"/>
            <a:stCxn id="352" idx="6"/>
          </p:cNvCxnSpPr>
          <p:nvPr/>
        </p:nvCxnSpPr>
        <p:spPr bwMode="auto">
          <a:xfrm flipV="1">
            <a:off x="4200525" y="3597276"/>
            <a:ext cx="222250" cy="98425"/>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7" name="Straight Connector 301"/>
          <p:cNvCxnSpPr>
            <a:cxnSpLocks noChangeShapeType="1"/>
          </p:cNvCxnSpPr>
          <p:nvPr/>
        </p:nvCxnSpPr>
        <p:spPr bwMode="auto">
          <a:xfrm flipV="1">
            <a:off x="5092700" y="3522663"/>
            <a:ext cx="273050" cy="254000"/>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8" name="Straight Connector 302"/>
          <p:cNvCxnSpPr>
            <a:cxnSpLocks noChangeShapeType="1"/>
          </p:cNvCxnSpPr>
          <p:nvPr/>
        </p:nvCxnSpPr>
        <p:spPr bwMode="auto">
          <a:xfrm flipH="1" flipV="1">
            <a:off x="5624513" y="3508376"/>
            <a:ext cx="387350" cy="1254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79" name="Straight Connector 303"/>
          <p:cNvCxnSpPr>
            <a:cxnSpLocks noChangeShapeType="1"/>
          </p:cNvCxnSpPr>
          <p:nvPr/>
        </p:nvCxnSpPr>
        <p:spPr bwMode="auto">
          <a:xfrm flipV="1">
            <a:off x="5610226" y="3159125"/>
            <a:ext cx="307975" cy="198438"/>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cxnSp>
        <p:nvCxnSpPr>
          <p:cNvPr id="87080" name="Straight Connector 304"/>
          <p:cNvCxnSpPr>
            <a:cxnSpLocks noChangeShapeType="1"/>
            <a:endCxn id="413" idx="7"/>
          </p:cNvCxnSpPr>
          <p:nvPr/>
        </p:nvCxnSpPr>
        <p:spPr bwMode="auto">
          <a:xfrm flipH="1" flipV="1">
            <a:off x="4483101" y="3028951"/>
            <a:ext cx="246063" cy="87313"/>
          </a:xfrm>
          <a:prstGeom prst="line">
            <a:avLst/>
          </a:prstGeom>
          <a:noFill/>
          <a:ln w="15875">
            <a:solidFill>
              <a:schemeClr val="tx1"/>
            </a:solidFill>
            <a:round/>
            <a:headEnd/>
            <a:tailEnd/>
          </a:ln>
          <a:extLst>
            <a:ext uri="{909E8E84-426E-40DD-AFC4-6F175D3DCCD1}">
              <a14:hiddenFill xmlns:a14="http://schemas.microsoft.com/office/drawing/2010/main">
                <a:noFill/>
              </a14:hiddenFill>
            </a:ext>
          </a:extLst>
        </p:spPr>
      </p:cxnSp>
      <p:sp>
        <p:nvSpPr>
          <p:cNvPr id="87081" name="TextBox 39958"/>
          <p:cNvSpPr txBox="1">
            <a:spLocks noChangeArrowheads="1"/>
          </p:cNvSpPr>
          <p:nvPr/>
        </p:nvSpPr>
        <p:spPr bwMode="auto">
          <a:xfrm>
            <a:off x="3417889" y="3070226"/>
            <a:ext cx="9473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t>ISP A</a:t>
            </a:r>
          </a:p>
        </p:txBody>
      </p:sp>
      <p:grpSp>
        <p:nvGrpSpPr>
          <p:cNvPr id="87082" name="Group 347"/>
          <p:cNvGrpSpPr>
            <a:grpSpLocks/>
          </p:cNvGrpSpPr>
          <p:nvPr/>
        </p:nvGrpSpPr>
        <p:grpSpPr bwMode="auto">
          <a:xfrm>
            <a:off x="5884864" y="3562351"/>
            <a:ext cx="573087" cy="220663"/>
            <a:chOff x="1871277" y="1576300"/>
            <a:chExt cx="1128371" cy="437860"/>
          </a:xfrm>
        </p:grpSpPr>
        <p:sp>
          <p:nvSpPr>
            <p:cNvPr id="395" name="Oval 39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6" name="Rectangle 395"/>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7" name="Oval 39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98" name="Freeform 397"/>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9" name="Freeform 39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0" name="Freeform 39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1" name="Freeform 40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02" name="Straight Connector 401"/>
            <p:cNvCxnSpPr>
              <a:cxnSpLocks noChangeShapeType="1"/>
              <a:endCxn id="39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03" name="Straight Connector 40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83" name="Group 347"/>
          <p:cNvGrpSpPr>
            <a:grpSpLocks/>
          </p:cNvGrpSpPr>
          <p:nvPr/>
        </p:nvGrpSpPr>
        <p:grpSpPr bwMode="auto">
          <a:xfrm>
            <a:off x="5081588" y="3321051"/>
            <a:ext cx="571500" cy="220663"/>
            <a:chOff x="1871277" y="1576300"/>
            <a:chExt cx="1128371" cy="437860"/>
          </a:xfrm>
        </p:grpSpPr>
        <p:sp>
          <p:nvSpPr>
            <p:cNvPr id="386" name="Oval 385"/>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7" name="Rectangle 386"/>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8" name="Oval 38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9" name="Freeform 388"/>
            <p:cNvSpPr/>
            <p:nvPr/>
          </p:nvSpPr>
          <p:spPr bwMode="auto">
            <a:xfrm>
              <a:off x="2159638" y="1673953"/>
              <a:ext cx="548513"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0" name="Freeform 38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1" name="Freeform 39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92" name="Freeform 39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93" name="Straight Connector 392"/>
            <p:cNvCxnSpPr>
              <a:cxnSpLocks noChangeShapeType="1"/>
              <a:endCxn id="38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94" name="Straight Connector 39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84" name="Group 347"/>
          <p:cNvGrpSpPr>
            <a:grpSpLocks/>
          </p:cNvGrpSpPr>
          <p:nvPr/>
        </p:nvGrpSpPr>
        <p:grpSpPr bwMode="auto">
          <a:xfrm>
            <a:off x="4560889" y="3098801"/>
            <a:ext cx="573087" cy="219075"/>
            <a:chOff x="1871277" y="1576300"/>
            <a:chExt cx="1128371" cy="437860"/>
          </a:xfrm>
        </p:grpSpPr>
        <p:sp>
          <p:nvSpPr>
            <p:cNvPr id="377" name="Oval 37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8" name="Rectangle 377"/>
            <p:cNvSpPr/>
            <p:nvPr/>
          </p:nvSpPr>
          <p:spPr bwMode="auto">
            <a:xfrm>
              <a:off x="1871277" y="1738119"/>
              <a:ext cx="1128371" cy="11739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9" name="Oval 37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80" name="Freeform 379"/>
            <p:cNvSpPr/>
            <p:nvPr/>
          </p:nvSpPr>
          <p:spPr bwMode="auto">
            <a:xfrm>
              <a:off x="2158840" y="1674661"/>
              <a:ext cx="550120"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81" name="Freeform 38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2" name="Freeform 38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3" name="Freeform 38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84" name="Straight Connector 383"/>
            <p:cNvCxnSpPr>
              <a:cxnSpLocks noChangeShapeType="1"/>
              <a:endCxn id="37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85" name="Straight Connector 38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85" name="Group 347"/>
          <p:cNvGrpSpPr>
            <a:grpSpLocks/>
          </p:cNvGrpSpPr>
          <p:nvPr/>
        </p:nvGrpSpPr>
        <p:grpSpPr bwMode="auto">
          <a:xfrm>
            <a:off x="4318000" y="3405189"/>
            <a:ext cx="573088" cy="219075"/>
            <a:chOff x="1871277" y="1576300"/>
            <a:chExt cx="1128371" cy="437860"/>
          </a:xfrm>
        </p:grpSpPr>
        <p:sp>
          <p:nvSpPr>
            <p:cNvPr id="368" name="Oval 36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9" name="Rectangle 368"/>
            <p:cNvSpPr/>
            <p:nvPr/>
          </p:nvSpPr>
          <p:spPr bwMode="auto">
            <a:xfrm>
              <a:off x="1871277" y="1738117"/>
              <a:ext cx="1128371" cy="11739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0" name="Oval 36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71" name="Freeform 370"/>
            <p:cNvSpPr/>
            <p:nvPr/>
          </p:nvSpPr>
          <p:spPr bwMode="auto">
            <a:xfrm>
              <a:off x="2158839" y="1674659"/>
              <a:ext cx="550119" cy="15864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72" name="Freeform 37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3" name="Freeform 37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4" name="Freeform 37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75" name="Straight Connector 374"/>
            <p:cNvCxnSpPr>
              <a:cxnSpLocks noChangeShapeType="1"/>
              <a:endCxn id="37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76" name="Straight Connector 37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86" name="Group 347"/>
          <p:cNvGrpSpPr>
            <a:grpSpLocks/>
          </p:cNvGrpSpPr>
          <p:nvPr/>
        </p:nvGrpSpPr>
        <p:grpSpPr bwMode="auto">
          <a:xfrm>
            <a:off x="4865689" y="3759201"/>
            <a:ext cx="573087" cy="220663"/>
            <a:chOff x="1871277" y="1576300"/>
            <a:chExt cx="1128371" cy="437860"/>
          </a:xfrm>
        </p:grpSpPr>
        <p:sp>
          <p:nvSpPr>
            <p:cNvPr id="359" name="Oval 35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0" name="Rectangle 359"/>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1" name="Oval 36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62" name="Freeform 361"/>
            <p:cNvSpPr/>
            <p:nvPr/>
          </p:nvSpPr>
          <p:spPr bwMode="auto">
            <a:xfrm>
              <a:off x="2158840" y="1673953"/>
              <a:ext cx="550120"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63" name="Freeform 36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4" name="Freeform 36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5" name="Freeform 36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66" name="Straight Connector 365"/>
            <p:cNvCxnSpPr>
              <a:cxnSpLocks noChangeShapeType="1"/>
              <a:endCxn id="36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67" name="Straight Connector 36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087" name="Group 347"/>
          <p:cNvGrpSpPr>
            <a:grpSpLocks/>
          </p:cNvGrpSpPr>
          <p:nvPr/>
        </p:nvGrpSpPr>
        <p:grpSpPr bwMode="auto">
          <a:xfrm>
            <a:off x="3629025" y="3614738"/>
            <a:ext cx="573088" cy="220662"/>
            <a:chOff x="1871277" y="1576300"/>
            <a:chExt cx="1128371" cy="437860"/>
          </a:xfrm>
        </p:grpSpPr>
        <p:sp>
          <p:nvSpPr>
            <p:cNvPr id="350" name="Oval 349"/>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1" name="Rectangle 350"/>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2" name="Oval 35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353" name="Freeform 352"/>
            <p:cNvSpPr/>
            <p:nvPr/>
          </p:nvSpPr>
          <p:spPr bwMode="auto">
            <a:xfrm>
              <a:off x="2158839" y="1673951"/>
              <a:ext cx="550119"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54" name="Freeform 35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5" name="Freeform 35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6" name="Freeform 35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57" name="Straight Connector 356"/>
            <p:cNvCxnSpPr>
              <a:cxnSpLocks noChangeShapeType="1"/>
              <a:endCxn id="35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58" name="Straight Connector 35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87088"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pic>
        <p:nvPicPr>
          <p:cNvPr id="87089"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7090" name="Group 2"/>
          <p:cNvGrpSpPr>
            <a:grpSpLocks/>
          </p:cNvGrpSpPr>
          <p:nvPr/>
        </p:nvGrpSpPr>
        <p:grpSpPr bwMode="auto">
          <a:xfrm>
            <a:off x="3349625" y="2241551"/>
            <a:ext cx="647700" cy="417513"/>
            <a:chOff x="3053396" y="4304255"/>
            <a:chExt cx="648422" cy="418253"/>
          </a:xfrm>
        </p:grpSpPr>
        <p:sp>
          <p:nvSpPr>
            <p:cNvPr id="8728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86" name="TextBox 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1" name="Group 135"/>
          <p:cNvGrpSpPr>
            <a:grpSpLocks/>
          </p:cNvGrpSpPr>
          <p:nvPr/>
        </p:nvGrpSpPr>
        <p:grpSpPr bwMode="auto">
          <a:xfrm>
            <a:off x="7858125" y="2495551"/>
            <a:ext cx="649288" cy="417513"/>
            <a:chOff x="3053396" y="4304255"/>
            <a:chExt cx="648422" cy="418253"/>
          </a:xfrm>
        </p:grpSpPr>
        <p:sp>
          <p:nvSpPr>
            <p:cNvPr id="8728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84" name="TextBox 13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2" name="Group 138"/>
          <p:cNvGrpSpPr>
            <a:grpSpLocks/>
          </p:cNvGrpSpPr>
          <p:nvPr/>
        </p:nvGrpSpPr>
        <p:grpSpPr bwMode="auto">
          <a:xfrm>
            <a:off x="2765425" y="5353051"/>
            <a:ext cx="647700" cy="417513"/>
            <a:chOff x="3053396" y="4304255"/>
            <a:chExt cx="648422" cy="418253"/>
          </a:xfrm>
        </p:grpSpPr>
        <p:sp>
          <p:nvSpPr>
            <p:cNvPr id="8728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82" name="TextBox 140"/>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3" name="Group 141"/>
          <p:cNvGrpSpPr>
            <a:grpSpLocks/>
          </p:cNvGrpSpPr>
          <p:nvPr/>
        </p:nvGrpSpPr>
        <p:grpSpPr bwMode="auto">
          <a:xfrm>
            <a:off x="2346325" y="4730751"/>
            <a:ext cx="647700" cy="417513"/>
            <a:chOff x="3053396" y="4304255"/>
            <a:chExt cx="648422" cy="418253"/>
          </a:xfrm>
        </p:grpSpPr>
        <p:sp>
          <p:nvSpPr>
            <p:cNvPr id="8727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80" name="TextBox 14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4" name="Group 147"/>
          <p:cNvGrpSpPr>
            <a:grpSpLocks/>
          </p:cNvGrpSpPr>
          <p:nvPr/>
        </p:nvGrpSpPr>
        <p:grpSpPr bwMode="auto">
          <a:xfrm>
            <a:off x="8607425" y="2927351"/>
            <a:ext cx="649288" cy="417513"/>
            <a:chOff x="3053396" y="4304255"/>
            <a:chExt cx="648422" cy="418253"/>
          </a:xfrm>
        </p:grpSpPr>
        <p:sp>
          <p:nvSpPr>
            <p:cNvPr id="8727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78" name="TextBox 149"/>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5" name="Group 150"/>
          <p:cNvGrpSpPr>
            <a:grpSpLocks/>
          </p:cNvGrpSpPr>
          <p:nvPr/>
        </p:nvGrpSpPr>
        <p:grpSpPr bwMode="auto">
          <a:xfrm>
            <a:off x="4949825" y="2000251"/>
            <a:ext cx="649288" cy="417513"/>
            <a:chOff x="3053396" y="4304255"/>
            <a:chExt cx="648422" cy="418253"/>
          </a:xfrm>
        </p:grpSpPr>
        <p:sp>
          <p:nvSpPr>
            <p:cNvPr id="8727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76" name="TextBox 15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6" name="Group 156"/>
          <p:cNvGrpSpPr>
            <a:grpSpLocks/>
          </p:cNvGrpSpPr>
          <p:nvPr/>
        </p:nvGrpSpPr>
        <p:grpSpPr bwMode="auto">
          <a:xfrm>
            <a:off x="5864225" y="1974851"/>
            <a:ext cx="649288" cy="417513"/>
            <a:chOff x="3053396" y="4304255"/>
            <a:chExt cx="648422" cy="418253"/>
          </a:xfrm>
        </p:grpSpPr>
        <p:sp>
          <p:nvSpPr>
            <p:cNvPr id="8727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74" name="TextBox 15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7" name="Group 160"/>
          <p:cNvGrpSpPr>
            <a:grpSpLocks/>
          </p:cNvGrpSpPr>
          <p:nvPr/>
        </p:nvGrpSpPr>
        <p:grpSpPr bwMode="auto">
          <a:xfrm>
            <a:off x="8924925" y="5607051"/>
            <a:ext cx="649288" cy="417513"/>
            <a:chOff x="3053396" y="4304255"/>
            <a:chExt cx="648422" cy="418253"/>
          </a:xfrm>
        </p:grpSpPr>
        <p:sp>
          <p:nvSpPr>
            <p:cNvPr id="8727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72" name="TextBox 162"/>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8" name="Group 163"/>
          <p:cNvGrpSpPr>
            <a:grpSpLocks/>
          </p:cNvGrpSpPr>
          <p:nvPr/>
        </p:nvGrpSpPr>
        <p:grpSpPr bwMode="auto">
          <a:xfrm>
            <a:off x="9763125" y="4959351"/>
            <a:ext cx="649288" cy="417513"/>
            <a:chOff x="3053396" y="4304255"/>
            <a:chExt cx="648422" cy="418253"/>
          </a:xfrm>
        </p:grpSpPr>
        <p:sp>
          <p:nvSpPr>
            <p:cNvPr id="87269"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70" name="TextBox 16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099" name="Group 169"/>
          <p:cNvGrpSpPr>
            <a:grpSpLocks/>
          </p:cNvGrpSpPr>
          <p:nvPr/>
        </p:nvGrpSpPr>
        <p:grpSpPr bwMode="auto">
          <a:xfrm>
            <a:off x="6689725" y="5848351"/>
            <a:ext cx="649288" cy="417513"/>
            <a:chOff x="3053396" y="4304255"/>
            <a:chExt cx="648422" cy="418253"/>
          </a:xfrm>
        </p:grpSpPr>
        <p:sp>
          <p:nvSpPr>
            <p:cNvPr id="87267"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68" name="TextBox 171"/>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100" name="Group 172"/>
          <p:cNvGrpSpPr>
            <a:grpSpLocks/>
          </p:cNvGrpSpPr>
          <p:nvPr/>
        </p:nvGrpSpPr>
        <p:grpSpPr bwMode="auto">
          <a:xfrm>
            <a:off x="5775325" y="5988051"/>
            <a:ext cx="649288" cy="417513"/>
            <a:chOff x="3053396" y="4304255"/>
            <a:chExt cx="648422" cy="418253"/>
          </a:xfrm>
        </p:grpSpPr>
        <p:sp>
          <p:nvSpPr>
            <p:cNvPr id="8726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66" name="TextBox 174"/>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101" name="Group 175"/>
          <p:cNvGrpSpPr>
            <a:grpSpLocks/>
          </p:cNvGrpSpPr>
          <p:nvPr/>
        </p:nvGrpSpPr>
        <p:grpSpPr bwMode="auto">
          <a:xfrm>
            <a:off x="4556125" y="5835651"/>
            <a:ext cx="649288" cy="417513"/>
            <a:chOff x="3053396" y="4304255"/>
            <a:chExt cx="648422" cy="418253"/>
          </a:xfrm>
        </p:grpSpPr>
        <p:sp>
          <p:nvSpPr>
            <p:cNvPr id="8726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264" name="TextBox 177"/>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sp>
        <p:nvSpPr>
          <p:cNvPr id="87102" name="TextBox 4"/>
          <p:cNvSpPr txBox="1">
            <a:spLocks noChangeArrowheads="1"/>
          </p:cNvSpPr>
          <p:nvPr/>
        </p:nvSpPr>
        <p:spPr bwMode="auto">
          <a:xfrm rot="1053502">
            <a:off x="6964364" y="1900239"/>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7103" name="TextBox 179"/>
          <p:cNvSpPr txBox="1">
            <a:spLocks noChangeArrowheads="1"/>
          </p:cNvSpPr>
          <p:nvPr/>
        </p:nvSpPr>
        <p:spPr bwMode="auto">
          <a:xfrm rot="2829263">
            <a:off x="9250363" y="3373438"/>
            <a:ext cx="544513"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7104" name="TextBox 180"/>
          <p:cNvSpPr txBox="1">
            <a:spLocks noChangeArrowheads="1"/>
          </p:cNvSpPr>
          <p:nvPr/>
        </p:nvSpPr>
        <p:spPr bwMode="auto">
          <a:xfrm rot="9845918">
            <a:off x="7918451" y="5884864"/>
            <a:ext cx="5445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7105" name="TextBox 181"/>
          <p:cNvSpPr txBox="1">
            <a:spLocks noChangeArrowheads="1"/>
          </p:cNvSpPr>
          <p:nvPr/>
        </p:nvSpPr>
        <p:spPr bwMode="auto">
          <a:xfrm rot="-9948738">
            <a:off x="3551239" y="5789614"/>
            <a:ext cx="5429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7106" name="TextBox 182"/>
          <p:cNvSpPr txBox="1">
            <a:spLocks noChangeArrowheads="1"/>
          </p:cNvSpPr>
          <p:nvPr/>
        </p:nvSpPr>
        <p:spPr bwMode="auto">
          <a:xfrm rot="-4992697">
            <a:off x="1964532" y="3482182"/>
            <a:ext cx="5445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sp>
        <p:nvSpPr>
          <p:cNvPr id="87107" name="TextBox 183"/>
          <p:cNvSpPr txBox="1">
            <a:spLocks noChangeArrowheads="1"/>
          </p:cNvSpPr>
          <p:nvPr/>
        </p:nvSpPr>
        <p:spPr bwMode="auto">
          <a:xfrm rot="-1017263">
            <a:off x="4151314" y="1849439"/>
            <a:ext cx="54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a:solidFill>
                  <a:srgbClr val="0000FF"/>
                </a:solidFill>
              </a:rPr>
              <a:t>…</a:t>
            </a:r>
          </a:p>
        </p:txBody>
      </p:sp>
      <p:cxnSp>
        <p:nvCxnSpPr>
          <p:cNvPr id="87108" name="Straight Connector 12"/>
          <p:cNvCxnSpPr>
            <a:cxnSpLocks noChangeShapeType="1"/>
          </p:cNvCxnSpPr>
          <p:nvPr/>
        </p:nvCxnSpPr>
        <p:spPr bwMode="auto">
          <a:xfrm>
            <a:off x="3906839" y="2609850"/>
            <a:ext cx="238125" cy="2619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09" name="Straight Connector 502"/>
          <p:cNvCxnSpPr>
            <a:cxnSpLocks noChangeShapeType="1"/>
          </p:cNvCxnSpPr>
          <p:nvPr/>
        </p:nvCxnSpPr>
        <p:spPr bwMode="auto">
          <a:xfrm>
            <a:off x="5440364" y="2411414"/>
            <a:ext cx="307975" cy="5730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0" name="Straight Connector 503"/>
          <p:cNvCxnSpPr>
            <a:cxnSpLocks noChangeShapeType="1"/>
          </p:cNvCxnSpPr>
          <p:nvPr/>
        </p:nvCxnSpPr>
        <p:spPr bwMode="auto">
          <a:xfrm flipH="1">
            <a:off x="5949951" y="2389189"/>
            <a:ext cx="384175" cy="5794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1" name="Straight Connector 504"/>
          <p:cNvCxnSpPr>
            <a:cxnSpLocks noChangeShapeType="1"/>
          </p:cNvCxnSpPr>
          <p:nvPr/>
        </p:nvCxnSpPr>
        <p:spPr bwMode="auto">
          <a:xfrm>
            <a:off x="8294688" y="2900363"/>
            <a:ext cx="215900" cy="10461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2" name="Straight Connector 505"/>
          <p:cNvCxnSpPr>
            <a:cxnSpLocks noChangeShapeType="1"/>
          </p:cNvCxnSpPr>
          <p:nvPr/>
        </p:nvCxnSpPr>
        <p:spPr bwMode="auto">
          <a:xfrm flipH="1">
            <a:off x="8661400" y="3251200"/>
            <a:ext cx="241300" cy="6921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3" name="Straight Connector 507"/>
          <p:cNvCxnSpPr>
            <a:cxnSpLocks noChangeShapeType="1"/>
          </p:cNvCxnSpPr>
          <p:nvPr/>
        </p:nvCxnSpPr>
        <p:spPr bwMode="auto">
          <a:xfrm flipH="1" flipV="1">
            <a:off x="8978901" y="4573588"/>
            <a:ext cx="796925" cy="6143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4" name="Straight Connector 510"/>
          <p:cNvCxnSpPr>
            <a:cxnSpLocks noChangeShapeType="1"/>
          </p:cNvCxnSpPr>
          <p:nvPr/>
        </p:nvCxnSpPr>
        <p:spPr bwMode="auto">
          <a:xfrm flipH="1" flipV="1">
            <a:off x="5630864" y="5045075"/>
            <a:ext cx="371475" cy="9731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5" name="Straight Connector 512"/>
          <p:cNvCxnSpPr>
            <a:cxnSpLocks noChangeShapeType="1"/>
          </p:cNvCxnSpPr>
          <p:nvPr/>
        </p:nvCxnSpPr>
        <p:spPr bwMode="auto">
          <a:xfrm flipV="1">
            <a:off x="3314700" y="5160963"/>
            <a:ext cx="401638" cy="209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16" name="Straight Connector 513"/>
          <p:cNvCxnSpPr>
            <a:cxnSpLocks noChangeShapeType="1"/>
            <a:endCxn id="444" idx="2"/>
          </p:cNvCxnSpPr>
          <p:nvPr/>
        </p:nvCxnSpPr>
        <p:spPr bwMode="auto">
          <a:xfrm>
            <a:off x="2908300" y="5018089"/>
            <a:ext cx="450850" cy="1158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7119" name="Group 347"/>
          <p:cNvGrpSpPr>
            <a:grpSpLocks/>
          </p:cNvGrpSpPr>
          <p:nvPr/>
        </p:nvGrpSpPr>
        <p:grpSpPr bwMode="auto">
          <a:xfrm>
            <a:off x="8342314" y="3868738"/>
            <a:ext cx="530225" cy="214312"/>
            <a:chOff x="1871277" y="1576300"/>
            <a:chExt cx="1128371" cy="437860"/>
          </a:xfrm>
        </p:grpSpPr>
        <p:sp>
          <p:nvSpPr>
            <p:cNvPr id="588" name="Oval 58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9" name="Rectangle 588"/>
            <p:cNvSpPr/>
            <p:nvPr/>
          </p:nvSpPr>
          <p:spPr bwMode="auto">
            <a:xfrm>
              <a:off x="1871277" y="1738471"/>
              <a:ext cx="1128371" cy="11676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0" name="Oval 58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91" name="Freeform 590"/>
            <p:cNvSpPr/>
            <p:nvPr/>
          </p:nvSpPr>
          <p:spPr bwMode="auto">
            <a:xfrm>
              <a:off x="2158436" y="1673602"/>
              <a:ext cx="550673" cy="162171"/>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92" name="Freeform 59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3" name="Freeform 59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94" name="Freeform 59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95" name="Straight Connector 594"/>
            <p:cNvCxnSpPr>
              <a:cxnSpLocks noChangeShapeType="1"/>
              <a:endCxn id="59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96" name="Straight Connector 59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0" name="Group 347"/>
          <p:cNvGrpSpPr>
            <a:grpSpLocks/>
          </p:cNvGrpSpPr>
          <p:nvPr/>
        </p:nvGrpSpPr>
        <p:grpSpPr bwMode="auto">
          <a:xfrm>
            <a:off x="8574089" y="4464051"/>
            <a:ext cx="530225" cy="214313"/>
            <a:chOff x="1871277" y="1576300"/>
            <a:chExt cx="1128371" cy="437860"/>
          </a:xfrm>
        </p:grpSpPr>
        <p:sp>
          <p:nvSpPr>
            <p:cNvPr id="579" name="Oval 578"/>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0" name="Rectangle 579"/>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1" name="Oval 58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82" name="Freeform 581"/>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83" name="Freeform 58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4" name="Freeform 58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85" name="Freeform 58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86" name="Straight Connector 585"/>
            <p:cNvCxnSpPr>
              <a:cxnSpLocks noChangeShapeType="1"/>
              <a:endCxn id="58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87" name="Straight Connector 58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1" name="Group 347"/>
          <p:cNvGrpSpPr>
            <a:grpSpLocks/>
          </p:cNvGrpSpPr>
          <p:nvPr/>
        </p:nvGrpSpPr>
        <p:grpSpPr bwMode="auto">
          <a:xfrm>
            <a:off x="6483351" y="4514851"/>
            <a:ext cx="530225" cy="214313"/>
            <a:chOff x="1871277" y="1576300"/>
            <a:chExt cx="1128371" cy="437860"/>
          </a:xfrm>
        </p:grpSpPr>
        <p:sp>
          <p:nvSpPr>
            <p:cNvPr id="534" name="Oval 53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5" name="Rectangle 534"/>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6" name="Oval 53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37" name="Freeform 536"/>
            <p:cNvSpPr/>
            <p:nvPr/>
          </p:nvSpPr>
          <p:spPr bwMode="auto">
            <a:xfrm>
              <a:off x="2158438" y="1673602"/>
              <a:ext cx="550671"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38" name="Freeform 53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39" name="Freeform 53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0" name="Freeform 53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1" name="Straight Connector 540"/>
            <p:cNvCxnSpPr>
              <a:cxnSpLocks noChangeShapeType="1"/>
              <a:endCxn id="53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42" name="Straight Connector 54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7122" name="Straight Connector 508"/>
          <p:cNvCxnSpPr>
            <a:cxnSpLocks noChangeShapeType="1"/>
          </p:cNvCxnSpPr>
          <p:nvPr/>
        </p:nvCxnSpPr>
        <p:spPr bwMode="auto">
          <a:xfrm flipH="1" flipV="1">
            <a:off x="8020050" y="4722814"/>
            <a:ext cx="1047750" cy="9667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7123" name="Group 347"/>
          <p:cNvGrpSpPr>
            <a:grpSpLocks/>
          </p:cNvGrpSpPr>
          <p:nvPr/>
        </p:nvGrpSpPr>
        <p:grpSpPr bwMode="auto">
          <a:xfrm>
            <a:off x="3667125" y="4305300"/>
            <a:ext cx="484188" cy="211138"/>
            <a:chOff x="1871277" y="1576300"/>
            <a:chExt cx="1128371" cy="437860"/>
          </a:xfrm>
        </p:grpSpPr>
        <p:sp>
          <p:nvSpPr>
            <p:cNvPr id="505" name="Oval 504"/>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6" name="Rectangle 505"/>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7" name="Oval 50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08" name="Freeform 507"/>
            <p:cNvSpPr/>
            <p:nvPr/>
          </p:nvSpPr>
          <p:spPr bwMode="auto">
            <a:xfrm>
              <a:off x="2159844" y="1671774"/>
              <a:ext cx="547537"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09" name="Freeform 50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0" name="Freeform 50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1" name="Freeform 51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12" name="Straight Connector 511"/>
            <p:cNvCxnSpPr>
              <a:cxnSpLocks noChangeShapeType="1"/>
              <a:endCxn id="50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13" name="Straight Connector 51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4" name="Group 347"/>
          <p:cNvGrpSpPr>
            <a:grpSpLocks/>
          </p:cNvGrpSpPr>
          <p:nvPr/>
        </p:nvGrpSpPr>
        <p:grpSpPr bwMode="auto">
          <a:xfrm>
            <a:off x="5268914" y="5006975"/>
            <a:ext cx="484187" cy="211138"/>
            <a:chOff x="1871277" y="1576300"/>
            <a:chExt cx="1128371" cy="437860"/>
          </a:xfrm>
        </p:grpSpPr>
        <p:sp>
          <p:nvSpPr>
            <p:cNvPr id="487" name="Oval 486"/>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88" name="Rectangle 487"/>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89" name="Oval 48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90" name="Freeform 489"/>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91" name="Freeform 49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2" name="Freeform 49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3" name="Freeform 49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94" name="Straight Connector 493"/>
            <p:cNvCxnSpPr>
              <a:cxnSpLocks noChangeShapeType="1"/>
              <a:endCxn id="48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95" name="Straight Connector 49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5" name="Group 439"/>
          <p:cNvGrpSpPr>
            <a:grpSpLocks/>
          </p:cNvGrpSpPr>
          <p:nvPr/>
        </p:nvGrpSpPr>
        <p:grpSpPr bwMode="auto">
          <a:xfrm>
            <a:off x="4405314" y="5194300"/>
            <a:ext cx="484187" cy="211138"/>
            <a:chOff x="1871277" y="1576300"/>
            <a:chExt cx="1128371" cy="437860"/>
          </a:xfrm>
        </p:grpSpPr>
        <p:sp>
          <p:nvSpPr>
            <p:cNvPr id="451" name="Oval 450"/>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2" name="Rectangle 451"/>
            <p:cNvSpPr/>
            <p:nvPr/>
          </p:nvSpPr>
          <p:spPr bwMode="auto">
            <a:xfrm>
              <a:off x="1871277" y="1740909"/>
              <a:ext cx="1128371" cy="115227"/>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3" name="Oval 45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54" name="Freeform 453"/>
            <p:cNvSpPr/>
            <p:nvPr/>
          </p:nvSpPr>
          <p:spPr bwMode="auto">
            <a:xfrm>
              <a:off x="2159844" y="1671774"/>
              <a:ext cx="547538" cy="16131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55" name="Freeform 45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6" name="Freeform 45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57" name="Freeform 45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58" name="Straight Connector 457"/>
            <p:cNvCxnSpPr>
              <a:cxnSpLocks noChangeShapeType="1"/>
              <a:endCxn id="45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9" name="Straight Connector 45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6" name="Group 347"/>
          <p:cNvGrpSpPr>
            <a:grpSpLocks/>
          </p:cNvGrpSpPr>
          <p:nvPr/>
        </p:nvGrpSpPr>
        <p:grpSpPr bwMode="auto">
          <a:xfrm>
            <a:off x="3359150" y="5056189"/>
            <a:ext cx="484188" cy="211137"/>
            <a:chOff x="1871277" y="1576300"/>
            <a:chExt cx="1128371" cy="437860"/>
          </a:xfrm>
        </p:grpSpPr>
        <p:sp>
          <p:nvSpPr>
            <p:cNvPr id="442" name="Oval 441"/>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3" name="Rectangle 442"/>
            <p:cNvSpPr/>
            <p:nvPr/>
          </p:nvSpPr>
          <p:spPr bwMode="auto">
            <a:xfrm>
              <a:off x="1871277" y="1740909"/>
              <a:ext cx="1128371" cy="11522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4" name="Oval 44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45" name="Freeform 444"/>
            <p:cNvSpPr/>
            <p:nvPr/>
          </p:nvSpPr>
          <p:spPr bwMode="auto">
            <a:xfrm>
              <a:off x="2159844" y="1671772"/>
              <a:ext cx="547537" cy="16131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46" name="Freeform 44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7" name="Freeform 44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8" name="Freeform 44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49" name="Straight Connector 448"/>
            <p:cNvCxnSpPr>
              <a:cxnSpLocks noChangeShapeType="1"/>
              <a:endCxn id="44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50" name="Straight Connector 44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7" name="Group 347"/>
          <p:cNvGrpSpPr>
            <a:grpSpLocks/>
          </p:cNvGrpSpPr>
          <p:nvPr/>
        </p:nvGrpSpPr>
        <p:grpSpPr bwMode="auto">
          <a:xfrm>
            <a:off x="3994150" y="2832101"/>
            <a:ext cx="571500" cy="220663"/>
            <a:chOff x="1871277" y="1576300"/>
            <a:chExt cx="1128371" cy="437860"/>
          </a:xfrm>
        </p:grpSpPr>
        <p:sp>
          <p:nvSpPr>
            <p:cNvPr id="413" name="Oval 41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4" name="Rectangle 413"/>
            <p:cNvSpPr/>
            <p:nvPr/>
          </p:nvSpPr>
          <p:spPr bwMode="auto">
            <a:xfrm>
              <a:off x="1871277" y="1740103"/>
              <a:ext cx="1128371" cy="11655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5" name="Oval 41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16" name="Freeform 415"/>
            <p:cNvSpPr/>
            <p:nvPr/>
          </p:nvSpPr>
          <p:spPr bwMode="auto">
            <a:xfrm>
              <a:off x="2159638" y="1673953"/>
              <a:ext cx="548515" cy="1606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17" name="Freeform 41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8" name="Freeform 41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9" name="Freeform 41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20" name="Straight Connector 419"/>
            <p:cNvCxnSpPr>
              <a:cxnSpLocks noChangeShapeType="1"/>
              <a:endCxn id="41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21" name="Straight Connector 42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8" name="Group 347"/>
          <p:cNvGrpSpPr>
            <a:grpSpLocks/>
          </p:cNvGrpSpPr>
          <p:nvPr/>
        </p:nvGrpSpPr>
        <p:grpSpPr bwMode="auto">
          <a:xfrm>
            <a:off x="5635625" y="2951163"/>
            <a:ext cx="571500" cy="220662"/>
            <a:chOff x="1871277" y="1576300"/>
            <a:chExt cx="1128371" cy="437860"/>
          </a:xfrm>
        </p:grpSpPr>
        <p:sp>
          <p:nvSpPr>
            <p:cNvPr id="404" name="Oval 403"/>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5" name="Rectangle 404"/>
            <p:cNvSpPr/>
            <p:nvPr/>
          </p:nvSpPr>
          <p:spPr bwMode="auto">
            <a:xfrm>
              <a:off x="1871277" y="1740104"/>
              <a:ext cx="1128371" cy="11655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6" name="Oval 40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407" name="Freeform 406"/>
            <p:cNvSpPr/>
            <p:nvPr/>
          </p:nvSpPr>
          <p:spPr bwMode="auto">
            <a:xfrm>
              <a:off x="2159638" y="1673951"/>
              <a:ext cx="548515" cy="1606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408" name="Freeform 40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09" name="Freeform 40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10" name="Freeform 40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11" name="Straight Connector 410"/>
            <p:cNvCxnSpPr>
              <a:cxnSpLocks noChangeShapeType="1"/>
              <a:endCxn id="40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12" name="Straight Connector 41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87129" name="Group 531"/>
          <p:cNvGrpSpPr>
            <a:grpSpLocks/>
          </p:cNvGrpSpPr>
          <p:nvPr/>
        </p:nvGrpSpPr>
        <p:grpSpPr bwMode="auto">
          <a:xfrm>
            <a:off x="7627939" y="4654551"/>
            <a:ext cx="530225" cy="214313"/>
            <a:chOff x="1871277" y="1576300"/>
            <a:chExt cx="1128371" cy="437860"/>
          </a:xfrm>
        </p:grpSpPr>
        <p:sp>
          <p:nvSpPr>
            <p:cNvPr id="543" name="Oval 542"/>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4" name="Rectangle 543"/>
            <p:cNvSpPr/>
            <p:nvPr/>
          </p:nvSpPr>
          <p:spPr bwMode="auto">
            <a:xfrm>
              <a:off x="1871277" y="1738470"/>
              <a:ext cx="1128371" cy="11676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5" name="Oval 54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546" name="Freeform 545"/>
            <p:cNvSpPr/>
            <p:nvPr/>
          </p:nvSpPr>
          <p:spPr bwMode="auto">
            <a:xfrm>
              <a:off x="2158436" y="1673602"/>
              <a:ext cx="550673" cy="1621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547" name="Freeform 54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8" name="Freeform 54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9" name="Freeform 54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50" name="Straight Connector 549"/>
            <p:cNvCxnSpPr>
              <a:cxnSpLocks noChangeShapeType="1"/>
              <a:endCxn id="54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51" name="Straight Connector 55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cxnSp>
        <p:nvCxnSpPr>
          <p:cNvPr id="87130" name="Straight Connector 506"/>
          <p:cNvCxnSpPr>
            <a:cxnSpLocks noChangeShapeType="1"/>
          </p:cNvCxnSpPr>
          <p:nvPr/>
        </p:nvCxnSpPr>
        <p:spPr bwMode="auto">
          <a:xfrm flipH="1">
            <a:off x="9090025" y="4311650"/>
            <a:ext cx="541338" cy="249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7131" name="Group 166"/>
          <p:cNvGrpSpPr>
            <a:grpSpLocks/>
          </p:cNvGrpSpPr>
          <p:nvPr/>
        </p:nvGrpSpPr>
        <p:grpSpPr bwMode="auto">
          <a:xfrm>
            <a:off x="9534525" y="4044951"/>
            <a:ext cx="649288" cy="417513"/>
            <a:chOff x="3053396" y="4304255"/>
            <a:chExt cx="648422" cy="418253"/>
          </a:xfrm>
        </p:grpSpPr>
        <p:sp>
          <p:nvSpPr>
            <p:cNvPr id="8717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72" name="TextBox 168"/>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132" name="Group 20"/>
          <p:cNvGrpSpPr>
            <a:grpSpLocks/>
          </p:cNvGrpSpPr>
          <p:nvPr/>
        </p:nvGrpSpPr>
        <p:grpSpPr bwMode="auto">
          <a:xfrm>
            <a:off x="6221413" y="2871789"/>
            <a:ext cx="2133600" cy="1082675"/>
            <a:chOff x="4696844" y="2871032"/>
            <a:chExt cx="2133865" cy="1082781"/>
          </a:xfrm>
        </p:grpSpPr>
        <p:grpSp>
          <p:nvGrpSpPr>
            <p:cNvPr id="87166" name="Group 16"/>
            <p:cNvGrpSpPr>
              <a:grpSpLocks/>
            </p:cNvGrpSpPr>
            <p:nvPr/>
          </p:nvGrpSpPr>
          <p:grpSpPr bwMode="auto">
            <a:xfrm>
              <a:off x="5677190" y="2871032"/>
              <a:ext cx="530938" cy="338554"/>
              <a:chOff x="5573768" y="2726239"/>
              <a:chExt cx="530938" cy="338554"/>
            </a:xfrm>
          </p:grpSpPr>
          <p:sp>
            <p:nvSpPr>
              <p:cNvPr id="87169" name="Oval 14"/>
              <p:cNvSpPr>
                <a:spLocks noChangeArrowheads="1"/>
              </p:cNvSpPr>
              <p:nvPr/>
            </p:nvSpPr>
            <p:spPr bwMode="auto">
              <a:xfrm>
                <a:off x="5573768" y="2751297"/>
                <a:ext cx="528092" cy="304800"/>
              </a:xfrm>
              <a:prstGeom prst="ellipse">
                <a:avLst/>
              </a:prstGeom>
              <a:solidFill>
                <a:srgbClr val="0000FF"/>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7170" name="TextBox 15"/>
              <p:cNvSpPr txBox="1">
                <a:spLocks noChangeArrowheads="1"/>
              </p:cNvSpPr>
              <p:nvPr/>
            </p:nvSpPr>
            <p:spPr bwMode="auto">
              <a:xfrm>
                <a:off x="5593027" y="2726239"/>
                <a:ext cx="511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chemeClr val="bg1"/>
                    </a:solidFill>
                  </a:rPr>
                  <a:t>IXP</a:t>
                </a:r>
              </a:p>
            </p:txBody>
          </p:sp>
        </p:grpSp>
        <p:cxnSp>
          <p:nvCxnSpPr>
            <p:cNvPr id="87167" name="Straight Connector 18"/>
            <p:cNvCxnSpPr>
              <a:cxnSpLocks noChangeShapeType="1"/>
            </p:cNvCxnSpPr>
            <p:nvPr/>
          </p:nvCxnSpPr>
          <p:spPr bwMode="auto">
            <a:xfrm>
              <a:off x="4696844" y="3073933"/>
              <a:ext cx="980347" cy="3515"/>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7168" name="Straight Connector 516"/>
            <p:cNvCxnSpPr>
              <a:cxnSpLocks noChangeShapeType="1"/>
            </p:cNvCxnSpPr>
            <p:nvPr/>
          </p:nvCxnSpPr>
          <p:spPr bwMode="auto">
            <a:xfrm>
              <a:off x="6137159" y="3146857"/>
              <a:ext cx="693550" cy="806956"/>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grpSp>
        <p:nvGrpSpPr>
          <p:cNvPr id="87133" name="Group 39939"/>
          <p:cNvGrpSpPr>
            <a:grpSpLocks/>
          </p:cNvGrpSpPr>
          <p:nvPr/>
        </p:nvGrpSpPr>
        <p:grpSpPr bwMode="auto">
          <a:xfrm>
            <a:off x="3908425" y="3703639"/>
            <a:ext cx="2921000" cy="1411287"/>
            <a:chOff x="2577005" y="3679131"/>
            <a:chExt cx="2919566" cy="1413453"/>
          </a:xfrm>
        </p:grpSpPr>
        <p:cxnSp>
          <p:nvCxnSpPr>
            <p:cNvPr id="87163" name="Straight Connector 7"/>
            <p:cNvCxnSpPr>
              <a:cxnSpLocks noChangeShapeType="1"/>
              <a:stCxn id="395" idx="6"/>
            </p:cNvCxnSpPr>
            <p:nvPr/>
          </p:nvCxnSpPr>
          <p:spPr bwMode="auto">
            <a:xfrm>
              <a:off x="5124112" y="3679131"/>
              <a:ext cx="372459" cy="171306"/>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7164" name="Straight Connector 415"/>
            <p:cNvCxnSpPr>
              <a:cxnSpLocks noChangeShapeType="1"/>
              <a:endCxn id="507" idx="4"/>
            </p:cNvCxnSpPr>
            <p:nvPr/>
          </p:nvCxnSpPr>
          <p:spPr bwMode="auto">
            <a:xfrm flipH="1">
              <a:off x="2577005" y="3804357"/>
              <a:ext cx="19911" cy="477551"/>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7165" name="Straight Connector 523"/>
            <p:cNvCxnSpPr>
              <a:cxnSpLocks noChangeShapeType="1"/>
            </p:cNvCxnSpPr>
            <p:nvPr/>
          </p:nvCxnSpPr>
          <p:spPr bwMode="auto">
            <a:xfrm flipV="1">
              <a:off x="4424422" y="4626270"/>
              <a:ext cx="726759" cy="466314"/>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grpSp>
        <p:nvGrpSpPr>
          <p:cNvPr id="87134" name="Group 39937"/>
          <p:cNvGrpSpPr>
            <a:grpSpLocks/>
          </p:cNvGrpSpPr>
          <p:nvPr/>
        </p:nvGrpSpPr>
        <p:grpSpPr bwMode="auto">
          <a:xfrm>
            <a:off x="5430839" y="3883025"/>
            <a:ext cx="1379537" cy="674688"/>
            <a:chOff x="3962400" y="3676180"/>
            <a:chExt cx="1378622" cy="673930"/>
          </a:xfrm>
        </p:grpSpPr>
        <p:cxnSp>
          <p:nvCxnSpPr>
            <p:cNvPr id="87157" name="Straight Connector 515"/>
            <p:cNvCxnSpPr>
              <a:cxnSpLocks noChangeShapeType="1"/>
            </p:cNvCxnSpPr>
            <p:nvPr/>
          </p:nvCxnSpPr>
          <p:spPr bwMode="auto">
            <a:xfrm flipV="1">
              <a:off x="4065677" y="4166418"/>
              <a:ext cx="194972" cy="183692"/>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nvGrpSpPr>
            <p:cNvPr id="87158" name="Group 518"/>
            <p:cNvGrpSpPr>
              <a:grpSpLocks/>
            </p:cNvGrpSpPr>
            <p:nvPr/>
          </p:nvGrpSpPr>
          <p:grpSpPr bwMode="auto">
            <a:xfrm>
              <a:off x="3993651" y="3824925"/>
              <a:ext cx="549165" cy="360218"/>
              <a:chOff x="5634518" y="2616953"/>
              <a:chExt cx="549165" cy="360218"/>
            </a:xfrm>
          </p:grpSpPr>
          <p:sp>
            <p:nvSpPr>
              <p:cNvPr id="87161" name="Oval 521"/>
              <p:cNvSpPr>
                <a:spLocks noChangeArrowheads="1"/>
              </p:cNvSpPr>
              <p:nvPr/>
            </p:nvSpPr>
            <p:spPr bwMode="auto">
              <a:xfrm>
                <a:off x="5634518" y="2672371"/>
                <a:ext cx="528092" cy="304800"/>
              </a:xfrm>
              <a:prstGeom prst="ellipse">
                <a:avLst/>
              </a:prstGeom>
              <a:solidFill>
                <a:srgbClr val="0000FF"/>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7162" name="TextBox 522"/>
              <p:cNvSpPr txBox="1">
                <a:spLocks noChangeArrowheads="1"/>
              </p:cNvSpPr>
              <p:nvPr/>
            </p:nvSpPr>
            <p:spPr bwMode="auto">
              <a:xfrm>
                <a:off x="5672004" y="2616953"/>
                <a:ext cx="51167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solidFill>
                      <a:schemeClr val="bg1"/>
                    </a:solidFill>
                  </a:rPr>
                  <a:t>IXP</a:t>
                </a:r>
              </a:p>
            </p:txBody>
          </p:sp>
        </p:grpSp>
        <p:cxnSp>
          <p:nvCxnSpPr>
            <p:cNvPr id="87159" name="Straight Connector 519"/>
            <p:cNvCxnSpPr>
              <a:cxnSpLocks noChangeShapeType="1"/>
              <a:stCxn id="87161" idx="6"/>
              <a:endCxn id="597" idx="2"/>
            </p:cNvCxnSpPr>
            <p:nvPr/>
          </p:nvCxnSpPr>
          <p:spPr bwMode="auto">
            <a:xfrm flipV="1">
              <a:off x="4521743" y="3687971"/>
              <a:ext cx="819279" cy="344771"/>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cxnSp>
          <p:nvCxnSpPr>
            <p:cNvPr id="87160" name="Straight Connector 520"/>
            <p:cNvCxnSpPr>
              <a:cxnSpLocks noChangeShapeType="1"/>
            </p:cNvCxnSpPr>
            <p:nvPr/>
          </p:nvCxnSpPr>
          <p:spPr bwMode="auto">
            <a:xfrm>
              <a:off x="3962400" y="3676180"/>
              <a:ext cx="300277" cy="203387"/>
            </a:xfrm>
            <a:prstGeom prst="line">
              <a:avLst/>
            </a:prstGeom>
            <a:noFill/>
            <a:ln w="38100">
              <a:solidFill>
                <a:srgbClr val="CC0000"/>
              </a:solidFill>
              <a:round/>
              <a:headEnd/>
              <a:tailEnd/>
            </a:ln>
            <a:extLst>
              <a:ext uri="{909E8E84-426E-40DD-AFC4-6F175D3DCCD1}">
                <a14:hiddenFill xmlns:a14="http://schemas.microsoft.com/office/drawing/2010/main">
                  <a:noFill/>
                </a14:hiddenFill>
              </a:ext>
            </a:extLst>
          </p:spPr>
        </p:cxnSp>
      </p:grpSp>
      <p:cxnSp>
        <p:nvCxnSpPr>
          <p:cNvPr id="87135" name="Straight Connector 500"/>
          <p:cNvCxnSpPr>
            <a:cxnSpLocks noChangeShapeType="1"/>
            <a:endCxn id="87138" idx="2"/>
          </p:cNvCxnSpPr>
          <p:nvPr/>
        </p:nvCxnSpPr>
        <p:spPr bwMode="auto">
          <a:xfrm>
            <a:off x="2971800" y="2921001"/>
            <a:ext cx="38100" cy="309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36" name="Straight Connector 501"/>
          <p:cNvCxnSpPr>
            <a:cxnSpLocks noChangeShapeType="1"/>
            <a:endCxn id="87138" idx="3"/>
          </p:cNvCxnSpPr>
          <p:nvPr/>
        </p:nvCxnSpPr>
        <p:spPr bwMode="auto">
          <a:xfrm>
            <a:off x="2751139" y="3201989"/>
            <a:ext cx="123825" cy="212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37" name="Straight Connector 514"/>
          <p:cNvCxnSpPr>
            <a:cxnSpLocks noChangeShapeType="1"/>
            <a:endCxn id="87138" idx="5"/>
          </p:cNvCxnSpPr>
          <p:nvPr/>
        </p:nvCxnSpPr>
        <p:spPr bwMode="auto">
          <a:xfrm flipV="1">
            <a:off x="2671763" y="4298950"/>
            <a:ext cx="203200" cy="79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87138" name="Oval 517"/>
          <p:cNvSpPr>
            <a:spLocks noChangeArrowheads="1"/>
          </p:cNvSpPr>
          <p:nvPr/>
        </p:nvSpPr>
        <p:spPr bwMode="auto">
          <a:xfrm rot="5400000">
            <a:off x="2383632" y="3666332"/>
            <a:ext cx="1252537" cy="381000"/>
          </a:xfrm>
          <a:prstGeom prst="ellipse">
            <a:avLst/>
          </a:prstGeom>
          <a:solidFill>
            <a:srgbClr val="FFFF00"/>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cxnSp>
        <p:nvCxnSpPr>
          <p:cNvPr id="87139" name="Straight Connector 39941"/>
          <p:cNvCxnSpPr>
            <a:cxnSpLocks noChangeShapeType="1"/>
            <a:stCxn id="87138" idx="0"/>
            <a:endCxn id="350" idx="2"/>
          </p:cNvCxnSpPr>
          <p:nvPr/>
        </p:nvCxnSpPr>
        <p:spPr bwMode="auto">
          <a:xfrm flipV="1">
            <a:off x="3200401" y="3754438"/>
            <a:ext cx="430213" cy="1016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40" name="Straight Connector 524"/>
          <p:cNvCxnSpPr>
            <a:cxnSpLocks noChangeShapeType="1"/>
            <a:endCxn id="507" idx="2"/>
          </p:cNvCxnSpPr>
          <p:nvPr/>
        </p:nvCxnSpPr>
        <p:spPr bwMode="auto">
          <a:xfrm>
            <a:off x="3201989" y="4041776"/>
            <a:ext cx="465137" cy="341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nvGrpSpPr>
          <p:cNvPr id="87141" name="Group 144"/>
          <p:cNvGrpSpPr>
            <a:grpSpLocks/>
          </p:cNvGrpSpPr>
          <p:nvPr/>
        </p:nvGrpSpPr>
        <p:grpSpPr bwMode="auto">
          <a:xfrm>
            <a:off x="2117725" y="4070351"/>
            <a:ext cx="647700" cy="417513"/>
            <a:chOff x="3053396" y="4304255"/>
            <a:chExt cx="648422" cy="418253"/>
          </a:xfrm>
        </p:grpSpPr>
        <p:sp>
          <p:nvSpPr>
            <p:cNvPr id="87155"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56" name="TextBox 146"/>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142" name="Group 131"/>
          <p:cNvGrpSpPr>
            <a:grpSpLocks/>
          </p:cNvGrpSpPr>
          <p:nvPr/>
        </p:nvGrpSpPr>
        <p:grpSpPr bwMode="auto">
          <a:xfrm>
            <a:off x="2193925" y="3041651"/>
            <a:ext cx="647700" cy="417513"/>
            <a:chOff x="3053396" y="4304255"/>
            <a:chExt cx="648422" cy="418253"/>
          </a:xfrm>
        </p:grpSpPr>
        <p:sp>
          <p:nvSpPr>
            <p:cNvPr id="87153"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54" name="TextBox 133"/>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grpSp>
        <p:nvGrpSpPr>
          <p:cNvPr id="87143" name="Group 153"/>
          <p:cNvGrpSpPr>
            <a:grpSpLocks/>
          </p:cNvGrpSpPr>
          <p:nvPr/>
        </p:nvGrpSpPr>
        <p:grpSpPr bwMode="auto">
          <a:xfrm>
            <a:off x="2574925" y="2647951"/>
            <a:ext cx="647700" cy="417513"/>
            <a:chOff x="3053396" y="4304255"/>
            <a:chExt cx="648422" cy="418253"/>
          </a:xfrm>
        </p:grpSpPr>
        <p:sp>
          <p:nvSpPr>
            <p:cNvPr id="87151" name="Freeform 84"/>
            <p:cNvSpPr>
              <a:spLocks/>
            </p:cNvSpPr>
            <p:nvPr/>
          </p:nvSpPr>
          <p:spPr bwMode="auto">
            <a:xfrm>
              <a:off x="3053396" y="4304255"/>
              <a:ext cx="596988" cy="41825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152" name="TextBox 155"/>
            <p:cNvSpPr txBox="1">
              <a:spLocks noChangeArrowheads="1"/>
            </p:cNvSpPr>
            <p:nvPr/>
          </p:nvSpPr>
          <p:spPr bwMode="auto">
            <a:xfrm>
              <a:off x="3118029" y="4323258"/>
              <a:ext cx="583789" cy="3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000"/>
                </a:lnSpc>
              </a:pPr>
              <a:r>
                <a:rPr lang="en-US" altLang="x-none" sz="1000"/>
                <a:t>access</a:t>
              </a:r>
            </a:p>
            <a:p>
              <a:pPr algn="ctr">
                <a:lnSpc>
                  <a:spcPts val="1000"/>
                </a:lnSpc>
              </a:pPr>
              <a:r>
                <a:rPr lang="en-US" altLang="x-none" sz="1000"/>
                <a:t>net</a:t>
              </a:r>
            </a:p>
          </p:txBody>
        </p:sp>
      </p:grpSp>
      <p:cxnSp>
        <p:nvCxnSpPr>
          <p:cNvPr id="87144" name="Straight Connector 509"/>
          <p:cNvCxnSpPr>
            <a:cxnSpLocks noChangeShapeType="1"/>
            <a:endCxn id="87146" idx="5"/>
          </p:cNvCxnSpPr>
          <p:nvPr/>
        </p:nvCxnSpPr>
        <p:spPr bwMode="auto">
          <a:xfrm flipH="1" flipV="1">
            <a:off x="6608763" y="5684838"/>
            <a:ext cx="520700" cy="1698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cxnSp>
        <p:nvCxnSpPr>
          <p:cNvPr id="87145" name="Straight Connector 511"/>
          <p:cNvCxnSpPr>
            <a:cxnSpLocks noChangeShapeType="1"/>
          </p:cNvCxnSpPr>
          <p:nvPr/>
        </p:nvCxnSpPr>
        <p:spPr bwMode="auto">
          <a:xfrm flipV="1">
            <a:off x="4913314" y="5689600"/>
            <a:ext cx="306387" cy="16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sp>
        <p:nvSpPr>
          <p:cNvPr id="87146" name="Oval 6"/>
          <p:cNvSpPr>
            <a:spLocks noChangeArrowheads="1"/>
          </p:cNvSpPr>
          <p:nvPr/>
        </p:nvSpPr>
        <p:spPr bwMode="auto">
          <a:xfrm>
            <a:off x="4864100" y="5359400"/>
            <a:ext cx="2044700" cy="381000"/>
          </a:xfrm>
          <a:prstGeom prst="ellipse">
            <a:avLst/>
          </a:prstGeom>
          <a:solidFill>
            <a:srgbClr val="FFFF00"/>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7147" name="TextBox 9"/>
          <p:cNvSpPr txBox="1">
            <a:spLocks noChangeArrowheads="1"/>
          </p:cNvSpPr>
          <p:nvPr/>
        </p:nvSpPr>
        <p:spPr bwMode="auto">
          <a:xfrm>
            <a:off x="5080000" y="5334000"/>
            <a:ext cx="152477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t>regional net</a:t>
            </a:r>
          </a:p>
        </p:txBody>
      </p:sp>
      <p:sp>
        <p:nvSpPr>
          <p:cNvPr id="87148" name="Oval 11"/>
          <p:cNvSpPr>
            <a:spLocks noChangeArrowheads="1"/>
          </p:cNvSpPr>
          <p:nvPr/>
        </p:nvSpPr>
        <p:spPr bwMode="auto">
          <a:xfrm>
            <a:off x="3390900" y="3429000"/>
            <a:ext cx="6096000" cy="673100"/>
          </a:xfrm>
          <a:prstGeom prst="ellipse">
            <a:avLst/>
          </a:prstGeom>
          <a:solidFill>
            <a:srgbClr val="FF6600">
              <a:alpha val="70195"/>
            </a:srgbClr>
          </a:solidFill>
          <a:ln w="9525">
            <a:solidFill>
              <a:schemeClr val="tx1"/>
            </a:solidFill>
            <a:round/>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87149" name="TextBox 13"/>
          <p:cNvSpPr txBox="1">
            <a:spLocks noChangeArrowheads="1"/>
          </p:cNvSpPr>
          <p:nvPr/>
        </p:nvSpPr>
        <p:spPr bwMode="auto">
          <a:xfrm>
            <a:off x="4637089" y="3541713"/>
            <a:ext cx="362743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i="1">
                <a:solidFill>
                  <a:schemeClr val="bg1"/>
                </a:solidFill>
              </a:rPr>
              <a:t>Content provider network</a:t>
            </a:r>
          </a:p>
        </p:txBody>
      </p:sp>
      <p:sp>
        <p:nvSpPr>
          <p:cNvPr id="87150" name="Rectangle 3"/>
          <p:cNvSpPr txBox="1">
            <a:spLocks noChangeArrowheads="1"/>
          </p:cNvSpPr>
          <p:nvPr/>
        </p:nvSpPr>
        <p:spPr bwMode="auto">
          <a:xfrm>
            <a:off x="2009775" y="1011238"/>
            <a:ext cx="8204200"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lnSpc>
                <a:spcPct val="85000"/>
              </a:lnSpc>
              <a:spcBef>
                <a:spcPct val="20000"/>
              </a:spcBef>
              <a:buClr>
                <a:srgbClr val="000099"/>
              </a:buClr>
              <a:buSzPct val="75000"/>
              <a:buFont typeface="Wingdings" charset="2"/>
              <a:buNone/>
            </a:pPr>
            <a:r>
              <a:rPr lang="en-US" altLang="x-none">
                <a:latin typeface="Gill Sans MT" charset="0"/>
              </a:rPr>
              <a:t>… and content provider networks  (e.g., Google, Microsoft,   Akamai) may run their own network, to bring services, content close to end users</a:t>
            </a:r>
          </a:p>
        </p:txBody>
      </p:sp>
    </p:spTree>
    <p:extLst>
      <p:ext uri="{BB962C8B-B14F-4D97-AF65-F5344CB8AC3E}">
        <p14:creationId xmlns:p14="http://schemas.microsoft.com/office/powerpoint/2010/main" val="37423589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idx="4294967295"/>
          </p:nvPr>
        </p:nvSpPr>
        <p:spPr>
          <a:xfrm>
            <a:off x="1779588" y="165101"/>
            <a:ext cx="8096250" cy="650875"/>
          </a:xfrm>
        </p:spPr>
        <p:txBody>
          <a:bodyPr/>
          <a:lstStyle/>
          <a:p>
            <a:pPr eaLnBrk="1" hangingPunct="1"/>
            <a:r>
              <a:rPr lang="en-US" altLang="x-none" sz="3600">
                <a:ea typeface="ＭＳ Ｐゴシック" charset="-128"/>
              </a:rPr>
              <a:t>Internet structure: network of networks</a:t>
            </a:r>
            <a:endParaRPr lang="en-US" altLang="x-none">
              <a:ea typeface="ＭＳ Ｐゴシック" charset="-128"/>
            </a:endParaRPr>
          </a:p>
        </p:txBody>
      </p:sp>
      <p:pic>
        <p:nvPicPr>
          <p:cNvPr id="89092" name="Picture 7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6" y="67468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Rectangle 78"/>
          <p:cNvSpPr/>
          <p:nvPr/>
        </p:nvSpPr>
        <p:spPr bwMode="auto">
          <a:xfrm>
            <a:off x="3713164" y="2486025"/>
            <a:ext cx="649287" cy="4572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t>IXP</a:t>
            </a:r>
          </a:p>
        </p:txBody>
      </p:sp>
      <p:sp>
        <p:nvSpPr>
          <p:cNvPr id="80" name="Rectangle 79"/>
          <p:cNvSpPr/>
          <p:nvPr/>
        </p:nvSpPr>
        <p:spPr bwMode="auto">
          <a:xfrm>
            <a:off x="6553200" y="2409825"/>
            <a:ext cx="647700" cy="4572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t>IXP</a:t>
            </a:r>
          </a:p>
        </p:txBody>
      </p:sp>
      <p:cxnSp>
        <p:nvCxnSpPr>
          <p:cNvPr id="84" name="Straight Connector 83"/>
          <p:cNvCxnSpPr>
            <a:endCxn id="89131" idx="0"/>
          </p:cNvCxnSpPr>
          <p:nvPr/>
        </p:nvCxnSpPr>
        <p:spPr bwMode="auto">
          <a:xfrm rot="5400000">
            <a:off x="1973263" y="3055938"/>
            <a:ext cx="2362200" cy="307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a:stCxn id="89128" idx="4"/>
          </p:cNvCxnSpPr>
          <p:nvPr/>
        </p:nvCxnSpPr>
        <p:spPr bwMode="auto">
          <a:xfrm rot="5400000">
            <a:off x="4727576" y="4089401"/>
            <a:ext cx="504825" cy="98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a:stCxn id="89128" idx="3"/>
          </p:cNvCxnSpPr>
          <p:nvPr/>
        </p:nvCxnSpPr>
        <p:spPr bwMode="auto">
          <a:xfrm rot="5400000">
            <a:off x="3873501" y="3935413"/>
            <a:ext cx="620712" cy="2905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bwMode="auto">
          <a:xfrm rot="16200000" flipH="1">
            <a:off x="2381250" y="3117850"/>
            <a:ext cx="2438400" cy="2603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a:stCxn id="79" idx="2"/>
          </p:cNvCxnSpPr>
          <p:nvPr/>
        </p:nvCxnSpPr>
        <p:spPr bwMode="auto">
          <a:xfrm rot="5400000">
            <a:off x="2913857" y="3418682"/>
            <a:ext cx="1600200" cy="6492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bwMode="auto">
          <a:xfrm>
            <a:off x="9229725" y="2486025"/>
            <a:ext cx="647700" cy="4572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dirty="0"/>
              <a:t>IXP</a:t>
            </a:r>
          </a:p>
        </p:txBody>
      </p:sp>
      <p:cxnSp>
        <p:nvCxnSpPr>
          <p:cNvPr id="90" name="Straight Connector 89"/>
          <p:cNvCxnSpPr>
            <a:endCxn id="89134" idx="0"/>
          </p:cNvCxnSpPr>
          <p:nvPr/>
        </p:nvCxnSpPr>
        <p:spPr bwMode="auto">
          <a:xfrm>
            <a:off x="5497514" y="3857625"/>
            <a:ext cx="422275" cy="533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9129" idx="2"/>
            <a:endCxn id="89128" idx="6"/>
          </p:cNvCxnSpPr>
          <p:nvPr/>
        </p:nvCxnSpPr>
        <p:spPr bwMode="auto">
          <a:xfrm rot="10800000">
            <a:off x="6021388" y="3490913"/>
            <a:ext cx="5318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bwMode="auto">
          <a:xfrm rot="5400000">
            <a:off x="6711951" y="3946526"/>
            <a:ext cx="620713" cy="2905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bwMode="auto">
          <a:xfrm rot="16200000" flipH="1">
            <a:off x="7456488" y="4089401"/>
            <a:ext cx="544513" cy="809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a:stCxn id="89129" idx="5"/>
          </p:cNvCxnSpPr>
          <p:nvPr/>
        </p:nvCxnSpPr>
        <p:spPr bwMode="auto">
          <a:xfrm>
            <a:off x="8245475" y="3770314"/>
            <a:ext cx="412750" cy="7143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a:stCxn id="89127" idx="4"/>
            <a:endCxn id="89136" idx="7"/>
          </p:cNvCxnSpPr>
          <p:nvPr/>
        </p:nvCxnSpPr>
        <p:spPr bwMode="auto">
          <a:xfrm>
            <a:off x="8499476" y="2105026"/>
            <a:ext cx="639763" cy="23780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bwMode="auto">
          <a:xfrm rot="10800000">
            <a:off x="4605338" y="1647825"/>
            <a:ext cx="53181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bwMode="auto">
          <a:xfrm rot="10800000">
            <a:off x="6958014" y="1647825"/>
            <a:ext cx="5302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Arc 97"/>
          <p:cNvSpPr/>
          <p:nvPr/>
        </p:nvSpPr>
        <p:spPr bwMode="auto">
          <a:xfrm>
            <a:off x="3713164" y="1038225"/>
            <a:ext cx="4460875" cy="457200"/>
          </a:xfrm>
          <a:prstGeom prst="arc">
            <a:avLst>
              <a:gd name="adj1" fmla="val 10681875"/>
              <a:gd name="adj2"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dirty="0"/>
          </a:p>
        </p:txBody>
      </p:sp>
      <p:cxnSp>
        <p:nvCxnSpPr>
          <p:cNvPr id="99" name="Straight Connector 98"/>
          <p:cNvCxnSpPr/>
          <p:nvPr/>
        </p:nvCxnSpPr>
        <p:spPr bwMode="auto">
          <a:xfrm rot="16200000" flipH="1">
            <a:off x="8881269" y="2056606"/>
            <a:ext cx="533400" cy="325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endCxn id="79" idx="0"/>
          </p:cNvCxnSpPr>
          <p:nvPr/>
        </p:nvCxnSpPr>
        <p:spPr bwMode="auto">
          <a:xfrm rot="16200000" flipH="1">
            <a:off x="3687763" y="2135188"/>
            <a:ext cx="457200" cy="244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bwMode="auto">
          <a:xfrm rot="16200000" flipH="1">
            <a:off x="4255294" y="2897981"/>
            <a:ext cx="457200" cy="24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bwMode="auto">
          <a:xfrm rot="10800000" flipV="1">
            <a:off x="4362450" y="1876426"/>
            <a:ext cx="3163888" cy="7731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bwMode="auto">
          <a:xfrm rot="16200000" flipH="1">
            <a:off x="6421438" y="2078038"/>
            <a:ext cx="504825" cy="4064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bwMode="auto">
          <a:xfrm rot="5400000">
            <a:off x="5007769" y="2518569"/>
            <a:ext cx="1143000" cy="1635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bwMode="auto">
          <a:xfrm rot="16200000" flipH="1">
            <a:off x="6886576" y="2938463"/>
            <a:ext cx="304800" cy="161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bwMode="auto">
          <a:xfrm rot="10800000" flipV="1">
            <a:off x="5741988" y="2790826"/>
            <a:ext cx="811212" cy="5445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a:stCxn id="89125" idx="5"/>
          </p:cNvCxnSpPr>
          <p:nvPr/>
        </p:nvCxnSpPr>
        <p:spPr bwMode="auto">
          <a:xfrm rot="16200000" flipH="1">
            <a:off x="4758532" y="1535907"/>
            <a:ext cx="1470025" cy="22812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a:stCxn id="89" idx="2"/>
          </p:cNvCxnSpPr>
          <p:nvPr/>
        </p:nvCxnSpPr>
        <p:spPr bwMode="auto">
          <a:xfrm rot="16200000" flipH="1">
            <a:off x="8945563" y="3551238"/>
            <a:ext cx="1458913" cy="24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bwMode="auto">
          <a:xfrm rot="5400000">
            <a:off x="7934326" y="3101976"/>
            <a:ext cx="1535113" cy="12176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a:stCxn id="89" idx="1"/>
          </p:cNvCxnSpPr>
          <p:nvPr/>
        </p:nvCxnSpPr>
        <p:spPr bwMode="auto">
          <a:xfrm rot="10800000" flipV="1">
            <a:off x="7931151" y="2714626"/>
            <a:ext cx="1298575" cy="4683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a:endCxn id="80" idx="3"/>
          </p:cNvCxnSpPr>
          <p:nvPr/>
        </p:nvCxnSpPr>
        <p:spPr bwMode="auto">
          <a:xfrm rot="10800000" flipV="1">
            <a:off x="7200901" y="2028825"/>
            <a:ext cx="830263" cy="6096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bwMode="auto">
          <a:xfrm>
            <a:off x="6821489" y="1884363"/>
            <a:ext cx="2433637" cy="685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125" name="Oval 34"/>
          <p:cNvSpPr>
            <a:spLocks noChangeArrowheads="1"/>
          </p:cNvSpPr>
          <p:nvPr/>
        </p:nvSpPr>
        <p:spPr bwMode="auto">
          <a:xfrm>
            <a:off x="2659064" y="1266826"/>
            <a:ext cx="1984375" cy="790575"/>
          </a:xfrm>
          <a:prstGeom prst="ellipse">
            <a:avLst/>
          </a:prstGeom>
          <a:solidFill>
            <a:schemeClr val="accent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solidFill>
                  <a:schemeClr val="bg1"/>
                </a:solidFill>
              </a:rPr>
              <a:t>Tier 1 ISP</a:t>
            </a:r>
            <a:endParaRPr lang="en-US" altLang="x-none"/>
          </a:p>
        </p:txBody>
      </p:sp>
      <p:sp>
        <p:nvSpPr>
          <p:cNvPr id="89126" name="Oval 34"/>
          <p:cNvSpPr>
            <a:spLocks noChangeArrowheads="1"/>
          </p:cNvSpPr>
          <p:nvPr/>
        </p:nvSpPr>
        <p:spPr bwMode="auto">
          <a:xfrm>
            <a:off x="5011739" y="1266826"/>
            <a:ext cx="1982787" cy="790575"/>
          </a:xfrm>
          <a:prstGeom prst="ellipse">
            <a:avLst/>
          </a:prstGeom>
          <a:solidFill>
            <a:schemeClr val="accent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solidFill>
                  <a:schemeClr val="bg1"/>
                </a:solidFill>
              </a:rPr>
              <a:t>Tier 1 ISP</a:t>
            </a:r>
            <a:endParaRPr lang="en-US" altLang="x-none"/>
          </a:p>
        </p:txBody>
      </p:sp>
      <p:sp>
        <p:nvSpPr>
          <p:cNvPr id="89127" name="Oval 34"/>
          <p:cNvSpPr>
            <a:spLocks noChangeArrowheads="1"/>
          </p:cNvSpPr>
          <p:nvPr/>
        </p:nvSpPr>
        <p:spPr bwMode="auto">
          <a:xfrm>
            <a:off x="7445375" y="1266825"/>
            <a:ext cx="2108200" cy="838200"/>
          </a:xfrm>
          <a:prstGeom prst="ellipse">
            <a:avLst/>
          </a:prstGeom>
          <a:solidFill>
            <a:srgbClr val="002060"/>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solidFill>
                  <a:schemeClr val="bg1"/>
                </a:solidFill>
              </a:rPr>
              <a:t>Google</a:t>
            </a:r>
            <a:endParaRPr lang="en-US" altLang="x-none"/>
          </a:p>
        </p:txBody>
      </p:sp>
      <p:sp>
        <p:nvSpPr>
          <p:cNvPr id="89128" name="Oval 33"/>
          <p:cNvSpPr>
            <a:spLocks noChangeArrowheads="1"/>
          </p:cNvSpPr>
          <p:nvPr/>
        </p:nvSpPr>
        <p:spPr bwMode="auto">
          <a:xfrm>
            <a:off x="4038600" y="3095626"/>
            <a:ext cx="1982788" cy="790575"/>
          </a:xfrm>
          <a:prstGeom prst="ellipse">
            <a:avLst/>
          </a:prstGeom>
          <a:solidFill>
            <a:schemeClr val="hlink"/>
          </a:soli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solidFill>
                  <a:srgbClr val="808080"/>
                </a:solidFill>
              </a:rPr>
              <a:t>Regional ISP</a:t>
            </a:r>
          </a:p>
        </p:txBody>
      </p:sp>
      <p:sp>
        <p:nvSpPr>
          <p:cNvPr id="89129" name="Oval 33"/>
          <p:cNvSpPr>
            <a:spLocks noChangeArrowheads="1"/>
          </p:cNvSpPr>
          <p:nvPr/>
        </p:nvSpPr>
        <p:spPr bwMode="auto">
          <a:xfrm>
            <a:off x="6553200" y="3095626"/>
            <a:ext cx="1982788" cy="790575"/>
          </a:xfrm>
          <a:prstGeom prst="ellipse">
            <a:avLst/>
          </a:prstGeom>
          <a:solidFill>
            <a:schemeClr val="hlink"/>
          </a:soli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solidFill>
                  <a:srgbClr val="808080"/>
                </a:solidFill>
              </a:rPr>
              <a:t>Regional ISP</a:t>
            </a:r>
          </a:p>
        </p:txBody>
      </p:sp>
      <p:sp>
        <p:nvSpPr>
          <p:cNvPr id="89130" name="Oval 76"/>
          <p:cNvSpPr>
            <a:spLocks noChangeArrowheads="1"/>
          </p:cNvSpPr>
          <p:nvPr/>
        </p:nvSpPr>
        <p:spPr bwMode="auto">
          <a:xfrm>
            <a:off x="3551238" y="4391026"/>
            <a:ext cx="844550"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1" name="Oval 76"/>
          <p:cNvSpPr>
            <a:spLocks noChangeArrowheads="1"/>
          </p:cNvSpPr>
          <p:nvPr/>
        </p:nvSpPr>
        <p:spPr bwMode="auto">
          <a:xfrm>
            <a:off x="2578100" y="4391026"/>
            <a:ext cx="844550"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2" name="Oval 76"/>
          <p:cNvSpPr>
            <a:spLocks noChangeArrowheads="1"/>
          </p:cNvSpPr>
          <p:nvPr/>
        </p:nvSpPr>
        <p:spPr bwMode="auto">
          <a:xfrm>
            <a:off x="7445375" y="4391026"/>
            <a:ext cx="844550"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3" name="Oval 76"/>
          <p:cNvSpPr>
            <a:spLocks noChangeArrowheads="1"/>
          </p:cNvSpPr>
          <p:nvPr/>
        </p:nvSpPr>
        <p:spPr bwMode="auto">
          <a:xfrm>
            <a:off x="6470650" y="4391026"/>
            <a:ext cx="846138"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4" name="Oval 76"/>
          <p:cNvSpPr>
            <a:spLocks noChangeArrowheads="1"/>
          </p:cNvSpPr>
          <p:nvPr/>
        </p:nvSpPr>
        <p:spPr bwMode="auto">
          <a:xfrm>
            <a:off x="5497514" y="4391026"/>
            <a:ext cx="846137"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5" name="Oval 76"/>
          <p:cNvSpPr>
            <a:spLocks noChangeArrowheads="1"/>
          </p:cNvSpPr>
          <p:nvPr/>
        </p:nvSpPr>
        <p:spPr bwMode="auto">
          <a:xfrm>
            <a:off x="4524375" y="4391026"/>
            <a:ext cx="844550"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6" name="Oval 76"/>
          <p:cNvSpPr>
            <a:spLocks noChangeArrowheads="1"/>
          </p:cNvSpPr>
          <p:nvPr/>
        </p:nvSpPr>
        <p:spPr bwMode="auto">
          <a:xfrm>
            <a:off x="8418513" y="4391026"/>
            <a:ext cx="844550"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
        <p:nvSpPr>
          <p:cNvPr id="89137" name="Oval 76"/>
          <p:cNvSpPr>
            <a:spLocks noChangeArrowheads="1"/>
          </p:cNvSpPr>
          <p:nvPr/>
        </p:nvSpPr>
        <p:spPr bwMode="auto">
          <a:xfrm>
            <a:off x="9391650" y="4391026"/>
            <a:ext cx="844550" cy="631825"/>
          </a:xfrm>
          <a:prstGeom prst="ellipse">
            <a:avLst/>
          </a:prstGeom>
          <a:solidFill>
            <a:srgbClr val="00FFFF"/>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t>access</a:t>
            </a:r>
          </a:p>
          <a:p>
            <a:pPr algn="ctr"/>
            <a:r>
              <a:rPr lang="en-US" altLang="x-none" sz="1600"/>
              <a:t>ISP</a:t>
            </a:r>
          </a:p>
        </p:txBody>
      </p:sp>
    </p:spTree>
    <p:extLst>
      <p:ext uri="{BB962C8B-B14F-4D97-AF65-F5344CB8AC3E}">
        <p14:creationId xmlns:p14="http://schemas.microsoft.com/office/powerpoint/2010/main" val="364732976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Footer Placeholder 2"/>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dirty="0">
                <a:latin typeface="Tahoma" charset="0"/>
              </a:rPr>
              <a:t>Introduction</a:t>
            </a:r>
          </a:p>
        </p:txBody>
      </p:sp>
      <p:sp>
        <p:nvSpPr>
          <p:cNvPr id="21506" name="Rectangle 2"/>
          <p:cNvSpPr>
            <a:spLocks noGrp="1" noChangeArrowheads="1"/>
          </p:cNvSpPr>
          <p:nvPr>
            <p:ph type="title" idx="4294967295"/>
          </p:nvPr>
        </p:nvSpPr>
        <p:spPr>
          <a:xfrm>
            <a:off x="1736725" y="190501"/>
            <a:ext cx="8382000" cy="936625"/>
          </a:xfrm>
        </p:spPr>
        <p:txBody>
          <a:bodyPr/>
          <a:lstStyle/>
          <a:p>
            <a:pPr eaLnBrk="1" hangingPunct="1"/>
            <a:r>
              <a:rPr lang="en-US" altLang="x-none" sz="3600" dirty="0">
                <a:ea typeface="ＭＳ Ｐゴシック" charset="-128"/>
              </a:rPr>
              <a:t>What</a:t>
            </a:r>
            <a:r>
              <a:rPr lang="ja-JP" altLang="en-US" sz="3600" dirty="0">
                <a:ea typeface="ＭＳ Ｐゴシック" charset="-128"/>
              </a:rPr>
              <a:t>’</a:t>
            </a:r>
            <a:r>
              <a:rPr lang="en-US" altLang="ja-JP" sz="3600" dirty="0">
                <a:ea typeface="ＭＳ Ｐゴシック" charset="-128"/>
              </a:rPr>
              <a:t>s the Internet: </a:t>
            </a:r>
            <a:r>
              <a:rPr lang="ja-JP" altLang="en-US" sz="3600" dirty="0">
                <a:ea typeface="ＭＳ Ｐゴシック" charset="-128"/>
              </a:rPr>
              <a:t>“</a:t>
            </a:r>
            <a:r>
              <a:rPr lang="en-US" altLang="ja-JP" sz="3600" dirty="0">
                <a:ea typeface="ＭＳ Ｐゴシック" charset="-128"/>
              </a:rPr>
              <a:t>nuts and volts</a:t>
            </a:r>
            <a:r>
              <a:rPr lang="ja-JP" altLang="en-US" sz="3600" dirty="0">
                <a:ea typeface="ＭＳ Ｐゴシック" charset="-128"/>
              </a:rPr>
              <a:t>”</a:t>
            </a:r>
            <a:r>
              <a:rPr lang="en-US" altLang="ja-JP" sz="3600" dirty="0">
                <a:ea typeface="ＭＳ Ｐゴシック" charset="-128"/>
              </a:rPr>
              <a:t> view</a:t>
            </a:r>
            <a:endParaRPr lang="en-US" altLang="x-none" dirty="0">
              <a:ea typeface="ＭＳ Ｐゴシック" charset="-128"/>
            </a:endParaRPr>
          </a:p>
        </p:txBody>
      </p:sp>
      <p:sp>
        <p:nvSpPr>
          <p:cNvPr id="4099" name="Rectangle 3"/>
          <p:cNvSpPr>
            <a:spLocks noGrp="1" noChangeArrowheads="1"/>
          </p:cNvSpPr>
          <p:nvPr>
            <p:ph type="body" sz="half" idx="4294967295"/>
          </p:nvPr>
        </p:nvSpPr>
        <p:spPr>
          <a:xfrm>
            <a:off x="3181350" y="1436689"/>
            <a:ext cx="3779838" cy="1271587"/>
          </a:xfrm>
        </p:spPr>
        <p:txBody>
          <a:bodyPr>
            <a:normAutofit fontScale="92500" lnSpcReduction="20000"/>
          </a:bodyPr>
          <a:lstStyle/>
          <a:p>
            <a:pPr marL="287338" indent="-287338">
              <a:spcBef>
                <a:spcPct val="15000"/>
              </a:spcBef>
            </a:pPr>
            <a:r>
              <a:rPr lang="en-US" altLang="x-none" sz="2400">
                <a:ea typeface="ＭＳ Ｐゴシック" charset="-128"/>
              </a:rPr>
              <a:t>billions of connected computing devices: </a:t>
            </a:r>
          </a:p>
          <a:p>
            <a:pPr marL="631825" lvl="1" indent="-231775">
              <a:spcBef>
                <a:spcPct val="15000"/>
              </a:spcBef>
            </a:pPr>
            <a:r>
              <a:rPr lang="en-US" altLang="x-none" i="1">
                <a:solidFill>
                  <a:srgbClr val="CC0000"/>
                </a:solidFill>
                <a:ea typeface="ＭＳ Ｐゴシック" charset="-128"/>
              </a:rPr>
              <a:t>hosts </a:t>
            </a:r>
            <a:r>
              <a:rPr lang="en-US" altLang="x-none" i="1">
                <a:ea typeface="ＭＳ Ｐゴシック" charset="-128"/>
              </a:rPr>
              <a:t>=</a:t>
            </a:r>
            <a:r>
              <a:rPr lang="en-US" altLang="x-none" i="1">
                <a:solidFill>
                  <a:srgbClr val="CC0000"/>
                </a:solidFill>
                <a:ea typeface="ＭＳ Ｐゴシック" charset="-128"/>
              </a:rPr>
              <a:t> end systems</a:t>
            </a:r>
            <a:r>
              <a:rPr lang="en-US" altLang="x-none" i="1">
                <a:solidFill>
                  <a:srgbClr val="FF0000"/>
                </a:solidFill>
                <a:ea typeface="ＭＳ Ｐゴシック" charset="-128"/>
              </a:rPr>
              <a:t> </a:t>
            </a:r>
          </a:p>
          <a:p>
            <a:pPr marL="631825" lvl="1" indent="-231775"/>
            <a:r>
              <a:rPr lang="en-US" altLang="x-none"/>
              <a:t>running </a:t>
            </a:r>
            <a:r>
              <a:rPr lang="en-US" altLang="x-none" i="1">
                <a:solidFill>
                  <a:srgbClr val="CC0000"/>
                </a:solidFill>
              </a:rPr>
              <a:t>network apps</a:t>
            </a:r>
            <a:endParaRPr lang="en-US" altLang="x-none">
              <a:solidFill>
                <a:srgbClr val="CC0000"/>
              </a:solidFill>
            </a:endParaRPr>
          </a:p>
        </p:txBody>
      </p:sp>
      <p:sp>
        <p:nvSpPr>
          <p:cNvPr id="4766" name="Rectangle 670"/>
          <p:cNvSpPr>
            <a:spLocks noChangeArrowheads="1"/>
          </p:cNvSpPr>
          <p:nvPr/>
        </p:nvSpPr>
        <p:spPr bwMode="auto">
          <a:xfrm>
            <a:off x="3192464" y="3152776"/>
            <a:ext cx="3368675" cy="188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400">
                <a:solidFill>
                  <a:schemeClr val="tx1"/>
                </a:solidFill>
                <a:latin typeface="Arial" charset="0"/>
                <a:ea typeface="ＭＳ Ｐゴシック" charset="-128"/>
              </a:defRPr>
            </a:lvl1pPr>
            <a:lvl2pPr marL="628650" indent="-233363">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spcBef>
                <a:spcPct val="20000"/>
              </a:spcBef>
              <a:buClr>
                <a:srgbClr val="000099"/>
              </a:buClr>
              <a:buSzPct val="100000"/>
              <a:buFont typeface="Wingdings" charset="2"/>
              <a:buChar char="§"/>
            </a:pPr>
            <a:r>
              <a:rPr lang="en-US" altLang="x-none" i="1">
                <a:solidFill>
                  <a:srgbClr val="CC0000"/>
                </a:solidFill>
                <a:latin typeface="Gill Sans MT" charset="0"/>
              </a:rPr>
              <a:t>communication links</a:t>
            </a:r>
            <a:endParaRPr lang="en-US" altLang="x-none">
              <a:solidFill>
                <a:srgbClr val="CC0000"/>
              </a:solidFill>
              <a:latin typeface="Gill Sans MT" charset="0"/>
            </a:endParaRPr>
          </a:p>
          <a:p>
            <a:pPr lvl="1">
              <a:lnSpc>
                <a:spcPct val="80000"/>
              </a:lnSpc>
              <a:spcBef>
                <a:spcPct val="10000"/>
              </a:spcBef>
              <a:buClr>
                <a:srgbClr val="000099"/>
              </a:buClr>
              <a:buFont typeface="Arial" charset="0"/>
              <a:buChar char="•"/>
            </a:pPr>
            <a:r>
              <a:rPr lang="en-US" altLang="x-none">
                <a:latin typeface="Gill Sans MT" charset="0"/>
              </a:rPr>
              <a:t>fiber, copper, radio, satellite</a:t>
            </a:r>
          </a:p>
          <a:p>
            <a:pPr lvl="1">
              <a:lnSpc>
                <a:spcPct val="80000"/>
              </a:lnSpc>
              <a:spcBef>
                <a:spcPct val="10000"/>
              </a:spcBef>
              <a:buClr>
                <a:srgbClr val="000099"/>
              </a:buClr>
              <a:buFont typeface="Arial" charset="0"/>
              <a:buChar char="•"/>
            </a:pPr>
            <a:r>
              <a:rPr lang="en-US" altLang="x-none">
                <a:latin typeface="Gill Sans MT" charset="0"/>
              </a:rPr>
              <a:t>transmission rate: </a:t>
            </a:r>
            <a:r>
              <a:rPr lang="en-US" altLang="x-none" i="1">
                <a:solidFill>
                  <a:srgbClr val="CC0000"/>
                </a:solidFill>
                <a:latin typeface="Gill Sans MT" charset="0"/>
              </a:rPr>
              <a:t>bandwidth</a:t>
            </a:r>
            <a:endParaRPr lang="en-US" altLang="x-none">
              <a:solidFill>
                <a:srgbClr val="CC0000"/>
              </a:solidFill>
              <a:latin typeface="Gill Sans MT" charset="0"/>
            </a:endParaRPr>
          </a:p>
        </p:txBody>
      </p:sp>
      <p:sp>
        <p:nvSpPr>
          <p:cNvPr id="4767" name="Rectangle 671"/>
          <p:cNvSpPr>
            <a:spLocks noChangeArrowheads="1"/>
          </p:cNvSpPr>
          <p:nvPr/>
        </p:nvSpPr>
        <p:spPr bwMode="auto">
          <a:xfrm>
            <a:off x="3184525" y="5143500"/>
            <a:ext cx="3779838" cy="1550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indent="-287338">
              <a:lnSpc>
                <a:spcPct val="85000"/>
              </a:lnSpc>
              <a:spcBef>
                <a:spcPct val="20000"/>
              </a:spcBef>
              <a:buClr>
                <a:srgbClr val="000099"/>
              </a:buClr>
              <a:buSzPct val="100000"/>
              <a:buFont typeface="Wingdings" charset="2"/>
              <a:buChar char="§"/>
              <a:defRPr/>
            </a:pPr>
            <a:r>
              <a:rPr lang="en-US" i="1" dirty="0">
                <a:solidFill>
                  <a:srgbClr val="CC0000"/>
                </a:solidFill>
                <a:latin typeface="Gill Sans MT" charset="0"/>
                <a:ea typeface="ＭＳ Ｐゴシック" charset="0"/>
                <a:cs typeface="ＭＳ Ｐゴシック" charset="0"/>
              </a:rPr>
              <a:t>packet switches:</a:t>
            </a:r>
            <a:r>
              <a:rPr lang="en-US" dirty="0">
                <a:latin typeface="Gill Sans MT" charset="0"/>
                <a:ea typeface="ＭＳ Ｐゴシック" charset="0"/>
                <a:cs typeface="ＭＳ Ｐゴシック" charset="0"/>
              </a:rPr>
              <a:t> forward packets (chunks of data)</a:t>
            </a:r>
          </a:p>
          <a:p>
            <a:pPr marL="628650" lvl="1" indent="-233363">
              <a:lnSpc>
                <a:spcPct val="85000"/>
              </a:lnSpc>
              <a:spcBef>
                <a:spcPct val="20000"/>
              </a:spcBef>
              <a:buClr>
                <a:srgbClr val="000099"/>
              </a:buClr>
              <a:buSzPct val="100000"/>
              <a:buFont typeface="Arial"/>
              <a:buChar char="•"/>
              <a:defRPr/>
            </a:pPr>
            <a:r>
              <a:rPr lang="en-US" i="1" dirty="0">
                <a:solidFill>
                  <a:srgbClr val="C00000"/>
                </a:solidFill>
                <a:latin typeface="Gill Sans MT" charset="0"/>
                <a:ea typeface="ＭＳ Ｐゴシック" charset="0"/>
                <a:cs typeface="ＭＳ Ｐゴシック" charset="0"/>
              </a:rPr>
              <a:t>routers</a:t>
            </a:r>
            <a:r>
              <a:rPr lang="en-US" dirty="0">
                <a:latin typeface="Gill Sans MT" charset="0"/>
                <a:ea typeface="ＭＳ Ｐゴシック" charset="0"/>
                <a:cs typeface="ＭＳ Ｐゴシック" charset="0"/>
              </a:rPr>
              <a:t> and </a:t>
            </a:r>
            <a:r>
              <a:rPr lang="en-US" i="1" dirty="0">
                <a:solidFill>
                  <a:srgbClr val="C00000"/>
                </a:solidFill>
                <a:latin typeface="Gill Sans MT" charset="0"/>
                <a:ea typeface="ＭＳ Ｐゴシック" charset="0"/>
                <a:cs typeface="ＭＳ Ｐゴシック" charset="0"/>
              </a:rPr>
              <a:t>switches</a:t>
            </a:r>
          </a:p>
          <a:p>
            <a:pPr marL="231775" indent="-231775">
              <a:lnSpc>
                <a:spcPct val="85000"/>
              </a:lnSpc>
              <a:spcBef>
                <a:spcPct val="20000"/>
              </a:spcBef>
              <a:buClr>
                <a:srgbClr val="000099"/>
              </a:buClr>
              <a:buSzPct val="75000"/>
              <a:defRPr/>
            </a:pPr>
            <a:endParaRPr lang="en-US" dirty="0">
              <a:latin typeface="Gill Sans MT" charset="0"/>
              <a:ea typeface="ＭＳ Ｐゴシック" charset="0"/>
              <a:cs typeface="ＭＳ Ｐゴシック" charset="0"/>
            </a:endParaRPr>
          </a:p>
        </p:txBody>
      </p:sp>
      <p:grpSp>
        <p:nvGrpSpPr>
          <p:cNvPr id="2" name="Group 842"/>
          <p:cNvGrpSpPr>
            <a:grpSpLocks/>
          </p:cNvGrpSpPr>
          <p:nvPr/>
        </p:nvGrpSpPr>
        <p:grpSpPr bwMode="auto">
          <a:xfrm>
            <a:off x="1862138" y="3454400"/>
            <a:ext cx="1573212" cy="1060450"/>
            <a:chOff x="98" y="2320"/>
            <a:chExt cx="991" cy="668"/>
          </a:xfrm>
        </p:grpSpPr>
        <p:sp>
          <p:nvSpPr>
            <p:cNvPr id="22205" name="Text Box 666"/>
            <p:cNvSpPr txBox="1">
              <a:spLocks noChangeArrowheads="1"/>
            </p:cNvSpPr>
            <p:nvPr/>
          </p:nvSpPr>
          <p:spPr bwMode="auto">
            <a:xfrm>
              <a:off x="564" y="2728"/>
              <a:ext cx="383"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75000"/>
                </a:lnSpc>
              </a:pPr>
              <a:r>
                <a:rPr lang="en-US" altLang="x-none" sz="1400"/>
                <a:t>wired</a:t>
              </a:r>
            </a:p>
            <a:p>
              <a:pPr>
                <a:lnSpc>
                  <a:spcPct val="75000"/>
                </a:lnSpc>
              </a:pPr>
              <a:r>
                <a:rPr lang="en-US" altLang="x-none" sz="1400"/>
                <a:t>links</a:t>
              </a:r>
            </a:p>
          </p:txBody>
        </p:sp>
        <p:sp>
          <p:nvSpPr>
            <p:cNvPr id="22206" name="Text Box 669"/>
            <p:cNvSpPr txBox="1">
              <a:spLocks noChangeArrowheads="1"/>
            </p:cNvSpPr>
            <p:nvPr/>
          </p:nvSpPr>
          <p:spPr bwMode="auto">
            <a:xfrm>
              <a:off x="569" y="2465"/>
              <a:ext cx="520"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75000"/>
                </a:lnSpc>
              </a:pPr>
              <a:r>
                <a:rPr lang="en-US" altLang="x-none" sz="1400"/>
                <a:t>wireless</a:t>
              </a:r>
            </a:p>
            <a:p>
              <a:pPr>
                <a:lnSpc>
                  <a:spcPct val="75000"/>
                </a:lnSpc>
              </a:pPr>
              <a:r>
                <a:rPr lang="en-US" altLang="x-none" sz="1400"/>
                <a:t>links</a:t>
              </a:r>
            </a:p>
          </p:txBody>
        </p:sp>
        <p:grpSp>
          <p:nvGrpSpPr>
            <p:cNvPr id="22207" name="Group 819"/>
            <p:cNvGrpSpPr>
              <a:grpSpLocks/>
            </p:cNvGrpSpPr>
            <p:nvPr/>
          </p:nvGrpSpPr>
          <p:grpSpPr bwMode="auto">
            <a:xfrm>
              <a:off x="385" y="2320"/>
              <a:ext cx="201" cy="282"/>
              <a:chOff x="742" y="2409"/>
              <a:chExt cx="576" cy="881"/>
            </a:xfrm>
          </p:grpSpPr>
          <p:grpSp>
            <p:nvGrpSpPr>
              <p:cNvPr id="22212" name="Group 820"/>
              <p:cNvGrpSpPr>
                <a:grpSpLocks/>
              </p:cNvGrpSpPr>
              <p:nvPr/>
            </p:nvGrpSpPr>
            <p:grpSpPr bwMode="auto">
              <a:xfrm>
                <a:off x="832" y="2643"/>
                <a:ext cx="376" cy="647"/>
                <a:chOff x="3130" y="3288"/>
                <a:chExt cx="410" cy="742"/>
              </a:xfrm>
            </p:grpSpPr>
            <p:sp>
              <p:nvSpPr>
                <p:cNvPr id="22215" name="Line 270"/>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16" name="Line 271"/>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17" name="Line 272"/>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18" name="Line 273"/>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19" name="Line 274"/>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0" name="Line 275"/>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1" name="Line 276"/>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2" name="Line 277"/>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3" name="Line 278"/>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4" name="Line 279"/>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5" name="Line 280"/>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6" name="Line 281"/>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7" name="Line 282"/>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8" name="Line 283"/>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229" name="Line 284"/>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2213" name="Picture 836" descr="cell_tower_radiation cop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 y="2409"/>
                <a:ext cx="5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14" name="Oval 837"/>
              <p:cNvSpPr>
                <a:spLocks noChangeArrowheads="1"/>
              </p:cNvSpPr>
              <p:nvPr/>
            </p:nvSpPr>
            <p:spPr bwMode="auto">
              <a:xfrm>
                <a:off x="986" y="2596"/>
                <a:ext cx="66" cy="69"/>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grpSp>
          <p:nvGrpSpPr>
            <p:cNvPr id="22208" name="Group 838"/>
            <p:cNvGrpSpPr>
              <a:grpSpLocks/>
            </p:cNvGrpSpPr>
            <p:nvPr/>
          </p:nvGrpSpPr>
          <p:grpSpPr bwMode="auto">
            <a:xfrm>
              <a:off x="98" y="2444"/>
              <a:ext cx="355" cy="265"/>
              <a:chOff x="2967" y="478"/>
              <a:chExt cx="788" cy="625"/>
            </a:xfrm>
          </p:grpSpPr>
          <p:pic>
            <p:nvPicPr>
              <p:cNvPr id="22210" name="Picture 839"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11" name="Picture 840" descr="antenna_radiation_stylize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209" name="Line 841"/>
            <p:cNvSpPr>
              <a:spLocks noChangeShapeType="1"/>
            </p:cNvSpPr>
            <p:nvPr/>
          </p:nvSpPr>
          <p:spPr bwMode="auto">
            <a:xfrm>
              <a:off x="288" y="2830"/>
              <a:ext cx="26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6" name="Group 852"/>
          <p:cNvGrpSpPr>
            <a:grpSpLocks/>
          </p:cNvGrpSpPr>
          <p:nvPr/>
        </p:nvGrpSpPr>
        <p:grpSpPr bwMode="auto">
          <a:xfrm>
            <a:off x="2157413" y="5253039"/>
            <a:ext cx="646112" cy="477837"/>
            <a:chOff x="293" y="3440"/>
            <a:chExt cx="407" cy="301"/>
          </a:xfrm>
        </p:grpSpPr>
        <p:sp>
          <p:nvSpPr>
            <p:cNvPr id="22195" name="Text Box 662"/>
            <p:cNvSpPr txBox="1">
              <a:spLocks noChangeArrowheads="1"/>
            </p:cNvSpPr>
            <p:nvPr/>
          </p:nvSpPr>
          <p:spPr bwMode="auto">
            <a:xfrm>
              <a:off x="293" y="3549"/>
              <a:ext cx="407"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router</a:t>
              </a:r>
            </a:p>
          </p:txBody>
        </p:sp>
        <p:grpSp>
          <p:nvGrpSpPr>
            <p:cNvPr id="22196" name="Group 843"/>
            <p:cNvGrpSpPr>
              <a:grpSpLocks/>
            </p:cNvGrpSpPr>
            <p:nvPr/>
          </p:nvGrpSpPr>
          <p:grpSpPr bwMode="auto">
            <a:xfrm>
              <a:off x="337" y="3440"/>
              <a:ext cx="306" cy="128"/>
              <a:chOff x="4650" y="1129"/>
              <a:chExt cx="246" cy="95"/>
            </a:xfrm>
          </p:grpSpPr>
          <p:sp>
            <p:nvSpPr>
              <p:cNvPr id="22197"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198"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199"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200" name="Group 847"/>
              <p:cNvGrpSpPr>
                <a:grpSpLocks/>
              </p:cNvGrpSpPr>
              <p:nvPr/>
            </p:nvGrpSpPr>
            <p:grpSpPr bwMode="auto">
              <a:xfrm>
                <a:off x="4699" y="1145"/>
                <a:ext cx="138" cy="29"/>
                <a:chOff x="2468" y="1332"/>
                <a:chExt cx="310" cy="60"/>
              </a:xfrm>
            </p:grpSpPr>
            <p:sp>
              <p:nvSpPr>
                <p:cNvPr id="22203" name="Freeform 8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04" name="Freeform 8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2201" name="Line 850"/>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02" name="Line 851"/>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pic>
        <p:nvPicPr>
          <p:cNvPr id="21512" name="Picture 853" descr="underline_bas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54201" y="889000"/>
            <a:ext cx="8228013" cy="14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439" name="Group 1201"/>
          <p:cNvGrpSpPr>
            <a:grpSpLocks/>
          </p:cNvGrpSpPr>
          <p:nvPr/>
        </p:nvGrpSpPr>
        <p:grpSpPr bwMode="auto">
          <a:xfrm>
            <a:off x="1857375" y="1322389"/>
            <a:ext cx="1555750" cy="1622425"/>
            <a:chOff x="210" y="833"/>
            <a:chExt cx="980" cy="1022"/>
          </a:xfrm>
        </p:grpSpPr>
        <p:sp>
          <p:nvSpPr>
            <p:cNvPr id="22128" name="Text Box 667"/>
            <p:cNvSpPr txBox="1">
              <a:spLocks noChangeArrowheads="1"/>
            </p:cNvSpPr>
            <p:nvPr/>
          </p:nvSpPr>
          <p:spPr bwMode="auto">
            <a:xfrm>
              <a:off x="479" y="1667"/>
              <a:ext cx="711"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75000"/>
                </a:lnSpc>
              </a:pPr>
              <a:r>
                <a:rPr lang="en-US" altLang="x-none" sz="1400"/>
                <a:t>smartphone</a:t>
              </a:r>
            </a:p>
          </p:txBody>
        </p:sp>
        <p:sp>
          <p:nvSpPr>
            <p:cNvPr id="22129" name="Text Box 663"/>
            <p:cNvSpPr txBox="1">
              <a:spLocks noChangeArrowheads="1"/>
            </p:cNvSpPr>
            <p:nvPr/>
          </p:nvSpPr>
          <p:spPr bwMode="auto">
            <a:xfrm>
              <a:off x="487" y="872"/>
              <a:ext cx="272"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PC</a:t>
              </a:r>
            </a:p>
          </p:txBody>
        </p:sp>
        <p:sp>
          <p:nvSpPr>
            <p:cNvPr id="22130" name="Text Box 664"/>
            <p:cNvSpPr txBox="1">
              <a:spLocks noChangeArrowheads="1"/>
            </p:cNvSpPr>
            <p:nvPr/>
          </p:nvSpPr>
          <p:spPr bwMode="auto">
            <a:xfrm>
              <a:off x="488" y="1096"/>
              <a:ext cx="42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server</a:t>
              </a:r>
            </a:p>
          </p:txBody>
        </p:sp>
        <p:sp>
          <p:nvSpPr>
            <p:cNvPr id="22131" name="Text Box 665"/>
            <p:cNvSpPr txBox="1">
              <a:spLocks noChangeArrowheads="1"/>
            </p:cNvSpPr>
            <p:nvPr/>
          </p:nvSpPr>
          <p:spPr bwMode="auto">
            <a:xfrm>
              <a:off x="493" y="1390"/>
              <a:ext cx="520"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75000"/>
                </a:lnSpc>
              </a:pPr>
              <a:r>
                <a:rPr lang="en-US" altLang="x-none" sz="1400"/>
                <a:t>wireless</a:t>
              </a:r>
            </a:p>
            <a:p>
              <a:pPr>
                <a:lnSpc>
                  <a:spcPct val="75000"/>
                </a:lnSpc>
              </a:pPr>
              <a:r>
                <a:rPr lang="en-US" altLang="x-none" sz="1400"/>
                <a:t>laptop</a:t>
              </a:r>
            </a:p>
          </p:txBody>
        </p:sp>
        <p:grpSp>
          <p:nvGrpSpPr>
            <p:cNvPr id="22132" name="Group 805"/>
            <p:cNvGrpSpPr>
              <a:grpSpLocks/>
            </p:cNvGrpSpPr>
            <p:nvPr/>
          </p:nvGrpSpPr>
          <p:grpSpPr bwMode="auto">
            <a:xfrm flipH="1">
              <a:off x="244" y="833"/>
              <a:ext cx="261" cy="235"/>
              <a:chOff x="2839" y="3501"/>
              <a:chExt cx="755" cy="803"/>
            </a:xfrm>
          </p:grpSpPr>
          <p:pic>
            <p:nvPicPr>
              <p:cNvPr id="22193" name="Picture 806"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94" name="Freeform 807"/>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2133" name="Group 808"/>
            <p:cNvGrpSpPr>
              <a:grpSpLocks/>
            </p:cNvGrpSpPr>
            <p:nvPr/>
          </p:nvGrpSpPr>
          <p:grpSpPr bwMode="auto">
            <a:xfrm>
              <a:off x="298" y="1682"/>
              <a:ext cx="234" cy="173"/>
              <a:chOff x="2751" y="1851"/>
              <a:chExt cx="462" cy="478"/>
            </a:xfrm>
          </p:grpSpPr>
          <p:pic>
            <p:nvPicPr>
              <p:cNvPr id="22191" name="Picture 809" descr="iphone_stylized_small"/>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92" name="Picture 810" descr="antenna_radiation_stylized"/>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34" name="Group 1088"/>
            <p:cNvGrpSpPr>
              <a:grpSpLocks/>
            </p:cNvGrpSpPr>
            <p:nvPr/>
          </p:nvGrpSpPr>
          <p:grpSpPr bwMode="auto">
            <a:xfrm>
              <a:off x="210" y="1368"/>
              <a:ext cx="301" cy="236"/>
              <a:chOff x="877" y="1008"/>
              <a:chExt cx="2747" cy="2591"/>
            </a:xfrm>
          </p:grpSpPr>
          <p:pic>
            <p:nvPicPr>
              <p:cNvPr id="22168" name="Picture 1089"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69" name="Picture 1090" descr="laptop_keyboard"/>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70" name="Freeform 1091"/>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2171" name="Picture 1092" descr="screen"/>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72" name="Freeform 1093"/>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73" name="Freeform 1094"/>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74" name="Freeform 1095"/>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75" name="Freeform 1096"/>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76" name="Freeform 1097"/>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77" name="Freeform 1098"/>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178" name="Group 1099"/>
              <p:cNvGrpSpPr>
                <a:grpSpLocks/>
              </p:cNvGrpSpPr>
              <p:nvPr/>
            </p:nvGrpSpPr>
            <p:grpSpPr bwMode="auto">
              <a:xfrm>
                <a:off x="1709" y="3008"/>
                <a:ext cx="507" cy="234"/>
                <a:chOff x="1740" y="2642"/>
                <a:chExt cx="752" cy="327"/>
              </a:xfrm>
            </p:grpSpPr>
            <p:sp>
              <p:nvSpPr>
                <p:cNvPr id="22185" name="Freeform 1100"/>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6" name="Freeform 1101"/>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7" name="Freeform 1102"/>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8" name="Freeform 1103"/>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9" name="Freeform 1104"/>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90" name="Freeform 1105"/>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179" name="Freeform 1106"/>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0" name="Freeform 1107"/>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1" name="Freeform 1108"/>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2" name="Freeform 1109"/>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3" name="Freeform 1110"/>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84" name="Freeform 1111"/>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2135" name="Group 1168"/>
            <p:cNvGrpSpPr>
              <a:grpSpLocks/>
            </p:cNvGrpSpPr>
            <p:nvPr/>
          </p:nvGrpSpPr>
          <p:grpSpPr bwMode="auto">
            <a:xfrm>
              <a:off x="340" y="1097"/>
              <a:ext cx="157" cy="256"/>
              <a:chOff x="4140" y="429"/>
              <a:chExt cx="1425" cy="2396"/>
            </a:xfrm>
          </p:grpSpPr>
          <p:sp>
            <p:nvSpPr>
              <p:cNvPr id="22136" name="Freeform 1169"/>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37" name="Rectangle 1170"/>
              <p:cNvSpPr>
                <a:spLocks noChangeArrowheads="1"/>
              </p:cNvSpPr>
              <p:nvPr/>
            </p:nvSpPr>
            <p:spPr bwMode="auto">
              <a:xfrm>
                <a:off x="4204" y="429"/>
                <a:ext cx="1053"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38" name="Freeform 1171"/>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39" name="Freeform 1172"/>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40" name="Rectangle 1173"/>
              <p:cNvSpPr>
                <a:spLocks noChangeArrowheads="1"/>
              </p:cNvSpPr>
              <p:nvPr/>
            </p:nvSpPr>
            <p:spPr bwMode="auto">
              <a:xfrm>
                <a:off x="4213" y="691"/>
                <a:ext cx="599"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2141" name="Group 1174"/>
              <p:cNvGrpSpPr>
                <a:grpSpLocks/>
              </p:cNvGrpSpPr>
              <p:nvPr/>
            </p:nvGrpSpPr>
            <p:grpSpPr bwMode="auto">
              <a:xfrm>
                <a:off x="4749" y="668"/>
                <a:ext cx="581" cy="145"/>
                <a:chOff x="614" y="2568"/>
                <a:chExt cx="725" cy="139"/>
              </a:xfrm>
            </p:grpSpPr>
            <p:sp>
              <p:nvSpPr>
                <p:cNvPr id="22166" name="AutoShape 1175"/>
                <p:cNvSpPr>
                  <a:spLocks noChangeArrowheads="1"/>
                </p:cNvSpPr>
                <p:nvPr/>
              </p:nvSpPr>
              <p:spPr bwMode="auto">
                <a:xfrm>
                  <a:off x="613" y="2572"/>
                  <a:ext cx="725" cy="135"/>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67" name="AutoShape 1176"/>
                <p:cNvSpPr>
                  <a:spLocks noChangeArrowheads="1"/>
                </p:cNvSpPr>
                <p:nvPr/>
              </p:nvSpPr>
              <p:spPr bwMode="auto">
                <a:xfrm>
                  <a:off x="624" y="2590"/>
                  <a:ext cx="691" cy="9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142" name="Rectangle 1177"/>
              <p:cNvSpPr>
                <a:spLocks noChangeArrowheads="1"/>
              </p:cNvSpPr>
              <p:nvPr/>
            </p:nvSpPr>
            <p:spPr bwMode="auto">
              <a:xfrm>
                <a:off x="4222" y="1019"/>
                <a:ext cx="599"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2143" name="Group 1178"/>
              <p:cNvGrpSpPr>
                <a:grpSpLocks/>
              </p:cNvGrpSpPr>
              <p:nvPr/>
            </p:nvGrpSpPr>
            <p:grpSpPr bwMode="auto">
              <a:xfrm>
                <a:off x="4747" y="994"/>
                <a:ext cx="581" cy="134"/>
                <a:chOff x="614" y="2568"/>
                <a:chExt cx="725" cy="139"/>
              </a:xfrm>
            </p:grpSpPr>
            <p:sp>
              <p:nvSpPr>
                <p:cNvPr id="22164" name="AutoShape 1179"/>
                <p:cNvSpPr>
                  <a:spLocks noChangeArrowheads="1"/>
                </p:cNvSpPr>
                <p:nvPr/>
              </p:nvSpPr>
              <p:spPr bwMode="auto">
                <a:xfrm>
                  <a:off x="615" y="2564"/>
                  <a:ext cx="725" cy="146"/>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65" name="AutoShape 1180"/>
                <p:cNvSpPr>
                  <a:spLocks noChangeArrowheads="1"/>
                </p:cNvSpPr>
                <p:nvPr/>
              </p:nvSpPr>
              <p:spPr bwMode="auto">
                <a:xfrm>
                  <a:off x="627" y="2584"/>
                  <a:ext cx="691"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144" name="Rectangle 1181"/>
              <p:cNvSpPr>
                <a:spLocks noChangeArrowheads="1"/>
              </p:cNvSpPr>
              <p:nvPr/>
            </p:nvSpPr>
            <p:spPr bwMode="auto">
              <a:xfrm>
                <a:off x="4213" y="1356"/>
                <a:ext cx="599"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45" name="Rectangle 1182"/>
              <p:cNvSpPr>
                <a:spLocks noChangeArrowheads="1"/>
              </p:cNvSpPr>
              <p:nvPr/>
            </p:nvSpPr>
            <p:spPr bwMode="auto">
              <a:xfrm>
                <a:off x="4231" y="1655"/>
                <a:ext cx="590"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2146" name="Group 1183"/>
              <p:cNvGrpSpPr>
                <a:grpSpLocks/>
              </p:cNvGrpSpPr>
              <p:nvPr/>
            </p:nvGrpSpPr>
            <p:grpSpPr bwMode="auto">
              <a:xfrm>
                <a:off x="4735" y="1627"/>
                <a:ext cx="582" cy="151"/>
                <a:chOff x="614" y="2568"/>
                <a:chExt cx="725" cy="139"/>
              </a:xfrm>
            </p:grpSpPr>
            <p:sp>
              <p:nvSpPr>
                <p:cNvPr id="22162" name="AutoShape 1184"/>
                <p:cNvSpPr>
                  <a:spLocks noChangeArrowheads="1"/>
                </p:cNvSpPr>
                <p:nvPr/>
              </p:nvSpPr>
              <p:spPr bwMode="auto">
                <a:xfrm>
                  <a:off x="619" y="2568"/>
                  <a:ext cx="724"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63" name="AutoShape 1185"/>
                <p:cNvSpPr>
                  <a:spLocks noChangeArrowheads="1"/>
                </p:cNvSpPr>
                <p:nvPr/>
              </p:nvSpPr>
              <p:spPr bwMode="auto">
                <a:xfrm>
                  <a:off x="630" y="2585"/>
                  <a:ext cx="69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147" name="Freeform 1186"/>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148" name="Group 1187"/>
              <p:cNvGrpSpPr>
                <a:grpSpLocks/>
              </p:cNvGrpSpPr>
              <p:nvPr/>
            </p:nvGrpSpPr>
            <p:grpSpPr bwMode="auto">
              <a:xfrm>
                <a:off x="4739" y="1327"/>
                <a:ext cx="582" cy="139"/>
                <a:chOff x="614" y="2568"/>
                <a:chExt cx="725" cy="139"/>
              </a:xfrm>
            </p:grpSpPr>
            <p:sp>
              <p:nvSpPr>
                <p:cNvPr id="22160" name="AutoShape 1188"/>
                <p:cNvSpPr>
                  <a:spLocks noChangeArrowheads="1"/>
                </p:cNvSpPr>
                <p:nvPr/>
              </p:nvSpPr>
              <p:spPr bwMode="auto">
                <a:xfrm>
                  <a:off x="614" y="2569"/>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61" name="AutoShape 1189"/>
                <p:cNvSpPr>
                  <a:spLocks noChangeArrowheads="1"/>
                </p:cNvSpPr>
                <p:nvPr/>
              </p:nvSpPr>
              <p:spPr bwMode="auto">
                <a:xfrm>
                  <a:off x="625" y="2587"/>
                  <a:ext cx="69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149" name="Rectangle 1190"/>
              <p:cNvSpPr>
                <a:spLocks noChangeArrowheads="1"/>
              </p:cNvSpPr>
              <p:nvPr/>
            </p:nvSpPr>
            <p:spPr bwMode="auto">
              <a:xfrm>
                <a:off x="5247" y="429"/>
                <a:ext cx="73" cy="2293"/>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50" name="Freeform 1191"/>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51" name="Freeform 1192"/>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52" name="Oval 1193"/>
              <p:cNvSpPr>
                <a:spLocks noChangeArrowheads="1"/>
              </p:cNvSpPr>
              <p:nvPr/>
            </p:nvSpPr>
            <p:spPr bwMode="auto">
              <a:xfrm>
                <a:off x="5520" y="2610"/>
                <a:ext cx="45"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53" name="Freeform 1194"/>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154" name="AutoShape 1195"/>
              <p:cNvSpPr>
                <a:spLocks noChangeArrowheads="1"/>
              </p:cNvSpPr>
              <p:nvPr/>
            </p:nvSpPr>
            <p:spPr bwMode="auto">
              <a:xfrm>
                <a:off x="4140" y="2675"/>
                <a:ext cx="1198"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55" name="AutoShape 1196"/>
              <p:cNvSpPr>
                <a:spLocks noChangeArrowheads="1"/>
              </p:cNvSpPr>
              <p:nvPr/>
            </p:nvSpPr>
            <p:spPr bwMode="auto">
              <a:xfrm>
                <a:off x="4204" y="2713"/>
                <a:ext cx="1071" cy="84"/>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56" name="Oval 1197"/>
              <p:cNvSpPr>
                <a:spLocks noChangeArrowheads="1"/>
              </p:cNvSpPr>
              <p:nvPr/>
            </p:nvSpPr>
            <p:spPr bwMode="auto">
              <a:xfrm>
                <a:off x="4312" y="2385"/>
                <a:ext cx="154"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57" name="Oval 1198"/>
              <p:cNvSpPr>
                <a:spLocks noChangeArrowheads="1"/>
              </p:cNvSpPr>
              <p:nvPr/>
            </p:nvSpPr>
            <p:spPr bwMode="auto">
              <a:xfrm>
                <a:off x="4485" y="2385"/>
                <a:ext cx="163"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2158" name="Oval 1199"/>
              <p:cNvSpPr>
                <a:spLocks noChangeArrowheads="1"/>
              </p:cNvSpPr>
              <p:nvPr/>
            </p:nvSpPr>
            <p:spPr bwMode="auto">
              <a:xfrm>
                <a:off x="4666" y="2385"/>
                <a:ext cx="154"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59" name="Rectangle 1200"/>
              <p:cNvSpPr>
                <a:spLocks noChangeArrowheads="1"/>
              </p:cNvSpPr>
              <p:nvPr/>
            </p:nvSpPr>
            <p:spPr bwMode="auto">
              <a:xfrm>
                <a:off x="5066" y="1833"/>
                <a:ext cx="82" cy="767"/>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grpSp>
      <p:grpSp>
        <p:nvGrpSpPr>
          <p:cNvPr id="21515" name="Group 2"/>
          <p:cNvGrpSpPr>
            <a:grpSpLocks/>
          </p:cNvGrpSpPr>
          <p:nvPr/>
        </p:nvGrpSpPr>
        <p:grpSpPr bwMode="auto">
          <a:xfrm>
            <a:off x="6726239" y="1384300"/>
            <a:ext cx="3551237" cy="4743450"/>
            <a:chOff x="5202238" y="1384300"/>
            <a:chExt cx="3551237" cy="4743450"/>
          </a:xfrm>
        </p:grpSpPr>
        <p:sp>
          <p:nvSpPr>
            <p:cNvPr id="21516" name="Freeform 416"/>
            <p:cNvSpPr>
              <a:spLocks/>
            </p:cNvSpPr>
            <p:nvPr/>
          </p:nvSpPr>
          <p:spPr bwMode="auto">
            <a:xfrm>
              <a:off x="7023100" y="2001838"/>
              <a:ext cx="1730375" cy="1125537"/>
            </a:xfrm>
            <a:custGeom>
              <a:avLst/>
              <a:gdLst>
                <a:gd name="T0" fmla="*/ 2147483647 w 765"/>
                <a:gd name="T1" fmla="*/ 2147483647 h 459"/>
                <a:gd name="T2" fmla="*/ 2147483647 w 765"/>
                <a:gd name="T3" fmla="*/ 2147483647 h 459"/>
                <a:gd name="T4" fmla="*/ 2147483647 w 765"/>
                <a:gd name="T5" fmla="*/ 2147483647 h 459"/>
                <a:gd name="T6" fmla="*/ 2147483647 w 765"/>
                <a:gd name="T7" fmla="*/ 2147483647 h 459"/>
                <a:gd name="T8" fmla="*/ 2147483647 w 765"/>
                <a:gd name="T9" fmla="*/ 2147483647 h 459"/>
                <a:gd name="T10" fmla="*/ 2147483647 w 765"/>
                <a:gd name="T11" fmla="*/ 2147483647 h 459"/>
                <a:gd name="T12" fmla="*/ 2147483647 w 765"/>
                <a:gd name="T13" fmla="*/ 2147483647 h 459"/>
                <a:gd name="T14" fmla="*/ 2147483647 w 765"/>
                <a:gd name="T15" fmla="*/ 2147483647 h 459"/>
                <a:gd name="T16" fmla="*/ 2147483647 w 765"/>
                <a:gd name="T17" fmla="*/ 2147483647 h 459"/>
                <a:gd name="T18" fmla="*/ 2147483647 w 765"/>
                <a:gd name="T19" fmla="*/ 2147483647 h 459"/>
                <a:gd name="T20" fmla="*/ 2147483647 w 765"/>
                <a:gd name="T21" fmla="*/ 2147483647 h 459"/>
                <a:gd name="T22" fmla="*/ 2147483647 w 765"/>
                <a:gd name="T23" fmla="*/ 2147483647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rgbClr val="00CCFF"/>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17" name="Freeform 415"/>
            <p:cNvSpPr>
              <a:spLocks/>
            </p:cNvSpPr>
            <p:nvPr/>
          </p:nvSpPr>
          <p:spPr bwMode="auto">
            <a:xfrm>
              <a:off x="7004050" y="3527425"/>
              <a:ext cx="1314450" cy="674688"/>
            </a:xfrm>
            <a:custGeom>
              <a:avLst/>
              <a:gdLst>
                <a:gd name="T0" fmla="*/ 2147483647 w 828"/>
                <a:gd name="T1" fmla="*/ 2147483647 h 425"/>
                <a:gd name="T2" fmla="*/ 2147483647 w 828"/>
                <a:gd name="T3" fmla="*/ 2147483647 h 425"/>
                <a:gd name="T4" fmla="*/ 2147483647 w 828"/>
                <a:gd name="T5" fmla="*/ 2147483647 h 425"/>
                <a:gd name="T6" fmla="*/ 2147483647 w 828"/>
                <a:gd name="T7" fmla="*/ 2147483647 h 425"/>
                <a:gd name="T8" fmla="*/ 2147483647 w 828"/>
                <a:gd name="T9" fmla="*/ 2147483647 h 425"/>
                <a:gd name="T10" fmla="*/ 2147483647 w 828"/>
                <a:gd name="T11" fmla="*/ 2147483647 h 425"/>
                <a:gd name="T12" fmla="*/ 2147483647 w 828"/>
                <a:gd name="T13" fmla="*/ 2147483647 h 425"/>
                <a:gd name="T14" fmla="*/ 2147483647 w 828"/>
                <a:gd name="T15" fmla="*/ 2147483647 h 425"/>
                <a:gd name="T16" fmla="*/ 2147483647 w 828"/>
                <a:gd name="T17" fmla="*/ 2147483647 h 425"/>
                <a:gd name="T18" fmla="*/ 2147483647 w 828"/>
                <a:gd name="T19" fmla="*/ 2147483647 h 425"/>
                <a:gd name="T20" fmla="*/ 2147483647 w 828"/>
                <a:gd name="T21" fmla="*/ 2147483647 h 425"/>
                <a:gd name="T22" fmla="*/ 2147483647 w 828"/>
                <a:gd name="T23" fmla="*/ 2147483647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18" name="Freeform 665"/>
            <p:cNvSpPr>
              <a:spLocks/>
            </p:cNvSpPr>
            <p:nvPr/>
          </p:nvSpPr>
          <p:spPr bwMode="auto">
            <a:xfrm>
              <a:off x="5202238" y="1712913"/>
              <a:ext cx="1736725" cy="1071562"/>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519" name="Group 666"/>
            <p:cNvGrpSpPr>
              <a:grpSpLocks/>
            </p:cNvGrpSpPr>
            <p:nvPr/>
          </p:nvGrpSpPr>
          <p:grpSpPr bwMode="auto">
            <a:xfrm>
              <a:off x="5329977" y="2980450"/>
              <a:ext cx="1458912" cy="933450"/>
              <a:chOff x="2889" y="1631"/>
              <a:chExt cx="980" cy="743"/>
            </a:xfrm>
          </p:grpSpPr>
          <p:sp>
            <p:nvSpPr>
              <p:cNvPr id="22126" name="Rectangle 667"/>
              <p:cNvSpPr>
                <a:spLocks noChangeArrowheads="1"/>
              </p:cNvSpPr>
              <p:nvPr/>
            </p:nvSpPr>
            <p:spPr bwMode="auto">
              <a:xfrm>
                <a:off x="3046" y="1841"/>
                <a:ext cx="663" cy="533"/>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127" name="AutoShape 668"/>
              <p:cNvSpPr>
                <a:spLocks noChangeArrowheads="1"/>
              </p:cNvSpPr>
              <p:nvPr/>
            </p:nvSpPr>
            <p:spPr bwMode="auto">
              <a:xfrm>
                <a:off x="2889" y="1631"/>
                <a:ext cx="980" cy="253"/>
              </a:xfrm>
              <a:prstGeom prst="triangle">
                <a:avLst>
                  <a:gd name="adj" fmla="val 50000"/>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00CCFF"/>
                  </a:solidFill>
                </a:endParaRPr>
              </a:p>
            </p:txBody>
          </p:sp>
        </p:grpSp>
        <p:sp>
          <p:nvSpPr>
            <p:cNvPr id="21520" name="Freeform 669"/>
            <p:cNvSpPr>
              <a:spLocks/>
            </p:cNvSpPr>
            <p:nvPr/>
          </p:nvSpPr>
          <p:spPr bwMode="auto">
            <a:xfrm>
              <a:off x="5364163" y="4331380"/>
              <a:ext cx="3225800" cy="1665288"/>
            </a:xfrm>
            <a:custGeom>
              <a:avLst/>
              <a:gdLst>
                <a:gd name="T0" fmla="*/ 2147483647 w 2032"/>
                <a:gd name="T1" fmla="*/ 2147483647 h 1049"/>
                <a:gd name="T2" fmla="*/ 2147483647 w 2032"/>
                <a:gd name="T3" fmla="*/ 2147483647 h 1049"/>
                <a:gd name="T4" fmla="*/ 2147483647 w 2032"/>
                <a:gd name="T5" fmla="*/ 2147483647 h 1049"/>
                <a:gd name="T6" fmla="*/ 2147483647 w 2032"/>
                <a:gd name="T7" fmla="*/ 2147483647 h 1049"/>
                <a:gd name="T8" fmla="*/ 2147483647 w 2032"/>
                <a:gd name="T9" fmla="*/ 2147483647 h 1049"/>
                <a:gd name="T10" fmla="*/ 2147483647 w 2032"/>
                <a:gd name="T11" fmla="*/ 2147483647 h 1049"/>
                <a:gd name="T12" fmla="*/ 2147483647 w 2032"/>
                <a:gd name="T13" fmla="*/ 2147483647 h 1049"/>
                <a:gd name="T14" fmla="*/ 2147483647 w 2032"/>
                <a:gd name="T15" fmla="*/ 2147483647 h 1049"/>
                <a:gd name="T16" fmla="*/ 2147483647 w 2032"/>
                <a:gd name="T17" fmla="*/ 2147483647 h 1049"/>
                <a:gd name="T18" fmla="*/ 2147483647 w 2032"/>
                <a:gd name="T19" fmla="*/ 2147483647 h 1049"/>
                <a:gd name="T20" fmla="*/ 2147483647 w 2032"/>
                <a:gd name="T21" fmla="*/ 2147483647 h 1049"/>
                <a:gd name="T22" fmla="*/ 2147483647 w 2032"/>
                <a:gd name="T23" fmla="*/ 2147483647 h 1049"/>
                <a:gd name="T24" fmla="*/ 2147483647 w 2032"/>
                <a:gd name="T25" fmla="*/ 2147483647 h 1049"/>
                <a:gd name="T26" fmla="*/ 2147483647 w 2032"/>
                <a:gd name="T27" fmla="*/ 2147483647 h 1049"/>
                <a:gd name="T28" fmla="*/ 2147483647 w 2032"/>
                <a:gd name="T29" fmla="*/ 2147483647 h 1049"/>
                <a:gd name="T30" fmla="*/ 2147483647 w 2032"/>
                <a:gd name="T31" fmla="*/ 2147483647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21" name="Line 670"/>
            <p:cNvSpPr>
              <a:spLocks noChangeShapeType="1"/>
            </p:cNvSpPr>
            <p:nvPr/>
          </p:nvSpPr>
          <p:spPr bwMode="auto">
            <a:xfrm rot="-5400000">
              <a:off x="7845425" y="5162551"/>
              <a:ext cx="523875" cy="1397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2" name="Line 671"/>
            <p:cNvSpPr>
              <a:spLocks noChangeShapeType="1"/>
            </p:cNvSpPr>
            <p:nvPr/>
          </p:nvSpPr>
          <p:spPr bwMode="auto">
            <a:xfrm rot="5400000" flipV="1">
              <a:off x="7991475" y="5443538"/>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3" name="Line 672"/>
            <p:cNvSpPr>
              <a:spLocks noChangeShapeType="1"/>
            </p:cNvSpPr>
            <p:nvPr/>
          </p:nvSpPr>
          <p:spPr bwMode="auto">
            <a:xfrm rot="-5400000">
              <a:off x="8177213" y="5116513"/>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4" name="Line 674"/>
            <p:cNvSpPr>
              <a:spLocks noChangeShapeType="1"/>
            </p:cNvSpPr>
            <p:nvPr/>
          </p:nvSpPr>
          <p:spPr bwMode="auto">
            <a:xfrm>
              <a:off x="6100763" y="4776788"/>
              <a:ext cx="217487" cy="100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5" name="Line 675"/>
            <p:cNvSpPr>
              <a:spLocks noChangeShapeType="1"/>
            </p:cNvSpPr>
            <p:nvPr/>
          </p:nvSpPr>
          <p:spPr bwMode="auto">
            <a:xfrm flipV="1">
              <a:off x="5842000" y="5038725"/>
              <a:ext cx="407988" cy="74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6" name="Line 678"/>
            <p:cNvSpPr>
              <a:spLocks noChangeShapeType="1"/>
            </p:cNvSpPr>
            <p:nvPr/>
          </p:nvSpPr>
          <p:spPr bwMode="auto">
            <a:xfrm flipH="1">
              <a:off x="6267450" y="5102225"/>
              <a:ext cx="144463" cy="169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7" name="Line 679"/>
            <p:cNvSpPr>
              <a:spLocks noChangeShapeType="1"/>
            </p:cNvSpPr>
            <p:nvPr/>
          </p:nvSpPr>
          <p:spPr bwMode="auto">
            <a:xfrm flipH="1" flipV="1">
              <a:off x="6586538" y="5110163"/>
              <a:ext cx="76200" cy="1635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8" name="Line 680"/>
            <p:cNvSpPr>
              <a:spLocks noChangeShapeType="1"/>
            </p:cNvSpPr>
            <p:nvPr/>
          </p:nvSpPr>
          <p:spPr bwMode="auto">
            <a:xfrm>
              <a:off x="6743700" y="5056188"/>
              <a:ext cx="503238" cy="269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9" name="Line 682"/>
            <p:cNvSpPr>
              <a:spLocks noChangeShapeType="1"/>
            </p:cNvSpPr>
            <p:nvPr/>
          </p:nvSpPr>
          <p:spPr bwMode="auto">
            <a:xfrm>
              <a:off x="6284913" y="3551238"/>
              <a:ext cx="0" cy="1063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0" name="Line 683"/>
            <p:cNvSpPr>
              <a:spLocks noChangeShapeType="1"/>
            </p:cNvSpPr>
            <p:nvPr/>
          </p:nvSpPr>
          <p:spPr bwMode="auto">
            <a:xfrm flipV="1">
              <a:off x="5891213" y="3736975"/>
              <a:ext cx="16827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1531" name="Picture 684"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0388" y="3548063"/>
              <a:ext cx="3698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32" name="Line 685"/>
            <p:cNvSpPr>
              <a:spLocks noChangeShapeType="1"/>
            </p:cNvSpPr>
            <p:nvPr/>
          </p:nvSpPr>
          <p:spPr bwMode="auto">
            <a:xfrm rot="5400000" flipV="1">
              <a:off x="7994650" y="5440363"/>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3" name="Line 686"/>
            <p:cNvSpPr>
              <a:spLocks noChangeShapeType="1"/>
            </p:cNvSpPr>
            <p:nvPr/>
          </p:nvSpPr>
          <p:spPr bwMode="auto">
            <a:xfrm flipV="1">
              <a:off x="5894388" y="3733800"/>
              <a:ext cx="16827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1534" name="Picture 708"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1975" y="3546475"/>
              <a:ext cx="36988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35" name="Line 711"/>
            <p:cNvSpPr>
              <a:spLocks noChangeShapeType="1"/>
            </p:cNvSpPr>
            <p:nvPr/>
          </p:nvSpPr>
          <p:spPr bwMode="auto">
            <a:xfrm>
              <a:off x="7396163" y="3816350"/>
              <a:ext cx="163512" cy="1206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6" name="Line 712"/>
            <p:cNvSpPr>
              <a:spLocks noChangeShapeType="1"/>
            </p:cNvSpPr>
            <p:nvPr/>
          </p:nvSpPr>
          <p:spPr bwMode="auto">
            <a:xfrm>
              <a:off x="7493000" y="3736975"/>
              <a:ext cx="279400"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7" name="Line 713"/>
            <p:cNvSpPr>
              <a:spLocks noChangeShapeType="1"/>
            </p:cNvSpPr>
            <p:nvPr/>
          </p:nvSpPr>
          <p:spPr bwMode="auto">
            <a:xfrm flipV="1">
              <a:off x="7729538" y="3822700"/>
              <a:ext cx="134937" cy="1047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8" name="Line 714"/>
            <p:cNvSpPr>
              <a:spLocks noChangeShapeType="1"/>
            </p:cNvSpPr>
            <p:nvPr/>
          </p:nvSpPr>
          <p:spPr bwMode="auto">
            <a:xfrm>
              <a:off x="6723063" y="2590800"/>
              <a:ext cx="509587"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39" name="Line 715"/>
            <p:cNvSpPr>
              <a:spLocks noChangeShapeType="1"/>
            </p:cNvSpPr>
            <p:nvPr/>
          </p:nvSpPr>
          <p:spPr bwMode="auto">
            <a:xfrm>
              <a:off x="7358063" y="4700588"/>
              <a:ext cx="390525" cy="184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0" name="Line 716"/>
            <p:cNvSpPr>
              <a:spLocks noChangeShapeType="1"/>
            </p:cNvSpPr>
            <p:nvPr/>
          </p:nvSpPr>
          <p:spPr bwMode="auto">
            <a:xfrm flipV="1">
              <a:off x="6737350" y="4687888"/>
              <a:ext cx="322263" cy="19843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1" name="Line 717"/>
            <p:cNvSpPr>
              <a:spLocks noChangeShapeType="1"/>
            </p:cNvSpPr>
            <p:nvPr/>
          </p:nvSpPr>
          <p:spPr bwMode="auto">
            <a:xfrm flipV="1">
              <a:off x="6780213" y="4979988"/>
              <a:ext cx="97155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2" name="Line 718"/>
            <p:cNvSpPr>
              <a:spLocks noChangeShapeType="1"/>
            </p:cNvSpPr>
            <p:nvPr/>
          </p:nvSpPr>
          <p:spPr bwMode="auto">
            <a:xfrm flipV="1">
              <a:off x="7577138" y="2495550"/>
              <a:ext cx="123825" cy="87313"/>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3" name="Line 719"/>
            <p:cNvSpPr>
              <a:spLocks noChangeShapeType="1"/>
            </p:cNvSpPr>
            <p:nvPr/>
          </p:nvSpPr>
          <p:spPr bwMode="auto">
            <a:xfrm>
              <a:off x="7405688" y="2668588"/>
              <a:ext cx="0" cy="8255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4" name="Line 720"/>
            <p:cNvSpPr>
              <a:spLocks noChangeShapeType="1"/>
            </p:cNvSpPr>
            <p:nvPr/>
          </p:nvSpPr>
          <p:spPr bwMode="auto">
            <a:xfrm flipV="1">
              <a:off x="7577138" y="2565400"/>
              <a:ext cx="263525" cy="2889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5" name="Line 721"/>
            <p:cNvSpPr>
              <a:spLocks noChangeShapeType="1"/>
            </p:cNvSpPr>
            <p:nvPr/>
          </p:nvSpPr>
          <p:spPr bwMode="auto">
            <a:xfrm>
              <a:off x="7942263" y="2563813"/>
              <a:ext cx="0" cy="1968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6" name="Line 722"/>
            <p:cNvSpPr>
              <a:spLocks noChangeShapeType="1"/>
            </p:cNvSpPr>
            <p:nvPr/>
          </p:nvSpPr>
          <p:spPr bwMode="auto">
            <a:xfrm>
              <a:off x="7596188" y="2870200"/>
              <a:ext cx="1889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7" name="Line 723"/>
            <p:cNvSpPr>
              <a:spLocks noChangeShapeType="1"/>
            </p:cNvSpPr>
            <p:nvPr/>
          </p:nvSpPr>
          <p:spPr bwMode="auto">
            <a:xfrm>
              <a:off x="8150225" y="2860675"/>
              <a:ext cx="177800"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8" name="Line 724"/>
            <p:cNvSpPr>
              <a:spLocks noChangeShapeType="1"/>
            </p:cNvSpPr>
            <p:nvPr/>
          </p:nvSpPr>
          <p:spPr bwMode="auto">
            <a:xfrm flipH="1">
              <a:off x="7296150" y="2936875"/>
              <a:ext cx="98425" cy="70485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49" name="Line 725"/>
            <p:cNvSpPr>
              <a:spLocks noChangeShapeType="1"/>
            </p:cNvSpPr>
            <p:nvPr/>
          </p:nvSpPr>
          <p:spPr bwMode="auto">
            <a:xfrm flipH="1">
              <a:off x="7888288" y="2936875"/>
              <a:ext cx="111125" cy="7270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50" name="Line 726"/>
            <p:cNvSpPr>
              <a:spLocks noChangeShapeType="1"/>
            </p:cNvSpPr>
            <p:nvPr/>
          </p:nvSpPr>
          <p:spPr bwMode="auto">
            <a:xfrm flipV="1">
              <a:off x="7272338" y="4078288"/>
              <a:ext cx="227012" cy="43656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51" name="Line 727"/>
            <p:cNvSpPr>
              <a:spLocks noChangeShapeType="1"/>
            </p:cNvSpPr>
            <p:nvPr/>
          </p:nvSpPr>
          <p:spPr bwMode="auto">
            <a:xfrm>
              <a:off x="8345488" y="2859088"/>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1552" name="Line 728"/>
            <p:cNvSpPr>
              <a:spLocks noChangeShapeType="1"/>
            </p:cNvSpPr>
            <p:nvPr/>
          </p:nvSpPr>
          <p:spPr bwMode="auto">
            <a:xfrm>
              <a:off x="6289675" y="2406650"/>
              <a:ext cx="152400" cy="95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53" name="Oval 407"/>
            <p:cNvSpPr>
              <a:spLocks noChangeArrowheads="1"/>
            </p:cNvSpPr>
            <p:nvPr/>
          </p:nvSpPr>
          <p:spPr bwMode="auto">
            <a:xfrm>
              <a:off x="6354763" y="2565400"/>
              <a:ext cx="387350" cy="9525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554" name="Rectangle 410"/>
            <p:cNvSpPr>
              <a:spLocks noChangeArrowheads="1"/>
            </p:cNvSpPr>
            <p:nvPr/>
          </p:nvSpPr>
          <p:spPr bwMode="auto">
            <a:xfrm>
              <a:off x="6354763" y="2555875"/>
              <a:ext cx="388937" cy="58738"/>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555" name="Oval 411"/>
            <p:cNvSpPr>
              <a:spLocks noChangeArrowheads="1"/>
            </p:cNvSpPr>
            <p:nvPr/>
          </p:nvSpPr>
          <p:spPr bwMode="auto">
            <a:xfrm>
              <a:off x="6353175" y="2490788"/>
              <a:ext cx="387350" cy="111125"/>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556" name="Group 732"/>
            <p:cNvGrpSpPr>
              <a:grpSpLocks/>
            </p:cNvGrpSpPr>
            <p:nvPr/>
          </p:nvGrpSpPr>
          <p:grpSpPr bwMode="auto">
            <a:xfrm>
              <a:off x="6430963" y="2519363"/>
              <a:ext cx="219075" cy="52387"/>
              <a:chOff x="2468" y="1332"/>
              <a:chExt cx="310" cy="60"/>
            </a:xfrm>
          </p:grpSpPr>
          <p:sp>
            <p:nvSpPr>
              <p:cNvPr id="22124" name="Freeform 73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125" name="Freeform 73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1557" name="Line 735"/>
            <p:cNvSpPr>
              <a:spLocks noChangeShapeType="1"/>
            </p:cNvSpPr>
            <p:nvPr/>
          </p:nvSpPr>
          <p:spPr bwMode="auto">
            <a:xfrm>
              <a:off x="6354763" y="2543175"/>
              <a:ext cx="0" cy="746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58" name="Line 736"/>
            <p:cNvSpPr>
              <a:spLocks noChangeShapeType="1"/>
            </p:cNvSpPr>
            <p:nvPr/>
          </p:nvSpPr>
          <p:spPr bwMode="auto">
            <a:xfrm>
              <a:off x="6740525" y="2546350"/>
              <a:ext cx="0" cy="730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1559" name="Group 737"/>
            <p:cNvGrpSpPr>
              <a:grpSpLocks/>
            </p:cNvGrpSpPr>
            <p:nvPr/>
          </p:nvGrpSpPr>
          <p:grpSpPr bwMode="auto">
            <a:xfrm>
              <a:off x="7202488" y="2493963"/>
              <a:ext cx="390525" cy="174625"/>
              <a:chOff x="4334" y="1470"/>
              <a:chExt cx="246" cy="107"/>
            </a:xfrm>
          </p:grpSpPr>
          <p:sp>
            <p:nvSpPr>
              <p:cNvPr id="2211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11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11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119" name="Group 741"/>
              <p:cNvGrpSpPr>
                <a:grpSpLocks/>
              </p:cNvGrpSpPr>
              <p:nvPr/>
            </p:nvGrpSpPr>
            <p:grpSpPr bwMode="auto">
              <a:xfrm>
                <a:off x="4383" y="1488"/>
                <a:ext cx="138" cy="33"/>
                <a:chOff x="2468" y="1332"/>
                <a:chExt cx="310" cy="60"/>
              </a:xfrm>
            </p:grpSpPr>
            <p:sp>
              <p:nvSpPr>
                <p:cNvPr id="22122" name="Freeform 74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123" name="Freeform 74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120" name="Line 74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21" name="Line 745"/>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60" name="Group 746"/>
            <p:cNvGrpSpPr>
              <a:grpSpLocks/>
            </p:cNvGrpSpPr>
            <p:nvPr/>
          </p:nvGrpSpPr>
          <p:grpSpPr bwMode="auto">
            <a:xfrm>
              <a:off x="7213600" y="2757488"/>
              <a:ext cx="390525" cy="174625"/>
              <a:chOff x="4334" y="1470"/>
              <a:chExt cx="246" cy="107"/>
            </a:xfrm>
          </p:grpSpPr>
          <p:sp>
            <p:nvSpPr>
              <p:cNvPr id="2210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10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11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111" name="Group 750"/>
              <p:cNvGrpSpPr>
                <a:grpSpLocks/>
              </p:cNvGrpSpPr>
              <p:nvPr/>
            </p:nvGrpSpPr>
            <p:grpSpPr bwMode="auto">
              <a:xfrm>
                <a:off x="4383" y="1488"/>
                <a:ext cx="138" cy="33"/>
                <a:chOff x="2468" y="1332"/>
                <a:chExt cx="310" cy="60"/>
              </a:xfrm>
            </p:grpSpPr>
            <p:sp>
              <p:nvSpPr>
                <p:cNvPr id="22114" name="Freeform 75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115" name="Freeform 75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112" name="Line 753"/>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3" name="Line 754"/>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61" name="Group 764"/>
            <p:cNvGrpSpPr>
              <a:grpSpLocks/>
            </p:cNvGrpSpPr>
            <p:nvPr/>
          </p:nvGrpSpPr>
          <p:grpSpPr bwMode="auto">
            <a:xfrm>
              <a:off x="7689850" y="2393950"/>
              <a:ext cx="390525" cy="174625"/>
              <a:chOff x="4334" y="1470"/>
              <a:chExt cx="246" cy="107"/>
            </a:xfrm>
          </p:grpSpPr>
          <p:sp>
            <p:nvSpPr>
              <p:cNvPr id="22100"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101"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102"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103" name="Group 768"/>
              <p:cNvGrpSpPr>
                <a:grpSpLocks/>
              </p:cNvGrpSpPr>
              <p:nvPr/>
            </p:nvGrpSpPr>
            <p:grpSpPr bwMode="auto">
              <a:xfrm>
                <a:off x="4383" y="1488"/>
                <a:ext cx="138" cy="33"/>
                <a:chOff x="2468" y="1332"/>
                <a:chExt cx="310" cy="60"/>
              </a:xfrm>
            </p:grpSpPr>
            <p:sp>
              <p:nvSpPr>
                <p:cNvPr id="22106" name="Freeform 76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107" name="Freeform 77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104" name="Line 77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05" name="Line 77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1562" name="Line 782"/>
            <p:cNvSpPr>
              <a:spLocks noChangeShapeType="1"/>
            </p:cNvSpPr>
            <p:nvPr/>
          </p:nvSpPr>
          <p:spPr bwMode="auto">
            <a:xfrm>
              <a:off x="6427788" y="3743325"/>
              <a:ext cx="6794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1563" name="Group 801"/>
            <p:cNvGrpSpPr>
              <a:grpSpLocks/>
            </p:cNvGrpSpPr>
            <p:nvPr/>
          </p:nvGrpSpPr>
          <p:grpSpPr bwMode="auto">
            <a:xfrm>
              <a:off x="7591425" y="4806950"/>
              <a:ext cx="622300" cy="244475"/>
              <a:chOff x="4334" y="1470"/>
              <a:chExt cx="246" cy="107"/>
            </a:xfrm>
          </p:grpSpPr>
          <p:sp>
            <p:nvSpPr>
              <p:cNvPr id="22092"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093"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094"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095" name="Group 805"/>
              <p:cNvGrpSpPr>
                <a:grpSpLocks/>
              </p:cNvGrpSpPr>
              <p:nvPr/>
            </p:nvGrpSpPr>
            <p:grpSpPr bwMode="auto">
              <a:xfrm>
                <a:off x="4383" y="1488"/>
                <a:ext cx="138" cy="33"/>
                <a:chOff x="2468" y="1332"/>
                <a:chExt cx="310" cy="60"/>
              </a:xfrm>
            </p:grpSpPr>
            <p:sp>
              <p:nvSpPr>
                <p:cNvPr id="22098" name="Freeform 80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099" name="Freeform 80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096" name="Line 80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97" name="Line 809"/>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64" name="Group 810"/>
            <p:cNvGrpSpPr>
              <a:grpSpLocks/>
            </p:cNvGrpSpPr>
            <p:nvPr/>
          </p:nvGrpSpPr>
          <p:grpSpPr bwMode="auto">
            <a:xfrm>
              <a:off x="6965950" y="4508500"/>
              <a:ext cx="622300" cy="244475"/>
              <a:chOff x="4334" y="1470"/>
              <a:chExt cx="246" cy="107"/>
            </a:xfrm>
          </p:grpSpPr>
          <p:sp>
            <p:nvSpPr>
              <p:cNvPr id="22084"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085"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086"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087" name="Group 814"/>
              <p:cNvGrpSpPr>
                <a:grpSpLocks/>
              </p:cNvGrpSpPr>
              <p:nvPr/>
            </p:nvGrpSpPr>
            <p:grpSpPr bwMode="auto">
              <a:xfrm>
                <a:off x="4383" y="1488"/>
                <a:ext cx="138" cy="33"/>
                <a:chOff x="2468" y="1332"/>
                <a:chExt cx="310" cy="60"/>
              </a:xfrm>
            </p:grpSpPr>
            <p:sp>
              <p:nvSpPr>
                <p:cNvPr id="22090" name="Freeform 81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091" name="Freeform 81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088" name="Line 81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89" name="Line 818"/>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65" name="Group 819"/>
            <p:cNvGrpSpPr>
              <a:grpSpLocks/>
            </p:cNvGrpSpPr>
            <p:nvPr/>
          </p:nvGrpSpPr>
          <p:grpSpPr bwMode="auto">
            <a:xfrm>
              <a:off x="6242050" y="4851400"/>
              <a:ext cx="622300" cy="244475"/>
              <a:chOff x="4334" y="1470"/>
              <a:chExt cx="246" cy="107"/>
            </a:xfrm>
          </p:grpSpPr>
          <p:sp>
            <p:nvSpPr>
              <p:cNvPr id="22076"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077"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078"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079" name="Group 823"/>
              <p:cNvGrpSpPr>
                <a:grpSpLocks/>
              </p:cNvGrpSpPr>
              <p:nvPr/>
            </p:nvGrpSpPr>
            <p:grpSpPr bwMode="auto">
              <a:xfrm>
                <a:off x="4383" y="1488"/>
                <a:ext cx="138" cy="33"/>
                <a:chOff x="2468" y="1332"/>
                <a:chExt cx="310" cy="60"/>
              </a:xfrm>
            </p:grpSpPr>
            <p:sp>
              <p:nvSpPr>
                <p:cNvPr id="22082" name="Freeform 82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083" name="Freeform 82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080" name="Line 82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81" name="Line 827"/>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66" name="Group 828"/>
            <p:cNvGrpSpPr>
              <a:grpSpLocks/>
            </p:cNvGrpSpPr>
            <p:nvPr/>
          </p:nvGrpSpPr>
          <p:grpSpPr bwMode="auto">
            <a:xfrm>
              <a:off x="6051550" y="3644900"/>
              <a:ext cx="390525" cy="171450"/>
              <a:chOff x="4334" y="1470"/>
              <a:chExt cx="246" cy="107"/>
            </a:xfrm>
          </p:grpSpPr>
          <p:sp>
            <p:nvSpPr>
              <p:cNvPr id="22068"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2069"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2070"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2071" name="Group 832"/>
              <p:cNvGrpSpPr>
                <a:grpSpLocks/>
              </p:cNvGrpSpPr>
              <p:nvPr/>
            </p:nvGrpSpPr>
            <p:grpSpPr bwMode="auto">
              <a:xfrm>
                <a:off x="4383" y="1488"/>
                <a:ext cx="138" cy="33"/>
                <a:chOff x="2468" y="1332"/>
                <a:chExt cx="310" cy="60"/>
              </a:xfrm>
            </p:grpSpPr>
            <p:sp>
              <p:nvSpPr>
                <p:cNvPr id="22074" name="Freeform 83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2075" name="Freeform 83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2072" name="Line 835"/>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73" name="Line 836"/>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567" name="Group 846"/>
            <p:cNvGrpSpPr>
              <a:grpSpLocks/>
            </p:cNvGrpSpPr>
            <p:nvPr/>
          </p:nvGrpSpPr>
          <p:grpSpPr bwMode="auto">
            <a:xfrm>
              <a:off x="6138863" y="1989138"/>
              <a:ext cx="282575" cy="477837"/>
              <a:chOff x="3748" y="1253"/>
              <a:chExt cx="178" cy="301"/>
            </a:xfrm>
          </p:grpSpPr>
          <p:sp>
            <p:nvSpPr>
              <p:cNvPr id="22052" name="Line 270"/>
              <p:cNvSpPr>
                <a:spLocks noChangeShapeType="1"/>
              </p:cNvSpPr>
              <p:nvPr/>
            </p:nvSpPr>
            <p:spPr bwMode="auto">
              <a:xfrm flipH="1">
                <a:off x="3748" y="1276"/>
                <a:ext cx="89"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3" name="Line 271"/>
              <p:cNvSpPr>
                <a:spLocks noChangeShapeType="1"/>
              </p:cNvSpPr>
              <p:nvPr/>
            </p:nvSpPr>
            <p:spPr bwMode="auto">
              <a:xfrm>
                <a:off x="3837" y="1276"/>
                <a:ext cx="89" cy="25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4" name="Line 272"/>
              <p:cNvSpPr>
                <a:spLocks noChangeShapeType="1"/>
              </p:cNvSpPr>
              <p:nvPr/>
            </p:nvSpPr>
            <p:spPr bwMode="auto">
              <a:xfrm>
                <a:off x="3748" y="1527"/>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5" name="Line 273"/>
              <p:cNvSpPr>
                <a:spLocks noChangeShapeType="1"/>
              </p:cNvSpPr>
              <p:nvPr/>
            </p:nvSpPr>
            <p:spPr bwMode="auto">
              <a:xfrm flipH="1">
                <a:off x="3837" y="1527"/>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6" name="Line 274"/>
              <p:cNvSpPr>
                <a:spLocks noChangeShapeType="1"/>
              </p:cNvSpPr>
              <p:nvPr/>
            </p:nvSpPr>
            <p:spPr bwMode="auto">
              <a:xfrm>
                <a:off x="3837" y="1282"/>
                <a:ext cx="0" cy="2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7" name="Line 275"/>
              <p:cNvSpPr>
                <a:spLocks noChangeShapeType="1"/>
              </p:cNvSpPr>
              <p:nvPr/>
            </p:nvSpPr>
            <p:spPr bwMode="auto">
              <a:xfrm flipV="1">
                <a:off x="3748" y="1501"/>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8" name="Line 276"/>
              <p:cNvSpPr>
                <a:spLocks noChangeShapeType="1"/>
              </p:cNvSpPr>
              <p:nvPr/>
            </p:nvSpPr>
            <p:spPr bwMode="auto">
              <a:xfrm flipH="1" flipV="1">
                <a:off x="3837" y="1501"/>
                <a:ext cx="89" cy="2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59" name="Line 277"/>
              <p:cNvSpPr>
                <a:spLocks noChangeShapeType="1"/>
              </p:cNvSpPr>
              <p:nvPr/>
            </p:nvSpPr>
            <p:spPr bwMode="auto">
              <a:xfrm>
                <a:off x="3786" y="1418"/>
                <a:ext cx="51"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0" name="Line 278"/>
              <p:cNvSpPr>
                <a:spLocks noChangeShapeType="1"/>
              </p:cNvSpPr>
              <p:nvPr/>
            </p:nvSpPr>
            <p:spPr bwMode="auto">
              <a:xfrm flipV="1">
                <a:off x="3837" y="1418"/>
                <a:ext cx="54"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1" name="Line 279"/>
              <p:cNvSpPr>
                <a:spLocks noChangeShapeType="1"/>
              </p:cNvSpPr>
              <p:nvPr/>
            </p:nvSpPr>
            <p:spPr bwMode="auto">
              <a:xfrm>
                <a:off x="3768" y="1455"/>
                <a:ext cx="66" cy="2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2" name="Line 280"/>
              <p:cNvSpPr>
                <a:spLocks noChangeShapeType="1"/>
              </p:cNvSpPr>
              <p:nvPr/>
            </p:nvSpPr>
            <p:spPr bwMode="auto">
              <a:xfrm flipV="1">
                <a:off x="3837" y="1461"/>
                <a:ext cx="66" cy="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3" name="Line 281"/>
              <p:cNvSpPr>
                <a:spLocks noChangeShapeType="1"/>
              </p:cNvSpPr>
              <p:nvPr/>
            </p:nvSpPr>
            <p:spPr bwMode="auto">
              <a:xfrm flipV="1">
                <a:off x="3837" y="1381"/>
                <a:ext cx="34" cy="1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4" name="Line 282"/>
              <p:cNvSpPr>
                <a:spLocks noChangeShapeType="1"/>
              </p:cNvSpPr>
              <p:nvPr/>
            </p:nvSpPr>
            <p:spPr bwMode="auto">
              <a:xfrm flipV="1">
                <a:off x="3837" y="1329"/>
                <a:ext cx="21" cy="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5" name="Line 283"/>
              <p:cNvSpPr>
                <a:spLocks noChangeShapeType="1"/>
              </p:cNvSpPr>
              <p:nvPr/>
            </p:nvSpPr>
            <p:spPr bwMode="auto">
              <a:xfrm>
                <a:off x="3798" y="1377"/>
                <a:ext cx="42" cy="1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6" name="Line 284"/>
              <p:cNvSpPr>
                <a:spLocks noChangeShapeType="1"/>
              </p:cNvSpPr>
              <p:nvPr/>
            </p:nvSpPr>
            <p:spPr bwMode="auto">
              <a:xfrm>
                <a:off x="3817" y="1327"/>
                <a:ext cx="24" cy="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2067" name="Oval 862"/>
              <p:cNvSpPr>
                <a:spLocks noChangeArrowheads="1"/>
              </p:cNvSpPr>
              <p:nvPr/>
            </p:nvSpPr>
            <p:spPr bwMode="auto">
              <a:xfrm>
                <a:off x="3821" y="1253"/>
                <a:ext cx="30" cy="29"/>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pic>
          <p:nvPicPr>
            <p:cNvPr id="21568" name="Picture 915"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9625" y="5056188"/>
              <a:ext cx="4333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69" name="Line 918"/>
            <p:cNvSpPr>
              <a:spLocks noChangeShapeType="1"/>
            </p:cNvSpPr>
            <p:nvPr/>
          </p:nvSpPr>
          <p:spPr bwMode="auto">
            <a:xfrm rot="5400000" flipV="1">
              <a:off x="7991475" y="5440363"/>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1570" name="Group 919"/>
            <p:cNvGrpSpPr>
              <a:grpSpLocks/>
            </p:cNvGrpSpPr>
            <p:nvPr/>
          </p:nvGrpSpPr>
          <p:grpSpPr bwMode="auto">
            <a:xfrm flipH="1">
              <a:off x="5775325" y="4533900"/>
              <a:ext cx="414338" cy="373063"/>
              <a:chOff x="2839" y="3501"/>
              <a:chExt cx="755" cy="803"/>
            </a:xfrm>
          </p:grpSpPr>
          <p:pic>
            <p:nvPicPr>
              <p:cNvPr id="22050" name="Picture 920" descr="desktop_computer_stylized_medium"/>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51" name="Freeform 921"/>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1571" name="Group 922"/>
            <p:cNvGrpSpPr>
              <a:grpSpLocks/>
            </p:cNvGrpSpPr>
            <p:nvPr/>
          </p:nvGrpSpPr>
          <p:grpSpPr bwMode="auto">
            <a:xfrm flipH="1">
              <a:off x="5457825" y="4954588"/>
              <a:ext cx="482600" cy="406400"/>
              <a:chOff x="2839" y="3501"/>
              <a:chExt cx="755" cy="803"/>
            </a:xfrm>
          </p:grpSpPr>
          <p:pic>
            <p:nvPicPr>
              <p:cNvPr id="22048" name="Picture 923" descr="desktop_computer_stylized_medium"/>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49" name="Freeform 924"/>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1572" name="Group 925"/>
            <p:cNvGrpSpPr>
              <a:grpSpLocks/>
            </p:cNvGrpSpPr>
            <p:nvPr/>
          </p:nvGrpSpPr>
          <p:grpSpPr bwMode="auto">
            <a:xfrm flipH="1">
              <a:off x="5935663" y="5256213"/>
              <a:ext cx="427037" cy="349250"/>
              <a:chOff x="2839" y="3501"/>
              <a:chExt cx="755" cy="803"/>
            </a:xfrm>
          </p:grpSpPr>
          <p:pic>
            <p:nvPicPr>
              <p:cNvPr id="22046" name="Picture 926" descr="desktop_computer_stylized_medium"/>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47" name="Freeform 927"/>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1573" name="Group 928"/>
            <p:cNvGrpSpPr>
              <a:grpSpLocks/>
            </p:cNvGrpSpPr>
            <p:nvPr/>
          </p:nvGrpSpPr>
          <p:grpSpPr bwMode="auto">
            <a:xfrm>
              <a:off x="6550025" y="5238750"/>
              <a:ext cx="427038" cy="350838"/>
              <a:chOff x="2839" y="3501"/>
              <a:chExt cx="755" cy="803"/>
            </a:xfrm>
          </p:grpSpPr>
          <p:pic>
            <p:nvPicPr>
              <p:cNvPr id="22044" name="Picture 929" descr="desktop_computer_stylized_medium"/>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45" name="Freeform 930"/>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21574" name="Picture 933" descr="iphone_stylized_small"/>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773010" y="1604047"/>
              <a:ext cx="136841" cy="32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75" name="Picture 934" descr="antenna_radiation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618163" y="1558925"/>
              <a:ext cx="415925" cy="88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76" name="Picture 936"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4388" y="50577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577" name="Group 938"/>
            <p:cNvGrpSpPr>
              <a:grpSpLocks/>
            </p:cNvGrpSpPr>
            <p:nvPr/>
          </p:nvGrpSpPr>
          <p:grpSpPr bwMode="auto">
            <a:xfrm>
              <a:off x="8240713" y="5002213"/>
              <a:ext cx="227012" cy="481012"/>
              <a:chOff x="4140" y="429"/>
              <a:chExt cx="1425" cy="2396"/>
            </a:xfrm>
          </p:grpSpPr>
          <p:sp>
            <p:nvSpPr>
              <p:cNvPr id="22012" name="Freeform 939"/>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3" name="Rectangle 940"/>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14" name="Freeform 941"/>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5" name="Freeform 942"/>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16" name="Rectangle 943"/>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2017" name="Group 944"/>
              <p:cNvGrpSpPr>
                <a:grpSpLocks/>
              </p:cNvGrpSpPr>
              <p:nvPr/>
            </p:nvGrpSpPr>
            <p:grpSpPr bwMode="auto">
              <a:xfrm>
                <a:off x="4749" y="668"/>
                <a:ext cx="581" cy="145"/>
                <a:chOff x="614" y="2568"/>
                <a:chExt cx="725" cy="139"/>
              </a:xfrm>
            </p:grpSpPr>
            <p:sp>
              <p:nvSpPr>
                <p:cNvPr id="22042" name="AutoShape 945"/>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43" name="AutoShape 946"/>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018" name="Rectangle 947"/>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2019" name="Group 948"/>
              <p:cNvGrpSpPr>
                <a:grpSpLocks/>
              </p:cNvGrpSpPr>
              <p:nvPr/>
            </p:nvGrpSpPr>
            <p:grpSpPr bwMode="auto">
              <a:xfrm>
                <a:off x="4747" y="994"/>
                <a:ext cx="581" cy="134"/>
                <a:chOff x="614" y="2568"/>
                <a:chExt cx="725" cy="139"/>
              </a:xfrm>
            </p:grpSpPr>
            <p:sp>
              <p:nvSpPr>
                <p:cNvPr id="22040" name="AutoShape 949"/>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41" name="AutoShape 950"/>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020" name="Rectangle 951"/>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21" name="Rectangle 952"/>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2022" name="Group 953"/>
              <p:cNvGrpSpPr>
                <a:grpSpLocks/>
              </p:cNvGrpSpPr>
              <p:nvPr/>
            </p:nvGrpSpPr>
            <p:grpSpPr bwMode="auto">
              <a:xfrm>
                <a:off x="4735" y="1627"/>
                <a:ext cx="582" cy="151"/>
                <a:chOff x="614" y="2568"/>
                <a:chExt cx="725" cy="139"/>
              </a:xfrm>
            </p:grpSpPr>
            <p:sp>
              <p:nvSpPr>
                <p:cNvPr id="22038" name="AutoShape 954"/>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39" name="AutoShape 955"/>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023" name="Freeform 956"/>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2024" name="Group 957"/>
              <p:cNvGrpSpPr>
                <a:grpSpLocks/>
              </p:cNvGrpSpPr>
              <p:nvPr/>
            </p:nvGrpSpPr>
            <p:grpSpPr bwMode="auto">
              <a:xfrm>
                <a:off x="4739" y="1327"/>
                <a:ext cx="582" cy="139"/>
                <a:chOff x="614" y="2568"/>
                <a:chExt cx="725" cy="139"/>
              </a:xfrm>
            </p:grpSpPr>
            <p:sp>
              <p:nvSpPr>
                <p:cNvPr id="22036" name="AutoShape 958"/>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37" name="AutoShape 959"/>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2025" name="Rectangle 960"/>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26" name="Freeform 961"/>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27" name="Freeform 962"/>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28" name="Oval 963"/>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29" name="Freeform 964"/>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30" name="AutoShape 965"/>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31" name="AutoShape 966"/>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32" name="Oval 967"/>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33" name="Oval 968"/>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2034" name="Oval 969"/>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35" name="Rectangle 970"/>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grpSp>
          <p:nvGrpSpPr>
            <p:cNvPr id="21578" name="Group 971"/>
            <p:cNvGrpSpPr>
              <a:grpSpLocks/>
            </p:cNvGrpSpPr>
            <p:nvPr/>
          </p:nvGrpSpPr>
          <p:grpSpPr bwMode="auto">
            <a:xfrm>
              <a:off x="7924800" y="5303838"/>
              <a:ext cx="227013" cy="481012"/>
              <a:chOff x="4140" y="429"/>
              <a:chExt cx="1425" cy="2396"/>
            </a:xfrm>
          </p:grpSpPr>
          <p:sp>
            <p:nvSpPr>
              <p:cNvPr id="21980" name="Freeform 972"/>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81" name="Rectangle 973"/>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1982" name="Freeform 974"/>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83" name="Freeform 975"/>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84" name="Rectangle 976"/>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1985" name="Group 977"/>
              <p:cNvGrpSpPr>
                <a:grpSpLocks/>
              </p:cNvGrpSpPr>
              <p:nvPr/>
            </p:nvGrpSpPr>
            <p:grpSpPr bwMode="auto">
              <a:xfrm>
                <a:off x="4749" y="668"/>
                <a:ext cx="581" cy="145"/>
                <a:chOff x="614" y="2568"/>
                <a:chExt cx="725" cy="139"/>
              </a:xfrm>
            </p:grpSpPr>
            <p:sp>
              <p:nvSpPr>
                <p:cNvPr id="22010" name="AutoShape 978"/>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11" name="AutoShape 979"/>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1986" name="Rectangle 980"/>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1987" name="Group 981"/>
              <p:cNvGrpSpPr>
                <a:grpSpLocks/>
              </p:cNvGrpSpPr>
              <p:nvPr/>
            </p:nvGrpSpPr>
            <p:grpSpPr bwMode="auto">
              <a:xfrm>
                <a:off x="4747" y="994"/>
                <a:ext cx="581" cy="134"/>
                <a:chOff x="614" y="2568"/>
                <a:chExt cx="725" cy="139"/>
              </a:xfrm>
            </p:grpSpPr>
            <p:sp>
              <p:nvSpPr>
                <p:cNvPr id="22008" name="AutoShape 982"/>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09" name="AutoShape 983"/>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1988" name="Rectangle 984"/>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1989" name="Rectangle 985"/>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1990" name="Group 986"/>
              <p:cNvGrpSpPr>
                <a:grpSpLocks/>
              </p:cNvGrpSpPr>
              <p:nvPr/>
            </p:nvGrpSpPr>
            <p:grpSpPr bwMode="auto">
              <a:xfrm>
                <a:off x="4735" y="1627"/>
                <a:ext cx="582" cy="151"/>
                <a:chOff x="614" y="2568"/>
                <a:chExt cx="725" cy="139"/>
              </a:xfrm>
            </p:grpSpPr>
            <p:sp>
              <p:nvSpPr>
                <p:cNvPr id="22006" name="AutoShape 987"/>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07" name="AutoShape 988"/>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1991" name="Freeform 989"/>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92" name="Group 990"/>
              <p:cNvGrpSpPr>
                <a:grpSpLocks/>
              </p:cNvGrpSpPr>
              <p:nvPr/>
            </p:nvGrpSpPr>
            <p:grpSpPr bwMode="auto">
              <a:xfrm>
                <a:off x="4739" y="1327"/>
                <a:ext cx="582" cy="139"/>
                <a:chOff x="614" y="2568"/>
                <a:chExt cx="725" cy="139"/>
              </a:xfrm>
            </p:grpSpPr>
            <p:sp>
              <p:nvSpPr>
                <p:cNvPr id="22004" name="AutoShape 991"/>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05" name="AutoShape 992"/>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1993" name="Rectangle 993"/>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1994" name="Freeform 994"/>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95" name="Freeform 995"/>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96" name="Oval 996"/>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1997" name="Freeform 997"/>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98" name="AutoShape 998"/>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1999" name="AutoShape 999"/>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00" name="Oval 1000"/>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01" name="Oval 1001"/>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2002" name="Oval 1002"/>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2003" name="Rectangle 1003"/>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pic>
          <p:nvPicPr>
            <p:cNvPr id="21579" name="Picture 1005"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302250" y="2043113"/>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80" name="Picture 1006" descr="laptop_keyboard"/>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rot="109064" flipH="1">
              <a:off x="5327957" y="2291590"/>
              <a:ext cx="437222" cy="159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81" name="Freeform 1007"/>
            <p:cNvSpPr>
              <a:spLocks/>
            </p:cNvSpPr>
            <p:nvPr/>
          </p:nvSpPr>
          <p:spPr bwMode="auto">
            <a:xfrm>
              <a:off x="5472854" y="2136804"/>
              <a:ext cx="351920" cy="208166"/>
            </a:xfrm>
            <a:custGeom>
              <a:avLst/>
              <a:gdLst>
                <a:gd name="T0" fmla="*/ 118 w 2982"/>
                <a:gd name="T1" fmla="*/ 0 h 2442"/>
                <a:gd name="T2" fmla="*/ 0 w 2982"/>
                <a:gd name="T3" fmla="*/ 85 h 2442"/>
                <a:gd name="T4" fmla="*/ 472 w 2982"/>
                <a:gd name="T5" fmla="*/ 85 h 2442"/>
                <a:gd name="T6" fmla="*/ 472 w 2982"/>
                <a:gd name="T7" fmla="*/ 85 h 2442"/>
                <a:gd name="T8" fmla="*/ 118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1582" name="Picture 1008" descr="screen"/>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490187" y="2142157"/>
              <a:ext cx="319785" cy="189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83" name="Freeform 1009"/>
            <p:cNvSpPr>
              <a:spLocks/>
            </p:cNvSpPr>
            <p:nvPr/>
          </p:nvSpPr>
          <p:spPr bwMode="auto">
            <a:xfrm>
              <a:off x="5536928" y="2130663"/>
              <a:ext cx="298168" cy="38736"/>
            </a:xfrm>
            <a:custGeom>
              <a:avLst/>
              <a:gdLst>
                <a:gd name="T0" fmla="*/ 118 w 2528"/>
                <a:gd name="T1" fmla="*/ 0 h 455"/>
                <a:gd name="T2" fmla="*/ 472 w 2528"/>
                <a:gd name="T3" fmla="*/ 85 h 455"/>
                <a:gd name="T4" fmla="*/ 472 w 2528"/>
                <a:gd name="T5" fmla="*/ 85 h 455"/>
                <a:gd name="T6" fmla="*/ 0 w 2528"/>
                <a:gd name="T7" fmla="*/ 85 h 455"/>
                <a:gd name="T8" fmla="*/ 11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84" name="Freeform 1010"/>
            <p:cNvSpPr>
              <a:spLocks/>
            </p:cNvSpPr>
            <p:nvPr/>
          </p:nvSpPr>
          <p:spPr bwMode="auto">
            <a:xfrm>
              <a:off x="5469738" y="2130348"/>
              <a:ext cx="82770" cy="161242"/>
            </a:xfrm>
            <a:custGeom>
              <a:avLst/>
              <a:gdLst>
                <a:gd name="T0" fmla="*/ 118 w 702"/>
                <a:gd name="T1" fmla="*/ 0 h 1893"/>
                <a:gd name="T2" fmla="*/ 0 w 702"/>
                <a:gd name="T3" fmla="*/ 85 h 1893"/>
                <a:gd name="T4" fmla="*/ 118 w 702"/>
                <a:gd name="T5" fmla="*/ 85 h 1893"/>
                <a:gd name="T6" fmla="*/ 118 w 702"/>
                <a:gd name="T7" fmla="*/ 85 h 1893"/>
                <a:gd name="T8" fmla="*/ 118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85" name="Freeform 1011"/>
            <p:cNvSpPr>
              <a:spLocks/>
            </p:cNvSpPr>
            <p:nvPr/>
          </p:nvSpPr>
          <p:spPr bwMode="auto">
            <a:xfrm>
              <a:off x="5743756" y="2159163"/>
              <a:ext cx="89197" cy="186121"/>
            </a:xfrm>
            <a:custGeom>
              <a:avLst/>
              <a:gdLst>
                <a:gd name="T0" fmla="*/ 118 w 756"/>
                <a:gd name="T1" fmla="*/ 0 h 2184"/>
                <a:gd name="T2" fmla="*/ 118 w 756"/>
                <a:gd name="T3" fmla="*/ 85 h 2184"/>
                <a:gd name="T4" fmla="*/ 0 w 756"/>
                <a:gd name="T5" fmla="*/ 85 h 2184"/>
                <a:gd name="T6" fmla="*/ 118 w 756"/>
                <a:gd name="T7" fmla="*/ 85 h 2184"/>
                <a:gd name="T8" fmla="*/ 118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86" name="Freeform 1012"/>
            <p:cNvSpPr>
              <a:spLocks/>
            </p:cNvSpPr>
            <p:nvPr/>
          </p:nvSpPr>
          <p:spPr bwMode="auto">
            <a:xfrm>
              <a:off x="5468764" y="2283402"/>
              <a:ext cx="327186" cy="62828"/>
            </a:xfrm>
            <a:custGeom>
              <a:avLst/>
              <a:gdLst>
                <a:gd name="T0" fmla="*/ 118 w 2773"/>
                <a:gd name="T1" fmla="*/ 0 h 738"/>
                <a:gd name="T2" fmla="*/ 0 w 2773"/>
                <a:gd name="T3" fmla="*/ 85 h 738"/>
                <a:gd name="T4" fmla="*/ 472 w 2773"/>
                <a:gd name="T5" fmla="*/ 85 h 738"/>
                <a:gd name="T6" fmla="*/ 472 w 2773"/>
                <a:gd name="T7" fmla="*/ 85 h 738"/>
                <a:gd name="T8" fmla="*/ 11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87" name="Freeform 1013"/>
            <p:cNvSpPr>
              <a:spLocks/>
            </p:cNvSpPr>
            <p:nvPr/>
          </p:nvSpPr>
          <p:spPr bwMode="auto">
            <a:xfrm>
              <a:off x="5753689" y="2160738"/>
              <a:ext cx="83549" cy="186909"/>
            </a:xfrm>
            <a:custGeom>
              <a:avLst/>
              <a:gdLst>
                <a:gd name="T0" fmla="*/ 393 w 637"/>
                <a:gd name="T1" fmla="*/ 0 h 1659"/>
                <a:gd name="T2" fmla="*/ 393 w 637"/>
                <a:gd name="T3" fmla="*/ 0 h 1659"/>
                <a:gd name="T4" fmla="*/ 131 w 637"/>
                <a:gd name="T5" fmla="*/ 2366 h 1659"/>
                <a:gd name="T6" fmla="*/ 0 w 637"/>
                <a:gd name="T7" fmla="*/ 2366 h 1659"/>
                <a:gd name="T8" fmla="*/ 393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88" name="Freeform 1014"/>
            <p:cNvSpPr>
              <a:spLocks/>
            </p:cNvSpPr>
            <p:nvPr/>
          </p:nvSpPr>
          <p:spPr bwMode="auto">
            <a:xfrm>
              <a:off x="5469154" y="2291747"/>
              <a:ext cx="290962" cy="62040"/>
            </a:xfrm>
            <a:custGeom>
              <a:avLst/>
              <a:gdLst>
                <a:gd name="T0" fmla="*/ 0 w 2216"/>
                <a:gd name="T1" fmla="*/ 0 h 550"/>
                <a:gd name="T2" fmla="*/ 131 w 2216"/>
                <a:gd name="T3" fmla="*/ 113 h 550"/>
                <a:gd name="T4" fmla="*/ 1707 w 2216"/>
                <a:gd name="T5" fmla="*/ 790 h 550"/>
                <a:gd name="T6" fmla="*/ 1707 w 2216"/>
                <a:gd name="T7" fmla="*/ 67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589" name="Group 1015"/>
            <p:cNvGrpSpPr>
              <a:grpSpLocks/>
            </p:cNvGrpSpPr>
            <p:nvPr/>
          </p:nvGrpSpPr>
          <p:grpSpPr bwMode="auto">
            <a:xfrm>
              <a:off x="5464285" y="2358039"/>
              <a:ext cx="98740" cy="36846"/>
              <a:chOff x="1740" y="2642"/>
              <a:chExt cx="752" cy="327"/>
            </a:xfrm>
          </p:grpSpPr>
          <p:sp>
            <p:nvSpPr>
              <p:cNvPr id="21974" name="Freeform 1016"/>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5" name="Freeform 1017"/>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6" name="Freeform 1018"/>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7" name="Freeform 1019"/>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8" name="Freeform 1020"/>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9" name="Freeform 1021"/>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590" name="Freeform 1022"/>
            <p:cNvSpPr>
              <a:spLocks/>
            </p:cNvSpPr>
            <p:nvPr/>
          </p:nvSpPr>
          <p:spPr bwMode="auto">
            <a:xfrm>
              <a:off x="5633331" y="2363550"/>
              <a:ext cx="119579" cy="80936"/>
            </a:xfrm>
            <a:custGeom>
              <a:avLst/>
              <a:gdLst>
                <a:gd name="T0" fmla="*/ 121 w 990"/>
                <a:gd name="T1" fmla="*/ 307 h 792"/>
                <a:gd name="T2" fmla="*/ 242 w 990"/>
                <a:gd name="T3" fmla="*/ 0 h 792"/>
                <a:gd name="T4" fmla="*/ 242 w 990"/>
                <a:gd name="T5" fmla="*/ 102 h 792"/>
                <a:gd name="T6" fmla="*/ 0 w 990"/>
                <a:gd name="T7" fmla="*/ 307 h 792"/>
                <a:gd name="T8" fmla="*/ 121 w 990"/>
                <a:gd name="T9" fmla="*/ 30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91" name="Freeform 1023"/>
            <p:cNvSpPr>
              <a:spLocks/>
            </p:cNvSpPr>
            <p:nvPr/>
          </p:nvSpPr>
          <p:spPr bwMode="auto">
            <a:xfrm>
              <a:off x="5328152" y="2370006"/>
              <a:ext cx="305958" cy="73850"/>
            </a:xfrm>
            <a:custGeom>
              <a:avLst/>
              <a:gdLst>
                <a:gd name="T0" fmla="*/ 121 w 2532"/>
                <a:gd name="T1" fmla="*/ 0 h 723"/>
                <a:gd name="T2" fmla="*/ 121 w 2532"/>
                <a:gd name="T3" fmla="*/ 0 h 723"/>
                <a:gd name="T4" fmla="*/ 725 w 2532"/>
                <a:gd name="T5" fmla="*/ 306 h 723"/>
                <a:gd name="T6" fmla="*/ 725 w 2532"/>
                <a:gd name="T7" fmla="*/ 306 h 723"/>
                <a:gd name="T8" fmla="*/ 0 w 2532"/>
                <a:gd name="T9" fmla="*/ 102 h 723"/>
                <a:gd name="T10" fmla="*/ 12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92" name="Freeform 1024"/>
            <p:cNvSpPr>
              <a:spLocks/>
            </p:cNvSpPr>
            <p:nvPr/>
          </p:nvSpPr>
          <p:spPr bwMode="auto">
            <a:xfrm>
              <a:off x="5328347" y="2356465"/>
              <a:ext cx="3311" cy="14959"/>
            </a:xfrm>
            <a:custGeom>
              <a:avLst/>
              <a:gdLst>
                <a:gd name="T0" fmla="*/ 127 w 26"/>
                <a:gd name="T1" fmla="*/ 102 h 147"/>
                <a:gd name="T2" fmla="*/ 127 w 26"/>
                <a:gd name="T3" fmla="*/ 102 h 147"/>
                <a:gd name="T4" fmla="*/ 0 w 26"/>
                <a:gd name="T5" fmla="*/ 102 h 147"/>
                <a:gd name="T6" fmla="*/ 127 w 26"/>
                <a:gd name="T7" fmla="*/ 0 h 147"/>
                <a:gd name="T8" fmla="*/ 127 w 26"/>
                <a:gd name="T9" fmla="*/ 102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93" name="Freeform 1025"/>
            <p:cNvSpPr>
              <a:spLocks/>
            </p:cNvSpPr>
            <p:nvPr/>
          </p:nvSpPr>
          <p:spPr bwMode="auto">
            <a:xfrm>
              <a:off x="5328542" y="2295526"/>
              <a:ext cx="142170" cy="61883"/>
            </a:xfrm>
            <a:custGeom>
              <a:avLst/>
              <a:gdLst>
                <a:gd name="T0" fmla="*/ 242 w 1176"/>
                <a:gd name="T1" fmla="*/ 0 h 606"/>
                <a:gd name="T2" fmla="*/ 0 w 1176"/>
                <a:gd name="T3" fmla="*/ 204 h 606"/>
                <a:gd name="T4" fmla="*/ 121 w 1176"/>
                <a:gd name="T5" fmla="*/ 204 h 606"/>
                <a:gd name="T6" fmla="*/ 242 w 1176"/>
                <a:gd name="T7" fmla="*/ 102 h 606"/>
                <a:gd name="T8" fmla="*/ 242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94" name="Freeform 1026"/>
            <p:cNvSpPr>
              <a:spLocks/>
            </p:cNvSpPr>
            <p:nvPr/>
          </p:nvSpPr>
          <p:spPr bwMode="auto">
            <a:xfrm>
              <a:off x="5338085" y="2359614"/>
              <a:ext cx="290183" cy="71016"/>
            </a:xfrm>
            <a:custGeom>
              <a:avLst/>
              <a:gdLst>
                <a:gd name="T0" fmla="*/ 115 w 2532"/>
                <a:gd name="T1" fmla="*/ 0 h 723"/>
                <a:gd name="T2" fmla="*/ 115 w 2532"/>
                <a:gd name="T3" fmla="*/ 0 h 723"/>
                <a:gd name="T4" fmla="*/ 229 w 2532"/>
                <a:gd name="T5" fmla="*/ 98 h 723"/>
                <a:gd name="T6" fmla="*/ 229 w 2532"/>
                <a:gd name="T7" fmla="*/ 98 h 723"/>
                <a:gd name="T8" fmla="*/ 0 w 2532"/>
                <a:gd name="T9" fmla="*/ 98 h 723"/>
                <a:gd name="T10" fmla="*/ 115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95" name="Freeform 1027"/>
            <p:cNvSpPr>
              <a:spLocks/>
            </p:cNvSpPr>
            <p:nvPr/>
          </p:nvSpPr>
          <p:spPr bwMode="auto">
            <a:xfrm flipV="1">
              <a:off x="5627878" y="2354575"/>
              <a:ext cx="118410" cy="73535"/>
            </a:xfrm>
            <a:custGeom>
              <a:avLst/>
              <a:gdLst>
                <a:gd name="T0" fmla="*/ 0 w 2532"/>
                <a:gd name="T1" fmla="*/ 0 h 723"/>
                <a:gd name="T2" fmla="*/ 0 w 2532"/>
                <a:gd name="T3" fmla="*/ 0 h 723"/>
                <a:gd name="T4" fmla="*/ 0 w 2532"/>
                <a:gd name="T5" fmla="*/ 305 h 723"/>
                <a:gd name="T6" fmla="*/ 0 w 2532"/>
                <a:gd name="T7" fmla="*/ 305 h 723"/>
                <a:gd name="T8" fmla="*/ 0 w 2532"/>
                <a:gd name="T9" fmla="*/ 102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21596" name="Picture 1030" descr="laptop_keyboard"/>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rot="109064" flipH="1">
              <a:off x="6897688" y="5735638"/>
              <a:ext cx="3889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97" name="Freeform 1031"/>
            <p:cNvSpPr>
              <a:spLocks/>
            </p:cNvSpPr>
            <p:nvPr/>
          </p:nvSpPr>
          <p:spPr bwMode="auto">
            <a:xfrm>
              <a:off x="7026275" y="5580063"/>
              <a:ext cx="312738"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1598" name="Picture 1032" descr="screen"/>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042150" y="5584825"/>
              <a:ext cx="2841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99" name="Freeform 1033"/>
            <p:cNvSpPr>
              <a:spLocks/>
            </p:cNvSpPr>
            <p:nvPr/>
          </p:nvSpPr>
          <p:spPr bwMode="auto">
            <a:xfrm>
              <a:off x="7083425" y="5573713"/>
              <a:ext cx="265113"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0" name="Freeform 1034"/>
            <p:cNvSpPr>
              <a:spLocks/>
            </p:cNvSpPr>
            <p:nvPr/>
          </p:nvSpPr>
          <p:spPr bwMode="auto">
            <a:xfrm>
              <a:off x="7024688" y="5573713"/>
              <a:ext cx="73025"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1" name="Freeform 1035"/>
            <p:cNvSpPr>
              <a:spLocks/>
            </p:cNvSpPr>
            <p:nvPr/>
          </p:nvSpPr>
          <p:spPr bwMode="auto">
            <a:xfrm>
              <a:off x="7267575" y="5602288"/>
              <a:ext cx="79375"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2" name="Freeform 1036"/>
            <p:cNvSpPr>
              <a:spLocks/>
            </p:cNvSpPr>
            <p:nvPr/>
          </p:nvSpPr>
          <p:spPr bwMode="auto">
            <a:xfrm>
              <a:off x="7023100" y="5726113"/>
              <a:ext cx="29051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3" name="Freeform 1037"/>
            <p:cNvSpPr>
              <a:spLocks/>
            </p:cNvSpPr>
            <p:nvPr/>
          </p:nvSpPr>
          <p:spPr bwMode="auto">
            <a:xfrm>
              <a:off x="7275513" y="5603875"/>
              <a:ext cx="74612"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4" name="Freeform 1038"/>
            <p:cNvSpPr>
              <a:spLocks/>
            </p:cNvSpPr>
            <p:nvPr/>
          </p:nvSpPr>
          <p:spPr bwMode="auto">
            <a:xfrm>
              <a:off x="7023100" y="5735638"/>
              <a:ext cx="258763"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605" name="Group 1039"/>
            <p:cNvGrpSpPr>
              <a:grpSpLocks/>
            </p:cNvGrpSpPr>
            <p:nvPr/>
          </p:nvGrpSpPr>
          <p:grpSpPr bwMode="auto">
            <a:xfrm>
              <a:off x="7019925" y="5800725"/>
              <a:ext cx="87313" cy="38100"/>
              <a:chOff x="1740" y="2642"/>
              <a:chExt cx="752" cy="327"/>
            </a:xfrm>
          </p:grpSpPr>
          <p:sp>
            <p:nvSpPr>
              <p:cNvPr id="21968" name="Freeform 1040"/>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9" name="Freeform 1041"/>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0" name="Freeform 1042"/>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1" name="Freeform 1043"/>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2" name="Freeform 1044"/>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73" name="Freeform 1045"/>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606" name="Freeform 1046"/>
            <p:cNvSpPr>
              <a:spLocks/>
            </p:cNvSpPr>
            <p:nvPr/>
          </p:nvSpPr>
          <p:spPr bwMode="auto">
            <a:xfrm>
              <a:off x="7169150" y="5807075"/>
              <a:ext cx="10636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7" name="Freeform 1047"/>
            <p:cNvSpPr>
              <a:spLocks/>
            </p:cNvSpPr>
            <p:nvPr/>
          </p:nvSpPr>
          <p:spPr bwMode="auto">
            <a:xfrm>
              <a:off x="6897688" y="5813425"/>
              <a:ext cx="271462"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8" name="Freeform 1048"/>
            <p:cNvSpPr>
              <a:spLocks/>
            </p:cNvSpPr>
            <p:nvPr/>
          </p:nvSpPr>
          <p:spPr bwMode="auto">
            <a:xfrm>
              <a:off x="6899275" y="5799138"/>
              <a:ext cx="1588"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09" name="Freeform 1049"/>
            <p:cNvSpPr>
              <a:spLocks/>
            </p:cNvSpPr>
            <p:nvPr/>
          </p:nvSpPr>
          <p:spPr bwMode="auto">
            <a:xfrm>
              <a:off x="6899275" y="5738813"/>
              <a:ext cx="125413"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10" name="Freeform 1050"/>
            <p:cNvSpPr>
              <a:spLocks/>
            </p:cNvSpPr>
            <p:nvPr/>
          </p:nvSpPr>
          <p:spPr bwMode="auto">
            <a:xfrm>
              <a:off x="6907213" y="5802313"/>
              <a:ext cx="257175"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11" name="Freeform 1051"/>
            <p:cNvSpPr>
              <a:spLocks/>
            </p:cNvSpPr>
            <p:nvPr/>
          </p:nvSpPr>
          <p:spPr bwMode="auto">
            <a:xfrm flipV="1">
              <a:off x="7164388" y="5797550"/>
              <a:ext cx="10477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612" name="Group 2"/>
            <p:cNvGrpSpPr>
              <a:grpSpLocks/>
            </p:cNvGrpSpPr>
            <p:nvPr/>
          </p:nvGrpSpPr>
          <p:grpSpPr bwMode="auto">
            <a:xfrm>
              <a:off x="5607050" y="3182938"/>
              <a:ext cx="317500" cy="246062"/>
              <a:chOff x="5581650" y="3128963"/>
              <a:chExt cx="423863" cy="320675"/>
            </a:xfrm>
          </p:grpSpPr>
          <p:pic>
            <p:nvPicPr>
              <p:cNvPr id="21946" name="Picture 1054" descr="laptop_keyboard"/>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rot="109064" flipH="1">
                <a:off x="5581650" y="3290888"/>
                <a:ext cx="363538"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47" name="Freeform 1055"/>
              <p:cNvSpPr>
                <a:spLocks/>
              </p:cNvSpPr>
              <p:nvPr/>
            </p:nvSpPr>
            <p:spPr bwMode="auto">
              <a:xfrm>
                <a:off x="5702300" y="3135313"/>
                <a:ext cx="292100"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1948" name="Picture 1056" descr="screen"/>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716588" y="3140075"/>
                <a:ext cx="2667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49" name="Freeform 1057"/>
              <p:cNvSpPr>
                <a:spLocks/>
              </p:cNvSpPr>
              <p:nvPr/>
            </p:nvSpPr>
            <p:spPr bwMode="auto">
              <a:xfrm>
                <a:off x="5756275" y="3128963"/>
                <a:ext cx="247650"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0" name="Freeform 1058"/>
              <p:cNvSpPr>
                <a:spLocks/>
              </p:cNvSpPr>
              <p:nvPr/>
            </p:nvSpPr>
            <p:spPr bwMode="auto">
              <a:xfrm>
                <a:off x="5700713" y="3128963"/>
                <a:ext cx="68262"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1" name="Freeform 1059"/>
              <p:cNvSpPr>
                <a:spLocks/>
              </p:cNvSpPr>
              <p:nvPr/>
            </p:nvSpPr>
            <p:spPr bwMode="auto">
              <a:xfrm>
                <a:off x="5927725" y="3157538"/>
                <a:ext cx="74613"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2" name="Freeform 1060"/>
              <p:cNvSpPr>
                <a:spLocks/>
              </p:cNvSpPr>
              <p:nvPr/>
            </p:nvSpPr>
            <p:spPr bwMode="auto">
              <a:xfrm>
                <a:off x="5699125" y="3281363"/>
                <a:ext cx="27146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3" name="Freeform 1061"/>
              <p:cNvSpPr>
                <a:spLocks/>
              </p:cNvSpPr>
              <p:nvPr/>
            </p:nvSpPr>
            <p:spPr bwMode="auto">
              <a:xfrm>
                <a:off x="5935663" y="3159125"/>
                <a:ext cx="69850"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4" name="Freeform 1062"/>
              <p:cNvSpPr>
                <a:spLocks/>
              </p:cNvSpPr>
              <p:nvPr/>
            </p:nvSpPr>
            <p:spPr bwMode="auto">
              <a:xfrm>
                <a:off x="5699125" y="3290888"/>
                <a:ext cx="242888"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55" name="Group 1063"/>
              <p:cNvGrpSpPr>
                <a:grpSpLocks/>
              </p:cNvGrpSpPr>
              <p:nvPr/>
            </p:nvGrpSpPr>
            <p:grpSpPr bwMode="auto">
              <a:xfrm>
                <a:off x="5695950" y="3355975"/>
                <a:ext cx="80963" cy="38100"/>
                <a:chOff x="1740" y="2642"/>
                <a:chExt cx="752" cy="327"/>
              </a:xfrm>
            </p:grpSpPr>
            <p:sp>
              <p:nvSpPr>
                <p:cNvPr id="21962" name="Freeform 1064"/>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3" name="Freeform 1065"/>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4" name="Freeform 1066"/>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5" name="Freeform 1067"/>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6" name="Freeform 1068"/>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7" name="Freeform 1069"/>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956" name="Freeform 1070"/>
              <p:cNvSpPr>
                <a:spLocks/>
              </p:cNvSpPr>
              <p:nvPr/>
            </p:nvSpPr>
            <p:spPr bwMode="auto">
              <a:xfrm>
                <a:off x="5835650" y="3362325"/>
                <a:ext cx="10001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7" name="Freeform 1071"/>
              <p:cNvSpPr>
                <a:spLocks/>
              </p:cNvSpPr>
              <p:nvPr/>
            </p:nvSpPr>
            <p:spPr bwMode="auto">
              <a:xfrm>
                <a:off x="5583238" y="3368675"/>
                <a:ext cx="254000"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8" name="Freeform 1072"/>
              <p:cNvSpPr>
                <a:spLocks/>
              </p:cNvSpPr>
              <p:nvPr/>
            </p:nvSpPr>
            <p:spPr bwMode="auto">
              <a:xfrm>
                <a:off x="5583238" y="3354388"/>
                <a:ext cx="1587"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59" name="Freeform 1073"/>
              <p:cNvSpPr>
                <a:spLocks/>
              </p:cNvSpPr>
              <p:nvPr/>
            </p:nvSpPr>
            <p:spPr bwMode="auto">
              <a:xfrm>
                <a:off x="5583238" y="3294063"/>
                <a:ext cx="117475"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0" name="Freeform 1074"/>
              <p:cNvSpPr>
                <a:spLocks/>
              </p:cNvSpPr>
              <p:nvPr/>
            </p:nvSpPr>
            <p:spPr bwMode="auto">
              <a:xfrm>
                <a:off x="5591175" y="3357563"/>
                <a:ext cx="241300"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61" name="Freeform 1075"/>
              <p:cNvSpPr>
                <a:spLocks/>
              </p:cNvSpPr>
              <p:nvPr/>
            </p:nvSpPr>
            <p:spPr bwMode="auto">
              <a:xfrm flipV="1">
                <a:off x="5830888" y="3352800"/>
                <a:ext cx="9842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21613" name="Picture 1077" descr="desktop_computer_stylized_medium"/>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flipH="1">
              <a:off x="6156325" y="3300413"/>
              <a:ext cx="342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14" name="Freeform 1078"/>
            <p:cNvSpPr>
              <a:spLocks/>
            </p:cNvSpPr>
            <p:nvPr/>
          </p:nvSpPr>
          <p:spPr bwMode="auto">
            <a:xfrm flipH="1">
              <a:off x="6302568" y="3332533"/>
              <a:ext cx="161685" cy="153507"/>
            </a:xfrm>
            <a:custGeom>
              <a:avLst/>
              <a:gdLst>
                <a:gd name="T0" fmla="*/ 0 w 356"/>
                <a:gd name="T1" fmla="*/ 0 h 368"/>
                <a:gd name="T2" fmla="*/ 136251 w 356"/>
                <a:gd name="T3" fmla="*/ 5840 h 368"/>
                <a:gd name="T4" fmla="*/ 161685 w 356"/>
                <a:gd name="T5" fmla="*/ 122639 h 368"/>
                <a:gd name="T6" fmla="*/ 35425 w 356"/>
                <a:gd name="T7" fmla="*/ 15350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pic>
          <p:nvPicPr>
            <p:cNvPr id="21615" name="Picture 1081" descr="laptop_keyboard"/>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rot="109064" flipH="1">
              <a:off x="7329488" y="5672138"/>
              <a:ext cx="3889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16" name="Freeform 1082"/>
            <p:cNvSpPr>
              <a:spLocks/>
            </p:cNvSpPr>
            <p:nvPr/>
          </p:nvSpPr>
          <p:spPr bwMode="auto">
            <a:xfrm>
              <a:off x="7458075" y="5516563"/>
              <a:ext cx="312738"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1617" name="Picture 1083" descr="screen"/>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473950" y="5521325"/>
              <a:ext cx="2841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18" name="Freeform 1084"/>
            <p:cNvSpPr>
              <a:spLocks/>
            </p:cNvSpPr>
            <p:nvPr/>
          </p:nvSpPr>
          <p:spPr bwMode="auto">
            <a:xfrm>
              <a:off x="7515225" y="5510213"/>
              <a:ext cx="265113"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19" name="Freeform 1085"/>
            <p:cNvSpPr>
              <a:spLocks/>
            </p:cNvSpPr>
            <p:nvPr/>
          </p:nvSpPr>
          <p:spPr bwMode="auto">
            <a:xfrm>
              <a:off x="7456488" y="5510213"/>
              <a:ext cx="73025"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0" name="Freeform 1086"/>
            <p:cNvSpPr>
              <a:spLocks/>
            </p:cNvSpPr>
            <p:nvPr/>
          </p:nvSpPr>
          <p:spPr bwMode="auto">
            <a:xfrm>
              <a:off x="7699375" y="5538788"/>
              <a:ext cx="79375"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1" name="Freeform 1087"/>
            <p:cNvSpPr>
              <a:spLocks/>
            </p:cNvSpPr>
            <p:nvPr/>
          </p:nvSpPr>
          <p:spPr bwMode="auto">
            <a:xfrm>
              <a:off x="7454900" y="5662613"/>
              <a:ext cx="29051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2" name="Freeform 1088"/>
            <p:cNvSpPr>
              <a:spLocks/>
            </p:cNvSpPr>
            <p:nvPr/>
          </p:nvSpPr>
          <p:spPr bwMode="auto">
            <a:xfrm>
              <a:off x="7707313" y="5540375"/>
              <a:ext cx="74612"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3" name="Freeform 1089"/>
            <p:cNvSpPr>
              <a:spLocks/>
            </p:cNvSpPr>
            <p:nvPr/>
          </p:nvSpPr>
          <p:spPr bwMode="auto">
            <a:xfrm>
              <a:off x="7454900" y="5672138"/>
              <a:ext cx="258763"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624" name="Group 1090"/>
            <p:cNvGrpSpPr>
              <a:grpSpLocks/>
            </p:cNvGrpSpPr>
            <p:nvPr/>
          </p:nvGrpSpPr>
          <p:grpSpPr bwMode="auto">
            <a:xfrm>
              <a:off x="7451725" y="5737225"/>
              <a:ext cx="87313" cy="38100"/>
              <a:chOff x="1740" y="2642"/>
              <a:chExt cx="752" cy="327"/>
            </a:xfrm>
          </p:grpSpPr>
          <p:sp>
            <p:nvSpPr>
              <p:cNvPr id="21940" name="Freeform 1091"/>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41" name="Freeform 1092"/>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42" name="Freeform 1093"/>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43" name="Freeform 1094"/>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44" name="Freeform 1095"/>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45" name="Freeform 1096"/>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1625" name="Freeform 1097"/>
            <p:cNvSpPr>
              <a:spLocks/>
            </p:cNvSpPr>
            <p:nvPr/>
          </p:nvSpPr>
          <p:spPr bwMode="auto">
            <a:xfrm>
              <a:off x="7600950" y="5743575"/>
              <a:ext cx="10636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6" name="Freeform 1098"/>
            <p:cNvSpPr>
              <a:spLocks/>
            </p:cNvSpPr>
            <p:nvPr/>
          </p:nvSpPr>
          <p:spPr bwMode="auto">
            <a:xfrm>
              <a:off x="7329488" y="5749925"/>
              <a:ext cx="271462"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7" name="Freeform 1099"/>
            <p:cNvSpPr>
              <a:spLocks/>
            </p:cNvSpPr>
            <p:nvPr/>
          </p:nvSpPr>
          <p:spPr bwMode="auto">
            <a:xfrm>
              <a:off x="7331075" y="5735638"/>
              <a:ext cx="1588"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8" name="Freeform 1100"/>
            <p:cNvSpPr>
              <a:spLocks/>
            </p:cNvSpPr>
            <p:nvPr/>
          </p:nvSpPr>
          <p:spPr bwMode="auto">
            <a:xfrm>
              <a:off x="7331075" y="5675313"/>
              <a:ext cx="125413"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29" name="Freeform 1101"/>
            <p:cNvSpPr>
              <a:spLocks/>
            </p:cNvSpPr>
            <p:nvPr/>
          </p:nvSpPr>
          <p:spPr bwMode="auto">
            <a:xfrm>
              <a:off x="7339013" y="5738813"/>
              <a:ext cx="257175"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30" name="Freeform 1102"/>
            <p:cNvSpPr>
              <a:spLocks/>
            </p:cNvSpPr>
            <p:nvPr/>
          </p:nvSpPr>
          <p:spPr bwMode="auto">
            <a:xfrm flipV="1">
              <a:off x="7596188" y="5734050"/>
              <a:ext cx="10477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631" name="Group 1103"/>
            <p:cNvGrpSpPr>
              <a:grpSpLocks/>
            </p:cNvGrpSpPr>
            <p:nvPr/>
          </p:nvGrpSpPr>
          <p:grpSpPr bwMode="auto">
            <a:xfrm>
              <a:off x="6351588" y="2493963"/>
              <a:ext cx="390525" cy="169862"/>
              <a:chOff x="4650" y="1129"/>
              <a:chExt cx="246" cy="95"/>
            </a:xfrm>
          </p:grpSpPr>
          <p:sp>
            <p:nvSpPr>
              <p:cNvPr id="2193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93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93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935" name="Group 1107"/>
              <p:cNvGrpSpPr>
                <a:grpSpLocks/>
              </p:cNvGrpSpPr>
              <p:nvPr/>
            </p:nvGrpSpPr>
            <p:grpSpPr bwMode="auto">
              <a:xfrm>
                <a:off x="4699" y="1145"/>
                <a:ext cx="138" cy="29"/>
                <a:chOff x="2468" y="1332"/>
                <a:chExt cx="310" cy="60"/>
              </a:xfrm>
            </p:grpSpPr>
            <p:sp>
              <p:nvSpPr>
                <p:cNvPr id="21938" name="Freeform 110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39" name="Freeform 110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936" name="Line 1110"/>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37" name="Line 1111"/>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32" name="Group 1112"/>
            <p:cNvGrpSpPr>
              <a:grpSpLocks/>
            </p:cNvGrpSpPr>
            <p:nvPr/>
          </p:nvGrpSpPr>
          <p:grpSpPr bwMode="auto">
            <a:xfrm>
              <a:off x="6051550" y="3641725"/>
              <a:ext cx="390525" cy="169863"/>
              <a:chOff x="4650" y="1129"/>
              <a:chExt cx="246" cy="95"/>
            </a:xfrm>
          </p:grpSpPr>
          <p:sp>
            <p:nvSpPr>
              <p:cNvPr id="21924"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925"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926"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927" name="Group 1116"/>
              <p:cNvGrpSpPr>
                <a:grpSpLocks/>
              </p:cNvGrpSpPr>
              <p:nvPr/>
            </p:nvGrpSpPr>
            <p:grpSpPr bwMode="auto">
              <a:xfrm>
                <a:off x="4699" y="1145"/>
                <a:ext cx="138" cy="29"/>
                <a:chOff x="2468" y="1332"/>
                <a:chExt cx="310" cy="60"/>
              </a:xfrm>
            </p:grpSpPr>
            <p:sp>
              <p:nvSpPr>
                <p:cNvPr id="21930" name="Freeform 11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31" name="Freeform 11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928" name="Line 111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29" name="Line 112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33" name="Group 1121"/>
            <p:cNvGrpSpPr>
              <a:grpSpLocks/>
            </p:cNvGrpSpPr>
            <p:nvPr/>
          </p:nvGrpSpPr>
          <p:grpSpPr bwMode="auto">
            <a:xfrm>
              <a:off x="6248400" y="4852988"/>
              <a:ext cx="617538" cy="247650"/>
              <a:chOff x="2356" y="1300"/>
              <a:chExt cx="555" cy="194"/>
            </a:xfrm>
          </p:grpSpPr>
          <p:sp>
            <p:nvSpPr>
              <p:cNvPr id="21916"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917"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918"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919" name="Group 1125"/>
              <p:cNvGrpSpPr>
                <a:grpSpLocks/>
              </p:cNvGrpSpPr>
              <p:nvPr/>
            </p:nvGrpSpPr>
            <p:grpSpPr bwMode="auto">
              <a:xfrm>
                <a:off x="2468" y="1332"/>
                <a:ext cx="310" cy="60"/>
                <a:chOff x="2468" y="1332"/>
                <a:chExt cx="310" cy="60"/>
              </a:xfrm>
            </p:grpSpPr>
            <p:sp>
              <p:nvSpPr>
                <p:cNvPr id="21922" name="Freeform 11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23" name="Freeform 11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920" name="Line 1128"/>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21" name="Line 1129"/>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34" name="Group 1130"/>
            <p:cNvGrpSpPr>
              <a:grpSpLocks/>
            </p:cNvGrpSpPr>
            <p:nvPr/>
          </p:nvGrpSpPr>
          <p:grpSpPr bwMode="auto">
            <a:xfrm>
              <a:off x="6969125" y="4510088"/>
              <a:ext cx="617538" cy="247650"/>
              <a:chOff x="2356" y="1300"/>
              <a:chExt cx="555" cy="194"/>
            </a:xfrm>
          </p:grpSpPr>
          <p:sp>
            <p:nvSpPr>
              <p:cNvPr id="21908"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909"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910"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911" name="Group 1134"/>
              <p:cNvGrpSpPr>
                <a:grpSpLocks/>
              </p:cNvGrpSpPr>
              <p:nvPr/>
            </p:nvGrpSpPr>
            <p:grpSpPr bwMode="auto">
              <a:xfrm>
                <a:off x="2468" y="1332"/>
                <a:ext cx="310" cy="60"/>
                <a:chOff x="2468" y="1332"/>
                <a:chExt cx="310" cy="60"/>
              </a:xfrm>
            </p:grpSpPr>
            <p:sp>
              <p:nvSpPr>
                <p:cNvPr id="21914" name="Freeform 113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15" name="Freeform 113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912" name="Line 1137"/>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3" name="Line 1138"/>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35" name="Group 1139"/>
            <p:cNvGrpSpPr>
              <a:grpSpLocks/>
            </p:cNvGrpSpPr>
            <p:nvPr/>
          </p:nvGrpSpPr>
          <p:grpSpPr bwMode="auto">
            <a:xfrm>
              <a:off x="7585075" y="4811713"/>
              <a:ext cx="617538" cy="247650"/>
              <a:chOff x="2356" y="1300"/>
              <a:chExt cx="555" cy="194"/>
            </a:xfrm>
          </p:grpSpPr>
          <p:sp>
            <p:nvSpPr>
              <p:cNvPr id="21900"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901"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902"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903" name="Group 1143"/>
              <p:cNvGrpSpPr>
                <a:grpSpLocks/>
              </p:cNvGrpSpPr>
              <p:nvPr/>
            </p:nvGrpSpPr>
            <p:grpSpPr bwMode="auto">
              <a:xfrm>
                <a:off x="2468" y="1332"/>
                <a:ext cx="310" cy="60"/>
                <a:chOff x="2468" y="1332"/>
                <a:chExt cx="310" cy="60"/>
              </a:xfrm>
            </p:grpSpPr>
            <p:sp>
              <p:nvSpPr>
                <p:cNvPr id="21906" name="Freeform 114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07" name="Freeform 114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904" name="Line 1146"/>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05" name="Line 1147"/>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36" name="Group 3"/>
            <p:cNvGrpSpPr>
              <a:grpSpLocks/>
            </p:cNvGrpSpPr>
            <p:nvPr/>
          </p:nvGrpSpPr>
          <p:grpSpPr bwMode="auto">
            <a:xfrm>
              <a:off x="5964238" y="3135313"/>
              <a:ext cx="314325" cy="334962"/>
              <a:chOff x="5974579" y="3105349"/>
              <a:chExt cx="347997" cy="396620"/>
            </a:xfrm>
          </p:grpSpPr>
          <p:pic>
            <p:nvPicPr>
              <p:cNvPr id="21898" name="Picture 555" descr="fridge2.png"/>
              <p:cNvPicPr>
                <a:picLocks noChangeAspect="1"/>
              </p:cNvPicPr>
              <p:nvPr/>
            </p:nvPicPr>
            <p:blipFill>
              <a:blip r:embed="rId25">
                <a:extLst>
                  <a:ext uri="{28A0092B-C50C-407E-A947-70E740481C1C}">
                    <a14:useLocalDpi xmlns:a14="http://schemas.microsoft.com/office/drawing/2010/main" val="0"/>
                  </a:ext>
                </a:extLst>
              </a:blip>
              <a:srcRect/>
              <a:stretch>
                <a:fillRect/>
              </a:stretch>
            </p:blipFill>
            <p:spPr bwMode="auto">
              <a:xfrm>
                <a:off x="6074343" y="3164942"/>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99" name="Picture 1115" descr="antenna_stylized"/>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974579" y="3105349"/>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1637" name="Picture 603" descr="car_icon_small"/>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6373813" y="1744663"/>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38" name="Picture 814" descr="light2.png"/>
            <p:cNvPicPr>
              <a:picLocks noChangeAspect="1"/>
            </p:cNvPicPr>
            <p:nvPr/>
          </p:nvPicPr>
          <p:blipFill>
            <a:blip r:embed="rId28">
              <a:extLst>
                <a:ext uri="{28A0092B-C50C-407E-A947-70E740481C1C}">
                  <a14:useLocalDpi xmlns:a14="http://schemas.microsoft.com/office/drawing/2010/main" val="0"/>
                </a:ext>
              </a:extLst>
            </a:blip>
            <a:srcRect/>
            <a:stretch>
              <a:fillRect/>
            </a:stretch>
          </p:blipFill>
          <p:spPr bwMode="auto">
            <a:xfrm flipH="1">
              <a:off x="6707188" y="2019300"/>
              <a:ext cx="920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39" name="Picture 1017"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511925" y="1946275"/>
              <a:ext cx="531813"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40" name="Picture 1017"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586538" y="1685925"/>
              <a:ext cx="530225"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641" name="Group 347"/>
            <p:cNvGrpSpPr>
              <a:grpSpLocks/>
            </p:cNvGrpSpPr>
            <p:nvPr/>
          </p:nvGrpSpPr>
          <p:grpSpPr bwMode="auto">
            <a:xfrm>
              <a:off x="6220922" y="4838544"/>
              <a:ext cx="660165" cy="269566"/>
              <a:chOff x="1871277" y="1576300"/>
              <a:chExt cx="1128371" cy="437861"/>
            </a:xfrm>
          </p:grpSpPr>
          <p:sp>
            <p:nvSpPr>
              <p:cNvPr id="829" name="Oval 828"/>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30" name="Rectangle 829"/>
              <p:cNvSpPr/>
              <p:nvPr/>
            </p:nvSpPr>
            <p:spPr bwMode="auto">
              <a:xfrm>
                <a:off x="1872116" y="1739006"/>
                <a:ext cx="1128773" cy="1160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31" name="Oval 83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32" name="Freeform 831"/>
              <p:cNvSpPr/>
              <p:nvPr/>
            </p:nvSpPr>
            <p:spPr bwMode="auto">
              <a:xfrm>
                <a:off x="2159736" y="1674540"/>
                <a:ext cx="548106" cy="15987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33" name="Freeform 83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34" name="Freeform 83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35" name="Freeform 83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836" name="Straight Connector 835"/>
              <p:cNvCxnSpPr>
                <a:cxnSpLocks noChangeShapeType="1"/>
                <a:endCxn id="83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837" name="Straight Connector 83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2" name="Group 347"/>
            <p:cNvGrpSpPr>
              <a:grpSpLocks/>
            </p:cNvGrpSpPr>
            <p:nvPr/>
          </p:nvGrpSpPr>
          <p:grpSpPr bwMode="auto">
            <a:xfrm>
              <a:off x="6933466" y="4503243"/>
              <a:ext cx="660165" cy="269566"/>
              <a:chOff x="1871277" y="1576300"/>
              <a:chExt cx="1128371" cy="437861"/>
            </a:xfrm>
          </p:grpSpPr>
          <p:sp>
            <p:nvSpPr>
              <p:cNvPr id="820" name="Oval 819"/>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21" name="Rectangle 820"/>
              <p:cNvSpPr/>
              <p:nvPr/>
            </p:nvSpPr>
            <p:spPr bwMode="auto">
              <a:xfrm>
                <a:off x="1872532" y="1739555"/>
                <a:ext cx="1126060" cy="11603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22" name="Oval 82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23" name="Freeform 822"/>
              <p:cNvSpPr/>
              <p:nvPr/>
            </p:nvSpPr>
            <p:spPr bwMode="auto">
              <a:xfrm>
                <a:off x="2160152" y="1672512"/>
                <a:ext cx="548106" cy="16245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24" name="Freeform 82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25" name="Freeform 82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26" name="Freeform 82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827" name="Straight Connector 826"/>
              <p:cNvCxnSpPr>
                <a:cxnSpLocks noChangeShapeType="1"/>
                <a:endCxn id="82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828" name="Straight Connector 82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3" name="Group 347"/>
            <p:cNvGrpSpPr>
              <a:grpSpLocks/>
            </p:cNvGrpSpPr>
            <p:nvPr/>
          </p:nvGrpSpPr>
          <p:grpSpPr bwMode="auto">
            <a:xfrm>
              <a:off x="7563920" y="4800505"/>
              <a:ext cx="660165" cy="269566"/>
              <a:chOff x="1871277" y="1576300"/>
              <a:chExt cx="1128371" cy="437861"/>
            </a:xfrm>
          </p:grpSpPr>
          <p:sp>
            <p:nvSpPr>
              <p:cNvPr id="811" name="Oval 810"/>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12" name="Rectangle 811"/>
              <p:cNvSpPr/>
              <p:nvPr/>
            </p:nvSpPr>
            <p:spPr bwMode="auto">
              <a:xfrm>
                <a:off x="1872162" y="1738907"/>
                <a:ext cx="1128773" cy="1160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13" name="Oval 81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14" name="Freeform 813"/>
              <p:cNvSpPr/>
              <p:nvPr/>
            </p:nvSpPr>
            <p:spPr bwMode="auto">
              <a:xfrm>
                <a:off x="2159782" y="1674441"/>
                <a:ext cx="548106" cy="15987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15" name="Freeform 81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16" name="Freeform 81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17" name="Freeform 81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818" name="Straight Connector 817"/>
              <p:cNvCxnSpPr>
                <a:cxnSpLocks noChangeShapeType="1"/>
                <a:endCxn id="81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819" name="Straight Connector 81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4" name="Group 347"/>
            <p:cNvGrpSpPr>
              <a:grpSpLocks/>
            </p:cNvGrpSpPr>
            <p:nvPr/>
          </p:nvGrpSpPr>
          <p:grpSpPr bwMode="auto">
            <a:xfrm>
              <a:off x="6050373" y="3620176"/>
              <a:ext cx="425094" cy="228319"/>
              <a:chOff x="1871277" y="1576300"/>
              <a:chExt cx="1128371" cy="437861"/>
            </a:xfrm>
          </p:grpSpPr>
          <p:sp>
            <p:nvSpPr>
              <p:cNvPr id="802" name="Oval 801"/>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03" name="Rectangle 802"/>
              <p:cNvSpPr/>
              <p:nvPr/>
            </p:nvSpPr>
            <p:spPr bwMode="auto">
              <a:xfrm>
                <a:off x="1870189" y="1739404"/>
                <a:ext cx="1129316"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04" name="Oval 80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05" name="Freeform 804"/>
              <p:cNvSpPr/>
              <p:nvPr/>
            </p:nvSpPr>
            <p:spPr bwMode="auto">
              <a:xfrm>
                <a:off x="2160944" y="1672426"/>
                <a:ext cx="547803" cy="16135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806" name="Freeform 80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07" name="Freeform 80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808" name="Freeform 80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809" name="Straight Connector 808"/>
              <p:cNvCxnSpPr>
                <a:cxnSpLocks noChangeShapeType="1"/>
                <a:endCxn id="80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810" name="Straight Connector 80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5" name="Group 347"/>
            <p:cNvGrpSpPr>
              <a:grpSpLocks/>
            </p:cNvGrpSpPr>
            <p:nvPr/>
          </p:nvGrpSpPr>
          <p:grpSpPr bwMode="auto">
            <a:xfrm>
              <a:off x="6347637" y="2481965"/>
              <a:ext cx="403071" cy="202807"/>
              <a:chOff x="1871277" y="1576300"/>
              <a:chExt cx="1128371" cy="437861"/>
            </a:xfrm>
          </p:grpSpPr>
          <p:sp>
            <p:nvSpPr>
              <p:cNvPr id="793" name="Oval 792"/>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94" name="Rectangle 793"/>
              <p:cNvSpPr/>
              <p:nvPr/>
            </p:nvSpPr>
            <p:spPr bwMode="auto">
              <a:xfrm>
                <a:off x="1873449" y="1739300"/>
                <a:ext cx="1124357" cy="11653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95" name="Oval 79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96" name="Freeform 795"/>
              <p:cNvSpPr/>
              <p:nvPr/>
            </p:nvSpPr>
            <p:spPr bwMode="auto">
              <a:xfrm>
                <a:off x="2162315" y="1670752"/>
                <a:ext cx="546626" cy="16108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97" name="Freeform 79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98" name="Freeform 79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99" name="Freeform 79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800" name="Straight Connector 799"/>
              <p:cNvCxnSpPr>
                <a:cxnSpLocks noChangeShapeType="1"/>
                <a:endCxn id="79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801" name="Straight Connector 80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6" name="Group 589"/>
            <p:cNvGrpSpPr>
              <a:grpSpLocks/>
            </p:cNvGrpSpPr>
            <p:nvPr/>
          </p:nvGrpSpPr>
          <p:grpSpPr bwMode="auto">
            <a:xfrm>
              <a:off x="7678804" y="2388750"/>
              <a:ext cx="418211" cy="189727"/>
              <a:chOff x="7913987" y="1515773"/>
              <a:chExt cx="625138" cy="276534"/>
            </a:xfrm>
          </p:grpSpPr>
          <p:sp>
            <p:nvSpPr>
              <p:cNvPr id="784" name="Oval 783"/>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85" name="Rectangle 784"/>
              <p:cNvSpPr/>
              <p:nvPr/>
            </p:nvSpPr>
            <p:spPr bwMode="auto">
              <a:xfrm>
                <a:off x="7913888" y="1622848"/>
                <a:ext cx="624093"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86" name="Oval 785"/>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87" name="Freeform 786"/>
              <p:cNvSpPr/>
              <p:nvPr/>
            </p:nvSpPr>
            <p:spPr bwMode="auto">
              <a:xfrm>
                <a:off x="8072877" y="1581199"/>
                <a:ext cx="303742" cy="9949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88" name="Freeform 787"/>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89" name="Freeform 788"/>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90" name="Freeform 789"/>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791" name="Straight Connector 790"/>
              <p:cNvCxnSpPr>
                <a:cxnSpLocks noChangeShapeType="1"/>
                <a:endCxn id="786"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792" name="Straight Connector 791"/>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7" name="Group 590"/>
            <p:cNvGrpSpPr>
              <a:grpSpLocks/>
            </p:cNvGrpSpPr>
            <p:nvPr/>
          </p:nvGrpSpPr>
          <p:grpSpPr bwMode="auto">
            <a:xfrm>
              <a:off x="7187343" y="2485248"/>
              <a:ext cx="418211" cy="189727"/>
              <a:chOff x="7913987" y="1515773"/>
              <a:chExt cx="625138" cy="276534"/>
            </a:xfrm>
          </p:grpSpPr>
          <p:sp>
            <p:nvSpPr>
              <p:cNvPr id="775" name="Oval 774"/>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76" name="Rectangle 775"/>
              <p:cNvSpPr/>
              <p:nvPr/>
            </p:nvSpPr>
            <p:spPr bwMode="auto">
              <a:xfrm>
                <a:off x="7912896" y="1623342"/>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77" name="Oval 776"/>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78" name="Freeform 777"/>
              <p:cNvSpPr/>
              <p:nvPr/>
            </p:nvSpPr>
            <p:spPr bwMode="auto">
              <a:xfrm>
                <a:off x="8071885" y="1581693"/>
                <a:ext cx="306115" cy="9949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79" name="Freeform 778"/>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80" name="Freeform 779"/>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81" name="Freeform 780"/>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782" name="Straight Connector 781"/>
              <p:cNvCxnSpPr>
                <a:cxnSpLocks noChangeShapeType="1"/>
                <a:endCxn id="777"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783" name="Straight Connector 782"/>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8" name="Group 591"/>
            <p:cNvGrpSpPr>
              <a:grpSpLocks/>
            </p:cNvGrpSpPr>
            <p:nvPr/>
          </p:nvGrpSpPr>
          <p:grpSpPr bwMode="auto">
            <a:xfrm>
              <a:off x="7195275" y="2751878"/>
              <a:ext cx="418211" cy="189727"/>
              <a:chOff x="7913987" y="1515773"/>
              <a:chExt cx="625138" cy="276534"/>
            </a:xfrm>
          </p:grpSpPr>
          <p:sp>
            <p:nvSpPr>
              <p:cNvPr id="766" name="Oval 765"/>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67" name="Rectangle 766"/>
              <p:cNvSpPr/>
              <p:nvPr/>
            </p:nvSpPr>
            <p:spPr bwMode="auto">
              <a:xfrm>
                <a:off x="7912903" y="1621131"/>
                <a:ext cx="626467"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68" name="Oval 767"/>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69" name="Freeform 768"/>
              <p:cNvSpPr/>
              <p:nvPr/>
            </p:nvSpPr>
            <p:spPr bwMode="auto">
              <a:xfrm>
                <a:off x="8071894" y="1579482"/>
                <a:ext cx="306114" cy="10180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70" name="Freeform 769"/>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71" name="Freeform 770"/>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72" name="Freeform 771"/>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773" name="Straight Connector 772"/>
              <p:cNvCxnSpPr>
                <a:cxnSpLocks noChangeShapeType="1"/>
                <a:endCxn id="768"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774" name="Straight Connector 773"/>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49" name="Group 592"/>
            <p:cNvGrpSpPr>
              <a:grpSpLocks/>
            </p:cNvGrpSpPr>
            <p:nvPr/>
          </p:nvGrpSpPr>
          <p:grpSpPr bwMode="auto">
            <a:xfrm>
              <a:off x="7088975" y="3633334"/>
              <a:ext cx="418211" cy="189727"/>
              <a:chOff x="7913987" y="1515773"/>
              <a:chExt cx="625138" cy="276534"/>
            </a:xfrm>
          </p:grpSpPr>
          <p:sp>
            <p:nvSpPr>
              <p:cNvPr id="757" name="Oval 756"/>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58" name="Rectangle 757"/>
              <p:cNvSpPr/>
              <p:nvPr/>
            </p:nvSpPr>
            <p:spPr bwMode="auto">
              <a:xfrm>
                <a:off x="7912811" y="1622871"/>
                <a:ext cx="626467"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59" name="Oval 758"/>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60" name="Freeform 759"/>
              <p:cNvSpPr/>
              <p:nvPr/>
            </p:nvSpPr>
            <p:spPr bwMode="auto">
              <a:xfrm>
                <a:off x="8071800" y="1581222"/>
                <a:ext cx="306115" cy="9949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61" name="Freeform 760"/>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62" name="Freeform 761"/>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63" name="Freeform 762"/>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764" name="Straight Connector 763"/>
              <p:cNvCxnSpPr>
                <a:cxnSpLocks noChangeShapeType="1"/>
                <a:endCxn id="759"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765" name="Straight Connector 764"/>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50" name="Group 593"/>
            <p:cNvGrpSpPr>
              <a:grpSpLocks/>
            </p:cNvGrpSpPr>
            <p:nvPr/>
          </p:nvGrpSpPr>
          <p:grpSpPr bwMode="auto">
            <a:xfrm>
              <a:off x="7748699" y="3641266"/>
              <a:ext cx="418211" cy="189727"/>
              <a:chOff x="7913987" y="1515773"/>
              <a:chExt cx="625138" cy="276534"/>
            </a:xfrm>
          </p:grpSpPr>
          <p:sp>
            <p:nvSpPr>
              <p:cNvPr id="748" name="Oval 747"/>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49" name="Rectangle 748"/>
              <p:cNvSpPr/>
              <p:nvPr/>
            </p:nvSpPr>
            <p:spPr bwMode="auto">
              <a:xfrm>
                <a:off x="7913821" y="1622879"/>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50" name="Oval 749"/>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51" name="Freeform 750"/>
              <p:cNvSpPr/>
              <p:nvPr/>
            </p:nvSpPr>
            <p:spPr bwMode="auto">
              <a:xfrm>
                <a:off x="8072810" y="1581230"/>
                <a:ext cx="306115" cy="9949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52" name="Freeform 751"/>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53" name="Freeform 752"/>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54" name="Freeform 753"/>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755" name="Straight Connector 754"/>
              <p:cNvCxnSpPr>
                <a:cxnSpLocks noChangeShapeType="1"/>
                <a:endCxn id="750"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756" name="Straight Connector 755"/>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51" name="Group 594"/>
            <p:cNvGrpSpPr>
              <a:grpSpLocks/>
            </p:cNvGrpSpPr>
            <p:nvPr/>
          </p:nvGrpSpPr>
          <p:grpSpPr bwMode="auto">
            <a:xfrm>
              <a:off x="7440813" y="3924693"/>
              <a:ext cx="418211" cy="189727"/>
              <a:chOff x="7913987" y="1515773"/>
              <a:chExt cx="625138" cy="276534"/>
            </a:xfrm>
          </p:grpSpPr>
          <p:sp>
            <p:nvSpPr>
              <p:cNvPr id="739" name="Oval 738"/>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40" name="Rectangle 739"/>
              <p:cNvSpPr/>
              <p:nvPr/>
            </p:nvSpPr>
            <p:spPr bwMode="auto">
              <a:xfrm>
                <a:off x="7913688" y="1621637"/>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41" name="Oval 740"/>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742" name="Freeform 741"/>
              <p:cNvSpPr/>
              <p:nvPr/>
            </p:nvSpPr>
            <p:spPr bwMode="auto">
              <a:xfrm>
                <a:off x="8072677" y="1579988"/>
                <a:ext cx="306115" cy="10180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743" name="Freeform 742"/>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44" name="Freeform 743"/>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745" name="Freeform 744"/>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746" name="Straight Connector 745"/>
              <p:cNvCxnSpPr>
                <a:cxnSpLocks noChangeShapeType="1"/>
                <a:endCxn id="741"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747" name="Straight Connector 746"/>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21652" name="Line 421"/>
            <p:cNvSpPr>
              <a:spLocks noChangeShapeType="1"/>
            </p:cNvSpPr>
            <p:nvPr/>
          </p:nvSpPr>
          <p:spPr bwMode="auto">
            <a:xfrm>
              <a:off x="7396163" y="3813175"/>
              <a:ext cx="163512" cy="1206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3" name="Line 422"/>
            <p:cNvSpPr>
              <a:spLocks noChangeShapeType="1"/>
            </p:cNvSpPr>
            <p:nvPr/>
          </p:nvSpPr>
          <p:spPr bwMode="auto">
            <a:xfrm>
              <a:off x="7493000" y="3733800"/>
              <a:ext cx="279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4" name="Line 423"/>
            <p:cNvSpPr>
              <a:spLocks noChangeShapeType="1"/>
            </p:cNvSpPr>
            <p:nvPr/>
          </p:nvSpPr>
          <p:spPr bwMode="auto">
            <a:xfrm flipV="1">
              <a:off x="7729538" y="3819525"/>
              <a:ext cx="134937" cy="104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5" name="Line 444"/>
            <p:cNvSpPr>
              <a:spLocks noChangeShapeType="1"/>
            </p:cNvSpPr>
            <p:nvPr/>
          </p:nvSpPr>
          <p:spPr bwMode="auto">
            <a:xfrm flipV="1">
              <a:off x="7577138" y="2492375"/>
              <a:ext cx="123825"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6" name="Line 445"/>
            <p:cNvSpPr>
              <a:spLocks noChangeShapeType="1"/>
            </p:cNvSpPr>
            <p:nvPr/>
          </p:nvSpPr>
          <p:spPr bwMode="auto">
            <a:xfrm>
              <a:off x="7405688" y="2665413"/>
              <a:ext cx="0" cy="82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7" name="Line 446"/>
            <p:cNvSpPr>
              <a:spLocks noChangeShapeType="1"/>
            </p:cNvSpPr>
            <p:nvPr/>
          </p:nvSpPr>
          <p:spPr bwMode="auto">
            <a:xfrm flipV="1">
              <a:off x="7577138" y="2562225"/>
              <a:ext cx="263525" cy="2889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8" name="Line 447"/>
            <p:cNvSpPr>
              <a:spLocks noChangeShapeType="1"/>
            </p:cNvSpPr>
            <p:nvPr/>
          </p:nvSpPr>
          <p:spPr bwMode="auto">
            <a:xfrm>
              <a:off x="7942263" y="2560638"/>
              <a:ext cx="0" cy="196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59" name="Line 448"/>
            <p:cNvSpPr>
              <a:spLocks noChangeShapeType="1"/>
            </p:cNvSpPr>
            <p:nvPr/>
          </p:nvSpPr>
          <p:spPr bwMode="auto">
            <a:xfrm>
              <a:off x="7596188" y="2867025"/>
              <a:ext cx="18891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60" name="Line 450"/>
            <p:cNvSpPr>
              <a:spLocks noChangeShapeType="1"/>
            </p:cNvSpPr>
            <p:nvPr/>
          </p:nvSpPr>
          <p:spPr bwMode="auto">
            <a:xfrm>
              <a:off x="8150225" y="2857500"/>
              <a:ext cx="177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61" name="Line 451"/>
            <p:cNvSpPr>
              <a:spLocks noChangeShapeType="1"/>
            </p:cNvSpPr>
            <p:nvPr/>
          </p:nvSpPr>
          <p:spPr bwMode="auto">
            <a:xfrm flipH="1">
              <a:off x="7296150" y="2933700"/>
              <a:ext cx="98425" cy="704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62" name="Line 452"/>
            <p:cNvSpPr>
              <a:spLocks noChangeShapeType="1"/>
            </p:cNvSpPr>
            <p:nvPr/>
          </p:nvSpPr>
          <p:spPr bwMode="auto">
            <a:xfrm flipH="1">
              <a:off x="7888288" y="2933700"/>
              <a:ext cx="111125" cy="727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63" name="Line 541"/>
            <p:cNvSpPr>
              <a:spLocks noChangeShapeType="1"/>
            </p:cNvSpPr>
            <p:nvPr/>
          </p:nvSpPr>
          <p:spPr bwMode="auto">
            <a:xfrm flipV="1">
              <a:off x="7272338" y="4075113"/>
              <a:ext cx="227012" cy="436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1664" name="Group 665"/>
            <p:cNvGrpSpPr>
              <a:grpSpLocks/>
            </p:cNvGrpSpPr>
            <p:nvPr/>
          </p:nvGrpSpPr>
          <p:grpSpPr bwMode="auto">
            <a:xfrm>
              <a:off x="7689850" y="2395538"/>
              <a:ext cx="390525" cy="169862"/>
              <a:chOff x="4650" y="1129"/>
              <a:chExt cx="246" cy="95"/>
            </a:xfrm>
          </p:grpSpPr>
          <p:sp>
            <p:nvSpPr>
              <p:cNvPr id="21791"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792"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793"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794" name="Group 659"/>
              <p:cNvGrpSpPr>
                <a:grpSpLocks/>
              </p:cNvGrpSpPr>
              <p:nvPr/>
            </p:nvGrpSpPr>
            <p:grpSpPr bwMode="auto">
              <a:xfrm>
                <a:off x="4699" y="1145"/>
                <a:ext cx="138" cy="29"/>
                <a:chOff x="2468" y="1332"/>
                <a:chExt cx="310" cy="60"/>
              </a:xfrm>
            </p:grpSpPr>
            <p:sp>
              <p:nvSpPr>
                <p:cNvPr id="21797" name="Freeform 66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8" name="Freeform 66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95" name="Line 66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96" name="Line 66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65" name="Group 675"/>
            <p:cNvGrpSpPr>
              <a:grpSpLocks/>
            </p:cNvGrpSpPr>
            <p:nvPr/>
          </p:nvGrpSpPr>
          <p:grpSpPr bwMode="auto">
            <a:xfrm>
              <a:off x="7204075" y="2493963"/>
              <a:ext cx="390525" cy="169862"/>
              <a:chOff x="4650" y="1129"/>
              <a:chExt cx="246" cy="95"/>
            </a:xfrm>
          </p:grpSpPr>
          <p:sp>
            <p:nvSpPr>
              <p:cNvPr id="21783"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784"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785"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786" name="Group 679"/>
              <p:cNvGrpSpPr>
                <a:grpSpLocks/>
              </p:cNvGrpSpPr>
              <p:nvPr/>
            </p:nvGrpSpPr>
            <p:grpSpPr bwMode="auto">
              <a:xfrm>
                <a:off x="4699" y="1145"/>
                <a:ext cx="138" cy="29"/>
                <a:chOff x="2468" y="1332"/>
                <a:chExt cx="310" cy="60"/>
              </a:xfrm>
            </p:grpSpPr>
            <p:sp>
              <p:nvSpPr>
                <p:cNvPr id="21789" name="Freeform 68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90" name="Freeform 68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87" name="Line 68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88" name="Line 68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66" name="Group 684"/>
            <p:cNvGrpSpPr>
              <a:grpSpLocks/>
            </p:cNvGrpSpPr>
            <p:nvPr/>
          </p:nvGrpSpPr>
          <p:grpSpPr bwMode="auto">
            <a:xfrm>
              <a:off x="7215188" y="2757488"/>
              <a:ext cx="390525" cy="169862"/>
              <a:chOff x="4650" y="1129"/>
              <a:chExt cx="246" cy="95"/>
            </a:xfrm>
          </p:grpSpPr>
          <p:sp>
            <p:nvSpPr>
              <p:cNvPr id="21775"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776"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777"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778" name="Group 688"/>
              <p:cNvGrpSpPr>
                <a:grpSpLocks/>
              </p:cNvGrpSpPr>
              <p:nvPr/>
            </p:nvGrpSpPr>
            <p:grpSpPr bwMode="auto">
              <a:xfrm>
                <a:off x="4699" y="1145"/>
                <a:ext cx="138" cy="29"/>
                <a:chOff x="2468" y="1332"/>
                <a:chExt cx="310" cy="60"/>
              </a:xfrm>
            </p:grpSpPr>
            <p:sp>
              <p:nvSpPr>
                <p:cNvPr id="21781" name="Freeform 68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82" name="Freeform 69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79" name="Line 69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80" name="Line 69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1667" name="Line 693"/>
            <p:cNvSpPr>
              <a:spLocks noChangeShapeType="1"/>
            </p:cNvSpPr>
            <p:nvPr/>
          </p:nvSpPr>
          <p:spPr bwMode="auto">
            <a:xfrm>
              <a:off x="8345488" y="2855913"/>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1668" name="Group 694"/>
            <p:cNvGrpSpPr>
              <a:grpSpLocks/>
            </p:cNvGrpSpPr>
            <p:nvPr/>
          </p:nvGrpSpPr>
          <p:grpSpPr bwMode="auto">
            <a:xfrm>
              <a:off x="7400925" y="3911600"/>
              <a:ext cx="485775" cy="203200"/>
              <a:chOff x="4650" y="1129"/>
              <a:chExt cx="246" cy="95"/>
            </a:xfrm>
          </p:grpSpPr>
          <p:sp>
            <p:nvSpPr>
              <p:cNvPr id="21767"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768"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769"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770" name="Group 698"/>
              <p:cNvGrpSpPr>
                <a:grpSpLocks/>
              </p:cNvGrpSpPr>
              <p:nvPr/>
            </p:nvGrpSpPr>
            <p:grpSpPr bwMode="auto">
              <a:xfrm>
                <a:off x="4699" y="1145"/>
                <a:ext cx="138" cy="29"/>
                <a:chOff x="2468" y="1332"/>
                <a:chExt cx="310" cy="60"/>
              </a:xfrm>
            </p:grpSpPr>
            <p:sp>
              <p:nvSpPr>
                <p:cNvPr id="21773" name="Freeform 69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74" name="Freeform 70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71" name="Line 70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72" name="Line 70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69" name="Group 712"/>
            <p:cNvGrpSpPr>
              <a:grpSpLocks/>
            </p:cNvGrpSpPr>
            <p:nvPr/>
          </p:nvGrpSpPr>
          <p:grpSpPr bwMode="auto">
            <a:xfrm>
              <a:off x="7081838" y="3630613"/>
              <a:ext cx="485775" cy="203200"/>
              <a:chOff x="4650" y="1129"/>
              <a:chExt cx="246" cy="95"/>
            </a:xfrm>
          </p:grpSpPr>
          <p:sp>
            <p:nvSpPr>
              <p:cNvPr id="21759"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760"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761"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762" name="Group 716"/>
              <p:cNvGrpSpPr>
                <a:grpSpLocks/>
              </p:cNvGrpSpPr>
              <p:nvPr/>
            </p:nvGrpSpPr>
            <p:grpSpPr bwMode="auto">
              <a:xfrm>
                <a:off x="4699" y="1145"/>
                <a:ext cx="138" cy="29"/>
                <a:chOff x="2468" y="1332"/>
                <a:chExt cx="310" cy="60"/>
              </a:xfrm>
            </p:grpSpPr>
            <p:sp>
              <p:nvSpPr>
                <p:cNvPr id="21765" name="Freeform 7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66" name="Freeform 7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63" name="Line 71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64" name="Line 72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670" name="Group 721"/>
            <p:cNvGrpSpPr>
              <a:grpSpLocks/>
            </p:cNvGrpSpPr>
            <p:nvPr/>
          </p:nvGrpSpPr>
          <p:grpSpPr bwMode="auto">
            <a:xfrm>
              <a:off x="7743825" y="3643313"/>
              <a:ext cx="485775" cy="203200"/>
              <a:chOff x="4650" y="1129"/>
              <a:chExt cx="246" cy="95"/>
            </a:xfrm>
          </p:grpSpPr>
          <p:sp>
            <p:nvSpPr>
              <p:cNvPr id="21751"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1752"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1753"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1754" name="Group 725"/>
              <p:cNvGrpSpPr>
                <a:grpSpLocks/>
              </p:cNvGrpSpPr>
              <p:nvPr/>
            </p:nvGrpSpPr>
            <p:grpSpPr bwMode="auto">
              <a:xfrm>
                <a:off x="4699" y="1145"/>
                <a:ext cx="138" cy="29"/>
                <a:chOff x="2468" y="1332"/>
                <a:chExt cx="310" cy="60"/>
              </a:xfrm>
            </p:grpSpPr>
            <p:sp>
              <p:nvSpPr>
                <p:cNvPr id="21757" name="Freeform 7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58" name="Freeform 7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755" name="Line 728"/>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56" name="Line 729"/>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1671" name="Text Box 580"/>
            <p:cNvSpPr txBox="1">
              <a:spLocks noChangeArrowheads="1"/>
            </p:cNvSpPr>
            <p:nvPr/>
          </p:nvSpPr>
          <p:spPr bwMode="auto">
            <a:xfrm>
              <a:off x="5957888" y="1384300"/>
              <a:ext cx="1549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mobile network</a:t>
              </a:r>
            </a:p>
          </p:txBody>
        </p:sp>
        <p:sp>
          <p:nvSpPr>
            <p:cNvPr id="21672" name="Text Box 580"/>
            <p:cNvSpPr txBox="1">
              <a:spLocks noChangeArrowheads="1"/>
            </p:cNvSpPr>
            <p:nvPr/>
          </p:nvSpPr>
          <p:spPr bwMode="auto">
            <a:xfrm>
              <a:off x="7561263" y="2071688"/>
              <a:ext cx="1108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global ISP</a:t>
              </a:r>
            </a:p>
          </p:txBody>
        </p:sp>
        <p:sp>
          <p:nvSpPr>
            <p:cNvPr id="21673" name="Text Box 580"/>
            <p:cNvSpPr txBox="1">
              <a:spLocks noChangeArrowheads="1"/>
            </p:cNvSpPr>
            <p:nvPr/>
          </p:nvSpPr>
          <p:spPr bwMode="auto">
            <a:xfrm>
              <a:off x="7337425" y="3298825"/>
              <a:ext cx="128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regional ISP</a:t>
              </a:r>
            </a:p>
          </p:txBody>
        </p:sp>
        <p:sp>
          <p:nvSpPr>
            <p:cNvPr id="21674" name="Text Box 580"/>
            <p:cNvSpPr txBox="1">
              <a:spLocks noChangeArrowheads="1"/>
            </p:cNvSpPr>
            <p:nvPr/>
          </p:nvSpPr>
          <p:spPr bwMode="auto">
            <a:xfrm>
              <a:off x="6324600" y="2963863"/>
              <a:ext cx="8953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0000"/>
                </a:lnSpc>
              </a:pPr>
              <a:r>
                <a:rPr lang="en-US" altLang="x-none" sz="1600"/>
                <a:t>home </a:t>
              </a:r>
            </a:p>
            <a:p>
              <a:pPr>
                <a:lnSpc>
                  <a:spcPct val="80000"/>
                </a:lnSpc>
              </a:pPr>
              <a:r>
                <a:rPr lang="en-US" altLang="x-none" sz="1600"/>
                <a:t>network</a:t>
              </a:r>
            </a:p>
          </p:txBody>
        </p:sp>
        <p:sp>
          <p:nvSpPr>
            <p:cNvPr id="21675" name="Text Box 580"/>
            <p:cNvSpPr txBox="1">
              <a:spLocks noChangeArrowheads="1"/>
            </p:cNvSpPr>
            <p:nvPr/>
          </p:nvSpPr>
          <p:spPr bwMode="auto">
            <a:xfrm>
              <a:off x="5584825" y="5645150"/>
              <a:ext cx="12954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0000"/>
                </a:lnSpc>
              </a:pPr>
              <a:r>
                <a:rPr lang="en-US" altLang="x-none" sz="1600"/>
                <a:t>institutional</a:t>
              </a:r>
            </a:p>
            <a:p>
              <a:pPr>
                <a:lnSpc>
                  <a:spcPct val="80000"/>
                </a:lnSpc>
              </a:pPr>
              <a:r>
                <a:rPr lang="en-US" altLang="x-none" sz="1600"/>
                <a:t>       network</a:t>
              </a:r>
            </a:p>
          </p:txBody>
        </p:sp>
        <p:pic>
          <p:nvPicPr>
            <p:cNvPr id="21676" name="Picture 269" descr="cell_tower_radiation cop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6149" y="1803400"/>
              <a:ext cx="518463" cy="412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677" name="Group 347"/>
            <p:cNvGrpSpPr>
              <a:grpSpLocks/>
            </p:cNvGrpSpPr>
            <p:nvPr/>
          </p:nvGrpSpPr>
          <p:grpSpPr bwMode="auto">
            <a:xfrm>
              <a:off x="7077272" y="3621727"/>
              <a:ext cx="493804" cy="228319"/>
              <a:chOff x="1871277" y="1576300"/>
              <a:chExt cx="1128371" cy="437861"/>
            </a:xfrm>
          </p:grpSpPr>
          <p:sp>
            <p:nvSpPr>
              <p:cNvPr id="682" name="Oval 681"/>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83" name="Rectangle 682"/>
              <p:cNvSpPr/>
              <p:nvPr/>
            </p:nvSpPr>
            <p:spPr bwMode="auto">
              <a:xfrm>
                <a:off x="1870827" y="1739475"/>
                <a:ext cx="1128163"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84" name="Oval 68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85" name="Freeform 684"/>
              <p:cNvSpPr/>
              <p:nvPr/>
            </p:nvSpPr>
            <p:spPr bwMode="auto">
              <a:xfrm>
                <a:off x="2157403" y="1672497"/>
                <a:ext cx="551385" cy="1613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86" name="Freeform 68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87" name="Freeform 68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88" name="Freeform 68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89" name="Straight Connector 688"/>
              <p:cNvCxnSpPr>
                <a:cxnSpLocks noChangeShapeType="1"/>
                <a:endCxn id="68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90" name="Straight Connector 68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78" name="Group 347"/>
            <p:cNvGrpSpPr>
              <a:grpSpLocks/>
            </p:cNvGrpSpPr>
            <p:nvPr/>
          </p:nvGrpSpPr>
          <p:grpSpPr bwMode="auto">
            <a:xfrm>
              <a:off x="7733157" y="3638864"/>
              <a:ext cx="493804" cy="228319"/>
              <a:chOff x="1871277" y="1576300"/>
              <a:chExt cx="1128371" cy="437861"/>
            </a:xfrm>
          </p:grpSpPr>
          <p:sp>
            <p:nvSpPr>
              <p:cNvPr id="673" name="Oval 672"/>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74" name="Rectangle 673"/>
              <p:cNvSpPr/>
              <p:nvPr/>
            </p:nvSpPr>
            <p:spPr bwMode="auto">
              <a:xfrm>
                <a:off x="1870262" y="1740098"/>
                <a:ext cx="1128161"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75" name="Oval 67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76" name="Freeform 675"/>
              <p:cNvSpPr/>
              <p:nvPr/>
            </p:nvSpPr>
            <p:spPr bwMode="auto">
              <a:xfrm>
                <a:off x="2156836" y="1673120"/>
                <a:ext cx="551385" cy="16135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77" name="Freeform 67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78" name="Freeform 67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79" name="Freeform 67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80" name="Straight Connector 679"/>
              <p:cNvCxnSpPr>
                <a:cxnSpLocks noChangeShapeType="1"/>
                <a:endCxn id="67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81" name="Straight Connector 68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79" name="Group 347"/>
            <p:cNvGrpSpPr>
              <a:grpSpLocks/>
            </p:cNvGrpSpPr>
            <p:nvPr/>
          </p:nvGrpSpPr>
          <p:grpSpPr bwMode="auto">
            <a:xfrm>
              <a:off x="7397100" y="3903983"/>
              <a:ext cx="493804" cy="228319"/>
              <a:chOff x="1871277" y="1576300"/>
              <a:chExt cx="1128371" cy="437861"/>
            </a:xfrm>
          </p:grpSpPr>
          <p:sp>
            <p:nvSpPr>
              <p:cNvPr id="664" name="Oval 663"/>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65" name="Rectangle 664"/>
              <p:cNvSpPr/>
              <p:nvPr/>
            </p:nvSpPr>
            <p:spPr bwMode="auto">
              <a:xfrm>
                <a:off x="1872762" y="1740086"/>
                <a:ext cx="1128163"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66" name="Oval 66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67" name="Freeform 666"/>
              <p:cNvSpPr/>
              <p:nvPr/>
            </p:nvSpPr>
            <p:spPr bwMode="auto">
              <a:xfrm>
                <a:off x="2159338" y="1673109"/>
                <a:ext cx="551385" cy="1613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68" name="Freeform 66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69" name="Freeform 66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70" name="Freeform 66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71" name="Straight Connector 670"/>
              <p:cNvCxnSpPr>
                <a:cxnSpLocks noChangeShapeType="1"/>
                <a:endCxn id="66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72" name="Straight Connector 67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80" name="Group 347"/>
            <p:cNvGrpSpPr>
              <a:grpSpLocks/>
            </p:cNvGrpSpPr>
            <p:nvPr/>
          </p:nvGrpSpPr>
          <p:grpSpPr bwMode="auto">
            <a:xfrm>
              <a:off x="7195340" y="2756360"/>
              <a:ext cx="413310" cy="196874"/>
              <a:chOff x="1871277" y="1576300"/>
              <a:chExt cx="1128371" cy="437861"/>
            </a:xfrm>
          </p:grpSpPr>
          <p:sp>
            <p:nvSpPr>
              <p:cNvPr id="655" name="Oval 654"/>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56" name="Rectangle 655"/>
              <p:cNvSpPr/>
              <p:nvPr/>
            </p:nvSpPr>
            <p:spPr bwMode="auto">
              <a:xfrm>
                <a:off x="1869120" y="1737689"/>
                <a:ext cx="1131178" cy="11651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57" name="Oval 65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58" name="Freeform 657"/>
              <p:cNvSpPr/>
              <p:nvPr/>
            </p:nvSpPr>
            <p:spPr bwMode="auto">
              <a:xfrm>
                <a:off x="2159500" y="1670607"/>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59" name="Freeform 65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60" name="Freeform 65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61" name="Freeform 66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62" name="Straight Connector 661"/>
              <p:cNvCxnSpPr>
                <a:cxnSpLocks noChangeShapeType="1"/>
                <a:endCxn id="65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63" name="Straight Connector 66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81" name="Group 347"/>
            <p:cNvGrpSpPr>
              <a:grpSpLocks/>
            </p:cNvGrpSpPr>
            <p:nvPr/>
          </p:nvGrpSpPr>
          <p:grpSpPr bwMode="auto">
            <a:xfrm>
              <a:off x="7677419" y="2378982"/>
              <a:ext cx="413310" cy="196874"/>
              <a:chOff x="1871277" y="1576300"/>
              <a:chExt cx="1128371" cy="437861"/>
            </a:xfrm>
          </p:grpSpPr>
          <p:sp>
            <p:nvSpPr>
              <p:cNvPr id="646" name="Oval 645"/>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47" name="Rectangle 646"/>
              <p:cNvSpPr/>
              <p:nvPr/>
            </p:nvSpPr>
            <p:spPr bwMode="auto">
              <a:xfrm>
                <a:off x="1870543" y="1740227"/>
                <a:ext cx="1131178" cy="11651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48" name="Oval 64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49" name="Freeform 648"/>
              <p:cNvSpPr/>
              <p:nvPr/>
            </p:nvSpPr>
            <p:spPr bwMode="auto">
              <a:xfrm>
                <a:off x="2160923" y="1673143"/>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50" name="Freeform 64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51" name="Freeform 65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52" name="Freeform 65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53" name="Straight Connector 652"/>
              <p:cNvCxnSpPr>
                <a:cxnSpLocks noChangeShapeType="1"/>
                <a:endCxn id="64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54" name="Straight Connector 65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82" name="Group 347"/>
            <p:cNvGrpSpPr>
              <a:grpSpLocks/>
            </p:cNvGrpSpPr>
            <p:nvPr/>
          </p:nvGrpSpPr>
          <p:grpSpPr bwMode="auto">
            <a:xfrm>
              <a:off x="7186342" y="2486295"/>
              <a:ext cx="413310" cy="196874"/>
              <a:chOff x="1871277" y="1576300"/>
              <a:chExt cx="1128371" cy="437861"/>
            </a:xfrm>
          </p:grpSpPr>
          <p:sp>
            <p:nvSpPr>
              <p:cNvPr id="637" name="Oval 636"/>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38" name="Rectangle 637"/>
              <p:cNvSpPr/>
              <p:nvPr/>
            </p:nvSpPr>
            <p:spPr bwMode="auto">
              <a:xfrm>
                <a:off x="1872017" y="1738112"/>
                <a:ext cx="1126842" cy="11651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39" name="Oval 63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40" name="Freeform 639"/>
              <p:cNvSpPr/>
              <p:nvPr/>
            </p:nvSpPr>
            <p:spPr bwMode="auto">
              <a:xfrm>
                <a:off x="2158061" y="1671030"/>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41" name="Freeform 64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42" name="Freeform 64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43" name="Freeform 64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44" name="Straight Connector 643"/>
              <p:cNvCxnSpPr>
                <a:cxnSpLocks noChangeShapeType="1"/>
                <a:endCxn id="63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45" name="Straight Connector 64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1683" name="Group 347"/>
            <p:cNvGrpSpPr>
              <a:grpSpLocks/>
            </p:cNvGrpSpPr>
            <p:nvPr/>
          </p:nvGrpSpPr>
          <p:grpSpPr bwMode="auto">
            <a:xfrm>
              <a:off x="7750914" y="2756819"/>
              <a:ext cx="413310" cy="196874"/>
              <a:chOff x="1871277" y="1576300"/>
              <a:chExt cx="1128371" cy="437861"/>
            </a:xfrm>
          </p:grpSpPr>
          <p:sp>
            <p:nvSpPr>
              <p:cNvPr id="628" name="Oval 627"/>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29" name="Rectangle 628"/>
              <p:cNvSpPr/>
              <p:nvPr/>
            </p:nvSpPr>
            <p:spPr bwMode="auto">
              <a:xfrm>
                <a:off x="1869259" y="1740200"/>
                <a:ext cx="1131178" cy="11651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30" name="Oval 62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631" name="Freeform 630"/>
              <p:cNvSpPr/>
              <p:nvPr/>
            </p:nvSpPr>
            <p:spPr bwMode="auto">
              <a:xfrm>
                <a:off x="2159639" y="1673116"/>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632" name="Freeform 63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33" name="Freeform 63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34" name="Freeform 63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35" name="Straight Connector 634"/>
              <p:cNvCxnSpPr>
                <a:cxnSpLocks noChangeShapeType="1"/>
                <a:endCxn id="63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36" name="Straight Connector 63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pic>
          <p:nvPicPr>
            <p:cNvPr id="21684" name="Picture 1005"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516100" y="3095151"/>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85" name="Picture 1005"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893951" y="5490536"/>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86" name="Picture 1005"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365711" y="5438691"/>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87" name="Picture 934" descr="antenna_radiation_stylize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096052" y="5017186"/>
              <a:ext cx="415925" cy="88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9922957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9"/>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13439"/>
                                        </p:tgtEl>
                                        <p:attrNameLst>
                                          <p:attrName>style.visibility</p:attrName>
                                        </p:attrNameLst>
                                      </p:cBhvr>
                                      <p:to>
                                        <p:strVal val="visible"/>
                                      </p:to>
                                    </p:set>
                                    <p:animEffect transition="in" filter="dissolve">
                                      <p:cBhvr>
                                        <p:cTn id="9" dur="500"/>
                                        <p:tgtEl>
                                          <p:spTgt spid="1343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766"/>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767"/>
                                        </p:tgtEl>
                                        <p:attrNameLst>
                                          <p:attrName>style.visibility</p:attrName>
                                        </p:attrNameLst>
                                      </p:cBhvr>
                                      <p:to>
                                        <p:strVal val="visible"/>
                                      </p:to>
                                    </p:set>
                                  </p:childTnLst>
                                </p:cTn>
                              </p:par>
                              <p:par>
                                <p:cTn id="21" presetID="9"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dissolve">
                                      <p:cBhvr>
                                        <p:cTn id="2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p:bldP spid="4766" grpId="0"/>
      <p:bldP spid="476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2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9438" y="914400"/>
            <a:ext cx="50276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39" name="Picture 3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4076" y="1452564"/>
            <a:ext cx="8385175" cy="476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0" name="Rectangle 2"/>
          <p:cNvSpPr>
            <a:spLocks noGrp="1" noChangeArrowheads="1"/>
          </p:cNvSpPr>
          <p:nvPr>
            <p:ph type="title" idx="4294967295"/>
          </p:nvPr>
        </p:nvSpPr>
        <p:spPr>
          <a:xfrm>
            <a:off x="1757363" y="114300"/>
            <a:ext cx="7772400" cy="1143000"/>
          </a:xfrm>
        </p:spPr>
        <p:txBody>
          <a:bodyPr/>
          <a:lstStyle/>
          <a:p>
            <a:pPr eaLnBrk="1" hangingPunct="1"/>
            <a:r>
              <a:rPr lang="en-US" altLang="x-none">
                <a:ea typeface="ＭＳ Ｐゴシック" charset="-128"/>
              </a:rPr>
              <a:t>Tier-1 ISP: e.g., Sprint</a:t>
            </a:r>
          </a:p>
        </p:txBody>
      </p:sp>
      <p:grpSp>
        <p:nvGrpSpPr>
          <p:cNvPr id="3" name="Group 2"/>
          <p:cNvGrpSpPr>
            <a:grpSpLocks/>
          </p:cNvGrpSpPr>
          <p:nvPr/>
        </p:nvGrpSpPr>
        <p:grpSpPr bwMode="auto">
          <a:xfrm>
            <a:off x="2895601" y="1725614"/>
            <a:ext cx="3863975" cy="3017837"/>
            <a:chOff x="1371600" y="1725614"/>
            <a:chExt cx="3863976" cy="3017838"/>
          </a:xfrm>
        </p:grpSpPr>
        <p:grpSp>
          <p:nvGrpSpPr>
            <p:cNvPr id="91143" name="Group 187"/>
            <p:cNvGrpSpPr>
              <a:grpSpLocks/>
            </p:cNvGrpSpPr>
            <p:nvPr/>
          </p:nvGrpSpPr>
          <p:grpSpPr bwMode="auto">
            <a:xfrm>
              <a:off x="1371600" y="1725614"/>
              <a:ext cx="3863976" cy="3017838"/>
              <a:chOff x="864" y="1087"/>
              <a:chExt cx="2434" cy="1901"/>
            </a:xfrm>
          </p:grpSpPr>
          <p:sp>
            <p:nvSpPr>
              <p:cNvPr id="91194" name="Rectangle 202"/>
              <p:cNvSpPr>
                <a:spLocks noChangeArrowheads="1"/>
              </p:cNvSpPr>
              <p:nvPr/>
            </p:nvSpPr>
            <p:spPr bwMode="auto">
              <a:xfrm>
                <a:off x="1307" y="1103"/>
                <a:ext cx="1560" cy="188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91195" name="Line 205"/>
              <p:cNvSpPr>
                <a:spLocks noChangeShapeType="1"/>
              </p:cNvSpPr>
              <p:nvPr/>
            </p:nvSpPr>
            <p:spPr bwMode="auto">
              <a:xfrm flipH="1">
                <a:off x="1408" y="1945"/>
                <a:ext cx="28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6" name="Line 206"/>
              <p:cNvSpPr>
                <a:spLocks noChangeShapeType="1"/>
              </p:cNvSpPr>
              <p:nvPr/>
            </p:nvSpPr>
            <p:spPr bwMode="auto">
              <a:xfrm flipH="1">
                <a:off x="1408" y="2028"/>
                <a:ext cx="282"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197" name="Text Box 207"/>
              <p:cNvSpPr txBox="1">
                <a:spLocks noChangeArrowheads="1"/>
              </p:cNvSpPr>
              <p:nvPr/>
            </p:nvSpPr>
            <p:spPr bwMode="auto">
              <a:xfrm flipH="1">
                <a:off x="1336" y="1789"/>
                <a:ext cx="229"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latin typeface="Times New Roman" charset="0"/>
                  </a:rPr>
                  <a:t>…</a:t>
                </a:r>
              </a:p>
            </p:txBody>
          </p:sp>
          <p:grpSp>
            <p:nvGrpSpPr>
              <p:cNvPr id="91198" name="Group 208"/>
              <p:cNvGrpSpPr>
                <a:grpSpLocks/>
              </p:cNvGrpSpPr>
              <p:nvPr/>
            </p:nvGrpSpPr>
            <p:grpSpPr bwMode="auto">
              <a:xfrm flipH="1">
                <a:off x="1617" y="2063"/>
                <a:ext cx="775" cy="284"/>
                <a:chOff x="2927" y="2500"/>
                <a:chExt cx="949" cy="332"/>
              </a:xfrm>
            </p:grpSpPr>
            <p:sp>
              <p:nvSpPr>
                <p:cNvPr id="91227" name="Line 209"/>
                <p:cNvSpPr>
                  <a:spLocks noChangeShapeType="1"/>
                </p:cNvSpPr>
                <p:nvPr/>
              </p:nvSpPr>
              <p:spPr bwMode="auto">
                <a:xfrm flipH="1">
                  <a:off x="2927" y="2515"/>
                  <a:ext cx="236" cy="3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8" name="Line 210"/>
                <p:cNvSpPr>
                  <a:spLocks noChangeShapeType="1"/>
                </p:cNvSpPr>
                <p:nvPr/>
              </p:nvSpPr>
              <p:spPr bwMode="auto">
                <a:xfrm>
                  <a:off x="3209" y="2500"/>
                  <a:ext cx="201" cy="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9" name="Line 211"/>
                <p:cNvSpPr>
                  <a:spLocks noChangeShapeType="1"/>
                </p:cNvSpPr>
                <p:nvPr/>
              </p:nvSpPr>
              <p:spPr bwMode="auto">
                <a:xfrm>
                  <a:off x="3315" y="2500"/>
                  <a:ext cx="561" cy="32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199" name="Line 212"/>
              <p:cNvSpPr>
                <a:spLocks noChangeShapeType="1"/>
              </p:cNvSpPr>
              <p:nvPr/>
            </p:nvSpPr>
            <p:spPr bwMode="auto">
              <a:xfrm flipH="1" flipV="1">
                <a:off x="1819" y="1533"/>
                <a:ext cx="0" cy="35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0" name="Line 213"/>
              <p:cNvSpPr>
                <a:spLocks noChangeShapeType="1"/>
              </p:cNvSpPr>
              <p:nvPr/>
            </p:nvSpPr>
            <p:spPr bwMode="auto">
              <a:xfrm flipH="1">
                <a:off x="1587" y="2081"/>
                <a:ext cx="193" cy="26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1" name="Line 214"/>
              <p:cNvSpPr>
                <a:spLocks noChangeShapeType="1"/>
              </p:cNvSpPr>
              <p:nvPr/>
            </p:nvSpPr>
            <p:spPr bwMode="auto">
              <a:xfrm>
                <a:off x="1818" y="2068"/>
                <a:ext cx="164" cy="28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2" name="Line 215"/>
              <p:cNvSpPr>
                <a:spLocks noChangeShapeType="1"/>
              </p:cNvSpPr>
              <p:nvPr/>
            </p:nvSpPr>
            <p:spPr bwMode="auto">
              <a:xfrm>
                <a:off x="1904" y="2068"/>
                <a:ext cx="459" cy="2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3" name="Text Box 272"/>
              <p:cNvSpPr txBox="1">
                <a:spLocks noChangeArrowheads="1"/>
              </p:cNvSpPr>
              <p:nvPr/>
            </p:nvSpPr>
            <p:spPr bwMode="auto">
              <a:xfrm>
                <a:off x="1583" y="2691"/>
                <a:ext cx="115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600"/>
                  <a:t>to/from customers</a:t>
                </a:r>
              </a:p>
            </p:txBody>
          </p:sp>
          <p:sp>
            <p:nvSpPr>
              <p:cNvPr id="91204" name="Text Box 273"/>
              <p:cNvSpPr txBox="1">
                <a:spLocks noChangeArrowheads="1"/>
              </p:cNvSpPr>
              <p:nvPr/>
            </p:nvSpPr>
            <p:spPr bwMode="auto">
              <a:xfrm>
                <a:off x="2262" y="1699"/>
                <a:ext cx="54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600"/>
                  <a:t>peering</a:t>
                </a:r>
              </a:p>
            </p:txBody>
          </p:sp>
          <p:sp>
            <p:nvSpPr>
              <p:cNvPr id="91205" name="Text Box 274"/>
              <p:cNvSpPr txBox="1">
                <a:spLocks noChangeArrowheads="1"/>
              </p:cNvSpPr>
              <p:nvPr/>
            </p:nvSpPr>
            <p:spPr bwMode="auto">
              <a:xfrm>
                <a:off x="1636" y="1367"/>
                <a:ext cx="115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600"/>
                  <a:t> to/from backbone</a:t>
                </a:r>
              </a:p>
            </p:txBody>
          </p:sp>
          <p:sp>
            <p:nvSpPr>
              <p:cNvPr id="91206" name="Rectangle 275"/>
              <p:cNvSpPr>
                <a:spLocks noChangeArrowheads="1"/>
              </p:cNvSpPr>
              <p:nvPr/>
            </p:nvSpPr>
            <p:spPr bwMode="auto">
              <a:xfrm>
                <a:off x="1355" y="1139"/>
                <a:ext cx="1447" cy="1774"/>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91207" name="Line 290"/>
              <p:cNvSpPr>
                <a:spLocks noChangeShapeType="1"/>
              </p:cNvSpPr>
              <p:nvPr/>
            </p:nvSpPr>
            <p:spPr bwMode="auto">
              <a:xfrm flipH="1" flipV="1">
                <a:off x="2226" y="1559"/>
                <a:ext cx="0" cy="35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8" name="Line 292"/>
              <p:cNvSpPr>
                <a:spLocks noChangeShapeType="1"/>
              </p:cNvSpPr>
              <p:nvPr/>
            </p:nvSpPr>
            <p:spPr bwMode="auto">
              <a:xfrm>
                <a:off x="2360" y="1948"/>
                <a:ext cx="36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9" name="Line 293"/>
              <p:cNvSpPr>
                <a:spLocks noChangeShapeType="1"/>
              </p:cNvSpPr>
              <p:nvPr/>
            </p:nvSpPr>
            <p:spPr bwMode="auto">
              <a:xfrm>
                <a:off x="2360" y="2030"/>
                <a:ext cx="36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0" name="Text Box 294"/>
              <p:cNvSpPr txBox="1">
                <a:spLocks noChangeArrowheads="1"/>
              </p:cNvSpPr>
              <p:nvPr/>
            </p:nvSpPr>
            <p:spPr bwMode="auto">
              <a:xfrm>
                <a:off x="2410" y="1790"/>
                <a:ext cx="29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latin typeface="Times New Roman" charset="0"/>
                  </a:rPr>
                  <a:t>…</a:t>
                </a:r>
              </a:p>
            </p:txBody>
          </p:sp>
          <p:grpSp>
            <p:nvGrpSpPr>
              <p:cNvPr id="91211" name="Group 296"/>
              <p:cNvGrpSpPr>
                <a:grpSpLocks/>
              </p:cNvGrpSpPr>
              <p:nvPr/>
            </p:nvGrpSpPr>
            <p:grpSpPr bwMode="auto">
              <a:xfrm>
                <a:off x="2376" y="2519"/>
                <a:ext cx="83" cy="167"/>
                <a:chOff x="4467" y="2745"/>
                <a:chExt cx="96" cy="345"/>
              </a:xfrm>
            </p:grpSpPr>
            <p:sp>
              <p:nvSpPr>
                <p:cNvPr id="91225" name="Line 297"/>
                <p:cNvSpPr>
                  <a:spLocks noChangeShapeType="1"/>
                </p:cNvSpPr>
                <p:nvPr/>
              </p:nvSpPr>
              <p:spPr bwMode="auto">
                <a:xfrm rot="16200000" flipH="1">
                  <a:off x="4294" y="2918"/>
                  <a:ext cx="34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6" name="Line 298"/>
                <p:cNvSpPr>
                  <a:spLocks noChangeShapeType="1"/>
                </p:cNvSpPr>
                <p:nvPr/>
              </p:nvSpPr>
              <p:spPr bwMode="auto">
                <a:xfrm rot="16200000" flipH="1">
                  <a:off x="4390" y="2918"/>
                  <a:ext cx="34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212" name="Text Box 299"/>
              <p:cNvSpPr txBox="1">
                <a:spLocks noChangeArrowheads="1"/>
              </p:cNvSpPr>
              <p:nvPr/>
            </p:nvSpPr>
            <p:spPr bwMode="auto">
              <a:xfrm rot="16200000" flipH="1">
                <a:off x="2242" y="2495"/>
                <a:ext cx="23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latin typeface="Times New Roman" charset="0"/>
                  </a:rPr>
                  <a:t>…</a:t>
                </a:r>
              </a:p>
            </p:txBody>
          </p:sp>
          <p:grpSp>
            <p:nvGrpSpPr>
              <p:cNvPr id="91213" name="Group 301"/>
              <p:cNvGrpSpPr>
                <a:grpSpLocks/>
              </p:cNvGrpSpPr>
              <p:nvPr/>
            </p:nvGrpSpPr>
            <p:grpSpPr bwMode="auto">
              <a:xfrm>
                <a:off x="1977" y="2528"/>
                <a:ext cx="84" cy="167"/>
                <a:chOff x="4467" y="2745"/>
                <a:chExt cx="96" cy="345"/>
              </a:xfrm>
            </p:grpSpPr>
            <p:sp>
              <p:nvSpPr>
                <p:cNvPr id="91223" name="Line 302"/>
                <p:cNvSpPr>
                  <a:spLocks noChangeShapeType="1"/>
                </p:cNvSpPr>
                <p:nvPr/>
              </p:nvSpPr>
              <p:spPr bwMode="auto">
                <a:xfrm rot="16200000" flipH="1">
                  <a:off x="4294" y="2918"/>
                  <a:ext cx="34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4" name="Line 303"/>
                <p:cNvSpPr>
                  <a:spLocks noChangeShapeType="1"/>
                </p:cNvSpPr>
                <p:nvPr/>
              </p:nvSpPr>
              <p:spPr bwMode="auto">
                <a:xfrm rot="16200000" flipH="1">
                  <a:off x="4390" y="2918"/>
                  <a:ext cx="34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214" name="Text Box 304"/>
              <p:cNvSpPr txBox="1">
                <a:spLocks noChangeArrowheads="1"/>
              </p:cNvSpPr>
              <p:nvPr/>
            </p:nvSpPr>
            <p:spPr bwMode="auto">
              <a:xfrm rot="16200000" flipH="1">
                <a:off x="1837" y="2491"/>
                <a:ext cx="23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latin typeface="Times New Roman" charset="0"/>
                  </a:rPr>
                  <a:t>…</a:t>
                </a:r>
              </a:p>
            </p:txBody>
          </p:sp>
          <p:grpSp>
            <p:nvGrpSpPr>
              <p:cNvPr id="91215" name="Group 306"/>
              <p:cNvGrpSpPr>
                <a:grpSpLocks/>
              </p:cNvGrpSpPr>
              <p:nvPr/>
            </p:nvGrpSpPr>
            <p:grpSpPr bwMode="auto">
              <a:xfrm>
                <a:off x="1545" y="2526"/>
                <a:ext cx="92" cy="167"/>
                <a:chOff x="4467" y="2745"/>
                <a:chExt cx="96" cy="345"/>
              </a:xfrm>
            </p:grpSpPr>
            <p:sp>
              <p:nvSpPr>
                <p:cNvPr id="91221" name="Line 307"/>
                <p:cNvSpPr>
                  <a:spLocks noChangeShapeType="1"/>
                </p:cNvSpPr>
                <p:nvPr/>
              </p:nvSpPr>
              <p:spPr bwMode="auto">
                <a:xfrm rot="16200000" flipH="1">
                  <a:off x="4294" y="2918"/>
                  <a:ext cx="34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2" name="Line 308"/>
                <p:cNvSpPr>
                  <a:spLocks noChangeShapeType="1"/>
                </p:cNvSpPr>
                <p:nvPr/>
              </p:nvSpPr>
              <p:spPr bwMode="auto">
                <a:xfrm rot="16200000" flipH="1">
                  <a:off x="4390" y="2918"/>
                  <a:ext cx="345"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216" name="Text Box 309"/>
              <p:cNvSpPr txBox="1">
                <a:spLocks noChangeArrowheads="1"/>
              </p:cNvSpPr>
              <p:nvPr/>
            </p:nvSpPr>
            <p:spPr bwMode="auto">
              <a:xfrm rot="16200000" flipH="1">
                <a:off x="1407" y="2492"/>
                <a:ext cx="239"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latin typeface="Times New Roman" charset="0"/>
                  </a:rPr>
                  <a:t>…</a:t>
                </a:r>
              </a:p>
            </p:txBody>
          </p:sp>
          <p:sp>
            <p:nvSpPr>
              <p:cNvPr id="91217" name="Text Box 310"/>
              <p:cNvSpPr txBox="1">
                <a:spLocks noChangeArrowheads="1"/>
              </p:cNvSpPr>
              <p:nvPr/>
            </p:nvSpPr>
            <p:spPr bwMode="auto">
              <a:xfrm>
                <a:off x="1437" y="1179"/>
                <a:ext cx="1295" cy="19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400">
                    <a:solidFill>
                      <a:srgbClr val="FF0000"/>
                    </a:solidFill>
                  </a:rPr>
                  <a:t>POP: point-of-presence</a:t>
                </a:r>
              </a:p>
            </p:txBody>
          </p:sp>
          <p:sp>
            <p:nvSpPr>
              <p:cNvPr id="91218" name="Line 148"/>
              <p:cNvSpPr>
                <a:spLocks noChangeShapeType="1"/>
              </p:cNvSpPr>
              <p:nvPr/>
            </p:nvSpPr>
            <p:spPr bwMode="auto">
              <a:xfrm>
                <a:off x="3192" y="1948"/>
                <a:ext cx="0" cy="8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9" name="Line 184"/>
              <p:cNvSpPr>
                <a:spLocks noChangeShapeType="1"/>
              </p:cNvSpPr>
              <p:nvPr/>
            </p:nvSpPr>
            <p:spPr bwMode="auto">
              <a:xfrm>
                <a:off x="3298" y="2402"/>
                <a:ext cx="0" cy="9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0" name="Freeform 186"/>
              <p:cNvSpPr>
                <a:spLocks/>
              </p:cNvSpPr>
              <p:nvPr/>
            </p:nvSpPr>
            <p:spPr bwMode="auto">
              <a:xfrm>
                <a:off x="864" y="1087"/>
                <a:ext cx="475" cy="1879"/>
              </a:xfrm>
              <a:custGeom>
                <a:avLst/>
                <a:gdLst>
                  <a:gd name="T0" fmla="*/ 0 w 475"/>
                  <a:gd name="T1" fmla="*/ 1224 h 1879"/>
                  <a:gd name="T2" fmla="*/ 475 w 475"/>
                  <a:gd name="T3" fmla="*/ 0 h 1879"/>
                  <a:gd name="T4" fmla="*/ 468 w 475"/>
                  <a:gd name="T5" fmla="*/ 1879 h 1879"/>
                  <a:gd name="T6" fmla="*/ 0 w 475"/>
                  <a:gd name="T7" fmla="*/ 1224 h 1879"/>
                  <a:gd name="T8" fmla="*/ 0 60000 65536"/>
                  <a:gd name="T9" fmla="*/ 0 60000 65536"/>
                  <a:gd name="T10" fmla="*/ 0 60000 65536"/>
                  <a:gd name="T11" fmla="*/ 0 60000 65536"/>
                  <a:gd name="T12" fmla="*/ 0 w 475"/>
                  <a:gd name="T13" fmla="*/ 0 h 1879"/>
                  <a:gd name="T14" fmla="*/ 475 w 475"/>
                  <a:gd name="T15" fmla="*/ 1879 h 1879"/>
                </a:gdLst>
                <a:ahLst/>
                <a:cxnLst>
                  <a:cxn ang="T8">
                    <a:pos x="T0" y="T1"/>
                  </a:cxn>
                  <a:cxn ang="T9">
                    <a:pos x="T2" y="T3"/>
                  </a:cxn>
                  <a:cxn ang="T10">
                    <a:pos x="T4" y="T5"/>
                  </a:cxn>
                  <a:cxn ang="T11">
                    <a:pos x="T6" y="T7"/>
                  </a:cxn>
                </a:cxnLst>
                <a:rect l="T12" t="T13" r="T14" b="T15"/>
                <a:pathLst>
                  <a:path w="475" h="1879">
                    <a:moveTo>
                      <a:pt x="0" y="1224"/>
                    </a:moveTo>
                    <a:lnTo>
                      <a:pt x="475" y="0"/>
                    </a:lnTo>
                    <a:lnTo>
                      <a:pt x="468" y="1879"/>
                    </a:lnTo>
                    <a:lnTo>
                      <a:pt x="0" y="1224"/>
                    </a:lnTo>
                    <a:close/>
                  </a:path>
                </a:pathLst>
              </a:custGeom>
              <a:gradFill rotWithShape="1">
                <a:gsLst>
                  <a:gs pos="0">
                    <a:srgbClr val="CC0000"/>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1144" name="Group 347"/>
            <p:cNvGrpSpPr>
              <a:grpSpLocks/>
            </p:cNvGrpSpPr>
            <p:nvPr/>
          </p:nvGrpSpPr>
          <p:grpSpPr bwMode="auto">
            <a:xfrm>
              <a:off x="3570624" y="3685767"/>
              <a:ext cx="544387" cy="333770"/>
              <a:chOff x="1871277" y="1576300"/>
              <a:chExt cx="1128371" cy="437860"/>
            </a:xfrm>
          </p:grpSpPr>
          <p:sp>
            <p:nvSpPr>
              <p:cNvPr id="88" name="Oval 8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89" name="Rectangle 88"/>
              <p:cNvSpPr/>
              <p:nvPr/>
            </p:nvSpPr>
            <p:spPr bwMode="auto">
              <a:xfrm>
                <a:off x="1870583" y="1739279"/>
                <a:ext cx="1128630" cy="11662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90" name="Oval 8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91" name="Freeform 90"/>
              <p:cNvSpPr/>
              <p:nvPr/>
            </p:nvSpPr>
            <p:spPr bwMode="auto">
              <a:xfrm>
                <a:off x="2160144" y="1674720"/>
                <a:ext cx="546218" cy="16035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92" name="Freeform 9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93" name="Freeform 9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94" name="Freeform 9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95" name="Straight Connector 94"/>
              <p:cNvCxnSpPr>
                <a:cxnSpLocks noChangeShapeType="1"/>
                <a:endCxn id="9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96" name="Straight Connector 9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91145" name="Group 347"/>
            <p:cNvGrpSpPr>
              <a:grpSpLocks/>
            </p:cNvGrpSpPr>
            <p:nvPr/>
          </p:nvGrpSpPr>
          <p:grpSpPr bwMode="auto">
            <a:xfrm>
              <a:off x="2915191" y="3680361"/>
              <a:ext cx="544387" cy="333770"/>
              <a:chOff x="1871277" y="1576300"/>
              <a:chExt cx="1128371" cy="437860"/>
            </a:xfrm>
          </p:grpSpPr>
          <p:sp>
            <p:nvSpPr>
              <p:cNvPr id="98" name="Oval 9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99" name="Rectangle 98"/>
              <p:cNvSpPr/>
              <p:nvPr/>
            </p:nvSpPr>
            <p:spPr bwMode="auto">
              <a:xfrm>
                <a:off x="1870156" y="1740124"/>
                <a:ext cx="1128632" cy="11662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00" name="Oval 9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01" name="Freeform 100"/>
              <p:cNvSpPr/>
              <p:nvPr/>
            </p:nvSpPr>
            <p:spPr bwMode="auto">
              <a:xfrm>
                <a:off x="2159717" y="1673481"/>
                <a:ext cx="546218" cy="16035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02" name="Freeform 10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03" name="Freeform 10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04" name="Freeform 10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05" name="Straight Connector 104"/>
              <p:cNvCxnSpPr>
                <a:cxnSpLocks noChangeShapeType="1"/>
                <a:endCxn id="10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06" name="Straight Connector 10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91146" name="Group 347"/>
            <p:cNvGrpSpPr>
              <a:grpSpLocks/>
            </p:cNvGrpSpPr>
            <p:nvPr/>
          </p:nvGrpSpPr>
          <p:grpSpPr bwMode="auto">
            <a:xfrm>
              <a:off x="2256002" y="3682470"/>
              <a:ext cx="544387" cy="333770"/>
              <a:chOff x="1871277" y="1576300"/>
              <a:chExt cx="1128371" cy="437860"/>
            </a:xfrm>
          </p:grpSpPr>
          <p:sp>
            <p:nvSpPr>
              <p:cNvPr id="108" name="Oval 10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09" name="Rectangle 108"/>
              <p:cNvSpPr/>
              <p:nvPr/>
            </p:nvSpPr>
            <p:spPr bwMode="auto">
              <a:xfrm>
                <a:off x="1870937" y="1739439"/>
                <a:ext cx="1128630" cy="11662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0" name="Oval 10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1" name="Freeform 110"/>
              <p:cNvSpPr/>
              <p:nvPr/>
            </p:nvSpPr>
            <p:spPr bwMode="auto">
              <a:xfrm>
                <a:off x="2160498" y="1674880"/>
                <a:ext cx="546218" cy="16035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2" name="Freeform 11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3" name="Freeform 11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4" name="Freeform 11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5" name="Straight Connector 114"/>
              <p:cNvCxnSpPr>
                <a:cxnSpLocks noChangeShapeType="1"/>
                <a:endCxn id="11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6" name="Straight Connector 11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91147" name="Group 347"/>
            <p:cNvGrpSpPr>
              <a:grpSpLocks/>
            </p:cNvGrpSpPr>
            <p:nvPr/>
          </p:nvGrpSpPr>
          <p:grpSpPr bwMode="auto">
            <a:xfrm>
              <a:off x="2630086" y="2989478"/>
              <a:ext cx="544387" cy="333770"/>
              <a:chOff x="1871277" y="1576300"/>
              <a:chExt cx="1128371" cy="437860"/>
            </a:xfrm>
          </p:grpSpPr>
          <p:sp>
            <p:nvSpPr>
              <p:cNvPr id="118" name="Oval 11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 name="Rectangle 118"/>
              <p:cNvSpPr/>
              <p:nvPr/>
            </p:nvSpPr>
            <p:spPr bwMode="auto">
              <a:xfrm>
                <a:off x="1872110" y="1738461"/>
                <a:ext cx="1128630" cy="11662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 name="Oval 11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1" name="Freeform 120"/>
              <p:cNvSpPr/>
              <p:nvPr/>
            </p:nvSpPr>
            <p:spPr bwMode="auto">
              <a:xfrm>
                <a:off x="2161672" y="1673900"/>
                <a:ext cx="546218" cy="16035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2" name="Freeform 12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3" name="Freeform 12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4" name="Freeform 12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5" name="Straight Connector 124"/>
              <p:cNvCxnSpPr>
                <a:cxnSpLocks noChangeShapeType="1"/>
                <a:endCxn id="12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6" name="Straight Connector 12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91148" name="Group 347"/>
            <p:cNvGrpSpPr>
              <a:grpSpLocks/>
            </p:cNvGrpSpPr>
            <p:nvPr/>
          </p:nvGrpSpPr>
          <p:grpSpPr bwMode="auto">
            <a:xfrm>
              <a:off x="3244642" y="2991587"/>
              <a:ext cx="544387" cy="333770"/>
              <a:chOff x="1871277" y="1576300"/>
              <a:chExt cx="1128371" cy="437860"/>
            </a:xfrm>
          </p:grpSpPr>
          <p:sp>
            <p:nvSpPr>
              <p:cNvPr id="128" name="Oval 127"/>
              <p:cNvSpPr>
                <a:spLocks noChangeArrowheads="1"/>
              </p:cNvSpPr>
              <p:nvPr/>
            </p:nvSpPr>
            <p:spPr bwMode="auto">
              <a:xfrm flipV="1">
                <a:off x="1874446" y="1694640"/>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9" name="Rectangle 128"/>
              <p:cNvSpPr/>
              <p:nvPr/>
            </p:nvSpPr>
            <p:spPr bwMode="auto">
              <a:xfrm>
                <a:off x="1871708" y="1739859"/>
                <a:ext cx="1128632" cy="11662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0" name="Oval 12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 name="Freeform 130"/>
              <p:cNvSpPr/>
              <p:nvPr/>
            </p:nvSpPr>
            <p:spPr bwMode="auto">
              <a:xfrm>
                <a:off x="2161269" y="1673216"/>
                <a:ext cx="546218" cy="16035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 name="Freeform 13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3" name="Freeform 13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4" name="Freeform 13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5" name="Straight Connector 134"/>
              <p:cNvCxnSpPr>
                <a:cxnSpLocks noChangeShapeType="1"/>
                <a:endCxn id="13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6" name="Straight Connector 13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spTree>
    <p:extLst>
      <p:ext uri="{BB962C8B-B14F-4D97-AF65-F5344CB8AC3E}">
        <p14:creationId xmlns:p14="http://schemas.microsoft.com/office/powerpoint/2010/main" val="243557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strike="sngStrike" dirty="0"/>
              <a:t>OSI vs TCP Stack</a:t>
            </a:r>
          </a:p>
          <a:p>
            <a:r>
              <a:rPr lang="en-US" strike="sngStrike" dirty="0"/>
              <a:t>A day in the life of a web request – big picture</a:t>
            </a:r>
          </a:p>
          <a:p>
            <a:r>
              <a:rPr lang="en-US" strike="sngStrike" dirty="0"/>
              <a:t>Network Structure</a:t>
            </a:r>
          </a:p>
          <a:p>
            <a:r>
              <a:rPr lang="en-US" dirty="0"/>
              <a:t>L5 – Application (HTTP, DNS)</a:t>
            </a:r>
          </a:p>
          <a:p>
            <a:r>
              <a:rPr lang="en-US"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8533590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67587" name="Rectangle 2"/>
          <p:cNvSpPr>
            <a:spLocks noGrp="1" noChangeArrowheads="1"/>
          </p:cNvSpPr>
          <p:nvPr>
            <p:ph type="title"/>
          </p:nvPr>
        </p:nvSpPr>
        <p:spPr>
          <a:xfrm>
            <a:off x="1924050" y="201614"/>
            <a:ext cx="7772400" cy="892175"/>
          </a:xfrm>
        </p:spPr>
        <p:txBody>
          <a:bodyPr/>
          <a:lstStyle/>
          <a:p>
            <a:r>
              <a:rPr lang="en-US" altLang="x-none">
                <a:latin typeface="Gill Sans MT" charset="0"/>
                <a:ea typeface="ＭＳ Ｐゴシック" charset="-128"/>
              </a:rPr>
              <a:t>Web and HTTP</a:t>
            </a:r>
          </a:p>
        </p:txBody>
      </p:sp>
      <p:sp>
        <p:nvSpPr>
          <p:cNvPr id="67588" name="Rectangle 3"/>
          <p:cNvSpPr>
            <a:spLocks noGrp="1" noChangeArrowheads="1"/>
          </p:cNvSpPr>
          <p:nvPr>
            <p:ph type="body" idx="1"/>
          </p:nvPr>
        </p:nvSpPr>
        <p:spPr>
          <a:xfrm>
            <a:off x="2057400" y="1360488"/>
            <a:ext cx="7772400" cy="4648200"/>
          </a:xfrm>
        </p:spPr>
        <p:txBody>
          <a:bodyPr/>
          <a:lstStyle/>
          <a:p>
            <a:pPr>
              <a:buFont typeface="Wingdings" charset="2"/>
              <a:buNone/>
            </a:pPr>
            <a:r>
              <a:rPr lang="en-US" altLang="x-none" sz="3200" i="1">
                <a:latin typeface="Gill Sans MT" charset="0"/>
                <a:ea typeface="ＭＳ Ｐゴシック" charset="-128"/>
              </a:rPr>
              <a:t>First, a review…</a:t>
            </a:r>
          </a:p>
          <a:p>
            <a:r>
              <a:rPr lang="en-US" altLang="x-none" i="1">
                <a:solidFill>
                  <a:srgbClr val="CC0000"/>
                </a:solidFill>
                <a:latin typeface="Gill Sans MT" charset="0"/>
                <a:ea typeface="ＭＳ Ｐゴシック" charset="-128"/>
              </a:rPr>
              <a:t>web page</a:t>
            </a:r>
            <a:r>
              <a:rPr lang="en-US" altLang="x-none">
                <a:latin typeface="Gill Sans MT" charset="0"/>
                <a:ea typeface="ＭＳ Ｐゴシック" charset="-128"/>
              </a:rPr>
              <a:t> consists of </a:t>
            </a:r>
            <a:r>
              <a:rPr lang="en-US" altLang="x-none" i="1">
                <a:solidFill>
                  <a:srgbClr val="CC0000"/>
                </a:solidFill>
                <a:latin typeface="Gill Sans MT" charset="0"/>
                <a:ea typeface="ＭＳ Ｐゴシック" charset="-128"/>
              </a:rPr>
              <a:t>objects</a:t>
            </a:r>
          </a:p>
          <a:p>
            <a:r>
              <a:rPr lang="en-US" altLang="x-none">
                <a:latin typeface="Gill Sans MT" charset="0"/>
                <a:ea typeface="ＭＳ Ｐゴシック" charset="-128"/>
              </a:rPr>
              <a:t>object can be HTML file, JPEG image, Java applet, audio file,…</a:t>
            </a:r>
          </a:p>
          <a:p>
            <a:r>
              <a:rPr lang="en-US" altLang="x-none">
                <a:latin typeface="Gill Sans MT" charset="0"/>
                <a:ea typeface="ＭＳ Ｐゴシック" charset="-128"/>
              </a:rPr>
              <a:t>web page consists of </a:t>
            </a:r>
            <a:r>
              <a:rPr lang="en-US" altLang="x-none" i="1">
                <a:solidFill>
                  <a:srgbClr val="CC0000"/>
                </a:solidFill>
                <a:latin typeface="Gill Sans MT" charset="0"/>
                <a:ea typeface="ＭＳ Ｐゴシック" charset="-128"/>
              </a:rPr>
              <a:t>base HTML-file</a:t>
            </a:r>
            <a:r>
              <a:rPr lang="en-US" altLang="x-none">
                <a:latin typeface="Gill Sans MT" charset="0"/>
                <a:ea typeface="ＭＳ Ｐゴシック" charset="-128"/>
              </a:rPr>
              <a:t> which includes </a:t>
            </a:r>
            <a:r>
              <a:rPr lang="en-US" altLang="x-none" i="1">
                <a:solidFill>
                  <a:srgbClr val="CC0000"/>
                </a:solidFill>
                <a:latin typeface="Gill Sans MT" charset="0"/>
                <a:ea typeface="ＭＳ Ｐゴシック" charset="-128"/>
              </a:rPr>
              <a:t>several referenced objects</a:t>
            </a:r>
          </a:p>
          <a:p>
            <a:r>
              <a:rPr lang="en-US" altLang="x-none">
                <a:latin typeface="Gill Sans MT" charset="0"/>
                <a:ea typeface="ＭＳ Ｐゴシック" charset="-128"/>
              </a:rPr>
              <a:t>each object is addressable by a </a:t>
            </a:r>
            <a:r>
              <a:rPr lang="en-US" altLang="x-none" i="1">
                <a:solidFill>
                  <a:srgbClr val="CC0000"/>
                </a:solidFill>
                <a:latin typeface="Gill Sans MT" charset="0"/>
                <a:ea typeface="ＭＳ Ｐゴシック" charset="-128"/>
              </a:rPr>
              <a:t>URL, </a:t>
            </a:r>
            <a:r>
              <a:rPr lang="en-US" altLang="x-none">
                <a:latin typeface="Gill Sans MT" charset="0"/>
                <a:ea typeface="ＭＳ Ｐゴシック" charset="-128"/>
              </a:rPr>
              <a:t>e.g.,</a:t>
            </a:r>
          </a:p>
          <a:p>
            <a:pPr>
              <a:buFont typeface="Wingdings" charset="2"/>
              <a:buNone/>
            </a:pPr>
            <a:endParaRPr lang="en-US" altLang="x-none">
              <a:latin typeface="Gill Sans MT" charset="0"/>
              <a:ea typeface="ＭＳ Ｐゴシック" charset="-128"/>
            </a:endParaRPr>
          </a:p>
        </p:txBody>
      </p:sp>
      <p:grpSp>
        <p:nvGrpSpPr>
          <p:cNvPr id="67589" name="Group 10"/>
          <p:cNvGrpSpPr>
            <a:grpSpLocks/>
          </p:cNvGrpSpPr>
          <p:nvPr/>
        </p:nvGrpSpPr>
        <p:grpSpPr bwMode="auto">
          <a:xfrm>
            <a:off x="2725739" y="4486275"/>
            <a:ext cx="6835775" cy="1144588"/>
            <a:chOff x="788" y="2955"/>
            <a:chExt cx="4306" cy="721"/>
          </a:xfrm>
        </p:grpSpPr>
        <p:sp>
          <p:nvSpPr>
            <p:cNvPr id="67591" name="Text Box 5"/>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2400">
                  <a:latin typeface="Courier New" charset="0"/>
                </a:rPr>
                <a:t>www.someschool.edu/someDept/pic.gif</a:t>
              </a:r>
            </a:p>
          </p:txBody>
        </p:sp>
        <p:sp>
          <p:nvSpPr>
            <p:cNvPr id="67592" name="AutoShape 6"/>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67593" name="AutoShape 7"/>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67594" name="Text Box 8"/>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2400">
                  <a:latin typeface="Arial" charset="0"/>
                </a:rPr>
                <a:t>host name</a:t>
              </a:r>
            </a:p>
          </p:txBody>
        </p:sp>
        <p:sp>
          <p:nvSpPr>
            <p:cNvPr id="67595" name="Text Box 9"/>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2400">
                  <a:latin typeface="Arial" charset="0"/>
                </a:rPr>
                <a:t>path</a:t>
              </a:r>
              <a:r>
                <a:rPr lang="en-US" altLang="x-none" sz="2400">
                  <a:latin typeface="Comic Sans MS" charset="0"/>
                </a:rPr>
                <a:t> </a:t>
              </a:r>
              <a:r>
                <a:rPr lang="en-US" altLang="x-none" sz="2400">
                  <a:latin typeface="Arial" charset="0"/>
                </a:rPr>
                <a:t>name</a:t>
              </a:r>
            </a:p>
          </p:txBody>
        </p:sp>
      </p:grpSp>
      <p:pic>
        <p:nvPicPr>
          <p:cNvPr id="67590" name="Picture 1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2313" y="895350"/>
            <a:ext cx="41132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557412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69635" name="Rectangle 2"/>
          <p:cNvSpPr>
            <a:spLocks noGrp="1" noChangeArrowheads="1"/>
          </p:cNvSpPr>
          <p:nvPr>
            <p:ph type="title"/>
          </p:nvPr>
        </p:nvSpPr>
        <p:spPr>
          <a:xfrm>
            <a:off x="2057400" y="309564"/>
            <a:ext cx="7772400" cy="795337"/>
          </a:xfrm>
        </p:spPr>
        <p:txBody>
          <a:bodyPr/>
          <a:lstStyle/>
          <a:p>
            <a:r>
              <a:rPr lang="en-US" altLang="x-none" sz="4000">
                <a:latin typeface="Gill Sans MT" charset="0"/>
                <a:ea typeface="ＭＳ Ｐゴシック" charset="-128"/>
              </a:rPr>
              <a:t>HTTP overview</a:t>
            </a:r>
            <a:endParaRPr lang="en-US" altLang="x-none">
              <a:latin typeface="Gill Sans MT" charset="0"/>
              <a:ea typeface="ＭＳ Ｐゴシック" charset="-128"/>
            </a:endParaRPr>
          </a:p>
        </p:txBody>
      </p:sp>
      <p:sp>
        <p:nvSpPr>
          <p:cNvPr id="69636" name="Rectangle 3"/>
          <p:cNvSpPr>
            <a:spLocks noGrp="1" noChangeArrowheads="1"/>
          </p:cNvSpPr>
          <p:nvPr>
            <p:ph type="body" sz="half" idx="1"/>
          </p:nvPr>
        </p:nvSpPr>
        <p:spPr>
          <a:xfrm>
            <a:off x="2057400" y="1489075"/>
            <a:ext cx="3810000" cy="4648200"/>
          </a:xfrm>
        </p:spPr>
        <p:txBody>
          <a:bodyPr/>
          <a:lstStyle/>
          <a:p>
            <a:pPr>
              <a:lnSpc>
                <a:spcPct val="75000"/>
              </a:lnSpc>
              <a:buFont typeface="Wingdings" charset="2"/>
              <a:buNone/>
            </a:pPr>
            <a:r>
              <a:rPr lang="en-US" altLang="x-none">
                <a:solidFill>
                  <a:srgbClr val="CC0000"/>
                </a:solidFill>
                <a:latin typeface="Gill Sans MT" charset="0"/>
                <a:ea typeface="ＭＳ Ｐゴシック" charset="-128"/>
              </a:rPr>
              <a:t>HTTP: hypertext transfer protocol</a:t>
            </a:r>
          </a:p>
          <a:p>
            <a:pPr>
              <a:lnSpc>
                <a:spcPct val="75000"/>
              </a:lnSpc>
            </a:pPr>
            <a:r>
              <a:rPr lang="en-US" altLang="x-none" sz="2400">
                <a:latin typeface="Gill Sans MT" charset="0"/>
                <a:ea typeface="ＭＳ Ｐゴシック" charset="-128"/>
              </a:rPr>
              <a:t>Web</a:t>
            </a:r>
            <a:r>
              <a:rPr lang="ja-JP" altLang="en-US" sz="2400">
                <a:latin typeface="Gill Sans MT" charset="0"/>
                <a:ea typeface="ＭＳ Ｐゴシック" charset="-128"/>
              </a:rPr>
              <a:t>’</a:t>
            </a:r>
            <a:r>
              <a:rPr lang="en-US" altLang="ja-JP" sz="2400">
                <a:latin typeface="Gill Sans MT" charset="0"/>
                <a:ea typeface="ＭＳ Ｐゴシック" charset="-128"/>
              </a:rPr>
              <a:t>s application layer protocol</a:t>
            </a:r>
          </a:p>
          <a:p>
            <a:pPr>
              <a:lnSpc>
                <a:spcPct val="75000"/>
              </a:lnSpc>
            </a:pPr>
            <a:r>
              <a:rPr lang="en-US" altLang="x-none" sz="2400">
                <a:latin typeface="Gill Sans MT" charset="0"/>
                <a:ea typeface="ＭＳ Ｐゴシック" charset="-128"/>
              </a:rPr>
              <a:t>client/server model</a:t>
            </a:r>
          </a:p>
          <a:p>
            <a:pPr lvl="1">
              <a:lnSpc>
                <a:spcPct val="75000"/>
              </a:lnSpc>
            </a:pPr>
            <a:r>
              <a:rPr lang="en-US" altLang="x-none" i="1">
                <a:solidFill>
                  <a:srgbClr val="CC0000"/>
                </a:solidFill>
                <a:latin typeface="Gill Sans MT" charset="0"/>
                <a:ea typeface="ＭＳ Ｐゴシック" charset="-128"/>
              </a:rPr>
              <a:t>client</a:t>
            </a:r>
            <a:r>
              <a:rPr lang="en-US" altLang="x-none" i="1">
                <a:solidFill>
                  <a:srgbClr val="FF0000"/>
                </a:solidFill>
                <a:latin typeface="Gill Sans MT" charset="0"/>
                <a:ea typeface="ＭＳ Ｐゴシック" charset="-128"/>
              </a:rPr>
              <a:t>:</a:t>
            </a:r>
            <a:r>
              <a:rPr lang="en-US" altLang="x-none">
                <a:latin typeface="Gill Sans MT" charset="0"/>
                <a:ea typeface="ＭＳ Ｐゴシック" charset="-128"/>
              </a:rPr>
              <a:t> browser that requests, receives, (using HTTP protocol) and </a:t>
            </a:r>
            <a:r>
              <a:rPr lang="ja-JP" altLang="en-US">
                <a:latin typeface="Gill Sans MT" charset="0"/>
                <a:ea typeface="ＭＳ Ｐゴシック" charset="-128"/>
              </a:rPr>
              <a:t>“</a:t>
            </a:r>
            <a:r>
              <a:rPr lang="en-US" altLang="ja-JP">
                <a:latin typeface="Gill Sans MT" charset="0"/>
                <a:ea typeface="ＭＳ Ｐゴシック" charset="-128"/>
              </a:rPr>
              <a:t>displays</a:t>
            </a:r>
            <a:r>
              <a:rPr lang="ja-JP" altLang="en-US">
                <a:latin typeface="Gill Sans MT" charset="0"/>
                <a:ea typeface="ＭＳ Ｐゴシック" charset="-128"/>
              </a:rPr>
              <a:t>”</a:t>
            </a:r>
            <a:r>
              <a:rPr lang="en-US" altLang="ja-JP">
                <a:latin typeface="Gill Sans MT" charset="0"/>
                <a:ea typeface="ＭＳ Ｐゴシック" charset="-128"/>
              </a:rPr>
              <a:t> Web objects </a:t>
            </a:r>
          </a:p>
          <a:p>
            <a:pPr lvl="1">
              <a:lnSpc>
                <a:spcPct val="75000"/>
              </a:lnSpc>
            </a:pPr>
            <a:r>
              <a:rPr lang="en-US" altLang="x-none" i="1">
                <a:solidFill>
                  <a:srgbClr val="CC0000"/>
                </a:solidFill>
                <a:latin typeface="Gill Sans MT" charset="0"/>
                <a:ea typeface="ＭＳ Ｐゴシック" charset="-128"/>
              </a:rPr>
              <a:t>server:</a:t>
            </a:r>
            <a:r>
              <a:rPr lang="en-US" altLang="x-none">
                <a:latin typeface="Gill Sans MT" charset="0"/>
                <a:ea typeface="ＭＳ Ｐゴシック" charset="-128"/>
              </a:rPr>
              <a:t> Web server sends (using HTTP protocol) objects in response to requests</a:t>
            </a:r>
          </a:p>
          <a:p>
            <a:pPr>
              <a:lnSpc>
                <a:spcPct val="75000"/>
              </a:lnSpc>
              <a:buFont typeface="Wingdings" charset="2"/>
              <a:buNone/>
            </a:pPr>
            <a:endParaRPr lang="en-US" altLang="x-none" sz="2400">
              <a:latin typeface="Gill Sans MT" charset="0"/>
              <a:ea typeface="ＭＳ Ｐゴシック" charset="-128"/>
            </a:endParaRPr>
          </a:p>
        </p:txBody>
      </p:sp>
      <p:sp>
        <p:nvSpPr>
          <p:cNvPr id="69637" name="Text Box 7"/>
          <p:cNvSpPr txBox="1">
            <a:spLocks noChangeArrowheads="1"/>
          </p:cNvSpPr>
          <p:nvPr/>
        </p:nvSpPr>
        <p:spPr bwMode="auto">
          <a:xfrm>
            <a:off x="6089651" y="2455864"/>
            <a:ext cx="15843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latin typeface="Arial" charset="0"/>
              </a:rPr>
              <a:t>PC running</a:t>
            </a:r>
          </a:p>
          <a:p>
            <a:pPr algn="ctr">
              <a:lnSpc>
                <a:spcPct val="100000"/>
              </a:lnSpc>
              <a:spcBef>
                <a:spcPct val="0"/>
              </a:spcBef>
              <a:buClrTx/>
              <a:buSzTx/>
              <a:buFontTx/>
              <a:buNone/>
            </a:pPr>
            <a:r>
              <a:rPr lang="en-US" altLang="x-none" sz="1600">
                <a:latin typeface="Arial" charset="0"/>
              </a:rPr>
              <a:t>Firefox browser</a:t>
            </a:r>
            <a:endParaRPr lang="en-US" altLang="x-none" sz="2400">
              <a:latin typeface="Arial" charset="0"/>
            </a:endParaRPr>
          </a:p>
        </p:txBody>
      </p:sp>
      <p:sp>
        <p:nvSpPr>
          <p:cNvPr id="69638" name="Text Box 9"/>
          <p:cNvSpPr txBox="1">
            <a:spLocks noChangeArrowheads="1"/>
          </p:cNvSpPr>
          <p:nvPr/>
        </p:nvSpPr>
        <p:spPr bwMode="auto">
          <a:xfrm>
            <a:off x="9032875" y="3836989"/>
            <a:ext cx="13462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latin typeface="Arial" charset="0"/>
              </a:rPr>
              <a:t>server </a:t>
            </a:r>
          </a:p>
          <a:p>
            <a:pPr algn="ctr">
              <a:lnSpc>
                <a:spcPct val="100000"/>
              </a:lnSpc>
              <a:spcBef>
                <a:spcPct val="0"/>
              </a:spcBef>
              <a:buClrTx/>
              <a:buSzTx/>
              <a:buFontTx/>
              <a:buNone/>
            </a:pPr>
            <a:r>
              <a:rPr lang="en-US" altLang="x-none" sz="1600">
                <a:latin typeface="Arial" charset="0"/>
              </a:rPr>
              <a:t>running</a:t>
            </a:r>
          </a:p>
          <a:p>
            <a:pPr algn="ctr">
              <a:lnSpc>
                <a:spcPct val="100000"/>
              </a:lnSpc>
              <a:spcBef>
                <a:spcPct val="0"/>
              </a:spcBef>
              <a:buClrTx/>
              <a:buSzTx/>
              <a:buFontTx/>
              <a:buNone/>
            </a:pPr>
            <a:r>
              <a:rPr lang="en-US" altLang="x-none" sz="1600">
                <a:latin typeface="Arial" charset="0"/>
              </a:rPr>
              <a:t>Apache Web</a:t>
            </a:r>
          </a:p>
          <a:p>
            <a:pPr algn="ctr">
              <a:lnSpc>
                <a:spcPct val="100000"/>
              </a:lnSpc>
              <a:spcBef>
                <a:spcPct val="0"/>
              </a:spcBef>
              <a:buClrTx/>
              <a:buSzTx/>
              <a:buFontTx/>
              <a:buNone/>
            </a:pPr>
            <a:r>
              <a:rPr lang="en-US" altLang="x-none" sz="1600">
                <a:latin typeface="Arial" charset="0"/>
              </a:rPr>
              <a:t>server</a:t>
            </a:r>
            <a:endParaRPr lang="en-US" altLang="x-none" sz="2400">
              <a:latin typeface="Arial" charset="0"/>
            </a:endParaRPr>
          </a:p>
        </p:txBody>
      </p:sp>
      <p:sp>
        <p:nvSpPr>
          <p:cNvPr id="69639" name="Text Box 23"/>
          <p:cNvSpPr txBox="1">
            <a:spLocks noChangeArrowheads="1"/>
          </p:cNvSpPr>
          <p:nvPr/>
        </p:nvSpPr>
        <p:spPr bwMode="auto">
          <a:xfrm>
            <a:off x="6324600" y="5218113"/>
            <a:ext cx="1563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latin typeface="Arial" charset="0"/>
              </a:rPr>
              <a:t>iPhone running</a:t>
            </a:r>
          </a:p>
          <a:p>
            <a:pPr algn="ctr">
              <a:lnSpc>
                <a:spcPct val="100000"/>
              </a:lnSpc>
              <a:spcBef>
                <a:spcPct val="0"/>
              </a:spcBef>
              <a:buClrTx/>
              <a:buSzTx/>
              <a:buFontTx/>
              <a:buNone/>
            </a:pPr>
            <a:r>
              <a:rPr lang="en-US" altLang="x-none" sz="1600">
                <a:latin typeface="Arial" charset="0"/>
              </a:rPr>
              <a:t>Safari browser</a:t>
            </a:r>
            <a:endParaRPr lang="en-US" altLang="x-none" sz="2400">
              <a:latin typeface="Arial" charset="0"/>
            </a:endParaRPr>
          </a:p>
        </p:txBody>
      </p:sp>
      <p:grpSp>
        <p:nvGrpSpPr>
          <p:cNvPr id="2" name="Group 35"/>
          <p:cNvGrpSpPr>
            <a:grpSpLocks/>
          </p:cNvGrpSpPr>
          <p:nvPr/>
        </p:nvGrpSpPr>
        <p:grpSpPr bwMode="auto">
          <a:xfrm>
            <a:off x="7302500" y="2136775"/>
            <a:ext cx="2101850" cy="946150"/>
            <a:chOff x="3640" y="1346"/>
            <a:chExt cx="1324" cy="596"/>
          </a:xfrm>
        </p:grpSpPr>
        <p:sp>
          <p:nvSpPr>
            <p:cNvPr id="69688" name="Line 19"/>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9" name="Text Box 24"/>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solidFill>
                    <a:srgbClr val="CC0000"/>
                  </a:solidFill>
                  <a:latin typeface="Arial" charset="0"/>
                </a:rPr>
                <a:t>HTTP request</a:t>
              </a:r>
              <a:endParaRPr lang="en-US" altLang="x-none" sz="2400">
                <a:solidFill>
                  <a:srgbClr val="CC0000"/>
                </a:solidFill>
                <a:latin typeface="Arial" charset="0"/>
              </a:endParaRPr>
            </a:p>
          </p:txBody>
        </p:sp>
      </p:grpSp>
      <p:grpSp>
        <p:nvGrpSpPr>
          <p:cNvPr id="3" name="Group 36"/>
          <p:cNvGrpSpPr>
            <a:grpSpLocks/>
          </p:cNvGrpSpPr>
          <p:nvPr/>
        </p:nvGrpSpPr>
        <p:grpSpPr bwMode="auto">
          <a:xfrm>
            <a:off x="7413626" y="2344739"/>
            <a:ext cx="1971675" cy="904875"/>
            <a:chOff x="4141" y="394"/>
            <a:chExt cx="1242" cy="570"/>
          </a:xfrm>
        </p:grpSpPr>
        <p:sp>
          <p:nvSpPr>
            <p:cNvPr id="69686" name="Line 20"/>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7" name="Text Box 26"/>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solidFill>
                    <a:srgbClr val="CC0000"/>
                  </a:solidFill>
                  <a:latin typeface="Arial" charset="0"/>
                </a:rPr>
                <a:t>HTTP response</a:t>
              </a:r>
              <a:endParaRPr lang="en-US" altLang="x-none" sz="2400">
                <a:solidFill>
                  <a:srgbClr val="CC0000"/>
                </a:solidFill>
                <a:latin typeface="Arial" charset="0"/>
              </a:endParaRPr>
            </a:p>
          </p:txBody>
        </p:sp>
      </p:grpSp>
      <p:pic>
        <p:nvPicPr>
          <p:cNvPr id="69642" name="Picture 3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4713" y="919163"/>
            <a:ext cx="334010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7"/>
          <p:cNvGrpSpPr>
            <a:grpSpLocks/>
          </p:cNvGrpSpPr>
          <p:nvPr/>
        </p:nvGrpSpPr>
        <p:grpSpPr bwMode="auto">
          <a:xfrm rot="-3183056">
            <a:off x="7278688" y="3630613"/>
            <a:ext cx="2101850" cy="946150"/>
            <a:chOff x="3640" y="1346"/>
            <a:chExt cx="1324" cy="596"/>
          </a:xfrm>
        </p:grpSpPr>
        <p:sp>
          <p:nvSpPr>
            <p:cNvPr id="69684" name="Line 19"/>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5" name="Text Box 24"/>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solidFill>
                    <a:srgbClr val="CC0000"/>
                  </a:solidFill>
                  <a:latin typeface="Arial" charset="0"/>
                </a:rPr>
                <a:t>HTTP request</a:t>
              </a:r>
              <a:endParaRPr lang="en-US" altLang="x-none" sz="2400">
                <a:solidFill>
                  <a:srgbClr val="CC0000"/>
                </a:solidFill>
                <a:latin typeface="Arial" charset="0"/>
              </a:endParaRPr>
            </a:p>
          </p:txBody>
        </p:sp>
      </p:grpSp>
      <p:grpSp>
        <p:nvGrpSpPr>
          <p:cNvPr id="5" name="Group 40"/>
          <p:cNvGrpSpPr>
            <a:grpSpLocks/>
          </p:cNvGrpSpPr>
          <p:nvPr/>
        </p:nvGrpSpPr>
        <p:grpSpPr bwMode="auto">
          <a:xfrm rot="-3264937">
            <a:off x="7324726" y="3870326"/>
            <a:ext cx="1971675" cy="904875"/>
            <a:chOff x="4141" y="394"/>
            <a:chExt cx="1242" cy="570"/>
          </a:xfrm>
        </p:grpSpPr>
        <p:sp>
          <p:nvSpPr>
            <p:cNvPr id="69682" name="Line 20"/>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9683" name="Text Box 26"/>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solidFill>
                    <a:srgbClr val="CC0000"/>
                  </a:solidFill>
                  <a:latin typeface="Arial" charset="0"/>
                </a:rPr>
                <a:t>HTTP response</a:t>
              </a:r>
              <a:endParaRPr lang="en-US" altLang="x-none" sz="2400">
                <a:solidFill>
                  <a:srgbClr val="CC0000"/>
                </a:solidFill>
                <a:latin typeface="Arial" charset="0"/>
              </a:endParaRPr>
            </a:p>
          </p:txBody>
        </p:sp>
      </p:grpSp>
      <p:pic>
        <p:nvPicPr>
          <p:cNvPr id="69645" name="Picture 43" descr="iphone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6725" y="4286251"/>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46" name="Group 44"/>
          <p:cNvGrpSpPr>
            <a:grpSpLocks/>
          </p:cNvGrpSpPr>
          <p:nvPr/>
        </p:nvGrpSpPr>
        <p:grpSpPr bwMode="auto">
          <a:xfrm>
            <a:off x="6281738" y="1468438"/>
            <a:ext cx="1066800" cy="1079500"/>
            <a:chOff x="-44" y="1473"/>
            <a:chExt cx="981" cy="1105"/>
          </a:xfrm>
        </p:grpSpPr>
        <p:pic>
          <p:nvPicPr>
            <p:cNvPr id="69680" name="Picture 45"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81" name="Freeform 46"/>
            <p:cNvSpPr>
              <a:spLocks/>
            </p:cNvSpPr>
            <p:nvPr/>
          </p:nvSpPr>
          <p:spPr bwMode="auto">
            <a:xfrm flipH="1">
              <a:off x="374" y="1579"/>
              <a:ext cx="477" cy="506"/>
            </a:xfrm>
            <a:custGeom>
              <a:avLst/>
              <a:gdLst>
                <a:gd name="T0" fmla="*/ 0 w 356"/>
                <a:gd name="T1" fmla="*/ 0 h 368"/>
                <a:gd name="T2" fmla="*/ 32377 w 356"/>
                <a:gd name="T3" fmla="*/ 2307 h 368"/>
                <a:gd name="T4" fmla="*/ 38409 w 356"/>
                <a:gd name="T5" fmla="*/ 48069 h 368"/>
                <a:gd name="T6" fmla="*/ 8465 w 356"/>
                <a:gd name="T7" fmla="*/ 6011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9647" name="Group 47"/>
          <p:cNvGrpSpPr>
            <a:grpSpLocks/>
          </p:cNvGrpSpPr>
          <p:nvPr/>
        </p:nvGrpSpPr>
        <p:grpSpPr bwMode="auto">
          <a:xfrm>
            <a:off x="9402764" y="2633663"/>
            <a:ext cx="695325" cy="1282700"/>
            <a:chOff x="4140" y="429"/>
            <a:chExt cx="1425" cy="2396"/>
          </a:xfrm>
        </p:grpSpPr>
        <p:sp>
          <p:nvSpPr>
            <p:cNvPr id="69648" name="Freeform 48"/>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9" name="Rectangle 49"/>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50" name="Freeform 50"/>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1" name="Freeform 51"/>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2" name="Rectangle 52"/>
            <p:cNvSpPr>
              <a:spLocks noChangeArrowheads="1"/>
            </p:cNvSpPr>
            <p:nvPr/>
          </p:nvSpPr>
          <p:spPr bwMode="auto">
            <a:xfrm>
              <a:off x="4212" y="693"/>
              <a:ext cx="595"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69653" name="Group 53"/>
            <p:cNvGrpSpPr>
              <a:grpSpLocks/>
            </p:cNvGrpSpPr>
            <p:nvPr/>
          </p:nvGrpSpPr>
          <p:grpSpPr bwMode="auto">
            <a:xfrm>
              <a:off x="4749" y="668"/>
              <a:ext cx="581" cy="145"/>
              <a:chOff x="614" y="2568"/>
              <a:chExt cx="725" cy="139"/>
            </a:xfrm>
          </p:grpSpPr>
          <p:sp>
            <p:nvSpPr>
              <p:cNvPr id="69678" name="AutoShape 54"/>
              <p:cNvSpPr>
                <a:spLocks noChangeArrowheads="1"/>
              </p:cNvSpPr>
              <p:nvPr/>
            </p:nvSpPr>
            <p:spPr bwMode="auto">
              <a:xfrm>
                <a:off x="613" y="2569"/>
                <a:ext cx="727"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79" name="AutoShape 55"/>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69654" name="Rectangle 56"/>
            <p:cNvSpPr>
              <a:spLocks noChangeArrowheads="1"/>
            </p:cNvSpPr>
            <p:nvPr/>
          </p:nvSpPr>
          <p:spPr bwMode="auto">
            <a:xfrm>
              <a:off x="4225" y="1019"/>
              <a:ext cx="595"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69655" name="Group 57"/>
            <p:cNvGrpSpPr>
              <a:grpSpLocks/>
            </p:cNvGrpSpPr>
            <p:nvPr/>
          </p:nvGrpSpPr>
          <p:grpSpPr bwMode="auto">
            <a:xfrm>
              <a:off x="4747" y="994"/>
              <a:ext cx="581" cy="134"/>
              <a:chOff x="614" y="2568"/>
              <a:chExt cx="725" cy="139"/>
            </a:xfrm>
          </p:grpSpPr>
          <p:sp>
            <p:nvSpPr>
              <p:cNvPr id="69676" name="AutoShape 58"/>
              <p:cNvSpPr>
                <a:spLocks noChangeArrowheads="1"/>
              </p:cNvSpPr>
              <p:nvPr/>
            </p:nvSpPr>
            <p:spPr bwMode="auto">
              <a:xfrm>
                <a:off x="616" y="2569"/>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77" name="AutoShape 59"/>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69656" name="Rectangle 60"/>
            <p:cNvSpPr>
              <a:spLocks noChangeArrowheads="1"/>
            </p:cNvSpPr>
            <p:nvPr/>
          </p:nvSpPr>
          <p:spPr bwMode="auto">
            <a:xfrm>
              <a:off x="4218" y="1357"/>
              <a:ext cx="595"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57" name="Rectangle 61"/>
            <p:cNvSpPr>
              <a:spLocks noChangeArrowheads="1"/>
            </p:cNvSpPr>
            <p:nvPr/>
          </p:nvSpPr>
          <p:spPr bwMode="auto">
            <a:xfrm>
              <a:off x="4228" y="1654"/>
              <a:ext cx="595"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69658" name="Group 62"/>
            <p:cNvGrpSpPr>
              <a:grpSpLocks/>
            </p:cNvGrpSpPr>
            <p:nvPr/>
          </p:nvGrpSpPr>
          <p:grpSpPr bwMode="auto">
            <a:xfrm>
              <a:off x="4735" y="1627"/>
              <a:ext cx="582" cy="151"/>
              <a:chOff x="614" y="2568"/>
              <a:chExt cx="725" cy="139"/>
            </a:xfrm>
          </p:grpSpPr>
          <p:sp>
            <p:nvSpPr>
              <p:cNvPr id="69674" name="AutoShape 63"/>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75" name="AutoShape 64"/>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69659" name="Freeform 65"/>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9660" name="Group 66"/>
            <p:cNvGrpSpPr>
              <a:grpSpLocks/>
            </p:cNvGrpSpPr>
            <p:nvPr/>
          </p:nvGrpSpPr>
          <p:grpSpPr bwMode="auto">
            <a:xfrm>
              <a:off x="4739" y="1327"/>
              <a:ext cx="582" cy="139"/>
              <a:chOff x="614" y="2568"/>
              <a:chExt cx="725" cy="139"/>
            </a:xfrm>
          </p:grpSpPr>
          <p:sp>
            <p:nvSpPr>
              <p:cNvPr id="69672" name="AutoShape 67"/>
              <p:cNvSpPr>
                <a:spLocks noChangeArrowheads="1"/>
              </p:cNvSpPr>
              <p:nvPr/>
            </p:nvSpPr>
            <p:spPr bwMode="auto">
              <a:xfrm>
                <a:off x="614" y="2568"/>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73" name="AutoShape 68"/>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69661" name="Rectangle 69"/>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62" name="Freeform 70"/>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71"/>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Oval 72"/>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65" name="Freeform 73"/>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6" name="AutoShape 74"/>
            <p:cNvSpPr>
              <a:spLocks noChangeArrowheads="1"/>
            </p:cNvSpPr>
            <p:nvPr/>
          </p:nvSpPr>
          <p:spPr bwMode="auto">
            <a:xfrm>
              <a:off x="4140" y="2677"/>
              <a:ext cx="1201"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67" name="AutoShape 75"/>
            <p:cNvSpPr>
              <a:spLocks noChangeArrowheads="1"/>
            </p:cNvSpPr>
            <p:nvPr/>
          </p:nvSpPr>
          <p:spPr bwMode="auto">
            <a:xfrm>
              <a:off x="4205" y="2712"/>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68" name="Oval 76"/>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69" name="Oval 77"/>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69670" name="Oval 78"/>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69671" name="Rectangle 79"/>
            <p:cNvSpPr>
              <a:spLocks noChangeArrowheads="1"/>
            </p:cNvSpPr>
            <p:nvPr/>
          </p:nvSpPr>
          <p:spPr bwMode="auto">
            <a:xfrm>
              <a:off x="5061" y="1835"/>
              <a:ext cx="88" cy="762"/>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Tree>
    <p:extLst>
      <p:ext uri="{BB962C8B-B14F-4D97-AF65-F5344CB8AC3E}">
        <p14:creationId xmlns:p14="http://schemas.microsoft.com/office/powerpoint/2010/main" val="2609222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right)">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71683" name="Rectangle 7"/>
          <p:cNvSpPr>
            <a:spLocks noChangeArrowheads="1"/>
          </p:cNvSpPr>
          <p:nvPr/>
        </p:nvSpPr>
        <p:spPr bwMode="auto">
          <a:xfrm>
            <a:off x="6305551" y="3400425"/>
            <a:ext cx="3838575" cy="2711450"/>
          </a:xfrm>
          <a:prstGeom prst="rect">
            <a:avLst/>
          </a:prstGeom>
          <a:solidFill>
            <a:srgbClr val="FFFFFF"/>
          </a:solidFill>
          <a:ln w="19050">
            <a:solidFill>
              <a:srgbClr val="CC0000"/>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71684" name="Rectangle 9"/>
          <p:cNvSpPr>
            <a:spLocks noChangeArrowheads="1"/>
          </p:cNvSpPr>
          <p:nvPr/>
        </p:nvSpPr>
        <p:spPr bwMode="auto">
          <a:xfrm>
            <a:off x="9191626" y="3238501"/>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71685" name="Rectangle 2"/>
          <p:cNvSpPr>
            <a:spLocks noGrp="1" noChangeArrowheads="1"/>
          </p:cNvSpPr>
          <p:nvPr>
            <p:ph type="title"/>
          </p:nvPr>
        </p:nvSpPr>
        <p:spPr>
          <a:xfrm>
            <a:off x="1947863" y="347664"/>
            <a:ext cx="7772400" cy="795337"/>
          </a:xfrm>
        </p:spPr>
        <p:txBody>
          <a:bodyPr/>
          <a:lstStyle/>
          <a:p>
            <a:r>
              <a:rPr lang="en-US" altLang="x-none">
                <a:latin typeface="Gill Sans MT" charset="0"/>
                <a:ea typeface="ＭＳ Ｐゴシック" charset="-128"/>
              </a:rPr>
              <a:t>HTTP overview (continued)</a:t>
            </a:r>
          </a:p>
        </p:txBody>
      </p:sp>
      <p:sp>
        <p:nvSpPr>
          <p:cNvPr id="88070" name="Rectangle 3"/>
          <p:cNvSpPr>
            <a:spLocks noGrp="1" noChangeArrowheads="1"/>
          </p:cNvSpPr>
          <p:nvPr>
            <p:ph type="body" sz="half" idx="1"/>
          </p:nvPr>
        </p:nvSpPr>
        <p:spPr>
          <a:xfrm>
            <a:off x="2068514" y="1511300"/>
            <a:ext cx="3971925" cy="4648200"/>
          </a:xfrm>
        </p:spPr>
        <p:txBody>
          <a:bodyPr>
            <a:normAutofit lnSpcReduction="10000"/>
          </a:bodyPr>
          <a:lstStyle/>
          <a:p>
            <a:pPr>
              <a:buFont typeface="Wingdings" charset="0"/>
              <a:buNone/>
              <a:defRPr/>
            </a:pPr>
            <a:r>
              <a:rPr lang="en-US" i="1" dirty="0">
                <a:solidFill>
                  <a:srgbClr val="CC0000"/>
                </a:solidFill>
                <a:latin typeface="Gill Sans MT" charset="0"/>
              </a:rPr>
              <a:t>uses TCP:</a:t>
            </a:r>
          </a:p>
          <a:p>
            <a:pPr marL="233363" indent="-233363">
              <a:defRPr/>
            </a:pPr>
            <a:r>
              <a:rPr lang="en-US" sz="2400" dirty="0">
                <a:latin typeface="Gill Sans MT" charset="0"/>
              </a:rPr>
              <a:t>client initiates TCP connection (creates socket) to server,  port 80</a:t>
            </a:r>
          </a:p>
          <a:p>
            <a:pPr marL="233363" indent="-233363">
              <a:defRPr/>
            </a:pPr>
            <a:r>
              <a:rPr lang="en-US" sz="2400" dirty="0">
                <a:latin typeface="Gill Sans MT" charset="0"/>
              </a:rPr>
              <a:t>server accepts TCP connection from client</a:t>
            </a:r>
          </a:p>
          <a:p>
            <a:pPr marL="233363" indent="-233363">
              <a:defRPr/>
            </a:pPr>
            <a:r>
              <a:rPr lang="en-US" sz="2400" dirty="0">
                <a:latin typeface="Gill Sans MT" charset="0"/>
              </a:rPr>
              <a:t>HTTP messages (application-layer protocol messages) exchanged between browser (HTTP client) and Web server (HTTP server)</a:t>
            </a:r>
          </a:p>
          <a:p>
            <a:pPr marL="233363" indent="-233363">
              <a:defRPr/>
            </a:pPr>
            <a:r>
              <a:rPr lang="en-US" sz="2400" dirty="0">
                <a:latin typeface="Gill Sans MT" charset="0"/>
              </a:rPr>
              <a:t>TCP connection closed</a:t>
            </a:r>
            <a:endParaRPr lang="en-US" dirty="0">
              <a:latin typeface="Gill Sans MT" charset="0"/>
            </a:endParaRPr>
          </a:p>
        </p:txBody>
      </p:sp>
      <p:sp>
        <p:nvSpPr>
          <p:cNvPr id="71687" name="Rectangle 4"/>
          <p:cNvSpPr>
            <a:spLocks noGrp="1" noChangeArrowheads="1"/>
          </p:cNvSpPr>
          <p:nvPr>
            <p:ph type="body" sz="half" idx="2"/>
          </p:nvPr>
        </p:nvSpPr>
        <p:spPr>
          <a:xfrm>
            <a:off x="6553200" y="1566863"/>
            <a:ext cx="3200400" cy="1447800"/>
          </a:xfrm>
        </p:spPr>
        <p:txBody>
          <a:bodyPr/>
          <a:lstStyle/>
          <a:p>
            <a:pPr>
              <a:lnSpc>
                <a:spcPct val="75000"/>
              </a:lnSpc>
              <a:buFont typeface="Wingdings" charset="2"/>
              <a:buNone/>
            </a:pPr>
            <a:r>
              <a:rPr lang="en-US" altLang="x-none" i="1">
                <a:solidFill>
                  <a:srgbClr val="CC0000"/>
                </a:solidFill>
                <a:latin typeface="Gill Sans MT" charset="0"/>
                <a:ea typeface="ＭＳ Ｐゴシック" charset="-128"/>
              </a:rPr>
              <a:t>HTTP is </a:t>
            </a:r>
            <a:r>
              <a:rPr lang="ja-JP" altLang="en-US" i="1">
                <a:solidFill>
                  <a:srgbClr val="CC0000"/>
                </a:solidFill>
                <a:latin typeface="Gill Sans MT" charset="0"/>
                <a:ea typeface="ＭＳ Ｐゴシック" charset="-128"/>
              </a:rPr>
              <a:t>“</a:t>
            </a:r>
            <a:r>
              <a:rPr lang="en-US" altLang="ja-JP" i="1">
                <a:solidFill>
                  <a:srgbClr val="CC0000"/>
                </a:solidFill>
                <a:latin typeface="Gill Sans MT" charset="0"/>
                <a:ea typeface="ＭＳ Ｐゴシック" charset="-128"/>
              </a:rPr>
              <a:t>stateless</a:t>
            </a:r>
            <a:r>
              <a:rPr lang="ja-JP" altLang="en-US" i="1">
                <a:solidFill>
                  <a:srgbClr val="CC0000"/>
                </a:solidFill>
                <a:latin typeface="Gill Sans MT" charset="0"/>
                <a:ea typeface="ＭＳ Ｐゴシック" charset="-128"/>
              </a:rPr>
              <a:t>”</a:t>
            </a:r>
            <a:endParaRPr lang="en-US" altLang="ja-JP" i="1">
              <a:solidFill>
                <a:srgbClr val="CC0000"/>
              </a:solidFill>
              <a:latin typeface="Gill Sans MT" charset="0"/>
              <a:ea typeface="ＭＳ Ｐゴシック" charset="-128"/>
            </a:endParaRPr>
          </a:p>
          <a:p>
            <a:pPr>
              <a:lnSpc>
                <a:spcPct val="75000"/>
              </a:lnSpc>
            </a:pPr>
            <a:r>
              <a:rPr lang="en-US" altLang="x-none" sz="2400">
                <a:latin typeface="Gill Sans MT" charset="0"/>
                <a:ea typeface="ＭＳ Ｐゴシック" charset="-128"/>
              </a:rPr>
              <a:t>server maintains no information about past client requests</a:t>
            </a:r>
          </a:p>
        </p:txBody>
      </p:sp>
      <p:sp>
        <p:nvSpPr>
          <p:cNvPr id="71688" name="Rectangle 6"/>
          <p:cNvSpPr>
            <a:spLocks noChangeArrowheads="1"/>
          </p:cNvSpPr>
          <p:nvPr/>
        </p:nvSpPr>
        <p:spPr bwMode="auto">
          <a:xfrm>
            <a:off x="6376988" y="3614739"/>
            <a:ext cx="3752850"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buClr>
                <a:schemeClr val="accent2"/>
              </a:buClr>
              <a:buSzPct val="85000"/>
              <a:buFont typeface="ZapfDingbats" charset="0"/>
              <a:buNone/>
            </a:pPr>
            <a:r>
              <a:rPr lang="en-US" altLang="x-none" sz="2400">
                <a:solidFill>
                  <a:srgbClr val="000099"/>
                </a:solidFill>
              </a:rPr>
              <a:t>protocols that maintain </a:t>
            </a:r>
            <a:r>
              <a:rPr lang="ja-JP" altLang="en-US" sz="2400">
                <a:solidFill>
                  <a:srgbClr val="000099"/>
                </a:solidFill>
              </a:rPr>
              <a:t>“</a:t>
            </a:r>
            <a:r>
              <a:rPr lang="en-US" altLang="ja-JP" sz="2400">
                <a:solidFill>
                  <a:srgbClr val="000099"/>
                </a:solidFill>
              </a:rPr>
              <a:t>state</a:t>
            </a:r>
            <a:r>
              <a:rPr lang="ja-JP" altLang="en-US" sz="2400">
                <a:solidFill>
                  <a:srgbClr val="000099"/>
                </a:solidFill>
              </a:rPr>
              <a:t>”</a:t>
            </a:r>
            <a:r>
              <a:rPr lang="en-US" altLang="ja-JP" sz="2400">
                <a:solidFill>
                  <a:srgbClr val="000099"/>
                </a:solidFill>
              </a:rPr>
              <a:t> are complex!</a:t>
            </a:r>
          </a:p>
          <a:p>
            <a:pPr>
              <a:lnSpc>
                <a:spcPct val="90000"/>
              </a:lnSpc>
            </a:pPr>
            <a:r>
              <a:rPr lang="en-US" altLang="x-none" sz="2000"/>
              <a:t>past history (state) must be maintained</a:t>
            </a:r>
          </a:p>
          <a:p>
            <a:pPr>
              <a:lnSpc>
                <a:spcPct val="90000"/>
              </a:lnSpc>
            </a:pPr>
            <a:r>
              <a:rPr lang="en-US" altLang="x-none" sz="2000"/>
              <a:t>if server/client crashes, their views of </a:t>
            </a:r>
            <a:r>
              <a:rPr lang="ja-JP" altLang="en-US" sz="2000"/>
              <a:t>“</a:t>
            </a:r>
            <a:r>
              <a:rPr lang="en-US" altLang="ja-JP" sz="2000"/>
              <a:t>state</a:t>
            </a:r>
            <a:r>
              <a:rPr lang="ja-JP" altLang="en-US" sz="2000"/>
              <a:t>”</a:t>
            </a:r>
            <a:r>
              <a:rPr lang="en-US" altLang="ja-JP" sz="2000"/>
              <a:t> may be inconsistent, must be reconciled</a:t>
            </a:r>
          </a:p>
          <a:p>
            <a:pPr>
              <a:lnSpc>
                <a:spcPct val="100000"/>
              </a:lnSpc>
              <a:buClr>
                <a:schemeClr val="accent2"/>
              </a:buClr>
              <a:buSzPct val="85000"/>
              <a:buFont typeface="ZapfDingbats" charset="0"/>
              <a:buChar char="r"/>
            </a:pPr>
            <a:endParaRPr lang="en-US" altLang="x-none" sz="2000"/>
          </a:p>
        </p:txBody>
      </p:sp>
      <p:sp>
        <p:nvSpPr>
          <p:cNvPr id="71689" name="Text Box 8"/>
          <p:cNvSpPr txBox="1">
            <a:spLocks noChangeArrowheads="1"/>
          </p:cNvSpPr>
          <p:nvPr/>
        </p:nvSpPr>
        <p:spPr bwMode="auto">
          <a:xfrm>
            <a:off x="9201150" y="3160713"/>
            <a:ext cx="768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2400" i="1">
                <a:solidFill>
                  <a:srgbClr val="CC0000"/>
                </a:solidFill>
              </a:rPr>
              <a:t>aside</a:t>
            </a:r>
          </a:p>
        </p:txBody>
      </p:sp>
      <p:pic>
        <p:nvPicPr>
          <p:cNvPr id="71690" name="Picture 1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84376" y="1020764"/>
            <a:ext cx="6399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4629328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73731" name="Rectangle 2"/>
          <p:cNvSpPr>
            <a:spLocks noGrp="1" noChangeArrowheads="1"/>
          </p:cNvSpPr>
          <p:nvPr>
            <p:ph type="title"/>
          </p:nvPr>
        </p:nvSpPr>
        <p:spPr/>
        <p:txBody>
          <a:bodyPr/>
          <a:lstStyle/>
          <a:p>
            <a:r>
              <a:rPr lang="en-US" altLang="x-none">
                <a:latin typeface="Gill Sans MT" charset="0"/>
                <a:ea typeface="ＭＳ Ｐゴシック" charset="-128"/>
              </a:rPr>
              <a:t>HTTP connections</a:t>
            </a:r>
          </a:p>
        </p:txBody>
      </p:sp>
      <p:sp>
        <p:nvSpPr>
          <p:cNvPr id="73732" name="Rectangle 3"/>
          <p:cNvSpPr>
            <a:spLocks noGrp="1" noChangeArrowheads="1"/>
          </p:cNvSpPr>
          <p:nvPr>
            <p:ph type="body" sz="half" idx="1"/>
          </p:nvPr>
        </p:nvSpPr>
        <p:spPr>
          <a:xfrm>
            <a:off x="838200" y="1630755"/>
            <a:ext cx="5181600" cy="4351338"/>
          </a:xfrm>
        </p:spPr>
        <p:txBody>
          <a:bodyPr/>
          <a:lstStyle/>
          <a:p>
            <a:pPr>
              <a:buFont typeface="Wingdings" charset="2"/>
              <a:buNone/>
            </a:pPr>
            <a:r>
              <a:rPr lang="en-US" altLang="x-none" i="1" dirty="0">
                <a:solidFill>
                  <a:srgbClr val="CC0000"/>
                </a:solidFill>
                <a:latin typeface="Gill Sans MT" charset="0"/>
                <a:ea typeface="ＭＳ Ｐゴシック" charset="-128"/>
              </a:rPr>
              <a:t>non-persistent HTTP</a:t>
            </a:r>
          </a:p>
          <a:p>
            <a:r>
              <a:rPr lang="en-US" altLang="x-none" dirty="0">
                <a:latin typeface="Gill Sans MT" charset="0"/>
                <a:ea typeface="ＭＳ Ｐゴシック" charset="-128"/>
              </a:rPr>
              <a:t>at most one object sent over TCP connection</a:t>
            </a:r>
          </a:p>
          <a:p>
            <a:pPr lvl="1"/>
            <a:r>
              <a:rPr lang="en-US" altLang="x-none" sz="2800" dirty="0">
                <a:latin typeface="Gill Sans MT" charset="0"/>
                <a:ea typeface="ＭＳ Ｐゴシック" charset="-128"/>
              </a:rPr>
              <a:t>connection then closed</a:t>
            </a:r>
          </a:p>
          <a:p>
            <a:r>
              <a:rPr lang="en-US" altLang="x-none" dirty="0">
                <a:latin typeface="Gill Sans MT" charset="0"/>
                <a:ea typeface="ＭＳ Ｐゴシック" charset="-128"/>
              </a:rPr>
              <a:t>downloading multiple objects required multiple connections</a:t>
            </a:r>
          </a:p>
          <a:p>
            <a:pPr>
              <a:buFont typeface="Wingdings" charset="2"/>
              <a:buNone/>
            </a:pPr>
            <a:endParaRPr lang="en-US" altLang="x-none" sz="2400" dirty="0">
              <a:latin typeface="Gill Sans MT" charset="0"/>
              <a:ea typeface="ＭＳ Ｐゴシック" charset="-128"/>
            </a:endParaRPr>
          </a:p>
        </p:txBody>
      </p:sp>
      <p:sp>
        <p:nvSpPr>
          <p:cNvPr id="73733" name="Rectangle 4"/>
          <p:cNvSpPr>
            <a:spLocks noGrp="1" noChangeArrowheads="1"/>
          </p:cNvSpPr>
          <p:nvPr>
            <p:ph type="body" sz="half" idx="2"/>
          </p:nvPr>
        </p:nvSpPr>
        <p:spPr>
          <a:xfrm>
            <a:off x="6019800" y="1611313"/>
            <a:ext cx="3810000" cy="4648200"/>
          </a:xfrm>
        </p:spPr>
        <p:txBody>
          <a:bodyPr/>
          <a:lstStyle/>
          <a:p>
            <a:pPr>
              <a:buFont typeface="Wingdings" charset="2"/>
              <a:buNone/>
            </a:pPr>
            <a:r>
              <a:rPr lang="en-US" altLang="x-none" i="1">
                <a:solidFill>
                  <a:srgbClr val="CC0000"/>
                </a:solidFill>
                <a:latin typeface="Gill Sans MT" charset="0"/>
                <a:ea typeface="ＭＳ Ｐゴシック" charset="-128"/>
              </a:rPr>
              <a:t>persistent HTTP</a:t>
            </a:r>
          </a:p>
          <a:p>
            <a:r>
              <a:rPr lang="en-US" altLang="x-none">
                <a:latin typeface="Gill Sans MT" charset="0"/>
                <a:ea typeface="ＭＳ Ｐゴシック" charset="-128"/>
              </a:rPr>
              <a:t>multiple objects can be sent over single TCP connection between client, server</a:t>
            </a:r>
          </a:p>
          <a:p>
            <a:pPr>
              <a:buFont typeface="Wingdings" charset="2"/>
              <a:buNone/>
            </a:pPr>
            <a:endParaRPr lang="en-US" altLang="x-none" sz="2400">
              <a:latin typeface="Gill Sans MT" charset="0"/>
              <a:ea typeface="ＭＳ Ｐゴシック" charset="-128"/>
            </a:endParaRPr>
          </a:p>
        </p:txBody>
      </p:sp>
    </p:spTree>
    <p:extLst>
      <p:ext uri="{BB962C8B-B14F-4D97-AF65-F5344CB8AC3E}">
        <p14:creationId xmlns:p14="http://schemas.microsoft.com/office/powerpoint/2010/main" val="9013097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75779" name="Picture 2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00251" y="842964"/>
            <a:ext cx="50276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0" name="Line 11"/>
          <p:cNvSpPr>
            <a:spLocks noChangeShapeType="1"/>
          </p:cNvSpPr>
          <p:nvPr/>
        </p:nvSpPr>
        <p:spPr bwMode="auto">
          <a:xfrm>
            <a:off x="2000250" y="2095500"/>
            <a:ext cx="0" cy="4495800"/>
          </a:xfrm>
          <a:prstGeom prst="line">
            <a:avLst/>
          </a:prstGeom>
          <a:noFill/>
          <a:ln w="19050">
            <a:solidFill>
              <a:schemeClr val="bg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81" name="Rectangle 13"/>
          <p:cNvSpPr>
            <a:spLocks noChangeArrowheads="1"/>
          </p:cNvSpPr>
          <p:nvPr/>
        </p:nvSpPr>
        <p:spPr bwMode="auto">
          <a:xfrm>
            <a:off x="1762126" y="6019801"/>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75782" name="Rectangle 2"/>
          <p:cNvSpPr>
            <a:spLocks noGrp="1" noChangeArrowheads="1"/>
          </p:cNvSpPr>
          <p:nvPr>
            <p:ph type="title"/>
          </p:nvPr>
        </p:nvSpPr>
        <p:spPr>
          <a:xfrm>
            <a:off x="2022475" y="190501"/>
            <a:ext cx="7772400" cy="866775"/>
          </a:xfrm>
        </p:spPr>
        <p:txBody>
          <a:bodyPr/>
          <a:lstStyle/>
          <a:p>
            <a:r>
              <a:rPr lang="en-US" altLang="x-none" sz="4000">
                <a:latin typeface="Gill Sans MT" charset="0"/>
                <a:ea typeface="ＭＳ Ｐゴシック" charset="-128"/>
              </a:rPr>
              <a:t>Non-persistent HTTP</a:t>
            </a:r>
            <a:endParaRPr lang="en-US" altLang="x-none">
              <a:latin typeface="Gill Sans MT" charset="0"/>
              <a:ea typeface="ＭＳ Ｐゴシック" charset="-128"/>
            </a:endParaRPr>
          </a:p>
        </p:txBody>
      </p:sp>
      <p:sp>
        <p:nvSpPr>
          <p:cNvPr id="75783" name="Rectangle 3"/>
          <p:cNvSpPr>
            <a:spLocks noGrp="1" noChangeArrowheads="1"/>
          </p:cNvSpPr>
          <p:nvPr>
            <p:ph type="body" sz="half" idx="1"/>
          </p:nvPr>
        </p:nvSpPr>
        <p:spPr>
          <a:xfrm>
            <a:off x="1925638" y="1114426"/>
            <a:ext cx="7942262" cy="466725"/>
          </a:xfrm>
        </p:spPr>
        <p:txBody>
          <a:bodyPr/>
          <a:lstStyle/>
          <a:p>
            <a:pPr>
              <a:buFont typeface="Wingdings" charset="2"/>
              <a:buNone/>
            </a:pPr>
            <a:r>
              <a:rPr lang="en-US" altLang="x-none" sz="2400">
                <a:latin typeface="Gill Sans MT" charset="0"/>
                <a:ea typeface="ＭＳ Ｐゴシック" charset="-128"/>
              </a:rPr>
              <a:t>suppose user enters URL:</a:t>
            </a:r>
          </a:p>
        </p:txBody>
      </p:sp>
      <p:sp>
        <p:nvSpPr>
          <p:cNvPr id="53256" name="Rectangle 4"/>
          <p:cNvSpPr>
            <a:spLocks noGrp="1" noChangeArrowheads="1"/>
          </p:cNvSpPr>
          <p:nvPr>
            <p:ph type="body" sz="half" idx="2"/>
          </p:nvPr>
        </p:nvSpPr>
        <p:spPr>
          <a:xfrm>
            <a:off x="2181225" y="2106613"/>
            <a:ext cx="3943350" cy="1905000"/>
          </a:xfrm>
        </p:spPr>
        <p:txBody>
          <a:bodyPr/>
          <a:lstStyle/>
          <a:p>
            <a:pPr>
              <a:buFont typeface="Wingdings" charset="2"/>
              <a:buNone/>
            </a:pPr>
            <a:r>
              <a:rPr lang="en-US" altLang="x-none" sz="2000">
                <a:solidFill>
                  <a:srgbClr val="CC0000"/>
                </a:solidFill>
                <a:latin typeface="Gill Sans MT" charset="0"/>
                <a:ea typeface="ＭＳ Ｐゴシック" charset="-128"/>
              </a:rPr>
              <a:t>1a</a:t>
            </a:r>
            <a:r>
              <a:rPr lang="en-US" altLang="x-none" sz="2000">
                <a:solidFill>
                  <a:srgbClr val="FF0000"/>
                </a:solidFill>
                <a:latin typeface="Gill Sans MT" charset="0"/>
                <a:ea typeface="ＭＳ Ｐゴシック" charset="-128"/>
              </a:rPr>
              <a:t>.</a:t>
            </a:r>
            <a:r>
              <a:rPr lang="en-US" altLang="x-none" sz="2000">
                <a:latin typeface="Gill Sans MT" charset="0"/>
                <a:ea typeface="ＭＳ Ｐゴシック" charset="-128"/>
              </a:rPr>
              <a:t> HTTP client initiates TCP connection to HTTP server (process) at www.someSchool.edu on port 80</a:t>
            </a:r>
          </a:p>
        </p:txBody>
      </p:sp>
      <p:sp>
        <p:nvSpPr>
          <p:cNvPr id="53257" name="Rectangle 5"/>
          <p:cNvSpPr>
            <a:spLocks noChangeArrowheads="1"/>
          </p:cNvSpPr>
          <p:nvPr/>
        </p:nvSpPr>
        <p:spPr bwMode="auto">
          <a:xfrm>
            <a:off x="2228850" y="3829051"/>
            <a:ext cx="3810000"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CC0000"/>
                </a:solidFill>
              </a:rPr>
              <a:t>2</a:t>
            </a:r>
            <a:r>
              <a:rPr lang="en-US" altLang="x-none" sz="2000">
                <a:solidFill>
                  <a:srgbClr val="FF0000"/>
                </a:solidFill>
              </a:rPr>
              <a:t>.</a:t>
            </a:r>
            <a:r>
              <a:rPr lang="en-US" altLang="x-none" sz="2000"/>
              <a:t> HTTP client sends HTTP </a:t>
            </a:r>
            <a:r>
              <a:rPr lang="en-US" altLang="x-none" sz="2000" i="1">
                <a:solidFill>
                  <a:srgbClr val="000099"/>
                </a:solidFill>
              </a:rPr>
              <a:t>request message</a:t>
            </a:r>
            <a:r>
              <a:rPr lang="en-US" altLang="x-none" sz="2000"/>
              <a:t> (containing URL) into TCP connection socket. Message indicates that client wants object someDepartment/home.index</a:t>
            </a:r>
          </a:p>
        </p:txBody>
      </p:sp>
      <p:sp>
        <p:nvSpPr>
          <p:cNvPr id="53258" name="Rectangle 6"/>
          <p:cNvSpPr>
            <a:spLocks noChangeArrowheads="1"/>
          </p:cNvSpPr>
          <p:nvPr/>
        </p:nvSpPr>
        <p:spPr bwMode="auto">
          <a:xfrm>
            <a:off x="6305550" y="2524125"/>
            <a:ext cx="3810000"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CC0000"/>
                </a:solidFill>
              </a:rPr>
              <a:t>1b</a:t>
            </a:r>
            <a:r>
              <a:rPr lang="en-US" altLang="x-none" sz="2000">
                <a:solidFill>
                  <a:srgbClr val="FF0000"/>
                </a:solidFill>
              </a:rPr>
              <a:t>.</a:t>
            </a:r>
            <a:r>
              <a:rPr lang="en-US" altLang="x-none" sz="2000"/>
              <a:t> HTTP server at host www.someSchool.edu waiting for TCP connection at port 80.  </a:t>
            </a:r>
            <a:r>
              <a:rPr lang="ja-JP" altLang="en-US" sz="2000"/>
              <a:t>“</a:t>
            </a:r>
            <a:r>
              <a:rPr lang="en-US" altLang="ja-JP" sz="2000"/>
              <a:t>accepts</a:t>
            </a:r>
            <a:r>
              <a:rPr lang="ja-JP" altLang="en-US" sz="2000"/>
              <a:t>”</a:t>
            </a:r>
            <a:r>
              <a:rPr lang="en-US" altLang="ja-JP" sz="2000"/>
              <a:t> connection, notifying client</a:t>
            </a:r>
            <a:endParaRPr lang="en-US" altLang="x-none" sz="2000"/>
          </a:p>
        </p:txBody>
      </p:sp>
      <p:sp>
        <p:nvSpPr>
          <p:cNvPr id="53259" name="Rectangle 7"/>
          <p:cNvSpPr>
            <a:spLocks noChangeArrowheads="1"/>
          </p:cNvSpPr>
          <p:nvPr/>
        </p:nvSpPr>
        <p:spPr bwMode="auto">
          <a:xfrm>
            <a:off x="6248400" y="4381501"/>
            <a:ext cx="38100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CC0000"/>
                </a:solidFill>
              </a:rPr>
              <a:t>3</a:t>
            </a:r>
            <a:r>
              <a:rPr lang="en-US" altLang="x-none" sz="2000">
                <a:solidFill>
                  <a:srgbClr val="FF0000"/>
                </a:solidFill>
              </a:rPr>
              <a:t>.</a:t>
            </a:r>
            <a:r>
              <a:rPr lang="en-US" altLang="x-none" sz="2000"/>
              <a:t> HTTP server receives request message, forms </a:t>
            </a:r>
            <a:r>
              <a:rPr lang="en-US" altLang="x-none" sz="2000" i="1">
                <a:solidFill>
                  <a:srgbClr val="000099"/>
                </a:solidFill>
              </a:rPr>
              <a:t>response message</a:t>
            </a:r>
            <a:r>
              <a:rPr lang="en-US" altLang="x-none" sz="2000"/>
              <a:t> containing requested object, and sends message into its socket</a:t>
            </a:r>
          </a:p>
        </p:txBody>
      </p:sp>
      <p:sp>
        <p:nvSpPr>
          <p:cNvPr id="53261" name="Line 9"/>
          <p:cNvSpPr>
            <a:spLocks noChangeShapeType="1"/>
          </p:cNvSpPr>
          <p:nvPr/>
        </p:nvSpPr>
        <p:spPr bwMode="auto">
          <a:xfrm>
            <a:off x="5419726" y="4591051"/>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3262" name="Line 10"/>
          <p:cNvSpPr>
            <a:spLocks noChangeShapeType="1"/>
          </p:cNvSpPr>
          <p:nvPr/>
        </p:nvSpPr>
        <p:spPr bwMode="auto">
          <a:xfrm flipH="1">
            <a:off x="5467351" y="5200651"/>
            <a:ext cx="1008063" cy="102552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90" name="Text Box 12"/>
          <p:cNvSpPr txBox="1">
            <a:spLocks noChangeArrowheads="1"/>
          </p:cNvSpPr>
          <p:nvPr/>
        </p:nvSpPr>
        <p:spPr bwMode="auto">
          <a:xfrm>
            <a:off x="1771650" y="5942013"/>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2000">
                <a:solidFill>
                  <a:schemeClr val="bg2"/>
                </a:solidFill>
                <a:latin typeface="Arial" charset="0"/>
              </a:rPr>
              <a:t>time</a:t>
            </a:r>
          </a:p>
        </p:txBody>
      </p:sp>
      <p:sp>
        <p:nvSpPr>
          <p:cNvPr id="53260" name="Line 8"/>
          <p:cNvSpPr>
            <a:spLocks noChangeShapeType="1"/>
          </p:cNvSpPr>
          <p:nvPr/>
        </p:nvSpPr>
        <p:spPr bwMode="auto">
          <a:xfrm>
            <a:off x="5572126" y="2647951"/>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3264" name="Line 14"/>
          <p:cNvSpPr>
            <a:spLocks noChangeShapeType="1"/>
          </p:cNvSpPr>
          <p:nvPr/>
        </p:nvSpPr>
        <p:spPr bwMode="auto">
          <a:xfrm flipH="1">
            <a:off x="5478464" y="3259139"/>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93" name="Text Box 15"/>
          <p:cNvSpPr txBox="1">
            <a:spLocks noChangeArrowheads="1"/>
          </p:cNvSpPr>
          <p:nvPr/>
        </p:nvSpPr>
        <p:spPr bwMode="auto">
          <a:xfrm>
            <a:off x="8204200" y="1123950"/>
            <a:ext cx="18986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(contains text, </a:t>
            </a:r>
          </a:p>
          <a:p>
            <a:pPr algn="ctr">
              <a:lnSpc>
                <a:spcPct val="100000"/>
              </a:lnSpc>
              <a:spcBef>
                <a:spcPct val="0"/>
              </a:spcBef>
              <a:buClrTx/>
              <a:buSzTx/>
              <a:buFontTx/>
              <a:buNone/>
            </a:pPr>
            <a:r>
              <a:rPr lang="en-US" altLang="x-none" sz="1800">
                <a:latin typeface="Arial" charset="0"/>
              </a:rPr>
              <a:t>references to 10 </a:t>
            </a:r>
          </a:p>
          <a:p>
            <a:pPr algn="ctr">
              <a:lnSpc>
                <a:spcPct val="100000"/>
              </a:lnSpc>
              <a:spcBef>
                <a:spcPct val="0"/>
              </a:spcBef>
              <a:buClrTx/>
              <a:buSzTx/>
              <a:buFontTx/>
              <a:buNone/>
            </a:pPr>
            <a:r>
              <a:rPr lang="en-US" altLang="x-none" sz="1800">
                <a:latin typeface="Arial" charset="0"/>
              </a:rPr>
              <a:t>jpeg images)</a:t>
            </a:r>
            <a:endParaRPr lang="en-US" altLang="x-none" sz="2400">
              <a:latin typeface="Times New Roman" charset="0"/>
            </a:endParaRPr>
          </a:p>
        </p:txBody>
      </p:sp>
      <p:sp>
        <p:nvSpPr>
          <p:cNvPr id="75794" name="Rectangle 3"/>
          <p:cNvSpPr>
            <a:spLocks noChangeArrowheads="1"/>
          </p:cNvSpPr>
          <p:nvPr/>
        </p:nvSpPr>
        <p:spPr bwMode="auto">
          <a:xfrm>
            <a:off x="1933576" y="1450976"/>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buSzPct val="65000"/>
              <a:buFont typeface="Wingdings" charset="2"/>
              <a:buNone/>
            </a:pPr>
            <a:r>
              <a:rPr lang="en-US" altLang="x-none" sz="1800" b="1">
                <a:latin typeface="Courier New" charset="0"/>
              </a:rPr>
              <a:t>www.someSchool.edu/someDepartment/home.index</a:t>
            </a:r>
          </a:p>
        </p:txBody>
      </p:sp>
    </p:spTree>
    <p:extLst>
      <p:ext uri="{BB962C8B-B14F-4D97-AF65-F5344CB8AC3E}">
        <p14:creationId xmlns:p14="http://schemas.microsoft.com/office/powerpoint/2010/main" val="2635275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256">
                                            <p:txEl>
                                              <p:pRg st="0" end="0"/>
                                            </p:txEl>
                                          </p:spTgt>
                                        </p:tgtEl>
                                        <p:attrNameLst>
                                          <p:attrName>style.visibility</p:attrName>
                                        </p:attrNameLst>
                                      </p:cBhvr>
                                      <p:to>
                                        <p:strVal val="visible"/>
                                      </p:to>
                                    </p:set>
                                    <p:animEffect transition="in" filter="dissolve">
                                      <p:cBhvr>
                                        <p:cTn id="7" dur="500"/>
                                        <p:tgtEl>
                                          <p:spTgt spid="53256">
                                            <p:txEl>
                                              <p:pRg st="0" end="0"/>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3260"/>
                                        </p:tgtEl>
                                        <p:attrNameLst>
                                          <p:attrName>style.visibility</p:attrName>
                                        </p:attrNameLst>
                                      </p:cBhvr>
                                      <p:to>
                                        <p:strVal val="visible"/>
                                      </p:to>
                                    </p:set>
                                    <p:animEffect transition="in" filter="wipe(left)">
                                      <p:cBhvr>
                                        <p:cTn id="11" dur="500"/>
                                        <p:tgtEl>
                                          <p:spTgt spid="53260"/>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3258"/>
                                        </p:tgtEl>
                                        <p:attrNameLst>
                                          <p:attrName>style.visibility</p:attrName>
                                        </p:attrNameLst>
                                      </p:cBhvr>
                                      <p:to>
                                        <p:strVal val="visible"/>
                                      </p:to>
                                    </p:set>
                                    <p:animEffect transition="in" filter="dissolve">
                                      <p:cBhvr>
                                        <p:cTn id="15" dur="500"/>
                                        <p:tgtEl>
                                          <p:spTgt spid="53258"/>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3264"/>
                                        </p:tgtEl>
                                        <p:attrNameLst>
                                          <p:attrName>style.visibility</p:attrName>
                                        </p:attrNameLst>
                                      </p:cBhvr>
                                      <p:to>
                                        <p:strVal val="visible"/>
                                      </p:to>
                                    </p:set>
                                    <p:animEffect transition="in" filter="wipe(right)">
                                      <p:cBhvr>
                                        <p:cTn id="19" dur="500"/>
                                        <p:tgtEl>
                                          <p:spTgt spid="5326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3257"/>
                                        </p:tgtEl>
                                        <p:attrNameLst>
                                          <p:attrName>style.visibility</p:attrName>
                                        </p:attrNameLst>
                                      </p:cBhvr>
                                      <p:to>
                                        <p:strVal val="visible"/>
                                      </p:to>
                                    </p:set>
                                    <p:animEffect transition="in" filter="dissolve">
                                      <p:cBhvr>
                                        <p:cTn id="24" dur="500"/>
                                        <p:tgtEl>
                                          <p:spTgt spid="53257"/>
                                        </p:tgtEl>
                                      </p:cBhvr>
                                    </p:animEffect>
                                  </p:childTnLst>
                                </p:cTn>
                              </p:par>
                            </p:childTnLst>
                          </p:cTn>
                        </p:par>
                        <p:par>
                          <p:cTn id="25" fill="hold" nodeType="afterGroup">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53261"/>
                                        </p:tgtEl>
                                        <p:attrNameLst>
                                          <p:attrName>style.visibility</p:attrName>
                                        </p:attrNameLst>
                                      </p:cBhvr>
                                      <p:to>
                                        <p:strVal val="visible"/>
                                      </p:to>
                                    </p:set>
                                    <p:animEffect transition="in" filter="wipe(left)">
                                      <p:cBhvr>
                                        <p:cTn id="28" dur="500"/>
                                        <p:tgtEl>
                                          <p:spTgt spid="53261"/>
                                        </p:tgtEl>
                                      </p:cBhvr>
                                    </p:animEffect>
                                  </p:childTnLst>
                                </p:cTn>
                              </p:par>
                            </p:childTnLst>
                          </p:cTn>
                        </p:par>
                        <p:par>
                          <p:cTn id="29" fill="hold" nodeType="afterGroup">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53259"/>
                                        </p:tgtEl>
                                        <p:attrNameLst>
                                          <p:attrName>style.visibility</p:attrName>
                                        </p:attrNameLst>
                                      </p:cBhvr>
                                      <p:to>
                                        <p:strVal val="visible"/>
                                      </p:to>
                                    </p:set>
                                    <p:animEffect transition="in" filter="dissolve">
                                      <p:cBhvr>
                                        <p:cTn id="32" dur="500"/>
                                        <p:tgtEl>
                                          <p:spTgt spid="53259"/>
                                        </p:tgtEl>
                                      </p:cBhvr>
                                    </p:animEffect>
                                  </p:childTnLst>
                                </p:cTn>
                              </p:par>
                            </p:childTnLst>
                          </p:cTn>
                        </p:par>
                        <p:par>
                          <p:cTn id="33" fill="hold" nodeType="afterGroup">
                            <p:stCondLst>
                              <p:cond delay="1500"/>
                            </p:stCondLst>
                            <p:childTnLst>
                              <p:par>
                                <p:cTn id="34" presetID="22" presetClass="entr" presetSubtype="2" fill="hold" grpId="0" nodeType="afterEffect">
                                  <p:stCondLst>
                                    <p:cond delay="0"/>
                                  </p:stCondLst>
                                  <p:childTnLst>
                                    <p:set>
                                      <p:cBhvr>
                                        <p:cTn id="35" dur="1" fill="hold">
                                          <p:stCondLst>
                                            <p:cond delay="0"/>
                                          </p:stCondLst>
                                        </p:cTn>
                                        <p:tgtEl>
                                          <p:spTgt spid="53262"/>
                                        </p:tgtEl>
                                        <p:attrNameLst>
                                          <p:attrName>style.visibility</p:attrName>
                                        </p:attrNameLst>
                                      </p:cBhvr>
                                      <p:to>
                                        <p:strVal val="visible"/>
                                      </p:to>
                                    </p:set>
                                    <p:animEffect transition="in" filter="wipe(right)">
                                      <p:cBhvr>
                                        <p:cTn id="36" dur="500"/>
                                        <p:tgtEl>
                                          <p:spTgt spid="53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6" grpId="0" build="p"/>
      <p:bldP spid="53257" grpId="0"/>
      <p:bldP spid="53258" grpId="0"/>
      <p:bldP spid="53259" grpId="0"/>
      <p:bldP spid="53261" grpId="0" animBg="1"/>
      <p:bldP spid="53262" grpId="0" animBg="1"/>
      <p:bldP spid="53260" grpId="0" animBg="1"/>
      <p:bldP spid="5326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77827"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4551" y="889000"/>
            <a:ext cx="63992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8" name="Rectangle 4"/>
          <p:cNvSpPr>
            <a:spLocks noGrp="1" noChangeArrowheads="1"/>
          </p:cNvSpPr>
          <p:nvPr>
            <p:ph type="title"/>
          </p:nvPr>
        </p:nvSpPr>
        <p:spPr>
          <a:xfrm>
            <a:off x="2066925" y="257176"/>
            <a:ext cx="7772400" cy="866775"/>
          </a:xfrm>
        </p:spPr>
        <p:txBody>
          <a:bodyPr/>
          <a:lstStyle/>
          <a:p>
            <a:r>
              <a:rPr lang="en-US" altLang="x-none" sz="4000">
                <a:latin typeface="Gill Sans MT" charset="0"/>
                <a:ea typeface="ＭＳ Ｐゴシック" charset="-128"/>
              </a:rPr>
              <a:t>Non-persistent HTTP (cont.)</a:t>
            </a:r>
            <a:endParaRPr lang="en-US" altLang="x-none">
              <a:latin typeface="Gill Sans MT" charset="0"/>
              <a:ea typeface="ＭＳ Ｐゴシック" charset="-128"/>
            </a:endParaRPr>
          </a:p>
        </p:txBody>
      </p:sp>
      <p:sp>
        <p:nvSpPr>
          <p:cNvPr id="54277" name="Rectangle 6"/>
          <p:cNvSpPr>
            <a:spLocks noGrp="1" noChangeArrowheads="1"/>
          </p:cNvSpPr>
          <p:nvPr>
            <p:ph type="body" sz="half" idx="2"/>
          </p:nvPr>
        </p:nvSpPr>
        <p:spPr>
          <a:xfrm>
            <a:off x="2619375" y="2058989"/>
            <a:ext cx="3810000" cy="1533525"/>
          </a:xfrm>
        </p:spPr>
        <p:txBody>
          <a:bodyPr/>
          <a:lstStyle/>
          <a:p>
            <a:pPr>
              <a:buFont typeface="Wingdings" charset="2"/>
              <a:buNone/>
            </a:pPr>
            <a:r>
              <a:rPr lang="en-US" altLang="x-none" sz="2000">
                <a:solidFill>
                  <a:srgbClr val="CC0000"/>
                </a:solidFill>
                <a:latin typeface="Gill Sans MT" charset="0"/>
                <a:ea typeface="ＭＳ Ｐゴシック" charset="-128"/>
              </a:rPr>
              <a:t>5</a:t>
            </a:r>
            <a:r>
              <a:rPr lang="en-US" altLang="x-none" sz="1800">
                <a:solidFill>
                  <a:srgbClr val="CC0000"/>
                </a:solidFill>
                <a:latin typeface="Gill Sans MT" charset="0"/>
                <a:ea typeface="ＭＳ Ｐゴシック" charset="-128"/>
              </a:rPr>
              <a:t>.</a:t>
            </a:r>
            <a:r>
              <a:rPr lang="en-US" altLang="x-none" sz="1800">
                <a:latin typeface="Gill Sans MT" charset="0"/>
                <a:ea typeface="ＭＳ Ｐゴシック" charset="-128"/>
              </a:rPr>
              <a:t> HTTP client receives response message containing html file, displays html.  Parsing html file, finds 10 referenced jpeg  objects</a:t>
            </a:r>
            <a:endParaRPr lang="en-US" altLang="x-none" sz="2000">
              <a:latin typeface="Gill Sans MT" charset="0"/>
              <a:ea typeface="ＭＳ Ｐゴシック" charset="-128"/>
            </a:endParaRPr>
          </a:p>
        </p:txBody>
      </p:sp>
      <p:sp>
        <p:nvSpPr>
          <p:cNvPr id="54278" name="Rectangle 7"/>
          <p:cNvSpPr>
            <a:spLocks noChangeArrowheads="1"/>
          </p:cNvSpPr>
          <p:nvPr/>
        </p:nvSpPr>
        <p:spPr bwMode="auto">
          <a:xfrm>
            <a:off x="2609850" y="356870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CC0000"/>
                </a:solidFill>
              </a:rPr>
              <a:t>6.</a:t>
            </a:r>
            <a:r>
              <a:rPr lang="en-US" altLang="x-none" sz="2000"/>
              <a:t> Steps 1-5 repeated for each of 10 jpeg objects</a:t>
            </a:r>
          </a:p>
        </p:txBody>
      </p:sp>
      <p:sp>
        <p:nvSpPr>
          <p:cNvPr id="54279" name="Rectangle 8"/>
          <p:cNvSpPr>
            <a:spLocks noChangeArrowheads="1"/>
          </p:cNvSpPr>
          <p:nvPr/>
        </p:nvSpPr>
        <p:spPr bwMode="auto">
          <a:xfrm>
            <a:off x="6556375" y="1492251"/>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CC0000"/>
                </a:solidFill>
              </a:rPr>
              <a:t>4.</a:t>
            </a:r>
            <a:r>
              <a:rPr lang="en-US" altLang="x-none" sz="2000"/>
              <a:t> HTTP server closes TCP connection. </a:t>
            </a:r>
          </a:p>
        </p:txBody>
      </p:sp>
      <p:sp>
        <p:nvSpPr>
          <p:cNvPr id="77832" name="Line 2"/>
          <p:cNvSpPr>
            <a:spLocks noChangeShapeType="1"/>
          </p:cNvSpPr>
          <p:nvPr/>
        </p:nvSpPr>
        <p:spPr bwMode="auto">
          <a:xfrm>
            <a:off x="2066925" y="1519238"/>
            <a:ext cx="0" cy="2571750"/>
          </a:xfrm>
          <a:prstGeom prst="line">
            <a:avLst/>
          </a:prstGeom>
          <a:noFill/>
          <a:ln w="19050">
            <a:solidFill>
              <a:srgbClr val="96969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7833" name="Rectangle 3"/>
          <p:cNvSpPr>
            <a:spLocks noChangeArrowheads="1"/>
          </p:cNvSpPr>
          <p:nvPr/>
        </p:nvSpPr>
        <p:spPr bwMode="auto">
          <a:xfrm>
            <a:off x="1828800" y="3519489"/>
            <a:ext cx="3429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77834" name="Text Box 13"/>
          <p:cNvSpPr txBox="1">
            <a:spLocks noChangeArrowheads="1"/>
          </p:cNvSpPr>
          <p:nvPr/>
        </p:nvSpPr>
        <p:spPr bwMode="auto">
          <a:xfrm>
            <a:off x="1760538" y="3382964"/>
            <a:ext cx="6413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2000">
                <a:solidFill>
                  <a:schemeClr val="bg2"/>
                </a:solidFill>
              </a:rPr>
              <a:t>time</a:t>
            </a:r>
          </a:p>
        </p:txBody>
      </p:sp>
      <p:sp>
        <p:nvSpPr>
          <p:cNvPr id="54283" name="Line 17"/>
          <p:cNvSpPr>
            <a:spLocks noChangeShapeType="1"/>
          </p:cNvSpPr>
          <p:nvPr/>
        </p:nvSpPr>
        <p:spPr bwMode="auto">
          <a:xfrm flipH="1">
            <a:off x="5286376" y="1449389"/>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1231174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279"/>
                                        </p:tgtEl>
                                        <p:attrNameLst>
                                          <p:attrName>style.visibility</p:attrName>
                                        </p:attrNameLst>
                                      </p:cBhvr>
                                      <p:to>
                                        <p:strVal val="visible"/>
                                      </p:to>
                                    </p:set>
                                    <p:animEffect transition="in" filter="dissolve">
                                      <p:cBhvr>
                                        <p:cTn id="7" dur="500"/>
                                        <p:tgtEl>
                                          <p:spTgt spid="5427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4283"/>
                                        </p:tgtEl>
                                        <p:attrNameLst>
                                          <p:attrName>style.visibility</p:attrName>
                                        </p:attrNameLst>
                                      </p:cBhvr>
                                      <p:to>
                                        <p:strVal val="visible"/>
                                      </p:to>
                                    </p:set>
                                    <p:animEffect transition="in" filter="wipe(right)">
                                      <p:cBhvr>
                                        <p:cTn id="11" dur="500"/>
                                        <p:tgtEl>
                                          <p:spTgt spid="5428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4277">
                                            <p:txEl>
                                              <p:pRg st="0" end="0"/>
                                            </p:txEl>
                                          </p:spTgt>
                                        </p:tgtEl>
                                        <p:attrNameLst>
                                          <p:attrName>style.visibility</p:attrName>
                                        </p:attrNameLst>
                                      </p:cBhvr>
                                      <p:to>
                                        <p:strVal val="visible"/>
                                      </p:to>
                                    </p:set>
                                    <p:animEffect transition="in" filter="dissolve">
                                      <p:cBhvr>
                                        <p:cTn id="15" dur="500"/>
                                        <p:tgtEl>
                                          <p:spTgt spid="54277">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54278">
                                            <p:txEl>
                                              <p:pRg st="0" end="0"/>
                                            </p:txEl>
                                          </p:spTgt>
                                        </p:tgtEl>
                                        <p:attrNameLst>
                                          <p:attrName>style.visibility</p:attrName>
                                        </p:attrNameLst>
                                      </p:cBhvr>
                                      <p:to>
                                        <p:strVal val="visible"/>
                                      </p:to>
                                    </p:set>
                                    <p:animEffect transition="in" filter="dissolve">
                                      <p:cBhvr>
                                        <p:cTn id="20" dur="500"/>
                                        <p:tgtEl>
                                          <p:spTgt spid="542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7" grpId="0" build="p"/>
      <p:bldP spid="54279" grpId="0"/>
      <p:bldP spid="54283"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81923" name="Rectangle 2"/>
          <p:cNvSpPr>
            <a:spLocks noGrp="1" noChangeArrowheads="1"/>
          </p:cNvSpPr>
          <p:nvPr>
            <p:ph type="title"/>
          </p:nvPr>
        </p:nvSpPr>
        <p:spPr>
          <a:xfrm>
            <a:off x="1976438" y="173038"/>
            <a:ext cx="7772400" cy="838200"/>
          </a:xfrm>
        </p:spPr>
        <p:txBody>
          <a:bodyPr/>
          <a:lstStyle/>
          <a:p>
            <a:r>
              <a:rPr lang="en-US" altLang="x-none" sz="3600">
                <a:latin typeface="Gill Sans MT" charset="0"/>
                <a:ea typeface="ＭＳ Ｐゴシック" charset="-128"/>
              </a:rPr>
              <a:t>Persistent HTTP</a:t>
            </a:r>
            <a:endParaRPr lang="en-US" altLang="x-none">
              <a:latin typeface="Gill Sans MT" charset="0"/>
              <a:ea typeface="ＭＳ Ｐゴシック" charset="-128"/>
            </a:endParaRPr>
          </a:p>
        </p:txBody>
      </p:sp>
      <p:sp>
        <p:nvSpPr>
          <p:cNvPr id="98308" name="Rectangle 3"/>
          <p:cNvSpPr>
            <a:spLocks noGrp="1" noChangeArrowheads="1"/>
          </p:cNvSpPr>
          <p:nvPr>
            <p:ph type="body" sz="half" idx="1"/>
          </p:nvPr>
        </p:nvSpPr>
        <p:spPr>
          <a:xfrm>
            <a:off x="1958976" y="1414463"/>
            <a:ext cx="3933825" cy="4648200"/>
          </a:xfrm>
        </p:spPr>
        <p:txBody>
          <a:bodyPr/>
          <a:lstStyle/>
          <a:p>
            <a:pPr>
              <a:buFont typeface="Wingdings" charset="0"/>
              <a:buNone/>
              <a:defRPr/>
            </a:pPr>
            <a:r>
              <a:rPr lang="en-US" i="1" dirty="0">
                <a:solidFill>
                  <a:srgbClr val="CC0000"/>
                </a:solidFill>
                <a:latin typeface="Gill Sans MT" charset="0"/>
              </a:rPr>
              <a:t>non-persistent HTTP issues:</a:t>
            </a:r>
          </a:p>
          <a:p>
            <a:pPr marL="233363" indent="-233363">
              <a:defRPr/>
            </a:pPr>
            <a:r>
              <a:rPr lang="en-US" sz="2400" dirty="0">
                <a:latin typeface="Gill Sans MT" charset="0"/>
              </a:rPr>
              <a:t>requires 2 RTTs per object</a:t>
            </a:r>
          </a:p>
          <a:p>
            <a:pPr marL="233363" indent="-233363">
              <a:defRPr/>
            </a:pPr>
            <a:r>
              <a:rPr lang="en-US" sz="2400" dirty="0">
                <a:latin typeface="Gill Sans MT" charset="0"/>
              </a:rPr>
              <a:t>OS overhead for </a:t>
            </a:r>
            <a:r>
              <a:rPr lang="en-US" sz="2400" i="1" dirty="0">
                <a:latin typeface="Gill Sans MT" charset="0"/>
              </a:rPr>
              <a:t>each</a:t>
            </a:r>
            <a:r>
              <a:rPr lang="en-US" sz="2400" dirty="0">
                <a:latin typeface="Gill Sans MT" charset="0"/>
              </a:rPr>
              <a:t> TCP connection</a:t>
            </a:r>
          </a:p>
          <a:p>
            <a:pPr marL="233363" indent="-233363">
              <a:defRPr/>
            </a:pPr>
            <a:r>
              <a:rPr lang="en-US" sz="2400" dirty="0">
                <a:latin typeface="Gill Sans MT" charset="0"/>
              </a:rPr>
              <a:t>browsers often open parallel TCP connections to fetch referenced objects</a:t>
            </a:r>
          </a:p>
          <a:p>
            <a:pPr>
              <a:buFont typeface="Wingdings" charset="0"/>
              <a:buNone/>
              <a:defRPr/>
            </a:pPr>
            <a:endParaRPr lang="en-US" sz="2400" dirty="0">
              <a:latin typeface="Gill Sans MT" charset="0"/>
            </a:endParaRPr>
          </a:p>
          <a:p>
            <a:pPr>
              <a:defRPr/>
            </a:pPr>
            <a:endParaRPr lang="en-US" sz="2000" dirty="0">
              <a:latin typeface="Gill Sans MT" charset="0"/>
            </a:endParaRPr>
          </a:p>
          <a:p>
            <a:pPr>
              <a:defRPr/>
            </a:pPr>
            <a:endParaRPr lang="en-US" sz="2000" dirty="0">
              <a:latin typeface="Gill Sans MT" charset="0"/>
            </a:endParaRPr>
          </a:p>
        </p:txBody>
      </p:sp>
      <p:sp>
        <p:nvSpPr>
          <p:cNvPr id="98309" name="Rectangle 10"/>
          <p:cNvSpPr>
            <a:spLocks noGrp="1" noChangeArrowheads="1"/>
          </p:cNvSpPr>
          <p:nvPr>
            <p:ph type="body" sz="half" idx="2"/>
          </p:nvPr>
        </p:nvSpPr>
        <p:spPr>
          <a:xfrm>
            <a:off x="6227763" y="1438275"/>
            <a:ext cx="3810000" cy="4648200"/>
          </a:xfrm>
        </p:spPr>
        <p:txBody>
          <a:bodyPr>
            <a:normAutofit lnSpcReduction="10000"/>
          </a:bodyPr>
          <a:lstStyle/>
          <a:p>
            <a:pPr>
              <a:buFont typeface="Wingdings" charset="0"/>
              <a:buNone/>
              <a:defRPr/>
            </a:pPr>
            <a:r>
              <a:rPr lang="en-US" i="1" dirty="0">
                <a:solidFill>
                  <a:srgbClr val="CC0000"/>
                </a:solidFill>
                <a:latin typeface="Gill Sans MT" charset="0"/>
              </a:rPr>
              <a:t>persistent  HTTP:</a:t>
            </a:r>
          </a:p>
          <a:p>
            <a:pPr marL="233363" indent="-233363">
              <a:defRPr/>
            </a:pPr>
            <a:r>
              <a:rPr lang="en-US" sz="2400" dirty="0">
                <a:latin typeface="Gill Sans MT" charset="0"/>
              </a:rPr>
              <a:t>server leaves connection open after sending response</a:t>
            </a:r>
          </a:p>
          <a:p>
            <a:pPr marL="233363" indent="-233363">
              <a:defRPr/>
            </a:pPr>
            <a:r>
              <a:rPr lang="en-US" sz="2400" dirty="0">
                <a:latin typeface="Gill Sans MT" charset="0"/>
              </a:rPr>
              <a:t>subsequent HTTP messages  between same client/server sent over open connection</a:t>
            </a:r>
          </a:p>
          <a:p>
            <a:pPr marL="233363" indent="-233363">
              <a:defRPr/>
            </a:pPr>
            <a:r>
              <a:rPr lang="en-US" sz="2400" dirty="0">
                <a:latin typeface="Gill Sans MT" charset="0"/>
              </a:rPr>
              <a:t>client sends requests as soon as it encounters a referenced object</a:t>
            </a:r>
          </a:p>
          <a:p>
            <a:pPr marL="233363" indent="-233363">
              <a:defRPr/>
            </a:pPr>
            <a:r>
              <a:rPr lang="en-US" sz="2400" dirty="0">
                <a:latin typeface="Gill Sans MT" charset="0"/>
              </a:rPr>
              <a:t>as little as one RTT for all the referenced objects</a:t>
            </a:r>
          </a:p>
        </p:txBody>
      </p:sp>
      <p:pic>
        <p:nvPicPr>
          <p:cNvPr id="81926"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3900" y="796925"/>
            <a:ext cx="3303588"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0666156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83971" name="Picture 2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2638" y="908050"/>
            <a:ext cx="50276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2" name="Rectangle 2"/>
          <p:cNvSpPr>
            <a:spLocks noGrp="1" noChangeArrowheads="1"/>
          </p:cNvSpPr>
          <p:nvPr>
            <p:ph type="title"/>
          </p:nvPr>
        </p:nvSpPr>
        <p:spPr>
          <a:xfrm>
            <a:off x="2001838" y="234950"/>
            <a:ext cx="7772400" cy="914400"/>
          </a:xfrm>
        </p:spPr>
        <p:txBody>
          <a:bodyPr/>
          <a:lstStyle/>
          <a:p>
            <a:r>
              <a:rPr lang="en-US" altLang="x-none" sz="4000">
                <a:latin typeface="Gill Sans MT" charset="0"/>
                <a:ea typeface="ＭＳ Ｐゴシック" charset="-128"/>
              </a:rPr>
              <a:t>HTTP request message</a:t>
            </a:r>
            <a:endParaRPr lang="en-US" altLang="x-none">
              <a:latin typeface="Gill Sans MT" charset="0"/>
              <a:ea typeface="ＭＳ Ｐゴシック" charset="-128"/>
            </a:endParaRPr>
          </a:p>
        </p:txBody>
      </p:sp>
      <p:sp>
        <p:nvSpPr>
          <p:cNvPr id="83973" name="Rectangle 3"/>
          <p:cNvSpPr>
            <a:spLocks noGrp="1" noChangeArrowheads="1"/>
          </p:cNvSpPr>
          <p:nvPr>
            <p:ph type="body" idx="1"/>
          </p:nvPr>
        </p:nvSpPr>
        <p:spPr>
          <a:xfrm>
            <a:off x="2057400" y="1444625"/>
            <a:ext cx="7772400" cy="4648200"/>
          </a:xfrm>
        </p:spPr>
        <p:txBody>
          <a:bodyPr/>
          <a:lstStyle/>
          <a:p>
            <a:pPr marL="233363" indent="-233363"/>
            <a:r>
              <a:rPr lang="en-US" altLang="x-none" sz="2400">
                <a:latin typeface="Gill Sans MT" charset="0"/>
                <a:ea typeface="ＭＳ Ｐゴシック" charset="-128"/>
              </a:rPr>
              <a:t>two types of HTTP messages: </a:t>
            </a:r>
            <a:r>
              <a:rPr lang="en-US" altLang="x-none" sz="2400" i="1">
                <a:solidFill>
                  <a:srgbClr val="CC0000"/>
                </a:solidFill>
                <a:latin typeface="Gill Sans MT" charset="0"/>
                <a:ea typeface="ＭＳ Ｐゴシック" charset="-128"/>
              </a:rPr>
              <a:t>request</a:t>
            </a:r>
            <a:r>
              <a:rPr lang="en-US" altLang="x-none" sz="2400">
                <a:solidFill>
                  <a:srgbClr val="CC0000"/>
                </a:solidFill>
                <a:latin typeface="Gill Sans MT" charset="0"/>
                <a:ea typeface="ＭＳ Ｐゴシック" charset="-128"/>
              </a:rPr>
              <a:t>, </a:t>
            </a:r>
            <a:r>
              <a:rPr lang="en-US" altLang="x-none" sz="2400" i="1">
                <a:solidFill>
                  <a:srgbClr val="CC0000"/>
                </a:solidFill>
                <a:latin typeface="Gill Sans MT" charset="0"/>
                <a:ea typeface="ＭＳ Ｐゴシック" charset="-128"/>
              </a:rPr>
              <a:t>response</a:t>
            </a:r>
          </a:p>
          <a:p>
            <a:pPr marL="233363" indent="-233363"/>
            <a:r>
              <a:rPr lang="en-US" altLang="x-none" sz="2400">
                <a:solidFill>
                  <a:srgbClr val="CC0000"/>
                </a:solidFill>
                <a:latin typeface="Gill Sans MT" charset="0"/>
                <a:ea typeface="ＭＳ Ｐゴシック" charset="-128"/>
              </a:rPr>
              <a:t>HTTP request message:</a:t>
            </a:r>
          </a:p>
          <a:p>
            <a:pPr lvl="1"/>
            <a:r>
              <a:rPr lang="en-US" altLang="x-none" sz="2000">
                <a:latin typeface="Gill Sans MT" charset="0"/>
                <a:ea typeface="ＭＳ Ｐゴシック" charset="-128"/>
              </a:rPr>
              <a:t>ASCII (human-readable format)</a:t>
            </a:r>
            <a:endParaRPr lang="en-US" altLang="x-none">
              <a:solidFill>
                <a:schemeClr val="accent2"/>
              </a:solidFill>
              <a:latin typeface="Gill Sans MT" charset="0"/>
              <a:ea typeface="ＭＳ Ｐゴシック" charset="-128"/>
            </a:endParaRPr>
          </a:p>
        </p:txBody>
      </p:sp>
      <p:sp>
        <p:nvSpPr>
          <p:cNvPr id="83974" name="Text Box 5"/>
          <p:cNvSpPr txBox="1">
            <a:spLocks noChangeArrowheads="1"/>
          </p:cNvSpPr>
          <p:nvPr/>
        </p:nvSpPr>
        <p:spPr bwMode="auto">
          <a:xfrm>
            <a:off x="1746250" y="2870201"/>
            <a:ext cx="22860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2000">
                <a:solidFill>
                  <a:srgbClr val="000099"/>
                </a:solidFill>
                <a:latin typeface="Arial" charset="0"/>
              </a:rPr>
              <a:t>request line</a:t>
            </a:r>
          </a:p>
          <a:p>
            <a:pPr>
              <a:lnSpc>
                <a:spcPct val="100000"/>
              </a:lnSpc>
              <a:spcBef>
                <a:spcPct val="0"/>
              </a:spcBef>
              <a:buClrTx/>
              <a:buSzTx/>
              <a:buFontTx/>
              <a:buNone/>
            </a:pPr>
            <a:r>
              <a:rPr lang="en-US" altLang="x-none" sz="2000">
                <a:solidFill>
                  <a:srgbClr val="000099"/>
                </a:solidFill>
                <a:latin typeface="Arial" charset="0"/>
              </a:rPr>
              <a:t>(GET, POST, </a:t>
            </a:r>
          </a:p>
          <a:p>
            <a:pPr>
              <a:lnSpc>
                <a:spcPct val="100000"/>
              </a:lnSpc>
              <a:spcBef>
                <a:spcPct val="0"/>
              </a:spcBef>
              <a:buClrTx/>
              <a:buSzTx/>
              <a:buFontTx/>
              <a:buNone/>
            </a:pPr>
            <a:r>
              <a:rPr lang="en-US" altLang="x-none" sz="2000">
                <a:solidFill>
                  <a:srgbClr val="000099"/>
                </a:solidFill>
                <a:latin typeface="Arial" charset="0"/>
              </a:rPr>
              <a:t>HEAD commands</a:t>
            </a:r>
            <a:r>
              <a:rPr lang="en-US" altLang="x-none" sz="2000">
                <a:solidFill>
                  <a:srgbClr val="000099"/>
                </a:solidFill>
              </a:rPr>
              <a:t>)</a:t>
            </a:r>
            <a:endParaRPr lang="en-US" altLang="x-none" sz="2400">
              <a:solidFill>
                <a:srgbClr val="000099"/>
              </a:solidFill>
            </a:endParaRPr>
          </a:p>
        </p:txBody>
      </p:sp>
      <p:sp>
        <p:nvSpPr>
          <p:cNvPr id="83975" name="Line 6"/>
          <p:cNvSpPr>
            <a:spLocks noChangeShapeType="1"/>
          </p:cNvSpPr>
          <p:nvPr/>
        </p:nvSpPr>
        <p:spPr bwMode="auto">
          <a:xfrm>
            <a:off x="3449638" y="3201988"/>
            <a:ext cx="868362" cy="14605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3976" name="Freeform 7"/>
          <p:cNvSpPr>
            <a:spLocks/>
          </p:cNvSpPr>
          <p:nvPr/>
        </p:nvSpPr>
        <p:spPr bwMode="auto">
          <a:xfrm>
            <a:off x="4300539" y="3538539"/>
            <a:ext cx="149225" cy="1957387"/>
          </a:xfrm>
          <a:custGeom>
            <a:avLst/>
            <a:gdLst>
              <a:gd name="T0" fmla="*/ 2147483646 w 150"/>
              <a:gd name="T1" fmla="*/ 2147483646 h 924"/>
              <a:gd name="T2" fmla="*/ 0 w 150"/>
              <a:gd name="T3" fmla="*/ 0 h 924"/>
              <a:gd name="T4" fmla="*/ 0 w 150"/>
              <a:gd name="T5" fmla="*/ 2147483646 h 924"/>
              <a:gd name="T6" fmla="*/ 2147483646 w 150"/>
              <a:gd name="T7" fmla="*/ 2147483646 h 924"/>
              <a:gd name="T8" fmla="*/ 0 60000 65536"/>
              <a:gd name="T9" fmla="*/ 0 60000 65536"/>
              <a:gd name="T10" fmla="*/ 0 60000 65536"/>
              <a:gd name="T11" fmla="*/ 0 60000 65536"/>
              <a:gd name="T12" fmla="*/ 0 w 150"/>
              <a:gd name="T13" fmla="*/ 0 h 924"/>
              <a:gd name="T14" fmla="*/ 150 w 150"/>
              <a:gd name="T15" fmla="*/ 924 h 924"/>
            </a:gdLst>
            <a:ahLst/>
            <a:cxnLst>
              <a:cxn ang="T8">
                <a:pos x="T0" y="T1"/>
              </a:cxn>
              <a:cxn ang="T9">
                <a:pos x="T2" y="T3"/>
              </a:cxn>
              <a:cxn ang="T10">
                <a:pos x="T4" y="T5"/>
              </a:cxn>
              <a:cxn ang="T11">
                <a:pos x="T6" y="T7"/>
              </a:cxn>
            </a:cxnLst>
            <a:rect l="T12" t="T13" r="T14" b="T15"/>
            <a:pathLst>
              <a:path w="150" h="924">
                <a:moveTo>
                  <a:pt x="122" y="6"/>
                </a:moveTo>
                <a:lnTo>
                  <a:pt x="0" y="0"/>
                </a:lnTo>
                <a:lnTo>
                  <a:pt x="0" y="924"/>
                </a:lnTo>
                <a:lnTo>
                  <a:pt x="150" y="918"/>
                </a:lnTo>
              </a:path>
            </a:pathLst>
          </a:cu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977" name="Text Box 8"/>
          <p:cNvSpPr txBox="1">
            <a:spLocks noChangeArrowheads="1"/>
          </p:cNvSpPr>
          <p:nvPr/>
        </p:nvSpPr>
        <p:spPr bwMode="auto">
          <a:xfrm>
            <a:off x="3263901" y="4056064"/>
            <a:ext cx="974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lnSpc>
                <a:spcPct val="100000"/>
              </a:lnSpc>
              <a:spcBef>
                <a:spcPct val="0"/>
              </a:spcBef>
              <a:buClrTx/>
              <a:buSzTx/>
              <a:buFontTx/>
              <a:buNone/>
            </a:pPr>
            <a:r>
              <a:rPr lang="en-US" altLang="x-none" sz="2000">
                <a:solidFill>
                  <a:srgbClr val="000099"/>
                </a:solidFill>
                <a:latin typeface="Arial" charset="0"/>
              </a:rPr>
              <a:t>header</a:t>
            </a:r>
          </a:p>
          <a:p>
            <a:pPr algn="r">
              <a:lnSpc>
                <a:spcPct val="100000"/>
              </a:lnSpc>
              <a:spcBef>
                <a:spcPct val="0"/>
              </a:spcBef>
              <a:buClrTx/>
              <a:buSzTx/>
              <a:buFontTx/>
              <a:buNone/>
            </a:pPr>
            <a:r>
              <a:rPr lang="en-US" altLang="x-none" sz="2000">
                <a:solidFill>
                  <a:srgbClr val="000099"/>
                </a:solidFill>
                <a:latin typeface="Arial" charset="0"/>
              </a:rPr>
              <a:t> lines</a:t>
            </a:r>
            <a:endParaRPr lang="en-US" altLang="x-none" sz="2400">
              <a:solidFill>
                <a:srgbClr val="000099"/>
              </a:solidFill>
              <a:latin typeface="Arial" charset="0"/>
            </a:endParaRPr>
          </a:p>
        </p:txBody>
      </p:sp>
      <p:sp>
        <p:nvSpPr>
          <p:cNvPr id="83978" name="Line 10"/>
          <p:cNvSpPr>
            <a:spLocks noChangeShapeType="1"/>
          </p:cNvSpPr>
          <p:nvPr/>
        </p:nvSpPr>
        <p:spPr bwMode="auto">
          <a:xfrm>
            <a:off x="3833814" y="5622925"/>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3979" name="Text Box 11"/>
          <p:cNvSpPr txBox="1">
            <a:spLocks noChangeArrowheads="1"/>
          </p:cNvSpPr>
          <p:nvPr/>
        </p:nvSpPr>
        <p:spPr bwMode="auto">
          <a:xfrm>
            <a:off x="1797051" y="4719638"/>
            <a:ext cx="2365375" cy="129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spcBef>
                <a:spcPct val="0"/>
              </a:spcBef>
              <a:buClrTx/>
              <a:buSzTx/>
              <a:buFontTx/>
              <a:buNone/>
            </a:pPr>
            <a:r>
              <a:rPr lang="en-US" altLang="x-none" sz="2000">
                <a:solidFill>
                  <a:srgbClr val="000099"/>
                </a:solidFill>
                <a:latin typeface="Arial" charset="0"/>
              </a:rPr>
              <a:t>carriage return, </a:t>
            </a:r>
          </a:p>
          <a:p>
            <a:pPr>
              <a:lnSpc>
                <a:spcPct val="100000"/>
              </a:lnSpc>
              <a:spcBef>
                <a:spcPct val="0"/>
              </a:spcBef>
              <a:buClrTx/>
              <a:buSzTx/>
              <a:buFontTx/>
              <a:buNone/>
            </a:pPr>
            <a:r>
              <a:rPr lang="en-US" altLang="x-none" sz="2000">
                <a:solidFill>
                  <a:srgbClr val="000099"/>
                </a:solidFill>
                <a:latin typeface="Arial" charset="0"/>
              </a:rPr>
              <a:t>line feed at start</a:t>
            </a:r>
          </a:p>
          <a:p>
            <a:pPr>
              <a:lnSpc>
                <a:spcPct val="100000"/>
              </a:lnSpc>
              <a:spcBef>
                <a:spcPct val="0"/>
              </a:spcBef>
              <a:buClrTx/>
              <a:buSzTx/>
              <a:buFontTx/>
              <a:buNone/>
            </a:pPr>
            <a:r>
              <a:rPr lang="en-US" altLang="x-none" sz="2000">
                <a:solidFill>
                  <a:srgbClr val="000099"/>
                </a:solidFill>
                <a:latin typeface="Arial" charset="0"/>
              </a:rPr>
              <a:t>of line indicates</a:t>
            </a:r>
          </a:p>
          <a:p>
            <a:pPr>
              <a:lnSpc>
                <a:spcPct val="100000"/>
              </a:lnSpc>
              <a:spcBef>
                <a:spcPct val="0"/>
              </a:spcBef>
              <a:buClrTx/>
              <a:buSzTx/>
              <a:buFontTx/>
              <a:buNone/>
            </a:pPr>
            <a:r>
              <a:rPr lang="en-US" altLang="x-none" sz="2000">
                <a:solidFill>
                  <a:srgbClr val="000099"/>
                </a:solidFill>
                <a:latin typeface="Arial" charset="0"/>
              </a:rPr>
              <a:t>end of header lines</a:t>
            </a:r>
            <a:endParaRPr lang="en-US" altLang="x-none" sz="2400">
              <a:solidFill>
                <a:srgbClr val="000099"/>
              </a:solidFill>
              <a:latin typeface="Arial" charset="0"/>
            </a:endParaRPr>
          </a:p>
        </p:txBody>
      </p:sp>
      <p:sp>
        <p:nvSpPr>
          <p:cNvPr id="83980" name="Text Box 16"/>
          <p:cNvSpPr txBox="1">
            <a:spLocks noChangeArrowheads="1"/>
          </p:cNvSpPr>
          <p:nvPr/>
        </p:nvSpPr>
        <p:spPr bwMode="auto">
          <a:xfrm>
            <a:off x="4333875" y="3236913"/>
            <a:ext cx="6140450" cy="258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spcBef>
                <a:spcPct val="0"/>
              </a:spcBef>
              <a:buClr>
                <a:schemeClr val="accent2"/>
              </a:buClr>
              <a:buSzPct val="85000"/>
              <a:buFont typeface="ZapfDingbats" charset="0"/>
              <a:buNone/>
            </a:pPr>
            <a:r>
              <a:rPr lang="en-US" altLang="x-none" sz="1800" b="1">
                <a:latin typeface="Courier New" charset="0"/>
              </a:rPr>
              <a:t>GET /index.html HTTP/1.1\r\n</a:t>
            </a:r>
          </a:p>
          <a:p>
            <a:pPr>
              <a:lnSpc>
                <a:spcPct val="90000"/>
              </a:lnSpc>
              <a:spcBef>
                <a:spcPct val="0"/>
              </a:spcBef>
              <a:buClr>
                <a:schemeClr val="accent2"/>
              </a:buClr>
              <a:buSzPct val="85000"/>
              <a:buFont typeface="ZapfDingbats" charset="0"/>
              <a:buNone/>
            </a:pPr>
            <a:r>
              <a:rPr lang="en-US" altLang="x-none" sz="1800" b="1">
                <a:latin typeface="Courier New" charset="0"/>
              </a:rPr>
              <a:t>Host: www-net.cs.umass.edu\r\n</a:t>
            </a:r>
          </a:p>
          <a:p>
            <a:pPr>
              <a:lnSpc>
                <a:spcPct val="90000"/>
              </a:lnSpc>
              <a:spcBef>
                <a:spcPct val="0"/>
              </a:spcBef>
              <a:buClr>
                <a:schemeClr val="accent2"/>
              </a:buClr>
              <a:buSzPct val="85000"/>
              <a:buFont typeface="ZapfDingbats" charset="0"/>
              <a:buNone/>
            </a:pPr>
            <a:r>
              <a:rPr lang="en-US" altLang="x-none" sz="1800" b="1">
                <a:latin typeface="Courier New" charset="0"/>
              </a:rPr>
              <a:t>User-Agent: Firefox/3.6.10\r\n</a:t>
            </a:r>
          </a:p>
          <a:p>
            <a:pPr>
              <a:lnSpc>
                <a:spcPct val="90000"/>
              </a:lnSpc>
              <a:spcBef>
                <a:spcPct val="0"/>
              </a:spcBef>
              <a:buClr>
                <a:schemeClr val="accent2"/>
              </a:buClr>
              <a:buSzPct val="85000"/>
              <a:buFont typeface="ZapfDingbats" charset="0"/>
              <a:buNone/>
            </a:pPr>
            <a:r>
              <a:rPr lang="en-US" altLang="x-none" sz="1800" b="1">
                <a:latin typeface="Courier New" charset="0"/>
              </a:rPr>
              <a:t>Accept: text/html,application/xhtml+xml\r\n</a:t>
            </a:r>
          </a:p>
          <a:p>
            <a:pPr>
              <a:lnSpc>
                <a:spcPct val="90000"/>
              </a:lnSpc>
              <a:spcBef>
                <a:spcPct val="0"/>
              </a:spcBef>
              <a:buClr>
                <a:schemeClr val="accent2"/>
              </a:buClr>
              <a:buSzPct val="85000"/>
              <a:buFont typeface="ZapfDingbats" charset="0"/>
              <a:buNone/>
            </a:pPr>
            <a:r>
              <a:rPr lang="en-US" altLang="x-none" sz="1800" b="1">
                <a:latin typeface="Courier New" charset="0"/>
              </a:rPr>
              <a:t>Accept-Language: en-us,en;q=0.5\r\n</a:t>
            </a:r>
          </a:p>
          <a:p>
            <a:pPr>
              <a:lnSpc>
                <a:spcPct val="90000"/>
              </a:lnSpc>
              <a:spcBef>
                <a:spcPct val="0"/>
              </a:spcBef>
              <a:buClr>
                <a:schemeClr val="accent2"/>
              </a:buClr>
              <a:buSzPct val="85000"/>
              <a:buFont typeface="ZapfDingbats" charset="0"/>
              <a:buNone/>
            </a:pPr>
            <a:r>
              <a:rPr lang="en-US" altLang="x-none" sz="1800" b="1">
                <a:latin typeface="Courier New" charset="0"/>
              </a:rPr>
              <a:t>Accept-Encoding: gzip,deflate\r\n</a:t>
            </a:r>
          </a:p>
          <a:p>
            <a:pPr>
              <a:lnSpc>
                <a:spcPct val="90000"/>
              </a:lnSpc>
              <a:spcBef>
                <a:spcPct val="0"/>
              </a:spcBef>
              <a:buClr>
                <a:schemeClr val="accent2"/>
              </a:buClr>
              <a:buSzPct val="85000"/>
              <a:buFont typeface="ZapfDingbats" charset="0"/>
              <a:buNone/>
            </a:pPr>
            <a:r>
              <a:rPr lang="en-US" altLang="x-none" sz="1800" b="1">
                <a:latin typeface="Courier New" charset="0"/>
              </a:rPr>
              <a:t>Accept-Charset: ISO-8859-1,utf-8;q=0.7\r\n</a:t>
            </a:r>
          </a:p>
          <a:p>
            <a:pPr>
              <a:lnSpc>
                <a:spcPct val="90000"/>
              </a:lnSpc>
              <a:spcBef>
                <a:spcPct val="0"/>
              </a:spcBef>
              <a:buClr>
                <a:schemeClr val="accent2"/>
              </a:buClr>
              <a:buSzPct val="85000"/>
              <a:buFont typeface="ZapfDingbats" charset="0"/>
              <a:buNone/>
            </a:pPr>
            <a:r>
              <a:rPr lang="en-US" altLang="x-none" sz="1800" b="1">
                <a:latin typeface="Courier New" charset="0"/>
              </a:rPr>
              <a:t>Keep-Alive: 115\r\n</a:t>
            </a:r>
          </a:p>
          <a:p>
            <a:pPr>
              <a:lnSpc>
                <a:spcPct val="90000"/>
              </a:lnSpc>
              <a:spcBef>
                <a:spcPct val="0"/>
              </a:spcBef>
              <a:buClr>
                <a:schemeClr val="accent2"/>
              </a:buClr>
              <a:buSzPct val="85000"/>
              <a:buFont typeface="ZapfDingbats" charset="0"/>
              <a:buNone/>
            </a:pPr>
            <a:r>
              <a:rPr lang="en-US" altLang="x-none" sz="1800" b="1">
                <a:latin typeface="Courier New" charset="0"/>
              </a:rPr>
              <a:t>Connection: keep-alive\r\n</a:t>
            </a:r>
          </a:p>
          <a:p>
            <a:pPr>
              <a:lnSpc>
                <a:spcPct val="90000"/>
              </a:lnSpc>
              <a:spcBef>
                <a:spcPct val="0"/>
              </a:spcBef>
              <a:buClr>
                <a:schemeClr val="accent2"/>
              </a:buClr>
              <a:buSzPct val="85000"/>
              <a:buFont typeface="ZapfDingbats" charset="0"/>
              <a:buNone/>
            </a:pPr>
            <a:r>
              <a:rPr lang="en-US" altLang="x-none" sz="1800" b="1">
                <a:latin typeface="Courier New" charset="0"/>
              </a:rPr>
              <a:t>\r\n</a:t>
            </a:r>
          </a:p>
        </p:txBody>
      </p:sp>
      <p:sp>
        <p:nvSpPr>
          <p:cNvPr id="83981" name="Line 17"/>
          <p:cNvSpPr>
            <a:spLocks noChangeShapeType="1"/>
          </p:cNvSpPr>
          <p:nvPr/>
        </p:nvSpPr>
        <p:spPr bwMode="auto">
          <a:xfrm flipH="1">
            <a:off x="7858125" y="2754313"/>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3982" name="Text Box 18"/>
          <p:cNvSpPr txBox="1">
            <a:spLocks noChangeArrowheads="1"/>
          </p:cNvSpPr>
          <p:nvPr/>
        </p:nvSpPr>
        <p:spPr bwMode="auto">
          <a:xfrm>
            <a:off x="7908926" y="2466975"/>
            <a:ext cx="2411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carriage return character</a:t>
            </a:r>
          </a:p>
        </p:txBody>
      </p:sp>
      <p:sp>
        <p:nvSpPr>
          <p:cNvPr id="83983" name="Text Box 19"/>
          <p:cNvSpPr txBox="1">
            <a:spLocks noChangeArrowheads="1"/>
          </p:cNvSpPr>
          <p:nvPr/>
        </p:nvSpPr>
        <p:spPr bwMode="auto">
          <a:xfrm>
            <a:off x="8061325" y="2763838"/>
            <a:ext cx="1866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line-feed character</a:t>
            </a:r>
          </a:p>
        </p:txBody>
      </p:sp>
      <p:sp>
        <p:nvSpPr>
          <p:cNvPr id="83984" name="Line 20"/>
          <p:cNvSpPr>
            <a:spLocks noChangeShapeType="1"/>
          </p:cNvSpPr>
          <p:nvPr/>
        </p:nvSpPr>
        <p:spPr bwMode="auto">
          <a:xfrm flipH="1">
            <a:off x="8139113" y="3063876"/>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3985" name="TextBox 1"/>
          <p:cNvSpPr txBox="1">
            <a:spLocks noChangeArrowheads="1"/>
          </p:cNvSpPr>
          <p:nvPr/>
        </p:nvSpPr>
        <p:spPr bwMode="auto">
          <a:xfrm>
            <a:off x="635793" y="6200684"/>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400" dirty="0">
                <a:latin typeface="Arial" charset="0"/>
              </a:rPr>
              <a:t>* Check out the online interactive exercises for more examples: h</a:t>
            </a:r>
            <a:r>
              <a:rPr lang="en-US" altLang="x-none" sz="1200" dirty="0">
                <a:latin typeface="Arial" charset="0"/>
              </a:rPr>
              <a:t>ttp://</a:t>
            </a:r>
            <a:r>
              <a:rPr lang="en-US" altLang="x-none" sz="1200" dirty="0" err="1">
                <a:latin typeface="Arial" charset="0"/>
              </a:rPr>
              <a:t>gaia.cs.umass.edu</a:t>
            </a:r>
            <a:r>
              <a:rPr lang="en-US" altLang="x-none" sz="1200" dirty="0">
                <a:latin typeface="Arial" charset="0"/>
              </a:rPr>
              <a:t>/</a:t>
            </a:r>
            <a:r>
              <a:rPr lang="en-US" altLang="x-none" sz="1200" dirty="0" err="1">
                <a:latin typeface="Arial" charset="0"/>
              </a:rPr>
              <a:t>kurose_ross</a:t>
            </a:r>
            <a:r>
              <a:rPr lang="en-US" altLang="x-none" sz="1200" dirty="0">
                <a:latin typeface="Arial" charset="0"/>
              </a:rPr>
              <a:t>/interactive/</a:t>
            </a:r>
          </a:p>
        </p:txBody>
      </p:sp>
    </p:spTree>
    <p:extLst>
      <p:ext uri="{BB962C8B-B14F-4D97-AF65-F5344CB8AC3E}">
        <p14:creationId xmlns:p14="http://schemas.microsoft.com/office/powerpoint/2010/main" val="24659818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Footer Placeholder 2"/>
          <p:cNvSpPr>
            <a:spLocks noGrp="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latin typeface="Tahoma" charset="0"/>
              </a:rPr>
              <a:t>Introduction</a:t>
            </a:r>
          </a:p>
        </p:txBody>
      </p:sp>
      <p:pic>
        <p:nvPicPr>
          <p:cNvPr id="23554" name="Picture 19"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92350" y="1004889"/>
            <a:ext cx="756285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Rectangle 2"/>
          <p:cNvSpPr>
            <a:spLocks noGrp="1" noChangeArrowheads="1"/>
          </p:cNvSpPr>
          <p:nvPr>
            <p:ph type="title" idx="4294967295"/>
          </p:nvPr>
        </p:nvSpPr>
        <p:spPr>
          <a:xfrm>
            <a:off x="2057400" y="220664"/>
            <a:ext cx="8077200" cy="1006475"/>
          </a:xfrm>
        </p:spPr>
        <p:txBody>
          <a:bodyPr/>
          <a:lstStyle/>
          <a:p>
            <a:pPr eaLnBrk="1" hangingPunct="1"/>
            <a:r>
              <a:rPr lang="ja-JP" altLang="en-US">
                <a:ea typeface="ＭＳ Ｐゴシック" charset="-128"/>
              </a:rPr>
              <a:t>“</a:t>
            </a:r>
            <a:r>
              <a:rPr lang="en-US" altLang="ja-JP">
                <a:ea typeface="ＭＳ Ｐゴシック" charset="-128"/>
              </a:rPr>
              <a:t>Fun</a:t>
            </a:r>
            <a:r>
              <a:rPr lang="ja-JP" altLang="en-US">
                <a:ea typeface="ＭＳ Ｐゴシック" charset="-128"/>
              </a:rPr>
              <a:t>”</a:t>
            </a:r>
            <a:r>
              <a:rPr lang="en-US" altLang="ja-JP">
                <a:ea typeface="ＭＳ Ｐゴシック" charset="-128"/>
              </a:rPr>
              <a:t> Internet-connected devices</a:t>
            </a:r>
            <a:endParaRPr lang="en-US" altLang="x-none">
              <a:ea typeface="ＭＳ Ｐゴシック" charset="-128"/>
            </a:endParaRPr>
          </a:p>
        </p:txBody>
      </p:sp>
      <p:pic>
        <p:nvPicPr>
          <p:cNvPr id="23556" name="Picture 3" descr="toaste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9850" y="1460500"/>
            <a:ext cx="2495550" cy="293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7" name="Picture 4" descr="whispe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90789" y="1425576"/>
            <a:ext cx="1895475" cy="156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8" name="Text Box 7"/>
          <p:cNvSpPr txBox="1">
            <a:spLocks noChangeArrowheads="1"/>
          </p:cNvSpPr>
          <p:nvPr/>
        </p:nvSpPr>
        <p:spPr bwMode="auto">
          <a:xfrm>
            <a:off x="2419351" y="2789239"/>
            <a:ext cx="21621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IP picture frame</a:t>
            </a:r>
          </a:p>
          <a:p>
            <a:r>
              <a:rPr lang="en-US" altLang="x-none" sz="1600"/>
              <a:t>http://www.ceiva.com/</a:t>
            </a:r>
          </a:p>
        </p:txBody>
      </p:sp>
      <p:sp>
        <p:nvSpPr>
          <p:cNvPr id="23559" name="Text Box 8"/>
          <p:cNvSpPr txBox="1">
            <a:spLocks noChangeArrowheads="1"/>
          </p:cNvSpPr>
          <p:nvPr/>
        </p:nvSpPr>
        <p:spPr bwMode="auto">
          <a:xfrm>
            <a:off x="7150101" y="1989139"/>
            <a:ext cx="22463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Web-enabled toaster +</a:t>
            </a:r>
          </a:p>
          <a:p>
            <a:r>
              <a:rPr lang="en-US" altLang="x-none" sz="1600"/>
              <a:t>weather forecaster</a:t>
            </a:r>
          </a:p>
        </p:txBody>
      </p:sp>
      <p:pic>
        <p:nvPicPr>
          <p:cNvPr id="23560" name="Picture 9" descr="cisco"/>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15214" y="4387850"/>
            <a:ext cx="2395537" cy="191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1" name="Text Box 10"/>
          <p:cNvSpPr txBox="1">
            <a:spLocks noChangeArrowheads="1"/>
          </p:cNvSpPr>
          <p:nvPr/>
        </p:nvSpPr>
        <p:spPr bwMode="auto">
          <a:xfrm>
            <a:off x="7715251" y="5951538"/>
            <a:ext cx="15970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Internet phones</a:t>
            </a:r>
          </a:p>
        </p:txBody>
      </p:sp>
      <p:graphicFrame>
        <p:nvGraphicFramePr>
          <p:cNvPr id="23562" name="Object 14"/>
          <p:cNvGraphicFramePr>
            <a:graphicFrameLocks noChangeAspect="1"/>
          </p:cNvGraphicFramePr>
          <p:nvPr/>
        </p:nvGraphicFramePr>
        <p:xfrm>
          <a:off x="2443164" y="3581401"/>
          <a:ext cx="803275" cy="2168525"/>
        </p:xfrm>
        <a:graphic>
          <a:graphicData uri="http://schemas.openxmlformats.org/presentationml/2006/ole">
            <mc:AlternateContent xmlns:mc="http://schemas.openxmlformats.org/markup-compatibility/2006">
              <mc:Choice xmlns:v="urn:schemas-microsoft-com:vml" Requires="v">
                <p:oleObj spid="_x0000_s1089" r:id="rId8" imgW="1434415" imgH="3873016" progId="">
                  <p:embed/>
                </p:oleObj>
              </mc:Choice>
              <mc:Fallback>
                <p:oleObj r:id="rId8" imgW="1434415" imgH="3873016" progId="">
                  <p:embed/>
                  <p:pic>
                    <p:nvPicPr>
                      <p:cNvPr id="23562" name="Object 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43164" y="3581401"/>
                        <a:ext cx="803275" cy="2168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3563" name="Text Box 8"/>
          <p:cNvSpPr txBox="1">
            <a:spLocks noChangeArrowheads="1"/>
          </p:cNvSpPr>
          <p:nvPr/>
        </p:nvSpPr>
        <p:spPr bwMode="auto">
          <a:xfrm>
            <a:off x="2505076" y="5789614"/>
            <a:ext cx="11795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Internet </a:t>
            </a:r>
          </a:p>
          <a:p>
            <a:r>
              <a:rPr lang="en-US" altLang="x-none" sz="1600"/>
              <a:t>refrigerator</a:t>
            </a:r>
          </a:p>
        </p:txBody>
      </p:sp>
      <p:pic>
        <p:nvPicPr>
          <p:cNvPr id="23564" name="Picture 1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375026" y="3508375"/>
            <a:ext cx="1552575"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5" name="Text Box 8"/>
          <p:cNvSpPr txBox="1">
            <a:spLocks noChangeArrowheads="1"/>
          </p:cNvSpPr>
          <p:nvPr/>
        </p:nvSpPr>
        <p:spPr bwMode="auto">
          <a:xfrm>
            <a:off x="3530601" y="4148139"/>
            <a:ext cx="24876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Slingbox: watch,</a:t>
            </a:r>
          </a:p>
          <a:p>
            <a:r>
              <a:rPr lang="en-US" altLang="x-none" sz="1600"/>
              <a:t>control cable TV remotely</a:t>
            </a:r>
          </a:p>
        </p:txBody>
      </p:sp>
      <p:pic>
        <p:nvPicPr>
          <p:cNvPr id="23567" name="Picture 2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15339" y="2754313"/>
            <a:ext cx="695325" cy="109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8" name="Text Box 10"/>
          <p:cNvSpPr txBox="1">
            <a:spLocks noChangeArrowheads="1"/>
          </p:cNvSpPr>
          <p:nvPr/>
        </p:nvSpPr>
        <p:spPr bwMode="auto">
          <a:xfrm>
            <a:off x="8277226" y="3841750"/>
            <a:ext cx="19415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Tweet-a-watt: </a:t>
            </a:r>
          </a:p>
          <a:p>
            <a:r>
              <a:rPr lang="en-US" altLang="x-none" sz="1600"/>
              <a:t>monitor energy use</a:t>
            </a:r>
          </a:p>
        </p:txBody>
      </p:sp>
      <p:pic>
        <p:nvPicPr>
          <p:cNvPr id="23569" name="Picture 1"/>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4087813" y="4972050"/>
            <a:ext cx="1289050" cy="154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0" name="Text Box 8"/>
          <p:cNvSpPr txBox="1">
            <a:spLocks noChangeArrowheads="1"/>
          </p:cNvSpPr>
          <p:nvPr/>
        </p:nvSpPr>
        <p:spPr bwMode="auto">
          <a:xfrm>
            <a:off x="5464175" y="5151438"/>
            <a:ext cx="123348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sensorized,</a:t>
            </a:r>
          </a:p>
          <a:p>
            <a:r>
              <a:rPr lang="en-US" altLang="x-none" sz="1600"/>
              <a:t>bed</a:t>
            </a:r>
          </a:p>
          <a:p>
            <a:r>
              <a:rPr lang="en-US" altLang="x-none" sz="1600"/>
              <a:t>mattress</a:t>
            </a:r>
          </a:p>
        </p:txBody>
      </p:sp>
    </p:spTree>
    <p:extLst>
      <p:ext uri="{BB962C8B-B14F-4D97-AF65-F5344CB8AC3E}">
        <p14:creationId xmlns:p14="http://schemas.microsoft.com/office/powerpoint/2010/main" val="3137117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86020" name="Rectangle 2"/>
          <p:cNvSpPr>
            <a:spLocks noGrp="1" noChangeArrowheads="1"/>
          </p:cNvSpPr>
          <p:nvPr>
            <p:ph type="title"/>
          </p:nvPr>
        </p:nvSpPr>
        <p:spPr/>
        <p:txBody>
          <a:bodyPr/>
          <a:lstStyle/>
          <a:p>
            <a:r>
              <a:rPr lang="en-US" altLang="x-none" sz="3600">
                <a:latin typeface="Gill Sans MT" charset="0"/>
                <a:ea typeface="ＭＳ Ｐゴシック" charset="-128"/>
              </a:rPr>
              <a:t>HTTP request message: general format</a:t>
            </a:r>
            <a:endParaRPr lang="en-US" altLang="x-none">
              <a:latin typeface="Gill Sans MT" charset="0"/>
              <a:ea typeface="ＭＳ Ｐゴシック" charset="-128"/>
            </a:endParaRPr>
          </a:p>
        </p:txBody>
      </p:sp>
      <p:sp>
        <p:nvSpPr>
          <p:cNvPr id="86021" name="Text Box 9"/>
          <p:cNvSpPr txBox="1">
            <a:spLocks noChangeArrowheads="1"/>
          </p:cNvSpPr>
          <p:nvPr/>
        </p:nvSpPr>
        <p:spPr bwMode="auto">
          <a:xfrm>
            <a:off x="8491539" y="1662113"/>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spcBef>
                <a:spcPct val="0"/>
              </a:spcBef>
              <a:buClr>
                <a:schemeClr val="accent2"/>
              </a:buClr>
              <a:buSzPct val="85000"/>
              <a:buFont typeface="ZapfDingbats" charset="0"/>
              <a:buNone/>
            </a:pPr>
            <a:r>
              <a:rPr lang="en-US" altLang="x-none" sz="2000">
                <a:solidFill>
                  <a:srgbClr val="CC0000"/>
                </a:solidFill>
                <a:latin typeface="Arial" charset="0"/>
              </a:rPr>
              <a:t>request</a:t>
            </a:r>
          </a:p>
          <a:p>
            <a:pPr>
              <a:lnSpc>
                <a:spcPct val="90000"/>
              </a:lnSpc>
              <a:spcBef>
                <a:spcPct val="0"/>
              </a:spcBef>
              <a:buClr>
                <a:schemeClr val="accent2"/>
              </a:buClr>
              <a:buSzPct val="85000"/>
              <a:buFont typeface="ZapfDingbats" charset="0"/>
              <a:buNone/>
            </a:pPr>
            <a:r>
              <a:rPr lang="en-US" altLang="x-none" sz="2000">
                <a:solidFill>
                  <a:srgbClr val="CC0000"/>
                </a:solidFill>
                <a:latin typeface="Arial" charset="0"/>
              </a:rPr>
              <a:t>line</a:t>
            </a:r>
          </a:p>
        </p:txBody>
      </p:sp>
      <p:sp>
        <p:nvSpPr>
          <p:cNvPr id="86022" name="Text Box 11"/>
          <p:cNvSpPr txBox="1">
            <a:spLocks noChangeArrowheads="1"/>
          </p:cNvSpPr>
          <p:nvPr/>
        </p:nvSpPr>
        <p:spPr bwMode="auto">
          <a:xfrm>
            <a:off x="8486776" y="2678113"/>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spcBef>
                <a:spcPct val="0"/>
              </a:spcBef>
              <a:buClr>
                <a:schemeClr val="accent2"/>
              </a:buClr>
              <a:buSzPct val="85000"/>
              <a:buFont typeface="ZapfDingbats" charset="0"/>
              <a:buNone/>
            </a:pPr>
            <a:r>
              <a:rPr lang="en-US" altLang="x-none" sz="2000">
                <a:solidFill>
                  <a:srgbClr val="CC0000"/>
                </a:solidFill>
                <a:latin typeface="Arial" charset="0"/>
              </a:rPr>
              <a:t>header</a:t>
            </a:r>
          </a:p>
          <a:p>
            <a:pPr>
              <a:lnSpc>
                <a:spcPct val="90000"/>
              </a:lnSpc>
              <a:spcBef>
                <a:spcPct val="0"/>
              </a:spcBef>
              <a:buClr>
                <a:schemeClr val="accent2"/>
              </a:buClr>
              <a:buSzPct val="85000"/>
              <a:buFont typeface="ZapfDingbats" charset="0"/>
              <a:buNone/>
            </a:pPr>
            <a:r>
              <a:rPr lang="en-US" altLang="x-none" sz="2000">
                <a:solidFill>
                  <a:srgbClr val="CC0000"/>
                </a:solidFill>
                <a:latin typeface="Arial" charset="0"/>
              </a:rPr>
              <a:t>lines</a:t>
            </a:r>
          </a:p>
        </p:txBody>
      </p:sp>
      <p:sp>
        <p:nvSpPr>
          <p:cNvPr id="86023" name="Rectangle 12"/>
          <p:cNvSpPr>
            <a:spLocks noChangeArrowheads="1"/>
          </p:cNvSpPr>
          <p:nvPr/>
        </p:nvSpPr>
        <p:spPr bwMode="auto">
          <a:xfrm>
            <a:off x="8102601" y="2247901"/>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24" name="Rectangle 13"/>
          <p:cNvSpPr>
            <a:spLocks noChangeArrowheads="1"/>
          </p:cNvSpPr>
          <p:nvPr/>
        </p:nvSpPr>
        <p:spPr bwMode="auto">
          <a:xfrm>
            <a:off x="7969251" y="2197101"/>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25" name="Rectangle 15"/>
          <p:cNvSpPr>
            <a:spLocks noChangeArrowheads="1"/>
          </p:cNvSpPr>
          <p:nvPr/>
        </p:nvSpPr>
        <p:spPr bwMode="auto">
          <a:xfrm>
            <a:off x="8337550" y="4303714"/>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26" name="Text Box 16"/>
          <p:cNvSpPr txBox="1">
            <a:spLocks noChangeArrowheads="1"/>
          </p:cNvSpPr>
          <p:nvPr/>
        </p:nvSpPr>
        <p:spPr bwMode="auto">
          <a:xfrm>
            <a:off x="8488363" y="4868863"/>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spcBef>
                <a:spcPct val="0"/>
              </a:spcBef>
              <a:buClr>
                <a:schemeClr val="accent2"/>
              </a:buClr>
              <a:buSzPct val="85000"/>
              <a:buFont typeface="ZapfDingbats" charset="0"/>
              <a:buNone/>
            </a:pPr>
            <a:r>
              <a:rPr lang="en-US" altLang="x-none" sz="2000">
                <a:solidFill>
                  <a:srgbClr val="CC0000"/>
                </a:solidFill>
                <a:latin typeface="Arial" charset="0"/>
              </a:rPr>
              <a:t>body</a:t>
            </a:r>
          </a:p>
        </p:txBody>
      </p:sp>
      <p:sp>
        <p:nvSpPr>
          <p:cNvPr id="86027" name="Rectangle 20"/>
          <p:cNvSpPr>
            <a:spLocks noChangeArrowheads="1"/>
          </p:cNvSpPr>
          <p:nvPr/>
        </p:nvSpPr>
        <p:spPr bwMode="auto">
          <a:xfrm>
            <a:off x="2667000" y="1698625"/>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28" name="Line 22"/>
          <p:cNvSpPr>
            <a:spLocks noChangeShapeType="1"/>
          </p:cNvSpPr>
          <p:nvPr/>
        </p:nvSpPr>
        <p:spPr bwMode="auto">
          <a:xfrm>
            <a:off x="39751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9" name="Line 23"/>
          <p:cNvSpPr>
            <a:spLocks noChangeShapeType="1"/>
          </p:cNvSpPr>
          <p:nvPr/>
        </p:nvSpPr>
        <p:spPr bwMode="auto">
          <a:xfrm>
            <a:off x="44196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0" name="Line 24"/>
          <p:cNvSpPr>
            <a:spLocks noChangeShapeType="1"/>
          </p:cNvSpPr>
          <p:nvPr/>
        </p:nvSpPr>
        <p:spPr bwMode="auto">
          <a:xfrm>
            <a:off x="57277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Line 25"/>
          <p:cNvSpPr>
            <a:spLocks noChangeShapeType="1"/>
          </p:cNvSpPr>
          <p:nvPr/>
        </p:nvSpPr>
        <p:spPr bwMode="auto">
          <a:xfrm>
            <a:off x="6153150" y="169545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2" name="Line 26"/>
          <p:cNvSpPr>
            <a:spLocks noChangeShapeType="1"/>
          </p:cNvSpPr>
          <p:nvPr/>
        </p:nvSpPr>
        <p:spPr bwMode="auto">
          <a:xfrm>
            <a:off x="745490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Line 27"/>
          <p:cNvSpPr>
            <a:spLocks noChangeShapeType="1"/>
          </p:cNvSpPr>
          <p:nvPr/>
        </p:nvSpPr>
        <p:spPr bwMode="auto">
          <a:xfrm>
            <a:off x="7893050" y="1701800"/>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4" name="Text Box 28"/>
          <p:cNvSpPr txBox="1">
            <a:spLocks noChangeArrowheads="1"/>
          </p:cNvSpPr>
          <p:nvPr/>
        </p:nvSpPr>
        <p:spPr bwMode="auto">
          <a:xfrm>
            <a:off x="2790825" y="1725614"/>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method</a:t>
            </a:r>
          </a:p>
        </p:txBody>
      </p:sp>
      <p:sp>
        <p:nvSpPr>
          <p:cNvPr id="86035" name="Text Box 29"/>
          <p:cNvSpPr txBox="1">
            <a:spLocks noChangeArrowheads="1"/>
          </p:cNvSpPr>
          <p:nvPr/>
        </p:nvSpPr>
        <p:spPr bwMode="auto">
          <a:xfrm>
            <a:off x="3952875" y="1706564"/>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sp</a:t>
            </a:r>
          </a:p>
        </p:txBody>
      </p:sp>
      <p:sp>
        <p:nvSpPr>
          <p:cNvPr id="86036" name="Text Box 30"/>
          <p:cNvSpPr txBox="1">
            <a:spLocks noChangeArrowheads="1"/>
          </p:cNvSpPr>
          <p:nvPr/>
        </p:nvSpPr>
        <p:spPr bwMode="auto">
          <a:xfrm>
            <a:off x="5718175" y="1712914"/>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sp</a:t>
            </a:r>
          </a:p>
        </p:txBody>
      </p:sp>
      <p:sp>
        <p:nvSpPr>
          <p:cNvPr id="86037" name="Text Box 31"/>
          <p:cNvSpPr txBox="1">
            <a:spLocks noChangeArrowheads="1"/>
          </p:cNvSpPr>
          <p:nvPr/>
        </p:nvSpPr>
        <p:spPr bwMode="auto">
          <a:xfrm>
            <a:off x="7470776" y="1719263"/>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cr</a:t>
            </a:r>
          </a:p>
        </p:txBody>
      </p:sp>
      <p:sp>
        <p:nvSpPr>
          <p:cNvPr id="86038" name="Text Box 32"/>
          <p:cNvSpPr txBox="1">
            <a:spLocks noChangeArrowheads="1"/>
          </p:cNvSpPr>
          <p:nvPr/>
        </p:nvSpPr>
        <p:spPr bwMode="auto">
          <a:xfrm>
            <a:off x="7940675" y="1730376"/>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lf</a:t>
            </a:r>
          </a:p>
        </p:txBody>
      </p:sp>
      <p:sp>
        <p:nvSpPr>
          <p:cNvPr id="86039" name="Text Box 33"/>
          <p:cNvSpPr txBox="1">
            <a:spLocks noChangeArrowheads="1"/>
          </p:cNvSpPr>
          <p:nvPr/>
        </p:nvSpPr>
        <p:spPr bwMode="auto">
          <a:xfrm>
            <a:off x="6308725" y="1712914"/>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version</a:t>
            </a:r>
          </a:p>
        </p:txBody>
      </p:sp>
      <p:sp>
        <p:nvSpPr>
          <p:cNvPr id="86040" name="Text Box 34"/>
          <p:cNvSpPr txBox="1">
            <a:spLocks noChangeArrowheads="1"/>
          </p:cNvSpPr>
          <p:nvPr/>
        </p:nvSpPr>
        <p:spPr bwMode="auto">
          <a:xfrm>
            <a:off x="4683125" y="1725614"/>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URL</a:t>
            </a:r>
          </a:p>
        </p:txBody>
      </p:sp>
      <p:grpSp>
        <p:nvGrpSpPr>
          <p:cNvPr id="86041" name="Group 45"/>
          <p:cNvGrpSpPr>
            <a:grpSpLocks/>
          </p:cNvGrpSpPr>
          <p:nvPr/>
        </p:nvGrpSpPr>
        <p:grpSpPr bwMode="auto">
          <a:xfrm>
            <a:off x="2667000" y="2143125"/>
            <a:ext cx="4565650" cy="446088"/>
            <a:chOff x="192" y="1894"/>
            <a:chExt cx="2876" cy="281"/>
          </a:xfrm>
        </p:grpSpPr>
        <p:sp>
          <p:nvSpPr>
            <p:cNvPr id="86077" name="Rectangle 35"/>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78" name="Line 36"/>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9" name="Line 37"/>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0" name="Line 39"/>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1" name="Line 40"/>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82" name="Text Box 41"/>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cr</a:t>
              </a:r>
            </a:p>
          </p:txBody>
        </p:sp>
        <p:sp>
          <p:nvSpPr>
            <p:cNvPr id="86083" name="Text Box 42"/>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lf</a:t>
              </a:r>
            </a:p>
          </p:txBody>
        </p:sp>
        <p:sp>
          <p:nvSpPr>
            <p:cNvPr id="86084" name="Text Box 43"/>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value</a:t>
              </a:r>
            </a:p>
          </p:txBody>
        </p:sp>
        <p:sp>
          <p:nvSpPr>
            <p:cNvPr id="86085" name="Text Box 44"/>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header field name</a:t>
              </a:r>
            </a:p>
          </p:txBody>
        </p:sp>
      </p:grpSp>
      <p:grpSp>
        <p:nvGrpSpPr>
          <p:cNvPr id="86042" name="Group 46"/>
          <p:cNvGrpSpPr>
            <a:grpSpLocks/>
          </p:cNvGrpSpPr>
          <p:nvPr/>
        </p:nvGrpSpPr>
        <p:grpSpPr bwMode="auto">
          <a:xfrm>
            <a:off x="2663825" y="3619500"/>
            <a:ext cx="4565650" cy="446088"/>
            <a:chOff x="192" y="1894"/>
            <a:chExt cx="2876" cy="281"/>
          </a:xfrm>
        </p:grpSpPr>
        <p:sp>
          <p:nvSpPr>
            <p:cNvPr id="86068" name="Rectangle 47"/>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69" name="Line 48"/>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0" name="Line 49"/>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1" name="Line 50"/>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2" name="Line 51"/>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73" name="Text Box 52"/>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cr</a:t>
              </a:r>
            </a:p>
          </p:txBody>
        </p:sp>
        <p:sp>
          <p:nvSpPr>
            <p:cNvPr id="86074" name="Text Box 53"/>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lf</a:t>
              </a:r>
            </a:p>
          </p:txBody>
        </p:sp>
        <p:sp>
          <p:nvSpPr>
            <p:cNvPr id="86075" name="Text Box 54"/>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value</a:t>
              </a:r>
            </a:p>
          </p:txBody>
        </p:sp>
        <p:sp>
          <p:nvSpPr>
            <p:cNvPr id="86076" name="Text Box 55"/>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header field name</a:t>
              </a:r>
            </a:p>
          </p:txBody>
        </p:sp>
      </p:grpSp>
      <p:sp>
        <p:nvSpPr>
          <p:cNvPr id="86043" name="Line 56"/>
          <p:cNvSpPr>
            <a:spLocks noChangeShapeType="1"/>
          </p:cNvSpPr>
          <p:nvPr/>
        </p:nvSpPr>
        <p:spPr bwMode="auto">
          <a:xfrm>
            <a:off x="2667000" y="2590800"/>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86044" name="Group 61"/>
          <p:cNvGrpSpPr>
            <a:grpSpLocks/>
          </p:cNvGrpSpPr>
          <p:nvPr/>
        </p:nvGrpSpPr>
        <p:grpSpPr bwMode="auto">
          <a:xfrm>
            <a:off x="2498725" y="2814638"/>
            <a:ext cx="331788" cy="461962"/>
            <a:chOff x="462" y="1727"/>
            <a:chExt cx="209" cy="291"/>
          </a:xfrm>
        </p:grpSpPr>
        <p:sp>
          <p:nvSpPr>
            <p:cNvPr id="86065" name="Rectangle 59"/>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66" name="Text Box 57"/>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sp>
          <p:nvSpPr>
            <p:cNvPr id="86067" name="Text Box 58"/>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grpSp>
      <p:sp>
        <p:nvSpPr>
          <p:cNvPr id="86045" name="Line 62"/>
          <p:cNvSpPr>
            <a:spLocks noChangeShapeType="1"/>
          </p:cNvSpPr>
          <p:nvPr/>
        </p:nvSpPr>
        <p:spPr bwMode="auto">
          <a:xfrm>
            <a:off x="7231063" y="2578100"/>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86046" name="Group 63"/>
          <p:cNvGrpSpPr>
            <a:grpSpLocks/>
          </p:cNvGrpSpPr>
          <p:nvPr/>
        </p:nvGrpSpPr>
        <p:grpSpPr bwMode="auto">
          <a:xfrm>
            <a:off x="7062789" y="2801938"/>
            <a:ext cx="331787" cy="461962"/>
            <a:chOff x="462" y="1727"/>
            <a:chExt cx="209" cy="291"/>
          </a:xfrm>
        </p:grpSpPr>
        <p:sp>
          <p:nvSpPr>
            <p:cNvPr id="86062" name="Rectangle 64"/>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63" name="Text Box 65"/>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sp>
          <p:nvSpPr>
            <p:cNvPr id="86064" name="Text Box 66"/>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grpSp>
      <p:grpSp>
        <p:nvGrpSpPr>
          <p:cNvPr id="86047" name="Group 77"/>
          <p:cNvGrpSpPr>
            <a:grpSpLocks/>
          </p:cNvGrpSpPr>
          <p:nvPr/>
        </p:nvGrpSpPr>
        <p:grpSpPr bwMode="auto">
          <a:xfrm>
            <a:off x="2662238" y="4065589"/>
            <a:ext cx="963612" cy="446087"/>
            <a:chOff x="3105" y="2650"/>
            <a:chExt cx="607" cy="281"/>
          </a:xfrm>
        </p:grpSpPr>
        <p:sp>
          <p:nvSpPr>
            <p:cNvPr id="86058" name="Rectangle 68"/>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59" name="Line 72"/>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0" name="Text Box 73"/>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cr</a:t>
              </a:r>
            </a:p>
          </p:txBody>
        </p:sp>
        <p:sp>
          <p:nvSpPr>
            <p:cNvPr id="86061" name="Text Box 74"/>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lf</a:t>
              </a:r>
            </a:p>
          </p:txBody>
        </p:sp>
      </p:grpSp>
      <p:sp>
        <p:nvSpPr>
          <p:cNvPr id="86048" name="Rectangle 78"/>
          <p:cNvSpPr>
            <a:spLocks noChangeArrowheads="1"/>
          </p:cNvSpPr>
          <p:nvPr/>
        </p:nvSpPr>
        <p:spPr bwMode="auto">
          <a:xfrm>
            <a:off x="2662239" y="4513264"/>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49" name="Text Box 80"/>
          <p:cNvSpPr txBox="1">
            <a:spLocks noChangeArrowheads="1"/>
          </p:cNvSpPr>
          <p:nvPr/>
        </p:nvSpPr>
        <p:spPr bwMode="auto">
          <a:xfrm>
            <a:off x="4598989" y="4837114"/>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solidFill>
                  <a:srgbClr val="000099"/>
                </a:solidFill>
                <a:latin typeface="Arial" charset="0"/>
              </a:rPr>
              <a:t>entity body</a:t>
            </a:r>
          </a:p>
        </p:txBody>
      </p:sp>
      <p:grpSp>
        <p:nvGrpSpPr>
          <p:cNvPr id="86050" name="Group 81"/>
          <p:cNvGrpSpPr>
            <a:grpSpLocks/>
          </p:cNvGrpSpPr>
          <p:nvPr/>
        </p:nvGrpSpPr>
        <p:grpSpPr bwMode="auto">
          <a:xfrm>
            <a:off x="2498725" y="4851401"/>
            <a:ext cx="331788" cy="461963"/>
            <a:chOff x="462" y="1727"/>
            <a:chExt cx="209" cy="291"/>
          </a:xfrm>
        </p:grpSpPr>
        <p:sp>
          <p:nvSpPr>
            <p:cNvPr id="86055" name="Rectangle 82"/>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56" name="Text Box 83"/>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sp>
          <p:nvSpPr>
            <p:cNvPr id="86057" name="Text Box 84"/>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grpSp>
      <p:grpSp>
        <p:nvGrpSpPr>
          <p:cNvPr id="86051" name="Group 85"/>
          <p:cNvGrpSpPr>
            <a:grpSpLocks/>
          </p:cNvGrpSpPr>
          <p:nvPr/>
        </p:nvGrpSpPr>
        <p:grpSpPr bwMode="auto">
          <a:xfrm>
            <a:off x="7658100" y="4841876"/>
            <a:ext cx="331788" cy="461963"/>
            <a:chOff x="462" y="1727"/>
            <a:chExt cx="209" cy="291"/>
          </a:xfrm>
        </p:grpSpPr>
        <p:sp>
          <p:nvSpPr>
            <p:cNvPr id="86052" name="Rectangle 86"/>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86053" name="Text Box 87"/>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sp>
          <p:nvSpPr>
            <p:cNvPr id="86054" name="Text Box 88"/>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grpSp>
    </p:spTree>
    <p:extLst>
      <p:ext uri="{BB962C8B-B14F-4D97-AF65-F5344CB8AC3E}">
        <p14:creationId xmlns:p14="http://schemas.microsoft.com/office/powerpoint/2010/main" val="314724392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88067" name="Picture 1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2476" y="904875"/>
            <a:ext cx="45704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8" name="Rectangle 2"/>
          <p:cNvSpPr>
            <a:spLocks noGrp="1" noChangeArrowheads="1"/>
          </p:cNvSpPr>
          <p:nvPr>
            <p:ph type="title"/>
          </p:nvPr>
        </p:nvSpPr>
        <p:spPr>
          <a:xfrm>
            <a:off x="1970089" y="223839"/>
            <a:ext cx="8186737" cy="903287"/>
          </a:xfrm>
        </p:spPr>
        <p:txBody>
          <a:bodyPr/>
          <a:lstStyle/>
          <a:p>
            <a:r>
              <a:rPr lang="en-US" altLang="x-none" sz="4000">
                <a:latin typeface="Gill Sans MT" charset="0"/>
                <a:ea typeface="ＭＳ Ｐゴシック" charset="-128"/>
              </a:rPr>
              <a:t>Uploading form input</a:t>
            </a:r>
          </a:p>
        </p:txBody>
      </p:sp>
      <p:sp>
        <p:nvSpPr>
          <p:cNvPr id="104453" name="Rectangle 3"/>
          <p:cNvSpPr>
            <a:spLocks noGrp="1" noChangeArrowheads="1"/>
          </p:cNvSpPr>
          <p:nvPr>
            <p:ph type="body" sz="half" idx="1"/>
          </p:nvPr>
        </p:nvSpPr>
        <p:spPr>
          <a:xfrm>
            <a:off x="2224088" y="1343025"/>
            <a:ext cx="3810000" cy="2662238"/>
          </a:xfrm>
        </p:spPr>
        <p:txBody>
          <a:bodyPr/>
          <a:lstStyle/>
          <a:p>
            <a:pPr>
              <a:buFont typeface="Wingdings" charset="0"/>
              <a:buNone/>
              <a:defRPr/>
            </a:pPr>
            <a:r>
              <a:rPr lang="en-US" u="sng" dirty="0">
                <a:solidFill>
                  <a:srgbClr val="CC0000"/>
                </a:solidFill>
                <a:latin typeface="Gill Sans MT" charset="0"/>
              </a:rPr>
              <a:t>POST method:</a:t>
            </a:r>
            <a:endParaRPr lang="en-US" dirty="0">
              <a:solidFill>
                <a:srgbClr val="CC0000"/>
              </a:solidFill>
              <a:latin typeface="Gill Sans MT" charset="0"/>
            </a:endParaRPr>
          </a:p>
          <a:p>
            <a:pPr marL="233363" indent="-233363">
              <a:defRPr/>
            </a:pPr>
            <a:r>
              <a:rPr lang="en-US" sz="2400" dirty="0">
                <a:latin typeface="Gill Sans MT" charset="0"/>
              </a:rPr>
              <a:t>web page often includes form input</a:t>
            </a:r>
          </a:p>
          <a:p>
            <a:pPr marL="233363" indent="-233363">
              <a:defRPr/>
            </a:pPr>
            <a:r>
              <a:rPr lang="en-US" sz="2400" dirty="0">
                <a:latin typeface="Gill Sans MT" charset="0"/>
              </a:rPr>
              <a:t>input is uploaded to server in entity body</a:t>
            </a:r>
          </a:p>
        </p:txBody>
      </p:sp>
      <p:sp>
        <p:nvSpPr>
          <p:cNvPr id="104454" name="Rectangle 4"/>
          <p:cNvSpPr>
            <a:spLocks noGrp="1" noChangeArrowheads="1"/>
          </p:cNvSpPr>
          <p:nvPr>
            <p:ph type="body" sz="half" idx="2"/>
          </p:nvPr>
        </p:nvSpPr>
        <p:spPr>
          <a:xfrm>
            <a:off x="2227263" y="3409951"/>
            <a:ext cx="3810000" cy="2206625"/>
          </a:xfrm>
        </p:spPr>
        <p:txBody>
          <a:bodyPr/>
          <a:lstStyle/>
          <a:p>
            <a:pPr>
              <a:buFont typeface="Wingdings" charset="0"/>
              <a:buNone/>
              <a:defRPr/>
            </a:pPr>
            <a:r>
              <a:rPr lang="en-US" u="sng" dirty="0">
                <a:solidFill>
                  <a:srgbClr val="CC0000"/>
                </a:solidFill>
                <a:latin typeface="Gill Sans MT" charset="0"/>
              </a:rPr>
              <a:t>URL method:</a:t>
            </a:r>
          </a:p>
          <a:p>
            <a:pPr marL="233363" indent="-233363">
              <a:defRPr/>
            </a:pPr>
            <a:r>
              <a:rPr lang="en-US" sz="2400" dirty="0">
                <a:latin typeface="Gill Sans MT" charset="0"/>
              </a:rPr>
              <a:t>uses GET method</a:t>
            </a:r>
          </a:p>
          <a:p>
            <a:pPr marL="233363" indent="-233363">
              <a:defRPr/>
            </a:pPr>
            <a:r>
              <a:rPr lang="en-US" sz="2400" dirty="0">
                <a:latin typeface="Gill Sans MT" charset="0"/>
              </a:rPr>
              <a:t>input is uploaded in URL field of request line:</a:t>
            </a:r>
          </a:p>
          <a:p>
            <a:pPr>
              <a:buFont typeface="Wingdings" charset="0"/>
              <a:buNone/>
              <a:defRPr/>
            </a:pPr>
            <a:endParaRPr lang="en-US" sz="2400" dirty="0">
              <a:latin typeface="Gill Sans MT" charset="0"/>
            </a:endParaRPr>
          </a:p>
        </p:txBody>
      </p:sp>
      <p:sp>
        <p:nvSpPr>
          <p:cNvPr id="88071" name="Text Box 5"/>
          <p:cNvSpPr txBox="1">
            <a:spLocks noChangeArrowheads="1"/>
          </p:cNvSpPr>
          <p:nvPr/>
        </p:nvSpPr>
        <p:spPr bwMode="auto">
          <a:xfrm>
            <a:off x="3322638" y="5080000"/>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800" b="1">
                <a:latin typeface="Courier New" charset="0"/>
              </a:rPr>
              <a:t>www.somesite.com/animalsearch?monkeys&amp;banana</a:t>
            </a:r>
          </a:p>
        </p:txBody>
      </p:sp>
    </p:spTree>
    <p:extLst>
      <p:ext uri="{BB962C8B-B14F-4D97-AF65-F5344CB8AC3E}">
        <p14:creationId xmlns:p14="http://schemas.microsoft.com/office/powerpoint/2010/main" val="400351656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90115"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46289" y="1023939"/>
            <a:ext cx="3240087"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6" name="Rectangle 2"/>
          <p:cNvSpPr>
            <a:spLocks noGrp="1" noChangeArrowheads="1"/>
          </p:cNvSpPr>
          <p:nvPr>
            <p:ph type="title"/>
          </p:nvPr>
        </p:nvSpPr>
        <p:spPr>
          <a:xfrm>
            <a:off x="2057400" y="228600"/>
            <a:ext cx="3479800" cy="1143000"/>
          </a:xfrm>
        </p:spPr>
        <p:txBody>
          <a:bodyPr/>
          <a:lstStyle/>
          <a:p>
            <a:r>
              <a:rPr lang="en-US" altLang="x-none">
                <a:latin typeface="Gill Sans MT" charset="0"/>
                <a:ea typeface="ＭＳ Ｐゴシック" charset="-128"/>
              </a:rPr>
              <a:t>Method types</a:t>
            </a:r>
          </a:p>
        </p:txBody>
      </p:sp>
      <p:sp>
        <p:nvSpPr>
          <p:cNvPr id="90117" name="Rectangle 3"/>
          <p:cNvSpPr>
            <a:spLocks noGrp="1" noChangeArrowheads="1"/>
          </p:cNvSpPr>
          <p:nvPr>
            <p:ph type="body" sz="half" idx="1"/>
          </p:nvPr>
        </p:nvSpPr>
        <p:spPr>
          <a:xfrm>
            <a:off x="2057400" y="1611313"/>
            <a:ext cx="3810000" cy="4648200"/>
          </a:xfrm>
        </p:spPr>
        <p:txBody>
          <a:bodyPr/>
          <a:lstStyle/>
          <a:p>
            <a:pPr>
              <a:buFont typeface="Wingdings" charset="2"/>
              <a:buNone/>
            </a:pPr>
            <a:r>
              <a:rPr lang="en-US" altLang="x-none">
                <a:solidFill>
                  <a:srgbClr val="CC0000"/>
                </a:solidFill>
                <a:latin typeface="Gill Sans MT" charset="0"/>
                <a:ea typeface="ＭＳ Ｐゴシック" charset="-128"/>
              </a:rPr>
              <a:t>HTTP/1.0:</a:t>
            </a:r>
          </a:p>
          <a:p>
            <a:r>
              <a:rPr lang="en-US" altLang="x-none" sz="2400">
                <a:latin typeface="Gill Sans MT" charset="0"/>
                <a:ea typeface="ＭＳ Ｐゴシック" charset="-128"/>
              </a:rPr>
              <a:t>GET</a:t>
            </a:r>
          </a:p>
          <a:p>
            <a:r>
              <a:rPr lang="en-US" altLang="x-none" sz="2400">
                <a:latin typeface="Gill Sans MT" charset="0"/>
                <a:ea typeface="ＭＳ Ｐゴシック" charset="-128"/>
              </a:rPr>
              <a:t>POST</a:t>
            </a:r>
          </a:p>
          <a:p>
            <a:r>
              <a:rPr lang="en-US" altLang="x-none" sz="2400">
                <a:latin typeface="Gill Sans MT" charset="0"/>
                <a:ea typeface="ＭＳ Ｐゴシック" charset="-128"/>
              </a:rPr>
              <a:t>HEAD</a:t>
            </a:r>
          </a:p>
          <a:p>
            <a:pPr lvl="1"/>
            <a:r>
              <a:rPr lang="en-US" altLang="x-none">
                <a:latin typeface="Gill Sans MT" charset="0"/>
                <a:ea typeface="ＭＳ Ｐゴシック" charset="-128"/>
              </a:rPr>
              <a:t>asks server to leave requested object out of response</a:t>
            </a:r>
          </a:p>
        </p:txBody>
      </p:sp>
      <p:sp>
        <p:nvSpPr>
          <p:cNvPr id="90118" name="Rectangle 4"/>
          <p:cNvSpPr>
            <a:spLocks noGrp="1" noChangeArrowheads="1"/>
          </p:cNvSpPr>
          <p:nvPr>
            <p:ph type="body" sz="half" idx="2"/>
          </p:nvPr>
        </p:nvSpPr>
        <p:spPr>
          <a:xfrm>
            <a:off x="6019800" y="1611313"/>
            <a:ext cx="3810000" cy="4648200"/>
          </a:xfrm>
        </p:spPr>
        <p:txBody>
          <a:bodyPr/>
          <a:lstStyle/>
          <a:p>
            <a:pPr>
              <a:buFont typeface="Wingdings" charset="2"/>
              <a:buNone/>
            </a:pPr>
            <a:r>
              <a:rPr lang="en-US" altLang="x-none">
                <a:solidFill>
                  <a:srgbClr val="CC0000"/>
                </a:solidFill>
                <a:latin typeface="Gill Sans MT" charset="0"/>
                <a:ea typeface="ＭＳ Ｐゴシック" charset="-128"/>
              </a:rPr>
              <a:t>HTTP/1.1:</a:t>
            </a:r>
          </a:p>
          <a:p>
            <a:r>
              <a:rPr lang="en-US" altLang="x-none" sz="2400">
                <a:latin typeface="Gill Sans MT" charset="0"/>
                <a:ea typeface="ＭＳ Ｐゴシック" charset="-128"/>
              </a:rPr>
              <a:t>GET, POST, HEAD</a:t>
            </a:r>
          </a:p>
          <a:p>
            <a:r>
              <a:rPr lang="en-US" altLang="x-none" sz="2400">
                <a:latin typeface="Gill Sans MT" charset="0"/>
                <a:ea typeface="ＭＳ Ｐゴシック" charset="-128"/>
              </a:rPr>
              <a:t>PUT</a:t>
            </a:r>
          </a:p>
          <a:p>
            <a:pPr lvl="1"/>
            <a:r>
              <a:rPr lang="en-US" altLang="x-none">
                <a:latin typeface="Gill Sans MT" charset="0"/>
                <a:ea typeface="ＭＳ Ｐゴシック" charset="-128"/>
              </a:rPr>
              <a:t>uploads file in entity body to path specified in URL field</a:t>
            </a:r>
          </a:p>
          <a:p>
            <a:r>
              <a:rPr lang="en-US" altLang="x-none" sz="2400">
                <a:latin typeface="Gill Sans MT" charset="0"/>
                <a:ea typeface="ＭＳ Ｐゴシック" charset="-128"/>
              </a:rPr>
              <a:t>DELETE</a:t>
            </a:r>
          </a:p>
          <a:p>
            <a:pPr lvl="1"/>
            <a:r>
              <a:rPr lang="en-US" altLang="x-none">
                <a:latin typeface="Gill Sans MT" charset="0"/>
                <a:ea typeface="ＭＳ Ｐゴシック" charset="-128"/>
              </a:rPr>
              <a:t>deletes file specified in the URL field</a:t>
            </a:r>
          </a:p>
        </p:txBody>
      </p:sp>
    </p:spTree>
    <p:extLst>
      <p:ext uri="{BB962C8B-B14F-4D97-AF65-F5344CB8AC3E}">
        <p14:creationId xmlns:p14="http://schemas.microsoft.com/office/powerpoint/2010/main" val="42661876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92163" name="Picture 1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4388" y="895350"/>
            <a:ext cx="54848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 name="Rectangle 2"/>
          <p:cNvSpPr>
            <a:spLocks noGrp="1" noChangeArrowheads="1"/>
          </p:cNvSpPr>
          <p:nvPr>
            <p:ph type="title"/>
          </p:nvPr>
        </p:nvSpPr>
        <p:spPr>
          <a:xfrm>
            <a:off x="2057400" y="158750"/>
            <a:ext cx="7772400" cy="979488"/>
          </a:xfrm>
        </p:spPr>
        <p:txBody>
          <a:bodyPr/>
          <a:lstStyle/>
          <a:p>
            <a:r>
              <a:rPr lang="en-US" altLang="x-none" sz="4000">
                <a:latin typeface="Gill Sans MT" charset="0"/>
                <a:ea typeface="ＭＳ Ｐゴシック" charset="-128"/>
              </a:rPr>
              <a:t>HTTP response message</a:t>
            </a:r>
            <a:endParaRPr lang="en-US" altLang="x-none">
              <a:latin typeface="Gill Sans MT" charset="0"/>
              <a:ea typeface="ＭＳ Ｐゴシック" charset="-128"/>
            </a:endParaRPr>
          </a:p>
        </p:txBody>
      </p:sp>
      <p:sp>
        <p:nvSpPr>
          <p:cNvPr id="92165" name="Text Box 5"/>
          <p:cNvSpPr txBox="1">
            <a:spLocks noChangeArrowheads="1"/>
          </p:cNvSpPr>
          <p:nvPr/>
        </p:nvSpPr>
        <p:spPr bwMode="auto">
          <a:xfrm>
            <a:off x="1663700" y="1397001"/>
            <a:ext cx="17907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2000">
                <a:solidFill>
                  <a:srgbClr val="CC0000"/>
                </a:solidFill>
                <a:latin typeface="Arial" charset="0"/>
              </a:rPr>
              <a:t>status line</a:t>
            </a:r>
          </a:p>
          <a:p>
            <a:pPr>
              <a:lnSpc>
                <a:spcPct val="100000"/>
              </a:lnSpc>
              <a:spcBef>
                <a:spcPct val="0"/>
              </a:spcBef>
              <a:buClrTx/>
              <a:buSzTx/>
              <a:buFontTx/>
              <a:buNone/>
            </a:pPr>
            <a:r>
              <a:rPr lang="en-US" altLang="x-none" sz="2000">
                <a:solidFill>
                  <a:srgbClr val="CC0000"/>
                </a:solidFill>
                <a:latin typeface="Arial" charset="0"/>
              </a:rPr>
              <a:t>(protocol</a:t>
            </a:r>
          </a:p>
          <a:p>
            <a:pPr>
              <a:lnSpc>
                <a:spcPct val="100000"/>
              </a:lnSpc>
              <a:spcBef>
                <a:spcPct val="0"/>
              </a:spcBef>
              <a:buClrTx/>
              <a:buSzTx/>
              <a:buFontTx/>
              <a:buNone/>
            </a:pPr>
            <a:r>
              <a:rPr lang="en-US" altLang="x-none" sz="2000">
                <a:solidFill>
                  <a:srgbClr val="CC0000"/>
                </a:solidFill>
                <a:latin typeface="Arial" charset="0"/>
              </a:rPr>
              <a:t>status code</a:t>
            </a:r>
          </a:p>
          <a:p>
            <a:pPr>
              <a:lnSpc>
                <a:spcPct val="100000"/>
              </a:lnSpc>
              <a:spcBef>
                <a:spcPct val="0"/>
              </a:spcBef>
              <a:buClrTx/>
              <a:buSzTx/>
              <a:buFontTx/>
              <a:buNone/>
            </a:pPr>
            <a:r>
              <a:rPr lang="en-US" altLang="x-none" sz="2000">
                <a:solidFill>
                  <a:srgbClr val="CC0000"/>
                </a:solidFill>
                <a:latin typeface="Arial" charset="0"/>
              </a:rPr>
              <a:t>status phrase)</a:t>
            </a:r>
            <a:endParaRPr lang="en-US" altLang="x-none" sz="2400">
              <a:solidFill>
                <a:srgbClr val="CC0000"/>
              </a:solidFill>
              <a:latin typeface="Arial" charset="0"/>
            </a:endParaRPr>
          </a:p>
        </p:txBody>
      </p:sp>
      <p:sp>
        <p:nvSpPr>
          <p:cNvPr id="92166" name="Line 6"/>
          <p:cNvSpPr>
            <a:spLocks noChangeShapeType="1"/>
          </p:cNvSpPr>
          <p:nvPr/>
        </p:nvSpPr>
        <p:spPr bwMode="auto">
          <a:xfrm>
            <a:off x="2882901" y="1914526"/>
            <a:ext cx="923925" cy="2571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67" name="Freeform 7"/>
          <p:cNvSpPr>
            <a:spLocks/>
          </p:cNvSpPr>
          <p:nvPr/>
        </p:nvSpPr>
        <p:spPr bwMode="auto">
          <a:xfrm>
            <a:off x="3581401" y="2305050"/>
            <a:ext cx="257175" cy="2941638"/>
          </a:xfrm>
          <a:custGeom>
            <a:avLst/>
            <a:gdLst>
              <a:gd name="T0" fmla="*/ 2147483646 w 162"/>
              <a:gd name="T1" fmla="*/ 2147483646 h 1428"/>
              <a:gd name="T2" fmla="*/ 0 w 162"/>
              <a:gd name="T3" fmla="*/ 0 h 1428"/>
              <a:gd name="T4" fmla="*/ 0 w 162"/>
              <a:gd name="T5" fmla="*/ 2147483646 h 1428"/>
              <a:gd name="T6" fmla="*/ 2147483646 w 162"/>
              <a:gd name="T7" fmla="*/ 2147483646 h 1428"/>
              <a:gd name="T8" fmla="*/ 0 60000 65536"/>
              <a:gd name="T9" fmla="*/ 0 60000 65536"/>
              <a:gd name="T10" fmla="*/ 0 60000 65536"/>
              <a:gd name="T11" fmla="*/ 0 60000 65536"/>
              <a:gd name="T12" fmla="*/ 0 w 162"/>
              <a:gd name="T13" fmla="*/ 0 h 1428"/>
              <a:gd name="T14" fmla="*/ 162 w 162"/>
              <a:gd name="T15" fmla="*/ 1428 h 1428"/>
            </a:gdLst>
            <a:ahLst/>
            <a:cxnLst>
              <a:cxn ang="T8">
                <a:pos x="T0" y="T1"/>
              </a:cxn>
              <a:cxn ang="T9">
                <a:pos x="T2" y="T3"/>
              </a:cxn>
              <a:cxn ang="T10">
                <a:pos x="T4" y="T5"/>
              </a:cxn>
              <a:cxn ang="T11">
                <a:pos x="T6" y="T7"/>
              </a:cxn>
            </a:cxnLst>
            <a:rect l="T12" t="T13" r="T14" b="T15"/>
            <a:pathLst>
              <a:path w="162" h="1428">
                <a:moveTo>
                  <a:pt x="132" y="9"/>
                </a:moveTo>
                <a:lnTo>
                  <a:pt x="0" y="0"/>
                </a:lnTo>
                <a:lnTo>
                  <a:pt x="0" y="1428"/>
                </a:lnTo>
                <a:lnTo>
                  <a:pt x="162" y="1425"/>
                </a:lnTo>
              </a:path>
            </a:pathLst>
          </a:cu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8" name="Text Box 8"/>
          <p:cNvSpPr txBox="1">
            <a:spLocks noChangeArrowheads="1"/>
          </p:cNvSpPr>
          <p:nvPr/>
        </p:nvSpPr>
        <p:spPr bwMode="auto">
          <a:xfrm>
            <a:off x="2417764" y="3286126"/>
            <a:ext cx="974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lnSpc>
                <a:spcPct val="100000"/>
              </a:lnSpc>
              <a:spcBef>
                <a:spcPct val="0"/>
              </a:spcBef>
              <a:buClrTx/>
              <a:buSzTx/>
              <a:buFontTx/>
              <a:buNone/>
            </a:pPr>
            <a:r>
              <a:rPr lang="en-US" altLang="x-none" sz="2000">
                <a:solidFill>
                  <a:srgbClr val="CC0000"/>
                </a:solidFill>
                <a:latin typeface="Arial" charset="0"/>
              </a:rPr>
              <a:t>header</a:t>
            </a:r>
          </a:p>
          <a:p>
            <a:pPr algn="r">
              <a:lnSpc>
                <a:spcPct val="100000"/>
              </a:lnSpc>
              <a:spcBef>
                <a:spcPct val="0"/>
              </a:spcBef>
              <a:buClrTx/>
              <a:buSzTx/>
              <a:buFontTx/>
              <a:buNone/>
            </a:pPr>
            <a:r>
              <a:rPr lang="en-US" altLang="x-none" sz="2000">
                <a:solidFill>
                  <a:srgbClr val="CC0000"/>
                </a:solidFill>
                <a:latin typeface="Arial" charset="0"/>
              </a:rPr>
              <a:t> lines</a:t>
            </a:r>
            <a:endParaRPr lang="en-US" altLang="x-none" sz="2400">
              <a:solidFill>
                <a:srgbClr val="CC0000"/>
              </a:solidFill>
              <a:latin typeface="Arial" charset="0"/>
            </a:endParaRPr>
          </a:p>
        </p:txBody>
      </p:sp>
      <p:sp>
        <p:nvSpPr>
          <p:cNvPr id="92169" name="Line 9"/>
          <p:cNvSpPr>
            <a:spLocks noChangeShapeType="1"/>
          </p:cNvSpPr>
          <p:nvPr/>
        </p:nvSpPr>
        <p:spPr bwMode="auto">
          <a:xfrm flipV="1">
            <a:off x="3067050" y="5418139"/>
            <a:ext cx="757238" cy="21272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170" name="Text Box 10"/>
          <p:cNvSpPr txBox="1">
            <a:spLocks noChangeArrowheads="1"/>
          </p:cNvSpPr>
          <p:nvPr/>
        </p:nvSpPr>
        <p:spPr bwMode="auto">
          <a:xfrm>
            <a:off x="1766889" y="4846639"/>
            <a:ext cx="137953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2000">
                <a:solidFill>
                  <a:srgbClr val="CC0000"/>
                </a:solidFill>
                <a:latin typeface="Arial" charset="0"/>
              </a:rPr>
              <a:t>data, e.g., </a:t>
            </a:r>
          </a:p>
          <a:p>
            <a:pPr>
              <a:lnSpc>
                <a:spcPct val="100000"/>
              </a:lnSpc>
              <a:spcBef>
                <a:spcPct val="0"/>
              </a:spcBef>
              <a:buClrTx/>
              <a:buSzTx/>
              <a:buFontTx/>
              <a:buNone/>
            </a:pPr>
            <a:r>
              <a:rPr lang="en-US" altLang="x-none" sz="2000">
                <a:solidFill>
                  <a:srgbClr val="CC0000"/>
                </a:solidFill>
                <a:latin typeface="Arial" charset="0"/>
              </a:rPr>
              <a:t>requested</a:t>
            </a:r>
          </a:p>
          <a:p>
            <a:pPr>
              <a:lnSpc>
                <a:spcPct val="100000"/>
              </a:lnSpc>
              <a:spcBef>
                <a:spcPct val="0"/>
              </a:spcBef>
              <a:buClrTx/>
              <a:buSzTx/>
              <a:buFontTx/>
              <a:buNone/>
            </a:pPr>
            <a:r>
              <a:rPr lang="en-US" altLang="x-none" sz="2000">
                <a:solidFill>
                  <a:srgbClr val="CC0000"/>
                </a:solidFill>
                <a:latin typeface="Arial" charset="0"/>
              </a:rPr>
              <a:t>HTML file</a:t>
            </a:r>
            <a:endParaRPr lang="en-US" altLang="x-none" sz="2400">
              <a:solidFill>
                <a:srgbClr val="CC0000"/>
              </a:solidFill>
              <a:latin typeface="Arial" charset="0"/>
            </a:endParaRPr>
          </a:p>
        </p:txBody>
      </p:sp>
      <p:sp>
        <p:nvSpPr>
          <p:cNvPr id="92171" name="Rectangle 15"/>
          <p:cNvSpPr>
            <a:spLocks noChangeArrowheads="1"/>
          </p:cNvSpPr>
          <p:nvPr/>
        </p:nvSpPr>
        <p:spPr bwMode="auto">
          <a:xfrm>
            <a:off x="3767138" y="2044701"/>
            <a:ext cx="6311900" cy="355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spcBef>
                <a:spcPct val="0"/>
              </a:spcBef>
              <a:buClr>
                <a:schemeClr val="accent2"/>
              </a:buClr>
              <a:buSzPct val="85000"/>
              <a:buFont typeface="ZapfDingbats" charset="0"/>
              <a:buNone/>
            </a:pPr>
            <a:r>
              <a:rPr lang="en-US" altLang="x-none" sz="1800" b="1">
                <a:latin typeface="Courier New" charset="0"/>
              </a:rPr>
              <a:t>HTTP/1.1 200 OK\r\n</a:t>
            </a:r>
          </a:p>
          <a:p>
            <a:pPr>
              <a:lnSpc>
                <a:spcPct val="90000"/>
              </a:lnSpc>
              <a:spcBef>
                <a:spcPct val="0"/>
              </a:spcBef>
              <a:buClr>
                <a:schemeClr val="accent2"/>
              </a:buClr>
              <a:buSzPct val="85000"/>
              <a:buFont typeface="ZapfDingbats" charset="0"/>
              <a:buNone/>
            </a:pPr>
            <a:r>
              <a:rPr lang="en-US" altLang="x-none" sz="1800" b="1">
                <a:latin typeface="Courier New" charset="0"/>
              </a:rPr>
              <a:t>Date: Sun, 26 Sep 2010 20:09:20 GMT\r\n</a:t>
            </a:r>
          </a:p>
          <a:p>
            <a:pPr>
              <a:lnSpc>
                <a:spcPct val="90000"/>
              </a:lnSpc>
              <a:spcBef>
                <a:spcPct val="0"/>
              </a:spcBef>
              <a:buClr>
                <a:schemeClr val="accent2"/>
              </a:buClr>
              <a:buSzPct val="85000"/>
              <a:buFont typeface="ZapfDingbats" charset="0"/>
              <a:buNone/>
            </a:pPr>
            <a:r>
              <a:rPr lang="en-US" altLang="x-none" sz="1800" b="1">
                <a:latin typeface="Courier New" charset="0"/>
              </a:rPr>
              <a:t>Server: Apache/2.0.52 (CentOS)\r\n</a:t>
            </a:r>
          </a:p>
          <a:p>
            <a:pPr>
              <a:lnSpc>
                <a:spcPct val="90000"/>
              </a:lnSpc>
              <a:spcBef>
                <a:spcPct val="0"/>
              </a:spcBef>
              <a:buClr>
                <a:schemeClr val="accent2"/>
              </a:buClr>
              <a:buSzPct val="85000"/>
              <a:buFont typeface="ZapfDingbats" charset="0"/>
              <a:buNone/>
            </a:pPr>
            <a:r>
              <a:rPr lang="en-US" altLang="x-none" sz="1800" b="1">
                <a:latin typeface="Courier New" charset="0"/>
              </a:rPr>
              <a:t>Last-Modified: Tue, 30 Oct 2007 17:00:02 GMT\r\n</a:t>
            </a:r>
          </a:p>
          <a:p>
            <a:pPr>
              <a:lnSpc>
                <a:spcPct val="90000"/>
              </a:lnSpc>
              <a:spcBef>
                <a:spcPct val="0"/>
              </a:spcBef>
              <a:buClr>
                <a:schemeClr val="accent2"/>
              </a:buClr>
              <a:buSzPct val="85000"/>
              <a:buFont typeface="ZapfDingbats" charset="0"/>
              <a:buNone/>
            </a:pPr>
            <a:r>
              <a:rPr lang="en-US" altLang="x-none" sz="1800" b="1">
                <a:latin typeface="Courier New" charset="0"/>
              </a:rPr>
              <a:t>ETag: "17dc6-a5c-bf716880"\r\n</a:t>
            </a:r>
          </a:p>
          <a:p>
            <a:pPr>
              <a:lnSpc>
                <a:spcPct val="90000"/>
              </a:lnSpc>
              <a:spcBef>
                <a:spcPct val="0"/>
              </a:spcBef>
              <a:buClr>
                <a:schemeClr val="accent2"/>
              </a:buClr>
              <a:buSzPct val="85000"/>
              <a:buFont typeface="ZapfDingbats" charset="0"/>
              <a:buNone/>
            </a:pPr>
            <a:r>
              <a:rPr lang="en-US" altLang="x-none" sz="1800" b="1">
                <a:latin typeface="Courier New" charset="0"/>
              </a:rPr>
              <a:t>Accept-Ranges: bytes\r\n</a:t>
            </a:r>
          </a:p>
          <a:p>
            <a:pPr>
              <a:lnSpc>
                <a:spcPct val="90000"/>
              </a:lnSpc>
              <a:spcBef>
                <a:spcPct val="0"/>
              </a:spcBef>
              <a:buClr>
                <a:schemeClr val="accent2"/>
              </a:buClr>
              <a:buSzPct val="85000"/>
              <a:buFont typeface="ZapfDingbats" charset="0"/>
              <a:buNone/>
            </a:pPr>
            <a:r>
              <a:rPr lang="en-US" altLang="x-none" sz="1800" b="1">
                <a:latin typeface="Courier New" charset="0"/>
              </a:rPr>
              <a:t>Content-Length: 2652\r\n</a:t>
            </a:r>
          </a:p>
          <a:p>
            <a:pPr>
              <a:lnSpc>
                <a:spcPct val="90000"/>
              </a:lnSpc>
              <a:spcBef>
                <a:spcPct val="0"/>
              </a:spcBef>
              <a:buClr>
                <a:schemeClr val="accent2"/>
              </a:buClr>
              <a:buSzPct val="85000"/>
              <a:buFont typeface="ZapfDingbats" charset="0"/>
              <a:buNone/>
            </a:pPr>
            <a:r>
              <a:rPr lang="en-US" altLang="x-none" sz="1800" b="1">
                <a:latin typeface="Courier New" charset="0"/>
              </a:rPr>
              <a:t>Keep-Alive: timeout=10, max=100\r\n</a:t>
            </a:r>
          </a:p>
          <a:p>
            <a:pPr>
              <a:lnSpc>
                <a:spcPct val="90000"/>
              </a:lnSpc>
              <a:spcBef>
                <a:spcPct val="0"/>
              </a:spcBef>
              <a:buClr>
                <a:schemeClr val="accent2"/>
              </a:buClr>
              <a:buSzPct val="85000"/>
              <a:buFont typeface="ZapfDingbats" charset="0"/>
              <a:buNone/>
            </a:pPr>
            <a:r>
              <a:rPr lang="en-US" altLang="x-none" sz="1800" b="1">
                <a:latin typeface="Courier New" charset="0"/>
              </a:rPr>
              <a:t>Connection: Keep-Alive\r\n</a:t>
            </a:r>
          </a:p>
          <a:p>
            <a:pPr>
              <a:lnSpc>
                <a:spcPct val="90000"/>
              </a:lnSpc>
              <a:spcBef>
                <a:spcPct val="0"/>
              </a:spcBef>
              <a:buClr>
                <a:schemeClr val="accent2"/>
              </a:buClr>
              <a:buSzPct val="85000"/>
              <a:buFont typeface="ZapfDingbats" charset="0"/>
              <a:buNone/>
            </a:pPr>
            <a:r>
              <a:rPr lang="en-US" altLang="x-none" sz="1800" b="1">
                <a:latin typeface="Courier New" charset="0"/>
              </a:rPr>
              <a:t>Content-Type: text/html; charset=ISO-8859-1\r\n</a:t>
            </a:r>
          </a:p>
          <a:p>
            <a:pPr>
              <a:lnSpc>
                <a:spcPct val="90000"/>
              </a:lnSpc>
              <a:spcBef>
                <a:spcPct val="0"/>
              </a:spcBef>
              <a:buClr>
                <a:schemeClr val="accent2"/>
              </a:buClr>
              <a:buSzPct val="85000"/>
              <a:buFont typeface="ZapfDingbats" charset="0"/>
              <a:buNone/>
            </a:pPr>
            <a:r>
              <a:rPr lang="en-US" altLang="x-none" sz="1800" b="1">
                <a:latin typeface="Courier New" charset="0"/>
              </a:rPr>
              <a:t>\r\n</a:t>
            </a:r>
          </a:p>
          <a:p>
            <a:pPr>
              <a:lnSpc>
                <a:spcPct val="90000"/>
              </a:lnSpc>
              <a:spcBef>
                <a:spcPct val="0"/>
              </a:spcBef>
              <a:buClr>
                <a:schemeClr val="accent2"/>
              </a:buClr>
              <a:buSzPct val="85000"/>
              <a:buFont typeface="ZapfDingbats" charset="0"/>
              <a:buNone/>
            </a:pPr>
            <a:r>
              <a:rPr lang="it-IT" altLang="x-none" sz="1800" b="1">
                <a:latin typeface="Courier New" charset="0"/>
              </a:rPr>
              <a:t>data data data data data ... </a:t>
            </a:r>
            <a:endParaRPr lang="en-US" altLang="x-none" sz="1800" b="1">
              <a:latin typeface="Courier New" charset="0"/>
            </a:endParaRPr>
          </a:p>
        </p:txBody>
      </p:sp>
    </p:spTree>
    <p:extLst>
      <p:ext uri="{BB962C8B-B14F-4D97-AF65-F5344CB8AC3E}">
        <p14:creationId xmlns:p14="http://schemas.microsoft.com/office/powerpoint/2010/main" val="375141037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94211"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1688" y="835025"/>
            <a:ext cx="60563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2" name="Rectangle 2"/>
          <p:cNvSpPr>
            <a:spLocks noGrp="1" noChangeArrowheads="1"/>
          </p:cNvSpPr>
          <p:nvPr>
            <p:ph type="title"/>
          </p:nvPr>
        </p:nvSpPr>
        <p:spPr>
          <a:xfrm>
            <a:off x="2001838" y="147639"/>
            <a:ext cx="7772400" cy="979487"/>
          </a:xfrm>
        </p:spPr>
        <p:txBody>
          <a:bodyPr/>
          <a:lstStyle/>
          <a:p>
            <a:r>
              <a:rPr lang="en-US" altLang="x-none" sz="4000">
                <a:latin typeface="Gill Sans MT" charset="0"/>
                <a:ea typeface="ＭＳ Ｐゴシック" charset="-128"/>
              </a:rPr>
              <a:t>HTTP response status codes</a:t>
            </a:r>
            <a:endParaRPr lang="en-US" altLang="x-none">
              <a:latin typeface="Gill Sans MT" charset="0"/>
              <a:ea typeface="ＭＳ Ｐゴシック" charset="-128"/>
            </a:endParaRPr>
          </a:p>
        </p:txBody>
      </p:sp>
      <p:sp>
        <p:nvSpPr>
          <p:cNvPr id="94213" name="Rectangle 3"/>
          <p:cNvSpPr>
            <a:spLocks noGrp="1" noChangeArrowheads="1"/>
          </p:cNvSpPr>
          <p:nvPr>
            <p:ph type="body" sz="half" idx="1"/>
          </p:nvPr>
        </p:nvSpPr>
        <p:spPr>
          <a:xfrm>
            <a:off x="2413001" y="2554289"/>
            <a:ext cx="8075613" cy="4168775"/>
          </a:xfrm>
        </p:spPr>
        <p:txBody>
          <a:bodyPr/>
          <a:lstStyle/>
          <a:p>
            <a:pPr>
              <a:lnSpc>
                <a:spcPct val="95000"/>
              </a:lnSpc>
              <a:spcBef>
                <a:spcPct val="15000"/>
              </a:spcBef>
              <a:buFont typeface="Wingdings" charset="2"/>
              <a:buNone/>
            </a:pPr>
            <a:r>
              <a:rPr lang="en-US" altLang="x-none" sz="2400" b="1">
                <a:solidFill>
                  <a:srgbClr val="CC0000"/>
                </a:solidFill>
                <a:latin typeface="Courier New" charset="0"/>
                <a:ea typeface="ＭＳ Ｐゴシック" charset="-128"/>
              </a:rPr>
              <a:t>200 OK</a:t>
            </a:r>
            <a:endParaRPr lang="en-US" altLang="x-none" sz="2400">
              <a:solidFill>
                <a:srgbClr val="CC0000"/>
              </a:solidFill>
              <a:latin typeface="Gill Sans MT" charset="0"/>
              <a:ea typeface="ＭＳ Ｐゴシック" charset="-128"/>
            </a:endParaRPr>
          </a:p>
          <a:p>
            <a:pPr lvl="1">
              <a:lnSpc>
                <a:spcPct val="95000"/>
              </a:lnSpc>
              <a:spcBef>
                <a:spcPct val="15000"/>
              </a:spcBef>
            </a:pPr>
            <a:r>
              <a:rPr lang="en-US" altLang="x-none" sz="2000">
                <a:latin typeface="Gill Sans MT" charset="0"/>
                <a:ea typeface="ＭＳ Ｐゴシック" charset="-128"/>
              </a:rPr>
              <a:t>request succeeded, requested object later in this msg</a:t>
            </a:r>
          </a:p>
          <a:p>
            <a:pPr>
              <a:lnSpc>
                <a:spcPct val="95000"/>
              </a:lnSpc>
              <a:spcBef>
                <a:spcPct val="15000"/>
              </a:spcBef>
              <a:buFont typeface="Wingdings" charset="2"/>
              <a:buNone/>
            </a:pPr>
            <a:r>
              <a:rPr lang="en-US" altLang="x-none" sz="2400" b="1">
                <a:solidFill>
                  <a:srgbClr val="CC0000"/>
                </a:solidFill>
                <a:latin typeface="Courier New" charset="0"/>
                <a:ea typeface="ＭＳ Ｐゴシック" charset="-128"/>
              </a:rPr>
              <a:t>301 Moved Permanently</a:t>
            </a:r>
            <a:endParaRPr lang="en-US" altLang="x-none" sz="2400">
              <a:solidFill>
                <a:srgbClr val="CC0000"/>
              </a:solidFill>
              <a:latin typeface="Gill Sans MT" charset="0"/>
              <a:ea typeface="ＭＳ Ｐゴシック" charset="-128"/>
            </a:endParaRPr>
          </a:p>
          <a:p>
            <a:pPr lvl="1">
              <a:lnSpc>
                <a:spcPct val="95000"/>
              </a:lnSpc>
              <a:spcBef>
                <a:spcPct val="15000"/>
              </a:spcBef>
            </a:pPr>
            <a:r>
              <a:rPr lang="en-US" altLang="x-none" sz="2000">
                <a:latin typeface="Gill Sans MT" charset="0"/>
                <a:ea typeface="ＭＳ Ｐゴシック" charset="-128"/>
              </a:rPr>
              <a:t>requested object moved, new location specified later in this msg (Location:)</a:t>
            </a:r>
          </a:p>
          <a:p>
            <a:pPr>
              <a:lnSpc>
                <a:spcPct val="95000"/>
              </a:lnSpc>
              <a:spcBef>
                <a:spcPct val="15000"/>
              </a:spcBef>
              <a:buFont typeface="Wingdings" charset="2"/>
              <a:buNone/>
            </a:pPr>
            <a:r>
              <a:rPr lang="en-US" altLang="x-none" sz="2400" b="1">
                <a:solidFill>
                  <a:srgbClr val="CC0000"/>
                </a:solidFill>
                <a:latin typeface="Courier New" charset="0"/>
                <a:ea typeface="ＭＳ Ｐゴシック" charset="-128"/>
              </a:rPr>
              <a:t>400 Bad Request</a:t>
            </a:r>
            <a:endParaRPr lang="en-US" altLang="x-none" sz="2400">
              <a:solidFill>
                <a:srgbClr val="CC0000"/>
              </a:solidFill>
              <a:latin typeface="Gill Sans MT" charset="0"/>
              <a:ea typeface="ＭＳ Ｐゴシック" charset="-128"/>
            </a:endParaRPr>
          </a:p>
          <a:p>
            <a:pPr lvl="1">
              <a:lnSpc>
                <a:spcPct val="95000"/>
              </a:lnSpc>
              <a:spcBef>
                <a:spcPct val="15000"/>
              </a:spcBef>
            </a:pPr>
            <a:r>
              <a:rPr lang="en-US" altLang="x-none" sz="2000">
                <a:latin typeface="Gill Sans MT" charset="0"/>
                <a:ea typeface="ＭＳ Ｐゴシック" charset="-128"/>
              </a:rPr>
              <a:t>request msg not understood by server</a:t>
            </a:r>
          </a:p>
          <a:p>
            <a:pPr>
              <a:lnSpc>
                <a:spcPct val="95000"/>
              </a:lnSpc>
              <a:spcBef>
                <a:spcPct val="15000"/>
              </a:spcBef>
              <a:buFont typeface="Wingdings" charset="2"/>
              <a:buNone/>
            </a:pPr>
            <a:r>
              <a:rPr lang="en-US" altLang="x-none" sz="2400" b="1">
                <a:solidFill>
                  <a:srgbClr val="CC0000"/>
                </a:solidFill>
                <a:latin typeface="Courier New" charset="0"/>
                <a:ea typeface="ＭＳ Ｐゴシック" charset="-128"/>
              </a:rPr>
              <a:t>404 Not Found</a:t>
            </a:r>
            <a:endParaRPr lang="en-US" altLang="x-none" sz="2400">
              <a:solidFill>
                <a:srgbClr val="CC0000"/>
              </a:solidFill>
              <a:latin typeface="Gill Sans MT" charset="0"/>
              <a:ea typeface="ＭＳ Ｐゴシック" charset="-128"/>
            </a:endParaRPr>
          </a:p>
          <a:p>
            <a:pPr lvl="1">
              <a:lnSpc>
                <a:spcPct val="95000"/>
              </a:lnSpc>
              <a:spcBef>
                <a:spcPct val="15000"/>
              </a:spcBef>
            </a:pPr>
            <a:r>
              <a:rPr lang="en-US" altLang="x-none" sz="2000">
                <a:latin typeface="Gill Sans MT" charset="0"/>
                <a:ea typeface="ＭＳ Ｐゴシック" charset="-128"/>
              </a:rPr>
              <a:t>requested document not found on this server</a:t>
            </a:r>
          </a:p>
          <a:p>
            <a:pPr>
              <a:lnSpc>
                <a:spcPct val="95000"/>
              </a:lnSpc>
              <a:spcBef>
                <a:spcPct val="15000"/>
              </a:spcBef>
              <a:buFont typeface="Wingdings" charset="2"/>
              <a:buNone/>
            </a:pPr>
            <a:r>
              <a:rPr lang="en-US" altLang="x-none" sz="2400" b="1">
                <a:solidFill>
                  <a:srgbClr val="CC0000"/>
                </a:solidFill>
                <a:latin typeface="Courier New" charset="0"/>
                <a:ea typeface="ＭＳ Ｐゴシック" charset="-128"/>
              </a:rPr>
              <a:t>505 HTTP Version Not Supported</a:t>
            </a:r>
            <a:endParaRPr lang="en-US" altLang="x-none" sz="2400">
              <a:solidFill>
                <a:srgbClr val="CC0000"/>
              </a:solidFill>
              <a:latin typeface="Gill Sans MT" charset="0"/>
              <a:ea typeface="ＭＳ Ｐゴシック" charset="-128"/>
            </a:endParaRPr>
          </a:p>
        </p:txBody>
      </p:sp>
      <p:sp>
        <p:nvSpPr>
          <p:cNvPr id="94214" name="Rectangle 5"/>
          <p:cNvSpPr>
            <a:spLocks noChangeArrowheads="1"/>
          </p:cNvSpPr>
          <p:nvPr/>
        </p:nvSpPr>
        <p:spPr bwMode="auto">
          <a:xfrm>
            <a:off x="2012951" y="1190625"/>
            <a:ext cx="8112125"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90000"/>
              </a:lnSpc>
            </a:pPr>
            <a:r>
              <a:rPr lang="en-US" altLang="x-none">
                <a:latin typeface="Arial" charset="0"/>
              </a:rPr>
              <a:t>status code appears in 1st line in server-to-client response message.</a:t>
            </a:r>
          </a:p>
          <a:p>
            <a:pPr>
              <a:lnSpc>
                <a:spcPct val="100000"/>
              </a:lnSpc>
            </a:pPr>
            <a:r>
              <a:rPr lang="en-US" altLang="x-none">
                <a:latin typeface="Arial" charset="0"/>
              </a:rPr>
              <a:t>some sample codes</a:t>
            </a:r>
            <a:r>
              <a:rPr lang="en-US" altLang="x-none" sz="2400">
                <a:latin typeface="Comic Sans MS" charset="0"/>
              </a:rPr>
              <a:t>:</a:t>
            </a:r>
          </a:p>
        </p:txBody>
      </p:sp>
    </p:spTree>
    <p:extLst>
      <p:ext uri="{BB962C8B-B14F-4D97-AF65-F5344CB8AC3E}">
        <p14:creationId xmlns:p14="http://schemas.microsoft.com/office/powerpoint/2010/main" val="54294775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98307" name="Rectangle 2"/>
          <p:cNvSpPr>
            <a:spLocks noGrp="1" noChangeArrowheads="1"/>
          </p:cNvSpPr>
          <p:nvPr>
            <p:ph type="title"/>
          </p:nvPr>
        </p:nvSpPr>
        <p:spPr/>
        <p:txBody>
          <a:bodyPr/>
          <a:lstStyle/>
          <a:p>
            <a:r>
              <a:rPr lang="en-US" altLang="x-none">
                <a:latin typeface="Gill Sans MT" charset="0"/>
                <a:ea typeface="ＭＳ Ｐゴシック" charset="-128"/>
              </a:rPr>
              <a:t>User-server state: cookies</a:t>
            </a:r>
          </a:p>
        </p:txBody>
      </p:sp>
      <p:sp>
        <p:nvSpPr>
          <p:cNvPr id="98308" name="Rectangle 3"/>
          <p:cNvSpPr>
            <a:spLocks noGrp="1" noChangeArrowheads="1"/>
          </p:cNvSpPr>
          <p:nvPr>
            <p:ph type="body" sz="half" idx="1"/>
          </p:nvPr>
        </p:nvSpPr>
        <p:spPr>
          <a:xfrm>
            <a:off x="2057400" y="1611313"/>
            <a:ext cx="3810000" cy="4887912"/>
          </a:xfrm>
        </p:spPr>
        <p:txBody>
          <a:bodyPr/>
          <a:lstStyle/>
          <a:p>
            <a:pPr>
              <a:lnSpc>
                <a:spcPct val="90000"/>
              </a:lnSpc>
              <a:buFont typeface="Wingdings" charset="2"/>
              <a:buNone/>
            </a:pPr>
            <a:r>
              <a:rPr lang="en-US" altLang="x-none" sz="2400">
                <a:latin typeface="Gill Sans MT" charset="0"/>
                <a:ea typeface="ＭＳ Ｐゴシック" charset="-128"/>
              </a:rPr>
              <a:t>many Web sites use cookies</a:t>
            </a:r>
          </a:p>
          <a:p>
            <a:pPr>
              <a:lnSpc>
                <a:spcPct val="90000"/>
              </a:lnSpc>
              <a:buFont typeface="Wingdings" charset="2"/>
              <a:buNone/>
            </a:pPr>
            <a:r>
              <a:rPr lang="en-US" altLang="x-none" sz="2400" i="1">
                <a:solidFill>
                  <a:srgbClr val="CC0000"/>
                </a:solidFill>
                <a:latin typeface="Gill Sans MT" charset="0"/>
                <a:ea typeface="ＭＳ Ｐゴシック" charset="-128"/>
              </a:rPr>
              <a:t>four components:</a:t>
            </a:r>
          </a:p>
          <a:p>
            <a:pPr lvl="1">
              <a:lnSpc>
                <a:spcPct val="90000"/>
              </a:lnSpc>
              <a:buFont typeface="Wingdings" charset="2"/>
              <a:buNone/>
            </a:pPr>
            <a:r>
              <a:rPr lang="en-US" altLang="x-none" sz="2000">
                <a:latin typeface="Gill Sans MT" charset="0"/>
                <a:ea typeface="ＭＳ Ｐゴシック" charset="-128"/>
              </a:rPr>
              <a:t>1) </a:t>
            </a:r>
            <a:r>
              <a:rPr lang="en-US" altLang="x-none">
                <a:latin typeface="Gill Sans MT" charset="0"/>
                <a:ea typeface="ＭＳ Ｐゴシック" charset="-128"/>
              </a:rPr>
              <a:t>cookie header line of HTTP </a:t>
            </a:r>
            <a:r>
              <a:rPr lang="en-US" altLang="x-none" i="1">
                <a:latin typeface="Gill Sans MT" charset="0"/>
                <a:ea typeface="ＭＳ Ｐゴシック" charset="-128"/>
              </a:rPr>
              <a:t>response</a:t>
            </a:r>
            <a:r>
              <a:rPr lang="en-US" altLang="x-none">
                <a:latin typeface="Gill Sans MT" charset="0"/>
                <a:ea typeface="ＭＳ Ｐゴシック" charset="-128"/>
              </a:rPr>
              <a:t> message</a:t>
            </a:r>
          </a:p>
          <a:p>
            <a:pPr lvl="1">
              <a:lnSpc>
                <a:spcPct val="90000"/>
              </a:lnSpc>
              <a:buFont typeface="Wingdings" charset="2"/>
              <a:buNone/>
            </a:pPr>
            <a:r>
              <a:rPr lang="en-US" altLang="x-none">
                <a:latin typeface="Gill Sans MT" charset="0"/>
                <a:ea typeface="ＭＳ Ｐゴシック" charset="-128"/>
              </a:rPr>
              <a:t>2) cookie header line in next HTTP </a:t>
            </a:r>
            <a:r>
              <a:rPr lang="en-US" altLang="x-none" i="1">
                <a:latin typeface="Gill Sans MT" charset="0"/>
                <a:ea typeface="ＭＳ Ｐゴシック" charset="-128"/>
              </a:rPr>
              <a:t>request</a:t>
            </a:r>
            <a:r>
              <a:rPr lang="en-US" altLang="x-none">
                <a:latin typeface="Gill Sans MT" charset="0"/>
                <a:ea typeface="ＭＳ Ｐゴシック" charset="-128"/>
              </a:rPr>
              <a:t> message</a:t>
            </a:r>
          </a:p>
          <a:p>
            <a:pPr lvl="1">
              <a:lnSpc>
                <a:spcPct val="90000"/>
              </a:lnSpc>
              <a:buFont typeface="Wingdings" charset="2"/>
              <a:buNone/>
            </a:pPr>
            <a:r>
              <a:rPr lang="en-US" altLang="x-none">
                <a:latin typeface="Gill Sans MT" charset="0"/>
                <a:ea typeface="ＭＳ Ｐゴシック" charset="-128"/>
              </a:rPr>
              <a:t>3) cookie file kept on user</a:t>
            </a:r>
            <a:r>
              <a:rPr lang="ja-JP" altLang="en-US">
                <a:latin typeface="Gill Sans MT" charset="0"/>
                <a:ea typeface="ＭＳ Ｐゴシック" charset="-128"/>
              </a:rPr>
              <a:t>’</a:t>
            </a:r>
            <a:r>
              <a:rPr lang="en-US" altLang="ja-JP">
                <a:latin typeface="Gill Sans MT" charset="0"/>
                <a:ea typeface="ＭＳ Ｐゴシック" charset="-128"/>
              </a:rPr>
              <a:t>s host, managed by user</a:t>
            </a:r>
            <a:r>
              <a:rPr lang="ja-JP" altLang="en-US">
                <a:latin typeface="Gill Sans MT" charset="0"/>
                <a:ea typeface="ＭＳ Ｐゴシック" charset="-128"/>
              </a:rPr>
              <a:t>’</a:t>
            </a:r>
            <a:r>
              <a:rPr lang="en-US" altLang="ja-JP">
                <a:latin typeface="Gill Sans MT" charset="0"/>
                <a:ea typeface="ＭＳ Ｐゴシック" charset="-128"/>
              </a:rPr>
              <a:t>s browser</a:t>
            </a:r>
          </a:p>
          <a:p>
            <a:pPr lvl="1">
              <a:lnSpc>
                <a:spcPct val="90000"/>
              </a:lnSpc>
              <a:buFont typeface="Wingdings" charset="2"/>
              <a:buNone/>
            </a:pPr>
            <a:r>
              <a:rPr lang="en-US" altLang="x-none">
                <a:latin typeface="Gill Sans MT" charset="0"/>
                <a:ea typeface="ＭＳ Ｐゴシック" charset="-128"/>
              </a:rPr>
              <a:t>4) back-end database at Web site</a:t>
            </a:r>
          </a:p>
        </p:txBody>
      </p:sp>
      <p:sp>
        <p:nvSpPr>
          <p:cNvPr id="114693" name="Rectangle 4"/>
          <p:cNvSpPr>
            <a:spLocks noGrp="1" noChangeArrowheads="1"/>
          </p:cNvSpPr>
          <p:nvPr>
            <p:ph type="body" sz="half" idx="2"/>
          </p:nvPr>
        </p:nvSpPr>
        <p:spPr>
          <a:xfrm>
            <a:off x="6096000" y="1690688"/>
            <a:ext cx="4059238" cy="4648200"/>
          </a:xfrm>
        </p:spPr>
        <p:txBody>
          <a:bodyPr/>
          <a:lstStyle/>
          <a:p>
            <a:pPr>
              <a:buFont typeface="Wingdings" charset="0"/>
              <a:buNone/>
              <a:defRPr/>
            </a:pPr>
            <a:r>
              <a:rPr lang="en-US" sz="2400" dirty="0">
                <a:solidFill>
                  <a:srgbClr val="CC0000"/>
                </a:solidFill>
                <a:latin typeface="Gill Sans MT" charset="0"/>
              </a:rPr>
              <a:t>example:</a:t>
            </a:r>
          </a:p>
          <a:p>
            <a:pPr marL="233363" indent="-233363">
              <a:defRPr/>
            </a:pPr>
            <a:r>
              <a:rPr lang="en-US" sz="2400" dirty="0">
                <a:latin typeface="Gill Sans MT" charset="0"/>
              </a:rPr>
              <a:t>Susan always access Internet from PC</a:t>
            </a:r>
          </a:p>
          <a:p>
            <a:pPr marL="233363" indent="-233363">
              <a:defRPr/>
            </a:pPr>
            <a:r>
              <a:rPr lang="en-US" sz="2400" dirty="0">
                <a:latin typeface="Gill Sans MT" charset="0"/>
              </a:rPr>
              <a:t>visits specific e-commerce site for first time</a:t>
            </a:r>
          </a:p>
          <a:p>
            <a:pPr marL="233363" indent="-233363">
              <a:defRPr/>
            </a:pPr>
            <a:r>
              <a:rPr lang="en-US" sz="2400" dirty="0">
                <a:latin typeface="Gill Sans MT" charset="0"/>
              </a:rPr>
              <a:t>when initial HTTP requests arrives at site, site creates: </a:t>
            </a:r>
          </a:p>
          <a:p>
            <a:pPr lvl="1">
              <a:defRPr/>
            </a:pPr>
            <a:r>
              <a:rPr lang="en-US" dirty="0">
                <a:latin typeface="Gill Sans MT" charset="0"/>
              </a:rPr>
              <a:t>unique ID</a:t>
            </a:r>
          </a:p>
          <a:p>
            <a:pPr lvl="1">
              <a:defRPr/>
            </a:pPr>
            <a:r>
              <a:rPr lang="en-US" dirty="0">
                <a:latin typeface="Gill Sans MT" charset="0"/>
              </a:rPr>
              <a:t>entry in backend database for ID</a:t>
            </a:r>
          </a:p>
        </p:txBody>
      </p:sp>
    </p:spTree>
    <p:extLst>
      <p:ext uri="{BB962C8B-B14F-4D97-AF65-F5344CB8AC3E}">
        <p14:creationId xmlns:p14="http://schemas.microsoft.com/office/powerpoint/2010/main" val="143494218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100355" name="Picture 5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7238" y="788989"/>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6" name="Rectangle 2"/>
          <p:cNvSpPr>
            <a:spLocks noGrp="1" noChangeArrowheads="1"/>
          </p:cNvSpPr>
          <p:nvPr>
            <p:ph type="title"/>
          </p:nvPr>
        </p:nvSpPr>
        <p:spPr>
          <a:xfrm>
            <a:off x="1955800" y="153988"/>
            <a:ext cx="7772400" cy="773112"/>
          </a:xfrm>
        </p:spPr>
        <p:txBody>
          <a:bodyPr/>
          <a:lstStyle/>
          <a:p>
            <a:r>
              <a:rPr lang="en-US" altLang="x-none" sz="3600">
                <a:latin typeface="Gill Sans MT" charset="0"/>
                <a:ea typeface="ＭＳ Ｐゴシック" charset="-128"/>
              </a:rPr>
              <a:t>Cookies: keeping </a:t>
            </a:r>
            <a:r>
              <a:rPr lang="ja-JP" altLang="en-US" sz="3600">
                <a:latin typeface="Gill Sans MT" charset="0"/>
                <a:ea typeface="ＭＳ Ｐゴシック" charset="-128"/>
              </a:rPr>
              <a:t>“</a:t>
            </a:r>
            <a:r>
              <a:rPr lang="en-US" altLang="ja-JP" sz="3600">
                <a:latin typeface="Gill Sans MT" charset="0"/>
                <a:ea typeface="ＭＳ Ｐゴシック" charset="-128"/>
              </a:rPr>
              <a:t>state</a:t>
            </a:r>
            <a:r>
              <a:rPr lang="ja-JP" altLang="en-US" sz="3600">
                <a:latin typeface="Gill Sans MT" charset="0"/>
                <a:ea typeface="ＭＳ Ｐゴシック" charset="-128"/>
              </a:rPr>
              <a:t>”</a:t>
            </a:r>
            <a:r>
              <a:rPr lang="en-US" altLang="ja-JP" sz="3600">
                <a:latin typeface="Gill Sans MT" charset="0"/>
                <a:ea typeface="ＭＳ Ｐゴシック" charset="-128"/>
              </a:rPr>
              <a:t> (cont.)</a:t>
            </a:r>
            <a:endParaRPr lang="en-US" altLang="x-none">
              <a:latin typeface="Gill Sans MT" charset="0"/>
              <a:ea typeface="ＭＳ Ｐゴシック" charset="-128"/>
            </a:endParaRPr>
          </a:p>
        </p:txBody>
      </p:sp>
      <p:sp>
        <p:nvSpPr>
          <p:cNvPr id="100357" name="Text Box 5"/>
          <p:cNvSpPr txBox="1">
            <a:spLocks noChangeArrowheads="1"/>
          </p:cNvSpPr>
          <p:nvPr/>
        </p:nvSpPr>
        <p:spPr bwMode="auto">
          <a:xfrm>
            <a:off x="2576514" y="12271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2000">
                <a:solidFill>
                  <a:srgbClr val="CC0000"/>
                </a:solidFill>
                <a:latin typeface="Arial" charset="0"/>
              </a:rPr>
              <a:t>client</a:t>
            </a:r>
          </a:p>
        </p:txBody>
      </p:sp>
      <p:sp>
        <p:nvSpPr>
          <p:cNvPr id="100358" name="Text Box 6"/>
          <p:cNvSpPr txBox="1">
            <a:spLocks noChangeArrowheads="1"/>
          </p:cNvSpPr>
          <p:nvPr/>
        </p:nvSpPr>
        <p:spPr bwMode="auto">
          <a:xfrm>
            <a:off x="7497763" y="1273176"/>
            <a:ext cx="889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2000">
                <a:solidFill>
                  <a:srgbClr val="CC0000"/>
                </a:solidFill>
                <a:latin typeface="Arial" charset="0"/>
              </a:rPr>
              <a:t>server</a:t>
            </a:r>
          </a:p>
        </p:txBody>
      </p:sp>
      <p:grpSp>
        <p:nvGrpSpPr>
          <p:cNvPr id="2" name="Group 90"/>
          <p:cNvGrpSpPr>
            <a:grpSpLocks/>
          </p:cNvGrpSpPr>
          <p:nvPr/>
        </p:nvGrpSpPr>
        <p:grpSpPr bwMode="auto">
          <a:xfrm>
            <a:off x="3724276" y="4227513"/>
            <a:ext cx="3305175" cy="425450"/>
            <a:chOff x="1386" y="2663"/>
            <a:chExt cx="2082" cy="268"/>
          </a:xfrm>
        </p:grpSpPr>
        <p:sp>
          <p:nvSpPr>
            <p:cNvPr id="100439" name="Line 16"/>
            <p:cNvSpPr>
              <a:spLocks noChangeShapeType="1"/>
            </p:cNvSpPr>
            <p:nvPr/>
          </p:nvSpPr>
          <p:spPr bwMode="auto">
            <a:xfrm flipH="1">
              <a:off x="1386" y="2663"/>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00440" name="Group 17"/>
            <p:cNvGrpSpPr>
              <a:grpSpLocks/>
            </p:cNvGrpSpPr>
            <p:nvPr/>
          </p:nvGrpSpPr>
          <p:grpSpPr bwMode="auto">
            <a:xfrm>
              <a:off x="1553" y="2694"/>
              <a:ext cx="1743" cy="237"/>
              <a:chOff x="3268" y="2846"/>
              <a:chExt cx="1743" cy="237"/>
            </a:xfrm>
          </p:grpSpPr>
          <p:sp>
            <p:nvSpPr>
              <p:cNvPr id="100441" name="Rectangle 18"/>
              <p:cNvSpPr>
                <a:spLocks noChangeArrowheads="1"/>
              </p:cNvSpPr>
              <p:nvPr/>
            </p:nvSpPr>
            <p:spPr bwMode="auto">
              <a:xfrm>
                <a:off x="3282" y="2856"/>
                <a:ext cx="1692" cy="198"/>
              </a:xfrm>
              <a:prstGeom prst="rect">
                <a:avLst/>
              </a:prstGeom>
              <a:solidFill>
                <a:schemeClr val="bg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42" name="Text Box 19"/>
              <p:cNvSpPr txBox="1">
                <a:spLocks noChangeArrowheads="1"/>
              </p:cNvSpPr>
              <p:nvPr/>
            </p:nvSpPr>
            <p:spPr bwMode="auto">
              <a:xfrm>
                <a:off x="3268" y="2846"/>
                <a:ext cx="1743" cy="237"/>
              </a:xfrm>
              <a:prstGeom prst="rect">
                <a:avLst/>
              </a:prstGeom>
              <a:solidFill>
                <a:schemeClr val="bg1"/>
              </a:solidFill>
              <a:ln w="9525">
                <a:solidFill>
                  <a:schemeClr val="tx1"/>
                </a:solidFill>
                <a:miter lim="800000"/>
                <a:headEnd/>
                <a:tailEnd/>
              </a:ln>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usual http response msg</a:t>
                </a:r>
                <a:endParaRPr lang="en-US" altLang="x-none" sz="2400">
                  <a:latin typeface="Arial" charset="0"/>
                </a:endParaRPr>
              </a:p>
            </p:txBody>
          </p:sp>
        </p:grpSp>
      </p:grpSp>
      <p:grpSp>
        <p:nvGrpSpPr>
          <p:cNvPr id="4" name="Group 94"/>
          <p:cNvGrpSpPr>
            <a:grpSpLocks/>
          </p:cNvGrpSpPr>
          <p:nvPr/>
        </p:nvGrpSpPr>
        <p:grpSpPr bwMode="auto">
          <a:xfrm>
            <a:off x="3733801" y="6145214"/>
            <a:ext cx="3305175" cy="407987"/>
            <a:chOff x="1392" y="3605"/>
            <a:chExt cx="2082" cy="257"/>
          </a:xfrm>
        </p:grpSpPr>
        <p:sp>
          <p:nvSpPr>
            <p:cNvPr id="100435" name="Line 24"/>
            <p:cNvSpPr>
              <a:spLocks noChangeShapeType="1"/>
            </p:cNvSpPr>
            <p:nvPr/>
          </p:nvSpPr>
          <p:spPr bwMode="auto">
            <a:xfrm flipH="1">
              <a:off x="1392" y="3605"/>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00436" name="Group 25"/>
            <p:cNvGrpSpPr>
              <a:grpSpLocks/>
            </p:cNvGrpSpPr>
            <p:nvPr/>
          </p:nvGrpSpPr>
          <p:grpSpPr bwMode="auto">
            <a:xfrm>
              <a:off x="1552" y="3625"/>
              <a:ext cx="1743" cy="237"/>
              <a:chOff x="3268" y="2846"/>
              <a:chExt cx="1743" cy="237"/>
            </a:xfrm>
          </p:grpSpPr>
          <p:sp>
            <p:nvSpPr>
              <p:cNvPr id="100437" name="Rectangle 26"/>
              <p:cNvSpPr>
                <a:spLocks noChangeArrowheads="1"/>
              </p:cNvSpPr>
              <p:nvPr/>
            </p:nvSpPr>
            <p:spPr bwMode="auto">
              <a:xfrm>
                <a:off x="3282" y="2856"/>
                <a:ext cx="1692" cy="198"/>
              </a:xfrm>
              <a:prstGeom prst="rect">
                <a:avLst/>
              </a:prstGeom>
              <a:solidFill>
                <a:schemeClr val="bg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38" name="Text Box 27"/>
              <p:cNvSpPr txBox="1">
                <a:spLocks noChangeArrowheads="1"/>
              </p:cNvSpPr>
              <p:nvPr/>
            </p:nvSpPr>
            <p:spPr bwMode="auto">
              <a:xfrm>
                <a:off x="3268" y="2846"/>
                <a:ext cx="1743" cy="237"/>
              </a:xfrm>
              <a:prstGeom prst="rect">
                <a:avLst/>
              </a:prstGeom>
              <a:solidFill>
                <a:schemeClr val="bg1"/>
              </a:solidFill>
              <a:ln w="9525">
                <a:solidFill>
                  <a:schemeClr val="tx1"/>
                </a:solidFill>
                <a:miter lim="800000"/>
                <a:headEnd/>
                <a:tailEnd/>
              </a:ln>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usual http response msg</a:t>
                </a:r>
                <a:endParaRPr lang="en-US" altLang="x-none" sz="2400">
                  <a:latin typeface="Arial" charset="0"/>
                </a:endParaRPr>
              </a:p>
            </p:txBody>
          </p:sp>
        </p:grpSp>
      </p:grpSp>
      <p:sp>
        <p:nvSpPr>
          <p:cNvPr id="50235" name="Text Box 59"/>
          <p:cNvSpPr txBox="1">
            <a:spLocks noChangeArrowheads="1"/>
          </p:cNvSpPr>
          <p:nvPr/>
        </p:nvSpPr>
        <p:spPr bwMode="auto">
          <a:xfrm>
            <a:off x="2505076" y="2454275"/>
            <a:ext cx="1787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600">
                <a:latin typeface="Arial" charset="0"/>
              </a:rPr>
              <a:t>cookie file</a:t>
            </a:r>
          </a:p>
        </p:txBody>
      </p:sp>
      <p:sp>
        <p:nvSpPr>
          <p:cNvPr id="50242" name="Text Box 66"/>
          <p:cNvSpPr txBox="1">
            <a:spLocks noChangeArrowheads="1"/>
          </p:cNvSpPr>
          <p:nvPr/>
        </p:nvSpPr>
        <p:spPr bwMode="auto">
          <a:xfrm>
            <a:off x="1524000" y="4878388"/>
            <a:ext cx="1733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800">
                <a:latin typeface="Arial" charset="0"/>
              </a:rPr>
              <a:t>one week later:</a:t>
            </a:r>
          </a:p>
        </p:txBody>
      </p:sp>
      <p:grpSp>
        <p:nvGrpSpPr>
          <p:cNvPr id="6" name="Group 89"/>
          <p:cNvGrpSpPr>
            <a:grpSpLocks/>
          </p:cNvGrpSpPr>
          <p:nvPr/>
        </p:nvGrpSpPr>
        <p:grpSpPr bwMode="auto">
          <a:xfrm>
            <a:off x="3733800" y="3589338"/>
            <a:ext cx="5638800" cy="1028700"/>
            <a:chOff x="1392" y="2261"/>
            <a:chExt cx="3552" cy="648"/>
          </a:xfrm>
        </p:grpSpPr>
        <p:sp>
          <p:nvSpPr>
            <p:cNvPr id="100428" name="Line 12"/>
            <p:cNvSpPr>
              <a:spLocks noChangeShapeType="1"/>
            </p:cNvSpPr>
            <p:nvPr/>
          </p:nvSpPr>
          <p:spPr bwMode="auto">
            <a:xfrm>
              <a:off x="1392" y="2357"/>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29" name="Text Box 15"/>
            <p:cNvSpPr txBox="1">
              <a:spLocks noChangeArrowheads="1"/>
            </p:cNvSpPr>
            <p:nvPr/>
          </p:nvSpPr>
          <p:spPr bwMode="auto">
            <a:xfrm>
              <a:off x="1548" y="2261"/>
              <a:ext cx="1689" cy="356"/>
            </a:xfrm>
            <a:prstGeom prst="rect">
              <a:avLst/>
            </a:prstGeom>
            <a:solidFill>
              <a:schemeClr val="bg1"/>
            </a:solidFill>
            <a:ln w="9525">
              <a:solidFill>
                <a:schemeClr val="tx1"/>
              </a:solidFill>
              <a:miter lim="800000"/>
              <a:headEnd/>
              <a:tailEnd/>
            </a:ln>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80000"/>
                </a:lnSpc>
                <a:spcBef>
                  <a:spcPct val="0"/>
                </a:spcBef>
                <a:buClrTx/>
                <a:buSzTx/>
                <a:buFontTx/>
                <a:buNone/>
              </a:pPr>
              <a:r>
                <a:rPr lang="en-US" altLang="x-none" sz="1800">
                  <a:latin typeface="Arial" charset="0"/>
                </a:rPr>
                <a:t>usual http request msg</a:t>
              </a:r>
            </a:p>
            <a:p>
              <a:pPr algn="ctr">
                <a:lnSpc>
                  <a:spcPct val="80000"/>
                </a:lnSpc>
                <a:spcBef>
                  <a:spcPct val="0"/>
                </a:spcBef>
                <a:buClrTx/>
                <a:buSzTx/>
                <a:buFontTx/>
                <a:buNone/>
              </a:pPr>
              <a:r>
                <a:rPr lang="en-US" altLang="x-none" sz="2000" b="1">
                  <a:latin typeface="Arial" charset="0"/>
                </a:rPr>
                <a:t>cookie: 1678</a:t>
              </a:r>
            </a:p>
          </p:txBody>
        </p:sp>
        <p:sp>
          <p:nvSpPr>
            <p:cNvPr id="100430" name="Text Box 28"/>
            <p:cNvSpPr txBox="1">
              <a:spLocks noChangeArrowheads="1"/>
            </p:cNvSpPr>
            <p:nvPr/>
          </p:nvSpPr>
          <p:spPr bwMode="auto">
            <a:xfrm>
              <a:off x="3554" y="2332"/>
              <a:ext cx="59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000099"/>
                  </a:solidFill>
                  <a:latin typeface="Arial" charset="0"/>
                </a:rPr>
                <a:t>cookie-</a:t>
              </a:r>
            </a:p>
            <a:p>
              <a:pPr algn="ctr">
                <a:lnSpc>
                  <a:spcPct val="100000"/>
                </a:lnSpc>
                <a:spcBef>
                  <a:spcPct val="0"/>
                </a:spcBef>
                <a:buClrTx/>
                <a:buSzTx/>
                <a:buFontTx/>
                <a:buNone/>
              </a:pPr>
              <a:r>
                <a:rPr lang="en-US" altLang="x-none" sz="1800">
                  <a:solidFill>
                    <a:srgbClr val="000099"/>
                  </a:solidFill>
                  <a:latin typeface="Arial" charset="0"/>
                </a:rPr>
                <a:t>specific</a:t>
              </a:r>
            </a:p>
            <a:p>
              <a:pPr algn="ctr">
                <a:lnSpc>
                  <a:spcPct val="100000"/>
                </a:lnSpc>
                <a:spcBef>
                  <a:spcPct val="0"/>
                </a:spcBef>
                <a:buClrTx/>
                <a:buSzTx/>
                <a:buFontTx/>
                <a:buNone/>
              </a:pPr>
              <a:r>
                <a:rPr lang="en-US" altLang="x-none" sz="1800">
                  <a:solidFill>
                    <a:srgbClr val="000099"/>
                  </a:solidFill>
                  <a:latin typeface="Arial" charset="0"/>
                </a:rPr>
                <a:t>action</a:t>
              </a:r>
            </a:p>
          </p:txBody>
        </p:sp>
        <p:sp>
          <p:nvSpPr>
            <p:cNvPr id="100431" name="Line 42"/>
            <p:cNvSpPr>
              <a:spLocks noChangeShapeType="1"/>
            </p:cNvSpPr>
            <p:nvPr/>
          </p:nvSpPr>
          <p:spPr bwMode="auto">
            <a:xfrm flipV="1">
              <a:off x="4252" y="2367"/>
              <a:ext cx="692" cy="26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00432" name="Group 83"/>
            <p:cNvGrpSpPr>
              <a:grpSpLocks/>
            </p:cNvGrpSpPr>
            <p:nvPr/>
          </p:nvGrpSpPr>
          <p:grpSpPr bwMode="auto">
            <a:xfrm>
              <a:off x="4306" y="2363"/>
              <a:ext cx="564" cy="231"/>
              <a:chOff x="4306" y="2273"/>
              <a:chExt cx="564" cy="231"/>
            </a:xfrm>
          </p:grpSpPr>
          <p:sp>
            <p:nvSpPr>
              <p:cNvPr id="100433" name="Rectangle 72"/>
              <p:cNvSpPr>
                <a:spLocks noChangeArrowheads="1"/>
              </p:cNvSpPr>
              <p:nvPr/>
            </p:nvSpPr>
            <p:spPr bwMode="auto">
              <a:xfrm>
                <a:off x="4409" y="2365"/>
                <a:ext cx="384"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34" name="Text Box 43"/>
              <p:cNvSpPr txBox="1">
                <a:spLocks noChangeArrowheads="1"/>
              </p:cNvSpPr>
              <p:nvPr/>
            </p:nvSpPr>
            <p:spPr bwMode="auto">
              <a:xfrm>
                <a:off x="4306" y="2273"/>
                <a:ext cx="56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800">
                    <a:latin typeface="Arial" charset="0"/>
                  </a:rPr>
                  <a:t>access</a:t>
                </a:r>
              </a:p>
            </p:txBody>
          </p:sp>
        </p:grpSp>
      </p:grpSp>
      <p:grpSp>
        <p:nvGrpSpPr>
          <p:cNvPr id="100364" name="Group 81"/>
          <p:cNvGrpSpPr>
            <a:grpSpLocks/>
          </p:cNvGrpSpPr>
          <p:nvPr/>
        </p:nvGrpSpPr>
        <p:grpSpPr bwMode="auto">
          <a:xfrm>
            <a:off x="2460625" y="1922463"/>
            <a:ext cx="1068388" cy="565150"/>
            <a:chOff x="476" y="1047"/>
            <a:chExt cx="906" cy="486"/>
          </a:xfrm>
        </p:grpSpPr>
        <p:sp>
          <p:nvSpPr>
            <p:cNvPr id="100426" name="AutoShape 67"/>
            <p:cNvSpPr>
              <a:spLocks noChangeArrowheads="1"/>
            </p:cNvSpPr>
            <p:nvPr/>
          </p:nvSpPr>
          <p:spPr bwMode="auto">
            <a:xfrm>
              <a:off x="527" y="1047"/>
              <a:ext cx="855" cy="486"/>
            </a:xfrm>
            <a:prstGeom prst="can">
              <a:avLst>
                <a:gd name="adj" fmla="val 25000"/>
              </a:avLst>
            </a:prstGeom>
            <a:solidFill>
              <a:schemeClr val="accent2"/>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27" name="Text Box 60"/>
            <p:cNvSpPr txBox="1">
              <a:spLocks noChangeArrowheads="1"/>
            </p:cNvSpPr>
            <p:nvPr/>
          </p:nvSpPr>
          <p:spPr bwMode="auto">
            <a:xfrm>
              <a:off x="476" y="1134"/>
              <a:ext cx="88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400" b="1">
                  <a:solidFill>
                    <a:schemeClr val="bg1"/>
                  </a:solidFill>
                  <a:latin typeface="Arial" charset="0"/>
                </a:rPr>
                <a:t>ebay 8734</a:t>
              </a:r>
            </a:p>
          </p:txBody>
        </p:sp>
      </p:grpSp>
      <p:grpSp>
        <p:nvGrpSpPr>
          <p:cNvPr id="9" name="Group 95"/>
          <p:cNvGrpSpPr>
            <a:grpSpLocks/>
          </p:cNvGrpSpPr>
          <p:nvPr/>
        </p:nvGrpSpPr>
        <p:grpSpPr bwMode="auto">
          <a:xfrm>
            <a:off x="3724276" y="2106614"/>
            <a:ext cx="5921375" cy="1296987"/>
            <a:chOff x="1386" y="1327"/>
            <a:chExt cx="3730" cy="817"/>
          </a:xfrm>
        </p:grpSpPr>
        <p:sp>
          <p:nvSpPr>
            <p:cNvPr id="100419" name="Line 4"/>
            <p:cNvSpPr>
              <a:spLocks noChangeShapeType="1"/>
            </p:cNvSpPr>
            <p:nvPr/>
          </p:nvSpPr>
          <p:spPr bwMode="auto">
            <a:xfrm>
              <a:off x="1386" y="1355"/>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20" name="Text Box 8"/>
            <p:cNvSpPr txBox="1">
              <a:spLocks noChangeArrowheads="1"/>
            </p:cNvSpPr>
            <p:nvPr/>
          </p:nvSpPr>
          <p:spPr bwMode="auto">
            <a:xfrm>
              <a:off x="1554" y="1327"/>
              <a:ext cx="1689" cy="237"/>
            </a:xfrm>
            <a:prstGeom prst="rect">
              <a:avLst/>
            </a:prstGeom>
            <a:solidFill>
              <a:schemeClr val="bg1"/>
            </a:solidFill>
            <a:ln w="9525">
              <a:solidFill>
                <a:schemeClr val="tx1"/>
              </a:solidFill>
              <a:miter lim="800000"/>
              <a:headEnd/>
              <a:tailEnd/>
            </a:ln>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usual http request msg</a:t>
              </a:r>
            </a:p>
          </p:txBody>
        </p:sp>
        <p:sp>
          <p:nvSpPr>
            <p:cNvPr id="100421" name="Text Box 31"/>
            <p:cNvSpPr txBox="1">
              <a:spLocks noChangeArrowheads="1"/>
            </p:cNvSpPr>
            <p:nvPr/>
          </p:nvSpPr>
          <p:spPr bwMode="auto">
            <a:xfrm>
              <a:off x="3341" y="1390"/>
              <a:ext cx="1084"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000099"/>
                  </a:solidFill>
                  <a:latin typeface="Arial" charset="0"/>
                </a:rPr>
                <a:t>Amazon server</a:t>
              </a:r>
            </a:p>
            <a:p>
              <a:pPr algn="ctr">
                <a:lnSpc>
                  <a:spcPct val="100000"/>
                </a:lnSpc>
                <a:spcBef>
                  <a:spcPct val="0"/>
                </a:spcBef>
                <a:buClrTx/>
                <a:buSzTx/>
                <a:buFontTx/>
                <a:buNone/>
              </a:pPr>
              <a:r>
                <a:rPr lang="en-US" altLang="x-none" sz="1800">
                  <a:solidFill>
                    <a:srgbClr val="000099"/>
                  </a:solidFill>
                  <a:latin typeface="Arial" charset="0"/>
                </a:rPr>
                <a:t>creates ID</a:t>
              </a:r>
            </a:p>
            <a:p>
              <a:pPr algn="ctr">
                <a:lnSpc>
                  <a:spcPct val="100000"/>
                </a:lnSpc>
                <a:spcBef>
                  <a:spcPct val="0"/>
                </a:spcBef>
                <a:buClrTx/>
                <a:buSzTx/>
                <a:buFontTx/>
                <a:buNone/>
              </a:pPr>
              <a:r>
                <a:rPr lang="en-US" altLang="x-none" sz="1800">
                  <a:solidFill>
                    <a:srgbClr val="000099"/>
                  </a:solidFill>
                  <a:latin typeface="Arial" charset="0"/>
                </a:rPr>
                <a:t>1678 for user</a:t>
              </a:r>
            </a:p>
          </p:txBody>
        </p:sp>
        <p:grpSp>
          <p:nvGrpSpPr>
            <p:cNvPr id="100422" name="Group 82"/>
            <p:cNvGrpSpPr>
              <a:grpSpLocks/>
            </p:cNvGrpSpPr>
            <p:nvPr/>
          </p:nvGrpSpPr>
          <p:grpSpPr bwMode="auto">
            <a:xfrm>
              <a:off x="4377" y="1730"/>
              <a:ext cx="739" cy="414"/>
              <a:chOff x="4377" y="1640"/>
              <a:chExt cx="739" cy="414"/>
            </a:xfrm>
          </p:grpSpPr>
          <p:sp>
            <p:nvSpPr>
              <p:cNvPr id="100423" name="Line 40"/>
              <p:cNvSpPr>
                <a:spLocks noChangeShapeType="1"/>
              </p:cNvSpPr>
              <p:nvPr/>
            </p:nvSpPr>
            <p:spPr bwMode="auto">
              <a:xfrm>
                <a:off x="4377" y="1640"/>
                <a:ext cx="659" cy="41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24" name="Rectangle 73"/>
              <p:cNvSpPr>
                <a:spLocks noChangeArrowheads="1"/>
              </p:cNvSpPr>
              <p:nvPr/>
            </p:nvSpPr>
            <p:spPr bwMode="auto">
              <a:xfrm>
                <a:off x="4470" y="1729"/>
                <a:ext cx="602" cy="24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25" name="Text Box 41"/>
              <p:cNvSpPr txBox="1">
                <a:spLocks noChangeArrowheads="1"/>
              </p:cNvSpPr>
              <p:nvPr/>
            </p:nvSpPr>
            <p:spPr bwMode="auto">
              <a:xfrm>
                <a:off x="4381" y="1702"/>
                <a:ext cx="735"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75000"/>
                  </a:lnSpc>
                  <a:spcBef>
                    <a:spcPct val="0"/>
                  </a:spcBef>
                  <a:buClrTx/>
                  <a:buSzTx/>
                  <a:buFontTx/>
                  <a:buNone/>
                </a:pPr>
                <a:r>
                  <a:rPr lang="en-US" altLang="x-none" sz="1800">
                    <a:latin typeface="Arial" charset="0"/>
                  </a:rPr>
                  <a:t>create</a:t>
                </a:r>
              </a:p>
              <a:p>
                <a:pPr>
                  <a:lnSpc>
                    <a:spcPct val="75000"/>
                  </a:lnSpc>
                  <a:spcBef>
                    <a:spcPct val="0"/>
                  </a:spcBef>
                  <a:buClrTx/>
                  <a:buSzTx/>
                  <a:buFontTx/>
                  <a:buNone/>
                </a:pPr>
                <a:r>
                  <a:rPr lang="en-US" altLang="x-none" sz="1800">
                    <a:latin typeface="Arial" charset="0"/>
                  </a:rPr>
                  <a:t>    entry</a:t>
                </a:r>
              </a:p>
            </p:txBody>
          </p:sp>
        </p:grpSp>
      </p:grpSp>
      <p:grpSp>
        <p:nvGrpSpPr>
          <p:cNvPr id="11" name="Group 88"/>
          <p:cNvGrpSpPr>
            <a:grpSpLocks/>
          </p:cNvGrpSpPr>
          <p:nvPr/>
        </p:nvGrpSpPr>
        <p:grpSpPr bwMode="auto">
          <a:xfrm>
            <a:off x="2443163" y="2676525"/>
            <a:ext cx="4392612" cy="877888"/>
            <a:chOff x="459" y="1637"/>
            <a:chExt cx="3027" cy="709"/>
          </a:xfrm>
        </p:grpSpPr>
        <p:sp>
          <p:nvSpPr>
            <p:cNvPr id="100414" name="Line 9"/>
            <p:cNvSpPr>
              <a:spLocks noChangeShapeType="1"/>
            </p:cNvSpPr>
            <p:nvPr/>
          </p:nvSpPr>
          <p:spPr bwMode="auto">
            <a:xfrm flipH="1">
              <a:off x="1404" y="1637"/>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15" name="Text Box 11"/>
            <p:cNvSpPr txBox="1">
              <a:spLocks noChangeArrowheads="1"/>
            </p:cNvSpPr>
            <p:nvPr/>
          </p:nvSpPr>
          <p:spPr bwMode="auto">
            <a:xfrm>
              <a:off x="1552" y="1650"/>
              <a:ext cx="1665" cy="456"/>
            </a:xfrm>
            <a:prstGeom prst="rect">
              <a:avLst/>
            </a:prstGeom>
            <a:solidFill>
              <a:schemeClr val="bg1"/>
            </a:solidFill>
            <a:ln w="9525">
              <a:solidFill>
                <a:schemeClr val="tx1"/>
              </a:solidFill>
              <a:miter lim="800000"/>
              <a:headEnd/>
              <a:tailEnd/>
            </a:ln>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80000"/>
                </a:lnSpc>
                <a:spcBef>
                  <a:spcPct val="0"/>
                </a:spcBef>
                <a:buClrTx/>
                <a:buSzTx/>
                <a:buFontTx/>
                <a:buNone/>
              </a:pPr>
              <a:r>
                <a:rPr lang="en-US" altLang="x-none" sz="1800">
                  <a:latin typeface="Arial" charset="0"/>
                </a:rPr>
                <a:t>usual http response </a:t>
              </a:r>
            </a:p>
            <a:p>
              <a:pPr algn="ctr">
                <a:lnSpc>
                  <a:spcPct val="80000"/>
                </a:lnSpc>
                <a:spcBef>
                  <a:spcPct val="0"/>
                </a:spcBef>
                <a:buClrTx/>
                <a:buSzTx/>
                <a:buFontTx/>
                <a:buNone/>
              </a:pPr>
              <a:r>
                <a:rPr lang="en-US" altLang="x-none" sz="2000" b="1">
                  <a:latin typeface="Arial" charset="0"/>
                </a:rPr>
                <a:t>set-cookie: 1678</a:t>
              </a:r>
              <a:r>
                <a:rPr lang="en-US" altLang="x-none" sz="2000" b="1">
                  <a:latin typeface="Courier New" charset="0"/>
                </a:rPr>
                <a:t> </a:t>
              </a:r>
            </a:p>
          </p:txBody>
        </p:sp>
        <p:grpSp>
          <p:nvGrpSpPr>
            <p:cNvPr id="100416" name="Group 76"/>
            <p:cNvGrpSpPr>
              <a:grpSpLocks/>
            </p:cNvGrpSpPr>
            <p:nvPr/>
          </p:nvGrpSpPr>
          <p:grpSpPr bwMode="auto">
            <a:xfrm>
              <a:off x="459" y="1836"/>
              <a:ext cx="1004" cy="510"/>
              <a:chOff x="684" y="1746"/>
              <a:chExt cx="1004" cy="510"/>
            </a:xfrm>
          </p:grpSpPr>
          <p:sp>
            <p:nvSpPr>
              <p:cNvPr id="100417" name="AutoShape 74"/>
              <p:cNvSpPr>
                <a:spLocks noChangeArrowheads="1"/>
              </p:cNvSpPr>
              <p:nvPr/>
            </p:nvSpPr>
            <p:spPr bwMode="auto">
              <a:xfrm>
                <a:off x="735" y="1746"/>
                <a:ext cx="829" cy="486"/>
              </a:xfrm>
              <a:prstGeom prst="can">
                <a:avLst>
                  <a:gd name="adj" fmla="val 25000"/>
                </a:avLst>
              </a:prstGeom>
              <a:solidFill>
                <a:schemeClr val="accent2"/>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18" name="Text Box 75"/>
              <p:cNvSpPr txBox="1">
                <a:spLocks noChangeArrowheads="1"/>
              </p:cNvSpPr>
              <p:nvPr/>
            </p:nvSpPr>
            <p:spPr bwMode="auto">
              <a:xfrm>
                <a:off x="684" y="1833"/>
                <a:ext cx="1004" cy="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400" b="1">
                    <a:solidFill>
                      <a:schemeClr val="bg1"/>
                    </a:solidFill>
                    <a:latin typeface="Arial" charset="0"/>
                  </a:rPr>
                  <a:t>ebay 8734</a:t>
                </a:r>
              </a:p>
              <a:p>
                <a:pPr>
                  <a:lnSpc>
                    <a:spcPct val="100000"/>
                  </a:lnSpc>
                  <a:spcBef>
                    <a:spcPct val="0"/>
                  </a:spcBef>
                  <a:buClrTx/>
                  <a:buSzTx/>
                  <a:buFontTx/>
                  <a:buNone/>
                </a:pPr>
                <a:r>
                  <a:rPr lang="en-US" altLang="x-none" sz="1400" b="1">
                    <a:solidFill>
                      <a:schemeClr val="bg1"/>
                    </a:solidFill>
                    <a:latin typeface="Arial" charset="0"/>
                  </a:rPr>
                  <a:t>amazon 1678</a:t>
                </a:r>
              </a:p>
            </p:txBody>
          </p:sp>
        </p:grpSp>
      </p:grpSp>
      <p:grpSp>
        <p:nvGrpSpPr>
          <p:cNvPr id="13" name="Group 93"/>
          <p:cNvGrpSpPr>
            <a:grpSpLocks/>
          </p:cNvGrpSpPr>
          <p:nvPr/>
        </p:nvGrpSpPr>
        <p:grpSpPr bwMode="auto">
          <a:xfrm>
            <a:off x="3705226" y="4603751"/>
            <a:ext cx="5705475" cy="1901825"/>
            <a:chOff x="1374" y="2641"/>
            <a:chExt cx="3594" cy="1198"/>
          </a:xfrm>
        </p:grpSpPr>
        <p:sp>
          <p:nvSpPr>
            <p:cNvPr id="100409" name="Line 20"/>
            <p:cNvSpPr>
              <a:spLocks noChangeShapeType="1"/>
            </p:cNvSpPr>
            <p:nvPr/>
          </p:nvSpPr>
          <p:spPr bwMode="auto">
            <a:xfrm>
              <a:off x="1374" y="3293"/>
              <a:ext cx="2082" cy="24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10" name="Text Box 23"/>
            <p:cNvSpPr txBox="1">
              <a:spLocks noChangeArrowheads="1"/>
            </p:cNvSpPr>
            <p:nvPr/>
          </p:nvSpPr>
          <p:spPr bwMode="auto">
            <a:xfrm>
              <a:off x="1561" y="3171"/>
              <a:ext cx="1689" cy="356"/>
            </a:xfrm>
            <a:prstGeom prst="rect">
              <a:avLst/>
            </a:prstGeom>
            <a:solidFill>
              <a:schemeClr val="bg1"/>
            </a:solidFill>
            <a:ln w="9525">
              <a:solidFill>
                <a:schemeClr val="tx1"/>
              </a:solidFill>
              <a:miter lim="800000"/>
              <a:headEnd/>
              <a:tailEnd/>
            </a:ln>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80000"/>
                </a:lnSpc>
                <a:spcBef>
                  <a:spcPct val="0"/>
                </a:spcBef>
                <a:buClrTx/>
                <a:buSzTx/>
                <a:buFontTx/>
                <a:buNone/>
              </a:pPr>
              <a:r>
                <a:rPr lang="en-US" altLang="x-none" sz="1800">
                  <a:latin typeface="Arial" charset="0"/>
                </a:rPr>
                <a:t>usual http request msg</a:t>
              </a:r>
            </a:p>
            <a:p>
              <a:pPr algn="ctr">
                <a:lnSpc>
                  <a:spcPct val="80000"/>
                </a:lnSpc>
                <a:spcBef>
                  <a:spcPct val="0"/>
                </a:spcBef>
                <a:buClrTx/>
                <a:buSzTx/>
                <a:buFontTx/>
                <a:buNone/>
              </a:pPr>
              <a:r>
                <a:rPr lang="en-US" altLang="x-none" sz="2000" b="1">
                  <a:latin typeface="Arial" charset="0"/>
                </a:rPr>
                <a:t>cookie: 1678</a:t>
              </a:r>
            </a:p>
          </p:txBody>
        </p:sp>
        <p:sp>
          <p:nvSpPr>
            <p:cNvPr id="100411" name="Text Box 29"/>
            <p:cNvSpPr txBox="1">
              <a:spLocks noChangeArrowheads="1"/>
            </p:cNvSpPr>
            <p:nvPr/>
          </p:nvSpPr>
          <p:spPr bwMode="auto">
            <a:xfrm>
              <a:off x="3584" y="3262"/>
              <a:ext cx="59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000099"/>
                  </a:solidFill>
                  <a:latin typeface="Arial" charset="0"/>
                </a:rPr>
                <a:t>cookie-</a:t>
              </a:r>
            </a:p>
            <a:p>
              <a:pPr algn="ctr">
                <a:lnSpc>
                  <a:spcPct val="100000"/>
                </a:lnSpc>
                <a:spcBef>
                  <a:spcPct val="0"/>
                </a:spcBef>
                <a:buClrTx/>
                <a:buSzTx/>
                <a:buFontTx/>
                <a:buNone/>
              </a:pPr>
              <a:r>
                <a:rPr lang="en-US" altLang="x-none" sz="1800">
                  <a:solidFill>
                    <a:srgbClr val="000099"/>
                  </a:solidFill>
                  <a:latin typeface="Arial" charset="0"/>
                </a:rPr>
                <a:t>specific</a:t>
              </a:r>
            </a:p>
            <a:p>
              <a:pPr algn="ctr">
                <a:lnSpc>
                  <a:spcPct val="100000"/>
                </a:lnSpc>
                <a:spcBef>
                  <a:spcPct val="0"/>
                </a:spcBef>
                <a:buClrTx/>
                <a:buSzTx/>
                <a:buFontTx/>
                <a:buNone/>
              </a:pPr>
              <a:r>
                <a:rPr lang="en-US" altLang="x-none" sz="1800">
                  <a:solidFill>
                    <a:srgbClr val="000099"/>
                  </a:solidFill>
                  <a:latin typeface="Arial" charset="0"/>
                </a:rPr>
                <a:t>action</a:t>
              </a:r>
            </a:p>
          </p:txBody>
        </p:sp>
        <p:sp>
          <p:nvSpPr>
            <p:cNvPr id="100412" name="Line 44"/>
            <p:cNvSpPr>
              <a:spLocks noChangeShapeType="1"/>
            </p:cNvSpPr>
            <p:nvPr/>
          </p:nvSpPr>
          <p:spPr bwMode="auto">
            <a:xfrm flipV="1">
              <a:off x="4181" y="2641"/>
              <a:ext cx="787" cy="86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0413" name="Text Box 71"/>
            <p:cNvSpPr txBox="1">
              <a:spLocks noChangeArrowheads="1"/>
            </p:cNvSpPr>
            <p:nvPr/>
          </p:nvSpPr>
          <p:spPr bwMode="auto">
            <a:xfrm>
              <a:off x="4287" y="2939"/>
              <a:ext cx="564" cy="2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800">
                  <a:latin typeface="Arial" charset="0"/>
                </a:rPr>
                <a:t>access</a:t>
              </a:r>
            </a:p>
          </p:txBody>
        </p:sp>
      </p:grpSp>
      <p:grpSp>
        <p:nvGrpSpPr>
          <p:cNvPr id="14" name="Group 77"/>
          <p:cNvGrpSpPr>
            <a:grpSpLocks/>
          </p:cNvGrpSpPr>
          <p:nvPr/>
        </p:nvGrpSpPr>
        <p:grpSpPr bwMode="auto">
          <a:xfrm>
            <a:off x="2389188" y="5351464"/>
            <a:ext cx="1389062" cy="636587"/>
            <a:chOff x="684" y="1746"/>
            <a:chExt cx="1004" cy="488"/>
          </a:xfrm>
        </p:grpSpPr>
        <p:sp>
          <p:nvSpPr>
            <p:cNvPr id="100407" name="AutoShape 78"/>
            <p:cNvSpPr>
              <a:spLocks noChangeArrowheads="1"/>
            </p:cNvSpPr>
            <p:nvPr/>
          </p:nvSpPr>
          <p:spPr bwMode="auto">
            <a:xfrm>
              <a:off x="735" y="1746"/>
              <a:ext cx="829" cy="486"/>
            </a:xfrm>
            <a:prstGeom prst="can">
              <a:avLst>
                <a:gd name="adj" fmla="val 25000"/>
              </a:avLst>
            </a:prstGeom>
            <a:solidFill>
              <a:schemeClr val="accent2"/>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sp>
          <p:nvSpPr>
            <p:cNvPr id="100408" name="Text Box 79"/>
            <p:cNvSpPr txBox="1">
              <a:spLocks noChangeArrowheads="1"/>
            </p:cNvSpPr>
            <p:nvPr/>
          </p:nvSpPr>
          <p:spPr bwMode="auto">
            <a:xfrm>
              <a:off x="684" y="1833"/>
              <a:ext cx="1004"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400" b="1">
                  <a:solidFill>
                    <a:schemeClr val="bg1"/>
                  </a:solidFill>
                  <a:latin typeface="Arial" charset="0"/>
                </a:rPr>
                <a:t>ebay 8734</a:t>
              </a:r>
            </a:p>
            <a:p>
              <a:pPr>
                <a:lnSpc>
                  <a:spcPct val="100000"/>
                </a:lnSpc>
                <a:spcBef>
                  <a:spcPct val="0"/>
                </a:spcBef>
                <a:buClrTx/>
                <a:buSzTx/>
                <a:buFontTx/>
                <a:buNone/>
              </a:pPr>
              <a:r>
                <a:rPr lang="en-US" altLang="x-none" sz="1400" b="1">
                  <a:solidFill>
                    <a:schemeClr val="bg1"/>
                  </a:solidFill>
                  <a:latin typeface="Arial" charset="0"/>
                </a:rPr>
                <a:t>amazon 1678</a:t>
              </a:r>
            </a:p>
          </p:txBody>
        </p:sp>
      </p:grpSp>
      <p:sp>
        <p:nvSpPr>
          <p:cNvPr id="100369" name="Text Box 80"/>
          <p:cNvSpPr txBox="1">
            <a:spLocks noChangeArrowheads="1"/>
          </p:cNvSpPr>
          <p:nvPr/>
        </p:nvSpPr>
        <p:spPr bwMode="auto">
          <a:xfrm>
            <a:off x="9366250" y="2692400"/>
            <a:ext cx="1123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800">
                <a:solidFill>
                  <a:srgbClr val="CC0000"/>
                </a:solidFill>
                <a:latin typeface="Arial" charset="0"/>
              </a:rPr>
              <a:t>backend</a:t>
            </a:r>
          </a:p>
          <a:p>
            <a:pPr>
              <a:lnSpc>
                <a:spcPct val="100000"/>
              </a:lnSpc>
              <a:spcBef>
                <a:spcPct val="0"/>
              </a:spcBef>
              <a:buClrTx/>
              <a:buSzTx/>
              <a:buFontTx/>
              <a:buNone/>
            </a:pPr>
            <a:r>
              <a:rPr lang="en-US" altLang="x-none" sz="1800">
                <a:solidFill>
                  <a:srgbClr val="CC0000"/>
                </a:solidFill>
                <a:latin typeface="Arial" charset="0"/>
              </a:rPr>
              <a:t>database</a:t>
            </a:r>
          </a:p>
        </p:txBody>
      </p:sp>
      <p:sp>
        <p:nvSpPr>
          <p:cNvPr id="100370" name="AutoShape 327"/>
          <p:cNvSpPr>
            <a:spLocks noChangeArrowheads="1"/>
          </p:cNvSpPr>
          <p:nvPr/>
        </p:nvSpPr>
        <p:spPr bwMode="auto">
          <a:xfrm>
            <a:off x="9636125" y="3313113"/>
            <a:ext cx="592138" cy="908050"/>
          </a:xfrm>
          <a:prstGeom prst="can">
            <a:avLst>
              <a:gd name="adj" fmla="val 31004"/>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endParaRPr lang="x-none" altLang="x-none" sz="2400">
              <a:latin typeface="Times New Roman" charset="0"/>
            </a:endParaRPr>
          </a:p>
        </p:txBody>
      </p:sp>
      <p:grpSp>
        <p:nvGrpSpPr>
          <p:cNvPr id="100371" name="Group 63"/>
          <p:cNvGrpSpPr>
            <a:grpSpLocks/>
          </p:cNvGrpSpPr>
          <p:nvPr/>
        </p:nvGrpSpPr>
        <p:grpSpPr bwMode="auto">
          <a:xfrm>
            <a:off x="6999288" y="1119189"/>
            <a:ext cx="411162" cy="771525"/>
            <a:chOff x="4140" y="429"/>
            <a:chExt cx="1425" cy="2396"/>
          </a:xfrm>
        </p:grpSpPr>
        <p:sp>
          <p:nvSpPr>
            <p:cNvPr id="100375" name="Freeform 64"/>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6" name="Rectangle 65"/>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77" name="Freeform 66"/>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8" name="Freeform 67"/>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79" name="Rectangle 68"/>
            <p:cNvSpPr>
              <a:spLocks noChangeArrowheads="1"/>
            </p:cNvSpPr>
            <p:nvPr/>
          </p:nvSpPr>
          <p:spPr bwMode="auto">
            <a:xfrm>
              <a:off x="4212" y="695"/>
              <a:ext cx="594"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00380" name="Group 69"/>
            <p:cNvGrpSpPr>
              <a:grpSpLocks/>
            </p:cNvGrpSpPr>
            <p:nvPr/>
          </p:nvGrpSpPr>
          <p:grpSpPr bwMode="auto">
            <a:xfrm>
              <a:off x="4749" y="668"/>
              <a:ext cx="581" cy="145"/>
              <a:chOff x="614" y="2568"/>
              <a:chExt cx="725" cy="139"/>
            </a:xfrm>
          </p:grpSpPr>
          <p:sp>
            <p:nvSpPr>
              <p:cNvPr id="100405" name="AutoShape 70"/>
              <p:cNvSpPr>
                <a:spLocks noChangeArrowheads="1"/>
              </p:cNvSpPr>
              <p:nvPr/>
            </p:nvSpPr>
            <p:spPr bwMode="auto">
              <a:xfrm>
                <a:off x="616" y="2566"/>
                <a:ext cx="721"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406" name="AutoShape 71"/>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00381" name="Rectangle 72"/>
            <p:cNvSpPr>
              <a:spLocks noChangeArrowheads="1"/>
            </p:cNvSpPr>
            <p:nvPr/>
          </p:nvSpPr>
          <p:spPr bwMode="auto">
            <a:xfrm>
              <a:off x="4223" y="1021"/>
              <a:ext cx="600"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00382" name="Group 73"/>
            <p:cNvGrpSpPr>
              <a:grpSpLocks/>
            </p:cNvGrpSpPr>
            <p:nvPr/>
          </p:nvGrpSpPr>
          <p:grpSpPr bwMode="auto">
            <a:xfrm>
              <a:off x="4747" y="994"/>
              <a:ext cx="581" cy="134"/>
              <a:chOff x="614" y="2568"/>
              <a:chExt cx="725" cy="139"/>
            </a:xfrm>
          </p:grpSpPr>
          <p:sp>
            <p:nvSpPr>
              <p:cNvPr id="100403" name="AutoShape 74"/>
              <p:cNvSpPr>
                <a:spLocks noChangeArrowheads="1"/>
              </p:cNvSpPr>
              <p:nvPr/>
            </p:nvSpPr>
            <p:spPr bwMode="auto">
              <a:xfrm>
                <a:off x="612" y="2570"/>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404" name="AutoShape 75"/>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00383" name="Rectangle 76"/>
            <p:cNvSpPr>
              <a:spLocks noChangeArrowheads="1"/>
            </p:cNvSpPr>
            <p:nvPr/>
          </p:nvSpPr>
          <p:spPr bwMode="auto">
            <a:xfrm>
              <a:off x="4217" y="1356"/>
              <a:ext cx="594" cy="49"/>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84" name="Rectangle 77"/>
            <p:cNvSpPr>
              <a:spLocks noChangeArrowheads="1"/>
            </p:cNvSpPr>
            <p:nvPr/>
          </p:nvSpPr>
          <p:spPr bwMode="auto">
            <a:xfrm>
              <a:off x="4228" y="1657"/>
              <a:ext cx="594" cy="44"/>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00385" name="Group 78"/>
            <p:cNvGrpSpPr>
              <a:grpSpLocks/>
            </p:cNvGrpSpPr>
            <p:nvPr/>
          </p:nvGrpSpPr>
          <p:grpSpPr bwMode="auto">
            <a:xfrm>
              <a:off x="4735" y="1627"/>
              <a:ext cx="582" cy="151"/>
              <a:chOff x="614" y="2568"/>
              <a:chExt cx="725" cy="139"/>
            </a:xfrm>
          </p:grpSpPr>
          <p:sp>
            <p:nvSpPr>
              <p:cNvPr id="100401" name="AutoShape 79"/>
              <p:cNvSpPr>
                <a:spLocks noChangeArrowheads="1"/>
              </p:cNvSpPr>
              <p:nvPr/>
            </p:nvSpPr>
            <p:spPr bwMode="auto">
              <a:xfrm>
                <a:off x="613" y="2568"/>
                <a:ext cx="727"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402" name="AutoShape 80"/>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00386" name="Freeform 81"/>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0387" name="Group 82"/>
            <p:cNvGrpSpPr>
              <a:grpSpLocks/>
            </p:cNvGrpSpPr>
            <p:nvPr/>
          </p:nvGrpSpPr>
          <p:grpSpPr bwMode="auto">
            <a:xfrm>
              <a:off x="4739" y="1327"/>
              <a:ext cx="582" cy="139"/>
              <a:chOff x="614" y="2568"/>
              <a:chExt cx="725" cy="139"/>
            </a:xfrm>
          </p:grpSpPr>
          <p:sp>
            <p:nvSpPr>
              <p:cNvPr id="100399" name="AutoShape 83"/>
              <p:cNvSpPr>
                <a:spLocks noChangeArrowheads="1"/>
              </p:cNvSpPr>
              <p:nvPr/>
            </p:nvSpPr>
            <p:spPr bwMode="auto">
              <a:xfrm>
                <a:off x="615" y="2567"/>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400" name="AutoShape 84"/>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00388" name="Rectangle 85"/>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89" name="Freeform 86"/>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0" name="Freeform 87"/>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1" name="Oval 88"/>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92" name="Freeform 89"/>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3" name="AutoShape 90"/>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94" name="AutoShape 91"/>
            <p:cNvSpPr>
              <a:spLocks noChangeArrowheads="1"/>
            </p:cNvSpPr>
            <p:nvPr/>
          </p:nvSpPr>
          <p:spPr bwMode="auto">
            <a:xfrm>
              <a:off x="4206" y="2712"/>
              <a:ext cx="1067" cy="84"/>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95" name="Oval 92"/>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96" name="Oval 93"/>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00397" name="Oval 94"/>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00398" name="Rectangle 95"/>
            <p:cNvSpPr>
              <a:spLocks noChangeArrowheads="1"/>
            </p:cNvSpPr>
            <p:nvPr/>
          </p:nvSpPr>
          <p:spPr bwMode="auto">
            <a:xfrm>
              <a:off x="5064" y="1834"/>
              <a:ext cx="83" cy="764"/>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00372" name="Group 96"/>
          <p:cNvGrpSpPr>
            <a:grpSpLocks/>
          </p:cNvGrpSpPr>
          <p:nvPr/>
        </p:nvGrpSpPr>
        <p:grpSpPr bwMode="auto">
          <a:xfrm>
            <a:off x="3330575" y="1117600"/>
            <a:ext cx="687388" cy="731838"/>
            <a:chOff x="-44" y="1473"/>
            <a:chExt cx="981" cy="1105"/>
          </a:xfrm>
        </p:grpSpPr>
        <p:pic>
          <p:nvPicPr>
            <p:cNvPr id="100373" name="Picture 9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74" name="Freeform 98"/>
            <p:cNvSpPr>
              <a:spLocks/>
            </p:cNvSpPr>
            <p:nvPr/>
          </p:nvSpPr>
          <p:spPr bwMode="auto">
            <a:xfrm flipH="1">
              <a:off x="374" y="1579"/>
              <a:ext cx="477" cy="506"/>
            </a:xfrm>
            <a:custGeom>
              <a:avLst/>
              <a:gdLst>
                <a:gd name="T0" fmla="*/ 0 w 356"/>
                <a:gd name="T1" fmla="*/ 0 h 368"/>
                <a:gd name="T2" fmla="*/ 32377 w 356"/>
                <a:gd name="T3" fmla="*/ 2307 h 368"/>
                <a:gd name="T4" fmla="*/ 38409 w 356"/>
                <a:gd name="T5" fmla="*/ 48069 h 368"/>
                <a:gd name="T6" fmla="*/ 8465 w 356"/>
                <a:gd name="T7" fmla="*/ 6011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Tree>
    <p:extLst>
      <p:ext uri="{BB962C8B-B14F-4D97-AF65-F5344CB8AC3E}">
        <p14:creationId xmlns:p14="http://schemas.microsoft.com/office/powerpoint/2010/main" val="323946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50235"/>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9"/>
                                        </p:tgtEl>
                                        <p:attrNameLst>
                                          <p:attrName>style.visibility</p:attrName>
                                        </p:attrNameLst>
                                      </p:cBhvr>
                                      <p:to>
                                        <p:strVal val="visible"/>
                                      </p:to>
                                    </p:set>
                                    <p:animEffect transition="in" filter="wipe(left)">
                                      <p:cBhvr>
                                        <p:cTn id="9" dur="2000"/>
                                        <p:tgtEl>
                                          <p:spTgt spid="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2"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right)">
                                      <p:cBhvr>
                                        <p:cTn id="14" dur="3000"/>
                                        <p:tgtEl>
                                          <p:spTgt spid="1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2000"/>
                                        <p:tgtEl>
                                          <p:spTgt spid="6"/>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right)">
                                      <p:cBhvr>
                                        <p:cTn id="23" dur="1000"/>
                                        <p:tgtEl>
                                          <p:spTgt spid="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50242"/>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left)">
                                      <p:cBhvr>
                                        <p:cTn id="34" dur="2000"/>
                                        <p:tgtEl>
                                          <p:spTgt spid="13"/>
                                        </p:tgtEl>
                                      </p:cBhvr>
                                    </p:animEffect>
                                  </p:childTnLst>
                                </p:cTn>
                              </p:par>
                            </p:childTnLst>
                          </p:cTn>
                        </p:par>
                        <p:par>
                          <p:cTn id="35" fill="hold" nodeType="afterGroup">
                            <p:stCondLst>
                              <p:cond delay="2000"/>
                            </p:stCondLst>
                            <p:childTnLst>
                              <p:par>
                                <p:cTn id="36" presetID="22" presetClass="entr" presetSubtype="2"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right)">
                                      <p:cBhvr>
                                        <p:cTn id="38"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35" grpId="0"/>
      <p:bldP spid="5024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145411"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5026" y="990600"/>
            <a:ext cx="5942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412" name="Rectangle 2"/>
          <p:cNvSpPr>
            <a:spLocks noGrp="1" noChangeArrowheads="1"/>
          </p:cNvSpPr>
          <p:nvPr>
            <p:ph type="title"/>
          </p:nvPr>
        </p:nvSpPr>
        <p:spPr>
          <a:xfrm>
            <a:off x="2057400" y="301625"/>
            <a:ext cx="7772400" cy="914400"/>
          </a:xfrm>
        </p:spPr>
        <p:txBody>
          <a:bodyPr/>
          <a:lstStyle/>
          <a:p>
            <a:r>
              <a:rPr lang="en-US" altLang="x-none" sz="4000">
                <a:latin typeface="Gill Sans MT" charset="0"/>
                <a:ea typeface="ＭＳ Ｐゴシック" charset="-128"/>
              </a:rPr>
              <a:t>DNS: domain name system</a:t>
            </a:r>
            <a:endParaRPr lang="en-US" altLang="x-none">
              <a:latin typeface="Gill Sans MT" charset="0"/>
              <a:ea typeface="ＭＳ Ｐゴシック" charset="-128"/>
            </a:endParaRPr>
          </a:p>
        </p:txBody>
      </p:sp>
      <p:sp>
        <p:nvSpPr>
          <p:cNvPr id="145413" name="Rectangle 3"/>
          <p:cNvSpPr>
            <a:spLocks noGrp="1" noChangeArrowheads="1"/>
          </p:cNvSpPr>
          <p:nvPr>
            <p:ph type="body" sz="half" idx="1"/>
          </p:nvPr>
        </p:nvSpPr>
        <p:spPr>
          <a:xfrm>
            <a:off x="1992313" y="1511300"/>
            <a:ext cx="3810000" cy="4648200"/>
          </a:xfrm>
        </p:spPr>
        <p:txBody>
          <a:bodyPr/>
          <a:lstStyle/>
          <a:p>
            <a:pPr>
              <a:buFont typeface="Wingdings" charset="2"/>
              <a:buNone/>
            </a:pPr>
            <a:r>
              <a:rPr lang="en-US" altLang="x-none" sz="2400" i="1">
                <a:solidFill>
                  <a:srgbClr val="000099"/>
                </a:solidFill>
                <a:latin typeface="Gill Sans MT" charset="0"/>
                <a:ea typeface="ＭＳ Ｐゴシック" charset="-128"/>
              </a:rPr>
              <a:t>people:</a:t>
            </a:r>
            <a:r>
              <a:rPr lang="en-US" altLang="x-none" sz="2400">
                <a:latin typeface="Gill Sans MT" charset="0"/>
                <a:ea typeface="ＭＳ Ｐゴシック" charset="-128"/>
              </a:rPr>
              <a:t> many identifiers:</a:t>
            </a:r>
          </a:p>
          <a:p>
            <a:pPr lvl="1"/>
            <a:r>
              <a:rPr lang="en-US" altLang="x-none">
                <a:latin typeface="Gill Sans MT" charset="0"/>
                <a:ea typeface="ＭＳ Ｐゴシック" charset="-128"/>
              </a:rPr>
              <a:t>SSN, name, passport #</a:t>
            </a:r>
          </a:p>
          <a:p>
            <a:pPr>
              <a:buFont typeface="Wingdings" charset="2"/>
              <a:buNone/>
            </a:pPr>
            <a:r>
              <a:rPr lang="en-US" altLang="x-none" sz="2400" i="1">
                <a:solidFill>
                  <a:srgbClr val="000099"/>
                </a:solidFill>
                <a:latin typeface="Gill Sans MT" charset="0"/>
                <a:ea typeface="ＭＳ Ｐゴシック" charset="-128"/>
              </a:rPr>
              <a:t>Internet hosts, routers:</a:t>
            </a:r>
          </a:p>
          <a:p>
            <a:pPr lvl="1"/>
            <a:r>
              <a:rPr lang="en-US" altLang="x-none">
                <a:latin typeface="Gill Sans MT" charset="0"/>
                <a:ea typeface="ＭＳ Ｐゴシック" charset="-128"/>
              </a:rPr>
              <a:t>IP address (32 bit) - used for addressing datagrams</a:t>
            </a:r>
          </a:p>
          <a:p>
            <a:pPr lvl="1"/>
            <a:r>
              <a:rPr lang="ja-JP" altLang="en-US">
                <a:latin typeface="Gill Sans MT" charset="0"/>
                <a:ea typeface="ＭＳ Ｐゴシック" charset="-128"/>
              </a:rPr>
              <a:t>“</a:t>
            </a:r>
            <a:r>
              <a:rPr lang="en-US" altLang="ja-JP">
                <a:latin typeface="Gill Sans MT" charset="0"/>
                <a:ea typeface="ＭＳ Ｐゴシック" charset="-128"/>
              </a:rPr>
              <a:t>name</a:t>
            </a:r>
            <a:r>
              <a:rPr lang="ja-JP" altLang="en-US">
                <a:latin typeface="Gill Sans MT" charset="0"/>
                <a:ea typeface="ＭＳ Ｐゴシック" charset="-128"/>
              </a:rPr>
              <a:t>”</a:t>
            </a:r>
            <a:r>
              <a:rPr lang="en-US" altLang="ja-JP">
                <a:latin typeface="Gill Sans MT" charset="0"/>
                <a:ea typeface="ＭＳ Ｐゴシック" charset="-128"/>
              </a:rPr>
              <a:t>, e.g., www.yahoo.com - used by humans</a:t>
            </a:r>
          </a:p>
          <a:p>
            <a:pPr>
              <a:buFont typeface="Wingdings" charset="2"/>
              <a:buNone/>
            </a:pPr>
            <a:r>
              <a:rPr lang="en-US" altLang="x-none" sz="2400" i="1" u="sng">
                <a:solidFill>
                  <a:srgbClr val="CC0000"/>
                </a:solidFill>
                <a:latin typeface="Gill Sans MT" charset="0"/>
                <a:ea typeface="ＭＳ Ｐゴシック" charset="-128"/>
              </a:rPr>
              <a:t>Q:</a:t>
            </a:r>
            <a:r>
              <a:rPr lang="en-US" altLang="x-none" sz="2400">
                <a:latin typeface="Gill Sans MT" charset="0"/>
                <a:ea typeface="ＭＳ Ｐゴシック" charset="-128"/>
              </a:rPr>
              <a:t> how to map between IP address and name, and vice versa ?</a:t>
            </a:r>
          </a:p>
        </p:txBody>
      </p:sp>
      <p:sp>
        <p:nvSpPr>
          <p:cNvPr id="169990" name="Rectangle 4"/>
          <p:cNvSpPr>
            <a:spLocks noGrp="1" noChangeArrowheads="1"/>
          </p:cNvSpPr>
          <p:nvPr>
            <p:ph type="body" sz="half" idx="2"/>
          </p:nvPr>
        </p:nvSpPr>
        <p:spPr>
          <a:xfrm>
            <a:off x="6019801" y="1489076"/>
            <a:ext cx="4283075" cy="5006975"/>
          </a:xfrm>
        </p:spPr>
        <p:txBody>
          <a:bodyPr/>
          <a:lstStyle/>
          <a:p>
            <a:pPr>
              <a:buFont typeface="Wingdings" charset="2"/>
              <a:buNone/>
            </a:pPr>
            <a:r>
              <a:rPr lang="en-US" altLang="x-none" i="1">
                <a:solidFill>
                  <a:srgbClr val="CC0000"/>
                </a:solidFill>
                <a:latin typeface="Gill Sans MT" charset="0"/>
                <a:ea typeface="ＭＳ Ｐゴシック" charset="-128"/>
              </a:rPr>
              <a:t>Domain Name System:</a:t>
            </a:r>
          </a:p>
          <a:p>
            <a:r>
              <a:rPr lang="en-US" altLang="x-none" sz="2400" i="1">
                <a:solidFill>
                  <a:srgbClr val="000099"/>
                </a:solidFill>
                <a:latin typeface="Gill Sans MT" charset="0"/>
                <a:ea typeface="ＭＳ Ｐゴシック" charset="-128"/>
              </a:rPr>
              <a:t>distributed database</a:t>
            </a:r>
            <a:r>
              <a:rPr lang="en-US" altLang="x-none" sz="2400">
                <a:latin typeface="Gill Sans MT" charset="0"/>
                <a:ea typeface="ＭＳ Ｐゴシック" charset="-128"/>
              </a:rPr>
              <a:t> implemented in hierarchy of many </a:t>
            </a:r>
            <a:r>
              <a:rPr lang="en-US" altLang="x-none" sz="2400" i="1">
                <a:solidFill>
                  <a:srgbClr val="000099"/>
                </a:solidFill>
                <a:latin typeface="Gill Sans MT" charset="0"/>
                <a:ea typeface="ＭＳ Ｐゴシック" charset="-128"/>
              </a:rPr>
              <a:t>name servers</a:t>
            </a:r>
            <a:endParaRPr lang="en-US" altLang="x-none" sz="2400">
              <a:solidFill>
                <a:srgbClr val="000099"/>
              </a:solidFill>
              <a:latin typeface="Gill Sans MT" charset="0"/>
              <a:ea typeface="ＭＳ Ｐゴシック" charset="-128"/>
            </a:endParaRPr>
          </a:p>
          <a:p>
            <a:r>
              <a:rPr lang="en-US" altLang="x-none" sz="2400" i="1">
                <a:solidFill>
                  <a:srgbClr val="000099"/>
                </a:solidFill>
                <a:latin typeface="Gill Sans MT" charset="0"/>
                <a:ea typeface="ＭＳ Ｐゴシック" charset="-128"/>
              </a:rPr>
              <a:t>application-layer protocol:</a:t>
            </a:r>
            <a:r>
              <a:rPr lang="en-US" altLang="x-none" sz="2400">
                <a:latin typeface="Gill Sans MT" charset="0"/>
                <a:ea typeface="ＭＳ Ｐゴシック" charset="-128"/>
              </a:rPr>
              <a:t> hosts, name servers communicate to </a:t>
            </a:r>
            <a:r>
              <a:rPr lang="en-US" altLang="x-none" sz="2400" i="1">
                <a:solidFill>
                  <a:srgbClr val="000099"/>
                </a:solidFill>
                <a:latin typeface="Gill Sans MT" charset="0"/>
                <a:ea typeface="ＭＳ Ｐゴシック" charset="-128"/>
              </a:rPr>
              <a:t>resolve</a:t>
            </a:r>
            <a:r>
              <a:rPr lang="en-US" altLang="x-none" sz="2400">
                <a:solidFill>
                  <a:srgbClr val="FF0000"/>
                </a:solidFill>
                <a:latin typeface="Gill Sans MT" charset="0"/>
                <a:ea typeface="ＭＳ Ｐゴシック" charset="-128"/>
              </a:rPr>
              <a:t> </a:t>
            </a:r>
            <a:r>
              <a:rPr lang="en-US" altLang="x-none" sz="2400">
                <a:latin typeface="Gill Sans MT" charset="0"/>
                <a:ea typeface="ＭＳ Ｐゴシック" charset="-128"/>
              </a:rPr>
              <a:t>names (address/name translation)</a:t>
            </a:r>
          </a:p>
          <a:p>
            <a:pPr lvl="1">
              <a:lnSpc>
                <a:spcPct val="90000"/>
              </a:lnSpc>
            </a:pPr>
            <a:r>
              <a:rPr lang="en-US" altLang="x-none" sz="2200">
                <a:latin typeface="Gill Sans MT" charset="0"/>
                <a:ea typeface="ＭＳ Ｐゴシック" charset="-128"/>
              </a:rPr>
              <a:t>note: core Internet function, implemented as application-layer protocol</a:t>
            </a:r>
          </a:p>
          <a:p>
            <a:pPr lvl="1">
              <a:lnSpc>
                <a:spcPct val="90000"/>
              </a:lnSpc>
            </a:pPr>
            <a:r>
              <a:rPr lang="en-US" altLang="x-none" sz="2200">
                <a:latin typeface="Gill Sans MT" charset="0"/>
                <a:ea typeface="ＭＳ Ｐゴシック" charset="-128"/>
              </a:rPr>
              <a:t>complexity at network</a:t>
            </a:r>
            <a:r>
              <a:rPr lang="ja-JP" altLang="en-US" sz="2200">
                <a:latin typeface="Gill Sans MT" charset="0"/>
                <a:ea typeface="ＭＳ Ｐゴシック" charset="-128"/>
              </a:rPr>
              <a:t>’</a:t>
            </a:r>
            <a:r>
              <a:rPr lang="en-US" altLang="ja-JP" sz="2200">
                <a:latin typeface="Gill Sans MT" charset="0"/>
                <a:ea typeface="ＭＳ Ｐゴシック" charset="-128"/>
              </a:rPr>
              <a:t>s </a:t>
            </a:r>
            <a:r>
              <a:rPr lang="ja-JP" altLang="en-US" sz="2200">
                <a:latin typeface="Gill Sans MT" charset="0"/>
                <a:ea typeface="ＭＳ Ｐゴシック" charset="-128"/>
              </a:rPr>
              <a:t>“</a:t>
            </a:r>
            <a:r>
              <a:rPr lang="en-US" altLang="ja-JP" sz="2200">
                <a:latin typeface="Gill Sans MT" charset="0"/>
                <a:ea typeface="ＭＳ Ｐゴシック" charset="-128"/>
              </a:rPr>
              <a:t>edge</a:t>
            </a:r>
            <a:r>
              <a:rPr lang="ja-JP" altLang="en-US" sz="2200">
                <a:latin typeface="Gill Sans MT" charset="0"/>
                <a:ea typeface="ＭＳ Ｐゴシック" charset="-128"/>
              </a:rPr>
              <a:t>”</a:t>
            </a:r>
            <a:endParaRPr lang="en-US" altLang="x-none" sz="2200">
              <a:latin typeface="Gill Sans MT" charset="0"/>
              <a:ea typeface="ＭＳ Ｐゴシック" charset="-128"/>
            </a:endParaRPr>
          </a:p>
        </p:txBody>
      </p:sp>
    </p:spTree>
    <p:extLst>
      <p:ext uri="{BB962C8B-B14F-4D97-AF65-F5344CB8AC3E}">
        <p14:creationId xmlns:p14="http://schemas.microsoft.com/office/powerpoint/2010/main" val="5459541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9990"/>
                                        </p:tgtEl>
                                        <p:attrNameLst>
                                          <p:attrName>style.visibility</p:attrName>
                                        </p:attrNameLst>
                                      </p:cBhvr>
                                      <p:to>
                                        <p:strVal val="visible"/>
                                      </p:to>
                                    </p:set>
                                    <p:animEffect transition="in" filter="dissolve">
                                      <p:cBhvr>
                                        <p:cTn id="7" dur="500"/>
                                        <p:tgtEl>
                                          <p:spTgt spid="169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9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47459" name="Rectangle 2"/>
          <p:cNvSpPr>
            <a:spLocks noGrp="1" noChangeArrowheads="1"/>
          </p:cNvSpPr>
          <p:nvPr>
            <p:ph type="title"/>
          </p:nvPr>
        </p:nvSpPr>
        <p:spPr>
          <a:xfrm>
            <a:off x="2057400" y="117475"/>
            <a:ext cx="7772400" cy="1143000"/>
          </a:xfrm>
        </p:spPr>
        <p:txBody>
          <a:bodyPr/>
          <a:lstStyle/>
          <a:p>
            <a:r>
              <a:rPr lang="en-US" altLang="x-none" sz="4000">
                <a:latin typeface="Gill Sans MT" charset="0"/>
                <a:ea typeface="ＭＳ Ｐゴシック" charset="-128"/>
              </a:rPr>
              <a:t>DNS: services, structure </a:t>
            </a:r>
            <a:endParaRPr lang="en-US" altLang="x-none">
              <a:latin typeface="Gill Sans MT" charset="0"/>
              <a:ea typeface="ＭＳ Ｐゴシック" charset="-128"/>
            </a:endParaRPr>
          </a:p>
        </p:txBody>
      </p:sp>
      <p:sp>
        <p:nvSpPr>
          <p:cNvPr id="147460" name="Rectangle 4"/>
          <p:cNvSpPr>
            <a:spLocks noGrp="1" noChangeArrowheads="1"/>
          </p:cNvSpPr>
          <p:nvPr>
            <p:ph type="body" sz="half" idx="2"/>
          </p:nvPr>
        </p:nvSpPr>
        <p:spPr>
          <a:xfrm>
            <a:off x="6096000" y="1271589"/>
            <a:ext cx="4191000" cy="2263775"/>
          </a:xfrm>
        </p:spPr>
        <p:txBody>
          <a:bodyPr>
            <a:normAutofit lnSpcReduction="10000"/>
          </a:bodyPr>
          <a:lstStyle/>
          <a:p>
            <a:pPr>
              <a:buFont typeface="Wingdings" charset="2"/>
              <a:buNone/>
            </a:pPr>
            <a:r>
              <a:rPr lang="en-US" altLang="x-none" i="1">
                <a:solidFill>
                  <a:srgbClr val="CC0000"/>
                </a:solidFill>
                <a:latin typeface="Gill Sans MT" charset="0"/>
                <a:ea typeface="ＭＳ Ｐゴシック" charset="-128"/>
              </a:rPr>
              <a:t>why not centralize DNS?</a:t>
            </a:r>
          </a:p>
          <a:p>
            <a:r>
              <a:rPr lang="en-US" altLang="x-none" sz="2400">
                <a:latin typeface="Gill Sans MT" charset="0"/>
                <a:ea typeface="ＭＳ Ｐゴシック" charset="-128"/>
              </a:rPr>
              <a:t>single point of failure</a:t>
            </a:r>
          </a:p>
          <a:p>
            <a:r>
              <a:rPr lang="en-US" altLang="x-none" sz="2400">
                <a:latin typeface="Gill Sans MT" charset="0"/>
                <a:ea typeface="ＭＳ Ｐゴシック" charset="-128"/>
              </a:rPr>
              <a:t>traffic volume</a:t>
            </a:r>
          </a:p>
          <a:p>
            <a:r>
              <a:rPr lang="en-US" altLang="x-none" sz="2400">
                <a:latin typeface="Gill Sans MT" charset="0"/>
                <a:ea typeface="ＭＳ Ｐゴシック" charset="-128"/>
              </a:rPr>
              <a:t>distant centralized database</a:t>
            </a:r>
          </a:p>
          <a:p>
            <a:r>
              <a:rPr lang="en-US" altLang="x-none" sz="2400">
                <a:latin typeface="Gill Sans MT" charset="0"/>
                <a:ea typeface="ＭＳ Ｐゴシック" charset="-128"/>
              </a:rPr>
              <a:t>maintenance</a:t>
            </a:r>
          </a:p>
          <a:p>
            <a:pPr>
              <a:buFont typeface="Wingdings" charset="2"/>
              <a:buNone/>
            </a:pPr>
            <a:endParaRPr lang="en-US" altLang="x-none" sz="2400">
              <a:latin typeface="Gill Sans MT" charset="0"/>
              <a:ea typeface="ＭＳ Ｐゴシック" charset="-128"/>
            </a:endParaRPr>
          </a:p>
        </p:txBody>
      </p:sp>
      <p:sp>
        <p:nvSpPr>
          <p:cNvPr id="147461" name="Rectangle 5"/>
          <p:cNvSpPr>
            <a:spLocks noGrp="1" noChangeArrowheads="1"/>
          </p:cNvSpPr>
          <p:nvPr>
            <p:ph type="body" sz="half" idx="1"/>
          </p:nvPr>
        </p:nvSpPr>
        <p:spPr>
          <a:xfrm>
            <a:off x="2255838" y="1300163"/>
            <a:ext cx="3810000" cy="4648200"/>
          </a:xfrm>
        </p:spPr>
        <p:txBody>
          <a:bodyPr/>
          <a:lstStyle/>
          <a:p>
            <a:pPr>
              <a:buFont typeface="Wingdings" charset="2"/>
              <a:buNone/>
            </a:pPr>
            <a:r>
              <a:rPr lang="en-US" altLang="x-none" i="1">
                <a:solidFill>
                  <a:srgbClr val="CC0000"/>
                </a:solidFill>
                <a:latin typeface="Gill Sans MT" charset="0"/>
                <a:ea typeface="ＭＳ Ｐゴシック" charset="-128"/>
              </a:rPr>
              <a:t>DNS services</a:t>
            </a:r>
          </a:p>
          <a:p>
            <a:r>
              <a:rPr lang="en-US" altLang="x-none" sz="2400">
                <a:latin typeface="Gill Sans MT" charset="0"/>
                <a:ea typeface="ＭＳ Ｐゴシック" charset="-128"/>
              </a:rPr>
              <a:t>hostname to IP address translation</a:t>
            </a:r>
          </a:p>
          <a:p>
            <a:r>
              <a:rPr lang="en-US" altLang="x-none" sz="2400">
                <a:latin typeface="Gill Sans MT" charset="0"/>
                <a:ea typeface="ＭＳ Ｐゴシック" charset="-128"/>
              </a:rPr>
              <a:t>host aliasing</a:t>
            </a:r>
          </a:p>
          <a:p>
            <a:pPr lvl="1"/>
            <a:r>
              <a:rPr lang="en-US" altLang="x-none" sz="2000">
                <a:latin typeface="Gill Sans MT" charset="0"/>
                <a:ea typeface="ＭＳ Ｐゴシック" charset="-128"/>
              </a:rPr>
              <a:t>canonical, alias names</a:t>
            </a:r>
          </a:p>
          <a:p>
            <a:r>
              <a:rPr lang="en-US" altLang="x-none" sz="2400">
                <a:latin typeface="Gill Sans MT" charset="0"/>
                <a:ea typeface="ＭＳ Ｐゴシック" charset="-128"/>
              </a:rPr>
              <a:t>mail server aliasing</a:t>
            </a:r>
          </a:p>
          <a:p>
            <a:r>
              <a:rPr lang="en-US" altLang="x-none" sz="2400">
                <a:latin typeface="Gill Sans MT" charset="0"/>
                <a:ea typeface="ＭＳ Ｐゴシック" charset="-128"/>
              </a:rPr>
              <a:t>load distribution</a:t>
            </a:r>
          </a:p>
          <a:p>
            <a:pPr lvl="1"/>
            <a:r>
              <a:rPr lang="en-US" altLang="x-none">
                <a:latin typeface="Gill Sans MT" charset="0"/>
                <a:ea typeface="ＭＳ Ｐゴシック" charset="-128"/>
              </a:rPr>
              <a:t>replicated Web servers: many IP addresses correspond to one name</a:t>
            </a:r>
          </a:p>
          <a:p>
            <a:endParaRPr lang="en-US" altLang="x-none" sz="2400">
              <a:latin typeface="Gill Sans MT" charset="0"/>
              <a:ea typeface="ＭＳ Ｐゴシック" charset="-128"/>
            </a:endParaRPr>
          </a:p>
        </p:txBody>
      </p:sp>
      <p:pic>
        <p:nvPicPr>
          <p:cNvPr id="147462"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5501" y="915989"/>
            <a:ext cx="54848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7" name="Text Box 11"/>
          <p:cNvSpPr txBox="1">
            <a:spLocks noChangeArrowheads="1"/>
          </p:cNvSpPr>
          <p:nvPr/>
        </p:nvSpPr>
        <p:spPr bwMode="auto">
          <a:xfrm>
            <a:off x="6732588" y="3429001"/>
            <a:ext cx="29067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i="1">
                <a:latin typeface="Arial" charset="0"/>
              </a:rPr>
              <a:t>A: </a:t>
            </a:r>
            <a:r>
              <a:rPr lang="en-US" altLang="x-none" i="1">
                <a:solidFill>
                  <a:srgbClr val="CC0000"/>
                </a:solidFill>
                <a:latin typeface="Arial" charset="0"/>
              </a:rPr>
              <a:t>doesn</a:t>
            </a:r>
            <a:r>
              <a:rPr lang="en-US" altLang="en-US" i="1">
                <a:solidFill>
                  <a:srgbClr val="CC0000"/>
                </a:solidFill>
                <a:latin typeface="Arial" charset="0"/>
              </a:rPr>
              <a:t>‘</a:t>
            </a:r>
            <a:r>
              <a:rPr lang="en-US" altLang="x-none" i="1">
                <a:solidFill>
                  <a:srgbClr val="CC0000"/>
                </a:solidFill>
                <a:latin typeface="Arial" charset="0"/>
              </a:rPr>
              <a:t>t</a:t>
            </a:r>
            <a:r>
              <a:rPr lang="en-US" altLang="ja-JP" i="1">
                <a:solidFill>
                  <a:srgbClr val="CC0000"/>
                </a:solidFill>
                <a:latin typeface="Arial" charset="0"/>
              </a:rPr>
              <a:t> scale!</a:t>
            </a:r>
            <a:endParaRPr lang="en-US" altLang="x-none" i="1">
              <a:latin typeface="Arial" charset="0"/>
            </a:endParaRPr>
          </a:p>
        </p:txBody>
      </p:sp>
    </p:spTree>
    <p:extLst>
      <p:ext uri="{BB962C8B-B14F-4D97-AF65-F5344CB8AC3E}">
        <p14:creationId xmlns:p14="http://schemas.microsoft.com/office/powerpoint/2010/main" val="10909363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907"/>
                                        </p:tgtEl>
                                        <p:attrNameLst>
                                          <p:attrName>style.visibility</p:attrName>
                                        </p:attrNameLst>
                                      </p:cBhvr>
                                      <p:to>
                                        <p:strVal val="visible"/>
                                      </p:to>
                                    </p:set>
                                    <p:animEffect transition="in" filter="dissolve">
                                      <p:cBhvr>
                                        <p:cTn id="7" dur="500"/>
                                        <p:tgtEl>
                                          <p:spTgt spid="80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49506" name="Rectangle 8"/>
          <p:cNvSpPr>
            <a:spLocks noGrp="1" noChangeArrowheads="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2-</a:t>
            </a:r>
            <a:fld id="{4493EFA0-6C22-8545-91FA-1562F9C77B38}" type="slidenum">
              <a:rPr lang="en-US" altLang="x-none" sz="1200">
                <a:latin typeface="Tahoma" charset="0"/>
              </a:rPr>
              <a:pPr>
                <a:lnSpc>
                  <a:spcPct val="100000"/>
                </a:lnSpc>
                <a:spcBef>
                  <a:spcPct val="0"/>
                </a:spcBef>
                <a:buClrTx/>
                <a:buSzTx/>
                <a:buFontTx/>
                <a:buNone/>
              </a:pPr>
              <a:t>49</a:t>
            </a:fld>
            <a:endParaRPr lang="en-US" altLang="x-none" sz="1200">
              <a:latin typeface="Tahoma" charset="0"/>
            </a:endParaRPr>
          </a:p>
        </p:txBody>
      </p:sp>
      <p:grpSp>
        <p:nvGrpSpPr>
          <p:cNvPr id="149507" name="Group 23"/>
          <p:cNvGrpSpPr>
            <a:grpSpLocks/>
          </p:cNvGrpSpPr>
          <p:nvPr/>
        </p:nvGrpSpPr>
        <p:grpSpPr bwMode="auto">
          <a:xfrm>
            <a:off x="1962150" y="1193800"/>
            <a:ext cx="8205788" cy="2444750"/>
            <a:chOff x="230" y="576"/>
            <a:chExt cx="5504" cy="1757"/>
          </a:xfrm>
        </p:grpSpPr>
        <p:sp>
          <p:nvSpPr>
            <p:cNvPr id="149513" name="Text Box 2"/>
            <p:cNvSpPr txBox="1">
              <a:spLocks noChangeArrowheads="1"/>
            </p:cNvSpPr>
            <p:nvPr/>
          </p:nvSpPr>
          <p:spPr bwMode="auto">
            <a:xfrm>
              <a:off x="2256" y="576"/>
              <a:ext cx="1385"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Root DNS Servers</a:t>
              </a:r>
            </a:p>
          </p:txBody>
        </p:sp>
        <p:sp>
          <p:nvSpPr>
            <p:cNvPr id="149514" name="Text Box 4"/>
            <p:cNvSpPr txBox="1">
              <a:spLocks noChangeArrowheads="1"/>
            </p:cNvSpPr>
            <p:nvPr/>
          </p:nvSpPr>
          <p:spPr bwMode="auto">
            <a:xfrm>
              <a:off x="528" y="1344"/>
              <a:ext cx="1325"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com DNS servers</a:t>
              </a:r>
            </a:p>
          </p:txBody>
        </p:sp>
        <p:sp>
          <p:nvSpPr>
            <p:cNvPr id="149515" name="Text Box 5"/>
            <p:cNvSpPr txBox="1">
              <a:spLocks noChangeArrowheads="1"/>
            </p:cNvSpPr>
            <p:nvPr/>
          </p:nvSpPr>
          <p:spPr bwMode="auto">
            <a:xfrm>
              <a:off x="2304" y="1296"/>
              <a:ext cx="12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org DNS servers</a:t>
              </a:r>
            </a:p>
          </p:txBody>
        </p:sp>
        <p:sp>
          <p:nvSpPr>
            <p:cNvPr id="149516" name="Text Box 6"/>
            <p:cNvSpPr txBox="1">
              <a:spLocks noChangeArrowheads="1"/>
            </p:cNvSpPr>
            <p:nvPr/>
          </p:nvSpPr>
          <p:spPr bwMode="auto">
            <a:xfrm>
              <a:off x="4032" y="1296"/>
              <a:ext cx="1291"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edu DNS servers</a:t>
              </a:r>
            </a:p>
          </p:txBody>
        </p:sp>
        <p:sp>
          <p:nvSpPr>
            <p:cNvPr id="149517" name="Line 7"/>
            <p:cNvSpPr>
              <a:spLocks noChangeShapeType="1"/>
            </p:cNvSpPr>
            <p:nvPr/>
          </p:nvSpPr>
          <p:spPr bwMode="auto">
            <a:xfrm flipH="1">
              <a:off x="1344" y="864"/>
              <a:ext cx="1392" cy="432"/>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18" name="Line 8"/>
            <p:cNvSpPr>
              <a:spLocks noChangeShapeType="1"/>
            </p:cNvSpPr>
            <p:nvPr/>
          </p:nvSpPr>
          <p:spPr bwMode="auto">
            <a:xfrm>
              <a:off x="2928" y="816"/>
              <a:ext cx="0" cy="48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19" name="Line 9"/>
            <p:cNvSpPr>
              <a:spLocks noChangeShapeType="1"/>
            </p:cNvSpPr>
            <p:nvPr/>
          </p:nvSpPr>
          <p:spPr bwMode="auto">
            <a:xfrm>
              <a:off x="3168" y="864"/>
              <a:ext cx="1440" cy="43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0" name="Text Box 10"/>
            <p:cNvSpPr txBox="1">
              <a:spLocks noChangeArrowheads="1"/>
            </p:cNvSpPr>
            <p:nvPr/>
          </p:nvSpPr>
          <p:spPr bwMode="auto">
            <a:xfrm>
              <a:off x="3878" y="175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poly.edu</a:t>
              </a:r>
            </a:p>
            <a:p>
              <a:pPr eaLnBrk="1" hangingPunct="1">
                <a:lnSpc>
                  <a:spcPct val="100000"/>
                </a:lnSpc>
                <a:spcBef>
                  <a:spcPct val="0"/>
                </a:spcBef>
                <a:buClrTx/>
                <a:buSzTx/>
                <a:buFontTx/>
                <a:buNone/>
              </a:pPr>
              <a:r>
                <a:rPr lang="en-US" altLang="x-none" sz="1800">
                  <a:latin typeface="Arial" charset="0"/>
                </a:rPr>
                <a:t>DNS servers</a:t>
              </a:r>
            </a:p>
          </p:txBody>
        </p:sp>
        <p:sp>
          <p:nvSpPr>
            <p:cNvPr id="149521" name="Text Box 11"/>
            <p:cNvSpPr txBox="1">
              <a:spLocks noChangeArrowheads="1"/>
            </p:cNvSpPr>
            <p:nvPr/>
          </p:nvSpPr>
          <p:spPr bwMode="auto">
            <a:xfrm>
              <a:off x="4742" y="175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umass.edu</a:t>
              </a:r>
            </a:p>
            <a:p>
              <a:pPr eaLnBrk="1" hangingPunct="1">
                <a:lnSpc>
                  <a:spcPct val="100000"/>
                </a:lnSpc>
                <a:spcBef>
                  <a:spcPct val="0"/>
                </a:spcBef>
                <a:buClrTx/>
                <a:buSzTx/>
                <a:buFontTx/>
                <a:buNone/>
              </a:pPr>
              <a:r>
                <a:rPr lang="en-US" altLang="x-none" sz="1800">
                  <a:latin typeface="Arial" charset="0"/>
                </a:rPr>
                <a:t>DNS servers</a:t>
              </a:r>
            </a:p>
          </p:txBody>
        </p:sp>
        <p:sp>
          <p:nvSpPr>
            <p:cNvPr id="149522" name="Line 12"/>
            <p:cNvSpPr>
              <a:spLocks noChangeShapeType="1"/>
            </p:cNvSpPr>
            <p:nvPr/>
          </p:nvSpPr>
          <p:spPr bwMode="auto">
            <a:xfrm flipH="1">
              <a:off x="4224" y="1536"/>
              <a:ext cx="336" cy="24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3" name="Line 13"/>
            <p:cNvSpPr>
              <a:spLocks noChangeShapeType="1"/>
            </p:cNvSpPr>
            <p:nvPr/>
          </p:nvSpPr>
          <p:spPr bwMode="auto">
            <a:xfrm>
              <a:off x="4848" y="1536"/>
              <a:ext cx="288" cy="24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4" name="Text Box 14"/>
            <p:cNvSpPr txBox="1">
              <a:spLocks noChangeArrowheads="1"/>
            </p:cNvSpPr>
            <p:nvPr/>
          </p:nvSpPr>
          <p:spPr bwMode="auto">
            <a:xfrm>
              <a:off x="230" y="1848"/>
              <a:ext cx="1010"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yahoo.com</a:t>
              </a:r>
            </a:p>
            <a:p>
              <a:pPr eaLnBrk="1" hangingPunct="1">
                <a:lnSpc>
                  <a:spcPct val="100000"/>
                </a:lnSpc>
                <a:spcBef>
                  <a:spcPct val="0"/>
                </a:spcBef>
                <a:buClrTx/>
                <a:buSzTx/>
                <a:buFontTx/>
                <a:buNone/>
              </a:pPr>
              <a:r>
                <a:rPr lang="en-US" altLang="x-none" sz="1800">
                  <a:latin typeface="Arial" charset="0"/>
                </a:rPr>
                <a:t>DNS servers</a:t>
              </a:r>
            </a:p>
          </p:txBody>
        </p:sp>
        <p:sp>
          <p:nvSpPr>
            <p:cNvPr id="149525" name="Text Box 15"/>
            <p:cNvSpPr txBox="1">
              <a:spLocks noChangeArrowheads="1"/>
            </p:cNvSpPr>
            <p:nvPr/>
          </p:nvSpPr>
          <p:spPr bwMode="auto">
            <a:xfrm>
              <a:off x="1248" y="1872"/>
              <a:ext cx="1001"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amazon.com</a:t>
              </a:r>
            </a:p>
            <a:p>
              <a:pPr eaLnBrk="1" hangingPunct="1">
                <a:lnSpc>
                  <a:spcPct val="100000"/>
                </a:lnSpc>
                <a:spcBef>
                  <a:spcPct val="0"/>
                </a:spcBef>
                <a:buClrTx/>
                <a:buSzTx/>
                <a:buFontTx/>
                <a:buNone/>
              </a:pPr>
              <a:r>
                <a:rPr lang="en-US" altLang="x-none" sz="1800">
                  <a:latin typeface="Arial" charset="0"/>
                </a:rPr>
                <a:t>DNS servers</a:t>
              </a:r>
            </a:p>
          </p:txBody>
        </p:sp>
        <p:sp>
          <p:nvSpPr>
            <p:cNvPr id="149526" name="Line 16"/>
            <p:cNvSpPr>
              <a:spLocks noChangeShapeType="1"/>
            </p:cNvSpPr>
            <p:nvPr/>
          </p:nvSpPr>
          <p:spPr bwMode="auto">
            <a:xfrm flipH="1">
              <a:off x="768" y="1584"/>
              <a:ext cx="192" cy="2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7" name="Line 17"/>
            <p:cNvSpPr>
              <a:spLocks noChangeShapeType="1"/>
            </p:cNvSpPr>
            <p:nvPr/>
          </p:nvSpPr>
          <p:spPr bwMode="auto">
            <a:xfrm>
              <a:off x="1392" y="1584"/>
              <a:ext cx="240" cy="2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28" name="Text Box 18"/>
            <p:cNvSpPr txBox="1">
              <a:spLocks noChangeArrowheads="1"/>
            </p:cNvSpPr>
            <p:nvPr/>
          </p:nvSpPr>
          <p:spPr bwMode="auto">
            <a:xfrm>
              <a:off x="2534" y="1799"/>
              <a:ext cx="993"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eaLnBrk="1" hangingPunct="1">
                <a:lnSpc>
                  <a:spcPct val="100000"/>
                </a:lnSpc>
                <a:spcBef>
                  <a:spcPct val="0"/>
                </a:spcBef>
                <a:buClrTx/>
                <a:buSzTx/>
                <a:buFontTx/>
                <a:buNone/>
              </a:pPr>
              <a:r>
                <a:rPr lang="en-US" altLang="x-none" sz="1800">
                  <a:latin typeface="Arial" charset="0"/>
                </a:rPr>
                <a:t>pbs.org</a:t>
              </a:r>
            </a:p>
            <a:p>
              <a:pPr eaLnBrk="1" hangingPunct="1">
                <a:lnSpc>
                  <a:spcPct val="100000"/>
                </a:lnSpc>
                <a:spcBef>
                  <a:spcPct val="0"/>
                </a:spcBef>
                <a:buClrTx/>
                <a:buSzTx/>
                <a:buFontTx/>
                <a:buNone/>
              </a:pPr>
              <a:r>
                <a:rPr lang="en-US" altLang="x-none" sz="1800">
                  <a:latin typeface="Arial" charset="0"/>
                </a:rPr>
                <a:t>DNS servers</a:t>
              </a:r>
            </a:p>
          </p:txBody>
        </p:sp>
        <p:sp>
          <p:nvSpPr>
            <p:cNvPr id="149529" name="Line 19"/>
            <p:cNvSpPr>
              <a:spLocks noChangeShapeType="1"/>
            </p:cNvSpPr>
            <p:nvPr/>
          </p:nvSpPr>
          <p:spPr bwMode="auto">
            <a:xfrm>
              <a:off x="2928" y="1536"/>
              <a:ext cx="0" cy="288"/>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49508" name="Rectangle 20"/>
          <p:cNvSpPr>
            <a:spLocks noGrp="1" noChangeArrowheads="1"/>
          </p:cNvSpPr>
          <p:nvPr>
            <p:ph type="title"/>
          </p:nvPr>
        </p:nvSpPr>
        <p:spPr>
          <a:xfrm>
            <a:off x="1992314" y="161926"/>
            <a:ext cx="8023225" cy="936625"/>
          </a:xfrm>
        </p:spPr>
        <p:txBody>
          <a:bodyPr/>
          <a:lstStyle/>
          <a:p>
            <a:r>
              <a:rPr lang="en-US" altLang="x-none" sz="3600">
                <a:latin typeface="Gill Sans MT" charset="0"/>
                <a:ea typeface="ＭＳ Ｐゴシック" charset="-128"/>
              </a:rPr>
              <a:t>DNS: a distributed, hierarchical database</a:t>
            </a:r>
          </a:p>
        </p:txBody>
      </p:sp>
      <p:sp>
        <p:nvSpPr>
          <p:cNvPr id="149509" name="Rectangle 22"/>
          <p:cNvSpPr>
            <a:spLocks noGrp="1" noChangeArrowheads="1"/>
          </p:cNvSpPr>
          <p:nvPr>
            <p:ph type="body" sz="half" idx="2"/>
          </p:nvPr>
        </p:nvSpPr>
        <p:spPr>
          <a:xfrm>
            <a:off x="2044700" y="3971925"/>
            <a:ext cx="8172450" cy="2133600"/>
          </a:xfrm>
        </p:spPr>
        <p:txBody>
          <a:bodyPr/>
          <a:lstStyle/>
          <a:p>
            <a:pPr>
              <a:buFont typeface="Wingdings" charset="2"/>
              <a:buNone/>
            </a:pPr>
            <a:r>
              <a:rPr lang="en-US" altLang="x-none" sz="2400" i="1">
                <a:solidFill>
                  <a:srgbClr val="000099"/>
                </a:solidFill>
                <a:latin typeface="Gill Sans MT" charset="0"/>
                <a:ea typeface="ＭＳ Ｐゴシック" charset="-128"/>
              </a:rPr>
              <a:t>client wants IP for www.amazon.com; 1</a:t>
            </a:r>
            <a:r>
              <a:rPr lang="en-US" altLang="x-none" sz="2400" i="1" baseline="30000">
                <a:solidFill>
                  <a:srgbClr val="000099"/>
                </a:solidFill>
                <a:latin typeface="Gill Sans MT" charset="0"/>
                <a:ea typeface="ＭＳ Ｐゴシック" charset="-128"/>
              </a:rPr>
              <a:t>st</a:t>
            </a:r>
            <a:r>
              <a:rPr lang="en-US" altLang="x-none" sz="2400" i="1">
                <a:solidFill>
                  <a:srgbClr val="000099"/>
                </a:solidFill>
                <a:latin typeface="Gill Sans MT" charset="0"/>
                <a:ea typeface="ＭＳ Ｐゴシック" charset="-128"/>
              </a:rPr>
              <a:t> approximation:</a:t>
            </a:r>
          </a:p>
          <a:p>
            <a:r>
              <a:rPr lang="en-US" altLang="x-none" sz="2200">
                <a:latin typeface="Gill Sans MT" charset="0"/>
                <a:ea typeface="ＭＳ Ｐゴシック" charset="-128"/>
              </a:rPr>
              <a:t>client queries root server to find com DNS server</a:t>
            </a:r>
          </a:p>
          <a:p>
            <a:r>
              <a:rPr lang="en-US" altLang="x-none" sz="2200">
                <a:latin typeface="Gill Sans MT" charset="0"/>
                <a:ea typeface="ＭＳ Ｐゴシック" charset="-128"/>
              </a:rPr>
              <a:t>client queries .com DNS server to get amazon.com DNS server</a:t>
            </a:r>
          </a:p>
          <a:p>
            <a:r>
              <a:rPr lang="en-US" altLang="x-none" sz="2200">
                <a:latin typeface="Gill Sans MT" charset="0"/>
                <a:ea typeface="ＭＳ Ｐゴシック" charset="-128"/>
              </a:rPr>
              <a:t>client queries amazon.com DNS server to get  IP address for www.amazon.com</a:t>
            </a:r>
          </a:p>
        </p:txBody>
      </p:sp>
      <p:pic>
        <p:nvPicPr>
          <p:cNvPr id="149510" name="Picture 28" descr="underline_ba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6" y="849314"/>
            <a:ext cx="8043863" cy="16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11" name="Text Box 29"/>
          <p:cNvSpPr txBox="1">
            <a:spLocks noChangeArrowheads="1"/>
          </p:cNvSpPr>
          <p:nvPr/>
        </p:nvSpPr>
        <p:spPr bwMode="auto">
          <a:xfrm>
            <a:off x="5481638" y="1687514"/>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sp>
        <p:nvSpPr>
          <p:cNvPr id="149512" name="Text Box 30"/>
          <p:cNvSpPr txBox="1">
            <a:spLocks noChangeArrowheads="1"/>
          </p:cNvSpPr>
          <p:nvPr/>
        </p:nvSpPr>
        <p:spPr bwMode="auto">
          <a:xfrm>
            <a:off x="6045200" y="168592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2000">
                <a:latin typeface="Arial" charset="0"/>
              </a:rPr>
              <a:t>…</a:t>
            </a:r>
          </a:p>
        </p:txBody>
      </p:sp>
    </p:spTree>
    <p:extLst>
      <p:ext uri="{BB962C8B-B14F-4D97-AF65-F5344CB8AC3E}">
        <p14:creationId xmlns:p14="http://schemas.microsoft.com/office/powerpoint/2010/main" val="19976996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Footer Placeholder 2"/>
          <p:cNvSpPr>
            <a:spLocks noGrp="1"/>
          </p:cNvSpPr>
          <p:nvPr>
            <p:ph type="ftr" sz="quarter" idx="11"/>
          </p:nvPr>
        </p:nvSpPr>
        <p:spPr>
          <a:xfrm>
            <a:off x="8897938" y="6467476"/>
            <a:ext cx="1098550" cy="288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latin typeface="Tahoma" charset="0"/>
              </a:rPr>
              <a:t>Introduction</a:t>
            </a:r>
          </a:p>
        </p:txBody>
      </p:sp>
      <p:sp>
        <p:nvSpPr>
          <p:cNvPr id="25602" name="Rectangle 3"/>
          <p:cNvSpPr>
            <a:spLocks noGrp="1" noChangeArrowheads="1"/>
          </p:cNvSpPr>
          <p:nvPr>
            <p:ph type="body" sz="half" idx="4294967295"/>
          </p:nvPr>
        </p:nvSpPr>
        <p:spPr>
          <a:xfrm>
            <a:off x="1970088" y="1516063"/>
            <a:ext cx="4768850" cy="4457700"/>
          </a:xfrm>
        </p:spPr>
        <p:txBody>
          <a:bodyPr/>
          <a:lstStyle/>
          <a:p>
            <a:pPr marL="231775" indent="-231775"/>
            <a:r>
              <a:rPr lang="en-US" altLang="x-none" sz="2400" i="1">
                <a:solidFill>
                  <a:srgbClr val="CC0000"/>
                </a:solidFill>
                <a:ea typeface="ＭＳ Ｐゴシック" charset="-128"/>
              </a:rPr>
              <a:t>Internet: </a:t>
            </a:r>
            <a:r>
              <a:rPr lang="ja-JP" altLang="en-US" sz="2400">
                <a:solidFill>
                  <a:srgbClr val="CC0000"/>
                </a:solidFill>
                <a:ea typeface="ＭＳ Ｐゴシック" charset="-128"/>
              </a:rPr>
              <a:t>“</a:t>
            </a:r>
            <a:r>
              <a:rPr lang="en-US" altLang="ja-JP" sz="2400">
                <a:solidFill>
                  <a:srgbClr val="CC0000"/>
                </a:solidFill>
                <a:ea typeface="ＭＳ Ｐゴシック" charset="-128"/>
              </a:rPr>
              <a:t>network of networks</a:t>
            </a:r>
            <a:r>
              <a:rPr lang="ja-JP" altLang="en-US" sz="2400">
                <a:solidFill>
                  <a:srgbClr val="CC0000"/>
                </a:solidFill>
                <a:ea typeface="ＭＳ Ｐゴシック" charset="-128"/>
              </a:rPr>
              <a:t>”</a:t>
            </a:r>
            <a:endParaRPr lang="en-US" altLang="ja-JP" sz="2400">
              <a:solidFill>
                <a:srgbClr val="CC0000"/>
              </a:solidFill>
              <a:ea typeface="ＭＳ Ｐゴシック" charset="-128"/>
            </a:endParaRPr>
          </a:p>
          <a:p>
            <a:pPr marL="682625" lvl="1" indent="-225425"/>
            <a:r>
              <a:rPr lang="en-US" altLang="x-none" sz="2000"/>
              <a:t>Interconnected ISPs</a:t>
            </a:r>
          </a:p>
          <a:p>
            <a:pPr marL="231775" indent="-231775"/>
            <a:r>
              <a:rPr lang="en-US" altLang="x-none" sz="2400" i="1">
                <a:solidFill>
                  <a:srgbClr val="CC0000"/>
                </a:solidFill>
                <a:ea typeface="ＭＳ Ｐゴシック" charset="-128"/>
              </a:rPr>
              <a:t>protocols</a:t>
            </a:r>
            <a:r>
              <a:rPr lang="en-US" altLang="x-none" sz="2400">
                <a:solidFill>
                  <a:srgbClr val="FF0000"/>
                </a:solidFill>
                <a:ea typeface="ＭＳ Ｐゴシック" charset="-128"/>
              </a:rPr>
              <a:t> </a:t>
            </a:r>
            <a:r>
              <a:rPr lang="en-US" altLang="x-none" sz="2400">
                <a:ea typeface="ＭＳ Ｐゴシック" charset="-128"/>
              </a:rPr>
              <a:t>control sending, receiving of messages</a:t>
            </a:r>
          </a:p>
          <a:p>
            <a:pPr marL="682625" lvl="1" indent="-225425"/>
            <a:r>
              <a:rPr lang="en-US" altLang="x-none" sz="2000"/>
              <a:t>e.g., TCP, IP, HTTP, Skype,  802.11</a:t>
            </a:r>
            <a:endParaRPr lang="en-US" altLang="x-none"/>
          </a:p>
          <a:p>
            <a:pPr marL="231775" indent="-231775"/>
            <a:r>
              <a:rPr lang="en-US" altLang="x-none" sz="2400" i="1">
                <a:solidFill>
                  <a:srgbClr val="C00000"/>
                </a:solidFill>
                <a:ea typeface="ＭＳ Ｐゴシック" charset="-128"/>
              </a:rPr>
              <a:t>Internet  standards</a:t>
            </a:r>
          </a:p>
          <a:p>
            <a:pPr marL="682625" lvl="1" indent="-225425"/>
            <a:r>
              <a:rPr lang="en-US" altLang="x-none" sz="2000"/>
              <a:t>RFC: Request for comments</a:t>
            </a:r>
          </a:p>
          <a:p>
            <a:pPr marL="682625" lvl="1" indent="-225425"/>
            <a:r>
              <a:rPr lang="en-US" altLang="x-none" sz="2000"/>
              <a:t>IETF: Internet Engineering Task Force</a:t>
            </a:r>
          </a:p>
        </p:txBody>
      </p:sp>
      <p:sp>
        <p:nvSpPr>
          <p:cNvPr id="25603" name="Rectangle 2"/>
          <p:cNvSpPr>
            <a:spLocks noChangeArrowheads="1"/>
          </p:cNvSpPr>
          <p:nvPr/>
        </p:nvSpPr>
        <p:spPr bwMode="auto">
          <a:xfrm>
            <a:off x="1736725" y="190501"/>
            <a:ext cx="83820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3600" dirty="0">
                <a:solidFill>
                  <a:srgbClr val="000099"/>
                </a:solidFill>
                <a:latin typeface="Gill Sans MT" charset="0"/>
              </a:rPr>
              <a:t>What</a:t>
            </a:r>
            <a:r>
              <a:rPr lang="ja-JP" altLang="en-US" sz="3600" dirty="0">
                <a:solidFill>
                  <a:srgbClr val="000099"/>
                </a:solidFill>
                <a:latin typeface="Gill Sans MT" charset="0"/>
              </a:rPr>
              <a:t>’</a:t>
            </a:r>
            <a:r>
              <a:rPr lang="en-US" altLang="ja-JP" sz="3600" dirty="0">
                <a:solidFill>
                  <a:srgbClr val="000099"/>
                </a:solidFill>
                <a:latin typeface="Gill Sans MT" charset="0"/>
              </a:rPr>
              <a:t>s the Internet: </a:t>
            </a:r>
            <a:r>
              <a:rPr lang="ja-JP" altLang="en-US" sz="3600" dirty="0">
                <a:solidFill>
                  <a:srgbClr val="000099"/>
                </a:solidFill>
                <a:latin typeface="Gill Sans MT" charset="0"/>
              </a:rPr>
              <a:t>“</a:t>
            </a:r>
            <a:r>
              <a:rPr lang="en-US" altLang="ja-JP" sz="3600" dirty="0">
                <a:solidFill>
                  <a:srgbClr val="000099"/>
                </a:solidFill>
                <a:latin typeface="Gill Sans MT" charset="0"/>
              </a:rPr>
              <a:t>nuts and volts</a:t>
            </a:r>
            <a:r>
              <a:rPr lang="ja-JP" altLang="en-US" sz="3600" dirty="0">
                <a:solidFill>
                  <a:srgbClr val="000099"/>
                </a:solidFill>
                <a:latin typeface="Gill Sans MT" charset="0"/>
              </a:rPr>
              <a:t>”</a:t>
            </a:r>
            <a:r>
              <a:rPr lang="en-US" altLang="ja-JP" sz="3600" dirty="0">
                <a:solidFill>
                  <a:srgbClr val="000099"/>
                </a:solidFill>
                <a:latin typeface="Gill Sans MT" charset="0"/>
              </a:rPr>
              <a:t> view</a:t>
            </a:r>
            <a:endParaRPr lang="en-US" altLang="x-none" sz="4400" dirty="0">
              <a:solidFill>
                <a:srgbClr val="000099"/>
              </a:solidFill>
              <a:latin typeface="Gill Sans MT" charset="0"/>
            </a:endParaRPr>
          </a:p>
        </p:txBody>
      </p:sp>
      <p:pic>
        <p:nvPicPr>
          <p:cNvPr id="25604" name="Picture 330" descr="underline_ba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4201" y="868364"/>
            <a:ext cx="8228013" cy="14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06" name="Group 979"/>
          <p:cNvGrpSpPr>
            <a:grpSpLocks/>
          </p:cNvGrpSpPr>
          <p:nvPr/>
        </p:nvGrpSpPr>
        <p:grpSpPr bwMode="auto">
          <a:xfrm>
            <a:off x="6726239" y="1384300"/>
            <a:ext cx="3551237" cy="4743450"/>
            <a:chOff x="5202238" y="1384300"/>
            <a:chExt cx="3551237" cy="4743450"/>
          </a:xfrm>
        </p:grpSpPr>
        <p:sp>
          <p:nvSpPr>
            <p:cNvPr id="25607" name="Freeform 416"/>
            <p:cNvSpPr>
              <a:spLocks/>
            </p:cNvSpPr>
            <p:nvPr/>
          </p:nvSpPr>
          <p:spPr bwMode="auto">
            <a:xfrm>
              <a:off x="7023100" y="2001838"/>
              <a:ext cx="1730375" cy="1125537"/>
            </a:xfrm>
            <a:custGeom>
              <a:avLst/>
              <a:gdLst>
                <a:gd name="T0" fmla="*/ 2147483647 w 765"/>
                <a:gd name="T1" fmla="*/ 2147483647 h 459"/>
                <a:gd name="T2" fmla="*/ 2147483647 w 765"/>
                <a:gd name="T3" fmla="*/ 2147483647 h 459"/>
                <a:gd name="T4" fmla="*/ 2147483647 w 765"/>
                <a:gd name="T5" fmla="*/ 2147483647 h 459"/>
                <a:gd name="T6" fmla="*/ 2147483647 w 765"/>
                <a:gd name="T7" fmla="*/ 2147483647 h 459"/>
                <a:gd name="T8" fmla="*/ 2147483647 w 765"/>
                <a:gd name="T9" fmla="*/ 2147483647 h 459"/>
                <a:gd name="T10" fmla="*/ 2147483647 w 765"/>
                <a:gd name="T11" fmla="*/ 2147483647 h 459"/>
                <a:gd name="T12" fmla="*/ 2147483647 w 765"/>
                <a:gd name="T13" fmla="*/ 2147483647 h 459"/>
                <a:gd name="T14" fmla="*/ 2147483647 w 765"/>
                <a:gd name="T15" fmla="*/ 2147483647 h 459"/>
                <a:gd name="T16" fmla="*/ 2147483647 w 765"/>
                <a:gd name="T17" fmla="*/ 2147483647 h 459"/>
                <a:gd name="T18" fmla="*/ 2147483647 w 765"/>
                <a:gd name="T19" fmla="*/ 2147483647 h 459"/>
                <a:gd name="T20" fmla="*/ 2147483647 w 765"/>
                <a:gd name="T21" fmla="*/ 2147483647 h 459"/>
                <a:gd name="T22" fmla="*/ 2147483647 w 765"/>
                <a:gd name="T23" fmla="*/ 2147483647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rgbClr val="00CCFF"/>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8" name="Freeform 415"/>
            <p:cNvSpPr>
              <a:spLocks/>
            </p:cNvSpPr>
            <p:nvPr/>
          </p:nvSpPr>
          <p:spPr bwMode="auto">
            <a:xfrm>
              <a:off x="7004050" y="3527425"/>
              <a:ext cx="1314450" cy="674688"/>
            </a:xfrm>
            <a:custGeom>
              <a:avLst/>
              <a:gdLst>
                <a:gd name="T0" fmla="*/ 2147483647 w 828"/>
                <a:gd name="T1" fmla="*/ 2147483647 h 425"/>
                <a:gd name="T2" fmla="*/ 2147483647 w 828"/>
                <a:gd name="T3" fmla="*/ 2147483647 h 425"/>
                <a:gd name="T4" fmla="*/ 2147483647 w 828"/>
                <a:gd name="T5" fmla="*/ 2147483647 h 425"/>
                <a:gd name="T6" fmla="*/ 2147483647 w 828"/>
                <a:gd name="T7" fmla="*/ 2147483647 h 425"/>
                <a:gd name="T8" fmla="*/ 2147483647 w 828"/>
                <a:gd name="T9" fmla="*/ 2147483647 h 425"/>
                <a:gd name="T10" fmla="*/ 2147483647 w 828"/>
                <a:gd name="T11" fmla="*/ 2147483647 h 425"/>
                <a:gd name="T12" fmla="*/ 2147483647 w 828"/>
                <a:gd name="T13" fmla="*/ 2147483647 h 425"/>
                <a:gd name="T14" fmla="*/ 2147483647 w 828"/>
                <a:gd name="T15" fmla="*/ 2147483647 h 425"/>
                <a:gd name="T16" fmla="*/ 2147483647 w 828"/>
                <a:gd name="T17" fmla="*/ 2147483647 h 425"/>
                <a:gd name="T18" fmla="*/ 2147483647 w 828"/>
                <a:gd name="T19" fmla="*/ 2147483647 h 425"/>
                <a:gd name="T20" fmla="*/ 2147483647 w 828"/>
                <a:gd name="T21" fmla="*/ 2147483647 h 425"/>
                <a:gd name="T22" fmla="*/ 2147483647 w 828"/>
                <a:gd name="T23" fmla="*/ 2147483647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09" name="Freeform 665"/>
            <p:cNvSpPr>
              <a:spLocks/>
            </p:cNvSpPr>
            <p:nvPr/>
          </p:nvSpPr>
          <p:spPr bwMode="auto">
            <a:xfrm>
              <a:off x="5202238" y="1712913"/>
              <a:ext cx="1736725" cy="1071562"/>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610" name="Group 666"/>
            <p:cNvGrpSpPr>
              <a:grpSpLocks/>
            </p:cNvGrpSpPr>
            <p:nvPr/>
          </p:nvGrpSpPr>
          <p:grpSpPr bwMode="auto">
            <a:xfrm>
              <a:off x="5329977" y="2980450"/>
              <a:ext cx="1458912" cy="933450"/>
              <a:chOff x="2889" y="1631"/>
              <a:chExt cx="980" cy="743"/>
            </a:xfrm>
          </p:grpSpPr>
          <p:sp>
            <p:nvSpPr>
              <p:cNvPr id="26217" name="Rectangle 667"/>
              <p:cNvSpPr>
                <a:spLocks noChangeArrowheads="1"/>
              </p:cNvSpPr>
              <p:nvPr/>
            </p:nvSpPr>
            <p:spPr bwMode="auto">
              <a:xfrm>
                <a:off x="3046" y="1841"/>
                <a:ext cx="663" cy="533"/>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218" name="AutoShape 668"/>
              <p:cNvSpPr>
                <a:spLocks noChangeArrowheads="1"/>
              </p:cNvSpPr>
              <p:nvPr/>
            </p:nvSpPr>
            <p:spPr bwMode="auto">
              <a:xfrm>
                <a:off x="2889" y="1631"/>
                <a:ext cx="980" cy="253"/>
              </a:xfrm>
              <a:prstGeom prst="triangle">
                <a:avLst>
                  <a:gd name="adj" fmla="val 50000"/>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00CCFF"/>
                  </a:solidFill>
                </a:endParaRPr>
              </a:p>
            </p:txBody>
          </p:sp>
        </p:grpSp>
        <p:sp>
          <p:nvSpPr>
            <p:cNvPr id="25611" name="Freeform 669"/>
            <p:cNvSpPr>
              <a:spLocks/>
            </p:cNvSpPr>
            <p:nvPr/>
          </p:nvSpPr>
          <p:spPr bwMode="auto">
            <a:xfrm>
              <a:off x="5364163" y="4331380"/>
              <a:ext cx="3225800" cy="1665288"/>
            </a:xfrm>
            <a:custGeom>
              <a:avLst/>
              <a:gdLst>
                <a:gd name="T0" fmla="*/ 2147483647 w 2032"/>
                <a:gd name="T1" fmla="*/ 2147483647 h 1049"/>
                <a:gd name="T2" fmla="*/ 2147483647 w 2032"/>
                <a:gd name="T3" fmla="*/ 2147483647 h 1049"/>
                <a:gd name="T4" fmla="*/ 2147483647 w 2032"/>
                <a:gd name="T5" fmla="*/ 2147483647 h 1049"/>
                <a:gd name="T6" fmla="*/ 2147483647 w 2032"/>
                <a:gd name="T7" fmla="*/ 2147483647 h 1049"/>
                <a:gd name="T8" fmla="*/ 2147483647 w 2032"/>
                <a:gd name="T9" fmla="*/ 2147483647 h 1049"/>
                <a:gd name="T10" fmla="*/ 2147483647 w 2032"/>
                <a:gd name="T11" fmla="*/ 2147483647 h 1049"/>
                <a:gd name="T12" fmla="*/ 2147483647 w 2032"/>
                <a:gd name="T13" fmla="*/ 2147483647 h 1049"/>
                <a:gd name="T14" fmla="*/ 2147483647 w 2032"/>
                <a:gd name="T15" fmla="*/ 2147483647 h 1049"/>
                <a:gd name="T16" fmla="*/ 2147483647 w 2032"/>
                <a:gd name="T17" fmla="*/ 2147483647 h 1049"/>
                <a:gd name="T18" fmla="*/ 2147483647 w 2032"/>
                <a:gd name="T19" fmla="*/ 2147483647 h 1049"/>
                <a:gd name="T20" fmla="*/ 2147483647 w 2032"/>
                <a:gd name="T21" fmla="*/ 2147483647 h 1049"/>
                <a:gd name="T22" fmla="*/ 2147483647 w 2032"/>
                <a:gd name="T23" fmla="*/ 2147483647 h 1049"/>
                <a:gd name="T24" fmla="*/ 2147483647 w 2032"/>
                <a:gd name="T25" fmla="*/ 2147483647 h 1049"/>
                <a:gd name="T26" fmla="*/ 2147483647 w 2032"/>
                <a:gd name="T27" fmla="*/ 2147483647 h 1049"/>
                <a:gd name="T28" fmla="*/ 2147483647 w 2032"/>
                <a:gd name="T29" fmla="*/ 2147483647 h 1049"/>
                <a:gd name="T30" fmla="*/ 2147483647 w 2032"/>
                <a:gd name="T31" fmla="*/ 2147483647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12" name="Line 670"/>
            <p:cNvSpPr>
              <a:spLocks noChangeShapeType="1"/>
            </p:cNvSpPr>
            <p:nvPr/>
          </p:nvSpPr>
          <p:spPr bwMode="auto">
            <a:xfrm rot="-5400000">
              <a:off x="7845425" y="5162551"/>
              <a:ext cx="523875" cy="1397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3" name="Line 671"/>
            <p:cNvSpPr>
              <a:spLocks noChangeShapeType="1"/>
            </p:cNvSpPr>
            <p:nvPr/>
          </p:nvSpPr>
          <p:spPr bwMode="auto">
            <a:xfrm rot="5400000" flipV="1">
              <a:off x="7991475" y="5443538"/>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4" name="Line 672"/>
            <p:cNvSpPr>
              <a:spLocks noChangeShapeType="1"/>
            </p:cNvSpPr>
            <p:nvPr/>
          </p:nvSpPr>
          <p:spPr bwMode="auto">
            <a:xfrm rot="-5400000">
              <a:off x="8177213" y="5116513"/>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5" name="Line 674"/>
            <p:cNvSpPr>
              <a:spLocks noChangeShapeType="1"/>
            </p:cNvSpPr>
            <p:nvPr/>
          </p:nvSpPr>
          <p:spPr bwMode="auto">
            <a:xfrm>
              <a:off x="6100763" y="4776788"/>
              <a:ext cx="217487" cy="100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6" name="Line 675"/>
            <p:cNvSpPr>
              <a:spLocks noChangeShapeType="1"/>
            </p:cNvSpPr>
            <p:nvPr/>
          </p:nvSpPr>
          <p:spPr bwMode="auto">
            <a:xfrm flipV="1">
              <a:off x="5842000" y="5038725"/>
              <a:ext cx="407988" cy="74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7" name="Line 678"/>
            <p:cNvSpPr>
              <a:spLocks noChangeShapeType="1"/>
            </p:cNvSpPr>
            <p:nvPr/>
          </p:nvSpPr>
          <p:spPr bwMode="auto">
            <a:xfrm flipH="1">
              <a:off x="6267450" y="5102225"/>
              <a:ext cx="144463" cy="169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8" name="Line 679"/>
            <p:cNvSpPr>
              <a:spLocks noChangeShapeType="1"/>
            </p:cNvSpPr>
            <p:nvPr/>
          </p:nvSpPr>
          <p:spPr bwMode="auto">
            <a:xfrm flipH="1" flipV="1">
              <a:off x="6586538" y="5110163"/>
              <a:ext cx="76200" cy="1635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19" name="Line 680"/>
            <p:cNvSpPr>
              <a:spLocks noChangeShapeType="1"/>
            </p:cNvSpPr>
            <p:nvPr/>
          </p:nvSpPr>
          <p:spPr bwMode="auto">
            <a:xfrm>
              <a:off x="6743700" y="5056188"/>
              <a:ext cx="503238" cy="269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0" name="Line 682"/>
            <p:cNvSpPr>
              <a:spLocks noChangeShapeType="1"/>
            </p:cNvSpPr>
            <p:nvPr/>
          </p:nvSpPr>
          <p:spPr bwMode="auto">
            <a:xfrm>
              <a:off x="6284913" y="3551238"/>
              <a:ext cx="0" cy="1063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1" name="Line 683"/>
            <p:cNvSpPr>
              <a:spLocks noChangeShapeType="1"/>
            </p:cNvSpPr>
            <p:nvPr/>
          </p:nvSpPr>
          <p:spPr bwMode="auto">
            <a:xfrm flipV="1">
              <a:off x="5891213" y="3736975"/>
              <a:ext cx="16827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5622" name="Picture 684"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0388" y="3548063"/>
              <a:ext cx="3698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3" name="Line 685"/>
            <p:cNvSpPr>
              <a:spLocks noChangeShapeType="1"/>
            </p:cNvSpPr>
            <p:nvPr/>
          </p:nvSpPr>
          <p:spPr bwMode="auto">
            <a:xfrm rot="5400000" flipV="1">
              <a:off x="7994650" y="5440363"/>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4" name="Line 686"/>
            <p:cNvSpPr>
              <a:spLocks noChangeShapeType="1"/>
            </p:cNvSpPr>
            <p:nvPr/>
          </p:nvSpPr>
          <p:spPr bwMode="auto">
            <a:xfrm flipV="1">
              <a:off x="5894388" y="3733800"/>
              <a:ext cx="16827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5625" name="Picture 708"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1975" y="3546475"/>
              <a:ext cx="36988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6" name="Line 711"/>
            <p:cNvSpPr>
              <a:spLocks noChangeShapeType="1"/>
            </p:cNvSpPr>
            <p:nvPr/>
          </p:nvSpPr>
          <p:spPr bwMode="auto">
            <a:xfrm>
              <a:off x="7396163" y="3816350"/>
              <a:ext cx="163512" cy="1206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7" name="Line 712"/>
            <p:cNvSpPr>
              <a:spLocks noChangeShapeType="1"/>
            </p:cNvSpPr>
            <p:nvPr/>
          </p:nvSpPr>
          <p:spPr bwMode="auto">
            <a:xfrm>
              <a:off x="7493000" y="3736975"/>
              <a:ext cx="279400"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8" name="Line 713"/>
            <p:cNvSpPr>
              <a:spLocks noChangeShapeType="1"/>
            </p:cNvSpPr>
            <p:nvPr/>
          </p:nvSpPr>
          <p:spPr bwMode="auto">
            <a:xfrm flipV="1">
              <a:off x="7729538" y="3822700"/>
              <a:ext cx="134937" cy="1047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29" name="Line 714"/>
            <p:cNvSpPr>
              <a:spLocks noChangeShapeType="1"/>
            </p:cNvSpPr>
            <p:nvPr/>
          </p:nvSpPr>
          <p:spPr bwMode="auto">
            <a:xfrm>
              <a:off x="6723063" y="2590800"/>
              <a:ext cx="509587"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0" name="Line 715"/>
            <p:cNvSpPr>
              <a:spLocks noChangeShapeType="1"/>
            </p:cNvSpPr>
            <p:nvPr/>
          </p:nvSpPr>
          <p:spPr bwMode="auto">
            <a:xfrm>
              <a:off x="7358063" y="4700588"/>
              <a:ext cx="390525" cy="184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1" name="Line 716"/>
            <p:cNvSpPr>
              <a:spLocks noChangeShapeType="1"/>
            </p:cNvSpPr>
            <p:nvPr/>
          </p:nvSpPr>
          <p:spPr bwMode="auto">
            <a:xfrm flipV="1">
              <a:off x="6737350" y="4687888"/>
              <a:ext cx="322263" cy="19843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2" name="Line 717"/>
            <p:cNvSpPr>
              <a:spLocks noChangeShapeType="1"/>
            </p:cNvSpPr>
            <p:nvPr/>
          </p:nvSpPr>
          <p:spPr bwMode="auto">
            <a:xfrm flipV="1">
              <a:off x="6780213" y="4979988"/>
              <a:ext cx="97155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3" name="Line 718"/>
            <p:cNvSpPr>
              <a:spLocks noChangeShapeType="1"/>
            </p:cNvSpPr>
            <p:nvPr/>
          </p:nvSpPr>
          <p:spPr bwMode="auto">
            <a:xfrm flipV="1">
              <a:off x="7577138" y="2495550"/>
              <a:ext cx="123825" cy="87313"/>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4" name="Line 719"/>
            <p:cNvSpPr>
              <a:spLocks noChangeShapeType="1"/>
            </p:cNvSpPr>
            <p:nvPr/>
          </p:nvSpPr>
          <p:spPr bwMode="auto">
            <a:xfrm>
              <a:off x="7405688" y="2668588"/>
              <a:ext cx="0" cy="8255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5" name="Line 720"/>
            <p:cNvSpPr>
              <a:spLocks noChangeShapeType="1"/>
            </p:cNvSpPr>
            <p:nvPr/>
          </p:nvSpPr>
          <p:spPr bwMode="auto">
            <a:xfrm flipV="1">
              <a:off x="7577138" y="2565400"/>
              <a:ext cx="263525" cy="2889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6" name="Line 721"/>
            <p:cNvSpPr>
              <a:spLocks noChangeShapeType="1"/>
            </p:cNvSpPr>
            <p:nvPr/>
          </p:nvSpPr>
          <p:spPr bwMode="auto">
            <a:xfrm>
              <a:off x="7942263" y="2563813"/>
              <a:ext cx="0" cy="1968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7" name="Line 722"/>
            <p:cNvSpPr>
              <a:spLocks noChangeShapeType="1"/>
            </p:cNvSpPr>
            <p:nvPr/>
          </p:nvSpPr>
          <p:spPr bwMode="auto">
            <a:xfrm>
              <a:off x="7596188" y="2870200"/>
              <a:ext cx="1889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8" name="Line 723"/>
            <p:cNvSpPr>
              <a:spLocks noChangeShapeType="1"/>
            </p:cNvSpPr>
            <p:nvPr/>
          </p:nvSpPr>
          <p:spPr bwMode="auto">
            <a:xfrm>
              <a:off x="8150225" y="2860675"/>
              <a:ext cx="177800"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39" name="Line 724"/>
            <p:cNvSpPr>
              <a:spLocks noChangeShapeType="1"/>
            </p:cNvSpPr>
            <p:nvPr/>
          </p:nvSpPr>
          <p:spPr bwMode="auto">
            <a:xfrm flipH="1">
              <a:off x="7296150" y="2936875"/>
              <a:ext cx="98425" cy="70485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0" name="Line 725"/>
            <p:cNvSpPr>
              <a:spLocks noChangeShapeType="1"/>
            </p:cNvSpPr>
            <p:nvPr/>
          </p:nvSpPr>
          <p:spPr bwMode="auto">
            <a:xfrm flipH="1">
              <a:off x="7888288" y="2936875"/>
              <a:ext cx="111125" cy="7270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1" name="Line 726"/>
            <p:cNvSpPr>
              <a:spLocks noChangeShapeType="1"/>
            </p:cNvSpPr>
            <p:nvPr/>
          </p:nvSpPr>
          <p:spPr bwMode="auto">
            <a:xfrm flipV="1">
              <a:off x="7272338" y="4078288"/>
              <a:ext cx="227012" cy="43656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2" name="Line 727"/>
            <p:cNvSpPr>
              <a:spLocks noChangeShapeType="1"/>
            </p:cNvSpPr>
            <p:nvPr/>
          </p:nvSpPr>
          <p:spPr bwMode="auto">
            <a:xfrm>
              <a:off x="8345488" y="2859088"/>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43" name="Line 728"/>
            <p:cNvSpPr>
              <a:spLocks noChangeShapeType="1"/>
            </p:cNvSpPr>
            <p:nvPr/>
          </p:nvSpPr>
          <p:spPr bwMode="auto">
            <a:xfrm>
              <a:off x="6289675" y="2406650"/>
              <a:ext cx="152400" cy="95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4" name="Oval 407"/>
            <p:cNvSpPr>
              <a:spLocks noChangeArrowheads="1"/>
            </p:cNvSpPr>
            <p:nvPr/>
          </p:nvSpPr>
          <p:spPr bwMode="auto">
            <a:xfrm>
              <a:off x="6354763" y="2565400"/>
              <a:ext cx="387350" cy="9525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645" name="Rectangle 410"/>
            <p:cNvSpPr>
              <a:spLocks noChangeArrowheads="1"/>
            </p:cNvSpPr>
            <p:nvPr/>
          </p:nvSpPr>
          <p:spPr bwMode="auto">
            <a:xfrm>
              <a:off x="6354763" y="2555875"/>
              <a:ext cx="388937" cy="58738"/>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646" name="Oval 411"/>
            <p:cNvSpPr>
              <a:spLocks noChangeArrowheads="1"/>
            </p:cNvSpPr>
            <p:nvPr/>
          </p:nvSpPr>
          <p:spPr bwMode="auto">
            <a:xfrm>
              <a:off x="6353175" y="2490788"/>
              <a:ext cx="387350" cy="111125"/>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647" name="Group 732"/>
            <p:cNvGrpSpPr>
              <a:grpSpLocks/>
            </p:cNvGrpSpPr>
            <p:nvPr/>
          </p:nvGrpSpPr>
          <p:grpSpPr bwMode="auto">
            <a:xfrm>
              <a:off x="6430963" y="2519363"/>
              <a:ext cx="219075" cy="52387"/>
              <a:chOff x="2468" y="1332"/>
              <a:chExt cx="310" cy="60"/>
            </a:xfrm>
          </p:grpSpPr>
          <p:sp>
            <p:nvSpPr>
              <p:cNvPr id="26215" name="Freeform 73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216" name="Freeform 73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5648" name="Line 735"/>
            <p:cNvSpPr>
              <a:spLocks noChangeShapeType="1"/>
            </p:cNvSpPr>
            <p:nvPr/>
          </p:nvSpPr>
          <p:spPr bwMode="auto">
            <a:xfrm>
              <a:off x="6354763" y="2543175"/>
              <a:ext cx="0" cy="746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649" name="Line 736"/>
            <p:cNvSpPr>
              <a:spLocks noChangeShapeType="1"/>
            </p:cNvSpPr>
            <p:nvPr/>
          </p:nvSpPr>
          <p:spPr bwMode="auto">
            <a:xfrm>
              <a:off x="6740525" y="2546350"/>
              <a:ext cx="0" cy="730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650" name="Group 737"/>
            <p:cNvGrpSpPr>
              <a:grpSpLocks/>
            </p:cNvGrpSpPr>
            <p:nvPr/>
          </p:nvGrpSpPr>
          <p:grpSpPr bwMode="auto">
            <a:xfrm>
              <a:off x="7202488" y="2493963"/>
              <a:ext cx="390525" cy="174625"/>
              <a:chOff x="4334" y="1470"/>
              <a:chExt cx="246" cy="107"/>
            </a:xfrm>
          </p:grpSpPr>
          <p:sp>
            <p:nvSpPr>
              <p:cNvPr id="2620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20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20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210" name="Group 741"/>
              <p:cNvGrpSpPr>
                <a:grpSpLocks/>
              </p:cNvGrpSpPr>
              <p:nvPr/>
            </p:nvGrpSpPr>
            <p:grpSpPr bwMode="auto">
              <a:xfrm>
                <a:off x="4383" y="1488"/>
                <a:ext cx="138" cy="33"/>
                <a:chOff x="2468" y="1332"/>
                <a:chExt cx="310" cy="60"/>
              </a:xfrm>
            </p:grpSpPr>
            <p:sp>
              <p:nvSpPr>
                <p:cNvPr id="26213" name="Freeform 74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214" name="Freeform 74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211" name="Line 74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12" name="Line 745"/>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51" name="Group 746"/>
            <p:cNvGrpSpPr>
              <a:grpSpLocks/>
            </p:cNvGrpSpPr>
            <p:nvPr/>
          </p:nvGrpSpPr>
          <p:grpSpPr bwMode="auto">
            <a:xfrm>
              <a:off x="7213600" y="2757488"/>
              <a:ext cx="390525" cy="174625"/>
              <a:chOff x="4334" y="1470"/>
              <a:chExt cx="246" cy="107"/>
            </a:xfrm>
          </p:grpSpPr>
          <p:sp>
            <p:nvSpPr>
              <p:cNvPr id="26199"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200"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201"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202" name="Group 750"/>
              <p:cNvGrpSpPr>
                <a:grpSpLocks/>
              </p:cNvGrpSpPr>
              <p:nvPr/>
            </p:nvGrpSpPr>
            <p:grpSpPr bwMode="auto">
              <a:xfrm>
                <a:off x="4383" y="1488"/>
                <a:ext cx="138" cy="33"/>
                <a:chOff x="2468" y="1332"/>
                <a:chExt cx="310" cy="60"/>
              </a:xfrm>
            </p:grpSpPr>
            <p:sp>
              <p:nvSpPr>
                <p:cNvPr id="26205" name="Freeform 75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206" name="Freeform 75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203" name="Line 753"/>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204" name="Line 754"/>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52" name="Group 764"/>
            <p:cNvGrpSpPr>
              <a:grpSpLocks/>
            </p:cNvGrpSpPr>
            <p:nvPr/>
          </p:nvGrpSpPr>
          <p:grpSpPr bwMode="auto">
            <a:xfrm>
              <a:off x="7689850" y="2393950"/>
              <a:ext cx="390525" cy="174625"/>
              <a:chOff x="4334" y="1470"/>
              <a:chExt cx="246" cy="107"/>
            </a:xfrm>
          </p:grpSpPr>
          <p:sp>
            <p:nvSpPr>
              <p:cNvPr id="26191"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192"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193"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194" name="Group 768"/>
              <p:cNvGrpSpPr>
                <a:grpSpLocks/>
              </p:cNvGrpSpPr>
              <p:nvPr/>
            </p:nvGrpSpPr>
            <p:grpSpPr bwMode="auto">
              <a:xfrm>
                <a:off x="4383" y="1488"/>
                <a:ext cx="138" cy="33"/>
                <a:chOff x="2468" y="1332"/>
                <a:chExt cx="310" cy="60"/>
              </a:xfrm>
            </p:grpSpPr>
            <p:sp>
              <p:nvSpPr>
                <p:cNvPr id="26197" name="Freeform 76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198" name="Freeform 77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195" name="Line 77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96" name="Line 77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653" name="Line 782"/>
            <p:cNvSpPr>
              <a:spLocks noChangeShapeType="1"/>
            </p:cNvSpPr>
            <p:nvPr/>
          </p:nvSpPr>
          <p:spPr bwMode="auto">
            <a:xfrm>
              <a:off x="6427788" y="3743325"/>
              <a:ext cx="6794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654" name="Group 801"/>
            <p:cNvGrpSpPr>
              <a:grpSpLocks/>
            </p:cNvGrpSpPr>
            <p:nvPr/>
          </p:nvGrpSpPr>
          <p:grpSpPr bwMode="auto">
            <a:xfrm>
              <a:off x="7591425" y="4806950"/>
              <a:ext cx="622300" cy="244475"/>
              <a:chOff x="4334" y="1470"/>
              <a:chExt cx="246" cy="107"/>
            </a:xfrm>
          </p:grpSpPr>
          <p:sp>
            <p:nvSpPr>
              <p:cNvPr id="26183"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184"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185"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186" name="Group 805"/>
              <p:cNvGrpSpPr>
                <a:grpSpLocks/>
              </p:cNvGrpSpPr>
              <p:nvPr/>
            </p:nvGrpSpPr>
            <p:grpSpPr bwMode="auto">
              <a:xfrm>
                <a:off x="4383" y="1488"/>
                <a:ext cx="138" cy="33"/>
                <a:chOff x="2468" y="1332"/>
                <a:chExt cx="310" cy="60"/>
              </a:xfrm>
            </p:grpSpPr>
            <p:sp>
              <p:nvSpPr>
                <p:cNvPr id="26189" name="Freeform 80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190" name="Freeform 80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187" name="Line 80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88" name="Line 809"/>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55" name="Group 810"/>
            <p:cNvGrpSpPr>
              <a:grpSpLocks/>
            </p:cNvGrpSpPr>
            <p:nvPr/>
          </p:nvGrpSpPr>
          <p:grpSpPr bwMode="auto">
            <a:xfrm>
              <a:off x="6965950" y="4508500"/>
              <a:ext cx="622300" cy="244475"/>
              <a:chOff x="4334" y="1470"/>
              <a:chExt cx="246" cy="107"/>
            </a:xfrm>
          </p:grpSpPr>
          <p:sp>
            <p:nvSpPr>
              <p:cNvPr id="26175"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176"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177"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178" name="Group 814"/>
              <p:cNvGrpSpPr>
                <a:grpSpLocks/>
              </p:cNvGrpSpPr>
              <p:nvPr/>
            </p:nvGrpSpPr>
            <p:grpSpPr bwMode="auto">
              <a:xfrm>
                <a:off x="4383" y="1488"/>
                <a:ext cx="138" cy="33"/>
                <a:chOff x="2468" y="1332"/>
                <a:chExt cx="310" cy="60"/>
              </a:xfrm>
            </p:grpSpPr>
            <p:sp>
              <p:nvSpPr>
                <p:cNvPr id="26181" name="Freeform 81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182" name="Freeform 81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179" name="Line 81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80" name="Line 818"/>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56" name="Group 819"/>
            <p:cNvGrpSpPr>
              <a:grpSpLocks/>
            </p:cNvGrpSpPr>
            <p:nvPr/>
          </p:nvGrpSpPr>
          <p:grpSpPr bwMode="auto">
            <a:xfrm>
              <a:off x="6242050" y="4851400"/>
              <a:ext cx="622300" cy="244475"/>
              <a:chOff x="4334" y="1470"/>
              <a:chExt cx="246" cy="107"/>
            </a:xfrm>
          </p:grpSpPr>
          <p:sp>
            <p:nvSpPr>
              <p:cNvPr id="2616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16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16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170" name="Group 823"/>
              <p:cNvGrpSpPr>
                <a:grpSpLocks/>
              </p:cNvGrpSpPr>
              <p:nvPr/>
            </p:nvGrpSpPr>
            <p:grpSpPr bwMode="auto">
              <a:xfrm>
                <a:off x="4383" y="1488"/>
                <a:ext cx="138" cy="33"/>
                <a:chOff x="2468" y="1332"/>
                <a:chExt cx="310" cy="60"/>
              </a:xfrm>
            </p:grpSpPr>
            <p:sp>
              <p:nvSpPr>
                <p:cNvPr id="26173" name="Freeform 82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174" name="Freeform 82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171" name="Line 82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72" name="Line 827"/>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57" name="Group 828"/>
            <p:cNvGrpSpPr>
              <a:grpSpLocks/>
            </p:cNvGrpSpPr>
            <p:nvPr/>
          </p:nvGrpSpPr>
          <p:grpSpPr bwMode="auto">
            <a:xfrm>
              <a:off x="6051550" y="3644900"/>
              <a:ext cx="390525" cy="171450"/>
              <a:chOff x="4334" y="1470"/>
              <a:chExt cx="246" cy="107"/>
            </a:xfrm>
          </p:grpSpPr>
          <p:sp>
            <p:nvSpPr>
              <p:cNvPr id="26159"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160"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161"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162" name="Group 832"/>
              <p:cNvGrpSpPr>
                <a:grpSpLocks/>
              </p:cNvGrpSpPr>
              <p:nvPr/>
            </p:nvGrpSpPr>
            <p:grpSpPr bwMode="auto">
              <a:xfrm>
                <a:off x="4383" y="1488"/>
                <a:ext cx="138" cy="33"/>
                <a:chOff x="2468" y="1332"/>
                <a:chExt cx="310" cy="60"/>
              </a:xfrm>
            </p:grpSpPr>
            <p:sp>
              <p:nvSpPr>
                <p:cNvPr id="26165" name="Freeform 83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6166" name="Freeform 83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6163" name="Line 835"/>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164" name="Line 836"/>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658" name="Group 846"/>
            <p:cNvGrpSpPr>
              <a:grpSpLocks/>
            </p:cNvGrpSpPr>
            <p:nvPr/>
          </p:nvGrpSpPr>
          <p:grpSpPr bwMode="auto">
            <a:xfrm>
              <a:off x="6138863" y="1989138"/>
              <a:ext cx="282575" cy="477837"/>
              <a:chOff x="3748" y="1253"/>
              <a:chExt cx="178" cy="301"/>
            </a:xfrm>
          </p:grpSpPr>
          <p:sp>
            <p:nvSpPr>
              <p:cNvPr id="26143" name="Line 270"/>
              <p:cNvSpPr>
                <a:spLocks noChangeShapeType="1"/>
              </p:cNvSpPr>
              <p:nvPr/>
            </p:nvSpPr>
            <p:spPr bwMode="auto">
              <a:xfrm flipH="1">
                <a:off x="3748" y="1276"/>
                <a:ext cx="89"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44" name="Line 271"/>
              <p:cNvSpPr>
                <a:spLocks noChangeShapeType="1"/>
              </p:cNvSpPr>
              <p:nvPr/>
            </p:nvSpPr>
            <p:spPr bwMode="auto">
              <a:xfrm>
                <a:off x="3837" y="1276"/>
                <a:ext cx="89" cy="25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45" name="Line 272"/>
              <p:cNvSpPr>
                <a:spLocks noChangeShapeType="1"/>
              </p:cNvSpPr>
              <p:nvPr/>
            </p:nvSpPr>
            <p:spPr bwMode="auto">
              <a:xfrm>
                <a:off x="3748" y="1527"/>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46" name="Line 273"/>
              <p:cNvSpPr>
                <a:spLocks noChangeShapeType="1"/>
              </p:cNvSpPr>
              <p:nvPr/>
            </p:nvSpPr>
            <p:spPr bwMode="auto">
              <a:xfrm flipH="1">
                <a:off x="3837" y="1527"/>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47" name="Line 274"/>
              <p:cNvSpPr>
                <a:spLocks noChangeShapeType="1"/>
              </p:cNvSpPr>
              <p:nvPr/>
            </p:nvSpPr>
            <p:spPr bwMode="auto">
              <a:xfrm>
                <a:off x="3837" y="1282"/>
                <a:ext cx="0" cy="2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48" name="Line 275"/>
              <p:cNvSpPr>
                <a:spLocks noChangeShapeType="1"/>
              </p:cNvSpPr>
              <p:nvPr/>
            </p:nvSpPr>
            <p:spPr bwMode="auto">
              <a:xfrm flipV="1">
                <a:off x="3748" y="1501"/>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49" name="Line 276"/>
              <p:cNvSpPr>
                <a:spLocks noChangeShapeType="1"/>
              </p:cNvSpPr>
              <p:nvPr/>
            </p:nvSpPr>
            <p:spPr bwMode="auto">
              <a:xfrm flipH="1" flipV="1">
                <a:off x="3837" y="1501"/>
                <a:ext cx="89" cy="2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0" name="Line 277"/>
              <p:cNvSpPr>
                <a:spLocks noChangeShapeType="1"/>
              </p:cNvSpPr>
              <p:nvPr/>
            </p:nvSpPr>
            <p:spPr bwMode="auto">
              <a:xfrm>
                <a:off x="3786" y="1418"/>
                <a:ext cx="51"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1" name="Line 278"/>
              <p:cNvSpPr>
                <a:spLocks noChangeShapeType="1"/>
              </p:cNvSpPr>
              <p:nvPr/>
            </p:nvSpPr>
            <p:spPr bwMode="auto">
              <a:xfrm flipV="1">
                <a:off x="3837" y="1418"/>
                <a:ext cx="54"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2" name="Line 279"/>
              <p:cNvSpPr>
                <a:spLocks noChangeShapeType="1"/>
              </p:cNvSpPr>
              <p:nvPr/>
            </p:nvSpPr>
            <p:spPr bwMode="auto">
              <a:xfrm>
                <a:off x="3768" y="1455"/>
                <a:ext cx="66" cy="2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3" name="Line 280"/>
              <p:cNvSpPr>
                <a:spLocks noChangeShapeType="1"/>
              </p:cNvSpPr>
              <p:nvPr/>
            </p:nvSpPr>
            <p:spPr bwMode="auto">
              <a:xfrm flipV="1">
                <a:off x="3837" y="1461"/>
                <a:ext cx="66" cy="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4" name="Line 281"/>
              <p:cNvSpPr>
                <a:spLocks noChangeShapeType="1"/>
              </p:cNvSpPr>
              <p:nvPr/>
            </p:nvSpPr>
            <p:spPr bwMode="auto">
              <a:xfrm flipV="1">
                <a:off x="3837" y="1381"/>
                <a:ext cx="34" cy="1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5" name="Line 282"/>
              <p:cNvSpPr>
                <a:spLocks noChangeShapeType="1"/>
              </p:cNvSpPr>
              <p:nvPr/>
            </p:nvSpPr>
            <p:spPr bwMode="auto">
              <a:xfrm flipV="1">
                <a:off x="3837" y="1329"/>
                <a:ext cx="21" cy="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6" name="Line 283"/>
              <p:cNvSpPr>
                <a:spLocks noChangeShapeType="1"/>
              </p:cNvSpPr>
              <p:nvPr/>
            </p:nvSpPr>
            <p:spPr bwMode="auto">
              <a:xfrm>
                <a:off x="3798" y="1377"/>
                <a:ext cx="42" cy="1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7" name="Line 284"/>
              <p:cNvSpPr>
                <a:spLocks noChangeShapeType="1"/>
              </p:cNvSpPr>
              <p:nvPr/>
            </p:nvSpPr>
            <p:spPr bwMode="auto">
              <a:xfrm>
                <a:off x="3817" y="1327"/>
                <a:ext cx="24" cy="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6158" name="Oval 862"/>
              <p:cNvSpPr>
                <a:spLocks noChangeArrowheads="1"/>
              </p:cNvSpPr>
              <p:nvPr/>
            </p:nvSpPr>
            <p:spPr bwMode="auto">
              <a:xfrm>
                <a:off x="3821" y="1253"/>
                <a:ext cx="30" cy="29"/>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pic>
          <p:nvPicPr>
            <p:cNvPr id="25659" name="Picture 915"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9625" y="5056188"/>
              <a:ext cx="4333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60" name="Line 918"/>
            <p:cNvSpPr>
              <a:spLocks noChangeShapeType="1"/>
            </p:cNvSpPr>
            <p:nvPr/>
          </p:nvSpPr>
          <p:spPr bwMode="auto">
            <a:xfrm rot="5400000" flipV="1">
              <a:off x="7991475" y="5440363"/>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5661" name="Group 919"/>
            <p:cNvGrpSpPr>
              <a:grpSpLocks/>
            </p:cNvGrpSpPr>
            <p:nvPr/>
          </p:nvGrpSpPr>
          <p:grpSpPr bwMode="auto">
            <a:xfrm flipH="1">
              <a:off x="5775325" y="4533900"/>
              <a:ext cx="414338" cy="373063"/>
              <a:chOff x="2839" y="3501"/>
              <a:chExt cx="755" cy="803"/>
            </a:xfrm>
          </p:grpSpPr>
          <p:pic>
            <p:nvPicPr>
              <p:cNvPr id="26141" name="Picture 920"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42" name="Freeform 921"/>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5662" name="Group 922"/>
            <p:cNvGrpSpPr>
              <a:grpSpLocks/>
            </p:cNvGrpSpPr>
            <p:nvPr/>
          </p:nvGrpSpPr>
          <p:grpSpPr bwMode="auto">
            <a:xfrm flipH="1">
              <a:off x="5457825" y="4954588"/>
              <a:ext cx="482600" cy="406400"/>
              <a:chOff x="2839" y="3501"/>
              <a:chExt cx="755" cy="803"/>
            </a:xfrm>
          </p:grpSpPr>
          <p:pic>
            <p:nvPicPr>
              <p:cNvPr id="26139" name="Picture 923"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40" name="Freeform 924"/>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5663" name="Group 925"/>
            <p:cNvGrpSpPr>
              <a:grpSpLocks/>
            </p:cNvGrpSpPr>
            <p:nvPr/>
          </p:nvGrpSpPr>
          <p:grpSpPr bwMode="auto">
            <a:xfrm flipH="1">
              <a:off x="5935663" y="5256213"/>
              <a:ext cx="427037" cy="349250"/>
              <a:chOff x="2839" y="3501"/>
              <a:chExt cx="755" cy="803"/>
            </a:xfrm>
          </p:grpSpPr>
          <p:pic>
            <p:nvPicPr>
              <p:cNvPr id="26137" name="Picture 926"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38" name="Freeform 927"/>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5664" name="Group 928"/>
            <p:cNvGrpSpPr>
              <a:grpSpLocks/>
            </p:cNvGrpSpPr>
            <p:nvPr/>
          </p:nvGrpSpPr>
          <p:grpSpPr bwMode="auto">
            <a:xfrm>
              <a:off x="6550025" y="5238750"/>
              <a:ext cx="427038" cy="350838"/>
              <a:chOff x="2839" y="3501"/>
              <a:chExt cx="755" cy="803"/>
            </a:xfrm>
          </p:grpSpPr>
          <p:pic>
            <p:nvPicPr>
              <p:cNvPr id="26135" name="Picture 929"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36" name="Freeform 930"/>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25665" name="Picture 933" descr="iphone_stylized_small"/>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73010" y="1604047"/>
              <a:ext cx="136841" cy="32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6" name="Picture 934" descr="antenna_radiation_stylized"/>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618163" y="1558925"/>
              <a:ext cx="415925" cy="88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7" name="Picture 936"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4388" y="50577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668" name="Group 938"/>
            <p:cNvGrpSpPr>
              <a:grpSpLocks/>
            </p:cNvGrpSpPr>
            <p:nvPr/>
          </p:nvGrpSpPr>
          <p:grpSpPr bwMode="auto">
            <a:xfrm>
              <a:off x="8240713" y="5002213"/>
              <a:ext cx="227012" cy="481012"/>
              <a:chOff x="4140" y="429"/>
              <a:chExt cx="1425" cy="2396"/>
            </a:xfrm>
          </p:grpSpPr>
          <p:sp>
            <p:nvSpPr>
              <p:cNvPr id="26103" name="Freeform 939"/>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04" name="Rectangle 940"/>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05" name="Freeform 941"/>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06" name="Freeform 942"/>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07" name="Rectangle 943"/>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6108" name="Group 944"/>
              <p:cNvGrpSpPr>
                <a:grpSpLocks/>
              </p:cNvGrpSpPr>
              <p:nvPr/>
            </p:nvGrpSpPr>
            <p:grpSpPr bwMode="auto">
              <a:xfrm>
                <a:off x="4749" y="668"/>
                <a:ext cx="581" cy="145"/>
                <a:chOff x="614" y="2568"/>
                <a:chExt cx="725" cy="139"/>
              </a:xfrm>
            </p:grpSpPr>
            <p:sp>
              <p:nvSpPr>
                <p:cNvPr id="26133" name="AutoShape 945"/>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34" name="AutoShape 946"/>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109" name="Rectangle 947"/>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6110" name="Group 948"/>
              <p:cNvGrpSpPr>
                <a:grpSpLocks/>
              </p:cNvGrpSpPr>
              <p:nvPr/>
            </p:nvGrpSpPr>
            <p:grpSpPr bwMode="auto">
              <a:xfrm>
                <a:off x="4747" y="994"/>
                <a:ext cx="581" cy="134"/>
                <a:chOff x="614" y="2568"/>
                <a:chExt cx="725" cy="139"/>
              </a:xfrm>
            </p:grpSpPr>
            <p:sp>
              <p:nvSpPr>
                <p:cNvPr id="26131" name="AutoShape 949"/>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32" name="AutoShape 950"/>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111" name="Rectangle 951"/>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12" name="Rectangle 952"/>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6113" name="Group 953"/>
              <p:cNvGrpSpPr>
                <a:grpSpLocks/>
              </p:cNvGrpSpPr>
              <p:nvPr/>
            </p:nvGrpSpPr>
            <p:grpSpPr bwMode="auto">
              <a:xfrm>
                <a:off x="4735" y="1627"/>
                <a:ext cx="582" cy="151"/>
                <a:chOff x="614" y="2568"/>
                <a:chExt cx="725" cy="139"/>
              </a:xfrm>
            </p:grpSpPr>
            <p:sp>
              <p:nvSpPr>
                <p:cNvPr id="26129" name="AutoShape 954"/>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30" name="AutoShape 955"/>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114" name="Freeform 956"/>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115" name="Group 957"/>
              <p:cNvGrpSpPr>
                <a:grpSpLocks/>
              </p:cNvGrpSpPr>
              <p:nvPr/>
            </p:nvGrpSpPr>
            <p:grpSpPr bwMode="auto">
              <a:xfrm>
                <a:off x="4739" y="1327"/>
                <a:ext cx="582" cy="139"/>
                <a:chOff x="614" y="2568"/>
                <a:chExt cx="725" cy="139"/>
              </a:xfrm>
            </p:grpSpPr>
            <p:sp>
              <p:nvSpPr>
                <p:cNvPr id="26127" name="AutoShape 958"/>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28" name="AutoShape 959"/>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116" name="Rectangle 960"/>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17" name="Freeform 961"/>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 name="Freeform 962"/>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 name="Oval 963"/>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20" name="Freeform 964"/>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 name="AutoShape 965"/>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22" name="AutoShape 966"/>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23" name="Oval 967"/>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24" name="Oval 968"/>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6125" name="Oval 969"/>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26" name="Rectangle 970"/>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grpSp>
          <p:nvGrpSpPr>
            <p:cNvPr id="25669" name="Group 971"/>
            <p:cNvGrpSpPr>
              <a:grpSpLocks/>
            </p:cNvGrpSpPr>
            <p:nvPr/>
          </p:nvGrpSpPr>
          <p:grpSpPr bwMode="auto">
            <a:xfrm>
              <a:off x="7924800" y="5303838"/>
              <a:ext cx="227013" cy="481012"/>
              <a:chOff x="4140" y="429"/>
              <a:chExt cx="1425" cy="2396"/>
            </a:xfrm>
          </p:grpSpPr>
          <p:sp>
            <p:nvSpPr>
              <p:cNvPr id="26071" name="Freeform 972"/>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72" name="Rectangle 973"/>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73" name="Freeform 974"/>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74" name="Freeform 975"/>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75" name="Rectangle 976"/>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6076" name="Group 977"/>
              <p:cNvGrpSpPr>
                <a:grpSpLocks/>
              </p:cNvGrpSpPr>
              <p:nvPr/>
            </p:nvGrpSpPr>
            <p:grpSpPr bwMode="auto">
              <a:xfrm>
                <a:off x="4749" y="668"/>
                <a:ext cx="581" cy="145"/>
                <a:chOff x="614" y="2568"/>
                <a:chExt cx="725" cy="139"/>
              </a:xfrm>
            </p:grpSpPr>
            <p:sp>
              <p:nvSpPr>
                <p:cNvPr id="26101" name="AutoShape 978"/>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02" name="AutoShape 979"/>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077" name="Rectangle 980"/>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6078" name="Group 981"/>
              <p:cNvGrpSpPr>
                <a:grpSpLocks/>
              </p:cNvGrpSpPr>
              <p:nvPr/>
            </p:nvGrpSpPr>
            <p:grpSpPr bwMode="auto">
              <a:xfrm>
                <a:off x="4747" y="994"/>
                <a:ext cx="581" cy="134"/>
                <a:chOff x="614" y="2568"/>
                <a:chExt cx="725" cy="139"/>
              </a:xfrm>
            </p:grpSpPr>
            <p:sp>
              <p:nvSpPr>
                <p:cNvPr id="26099" name="AutoShape 982"/>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100" name="AutoShape 983"/>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079" name="Rectangle 984"/>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80" name="Rectangle 985"/>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6081" name="Group 986"/>
              <p:cNvGrpSpPr>
                <a:grpSpLocks/>
              </p:cNvGrpSpPr>
              <p:nvPr/>
            </p:nvGrpSpPr>
            <p:grpSpPr bwMode="auto">
              <a:xfrm>
                <a:off x="4735" y="1627"/>
                <a:ext cx="582" cy="151"/>
                <a:chOff x="614" y="2568"/>
                <a:chExt cx="725" cy="139"/>
              </a:xfrm>
            </p:grpSpPr>
            <p:sp>
              <p:nvSpPr>
                <p:cNvPr id="26097" name="AutoShape 987"/>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98" name="AutoShape 988"/>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082" name="Freeform 989"/>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083" name="Group 990"/>
              <p:cNvGrpSpPr>
                <a:grpSpLocks/>
              </p:cNvGrpSpPr>
              <p:nvPr/>
            </p:nvGrpSpPr>
            <p:grpSpPr bwMode="auto">
              <a:xfrm>
                <a:off x="4739" y="1327"/>
                <a:ext cx="582" cy="139"/>
                <a:chOff x="614" y="2568"/>
                <a:chExt cx="725" cy="139"/>
              </a:xfrm>
            </p:grpSpPr>
            <p:sp>
              <p:nvSpPr>
                <p:cNvPr id="26095" name="AutoShape 991"/>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96" name="AutoShape 992"/>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6084" name="Rectangle 993"/>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85" name="Freeform 994"/>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86" name="Freeform 995"/>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87" name="Oval 996"/>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88" name="Freeform 997"/>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89" name="AutoShape 998"/>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90" name="AutoShape 999"/>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91" name="Oval 1000"/>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92" name="Oval 1001"/>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6093" name="Oval 1002"/>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6094" name="Rectangle 1003"/>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pic>
          <p:nvPicPr>
            <p:cNvPr id="25670"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02250" y="2043113"/>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71" name="Picture 1006" descr="laptop_keyboard"/>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5327957" y="2291590"/>
              <a:ext cx="437222" cy="159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72" name="Freeform 1007"/>
            <p:cNvSpPr>
              <a:spLocks/>
            </p:cNvSpPr>
            <p:nvPr/>
          </p:nvSpPr>
          <p:spPr bwMode="auto">
            <a:xfrm>
              <a:off x="5472854" y="2136804"/>
              <a:ext cx="351920" cy="208166"/>
            </a:xfrm>
            <a:custGeom>
              <a:avLst/>
              <a:gdLst>
                <a:gd name="T0" fmla="*/ 118 w 2982"/>
                <a:gd name="T1" fmla="*/ 0 h 2442"/>
                <a:gd name="T2" fmla="*/ 0 w 2982"/>
                <a:gd name="T3" fmla="*/ 85 h 2442"/>
                <a:gd name="T4" fmla="*/ 472 w 2982"/>
                <a:gd name="T5" fmla="*/ 85 h 2442"/>
                <a:gd name="T6" fmla="*/ 472 w 2982"/>
                <a:gd name="T7" fmla="*/ 85 h 2442"/>
                <a:gd name="T8" fmla="*/ 118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5673" name="Picture 1008" descr="screen"/>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490187" y="2142157"/>
              <a:ext cx="319785" cy="189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74" name="Freeform 1009"/>
            <p:cNvSpPr>
              <a:spLocks/>
            </p:cNvSpPr>
            <p:nvPr/>
          </p:nvSpPr>
          <p:spPr bwMode="auto">
            <a:xfrm>
              <a:off x="5536928" y="2130663"/>
              <a:ext cx="298168" cy="38736"/>
            </a:xfrm>
            <a:custGeom>
              <a:avLst/>
              <a:gdLst>
                <a:gd name="T0" fmla="*/ 118 w 2528"/>
                <a:gd name="T1" fmla="*/ 0 h 455"/>
                <a:gd name="T2" fmla="*/ 472 w 2528"/>
                <a:gd name="T3" fmla="*/ 85 h 455"/>
                <a:gd name="T4" fmla="*/ 472 w 2528"/>
                <a:gd name="T5" fmla="*/ 85 h 455"/>
                <a:gd name="T6" fmla="*/ 0 w 2528"/>
                <a:gd name="T7" fmla="*/ 85 h 455"/>
                <a:gd name="T8" fmla="*/ 11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5" name="Freeform 1010"/>
            <p:cNvSpPr>
              <a:spLocks/>
            </p:cNvSpPr>
            <p:nvPr/>
          </p:nvSpPr>
          <p:spPr bwMode="auto">
            <a:xfrm>
              <a:off x="5469738" y="2130348"/>
              <a:ext cx="82770" cy="161242"/>
            </a:xfrm>
            <a:custGeom>
              <a:avLst/>
              <a:gdLst>
                <a:gd name="T0" fmla="*/ 118 w 702"/>
                <a:gd name="T1" fmla="*/ 0 h 1893"/>
                <a:gd name="T2" fmla="*/ 0 w 702"/>
                <a:gd name="T3" fmla="*/ 85 h 1893"/>
                <a:gd name="T4" fmla="*/ 118 w 702"/>
                <a:gd name="T5" fmla="*/ 85 h 1893"/>
                <a:gd name="T6" fmla="*/ 118 w 702"/>
                <a:gd name="T7" fmla="*/ 85 h 1893"/>
                <a:gd name="T8" fmla="*/ 118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6" name="Freeform 1011"/>
            <p:cNvSpPr>
              <a:spLocks/>
            </p:cNvSpPr>
            <p:nvPr/>
          </p:nvSpPr>
          <p:spPr bwMode="auto">
            <a:xfrm>
              <a:off x="5743756" y="2159163"/>
              <a:ext cx="89197" cy="186121"/>
            </a:xfrm>
            <a:custGeom>
              <a:avLst/>
              <a:gdLst>
                <a:gd name="T0" fmla="*/ 118 w 756"/>
                <a:gd name="T1" fmla="*/ 0 h 2184"/>
                <a:gd name="T2" fmla="*/ 118 w 756"/>
                <a:gd name="T3" fmla="*/ 85 h 2184"/>
                <a:gd name="T4" fmla="*/ 0 w 756"/>
                <a:gd name="T5" fmla="*/ 85 h 2184"/>
                <a:gd name="T6" fmla="*/ 118 w 756"/>
                <a:gd name="T7" fmla="*/ 85 h 2184"/>
                <a:gd name="T8" fmla="*/ 118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7" name="Freeform 1012"/>
            <p:cNvSpPr>
              <a:spLocks/>
            </p:cNvSpPr>
            <p:nvPr/>
          </p:nvSpPr>
          <p:spPr bwMode="auto">
            <a:xfrm>
              <a:off x="5468764" y="2283402"/>
              <a:ext cx="327186" cy="62828"/>
            </a:xfrm>
            <a:custGeom>
              <a:avLst/>
              <a:gdLst>
                <a:gd name="T0" fmla="*/ 118 w 2773"/>
                <a:gd name="T1" fmla="*/ 0 h 738"/>
                <a:gd name="T2" fmla="*/ 0 w 2773"/>
                <a:gd name="T3" fmla="*/ 85 h 738"/>
                <a:gd name="T4" fmla="*/ 472 w 2773"/>
                <a:gd name="T5" fmla="*/ 85 h 738"/>
                <a:gd name="T6" fmla="*/ 472 w 2773"/>
                <a:gd name="T7" fmla="*/ 85 h 738"/>
                <a:gd name="T8" fmla="*/ 11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8" name="Freeform 1013"/>
            <p:cNvSpPr>
              <a:spLocks/>
            </p:cNvSpPr>
            <p:nvPr/>
          </p:nvSpPr>
          <p:spPr bwMode="auto">
            <a:xfrm>
              <a:off x="5753689" y="2160738"/>
              <a:ext cx="83549" cy="186909"/>
            </a:xfrm>
            <a:custGeom>
              <a:avLst/>
              <a:gdLst>
                <a:gd name="T0" fmla="*/ 393 w 637"/>
                <a:gd name="T1" fmla="*/ 0 h 1659"/>
                <a:gd name="T2" fmla="*/ 393 w 637"/>
                <a:gd name="T3" fmla="*/ 0 h 1659"/>
                <a:gd name="T4" fmla="*/ 131 w 637"/>
                <a:gd name="T5" fmla="*/ 2366 h 1659"/>
                <a:gd name="T6" fmla="*/ 0 w 637"/>
                <a:gd name="T7" fmla="*/ 2366 h 1659"/>
                <a:gd name="T8" fmla="*/ 393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79" name="Freeform 1014"/>
            <p:cNvSpPr>
              <a:spLocks/>
            </p:cNvSpPr>
            <p:nvPr/>
          </p:nvSpPr>
          <p:spPr bwMode="auto">
            <a:xfrm>
              <a:off x="5469154" y="2291747"/>
              <a:ext cx="290962" cy="62040"/>
            </a:xfrm>
            <a:custGeom>
              <a:avLst/>
              <a:gdLst>
                <a:gd name="T0" fmla="*/ 0 w 2216"/>
                <a:gd name="T1" fmla="*/ 0 h 550"/>
                <a:gd name="T2" fmla="*/ 131 w 2216"/>
                <a:gd name="T3" fmla="*/ 113 h 550"/>
                <a:gd name="T4" fmla="*/ 1707 w 2216"/>
                <a:gd name="T5" fmla="*/ 790 h 550"/>
                <a:gd name="T6" fmla="*/ 1707 w 2216"/>
                <a:gd name="T7" fmla="*/ 67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680" name="Group 1015"/>
            <p:cNvGrpSpPr>
              <a:grpSpLocks/>
            </p:cNvGrpSpPr>
            <p:nvPr/>
          </p:nvGrpSpPr>
          <p:grpSpPr bwMode="auto">
            <a:xfrm>
              <a:off x="5464285" y="2358039"/>
              <a:ext cx="98740" cy="36846"/>
              <a:chOff x="1740" y="2642"/>
              <a:chExt cx="752" cy="327"/>
            </a:xfrm>
          </p:grpSpPr>
          <p:sp>
            <p:nvSpPr>
              <p:cNvPr id="26065" name="Freeform 1016"/>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6" name="Freeform 1017"/>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7" name="Freeform 1018"/>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8" name="Freeform 1019"/>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9" name="Freeform 1020"/>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70" name="Freeform 1021"/>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81" name="Freeform 1022"/>
            <p:cNvSpPr>
              <a:spLocks/>
            </p:cNvSpPr>
            <p:nvPr/>
          </p:nvSpPr>
          <p:spPr bwMode="auto">
            <a:xfrm>
              <a:off x="5633331" y="2363550"/>
              <a:ext cx="119579" cy="80936"/>
            </a:xfrm>
            <a:custGeom>
              <a:avLst/>
              <a:gdLst>
                <a:gd name="T0" fmla="*/ 121 w 990"/>
                <a:gd name="T1" fmla="*/ 307 h 792"/>
                <a:gd name="T2" fmla="*/ 242 w 990"/>
                <a:gd name="T3" fmla="*/ 0 h 792"/>
                <a:gd name="T4" fmla="*/ 242 w 990"/>
                <a:gd name="T5" fmla="*/ 102 h 792"/>
                <a:gd name="T6" fmla="*/ 0 w 990"/>
                <a:gd name="T7" fmla="*/ 307 h 792"/>
                <a:gd name="T8" fmla="*/ 121 w 990"/>
                <a:gd name="T9" fmla="*/ 30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2" name="Freeform 1023"/>
            <p:cNvSpPr>
              <a:spLocks/>
            </p:cNvSpPr>
            <p:nvPr/>
          </p:nvSpPr>
          <p:spPr bwMode="auto">
            <a:xfrm>
              <a:off x="5328152" y="2370006"/>
              <a:ext cx="305958" cy="73850"/>
            </a:xfrm>
            <a:custGeom>
              <a:avLst/>
              <a:gdLst>
                <a:gd name="T0" fmla="*/ 121 w 2532"/>
                <a:gd name="T1" fmla="*/ 0 h 723"/>
                <a:gd name="T2" fmla="*/ 121 w 2532"/>
                <a:gd name="T3" fmla="*/ 0 h 723"/>
                <a:gd name="T4" fmla="*/ 725 w 2532"/>
                <a:gd name="T5" fmla="*/ 306 h 723"/>
                <a:gd name="T6" fmla="*/ 725 w 2532"/>
                <a:gd name="T7" fmla="*/ 306 h 723"/>
                <a:gd name="T8" fmla="*/ 0 w 2532"/>
                <a:gd name="T9" fmla="*/ 102 h 723"/>
                <a:gd name="T10" fmla="*/ 12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3" name="Freeform 1024"/>
            <p:cNvSpPr>
              <a:spLocks/>
            </p:cNvSpPr>
            <p:nvPr/>
          </p:nvSpPr>
          <p:spPr bwMode="auto">
            <a:xfrm>
              <a:off x="5328347" y="2356465"/>
              <a:ext cx="3311" cy="14959"/>
            </a:xfrm>
            <a:custGeom>
              <a:avLst/>
              <a:gdLst>
                <a:gd name="T0" fmla="*/ 127 w 26"/>
                <a:gd name="T1" fmla="*/ 102 h 147"/>
                <a:gd name="T2" fmla="*/ 127 w 26"/>
                <a:gd name="T3" fmla="*/ 102 h 147"/>
                <a:gd name="T4" fmla="*/ 0 w 26"/>
                <a:gd name="T5" fmla="*/ 102 h 147"/>
                <a:gd name="T6" fmla="*/ 127 w 26"/>
                <a:gd name="T7" fmla="*/ 0 h 147"/>
                <a:gd name="T8" fmla="*/ 127 w 26"/>
                <a:gd name="T9" fmla="*/ 102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4" name="Freeform 1025"/>
            <p:cNvSpPr>
              <a:spLocks/>
            </p:cNvSpPr>
            <p:nvPr/>
          </p:nvSpPr>
          <p:spPr bwMode="auto">
            <a:xfrm>
              <a:off x="5328542" y="2295526"/>
              <a:ext cx="142170" cy="61883"/>
            </a:xfrm>
            <a:custGeom>
              <a:avLst/>
              <a:gdLst>
                <a:gd name="T0" fmla="*/ 242 w 1176"/>
                <a:gd name="T1" fmla="*/ 0 h 606"/>
                <a:gd name="T2" fmla="*/ 0 w 1176"/>
                <a:gd name="T3" fmla="*/ 204 h 606"/>
                <a:gd name="T4" fmla="*/ 121 w 1176"/>
                <a:gd name="T5" fmla="*/ 204 h 606"/>
                <a:gd name="T6" fmla="*/ 242 w 1176"/>
                <a:gd name="T7" fmla="*/ 102 h 606"/>
                <a:gd name="T8" fmla="*/ 242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5" name="Freeform 1026"/>
            <p:cNvSpPr>
              <a:spLocks/>
            </p:cNvSpPr>
            <p:nvPr/>
          </p:nvSpPr>
          <p:spPr bwMode="auto">
            <a:xfrm>
              <a:off x="5338085" y="2359614"/>
              <a:ext cx="290183" cy="71016"/>
            </a:xfrm>
            <a:custGeom>
              <a:avLst/>
              <a:gdLst>
                <a:gd name="T0" fmla="*/ 115 w 2532"/>
                <a:gd name="T1" fmla="*/ 0 h 723"/>
                <a:gd name="T2" fmla="*/ 115 w 2532"/>
                <a:gd name="T3" fmla="*/ 0 h 723"/>
                <a:gd name="T4" fmla="*/ 229 w 2532"/>
                <a:gd name="T5" fmla="*/ 98 h 723"/>
                <a:gd name="T6" fmla="*/ 229 w 2532"/>
                <a:gd name="T7" fmla="*/ 98 h 723"/>
                <a:gd name="T8" fmla="*/ 0 w 2532"/>
                <a:gd name="T9" fmla="*/ 98 h 723"/>
                <a:gd name="T10" fmla="*/ 115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86" name="Freeform 1027"/>
            <p:cNvSpPr>
              <a:spLocks/>
            </p:cNvSpPr>
            <p:nvPr/>
          </p:nvSpPr>
          <p:spPr bwMode="auto">
            <a:xfrm flipV="1">
              <a:off x="5627878" y="2354575"/>
              <a:ext cx="118410" cy="73535"/>
            </a:xfrm>
            <a:custGeom>
              <a:avLst/>
              <a:gdLst>
                <a:gd name="T0" fmla="*/ 0 w 2532"/>
                <a:gd name="T1" fmla="*/ 0 h 723"/>
                <a:gd name="T2" fmla="*/ 0 w 2532"/>
                <a:gd name="T3" fmla="*/ 0 h 723"/>
                <a:gd name="T4" fmla="*/ 0 w 2532"/>
                <a:gd name="T5" fmla="*/ 305 h 723"/>
                <a:gd name="T6" fmla="*/ 0 w 2532"/>
                <a:gd name="T7" fmla="*/ 305 h 723"/>
                <a:gd name="T8" fmla="*/ 0 w 2532"/>
                <a:gd name="T9" fmla="*/ 102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25687" name="Picture 1030" descr="laptop_keyboar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6897688" y="5735638"/>
              <a:ext cx="3889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88" name="Freeform 1031"/>
            <p:cNvSpPr>
              <a:spLocks/>
            </p:cNvSpPr>
            <p:nvPr/>
          </p:nvSpPr>
          <p:spPr bwMode="auto">
            <a:xfrm>
              <a:off x="7026275" y="5580063"/>
              <a:ext cx="312738"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5689" name="Picture 1032" descr="scre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042150" y="5584825"/>
              <a:ext cx="2841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90" name="Freeform 1033"/>
            <p:cNvSpPr>
              <a:spLocks/>
            </p:cNvSpPr>
            <p:nvPr/>
          </p:nvSpPr>
          <p:spPr bwMode="auto">
            <a:xfrm>
              <a:off x="7083425" y="5573713"/>
              <a:ext cx="265113"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1" name="Freeform 1034"/>
            <p:cNvSpPr>
              <a:spLocks/>
            </p:cNvSpPr>
            <p:nvPr/>
          </p:nvSpPr>
          <p:spPr bwMode="auto">
            <a:xfrm>
              <a:off x="7024688" y="5573713"/>
              <a:ext cx="73025"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2" name="Freeform 1035"/>
            <p:cNvSpPr>
              <a:spLocks/>
            </p:cNvSpPr>
            <p:nvPr/>
          </p:nvSpPr>
          <p:spPr bwMode="auto">
            <a:xfrm>
              <a:off x="7267575" y="5602288"/>
              <a:ext cx="79375"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3" name="Freeform 1036"/>
            <p:cNvSpPr>
              <a:spLocks/>
            </p:cNvSpPr>
            <p:nvPr/>
          </p:nvSpPr>
          <p:spPr bwMode="auto">
            <a:xfrm>
              <a:off x="7023100" y="5726113"/>
              <a:ext cx="29051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4" name="Freeform 1037"/>
            <p:cNvSpPr>
              <a:spLocks/>
            </p:cNvSpPr>
            <p:nvPr/>
          </p:nvSpPr>
          <p:spPr bwMode="auto">
            <a:xfrm>
              <a:off x="7275513" y="5603875"/>
              <a:ext cx="74612"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5" name="Freeform 1038"/>
            <p:cNvSpPr>
              <a:spLocks/>
            </p:cNvSpPr>
            <p:nvPr/>
          </p:nvSpPr>
          <p:spPr bwMode="auto">
            <a:xfrm>
              <a:off x="7023100" y="5735638"/>
              <a:ext cx="258763"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696" name="Group 1039"/>
            <p:cNvGrpSpPr>
              <a:grpSpLocks/>
            </p:cNvGrpSpPr>
            <p:nvPr/>
          </p:nvGrpSpPr>
          <p:grpSpPr bwMode="auto">
            <a:xfrm>
              <a:off x="7019925" y="5800725"/>
              <a:ext cx="87313" cy="38100"/>
              <a:chOff x="1740" y="2642"/>
              <a:chExt cx="752" cy="327"/>
            </a:xfrm>
          </p:grpSpPr>
          <p:sp>
            <p:nvSpPr>
              <p:cNvPr id="26059" name="Freeform 1040"/>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0" name="Freeform 1041"/>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1" name="Freeform 1042"/>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2" name="Freeform 1043"/>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3" name="Freeform 1044"/>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64" name="Freeform 1045"/>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97" name="Freeform 1046"/>
            <p:cNvSpPr>
              <a:spLocks/>
            </p:cNvSpPr>
            <p:nvPr/>
          </p:nvSpPr>
          <p:spPr bwMode="auto">
            <a:xfrm>
              <a:off x="7169150" y="5807075"/>
              <a:ext cx="10636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8" name="Freeform 1047"/>
            <p:cNvSpPr>
              <a:spLocks/>
            </p:cNvSpPr>
            <p:nvPr/>
          </p:nvSpPr>
          <p:spPr bwMode="auto">
            <a:xfrm>
              <a:off x="6897688" y="5813425"/>
              <a:ext cx="271462"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99" name="Freeform 1048"/>
            <p:cNvSpPr>
              <a:spLocks/>
            </p:cNvSpPr>
            <p:nvPr/>
          </p:nvSpPr>
          <p:spPr bwMode="auto">
            <a:xfrm>
              <a:off x="6899275" y="5799138"/>
              <a:ext cx="1588"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0" name="Freeform 1049"/>
            <p:cNvSpPr>
              <a:spLocks/>
            </p:cNvSpPr>
            <p:nvPr/>
          </p:nvSpPr>
          <p:spPr bwMode="auto">
            <a:xfrm>
              <a:off x="6899275" y="5738813"/>
              <a:ext cx="125413"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1" name="Freeform 1050"/>
            <p:cNvSpPr>
              <a:spLocks/>
            </p:cNvSpPr>
            <p:nvPr/>
          </p:nvSpPr>
          <p:spPr bwMode="auto">
            <a:xfrm>
              <a:off x="6907213" y="5802313"/>
              <a:ext cx="257175"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02" name="Freeform 1051"/>
            <p:cNvSpPr>
              <a:spLocks/>
            </p:cNvSpPr>
            <p:nvPr/>
          </p:nvSpPr>
          <p:spPr bwMode="auto">
            <a:xfrm flipV="1">
              <a:off x="7164388" y="5797550"/>
              <a:ext cx="10477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703" name="Group 2"/>
            <p:cNvGrpSpPr>
              <a:grpSpLocks/>
            </p:cNvGrpSpPr>
            <p:nvPr/>
          </p:nvGrpSpPr>
          <p:grpSpPr bwMode="auto">
            <a:xfrm>
              <a:off x="5607050" y="3182938"/>
              <a:ext cx="317500" cy="246062"/>
              <a:chOff x="5581650" y="3128963"/>
              <a:chExt cx="423863" cy="320675"/>
            </a:xfrm>
          </p:grpSpPr>
          <p:pic>
            <p:nvPicPr>
              <p:cNvPr id="26037" name="Picture 1054" descr="laptop_keyboa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rot="109064" flipH="1">
                <a:off x="5581650" y="3290888"/>
                <a:ext cx="363538"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38" name="Freeform 1055"/>
              <p:cNvSpPr>
                <a:spLocks/>
              </p:cNvSpPr>
              <p:nvPr/>
            </p:nvSpPr>
            <p:spPr bwMode="auto">
              <a:xfrm>
                <a:off x="5702300" y="3135313"/>
                <a:ext cx="292100"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6039" name="Picture 1056" descr="screen"/>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716588" y="3140075"/>
                <a:ext cx="2667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40" name="Freeform 1057"/>
              <p:cNvSpPr>
                <a:spLocks/>
              </p:cNvSpPr>
              <p:nvPr/>
            </p:nvSpPr>
            <p:spPr bwMode="auto">
              <a:xfrm>
                <a:off x="5756275" y="3128963"/>
                <a:ext cx="247650"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1" name="Freeform 1058"/>
              <p:cNvSpPr>
                <a:spLocks/>
              </p:cNvSpPr>
              <p:nvPr/>
            </p:nvSpPr>
            <p:spPr bwMode="auto">
              <a:xfrm>
                <a:off x="5700713" y="3128963"/>
                <a:ext cx="68262"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2" name="Freeform 1059"/>
              <p:cNvSpPr>
                <a:spLocks/>
              </p:cNvSpPr>
              <p:nvPr/>
            </p:nvSpPr>
            <p:spPr bwMode="auto">
              <a:xfrm>
                <a:off x="5927725" y="3157538"/>
                <a:ext cx="74613"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3" name="Freeform 1060"/>
              <p:cNvSpPr>
                <a:spLocks/>
              </p:cNvSpPr>
              <p:nvPr/>
            </p:nvSpPr>
            <p:spPr bwMode="auto">
              <a:xfrm>
                <a:off x="5699125" y="3281363"/>
                <a:ext cx="27146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4" name="Freeform 1061"/>
              <p:cNvSpPr>
                <a:spLocks/>
              </p:cNvSpPr>
              <p:nvPr/>
            </p:nvSpPr>
            <p:spPr bwMode="auto">
              <a:xfrm>
                <a:off x="5935663" y="3159125"/>
                <a:ext cx="69850"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5" name="Freeform 1062"/>
              <p:cNvSpPr>
                <a:spLocks/>
              </p:cNvSpPr>
              <p:nvPr/>
            </p:nvSpPr>
            <p:spPr bwMode="auto">
              <a:xfrm>
                <a:off x="5699125" y="3290888"/>
                <a:ext cx="242888"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046" name="Group 1063"/>
              <p:cNvGrpSpPr>
                <a:grpSpLocks/>
              </p:cNvGrpSpPr>
              <p:nvPr/>
            </p:nvGrpSpPr>
            <p:grpSpPr bwMode="auto">
              <a:xfrm>
                <a:off x="5695950" y="3355975"/>
                <a:ext cx="80963" cy="38100"/>
                <a:chOff x="1740" y="2642"/>
                <a:chExt cx="752" cy="327"/>
              </a:xfrm>
            </p:grpSpPr>
            <p:sp>
              <p:nvSpPr>
                <p:cNvPr id="26053" name="Freeform 1064"/>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4" name="Freeform 1065"/>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5" name="Freeform 1066"/>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6" name="Freeform 1067"/>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7" name="Freeform 1068"/>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8" name="Freeform 1069"/>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047" name="Freeform 1070"/>
              <p:cNvSpPr>
                <a:spLocks/>
              </p:cNvSpPr>
              <p:nvPr/>
            </p:nvSpPr>
            <p:spPr bwMode="auto">
              <a:xfrm>
                <a:off x="5835650" y="3362325"/>
                <a:ext cx="10001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8" name="Freeform 1071"/>
              <p:cNvSpPr>
                <a:spLocks/>
              </p:cNvSpPr>
              <p:nvPr/>
            </p:nvSpPr>
            <p:spPr bwMode="auto">
              <a:xfrm>
                <a:off x="5583238" y="3368675"/>
                <a:ext cx="254000"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49" name="Freeform 1072"/>
              <p:cNvSpPr>
                <a:spLocks/>
              </p:cNvSpPr>
              <p:nvPr/>
            </p:nvSpPr>
            <p:spPr bwMode="auto">
              <a:xfrm>
                <a:off x="5583238" y="3354388"/>
                <a:ext cx="1587"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0" name="Freeform 1073"/>
              <p:cNvSpPr>
                <a:spLocks/>
              </p:cNvSpPr>
              <p:nvPr/>
            </p:nvSpPr>
            <p:spPr bwMode="auto">
              <a:xfrm>
                <a:off x="5583238" y="3294063"/>
                <a:ext cx="117475"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1" name="Freeform 1074"/>
              <p:cNvSpPr>
                <a:spLocks/>
              </p:cNvSpPr>
              <p:nvPr/>
            </p:nvSpPr>
            <p:spPr bwMode="auto">
              <a:xfrm>
                <a:off x="5591175" y="3357563"/>
                <a:ext cx="241300"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52" name="Freeform 1075"/>
              <p:cNvSpPr>
                <a:spLocks/>
              </p:cNvSpPr>
              <p:nvPr/>
            </p:nvSpPr>
            <p:spPr bwMode="auto">
              <a:xfrm flipV="1">
                <a:off x="5830888" y="3352800"/>
                <a:ext cx="9842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25704" name="Picture 1077"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6156325" y="3300413"/>
              <a:ext cx="342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5" name="Freeform 1078"/>
            <p:cNvSpPr>
              <a:spLocks/>
            </p:cNvSpPr>
            <p:nvPr/>
          </p:nvSpPr>
          <p:spPr bwMode="auto">
            <a:xfrm flipH="1">
              <a:off x="6302568" y="3332533"/>
              <a:ext cx="161685" cy="153507"/>
            </a:xfrm>
            <a:custGeom>
              <a:avLst/>
              <a:gdLst>
                <a:gd name="T0" fmla="*/ 0 w 356"/>
                <a:gd name="T1" fmla="*/ 0 h 368"/>
                <a:gd name="T2" fmla="*/ 136251 w 356"/>
                <a:gd name="T3" fmla="*/ 5840 h 368"/>
                <a:gd name="T4" fmla="*/ 161685 w 356"/>
                <a:gd name="T5" fmla="*/ 122639 h 368"/>
                <a:gd name="T6" fmla="*/ 35425 w 356"/>
                <a:gd name="T7" fmla="*/ 15350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pic>
          <p:nvPicPr>
            <p:cNvPr id="25706" name="Picture 1081" descr="laptop_keyboar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7329488" y="5672138"/>
              <a:ext cx="3889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7" name="Freeform 1082"/>
            <p:cNvSpPr>
              <a:spLocks/>
            </p:cNvSpPr>
            <p:nvPr/>
          </p:nvSpPr>
          <p:spPr bwMode="auto">
            <a:xfrm>
              <a:off x="7458075" y="5516563"/>
              <a:ext cx="312738"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5708" name="Picture 1083" descr="scre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73950" y="5521325"/>
              <a:ext cx="2841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9" name="Freeform 1084"/>
            <p:cNvSpPr>
              <a:spLocks/>
            </p:cNvSpPr>
            <p:nvPr/>
          </p:nvSpPr>
          <p:spPr bwMode="auto">
            <a:xfrm>
              <a:off x="7515225" y="5510213"/>
              <a:ext cx="265113"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0" name="Freeform 1085"/>
            <p:cNvSpPr>
              <a:spLocks/>
            </p:cNvSpPr>
            <p:nvPr/>
          </p:nvSpPr>
          <p:spPr bwMode="auto">
            <a:xfrm>
              <a:off x="7456488" y="5510213"/>
              <a:ext cx="73025"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1" name="Freeform 1086"/>
            <p:cNvSpPr>
              <a:spLocks/>
            </p:cNvSpPr>
            <p:nvPr/>
          </p:nvSpPr>
          <p:spPr bwMode="auto">
            <a:xfrm>
              <a:off x="7699375" y="5538788"/>
              <a:ext cx="79375"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2" name="Freeform 1087"/>
            <p:cNvSpPr>
              <a:spLocks/>
            </p:cNvSpPr>
            <p:nvPr/>
          </p:nvSpPr>
          <p:spPr bwMode="auto">
            <a:xfrm>
              <a:off x="7454900" y="5662613"/>
              <a:ext cx="29051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3" name="Freeform 1088"/>
            <p:cNvSpPr>
              <a:spLocks/>
            </p:cNvSpPr>
            <p:nvPr/>
          </p:nvSpPr>
          <p:spPr bwMode="auto">
            <a:xfrm>
              <a:off x="7707313" y="5540375"/>
              <a:ext cx="74612"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4" name="Freeform 1089"/>
            <p:cNvSpPr>
              <a:spLocks/>
            </p:cNvSpPr>
            <p:nvPr/>
          </p:nvSpPr>
          <p:spPr bwMode="auto">
            <a:xfrm>
              <a:off x="7454900" y="5672138"/>
              <a:ext cx="258763"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715" name="Group 1090"/>
            <p:cNvGrpSpPr>
              <a:grpSpLocks/>
            </p:cNvGrpSpPr>
            <p:nvPr/>
          </p:nvGrpSpPr>
          <p:grpSpPr bwMode="auto">
            <a:xfrm>
              <a:off x="7451725" y="5737225"/>
              <a:ext cx="87313" cy="38100"/>
              <a:chOff x="1740" y="2642"/>
              <a:chExt cx="752" cy="327"/>
            </a:xfrm>
          </p:grpSpPr>
          <p:sp>
            <p:nvSpPr>
              <p:cNvPr id="26031" name="Freeform 1091"/>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32" name="Freeform 1092"/>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33" name="Freeform 1093"/>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34" name="Freeform 1094"/>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35" name="Freeform 1095"/>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36" name="Freeform 1096"/>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716" name="Freeform 1097"/>
            <p:cNvSpPr>
              <a:spLocks/>
            </p:cNvSpPr>
            <p:nvPr/>
          </p:nvSpPr>
          <p:spPr bwMode="auto">
            <a:xfrm>
              <a:off x="7600950" y="5743575"/>
              <a:ext cx="10636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7" name="Freeform 1098"/>
            <p:cNvSpPr>
              <a:spLocks/>
            </p:cNvSpPr>
            <p:nvPr/>
          </p:nvSpPr>
          <p:spPr bwMode="auto">
            <a:xfrm>
              <a:off x="7329488" y="5749925"/>
              <a:ext cx="271462"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8" name="Freeform 1099"/>
            <p:cNvSpPr>
              <a:spLocks/>
            </p:cNvSpPr>
            <p:nvPr/>
          </p:nvSpPr>
          <p:spPr bwMode="auto">
            <a:xfrm>
              <a:off x="7331075" y="5735638"/>
              <a:ext cx="1588"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19" name="Freeform 1100"/>
            <p:cNvSpPr>
              <a:spLocks/>
            </p:cNvSpPr>
            <p:nvPr/>
          </p:nvSpPr>
          <p:spPr bwMode="auto">
            <a:xfrm>
              <a:off x="7331075" y="5675313"/>
              <a:ext cx="125413"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20" name="Freeform 1101"/>
            <p:cNvSpPr>
              <a:spLocks/>
            </p:cNvSpPr>
            <p:nvPr/>
          </p:nvSpPr>
          <p:spPr bwMode="auto">
            <a:xfrm>
              <a:off x="7339013" y="5738813"/>
              <a:ext cx="257175"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721" name="Freeform 1102"/>
            <p:cNvSpPr>
              <a:spLocks/>
            </p:cNvSpPr>
            <p:nvPr/>
          </p:nvSpPr>
          <p:spPr bwMode="auto">
            <a:xfrm flipV="1">
              <a:off x="7596188" y="5734050"/>
              <a:ext cx="10477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5722" name="Group 1103"/>
            <p:cNvGrpSpPr>
              <a:grpSpLocks/>
            </p:cNvGrpSpPr>
            <p:nvPr/>
          </p:nvGrpSpPr>
          <p:grpSpPr bwMode="auto">
            <a:xfrm>
              <a:off x="6351588" y="2493963"/>
              <a:ext cx="390525" cy="169862"/>
              <a:chOff x="4650" y="1129"/>
              <a:chExt cx="246" cy="95"/>
            </a:xfrm>
          </p:grpSpPr>
          <p:sp>
            <p:nvSpPr>
              <p:cNvPr id="26023"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024"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025"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026" name="Group 1107"/>
              <p:cNvGrpSpPr>
                <a:grpSpLocks/>
              </p:cNvGrpSpPr>
              <p:nvPr/>
            </p:nvGrpSpPr>
            <p:grpSpPr bwMode="auto">
              <a:xfrm>
                <a:off x="4699" y="1145"/>
                <a:ext cx="138" cy="29"/>
                <a:chOff x="2468" y="1332"/>
                <a:chExt cx="310" cy="60"/>
              </a:xfrm>
            </p:grpSpPr>
            <p:sp>
              <p:nvSpPr>
                <p:cNvPr id="26029" name="Freeform 110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30" name="Freeform 110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027" name="Line 1110"/>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28" name="Line 1111"/>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23" name="Group 1112"/>
            <p:cNvGrpSpPr>
              <a:grpSpLocks/>
            </p:cNvGrpSpPr>
            <p:nvPr/>
          </p:nvGrpSpPr>
          <p:grpSpPr bwMode="auto">
            <a:xfrm>
              <a:off x="6051550" y="3641725"/>
              <a:ext cx="390525" cy="169863"/>
              <a:chOff x="4650" y="1129"/>
              <a:chExt cx="246" cy="95"/>
            </a:xfrm>
          </p:grpSpPr>
          <p:sp>
            <p:nvSpPr>
              <p:cNvPr id="26015"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016"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017"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018" name="Group 1116"/>
              <p:cNvGrpSpPr>
                <a:grpSpLocks/>
              </p:cNvGrpSpPr>
              <p:nvPr/>
            </p:nvGrpSpPr>
            <p:grpSpPr bwMode="auto">
              <a:xfrm>
                <a:off x="4699" y="1145"/>
                <a:ext cx="138" cy="29"/>
                <a:chOff x="2468" y="1332"/>
                <a:chExt cx="310" cy="60"/>
              </a:xfrm>
            </p:grpSpPr>
            <p:sp>
              <p:nvSpPr>
                <p:cNvPr id="26021" name="Freeform 11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22" name="Freeform 11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019" name="Line 111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20" name="Line 112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24" name="Group 1121"/>
            <p:cNvGrpSpPr>
              <a:grpSpLocks/>
            </p:cNvGrpSpPr>
            <p:nvPr/>
          </p:nvGrpSpPr>
          <p:grpSpPr bwMode="auto">
            <a:xfrm>
              <a:off x="6248400" y="4852988"/>
              <a:ext cx="617538" cy="247650"/>
              <a:chOff x="2356" y="1300"/>
              <a:chExt cx="555" cy="194"/>
            </a:xfrm>
          </p:grpSpPr>
          <p:sp>
            <p:nvSpPr>
              <p:cNvPr id="2600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00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00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010" name="Group 1125"/>
              <p:cNvGrpSpPr>
                <a:grpSpLocks/>
              </p:cNvGrpSpPr>
              <p:nvPr/>
            </p:nvGrpSpPr>
            <p:grpSpPr bwMode="auto">
              <a:xfrm>
                <a:off x="2468" y="1332"/>
                <a:ext cx="310" cy="60"/>
                <a:chOff x="2468" y="1332"/>
                <a:chExt cx="310" cy="60"/>
              </a:xfrm>
            </p:grpSpPr>
            <p:sp>
              <p:nvSpPr>
                <p:cNvPr id="26013" name="Freeform 11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14" name="Freeform 11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011" name="Line 1128"/>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12" name="Line 1129"/>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25" name="Group 1130"/>
            <p:cNvGrpSpPr>
              <a:grpSpLocks/>
            </p:cNvGrpSpPr>
            <p:nvPr/>
          </p:nvGrpSpPr>
          <p:grpSpPr bwMode="auto">
            <a:xfrm>
              <a:off x="6969125" y="4510088"/>
              <a:ext cx="617538" cy="247650"/>
              <a:chOff x="2356" y="1300"/>
              <a:chExt cx="555" cy="194"/>
            </a:xfrm>
          </p:grpSpPr>
          <p:sp>
            <p:nvSpPr>
              <p:cNvPr id="25999"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6000"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6001"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6002" name="Group 1134"/>
              <p:cNvGrpSpPr>
                <a:grpSpLocks/>
              </p:cNvGrpSpPr>
              <p:nvPr/>
            </p:nvGrpSpPr>
            <p:grpSpPr bwMode="auto">
              <a:xfrm>
                <a:off x="2468" y="1332"/>
                <a:ext cx="310" cy="60"/>
                <a:chOff x="2468" y="1332"/>
                <a:chExt cx="310" cy="60"/>
              </a:xfrm>
            </p:grpSpPr>
            <p:sp>
              <p:nvSpPr>
                <p:cNvPr id="26005" name="Freeform 113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006" name="Freeform 113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6003" name="Line 1137"/>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004" name="Line 1138"/>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26" name="Group 1139"/>
            <p:cNvGrpSpPr>
              <a:grpSpLocks/>
            </p:cNvGrpSpPr>
            <p:nvPr/>
          </p:nvGrpSpPr>
          <p:grpSpPr bwMode="auto">
            <a:xfrm>
              <a:off x="7585075" y="4811713"/>
              <a:ext cx="617538" cy="247650"/>
              <a:chOff x="2356" y="1300"/>
              <a:chExt cx="555" cy="194"/>
            </a:xfrm>
          </p:grpSpPr>
          <p:sp>
            <p:nvSpPr>
              <p:cNvPr id="25991"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992"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993"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994" name="Group 1143"/>
              <p:cNvGrpSpPr>
                <a:grpSpLocks/>
              </p:cNvGrpSpPr>
              <p:nvPr/>
            </p:nvGrpSpPr>
            <p:grpSpPr bwMode="auto">
              <a:xfrm>
                <a:off x="2468" y="1332"/>
                <a:ext cx="310" cy="60"/>
                <a:chOff x="2468" y="1332"/>
                <a:chExt cx="310" cy="60"/>
              </a:xfrm>
            </p:grpSpPr>
            <p:sp>
              <p:nvSpPr>
                <p:cNvPr id="25997" name="Freeform 114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998" name="Freeform 114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995" name="Line 1146"/>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996" name="Line 1147"/>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27" name="Group 3"/>
            <p:cNvGrpSpPr>
              <a:grpSpLocks/>
            </p:cNvGrpSpPr>
            <p:nvPr/>
          </p:nvGrpSpPr>
          <p:grpSpPr bwMode="auto">
            <a:xfrm>
              <a:off x="5964238" y="3135313"/>
              <a:ext cx="314325" cy="334962"/>
              <a:chOff x="5974579" y="3105349"/>
              <a:chExt cx="347997" cy="396620"/>
            </a:xfrm>
          </p:grpSpPr>
          <p:pic>
            <p:nvPicPr>
              <p:cNvPr id="25989" name="Picture 555" descr="fridge2.png"/>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6074343" y="3164942"/>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90" name="Picture 1115"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974579" y="3105349"/>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5728" name="Picture 603" descr="car_icon_small"/>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373813" y="1744663"/>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29" name="Picture 814" descr="light2.png"/>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flipH="1">
              <a:off x="6707188" y="2019300"/>
              <a:ext cx="920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30" name="Picture 1017"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11925" y="1946275"/>
              <a:ext cx="531813"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31" name="Picture 1017"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86538" y="1685925"/>
              <a:ext cx="530225"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732" name="Group 347"/>
            <p:cNvGrpSpPr>
              <a:grpSpLocks/>
            </p:cNvGrpSpPr>
            <p:nvPr/>
          </p:nvGrpSpPr>
          <p:grpSpPr bwMode="auto">
            <a:xfrm>
              <a:off x="6220922" y="4838544"/>
              <a:ext cx="660165" cy="269566"/>
              <a:chOff x="1871277" y="1576300"/>
              <a:chExt cx="1128371" cy="437861"/>
            </a:xfrm>
          </p:grpSpPr>
          <p:sp>
            <p:nvSpPr>
              <p:cNvPr id="1354" name="Oval 1353"/>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55" name="Rectangle 1354"/>
              <p:cNvSpPr/>
              <p:nvPr/>
            </p:nvSpPr>
            <p:spPr bwMode="auto">
              <a:xfrm>
                <a:off x="1872116" y="1739006"/>
                <a:ext cx="1128773" cy="1160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56" name="Oval 135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57" name="Freeform 1356"/>
              <p:cNvSpPr/>
              <p:nvPr/>
            </p:nvSpPr>
            <p:spPr bwMode="auto">
              <a:xfrm>
                <a:off x="2159736" y="1674540"/>
                <a:ext cx="548106" cy="15987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58" name="Freeform 135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59" name="Freeform 135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60" name="Freeform 135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61" name="Straight Connector 1360"/>
              <p:cNvCxnSpPr>
                <a:cxnSpLocks noChangeShapeType="1"/>
                <a:endCxn id="135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62" name="Straight Connector 136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3" name="Group 347"/>
            <p:cNvGrpSpPr>
              <a:grpSpLocks/>
            </p:cNvGrpSpPr>
            <p:nvPr/>
          </p:nvGrpSpPr>
          <p:grpSpPr bwMode="auto">
            <a:xfrm>
              <a:off x="6933466" y="4503243"/>
              <a:ext cx="660165" cy="269566"/>
              <a:chOff x="1871277" y="1576300"/>
              <a:chExt cx="1128371" cy="437861"/>
            </a:xfrm>
          </p:grpSpPr>
          <p:sp>
            <p:nvSpPr>
              <p:cNvPr id="1345" name="Oval 1344"/>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46" name="Rectangle 1345"/>
              <p:cNvSpPr/>
              <p:nvPr/>
            </p:nvSpPr>
            <p:spPr bwMode="auto">
              <a:xfrm>
                <a:off x="1872532" y="1739555"/>
                <a:ext cx="1126060" cy="11603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47" name="Oval 134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48" name="Freeform 1347"/>
              <p:cNvSpPr/>
              <p:nvPr/>
            </p:nvSpPr>
            <p:spPr bwMode="auto">
              <a:xfrm>
                <a:off x="2160152" y="1672512"/>
                <a:ext cx="548106" cy="16245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49" name="Freeform 134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50" name="Freeform 134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51" name="Freeform 135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52" name="Straight Connector 1351"/>
              <p:cNvCxnSpPr>
                <a:cxnSpLocks noChangeShapeType="1"/>
                <a:endCxn id="134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53" name="Straight Connector 135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4" name="Group 347"/>
            <p:cNvGrpSpPr>
              <a:grpSpLocks/>
            </p:cNvGrpSpPr>
            <p:nvPr/>
          </p:nvGrpSpPr>
          <p:grpSpPr bwMode="auto">
            <a:xfrm>
              <a:off x="7563920" y="4800505"/>
              <a:ext cx="660165" cy="269566"/>
              <a:chOff x="1871277" y="1576300"/>
              <a:chExt cx="1128371" cy="437861"/>
            </a:xfrm>
          </p:grpSpPr>
          <p:sp>
            <p:nvSpPr>
              <p:cNvPr id="1336" name="Oval 1335"/>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37" name="Rectangle 1336"/>
              <p:cNvSpPr/>
              <p:nvPr/>
            </p:nvSpPr>
            <p:spPr bwMode="auto">
              <a:xfrm>
                <a:off x="1872162" y="1738907"/>
                <a:ext cx="1128773" cy="1160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38" name="Oval 133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39" name="Freeform 1338"/>
              <p:cNvSpPr/>
              <p:nvPr/>
            </p:nvSpPr>
            <p:spPr bwMode="auto">
              <a:xfrm>
                <a:off x="2159782" y="1674441"/>
                <a:ext cx="548106" cy="15987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40" name="Freeform 133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41" name="Freeform 134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42" name="Freeform 134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43" name="Straight Connector 1342"/>
              <p:cNvCxnSpPr>
                <a:cxnSpLocks noChangeShapeType="1"/>
                <a:endCxn id="133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44" name="Straight Connector 134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5" name="Group 347"/>
            <p:cNvGrpSpPr>
              <a:grpSpLocks/>
            </p:cNvGrpSpPr>
            <p:nvPr/>
          </p:nvGrpSpPr>
          <p:grpSpPr bwMode="auto">
            <a:xfrm>
              <a:off x="6050373" y="3620176"/>
              <a:ext cx="425094" cy="228319"/>
              <a:chOff x="1871277" y="1576300"/>
              <a:chExt cx="1128371" cy="437861"/>
            </a:xfrm>
          </p:grpSpPr>
          <p:sp>
            <p:nvSpPr>
              <p:cNvPr id="1327" name="Oval 1326"/>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28" name="Rectangle 1327"/>
              <p:cNvSpPr/>
              <p:nvPr/>
            </p:nvSpPr>
            <p:spPr bwMode="auto">
              <a:xfrm>
                <a:off x="1870189" y="1739404"/>
                <a:ext cx="1129316"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9" name="Oval 132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30" name="Freeform 1329"/>
              <p:cNvSpPr/>
              <p:nvPr/>
            </p:nvSpPr>
            <p:spPr bwMode="auto">
              <a:xfrm>
                <a:off x="2160944" y="1672426"/>
                <a:ext cx="547803" cy="16135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31" name="Freeform 133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32" name="Freeform 133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33" name="Freeform 133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34" name="Straight Connector 1333"/>
              <p:cNvCxnSpPr>
                <a:cxnSpLocks noChangeShapeType="1"/>
                <a:endCxn id="132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35" name="Straight Connector 133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6" name="Group 347"/>
            <p:cNvGrpSpPr>
              <a:grpSpLocks/>
            </p:cNvGrpSpPr>
            <p:nvPr/>
          </p:nvGrpSpPr>
          <p:grpSpPr bwMode="auto">
            <a:xfrm>
              <a:off x="6347637" y="2481965"/>
              <a:ext cx="403071" cy="202807"/>
              <a:chOff x="1871277" y="1576300"/>
              <a:chExt cx="1128371" cy="437861"/>
            </a:xfrm>
          </p:grpSpPr>
          <p:sp>
            <p:nvSpPr>
              <p:cNvPr id="1318" name="Oval 1317"/>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9" name="Rectangle 1318"/>
              <p:cNvSpPr/>
              <p:nvPr/>
            </p:nvSpPr>
            <p:spPr bwMode="auto">
              <a:xfrm>
                <a:off x="1873449" y="1739300"/>
                <a:ext cx="1124357" cy="11653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0" name="Oval 131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21" name="Freeform 1320"/>
              <p:cNvSpPr/>
              <p:nvPr/>
            </p:nvSpPr>
            <p:spPr bwMode="auto">
              <a:xfrm>
                <a:off x="2162315" y="1670752"/>
                <a:ext cx="546626" cy="16108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2" name="Freeform 132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23" name="Freeform 132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24" name="Freeform 132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25" name="Straight Connector 1324"/>
              <p:cNvCxnSpPr>
                <a:cxnSpLocks noChangeShapeType="1"/>
                <a:endCxn id="132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26" name="Straight Connector 132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7" name="Group 1110"/>
            <p:cNvGrpSpPr>
              <a:grpSpLocks/>
            </p:cNvGrpSpPr>
            <p:nvPr/>
          </p:nvGrpSpPr>
          <p:grpSpPr bwMode="auto">
            <a:xfrm>
              <a:off x="7678804" y="2388750"/>
              <a:ext cx="418211" cy="189727"/>
              <a:chOff x="7913987" y="1515773"/>
              <a:chExt cx="625138" cy="276534"/>
            </a:xfrm>
          </p:grpSpPr>
          <p:sp>
            <p:nvSpPr>
              <p:cNvPr id="1309" name="Oval 1308"/>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0" name="Rectangle 1309"/>
              <p:cNvSpPr/>
              <p:nvPr/>
            </p:nvSpPr>
            <p:spPr bwMode="auto">
              <a:xfrm>
                <a:off x="7913888" y="1622848"/>
                <a:ext cx="624093"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11" name="Oval 1310"/>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2" name="Freeform 1311"/>
              <p:cNvSpPr/>
              <p:nvPr/>
            </p:nvSpPr>
            <p:spPr bwMode="auto">
              <a:xfrm>
                <a:off x="8072877" y="1581199"/>
                <a:ext cx="303742" cy="9949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13" name="Freeform 1312"/>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14" name="Freeform 1313"/>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15" name="Freeform 1314"/>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16" name="Straight Connector 1315"/>
              <p:cNvCxnSpPr>
                <a:cxnSpLocks noChangeShapeType="1"/>
                <a:endCxn id="1311"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17" name="Straight Connector 1316"/>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8" name="Group 1111"/>
            <p:cNvGrpSpPr>
              <a:grpSpLocks/>
            </p:cNvGrpSpPr>
            <p:nvPr/>
          </p:nvGrpSpPr>
          <p:grpSpPr bwMode="auto">
            <a:xfrm>
              <a:off x="7187343" y="2485248"/>
              <a:ext cx="418211" cy="189727"/>
              <a:chOff x="7913987" y="1515773"/>
              <a:chExt cx="625138" cy="276534"/>
            </a:xfrm>
          </p:grpSpPr>
          <p:sp>
            <p:nvSpPr>
              <p:cNvPr id="1300" name="Oval 1299"/>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01" name="Rectangle 1300"/>
              <p:cNvSpPr/>
              <p:nvPr/>
            </p:nvSpPr>
            <p:spPr bwMode="auto">
              <a:xfrm>
                <a:off x="7912896" y="1623342"/>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02" name="Oval 1301"/>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03" name="Freeform 1302"/>
              <p:cNvSpPr/>
              <p:nvPr/>
            </p:nvSpPr>
            <p:spPr bwMode="auto">
              <a:xfrm>
                <a:off x="8071885" y="1581693"/>
                <a:ext cx="306115" cy="9949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04" name="Freeform 1303"/>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05" name="Freeform 1304"/>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06" name="Freeform 1305"/>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07" name="Straight Connector 1306"/>
              <p:cNvCxnSpPr>
                <a:cxnSpLocks noChangeShapeType="1"/>
                <a:endCxn id="1302"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08" name="Straight Connector 1307"/>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39" name="Group 1112"/>
            <p:cNvGrpSpPr>
              <a:grpSpLocks/>
            </p:cNvGrpSpPr>
            <p:nvPr/>
          </p:nvGrpSpPr>
          <p:grpSpPr bwMode="auto">
            <a:xfrm>
              <a:off x="7195275" y="2751878"/>
              <a:ext cx="418211" cy="189727"/>
              <a:chOff x="7913987" y="1515773"/>
              <a:chExt cx="625138" cy="276534"/>
            </a:xfrm>
          </p:grpSpPr>
          <p:sp>
            <p:nvSpPr>
              <p:cNvPr id="1291" name="Oval 1290"/>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92" name="Rectangle 1291"/>
              <p:cNvSpPr/>
              <p:nvPr/>
            </p:nvSpPr>
            <p:spPr bwMode="auto">
              <a:xfrm>
                <a:off x="7912903" y="1621131"/>
                <a:ext cx="626467"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93" name="Oval 1292"/>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94" name="Freeform 1293"/>
              <p:cNvSpPr/>
              <p:nvPr/>
            </p:nvSpPr>
            <p:spPr bwMode="auto">
              <a:xfrm>
                <a:off x="8071894" y="1579482"/>
                <a:ext cx="306114" cy="10180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95" name="Freeform 1294"/>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96" name="Freeform 1295"/>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97" name="Freeform 1296"/>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98" name="Straight Connector 1297"/>
              <p:cNvCxnSpPr>
                <a:cxnSpLocks noChangeShapeType="1"/>
                <a:endCxn id="1293"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99" name="Straight Connector 1298"/>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40" name="Group 1113"/>
            <p:cNvGrpSpPr>
              <a:grpSpLocks/>
            </p:cNvGrpSpPr>
            <p:nvPr/>
          </p:nvGrpSpPr>
          <p:grpSpPr bwMode="auto">
            <a:xfrm>
              <a:off x="7088975" y="3633334"/>
              <a:ext cx="418211" cy="189727"/>
              <a:chOff x="7913987" y="1515773"/>
              <a:chExt cx="625138" cy="276534"/>
            </a:xfrm>
          </p:grpSpPr>
          <p:sp>
            <p:nvSpPr>
              <p:cNvPr id="1282" name="Oval 1281"/>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83" name="Rectangle 1282"/>
              <p:cNvSpPr/>
              <p:nvPr/>
            </p:nvSpPr>
            <p:spPr bwMode="auto">
              <a:xfrm>
                <a:off x="7912811" y="1622871"/>
                <a:ext cx="626467"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84" name="Oval 1283"/>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85" name="Freeform 1284"/>
              <p:cNvSpPr/>
              <p:nvPr/>
            </p:nvSpPr>
            <p:spPr bwMode="auto">
              <a:xfrm>
                <a:off x="8071800" y="1581222"/>
                <a:ext cx="306115" cy="9949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86" name="Freeform 1285"/>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87" name="Freeform 1286"/>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88" name="Freeform 1287"/>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89" name="Straight Connector 1288"/>
              <p:cNvCxnSpPr>
                <a:cxnSpLocks noChangeShapeType="1"/>
                <a:endCxn id="1284"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90" name="Straight Connector 1289"/>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41" name="Group 1114"/>
            <p:cNvGrpSpPr>
              <a:grpSpLocks/>
            </p:cNvGrpSpPr>
            <p:nvPr/>
          </p:nvGrpSpPr>
          <p:grpSpPr bwMode="auto">
            <a:xfrm>
              <a:off x="7748699" y="3641266"/>
              <a:ext cx="418211" cy="189727"/>
              <a:chOff x="7913987" y="1515773"/>
              <a:chExt cx="625138" cy="276534"/>
            </a:xfrm>
          </p:grpSpPr>
          <p:sp>
            <p:nvSpPr>
              <p:cNvPr id="1273" name="Oval 1272"/>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74" name="Rectangle 1273"/>
              <p:cNvSpPr/>
              <p:nvPr/>
            </p:nvSpPr>
            <p:spPr bwMode="auto">
              <a:xfrm>
                <a:off x="7913821" y="1622879"/>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75" name="Oval 1274"/>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76" name="Freeform 1275"/>
              <p:cNvSpPr/>
              <p:nvPr/>
            </p:nvSpPr>
            <p:spPr bwMode="auto">
              <a:xfrm>
                <a:off x="8072810" y="1581230"/>
                <a:ext cx="306115" cy="9949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77" name="Freeform 1276"/>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78" name="Freeform 1277"/>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79" name="Freeform 1278"/>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80" name="Straight Connector 1279"/>
              <p:cNvCxnSpPr>
                <a:cxnSpLocks noChangeShapeType="1"/>
                <a:endCxn id="1275"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81" name="Straight Connector 1280"/>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42" name="Group 1115"/>
            <p:cNvGrpSpPr>
              <a:grpSpLocks/>
            </p:cNvGrpSpPr>
            <p:nvPr/>
          </p:nvGrpSpPr>
          <p:grpSpPr bwMode="auto">
            <a:xfrm>
              <a:off x="7440813" y="3924693"/>
              <a:ext cx="418211" cy="189727"/>
              <a:chOff x="7913987" y="1515773"/>
              <a:chExt cx="625138" cy="276534"/>
            </a:xfrm>
          </p:grpSpPr>
          <p:sp>
            <p:nvSpPr>
              <p:cNvPr id="1264" name="Oval 1263"/>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65" name="Rectangle 1264"/>
              <p:cNvSpPr/>
              <p:nvPr/>
            </p:nvSpPr>
            <p:spPr bwMode="auto">
              <a:xfrm>
                <a:off x="7913688" y="1621637"/>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66" name="Oval 1265"/>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67" name="Freeform 1266"/>
              <p:cNvSpPr/>
              <p:nvPr/>
            </p:nvSpPr>
            <p:spPr bwMode="auto">
              <a:xfrm>
                <a:off x="8072677" y="1579988"/>
                <a:ext cx="306115" cy="10180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68" name="Freeform 1267"/>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69" name="Freeform 1268"/>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70" name="Freeform 1269"/>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71" name="Straight Connector 1270"/>
              <p:cNvCxnSpPr>
                <a:cxnSpLocks noChangeShapeType="1"/>
                <a:endCxn id="1266"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72" name="Straight Connector 1271"/>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25743" name="Line 421"/>
            <p:cNvSpPr>
              <a:spLocks noChangeShapeType="1"/>
            </p:cNvSpPr>
            <p:nvPr/>
          </p:nvSpPr>
          <p:spPr bwMode="auto">
            <a:xfrm>
              <a:off x="7396163" y="3813175"/>
              <a:ext cx="163512" cy="1206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4" name="Line 422"/>
            <p:cNvSpPr>
              <a:spLocks noChangeShapeType="1"/>
            </p:cNvSpPr>
            <p:nvPr/>
          </p:nvSpPr>
          <p:spPr bwMode="auto">
            <a:xfrm>
              <a:off x="7493000" y="3733800"/>
              <a:ext cx="279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5" name="Line 423"/>
            <p:cNvSpPr>
              <a:spLocks noChangeShapeType="1"/>
            </p:cNvSpPr>
            <p:nvPr/>
          </p:nvSpPr>
          <p:spPr bwMode="auto">
            <a:xfrm flipV="1">
              <a:off x="7729538" y="3819525"/>
              <a:ext cx="134937" cy="104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6" name="Line 444"/>
            <p:cNvSpPr>
              <a:spLocks noChangeShapeType="1"/>
            </p:cNvSpPr>
            <p:nvPr/>
          </p:nvSpPr>
          <p:spPr bwMode="auto">
            <a:xfrm flipV="1">
              <a:off x="7577138" y="2492375"/>
              <a:ext cx="123825"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7" name="Line 445"/>
            <p:cNvSpPr>
              <a:spLocks noChangeShapeType="1"/>
            </p:cNvSpPr>
            <p:nvPr/>
          </p:nvSpPr>
          <p:spPr bwMode="auto">
            <a:xfrm>
              <a:off x="7405688" y="2665413"/>
              <a:ext cx="0" cy="82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8" name="Line 446"/>
            <p:cNvSpPr>
              <a:spLocks noChangeShapeType="1"/>
            </p:cNvSpPr>
            <p:nvPr/>
          </p:nvSpPr>
          <p:spPr bwMode="auto">
            <a:xfrm flipV="1">
              <a:off x="7577138" y="2562225"/>
              <a:ext cx="263525" cy="2889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49" name="Line 447"/>
            <p:cNvSpPr>
              <a:spLocks noChangeShapeType="1"/>
            </p:cNvSpPr>
            <p:nvPr/>
          </p:nvSpPr>
          <p:spPr bwMode="auto">
            <a:xfrm>
              <a:off x="7942263" y="2560638"/>
              <a:ext cx="0" cy="196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0" name="Line 448"/>
            <p:cNvSpPr>
              <a:spLocks noChangeShapeType="1"/>
            </p:cNvSpPr>
            <p:nvPr/>
          </p:nvSpPr>
          <p:spPr bwMode="auto">
            <a:xfrm>
              <a:off x="7596188" y="2867025"/>
              <a:ext cx="18891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1" name="Line 450"/>
            <p:cNvSpPr>
              <a:spLocks noChangeShapeType="1"/>
            </p:cNvSpPr>
            <p:nvPr/>
          </p:nvSpPr>
          <p:spPr bwMode="auto">
            <a:xfrm>
              <a:off x="8150225" y="2857500"/>
              <a:ext cx="177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2" name="Line 451"/>
            <p:cNvSpPr>
              <a:spLocks noChangeShapeType="1"/>
            </p:cNvSpPr>
            <p:nvPr/>
          </p:nvSpPr>
          <p:spPr bwMode="auto">
            <a:xfrm flipH="1">
              <a:off x="7296150" y="2933700"/>
              <a:ext cx="98425" cy="704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3" name="Line 452"/>
            <p:cNvSpPr>
              <a:spLocks noChangeShapeType="1"/>
            </p:cNvSpPr>
            <p:nvPr/>
          </p:nvSpPr>
          <p:spPr bwMode="auto">
            <a:xfrm flipH="1">
              <a:off x="7888288" y="2933700"/>
              <a:ext cx="111125" cy="727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754" name="Line 541"/>
            <p:cNvSpPr>
              <a:spLocks noChangeShapeType="1"/>
            </p:cNvSpPr>
            <p:nvPr/>
          </p:nvSpPr>
          <p:spPr bwMode="auto">
            <a:xfrm flipV="1">
              <a:off x="7272338" y="4075113"/>
              <a:ext cx="227012" cy="436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755" name="Group 665"/>
            <p:cNvGrpSpPr>
              <a:grpSpLocks/>
            </p:cNvGrpSpPr>
            <p:nvPr/>
          </p:nvGrpSpPr>
          <p:grpSpPr bwMode="auto">
            <a:xfrm>
              <a:off x="7689850" y="2395538"/>
              <a:ext cx="390525" cy="169862"/>
              <a:chOff x="4650" y="1129"/>
              <a:chExt cx="246" cy="95"/>
            </a:xfrm>
          </p:grpSpPr>
          <p:sp>
            <p:nvSpPr>
              <p:cNvPr id="2588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88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88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885" name="Group 659"/>
              <p:cNvGrpSpPr>
                <a:grpSpLocks/>
              </p:cNvGrpSpPr>
              <p:nvPr/>
            </p:nvGrpSpPr>
            <p:grpSpPr bwMode="auto">
              <a:xfrm>
                <a:off x="4699" y="1145"/>
                <a:ext cx="138" cy="29"/>
                <a:chOff x="2468" y="1332"/>
                <a:chExt cx="310" cy="60"/>
              </a:xfrm>
            </p:grpSpPr>
            <p:sp>
              <p:nvSpPr>
                <p:cNvPr id="25888" name="Freeform 66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89" name="Freeform 66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86" name="Line 66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87" name="Line 66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56" name="Group 675"/>
            <p:cNvGrpSpPr>
              <a:grpSpLocks/>
            </p:cNvGrpSpPr>
            <p:nvPr/>
          </p:nvGrpSpPr>
          <p:grpSpPr bwMode="auto">
            <a:xfrm>
              <a:off x="7204075" y="2493963"/>
              <a:ext cx="390525" cy="169862"/>
              <a:chOff x="4650" y="1129"/>
              <a:chExt cx="246" cy="95"/>
            </a:xfrm>
          </p:grpSpPr>
          <p:sp>
            <p:nvSpPr>
              <p:cNvPr id="25874"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875"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876"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877" name="Group 679"/>
              <p:cNvGrpSpPr>
                <a:grpSpLocks/>
              </p:cNvGrpSpPr>
              <p:nvPr/>
            </p:nvGrpSpPr>
            <p:grpSpPr bwMode="auto">
              <a:xfrm>
                <a:off x="4699" y="1145"/>
                <a:ext cx="138" cy="29"/>
                <a:chOff x="2468" y="1332"/>
                <a:chExt cx="310" cy="60"/>
              </a:xfrm>
            </p:grpSpPr>
            <p:sp>
              <p:nvSpPr>
                <p:cNvPr id="25880" name="Freeform 68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81" name="Freeform 68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78" name="Line 68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79" name="Line 68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57" name="Group 684"/>
            <p:cNvGrpSpPr>
              <a:grpSpLocks/>
            </p:cNvGrpSpPr>
            <p:nvPr/>
          </p:nvGrpSpPr>
          <p:grpSpPr bwMode="auto">
            <a:xfrm>
              <a:off x="7215188" y="2757488"/>
              <a:ext cx="390525" cy="169862"/>
              <a:chOff x="4650" y="1129"/>
              <a:chExt cx="246" cy="95"/>
            </a:xfrm>
          </p:grpSpPr>
          <p:sp>
            <p:nvSpPr>
              <p:cNvPr id="25866"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867"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868"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869" name="Group 688"/>
              <p:cNvGrpSpPr>
                <a:grpSpLocks/>
              </p:cNvGrpSpPr>
              <p:nvPr/>
            </p:nvGrpSpPr>
            <p:grpSpPr bwMode="auto">
              <a:xfrm>
                <a:off x="4699" y="1145"/>
                <a:ext cx="138" cy="29"/>
                <a:chOff x="2468" y="1332"/>
                <a:chExt cx="310" cy="60"/>
              </a:xfrm>
            </p:grpSpPr>
            <p:sp>
              <p:nvSpPr>
                <p:cNvPr id="25872" name="Freeform 68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73" name="Freeform 69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70" name="Line 69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71" name="Line 69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758" name="Line 693"/>
            <p:cNvSpPr>
              <a:spLocks noChangeShapeType="1"/>
            </p:cNvSpPr>
            <p:nvPr/>
          </p:nvSpPr>
          <p:spPr bwMode="auto">
            <a:xfrm>
              <a:off x="8345488" y="2855913"/>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759" name="Group 694"/>
            <p:cNvGrpSpPr>
              <a:grpSpLocks/>
            </p:cNvGrpSpPr>
            <p:nvPr/>
          </p:nvGrpSpPr>
          <p:grpSpPr bwMode="auto">
            <a:xfrm>
              <a:off x="7400925" y="3911600"/>
              <a:ext cx="485775" cy="203200"/>
              <a:chOff x="4650" y="1129"/>
              <a:chExt cx="246" cy="95"/>
            </a:xfrm>
          </p:grpSpPr>
          <p:sp>
            <p:nvSpPr>
              <p:cNvPr id="25858"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859"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860"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861" name="Group 698"/>
              <p:cNvGrpSpPr>
                <a:grpSpLocks/>
              </p:cNvGrpSpPr>
              <p:nvPr/>
            </p:nvGrpSpPr>
            <p:grpSpPr bwMode="auto">
              <a:xfrm>
                <a:off x="4699" y="1145"/>
                <a:ext cx="138" cy="29"/>
                <a:chOff x="2468" y="1332"/>
                <a:chExt cx="310" cy="60"/>
              </a:xfrm>
            </p:grpSpPr>
            <p:sp>
              <p:nvSpPr>
                <p:cNvPr id="25864" name="Freeform 69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65" name="Freeform 70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62" name="Line 70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63" name="Line 70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60" name="Group 712"/>
            <p:cNvGrpSpPr>
              <a:grpSpLocks/>
            </p:cNvGrpSpPr>
            <p:nvPr/>
          </p:nvGrpSpPr>
          <p:grpSpPr bwMode="auto">
            <a:xfrm>
              <a:off x="7081838" y="3630613"/>
              <a:ext cx="485775" cy="203200"/>
              <a:chOff x="4650" y="1129"/>
              <a:chExt cx="246" cy="95"/>
            </a:xfrm>
          </p:grpSpPr>
          <p:sp>
            <p:nvSpPr>
              <p:cNvPr id="25850"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851"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852"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853" name="Group 716"/>
              <p:cNvGrpSpPr>
                <a:grpSpLocks/>
              </p:cNvGrpSpPr>
              <p:nvPr/>
            </p:nvGrpSpPr>
            <p:grpSpPr bwMode="auto">
              <a:xfrm>
                <a:off x="4699" y="1145"/>
                <a:ext cx="138" cy="29"/>
                <a:chOff x="2468" y="1332"/>
                <a:chExt cx="310" cy="60"/>
              </a:xfrm>
            </p:grpSpPr>
            <p:sp>
              <p:nvSpPr>
                <p:cNvPr id="25856" name="Freeform 7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57" name="Freeform 7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54" name="Line 71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55" name="Line 72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5761" name="Group 721"/>
            <p:cNvGrpSpPr>
              <a:grpSpLocks/>
            </p:cNvGrpSpPr>
            <p:nvPr/>
          </p:nvGrpSpPr>
          <p:grpSpPr bwMode="auto">
            <a:xfrm>
              <a:off x="7743825" y="3643313"/>
              <a:ext cx="485775" cy="203200"/>
              <a:chOff x="4650" y="1129"/>
              <a:chExt cx="246" cy="95"/>
            </a:xfrm>
          </p:grpSpPr>
          <p:sp>
            <p:nvSpPr>
              <p:cNvPr id="2584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584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584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5845" name="Group 725"/>
              <p:cNvGrpSpPr>
                <a:grpSpLocks/>
              </p:cNvGrpSpPr>
              <p:nvPr/>
            </p:nvGrpSpPr>
            <p:grpSpPr bwMode="auto">
              <a:xfrm>
                <a:off x="4699" y="1145"/>
                <a:ext cx="138" cy="29"/>
                <a:chOff x="2468" y="1332"/>
                <a:chExt cx="310" cy="60"/>
              </a:xfrm>
            </p:grpSpPr>
            <p:sp>
              <p:nvSpPr>
                <p:cNvPr id="25848" name="Freeform 7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5849" name="Freeform 7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5846" name="Line 728"/>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847" name="Line 729"/>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5762" name="Text Box 580"/>
            <p:cNvSpPr txBox="1">
              <a:spLocks noChangeArrowheads="1"/>
            </p:cNvSpPr>
            <p:nvPr/>
          </p:nvSpPr>
          <p:spPr bwMode="auto">
            <a:xfrm>
              <a:off x="5957888" y="1384300"/>
              <a:ext cx="1549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mobile network</a:t>
              </a:r>
            </a:p>
          </p:txBody>
        </p:sp>
        <p:sp>
          <p:nvSpPr>
            <p:cNvPr id="25763" name="Text Box 580"/>
            <p:cNvSpPr txBox="1">
              <a:spLocks noChangeArrowheads="1"/>
            </p:cNvSpPr>
            <p:nvPr/>
          </p:nvSpPr>
          <p:spPr bwMode="auto">
            <a:xfrm>
              <a:off x="7561263" y="2071688"/>
              <a:ext cx="1108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global ISP</a:t>
              </a:r>
            </a:p>
          </p:txBody>
        </p:sp>
        <p:sp>
          <p:nvSpPr>
            <p:cNvPr id="25764" name="Text Box 580"/>
            <p:cNvSpPr txBox="1">
              <a:spLocks noChangeArrowheads="1"/>
            </p:cNvSpPr>
            <p:nvPr/>
          </p:nvSpPr>
          <p:spPr bwMode="auto">
            <a:xfrm>
              <a:off x="7337425" y="3298825"/>
              <a:ext cx="128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regional ISP</a:t>
              </a:r>
            </a:p>
          </p:txBody>
        </p:sp>
        <p:sp>
          <p:nvSpPr>
            <p:cNvPr id="25765" name="Text Box 580"/>
            <p:cNvSpPr txBox="1">
              <a:spLocks noChangeArrowheads="1"/>
            </p:cNvSpPr>
            <p:nvPr/>
          </p:nvSpPr>
          <p:spPr bwMode="auto">
            <a:xfrm>
              <a:off x="6324600" y="2963863"/>
              <a:ext cx="8953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0000"/>
                </a:lnSpc>
              </a:pPr>
              <a:r>
                <a:rPr lang="en-US" altLang="x-none" sz="1600"/>
                <a:t>home </a:t>
              </a:r>
            </a:p>
            <a:p>
              <a:pPr>
                <a:lnSpc>
                  <a:spcPct val="80000"/>
                </a:lnSpc>
              </a:pPr>
              <a:r>
                <a:rPr lang="en-US" altLang="x-none" sz="1600"/>
                <a:t>network</a:t>
              </a:r>
            </a:p>
          </p:txBody>
        </p:sp>
        <p:sp>
          <p:nvSpPr>
            <p:cNvPr id="25766" name="Text Box 580"/>
            <p:cNvSpPr txBox="1">
              <a:spLocks noChangeArrowheads="1"/>
            </p:cNvSpPr>
            <p:nvPr/>
          </p:nvSpPr>
          <p:spPr bwMode="auto">
            <a:xfrm>
              <a:off x="5584825" y="5645150"/>
              <a:ext cx="12954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0000"/>
                </a:lnSpc>
              </a:pPr>
              <a:r>
                <a:rPr lang="en-US" altLang="x-none" sz="1600"/>
                <a:t>institutional</a:t>
              </a:r>
            </a:p>
            <a:p>
              <a:pPr>
                <a:lnSpc>
                  <a:spcPct val="80000"/>
                </a:lnSpc>
              </a:pPr>
              <a:r>
                <a:rPr lang="en-US" altLang="x-none" sz="1600"/>
                <a:t>       network</a:t>
              </a:r>
            </a:p>
          </p:txBody>
        </p:sp>
        <p:pic>
          <p:nvPicPr>
            <p:cNvPr id="25767" name="Picture 269" descr="cell_tower_radiation copy"/>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026149" y="1803400"/>
              <a:ext cx="518463" cy="412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768" name="Group 347"/>
            <p:cNvGrpSpPr>
              <a:grpSpLocks/>
            </p:cNvGrpSpPr>
            <p:nvPr/>
          </p:nvGrpSpPr>
          <p:grpSpPr bwMode="auto">
            <a:xfrm>
              <a:off x="7077272" y="3621727"/>
              <a:ext cx="493804" cy="228319"/>
              <a:chOff x="1871277" y="1576300"/>
              <a:chExt cx="1128371" cy="437861"/>
            </a:xfrm>
          </p:grpSpPr>
          <p:sp>
            <p:nvSpPr>
              <p:cNvPr id="1207" name="Oval 1206"/>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08" name="Rectangle 1207"/>
              <p:cNvSpPr/>
              <p:nvPr/>
            </p:nvSpPr>
            <p:spPr bwMode="auto">
              <a:xfrm>
                <a:off x="1870827" y="1739475"/>
                <a:ext cx="1128163"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9" name="Oval 120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10" name="Freeform 1209"/>
              <p:cNvSpPr/>
              <p:nvPr/>
            </p:nvSpPr>
            <p:spPr bwMode="auto">
              <a:xfrm>
                <a:off x="2157403" y="1672497"/>
                <a:ext cx="551385" cy="1613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11" name="Freeform 121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12" name="Freeform 121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13" name="Freeform 121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14" name="Straight Connector 1213"/>
              <p:cNvCxnSpPr>
                <a:cxnSpLocks noChangeShapeType="1"/>
                <a:endCxn id="120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15" name="Straight Connector 121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69" name="Group 347"/>
            <p:cNvGrpSpPr>
              <a:grpSpLocks/>
            </p:cNvGrpSpPr>
            <p:nvPr/>
          </p:nvGrpSpPr>
          <p:grpSpPr bwMode="auto">
            <a:xfrm>
              <a:off x="7733157" y="3638864"/>
              <a:ext cx="493804" cy="228319"/>
              <a:chOff x="1871277" y="1576300"/>
              <a:chExt cx="1128371" cy="437861"/>
            </a:xfrm>
          </p:grpSpPr>
          <p:sp>
            <p:nvSpPr>
              <p:cNvPr id="1198" name="Oval 1197"/>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9" name="Rectangle 1198"/>
              <p:cNvSpPr/>
              <p:nvPr/>
            </p:nvSpPr>
            <p:spPr bwMode="auto">
              <a:xfrm>
                <a:off x="1870262" y="1740098"/>
                <a:ext cx="1128161"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0" name="Oval 119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01" name="Freeform 1200"/>
              <p:cNvSpPr/>
              <p:nvPr/>
            </p:nvSpPr>
            <p:spPr bwMode="auto">
              <a:xfrm>
                <a:off x="2156836" y="1673120"/>
                <a:ext cx="551385" cy="16135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2" name="Freeform 120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03" name="Freeform 120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04" name="Freeform 120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05" name="Straight Connector 1204"/>
              <p:cNvCxnSpPr>
                <a:cxnSpLocks noChangeShapeType="1"/>
                <a:endCxn id="120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06" name="Straight Connector 120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70" name="Group 347"/>
            <p:cNvGrpSpPr>
              <a:grpSpLocks/>
            </p:cNvGrpSpPr>
            <p:nvPr/>
          </p:nvGrpSpPr>
          <p:grpSpPr bwMode="auto">
            <a:xfrm>
              <a:off x="7397100" y="3903983"/>
              <a:ext cx="493804" cy="228319"/>
              <a:chOff x="1871277" y="1576300"/>
              <a:chExt cx="1128371" cy="437861"/>
            </a:xfrm>
          </p:grpSpPr>
          <p:sp>
            <p:nvSpPr>
              <p:cNvPr id="1189" name="Oval 1188"/>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0" name="Rectangle 1189"/>
              <p:cNvSpPr/>
              <p:nvPr/>
            </p:nvSpPr>
            <p:spPr bwMode="auto">
              <a:xfrm>
                <a:off x="1872762" y="1740086"/>
                <a:ext cx="1128163"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91" name="Oval 119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2" name="Freeform 1191"/>
              <p:cNvSpPr/>
              <p:nvPr/>
            </p:nvSpPr>
            <p:spPr bwMode="auto">
              <a:xfrm>
                <a:off x="2159338" y="1673109"/>
                <a:ext cx="551385" cy="1613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93" name="Freeform 119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94" name="Freeform 119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95" name="Freeform 119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96" name="Straight Connector 1195"/>
              <p:cNvCxnSpPr>
                <a:cxnSpLocks noChangeShapeType="1"/>
                <a:endCxn id="119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97" name="Straight Connector 119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71" name="Group 347"/>
            <p:cNvGrpSpPr>
              <a:grpSpLocks/>
            </p:cNvGrpSpPr>
            <p:nvPr/>
          </p:nvGrpSpPr>
          <p:grpSpPr bwMode="auto">
            <a:xfrm>
              <a:off x="7195340" y="2756360"/>
              <a:ext cx="413310" cy="196874"/>
              <a:chOff x="1871277" y="1576300"/>
              <a:chExt cx="1128371" cy="437861"/>
            </a:xfrm>
          </p:grpSpPr>
          <p:sp>
            <p:nvSpPr>
              <p:cNvPr id="1180" name="Oval 1179"/>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81" name="Rectangle 1180"/>
              <p:cNvSpPr/>
              <p:nvPr/>
            </p:nvSpPr>
            <p:spPr bwMode="auto">
              <a:xfrm>
                <a:off x="1869120" y="1737689"/>
                <a:ext cx="1131178" cy="11651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82" name="Oval 118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83" name="Freeform 1182"/>
              <p:cNvSpPr/>
              <p:nvPr/>
            </p:nvSpPr>
            <p:spPr bwMode="auto">
              <a:xfrm>
                <a:off x="2159500" y="1670607"/>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84" name="Freeform 118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85" name="Freeform 118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86" name="Freeform 118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87" name="Straight Connector 1186"/>
              <p:cNvCxnSpPr>
                <a:cxnSpLocks noChangeShapeType="1"/>
                <a:endCxn id="118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88" name="Straight Connector 118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72" name="Group 347"/>
            <p:cNvGrpSpPr>
              <a:grpSpLocks/>
            </p:cNvGrpSpPr>
            <p:nvPr/>
          </p:nvGrpSpPr>
          <p:grpSpPr bwMode="auto">
            <a:xfrm>
              <a:off x="7677419" y="2378982"/>
              <a:ext cx="413310" cy="196874"/>
              <a:chOff x="1871277" y="1576300"/>
              <a:chExt cx="1128371" cy="437861"/>
            </a:xfrm>
          </p:grpSpPr>
          <p:sp>
            <p:nvSpPr>
              <p:cNvPr id="1171" name="Oval 1170"/>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72" name="Rectangle 1171"/>
              <p:cNvSpPr/>
              <p:nvPr/>
            </p:nvSpPr>
            <p:spPr bwMode="auto">
              <a:xfrm>
                <a:off x="1870543" y="1740227"/>
                <a:ext cx="1131178" cy="11651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73" name="Oval 117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74" name="Freeform 1173"/>
              <p:cNvSpPr/>
              <p:nvPr/>
            </p:nvSpPr>
            <p:spPr bwMode="auto">
              <a:xfrm>
                <a:off x="2160923" y="1673143"/>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75" name="Freeform 117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76" name="Freeform 117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77" name="Freeform 117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78" name="Straight Connector 1177"/>
              <p:cNvCxnSpPr>
                <a:cxnSpLocks noChangeShapeType="1"/>
                <a:endCxn id="117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79" name="Straight Connector 117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73" name="Group 347"/>
            <p:cNvGrpSpPr>
              <a:grpSpLocks/>
            </p:cNvGrpSpPr>
            <p:nvPr/>
          </p:nvGrpSpPr>
          <p:grpSpPr bwMode="auto">
            <a:xfrm>
              <a:off x="7186342" y="2486295"/>
              <a:ext cx="413310" cy="196874"/>
              <a:chOff x="1871277" y="1576300"/>
              <a:chExt cx="1128371" cy="437861"/>
            </a:xfrm>
          </p:grpSpPr>
          <p:sp>
            <p:nvSpPr>
              <p:cNvPr id="1162" name="Oval 1161"/>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63" name="Rectangle 1162"/>
              <p:cNvSpPr/>
              <p:nvPr/>
            </p:nvSpPr>
            <p:spPr bwMode="auto">
              <a:xfrm>
                <a:off x="1872017" y="1738112"/>
                <a:ext cx="1126842" cy="11651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64" name="Oval 116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65" name="Freeform 1164"/>
              <p:cNvSpPr/>
              <p:nvPr/>
            </p:nvSpPr>
            <p:spPr bwMode="auto">
              <a:xfrm>
                <a:off x="2158061" y="1671030"/>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66" name="Freeform 116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67" name="Freeform 116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68" name="Freeform 116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69" name="Straight Connector 1168"/>
              <p:cNvCxnSpPr>
                <a:cxnSpLocks noChangeShapeType="1"/>
                <a:endCxn id="116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70" name="Straight Connector 116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5774" name="Group 347"/>
            <p:cNvGrpSpPr>
              <a:grpSpLocks/>
            </p:cNvGrpSpPr>
            <p:nvPr/>
          </p:nvGrpSpPr>
          <p:grpSpPr bwMode="auto">
            <a:xfrm>
              <a:off x="7750914" y="2756819"/>
              <a:ext cx="413310" cy="196874"/>
              <a:chOff x="1871277" y="1576300"/>
              <a:chExt cx="1128371" cy="437861"/>
            </a:xfrm>
          </p:grpSpPr>
          <p:sp>
            <p:nvSpPr>
              <p:cNvPr id="1153" name="Oval 1152"/>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54" name="Rectangle 1153"/>
              <p:cNvSpPr/>
              <p:nvPr/>
            </p:nvSpPr>
            <p:spPr bwMode="auto">
              <a:xfrm>
                <a:off x="1869259" y="1740200"/>
                <a:ext cx="1131178" cy="11651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55" name="Oval 115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56" name="Freeform 1155"/>
              <p:cNvSpPr/>
              <p:nvPr/>
            </p:nvSpPr>
            <p:spPr bwMode="auto">
              <a:xfrm>
                <a:off x="2159639" y="1673116"/>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57" name="Freeform 115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58" name="Freeform 115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59" name="Freeform 115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60" name="Straight Connector 1159"/>
              <p:cNvCxnSpPr>
                <a:cxnSpLocks noChangeShapeType="1"/>
                <a:endCxn id="115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61" name="Straight Connector 116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pic>
          <p:nvPicPr>
            <p:cNvPr id="25775"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516100" y="3095151"/>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76"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93951" y="5490536"/>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77"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365711" y="5438691"/>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78" name="Picture 934" descr="antenna_radiation_stylized"/>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096052" y="5017186"/>
              <a:ext cx="415925" cy="88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219620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51555" name="Rectangle 2"/>
          <p:cNvSpPr>
            <a:spLocks noGrp="1" noChangeArrowheads="1"/>
          </p:cNvSpPr>
          <p:nvPr>
            <p:ph type="title"/>
          </p:nvPr>
        </p:nvSpPr>
        <p:spPr>
          <a:xfrm>
            <a:off x="2057400" y="222250"/>
            <a:ext cx="7772400" cy="882650"/>
          </a:xfrm>
        </p:spPr>
        <p:txBody>
          <a:bodyPr/>
          <a:lstStyle/>
          <a:p>
            <a:r>
              <a:rPr lang="en-US" altLang="x-none" sz="4000">
                <a:latin typeface="Gill Sans MT" charset="0"/>
                <a:ea typeface="ＭＳ Ｐゴシック" charset="-128"/>
              </a:rPr>
              <a:t>DNS: root name servers</a:t>
            </a:r>
            <a:endParaRPr lang="en-US" altLang="x-none">
              <a:latin typeface="Gill Sans MT" charset="0"/>
              <a:ea typeface="ＭＳ Ｐゴシック" charset="-128"/>
            </a:endParaRPr>
          </a:p>
        </p:txBody>
      </p:sp>
      <p:sp>
        <p:nvSpPr>
          <p:cNvPr id="151556" name="Rectangle 3"/>
          <p:cNvSpPr>
            <a:spLocks noGrp="1" noChangeArrowheads="1"/>
          </p:cNvSpPr>
          <p:nvPr>
            <p:ph type="body" sz="half" idx="1"/>
          </p:nvPr>
        </p:nvSpPr>
        <p:spPr>
          <a:xfrm>
            <a:off x="2008189" y="1362075"/>
            <a:ext cx="8478837" cy="4648200"/>
          </a:xfrm>
        </p:spPr>
        <p:txBody>
          <a:bodyPr/>
          <a:lstStyle/>
          <a:p>
            <a:r>
              <a:rPr lang="en-US" altLang="x-none" sz="2400">
                <a:latin typeface="Gill Sans MT" charset="0"/>
                <a:ea typeface="ＭＳ Ｐゴシック" charset="-128"/>
              </a:rPr>
              <a:t>contacted by local name server that can not resolve name</a:t>
            </a:r>
          </a:p>
          <a:p>
            <a:r>
              <a:rPr lang="en-US" altLang="x-none" sz="2400">
                <a:latin typeface="Gill Sans MT" charset="0"/>
                <a:ea typeface="ＭＳ Ｐゴシック" charset="-128"/>
              </a:rPr>
              <a:t>root name server:</a:t>
            </a:r>
          </a:p>
          <a:p>
            <a:pPr lvl="1"/>
            <a:r>
              <a:rPr lang="en-US" altLang="x-none" sz="2200">
                <a:latin typeface="Gill Sans MT" charset="0"/>
                <a:ea typeface="ＭＳ Ｐゴシック" charset="-128"/>
              </a:rPr>
              <a:t>contacts authoritative name server if name mapping not known</a:t>
            </a:r>
          </a:p>
          <a:p>
            <a:pPr lvl="1"/>
            <a:r>
              <a:rPr lang="en-US" altLang="x-none" sz="2200">
                <a:latin typeface="Gill Sans MT" charset="0"/>
                <a:ea typeface="ＭＳ Ｐゴシック" charset="-128"/>
              </a:rPr>
              <a:t>gets mapping</a:t>
            </a:r>
          </a:p>
          <a:p>
            <a:pPr lvl="1"/>
            <a:r>
              <a:rPr lang="en-US" altLang="x-none" sz="2200">
                <a:latin typeface="Gill Sans MT" charset="0"/>
                <a:ea typeface="ＭＳ Ｐゴシック" charset="-128"/>
              </a:rPr>
              <a:t>returns mapping to local name server</a:t>
            </a:r>
          </a:p>
        </p:txBody>
      </p:sp>
      <p:sp>
        <p:nvSpPr>
          <p:cNvPr id="151557" name="Rectangle 20"/>
          <p:cNvSpPr>
            <a:spLocks noChangeArrowheads="1"/>
          </p:cNvSpPr>
          <p:nvPr/>
        </p:nvSpPr>
        <p:spPr bwMode="auto">
          <a:xfrm>
            <a:off x="7620001" y="4992688"/>
            <a:ext cx="2957513" cy="81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buClr>
                <a:schemeClr val="accent2"/>
              </a:buClr>
              <a:buSzPct val="85000"/>
              <a:buFont typeface="ZapfDingbats" charset="0"/>
              <a:buNone/>
            </a:pPr>
            <a:r>
              <a:rPr lang="en-US" altLang="x-none" sz="2000" i="1">
                <a:latin typeface="Arial" charset="0"/>
              </a:rPr>
              <a:t> 13 logical root name </a:t>
            </a:r>
            <a:r>
              <a:rPr lang="ja-JP" altLang="en-US" sz="2000" i="1">
                <a:latin typeface="Arial" charset="0"/>
              </a:rPr>
              <a:t>“</a:t>
            </a:r>
            <a:r>
              <a:rPr lang="en-US" altLang="ja-JP" sz="2000" i="1">
                <a:latin typeface="Arial" charset="0"/>
              </a:rPr>
              <a:t>servers</a:t>
            </a:r>
            <a:r>
              <a:rPr lang="ja-JP" altLang="en-US" sz="2000" i="1">
                <a:latin typeface="Arial" charset="0"/>
              </a:rPr>
              <a:t>”</a:t>
            </a:r>
            <a:r>
              <a:rPr lang="en-US" altLang="ja-JP" sz="2000" i="1">
                <a:latin typeface="Arial" charset="0"/>
              </a:rPr>
              <a:t> worldwide</a:t>
            </a:r>
          </a:p>
          <a:p>
            <a:pPr>
              <a:buClr>
                <a:srgbClr val="000090"/>
              </a:buClr>
              <a:buFont typeface="Arial" charset="0"/>
              <a:buChar char="•"/>
            </a:pPr>
            <a:r>
              <a:rPr lang="en-US" altLang="ja-JP" sz="1800" i="1">
                <a:latin typeface="Arial" charset="0"/>
              </a:rPr>
              <a:t>each “server” replicated many times</a:t>
            </a:r>
          </a:p>
        </p:txBody>
      </p:sp>
      <p:sp>
        <p:nvSpPr>
          <p:cNvPr id="151558" name="AutoShape 22"/>
          <p:cNvSpPr>
            <a:spLocks noChangeAspect="1" noChangeArrowheads="1"/>
          </p:cNvSpPr>
          <p:nvPr/>
        </p:nvSpPr>
        <p:spPr bwMode="auto">
          <a:xfrm>
            <a:off x="2005013" y="3581401"/>
            <a:ext cx="5784850" cy="297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Comic Sans MS" charset="0"/>
            </a:endParaRPr>
          </a:p>
        </p:txBody>
      </p:sp>
      <p:pic>
        <p:nvPicPr>
          <p:cNvPr id="151559" name="Picture 23" descr="world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25814" y="4378325"/>
            <a:ext cx="4319587" cy="217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0" name="Text Box 25"/>
          <p:cNvSpPr txBox="1">
            <a:spLocks noChangeArrowheads="1"/>
          </p:cNvSpPr>
          <p:nvPr/>
        </p:nvSpPr>
        <p:spPr bwMode="auto">
          <a:xfrm>
            <a:off x="1731964" y="5160964"/>
            <a:ext cx="2090737" cy="83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000">
                <a:solidFill>
                  <a:srgbClr val="000000"/>
                </a:solidFill>
                <a:latin typeface="Arial" charset="0"/>
              </a:rPr>
              <a:t>a. Verisign, Los Angeles CA</a:t>
            </a:r>
          </a:p>
          <a:p>
            <a:pPr>
              <a:lnSpc>
                <a:spcPct val="100000"/>
              </a:lnSpc>
              <a:spcBef>
                <a:spcPct val="0"/>
              </a:spcBef>
              <a:buClrTx/>
              <a:buSzTx/>
              <a:buFontTx/>
              <a:buNone/>
            </a:pPr>
            <a:r>
              <a:rPr lang="en-US" altLang="x-none" sz="1000">
                <a:solidFill>
                  <a:srgbClr val="000000"/>
                </a:solidFill>
                <a:latin typeface="Arial" charset="0"/>
              </a:rPr>
              <a:t>    (5 other sites)</a:t>
            </a:r>
          </a:p>
          <a:p>
            <a:pPr>
              <a:lnSpc>
                <a:spcPct val="100000"/>
              </a:lnSpc>
              <a:spcBef>
                <a:spcPct val="0"/>
              </a:spcBef>
              <a:buClrTx/>
              <a:buSzTx/>
              <a:buFontTx/>
              <a:buNone/>
            </a:pPr>
            <a:r>
              <a:rPr lang="en-US" altLang="x-none" sz="1000">
                <a:solidFill>
                  <a:srgbClr val="000000"/>
                </a:solidFill>
                <a:latin typeface="Arial" charset="0"/>
              </a:rPr>
              <a:t>b. USC-ISI Marina del Rey, CA</a:t>
            </a:r>
          </a:p>
          <a:p>
            <a:pPr>
              <a:lnSpc>
                <a:spcPct val="100000"/>
              </a:lnSpc>
              <a:spcBef>
                <a:spcPct val="0"/>
              </a:spcBef>
              <a:buClrTx/>
              <a:buSzTx/>
              <a:buFontTx/>
              <a:buNone/>
            </a:pPr>
            <a:r>
              <a:rPr lang="en-US" altLang="x-none" sz="1000">
                <a:solidFill>
                  <a:srgbClr val="000000"/>
                </a:solidFill>
                <a:latin typeface="Arial" charset="0"/>
              </a:rPr>
              <a:t>l. ICANN Los Angeles, CA</a:t>
            </a:r>
          </a:p>
          <a:p>
            <a:pPr>
              <a:lnSpc>
                <a:spcPct val="100000"/>
              </a:lnSpc>
              <a:spcBef>
                <a:spcPct val="0"/>
              </a:spcBef>
              <a:buClrTx/>
              <a:buSzTx/>
              <a:buFontTx/>
              <a:buNone/>
            </a:pPr>
            <a:r>
              <a:rPr lang="en-US" altLang="x-none" sz="1000">
                <a:solidFill>
                  <a:srgbClr val="000000"/>
                </a:solidFill>
                <a:latin typeface="Arial" charset="0"/>
              </a:rPr>
              <a:t>   (41 other sites)</a:t>
            </a:r>
            <a:endParaRPr lang="en-US" altLang="x-none" sz="2400">
              <a:latin typeface="Times New Roman" charset="0"/>
            </a:endParaRPr>
          </a:p>
        </p:txBody>
      </p:sp>
      <p:sp>
        <p:nvSpPr>
          <p:cNvPr id="151561" name="Freeform 26"/>
          <p:cNvSpPr>
            <a:spLocks/>
          </p:cNvSpPr>
          <p:nvPr/>
        </p:nvSpPr>
        <p:spPr bwMode="auto">
          <a:xfrm>
            <a:off x="3281363" y="5113338"/>
            <a:ext cx="531812" cy="341312"/>
          </a:xfrm>
          <a:custGeom>
            <a:avLst/>
            <a:gdLst>
              <a:gd name="T0" fmla="*/ 0 w 582"/>
              <a:gd name="T1" fmla="*/ 2147483646 h 426"/>
              <a:gd name="T2" fmla="*/ 2147483646 w 582"/>
              <a:gd name="T3" fmla="*/ 0 h 426"/>
              <a:gd name="T4" fmla="*/ 0 60000 65536"/>
              <a:gd name="T5" fmla="*/ 0 60000 65536"/>
              <a:gd name="T6" fmla="*/ 0 w 582"/>
              <a:gd name="T7" fmla="*/ 0 h 426"/>
              <a:gd name="T8" fmla="*/ 582 w 582"/>
              <a:gd name="T9" fmla="*/ 426 h 426"/>
            </a:gdLst>
            <a:ahLst/>
            <a:cxnLst>
              <a:cxn ang="T4">
                <a:pos x="T0" y="T1"/>
              </a:cxn>
              <a:cxn ang="T5">
                <a:pos x="T2" y="T3"/>
              </a:cxn>
            </a:cxnLst>
            <a:rect l="T6" t="T7" r="T8" b="T9"/>
            <a:pathLst>
              <a:path w="582" h="426">
                <a:moveTo>
                  <a:pt x="0" y="426"/>
                </a:moveTo>
                <a:lnTo>
                  <a:pt x="582" y="0"/>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2" name="Text Box 27"/>
          <p:cNvSpPr txBox="1">
            <a:spLocks noChangeArrowheads="1"/>
          </p:cNvSpPr>
          <p:nvPr/>
        </p:nvSpPr>
        <p:spPr bwMode="auto">
          <a:xfrm>
            <a:off x="1728788" y="4333875"/>
            <a:ext cx="1949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000">
                <a:solidFill>
                  <a:srgbClr val="000000"/>
                </a:solidFill>
                <a:latin typeface="Arial" charset="0"/>
              </a:rPr>
              <a:t>e. NASA Mt View, CA</a:t>
            </a:r>
          </a:p>
          <a:p>
            <a:pPr>
              <a:lnSpc>
                <a:spcPct val="100000"/>
              </a:lnSpc>
              <a:spcBef>
                <a:spcPct val="0"/>
              </a:spcBef>
              <a:buClrTx/>
              <a:buSzTx/>
              <a:buFontTx/>
              <a:buNone/>
            </a:pPr>
            <a:r>
              <a:rPr lang="en-US" altLang="x-none" sz="1000">
                <a:solidFill>
                  <a:srgbClr val="000000"/>
                </a:solidFill>
                <a:latin typeface="Arial" charset="0"/>
              </a:rPr>
              <a:t>f. Internet Software C.</a:t>
            </a:r>
          </a:p>
          <a:p>
            <a:pPr>
              <a:lnSpc>
                <a:spcPct val="100000"/>
              </a:lnSpc>
              <a:spcBef>
                <a:spcPct val="0"/>
              </a:spcBef>
              <a:buClrTx/>
              <a:buSzTx/>
              <a:buFontTx/>
              <a:buNone/>
            </a:pPr>
            <a:r>
              <a:rPr lang="en-US" altLang="x-none" sz="1000">
                <a:solidFill>
                  <a:srgbClr val="000000"/>
                </a:solidFill>
                <a:latin typeface="Arial" charset="0"/>
              </a:rPr>
              <a:t>Palo Alto, CA (and 48 other   sites)</a:t>
            </a:r>
            <a:endParaRPr lang="en-US" altLang="x-none" sz="2400">
              <a:latin typeface="Times New Roman" charset="0"/>
            </a:endParaRPr>
          </a:p>
        </p:txBody>
      </p:sp>
      <p:sp>
        <p:nvSpPr>
          <p:cNvPr id="151563" name="Freeform 28"/>
          <p:cNvSpPr>
            <a:spLocks/>
          </p:cNvSpPr>
          <p:nvPr/>
        </p:nvSpPr>
        <p:spPr bwMode="auto">
          <a:xfrm flipV="1">
            <a:off x="2947988" y="4868863"/>
            <a:ext cx="817562" cy="184150"/>
          </a:xfrm>
          <a:custGeom>
            <a:avLst/>
            <a:gdLst>
              <a:gd name="T0" fmla="*/ 0 w 582"/>
              <a:gd name="T1" fmla="*/ 2147483646 h 426"/>
              <a:gd name="T2" fmla="*/ 2147483646 w 582"/>
              <a:gd name="T3" fmla="*/ 0 h 426"/>
              <a:gd name="T4" fmla="*/ 0 60000 65536"/>
              <a:gd name="T5" fmla="*/ 0 60000 65536"/>
              <a:gd name="T6" fmla="*/ 0 w 582"/>
              <a:gd name="T7" fmla="*/ 0 h 426"/>
              <a:gd name="T8" fmla="*/ 582 w 582"/>
              <a:gd name="T9" fmla="*/ 426 h 426"/>
            </a:gdLst>
            <a:ahLst/>
            <a:cxnLst>
              <a:cxn ang="T4">
                <a:pos x="T0" y="T1"/>
              </a:cxn>
              <a:cxn ang="T5">
                <a:pos x="T2" y="T3"/>
              </a:cxn>
            </a:cxnLst>
            <a:rect l="T6" t="T7" r="T8" b="T9"/>
            <a:pathLst>
              <a:path w="582" h="426">
                <a:moveTo>
                  <a:pt x="0" y="426"/>
                </a:moveTo>
                <a:lnTo>
                  <a:pt x="582" y="0"/>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4" name="Text Box 29"/>
          <p:cNvSpPr txBox="1">
            <a:spLocks noChangeArrowheads="1"/>
          </p:cNvSpPr>
          <p:nvPr/>
        </p:nvSpPr>
        <p:spPr bwMode="auto">
          <a:xfrm>
            <a:off x="5821363" y="3973514"/>
            <a:ext cx="2278062" cy="22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lnSpc>
                <a:spcPct val="100000"/>
              </a:lnSpc>
              <a:spcBef>
                <a:spcPct val="0"/>
              </a:spcBef>
              <a:buClrTx/>
              <a:buSzTx/>
              <a:buFontTx/>
              <a:buNone/>
            </a:pPr>
            <a:r>
              <a:rPr lang="en-US" altLang="x-none" sz="1000">
                <a:solidFill>
                  <a:srgbClr val="000000"/>
                </a:solidFill>
                <a:latin typeface="Arial" charset="0"/>
              </a:rPr>
              <a:t>i. Netnod, Stockholm (37 other sites)</a:t>
            </a:r>
          </a:p>
        </p:txBody>
      </p:sp>
      <p:sp>
        <p:nvSpPr>
          <p:cNvPr id="151565" name="Freeform 30"/>
          <p:cNvSpPr>
            <a:spLocks/>
          </p:cNvSpPr>
          <p:nvPr/>
        </p:nvSpPr>
        <p:spPr bwMode="auto">
          <a:xfrm>
            <a:off x="5456239" y="4068763"/>
            <a:ext cx="446087" cy="654050"/>
          </a:xfrm>
          <a:custGeom>
            <a:avLst/>
            <a:gdLst>
              <a:gd name="T0" fmla="*/ 2147483646 w 666"/>
              <a:gd name="T1" fmla="*/ 0 h 1005"/>
              <a:gd name="T2" fmla="*/ 0 w 666"/>
              <a:gd name="T3" fmla="*/ 2147483646 h 1005"/>
              <a:gd name="T4" fmla="*/ 0 60000 65536"/>
              <a:gd name="T5" fmla="*/ 0 60000 65536"/>
              <a:gd name="T6" fmla="*/ 0 w 666"/>
              <a:gd name="T7" fmla="*/ 0 h 1005"/>
              <a:gd name="T8" fmla="*/ 666 w 666"/>
              <a:gd name="T9" fmla="*/ 1005 h 1005"/>
            </a:gdLst>
            <a:ahLst/>
            <a:cxnLst>
              <a:cxn ang="T4">
                <a:pos x="T0" y="T1"/>
              </a:cxn>
              <a:cxn ang="T5">
                <a:pos x="T2" y="T3"/>
              </a:cxn>
            </a:cxnLst>
            <a:rect l="T6" t="T7" r="T8" b="T9"/>
            <a:pathLst>
              <a:path w="666" h="1005">
                <a:moveTo>
                  <a:pt x="666" y="0"/>
                </a:moveTo>
                <a:lnTo>
                  <a:pt x="0" y="1005"/>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6" name="Text Box 31"/>
          <p:cNvSpPr txBox="1">
            <a:spLocks noChangeArrowheads="1"/>
          </p:cNvSpPr>
          <p:nvPr/>
        </p:nvSpPr>
        <p:spPr bwMode="auto">
          <a:xfrm>
            <a:off x="5857876" y="3684588"/>
            <a:ext cx="251936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000">
                <a:solidFill>
                  <a:srgbClr val="000000"/>
                </a:solidFill>
                <a:latin typeface="Arial" charset="0"/>
              </a:rPr>
              <a:t>k. RIPE London (17 other sites)</a:t>
            </a:r>
            <a:endParaRPr lang="en-US" altLang="x-none" sz="2400">
              <a:latin typeface="Times New Roman" charset="0"/>
            </a:endParaRPr>
          </a:p>
        </p:txBody>
      </p:sp>
      <p:sp>
        <p:nvSpPr>
          <p:cNvPr id="151567" name="Freeform 32"/>
          <p:cNvSpPr>
            <a:spLocks/>
          </p:cNvSpPr>
          <p:nvPr/>
        </p:nvSpPr>
        <p:spPr bwMode="auto">
          <a:xfrm>
            <a:off x="5275263" y="3862388"/>
            <a:ext cx="615950" cy="946150"/>
          </a:xfrm>
          <a:custGeom>
            <a:avLst/>
            <a:gdLst>
              <a:gd name="T0" fmla="*/ 2147483646 w 922"/>
              <a:gd name="T1" fmla="*/ 0 h 1448"/>
              <a:gd name="T2" fmla="*/ 0 w 922"/>
              <a:gd name="T3" fmla="*/ 2147483646 h 1448"/>
              <a:gd name="T4" fmla="*/ 0 60000 65536"/>
              <a:gd name="T5" fmla="*/ 0 60000 65536"/>
              <a:gd name="T6" fmla="*/ 0 w 922"/>
              <a:gd name="T7" fmla="*/ 0 h 1448"/>
              <a:gd name="T8" fmla="*/ 922 w 922"/>
              <a:gd name="T9" fmla="*/ 1448 h 1448"/>
            </a:gdLst>
            <a:ahLst/>
            <a:cxnLst>
              <a:cxn ang="T4">
                <a:pos x="T0" y="T1"/>
              </a:cxn>
              <a:cxn ang="T5">
                <a:pos x="T2" y="T3"/>
              </a:cxn>
            </a:cxnLst>
            <a:rect l="T6" t="T7" r="T8" b="T9"/>
            <a:pathLst>
              <a:path w="922" h="1448">
                <a:moveTo>
                  <a:pt x="922" y="0"/>
                </a:moveTo>
                <a:lnTo>
                  <a:pt x="0" y="1448"/>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68" name="Text Box 33"/>
          <p:cNvSpPr txBox="1">
            <a:spLocks noChangeArrowheads="1"/>
          </p:cNvSpPr>
          <p:nvPr/>
        </p:nvSpPr>
        <p:spPr bwMode="auto">
          <a:xfrm>
            <a:off x="7435850" y="4303713"/>
            <a:ext cx="1766888" cy="23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000">
                <a:solidFill>
                  <a:srgbClr val="000000"/>
                </a:solidFill>
                <a:latin typeface="Arial" charset="0"/>
              </a:rPr>
              <a:t>m. WIDE Tokyo</a:t>
            </a:r>
          </a:p>
          <a:p>
            <a:pPr>
              <a:lnSpc>
                <a:spcPct val="100000"/>
              </a:lnSpc>
              <a:spcBef>
                <a:spcPct val="0"/>
              </a:spcBef>
              <a:buClrTx/>
              <a:buSzTx/>
              <a:buFontTx/>
              <a:buNone/>
            </a:pPr>
            <a:r>
              <a:rPr lang="en-US" altLang="x-none" sz="1000">
                <a:solidFill>
                  <a:srgbClr val="000000"/>
                </a:solidFill>
                <a:latin typeface="Arial" charset="0"/>
              </a:rPr>
              <a:t>(5 other sites)</a:t>
            </a:r>
            <a:endParaRPr lang="en-US" altLang="x-none" sz="2400">
              <a:latin typeface="Times New Roman" charset="0"/>
            </a:endParaRPr>
          </a:p>
        </p:txBody>
      </p:sp>
      <p:sp>
        <p:nvSpPr>
          <p:cNvPr id="151569" name="Freeform 34"/>
          <p:cNvSpPr>
            <a:spLocks/>
          </p:cNvSpPr>
          <p:nvPr/>
        </p:nvSpPr>
        <p:spPr bwMode="auto">
          <a:xfrm>
            <a:off x="7099300" y="4598988"/>
            <a:ext cx="400050" cy="431800"/>
          </a:xfrm>
          <a:custGeom>
            <a:avLst/>
            <a:gdLst>
              <a:gd name="T0" fmla="*/ 2147483646 w 252"/>
              <a:gd name="T1" fmla="*/ 0 h 462"/>
              <a:gd name="T2" fmla="*/ 0 w 252"/>
              <a:gd name="T3" fmla="*/ 2147483646 h 462"/>
              <a:gd name="T4" fmla="*/ 0 60000 65536"/>
              <a:gd name="T5" fmla="*/ 0 60000 65536"/>
              <a:gd name="T6" fmla="*/ 0 w 252"/>
              <a:gd name="T7" fmla="*/ 0 h 462"/>
              <a:gd name="T8" fmla="*/ 252 w 252"/>
              <a:gd name="T9" fmla="*/ 462 h 462"/>
            </a:gdLst>
            <a:ahLst/>
            <a:cxnLst>
              <a:cxn ang="T4">
                <a:pos x="T0" y="T1"/>
              </a:cxn>
              <a:cxn ang="T5">
                <a:pos x="T2" y="T3"/>
              </a:cxn>
            </a:cxnLst>
            <a:rect l="T6" t="T7" r="T8" b="T9"/>
            <a:pathLst>
              <a:path w="252" h="462">
                <a:moveTo>
                  <a:pt x="252" y="0"/>
                </a:moveTo>
                <a:lnTo>
                  <a:pt x="0" y="462"/>
                </a:lnTo>
              </a:path>
            </a:pathLst>
          </a:custGeom>
          <a:noFill/>
          <a:ln w="1905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70" name="Text Box 35"/>
          <p:cNvSpPr txBox="1">
            <a:spLocks noChangeArrowheads="1"/>
          </p:cNvSpPr>
          <p:nvPr/>
        </p:nvSpPr>
        <p:spPr bwMode="auto">
          <a:xfrm>
            <a:off x="3121025" y="3541714"/>
            <a:ext cx="2598738"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000">
                <a:solidFill>
                  <a:srgbClr val="000000"/>
                </a:solidFill>
                <a:latin typeface="Arial" charset="0"/>
              </a:rPr>
              <a:t>c. Cogent, Herndon, VA (5 other sites)</a:t>
            </a:r>
          </a:p>
          <a:p>
            <a:pPr>
              <a:lnSpc>
                <a:spcPct val="100000"/>
              </a:lnSpc>
              <a:spcBef>
                <a:spcPct val="0"/>
              </a:spcBef>
              <a:buClrTx/>
              <a:buSzTx/>
              <a:buFontTx/>
              <a:buNone/>
            </a:pPr>
            <a:r>
              <a:rPr lang="en-US" altLang="x-none" sz="1000">
                <a:solidFill>
                  <a:srgbClr val="000000"/>
                </a:solidFill>
                <a:latin typeface="Arial" charset="0"/>
              </a:rPr>
              <a:t>d. U Maryland College Park, MD</a:t>
            </a:r>
          </a:p>
          <a:p>
            <a:pPr>
              <a:lnSpc>
                <a:spcPct val="100000"/>
              </a:lnSpc>
              <a:spcBef>
                <a:spcPct val="0"/>
              </a:spcBef>
              <a:buClrTx/>
              <a:buSzTx/>
              <a:buFontTx/>
              <a:buNone/>
            </a:pPr>
            <a:r>
              <a:rPr lang="en-US" altLang="x-none" sz="1000">
                <a:solidFill>
                  <a:srgbClr val="000000"/>
                </a:solidFill>
                <a:latin typeface="Arial" charset="0"/>
              </a:rPr>
              <a:t>h. ARL Aberdeen, MD</a:t>
            </a:r>
          </a:p>
          <a:p>
            <a:pPr>
              <a:lnSpc>
                <a:spcPct val="100000"/>
              </a:lnSpc>
              <a:spcBef>
                <a:spcPct val="0"/>
              </a:spcBef>
              <a:buClrTx/>
              <a:buSzTx/>
              <a:buFontTx/>
              <a:buNone/>
            </a:pPr>
            <a:r>
              <a:rPr lang="en-US" altLang="x-none" sz="1000">
                <a:solidFill>
                  <a:srgbClr val="000000"/>
                </a:solidFill>
                <a:latin typeface="Arial" charset="0"/>
              </a:rPr>
              <a:t>j. Verisign, Dulles VA (69 other sites )</a:t>
            </a:r>
            <a:endParaRPr lang="en-US" altLang="x-none" sz="2400">
              <a:latin typeface="Times New Roman" charset="0"/>
            </a:endParaRPr>
          </a:p>
        </p:txBody>
      </p:sp>
      <p:pic>
        <p:nvPicPr>
          <p:cNvPr id="151571" name="Picture 24" descr="underline_bas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2638" y="884239"/>
            <a:ext cx="54848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1572" name="Straight Arrow Connector 2"/>
          <p:cNvCxnSpPr>
            <a:cxnSpLocks noChangeShapeType="1"/>
          </p:cNvCxnSpPr>
          <p:nvPr/>
        </p:nvCxnSpPr>
        <p:spPr bwMode="auto">
          <a:xfrm flipH="1">
            <a:off x="4402139" y="4278313"/>
            <a:ext cx="7937" cy="690562"/>
          </a:xfrm>
          <a:prstGeom prst="straightConnector1">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cxnSp>
      <p:sp>
        <p:nvSpPr>
          <p:cNvPr id="151573" name="Text Box 35"/>
          <p:cNvSpPr txBox="1">
            <a:spLocks noChangeArrowheads="1"/>
          </p:cNvSpPr>
          <p:nvPr/>
        </p:nvSpPr>
        <p:spPr bwMode="auto">
          <a:xfrm>
            <a:off x="3074989" y="5889626"/>
            <a:ext cx="1470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1323" tIns="35662" rIns="71323" bIns="35662"/>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000">
                <a:solidFill>
                  <a:srgbClr val="000000"/>
                </a:solidFill>
                <a:latin typeface="Arial" charset="0"/>
              </a:rPr>
              <a:t>g. US DoD Columbus, OH (5 other sites)</a:t>
            </a:r>
            <a:endParaRPr lang="en-US" altLang="x-none" sz="2400">
              <a:latin typeface="Times New Roman" charset="0"/>
            </a:endParaRPr>
          </a:p>
        </p:txBody>
      </p:sp>
      <p:cxnSp>
        <p:nvCxnSpPr>
          <p:cNvPr id="151574" name="Straight Arrow Connector 24"/>
          <p:cNvCxnSpPr>
            <a:cxnSpLocks noChangeShapeType="1"/>
            <a:stCxn id="151573" idx="0"/>
          </p:cNvCxnSpPr>
          <p:nvPr/>
        </p:nvCxnSpPr>
        <p:spPr bwMode="auto">
          <a:xfrm flipV="1">
            <a:off x="3810001" y="4945063"/>
            <a:ext cx="481013" cy="944562"/>
          </a:xfrm>
          <a:prstGeom prst="straightConnector1">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38434070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53603" name="Rectangle 2"/>
          <p:cNvSpPr>
            <a:spLocks noGrp="1" noChangeArrowheads="1"/>
          </p:cNvSpPr>
          <p:nvPr>
            <p:ph type="title"/>
          </p:nvPr>
        </p:nvSpPr>
        <p:spPr>
          <a:xfrm>
            <a:off x="2057400" y="234950"/>
            <a:ext cx="7772400" cy="914400"/>
          </a:xfrm>
        </p:spPr>
        <p:txBody>
          <a:bodyPr/>
          <a:lstStyle/>
          <a:p>
            <a:r>
              <a:rPr lang="en-US" altLang="x-none">
                <a:latin typeface="Gill Sans MT" charset="0"/>
                <a:ea typeface="ＭＳ Ｐゴシック" charset="-128"/>
              </a:rPr>
              <a:t>TLD, authoritative servers</a:t>
            </a:r>
          </a:p>
        </p:txBody>
      </p:sp>
      <p:sp>
        <p:nvSpPr>
          <p:cNvPr id="153604" name="Rectangle 3"/>
          <p:cNvSpPr>
            <a:spLocks noGrp="1" noChangeArrowheads="1"/>
          </p:cNvSpPr>
          <p:nvPr>
            <p:ph type="body" idx="1"/>
          </p:nvPr>
        </p:nvSpPr>
        <p:spPr>
          <a:xfrm>
            <a:off x="2057400" y="1600200"/>
            <a:ext cx="8159750" cy="4648200"/>
          </a:xfrm>
        </p:spPr>
        <p:txBody>
          <a:bodyPr/>
          <a:lstStyle/>
          <a:p>
            <a:pPr>
              <a:lnSpc>
                <a:spcPct val="90000"/>
              </a:lnSpc>
              <a:buFont typeface="Wingdings" charset="2"/>
              <a:buNone/>
            </a:pPr>
            <a:r>
              <a:rPr lang="en-US" altLang="x-none" i="1" dirty="0">
                <a:solidFill>
                  <a:srgbClr val="000099"/>
                </a:solidFill>
                <a:latin typeface="Gill Sans MT" charset="0"/>
                <a:ea typeface="ＭＳ Ｐゴシック" charset="-128"/>
              </a:rPr>
              <a:t>top-level domain (TLD) servers:</a:t>
            </a:r>
          </a:p>
          <a:p>
            <a:pPr lvl="1"/>
            <a:r>
              <a:rPr lang="en-US" altLang="x-none" dirty="0">
                <a:latin typeface="Gill Sans MT" charset="0"/>
                <a:ea typeface="ＭＳ Ｐゴシック" charset="-128"/>
              </a:rPr>
              <a:t>responsible for com, org, net, </a:t>
            </a:r>
            <a:r>
              <a:rPr lang="en-US" altLang="x-none" dirty="0" err="1">
                <a:latin typeface="Gill Sans MT" charset="0"/>
                <a:ea typeface="ＭＳ Ｐゴシック" charset="-128"/>
              </a:rPr>
              <a:t>edu</a:t>
            </a:r>
            <a:r>
              <a:rPr lang="en-US" altLang="x-none" dirty="0">
                <a:latin typeface="Gill Sans MT" charset="0"/>
                <a:ea typeface="ＭＳ Ｐゴシック" charset="-128"/>
              </a:rPr>
              <a:t>, aero, jobs, museums, and all top-level country domains, e.g.: </a:t>
            </a:r>
            <a:r>
              <a:rPr lang="en-US" altLang="x-none" dirty="0" err="1">
                <a:latin typeface="Gill Sans MT" charset="0"/>
                <a:ea typeface="ＭＳ Ｐゴシック" charset="-128"/>
              </a:rPr>
              <a:t>uk</a:t>
            </a:r>
            <a:r>
              <a:rPr lang="en-US" altLang="x-none" dirty="0">
                <a:latin typeface="Gill Sans MT" charset="0"/>
                <a:ea typeface="ＭＳ Ｐゴシック" charset="-128"/>
              </a:rPr>
              <a:t>, </a:t>
            </a:r>
            <a:r>
              <a:rPr lang="en-US" altLang="x-none" dirty="0" err="1">
                <a:latin typeface="Gill Sans MT" charset="0"/>
                <a:ea typeface="ＭＳ Ｐゴシック" charset="-128"/>
              </a:rPr>
              <a:t>fr</a:t>
            </a:r>
            <a:r>
              <a:rPr lang="en-US" altLang="x-none" dirty="0">
                <a:latin typeface="Gill Sans MT" charset="0"/>
                <a:ea typeface="ＭＳ Ｐゴシック" charset="-128"/>
              </a:rPr>
              <a:t>, ca, </a:t>
            </a:r>
            <a:r>
              <a:rPr lang="en-US" altLang="x-none" dirty="0" err="1">
                <a:latin typeface="Gill Sans MT" charset="0"/>
                <a:ea typeface="ＭＳ Ｐゴシック" charset="-128"/>
              </a:rPr>
              <a:t>jp</a:t>
            </a:r>
            <a:endParaRPr lang="en-US" altLang="x-none" dirty="0">
              <a:latin typeface="Gill Sans MT" charset="0"/>
              <a:ea typeface="ＭＳ Ｐゴシック" charset="-128"/>
            </a:endParaRPr>
          </a:p>
          <a:p>
            <a:pPr lvl="1"/>
            <a:r>
              <a:rPr lang="en-US" altLang="x-none" dirty="0">
                <a:latin typeface="Gill Sans MT" charset="0"/>
                <a:ea typeface="ＭＳ Ｐゴシック" charset="-128"/>
              </a:rPr>
              <a:t>Network Solutions maintains servers for .com TLD</a:t>
            </a:r>
          </a:p>
          <a:p>
            <a:pPr lvl="1"/>
            <a:r>
              <a:rPr lang="en-US" altLang="x-none" dirty="0" err="1">
                <a:latin typeface="Gill Sans MT" charset="0"/>
                <a:ea typeface="ＭＳ Ｐゴシック" charset="-128"/>
              </a:rPr>
              <a:t>Educause</a:t>
            </a:r>
            <a:r>
              <a:rPr lang="en-US" altLang="x-none" dirty="0">
                <a:latin typeface="Gill Sans MT" charset="0"/>
                <a:ea typeface="ＭＳ Ｐゴシック" charset="-128"/>
              </a:rPr>
              <a:t> for .</a:t>
            </a:r>
            <a:r>
              <a:rPr lang="en-US" altLang="x-none" dirty="0" err="1">
                <a:latin typeface="Gill Sans MT" charset="0"/>
                <a:ea typeface="ＭＳ Ｐゴシック" charset="-128"/>
              </a:rPr>
              <a:t>edu</a:t>
            </a:r>
            <a:r>
              <a:rPr lang="en-US" altLang="x-none" dirty="0">
                <a:latin typeface="Gill Sans MT" charset="0"/>
                <a:ea typeface="ＭＳ Ｐゴシック" charset="-128"/>
              </a:rPr>
              <a:t> TLD</a:t>
            </a:r>
          </a:p>
          <a:p>
            <a:pPr>
              <a:lnSpc>
                <a:spcPct val="90000"/>
              </a:lnSpc>
              <a:buFont typeface="Wingdings" charset="2"/>
              <a:buNone/>
            </a:pPr>
            <a:r>
              <a:rPr lang="en-US" altLang="x-none" i="1" dirty="0">
                <a:solidFill>
                  <a:srgbClr val="000099"/>
                </a:solidFill>
                <a:latin typeface="Gill Sans MT" charset="0"/>
                <a:ea typeface="ＭＳ Ｐゴシック" charset="-128"/>
              </a:rPr>
              <a:t>authoritative DNS servers:</a:t>
            </a:r>
            <a:r>
              <a:rPr lang="en-US" altLang="x-none" dirty="0">
                <a:latin typeface="Gill Sans MT" charset="0"/>
                <a:ea typeface="ＭＳ Ｐゴシック" charset="-128"/>
              </a:rPr>
              <a:t> </a:t>
            </a:r>
          </a:p>
          <a:p>
            <a:pPr lvl="1"/>
            <a:r>
              <a:rPr lang="en-US" altLang="x-none" dirty="0">
                <a:latin typeface="Gill Sans MT" charset="0"/>
                <a:ea typeface="ＭＳ Ｐゴシック" charset="-128"/>
              </a:rPr>
              <a:t>organization</a:t>
            </a:r>
            <a:r>
              <a:rPr lang="ja-JP" altLang="en-US" dirty="0">
                <a:latin typeface="Gill Sans MT" charset="0"/>
                <a:ea typeface="ＭＳ Ｐゴシック" charset="-128"/>
              </a:rPr>
              <a:t>’</a:t>
            </a:r>
            <a:r>
              <a:rPr lang="en-US" altLang="ja-JP" dirty="0">
                <a:latin typeface="Gill Sans MT" charset="0"/>
                <a:ea typeface="ＭＳ Ｐゴシック" charset="-128"/>
              </a:rPr>
              <a:t>s own DNS server(s), providing authoritative hostname to IP mappings for organization</a:t>
            </a:r>
            <a:r>
              <a:rPr lang="ja-JP" altLang="en-US" dirty="0">
                <a:latin typeface="Gill Sans MT" charset="0"/>
                <a:ea typeface="ＭＳ Ｐゴシック" charset="-128"/>
              </a:rPr>
              <a:t>’</a:t>
            </a:r>
            <a:r>
              <a:rPr lang="en-US" altLang="ja-JP" dirty="0">
                <a:latin typeface="Gill Sans MT" charset="0"/>
                <a:ea typeface="ＭＳ Ｐゴシック" charset="-128"/>
              </a:rPr>
              <a:t>s named hosts </a:t>
            </a:r>
          </a:p>
          <a:p>
            <a:pPr lvl="1"/>
            <a:r>
              <a:rPr lang="en-US" altLang="x-none" dirty="0">
                <a:latin typeface="Gill Sans MT" charset="0"/>
                <a:ea typeface="ＭＳ Ｐゴシック" charset="-128"/>
              </a:rPr>
              <a:t>can be maintained by organization or service provider</a:t>
            </a:r>
          </a:p>
          <a:p>
            <a:pPr lvl="1"/>
            <a:endParaRPr lang="en-US" altLang="x-none" dirty="0">
              <a:latin typeface="Gill Sans MT" charset="0"/>
              <a:ea typeface="ＭＳ Ｐゴシック" charset="-128"/>
            </a:endParaRPr>
          </a:p>
        </p:txBody>
      </p:sp>
      <p:pic>
        <p:nvPicPr>
          <p:cNvPr id="153605" name="Picture 10"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9163" y="944564"/>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9493338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55651" name="Rectangle 2"/>
          <p:cNvSpPr>
            <a:spLocks noGrp="1" noChangeArrowheads="1"/>
          </p:cNvSpPr>
          <p:nvPr>
            <p:ph type="title"/>
          </p:nvPr>
        </p:nvSpPr>
        <p:spPr>
          <a:xfrm>
            <a:off x="2057400" y="236538"/>
            <a:ext cx="7772400" cy="957262"/>
          </a:xfrm>
        </p:spPr>
        <p:txBody>
          <a:bodyPr/>
          <a:lstStyle/>
          <a:p>
            <a:r>
              <a:rPr lang="en-US" altLang="x-none">
                <a:latin typeface="Gill Sans MT" charset="0"/>
                <a:ea typeface="ＭＳ Ｐゴシック" charset="-128"/>
              </a:rPr>
              <a:t>Local </a:t>
            </a:r>
            <a:r>
              <a:rPr lang="en-US" altLang="x-none" sz="4000">
                <a:latin typeface="Gill Sans MT" charset="0"/>
                <a:ea typeface="ＭＳ Ｐゴシック" charset="-128"/>
              </a:rPr>
              <a:t>DNS</a:t>
            </a:r>
            <a:r>
              <a:rPr lang="en-US" altLang="x-none">
                <a:latin typeface="Gill Sans MT" charset="0"/>
                <a:ea typeface="ＭＳ Ｐゴシック" charset="-128"/>
              </a:rPr>
              <a:t> name server</a:t>
            </a:r>
          </a:p>
        </p:txBody>
      </p:sp>
      <p:sp>
        <p:nvSpPr>
          <p:cNvPr id="155652" name="Rectangle 3"/>
          <p:cNvSpPr>
            <a:spLocks noGrp="1" noChangeArrowheads="1"/>
          </p:cNvSpPr>
          <p:nvPr>
            <p:ph type="body" idx="1"/>
          </p:nvPr>
        </p:nvSpPr>
        <p:spPr/>
        <p:txBody>
          <a:bodyPr/>
          <a:lstStyle/>
          <a:p>
            <a:r>
              <a:rPr lang="en-US" altLang="x-none">
                <a:latin typeface="Gill Sans MT" charset="0"/>
                <a:ea typeface="ＭＳ Ｐゴシック" charset="-128"/>
              </a:rPr>
              <a:t>does not strictly belong to hierarchy</a:t>
            </a:r>
          </a:p>
          <a:p>
            <a:r>
              <a:rPr lang="en-US" altLang="x-none">
                <a:latin typeface="Gill Sans MT" charset="0"/>
                <a:ea typeface="ＭＳ Ｐゴシック" charset="-128"/>
              </a:rPr>
              <a:t>each ISP (residential ISP, company, university) has one</a:t>
            </a:r>
          </a:p>
          <a:p>
            <a:pPr lvl="1"/>
            <a:r>
              <a:rPr lang="en-US" altLang="x-none">
                <a:latin typeface="Gill Sans MT" charset="0"/>
                <a:ea typeface="ＭＳ Ｐゴシック" charset="-128"/>
              </a:rPr>
              <a:t>also called </a:t>
            </a:r>
            <a:r>
              <a:rPr lang="ja-JP" altLang="en-US">
                <a:latin typeface="Gill Sans MT" charset="0"/>
                <a:ea typeface="ＭＳ Ｐゴシック" charset="-128"/>
              </a:rPr>
              <a:t>“</a:t>
            </a:r>
            <a:r>
              <a:rPr lang="en-US" altLang="ja-JP">
                <a:latin typeface="Gill Sans MT" charset="0"/>
                <a:ea typeface="ＭＳ Ｐゴシック" charset="-128"/>
              </a:rPr>
              <a:t>default name server</a:t>
            </a:r>
            <a:r>
              <a:rPr lang="ja-JP" altLang="en-US">
                <a:latin typeface="Gill Sans MT" charset="0"/>
                <a:ea typeface="ＭＳ Ｐゴシック" charset="-128"/>
              </a:rPr>
              <a:t>”</a:t>
            </a:r>
            <a:endParaRPr lang="en-US" altLang="ja-JP">
              <a:latin typeface="Gill Sans MT" charset="0"/>
              <a:ea typeface="ＭＳ Ｐゴシック" charset="-128"/>
            </a:endParaRPr>
          </a:p>
          <a:p>
            <a:r>
              <a:rPr lang="en-US" altLang="x-none">
                <a:latin typeface="Gill Sans MT" charset="0"/>
                <a:ea typeface="ＭＳ Ｐゴシック" charset="-128"/>
              </a:rPr>
              <a:t>when host makes DNS query, query is sent to its local DNS server</a:t>
            </a:r>
          </a:p>
          <a:p>
            <a:pPr lvl="1"/>
            <a:r>
              <a:rPr lang="en-US" altLang="x-none">
                <a:latin typeface="Gill Sans MT" charset="0"/>
                <a:ea typeface="ＭＳ Ｐゴシック" charset="-128"/>
              </a:rPr>
              <a:t>has local cache of recent name-to-address translation pairs (but may be out of date!)</a:t>
            </a:r>
          </a:p>
          <a:p>
            <a:pPr lvl="1"/>
            <a:r>
              <a:rPr lang="en-US" altLang="x-none">
                <a:latin typeface="Gill Sans MT" charset="0"/>
                <a:ea typeface="ＭＳ Ｐゴシック" charset="-128"/>
              </a:rPr>
              <a:t>acts as proxy, forwards query into hierarchy</a:t>
            </a:r>
          </a:p>
          <a:p>
            <a:pPr lvl="1"/>
            <a:endParaRPr lang="en-US" altLang="x-none">
              <a:latin typeface="Gill Sans MT" charset="0"/>
              <a:ea typeface="ＭＳ Ｐゴシック" charset="-128"/>
            </a:endParaRPr>
          </a:p>
        </p:txBody>
      </p:sp>
      <p:pic>
        <p:nvPicPr>
          <p:cNvPr id="155653" name="Picture 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2163" y="969964"/>
            <a:ext cx="5548312" cy="20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29842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157699" name="Picture 7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26" y="1287464"/>
            <a:ext cx="4113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0" name="Text Box 5"/>
          <p:cNvSpPr txBox="1">
            <a:spLocks noChangeArrowheads="1"/>
          </p:cNvSpPr>
          <p:nvPr/>
        </p:nvSpPr>
        <p:spPr bwMode="auto">
          <a:xfrm>
            <a:off x="5730875" y="4881564"/>
            <a:ext cx="1746250"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requesting host</a:t>
            </a:r>
            <a:endParaRPr lang="en-US" altLang="x-none" sz="2400">
              <a:latin typeface="Arial" charset="0"/>
            </a:endParaRPr>
          </a:p>
          <a:p>
            <a:pPr algn="ctr">
              <a:lnSpc>
                <a:spcPct val="100000"/>
              </a:lnSpc>
              <a:spcBef>
                <a:spcPct val="0"/>
              </a:spcBef>
              <a:buClrTx/>
              <a:buSzTx/>
              <a:buFontTx/>
              <a:buNone/>
            </a:pPr>
            <a:r>
              <a:rPr lang="en-US" altLang="x-none" sz="1600" i="1">
                <a:solidFill>
                  <a:srgbClr val="000099"/>
                </a:solidFill>
                <a:latin typeface="Arial" charset="0"/>
              </a:rPr>
              <a:t>cis.poly.edu</a:t>
            </a:r>
          </a:p>
        </p:txBody>
      </p:sp>
      <p:sp>
        <p:nvSpPr>
          <p:cNvPr id="157701" name="Text Box 6"/>
          <p:cNvSpPr txBox="1">
            <a:spLocks noChangeArrowheads="1"/>
          </p:cNvSpPr>
          <p:nvPr/>
        </p:nvSpPr>
        <p:spPr bwMode="auto">
          <a:xfrm>
            <a:off x="8207376" y="577532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i="1">
                <a:latin typeface="Arial" charset="0"/>
              </a:rPr>
              <a:t>gaia.cs.umass.edu</a:t>
            </a:r>
          </a:p>
        </p:txBody>
      </p:sp>
      <p:sp>
        <p:nvSpPr>
          <p:cNvPr id="157702" name="Text Box 17"/>
          <p:cNvSpPr txBox="1">
            <a:spLocks noChangeArrowheads="1"/>
          </p:cNvSpPr>
          <p:nvPr/>
        </p:nvSpPr>
        <p:spPr bwMode="auto">
          <a:xfrm>
            <a:off x="7315201" y="481013"/>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root DNS server</a:t>
            </a:r>
            <a:endParaRPr lang="en-US" altLang="x-none" sz="1600">
              <a:latin typeface="Arial" charset="0"/>
            </a:endParaRPr>
          </a:p>
        </p:txBody>
      </p:sp>
      <p:sp>
        <p:nvSpPr>
          <p:cNvPr id="202770" name="Line 18"/>
          <p:cNvSpPr>
            <a:spLocks noChangeShapeType="1"/>
          </p:cNvSpPr>
          <p:nvPr/>
        </p:nvSpPr>
        <p:spPr bwMode="auto">
          <a:xfrm flipH="1" flipV="1">
            <a:off x="6810375" y="2916238"/>
            <a:ext cx="0" cy="13144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1" name="Line 19"/>
          <p:cNvSpPr>
            <a:spLocks noChangeShapeType="1"/>
          </p:cNvSpPr>
          <p:nvPr/>
        </p:nvSpPr>
        <p:spPr bwMode="auto">
          <a:xfrm flipV="1">
            <a:off x="6924675" y="1220788"/>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2" name="Line 20"/>
          <p:cNvSpPr>
            <a:spLocks noChangeShapeType="1"/>
          </p:cNvSpPr>
          <p:nvPr/>
        </p:nvSpPr>
        <p:spPr bwMode="auto">
          <a:xfrm flipV="1">
            <a:off x="7210425" y="2382839"/>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3" name="Line 21"/>
          <p:cNvSpPr>
            <a:spLocks noChangeShapeType="1"/>
          </p:cNvSpPr>
          <p:nvPr/>
        </p:nvSpPr>
        <p:spPr bwMode="auto">
          <a:xfrm flipH="1" flipV="1">
            <a:off x="7210426" y="2554288"/>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4" name="Line 22"/>
          <p:cNvSpPr>
            <a:spLocks noChangeShapeType="1"/>
          </p:cNvSpPr>
          <p:nvPr/>
        </p:nvSpPr>
        <p:spPr bwMode="auto">
          <a:xfrm flipH="1">
            <a:off x="7134226" y="1449388"/>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2775" name="Line 23"/>
          <p:cNvSpPr>
            <a:spLocks noChangeShapeType="1"/>
          </p:cNvSpPr>
          <p:nvPr/>
        </p:nvSpPr>
        <p:spPr bwMode="auto">
          <a:xfrm>
            <a:off x="7000876" y="2933701"/>
            <a:ext cx="9525" cy="132397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57709" name="Group 24"/>
          <p:cNvGrpSpPr>
            <a:grpSpLocks/>
          </p:cNvGrpSpPr>
          <p:nvPr/>
        </p:nvGrpSpPr>
        <p:grpSpPr bwMode="auto">
          <a:xfrm>
            <a:off x="5703888" y="3062289"/>
            <a:ext cx="1898650" cy="611187"/>
            <a:chOff x="2831" y="2132"/>
            <a:chExt cx="1196" cy="385"/>
          </a:xfrm>
        </p:grpSpPr>
        <p:sp>
          <p:nvSpPr>
            <p:cNvPr id="157863" name="Rectangle 25"/>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Arial" charset="0"/>
              </a:endParaRPr>
            </a:p>
          </p:txBody>
        </p:sp>
        <p:sp>
          <p:nvSpPr>
            <p:cNvPr id="157864" name="Text Box 26"/>
            <p:cNvSpPr txBox="1">
              <a:spLocks noChangeArrowheads="1"/>
            </p:cNvSpPr>
            <p:nvPr/>
          </p:nvSpPr>
          <p:spPr bwMode="auto">
            <a:xfrm>
              <a:off x="2831" y="2132"/>
              <a:ext cx="119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local DNS server</a:t>
              </a:r>
              <a:endParaRPr lang="en-US" altLang="x-none" sz="2400">
                <a:latin typeface="Arial" charset="0"/>
              </a:endParaRPr>
            </a:p>
            <a:p>
              <a:pPr algn="ctr">
                <a:lnSpc>
                  <a:spcPct val="100000"/>
                </a:lnSpc>
                <a:spcBef>
                  <a:spcPct val="0"/>
                </a:spcBef>
                <a:buClrTx/>
                <a:buSzTx/>
                <a:buFontTx/>
                <a:buNone/>
              </a:pPr>
              <a:r>
                <a:rPr lang="en-US" altLang="x-none" sz="1600" i="1">
                  <a:solidFill>
                    <a:srgbClr val="000099"/>
                  </a:solidFill>
                  <a:latin typeface="Arial" charset="0"/>
                </a:rPr>
                <a:t>dns.poly.edu</a:t>
              </a:r>
            </a:p>
          </p:txBody>
        </p:sp>
      </p:grpSp>
      <p:sp>
        <p:nvSpPr>
          <p:cNvPr id="202779" name="Text Box 27"/>
          <p:cNvSpPr txBox="1">
            <a:spLocks noChangeArrowheads="1"/>
          </p:cNvSpPr>
          <p:nvPr/>
        </p:nvSpPr>
        <p:spPr bwMode="auto">
          <a:xfrm>
            <a:off x="6521450" y="377190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1</a:t>
            </a:r>
            <a:endParaRPr lang="en-US" altLang="x-none" sz="2400">
              <a:solidFill>
                <a:srgbClr val="CC0000"/>
              </a:solidFill>
              <a:latin typeface="Arial" charset="0"/>
            </a:endParaRPr>
          </a:p>
        </p:txBody>
      </p:sp>
      <p:sp>
        <p:nvSpPr>
          <p:cNvPr id="202780" name="Text Box 28"/>
          <p:cNvSpPr txBox="1">
            <a:spLocks noChangeArrowheads="1"/>
          </p:cNvSpPr>
          <p:nvPr/>
        </p:nvSpPr>
        <p:spPr bwMode="auto">
          <a:xfrm>
            <a:off x="7064375" y="1438276"/>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2</a:t>
            </a:r>
            <a:endParaRPr lang="en-US" altLang="x-none" sz="2400">
              <a:solidFill>
                <a:srgbClr val="CC0000"/>
              </a:solidFill>
              <a:latin typeface="Arial" charset="0"/>
            </a:endParaRPr>
          </a:p>
        </p:txBody>
      </p:sp>
      <p:sp>
        <p:nvSpPr>
          <p:cNvPr id="202781" name="Text Box 29"/>
          <p:cNvSpPr txBox="1">
            <a:spLocks noChangeArrowheads="1"/>
          </p:cNvSpPr>
          <p:nvPr/>
        </p:nvSpPr>
        <p:spPr bwMode="auto">
          <a:xfrm>
            <a:off x="7502525" y="167640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3</a:t>
            </a:r>
            <a:endParaRPr lang="en-US" altLang="x-none" sz="2400">
              <a:solidFill>
                <a:srgbClr val="CC0000"/>
              </a:solidFill>
              <a:latin typeface="Arial" charset="0"/>
            </a:endParaRPr>
          </a:p>
        </p:txBody>
      </p:sp>
      <p:sp>
        <p:nvSpPr>
          <p:cNvPr id="202782" name="Text Box 30"/>
          <p:cNvSpPr txBox="1">
            <a:spLocks noChangeArrowheads="1"/>
          </p:cNvSpPr>
          <p:nvPr/>
        </p:nvSpPr>
        <p:spPr bwMode="auto">
          <a:xfrm>
            <a:off x="7816850" y="2085976"/>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4</a:t>
            </a:r>
            <a:endParaRPr lang="en-US" altLang="x-none" sz="2400">
              <a:solidFill>
                <a:srgbClr val="CC0000"/>
              </a:solidFill>
              <a:latin typeface="Arial" charset="0"/>
            </a:endParaRPr>
          </a:p>
        </p:txBody>
      </p:sp>
      <p:sp>
        <p:nvSpPr>
          <p:cNvPr id="202783" name="Text Box 31"/>
          <p:cNvSpPr txBox="1">
            <a:spLocks noChangeArrowheads="1"/>
          </p:cNvSpPr>
          <p:nvPr/>
        </p:nvSpPr>
        <p:spPr bwMode="auto">
          <a:xfrm>
            <a:off x="7847013" y="25733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5</a:t>
            </a:r>
            <a:endParaRPr lang="en-US" altLang="x-none" sz="2400">
              <a:solidFill>
                <a:srgbClr val="CC0000"/>
              </a:solidFill>
              <a:latin typeface="Arial" charset="0"/>
            </a:endParaRPr>
          </a:p>
        </p:txBody>
      </p:sp>
      <p:sp>
        <p:nvSpPr>
          <p:cNvPr id="202784" name="Text Box 32"/>
          <p:cNvSpPr txBox="1">
            <a:spLocks noChangeArrowheads="1"/>
          </p:cNvSpPr>
          <p:nvPr/>
        </p:nvSpPr>
        <p:spPr bwMode="auto">
          <a:xfrm>
            <a:off x="8443913" y="361315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6</a:t>
            </a:r>
            <a:endParaRPr lang="en-US" altLang="x-none" sz="2400">
              <a:solidFill>
                <a:srgbClr val="CC0000"/>
              </a:solidFill>
              <a:latin typeface="Arial" charset="0"/>
            </a:endParaRPr>
          </a:p>
        </p:txBody>
      </p:sp>
      <p:sp>
        <p:nvSpPr>
          <p:cNvPr id="157716" name="Text Box 60"/>
          <p:cNvSpPr txBox="1">
            <a:spLocks noChangeArrowheads="1"/>
          </p:cNvSpPr>
          <p:nvPr/>
        </p:nvSpPr>
        <p:spPr bwMode="auto">
          <a:xfrm>
            <a:off x="7877176" y="4429126"/>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latin typeface="Arial" charset="0"/>
              </a:rPr>
              <a:t>authoritative DNS server</a:t>
            </a:r>
            <a:endParaRPr lang="en-US" altLang="x-none" sz="2400">
              <a:latin typeface="Arial" charset="0"/>
            </a:endParaRPr>
          </a:p>
          <a:p>
            <a:pPr algn="ctr">
              <a:lnSpc>
                <a:spcPct val="100000"/>
              </a:lnSpc>
              <a:spcBef>
                <a:spcPct val="0"/>
              </a:spcBef>
              <a:buClrTx/>
              <a:buSzTx/>
              <a:buFontTx/>
              <a:buNone/>
            </a:pPr>
            <a:r>
              <a:rPr lang="en-US" altLang="x-none" sz="1600" b="1">
                <a:latin typeface="Arial" charset="0"/>
              </a:rPr>
              <a:t>dns.cs.umass.edu</a:t>
            </a:r>
            <a:endParaRPr lang="en-US" altLang="x-none" sz="1600">
              <a:latin typeface="Arial" charset="0"/>
            </a:endParaRPr>
          </a:p>
        </p:txBody>
      </p:sp>
      <p:sp>
        <p:nvSpPr>
          <p:cNvPr id="202813" name="Text Box 61"/>
          <p:cNvSpPr txBox="1">
            <a:spLocks noChangeArrowheads="1"/>
          </p:cNvSpPr>
          <p:nvPr/>
        </p:nvSpPr>
        <p:spPr bwMode="auto">
          <a:xfrm>
            <a:off x="7816850" y="364331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7</a:t>
            </a:r>
            <a:endParaRPr lang="en-US" altLang="x-none" sz="2400">
              <a:solidFill>
                <a:srgbClr val="CC0000"/>
              </a:solidFill>
              <a:latin typeface="Arial" charset="0"/>
            </a:endParaRPr>
          </a:p>
        </p:txBody>
      </p:sp>
      <p:sp>
        <p:nvSpPr>
          <p:cNvPr id="202814" name="Text Box 62"/>
          <p:cNvSpPr txBox="1">
            <a:spLocks noChangeArrowheads="1"/>
          </p:cNvSpPr>
          <p:nvPr/>
        </p:nvSpPr>
        <p:spPr bwMode="auto">
          <a:xfrm>
            <a:off x="7073900" y="379095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8</a:t>
            </a:r>
            <a:endParaRPr lang="en-US" altLang="x-none" sz="2400">
              <a:solidFill>
                <a:srgbClr val="CC0000"/>
              </a:solidFill>
              <a:latin typeface="Arial" charset="0"/>
            </a:endParaRPr>
          </a:p>
        </p:txBody>
      </p:sp>
      <p:sp>
        <p:nvSpPr>
          <p:cNvPr id="202815" name="Line 63"/>
          <p:cNvSpPr>
            <a:spLocks noChangeShapeType="1"/>
          </p:cNvSpPr>
          <p:nvPr/>
        </p:nvSpPr>
        <p:spPr bwMode="auto">
          <a:xfrm>
            <a:off x="7143750" y="2714625"/>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02816" name="Line 64"/>
          <p:cNvSpPr>
            <a:spLocks noChangeShapeType="1"/>
          </p:cNvSpPr>
          <p:nvPr/>
        </p:nvSpPr>
        <p:spPr bwMode="auto">
          <a:xfrm flipH="1" flipV="1">
            <a:off x="7104064" y="2840038"/>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7721" name="Text Box 65"/>
          <p:cNvSpPr txBox="1">
            <a:spLocks noChangeArrowheads="1"/>
          </p:cNvSpPr>
          <p:nvPr/>
        </p:nvSpPr>
        <p:spPr bwMode="auto">
          <a:xfrm>
            <a:off x="8075613" y="1852613"/>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TLD DNS server</a:t>
            </a:r>
            <a:endParaRPr lang="en-US" altLang="x-none" sz="1600">
              <a:latin typeface="Arial" charset="0"/>
            </a:endParaRPr>
          </a:p>
        </p:txBody>
      </p:sp>
      <p:sp>
        <p:nvSpPr>
          <p:cNvPr id="157722" name="Rectangle 66"/>
          <p:cNvSpPr>
            <a:spLocks noGrp="1" noChangeArrowheads="1"/>
          </p:cNvSpPr>
          <p:nvPr>
            <p:ph type="title"/>
          </p:nvPr>
        </p:nvSpPr>
        <p:spPr>
          <a:xfrm>
            <a:off x="2057400" y="217488"/>
            <a:ext cx="4910138" cy="1143000"/>
          </a:xfrm>
        </p:spPr>
        <p:txBody>
          <a:bodyPr/>
          <a:lstStyle/>
          <a:p>
            <a:pPr>
              <a:lnSpc>
                <a:spcPct val="85000"/>
              </a:lnSpc>
            </a:pPr>
            <a:r>
              <a:rPr lang="en-US" altLang="x-none" sz="4000">
                <a:latin typeface="Gill Sans MT" charset="0"/>
                <a:ea typeface="ＭＳ Ｐゴシック" charset="-128"/>
              </a:rPr>
              <a:t>DNS name </a:t>
            </a:r>
            <a:br>
              <a:rPr lang="en-US" altLang="x-none" sz="4000">
                <a:latin typeface="Gill Sans MT" charset="0"/>
                <a:ea typeface="ＭＳ Ｐゴシック" charset="-128"/>
              </a:rPr>
            </a:br>
            <a:r>
              <a:rPr lang="en-US" altLang="x-none" sz="4000">
                <a:latin typeface="Gill Sans MT" charset="0"/>
                <a:ea typeface="ＭＳ Ｐゴシック" charset="-128"/>
              </a:rPr>
              <a:t>resolution example</a:t>
            </a:r>
          </a:p>
        </p:txBody>
      </p:sp>
      <p:sp>
        <p:nvSpPr>
          <p:cNvPr id="157723" name="Rectangle 67"/>
          <p:cNvSpPr>
            <a:spLocks noGrp="1" noChangeArrowheads="1"/>
          </p:cNvSpPr>
          <p:nvPr>
            <p:ph type="body" sz="half" idx="1"/>
          </p:nvPr>
        </p:nvSpPr>
        <p:spPr>
          <a:xfrm>
            <a:off x="1955801" y="1725613"/>
            <a:ext cx="3565525" cy="4648200"/>
          </a:xfrm>
        </p:spPr>
        <p:txBody>
          <a:bodyPr/>
          <a:lstStyle/>
          <a:p>
            <a:r>
              <a:rPr lang="en-US" altLang="x-none" sz="2400">
                <a:latin typeface="Gill Sans MT" charset="0"/>
                <a:ea typeface="ＭＳ Ｐゴシック" charset="-128"/>
              </a:rPr>
              <a:t>host at cis.poly.edu wants IP address for gaia.cs.umass.edu</a:t>
            </a:r>
          </a:p>
        </p:txBody>
      </p:sp>
      <p:sp>
        <p:nvSpPr>
          <p:cNvPr id="157724" name="Rectangle 69"/>
          <p:cNvSpPr>
            <a:spLocks noChangeArrowheads="1"/>
          </p:cNvSpPr>
          <p:nvPr/>
        </p:nvSpPr>
        <p:spPr bwMode="auto">
          <a:xfrm>
            <a:off x="2106613" y="3094039"/>
            <a:ext cx="3478212"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i="1">
                <a:solidFill>
                  <a:srgbClr val="CC0000"/>
                </a:solidFill>
              </a:rPr>
              <a:t>iterated query:</a:t>
            </a:r>
          </a:p>
          <a:p>
            <a:r>
              <a:rPr lang="en-US" altLang="x-none" sz="2400"/>
              <a:t>contacted server replies with name of server to contact</a:t>
            </a:r>
          </a:p>
          <a:p>
            <a:r>
              <a:rPr lang="ja-JP" altLang="en-US" sz="2400"/>
              <a:t>“</a:t>
            </a:r>
            <a:r>
              <a:rPr lang="en-US" altLang="ja-JP" sz="2400"/>
              <a:t>I don</a:t>
            </a:r>
            <a:r>
              <a:rPr lang="ja-JP" altLang="en-US" sz="2400"/>
              <a:t>’</a:t>
            </a:r>
            <a:r>
              <a:rPr lang="en-US" altLang="ja-JP" sz="2400"/>
              <a:t>t know this name, but ask this server</a:t>
            </a:r>
            <a:r>
              <a:rPr lang="ja-JP" altLang="en-US" sz="2400"/>
              <a:t>”</a:t>
            </a:r>
            <a:endParaRPr lang="en-US" altLang="x-none" sz="2400"/>
          </a:p>
        </p:txBody>
      </p:sp>
      <p:grpSp>
        <p:nvGrpSpPr>
          <p:cNvPr id="157725" name="Group 86"/>
          <p:cNvGrpSpPr>
            <a:grpSpLocks/>
          </p:cNvGrpSpPr>
          <p:nvPr/>
        </p:nvGrpSpPr>
        <p:grpSpPr bwMode="auto">
          <a:xfrm flipH="1">
            <a:off x="8750301" y="5091114"/>
            <a:ext cx="925513" cy="795337"/>
            <a:chOff x="-44" y="1473"/>
            <a:chExt cx="981" cy="1105"/>
          </a:xfrm>
        </p:grpSpPr>
        <p:pic>
          <p:nvPicPr>
            <p:cNvPr id="157861" name="Picture 8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862" name="Freeform 88"/>
            <p:cNvSpPr>
              <a:spLocks/>
            </p:cNvSpPr>
            <p:nvPr/>
          </p:nvSpPr>
          <p:spPr bwMode="auto">
            <a:xfrm flipH="1">
              <a:off x="374" y="1579"/>
              <a:ext cx="477" cy="506"/>
            </a:xfrm>
            <a:custGeom>
              <a:avLst/>
              <a:gdLst>
                <a:gd name="T0" fmla="*/ 0 w 356"/>
                <a:gd name="T1" fmla="*/ 0 h 368"/>
                <a:gd name="T2" fmla="*/ 32377 w 356"/>
                <a:gd name="T3" fmla="*/ 2307 h 368"/>
                <a:gd name="T4" fmla="*/ 38409 w 356"/>
                <a:gd name="T5" fmla="*/ 48069 h 368"/>
                <a:gd name="T6" fmla="*/ 8465 w 356"/>
                <a:gd name="T7" fmla="*/ 6011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7726" name="Group 89"/>
          <p:cNvGrpSpPr>
            <a:grpSpLocks/>
          </p:cNvGrpSpPr>
          <p:nvPr/>
        </p:nvGrpSpPr>
        <p:grpSpPr bwMode="auto">
          <a:xfrm>
            <a:off x="6289676" y="4244975"/>
            <a:ext cx="925513" cy="795338"/>
            <a:chOff x="-44" y="1473"/>
            <a:chExt cx="981" cy="1105"/>
          </a:xfrm>
        </p:grpSpPr>
        <p:pic>
          <p:nvPicPr>
            <p:cNvPr id="157859" name="Picture 9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860" name="Freeform 91"/>
            <p:cNvSpPr>
              <a:spLocks/>
            </p:cNvSpPr>
            <p:nvPr/>
          </p:nvSpPr>
          <p:spPr bwMode="auto">
            <a:xfrm flipH="1">
              <a:off x="374" y="1579"/>
              <a:ext cx="477" cy="506"/>
            </a:xfrm>
            <a:custGeom>
              <a:avLst/>
              <a:gdLst>
                <a:gd name="T0" fmla="*/ 0 w 356"/>
                <a:gd name="T1" fmla="*/ 0 h 368"/>
                <a:gd name="T2" fmla="*/ 32377 w 356"/>
                <a:gd name="T3" fmla="*/ 2307 h 368"/>
                <a:gd name="T4" fmla="*/ 38409 w 356"/>
                <a:gd name="T5" fmla="*/ 48069 h 368"/>
                <a:gd name="T6" fmla="*/ 8465 w 356"/>
                <a:gd name="T7" fmla="*/ 6011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7727" name="Group 125"/>
          <p:cNvGrpSpPr>
            <a:grpSpLocks/>
          </p:cNvGrpSpPr>
          <p:nvPr/>
        </p:nvGrpSpPr>
        <p:grpSpPr bwMode="auto">
          <a:xfrm>
            <a:off x="8750301" y="3743325"/>
            <a:ext cx="390525" cy="641350"/>
            <a:chOff x="4140" y="429"/>
            <a:chExt cx="1425" cy="2396"/>
          </a:xfrm>
        </p:grpSpPr>
        <p:sp>
          <p:nvSpPr>
            <p:cNvPr id="157827" name="Freeform 126"/>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28" name="Rectangle 127"/>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29" name="Freeform 128"/>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30" name="Freeform 129"/>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31" name="Rectangle 130"/>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832" name="Group 131"/>
            <p:cNvGrpSpPr>
              <a:grpSpLocks/>
            </p:cNvGrpSpPr>
            <p:nvPr/>
          </p:nvGrpSpPr>
          <p:grpSpPr bwMode="auto">
            <a:xfrm>
              <a:off x="4749" y="668"/>
              <a:ext cx="581" cy="145"/>
              <a:chOff x="614" y="2568"/>
              <a:chExt cx="725" cy="139"/>
            </a:xfrm>
          </p:grpSpPr>
          <p:sp>
            <p:nvSpPr>
              <p:cNvPr id="157857" name="AutoShape 132"/>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58" name="AutoShape 133"/>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33" name="Rectangle 134"/>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834" name="Group 135"/>
            <p:cNvGrpSpPr>
              <a:grpSpLocks/>
            </p:cNvGrpSpPr>
            <p:nvPr/>
          </p:nvGrpSpPr>
          <p:grpSpPr bwMode="auto">
            <a:xfrm>
              <a:off x="4747" y="994"/>
              <a:ext cx="581" cy="134"/>
              <a:chOff x="614" y="2568"/>
              <a:chExt cx="725" cy="139"/>
            </a:xfrm>
          </p:grpSpPr>
          <p:sp>
            <p:nvSpPr>
              <p:cNvPr id="157855" name="AutoShape 136"/>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56" name="AutoShape 137"/>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35" name="Rectangle 138"/>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36" name="Rectangle 139"/>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837" name="Group 140"/>
            <p:cNvGrpSpPr>
              <a:grpSpLocks/>
            </p:cNvGrpSpPr>
            <p:nvPr/>
          </p:nvGrpSpPr>
          <p:grpSpPr bwMode="auto">
            <a:xfrm>
              <a:off x="4735" y="1627"/>
              <a:ext cx="582" cy="151"/>
              <a:chOff x="614" y="2568"/>
              <a:chExt cx="725" cy="139"/>
            </a:xfrm>
          </p:grpSpPr>
          <p:sp>
            <p:nvSpPr>
              <p:cNvPr id="157853" name="AutoShape 141"/>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54" name="AutoShape 142"/>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38" name="Freeform 143"/>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839" name="Group 144"/>
            <p:cNvGrpSpPr>
              <a:grpSpLocks/>
            </p:cNvGrpSpPr>
            <p:nvPr/>
          </p:nvGrpSpPr>
          <p:grpSpPr bwMode="auto">
            <a:xfrm>
              <a:off x="4739" y="1327"/>
              <a:ext cx="582" cy="139"/>
              <a:chOff x="614" y="2568"/>
              <a:chExt cx="725" cy="139"/>
            </a:xfrm>
          </p:grpSpPr>
          <p:sp>
            <p:nvSpPr>
              <p:cNvPr id="157851" name="AutoShape 145"/>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52" name="AutoShape 146"/>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40" name="Rectangle 147"/>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41" name="Freeform 148"/>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42" name="Freeform 149"/>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43" name="Oval 150"/>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44" name="Freeform 151"/>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45" name="AutoShape 152"/>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46" name="AutoShape 153"/>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47" name="Oval 154"/>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48" name="Oval 155"/>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7849" name="Oval 156"/>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50" name="Rectangle 157"/>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57728" name="Group 158"/>
          <p:cNvGrpSpPr>
            <a:grpSpLocks/>
          </p:cNvGrpSpPr>
          <p:nvPr/>
        </p:nvGrpSpPr>
        <p:grpSpPr bwMode="auto">
          <a:xfrm>
            <a:off x="6746876" y="2230438"/>
            <a:ext cx="390525" cy="641350"/>
            <a:chOff x="4140" y="429"/>
            <a:chExt cx="1425" cy="2396"/>
          </a:xfrm>
        </p:grpSpPr>
        <p:sp>
          <p:nvSpPr>
            <p:cNvPr id="157795" name="Freeform 159"/>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96" name="Rectangle 160"/>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97" name="Freeform 161"/>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98" name="Freeform 162"/>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99" name="Rectangle 163"/>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800" name="Group 164"/>
            <p:cNvGrpSpPr>
              <a:grpSpLocks/>
            </p:cNvGrpSpPr>
            <p:nvPr/>
          </p:nvGrpSpPr>
          <p:grpSpPr bwMode="auto">
            <a:xfrm>
              <a:off x="4749" y="668"/>
              <a:ext cx="581" cy="145"/>
              <a:chOff x="614" y="2568"/>
              <a:chExt cx="725" cy="139"/>
            </a:xfrm>
          </p:grpSpPr>
          <p:sp>
            <p:nvSpPr>
              <p:cNvPr id="157825" name="AutoShape 165"/>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26" name="AutoShape 166"/>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01" name="Rectangle 167"/>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802" name="Group 168"/>
            <p:cNvGrpSpPr>
              <a:grpSpLocks/>
            </p:cNvGrpSpPr>
            <p:nvPr/>
          </p:nvGrpSpPr>
          <p:grpSpPr bwMode="auto">
            <a:xfrm>
              <a:off x="4747" y="994"/>
              <a:ext cx="581" cy="134"/>
              <a:chOff x="614" y="2568"/>
              <a:chExt cx="725" cy="139"/>
            </a:xfrm>
          </p:grpSpPr>
          <p:sp>
            <p:nvSpPr>
              <p:cNvPr id="157823" name="AutoShape 169"/>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24" name="AutoShape 170"/>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03" name="Rectangle 171"/>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04" name="Rectangle 172"/>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805" name="Group 173"/>
            <p:cNvGrpSpPr>
              <a:grpSpLocks/>
            </p:cNvGrpSpPr>
            <p:nvPr/>
          </p:nvGrpSpPr>
          <p:grpSpPr bwMode="auto">
            <a:xfrm>
              <a:off x="4735" y="1627"/>
              <a:ext cx="582" cy="151"/>
              <a:chOff x="614" y="2568"/>
              <a:chExt cx="725" cy="139"/>
            </a:xfrm>
          </p:grpSpPr>
          <p:sp>
            <p:nvSpPr>
              <p:cNvPr id="157821" name="AutoShape 174"/>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22" name="AutoShape 175"/>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06" name="Freeform 176"/>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807" name="Group 177"/>
            <p:cNvGrpSpPr>
              <a:grpSpLocks/>
            </p:cNvGrpSpPr>
            <p:nvPr/>
          </p:nvGrpSpPr>
          <p:grpSpPr bwMode="auto">
            <a:xfrm>
              <a:off x="4739" y="1327"/>
              <a:ext cx="582" cy="139"/>
              <a:chOff x="614" y="2568"/>
              <a:chExt cx="725" cy="139"/>
            </a:xfrm>
          </p:grpSpPr>
          <p:sp>
            <p:nvSpPr>
              <p:cNvPr id="157819" name="AutoShape 178"/>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20" name="AutoShape 179"/>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808" name="Rectangle 180"/>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09" name="Freeform 181"/>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10" name="Freeform 182"/>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11" name="Oval 183"/>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12" name="Freeform 184"/>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813" name="AutoShape 185"/>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14" name="AutoShape 186"/>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15" name="Oval 187"/>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16" name="Oval 188"/>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7817" name="Oval 189"/>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818" name="Rectangle 190"/>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57729" name="Group 224"/>
          <p:cNvGrpSpPr>
            <a:grpSpLocks/>
          </p:cNvGrpSpPr>
          <p:nvPr/>
        </p:nvGrpSpPr>
        <p:grpSpPr bwMode="auto">
          <a:xfrm>
            <a:off x="7900989" y="968375"/>
            <a:ext cx="390525" cy="641350"/>
            <a:chOff x="4140" y="429"/>
            <a:chExt cx="1425" cy="2396"/>
          </a:xfrm>
        </p:grpSpPr>
        <p:sp>
          <p:nvSpPr>
            <p:cNvPr id="157763" name="Freeform 225"/>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64" name="Rectangle 226"/>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65" name="Freeform 227"/>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66" name="Freeform 228"/>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67" name="Rectangle 229"/>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768" name="Group 230"/>
            <p:cNvGrpSpPr>
              <a:grpSpLocks/>
            </p:cNvGrpSpPr>
            <p:nvPr/>
          </p:nvGrpSpPr>
          <p:grpSpPr bwMode="auto">
            <a:xfrm>
              <a:off x="4749" y="668"/>
              <a:ext cx="581" cy="145"/>
              <a:chOff x="614" y="2568"/>
              <a:chExt cx="725" cy="139"/>
            </a:xfrm>
          </p:grpSpPr>
          <p:sp>
            <p:nvSpPr>
              <p:cNvPr id="157793" name="AutoShape 231"/>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94" name="AutoShape 232"/>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69" name="Rectangle 233"/>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770" name="Group 234"/>
            <p:cNvGrpSpPr>
              <a:grpSpLocks/>
            </p:cNvGrpSpPr>
            <p:nvPr/>
          </p:nvGrpSpPr>
          <p:grpSpPr bwMode="auto">
            <a:xfrm>
              <a:off x="4747" y="994"/>
              <a:ext cx="581" cy="134"/>
              <a:chOff x="614" y="2568"/>
              <a:chExt cx="725" cy="139"/>
            </a:xfrm>
          </p:grpSpPr>
          <p:sp>
            <p:nvSpPr>
              <p:cNvPr id="157791" name="AutoShape 235"/>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92" name="AutoShape 236"/>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71" name="Rectangle 237"/>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72" name="Rectangle 238"/>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773" name="Group 239"/>
            <p:cNvGrpSpPr>
              <a:grpSpLocks/>
            </p:cNvGrpSpPr>
            <p:nvPr/>
          </p:nvGrpSpPr>
          <p:grpSpPr bwMode="auto">
            <a:xfrm>
              <a:off x="4735" y="1627"/>
              <a:ext cx="582" cy="151"/>
              <a:chOff x="614" y="2568"/>
              <a:chExt cx="725" cy="139"/>
            </a:xfrm>
          </p:grpSpPr>
          <p:sp>
            <p:nvSpPr>
              <p:cNvPr id="157789" name="AutoShape 240"/>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90" name="AutoShape 241"/>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74" name="Freeform 242"/>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775" name="Group 243"/>
            <p:cNvGrpSpPr>
              <a:grpSpLocks/>
            </p:cNvGrpSpPr>
            <p:nvPr/>
          </p:nvGrpSpPr>
          <p:grpSpPr bwMode="auto">
            <a:xfrm>
              <a:off x="4739" y="1327"/>
              <a:ext cx="582" cy="139"/>
              <a:chOff x="614" y="2568"/>
              <a:chExt cx="725" cy="139"/>
            </a:xfrm>
          </p:grpSpPr>
          <p:sp>
            <p:nvSpPr>
              <p:cNvPr id="157787" name="AutoShape 244"/>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88" name="AutoShape 245"/>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76" name="Rectangle 246"/>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77" name="Freeform 247"/>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78" name="Freeform 248"/>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79" name="Oval 249"/>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80" name="Freeform 250"/>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81" name="AutoShape 251"/>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82" name="AutoShape 252"/>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83" name="Oval 253"/>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84" name="Oval 254"/>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7785" name="Oval 255"/>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86" name="Rectangle 256"/>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57730" name="Group 257"/>
          <p:cNvGrpSpPr>
            <a:grpSpLocks/>
          </p:cNvGrpSpPr>
          <p:nvPr/>
        </p:nvGrpSpPr>
        <p:grpSpPr bwMode="auto">
          <a:xfrm>
            <a:off x="8716964" y="2220913"/>
            <a:ext cx="390525" cy="641350"/>
            <a:chOff x="4140" y="429"/>
            <a:chExt cx="1425" cy="2396"/>
          </a:xfrm>
        </p:grpSpPr>
        <p:sp>
          <p:nvSpPr>
            <p:cNvPr id="157731" name="Freeform 258"/>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32" name="Rectangle 259"/>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33" name="Freeform 260"/>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34" name="Freeform 261"/>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35" name="Rectangle 262"/>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736" name="Group 263"/>
            <p:cNvGrpSpPr>
              <a:grpSpLocks/>
            </p:cNvGrpSpPr>
            <p:nvPr/>
          </p:nvGrpSpPr>
          <p:grpSpPr bwMode="auto">
            <a:xfrm>
              <a:off x="4749" y="668"/>
              <a:ext cx="581" cy="145"/>
              <a:chOff x="614" y="2568"/>
              <a:chExt cx="725" cy="139"/>
            </a:xfrm>
          </p:grpSpPr>
          <p:sp>
            <p:nvSpPr>
              <p:cNvPr id="157761" name="AutoShape 264"/>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62" name="AutoShape 265"/>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37" name="Rectangle 266"/>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738" name="Group 267"/>
            <p:cNvGrpSpPr>
              <a:grpSpLocks/>
            </p:cNvGrpSpPr>
            <p:nvPr/>
          </p:nvGrpSpPr>
          <p:grpSpPr bwMode="auto">
            <a:xfrm>
              <a:off x="4747" y="994"/>
              <a:ext cx="581" cy="134"/>
              <a:chOff x="614" y="2568"/>
              <a:chExt cx="725" cy="139"/>
            </a:xfrm>
          </p:grpSpPr>
          <p:sp>
            <p:nvSpPr>
              <p:cNvPr id="157759" name="AutoShape 268"/>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60" name="AutoShape 269"/>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39" name="Rectangle 270"/>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40" name="Rectangle 271"/>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7741" name="Group 272"/>
            <p:cNvGrpSpPr>
              <a:grpSpLocks/>
            </p:cNvGrpSpPr>
            <p:nvPr/>
          </p:nvGrpSpPr>
          <p:grpSpPr bwMode="auto">
            <a:xfrm>
              <a:off x="4735" y="1627"/>
              <a:ext cx="582" cy="151"/>
              <a:chOff x="614" y="2568"/>
              <a:chExt cx="725" cy="139"/>
            </a:xfrm>
          </p:grpSpPr>
          <p:sp>
            <p:nvSpPr>
              <p:cNvPr id="157757" name="AutoShape 273"/>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58" name="AutoShape 274"/>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42" name="Freeform 275"/>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7743" name="Group 276"/>
            <p:cNvGrpSpPr>
              <a:grpSpLocks/>
            </p:cNvGrpSpPr>
            <p:nvPr/>
          </p:nvGrpSpPr>
          <p:grpSpPr bwMode="auto">
            <a:xfrm>
              <a:off x="4739" y="1327"/>
              <a:ext cx="582" cy="139"/>
              <a:chOff x="614" y="2568"/>
              <a:chExt cx="725" cy="139"/>
            </a:xfrm>
          </p:grpSpPr>
          <p:sp>
            <p:nvSpPr>
              <p:cNvPr id="157755" name="AutoShape 277"/>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56" name="AutoShape 278"/>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7744" name="Rectangle 279"/>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45" name="Freeform 280"/>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46" name="Freeform 281"/>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47" name="Oval 282"/>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48" name="Freeform 283"/>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7749" name="AutoShape 284"/>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50" name="AutoShape 285"/>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51" name="Oval 286"/>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52" name="Oval 287"/>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7753" name="Oval 288"/>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7754" name="Rectangle 289"/>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Tree>
    <p:extLst>
      <p:ext uri="{BB962C8B-B14F-4D97-AF65-F5344CB8AC3E}">
        <p14:creationId xmlns:p14="http://schemas.microsoft.com/office/powerpoint/2010/main" val="6866227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27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277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277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278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277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278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027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278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277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2783"/>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0281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278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281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02813"/>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0277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28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70" grpId="0" animBg="1"/>
      <p:bldP spid="202771" grpId="0" animBg="1"/>
      <p:bldP spid="202772" grpId="0" animBg="1"/>
      <p:bldP spid="202773" grpId="0" animBg="1"/>
      <p:bldP spid="202774" grpId="0" animBg="1"/>
      <p:bldP spid="202775" grpId="0" animBg="1"/>
      <p:bldP spid="202779" grpId="0"/>
      <p:bldP spid="202780" grpId="0"/>
      <p:bldP spid="202781" grpId="0"/>
      <p:bldP spid="202782" grpId="0"/>
      <p:bldP spid="202783" grpId="0"/>
      <p:bldP spid="202784" grpId="0"/>
      <p:bldP spid="202813" grpId="0"/>
      <p:bldP spid="202814" grpId="0"/>
      <p:bldP spid="202815" grpId="0" animBg="1"/>
      <p:bldP spid="20281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59747" name="Text Box 24"/>
          <p:cNvSpPr txBox="1">
            <a:spLocks noChangeArrowheads="1"/>
          </p:cNvSpPr>
          <p:nvPr/>
        </p:nvSpPr>
        <p:spPr bwMode="auto">
          <a:xfrm>
            <a:off x="8986838" y="325755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4</a:t>
            </a:r>
            <a:endParaRPr lang="en-US" altLang="x-none" sz="2400">
              <a:solidFill>
                <a:srgbClr val="CC0000"/>
              </a:solidFill>
              <a:latin typeface="Arial" charset="0"/>
            </a:endParaRPr>
          </a:p>
        </p:txBody>
      </p:sp>
      <p:sp>
        <p:nvSpPr>
          <p:cNvPr id="159748" name="Text Box 25"/>
          <p:cNvSpPr txBox="1">
            <a:spLocks noChangeArrowheads="1"/>
          </p:cNvSpPr>
          <p:nvPr/>
        </p:nvSpPr>
        <p:spPr bwMode="auto">
          <a:xfrm>
            <a:off x="8529638" y="333375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5</a:t>
            </a:r>
            <a:endParaRPr lang="en-US" altLang="x-none" sz="2400">
              <a:solidFill>
                <a:srgbClr val="CC0000"/>
              </a:solidFill>
              <a:latin typeface="Arial" charset="0"/>
            </a:endParaRPr>
          </a:p>
        </p:txBody>
      </p:sp>
      <p:sp>
        <p:nvSpPr>
          <p:cNvPr id="159749" name="Text Box 26"/>
          <p:cNvSpPr txBox="1">
            <a:spLocks noChangeArrowheads="1"/>
          </p:cNvSpPr>
          <p:nvPr/>
        </p:nvSpPr>
        <p:spPr bwMode="auto">
          <a:xfrm>
            <a:off x="8248650" y="18176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6</a:t>
            </a:r>
            <a:endParaRPr lang="en-US" altLang="x-none" sz="2400">
              <a:solidFill>
                <a:srgbClr val="CC0000"/>
              </a:solidFill>
              <a:latin typeface="Arial" charset="0"/>
            </a:endParaRPr>
          </a:p>
        </p:txBody>
      </p:sp>
      <p:sp>
        <p:nvSpPr>
          <p:cNvPr id="159750" name="Line 60"/>
          <p:cNvSpPr>
            <a:spLocks noChangeShapeType="1"/>
          </p:cNvSpPr>
          <p:nvPr/>
        </p:nvSpPr>
        <p:spPr bwMode="auto">
          <a:xfrm>
            <a:off x="8964613" y="2941639"/>
            <a:ext cx="0" cy="674687"/>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1" name="Line 61"/>
          <p:cNvSpPr>
            <a:spLocks noChangeShapeType="1"/>
          </p:cNvSpPr>
          <p:nvPr/>
        </p:nvSpPr>
        <p:spPr bwMode="auto">
          <a:xfrm flipH="1" flipV="1">
            <a:off x="8843963" y="2952750"/>
            <a:ext cx="0" cy="71913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2" name="Line 62"/>
          <p:cNvSpPr>
            <a:spLocks noChangeShapeType="1"/>
          </p:cNvSpPr>
          <p:nvPr/>
        </p:nvSpPr>
        <p:spPr bwMode="auto">
          <a:xfrm flipH="1" flipV="1">
            <a:off x="8323264" y="1541464"/>
            <a:ext cx="458787" cy="566737"/>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3" name="Text Box 63"/>
          <p:cNvSpPr txBox="1">
            <a:spLocks noChangeArrowheads="1"/>
          </p:cNvSpPr>
          <p:nvPr/>
        </p:nvSpPr>
        <p:spPr bwMode="auto">
          <a:xfrm>
            <a:off x="8667750" y="139065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3</a:t>
            </a:r>
            <a:endParaRPr lang="en-US" altLang="x-none" sz="2400">
              <a:solidFill>
                <a:srgbClr val="CC0000"/>
              </a:solidFill>
              <a:latin typeface="Arial" charset="0"/>
            </a:endParaRPr>
          </a:p>
        </p:txBody>
      </p:sp>
      <p:sp>
        <p:nvSpPr>
          <p:cNvPr id="159754" name="Rectangle 67"/>
          <p:cNvSpPr>
            <a:spLocks noChangeArrowheads="1"/>
          </p:cNvSpPr>
          <p:nvPr/>
        </p:nvSpPr>
        <p:spPr bwMode="auto">
          <a:xfrm>
            <a:off x="1992313" y="1687513"/>
            <a:ext cx="3162300"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i="1">
                <a:solidFill>
                  <a:srgbClr val="CC0000"/>
                </a:solidFill>
              </a:rPr>
              <a:t>recursive query</a:t>
            </a:r>
            <a:r>
              <a:rPr lang="en-US" altLang="x-none" i="1">
                <a:solidFill>
                  <a:srgbClr val="CC0000"/>
                </a:solidFill>
                <a:latin typeface="Comic Sans MS" charset="0"/>
              </a:rPr>
              <a:t>:</a:t>
            </a:r>
          </a:p>
          <a:p>
            <a:pPr>
              <a:lnSpc>
                <a:spcPct val="100000"/>
              </a:lnSpc>
            </a:pPr>
            <a:r>
              <a:rPr lang="en-US" altLang="x-none" sz="2400"/>
              <a:t>puts burden of name resolution on contacted name server</a:t>
            </a:r>
          </a:p>
          <a:p>
            <a:pPr>
              <a:lnSpc>
                <a:spcPct val="100000"/>
              </a:lnSpc>
            </a:pPr>
            <a:r>
              <a:rPr lang="en-US" altLang="x-none" sz="2400"/>
              <a:t>heavy load at upper levels of hierarchy?</a:t>
            </a:r>
          </a:p>
        </p:txBody>
      </p:sp>
      <p:sp>
        <p:nvSpPr>
          <p:cNvPr id="159755" name="Text Box 5"/>
          <p:cNvSpPr txBox="1">
            <a:spLocks noChangeArrowheads="1"/>
          </p:cNvSpPr>
          <p:nvPr/>
        </p:nvSpPr>
        <p:spPr bwMode="auto">
          <a:xfrm>
            <a:off x="5730875" y="4881564"/>
            <a:ext cx="1746250"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requesting host</a:t>
            </a:r>
            <a:endParaRPr lang="en-US" altLang="x-none" sz="2400">
              <a:latin typeface="Arial" charset="0"/>
            </a:endParaRPr>
          </a:p>
          <a:p>
            <a:pPr algn="ctr">
              <a:lnSpc>
                <a:spcPct val="100000"/>
              </a:lnSpc>
              <a:spcBef>
                <a:spcPct val="0"/>
              </a:spcBef>
              <a:buClrTx/>
              <a:buSzTx/>
              <a:buFontTx/>
              <a:buNone/>
            </a:pPr>
            <a:r>
              <a:rPr lang="en-US" altLang="x-none" sz="1600" i="1">
                <a:solidFill>
                  <a:srgbClr val="000099"/>
                </a:solidFill>
                <a:latin typeface="Arial" charset="0"/>
              </a:rPr>
              <a:t>cis.poly.edu</a:t>
            </a:r>
          </a:p>
        </p:txBody>
      </p:sp>
      <p:sp>
        <p:nvSpPr>
          <p:cNvPr id="159756" name="Text Box 6"/>
          <p:cNvSpPr txBox="1">
            <a:spLocks noChangeArrowheads="1"/>
          </p:cNvSpPr>
          <p:nvPr/>
        </p:nvSpPr>
        <p:spPr bwMode="auto">
          <a:xfrm>
            <a:off x="8207376" y="577532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i="1">
                <a:latin typeface="Arial" charset="0"/>
              </a:rPr>
              <a:t>gaia.cs.umass.edu</a:t>
            </a:r>
          </a:p>
        </p:txBody>
      </p:sp>
      <p:sp>
        <p:nvSpPr>
          <p:cNvPr id="159757" name="Text Box 17"/>
          <p:cNvSpPr txBox="1">
            <a:spLocks noChangeArrowheads="1"/>
          </p:cNvSpPr>
          <p:nvPr/>
        </p:nvSpPr>
        <p:spPr bwMode="auto">
          <a:xfrm>
            <a:off x="7315201" y="481013"/>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root DNS server</a:t>
            </a:r>
            <a:endParaRPr lang="en-US" altLang="x-none" sz="1600">
              <a:latin typeface="Arial" charset="0"/>
            </a:endParaRPr>
          </a:p>
        </p:txBody>
      </p:sp>
      <p:sp>
        <p:nvSpPr>
          <p:cNvPr id="159758" name="Line 18"/>
          <p:cNvSpPr>
            <a:spLocks noChangeShapeType="1"/>
          </p:cNvSpPr>
          <p:nvPr/>
        </p:nvSpPr>
        <p:spPr bwMode="auto">
          <a:xfrm flipH="1" flipV="1">
            <a:off x="6810375" y="2916238"/>
            <a:ext cx="0" cy="13144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59" name="Line 19"/>
          <p:cNvSpPr>
            <a:spLocks noChangeShapeType="1"/>
          </p:cNvSpPr>
          <p:nvPr/>
        </p:nvSpPr>
        <p:spPr bwMode="auto">
          <a:xfrm flipV="1">
            <a:off x="6915150" y="1220788"/>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60" name="Line 22"/>
          <p:cNvSpPr>
            <a:spLocks noChangeShapeType="1"/>
          </p:cNvSpPr>
          <p:nvPr/>
        </p:nvSpPr>
        <p:spPr bwMode="auto">
          <a:xfrm flipH="1">
            <a:off x="7143751" y="1449388"/>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9761" name="Line 23"/>
          <p:cNvSpPr>
            <a:spLocks noChangeShapeType="1"/>
          </p:cNvSpPr>
          <p:nvPr/>
        </p:nvSpPr>
        <p:spPr bwMode="auto">
          <a:xfrm>
            <a:off x="7000876" y="2944814"/>
            <a:ext cx="9525" cy="132397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59762" name="Group 24"/>
          <p:cNvGrpSpPr>
            <a:grpSpLocks/>
          </p:cNvGrpSpPr>
          <p:nvPr/>
        </p:nvGrpSpPr>
        <p:grpSpPr bwMode="auto">
          <a:xfrm>
            <a:off x="5703888" y="3062289"/>
            <a:ext cx="1898650" cy="611187"/>
            <a:chOff x="2831" y="2132"/>
            <a:chExt cx="1196" cy="385"/>
          </a:xfrm>
        </p:grpSpPr>
        <p:sp>
          <p:nvSpPr>
            <p:cNvPr id="159910" name="Rectangle 25"/>
            <p:cNvSpPr>
              <a:spLocks noChangeArrowheads="1"/>
            </p:cNvSpPr>
            <p:nvPr/>
          </p:nvSpPr>
          <p:spPr bwMode="auto">
            <a:xfrm>
              <a:off x="2838" y="2178"/>
              <a:ext cx="1182" cy="3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400">
                <a:latin typeface="Arial" charset="0"/>
              </a:endParaRPr>
            </a:p>
          </p:txBody>
        </p:sp>
        <p:sp>
          <p:nvSpPr>
            <p:cNvPr id="159911" name="Text Box 26"/>
            <p:cNvSpPr txBox="1">
              <a:spLocks noChangeArrowheads="1"/>
            </p:cNvSpPr>
            <p:nvPr/>
          </p:nvSpPr>
          <p:spPr bwMode="auto">
            <a:xfrm>
              <a:off x="2831" y="2132"/>
              <a:ext cx="1196" cy="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latin typeface="Arial" charset="0"/>
                </a:rPr>
                <a:t>local DNS server</a:t>
              </a:r>
              <a:endParaRPr lang="en-US" altLang="x-none" sz="2400">
                <a:latin typeface="Arial" charset="0"/>
              </a:endParaRPr>
            </a:p>
            <a:p>
              <a:pPr algn="ctr">
                <a:lnSpc>
                  <a:spcPct val="100000"/>
                </a:lnSpc>
                <a:spcBef>
                  <a:spcPct val="0"/>
                </a:spcBef>
                <a:buClrTx/>
                <a:buSzTx/>
                <a:buFontTx/>
                <a:buNone/>
              </a:pPr>
              <a:r>
                <a:rPr lang="en-US" altLang="x-none" sz="1600" i="1">
                  <a:solidFill>
                    <a:srgbClr val="000099"/>
                  </a:solidFill>
                  <a:latin typeface="Arial" charset="0"/>
                </a:rPr>
                <a:t>dns.poly.edu</a:t>
              </a:r>
            </a:p>
          </p:txBody>
        </p:sp>
      </p:grpSp>
      <p:sp>
        <p:nvSpPr>
          <p:cNvPr id="159763" name="Text Box 27"/>
          <p:cNvSpPr txBox="1">
            <a:spLocks noChangeArrowheads="1"/>
          </p:cNvSpPr>
          <p:nvPr/>
        </p:nvSpPr>
        <p:spPr bwMode="auto">
          <a:xfrm>
            <a:off x="6521450" y="377190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1</a:t>
            </a:r>
            <a:endParaRPr lang="en-US" altLang="x-none" sz="2400">
              <a:solidFill>
                <a:srgbClr val="CC0000"/>
              </a:solidFill>
              <a:latin typeface="Arial" charset="0"/>
            </a:endParaRPr>
          </a:p>
        </p:txBody>
      </p:sp>
      <p:sp>
        <p:nvSpPr>
          <p:cNvPr id="159764" name="Text Box 28"/>
          <p:cNvSpPr txBox="1">
            <a:spLocks noChangeArrowheads="1"/>
          </p:cNvSpPr>
          <p:nvPr/>
        </p:nvSpPr>
        <p:spPr bwMode="auto">
          <a:xfrm>
            <a:off x="7064375" y="1438276"/>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2</a:t>
            </a:r>
            <a:endParaRPr lang="en-US" altLang="x-none" sz="2400">
              <a:solidFill>
                <a:srgbClr val="CC0000"/>
              </a:solidFill>
              <a:latin typeface="Arial" charset="0"/>
            </a:endParaRPr>
          </a:p>
        </p:txBody>
      </p:sp>
      <p:sp>
        <p:nvSpPr>
          <p:cNvPr id="159765" name="Text Box 29"/>
          <p:cNvSpPr txBox="1">
            <a:spLocks noChangeArrowheads="1"/>
          </p:cNvSpPr>
          <p:nvPr/>
        </p:nvSpPr>
        <p:spPr bwMode="auto">
          <a:xfrm>
            <a:off x="7502525" y="1676401"/>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7</a:t>
            </a:r>
            <a:endParaRPr lang="en-US" altLang="x-none" sz="2400">
              <a:solidFill>
                <a:srgbClr val="CC0000"/>
              </a:solidFill>
              <a:latin typeface="Arial" charset="0"/>
            </a:endParaRPr>
          </a:p>
        </p:txBody>
      </p:sp>
      <p:sp>
        <p:nvSpPr>
          <p:cNvPr id="159766" name="Text Box 60"/>
          <p:cNvSpPr txBox="1">
            <a:spLocks noChangeArrowheads="1"/>
          </p:cNvSpPr>
          <p:nvPr/>
        </p:nvSpPr>
        <p:spPr bwMode="auto">
          <a:xfrm>
            <a:off x="7877176" y="4429126"/>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600">
                <a:latin typeface="Arial" charset="0"/>
              </a:rPr>
              <a:t>authoritative DNS server</a:t>
            </a:r>
            <a:endParaRPr lang="en-US" altLang="x-none" sz="2400">
              <a:latin typeface="Arial" charset="0"/>
            </a:endParaRPr>
          </a:p>
          <a:p>
            <a:pPr algn="ctr">
              <a:lnSpc>
                <a:spcPct val="100000"/>
              </a:lnSpc>
              <a:spcBef>
                <a:spcPct val="0"/>
              </a:spcBef>
              <a:buClrTx/>
              <a:buSzTx/>
              <a:buFontTx/>
              <a:buNone/>
            </a:pPr>
            <a:r>
              <a:rPr lang="en-US" altLang="x-none" sz="1600" b="1">
                <a:latin typeface="Arial" charset="0"/>
              </a:rPr>
              <a:t>dns.cs.umass.edu</a:t>
            </a:r>
            <a:endParaRPr lang="en-US" altLang="x-none" sz="1600">
              <a:latin typeface="Arial" charset="0"/>
            </a:endParaRPr>
          </a:p>
        </p:txBody>
      </p:sp>
      <p:sp>
        <p:nvSpPr>
          <p:cNvPr id="159767" name="Text Box 62"/>
          <p:cNvSpPr txBox="1">
            <a:spLocks noChangeArrowheads="1"/>
          </p:cNvSpPr>
          <p:nvPr/>
        </p:nvSpPr>
        <p:spPr bwMode="auto">
          <a:xfrm>
            <a:off x="7073900" y="3781426"/>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1800">
                <a:solidFill>
                  <a:srgbClr val="CC0000"/>
                </a:solidFill>
                <a:latin typeface="Arial" charset="0"/>
              </a:rPr>
              <a:t>8</a:t>
            </a:r>
            <a:endParaRPr lang="en-US" altLang="x-none" sz="2400">
              <a:solidFill>
                <a:srgbClr val="CC0000"/>
              </a:solidFill>
              <a:latin typeface="Arial" charset="0"/>
            </a:endParaRPr>
          </a:p>
        </p:txBody>
      </p:sp>
      <p:sp>
        <p:nvSpPr>
          <p:cNvPr id="159768" name="Line 62"/>
          <p:cNvSpPr>
            <a:spLocks noChangeShapeType="1"/>
          </p:cNvSpPr>
          <p:nvPr/>
        </p:nvSpPr>
        <p:spPr bwMode="auto">
          <a:xfrm flipH="1" flipV="1">
            <a:off x="8377239" y="1333501"/>
            <a:ext cx="600075" cy="741363"/>
          </a:xfrm>
          <a:prstGeom prst="line">
            <a:avLst/>
          </a:prstGeom>
          <a:noFill/>
          <a:ln w="28575">
            <a:solidFill>
              <a:srgbClr val="CC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59769" name="Picture 13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126" y="1287464"/>
            <a:ext cx="4113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70" name="Rectangle 66"/>
          <p:cNvSpPr>
            <a:spLocks noChangeArrowheads="1"/>
          </p:cNvSpPr>
          <p:nvPr/>
        </p:nvSpPr>
        <p:spPr bwMode="auto">
          <a:xfrm>
            <a:off x="2057400" y="217488"/>
            <a:ext cx="491013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spcBef>
                <a:spcPct val="0"/>
              </a:spcBef>
              <a:buClrTx/>
              <a:buSzTx/>
              <a:buFontTx/>
              <a:buNone/>
            </a:pPr>
            <a:r>
              <a:rPr lang="en-US" altLang="x-none" sz="4000">
                <a:solidFill>
                  <a:srgbClr val="000099"/>
                </a:solidFill>
              </a:rPr>
              <a:t>DNS name </a:t>
            </a:r>
            <a:br>
              <a:rPr lang="en-US" altLang="x-none" sz="4000">
                <a:solidFill>
                  <a:srgbClr val="000099"/>
                </a:solidFill>
              </a:rPr>
            </a:br>
            <a:r>
              <a:rPr lang="en-US" altLang="x-none" sz="4000">
                <a:solidFill>
                  <a:srgbClr val="000099"/>
                </a:solidFill>
              </a:rPr>
              <a:t>resolution example</a:t>
            </a:r>
          </a:p>
        </p:txBody>
      </p:sp>
      <p:sp>
        <p:nvSpPr>
          <p:cNvPr id="159771" name="Text Box 65"/>
          <p:cNvSpPr txBox="1">
            <a:spLocks noChangeArrowheads="1"/>
          </p:cNvSpPr>
          <p:nvPr/>
        </p:nvSpPr>
        <p:spPr bwMode="auto">
          <a:xfrm>
            <a:off x="9124951" y="2287588"/>
            <a:ext cx="1325563"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spcBef>
                <a:spcPct val="0"/>
              </a:spcBef>
              <a:buClrTx/>
              <a:buSzTx/>
              <a:buFontTx/>
              <a:buNone/>
            </a:pPr>
            <a:r>
              <a:rPr lang="en-US" altLang="x-none" sz="1800">
                <a:latin typeface="Arial" charset="0"/>
              </a:rPr>
              <a:t>TLD DNS </a:t>
            </a:r>
          </a:p>
          <a:p>
            <a:pPr>
              <a:spcBef>
                <a:spcPct val="0"/>
              </a:spcBef>
              <a:buClrTx/>
              <a:buSzTx/>
              <a:buFontTx/>
              <a:buNone/>
            </a:pPr>
            <a:r>
              <a:rPr lang="en-US" altLang="x-none" sz="1800">
                <a:latin typeface="Arial" charset="0"/>
              </a:rPr>
              <a:t>server</a:t>
            </a:r>
            <a:endParaRPr lang="en-US" altLang="x-none" sz="1600">
              <a:latin typeface="Arial" charset="0"/>
            </a:endParaRPr>
          </a:p>
        </p:txBody>
      </p:sp>
      <p:grpSp>
        <p:nvGrpSpPr>
          <p:cNvPr id="159772" name="Group 140"/>
          <p:cNvGrpSpPr>
            <a:grpSpLocks/>
          </p:cNvGrpSpPr>
          <p:nvPr/>
        </p:nvGrpSpPr>
        <p:grpSpPr bwMode="auto">
          <a:xfrm flipH="1">
            <a:off x="8750301" y="5091114"/>
            <a:ext cx="925513" cy="795337"/>
            <a:chOff x="-44" y="1473"/>
            <a:chExt cx="981" cy="1105"/>
          </a:xfrm>
        </p:grpSpPr>
        <p:pic>
          <p:nvPicPr>
            <p:cNvPr id="159908" name="Picture 14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909" name="Freeform 142"/>
            <p:cNvSpPr>
              <a:spLocks/>
            </p:cNvSpPr>
            <p:nvPr/>
          </p:nvSpPr>
          <p:spPr bwMode="auto">
            <a:xfrm flipH="1">
              <a:off x="374" y="1579"/>
              <a:ext cx="477" cy="506"/>
            </a:xfrm>
            <a:custGeom>
              <a:avLst/>
              <a:gdLst>
                <a:gd name="T0" fmla="*/ 0 w 356"/>
                <a:gd name="T1" fmla="*/ 0 h 368"/>
                <a:gd name="T2" fmla="*/ 32377 w 356"/>
                <a:gd name="T3" fmla="*/ 2307 h 368"/>
                <a:gd name="T4" fmla="*/ 38409 w 356"/>
                <a:gd name="T5" fmla="*/ 48069 h 368"/>
                <a:gd name="T6" fmla="*/ 8465 w 356"/>
                <a:gd name="T7" fmla="*/ 6011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9773" name="Group 143"/>
          <p:cNvGrpSpPr>
            <a:grpSpLocks/>
          </p:cNvGrpSpPr>
          <p:nvPr/>
        </p:nvGrpSpPr>
        <p:grpSpPr bwMode="auto">
          <a:xfrm>
            <a:off x="6289676" y="4244975"/>
            <a:ext cx="925513" cy="795338"/>
            <a:chOff x="-44" y="1473"/>
            <a:chExt cx="981" cy="1105"/>
          </a:xfrm>
        </p:grpSpPr>
        <p:pic>
          <p:nvPicPr>
            <p:cNvPr id="159906" name="Picture 14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907" name="Freeform 145"/>
            <p:cNvSpPr>
              <a:spLocks/>
            </p:cNvSpPr>
            <p:nvPr/>
          </p:nvSpPr>
          <p:spPr bwMode="auto">
            <a:xfrm flipH="1">
              <a:off x="374" y="1579"/>
              <a:ext cx="477" cy="506"/>
            </a:xfrm>
            <a:custGeom>
              <a:avLst/>
              <a:gdLst>
                <a:gd name="T0" fmla="*/ 0 w 356"/>
                <a:gd name="T1" fmla="*/ 0 h 368"/>
                <a:gd name="T2" fmla="*/ 32377 w 356"/>
                <a:gd name="T3" fmla="*/ 2307 h 368"/>
                <a:gd name="T4" fmla="*/ 38409 w 356"/>
                <a:gd name="T5" fmla="*/ 48069 h 368"/>
                <a:gd name="T6" fmla="*/ 8465 w 356"/>
                <a:gd name="T7" fmla="*/ 60116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9774" name="Group 146"/>
          <p:cNvGrpSpPr>
            <a:grpSpLocks/>
          </p:cNvGrpSpPr>
          <p:nvPr/>
        </p:nvGrpSpPr>
        <p:grpSpPr bwMode="auto">
          <a:xfrm>
            <a:off x="8750301" y="3743325"/>
            <a:ext cx="390525" cy="641350"/>
            <a:chOff x="4140" y="429"/>
            <a:chExt cx="1425" cy="2396"/>
          </a:xfrm>
        </p:grpSpPr>
        <p:sp>
          <p:nvSpPr>
            <p:cNvPr id="159874" name="Freeform 147"/>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75" name="Rectangle 148"/>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76" name="Freeform 149"/>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77" name="Freeform 150"/>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78" name="Rectangle 151"/>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79" name="Group 152"/>
            <p:cNvGrpSpPr>
              <a:grpSpLocks/>
            </p:cNvGrpSpPr>
            <p:nvPr/>
          </p:nvGrpSpPr>
          <p:grpSpPr bwMode="auto">
            <a:xfrm>
              <a:off x="4749" y="668"/>
              <a:ext cx="581" cy="145"/>
              <a:chOff x="614" y="2568"/>
              <a:chExt cx="725" cy="139"/>
            </a:xfrm>
          </p:grpSpPr>
          <p:sp>
            <p:nvSpPr>
              <p:cNvPr id="159904" name="AutoShape 153"/>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905" name="AutoShape 154"/>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80" name="Rectangle 155"/>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81" name="Group 156"/>
            <p:cNvGrpSpPr>
              <a:grpSpLocks/>
            </p:cNvGrpSpPr>
            <p:nvPr/>
          </p:nvGrpSpPr>
          <p:grpSpPr bwMode="auto">
            <a:xfrm>
              <a:off x="4747" y="994"/>
              <a:ext cx="581" cy="134"/>
              <a:chOff x="614" y="2568"/>
              <a:chExt cx="725" cy="139"/>
            </a:xfrm>
          </p:grpSpPr>
          <p:sp>
            <p:nvSpPr>
              <p:cNvPr id="159902" name="AutoShape 157"/>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903" name="AutoShape 158"/>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82" name="Rectangle 159"/>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83" name="Rectangle 160"/>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84" name="Group 161"/>
            <p:cNvGrpSpPr>
              <a:grpSpLocks/>
            </p:cNvGrpSpPr>
            <p:nvPr/>
          </p:nvGrpSpPr>
          <p:grpSpPr bwMode="auto">
            <a:xfrm>
              <a:off x="4735" y="1627"/>
              <a:ext cx="582" cy="151"/>
              <a:chOff x="614" y="2568"/>
              <a:chExt cx="725" cy="139"/>
            </a:xfrm>
          </p:grpSpPr>
          <p:sp>
            <p:nvSpPr>
              <p:cNvPr id="159900" name="AutoShape 162"/>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901" name="AutoShape 163"/>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85" name="Freeform 164"/>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886" name="Group 165"/>
            <p:cNvGrpSpPr>
              <a:grpSpLocks/>
            </p:cNvGrpSpPr>
            <p:nvPr/>
          </p:nvGrpSpPr>
          <p:grpSpPr bwMode="auto">
            <a:xfrm>
              <a:off x="4739" y="1327"/>
              <a:ext cx="582" cy="139"/>
              <a:chOff x="614" y="2568"/>
              <a:chExt cx="725" cy="139"/>
            </a:xfrm>
          </p:grpSpPr>
          <p:sp>
            <p:nvSpPr>
              <p:cNvPr id="159898" name="AutoShape 166"/>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99" name="AutoShape 167"/>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87" name="Rectangle 168"/>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88" name="Freeform 169"/>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89" name="Freeform 170"/>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90" name="Oval 171"/>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91" name="Freeform 172"/>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92" name="AutoShape 173"/>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93" name="AutoShape 174"/>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94" name="Oval 175"/>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95" name="Oval 176"/>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9896" name="Oval 177"/>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97" name="Rectangle 178"/>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59775" name="Group 212"/>
          <p:cNvGrpSpPr>
            <a:grpSpLocks/>
          </p:cNvGrpSpPr>
          <p:nvPr/>
        </p:nvGrpSpPr>
        <p:grpSpPr bwMode="auto">
          <a:xfrm>
            <a:off x="6746876" y="2230438"/>
            <a:ext cx="390525" cy="641350"/>
            <a:chOff x="4140" y="429"/>
            <a:chExt cx="1425" cy="2396"/>
          </a:xfrm>
        </p:grpSpPr>
        <p:sp>
          <p:nvSpPr>
            <p:cNvPr id="159842" name="Freeform 213"/>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43" name="Rectangle 214"/>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44" name="Freeform 215"/>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45" name="Freeform 216"/>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46" name="Rectangle 217"/>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47" name="Group 218"/>
            <p:cNvGrpSpPr>
              <a:grpSpLocks/>
            </p:cNvGrpSpPr>
            <p:nvPr/>
          </p:nvGrpSpPr>
          <p:grpSpPr bwMode="auto">
            <a:xfrm>
              <a:off x="4749" y="668"/>
              <a:ext cx="581" cy="145"/>
              <a:chOff x="614" y="2568"/>
              <a:chExt cx="725" cy="139"/>
            </a:xfrm>
          </p:grpSpPr>
          <p:sp>
            <p:nvSpPr>
              <p:cNvPr id="159872" name="AutoShape 219"/>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73" name="AutoShape 220"/>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48" name="Rectangle 221"/>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49" name="Group 222"/>
            <p:cNvGrpSpPr>
              <a:grpSpLocks/>
            </p:cNvGrpSpPr>
            <p:nvPr/>
          </p:nvGrpSpPr>
          <p:grpSpPr bwMode="auto">
            <a:xfrm>
              <a:off x="4747" y="994"/>
              <a:ext cx="581" cy="134"/>
              <a:chOff x="614" y="2568"/>
              <a:chExt cx="725" cy="139"/>
            </a:xfrm>
          </p:grpSpPr>
          <p:sp>
            <p:nvSpPr>
              <p:cNvPr id="159870" name="AutoShape 223"/>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71" name="AutoShape 224"/>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50" name="Rectangle 225"/>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51" name="Rectangle 226"/>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52" name="Group 227"/>
            <p:cNvGrpSpPr>
              <a:grpSpLocks/>
            </p:cNvGrpSpPr>
            <p:nvPr/>
          </p:nvGrpSpPr>
          <p:grpSpPr bwMode="auto">
            <a:xfrm>
              <a:off x="4735" y="1627"/>
              <a:ext cx="582" cy="151"/>
              <a:chOff x="614" y="2568"/>
              <a:chExt cx="725" cy="139"/>
            </a:xfrm>
          </p:grpSpPr>
          <p:sp>
            <p:nvSpPr>
              <p:cNvPr id="159868" name="AutoShape 228"/>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69" name="AutoShape 229"/>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53" name="Freeform 230"/>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854" name="Group 231"/>
            <p:cNvGrpSpPr>
              <a:grpSpLocks/>
            </p:cNvGrpSpPr>
            <p:nvPr/>
          </p:nvGrpSpPr>
          <p:grpSpPr bwMode="auto">
            <a:xfrm>
              <a:off x="4739" y="1327"/>
              <a:ext cx="582" cy="139"/>
              <a:chOff x="614" y="2568"/>
              <a:chExt cx="725" cy="139"/>
            </a:xfrm>
          </p:grpSpPr>
          <p:sp>
            <p:nvSpPr>
              <p:cNvPr id="159866" name="AutoShape 232"/>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67" name="AutoShape 233"/>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55" name="Rectangle 234"/>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56" name="Freeform 235"/>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57" name="Freeform 236"/>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58" name="Oval 237"/>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59" name="Freeform 238"/>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60" name="AutoShape 239"/>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61" name="AutoShape 240"/>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62" name="Oval 241"/>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63" name="Oval 242"/>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9864" name="Oval 243"/>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65" name="Rectangle 244"/>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59776" name="Group 245"/>
          <p:cNvGrpSpPr>
            <a:grpSpLocks/>
          </p:cNvGrpSpPr>
          <p:nvPr/>
        </p:nvGrpSpPr>
        <p:grpSpPr bwMode="auto">
          <a:xfrm>
            <a:off x="7900989" y="968375"/>
            <a:ext cx="390525" cy="641350"/>
            <a:chOff x="4140" y="429"/>
            <a:chExt cx="1425" cy="2396"/>
          </a:xfrm>
        </p:grpSpPr>
        <p:sp>
          <p:nvSpPr>
            <p:cNvPr id="159810" name="Freeform 246"/>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11" name="Rectangle 247"/>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12" name="Freeform 248"/>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13" name="Freeform 249"/>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14" name="Rectangle 250"/>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15" name="Group 251"/>
            <p:cNvGrpSpPr>
              <a:grpSpLocks/>
            </p:cNvGrpSpPr>
            <p:nvPr/>
          </p:nvGrpSpPr>
          <p:grpSpPr bwMode="auto">
            <a:xfrm>
              <a:off x="4749" y="668"/>
              <a:ext cx="581" cy="145"/>
              <a:chOff x="614" y="2568"/>
              <a:chExt cx="725" cy="139"/>
            </a:xfrm>
          </p:grpSpPr>
          <p:sp>
            <p:nvSpPr>
              <p:cNvPr id="159840" name="AutoShape 252"/>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41" name="AutoShape 253"/>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16" name="Rectangle 254"/>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17" name="Group 255"/>
            <p:cNvGrpSpPr>
              <a:grpSpLocks/>
            </p:cNvGrpSpPr>
            <p:nvPr/>
          </p:nvGrpSpPr>
          <p:grpSpPr bwMode="auto">
            <a:xfrm>
              <a:off x="4747" y="994"/>
              <a:ext cx="581" cy="134"/>
              <a:chOff x="614" y="2568"/>
              <a:chExt cx="725" cy="139"/>
            </a:xfrm>
          </p:grpSpPr>
          <p:sp>
            <p:nvSpPr>
              <p:cNvPr id="159838" name="AutoShape 256"/>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39" name="AutoShape 257"/>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18" name="Rectangle 258"/>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19" name="Rectangle 259"/>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820" name="Group 260"/>
            <p:cNvGrpSpPr>
              <a:grpSpLocks/>
            </p:cNvGrpSpPr>
            <p:nvPr/>
          </p:nvGrpSpPr>
          <p:grpSpPr bwMode="auto">
            <a:xfrm>
              <a:off x="4735" y="1627"/>
              <a:ext cx="582" cy="151"/>
              <a:chOff x="614" y="2568"/>
              <a:chExt cx="725" cy="139"/>
            </a:xfrm>
          </p:grpSpPr>
          <p:sp>
            <p:nvSpPr>
              <p:cNvPr id="159836" name="AutoShape 261"/>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37" name="AutoShape 262"/>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21" name="Freeform 263"/>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822" name="Group 264"/>
            <p:cNvGrpSpPr>
              <a:grpSpLocks/>
            </p:cNvGrpSpPr>
            <p:nvPr/>
          </p:nvGrpSpPr>
          <p:grpSpPr bwMode="auto">
            <a:xfrm>
              <a:off x="4739" y="1327"/>
              <a:ext cx="582" cy="139"/>
              <a:chOff x="614" y="2568"/>
              <a:chExt cx="725" cy="139"/>
            </a:xfrm>
          </p:grpSpPr>
          <p:sp>
            <p:nvSpPr>
              <p:cNvPr id="159834" name="AutoShape 265"/>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35" name="AutoShape 266"/>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823" name="Rectangle 267"/>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24" name="Freeform 268"/>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25" name="Freeform 269"/>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26" name="Oval 270"/>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27" name="Freeform 271"/>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828" name="AutoShape 272"/>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29" name="AutoShape 273"/>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30" name="Oval 274"/>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31" name="Oval 275"/>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9832" name="Oval 276"/>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33" name="Rectangle 277"/>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grpSp>
        <p:nvGrpSpPr>
          <p:cNvPr id="159777" name="Group 311"/>
          <p:cNvGrpSpPr>
            <a:grpSpLocks/>
          </p:cNvGrpSpPr>
          <p:nvPr/>
        </p:nvGrpSpPr>
        <p:grpSpPr bwMode="auto">
          <a:xfrm>
            <a:off x="8716964" y="2220913"/>
            <a:ext cx="390525" cy="641350"/>
            <a:chOff x="4140" y="429"/>
            <a:chExt cx="1425" cy="2396"/>
          </a:xfrm>
        </p:grpSpPr>
        <p:sp>
          <p:nvSpPr>
            <p:cNvPr id="159778" name="Freeform 312"/>
            <p:cNvSpPr>
              <a:spLocks/>
            </p:cNvSpPr>
            <p:nvPr/>
          </p:nvSpPr>
          <p:spPr bwMode="auto">
            <a:xfrm>
              <a:off x="5268" y="433"/>
              <a:ext cx="283" cy="2286"/>
            </a:xfrm>
            <a:custGeom>
              <a:avLst/>
              <a:gdLst>
                <a:gd name="T0" fmla="*/ 2 w 354"/>
                <a:gd name="T1" fmla="*/ 0 h 2742"/>
                <a:gd name="T2" fmla="*/ 10 w 354"/>
                <a:gd name="T3" fmla="*/ 19 h 2742"/>
                <a:gd name="T4" fmla="*/ 10 w 354"/>
                <a:gd name="T5" fmla="*/ 143 h 2742"/>
                <a:gd name="T6" fmla="*/ 0 w 354"/>
                <a:gd name="T7" fmla="*/ 14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79" name="Rectangle 313"/>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80" name="Freeform 314"/>
            <p:cNvSpPr>
              <a:spLocks/>
            </p:cNvSpPr>
            <p:nvPr/>
          </p:nvSpPr>
          <p:spPr bwMode="auto">
            <a:xfrm>
              <a:off x="5321" y="570"/>
              <a:ext cx="169" cy="2115"/>
            </a:xfrm>
            <a:custGeom>
              <a:avLst/>
              <a:gdLst>
                <a:gd name="T0" fmla="*/ 2 w 211"/>
                <a:gd name="T1" fmla="*/ 0 h 2537"/>
                <a:gd name="T2" fmla="*/ 6 w 211"/>
                <a:gd name="T3" fmla="*/ 13 h 2537"/>
                <a:gd name="T4" fmla="*/ 2 w 211"/>
                <a:gd name="T5" fmla="*/ 13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81" name="Freeform 315"/>
            <p:cNvSpPr>
              <a:spLocks/>
            </p:cNvSpPr>
            <p:nvPr/>
          </p:nvSpPr>
          <p:spPr bwMode="auto">
            <a:xfrm>
              <a:off x="5284" y="1640"/>
              <a:ext cx="263" cy="189"/>
            </a:xfrm>
            <a:custGeom>
              <a:avLst/>
              <a:gdLst>
                <a:gd name="T0" fmla="*/ 2 w 328"/>
                <a:gd name="T1" fmla="*/ 0 h 226"/>
                <a:gd name="T2" fmla="*/ 9 w 328"/>
                <a:gd name="T3" fmla="*/ 8 h 226"/>
                <a:gd name="T4" fmla="*/ 9 w 328"/>
                <a:gd name="T5" fmla="*/ 13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82" name="Rectangle 316"/>
            <p:cNvSpPr>
              <a:spLocks noChangeArrowheads="1"/>
            </p:cNvSpPr>
            <p:nvPr/>
          </p:nvSpPr>
          <p:spPr bwMode="auto">
            <a:xfrm>
              <a:off x="4210" y="696"/>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783" name="Group 317"/>
            <p:cNvGrpSpPr>
              <a:grpSpLocks/>
            </p:cNvGrpSpPr>
            <p:nvPr/>
          </p:nvGrpSpPr>
          <p:grpSpPr bwMode="auto">
            <a:xfrm>
              <a:off x="4749" y="668"/>
              <a:ext cx="581" cy="145"/>
              <a:chOff x="614" y="2568"/>
              <a:chExt cx="725" cy="139"/>
            </a:xfrm>
          </p:grpSpPr>
          <p:sp>
            <p:nvSpPr>
              <p:cNvPr id="159808" name="AutoShape 318"/>
              <p:cNvSpPr>
                <a:spLocks noChangeArrowheads="1"/>
              </p:cNvSpPr>
              <p:nvPr/>
            </p:nvSpPr>
            <p:spPr bwMode="auto">
              <a:xfrm>
                <a:off x="613" y="2566"/>
                <a:ext cx="723"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09" name="AutoShape 319"/>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784" name="Rectangle 320"/>
            <p:cNvSpPr>
              <a:spLocks noChangeArrowheads="1"/>
            </p:cNvSpPr>
            <p:nvPr/>
          </p:nvSpPr>
          <p:spPr bwMode="auto">
            <a:xfrm>
              <a:off x="4227" y="1016"/>
              <a:ext cx="591"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785" name="Group 321"/>
            <p:cNvGrpSpPr>
              <a:grpSpLocks/>
            </p:cNvGrpSpPr>
            <p:nvPr/>
          </p:nvGrpSpPr>
          <p:grpSpPr bwMode="auto">
            <a:xfrm>
              <a:off x="4747" y="994"/>
              <a:ext cx="581" cy="134"/>
              <a:chOff x="614" y="2568"/>
              <a:chExt cx="725" cy="139"/>
            </a:xfrm>
          </p:grpSpPr>
          <p:sp>
            <p:nvSpPr>
              <p:cNvPr id="159806" name="AutoShape 322"/>
              <p:cNvSpPr>
                <a:spLocks noChangeArrowheads="1"/>
              </p:cNvSpPr>
              <p:nvPr/>
            </p:nvSpPr>
            <p:spPr bwMode="auto">
              <a:xfrm>
                <a:off x="616" y="2566"/>
                <a:ext cx="723"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07" name="AutoShape 323"/>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786" name="Rectangle 324"/>
            <p:cNvSpPr>
              <a:spLocks noChangeArrowheads="1"/>
            </p:cNvSpPr>
            <p:nvPr/>
          </p:nvSpPr>
          <p:spPr bwMode="auto">
            <a:xfrm>
              <a:off x="4215" y="1360"/>
              <a:ext cx="597" cy="42"/>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87" name="Rectangle 325"/>
            <p:cNvSpPr>
              <a:spLocks noChangeArrowheads="1"/>
            </p:cNvSpPr>
            <p:nvPr/>
          </p:nvSpPr>
          <p:spPr bwMode="auto">
            <a:xfrm>
              <a:off x="4227" y="1657"/>
              <a:ext cx="597"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nvGrpSpPr>
            <p:cNvPr id="159788" name="Group 326"/>
            <p:cNvGrpSpPr>
              <a:grpSpLocks/>
            </p:cNvGrpSpPr>
            <p:nvPr/>
          </p:nvGrpSpPr>
          <p:grpSpPr bwMode="auto">
            <a:xfrm>
              <a:off x="4735" y="1627"/>
              <a:ext cx="582" cy="151"/>
              <a:chOff x="614" y="2568"/>
              <a:chExt cx="725" cy="139"/>
            </a:xfrm>
          </p:grpSpPr>
          <p:sp>
            <p:nvSpPr>
              <p:cNvPr id="159804" name="AutoShape 327"/>
              <p:cNvSpPr>
                <a:spLocks noChangeArrowheads="1"/>
              </p:cNvSpPr>
              <p:nvPr/>
            </p:nvSpPr>
            <p:spPr bwMode="auto">
              <a:xfrm>
                <a:off x="616" y="2568"/>
                <a:ext cx="722"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05" name="AutoShape 328"/>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789" name="Freeform 329"/>
            <p:cNvSpPr>
              <a:spLocks/>
            </p:cNvSpPr>
            <p:nvPr/>
          </p:nvSpPr>
          <p:spPr bwMode="auto">
            <a:xfrm>
              <a:off x="5288" y="1354"/>
              <a:ext cx="263" cy="188"/>
            </a:xfrm>
            <a:custGeom>
              <a:avLst/>
              <a:gdLst>
                <a:gd name="T0" fmla="*/ 2 w 328"/>
                <a:gd name="T1" fmla="*/ 0 h 226"/>
                <a:gd name="T2" fmla="*/ 9 w 328"/>
                <a:gd name="T3" fmla="*/ 7 h 226"/>
                <a:gd name="T4" fmla="*/ 9 w 328"/>
                <a:gd name="T5" fmla="*/ 12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9790" name="Group 330"/>
            <p:cNvGrpSpPr>
              <a:grpSpLocks/>
            </p:cNvGrpSpPr>
            <p:nvPr/>
          </p:nvGrpSpPr>
          <p:grpSpPr bwMode="auto">
            <a:xfrm>
              <a:off x="4739" y="1327"/>
              <a:ext cx="582" cy="139"/>
              <a:chOff x="614" y="2568"/>
              <a:chExt cx="725" cy="139"/>
            </a:xfrm>
          </p:grpSpPr>
          <p:sp>
            <p:nvSpPr>
              <p:cNvPr id="159802" name="AutoShape 331"/>
              <p:cNvSpPr>
                <a:spLocks noChangeArrowheads="1"/>
              </p:cNvSpPr>
              <p:nvPr/>
            </p:nvSpPr>
            <p:spPr bwMode="auto">
              <a:xfrm>
                <a:off x="611" y="2566"/>
                <a:ext cx="729"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03" name="AutoShape 332"/>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
          <p:nvSpPr>
            <p:cNvPr id="159791" name="Rectangle 333"/>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92" name="Freeform 334"/>
            <p:cNvSpPr>
              <a:spLocks/>
            </p:cNvSpPr>
            <p:nvPr/>
          </p:nvSpPr>
          <p:spPr bwMode="auto">
            <a:xfrm>
              <a:off x="5312" y="1007"/>
              <a:ext cx="237" cy="213"/>
            </a:xfrm>
            <a:custGeom>
              <a:avLst/>
              <a:gdLst>
                <a:gd name="T0" fmla="*/ 2 w 296"/>
                <a:gd name="T1" fmla="*/ 0 h 256"/>
                <a:gd name="T2" fmla="*/ 9 w 296"/>
                <a:gd name="T3" fmla="*/ 7 h 256"/>
                <a:gd name="T4" fmla="*/ 9 w 296"/>
                <a:gd name="T5" fmla="*/ 13 h 256"/>
                <a:gd name="T6" fmla="*/ 0 w 296"/>
                <a:gd name="T7" fmla="*/ 5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93" name="Freeform 335"/>
            <p:cNvSpPr>
              <a:spLocks/>
            </p:cNvSpPr>
            <p:nvPr/>
          </p:nvSpPr>
          <p:spPr bwMode="auto">
            <a:xfrm>
              <a:off x="5315" y="680"/>
              <a:ext cx="244" cy="240"/>
            </a:xfrm>
            <a:custGeom>
              <a:avLst/>
              <a:gdLst>
                <a:gd name="T0" fmla="*/ 0 w 304"/>
                <a:gd name="T1" fmla="*/ 0 h 288"/>
                <a:gd name="T2" fmla="*/ 9 w 304"/>
                <a:gd name="T3" fmla="*/ 9 h 288"/>
                <a:gd name="T4" fmla="*/ 8 w 304"/>
                <a:gd name="T5" fmla="*/ 16 h 288"/>
                <a:gd name="T6" fmla="*/ 2 w 304"/>
                <a:gd name="T7" fmla="*/ 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94" name="Oval 336"/>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95" name="Freeform 337"/>
            <p:cNvSpPr>
              <a:spLocks/>
            </p:cNvSpPr>
            <p:nvPr/>
          </p:nvSpPr>
          <p:spPr bwMode="auto">
            <a:xfrm>
              <a:off x="5302" y="2614"/>
              <a:ext cx="245" cy="200"/>
            </a:xfrm>
            <a:custGeom>
              <a:avLst/>
              <a:gdLst>
                <a:gd name="T0" fmla="*/ 0 w 306"/>
                <a:gd name="T1" fmla="*/ 7 h 240"/>
                <a:gd name="T2" fmla="*/ 2 w 306"/>
                <a:gd name="T3" fmla="*/ 13 h 240"/>
                <a:gd name="T4" fmla="*/ 9 w 306"/>
                <a:gd name="T5" fmla="*/ 7 h 240"/>
                <a:gd name="T6" fmla="*/ 9 w 306"/>
                <a:gd name="T7" fmla="*/ 0 h 240"/>
                <a:gd name="T8" fmla="*/ 0 w 306"/>
                <a:gd name="T9" fmla="*/ 7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796" name="AutoShape 338"/>
            <p:cNvSpPr>
              <a:spLocks noChangeArrowheads="1"/>
            </p:cNvSpPr>
            <p:nvPr/>
          </p:nvSpPr>
          <p:spPr bwMode="auto">
            <a:xfrm>
              <a:off x="4140" y="2677"/>
              <a:ext cx="1199" cy="148"/>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97" name="AutoShape 339"/>
            <p:cNvSpPr>
              <a:spLocks noChangeArrowheads="1"/>
            </p:cNvSpPr>
            <p:nvPr/>
          </p:nvSpPr>
          <p:spPr bwMode="auto">
            <a:xfrm>
              <a:off x="4204" y="2712"/>
              <a:ext cx="1072"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98" name="Oval 340"/>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799" name="Oval 341"/>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eaLnBrk="1" hangingPunct="1">
                <a:lnSpc>
                  <a:spcPct val="100000"/>
                </a:lnSpc>
                <a:spcBef>
                  <a:spcPct val="0"/>
                </a:spcBef>
                <a:buClrTx/>
                <a:buSzTx/>
                <a:buFontTx/>
                <a:buNone/>
              </a:pPr>
              <a:endParaRPr lang="x-none" altLang="x-none" sz="1800">
                <a:solidFill>
                  <a:srgbClr val="FF0000"/>
                </a:solidFill>
                <a:latin typeface="Arial" charset="0"/>
              </a:endParaRPr>
            </a:p>
          </p:txBody>
        </p:sp>
        <p:sp>
          <p:nvSpPr>
            <p:cNvPr id="159800" name="Oval 342"/>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59801" name="Rectangle 343"/>
            <p:cNvSpPr>
              <a:spLocks noChangeArrowheads="1"/>
            </p:cNvSpPr>
            <p:nvPr/>
          </p:nvSpPr>
          <p:spPr bwMode="auto">
            <a:xfrm>
              <a:off x="5061" y="1835"/>
              <a:ext cx="87"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grpSp>
    </p:spTree>
    <p:extLst>
      <p:ext uri="{BB962C8B-B14F-4D97-AF65-F5344CB8AC3E}">
        <p14:creationId xmlns:p14="http://schemas.microsoft.com/office/powerpoint/2010/main" val="47281309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63843" name="Rectangle 2"/>
          <p:cNvSpPr>
            <a:spLocks noGrp="1" noChangeArrowheads="1"/>
          </p:cNvSpPr>
          <p:nvPr>
            <p:ph type="title"/>
          </p:nvPr>
        </p:nvSpPr>
        <p:spPr>
          <a:xfrm>
            <a:off x="1979613" y="201614"/>
            <a:ext cx="7772400" cy="892175"/>
          </a:xfrm>
        </p:spPr>
        <p:txBody>
          <a:bodyPr/>
          <a:lstStyle/>
          <a:p>
            <a:r>
              <a:rPr lang="en-US" altLang="x-none" sz="4000">
                <a:latin typeface="Gill Sans MT" charset="0"/>
                <a:ea typeface="ＭＳ Ｐゴシック" charset="-128"/>
              </a:rPr>
              <a:t>DNS records</a:t>
            </a:r>
            <a:endParaRPr lang="en-US" altLang="x-none">
              <a:latin typeface="Gill Sans MT" charset="0"/>
              <a:ea typeface="ＭＳ Ｐゴシック" charset="-128"/>
            </a:endParaRPr>
          </a:p>
        </p:txBody>
      </p:sp>
      <p:sp>
        <p:nvSpPr>
          <p:cNvPr id="163844" name="Rectangle 3"/>
          <p:cNvSpPr>
            <a:spLocks noGrp="1" noChangeArrowheads="1"/>
          </p:cNvSpPr>
          <p:nvPr>
            <p:ph type="body" sz="half" idx="1"/>
          </p:nvPr>
        </p:nvSpPr>
        <p:spPr>
          <a:xfrm>
            <a:off x="2066926" y="1343025"/>
            <a:ext cx="7820025" cy="514350"/>
          </a:xfrm>
        </p:spPr>
        <p:txBody>
          <a:bodyPr/>
          <a:lstStyle/>
          <a:p>
            <a:pPr>
              <a:buFont typeface="Wingdings" charset="2"/>
              <a:buNone/>
            </a:pPr>
            <a:r>
              <a:rPr lang="en-US" altLang="x-none" i="1">
                <a:solidFill>
                  <a:srgbClr val="CC0000"/>
                </a:solidFill>
                <a:latin typeface="Gill Sans MT" charset="0"/>
                <a:ea typeface="ＭＳ Ｐゴシック" charset="-128"/>
              </a:rPr>
              <a:t>DNS:</a:t>
            </a:r>
            <a:r>
              <a:rPr lang="en-US" altLang="x-none" sz="2400">
                <a:latin typeface="Gill Sans MT" charset="0"/>
                <a:ea typeface="ＭＳ Ｐゴシック" charset="-128"/>
              </a:rPr>
              <a:t> distributed database storing resource records </a:t>
            </a:r>
            <a:r>
              <a:rPr lang="en-US" altLang="x-none">
                <a:solidFill>
                  <a:srgbClr val="CC0000"/>
                </a:solidFill>
                <a:latin typeface="Gill Sans MT" charset="0"/>
                <a:ea typeface="ＭＳ Ｐゴシック" charset="-128"/>
              </a:rPr>
              <a:t>(RR)</a:t>
            </a:r>
          </a:p>
        </p:txBody>
      </p:sp>
      <p:sp>
        <p:nvSpPr>
          <p:cNvPr id="163845" name="Rectangle 4"/>
          <p:cNvSpPr>
            <a:spLocks noGrp="1" noChangeArrowheads="1"/>
          </p:cNvSpPr>
          <p:nvPr>
            <p:ph type="body" sz="half" idx="2"/>
          </p:nvPr>
        </p:nvSpPr>
        <p:spPr>
          <a:xfrm>
            <a:off x="2057401" y="3897313"/>
            <a:ext cx="3514725" cy="1905000"/>
          </a:xfrm>
        </p:spPr>
        <p:txBody>
          <a:bodyPr>
            <a:normAutofit lnSpcReduction="10000"/>
          </a:bodyPr>
          <a:lstStyle/>
          <a:p>
            <a:pPr>
              <a:buFont typeface="Wingdings" charset="2"/>
              <a:buNone/>
            </a:pPr>
            <a:r>
              <a:rPr lang="en-US" altLang="x-none" u="sng">
                <a:solidFill>
                  <a:srgbClr val="CC0000"/>
                </a:solidFill>
                <a:latin typeface="Gill Sans MT" charset="0"/>
                <a:ea typeface="ＭＳ Ｐゴシック" charset="-128"/>
              </a:rPr>
              <a:t>type=NS</a:t>
            </a:r>
          </a:p>
          <a:p>
            <a:pPr lvl="1"/>
            <a:r>
              <a:rPr lang="en-US" altLang="x-none" sz="2000" b="1">
                <a:latin typeface="Courier New" charset="0"/>
                <a:ea typeface="ＭＳ Ｐゴシック" charset="-128"/>
              </a:rPr>
              <a:t>name</a:t>
            </a:r>
            <a:r>
              <a:rPr lang="en-US" altLang="x-none" sz="2000">
                <a:latin typeface="Gill Sans MT" charset="0"/>
                <a:ea typeface="ＭＳ Ｐゴシック" charset="-128"/>
              </a:rPr>
              <a:t> is domain (e.g., foo.com)</a:t>
            </a:r>
          </a:p>
          <a:p>
            <a:pPr lvl="1"/>
            <a:r>
              <a:rPr lang="en-US" altLang="x-none" sz="2000" b="1">
                <a:latin typeface="Courier New" charset="0"/>
                <a:ea typeface="ＭＳ Ｐゴシック" charset="-128"/>
              </a:rPr>
              <a:t>value</a:t>
            </a:r>
            <a:r>
              <a:rPr lang="en-US" altLang="x-none" sz="2000">
                <a:latin typeface="Gill Sans MT" charset="0"/>
                <a:ea typeface="ＭＳ Ｐゴシック" charset="-128"/>
              </a:rPr>
              <a:t> is hostname of authoritative name server for this domain</a:t>
            </a:r>
          </a:p>
          <a:p>
            <a:endParaRPr lang="en-US" altLang="x-none" sz="2400">
              <a:latin typeface="Gill Sans MT" charset="0"/>
              <a:ea typeface="ＭＳ Ｐゴシック" charset="-128"/>
            </a:endParaRPr>
          </a:p>
        </p:txBody>
      </p:sp>
      <p:sp>
        <p:nvSpPr>
          <p:cNvPr id="163846" name="Text Box 6"/>
          <p:cNvSpPr txBox="1">
            <a:spLocks noChangeArrowheads="1"/>
          </p:cNvSpPr>
          <p:nvPr/>
        </p:nvSpPr>
        <p:spPr bwMode="auto">
          <a:xfrm>
            <a:off x="3319463" y="1908175"/>
            <a:ext cx="5364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r>
              <a:rPr lang="en-US" altLang="x-none" sz="2400">
                <a:latin typeface="Arial" charset="0"/>
              </a:rPr>
              <a:t>RR format:</a:t>
            </a:r>
            <a:r>
              <a:rPr lang="en-US" altLang="x-none" sz="2400">
                <a:latin typeface="Comic Sans MS" charset="0"/>
              </a:rPr>
              <a:t> </a:t>
            </a:r>
            <a:r>
              <a:rPr lang="en-US" altLang="x-none" sz="1800" b="1">
                <a:latin typeface="Courier New" charset="0"/>
              </a:rPr>
              <a:t>(name, value, type, ttl)</a:t>
            </a:r>
            <a:endParaRPr lang="en-US" altLang="x-none" sz="2400">
              <a:latin typeface="Times New Roman" charset="0"/>
            </a:endParaRPr>
          </a:p>
        </p:txBody>
      </p:sp>
      <p:sp>
        <p:nvSpPr>
          <p:cNvPr id="163847" name="Rectangle 7"/>
          <p:cNvSpPr>
            <a:spLocks noChangeArrowheads="1"/>
          </p:cNvSpPr>
          <p:nvPr/>
        </p:nvSpPr>
        <p:spPr bwMode="auto">
          <a:xfrm>
            <a:off x="3400426" y="1895475"/>
            <a:ext cx="5267325" cy="571500"/>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ctr">
              <a:lnSpc>
                <a:spcPct val="100000"/>
              </a:lnSpc>
              <a:spcBef>
                <a:spcPct val="0"/>
              </a:spcBef>
              <a:buClrTx/>
              <a:buSzTx/>
              <a:buFontTx/>
              <a:buNone/>
            </a:pPr>
            <a:endParaRPr lang="x-none" altLang="x-none" sz="2400">
              <a:solidFill>
                <a:schemeClr val="accent2"/>
              </a:solidFill>
              <a:latin typeface="Times New Roman" charset="0"/>
            </a:endParaRPr>
          </a:p>
        </p:txBody>
      </p:sp>
      <p:sp>
        <p:nvSpPr>
          <p:cNvPr id="163848" name="Rectangle 8"/>
          <p:cNvSpPr>
            <a:spLocks noChangeArrowheads="1"/>
          </p:cNvSpPr>
          <p:nvPr/>
        </p:nvSpPr>
        <p:spPr bwMode="auto">
          <a:xfrm>
            <a:off x="2047875" y="2657476"/>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SzPct val="75000"/>
              <a:buFont typeface="Wingdings" charset="2"/>
              <a:buNone/>
            </a:pPr>
            <a:r>
              <a:rPr lang="en-US" altLang="x-none" u="sng">
                <a:solidFill>
                  <a:srgbClr val="CC0000"/>
                </a:solidFill>
              </a:rPr>
              <a:t>type=A</a:t>
            </a:r>
          </a:p>
          <a:p>
            <a:pPr lvl="1">
              <a:lnSpc>
                <a:spcPct val="100000"/>
              </a:lnSpc>
              <a:buFont typeface="Wingdings" charset="2"/>
              <a:buChar char="§"/>
            </a:pPr>
            <a:r>
              <a:rPr lang="en-US" altLang="x-none" sz="2000" b="1">
                <a:latin typeface="Courier New" charset="0"/>
              </a:rPr>
              <a:t>name</a:t>
            </a:r>
            <a:r>
              <a:rPr lang="en-US" altLang="x-none" sz="2000">
                <a:latin typeface="Comic Sans MS" charset="0"/>
              </a:rPr>
              <a:t> </a:t>
            </a:r>
            <a:r>
              <a:rPr lang="en-US" altLang="x-none" sz="2000"/>
              <a:t>is hostname</a:t>
            </a:r>
          </a:p>
          <a:p>
            <a:pPr lvl="1">
              <a:lnSpc>
                <a:spcPct val="100000"/>
              </a:lnSpc>
              <a:buFont typeface="Wingdings" charset="2"/>
              <a:buChar char="§"/>
            </a:pPr>
            <a:r>
              <a:rPr lang="en-US" altLang="x-none" sz="2000" b="1">
                <a:latin typeface="Courier New" charset="0"/>
              </a:rPr>
              <a:t>value</a:t>
            </a:r>
            <a:r>
              <a:rPr lang="en-US" altLang="x-none" sz="2000">
                <a:latin typeface="Comic Sans MS" charset="0"/>
              </a:rPr>
              <a:t> </a:t>
            </a:r>
            <a:r>
              <a:rPr lang="en-US" altLang="x-none" sz="2000"/>
              <a:t>is IP address</a:t>
            </a:r>
          </a:p>
          <a:p>
            <a:pPr>
              <a:lnSpc>
                <a:spcPct val="100000"/>
              </a:lnSpc>
              <a:buClr>
                <a:schemeClr val="accent2"/>
              </a:buClr>
              <a:buSzPct val="85000"/>
              <a:buFont typeface="ZapfDingbats" charset="0"/>
              <a:buChar char="r"/>
            </a:pPr>
            <a:endParaRPr lang="en-US" altLang="x-none" sz="2400"/>
          </a:p>
        </p:txBody>
      </p:sp>
      <p:sp>
        <p:nvSpPr>
          <p:cNvPr id="163849" name="Rectangle 9"/>
          <p:cNvSpPr>
            <a:spLocks noChangeArrowheads="1"/>
          </p:cNvSpPr>
          <p:nvPr/>
        </p:nvSpPr>
        <p:spPr bwMode="auto">
          <a:xfrm>
            <a:off x="5753100" y="2697163"/>
            <a:ext cx="4514850"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u="sng">
                <a:solidFill>
                  <a:srgbClr val="CC0000"/>
                </a:solidFill>
              </a:rPr>
              <a:t>type=CNAME</a:t>
            </a:r>
          </a:p>
          <a:p>
            <a:pPr lvl="1">
              <a:lnSpc>
                <a:spcPct val="100000"/>
              </a:lnSpc>
              <a:buFont typeface="Wingdings" charset="2"/>
              <a:buChar char="§"/>
            </a:pPr>
            <a:r>
              <a:rPr lang="en-US" altLang="x-none" sz="2000" b="1">
                <a:latin typeface="Courier New" charset="0"/>
              </a:rPr>
              <a:t>name</a:t>
            </a:r>
            <a:r>
              <a:rPr lang="en-US" altLang="x-none" sz="2000">
                <a:latin typeface="Comic Sans MS" charset="0"/>
              </a:rPr>
              <a:t> is </a:t>
            </a:r>
            <a:r>
              <a:rPr lang="en-US" altLang="x-none" sz="2000"/>
              <a:t>alias name for some </a:t>
            </a:r>
            <a:r>
              <a:rPr lang="ja-JP" altLang="en-US" sz="2000"/>
              <a:t>“</a:t>
            </a:r>
            <a:r>
              <a:rPr lang="en-US" altLang="ja-JP" sz="2000"/>
              <a:t>canonical</a:t>
            </a:r>
            <a:r>
              <a:rPr lang="ja-JP" altLang="en-US" sz="2000"/>
              <a:t>”</a:t>
            </a:r>
            <a:r>
              <a:rPr lang="en-US" altLang="ja-JP" sz="2000"/>
              <a:t> (the real) name</a:t>
            </a:r>
          </a:p>
          <a:p>
            <a:pPr lvl="1">
              <a:lnSpc>
                <a:spcPct val="100000"/>
              </a:lnSpc>
              <a:buFont typeface="Wingdings" charset="2"/>
              <a:buChar char="§"/>
            </a:pPr>
            <a:r>
              <a:rPr lang="en-US" altLang="x-none" sz="1800" b="1">
                <a:latin typeface="Courier New" charset="0"/>
              </a:rPr>
              <a:t>www.ibm.com</a:t>
            </a:r>
            <a:r>
              <a:rPr lang="en-US" altLang="x-none" sz="1800">
                <a:latin typeface="Courier New" charset="0"/>
              </a:rPr>
              <a:t> </a:t>
            </a:r>
            <a:r>
              <a:rPr lang="en-US" altLang="x-none" sz="2000"/>
              <a:t>is really</a:t>
            </a:r>
            <a:endParaRPr lang="en-US" altLang="x-none" sz="1800"/>
          </a:p>
          <a:p>
            <a:pPr lvl="1">
              <a:lnSpc>
                <a:spcPct val="100000"/>
              </a:lnSpc>
              <a:buFont typeface="Wingdings" charset="2"/>
              <a:buNone/>
            </a:pPr>
            <a:r>
              <a:rPr lang="en-US" altLang="x-none" sz="1800">
                <a:latin typeface="Courier New" charset="0"/>
              </a:rPr>
              <a:t>  </a:t>
            </a:r>
            <a:r>
              <a:rPr lang="en-US" altLang="x-none" sz="1800" b="1">
                <a:latin typeface="Courier New" charset="0"/>
              </a:rPr>
              <a:t>servereast.backup2.ibm.com</a:t>
            </a:r>
          </a:p>
          <a:p>
            <a:pPr lvl="1">
              <a:lnSpc>
                <a:spcPct val="100000"/>
              </a:lnSpc>
              <a:buFont typeface="Wingdings" charset="2"/>
              <a:buChar char="§"/>
            </a:pPr>
            <a:r>
              <a:rPr lang="en-US" altLang="x-none" sz="2000" b="1">
                <a:latin typeface="Courier New" charset="0"/>
              </a:rPr>
              <a:t>value</a:t>
            </a:r>
            <a:r>
              <a:rPr lang="en-US" altLang="x-none" sz="2000">
                <a:latin typeface="Comic Sans MS" charset="0"/>
              </a:rPr>
              <a:t> </a:t>
            </a:r>
            <a:r>
              <a:rPr lang="en-US" altLang="x-none" sz="2000"/>
              <a:t>is canonical name</a:t>
            </a:r>
          </a:p>
          <a:p>
            <a:pPr>
              <a:lnSpc>
                <a:spcPct val="100000"/>
              </a:lnSpc>
              <a:buClr>
                <a:schemeClr val="accent2"/>
              </a:buClr>
              <a:buSzPct val="85000"/>
              <a:buFont typeface="ZapfDingbats" charset="0"/>
              <a:buChar char="r"/>
            </a:pPr>
            <a:endParaRPr lang="en-US" altLang="x-none" sz="2400"/>
          </a:p>
        </p:txBody>
      </p:sp>
      <p:sp>
        <p:nvSpPr>
          <p:cNvPr id="163850" name="Rectangle 10"/>
          <p:cNvSpPr>
            <a:spLocks noChangeArrowheads="1"/>
          </p:cNvSpPr>
          <p:nvPr/>
        </p:nvSpPr>
        <p:spPr bwMode="auto">
          <a:xfrm>
            <a:off x="5776914" y="5022850"/>
            <a:ext cx="4408487"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u="sng">
                <a:solidFill>
                  <a:srgbClr val="CC0000"/>
                </a:solidFill>
              </a:rPr>
              <a:t>type=MX</a:t>
            </a:r>
          </a:p>
          <a:p>
            <a:pPr lvl="1">
              <a:lnSpc>
                <a:spcPct val="100000"/>
              </a:lnSpc>
              <a:buFont typeface="Wingdings" charset="2"/>
              <a:buChar char="§"/>
            </a:pPr>
            <a:r>
              <a:rPr lang="en-US" altLang="x-none" sz="2000" b="1">
                <a:latin typeface="Courier New" charset="0"/>
              </a:rPr>
              <a:t>value</a:t>
            </a:r>
            <a:r>
              <a:rPr lang="en-US" altLang="x-none" sz="2000">
                <a:latin typeface="Comic Sans MS" charset="0"/>
              </a:rPr>
              <a:t> </a:t>
            </a:r>
            <a:r>
              <a:rPr lang="en-US" altLang="x-none" sz="2000"/>
              <a:t>is name of mailserver associated with</a:t>
            </a:r>
            <a:r>
              <a:rPr lang="en-US" altLang="x-none" sz="2000">
                <a:latin typeface="Comic Sans MS" charset="0"/>
              </a:rPr>
              <a:t> </a:t>
            </a:r>
            <a:r>
              <a:rPr lang="en-US" altLang="x-none" sz="2000" b="1">
                <a:latin typeface="Courier New" charset="0"/>
              </a:rPr>
              <a:t>name</a:t>
            </a:r>
            <a:endParaRPr lang="en-US" altLang="x-none" sz="2000">
              <a:latin typeface="Comic Sans MS" charset="0"/>
            </a:endParaRPr>
          </a:p>
          <a:p>
            <a:pPr>
              <a:lnSpc>
                <a:spcPct val="100000"/>
              </a:lnSpc>
              <a:buClr>
                <a:schemeClr val="accent2"/>
              </a:buClr>
              <a:buSzPct val="85000"/>
              <a:buFont typeface="ZapfDingbats" charset="0"/>
              <a:buChar char="r"/>
            </a:pPr>
            <a:endParaRPr lang="en-US" altLang="x-none" sz="2400">
              <a:latin typeface="Comic Sans MS" charset="0"/>
            </a:endParaRPr>
          </a:p>
        </p:txBody>
      </p:sp>
      <p:pic>
        <p:nvPicPr>
          <p:cNvPr id="163851"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0088" y="881064"/>
            <a:ext cx="31988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545168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pic>
        <p:nvPicPr>
          <p:cNvPr id="165891" name="Picture 1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9301" y="8858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Rectangle 2"/>
          <p:cNvSpPr>
            <a:spLocks noGrp="1" noChangeArrowheads="1"/>
          </p:cNvSpPr>
          <p:nvPr>
            <p:ph type="title"/>
          </p:nvPr>
        </p:nvSpPr>
        <p:spPr>
          <a:xfrm>
            <a:off x="1970088" y="217489"/>
            <a:ext cx="7772400" cy="860425"/>
          </a:xfrm>
        </p:spPr>
        <p:txBody>
          <a:bodyPr/>
          <a:lstStyle/>
          <a:p>
            <a:r>
              <a:rPr lang="en-US" altLang="x-none" sz="4000">
                <a:latin typeface="Gill Sans MT" charset="0"/>
                <a:ea typeface="ＭＳ Ｐゴシック" charset="-128"/>
              </a:rPr>
              <a:t>DNS protocol, messages</a:t>
            </a:r>
            <a:endParaRPr lang="en-US" altLang="x-none">
              <a:latin typeface="Gill Sans MT" charset="0"/>
              <a:ea typeface="ＭＳ Ｐゴシック" charset="-128"/>
            </a:endParaRPr>
          </a:p>
        </p:txBody>
      </p:sp>
      <p:sp>
        <p:nvSpPr>
          <p:cNvPr id="165893" name="Rectangle 3"/>
          <p:cNvSpPr>
            <a:spLocks noGrp="1" noChangeArrowheads="1"/>
          </p:cNvSpPr>
          <p:nvPr>
            <p:ph type="body" sz="half" idx="1"/>
          </p:nvPr>
        </p:nvSpPr>
        <p:spPr>
          <a:xfrm>
            <a:off x="2001839" y="1333500"/>
            <a:ext cx="7820025" cy="514350"/>
          </a:xfrm>
        </p:spPr>
        <p:txBody>
          <a:bodyPr>
            <a:normAutofit fontScale="85000" lnSpcReduction="10000"/>
          </a:bodyPr>
          <a:lstStyle/>
          <a:p>
            <a:r>
              <a:rPr lang="en-US" altLang="x-none" i="1">
                <a:solidFill>
                  <a:srgbClr val="CC0000"/>
                </a:solidFill>
                <a:latin typeface="Gill Sans MT" charset="0"/>
                <a:ea typeface="ＭＳ Ｐゴシック" charset="-128"/>
              </a:rPr>
              <a:t>query</a:t>
            </a:r>
            <a:r>
              <a:rPr lang="en-US" altLang="x-none">
                <a:solidFill>
                  <a:srgbClr val="FF0000"/>
                </a:solidFill>
                <a:latin typeface="Gill Sans MT" charset="0"/>
                <a:ea typeface="ＭＳ Ｐゴシック" charset="-128"/>
              </a:rPr>
              <a:t> </a:t>
            </a:r>
            <a:r>
              <a:rPr lang="en-US" altLang="x-none">
                <a:latin typeface="Gill Sans MT" charset="0"/>
                <a:ea typeface="ＭＳ Ｐゴシック" charset="-128"/>
              </a:rPr>
              <a:t>and </a:t>
            </a:r>
            <a:r>
              <a:rPr lang="en-US" altLang="x-none" i="1">
                <a:solidFill>
                  <a:srgbClr val="CC0000"/>
                </a:solidFill>
                <a:latin typeface="Gill Sans MT" charset="0"/>
                <a:ea typeface="ＭＳ Ｐゴシック" charset="-128"/>
              </a:rPr>
              <a:t>reply</a:t>
            </a:r>
            <a:r>
              <a:rPr lang="en-US" altLang="x-none">
                <a:latin typeface="Gill Sans MT" charset="0"/>
                <a:ea typeface="ＭＳ Ｐゴシック" charset="-128"/>
              </a:rPr>
              <a:t> messages, both with same </a:t>
            </a:r>
            <a:r>
              <a:rPr lang="en-US" altLang="x-none" i="1">
                <a:solidFill>
                  <a:srgbClr val="CC0000"/>
                </a:solidFill>
                <a:latin typeface="Gill Sans MT" charset="0"/>
                <a:ea typeface="ＭＳ Ｐゴシック" charset="-128"/>
              </a:rPr>
              <a:t>message format</a:t>
            </a:r>
            <a:endParaRPr lang="en-US" altLang="x-none">
              <a:solidFill>
                <a:srgbClr val="CC0000"/>
              </a:solidFill>
              <a:latin typeface="Gill Sans MT" charset="0"/>
              <a:ea typeface="ＭＳ Ｐゴシック" charset="-128"/>
            </a:endParaRPr>
          </a:p>
        </p:txBody>
      </p:sp>
      <p:sp>
        <p:nvSpPr>
          <p:cNvPr id="190470" name="Rectangle 4"/>
          <p:cNvSpPr>
            <a:spLocks noChangeArrowheads="1"/>
          </p:cNvSpPr>
          <p:nvPr/>
        </p:nvSpPr>
        <p:spPr bwMode="auto">
          <a:xfrm>
            <a:off x="2014538" y="2352676"/>
            <a:ext cx="3575050" cy="3838575"/>
          </a:xfrm>
          <a:prstGeom prst="rect">
            <a:avLst/>
          </a:prstGeom>
          <a:noFill/>
          <a:ln>
            <a:noFill/>
          </a:ln>
          <a:extLst>
            <a:ext uri="{909E8E84-426E-40dd-AFC4-6F175D3DCCD1}"/>
            <a:ext uri="{91240B29-F687-4f45-9708-019B960494DF}"/>
          </a:extLst>
        </p:spPr>
        <p:txBody>
          <a:bodyPr/>
          <a:lstStyle/>
          <a:p>
            <a:pPr marL="342900" indent="-342900">
              <a:spcBef>
                <a:spcPct val="20000"/>
              </a:spcBef>
              <a:buClr>
                <a:schemeClr val="accent2"/>
              </a:buClr>
              <a:buSzPct val="85000"/>
              <a:defRPr/>
            </a:pPr>
            <a:r>
              <a:rPr lang="en-US" sz="2400" dirty="0">
                <a:latin typeface="Gill Sans MT" charset="0"/>
                <a:ea typeface="ＭＳ Ｐゴシック" charset="0"/>
                <a:cs typeface="ＭＳ Ｐゴシック" charset="0"/>
              </a:rPr>
              <a:t>message header</a:t>
            </a:r>
          </a:p>
          <a:p>
            <a:pPr marL="227013" indent="-227013">
              <a:spcBef>
                <a:spcPct val="20000"/>
              </a:spcBef>
              <a:buClr>
                <a:srgbClr val="000099"/>
              </a:buClr>
              <a:buSzPct val="100000"/>
              <a:buFont typeface="Wingdings" charset="2"/>
              <a:buChar char="§"/>
              <a:defRPr/>
            </a:pPr>
            <a:r>
              <a:rPr lang="en-US" dirty="0">
                <a:solidFill>
                  <a:srgbClr val="000099"/>
                </a:solidFill>
                <a:latin typeface="Gill Sans MT" charset="0"/>
                <a:ea typeface="ＭＳ Ｐゴシック" charset="0"/>
                <a:cs typeface="ＭＳ Ｐゴシック" charset="0"/>
              </a:rPr>
              <a:t>identification:</a:t>
            </a:r>
            <a:r>
              <a:rPr lang="en-US" dirty="0">
                <a:latin typeface="Gill Sans MT" charset="0"/>
                <a:ea typeface="ＭＳ Ｐゴシック" charset="0"/>
                <a:cs typeface="ＭＳ Ｐゴシック" charset="0"/>
              </a:rPr>
              <a:t> 16 bit # for query, reply to query uses same #</a:t>
            </a:r>
          </a:p>
          <a:p>
            <a:pPr marL="227013" indent="-227013">
              <a:spcBef>
                <a:spcPct val="20000"/>
              </a:spcBef>
              <a:buClr>
                <a:srgbClr val="000099"/>
              </a:buClr>
              <a:buSzPct val="100000"/>
              <a:buFont typeface="Wingdings" charset="2"/>
              <a:buChar char="§"/>
              <a:defRPr/>
            </a:pPr>
            <a:r>
              <a:rPr lang="en-US" dirty="0">
                <a:solidFill>
                  <a:srgbClr val="000099"/>
                </a:solidFill>
                <a:latin typeface="Gill Sans MT" charset="0"/>
                <a:ea typeface="ＭＳ Ｐゴシック" charset="0"/>
                <a:cs typeface="ＭＳ Ｐゴシック" charset="0"/>
              </a:rPr>
              <a:t>flags:</a:t>
            </a:r>
          </a:p>
          <a:p>
            <a:pPr marL="574675" lvl="1" indent="-227013">
              <a:spcBef>
                <a:spcPct val="20000"/>
              </a:spcBef>
              <a:buClr>
                <a:srgbClr val="000099"/>
              </a:buClr>
              <a:buFont typeface="Wingdings" charset="0"/>
              <a:buChar char="§"/>
              <a:defRPr/>
            </a:pPr>
            <a:r>
              <a:rPr lang="en-US" dirty="0">
                <a:latin typeface="Gill Sans MT" charset="0"/>
                <a:ea typeface="ＭＳ Ｐゴシック" charset="0"/>
                <a:cs typeface="ＭＳ Ｐゴシック" charset="0"/>
              </a:rPr>
              <a:t>query or reply</a:t>
            </a:r>
          </a:p>
          <a:p>
            <a:pPr marL="574675" lvl="1" indent="-227013">
              <a:spcBef>
                <a:spcPct val="20000"/>
              </a:spcBef>
              <a:buClr>
                <a:srgbClr val="000099"/>
              </a:buClr>
              <a:buFont typeface="Wingdings" charset="0"/>
              <a:buChar char="§"/>
              <a:defRPr/>
            </a:pPr>
            <a:r>
              <a:rPr lang="en-US" dirty="0">
                <a:latin typeface="Gill Sans MT" charset="0"/>
                <a:ea typeface="ＭＳ Ｐゴシック" charset="0"/>
                <a:cs typeface="ＭＳ Ｐゴシック" charset="0"/>
              </a:rPr>
              <a:t>recursion desired </a:t>
            </a:r>
          </a:p>
          <a:p>
            <a:pPr marL="574675" lvl="1" indent="-227013">
              <a:spcBef>
                <a:spcPct val="20000"/>
              </a:spcBef>
              <a:buClr>
                <a:srgbClr val="000099"/>
              </a:buClr>
              <a:buFont typeface="Wingdings" charset="0"/>
              <a:buChar char="§"/>
              <a:defRPr/>
            </a:pPr>
            <a:r>
              <a:rPr lang="en-US" dirty="0">
                <a:latin typeface="Gill Sans MT" charset="0"/>
                <a:ea typeface="ＭＳ Ｐゴシック" charset="0"/>
                <a:cs typeface="ＭＳ Ｐゴシック" charset="0"/>
              </a:rPr>
              <a:t>recursion available</a:t>
            </a:r>
          </a:p>
          <a:p>
            <a:pPr marL="574675" lvl="1" indent="-227013">
              <a:spcBef>
                <a:spcPct val="20000"/>
              </a:spcBef>
              <a:buClr>
                <a:srgbClr val="000099"/>
              </a:buClr>
              <a:buFont typeface="Wingdings" charset="0"/>
              <a:buChar char="§"/>
              <a:defRPr/>
            </a:pPr>
            <a:r>
              <a:rPr lang="en-US" dirty="0">
                <a:latin typeface="Gill Sans MT" charset="0"/>
                <a:ea typeface="ＭＳ Ｐゴシック" charset="0"/>
                <a:cs typeface="ＭＳ Ｐゴシック" charset="0"/>
              </a:rPr>
              <a:t>reply is authoritative</a:t>
            </a:r>
          </a:p>
        </p:txBody>
      </p:sp>
      <p:grpSp>
        <p:nvGrpSpPr>
          <p:cNvPr id="165895" name="Group 36"/>
          <p:cNvGrpSpPr>
            <a:grpSpLocks/>
          </p:cNvGrpSpPr>
          <p:nvPr/>
        </p:nvGrpSpPr>
        <p:grpSpPr bwMode="auto">
          <a:xfrm>
            <a:off x="5765801" y="2216150"/>
            <a:ext cx="3725863" cy="4184650"/>
            <a:chOff x="2672" y="1396"/>
            <a:chExt cx="2347" cy="2636"/>
          </a:xfrm>
        </p:grpSpPr>
        <p:sp>
          <p:nvSpPr>
            <p:cNvPr id="165906" name="Rectangle 33"/>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65907" name="Rectangle 12"/>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65908" name="Line 13"/>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09" name="Line 14"/>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0" name="Line 15"/>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1" name="Line 16"/>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2" name="Line 17"/>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3" name="Line 18"/>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4" name="Line 19"/>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15" name="Text Box 20"/>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identification</a:t>
              </a:r>
            </a:p>
          </p:txBody>
        </p:sp>
        <p:sp>
          <p:nvSpPr>
            <p:cNvPr id="165916" name="Text Box 21"/>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flags</a:t>
              </a:r>
            </a:p>
          </p:txBody>
        </p:sp>
        <p:sp>
          <p:nvSpPr>
            <p:cNvPr id="165917" name="Text Box 22"/>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questions</a:t>
              </a:r>
            </a:p>
          </p:txBody>
        </p:sp>
        <p:sp>
          <p:nvSpPr>
            <p:cNvPr id="165918" name="Text Box 23"/>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questions (variable # of questions)</a:t>
              </a:r>
            </a:p>
          </p:txBody>
        </p:sp>
        <p:sp>
          <p:nvSpPr>
            <p:cNvPr id="165919" name="Text Box 26"/>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additional RRs</a:t>
              </a:r>
            </a:p>
          </p:txBody>
        </p:sp>
        <p:sp>
          <p:nvSpPr>
            <p:cNvPr id="165920" name="Text Box 27"/>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authority RRs</a:t>
              </a:r>
            </a:p>
          </p:txBody>
        </p:sp>
        <p:sp>
          <p:nvSpPr>
            <p:cNvPr id="165921" name="Text Box 28"/>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answer RRs</a:t>
              </a:r>
            </a:p>
          </p:txBody>
        </p:sp>
        <p:sp>
          <p:nvSpPr>
            <p:cNvPr id="165922" name="Text Box 30"/>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answers (variable # of RRs)</a:t>
              </a:r>
            </a:p>
          </p:txBody>
        </p:sp>
        <p:sp>
          <p:nvSpPr>
            <p:cNvPr id="165923" name="Text Box 31"/>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authority (variable # of RRs)</a:t>
              </a:r>
            </a:p>
          </p:txBody>
        </p:sp>
        <p:sp>
          <p:nvSpPr>
            <p:cNvPr id="165924" name="Text Box 32"/>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additional info (variable # of RRs)</a:t>
              </a:r>
            </a:p>
          </p:txBody>
        </p:sp>
      </p:grpSp>
      <p:sp>
        <p:nvSpPr>
          <p:cNvPr id="165896" name="Line 34"/>
          <p:cNvSpPr>
            <a:spLocks noChangeShapeType="1"/>
          </p:cNvSpPr>
          <p:nvPr/>
        </p:nvSpPr>
        <p:spPr bwMode="auto">
          <a:xfrm flipV="1">
            <a:off x="4941889" y="2568576"/>
            <a:ext cx="1165225" cy="32702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897" name="Line 35"/>
          <p:cNvSpPr>
            <a:spLocks noChangeShapeType="1"/>
          </p:cNvSpPr>
          <p:nvPr/>
        </p:nvSpPr>
        <p:spPr bwMode="auto">
          <a:xfrm flipV="1">
            <a:off x="3046414" y="2547939"/>
            <a:ext cx="5183187" cy="140493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165898" name="Group 60"/>
          <p:cNvGrpSpPr>
            <a:grpSpLocks/>
          </p:cNvGrpSpPr>
          <p:nvPr/>
        </p:nvGrpSpPr>
        <p:grpSpPr bwMode="auto">
          <a:xfrm>
            <a:off x="5795964" y="1895475"/>
            <a:ext cx="1747837" cy="274638"/>
            <a:chOff x="2691" y="1194"/>
            <a:chExt cx="1101" cy="173"/>
          </a:xfrm>
        </p:grpSpPr>
        <p:sp>
          <p:nvSpPr>
            <p:cNvPr id="165903" name="Text Box 57"/>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200">
                  <a:latin typeface="Arial" charset="0"/>
                </a:rPr>
                <a:t>2 bytes</a:t>
              </a:r>
            </a:p>
          </p:txBody>
        </p:sp>
        <p:sp>
          <p:nvSpPr>
            <p:cNvPr id="165904" name="Line 58"/>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5905" name="Line 59"/>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65899" name="Group 61"/>
          <p:cNvGrpSpPr>
            <a:grpSpLocks/>
          </p:cNvGrpSpPr>
          <p:nvPr/>
        </p:nvGrpSpPr>
        <p:grpSpPr bwMode="auto">
          <a:xfrm>
            <a:off x="7570789" y="1895475"/>
            <a:ext cx="1747837" cy="274638"/>
            <a:chOff x="2691" y="1194"/>
            <a:chExt cx="1101" cy="173"/>
          </a:xfrm>
        </p:grpSpPr>
        <p:sp>
          <p:nvSpPr>
            <p:cNvPr id="165900" name="Text Box 62"/>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200">
                  <a:latin typeface="Arial" charset="0"/>
                </a:rPr>
                <a:t>2 bytes</a:t>
              </a:r>
            </a:p>
          </p:txBody>
        </p:sp>
        <p:sp>
          <p:nvSpPr>
            <p:cNvPr id="165901" name="Line 63"/>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5902" name="Line 64"/>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289583813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latin typeface="Tahoma" charset="0"/>
              </a:rPr>
              <a:t>Application Layer</a:t>
            </a:r>
          </a:p>
        </p:txBody>
      </p:sp>
      <p:sp>
        <p:nvSpPr>
          <p:cNvPr id="167939" name="Text Box 4"/>
          <p:cNvSpPr txBox="1">
            <a:spLocks noChangeArrowheads="1"/>
          </p:cNvSpPr>
          <p:nvPr/>
        </p:nvSpPr>
        <p:spPr bwMode="auto">
          <a:xfrm>
            <a:off x="2709864" y="3703638"/>
            <a:ext cx="19018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spcBef>
                <a:spcPct val="0"/>
              </a:spcBef>
              <a:buClrTx/>
              <a:buSzTx/>
              <a:buFontTx/>
              <a:buNone/>
            </a:pPr>
            <a:r>
              <a:rPr lang="en-US" altLang="x-none" sz="2000"/>
              <a:t>name, type fields</a:t>
            </a:r>
          </a:p>
          <a:p>
            <a:pPr algn="r">
              <a:spcBef>
                <a:spcPct val="0"/>
              </a:spcBef>
              <a:buClrTx/>
              <a:buSzTx/>
              <a:buFontTx/>
              <a:buNone/>
            </a:pPr>
            <a:r>
              <a:rPr lang="en-US" altLang="x-none" sz="2000"/>
              <a:t> for a query</a:t>
            </a:r>
            <a:endParaRPr lang="en-US" altLang="x-none" sz="2400"/>
          </a:p>
        </p:txBody>
      </p:sp>
      <p:sp>
        <p:nvSpPr>
          <p:cNvPr id="167940" name="Text Box 5"/>
          <p:cNvSpPr txBox="1">
            <a:spLocks noChangeArrowheads="1"/>
          </p:cNvSpPr>
          <p:nvPr/>
        </p:nvSpPr>
        <p:spPr bwMode="auto">
          <a:xfrm>
            <a:off x="2446339" y="4425950"/>
            <a:ext cx="21685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spcBef>
                <a:spcPct val="0"/>
              </a:spcBef>
              <a:buClrTx/>
              <a:buSzTx/>
              <a:buFontTx/>
              <a:buNone/>
            </a:pPr>
            <a:r>
              <a:rPr lang="en-US" altLang="x-none" sz="2000"/>
              <a:t>RRs in response</a:t>
            </a:r>
          </a:p>
          <a:p>
            <a:pPr algn="r">
              <a:spcBef>
                <a:spcPct val="0"/>
              </a:spcBef>
              <a:buClrTx/>
              <a:buSzTx/>
              <a:buFontTx/>
              <a:buNone/>
            </a:pPr>
            <a:r>
              <a:rPr lang="en-US" altLang="x-none" sz="2000"/>
              <a:t>to query</a:t>
            </a:r>
            <a:endParaRPr lang="en-US" altLang="x-none" sz="2400"/>
          </a:p>
        </p:txBody>
      </p:sp>
      <p:sp>
        <p:nvSpPr>
          <p:cNvPr id="167941" name="Text Box 6"/>
          <p:cNvSpPr txBox="1">
            <a:spLocks noChangeArrowheads="1"/>
          </p:cNvSpPr>
          <p:nvPr/>
        </p:nvSpPr>
        <p:spPr bwMode="auto">
          <a:xfrm>
            <a:off x="2305050" y="5078413"/>
            <a:ext cx="23129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spcBef>
                <a:spcPct val="0"/>
              </a:spcBef>
              <a:buClrTx/>
              <a:buSzTx/>
              <a:buFontTx/>
              <a:buNone/>
            </a:pPr>
            <a:r>
              <a:rPr lang="en-US" altLang="x-none" sz="2000"/>
              <a:t>records for</a:t>
            </a:r>
          </a:p>
          <a:p>
            <a:pPr algn="r">
              <a:spcBef>
                <a:spcPct val="0"/>
              </a:spcBef>
              <a:buClrTx/>
              <a:buSzTx/>
              <a:buFontTx/>
              <a:buNone/>
            </a:pPr>
            <a:r>
              <a:rPr lang="en-US" altLang="x-none" sz="2000"/>
              <a:t>authoritative servers</a:t>
            </a:r>
            <a:endParaRPr lang="en-US" altLang="x-none" sz="2400"/>
          </a:p>
        </p:txBody>
      </p:sp>
      <p:sp>
        <p:nvSpPr>
          <p:cNvPr id="167942" name="Text Box 7"/>
          <p:cNvSpPr txBox="1">
            <a:spLocks noChangeArrowheads="1"/>
          </p:cNvSpPr>
          <p:nvPr/>
        </p:nvSpPr>
        <p:spPr bwMode="auto">
          <a:xfrm>
            <a:off x="2211388" y="5797550"/>
            <a:ext cx="23939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gn="r">
              <a:spcBef>
                <a:spcPct val="0"/>
              </a:spcBef>
              <a:buClrTx/>
              <a:buSzTx/>
              <a:buFontTx/>
              <a:buNone/>
            </a:pPr>
            <a:r>
              <a:rPr lang="en-US" altLang="x-none" sz="2000"/>
              <a:t>additional </a:t>
            </a:r>
            <a:r>
              <a:rPr lang="ja-JP" altLang="en-US" sz="2000"/>
              <a:t>“</a:t>
            </a:r>
            <a:r>
              <a:rPr lang="en-US" altLang="ja-JP" sz="2000"/>
              <a:t>helpful</a:t>
            </a:r>
            <a:r>
              <a:rPr lang="ja-JP" altLang="en-US" sz="2000"/>
              <a:t>”</a:t>
            </a:r>
            <a:endParaRPr lang="en-US" altLang="ja-JP" sz="2000"/>
          </a:p>
          <a:p>
            <a:pPr algn="r">
              <a:spcBef>
                <a:spcPct val="0"/>
              </a:spcBef>
              <a:buClrTx/>
              <a:buSzTx/>
              <a:buFontTx/>
              <a:buNone/>
            </a:pPr>
            <a:r>
              <a:rPr lang="en-US" altLang="x-none" sz="2000"/>
              <a:t>info that may be used</a:t>
            </a:r>
            <a:endParaRPr lang="en-US" altLang="x-none" sz="2400"/>
          </a:p>
        </p:txBody>
      </p:sp>
      <p:grpSp>
        <p:nvGrpSpPr>
          <p:cNvPr id="167943" name="Group 17"/>
          <p:cNvGrpSpPr>
            <a:grpSpLocks/>
          </p:cNvGrpSpPr>
          <p:nvPr/>
        </p:nvGrpSpPr>
        <p:grpSpPr bwMode="auto">
          <a:xfrm>
            <a:off x="5765801" y="2216150"/>
            <a:ext cx="3725863" cy="4184650"/>
            <a:chOff x="2672" y="1396"/>
            <a:chExt cx="2347" cy="2636"/>
          </a:xfrm>
        </p:grpSpPr>
        <p:sp>
          <p:nvSpPr>
            <p:cNvPr id="167958" name="Rectangle 18"/>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67959" name="Rectangle 19"/>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endParaRPr lang="x-none" altLang="x-none" sz="2000">
                <a:latin typeface="Arial" charset="0"/>
              </a:endParaRPr>
            </a:p>
          </p:txBody>
        </p:sp>
        <p:sp>
          <p:nvSpPr>
            <p:cNvPr id="167960" name="Line 20"/>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1" name="Line 21"/>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2" name="Line 22"/>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3" name="Line 23"/>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4" name="Line 24"/>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5" name="Line 25"/>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6" name="Line 26"/>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67" name="Text Box 27"/>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identification</a:t>
              </a:r>
            </a:p>
          </p:txBody>
        </p:sp>
        <p:sp>
          <p:nvSpPr>
            <p:cNvPr id="167968" name="Text Box 28"/>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flags</a:t>
              </a:r>
            </a:p>
          </p:txBody>
        </p:sp>
        <p:sp>
          <p:nvSpPr>
            <p:cNvPr id="167969" name="Text Box 29"/>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questions</a:t>
              </a:r>
            </a:p>
          </p:txBody>
        </p:sp>
        <p:sp>
          <p:nvSpPr>
            <p:cNvPr id="167970" name="Text Box 30"/>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questions (variable # of questions)</a:t>
              </a:r>
            </a:p>
          </p:txBody>
        </p:sp>
        <p:sp>
          <p:nvSpPr>
            <p:cNvPr id="167971" name="Text Box 31"/>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additional RRs</a:t>
              </a:r>
            </a:p>
          </p:txBody>
        </p:sp>
        <p:sp>
          <p:nvSpPr>
            <p:cNvPr id="167972" name="Text Box 32"/>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authority RRs</a:t>
              </a:r>
            </a:p>
          </p:txBody>
        </p:sp>
        <p:sp>
          <p:nvSpPr>
            <p:cNvPr id="167973" name="Text Box 33"/>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 answer RRs</a:t>
              </a:r>
            </a:p>
          </p:txBody>
        </p:sp>
        <p:sp>
          <p:nvSpPr>
            <p:cNvPr id="167974" name="Text Box 34"/>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answers (variable # of RRs)</a:t>
              </a:r>
            </a:p>
          </p:txBody>
        </p:sp>
        <p:sp>
          <p:nvSpPr>
            <p:cNvPr id="167975" name="Text Box 35"/>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authority (variable # of RRs)</a:t>
              </a:r>
            </a:p>
          </p:txBody>
        </p:sp>
        <p:sp>
          <p:nvSpPr>
            <p:cNvPr id="167976" name="Text Box 36"/>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600">
                  <a:latin typeface="Arial" charset="0"/>
                </a:rPr>
                <a:t>additional info (variable # of RRs)</a:t>
              </a:r>
            </a:p>
          </p:txBody>
        </p:sp>
      </p:grpSp>
      <p:sp>
        <p:nvSpPr>
          <p:cNvPr id="167944" name="Line 37"/>
          <p:cNvSpPr>
            <a:spLocks noChangeShapeType="1"/>
          </p:cNvSpPr>
          <p:nvPr/>
        </p:nvSpPr>
        <p:spPr bwMode="auto">
          <a:xfrm flipH="1">
            <a:off x="4625975" y="6062663"/>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5" name="Line 38"/>
          <p:cNvSpPr>
            <a:spLocks noChangeShapeType="1"/>
          </p:cNvSpPr>
          <p:nvPr/>
        </p:nvSpPr>
        <p:spPr bwMode="auto">
          <a:xfrm flipH="1">
            <a:off x="4633913" y="5403850"/>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6" name="Line 39"/>
          <p:cNvSpPr>
            <a:spLocks noChangeShapeType="1"/>
          </p:cNvSpPr>
          <p:nvPr/>
        </p:nvSpPr>
        <p:spPr bwMode="auto">
          <a:xfrm flipH="1">
            <a:off x="4641850" y="4745038"/>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947" name="Line 40"/>
          <p:cNvSpPr>
            <a:spLocks noChangeShapeType="1"/>
          </p:cNvSpPr>
          <p:nvPr/>
        </p:nvSpPr>
        <p:spPr bwMode="auto">
          <a:xfrm flipH="1">
            <a:off x="4627563" y="4019550"/>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67948" name="Picture 41"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9301" y="8858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9" name="Rectangle 2"/>
          <p:cNvSpPr>
            <a:spLocks noChangeArrowheads="1"/>
          </p:cNvSpPr>
          <p:nvPr/>
        </p:nvSpPr>
        <p:spPr bwMode="auto">
          <a:xfrm>
            <a:off x="1970088" y="217489"/>
            <a:ext cx="77724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4000">
                <a:solidFill>
                  <a:srgbClr val="000099"/>
                </a:solidFill>
              </a:rPr>
              <a:t>DNS protocol, messages</a:t>
            </a:r>
            <a:endParaRPr lang="en-US" altLang="x-none" sz="4400">
              <a:solidFill>
                <a:srgbClr val="000099"/>
              </a:solidFill>
            </a:endParaRPr>
          </a:p>
        </p:txBody>
      </p:sp>
      <p:grpSp>
        <p:nvGrpSpPr>
          <p:cNvPr id="167950" name="Group 43"/>
          <p:cNvGrpSpPr>
            <a:grpSpLocks/>
          </p:cNvGrpSpPr>
          <p:nvPr/>
        </p:nvGrpSpPr>
        <p:grpSpPr bwMode="auto">
          <a:xfrm>
            <a:off x="5795964" y="1895475"/>
            <a:ext cx="1747837" cy="274638"/>
            <a:chOff x="2691" y="1194"/>
            <a:chExt cx="1101" cy="173"/>
          </a:xfrm>
        </p:grpSpPr>
        <p:sp>
          <p:nvSpPr>
            <p:cNvPr id="167955" name="Text Box 44"/>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200">
                  <a:latin typeface="Arial" charset="0"/>
                </a:rPr>
                <a:t>2 bytes</a:t>
              </a:r>
            </a:p>
          </p:txBody>
        </p:sp>
        <p:sp>
          <p:nvSpPr>
            <p:cNvPr id="167956" name="Line 45"/>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7957" name="Line 46"/>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167951" name="Group 47"/>
          <p:cNvGrpSpPr>
            <a:grpSpLocks/>
          </p:cNvGrpSpPr>
          <p:nvPr/>
        </p:nvGrpSpPr>
        <p:grpSpPr bwMode="auto">
          <a:xfrm>
            <a:off x="7570789" y="1895475"/>
            <a:ext cx="1747837" cy="274638"/>
            <a:chOff x="2691" y="1194"/>
            <a:chExt cx="1101" cy="173"/>
          </a:xfrm>
        </p:grpSpPr>
        <p:sp>
          <p:nvSpPr>
            <p:cNvPr id="167952" name="Text Box 48"/>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chemeClr val="accent2"/>
                </a:buClr>
                <a:buSzPct val="85000"/>
                <a:buFont typeface="ZapfDingbats" charset="0"/>
                <a:buNone/>
              </a:pPr>
              <a:r>
                <a:rPr lang="en-US" altLang="x-none" sz="1200">
                  <a:latin typeface="Arial" charset="0"/>
                </a:rPr>
                <a:t>2 bytes</a:t>
              </a:r>
            </a:p>
          </p:txBody>
        </p:sp>
        <p:sp>
          <p:nvSpPr>
            <p:cNvPr id="167953" name="Line 49"/>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7954" name="Line 50"/>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140459478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3"/>
          <p:cNvSpPr>
            <a:spLocks noGrp="1" noChangeArrowheads="1"/>
          </p:cNvSpPr>
          <p:nvPr>
            <p:ph sz="half" idx="1"/>
          </p:nvPr>
        </p:nvSpPr>
        <p:spPr>
          <a:xfrm>
            <a:off x="2057400" y="1992313"/>
            <a:ext cx="3810000" cy="3657600"/>
          </a:xfrm>
        </p:spPr>
        <p:txBody>
          <a:bodyPr>
            <a:normAutofit fontScale="92500" lnSpcReduction="10000"/>
          </a:bodyPr>
          <a:lstStyle/>
          <a:p>
            <a:pPr marL="287338" indent="-287338"/>
            <a:r>
              <a:rPr lang="en-US" altLang="x-none" sz="2400">
                <a:latin typeface="Gill Sans MT" charset="0"/>
                <a:ea typeface="ＭＳ Ｐゴシック" charset="-128"/>
              </a:rPr>
              <a:t>typical request/reply message exchange:</a:t>
            </a:r>
          </a:p>
          <a:p>
            <a:pPr marL="681038" lvl="1" indent="-223838"/>
            <a:r>
              <a:rPr lang="en-US" altLang="x-none">
                <a:latin typeface="Gill Sans MT" charset="0"/>
                <a:ea typeface="ＭＳ Ｐゴシック" charset="-128"/>
              </a:rPr>
              <a:t>client requests info or service</a:t>
            </a:r>
          </a:p>
          <a:p>
            <a:pPr marL="681038" lvl="1" indent="-223838"/>
            <a:r>
              <a:rPr lang="en-US" altLang="x-none">
                <a:latin typeface="Gill Sans MT" charset="0"/>
                <a:ea typeface="ＭＳ Ｐゴシック" charset="-128"/>
              </a:rPr>
              <a:t>server responds with data, status code</a:t>
            </a:r>
          </a:p>
          <a:p>
            <a:pPr marL="287338" indent="-287338"/>
            <a:r>
              <a:rPr lang="en-US" altLang="x-none" sz="2400">
                <a:latin typeface="Gill Sans MT" charset="0"/>
                <a:ea typeface="ＭＳ Ｐゴシック" charset="-128"/>
              </a:rPr>
              <a:t>message formats:</a:t>
            </a:r>
          </a:p>
          <a:p>
            <a:pPr marL="681038" lvl="1" indent="-223838"/>
            <a:r>
              <a:rPr lang="en-US" altLang="x-none" i="1">
                <a:solidFill>
                  <a:srgbClr val="000090"/>
                </a:solidFill>
                <a:latin typeface="Gill Sans MT" charset="0"/>
                <a:ea typeface="ＭＳ Ｐゴシック" charset="-128"/>
              </a:rPr>
              <a:t>headers</a:t>
            </a:r>
            <a:r>
              <a:rPr lang="en-US" altLang="x-none">
                <a:latin typeface="Gill Sans MT" charset="0"/>
                <a:ea typeface="ＭＳ Ｐゴシック" charset="-128"/>
              </a:rPr>
              <a:t>: fields giving info about data</a:t>
            </a:r>
          </a:p>
          <a:p>
            <a:pPr marL="681038" lvl="1" indent="-223838"/>
            <a:r>
              <a:rPr lang="en-US" altLang="x-none" i="1">
                <a:solidFill>
                  <a:srgbClr val="000090"/>
                </a:solidFill>
                <a:latin typeface="Gill Sans MT" charset="0"/>
                <a:ea typeface="ＭＳ Ｐゴシック" charset="-128"/>
              </a:rPr>
              <a:t>data: </a:t>
            </a:r>
            <a:r>
              <a:rPr lang="en-US" altLang="x-none">
                <a:latin typeface="Gill Sans MT" charset="0"/>
                <a:ea typeface="ＭＳ Ｐゴシック" charset="-128"/>
              </a:rPr>
              <a:t>info(payload)  being communicated</a:t>
            </a:r>
          </a:p>
        </p:txBody>
      </p:sp>
      <p:sp>
        <p:nvSpPr>
          <p:cNvPr id="233474" name="Rectangle 7"/>
          <p:cNvSpPr>
            <a:spLocks noGrp="1" noChangeArrowheads="1"/>
          </p:cNvSpPr>
          <p:nvPr>
            <p:ph type="ftr"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1200">
                <a:solidFill>
                  <a:srgbClr val="000000"/>
                </a:solidFill>
                <a:latin typeface="Tahoma" charset="0"/>
              </a:rPr>
              <a:t>Application Layer</a:t>
            </a:r>
          </a:p>
        </p:txBody>
      </p:sp>
      <p:sp>
        <p:nvSpPr>
          <p:cNvPr id="233476" name="Rectangle 5"/>
          <p:cNvSpPr>
            <a:spLocks noChangeArrowheads="1"/>
          </p:cNvSpPr>
          <p:nvPr/>
        </p:nvSpPr>
        <p:spPr bwMode="auto">
          <a:xfrm>
            <a:off x="6127751" y="1976438"/>
            <a:ext cx="4081463" cy="367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7013" indent="-227013">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681038" indent="-223838">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buClr>
                <a:srgbClr val="3333CC"/>
              </a:buClr>
              <a:buSzPct val="85000"/>
              <a:buFont typeface="ZapfDingbats" charset="0"/>
              <a:buNone/>
            </a:pPr>
            <a:r>
              <a:rPr lang="en-US" altLang="x-none" i="1">
                <a:solidFill>
                  <a:srgbClr val="CC0000"/>
                </a:solidFill>
              </a:rPr>
              <a:t>important themes:</a:t>
            </a:r>
            <a:r>
              <a:rPr lang="en-US" altLang="x-none" sz="2400" i="1">
                <a:solidFill>
                  <a:srgbClr val="FF3300"/>
                </a:solidFill>
              </a:rPr>
              <a:t> </a:t>
            </a:r>
          </a:p>
          <a:p>
            <a:pPr>
              <a:lnSpc>
                <a:spcPct val="100000"/>
              </a:lnSpc>
            </a:pPr>
            <a:r>
              <a:rPr lang="en-US" altLang="x-none" sz="2400">
                <a:solidFill>
                  <a:srgbClr val="000000"/>
                </a:solidFill>
              </a:rPr>
              <a:t>control vs. messages</a:t>
            </a:r>
          </a:p>
          <a:p>
            <a:pPr lvl="1">
              <a:lnSpc>
                <a:spcPct val="100000"/>
              </a:lnSpc>
            </a:pPr>
            <a:r>
              <a:rPr lang="en-US" altLang="x-none">
                <a:solidFill>
                  <a:srgbClr val="000000"/>
                </a:solidFill>
              </a:rPr>
              <a:t>in-band, out-of-band</a:t>
            </a:r>
          </a:p>
          <a:p>
            <a:pPr>
              <a:lnSpc>
                <a:spcPct val="100000"/>
              </a:lnSpc>
            </a:pPr>
            <a:r>
              <a:rPr lang="en-US" altLang="x-none" sz="2400">
                <a:solidFill>
                  <a:srgbClr val="000000"/>
                </a:solidFill>
              </a:rPr>
              <a:t>centralized vs. decentralized </a:t>
            </a:r>
          </a:p>
          <a:p>
            <a:pPr>
              <a:lnSpc>
                <a:spcPct val="100000"/>
              </a:lnSpc>
            </a:pPr>
            <a:r>
              <a:rPr lang="en-US" altLang="x-none" sz="2400">
                <a:solidFill>
                  <a:srgbClr val="000000"/>
                </a:solidFill>
              </a:rPr>
              <a:t>stateless vs. stateful</a:t>
            </a:r>
          </a:p>
          <a:p>
            <a:pPr>
              <a:lnSpc>
                <a:spcPct val="100000"/>
              </a:lnSpc>
            </a:pPr>
            <a:r>
              <a:rPr lang="en-US" altLang="x-none" sz="2400">
                <a:solidFill>
                  <a:srgbClr val="000000"/>
                </a:solidFill>
              </a:rPr>
              <a:t>reliable vs. unreliable message transfer </a:t>
            </a:r>
          </a:p>
          <a:p>
            <a:pPr>
              <a:lnSpc>
                <a:spcPct val="100000"/>
              </a:lnSpc>
            </a:pPr>
            <a:r>
              <a:rPr lang="ja-JP" altLang="en-US" sz="2400">
                <a:solidFill>
                  <a:srgbClr val="000000"/>
                </a:solidFill>
              </a:rPr>
              <a:t>“</a:t>
            </a:r>
            <a:r>
              <a:rPr lang="en-US" altLang="ja-JP" sz="2400">
                <a:solidFill>
                  <a:srgbClr val="000000"/>
                </a:solidFill>
              </a:rPr>
              <a:t>complexity at network edge</a:t>
            </a:r>
            <a:r>
              <a:rPr lang="ja-JP" altLang="en-US" sz="2400">
                <a:solidFill>
                  <a:srgbClr val="000000"/>
                </a:solidFill>
              </a:rPr>
              <a:t>”</a:t>
            </a:r>
            <a:endParaRPr lang="en-US" altLang="x-none" sz="2400">
              <a:solidFill>
                <a:srgbClr val="000000"/>
              </a:solidFill>
            </a:endParaRPr>
          </a:p>
        </p:txBody>
      </p:sp>
      <p:pic>
        <p:nvPicPr>
          <p:cNvPr id="233477" name="Picture 11"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7088" y="833439"/>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478" name="Rectangle 2"/>
          <p:cNvSpPr>
            <a:spLocks noChangeArrowheads="1"/>
          </p:cNvSpPr>
          <p:nvPr/>
        </p:nvSpPr>
        <p:spPr bwMode="auto">
          <a:xfrm>
            <a:off x="2030413" y="195263"/>
            <a:ext cx="5746750"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lnSpc>
                <a:spcPct val="100000"/>
              </a:lnSpc>
              <a:spcBef>
                <a:spcPct val="0"/>
              </a:spcBef>
              <a:buClrTx/>
              <a:buSzTx/>
              <a:buFontTx/>
              <a:buNone/>
            </a:pPr>
            <a:r>
              <a:rPr lang="en-US" altLang="x-none" sz="4400" dirty="0">
                <a:solidFill>
                  <a:srgbClr val="000099"/>
                </a:solidFill>
              </a:rPr>
              <a:t>L5:  summary</a:t>
            </a:r>
          </a:p>
        </p:txBody>
      </p:sp>
      <p:sp>
        <p:nvSpPr>
          <p:cNvPr id="233479" name="Rectangle 4"/>
          <p:cNvSpPr>
            <a:spLocks noChangeArrowheads="1"/>
          </p:cNvSpPr>
          <p:nvPr/>
        </p:nvSpPr>
        <p:spPr bwMode="auto">
          <a:xfrm>
            <a:off x="2055813" y="1201739"/>
            <a:ext cx="7581900"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nSpc>
                <a:spcPct val="85000"/>
              </a:lnSpc>
              <a:spcBef>
                <a:spcPct val="20000"/>
              </a:spcBef>
              <a:buClr>
                <a:srgbClr val="000099"/>
              </a:buClr>
              <a:buSzPct val="100000"/>
              <a:buFont typeface="Wingdings" charset="2"/>
              <a:buChar char="§"/>
              <a:defRPr sz="2800">
                <a:solidFill>
                  <a:schemeClr val="tx1"/>
                </a:solidFill>
                <a:latin typeface="Gill Sans MT" charset="0"/>
                <a:ea typeface="ＭＳ Ｐゴシック" charset="-128"/>
              </a:defRPr>
            </a:lvl1pPr>
            <a:lvl2pPr marL="742950" indent="-285750">
              <a:lnSpc>
                <a:spcPct val="85000"/>
              </a:lnSpc>
              <a:spcBef>
                <a:spcPct val="20000"/>
              </a:spcBef>
              <a:buClr>
                <a:srgbClr val="000099"/>
              </a:buClr>
              <a:buFont typeface="Arial" charset="0"/>
              <a:buChar char="•"/>
              <a:defRPr sz="2400">
                <a:solidFill>
                  <a:schemeClr val="tx1"/>
                </a:solidFill>
                <a:latin typeface="Gill Sans MT" charset="0"/>
                <a:ea typeface="ＭＳ Ｐゴシック" charset="-128"/>
              </a:defRPr>
            </a:lvl2pPr>
            <a:lvl3pPr marL="1143000" indent="-228600">
              <a:spcBef>
                <a:spcPct val="20000"/>
              </a:spcBef>
              <a:buChar char="•"/>
              <a:defRPr sz="2000">
                <a:solidFill>
                  <a:schemeClr val="tx1"/>
                </a:solidFill>
                <a:latin typeface="Comic Sans MS" charset="0"/>
                <a:ea typeface="ＭＳ Ｐゴシック" charset="-128"/>
              </a:defRPr>
            </a:lvl3pPr>
            <a:lvl4pPr marL="1600200" indent="-228600">
              <a:spcBef>
                <a:spcPct val="20000"/>
              </a:spcBef>
              <a:buChar char="–"/>
              <a:defRPr sz="2000">
                <a:solidFill>
                  <a:schemeClr val="tx1"/>
                </a:solidFill>
                <a:latin typeface="Times New Roman" charset="0"/>
                <a:ea typeface="ＭＳ Ｐゴシック" charset="-128"/>
              </a:defRPr>
            </a:lvl4pPr>
            <a:lvl5pPr marL="2057400" indent="-228600">
              <a:spcBef>
                <a:spcPct val="20000"/>
              </a:spcBef>
              <a:buChar char="»"/>
              <a:defRPr sz="2000">
                <a:solidFill>
                  <a:schemeClr val="tx1"/>
                </a:solidFill>
                <a:latin typeface="Times New Roman" charset="0"/>
                <a:ea typeface="ＭＳ Ｐゴシック" charset="-128"/>
              </a:defRPr>
            </a:lvl5pPr>
            <a:lvl6pPr marL="25146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6pPr>
            <a:lvl7pPr marL="29718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7pPr>
            <a:lvl8pPr marL="34290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8pPr>
            <a:lvl9pPr marL="3886200" indent="-228600" eaLnBrk="0" fontAlgn="base" hangingPunct="0">
              <a:spcBef>
                <a:spcPct val="20000"/>
              </a:spcBef>
              <a:spcAft>
                <a:spcPct val="0"/>
              </a:spcAft>
              <a:buChar char="»"/>
              <a:defRPr sz="2000">
                <a:solidFill>
                  <a:schemeClr val="tx1"/>
                </a:solidFill>
                <a:latin typeface="Times New Roman" charset="0"/>
                <a:ea typeface="ＭＳ Ｐゴシック" charset="-128"/>
              </a:defRPr>
            </a:lvl9pPr>
          </a:lstStyle>
          <a:p>
            <a:pPr>
              <a:buSzPct val="65000"/>
              <a:buFont typeface="Wingdings" charset="2"/>
              <a:buNone/>
            </a:pPr>
            <a:r>
              <a:rPr lang="en-US" altLang="x-none" i="1">
                <a:solidFill>
                  <a:srgbClr val="CC0000"/>
                </a:solidFill>
              </a:rPr>
              <a:t>most importantly: learned about protocols! </a:t>
            </a:r>
          </a:p>
        </p:txBody>
      </p:sp>
    </p:spTree>
    <p:extLst>
      <p:ext uri="{BB962C8B-B14F-4D97-AF65-F5344CB8AC3E}">
        <p14:creationId xmlns:p14="http://schemas.microsoft.com/office/powerpoint/2010/main" val="133061407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strike="sngStrike" dirty="0"/>
              <a:t>OSI vs TCP Stack</a:t>
            </a:r>
          </a:p>
          <a:p>
            <a:r>
              <a:rPr lang="en-US" strike="sngStrike" dirty="0"/>
              <a:t>A day in the life of a web request – big picture</a:t>
            </a:r>
          </a:p>
          <a:p>
            <a:r>
              <a:rPr lang="en-US" strike="sngStrike" dirty="0"/>
              <a:t>Network Structure</a:t>
            </a:r>
          </a:p>
          <a:p>
            <a:r>
              <a:rPr lang="en-US" strike="sngStrike" dirty="0"/>
              <a:t>L5 – Application (HTTP, DNS)</a:t>
            </a:r>
          </a:p>
          <a:p>
            <a:r>
              <a:rPr lang="en-US"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8137684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1828800" y="169864"/>
            <a:ext cx="8382000" cy="846137"/>
          </a:xfrm>
        </p:spPr>
        <p:txBody>
          <a:bodyPr/>
          <a:lstStyle/>
          <a:p>
            <a:pPr eaLnBrk="1" hangingPunct="1"/>
            <a:r>
              <a:rPr lang="en-US" altLang="x-none" sz="3600">
                <a:ea typeface="ＭＳ Ｐゴシック" charset="-128"/>
              </a:rPr>
              <a:t>What</a:t>
            </a:r>
            <a:r>
              <a:rPr lang="ja-JP" altLang="en-US" sz="3600">
                <a:ea typeface="ＭＳ Ｐゴシック" charset="-128"/>
              </a:rPr>
              <a:t>’</a:t>
            </a:r>
            <a:r>
              <a:rPr lang="en-US" altLang="ja-JP" sz="3600">
                <a:ea typeface="ＭＳ Ｐゴシック" charset="-128"/>
              </a:rPr>
              <a:t>s the Internet: a service view</a:t>
            </a:r>
            <a:endParaRPr lang="en-US" altLang="x-none">
              <a:ea typeface="ＭＳ Ｐゴシック" charset="-128"/>
            </a:endParaRPr>
          </a:p>
        </p:txBody>
      </p:sp>
      <p:sp>
        <p:nvSpPr>
          <p:cNvPr id="27650" name="Rectangle 3"/>
          <p:cNvSpPr>
            <a:spLocks noGrp="1" noChangeArrowheads="1"/>
          </p:cNvSpPr>
          <p:nvPr>
            <p:ph type="body" sz="half" idx="4294967295"/>
          </p:nvPr>
        </p:nvSpPr>
        <p:spPr>
          <a:xfrm>
            <a:off x="1898651" y="1655764"/>
            <a:ext cx="4435475" cy="4105275"/>
          </a:xfrm>
        </p:spPr>
        <p:txBody>
          <a:bodyPr>
            <a:normAutofit lnSpcReduction="10000"/>
          </a:bodyPr>
          <a:lstStyle/>
          <a:p>
            <a:pPr marL="287338" indent="-287338"/>
            <a:r>
              <a:rPr lang="en-US" altLang="x-none" i="1">
                <a:solidFill>
                  <a:srgbClr val="CC0000"/>
                </a:solidFill>
                <a:ea typeface="ＭＳ Ｐゴシック" charset="-128"/>
              </a:rPr>
              <a:t>infrastructure that provides services to applications:</a:t>
            </a:r>
            <a:endParaRPr lang="en-US" altLang="x-none" sz="2400">
              <a:ea typeface="ＭＳ Ｐゴシック" charset="-128"/>
            </a:endParaRPr>
          </a:p>
          <a:p>
            <a:pPr marL="682625" lvl="1" indent="-225425"/>
            <a:r>
              <a:rPr lang="en-US" altLang="x-none"/>
              <a:t>Web, VoIP, email, games, e-commerce, social nets, …</a:t>
            </a:r>
          </a:p>
          <a:p>
            <a:pPr marL="287338" indent="-287338"/>
            <a:r>
              <a:rPr lang="en-US" altLang="x-none" i="1">
                <a:solidFill>
                  <a:srgbClr val="CC0000"/>
                </a:solidFill>
                <a:ea typeface="ＭＳ Ｐゴシック" charset="-128"/>
              </a:rPr>
              <a:t>provides programming interface to apps</a:t>
            </a:r>
          </a:p>
          <a:p>
            <a:pPr marL="682625" lvl="1" indent="-225425"/>
            <a:r>
              <a:rPr lang="en-US" altLang="x-none"/>
              <a:t>hooks that allow sending and receiving  app programs to </a:t>
            </a:r>
            <a:r>
              <a:rPr lang="ja-JP" altLang="en-US"/>
              <a:t>“</a:t>
            </a:r>
            <a:r>
              <a:rPr lang="en-US" altLang="ja-JP"/>
              <a:t>connect</a:t>
            </a:r>
            <a:r>
              <a:rPr lang="ja-JP" altLang="en-US"/>
              <a:t>”</a:t>
            </a:r>
            <a:r>
              <a:rPr lang="en-US" altLang="ja-JP"/>
              <a:t> to Internet</a:t>
            </a:r>
          </a:p>
          <a:p>
            <a:pPr marL="682625" lvl="1" indent="-225425"/>
            <a:r>
              <a:rPr lang="en-US" altLang="x-none"/>
              <a:t>provides service options, analogous to postal service</a:t>
            </a:r>
          </a:p>
        </p:txBody>
      </p:sp>
      <p:pic>
        <p:nvPicPr>
          <p:cNvPr id="27651" name="Picture 64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0089" y="804864"/>
            <a:ext cx="6548437"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 name="Footer Placeholder 2"/>
          <p:cNvSpPr>
            <a:spLocks noGrp="1"/>
          </p:cNvSpPr>
          <p:nvPr>
            <p:ph type="ftr" sz="quarter" idx="11"/>
          </p:nvPr>
        </p:nvSpPr>
        <p:spPr>
          <a:xfrm>
            <a:off x="8897938" y="6467476"/>
            <a:ext cx="1098550" cy="288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latin typeface="Tahoma" charset="0"/>
              </a:rPr>
              <a:t>Introduction</a:t>
            </a:r>
          </a:p>
        </p:txBody>
      </p:sp>
      <p:grpSp>
        <p:nvGrpSpPr>
          <p:cNvPr id="27654" name="Group 979"/>
          <p:cNvGrpSpPr>
            <a:grpSpLocks/>
          </p:cNvGrpSpPr>
          <p:nvPr/>
        </p:nvGrpSpPr>
        <p:grpSpPr bwMode="auto">
          <a:xfrm>
            <a:off x="6726239" y="1384300"/>
            <a:ext cx="3551237" cy="4743450"/>
            <a:chOff x="5202238" y="1384300"/>
            <a:chExt cx="3551237" cy="4743450"/>
          </a:xfrm>
        </p:grpSpPr>
        <p:sp>
          <p:nvSpPr>
            <p:cNvPr id="27655" name="Freeform 416"/>
            <p:cNvSpPr>
              <a:spLocks/>
            </p:cNvSpPr>
            <p:nvPr/>
          </p:nvSpPr>
          <p:spPr bwMode="auto">
            <a:xfrm>
              <a:off x="7023100" y="2001838"/>
              <a:ext cx="1730375" cy="1125537"/>
            </a:xfrm>
            <a:custGeom>
              <a:avLst/>
              <a:gdLst>
                <a:gd name="T0" fmla="*/ 2147483647 w 765"/>
                <a:gd name="T1" fmla="*/ 2147483647 h 459"/>
                <a:gd name="T2" fmla="*/ 2147483647 w 765"/>
                <a:gd name="T3" fmla="*/ 2147483647 h 459"/>
                <a:gd name="T4" fmla="*/ 2147483647 w 765"/>
                <a:gd name="T5" fmla="*/ 2147483647 h 459"/>
                <a:gd name="T6" fmla="*/ 2147483647 w 765"/>
                <a:gd name="T7" fmla="*/ 2147483647 h 459"/>
                <a:gd name="T8" fmla="*/ 2147483647 w 765"/>
                <a:gd name="T9" fmla="*/ 2147483647 h 459"/>
                <a:gd name="T10" fmla="*/ 2147483647 w 765"/>
                <a:gd name="T11" fmla="*/ 2147483647 h 459"/>
                <a:gd name="T12" fmla="*/ 2147483647 w 765"/>
                <a:gd name="T13" fmla="*/ 2147483647 h 459"/>
                <a:gd name="T14" fmla="*/ 2147483647 w 765"/>
                <a:gd name="T15" fmla="*/ 2147483647 h 459"/>
                <a:gd name="T16" fmla="*/ 2147483647 w 765"/>
                <a:gd name="T17" fmla="*/ 2147483647 h 459"/>
                <a:gd name="T18" fmla="*/ 2147483647 w 765"/>
                <a:gd name="T19" fmla="*/ 2147483647 h 459"/>
                <a:gd name="T20" fmla="*/ 2147483647 w 765"/>
                <a:gd name="T21" fmla="*/ 2147483647 h 459"/>
                <a:gd name="T22" fmla="*/ 2147483647 w 765"/>
                <a:gd name="T23" fmla="*/ 2147483647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rgbClr val="00CCFF"/>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56" name="Freeform 415"/>
            <p:cNvSpPr>
              <a:spLocks/>
            </p:cNvSpPr>
            <p:nvPr/>
          </p:nvSpPr>
          <p:spPr bwMode="auto">
            <a:xfrm>
              <a:off x="7004050" y="3527425"/>
              <a:ext cx="1314450" cy="674688"/>
            </a:xfrm>
            <a:custGeom>
              <a:avLst/>
              <a:gdLst>
                <a:gd name="T0" fmla="*/ 2147483647 w 828"/>
                <a:gd name="T1" fmla="*/ 2147483647 h 425"/>
                <a:gd name="T2" fmla="*/ 2147483647 w 828"/>
                <a:gd name="T3" fmla="*/ 2147483647 h 425"/>
                <a:gd name="T4" fmla="*/ 2147483647 w 828"/>
                <a:gd name="T5" fmla="*/ 2147483647 h 425"/>
                <a:gd name="T6" fmla="*/ 2147483647 w 828"/>
                <a:gd name="T7" fmla="*/ 2147483647 h 425"/>
                <a:gd name="T8" fmla="*/ 2147483647 w 828"/>
                <a:gd name="T9" fmla="*/ 2147483647 h 425"/>
                <a:gd name="T10" fmla="*/ 2147483647 w 828"/>
                <a:gd name="T11" fmla="*/ 2147483647 h 425"/>
                <a:gd name="T12" fmla="*/ 2147483647 w 828"/>
                <a:gd name="T13" fmla="*/ 2147483647 h 425"/>
                <a:gd name="T14" fmla="*/ 2147483647 w 828"/>
                <a:gd name="T15" fmla="*/ 2147483647 h 425"/>
                <a:gd name="T16" fmla="*/ 2147483647 w 828"/>
                <a:gd name="T17" fmla="*/ 2147483647 h 425"/>
                <a:gd name="T18" fmla="*/ 2147483647 w 828"/>
                <a:gd name="T19" fmla="*/ 2147483647 h 425"/>
                <a:gd name="T20" fmla="*/ 2147483647 w 828"/>
                <a:gd name="T21" fmla="*/ 2147483647 h 425"/>
                <a:gd name="T22" fmla="*/ 2147483647 w 828"/>
                <a:gd name="T23" fmla="*/ 2147483647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57" name="Freeform 665"/>
            <p:cNvSpPr>
              <a:spLocks/>
            </p:cNvSpPr>
            <p:nvPr/>
          </p:nvSpPr>
          <p:spPr bwMode="auto">
            <a:xfrm>
              <a:off x="5202238" y="1712913"/>
              <a:ext cx="1736725" cy="1071562"/>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658" name="Group 666"/>
            <p:cNvGrpSpPr>
              <a:grpSpLocks/>
            </p:cNvGrpSpPr>
            <p:nvPr/>
          </p:nvGrpSpPr>
          <p:grpSpPr bwMode="auto">
            <a:xfrm>
              <a:off x="5329977" y="2980450"/>
              <a:ext cx="1458912" cy="933450"/>
              <a:chOff x="2889" y="1631"/>
              <a:chExt cx="980" cy="743"/>
            </a:xfrm>
          </p:grpSpPr>
          <p:sp>
            <p:nvSpPr>
              <p:cNvPr id="28265" name="Rectangle 667"/>
              <p:cNvSpPr>
                <a:spLocks noChangeArrowheads="1"/>
              </p:cNvSpPr>
              <p:nvPr/>
            </p:nvSpPr>
            <p:spPr bwMode="auto">
              <a:xfrm>
                <a:off x="3046" y="1841"/>
                <a:ext cx="663" cy="533"/>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266" name="AutoShape 668"/>
              <p:cNvSpPr>
                <a:spLocks noChangeArrowheads="1"/>
              </p:cNvSpPr>
              <p:nvPr/>
            </p:nvSpPr>
            <p:spPr bwMode="auto">
              <a:xfrm>
                <a:off x="2889" y="1631"/>
                <a:ext cx="980" cy="253"/>
              </a:xfrm>
              <a:prstGeom prst="triangle">
                <a:avLst>
                  <a:gd name="adj" fmla="val 50000"/>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00CCFF"/>
                  </a:solidFill>
                </a:endParaRPr>
              </a:p>
            </p:txBody>
          </p:sp>
        </p:grpSp>
        <p:sp>
          <p:nvSpPr>
            <p:cNvPr id="27659" name="Freeform 669"/>
            <p:cNvSpPr>
              <a:spLocks/>
            </p:cNvSpPr>
            <p:nvPr/>
          </p:nvSpPr>
          <p:spPr bwMode="auto">
            <a:xfrm>
              <a:off x="5364163" y="4331380"/>
              <a:ext cx="3225800" cy="1665288"/>
            </a:xfrm>
            <a:custGeom>
              <a:avLst/>
              <a:gdLst>
                <a:gd name="T0" fmla="*/ 2147483647 w 2032"/>
                <a:gd name="T1" fmla="*/ 2147483647 h 1049"/>
                <a:gd name="T2" fmla="*/ 2147483647 w 2032"/>
                <a:gd name="T3" fmla="*/ 2147483647 h 1049"/>
                <a:gd name="T4" fmla="*/ 2147483647 w 2032"/>
                <a:gd name="T5" fmla="*/ 2147483647 h 1049"/>
                <a:gd name="T6" fmla="*/ 2147483647 w 2032"/>
                <a:gd name="T7" fmla="*/ 2147483647 h 1049"/>
                <a:gd name="T8" fmla="*/ 2147483647 w 2032"/>
                <a:gd name="T9" fmla="*/ 2147483647 h 1049"/>
                <a:gd name="T10" fmla="*/ 2147483647 w 2032"/>
                <a:gd name="T11" fmla="*/ 2147483647 h 1049"/>
                <a:gd name="T12" fmla="*/ 2147483647 w 2032"/>
                <a:gd name="T13" fmla="*/ 2147483647 h 1049"/>
                <a:gd name="T14" fmla="*/ 2147483647 w 2032"/>
                <a:gd name="T15" fmla="*/ 2147483647 h 1049"/>
                <a:gd name="T16" fmla="*/ 2147483647 w 2032"/>
                <a:gd name="T17" fmla="*/ 2147483647 h 1049"/>
                <a:gd name="T18" fmla="*/ 2147483647 w 2032"/>
                <a:gd name="T19" fmla="*/ 2147483647 h 1049"/>
                <a:gd name="T20" fmla="*/ 2147483647 w 2032"/>
                <a:gd name="T21" fmla="*/ 2147483647 h 1049"/>
                <a:gd name="T22" fmla="*/ 2147483647 w 2032"/>
                <a:gd name="T23" fmla="*/ 2147483647 h 1049"/>
                <a:gd name="T24" fmla="*/ 2147483647 w 2032"/>
                <a:gd name="T25" fmla="*/ 2147483647 h 1049"/>
                <a:gd name="T26" fmla="*/ 2147483647 w 2032"/>
                <a:gd name="T27" fmla="*/ 2147483647 h 1049"/>
                <a:gd name="T28" fmla="*/ 2147483647 w 2032"/>
                <a:gd name="T29" fmla="*/ 2147483647 h 1049"/>
                <a:gd name="T30" fmla="*/ 2147483647 w 2032"/>
                <a:gd name="T31" fmla="*/ 2147483647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32"/>
                <a:gd name="T49" fmla="*/ 0 h 1049"/>
                <a:gd name="T50" fmla="*/ 2032 w 2032"/>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60" name="Line 670"/>
            <p:cNvSpPr>
              <a:spLocks noChangeShapeType="1"/>
            </p:cNvSpPr>
            <p:nvPr/>
          </p:nvSpPr>
          <p:spPr bwMode="auto">
            <a:xfrm rot="-5400000">
              <a:off x="7845425" y="5162551"/>
              <a:ext cx="523875" cy="1397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1" name="Line 671"/>
            <p:cNvSpPr>
              <a:spLocks noChangeShapeType="1"/>
            </p:cNvSpPr>
            <p:nvPr/>
          </p:nvSpPr>
          <p:spPr bwMode="auto">
            <a:xfrm rot="5400000" flipV="1">
              <a:off x="7991475" y="5443538"/>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2" name="Line 672"/>
            <p:cNvSpPr>
              <a:spLocks noChangeShapeType="1"/>
            </p:cNvSpPr>
            <p:nvPr/>
          </p:nvSpPr>
          <p:spPr bwMode="auto">
            <a:xfrm rot="-5400000">
              <a:off x="8177213" y="5116513"/>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3" name="Line 674"/>
            <p:cNvSpPr>
              <a:spLocks noChangeShapeType="1"/>
            </p:cNvSpPr>
            <p:nvPr/>
          </p:nvSpPr>
          <p:spPr bwMode="auto">
            <a:xfrm>
              <a:off x="6100763" y="4776788"/>
              <a:ext cx="217487" cy="1000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4" name="Line 675"/>
            <p:cNvSpPr>
              <a:spLocks noChangeShapeType="1"/>
            </p:cNvSpPr>
            <p:nvPr/>
          </p:nvSpPr>
          <p:spPr bwMode="auto">
            <a:xfrm flipV="1">
              <a:off x="5842000" y="5038725"/>
              <a:ext cx="407988" cy="7461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5" name="Line 678"/>
            <p:cNvSpPr>
              <a:spLocks noChangeShapeType="1"/>
            </p:cNvSpPr>
            <p:nvPr/>
          </p:nvSpPr>
          <p:spPr bwMode="auto">
            <a:xfrm flipH="1">
              <a:off x="6267450" y="5102225"/>
              <a:ext cx="144463" cy="1698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6" name="Line 679"/>
            <p:cNvSpPr>
              <a:spLocks noChangeShapeType="1"/>
            </p:cNvSpPr>
            <p:nvPr/>
          </p:nvSpPr>
          <p:spPr bwMode="auto">
            <a:xfrm flipH="1" flipV="1">
              <a:off x="6586538" y="5110163"/>
              <a:ext cx="76200" cy="16351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7" name="Line 680"/>
            <p:cNvSpPr>
              <a:spLocks noChangeShapeType="1"/>
            </p:cNvSpPr>
            <p:nvPr/>
          </p:nvSpPr>
          <p:spPr bwMode="auto">
            <a:xfrm>
              <a:off x="6743700" y="5056188"/>
              <a:ext cx="503238" cy="269875"/>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8" name="Line 682"/>
            <p:cNvSpPr>
              <a:spLocks noChangeShapeType="1"/>
            </p:cNvSpPr>
            <p:nvPr/>
          </p:nvSpPr>
          <p:spPr bwMode="auto">
            <a:xfrm>
              <a:off x="6284913" y="3551238"/>
              <a:ext cx="0" cy="1063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69" name="Line 683"/>
            <p:cNvSpPr>
              <a:spLocks noChangeShapeType="1"/>
            </p:cNvSpPr>
            <p:nvPr/>
          </p:nvSpPr>
          <p:spPr bwMode="auto">
            <a:xfrm flipV="1">
              <a:off x="5891213" y="3736975"/>
              <a:ext cx="16827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7670" name="Picture 684"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0388" y="3548063"/>
              <a:ext cx="3698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71" name="Line 685"/>
            <p:cNvSpPr>
              <a:spLocks noChangeShapeType="1"/>
            </p:cNvSpPr>
            <p:nvPr/>
          </p:nvSpPr>
          <p:spPr bwMode="auto">
            <a:xfrm rot="5400000" flipV="1">
              <a:off x="7994650" y="5440363"/>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72" name="Line 686"/>
            <p:cNvSpPr>
              <a:spLocks noChangeShapeType="1"/>
            </p:cNvSpPr>
            <p:nvPr/>
          </p:nvSpPr>
          <p:spPr bwMode="auto">
            <a:xfrm flipV="1">
              <a:off x="5894388" y="3733800"/>
              <a:ext cx="16827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7673" name="Picture 708"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41975" y="3546475"/>
              <a:ext cx="36988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74" name="Line 711"/>
            <p:cNvSpPr>
              <a:spLocks noChangeShapeType="1"/>
            </p:cNvSpPr>
            <p:nvPr/>
          </p:nvSpPr>
          <p:spPr bwMode="auto">
            <a:xfrm>
              <a:off x="7396163" y="3816350"/>
              <a:ext cx="163512" cy="1206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5" name="Line 712"/>
            <p:cNvSpPr>
              <a:spLocks noChangeShapeType="1"/>
            </p:cNvSpPr>
            <p:nvPr/>
          </p:nvSpPr>
          <p:spPr bwMode="auto">
            <a:xfrm>
              <a:off x="7493000" y="3736975"/>
              <a:ext cx="279400"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6" name="Line 713"/>
            <p:cNvSpPr>
              <a:spLocks noChangeShapeType="1"/>
            </p:cNvSpPr>
            <p:nvPr/>
          </p:nvSpPr>
          <p:spPr bwMode="auto">
            <a:xfrm flipV="1">
              <a:off x="7729538" y="3822700"/>
              <a:ext cx="134937" cy="1047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7" name="Line 714"/>
            <p:cNvSpPr>
              <a:spLocks noChangeShapeType="1"/>
            </p:cNvSpPr>
            <p:nvPr/>
          </p:nvSpPr>
          <p:spPr bwMode="auto">
            <a:xfrm>
              <a:off x="6723063" y="2590800"/>
              <a:ext cx="509587"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8" name="Line 715"/>
            <p:cNvSpPr>
              <a:spLocks noChangeShapeType="1"/>
            </p:cNvSpPr>
            <p:nvPr/>
          </p:nvSpPr>
          <p:spPr bwMode="auto">
            <a:xfrm>
              <a:off x="7358063" y="4700588"/>
              <a:ext cx="390525" cy="1841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79" name="Line 716"/>
            <p:cNvSpPr>
              <a:spLocks noChangeShapeType="1"/>
            </p:cNvSpPr>
            <p:nvPr/>
          </p:nvSpPr>
          <p:spPr bwMode="auto">
            <a:xfrm flipV="1">
              <a:off x="6737350" y="4687888"/>
              <a:ext cx="322263" cy="198437"/>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0" name="Line 717"/>
            <p:cNvSpPr>
              <a:spLocks noChangeShapeType="1"/>
            </p:cNvSpPr>
            <p:nvPr/>
          </p:nvSpPr>
          <p:spPr bwMode="auto">
            <a:xfrm flipV="1">
              <a:off x="6780213" y="4979988"/>
              <a:ext cx="971550"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1" name="Line 718"/>
            <p:cNvSpPr>
              <a:spLocks noChangeShapeType="1"/>
            </p:cNvSpPr>
            <p:nvPr/>
          </p:nvSpPr>
          <p:spPr bwMode="auto">
            <a:xfrm flipV="1">
              <a:off x="7577138" y="2495550"/>
              <a:ext cx="123825" cy="87313"/>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2" name="Line 719"/>
            <p:cNvSpPr>
              <a:spLocks noChangeShapeType="1"/>
            </p:cNvSpPr>
            <p:nvPr/>
          </p:nvSpPr>
          <p:spPr bwMode="auto">
            <a:xfrm>
              <a:off x="7405688" y="2668588"/>
              <a:ext cx="0" cy="8255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3" name="Line 720"/>
            <p:cNvSpPr>
              <a:spLocks noChangeShapeType="1"/>
            </p:cNvSpPr>
            <p:nvPr/>
          </p:nvSpPr>
          <p:spPr bwMode="auto">
            <a:xfrm flipV="1">
              <a:off x="7577138" y="2565400"/>
              <a:ext cx="263525" cy="2889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4" name="Line 721"/>
            <p:cNvSpPr>
              <a:spLocks noChangeShapeType="1"/>
            </p:cNvSpPr>
            <p:nvPr/>
          </p:nvSpPr>
          <p:spPr bwMode="auto">
            <a:xfrm>
              <a:off x="7942263" y="2563813"/>
              <a:ext cx="0" cy="1968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5" name="Line 722"/>
            <p:cNvSpPr>
              <a:spLocks noChangeShapeType="1"/>
            </p:cNvSpPr>
            <p:nvPr/>
          </p:nvSpPr>
          <p:spPr bwMode="auto">
            <a:xfrm>
              <a:off x="7596188" y="2870200"/>
              <a:ext cx="188912"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6" name="Line 723"/>
            <p:cNvSpPr>
              <a:spLocks noChangeShapeType="1"/>
            </p:cNvSpPr>
            <p:nvPr/>
          </p:nvSpPr>
          <p:spPr bwMode="auto">
            <a:xfrm>
              <a:off x="8150225" y="2860675"/>
              <a:ext cx="177800" cy="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7" name="Line 724"/>
            <p:cNvSpPr>
              <a:spLocks noChangeShapeType="1"/>
            </p:cNvSpPr>
            <p:nvPr/>
          </p:nvSpPr>
          <p:spPr bwMode="auto">
            <a:xfrm flipH="1">
              <a:off x="7296150" y="2936875"/>
              <a:ext cx="98425" cy="704850"/>
            </a:xfrm>
            <a:prstGeom prst="line">
              <a:avLst/>
            </a:prstGeom>
            <a:noFill/>
            <a:ln w="95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8" name="Line 725"/>
            <p:cNvSpPr>
              <a:spLocks noChangeShapeType="1"/>
            </p:cNvSpPr>
            <p:nvPr/>
          </p:nvSpPr>
          <p:spPr bwMode="auto">
            <a:xfrm flipH="1">
              <a:off x="7888288" y="2936875"/>
              <a:ext cx="111125" cy="72707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89" name="Line 726"/>
            <p:cNvSpPr>
              <a:spLocks noChangeShapeType="1"/>
            </p:cNvSpPr>
            <p:nvPr/>
          </p:nvSpPr>
          <p:spPr bwMode="auto">
            <a:xfrm flipV="1">
              <a:off x="7272338" y="4078288"/>
              <a:ext cx="227012" cy="436562"/>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90" name="Line 727"/>
            <p:cNvSpPr>
              <a:spLocks noChangeShapeType="1"/>
            </p:cNvSpPr>
            <p:nvPr/>
          </p:nvSpPr>
          <p:spPr bwMode="auto">
            <a:xfrm>
              <a:off x="8345488" y="2859088"/>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7691" name="Line 728"/>
            <p:cNvSpPr>
              <a:spLocks noChangeShapeType="1"/>
            </p:cNvSpPr>
            <p:nvPr/>
          </p:nvSpPr>
          <p:spPr bwMode="auto">
            <a:xfrm>
              <a:off x="6289675" y="2406650"/>
              <a:ext cx="152400" cy="95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92" name="Oval 407"/>
            <p:cNvSpPr>
              <a:spLocks noChangeArrowheads="1"/>
            </p:cNvSpPr>
            <p:nvPr/>
          </p:nvSpPr>
          <p:spPr bwMode="auto">
            <a:xfrm>
              <a:off x="6354763" y="2565400"/>
              <a:ext cx="387350" cy="9525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693" name="Rectangle 410"/>
            <p:cNvSpPr>
              <a:spLocks noChangeArrowheads="1"/>
            </p:cNvSpPr>
            <p:nvPr/>
          </p:nvSpPr>
          <p:spPr bwMode="auto">
            <a:xfrm>
              <a:off x="6354763" y="2555875"/>
              <a:ext cx="388937" cy="58738"/>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694" name="Oval 411"/>
            <p:cNvSpPr>
              <a:spLocks noChangeArrowheads="1"/>
            </p:cNvSpPr>
            <p:nvPr/>
          </p:nvSpPr>
          <p:spPr bwMode="auto">
            <a:xfrm>
              <a:off x="6353175" y="2490788"/>
              <a:ext cx="387350" cy="111125"/>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695" name="Group 732"/>
            <p:cNvGrpSpPr>
              <a:grpSpLocks/>
            </p:cNvGrpSpPr>
            <p:nvPr/>
          </p:nvGrpSpPr>
          <p:grpSpPr bwMode="auto">
            <a:xfrm>
              <a:off x="6430963" y="2519363"/>
              <a:ext cx="219075" cy="52387"/>
              <a:chOff x="2468" y="1332"/>
              <a:chExt cx="310" cy="60"/>
            </a:xfrm>
          </p:grpSpPr>
          <p:sp>
            <p:nvSpPr>
              <p:cNvPr id="28263" name="Freeform 73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64" name="Freeform 73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7696" name="Line 735"/>
            <p:cNvSpPr>
              <a:spLocks noChangeShapeType="1"/>
            </p:cNvSpPr>
            <p:nvPr/>
          </p:nvSpPr>
          <p:spPr bwMode="auto">
            <a:xfrm>
              <a:off x="6354763" y="2543175"/>
              <a:ext cx="0" cy="746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697" name="Line 736"/>
            <p:cNvSpPr>
              <a:spLocks noChangeShapeType="1"/>
            </p:cNvSpPr>
            <p:nvPr/>
          </p:nvSpPr>
          <p:spPr bwMode="auto">
            <a:xfrm>
              <a:off x="6740525" y="2546350"/>
              <a:ext cx="0" cy="73025"/>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7698" name="Group 737"/>
            <p:cNvGrpSpPr>
              <a:grpSpLocks/>
            </p:cNvGrpSpPr>
            <p:nvPr/>
          </p:nvGrpSpPr>
          <p:grpSpPr bwMode="auto">
            <a:xfrm>
              <a:off x="7202488" y="2493963"/>
              <a:ext cx="390525" cy="174625"/>
              <a:chOff x="4334" y="1470"/>
              <a:chExt cx="246" cy="107"/>
            </a:xfrm>
          </p:grpSpPr>
          <p:sp>
            <p:nvSpPr>
              <p:cNvPr id="28255"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56"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57"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58" name="Group 741"/>
              <p:cNvGrpSpPr>
                <a:grpSpLocks/>
              </p:cNvGrpSpPr>
              <p:nvPr/>
            </p:nvGrpSpPr>
            <p:grpSpPr bwMode="auto">
              <a:xfrm>
                <a:off x="4383" y="1488"/>
                <a:ext cx="138" cy="33"/>
                <a:chOff x="2468" y="1332"/>
                <a:chExt cx="310" cy="60"/>
              </a:xfrm>
            </p:grpSpPr>
            <p:sp>
              <p:nvSpPr>
                <p:cNvPr id="28261" name="Freeform 74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62" name="Freeform 74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59" name="Line 744"/>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60" name="Line 745"/>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699" name="Group 746"/>
            <p:cNvGrpSpPr>
              <a:grpSpLocks/>
            </p:cNvGrpSpPr>
            <p:nvPr/>
          </p:nvGrpSpPr>
          <p:grpSpPr bwMode="auto">
            <a:xfrm>
              <a:off x="7213600" y="2757488"/>
              <a:ext cx="390525" cy="174625"/>
              <a:chOff x="4334" y="1470"/>
              <a:chExt cx="246" cy="107"/>
            </a:xfrm>
          </p:grpSpPr>
          <p:sp>
            <p:nvSpPr>
              <p:cNvPr id="2824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4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4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50" name="Group 750"/>
              <p:cNvGrpSpPr>
                <a:grpSpLocks/>
              </p:cNvGrpSpPr>
              <p:nvPr/>
            </p:nvGrpSpPr>
            <p:grpSpPr bwMode="auto">
              <a:xfrm>
                <a:off x="4383" y="1488"/>
                <a:ext cx="138" cy="33"/>
                <a:chOff x="2468" y="1332"/>
                <a:chExt cx="310" cy="60"/>
              </a:xfrm>
            </p:grpSpPr>
            <p:sp>
              <p:nvSpPr>
                <p:cNvPr id="28253" name="Freeform 75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54" name="Freeform 75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51" name="Line 753"/>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52" name="Line 754"/>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00" name="Group 764"/>
            <p:cNvGrpSpPr>
              <a:grpSpLocks/>
            </p:cNvGrpSpPr>
            <p:nvPr/>
          </p:nvGrpSpPr>
          <p:grpSpPr bwMode="auto">
            <a:xfrm>
              <a:off x="7689850" y="2393950"/>
              <a:ext cx="390525" cy="174625"/>
              <a:chOff x="4334" y="1470"/>
              <a:chExt cx="246" cy="107"/>
            </a:xfrm>
          </p:grpSpPr>
          <p:sp>
            <p:nvSpPr>
              <p:cNvPr id="28239"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40"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41"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42" name="Group 768"/>
              <p:cNvGrpSpPr>
                <a:grpSpLocks/>
              </p:cNvGrpSpPr>
              <p:nvPr/>
            </p:nvGrpSpPr>
            <p:grpSpPr bwMode="auto">
              <a:xfrm>
                <a:off x="4383" y="1488"/>
                <a:ext cx="138" cy="33"/>
                <a:chOff x="2468" y="1332"/>
                <a:chExt cx="310" cy="60"/>
              </a:xfrm>
            </p:grpSpPr>
            <p:sp>
              <p:nvSpPr>
                <p:cNvPr id="28245" name="Freeform 76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46" name="Freeform 77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43" name="Line 771"/>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44" name="Line 772"/>
              <p:cNvSpPr>
                <a:spLocks noChangeShapeType="1"/>
              </p:cNvSpPr>
              <p:nvPr/>
            </p:nvSpPr>
            <p:spPr bwMode="auto">
              <a:xfrm>
                <a:off x="4578" y="1505"/>
                <a:ext cx="0" cy="46"/>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701" name="Line 782"/>
            <p:cNvSpPr>
              <a:spLocks noChangeShapeType="1"/>
            </p:cNvSpPr>
            <p:nvPr/>
          </p:nvSpPr>
          <p:spPr bwMode="auto">
            <a:xfrm>
              <a:off x="6427788" y="3743325"/>
              <a:ext cx="6794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7702" name="Group 801"/>
            <p:cNvGrpSpPr>
              <a:grpSpLocks/>
            </p:cNvGrpSpPr>
            <p:nvPr/>
          </p:nvGrpSpPr>
          <p:grpSpPr bwMode="auto">
            <a:xfrm>
              <a:off x="7591425" y="4806950"/>
              <a:ext cx="622300" cy="244475"/>
              <a:chOff x="4334" y="1470"/>
              <a:chExt cx="246" cy="107"/>
            </a:xfrm>
          </p:grpSpPr>
          <p:sp>
            <p:nvSpPr>
              <p:cNvPr id="28231"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32"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33"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34" name="Group 805"/>
              <p:cNvGrpSpPr>
                <a:grpSpLocks/>
              </p:cNvGrpSpPr>
              <p:nvPr/>
            </p:nvGrpSpPr>
            <p:grpSpPr bwMode="auto">
              <a:xfrm>
                <a:off x="4383" y="1488"/>
                <a:ext cx="138" cy="33"/>
                <a:chOff x="2468" y="1332"/>
                <a:chExt cx="310" cy="60"/>
              </a:xfrm>
            </p:grpSpPr>
            <p:sp>
              <p:nvSpPr>
                <p:cNvPr id="28237" name="Freeform 80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38" name="Freeform 80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35" name="Line 808"/>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36" name="Line 809"/>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03" name="Group 810"/>
            <p:cNvGrpSpPr>
              <a:grpSpLocks/>
            </p:cNvGrpSpPr>
            <p:nvPr/>
          </p:nvGrpSpPr>
          <p:grpSpPr bwMode="auto">
            <a:xfrm>
              <a:off x="6965950" y="4508500"/>
              <a:ext cx="622300" cy="244475"/>
              <a:chOff x="4334" y="1470"/>
              <a:chExt cx="246" cy="107"/>
            </a:xfrm>
          </p:grpSpPr>
          <p:sp>
            <p:nvSpPr>
              <p:cNvPr id="28223"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24"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25"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26" name="Group 814"/>
              <p:cNvGrpSpPr>
                <a:grpSpLocks/>
              </p:cNvGrpSpPr>
              <p:nvPr/>
            </p:nvGrpSpPr>
            <p:grpSpPr bwMode="auto">
              <a:xfrm>
                <a:off x="4383" y="1488"/>
                <a:ext cx="138" cy="33"/>
                <a:chOff x="2468" y="1332"/>
                <a:chExt cx="310" cy="60"/>
              </a:xfrm>
            </p:grpSpPr>
            <p:sp>
              <p:nvSpPr>
                <p:cNvPr id="28229" name="Freeform 81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30" name="Freeform 81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27" name="Line 817"/>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8" name="Line 818"/>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04" name="Group 819"/>
            <p:cNvGrpSpPr>
              <a:grpSpLocks/>
            </p:cNvGrpSpPr>
            <p:nvPr/>
          </p:nvGrpSpPr>
          <p:grpSpPr bwMode="auto">
            <a:xfrm>
              <a:off x="6242050" y="4851400"/>
              <a:ext cx="622300" cy="244475"/>
              <a:chOff x="4334" y="1470"/>
              <a:chExt cx="246" cy="107"/>
            </a:xfrm>
          </p:grpSpPr>
          <p:sp>
            <p:nvSpPr>
              <p:cNvPr id="28215"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16"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17"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18" name="Group 823"/>
              <p:cNvGrpSpPr>
                <a:grpSpLocks/>
              </p:cNvGrpSpPr>
              <p:nvPr/>
            </p:nvGrpSpPr>
            <p:grpSpPr bwMode="auto">
              <a:xfrm>
                <a:off x="4383" y="1488"/>
                <a:ext cx="138" cy="33"/>
                <a:chOff x="2468" y="1332"/>
                <a:chExt cx="310" cy="60"/>
              </a:xfrm>
            </p:grpSpPr>
            <p:sp>
              <p:nvSpPr>
                <p:cNvPr id="28221" name="Freeform 82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22" name="Freeform 82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19" name="Line 826"/>
              <p:cNvSpPr>
                <a:spLocks noChangeShapeType="1"/>
              </p:cNvSpPr>
              <p:nvPr/>
            </p:nvSpPr>
            <p:spPr bwMode="auto">
              <a:xfrm>
                <a:off x="4335" y="1503"/>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20" name="Line 827"/>
              <p:cNvSpPr>
                <a:spLocks noChangeShapeType="1"/>
              </p:cNvSpPr>
              <p:nvPr/>
            </p:nvSpPr>
            <p:spPr bwMode="auto">
              <a:xfrm>
                <a:off x="4578" y="1505"/>
                <a:ext cx="0" cy="47"/>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05" name="Group 828"/>
            <p:cNvGrpSpPr>
              <a:grpSpLocks/>
            </p:cNvGrpSpPr>
            <p:nvPr/>
          </p:nvGrpSpPr>
          <p:grpSpPr bwMode="auto">
            <a:xfrm>
              <a:off x="6051550" y="3644900"/>
              <a:ext cx="390525" cy="171450"/>
              <a:chOff x="4334" y="1470"/>
              <a:chExt cx="246" cy="107"/>
            </a:xfrm>
          </p:grpSpPr>
          <p:sp>
            <p:nvSpPr>
              <p:cNvPr id="28207" name="Oval 407"/>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208" name="Rectangle 410"/>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209" name="Oval 411"/>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210" name="Group 832"/>
              <p:cNvGrpSpPr>
                <a:grpSpLocks/>
              </p:cNvGrpSpPr>
              <p:nvPr/>
            </p:nvGrpSpPr>
            <p:grpSpPr bwMode="auto">
              <a:xfrm>
                <a:off x="4383" y="1488"/>
                <a:ext cx="138" cy="33"/>
                <a:chOff x="2468" y="1332"/>
                <a:chExt cx="310" cy="60"/>
              </a:xfrm>
            </p:grpSpPr>
            <p:sp>
              <p:nvSpPr>
                <p:cNvPr id="28213" name="Freeform 83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sp>
              <p:nvSpPr>
                <p:cNvPr id="28214" name="Freeform 83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p:spPr>
              <p:txBody>
                <a:bodyPr/>
                <a:lstStyle/>
                <a:p>
                  <a:endParaRPr lang="en-US"/>
                </a:p>
              </p:txBody>
            </p:sp>
          </p:grpSp>
          <p:sp>
            <p:nvSpPr>
              <p:cNvPr id="28211" name="Line 835"/>
              <p:cNvSpPr>
                <a:spLocks noChangeShapeType="1"/>
              </p:cNvSpPr>
              <p:nvPr/>
            </p:nvSpPr>
            <p:spPr bwMode="auto">
              <a:xfrm>
                <a:off x="4335" y="1503"/>
                <a:ext cx="0" cy="50"/>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212" name="Line 836"/>
              <p:cNvSpPr>
                <a:spLocks noChangeShapeType="1"/>
              </p:cNvSpPr>
              <p:nvPr/>
            </p:nvSpPr>
            <p:spPr bwMode="auto">
              <a:xfrm>
                <a:off x="4578" y="1505"/>
                <a:ext cx="0" cy="49"/>
              </a:xfrm>
              <a:prstGeom prst="line">
                <a:avLst/>
              </a:prstGeom>
              <a:noFill/>
              <a:ln w="9525">
                <a:solidFill>
                  <a:schemeClr val="bg2"/>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06" name="Group 846"/>
            <p:cNvGrpSpPr>
              <a:grpSpLocks/>
            </p:cNvGrpSpPr>
            <p:nvPr/>
          </p:nvGrpSpPr>
          <p:grpSpPr bwMode="auto">
            <a:xfrm>
              <a:off x="6138863" y="1989138"/>
              <a:ext cx="282575" cy="477837"/>
              <a:chOff x="3748" y="1253"/>
              <a:chExt cx="178" cy="301"/>
            </a:xfrm>
          </p:grpSpPr>
          <p:sp>
            <p:nvSpPr>
              <p:cNvPr id="28191" name="Line 270"/>
              <p:cNvSpPr>
                <a:spLocks noChangeShapeType="1"/>
              </p:cNvSpPr>
              <p:nvPr/>
            </p:nvSpPr>
            <p:spPr bwMode="auto">
              <a:xfrm flipH="1">
                <a:off x="3748" y="1276"/>
                <a:ext cx="89" cy="2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2" name="Line 271"/>
              <p:cNvSpPr>
                <a:spLocks noChangeShapeType="1"/>
              </p:cNvSpPr>
              <p:nvPr/>
            </p:nvSpPr>
            <p:spPr bwMode="auto">
              <a:xfrm>
                <a:off x="3837" y="1276"/>
                <a:ext cx="89" cy="25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3" name="Line 272"/>
              <p:cNvSpPr>
                <a:spLocks noChangeShapeType="1"/>
              </p:cNvSpPr>
              <p:nvPr/>
            </p:nvSpPr>
            <p:spPr bwMode="auto">
              <a:xfrm>
                <a:off x="3748" y="1527"/>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4" name="Line 273"/>
              <p:cNvSpPr>
                <a:spLocks noChangeShapeType="1"/>
              </p:cNvSpPr>
              <p:nvPr/>
            </p:nvSpPr>
            <p:spPr bwMode="auto">
              <a:xfrm flipH="1">
                <a:off x="3837" y="1527"/>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5" name="Line 274"/>
              <p:cNvSpPr>
                <a:spLocks noChangeShapeType="1"/>
              </p:cNvSpPr>
              <p:nvPr/>
            </p:nvSpPr>
            <p:spPr bwMode="auto">
              <a:xfrm>
                <a:off x="3837" y="1282"/>
                <a:ext cx="0" cy="2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6" name="Line 275"/>
              <p:cNvSpPr>
                <a:spLocks noChangeShapeType="1"/>
              </p:cNvSpPr>
              <p:nvPr/>
            </p:nvSpPr>
            <p:spPr bwMode="auto">
              <a:xfrm flipV="1">
                <a:off x="3748" y="1501"/>
                <a:ext cx="89"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7" name="Line 276"/>
              <p:cNvSpPr>
                <a:spLocks noChangeShapeType="1"/>
              </p:cNvSpPr>
              <p:nvPr/>
            </p:nvSpPr>
            <p:spPr bwMode="auto">
              <a:xfrm flipH="1" flipV="1">
                <a:off x="3837" y="1501"/>
                <a:ext cx="89" cy="2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8" name="Line 277"/>
              <p:cNvSpPr>
                <a:spLocks noChangeShapeType="1"/>
              </p:cNvSpPr>
              <p:nvPr/>
            </p:nvSpPr>
            <p:spPr bwMode="auto">
              <a:xfrm>
                <a:off x="3786" y="1418"/>
                <a:ext cx="51"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199" name="Line 278"/>
              <p:cNvSpPr>
                <a:spLocks noChangeShapeType="1"/>
              </p:cNvSpPr>
              <p:nvPr/>
            </p:nvSpPr>
            <p:spPr bwMode="auto">
              <a:xfrm flipV="1">
                <a:off x="3837" y="1418"/>
                <a:ext cx="54"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0" name="Line 279"/>
              <p:cNvSpPr>
                <a:spLocks noChangeShapeType="1"/>
              </p:cNvSpPr>
              <p:nvPr/>
            </p:nvSpPr>
            <p:spPr bwMode="auto">
              <a:xfrm>
                <a:off x="3768" y="1455"/>
                <a:ext cx="66" cy="2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1" name="Line 280"/>
              <p:cNvSpPr>
                <a:spLocks noChangeShapeType="1"/>
              </p:cNvSpPr>
              <p:nvPr/>
            </p:nvSpPr>
            <p:spPr bwMode="auto">
              <a:xfrm flipV="1">
                <a:off x="3837" y="1461"/>
                <a:ext cx="66" cy="2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2" name="Line 281"/>
              <p:cNvSpPr>
                <a:spLocks noChangeShapeType="1"/>
              </p:cNvSpPr>
              <p:nvPr/>
            </p:nvSpPr>
            <p:spPr bwMode="auto">
              <a:xfrm flipV="1">
                <a:off x="3837" y="1381"/>
                <a:ext cx="34" cy="1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3" name="Line 282"/>
              <p:cNvSpPr>
                <a:spLocks noChangeShapeType="1"/>
              </p:cNvSpPr>
              <p:nvPr/>
            </p:nvSpPr>
            <p:spPr bwMode="auto">
              <a:xfrm flipV="1">
                <a:off x="3837" y="1329"/>
                <a:ext cx="21" cy="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4" name="Line 283"/>
              <p:cNvSpPr>
                <a:spLocks noChangeShapeType="1"/>
              </p:cNvSpPr>
              <p:nvPr/>
            </p:nvSpPr>
            <p:spPr bwMode="auto">
              <a:xfrm>
                <a:off x="3798" y="1377"/>
                <a:ext cx="42" cy="1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5" name="Line 284"/>
              <p:cNvSpPr>
                <a:spLocks noChangeShapeType="1"/>
              </p:cNvSpPr>
              <p:nvPr/>
            </p:nvSpPr>
            <p:spPr bwMode="auto">
              <a:xfrm>
                <a:off x="3817" y="1327"/>
                <a:ext cx="24" cy="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8206" name="Oval 862"/>
              <p:cNvSpPr>
                <a:spLocks noChangeArrowheads="1"/>
              </p:cNvSpPr>
              <p:nvPr/>
            </p:nvSpPr>
            <p:spPr bwMode="auto">
              <a:xfrm>
                <a:off x="3821" y="1253"/>
                <a:ext cx="30" cy="29"/>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pic>
          <p:nvPicPr>
            <p:cNvPr id="27707" name="Picture 915"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9625" y="5056188"/>
              <a:ext cx="4333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08" name="Line 918"/>
            <p:cNvSpPr>
              <a:spLocks noChangeShapeType="1"/>
            </p:cNvSpPr>
            <p:nvPr/>
          </p:nvSpPr>
          <p:spPr bwMode="auto">
            <a:xfrm rot="5400000" flipV="1">
              <a:off x="7991475" y="5440363"/>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27709" name="Group 919"/>
            <p:cNvGrpSpPr>
              <a:grpSpLocks/>
            </p:cNvGrpSpPr>
            <p:nvPr/>
          </p:nvGrpSpPr>
          <p:grpSpPr bwMode="auto">
            <a:xfrm flipH="1">
              <a:off x="5775325" y="4533900"/>
              <a:ext cx="414338" cy="373063"/>
              <a:chOff x="2839" y="3501"/>
              <a:chExt cx="755" cy="803"/>
            </a:xfrm>
          </p:grpSpPr>
          <p:pic>
            <p:nvPicPr>
              <p:cNvPr id="28189" name="Picture 920"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90" name="Freeform 921"/>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7710" name="Group 922"/>
            <p:cNvGrpSpPr>
              <a:grpSpLocks/>
            </p:cNvGrpSpPr>
            <p:nvPr/>
          </p:nvGrpSpPr>
          <p:grpSpPr bwMode="auto">
            <a:xfrm flipH="1">
              <a:off x="5457825" y="4954588"/>
              <a:ext cx="482600" cy="406400"/>
              <a:chOff x="2839" y="3501"/>
              <a:chExt cx="755" cy="803"/>
            </a:xfrm>
          </p:grpSpPr>
          <p:pic>
            <p:nvPicPr>
              <p:cNvPr id="28187" name="Picture 923" descr="desktop_computer_stylized_mediu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88" name="Freeform 924"/>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7711" name="Group 925"/>
            <p:cNvGrpSpPr>
              <a:grpSpLocks/>
            </p:cNvGrpSpPr>
            <p:nvPr/>
          </p:nvGrpSpPr>
          <p:grpSpPr bwMode="auto">
            <a:xfrm flipH="1">
              <a:off x="5935663" y="5256213"/>
              <a:ext cx="427037" cy="349250"/>
              <a:chOff x="2839" y="3501"/>
              <a:chExt cx="755" cy="803"/>
            </a:xfrm>
          </p:grpSpPr>
          <p:pic>
            <p:nvPicPr>
              <p:cNvPr id="28185" name="Picture 926"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86" name="Freeform 927"/>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27712" name="Group 928"/>
            <p:cNvGrpSpPr>
              <a:grpSpLocks/>
            </p:cNvGrpSpPr>
            <p:nvPr/>
          </p:nvGrpSpPr>
          <p:grpSpPr bwMode="auto">
            <a:xfrm>
              <a:off x="6550025" y="5238750"/>
              <a:ext cx="427038" cy="350838"/>
              <a:chOff x="2839" y="3501"/>
              <a:chExt cx="755" cy="803"/>
            </a:xfrm>
          </p:grpSpPr>
          <p:pic>
            <p:nvPicPr>
              <p:cNvPr id="28183" name="Picture 929" descr="desktop_computer_stylized_medium"/>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84" name="Freeform 930"/>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27713" name="Picture 933" descr="iphone_stylized_small"/>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73010" y="1604047"/>
              <a:ext cx="136841" cy="3279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14" name="Picture 934" descr="antenna_radiation_stylized"/>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618163" y="1558925"/>
              <a:ext cx="415925" cy="88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15" name="Picture 936" descr="access_point_stylized_smal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4388" y="5057775"/>
              <a:ext cx="412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716" name="Group 938"/>
            <p:cNvGrpSpPr>
              <a:grpSpLocks/>
            </p:cNvGrpSpPr>
            <p:nvPr/>
          </p:nvGrpSpPr>
          <p:grpSpPr bwMode="auto">
            <a:xfrm>
              <a:off x="8240713" y="5002213"/>
              <a:ext cx="227012" cy="481012"/>
              <a:chOff x="4140" y="429"/>
              <a:chExt cx="1425" cy="2396"/>
            </a:xfrm>
          </p:grpSpPr>
          <p:sp>
            <p:nvSpPr>
              <p:cNvPr id="28151" name="Freeform 939"/>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52" name="Rectangle 940"/>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53" name="Freeform 941"/>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54" name="Freeform 942"/>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55" name="Rectangle 943"/>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8156" name="Group 944"/>
              <p:cNvGrpSpPr>
                <a:grpSpLocks/>
              </p:cNvGrpSpPr>
              <p:nvPr/>
            </p:nvGrpSpPr>
            <p:grpSpPr bwMode="auto">
              <a:xfrm>
                <a:off x="4749" y="668"/>
                <a:ext cx="581" cy="145"/>
                <a:chOff x="614" y="2568"/>
                <a:chExt cx="725" cy="139"/>
              </a:xfrm>
            </p:grpSpPr>
            <p:sp>
              <p:nvSpPr>
                <p:cNvPr id="28181" name="AutoShape 945"/>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82" name="AutoShape 946"/>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57" name="Rectangle 947"/>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8158" name="Group 948"/>
              <p:cNvGrpSpPr>
                <a:grpSpLocks/>
              </p:cNvGrpSpPr>
              <p:nvPr/>
            </p:nvGrpSpPr>
            <p:grpSpPr bwMode="auto">
              <a:xfrm>
                <a:off x="4747" y="994"/>
                <a:ext cx="581" cy="134"/>
                <a:chOff x="614" y="2568"/>
                <a:chExt cx="725" cy="139"/>
              </a:xfrm>
            </p:grpSpPr>
            <p:sp>
              <p:nvSpPr>
                <p:cNvPr id="28179" name="AutoShape 949"/>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80" name="AutoShape 950"/>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59" name="Rectangle 951"/>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60" name="Rectangle 952"/>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8161" name="Group 953"/>
              <p:cNvGrpSpPr>
                <a:grpSpLocks/>
              </p:cNvGrpSpPr>
              <p:nvPr/>
            </p:nvGrpSpPr>
            <p:grpSpPr bwMode="auto">
              <a:xfrm>
                <a:off x="4735" y="1627"/>
                <a:ext cx="582" cy="151"/>
                <a:chOff x="614" y="2568"/>
                <a:chExt cx="725" cy="139"/>
              </a:xfrm>
            </p:grpSpPr>
            <p:sp>
              <p:nvSpPr>
                <p:cNvPr id="28177" name="AutoShape 954"/>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78" name="AutoShape 955"/>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62" name="Freeform 956"/>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163" name="Group 957"/>
              <p:cNvGrpSpPr>
                <a:grpSpLocks/>
              </p:cNvGrpSpPr>
              <p:nvPr/>
            </p:nvGrpSpPr>
            <p:grpSpPr bwMode="auto">
              <a:xfrm>
                <a:off x="4739" y="1327"/>
                <a:ext cx="582" cy="139"/>
                <a:chOff x="614" y="2568"/>
                <a:chExt cx="725" cy="139"/>
              </a:xfrm>
            </p:grpSpPr>
            <p:sp>
              <p:nvSpPr>
                <p:cNvPr id="28175" name="AutoShape 958"/>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76" name="AutoShape 959"/>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64" name="Rectangle 960"/>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65" name="Freeform 961"/>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66" name="Freeform 962"/>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67" name="Oval 963"/>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68" name="Freeform 964"/>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69" name="AutoShape 965"/>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70" name="AutoShape 966"/>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71" name="Oval 967"/>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72" name="Oval 968"/>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8173" name="Oval 969"/>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74" name="Rectangle 970"/>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grpSp>
          <p:nvGrpSpPr>
            <p:cNvPr id="27717" name="Group 971"/>
            <p:cNvGrpSpPr>
              <a:grpSpLocks/>
            </p:cNvGrpSpPr>
            <p:nvPr/>
          </p:nvGrpSpPr>
          <p:grpSpPr bwMode="auto">
            <a:xfrm>
              <a:off x="7924800" y="5303838"/>
              <a:ext cx="227013" cy="481012"/>
              <a:chOff x="4140" y="429"/>
              <a:chExt cx="1425" cy="2396"/>
            </a:xfrm>
          </p:grpSpPr>
          <p:sp>
            <p:nvSpPr>
              <p:cNvPr id="28119" name="Freeform 972"/>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20" name="Rectangle 973"/>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21" name="Freeform 974"/>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22" name="Freeform 975"/>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23" name="Rectangle 976"/>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8124" name="Group 977"/>
              <p:cNvGrpSpPr>
                <a:grpSpLocks/>
              </p:cNvGrpSpPr>
              <p:nvPr/>
            </p:nvGrpSpPr>
            <p:grpSpPr bwMode="auto">
              <a:xfrm>
                <a:off x="4749" y="668"/>
                <a:ext cx="581" cy="145"/>
                <a:chOff x="614" y="2568"/>
                <a:chExt cx="725" cy="139"/>
              </a:xfrm>
            </p:grpSpPr>
            <p:sp>
              <p:nvSpPr>
                <p:cNvPr id="28149" name="AutoShape 978"/>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50" name="AutoShape 979"/>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25" name="Rectangle 980"/>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8126" name="Group 981"/>
              <p:cNvGrpSpPr>
                <a:grpSpLocks/>
              </p:cNvGrpSpPr>
              <p:nvPr/>
            </p:nvGrpSpPr>
            <p:grpSpPr bwMode="auto">
              <a:xfrm>
                <a:off x="4747" y="994"/>
                <a:ext cx="581" cy="134"/>
                <a:chOff x="614" y="2568"/>
                <a:chExt cx="725" cy="139"/>
              </a:xfrm>
            </p:grpSpPr>
            <p:sp>
              <p:nvSpPr>
                <p:cNvPr id="28147" name="AutoShape 982"/>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48" name="AutoShape 983"/>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27" name="Rectangle 984"/>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28" name="Rectangle 985"/>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nvGrpSpPr>
              <p:cNvPr id="28129" name="Group 986"/>
              <p:cNvGrpSpPr>
                <a:grpSpLocks/>
              </p:cNvGrpSpPr>
              <p:nvPr/>
            </p:nvGrpSpPr>
            <p:grpSpPr bwMode="auto">
              <a:xfrm>
                <a:off x="4735" y="1627"/>
                <a:ext cx="582" cy="151"/>
                <a:chOff x="614" y="2568"/>
                <a:chExt cx="725" cy="139"/>
              </a:xfrm>
            </p:grpSpPr>
            <p:sp>
              <p:nvSpPr>
                <p:cNvPr id="28145" name="AutoShape 987"/>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46" name="AutoShape 988"/>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30" name="Freeform 989"/>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131" name="Group 990"/>
              <p:cNvGrpSpPr>
                <a:grpSpLocks/>
              </p:cNvGrpSpPr>
              <p:nvPr/>
            </p:nvGrpSpPr>
            <p:grpSpPr bwMode="auto">
              <a:xfrm>
                <a:off x="4739" y="1327"/>
                <a:ext cx="582" cy="139"/>
                <a:chOff x="614" y="2568"/>
                <a:chExt cx="725" cy="139"/>
              </a:xfrm>
            </p:grpSpPr>
            <p:sp>
              <p:nvSpPr>
                <p:cNvPr id="28143" name="AutoShape 991"/>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44" name="AutoShape 992"/>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sp>
            <p:nvSpPr>
              <p:cNvPr id="28132" name="Rectangle 993"/>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33" name="Freeform 994"/>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34" name="Freeform 995"/>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35" name="Oval 996"/>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36" name="Freeform 997"/>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37" name="AutoShape 998"/>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38" name="AutoShape 999"/>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39" name="Oval 1000"/>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40" name="Oval 1001"/>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28141" name="Oval 1002"/>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28142" name="Rectangle 1003"/>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grpSp>
        <p:pic>
          <p:nvPicPr>
            <p:cNvPr id="27718"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02250" y="2043113"/>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19" name="Picture 1006" descr="laptop_keyboard"/>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5327957" y="2291590"/>
              <a:ext cx="437222" cy="159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20" name="Freeform 1007"/>
            <p:cNvSpPr>
              <a:spLocks/>
            </p:cNvSpPr>
            <p:nvPr/>
          </p:nvSpPr>
          <p:spPr bwMode="auto">
            <a:xfrm>
              <a:off x="5472854" y="2136804"/>
              <a:ext cx="351920" cy="208166"/>
            </a:xfrm>
            <a:custGeom>
              <a:avLst/>
              <a:gdLst>
                <a:gd name="T0" fmla="*/ 118 w 2982"/>
                <a:gd name="T1" fmla="*/ 0 h 2442"/>
                <a:gd name="T2" fmla="*/ 0 w 2982"/>
                <a:gd name="T3" fmla="*/ 85 h 2442"/>
                <a:gd name="T4" fmla="*/ 472 w 2982"/>
                <a:gd name="T5" fmla="*/ 85 h 2442"/>
                <a:gd name="T6" fmla="*/ 472 w 2982"/>
                <a:gd name="T7" fmla="*/ 85 h 2442"/>
                <a:gd name="T8" fmla="*/ 118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7721" name="Picture 1008" descr="screen"/>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490187" y="2142157"/>
              <a:ext cx="319785" cy="189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22" name="Freeform 1009"/>
            <p:cNvSpPr>
              <a:spLocks/>
            </p:cNvSpPr>
            <p:nvPr/>
          </p:nvSpPr>
          <p:spPr bwMode="auto">
            <a:xfrm>
              <a:off x="5536928" y="2130663"/>
              <a:ext cx="298168" cy="38736"/>
            </a:xfrm>
            <a:custGeom>
              <a:avLst/>
              <a:gdLst>
                <a:gd name="T0" fmla="*/ 118 w 2528"/>
                <a:gd name="T1" fmla="*/ 0 h 455"/>
                <a:gd name="T2" fmla="*/ 472 w 2528"/>
                <a:gd name="T3" fmla="*/ 85 h 455"/>
                <a:gd name="T4" fmla="*/ 472 w 2528"/>
                <a:gd name="T5" fmla="*/ 85 h 455"/>
                <a:gd name="T6" fmla="*/ 0 w 2528"/>
                <a:gd name="T7" fmla="*/ 85 h 455"/>
                <a:gd name="T8" fmla="*/ 11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23" name="Freeform 1010"/>
            <p:cNvSpPr>
              <a:spLocks/>
            </p:cNvSpPr>
            <p:nvPr/>
          </p:nvSpPr>
          <p:spPr bwMode="auto">
            <a:xfrm>
              <a:off x="5469738" y="2130348"/>
              <a:ext cx="82770" cy="161242"/>
            </a:xfrm>
            <a:custGeom>
              <a:avLst/>
              <a:gdLst>
                <a:gd name="T0" fmla="*/ 118 w 702"/>
                <a:gd name="T1" fmla="*/ 0 h 1893"/>
                <a:gd name="T2" fmla="*/ 0 w 702"/>
                <a:gd name="T3" fmla="*/ 85 h 1893"/>
                <a:gd name="T4" fmla="*/ 118 w 702"/>
                <a:gd name="T5" fmla="*/ 85 h 1893"/>
                <a:gd name="T6" fmla="*/ 118 w 702"/>
                <a:gd name="T7" fmla="*/ 85 h 1893"/>
                <a:gd name="T8" fmla="*/ 118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24" name="Freeform 1011"/>
            <p:cNvSpPr>
              <a:spLocks/>
            </p:cNvSpPr>
            <p:nvPr/>
          </p:nvSpPr>
          <p:spPr bwMode="auto">
            <a:xfrm>
              <a:off x="5743756" y="2159163"/>
              <a:ext cx="89197" cy="186121"/>
            </a:xfrm>
            <a:custGeom>
              <a:avLst/>
              <a:gdLst>
                <a:gd name="T0" fmla="*/ 118 w 756"/>
                <a:gd name="T1" fmla="*/ 0 h 2184"/>
                <a:gd name="T2" fmla="*/ 118 w 756"/>
                <a:gd name="T3" fmla="*/ 85 h 2184"/>
                <a:gd name="T4" fmla="*/ 0 w 756"/>
                <a:gd name="T5" fmla="*/ 85 h 2184"/>
                <a:gd name="T6" fmla="*/ 118 w 756"/>
                <a:gd name="T7" fmla="*/ 85 h 2184"/>
                <a:gd name="T8" fmla="*/ 118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25" name="Freeform 1012"/>
            <p:cNvSpPr>
              <a:spLocks/>
            </p:cNvSpPr>
            <p:nvPr/>
          </p:nvSpPr>
          <p:spPr bwMode="auto">
            <a:xfrm>
              <a:off x="5468764" y="2283402"/>
              <a:ext cx="327186" cy="62828"/>
            </a:xfrm>
            <a:custGeom>
              <a:avLst/>
              <a:gdLst>
                <a:gd name="T0" fmla="*/ 118 w 2773"/>
                <a:gd name="T1" fmla="*/ 0 h 738"/>
                <a:gd name="T2" fmla="*/ 0 w 2773"/>
                <a:gd name="T3" fmla="*/ 85 h 738"/>
                <a:gd name="T4" fmla="*/ 472 w 2773"/>
                <a:gd name="T5" fmla="*/ 85 h 738"/>
                <a:gd name="T6" fmla="*/ 472 w 2773"/>
                <a:gd name="T7" fmla="*/ 85 h 738"/>
                <a:gd name="T8" fmla="*/ 11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26" name="Freeform 1013"/>
            <p:cNvSpPr>
              <a:spLocks/>
            </p:cNvSpPr>
            <p:nvPr/>
          </p:nvSpPr>
          <p:spPr bwMode="auto">
            <a:xfrm>
              <a:off x="5753689" y="2160738"/>
              <a:ext cx="83549" cy="186909"/>
            </a:xfrm>
            <a:custGeom>
              <a:avLst/>
              <a:gdLst>
                <a:gd name="T0" fmla="*/ 393 w 637"/>
                <a:gd name="T1" fmla="*/ 0 h 1659"/>
                <a:gd name="T2" fmla="*/ 393 w 637"/>
                <a:gd name="T3" fmla="*/ 0 h 1659"/>
                <a:gd name="T4" fmla="*/ 131 w 637"/>
                <a:gd name="T5" fmla="*/ 2366 h 1659"/>
                <a:gd name="T6" fmla="*/ 0 w 637"/>
                <a:gd name="T7" fmla="*/ 2366 h 1659"/>
                <a:gd name="T8" fmla="*/ 393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27" name="Freeform 1014"/>
            <p:cNvSpPr>
              <a:spLocks/>
            </p:cNvSpPr>
            <p:nvPr/>
          </p:nvSpPr>
          <p:spPr bwMode="auto">
            <a:xfrm>
              <a:off x="5469154" y="2291747"/>
              <a:ext cx="290962" cy="62040"/>
            </a:xfrm>
            <a:custGeom>
              <a:avLst/>
              <a:gdLst>
                <a:gd name="T0" fmla="*/ 0 w 2216"/>
                <a:gd name="T1" fmla="*/ 0 h 550"/>
                <a:gd name="T2" fmla="*/ 131 w 2216"/>
                <a:gd name="T3" fmla="*/ 113 h 550"/>
                <a:gd name="T4" fmla="*/ 1707 w 2216"/>
                <a:gd name="T5" fmla="*/ 790 h 550"/>
                <a:gd name="T6" fmla="*/ 1707 w 2216"/>
                <a:gd name="T7" fmla="*/ 67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728" name="Group 1015"/>
            <p:cNvGrpSpPr>
              <a:grpSpLocks/>
            </p:cNvGrpSpPr>
            <p:nvPr/>
          </p:nvGrpSpPr>
          <p:grpSpPr bwMode="auto">
            <a:xfrm>
              <a:off x="5464285" y="2358039"/>
              <a:ext cx="98740" cy="36846"/>
              <a:chOff x="1740" y="2642"/>
              <a:chExt cx="752" cy="327"/>
            </a:xfrm>
          </p:grpSpPr>
          <p:sp>
            <p:nvSpPr>
              <p:cNvPr id="28113" name="Freeform 1016"/>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4" name="Freeform 1017"/>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5" name="Freeform 1018"/>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6" name="Freeform 1019"/>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7" name="Freeform 1020"/>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8" name="Freeform 1021"/>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729" name="Freeform 1022"/>
            <p:cNvSpPr>
              <a:spLocks/>
            </p:cNvSpPr>
            <p:nvPr/>
          </p:nvSpPr>
          <p:spPr bwMode="auto">
            <a:xfrm>
              <a:off x="5633331" y="2363550"/>
              <a:ext cx="119579" cy="80936"/>
            </a:xfrm>
            <a:custGeom>
              <a:avLst/>
              <a:gdLst>
                <a:gd name="T0" fmla="*/ 121 w 990"/>
                <a:gd name="T1" fmla="*/ 307 h 792"/>
                <a:gd name="T2" fmla="*/ 242 w 990"/>
                <a:gd name="T3" fmla="*/ 0 h 792"/>
                <a:gd name="T4" fmla="*/ 242 w 990"/>
                <a:gd name="T5" fmla="*/ 102 h 792"/>
                <a:gd name="T6" fmla="*/ 0 w 990"/>
                <a:gd name="T7" fmla="*/ 307 h 792"/>
                <a:gd name="T8" fmla="*/ 121 w 990"/>
                <a:gd name="T9" fmla="*/ 30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30" name="Freeform 1023"/>
            <p:cNvSpPr>
              <a:spLocks/>
            </p:cNvSpPr>
            <p:nvPr/>
          </p:nvSpPr>
          <p:spPr bwMode="auto">
            <a:xfrm>
              <a:off x="5328152" y="2370006"/>
              <a:ext cx="305958" cy="73850"/>
            </a:xfrm>
            <a:custGeom>
              <a:avLst/>
              <a:gdLst>
                <a:gd name="T0" fmla="*/ 121 w 2532"/>
                <a:gd name="T1" fmla="*/ 0 h 723"/>
                <a:gd name="T2" fmla="*/ 121 w 2532"/>
                <a:gd name="T3" fmla="*/ 0 h 723"/>
                <a:gd name="T4" fmla="*/ 725 w 2532"/>
                <a:gd name="T5" fmla="*/ 306 h 723"/>
                <a:gd name="T6" fmla="*/ 725 w 2532"/>
                <a:gd name="T7" fmla="*/ 306 h 723"/>
                <a:gd name="T8" fmla="*/ 0 w 2532"/>
                <a:gd name="T9" fmla="*/ 102 h 723"/>
                <a:gd name="T10" fmla="*/ 12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31" name="Freeform 1024"/>
            <p:cNvSpPr>
              <a:spLocks/>
            </p:cNvSpPr>
            <p:nvPr/>
          </p:nvSpPr>
          <p:spPr bwMode="auto">
            <a:xfrm>
              <a:off x="5328347" y="2356465"/>
              <a:ext cx="3311" cy="14959"/>
            </a:xfrm>
            <a:custGeom>
              <a:avLst/>
              <a:gdLst>
                <a:gd name="T0" fmla="*/ 127 w 26"/>
                <a:gd name="T1" fmla="*/ 102 h 147"/>
                <a:gd name="T2" fmla="*/ 127 w 26"/>
                <a:gd name="T3" fmla="*/ 102 h 147"/>
                <a:gd name="T4" fmla="*/ 0 w 26"/>
                <a:gd name="T5" fmla="*/ 102 h 147"/>
                <a:gd name="T6" fmla="*/ 127 w 26"/>
                <a:gd name="T7" fmla="*/ 0 h 147"/>
                <a:gd name="T8" fmla="*/ 127 w 26"/>
                <a:gd name="T9" fmla="*/ 102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32" name="Freeform 1025"/>
            <p:cNvSpPr>
              <a:spLocks/>
            </p:cNvSpPr>
            <p:nvPr/>
          </p:nvSpPr>
          <p:spPr bwMode="auto">
            <a:xfrm>
              <a:off x="5328542" y="2295526"/>
              <a:ext cx="142170" cy="61883"/>
            </a:xfrm>
            <a:custGeom>
              <a:avLst/>
              <a:gdLst>
                <a:gd name="T0" fmla="*/ 242 w 1176"/>
                <a:gd name="T1" fmla="*/ 0 h 606"/>
                <a:gd name="T2" fmla="*/ 0 w 1176"/>
                <a:gd name="T3" fmla="*/ 204 h 606"/>
                <a:gd name="T4" fmla="*/ 121 w 1176"/>
                <a:gd name="T5" fmla="*/ 204 h 606"/>
                <a:gd name="T6" fmla="*/ 242 w 1176"/>
                <a:gd name="T7" fmla="*/ 102 h 606"/>
                <a:gd name="T8" fmla="*/ 242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33" name="Freeform 1026"/>
            <p:cNvSpPr>
              <a:spLocks/>
            </p:cNvSpPr>
            <p:nvPr/>
          </p:nvSpPr>
          <p:spPr bwMode="auto">
            <a:xfrm>
              <a:off x="5338085" y="2359614"/>
              <a:ext cx="290183" cy="71016"/>
            </a:xfrm>
            <a:custGeom>
              <a:avLst/>
              <a:gdLst>
                <a:gd name="T0" fmla="*/ 115 w 2532"/>
                <a:gd name="T1" fmla="*/ 0 h 723"/>
                <a:gd name="T2" fmla="*/ 115 w 2532"/>
                <a:gd name="T3" fmla="*/ 0 h 723"/>
                <a:gd name="T4" fmla="*/ 229 w 2532"/>
                <a:gd name="T5" fmla="*/ 98 h 723"/>
                <a:gd name="T6" fmla="*/ 229 w 2532"/>
                <a:gd name="T7" fmla="*/ 98 h 723"/>
                <a:gd name="T8" fmla="*/ 0 w 2532"/>
                <a:gd name="T9" fmla="*/ 98 h 723"/>
                <a:gd name="T10" fmla="*/ 115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34" name="Freeform 1027"/>
            <p:cNvSpPr>
              <a:spLocks/>
            </p:cNvSpPr>
            <p:nvPr/>
          </p:nvSpPr>
          <p:spPr bwMode="auto">
            <a:xfrm flipV="1">
              <a:off x="5627878" y="2354575"/>
              <a:ext cx="118410" cy="73535"/>
            </a:xfrm>
            <a:custGeom>
              <a:avLst/>
              <a:gdLst>
                <a:gd name="T0" fmla="*/ 0 w 2532"/>
                <a:gd name="T1" fmla="*/ 0 h 723"/>
                <a:gd name="T2" fmla="*/ 0 w 2532"/>
                <a:gd name="T3" fmla="*/ 0 h 723"/>
                <a:gd name="T4" fmla="*/ 0 w 2532"/>
                <a:gd name="T5" fmla="*/ 305 h 723"/>
                <a:gd name="T6" fmla="*/ 0 w 2532"/>
                <a:gd name="T7" fmla="*/ 305 h 723"/>
                <a:gd name="T8" fmla="*/ 0 w 2532"/>
                <a:gd name="T9" fmla="*/ 102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pic>
          <p:nvPicPr>
            <p:cNvPr id="27735" name="Picture 1030" descr="laptop_keyboar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6897688" y="5735638"/>
              <a:ext cx="3889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36" name="Freeform 1031"/>
            <p:cNvSpPr>
              <a:spLocks/>
            </p:cNvSpPr>
            <p:nvPr/>
          </p:nvSpPr>
          <p:spPr bwMode="auto">
            <a:xfrm>
              <a:off x="7026275" y="5580063"/>
              <a:ext cx="312738"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7737" name="Picture 1032" descr="scre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042150" y="5584825"/>
              <a:ext cx="2841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38" name="Freeform 1033"/>
            <p:cNvSpPr>
              <a:spLocks/>
            </p:cNvSpPr>
            <p:nvPr/>
          </p:nvSpPr>
          <p:spPr bwMode="auto">
            <a:xfrm>
              <a:off x="7083425" y="5573713"/>
              <a:ext cx="265113"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39" name="Freeform 1034"/>
            <p:cNvSpPr>
              <a:spLocks/>
            </p:cNvSpPr>
            <p:nvPr/>
          </p:nvSpPr>
          <p:spPr bwMode="auto">
            <a:xfrm>
              <a:off x="7024688" y="5573713"/>
              <a:ext cx="73025"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0" name="Freeform 1035"/>
            <p:cNvSpPr>
              <a:spLocks/>
            </p:cNvSpPr>
            <p:nvPr/>
          </p:nvSpPr>
          <p:spPr bwMode="auto">
            <a:xfrm>
              <a:off x="7267575" y="5602288"/>
              <a:ext cx="79375"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1" name="Freeform 1036"/>
            <p:cNvSpPr>
              <a:spLocks/>
            </p:cNvSpPr>
            <p:nvPr/>
          </p:nvSpPr>
          <p:spPr bwMode="auto">
            <a:xfrm>
              <a:off x="7023100" y="5726113"/>
              <a:ext cx="29051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2" name="Freeform 1037"/>
            <p:cNvSpPr>
              <a:spLocks/>
            </p:cNvSpPr>
            <p:nvPr/>
          </p:nvSpPr>
          <p:spPr bwMode="auto">
            <a:xfrm>
              <a:off x="7275513" y="5603875"/>
              <a:ext cx="74612"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3" name="Freeform 1038"/>
            <p:cNvSpPr>
              <a:spLocks/>
            </p:cNvSpPr>
            <p:nvPr/>
          </p:nvSpPr>
          <p:spPr bwMode="auto">
            <a:xfrm>
              <a:off x="7023100" y="5735638"/>
              <a:ext cx="258763"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744" name="Group 1039"/>
            <p:cNvGrpSpPr>
              <a:grpSpLocks/>
            </p:cNvGrpSpPr>
            <p:nvPr/>
          </p:nvGrpSpPr>
          <p:grpSpPr bwMode="auto">
            <a:xfrm>
              <a:off x="7019925" y="5800725"/>
              <a:ext cx="87313" cy="38100"/>
              <a:chOff x="1740" y="2642"/>
              <a:chExt cx="752" cy="327"/>
            </a:xfrm>
          </p:grpSpPr>
          <p:sp>
            <p:nvSpPr>
              <p:cNvPr id="28107" name="Freeform 1040"/>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8" name="Freeform 1041"/>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9" name="Freeform 1042"/>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0" name="Freeform 1043"/>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1" name="Freeform 1044"/>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2" name="Freeform 1045"/>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745" name="Freeform 1046"/>
            <p:cNvSpPr>
              <a:spLocks/>
            </p:cNvSpPr>
            <p:nvPr/>
          </p:nvSpPr>
          <p:spPr bwMode="auto">
            <a:xfrm>
              <a:off x="7169150" y="5807075"/>
              <a:ext cx="10636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6" name="Freeform 1047"/>
            <p:cNvSpPr>
              <a:spLocks/>
            </p:cNvSpPr>
            <p:nvPr/>
          </p:nvSpPr>
          <p:spPr bwMode="auto">
            <a:xfrm>
              <a:off x="6897688" y="5813425"/>
              <a:ext cx="271462"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7" name="Freeform 1048"/>
            <p:cNvSpPr>
              <a:spLocks/>
            </p:cNvSpPr>
            <p:nvPr/>
          </p:nvSpPr>
          <p:spPr bwMode="auto">
            <a:xfrm>
              <a:off x="6899275" y="5799138"/>
              <a:ext cx="1588"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8" name="Freeform 1049"/>
            <p:cNvSpPr>
              <a:spLocks/>
            </p:cNvSpPr>
            <p:nvPr/>
          </p:nvSpPr>
          <p:spPr bwMode="auto">
            <a:xfrm>
              <a:off x="6899275" y="5738813"/>
              <a:ext cx="125413"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49" name="Freeform 1050"/>
            <p:cNvSpPr>
              <a:spLocks/>
            </p:cNvSpPr>
            <p:nvPr/>
          </p:nvSpPr>
          <p:spPr bwMode="auto">
            <a:xfrm>
              <a:off x="6907213" y="5802313"/>
              <a:ext cx="257175"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50" name="Freeform 1051"/>
            <p:cNvSpPr>
              <a:spLocks/>
            </p:cNvSpPr>
            <p:nvPr/>
          </p:nvSpPr>
          <p:spPr bwMode="auto">
            <a:xfrm flipV="1">
              <a:off x="7164388" y="5797550"/>
              <a:ext cx="10477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751" name="Group 2"/>
            <p:cNvGrpSpPr>
              <a:grpSpLocks/>
            </p:cNvGrpSpPr>
            <p:nvPr/>
          </p:nvGrpSpPr>
          <p:grpSpPr bwMode="auto">
            <a:xfrm>
              <a:off x="5607050" y="3182938"/>
              <a:ext cx="317500" cy="246062"/>
              <a:chOff x="5581650" y="3128963"/>
              <a:chExt cx="423863" cy="320675"/>
            </a:xfrm>
          </p:grpSpPr>
          <p:pic>
            <p:nvPicPr>
              <p:cNvPr id="28085" name="Picture 1054" descr="laptop_keyboard"/>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rot="109064" flipH="1">
                <a:off x="5581650" y="3290888"/>
                <a:ext cx="363538"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86" name="Freeform 1055"/>
              <p:cNvSpPr>
                <a:spLocks/>
              </p:cNvSpPr>
              <p:nvPr/>
            </p:nvSpPr>
            <p:spPr bwMode="auto">
              <a:xfrm>
                <a:off x="5702300" y="3135313"/>
                <a:ext cx="292100"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8087" name="Picture 1056" descr="screen"/>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716588" y="3140075"/>
                <a:ext cx="26670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88" name="Freeform 1057"/>
              <p:cNvSpPr>
                <a:spLocks/>
              </p:cNvSpPr>
              <p:nvPr/>
            </p:nvSpPr>
            <p:spPr bwMode="auto">
              <a:xfrm>
                <a:off x="5756275" y="3128963"/>
                <a:ext cx="247650"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9" name="Freeform 1058"/>
              <p:cNvSpPr>
                <a:spLocks/>
              </p:cNvSpPr>
              <p:nvPr/>
            </p:nvSpPr>
            <p:spPr bwMode="auto">
              <a:xfrm>
                <a:off x="5700713" y="3128963"/>
                <a:ext cx="68262"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0" name="Freeform 1059"/>
              <p:cNvSpPr>
                <a:spLocks/>
              </p:cNvSpPr>
              <p:nvPr/>
            </p:nvSpPr>
            <p:spPr bwMode="auto">
              <a:xfrm>
                <a:off x="5927725" y="3157538"/>
                <a:ext cx="74613"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1" name="Freeform 1060"/>
              <p:cNvSpPr>
                <a:spLocks/>
              </p:cNvSpPr>
              <p:nvPr/>
            </p:nvSpPr>
            <p:spPr bwMode="auto">
              <a:xfrm>
                <a:off x="5699125" y="3281363"/>
                <a:ext cx="27146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2" name="Freeform 1061"/>
              <p:cNvSpPr>
                <a:spLocks/>
              </p:cNvSpPr>
              <p:nvPr/>
            </p:nvSpPr>
            <p:spPr bwMode="auto">
              <a:xfrm>
                <a:off x="5935663" y="3159125"/>
                <a:ext cx="69850"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3" name="Freeform 1062"/>
              <p:cNvSpPr>
                <a:spLocks/>
              </p:cNvSpPr>
              <p:nvPr/>
            </p:nvSpPr>
            <p:spPr bwMode="auto">
              <a:xfrm>
                <a:off x="5699125" y="3290888"/>
                <a:ext cx="242888"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094" name="Group 1063"/>
              <p:cNvGrpSpPr>
                <a:grpSpLocks/>
              </p:cNvGrpSpPr>
              <p:nvPr/>
            </p:nvGrpSpPr>
            <p:grpSpPr bwMode="auto">
              <a:xfrm>
                <a:off x="5695950" y="3355975"/>
                <a:ext cx="80963" cy="38100"/>
                <a:chOff x="1740" y="2642"/>
                <a:chExt cx="752" cy="327"/>
              </a:xfrm>
            </p:grpSpPr>
            <p:sp>
              <p:nvSpPr>
                <p:cNvPr id="28101" name="Freeform 1064"/>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2" name="Freeform 1065"/>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3" name="Freeform 1066"/>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4" name="Freeform 1067"/>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5" name="Freeform 1068"/>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6" name="Freeform 1069"/>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095" name="Freeform 1070"/>
              <p:cNvSpPr>
                <a:spLocks/>
              </p:cNvSpPr>
              <p:nvPr/>
            </p:nvSpPr>
            <p:spPr bwMode="auto">
              <a:xfrm>
                <a:off x="5835650" y="3362325"/>
                <a:ext cx="10001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6" name="Freeform 1071"/>
              <p:cNvSpPr>
                <a:spLocks/>
              </p:cNvSpPr>
              <p:nvPr/>
            </p:nvSpPr>
            <p:spPr bwMode="auto">
              <a:xfrm>
                <a:off x="5583238" y="3368675"/>
                <a:ext cx="254000"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7" name="Freeform 1072"/>
              <p:cNvSpPr>
                <a:spLocks/>
              </p:cNvSpPr>
              <p:nvPr/>
            </p:nvSpPr>
            <p:spPr bwMode="auto">
              <a:xfrm>
                <a:off x="5583238" y="3354388"/>
                <a:ext cx="1587"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8" name="Freeform 1073"/>
              <p:cNvSpPr>
                <a:spLocks/>
              </p:cNvSpPr>
              <p:nvPr/>
            </p:nvSpPr>
            <p:spPr bwMode="auto">
              <a:xfrm>
                <a:off x="5583238" y="3294063"/>
                <a:ext cx="117475"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99" name="Freeform 1074"/>
              <p:cNvSpPr>
                <a:spLocks/>
              </p:cNvSpPr>
              <p:nvPr/>
            </p:nvSpPr>
            <p:spPr bwMode="auto">
              <a:xfrm>
                <a:off x="5591175" y="3357563"/>
                <a:ext cx="241300"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00" name="Freeform 1075"/>
              <p:cNvSpPr>
                <a:spLocks/>
              </p:cNvSpPr>
              <p:nvPr/>
            </p:nvSpPr>
            <p:spPr bwMode="auto">
              <a:xfrm flipV="1">
                <a:off x="5830888" y="3352800"/>
                <a:ext cx="9842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27752" name="Picture 1077"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6156325" y="3300413"/>
              <a:ext cx="3429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3" name="Freeform 1078"/>
            <p:cNvSpPr>
              <a:spLocks/>
            </p:cNvSpPr>
            <p:nvPr/>
          </p:nvSpPr>
          <p:spPr bwMode="auto">
            <a:xfrm flipH="1">
              <a:off x="6302568" y="3332533"/>
              <a:ext cx="161685" cy="153507"/>
            </a:xfrm>
            <a:custGeom>
              <a:avLst/>
              <a:gdLst>
                <a:gd name="T0" fmla="*/ 0 w 356"/>
                <a:gd name="T1" fmla="*/ 0 h 368"/>
                <a:gd name="T2" fmla="*/ 136251 w 356"/>
                <a:gd name="T3" fmla="*/ 5840 h 368"/>
                <a:gd name="T4" fmla="*/ 161685 w 356"/>
                <a:gd name="T5" fmla="*/ 122639 h 368"/>
                <a:gd name="T6" fmla="*/ 35425 w 356"/>
                <a:gd name="T7" fmla="*/ 15350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pic>
          <p:nvPicPr>
            <p:cNvPr id="27754" name="Picture 1081" descr="laptop_keyboar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7329488" y="5672138"/>
              <a:ext cx="388937"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5" name="Freeform 1082"/>
            <p:cNvSpPr>
              <a:spLocks/>
            </p:cNvSpPr>
            <p:nvPr/>
          </p:nvSpPr>
          <p:spPr bwMode="auto">
            <a:xfrm>
              <a:off x="7458075" y="5516563"/>
              <a:ext cx="312738" cy="207962"/>
            </a:xfrm>
            <a:custGeom>
              <a:avLst/>
              <a:gdLst>
                <a:gd name="T0" fmla="*/ 2147483647 w 2982"/>
                <a:gd name="T1" fmla="*/ 0 h 2442"/>
                <a:gd name="T2" fmla="*/ 0 w 2982"/>
                <a:gd name="T3" fmla="*/ 2147483647 h 2442"/>
                <a:gd name="T4" fmla="*/ 2147483647 w 2982"/>
                <a:gd name="T5" fmla="*/ 2147483647 h 2442"/>
                <a:gd name="T6" fmla="*/ 2147483647 w 2982"/>
                <a:gd name="T7" fmla="*/ 2147483647 h 2442"/>
                <a:gd name="T8" fmla="*/ 2147483647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27756" name="Picture 1083" descr="screen"/>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73950" y="5521325"/>
              <a:ext cx="284163"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57" name="Freeform 1084"/>
            <p:cNvSpPr>
              <a:spLocks/>
            </p:cNvSpPr>
            <p:nvPr/>
          </p:nvSpPr>
          <p:spPr bwMode="auto">
            <a:xfrm>
              <a:off x="7515225" y="5510213"/>
              <a:ext cx="265113" cy="39687"/>
            </a:xfrm>
            <a:custGeom>
              <a:avLst/>
              <a:gdLst>
                <a:gd name="T0" fmla="*/ 2147483647 w 2528"/>
                <a:gd name="T1" fmla="*/ 0 h 455"/>
                <a:gd name="T2" fmla="*/ 2147483647 w 2528"/>
                <a:gd name="T3" fmla="*/ 2147483647 h 455"/>
                <a:gd name="T4" fmla="*/ 2147483647 w 2528"/>
                <a:gd name="T5" fmla="*/ 2147483647 h 455"/>
                <a:gd name="T6" fmla="*/ 0 w 2528"/>
                <a:gd name="T7" fmla="*/ 2147483647 h 455"/>
                <a:gd name="T8" fmla="*/ 2147483647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58" name="Freeform 1085"/>
            <p:cNvSpPr>
              <a:spLocks/>
            </p:cNvSpPr>
            <p:nvPr/>
          </p:nvSpPr>
          <p:spPr bwMode="auto">
            <a:xfrm>
              <a:off x="7456488" y="5510213"/>
              <a:ext cx="73025" cy="161925"/>
            </a:xfrm>
            <a:custGeom>
              <a:avLst/>
              <a:gdLst>
                <a:gd name="T0" fmla="*/ 2147483647 w 702"/>
                <a:gd name="T1" fmla="*/ 0 h 1893"/>
                <a:gd name="T2" fmla="*/ 0 w 702"/>
                <a:gd name="T3" fmla="*/ 2147483647 h 1893"/>
                <a:gd name="T4" fmla="*/ 2147483647 w 702"/>
                <a:gd name="T5" fmla="*/ 2147483647 h 1893"/>
                <a:gd name="T6" fmla="*/ 2147483647 w 702"/>
                <a:gd name="T7" fmla="*/ 2147483647 h 1893"/>
                <a:gd name="T8" fmla="*/ 2147483647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59" name="Freeform 1086"/>
            <p:cNvSpPr>
              <a:spLocks/>
            </p:cNvSpPr>
            <p:nvPr/>
          </p:nvSpPr>
          <p:spPr bwMode="auto">
            <a:xfrm>
              <a:off x="7699375" y="5538788"/>
              <a:ext cx="79375" cy="185737"/>
            </a:xfrm>
            <a:custGeom>
              <a:avLst/>
              <a:gdLst>
                <a:gd name="T0" fmla="*/ 2147483647 w 756"/>
                <a:gd name="T1" fmla="*/ 0 h 2184"/>
                <a:gd name="T2" fmla="*/ 2147483647 w 756"/>
                <a:gd name="T3" fmla="*/ 2147483647 h 2184"/>
                <a:gd name="T4" fmla="*/ 0 w 756"/>
                <a:gd name="T5" fmla="*/ 2147483647 h 2184"/>
                <a:gd name="T6" fmla="*/ 2147483647 w 756"/>
                <a:gd name="T7" fmla="*/ 2147483647 h 2184"/>
                <a:gd name="T8" fmla="*/ 214748364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0" name="Freeform 1087"/>
            <p:cNvSpPr>
              <a:spLocks/>
            </p:cNvSpPr>
            <p:nvPr/>
          </p:nvSpPr>
          <p:spPr bwMode="auto">
            <a:xfrm>
              <a:off x="7454900" y="5662613"/>
              <a:ext cx="290513" cy="63500"/>
            </a:xfrm>
            <a:custGeom>
              <a:avLst/>
              <a:gdLst>
                <a:gd name="T0" fmla="*/ 2147483647 w 2773"/>
                <a:gd name="T1" fmla="*/ 0 h 738"/>
                <a:gd name="T2" fmla="*/ 0 w 2773"/>
                <a:gd name="T3" fmla="*/ 2147483647 h 738"/>
                <a:gd name="T4" fmla="*/ 2147483647 w 2773"/>
                <a:gd name="T5" fmla="*/ 2147483647 h 738"/>
                <a:gd name="T6" fmla="*/ 2147483647 w 2773"/>
                <a:gd name="T7" fmla="*/ 2147483647 h 738"/>
                <a:gd name="T8" fmla="*/ 2147483647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1" name="Freeform 1088"/>
            <p:cNvSpPr>
              <a:spLocks/>
            </p:cNvSpPr>
            <p:nvPr/>
          </p:nvSpPr>
          <p:spPr bwMode="auto">
            <a:xfrm>
              <a:off x="7707313" y="5540375"/>
              <a:ext cx="74612" cy="187325"/>
            </a:xfrm>
            <a:custGeom>
              <a:avLst/>
              <a:gdLst>
                <a:gd name="T0" fmla="*/ 2147483647 w 637"/>
                <a:gd name="T1" fmla="*/ 0 h 1659"/>
                <a:gd name="T2" fmla="*/ 2147483647 w 637"/>
                <a:gd name="T3" fmla="*/ 0 h 1659"/>
                <a:gd name="T4" fmla="*/ 2147483647 w 637"/>
                <a:gd name="T5" fmla="*/ 2147483647 h 1659"/>
                <a:gd name="T6" fmla="*/ 0 w 637"/>
                <a:gd name="T7" fmla="*/ 2147483647 h 1659"/>
                <a:gd name="T8" fmla="*/ 2147483647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2" name="Freeform 1089"/>
            <p:cNvSpPr>
              <a:spLocks/>
            </p:cNvSpPr>
            <p:nvPr/>
          </p:nvSpPr>
          <p:spPr bwMode="auto">
            <a:xfrm>
              <a:off x="7454900" y="5672138"/>
              <a:ext cx="258763" cy="61912"/>
            </a:xfrm>
            <a:custGeom>
              <a:avLst/>
              <a:gdLst>
                <a:gd name="T0" fmla="*/ 0 w 2216"/>
                <a:gd name="T1" fmla="*/ 0 h 550"/>
                <a:gd name="T2" fmla="*/ 2147483647 w 2216"/>
                <a:gd name="T3" fmla="*/ 2147483647 h 550"/>
                <a:gd name="T4" fmla="*/ 2147483647 w 2216"/>
                <a:gd name="T5" fmla="*/ 2147483647 h 550"/>
                <a:gd name="T6" fmla="*/ 2147483647 w 2216"/>
                <a:gd name="T7" fmla="*/ 2147483647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763" name="Group 1090"/>
            <p:cNvGrpSpPr>
              <a:grpSpLocks/>
            </p:cNvGrpSpPr>
            <p:nvPr/>
          </p:nvGrpSpPr>
          <p:grpSpPr bwMode="auto">
            <a:xfrm>
              <a:off x="7451725" y="5737225"/>
              <a:ext cx="87313" cy="38100"/>
              <a:chOff x="1740" y="2642"/>
              <a:chExt cx="752" cy="327"/>
            </a:xfrm>
          </p:grpSpPr>
          <p:sp>
            <p:nvSpPr>
              <p:cNvPr id="28079" name="Freeform 1091"/>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0" name="Freeform 1092"/>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1" name="Freeform 1093"/>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2" name="Freeform 1094"/>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3" name="Freeform 1095"/>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4" name="Freeform 1096"/>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764" name="Freeform 1097"/>
            <p:cNvSpPr>
              <a:spLocks/>
            </p:cNvSpPr>
            <p:nvPr/>
          </p:nvSpPr>
          <p:spPr bwMode="auto">
            <a:xfrm>
              <a:off x="7600950" y="5743575"/>
              <a:ext cx="106363" cy="80963"/>
            </a:xfrm>
            <a:custGeom>
              <a:avLst/>
              <a:gdLst>
                <a:gd name="T0" fmla="*/ 2147483647 w 990"/>
                <a:gd name="T1" fmla="*/ 2147483647 h 792"/>
                <a:gd name="T2" fmla="*/ 2147483647 w 990"/>
                <a:gd name="T3" fmla="*/ 0 h 792"/>
                <a:gd name="T4" fmla="*/ 2147483647 w 990"/>
                <a:gd name="T5" fmla="*/ 2147483647 h 792"/>
                <a:gd name="T6" fmla="*/ 0 w 990"/>
                <a:gd name="T7" fmla="*/ 2147483647 h 792"/>
                <a:gd name="T8" fmla="*/ 2147483647 w 990"/>
                <a:gd name="T9" fmla="*/ 214748364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5" name="Freeform 1098"/>
            <p:cNvSpPr>
              <a:spLocks/>
            </p:cNvSpPr>
            <p:nvPr/>
          </p:nvSpPr>
          <p:spPr bwMode="auto">
            <a:xfrm>
              <a:off x="7329488" y="5749925"/>
              <a:ext cx="271462" cy="73025"/>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6" name="Freeform 1099"/>
            <p:cNvSpPr>
              <a:spLocks/>
            </p:cNvSpPr>
            <p:nvPr/>
          </p:nvSpPr>
          <p:spPr bwMode="auto">
            <a:xfrm>
              <a:off x="7331075" y="5735638"/>
              <a:ext cx="1588" cy="15875"/>
            </a:xfrm>
            <a:custGeom>
              <a:avLst/>
              <a:gdLst>
                <a:gd name="T0" fmla="*/ 2147483647 w 26"/>
                <a:gd name="T1" fmla="*/ 2147483647 h 147"/>
                <a:gd name="T2" fmla="*/ 2147483647 w 26"/>
                <a:gd name="T3" fmla="*/ 2147483647 h 147"/>
                <a:gd name="T4" fmla="*/ 0 w 26"/>
                <a:gd name="T5" fmla="*/ 2147483647 h 147"/>
                <a:gd name="T6" fmla="*/ 2147483647 w 26"/>
                <a:gd name="T7" fmla="*/ 0 h 147"/>
                <a:gd name="T8" fmla="*/ 2147483647 w 26"/>
                <a:gd name="T9" fmla="*/ 2147483647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7" name="Freeform 1100"/>
            <p:cNvSpPr>
              <a:spLocks/>
            </p:cNvSpPr>
            <p:nvPr/>
          </p:nvSpPr>
          <p:spPr bwMode="auto">
            <a:xfrm>
              <a:off x="7331075" y="5675313"/>
              <a:ext cx="125413" cy="61912"/>
            </a:xfrm>
            <a:custGeom>
              <a:avLst/>
              <a:gdLst>
                <a:gd name="T0" fmla="*/ 2147483647 w 1176"/>
                <a:gd name="T1" fmla="*/ 0 h 606"/>
                <a:gd name="T2" fmla="*/ 0 w 1176"/>
                <a:gd name="T3" fmla="*/ 2147483647 h 606"/>
                <a:gd name="T4" fmla="*/ 2147483647 w 1176"/>
                <a:gd name="T5" fmla="*/ 2147483647 h 606"/>
                <a:gd name="T6" fmla="*/ 2147483647 w 1176"/>
                <a:gd name="T7" fmla="*/ 2147483647 h 606"/>
                <a:gd name="T8" fmla="*/ 2147483647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8" name="Freeform 1101"/>
            <p:cNvSpPr>
              <a:spLocks/>
            </p:cNvSpPr>
            <p:nvPr/>
          </p:nvSpPr>
          <p:spPr bwMode="auto">
            <a:xfrm>
              <a:off x="7339013" y="5738813"/>
              <a:ext cx="257175" cy="71437"/>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9" name="Freeform 1102"/>
            <p:cNvSpPr>
              <a:spLocks/>
            </p:cNvSpPr>
            <p:nvPr/>
          </p:nvSpPr>
          <p:spPr bwMode="auto">
            <a:xfrm flipV="1">
              <a:off x="7596188" y="5734050"/>
              <a:ext cx="104775" cy="74613"/>
            </a:xfrm>
            <a:custGeom>
              <a:avLst/>
              <a:gdLst>
                <a:gd name="T0" fmla="*/ 2147483647 w 2532"/>
                <a:gd name="T1" fmla="*/ 0 h 723"/>
                <a:gd name="T2" fmla="*/ 2147483647 w 2532"/>
                <a:gd name="T3" fmla="*/ 0 h 723"/>
                <a:gd name="T4" fmla="*/ 2147483647 w 2532"/>
                <a:gd name="T5" fmla="*/ 2147483647 h 723"/>
                <a:gd name="T6" fmla="*/ 2147483647 w 2532"/>
                <a:gd name="T7" fmla="*/ 2147483647 h 723"/>
                <a:gd name="T8" fmla="*/ 0 w 2532"/>
                <a:gd name="T9" fmla="*/ 2147483647 h 723"/>
                <a:gd name="T10" fmla="*/ 2147483647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7770" name="Group 1103"/>
            <p:cNvGrpSpPr>
              <a:grpSpLocks/>
            </p:cNvGrpSpPr>
            <p:nvPr/>
          </p:nvGrpSpPr>
          <p:grpSpPr bwMode="auto">
            <a:xfrm>
              <a:off x="6351588" y="2493963"/>
              <a:ext cx="390525" cy="169862"/>
              <a:chOff x="4650" y="1129"/>
              <a:chExt cx="246" cy="95"/>
            </a:xfrm>
          </p:grpSpPr>
          <p:sp>
            <p:nvSpPr>
              <p:cNvPr id="28071"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072"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073"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074" name="Group 1107"/>
              <p:cNvGrpSpPr>
                <a:grpSpLocks/>
              </p:cNvGrpSpPr>
              <p:nvPr/>
            </p:nvGrpSpPr>
            <p:grpSpPr bwMode="auto">
              <a:xfrm>
                <a:off x="4699" y="1145"/>
                <a:ext cx="138" cy="29"/>
                <a:chOff x="2468" y="1332"/>
                <a:chExt cx="310" cy="60"/>
              </a:xfrm>
            </p:grpSpPr>
            <p:sp>
              <p:nvSpPr>
                <p:cNvPr id="28077" name="Freeform 110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78" name="Freeform 110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075" name="Line 1110"/>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76" name="Line 1111"/>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71" name="Group 1112"/>
            <p:cNvGrpSpPr>
              <a:grpSpLocks/>
            </p:cNvGrpSpPr>
            <p:nvPr/>
          </p:nvGrpSpPr>
          <p:grpSpPr bwMode="auto">
            <a:xfrm>
              <a:off x="6051550" y="3641725"/>
              <a:ext cx="390525" cy="169863"/>
              <a:chOff x="4650" y="1129"/>
              <a:chExt cx="246" cy="95"/>
            </a:xfrm>
          </p:grpSpPr>
          <p:sp>
            <p:nvSpPr>
              <p:cNvPr id="28063"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064"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065"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066" name="Group 1116"/>
              <p:cNvGrpSpPr>
                <a:grpSpLocks/>
              </p:cNvGrpSpPr>
              <p:nvPr/>
            </p:nvGrpSpPr>
            <p:grpSpPr bwMode="auto">
              <a:xfrm>
                <a:off x="4699" y="1145"/>
                <a:ext cx="138" cy="29"/>
                <a:chOff x="2468" y="1332"/>
                <a:chExt cx="310" cy="60"/>
              </a:xfrm>
            </p:grpSpPr>
            <p:sp>
              <p:nvSpPr>
                <p:cNvPr id="28069" name="Freeform 11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70" name="Freeform 11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067" name="Line 111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8" name="Line 112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72" name="Group 1121"/>
            <p:cNvGrpSpPr>
              <a:grpSpLocks/>
            </p:cNvGrpSpPr>
            <p:nvPr/>
          </p:nvGrpSpPr>
          <p:grpSpPr bwMode="auto">
            <a:xfrm>
              <a:off x="6248400" y="4852988"/>
              <a:ext cx="617538" cy="247650"/>
              <a:chOff x="2356" y="1300"/>
              <a:chExt cx="555" cy="194"/>
            </a:xfrm>
          </p:grpSpPr>
          <p:sp>
            <p:nvSpPr>
              <p:cNvPr id="28055"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056"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057"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058" name="Group 1125"/>
              <p:cNvGrpSpPr>
                <a:grpSpLocks/>
              </p:cNvGrpSpPr>
              <p:nvPr/>
            </p:nvGrpSpPr>
            <p:grpSpPr bwMode="auto">
              <a:xfrm>
                <a:off x="2468" y="1332"/>
                <a:ext cx="310" cy="60"/>
                <a:chOff x="2468" y="1332"/>
                <a:chExt cx="310" cy="60"/>
              </a:xfrm>
            </p:grpSpPr>
            <p:sp>
              <p:nvSpPr>
                <p:cNvPr id="28061" name="Freeform 11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62" name="Freeform 11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059" name="Line 1128"/>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60" name="Line 1129"/>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73" name="Group 1130"/>
            <p:cNvGrpSpPr>
              <a:grpSpLocks/>
            </p:cNvGrpSpPr>
            <p:nvPr/>
          </p:nvGrpSpPr>
          <p:grpSpPr bwMode="auto">
            <a:xfrm>
              <a:off x="6969125" y="4510088"/>
              <a:ext cx="617538" cy="247650"/>
              <a:chOff x="2356" y="1300"/>
              <a:chExt cx="555" cy="194"/>
            </a:xfrm>
          </p:grpSpPr>
          <p:sp>
            <p:nvSpPr>
              <p:cNvPr id="28047"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048"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049"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050" name="Group 1134"/>
              <p:cNvGrpSpPr>
                <a:grpSpLocks/>
              </p:cNvGrpSpPr>
              <p:nvPr/>
            </p:nvGrpSpPr>
            <p:grpSpPr bwMode="auto">
              <a:xfrm>
                <a:off x="2468" y="1332"/>
                <a:ext cx="310" cy="60"/>
                <a:chOff x="2468" y="1332"/>
                <a:chExt cx="310" cy="60"/>
              </a:xfrm>
            </p:grpSpPr>
            <p:sp>
              <p:nvSpPr>
                <p:cNvPr id="28053" name="Freeform 113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54" name="Freeform 113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051" name="Line 1137"/>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52" name="Line 1138"/>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74" name="Group 1139"/>
            <p:cNvGrpSpPr>
              <a:grpSpLocks/>
            </p:cNvGrpSpPr>
            <p:nvPr/>
          </p:nvGrpSpPr>
          <p:grpSpPr bwMode="auto">
            <a:xfrm>
              <a:off x="7585075" y="4811713"/>
              <a:ext cx="617538" cy="247650"/>
              <a:chOff x="2356" y="1300"/>
              <a:chExt cx="555" cy="194"/>
            </a:xfrm>
          </p:grpSpPr>
          <p:sp>
            <p:nvSpPr>
              <p:cNvPr id="28039" name="Oval 407"/>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8040" name="Rectangle 410"/>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8041" name="Oval 411"/>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8042" name="Group 1143"/>
              <p:cNvGrpSpPr>
                <a:grpSpLocks/>
              </p:cNvGrpSpPr>
              <p:nvPr/>
            </p:nvGrpSpPr>
            <p:grpSpPr bwMode="auto">
              <a:xfrm>
                <a:off x="2468" y="1332"/>
                <a:ext cx="310" cy="60"/>
                <a:chOff x="2468" y="1332"/>
                <a:chExt cx="310" cy="60"/>
              </a:xfrm>
            </p:grpSpPr>
            <p:sp>
              <p:nvSpPr>
                <p:cNvPr id="28045" name="Freeform 114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46" name="Freeform 114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8043" name="Line 1146"/>
              <p:cNvSpPr>
                <a:spLocks noChangeShapeType="1"/>
              </p:cNvSpPr>
              <p:nvPr/>
            </p:nvSpPr>
            <p:spPr bwMode="auto">
              <a:xfrm>
                <a:off x="2357" y="1361"/>
                <a:ext cx="0" cy="8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044" name="Line 1147"/>
              <p:cNvSpPr>
                <a:spLocks noChangeShapeType="1"/>
              </p:cNvSpPr>
              <p:nvPr/>
            </p:nvSpPr>
            <p:spPr bwMode="auto">
              <a:xfrm>
                <a:off x="2907" y="1363"/>
                <a:ext cx="0" cy="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775" name="Group 3"/>
            <p:cNvGrpSpPr>
              <a:grpSpLocks/>
            </p:cNvGrpSpPr>
            <p:nvPr/>
          </p:nvGrpSpPr>
          <p:grpSpPr bwMode="auto">
            <a:xfrm>
              <a:off x="5964238" y="3135313"/>
              <a:ext cx="314325" cy="334962"/>
              <a:chOff x="5974579" y="3105349"/>
              <a:chExt cx="347997" cy="396620"/>
            </a:xfrm>
          </p:grpSpPr>
          <p:pic>
            <p:nvPicPr>
              <p:cNvPr id="28037" name="Picture 555" descr="fridge2.png"/>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6074343" y="3164942"/>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38" name="Picture 1115" descr="antenna_stylized"/>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974579" y="3105349"/>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7776" name="Picture 603" descr="car_icon_small"/>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373813" y="1744663"/>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77" name="Picture 814" descr="light2.png"/>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flipH="1">
              <a:off x="6707188" y="2019300"/>
              <a:ext cx="920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78" name="Picture 1017"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11925" y="1946275"/>
              <a:ext cx="531813"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779" name="Picture 1017"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86538" y="1685925"/>
              <a:ext cx="530225" cy="22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780" name="Group 347"/>
            <p:cNvGrpSpPr>
              <a:grpSpLocks/>
            </p:cNvGrpSpPr>
            <p:nvPr/>
          </p:nvGrpSpPr>
          <p:grpSpPr bwMode="auto">
            <a:xfrm>
              <a:off x="6220922" y="4838544"/>
              <a:ext cx="660165" cy="269566"/>
              <a:chOff x="1871277" y="1576300"/>
              <a:chExt cx="1128371" cy="437861"/>
            </a:xfrm>
          </p:grpSpPr>
          <p:sp>
            <p:nvSpPr>
              <p:cNvPr id="1354" name="Oval 1353"/>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55" name="Rectangle 1354"/>
              <p:cNvSpPr/>
              <p:nvPr/>
            </p:nvSpPr>
            <p:spPr bwMode="auto">
              <a:xfrm>
                <a:off x="1872116" y="1739006"/>
                <a:ext cx="1128773" cy="1160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56" name="Oval 1355"/>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57" name="Freeform 1356"/>
              <p:cNvSpPr/>
              <p:nvPr/>
            </p:nvSpPr>
            <p:spPr bwMode="auto">
              <a:xfrm>
                <a:off x="2159736" y="1674540"/>
                <a:ext cx="548106" cy="15987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58" name="Freeform 1357"/>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59" name="Freeform 1358"/>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60" name="Freeform 1359"/>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61" name="Straight Connector 1360"/>
              <p:cNvCxnSpPr>
                <a:cxnSpLocks noChangeShapeType="1"/>
                <a:endCxn id="1356"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62" name="Straight Connector 1361"/>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1" name="Group 347"/>
            <p:cNvGrpSpPr>
              <a:grpSpLocks/>
            </p:cNvGrpSpPr>
            <p:nvPr/>
          </p:nvGrpSpPr>
          <p:grpSpPr bwMode="auto">
            <a:xfrm>
              <a:off x="6933466" y="4503243"/>
              <a:ext cx="660165" cy="269566"/>
              <a:chOff x="1871277" y="1576300"/>
              <a:chExt cx="1128371" cy="437861"/>
            </a:xfrm>
          </p:grpSpPr>
          <p:sp>
            <p:nvSpPr>
              <p:cNvPr id="1345" name="Oval 1344"/>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46" name="Rectangle 1345"/>
              <p:cNvSpPr/>
              <p:nvPr/>
            </p:nvSpPr>
            <p:spPr bwMode="auto">
              <a:xfrm>
                <a:off x="1872532" y="1739555"/>
                <a:ext cx="1126060" cy="116038"/>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47" name="Oval 1346"/>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48" name="Freeform 1347"/>
              <p:cNvSpPr/>
              <p:nvPr/>
            </p:nvSpPr>
            <p:spPr bwMode="auto">
              <a:xfrm>
                <a:off x="2160152" y="1672512"/>
                <a:ext cx="548106" cy="16245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49" name="Freeform 1348"/>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50" name="Freeform 1349"/>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51" name="Freeform 1350"/>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52" name="Straight Connector 1351"/>
              <p:cNvCxnSpPr>
                <a:cxnSpLocks noChangeShapeType="1"/>
                <a:endCxn id="1347"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53" name="Straight Connector 1352"/>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2" name="Group 347"/>
            <p:cNvGrpSpPr>
              <a:grpSpLocks/>
            </p:cNvGrpSpPr>
            <p:nvPr/>
          </p:nvGrpSpPr>
          <p:grpSpPr bwMode="auto">
            <a:xfrm>
              <a:off x="7563920" y="4800505"/>
              <a:ext cx="660165" cy="269566"/>
              <a:chOff x="1871277" y="1576300"/>
              <a:chExt cx="1128371" cy="437861"/>
            </a:xfrm>
          </p:grpSpPr>
          <p:sp>
            <p:nvSpPr>
              <p:cNvPr id="1336" name="Oval 1335"/>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37" name="Rectangle 1336"/>
              <p:cNvSpPr/>
              <p:nvPr/>
            </p:nvSpPr>
            <p:spPr bwMode="auto">
              <a:xfrm>
                <a:off x="1872162" y="1738907"/>
                <a:ext cx="1128773" cy="1160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38" name="Oval 1337"/>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39" name="Freeform 1338"/>
              <p:cNvSpPr/>
              <p:nvPr/>
            </p:nvSpPr>
            <p:spPr bwMode="auto">
              <a:xfrm>
                <a:off x="2159782" y="1674441"/>
                <a:ext cx="548106" cy="15987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40" name="Freeform 1339"/>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41" name="Freeform 1340"/>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42" name="Freeform 1341"/>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43" name="Straight Connector 1342"/>
              <p:cNvCxnSpPr>
                <a:cxnSpLocks noChangeShapeType="1"/>
                <a:endCxn id="1338"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44" name="Straight Connector 1343"/>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3" name="Group 347"/>
            <p:cNvGrpSpPr>
              <a:grpSpLocks/>
            </p:cNvGrpSpPr>
            <p:nvPr/>
          </p:nvGrpSpPr>
          <p:grpSpPr bwMode="auto">
            <a:xfrm>
              <a:off x="6050373" y="3620176"/>
              <a:ext cx="425094" cy="228319"/>
              <a:chOff x="1871277" y="1576300"/>
              <a:chExt cx="1128371" cy="437861"/>
            </a:xfrm>
          </p:grpSpPr>
          <p:sp>
            <p:nvSpPr>
              <p:cNvPr id="1327" name="Oval 1326"/>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28" name="Rectangle 1327"/>
              <p:cNvSpPr/>
              <p:nvPr/>
            </p:nvSpPr>
            <p:spPr bwMode="auto">
              <a:xfrm>
                <a:off x="1870189" y="1739404"/>
                <a:ext cx="1129316"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9" name="Oval 132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30" name="Freeform 1329"/>
              <p:cNvSpPr/>
              <p:nvPr/>
            </p:nvSpPr>
            <p:spPr bwMode="auto">
              <a:xfrm>
                <a:off x="2160944" y="1672426"/>
                <a:ext cx="547803" cy="16135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31" name="Freeform 133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32" name="Freeform 133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33" name="Freeform 133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34" name="Straight Connector 1333"/>
              <p:cNvCxnSpPr>
                <a:cxnSpLocks noChangeShapeType="1"/>
                <a:endCxn id="132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35" name="Straight Connector 133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4" name="Group 347"/>
            <p:cNvGrpSpPr>
              <a:grpSpLocks/>
            </p:cNvGrpSpPr>
            <p:nvPr/>
          </p:nvGrpSpPr>
          <p:grpSpPr bwMode="auto">
            <a:xfrm>
              <a:off x="6347637" y="2481965"/>
              <a:ext cx="403071" cy="202807"/>
              <a:chOff x="1871277" y="1576300"/>
              <a:chExt cx="1128371" cy="437861"/>
            </a:xfrm>
          </p:grpSpPr>
          <p:sp>
            <p:nvSpPr>
              <p:cNvPr id="1318" name="Oval 1317"/>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9" name="Rectangle 1318"/>
              <p:cNvSpPr/>
              <p:nvPr/>
            </p:nvSpPr>
            <p:spPr bwMode="auto">
              <a:xfrm>
                <a:off x="1873449" y="1739300"/>
                <a:ext cx="1124357" cy="11653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0" name="Oval 131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21" name="Freeform 1320"/>
              <p:cNvSpPr/>
              <p:nvPr/>
            </p:nvSpPr>
            <p:spPr bwMode="auto">
              <a:xfrm>
                <a:off x="2162315" y="1670752"/>
                <a:ext cx="546626" cy="16108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22" name="Freeform 132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23" name="Freeform 132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24" name="Freeform 132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25" name="Straight Connector 1324"/>
              <p:cNvCxnSpPr>
                <a:cxnSpLocks noChangeShapeType="1"/>
                <a:endCxn id="132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26" name="Straight Connector 132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5" name="Group 1110"/>
            <p:cNvGrpSpPr>
              <a:grpSpLocks/>
            </p:cNvGrpSpPr>
            <p:nvPr/>
          </p:nvGrpSpPr>
          <p:grpSpPr bwMode="auto">
            <a:xfrm>
              <a:off x="7678804" y="2388750"/>
              <a:ext cx="418211" cy="189727"/>
              <a:chOff x="7913987" y="1515773"/>
              <a:chExt cx="625138" cy="276534"/>
            </a:xfrm>
          </p:grpSpPr>
          <p:sp>
            <p:nvSpPr>
              <p:cNvPr id="1309" name="Oval 1308"/>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0" name="Rectangle 1309"/>
              <p:cNvSpPr/>
              <p:nvPr/>
            </p:nvSpPr>
            <p:spPr bwMode="auto">
              <a:xfrm>
                <a:off x="7913888" y="1622848"/>
                <a:ext cx="624093"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11" name="Oval 1310"/>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12" name="Freeform 1311"/>
              <p:cNvSpPr/>
              <p:nvPr/>
            </p:nvSpPr>
            <p:spPr bwMode="auto">
              <a:xfrm>
                <a:off x="8072877" y="1581199"/>
                <a:ext cx="303742" cy="9949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13" name="Freeform 1312"/>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14" name="Freeform 1313"/>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15" name="Freeform 1314"/>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16" name="Straight Connector 1315"/>
              <p:cNvCxnSpPr>
                <a:cxnSpLocks noChangeShapeType="1"/>
                <a:endCxn id="1311"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17" name="Straight Connector 1316"/>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6" name="Group 1111"/>
            <p:cNvGrpSpPr>
              <a:grpSpLocks/>
            </p:cNvGrpSpPr>
            <p:nvPr/>
          </p:nvGrpSpPr>
          <p:grpSpPr bwMode="auto">
            <a:xfrm>
              <a:off x="7187343" y="2485248"/>
              <a:ext cx="418211" cy="189727"/>
              <a:chOff x="7913987" y="1515773"/>
              <a:chExt cx="625138" cy="276534"/>
            </a:xfrm>
          </p:grpSpPr>
          <p:sp>
            <p:nvSpPr>
              <p:cNvPr id="1300" name="Oval 1299"/>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01" name="Rectangle 1300"/>
              <p:cNvSpPr/>
              <p:nvPr/>
            </p:nvSpPr>
            <p:spPr bwMode="auto">
              <a:xfrm>
                <a:off x="7912896" y="1623342"/>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02" name="Oval 1301"/>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303" name="Freeform 1302"/>
              <p:cNvSpPr/>
              <p:nvPr/>
            </p:nvSpPr>
            <p:spPr bwMode="auto">
              <a:xfrm>
                <a:off x="8071885" y="1581693"/>
                <a:ext cx="306115" cy="9949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304" name="Freeform 1303"/>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05" name="Freeform 1304"/>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306" name="Freeform 1305"/>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307" name="Straight Connector 1306"/>
              <p:cNvCxnSpPr>
                <a:cxnSpLocks noChangeShapeType="1"/>
                <a:endCxn id="1302"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308" name="Straight Connector 1307"/>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7" name="Group 1112"/>
            <p:cNvGrpSpPr>
              <a:grpSpLocks/>
            </p:cNvGrpSpPr>
            <p:nvPr/>
          </p:nvGrpSpPr>
          <p:grpSpPr bwMode="auto">
            <a:xfrm>
              <a:off x="7195275" y="2751878"/>
              <a:ext cx="418211" cy="189727"/>
              <a:chOff x="7913987" y="1515773"/>
              <a:chExt cx="625138" cy="276534"/>
            </a:xfrm>
          </p:grpSpPr>
          <p:sp>
            <p:nvSpPr>
              <p:cNvPr id="1291" name="Oval 1290"/>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92" name="Rectangle 1291"/>
              <p:cNvSpPr/>
              <p:nvPr/>
            </p:nvSpPr>
            <p:spPr bwMode="auto">
              <a:xfrm>
                <a:off x="7912903" y="1621131"/>
                <a:ext cx="626467"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93" name="Oval 1292"/>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94" name="Freeform 1293"/>
              <p:cNvSpPr/>
              <p:nvPr/>
            </p:nvSpPr>
            <p:spPr bwMode="auto">
              <a:xfrm>
                <a:off x="8071894" y="1579482"/>
                <a:ext cx="306114" cy="10180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95" name="Freeform 1294"/>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96" name="Freeform 1295"/>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97" name="Freeform 1296"/>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98" name="Straight Connector 1297"/>
              <p:cNvCxnSpPr>
                <a:cxnSpLocks noChangeShapeType="1"/>
                <a:endCxn id="1293"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99" name="Straight Connector 1298"/>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8" name="Group 1113"/>
            <p:cNvGrpSpPr>
              <a:grpSpLocks/>
            </p:cNvGrpSpPr>
            <p:nvPr/>
          </p:nvGrpSpPr>
          <p:grpSpPr bwMode="auto">
            <a:xfrm>
              <a:off x="7088975" y="3633334"/>
              <a:ext cx="418211" cy="189727"/>
              <a:chOff x="7913987" y="1515773"/>
              <a:chExt cx="625138" cy="276534"/>
            </a:xfrm>
          </p:grpSpPr>
          <p:sp>
            <p:nvSpPr>
              <p:cNvPr id="1282" name="Oval 1281"/>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83" name="Rectangle 1282"/>
              <p:cNvSpPr/>
              <p:nvPr/>
            </p:nvSpPr>
            <p:spPr bwMode="auto">
              <a:xfrm>
                <a:off x="7912811" y="1622871"/>
                <a:ext cx="626467" cy="71728"/>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84" name="Oval 1283"/>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85" name="Freeform 1284"/>
              <p:cNvSpPr/>
              <p:nvPr/>
            </p:nvSpPr>
            <p:spPr bwMode="auto">
              <a:xfrm>
                <a:off x="8071800" y="1581222"/>
                <a:ext cx="306115" cy="9949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86" name="Freeform 1285"/>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87" name="Freeform 1286"/>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88" name="Freeform 1287"/>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89" name="Straight Connector 1288"/>
              <p:cNvCxnSpPr>
                <a:cxnSpLocks noChangeShapeType="1"/>
                <a:endCxn id="1284"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90" name="Straight Connector 1289"/>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89" name="Group 1114"/>
            <p:cNvGrpSpPr>
              <a:grpSpLocks/>
            </p:cNvGrpSpPr>
            <p:nvPr/>
          </p:nvGrpSpPr>
          <p:grpSpPr bwMode="auto">
            <a:xfrm>
              <a:off x="7748699" y="3641266"/>
              <a:ext cx="418211" cy="189727"/>
              <a:chOff x="7913987" y="1515773"/>
              <a:chExt cx="625138" cy="276534"/>
            </a:xfrm>
          </p:grpSpPr>
          <p:sp>
            <p:nvSpPr>
              <p:cNvPr id="1273" name="Oval 1272"/>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74" name="Rectangle 1273"/>
              <p:cNvSpPr/>
              <p:nvPr/>
            </p:nvSpPr>
            <p:spPr bwMode="auto">
              <a:xfrm>
                <a:off x="7913821" y="1622879"/>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75" name="Oval 1274"/>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76" name="Freeform 1275"/>
              <p:cNvSpPr/>
              <p:nvPr/>
            </p:nvSpPr>
            <p:spPr bwMode="auto">
              <a:xfrm>
                <a:off x="8072810" y="1581230"/>
                <a:ext cx="306115" cy="9949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77" name="Freeform 1276"/>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78" name="Freeform 1277"/>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79" name="Freeform 1278"/>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80" name="Straight Connector 1279"/>
              <p:cNvCxnSpPr>
                <a:cxnSpLocks noChangeShapeType="1"/>
                <a:endCxn id="1275"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81" name="Straight Connector 1280"/>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790" name="Group 1115"/>
            <p:cNvGrpSpPr>
              <a:grpSpLocks/>
            </p:cNvGrpSpPr>
            <p:nvPr/>
          </p:nvGrpSpPr>
          <p:grpSpPr bwMode="auto">
            <a:xfrm>
              <a:off x="7440813" y="3924693"/>
              <a:ext cx="418211" cy="189727"/>
              <a:chOff x="7913987" y="1515773"/>
              <a:chExt cx="625138" cy="276534"/>
            </a:xfrm>
          </p:grpSpPr>
          <p:sp>
            <p:nvSpPr>
              <p:cNvPr id="1264" name="Oval 1263"/>
              <p:cNvSpPr>
                <a:spLocks noChangeArrowheads="1"/>
              </p:cNvSpPr>
              <p:nvPr/>
            </p:nvSpPr>
            <p:spPr bwMode="auto">
              <a:xfrm flipV="1">
                <a:off x="7915743" y="1593920"/>
                <a:ext cx="623382" cy="198387"/>
              </a:xfrm>
              <a:prstGeom prst="ellipse">
                <a:avLst/>
              </a:prstGeom>
              <a:gradFill rotWithShape="1">
                <a:gsLst>
                  <a:gs pos="0">
                    <a:srgbClr val="7F7F7F"/>
                  </a:gs>
                  <a:gs pos="53000">
                    <a:srgbClr val="D9D9D9"/>
                  </a:gs>
                  <a:gs pos="100000">
                    <a:srgbClr val="7F7F7F"/>
                  </a:gs>
                </a:gsLst>
                <a:lin ang="0" scaled="1"/>
              </a:gradFill>
              <a:ln w="6350">
                <a:solidFill>
                  <a:srgbClr val="7F7F7F"/>
                </a:solidFill>
                <a:round/>
                <a:headEnd/>
                <a:tailEnd/>
              </a:ln>
              <a:effectLst>
                <a:outerShdw blurRad="40000" dist="23000" dir="5400000" rotWithShape="0">
                  <a:srgbClr val="BFBFBF">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65" name="Rectangle 1264"/>
              <p:cNvSpPr/>
              <p:nvPr/>
            </p:nvSpPr>
            <p:spPr bwMode="auto">
              <a:xfrm>
                <a:off x="7913688" y="1621637"/>
                <a:ext cx="626467" cy="71730"/>
              </a:xfrm>
              <a:prstGeom prst="rect">
                <a:avLst/>
              </a:prstGeom>
              <a:gradFill>
                <a:gsLst>
                  <a:gs pos="0">
                    <a:schemeClr val="tx1">
                      <a:lumMod val="50000"/>
                      <a:lumOff val="50000"/>
                    </a:schemeClr>
                  </a:gs>
                  <a:gs pos="53000">
                    <a:schemeClr val="bg1">
                      <a:lumMod val="85000"/>
                    </a:schemeClr>
                  </a:gs>
                  <a:gs pos="100000">
                    <a:schemeClr val="tx1">
                      <a:lumMod val="50000"/>
                      <a:lumOff val="50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66" name="Oval 1265"/>
              <p:cNvSpPr>
                <a:spLocks noChangeArrowheads="1"/>
              </p:cNvSpPr>
              <p:nvPr/>
            </p:nvSpPr>
            <p:spPr bwMode="auto">
              <a:xfrm flipV="1">
                <a:off x="7914388" y="1515773"/>
                <a:ext cx="623381" cy="198387"/>
              </a:xfrm>
              <a:prstGeom prst="ellipse">
                <a:avLst/>
              </a:prstGeom>
              <a:solidFill>
                <a:srgbClr val="BFBFBF"/>
              </a:solidFill>
              <a:ln w="6350">
                <a:solidFill>
                  <a:srgbClr val="7F7F7F"/>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67" name="Freeform 1266"/>
              <p:cNvSpPr/>
              <p:nvPr/>
            </p:nvSpPr>
            <p:spPr bwMode="auto">
              <a:xfrm>
                <a:off x="8072677" y="1579988"/>
                <a:ext cx="306115" cy="10180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68" name="Freeform 1267"/>
              <p:cNvSpPr>
                <a:spLocks/>
              </p:cNvSpPr>
              <p:nvPr/>
            </p:nvSpPr>
            <p:spPr bwMode="auto">
              <a:xfrm>
                <a:off x="8042174" y="1555712"/>
                <a:ext cx="367006" cy="69068"/>
              </a:xfrm>
              <a:custGeom>
                <a:avLst/>
                <a:gdLst>
                  <a:gd name="T0" fmla="*/ 0 w 3723451"/>
                  <a:gd name="T1" fmla="*/ 16897 h 932950"/>
                  <a:gd name="T2" fmla="*/ 64577 w 3723451"/>
                  <a:gd name="T3" fmla="*/ 199 h 932950"/>
                  <a:gd name="T4" fmla="*/ 182917 w 3723451"/>
                  <a:gd name="T5" fmla="*/ 38538 h 932950"/>
                  <a:gd name="T6" fmla="*/ 295814 w 3723451"/>
                  <a:gd name="T7" fmla="*/ 0 h 932950"/>
                  <a:gd name="T8" fmla="*/ 367006 w 3723451"/>
                  <a:gd name="T9" fmla="*/ 15336 h 932950"/>
                  <a:gd name="T10" fmla="*/ 314039 w 3723451"/>
                  <a:gd name="T11" fmla="*/ 34193 h 932950"/>
                  <a:gd name="T12" fmla="*/ 296986 w 3723451"/>
                  <a:gd name="T13" fmla="*/ 29109 h 932950"/>
                  <a:gd name="T14" fmla="*/ 184996 w 3723451"/>
                  <a:gd name="T15" fmla="*/ 69068 h 932950"/>
                  <a:gd name="T16" fmla="*/ 70141 w 3723451"/>
                  <a:gd name="T17" fmla="*/ 30579 h 932950"/>
                  <a:gd name="T18" fmla="*/ 51571 w 3723451"/>
                  <a:gd name="T19" fmla="*/ 34733 h 932950"/>
                  <a:gd name="T20" fmla="*/ 0 w 3723451"/>
                  <a:gd name="T21" fmla="*/ 16897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69" name="Freeform 1268"/>
              <p:cNvSpPr>
                <a:spLocks/>
              </p:cNvSpPr>
              <p:nvPr/>
            </p:nvSpPr>
            <p:spPr bwMode="auto">
              <a:xfrm>
                <a:off x="8282748" y="1614494"/>
                <a:ext cx="135212" cy="60251"/>
              </a:xfrm>
              <a:custGeom>
                <a:avLst/>
                <a:gdLst>
                  <a:gd name="T0" fmla="*/ 0 w 1366596"/>
                  <a:gd name="T1" fmla="*/ 0 h 809868"/>
                  <a:gd name="T2" fmla="*/ 135212 w 1366596"/>
                  <a:gd name="T3" fmla="*/ 46558 h 809868"/>
                  <a:gd name="T4" fmla="*/ 85589 w 1366596"/>
                  <a:gd name="T5" fmla="*/ 60251 h 809868"/>
                  <a:gd name="T6" fmla="*/ 455 w 1366596"/>
                  <a:gd name="T7" fmla="*/ 3183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70" name="Freeform 1269"/>
              <p:cNvSpPr>
                <a:spLocks/>
              </p:cNvSpPr>
              <p:nvPr/>
            </p:nvSpPr>
            <p:spPr bwMode="auto">
              <a:xfrm>
                <a:off x="8035150" y="1615964"/>
                <a:ext cx="133456" cy="60250"/>
              </a:xfrm>
              <a:custGeom>
                <a:avLst/>
                <a:gdLst>
                  <a:gd name="T0" fmla="*/ 131634 w 1348191"/>
                  <a:gd name="T1" fmla="*/ 0 h 791462"/>
                  <a:gd name="T2" fmla="*/ 133456 w 1348191"/>
                  <a:gd name="T3" fmla="*/ 29074 h 791462"/>
                  <a:gd name="T4" fmla="*/ 48281 w 1348191"/>
                  <a:gd name="T5" fmla="*/ 60250 h 791462"/>
                  <a:gd name="T6" fmla="*/ 0 w 1348191"/>
                  <a:gd name="T7" fmla="*/ 46589 h 791462"/>
                  <a:gd name="T8" fmla="*/ 13163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59595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71" name="Straight Connector 1270"/>
              <p:cNvCxnSpPr>
                <a:cxnSpLocks noChangeShapeType="1"/>
                <a:endCxn id="1266" idx="2"/>
              </p:cNvCxnSpPr>
              <p:nvPr/>
            </p:nvCxnSpPr>
            <p:spPr bwMode="auto">
              <a:xfrm flipH="1" flipV="1">
                <a:off x="7914388" y="1615701"/>
                <a:ext cx="1756"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72" name="Straight Connector 1271"/>
              <p:cNvCxnSpPr>
                <a:cxnSpLocks noChangeShapeType="1"/>
              </p:cNvCxnSpPr>
              <p:nvPr/>
            </p:nvCxnSpPr>
            <p:spPr bwMode="auto">
              <a:xfrm flipH="1" flipV="1">
                <a:off x="8537368" y="1618903"/>
                <a:ext cx="1757" cy="76416"/>
              </a:xfrm>
              <a:prstGeom prst="line">
                <a:avLst/>
              </a:prstGeom>
              <a:noFill/>
              <a:ln w="6350">
                <a:solidFill>
                  <a:srgbClr val="7F7F7F"/>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27791" name="Line 421"/>
            <p:cNvSpPr>
              <a:spLocks noChangeShapeType="1"/>
            </p:cNvSpPr>
            <p:nvPr/>
          </p:nvSpPr>
          <p:spPr bwMode="auto">
            <a:xfrm>
              <a:off x="7396163" y="3813175"/>
              <a:ext cx="163512" cy="1206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2" name="Line 422"/>
            <p:cNvSpPr>
              <a:spLocks noChangeShapeType="1"/>
            </p:cNvSpPr>
            <p:nvPr/>
          </p:nvSpPr>
          <p:spPr bwMode="auto">
            <a:xfrm>
              <a:off x="7493000" y="3733800"/>
              <a:ext cx="279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3" name="Line 423"/>
            <p:cNvSpPr>
              <a:spLocks noChangeShapeType="1"/>
            </p:cNvSpPr>
            <p:nvPr/>
          </p:nvSpPr>
          <p:spPr bwMode="auto">
            <a:xfrm flipV="1">
              <a:off x="7729538" y="3819525"/>
              <a:ext cx="134937" cy="104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4" name="Line 444"/>
            <p:cNvSpPr>
              <a:spLocks noChangeShapeType="1"/>
            </p:cNvSpPr>
            <p:nvPr/>
          </p:nvSpPr>
          <p:spPr bwMode="auto">
            <a:xfrm flipV="1">
              <a:off x="7577138" y="2492375"/>
              <a:ext cx="123825" cy="873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5" name="Line 445"/>
            <p:cNvSpPr>
              <a:spLocks noChangeShapeType="1"/>
            </p:cNvSpPr>
            <p:nvPr/>
          </p:nvSpPr>
          <p:spPr bwMode="auto">
            <a:xfrm>
              <a:off x="7405688" y="2665413"/>
              <a:ext cx="0" cy="82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6" name="Line 446"/>
            <p:cNvSpPr>
              <a:spLocks noChangeShapeType="1"/>
            </p:cNvSpPr>
            <p:nvPr/>
          </p:nvSpPr>
          <p:spPr bwMode="auto">
            <a:xfrm flipV="1">
              <a:off x="7577138" y="2562225"/>
              <a:ext cx="263525" cy="2889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7" name="Line 447"/>
            <p:cNvSpPr>
              <a:spLocks noChangeShapeType="1"/>
            </p:cNvSpPr>
            <p:nvPr/>
          </p:nvSpPr>
          <p:spPr bwMode="auto">
            <a:xfrm>
              <a:off x="7942263" y="2560638"/>
              <a:ext cx="0" cy="196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8" name="Line 448"/>
            <p:cNvSpPr>
              <a:spLocks noChangeShapeType="1"/>
            </p:cNvSpPr>
            <p:nvPr/>
          </p:nvSpPr>
          <p:spPr bwMode="auto">
            <a:xfrm>
              <a:off x="7596188" y="2867025"/>
              <a:ext cx="18891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799" name="Line 450"/>
            <p:cNvSpPr>
              <a:spLocks noChangeShapeType="1"/>
            </p:cNvSpPr>
            <p:nvPr/>
          </p:nvSpPr>
          <p:spPr bwMode="auto">
            <a:xfrm>
              <a:off x="8150225" y="2857500"/>
              <a:ext cx="177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0" name="Line 451"/>
            <p:cNvSpPr>
              <a:spLocks noChangeShapeType="1"/>
            </p:cNvSpPr>
            <p:nvPr/>
          </p:nvSpPr>
          <p:spPr bwMode="auto">
            <a:xfrm flipH="1">
              <a:off x="7296150" y="2933700"/>
              <a:ext cx="98425" cy="704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1" name="Line 452"/>
            <p:cNvSpPr>
              <a:spLocks noChangeShapeType="1"/>
            </p:cNvSpPr>
            <p:nvPr/>
          </p:nvSpPr>
          <p:spPr bwMode="auto">
            <a:xfrm flipH="1">
              <a:off x="7888288" y="2933700"/>
              <a:ext cx="111125" cy="727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02" name="Line 541"/>
            <p:cNvSpPr>
              <a:spLocks noChangeShapeType="1"/>
            </p:cNvSpPr>
            <p:nvPr/>
          </p:nvSpPr>
          <p:spPr bwMode="auto">
            <a:xfrm flipV="1">
              <a:off x="7272338" y="4075113"/>
              <a:ext cx="227012" cy="4365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7803" name="Group 665"/>
            <p:cNvGrpSpPr>
              <a:grpSpLocks/>
            </p:cNvGrpSpPr>
            <p:nvPr/>
          </p:nvGrpSpPr>
          <p:grpSpPr bwMode="auto">
            <a:xfrm>
              <a:off x="7689850" y="2395538"/>
              <a:ext cx="390525" cy="169862"/>
              <a:chOff x="4650" y="1129"/>
              <a:chExt cx="246" cy="95"/>
            </a:xfrm>
          </p:grpSpPr>
          <p:sp>
            <p:nvSpPr>
              <p:cNvPr id="27930"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931"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932"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933" name="Group 659"/>
              <p:cNvGrpSpPr>
                <a:grpSpLocks/>
              </p:cNvGrpSpPr>
              <p:nvPr/>
            </p:nvGrpSpPr>
            <p:grpSpPr bwMode="auto">
              <a:xfrm>
                <a:off x="4699" y="1145"/>
                <a:ext cx="138" cy="29"/>
                <a:chOff x="2468" y="1332"/>
                <a:chExt cx="310" cy="60"/>
              </a:xfrm>
            </p:grpSpPr>
            <p:sp>
              <p:nvSpPr>
                <p:cNvPr id="27936" name="Freeform 66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37" name="Freeform 66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7934" name="Line 66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35" name="Line 66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804" name="Group 675"/>
            <p:cNvGrpSpPr>
              <a:grpSpLocks/>
            </p:cNvGrpSpPr>
            <p:nvPr/>
          </p:nvGrpSpPr>
          <p:grpSpPr bwMode="auto">
            <a:xfrm>
              <a:off x="7204075" y="2493963"/>
              <a:ext cx="390525" cy="169862"/>
              <a:chOff x="4650" y="1129"/>
              <a:chExt cx="246" cy="95"/>
            </a:xfrm>
          </p:grpSpPr>
          <p:sp>
            <p:nvSpPr>
              <p:cNvPr id="2792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92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92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925" name="Group 679"/>
              <p:cNvGrpSpPr>
                <a:grpSpLocks/>
              </p:cNvGrpSpPr>
              <p:nvPr/>
            </p:nvGrpSpPr>
            <p:grpSpPr bwMode="auto">
              <a:xfrm>
                <a:off x="4699" y="1145"/>
                <a:ext cx="138" cy="29"/>
                <a:chOff x="2468" y="1332"/>
                <a:chExt cx="310" cy="60"/>
              </a:xfrm>
            </p:grpSpPr>
            <p:sp>
              <p:nvSpPr>
                <p:cNvPr id="27928" name="Freeform 68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29" name="Freeform 68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7926" name="Line 68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27" name="Line 68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805" name="Group 684"/>
            <p:cNvGrpSpPr>
              <a:grpSpLocks/>
            </p:cNvGrpSpPr>
            <p:nvPr/>
          </p:nvGrpSpPr>
          <p:grpSpPr bwMode="auto">
            <a:xfrm>
              <a:off x="7215188" y="2757488"/>
              <a:ext cx="390525" cy="169862"/>
              <a:chOff x="4650" y="1129"/>
              <a:chExt cx="246" cy="95"/>
            </a:xfrm>
          </p:grpSpPr>
          <p:sp>
            <p:nvSpPr>
              <p:cNvPr id="27914"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915"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916"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917" name="Group 688"/>
              <p:cNvGrpSpPr>
                <a:grpSpLocks/>
              </p:cNvGrpSpPr>
              <p:nvPr/>
            </p:nvGrpSpPr>
            <p:grpSpPr bwMode="auto">
              <a:xfrm>
                <a:off x="4699" y="1145"/>
                <a:ext cx="138" cy="29"/>
                <a:chOff x="2468" y="1332"/>
                <a:chExt cx="310" cy="60"/>
              </a:xfrm>
            </p:grpSpPr>
            <p:sp>
              <p:nvSpPr>
                <p:cNvPr id="27920" name="Freeform 68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21" name="Freeform 69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7918" name="Line 69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19" name="Line 69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806" name="Line 693"/>
            <p:cNvSpPr>
              <a:spLocks noChangeShapeType="1"/>
            </p:cNvSpPr>
            <p:nvPr/>
          </p:nvSpPr>
          <p:spPr bwMode="auto">
            <a:xfrm>
              <a:off x="8345488" y="2855913"/>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7807" name="Group 694"/>
            <p:cNvGrpSpPr>
              <a:grpSpLocks/>
            </p:cNvGrpSpPr>
            <p:nvPr/>
          </p:nvGrpSpPr>
          <p:grpSpPr bwMode="auto">
            <a:xfrm>
              <a:off x="7400925" y="3911600"/>
              <a:ext cx="485775" cy="203200"/>
              <a:chOff x="4650" y="1129"/>
              <a:chExt cx="246" cy="95"/>
            </a:xfrm>
          </p:grpSpPr>
          <p:sp>
            <p:nvSpPr>
              <p:cNvPr id="27906"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907"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908"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909" name="Group 698"/>
              <p:cNvGrpSpPr>
                <a:grpSpLocks/>
              </p:cNvGrpSpPr>
              <p:nvPr/>
            </p:nvGrpSpPr>
            <p:grpSpPr bwMode="auto">
              <a:xfrm>
                <a:off x="4699" y="1145"/>
                <a:ext cx="138" cy="29"/>
                <a:chOff x="2468" y="1332"/>
                <a:chExt cx="310" cy="60"/>
              </a:xfrm>
            </p:grpSpPr>
            <p:sp>
              <p:nvSpPr>
                <p:cNvPr id="27912" name="Freeform 69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13" name="Freeform 70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7910" name="Line 70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11" name="Line 70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808" name="Group 712"/>
            <p:cNvGrpSpPr>
              <a:grpSpLocks/>
            </p:cNvGrpSpPr>
            <p:nvPr/>
          </p:nvGrpSpPr>
          <p:grpSpPr bwMode="auto">
            <a:xfrm>
              <a:off x="7081838" y="3630613"/>
              <a:ext cx="485775" cy="203200"/>
              <a:chOff x="4650" y="1129"/>
              <a:chExt cx="246" cy="95"/>
            </a:xfrm>
          </p:grpSpPr>
          <p:sp>
            <p:nvSpPr>
              <p:cNvPr id="27898"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899"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900"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901" name="Group 716"/>
              <p:cNvGrpSpPr>
                <a:grpSpLocks/>
              </p:cNvGrpSpPr>
              <p:nvPr/>
            </p:nvGrpSpPr>
            <p:grpSpPr bwMode="auto">
              <a:xfrm>
                <a:off x="4699" y="1145"/>
                <a:ext cx="138" cy="29"/>
                <a:chOff x="2468" y="1332"/>
                <a:chExt cx="310" cy="60"/>
              </a:xfrm>
            </p:grpSpPr>
            <p:sp>
              <p:nvSpPr>
                <p:cNvPr id="27904" name="Freeform 71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05" name="Freeform 71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7902" name="Line 71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903" name="Line 72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7809" name="Group 721"/>
            <p:cNvGrpSpPr>
              <a:grpSpLocks/>
            </p:cNvGrpSpPr>
            <p:nvPr/>
          </p:nvGrpSpPr>
          <p:grpSpPr bwMode="auto">
            <a:xfrm>
              <a:off x="7743825" y="3643313"/>
              <a:ext cx="485775" cy="203200"/>
              <a:chOff x="4650" y="1129"/>
              <a:chExt cx="246" cy="95"/>
            </a:xfrm>
          </p:grpSpPr>
          <p:sp>
            <p:nvSpPr>
              <p:cNvPr id="27890"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27891"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27892"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27893" name="Group 725"/>
              <p:cNvGrpSpPr>
                <a:grpSpLocks/>
              </p:cNvGrpSpPr>
              <p:nvPr/>
            </p:nvGrpSpPr>
            <p:grpSpPr bwMode="auto">
              <a:xfrm>
                <a:off x="4699" y="1145"/>
                <a:ext cx="138" cy="29"/>
                <a:chOff x="2468" y="1332"/>
                <a:chExt cx="310" cy="60"/>
              </a:xfrm>
            </p:grpSpPr>
            <p:sp>
              <p:nvSpPr>
                <p:cNvPr id="27896" name="Freeform 72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97" name="Freeform 72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7894" name="Line 728"/>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895" name="Line 729"/>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7810" name="Text Box 580"/>
            <p:cNvSpPr txBox="1">
              <a:spLocks noChangeArrowheads="1"/>
            </p:cNvSpPr>
            <p:nvPr/>
          </p:nvSpPr>
          <p:spPr bwMode="auto">
            <a:xfrm>
              <a:off x="5957888" y="1384300"/>
              <a:ext cx="1549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mobile network</a:t>
              </a:r>
            </a:p>
          </p:txBody>
        </p:sp>
        <p:sp>
          <p:nvSpPr>
            <p:cNvPr id="27811" name="Text Box 580"/>
            <p:cNvSpPr txBox="1">
              <a:spLocks noChangeArrowheads="1"/>
            </p:cNvSpPr>
            <p:nvPr/>
          </p:nvSpPr>
          <p:spPr bwMode="auto">
            <a:xfrm>
              <a:off x="7561263" y="2071688"/>
              <a:ext cx="11080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global ISP</a:t>
              </a:r>
            </a:p>
          </p:txBody>
        </p:sp>
        <p:sp>
          <p:nvSpPr>
            <p:cNvPr id="27812" name="Text Box 580"/>
            <p:cNvSpPr txBox="1">
              <a:spLocks noChangeArrowheads="1"/>
            </p:cNvSpPr>
            <p:nvPr/>
          </p:nvSpPr>
          <p:spPr bwMode="auto">
            <a:xfrm>
              <a:off x="7337425" y="3298825"/>
              <a:ext cx="12890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regional ISP</a:t>
              </a:r>
            </a:p>
          </p:txBody>
        </p:sp>
        <p:sp>
          <p:nvSpPr>
            <p:cNvPr id="27813" name="Text Box 580"/>
            <p:cNvSpPr txBox="1">
              <a:spLocks noChangeArrowheads="1"/>
            </p:cNvSpPr>
            <p:nvPr/>
          </p:nvSpPr>
          <p:spPr bwMode="auto">
            <a:xfrm>
              <a:off x="6324600" y="2963863"/>
              <a:ext cx="89535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0000"/>
                </a:lnSpc>
              </a:pPr>
              <a:r>
                <a:rPr lang="en-US" altLang="x-none" sz="1600"/>
                <a:t>home </a:t>
              </a:r>
            </a:p>
            <a:p>
              <a:pPr>
                <a:lnSpc>
                  <a:spcPct val="80000"/>
                </a:lnSpc>
              </a:pPr>
              <a:r>
                <a:rPr lang="en-US" altLang="x-none" sz="1600"/>
                <a:t>network</a:t>
              </a:r>
            </a:p>
          </p:txBody>
        </p:sp>
        <p:sp>
          <p:nvSpPr>
            <p:cNvPr id="27814" name="Text Box 580"/>
            <p:cNvSpPr txBox="1">
              <a:spLocks noChangeArrowheads="1"/>
            </p:cNvSpPr>
            <p:nvPr/>
          </p:nvSpPr>
          <p:spPr bwMode="auto">
            <a:xfrm>
              <a:off x="5584825" y="5645150"/>
              <a:ext cx="1295400"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0000"/>
                </a:lnSpc>
              </a:pPr>
              <a:r>
                <a:rPr lang="en-US" altLang="x-none" sz="1600"/>
                <a:t>institutional</a:t>
              </a:r>
            </a:p>
            <a:p>
              <a:pPr>
                <a:lnSpc>
                  <a:spcPct val="80000"/>
                </a:lnSpc>
              </a:pPr>
              <a:r>
                <a:rPr lang="en-US" altLang="x-none" sz="1600"/>
                <a:t>       network</a:t>
              </a:r>
            </a:p>
          </p:txBody>
        </p:sp>
        <p:pic>
          <p:nvPicPr>
            <p:cNvPr id="27815" name="Picture 269" descr="cell_tower_radiation copy"/>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026149" y="1803400"/>
              <a:ext cx="518463" cy="412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816" name="Group 347"/>
            <p:cNvGrpSpPr>
              <a:grpSpLocks/>
            </p:cNvGrpSpPr>
            <p:nvPr/>
          </p:nvGrpSpPr>
          <p:grpSpPr bwMode="auto">
            <a:xfrm>
              <a:off x="7077272" y="3621727"/>
              <a:ext cx="493804" cy="228319"/>
              <a:chOff x="1871277" y="1576300"/>
              <a:chExt cx="1128371" cy="437861"/>
            </a:xfrm>
          </p:grpSpPr>
          <p:sp>
            <p:nvSpPr>
              <p:cNvPr id="1207" name="Oval 1206"/>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08" name="Rectangle 1207"/>
              <p:cNvSpPr/>
              <p:nvPr/>
            </p:nvSpPr>
            <p:spPr bwMode="auto">
              <a:xfrm>
                <a:off x="1870827" y="1739475"/>
                <a:ext cx="1128163"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9" name="Oval 1208"/>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10" name="Freeform 1209"/>
              <p:cNvSpPr/>
              <p:nvPr/>
            </p:nvSpPr>
            <p:spPr bwMode="auto">
              <a:xfrm>
                <a:off x="2157403" y="1672497"/>
                <a:ext cx="551385" cy="1613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11" name="Freeform 1210"/>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12" name="Freeform 1211"/>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13" name="Freeform 1212"/>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14" name="Straight Connector 1213"/>
              <p:cNvCxnSpPr>
                <a:cxnSpLocks noChangeShapeType="1"/>
                <a:endCxn id="1209"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15" name="Straight Connector 1214"/>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817" name="Group 347"/>
            <p:cNvGrpSpPr>
              <a:grpSpLocks/>
            </p:cNvGrpSpPr>
            <p:nvPr/>
          </p:nvGrpSpPr>
          <p:grpSpPr bwMode="auto">
            <a:xfrm>
              <a:off x="7733157" y="3638864"/>
              <a:ext cx="493804" cy="228319"/>
              <a:chOff x="1871277" y="1576300"/>
              <a:chExt cx="1128371" cy="437861"/>
            </a:xfrm>
          </p:grpSpPr>
          <p:sp>
            <p:nvSpPr>
              <p:cNvPr id="1198" name="Oval 1197"/>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9" name="Rectangle 1198"/>
              <p:cNvSpPr/>
              <p:nvPr/>
            </p:nvSpPr>
            <p:spPr bwMode="auto">
              <a:xfrm>
                <a:off x="1870262" y="1740098"/>
                <a:ext cx="1128161"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0" name="Oval 1199"/>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201" name="Freeform 1200"/>
              <p:cNvSpPr/>
              <p:nvPr/>
            </p:nvSpPr>
            <p:spPr bwMode="auto">
              <a:xfrm>
                <a:off x="2156836" y="1673120"/>
                <a:ext cx="551385" cy="161356"/>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202" name="Freeform 1201"/>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03" name="Freeform 1202"/>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204" name="Freeform 1203"/>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205" name="Straight Connector 1204"/>
              <p:cNvCxnSpPr>
                <a:cxnSpLocks noChangeShapeType="1"/>
                <a:endCxn id="1200"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206" name="Straight Connector 1205"/>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818" name="Group 347"/>
            <p:cNvGrpSpPr>
              <a:grpSpLocks/>
            </p:cNvGrpSpPr>
            <p:nvPr/>
          </p:nvGrpSpPr>
          <p:grpSpPr bwMode="auto">
            <a:xfrm>
              <a:off x="7397100" y="3903983"/>
              <a:ext cx="493804" cy="228319"/>
              <a:chOff x="1871277" y="1576300"/>
              <a:chExt cx="1128371" cy="437861"/>
            </a:xfrm>
          </p:grpSpPr>
          <p:sp>
            <p:nvSpPr>
              <p:cNvPr id="1189" name="Oval 1188"/>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0" name="Rectangle 1189"/>
              <p:cNvSpPr/>
              <p:nvPr/>
            </p:nvSpPr>
            <p:spPr bwMode="auto">
              <a:xfrm>
                <a:off x="1872762" y="1740086"/>
                <a:ext cx="1128163" cy="115689"/>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91" name="Oval 119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92" name="Freeform 1191"/>
              <p:cNvSpPr/>
              <p:nvPr/>
            </p:nvSpPr>
            <p:spPr bwMode="auto">
              <a:xfrm>
                <a:off x="2159338" y="1673109"/>
                <a:ext cx="551385" cy="16135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93" name="Freeform 119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94" name="Freeform 119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95" name="Freeform 119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96" name="Straight Connector 1195"/>
              <p:cNvCxnSpPr>
                <a:cxnSpLocks noChangeShapeType="1"/>
                <a:endCxn id="119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97" name="Straight Connector 119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819" name="Group 347"/>
            <p:cNvGrpSpPr>
              <a:grpSpLocks/>
            </p:cNvGrpSpPr>
            <p:nvPr/>
          </p:nvGrpSpPr>
          <p:grpSpPr bwMode="auto">
            <a:xfrm>
              <a:off x="7195340" y="2756360"/>
              <a:ext cx="413310" cy="196874"/>
              <a:chOff x="1871277" y="1576300"/>
              <a:chExt cx="1128371" cy="437861"/>
            </a:xfrm>
          </p:grpSpPr>
          <p:sp>
            <p:nvSpPr>
              <p:cNvPr id="1180" name="Oval 1179"/>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81" name="Rectangle 1180"/>
              <p:cNvSpPr/>
              <p:nvPr/>
            </p:nvSpPr>
            <p:spPr bwMode="auto">
              <a:xfrm>
                <a:off x="1869120" y="1737689"/>
                <a:ext cx="1131178" cy="11651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82" name="Oval 1181"/>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83" name="Freeform 1182"/>
              <p:cNvSpPr/>
              <p:nvPr/>
            </p:nvSpPr>
            <p:spPr bwMode="auto">
              <a:xfrm>
                <a:off x="2159500" y="1670607"/>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84" name="Freeform 1183"/>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85" name="Freeform 1184"/>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86" name="Freeform 1185"/>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87" name="Straight Connector 1186"/>
              <p:cNvCxnSpPr>
                <a:cxnSpLocks noChangeShapeType="1"/>
                <a:endCxn id="1182"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88" name="Straight Connector 1187"/>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820" name="Group 347"/>
            <p:cNvGrpSpPr>
              <a:grpSpLocks/>
            </p:cNvGrpSpPr>
            <p:nvPr/>
          </p:nvGrpSpPr>
          <p:grpSpPr bwMode="auto">
            <a:xfrm>
              <a:off x="7677419" y="2378982"/>
              <a:ext cx="413310" cy="196874"/>
              <a:chOff x="1871277" y="1576300"/>
              <a:chExt cx="1128371" cy="437861"/>
            </a:xfrm>
          </p:grpSpPr>
          <p:sp>
            <p:nvSpPr>
              <p:cNvPr id="1171" name="Oval 1170"/>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72" name="Rectangle 1171"/>
              <p:cNvSpPr/>
              <p:nvPr/>
            </p:nvSpPr>
            <p:spPr bwMode="auto">
              <a:xfrm>
                <a:off x="1870543" y="1740227"/>
                <a:ext cx="1131178" cy="11651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73" name="Oval 1172"/>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74" name="Freeform 1173"/>
              <p:cNvSpPr/>
              <p:nvPr/>
            </p:nvSpPr>
            <p:spPr bwMode="auto">
              <a:xfrm>
                <a:off x="2160923" y="1673143"/>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75" name="Freeform 1174"/>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76" name="Freeform 1175"/>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77" name="Freeform 1176"/>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78" name="Straight Connector 1177"/>
              <p:cNvCxnSpPr>
                <a:cxnSpLocks noChangeShapeType="1"/>
                <a:endCxn id="1173"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79" name="Straight Connector 1178"/>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821" name="Group 347"/>
            <p:cNvGrpSpPr>
              <a:grpSpLocks/>
            </p:cNvGrpSpPr>
            <p:nvPr/>
          </p:nvGrpSpPr>
          <p:grpSpPr bwMode="auto">
            <a:xfrm>
              <a:off x="7186342" y="2486295"/>
              <a:ext cx="413310" cy="196874"/>
              <a:chOff x="1871277" y="1576300"/>
              <a:chExt cx="1128371" cy="437861"/>
            </a:xfrm>
          </p:grpSpPr>
          <p:sp>
            <p:nvSpPr>
              <p:cNvPr id="1162" name="Oval 1161"/>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63" name="Rectangle 1162"/>
              <p:cNvSpPr/>
              <p:nvPr/>
            </p:nvSpPr>
            <p:spPr bwMode="auto">
              <a:xfrm>
                <a:off x="1872017" y="1738112"/>
                <a:ext cx="1126842" cy="11651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64" name="Oval 1163"/>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65" name="Freeform 1164"/>
              <p:cNvSpPr/>
              <p:nvPr/>
            </p:nvSpPr>
            <p:spPr bwMode="auto">
              <a:xfrm>
                <a:off x="2158061" y="1671030"/>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66" name="Freeform 1165"/>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67" name="Freeform 1166"/>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68" name="Freeform 1167"/>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69" name="Straight Connector 1168"/>
              <p:cNvCxnSpPr>
                <a:cxnSpLocks noChangeShapeType="1"/>
                <a:endCxn id="1164"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70" name="Straight Connector 1169"/>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7822" name="Group 347"/>
            <p:cNvGrpSpPr>
              <a:grpSpLocks/>
            </p:cNvGrpSpPr>
            <p:nvPr/>
          </p:nvGrpSpPr>
          <p:grpSpPr bwMode="auto">
            <a:xfrm>
              <a:off x="7750914" y="2756819"/>
              <a:ext cx="413310" cy="196874"/>
              <a:chOff x="1871277" y="1576300"/>
              <a:chExt cx="1128371" cy="437861"/>
            </a:xfrm>
          </p:grpSpPr>
          <p:sp>
            <p:nvSpPr>
              <p:cNvPr id="1153" name="Oval 1152"/>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54" name="Rectangle 1153"/>
              <p:cNvSpPr/>
              <p:nvPr/>
            </p:nvSpPr>
            <p:spPr bwMode="auto">
              <a:xfrm>
                <a:off x="1869259" y="1740200"/>
                <a:ext cx="1131178" cy="116512"/>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55" name="Oval 1154"/>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FFFFFF"/>
                  </a:solidFill>
                  <a:latin typeface="Gill Sans MT" charset="0"/>
                </a:endParaRPr>
              </a:p>
            </p:txBody>
          </p:sp>
          <p:sp>
            <p:nvSpPr>
              <p:cNvPr id="1156" name="Freeform 1155"/>
              <p:cNvSpPr/>
              <p:nvPr/>
            </p:nvSpPr>
            <p:spPr bwMode="auto">
              <a:xfrm>
                <a:off x="2159639" y="1673116"/>
                <a:ext cx="550418" cy="16241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1157" name="Freeform 1156"/>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58" name="Freeform 1157"/>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1159" name="Freeform 1158"/>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1160" name="Straight Connector 1159"/>
              <p:cNvCxnSpPr>
                <a:cxnSpLocks noChangeShapeType="1"/>
                <a:endCxn id="1155"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1161" name="Straight Connector 1160"/>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pic>
          <p:nvPicPr>
            <p:cNvPr id="27823"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516100" y="3095151"/>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24"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893951" y="5490536"/>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25" name="Picture 1005" descr="antenna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365711" y="5438691"/>
              <a:ext cx="530703" cy="223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26" name="Picture 934" descr="antenna_radiation_stylized"/>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096052" y="5017186"/>
              <a:ext cx="415925" cy="88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53692072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Footer Placeholder 5">
            <a:extLst>
              <a:ext uri="{FF2B5EF4-FFF2-40B4-BE49-F238E27FC236}">
                <a16:creationId xmlns:a16="http://schemas.microsoft.com/office/drawing/2014/main" id="{644DBF9F-11DD-4962-AAA9-D9E221262BFD}"/>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5125" name="Rectangle 2">
            <a:extLst>
              <a:ext uri="{FF2B5EF4-FFF2-40B4-BE49-F238E27FC236}">
                <a16:creationId xmlns:a16="http://schemas.microsoft.com/office/drawing/2014/main" id="{16AF5F0E-98AC-4385-AD02-A00B0191E788}"/>
              </a:ext>
            </a:extLst>
          </p:cNvPr>
          <p:cNvSpPr>
            <a:spLocks noGrp="1" noChangeArrowheads="1"/>
          </p:cNvSpPr>
          <p:nvPr>
            <p:ph type="title"/>
          </p:nvPr>
        </p:nvSpPr>
        <p:spPr/>
        <p:txBody>
          <a:bodyPr/>
          <a:lstStyle/>
          <a:p>
            <a:pPr>
              <a:defRPr/>
            </a:pPr>
            <a:r>
              <a:rPr lang="en-US">
                <a:ea typeface="ＭＳ Ｐゴシック" charset="0"/>
                <a:cs typeface="+mj-cs"/>
              </a:rPr>
              <a:t>Transport vs. network layer</a:t>
            </a:r>
          </a:p>
        </p:txBody>
      </p:sp>
      <p:sp>
        <p:nvSpPr>
          <p:cNvPr id="5126" name="Rectangle 3">
            <a:extLst>
              <a:ext uri="{FF2B5EF4-FFF2-40B4-BE49-F238E27FC236}">
                <a16:creationId xmlns:a16="http://schemas.microsoft.com/office/drawing/2014/main" id="{ACF9BB77-607C-43DC-8941-74095A2F16BE}"/>
              </a:ext>
            </a:extLst>
          </p:cNvPr>
          <p:cNvSpPr>
            <a:spLocks noGrp="1" noChangeArrowheads="1"/>
          </p:cNvSpPr>
          <p:nvPr>
            <p:ph type="body" sz="half" idx="1"/>
          </p:nvPr>
        </p:nvSpPr>
        <p:spPr>
          <a:xfrm>
            <a:off x="2057400" y="1589088"/>
            <a:ext cx="3810000" cy="4648200"/>
          </a:xfrm>
        </p:spPr>
        <p:txBody>
          <a:bodyPr/>
          <a:lstStyle/>
          <a:p>
            <a:pPr>
              <a:lnSpc>
                <a:spcPct val="70000"/>
              </a:lnSpc>
              <a:buFont typeface="Wingdings" charset="2"/>
              <a:buChar char="§"/>
              <a:defRPr/>
            </a:pPr>
            <a:r>
              <a:rPr lang="en-US" sz="3200" i="1">
                <a:solidFill>
                  <a:srgbClr val="000099"/>
                </a:solidFill>
                <a:ea typeface="ＭＳ Ｐゴシック" charset="0"/>
              </a:rPr>
              <a:t>network layer:</a:t>
            </a:r>
            <a:r>
              <a:rPr lang="en-US" sz="3200">
                <a:ea typeface="ＭＳ Ｐゴシック" charset="0"/>
              </a:rPr>
              <a:t> logical communication between hosts</a:t>
            </a:r>
          </a:p>
          <a:p>
            <a:pPr>
              <a:lnSpc>
                <a:spcPct val="70000"/>
              </a:lnSpc>
              <a:buFont typeface="Wingdings" charset="2"/>
              <a:buChar char="§"/>
              <a:defRPr/>
            </a:pPr>
            <a:r>
              <a:rPr lang="en-US" sz="3200" i="1">
                <a:solidFill>
                  <a:srgbClr val="000099"/>
                </a:solidFill>
                <a:ea typeface="ＭＳ Ｐゴシック" charset="0"/>
              </a:rPr>
              <a:t>transport layer:</a:t>
            </a:r>
            <a:r>
              <a:rPr lang="en-US" sz="3200">
                <a:ea typeface="ＭＳ Ｐゴシック" charset="0"/>
              </a:rPr>
              <a:t> logical communication between processes</a:t>
            </a:r>
            <a:r>
              <a:rPr lang="en-US">
                <a:ea typeface="ＭＳ Ｐゴシック" charset="0"/>
                <a:cs typeface="+mn-cs"/>
              </a:rPr>
              <a:t> </a:t>
            </a:r>
          </a:p>
          <a:p>
            <a:pPr lvl="1">
              <a:lnSpc>
                <a:spcPct val="70000"/>
              </a:lnSpc>
              <a:buFont typeface="Arial"/>
              <a:buChar char="•"/>
              <a:defRPr/>
            </a:pPr>
            <a:r>
              <a:rPr lang="en-US" sz="2800">
                <a:ea typeface="ＭＳ Ｐゴシック" charset="0"/>
              </a:rPr>
              <a:t>relies on, enhances, network layer services</a:t>
            </a:r>
          </a:p>
        </p:txBody>
      </p:sp>
      <p:sp>
        <p:nvSpPr>
          <p:cNvPr id="5127" name="Rectangle 4">
            <a:extLst>
              <a:ext uri="{FF2B5EF4-FFF2-40B4-BE49-F238E27FC236}">
                <a16:creationId xmlns:a16="http://schemas.microsoft.com/office/drawing/2014/main" id="{60FF4C6C-17C9-4784-A39E-95625F1F020F}"/>
              </a:ext>
            </a:extLst>
          </p:cNvPr>
          <p:cNvSpPr>
            <a:spLocks noGrp="1" noChangeArrowheads="1"/>
          </p:cNvSpPr>
          <p:nvPr>
            <p:ph type="body" sz="half" idx="2"/>
          </p:nvPr>
        </p:nvSpPr>
        <p:spPr>
          <a:xfrm>
            <a:off x="6284913" y="2230439"/>
            <a:ext cx="3967162" cy="4249737"/>
          </a:xfrm>
          <a:extLst>
            <a:ext uri="{91240B29-F687-4f45-9708-019B960494DF}">
              <a14:hiddenLine xmlns="" xmlns:a14="http://schemas.microsoft.com/office/drawing/2010/main" w="19050" cmpd="sng">
                <a:solidFill>
                  <a:srgbClr val="FF0000"/>
                </a:solidFill>
                <a:miter lim="800000"/>
                <a:headEnd/>
                <a:tailEnd/>
              </a14:hiddenLine>
            </a:ext>
          </a:extLst>
        </p:spPr>
        <p:txBody>
          <a:bodyPr/>
          <a:lstStyle/>
          <a:p>
            <a:pPr>
              <a:lnSpc>
                <a:spcPct val="70000"/>
              </a:lnSpc>
              <a:buFont typeface="Wingdings" panose="05000000000000000000" pitchFamily="2" charset="2"/>
              <a:buNone/>
            </a:pPr>
            <a:r>
              <a:rPr lang="en-US" altLang="en-US" sz="2400" i="1"/>
              <a:t>12 kids in Ann</a:t>
            </a:r>
            <a:r>
              <a:rPr lang="ja-JP" altLang="en-US" sz="2400" i="1"/>
              <a:t>’</a:t>
            </a:r>
            <a:r>
              <a:rPr lang="en-US" altLang="ja-JP" sz="2400" i="1"/>
              <a:t>s house sending letters to 12 kids in Bill</a:t>
            </a:r>
            <a:r>
              <a:rPr lang="ja-JP" altLang="en-US" sz="2400" i="1"/>
              <a:t>’</a:t>
            </a:r>
            <a:r>
              <a:rPr lang="en-US" altLang="ja-JP" sz="2400" i="1"/>
              <a:t>s house:</a:t>
            </a:r>
            <a:endParaRPr lang="en-US" altLang="ja-JP" sz="2400"/>
          </a:p>
          <a:p>
            <a:pPr>
              <a:lnSpc>
                <a:spcPct val="70000"/>
              </a:lnSpc>
            </a:pPr>
            <a:r>
              <a:rPr lang="en-US" altLang="en-US" sz="2400"/>
              <a:t>hosts = houses</a:t>
            </a:r>
          </a:p>
          <a:p>
            <a:pPr>
              <a:lnSpc>
                <a:spcPct val="70000"/>
              </a:lnSpc>
            </a:pPr>
            <a:r>
              <a:rPr lang="en-US" altLang="en-US" sz="2400"/>
              <a:t>processes = kids</a:t>
            </a:r>
          </a:p>
          <a:p>
            <a:pPr>
              <a:lnSpc>
                <a:spcPct val="70000"/>
              </a:lnSpc>
            </a:pPr>
            <a:r>
              <a:rPr lang="en-US" altLang="en-US" sz="2400"/>
              <a:t>app messages = letters in envelopes</a:t>
            </a:r>
          </a:p>
          <a:p>
            <a:pPr>
              <a:lnSpc>
                <a:spcPct val="70000"/>
              </a:lnSpc>
            </a:pPr>
            <a:r>
              <a:rPr lang="en-US" altLang="en-US" sz="2400"/>
              <a:t>transport protocol = Ann and Bill who demux to in-house siblings</a:t>
            </a:r>
          </a:p>
          <a:p>
            <a:pPr>
              <a:lnSpc>
                <a:spcPct val="70000"/>
              </a:lnSpc>
            </a:pPr>
            <a:r>
              <a:rPr lang="en-US" altLang="en-US" sz="2400"/>
              <a:t>network-layer protocol = postal service</a:t>
            </a:r>
          </a:p>
          <a:p>
            <a:pPr>
              <a:lnSpc>
                <a:spcPct val="70000"/>
              </a:lnSpc>
              <a:buFont typeface="Wingdings" panose="05000000000000000000" pitchFamily="2" charset="2"/>
              <a:buNone/>
            </a:pPr>
            <a:endParaRPr lang="en-US" altLang="en-US" sz="2400"/>
          </a:p>
        </p:txBody>
      </p:sp>
      <p:sp>
        <p:nvSpPr>
          <p:cNvPr id="5128" name="Rectangle 7">
            <a:extLst>
              <a:ext uri="{FF2B5EF4-FFF2-40B4-BE49-F238E27FC236}">
                <a16:creationId xmlns:a16="http://schemas.microsoft.com/office/drawing/2014/main" id="{F03579A6-44BC-49C6-A4D4-EEF81F313118}"/>
              </a:ext>
            </a:extLst>
          </p:cNvPr>
          <p:cNvSpPr>
            <a:spLocks noChangeArrowheads="1"/>
          </p:cNvSpPr>
          <p:nvPr/>
        </p:nvSpPr>
        <p:spPr bwMode="auto">
          <a:xfrm>
            <a:off x="6303964" y="1962854"/>
            <a:ext cx="3948111" cy="4289424"/>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129" name="Text Box 11">
            <a:extLst>
              <a:ext uri="{FF2B5EF4-FFF2-40B4-BE49-F238E27FC236}">
                <a16:creationId xmlns:a16="http://schemas.microsoft.com/office/drawing/2014/main" id="{6915D2D3-4AA4-4BFB-8574-B6BFB2A039B3}"/>
              </a:ext>
            </a:extLst>
          </p:cNvPr>
          <p:cNvSpPr txBox="1">
            <a:spLocks noChangeArrowheads="1"/>
          </p:cNvSpPr>
          <p:nvPr/>
        </p:nvSpPr>
        <p:spPr bwMode="auto">
          <a:xfrm>
            <a:off x="6424614" y="1724025"/>
            <a:ext cx="2695575" cy="4333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spcBef>
                <a:spcPct val="45000"/>
              </a:spcBef>
              <a:buClr>
                <a:srgbClr val="000099"/>
              </a:buClr>
              <a:buSzPct val="65000"/>
              <a:buFont typeface="Wingdings" charset="0"/>
              <a:buNone/>
              <a:defRPr/>
            </a:pPr>
            <a:r>
              <a:rPr lang="en-US" sz="2800" i="1">
                <a:solidFill>
                  <a:srgbClr val="000099"/>
                </a:solidFill>
                <a:latin typeface="Gill Sans MT" charset="0"/>
              </a:rPr>
              <a:t>household analogy:</a:t>
            </a:r>
            <a:endParaRPr lang="en-US" sz="2800" i="1">
              <a:latin typeface="Gill Sans MT" charset="0"/>
            </a:endParaRPr>
          </a:p>
        </p:txBody>
      </p:sp>
    </p:spTree>
    <p:extLst>
      <p:ext uri="{BB962C8B-B14F-4D97-AF65-F5344CB8AC3E}">
        <p14:creationId xmlns:p14="http://schemas.microsoft.com/office/powerpoint/2010/main" val="81708450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Footer Placeholder 5">
            <a:extLst>
              <a:ext uri="{FF2B5EF4-FFF2-40B4-BE49-F238E27FC236}">
                <a16:creationId xmlns:a16="http://schemas.microsoft.com/office/drawing/2014/main" id="{FE93133D-91A6-455D-8754-466589FCC001}"/>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grpSp>
        <p:nvGrpSpPr>
          <p:cNvPr id="20483" name="Group 940">
            <a:extLst>
              <a:ext uri="{FF2B5EF4-FFF2-40B4-BE49-F238E27FC236}">
                <a16:creationId xmlns:a16="http://schemas.microsoft.com/office/drawing/2014/main" id="{021634B8-C9B6-4523-950E-8BEC973C587C}"/>
              </a:ext>
            </a:extLst>
          </p:cNvPr>
          <p:cNvGrpSpPr>
            <a:grpSpLocks/>
          </p:cNvGrpSpPr>
          <p:nvPr/>
        </p:nvGrpSpPr>
        <p:grpSpPr bwMode="auto">
          <a:xfrm>
            <a:off x="6572251" y="1524001"/>
            <a:ext cx="3540125" cy="4545013"/>
            <a:chOff x="3277" y="974"/>
            <a:chExt cx="2230" cy="2863"/>
          </a:xfrm>
        </p:grpSpPr>
        <p:sp>
          <p:nvSpPr>
            <p:cNvPr id="20613" name="Freeform 941">
              <a:extLst>
                <a:ext uri="{FF2B5EF4-FFF2-40B4-BE49-F238E27FC236}">
                  <a16:creationId xmlns:a16="http://schemas.microsoft.com/office/drawing/2014/main" id="{126DD588-C7D2-48A7-8AAA-1B98330A9673}"/>
                </a:ext>
              </a:extLst>
            </p:cNvPr>
            <p:cNvSpPr>
              <a:spLocks/>
            </p:cNvSpPr>
            <p:nvPr/>
          </p:nvSpPr>
          <p:spPr bwMode="auto">
            <a:xfrm>
              <a:off x="3277" y="1079"/>
              <a:ext cx="1094" cy="675"/>
            </a:xfrm>
            <a:custGeom>
              <a:avLst/>
              <a:gdLst>
                <a:gd name="T0" fmla="*/ 1116 w 1036"/>
                <a:gd name="T1" fmla="*/ 11 h 675"/>
                <a:gd name="T2" fmla="*/ 673 w 1036"/>
                <a:gd name="T3" fmla="*/ 53 h 675"/>
                <a:gd name="T4" fmla="*/ 356 w 1036"/>
                <a:gd name="T5" fmla="*/ 129 h 675"/>
                <a:gd name="T6" fmla="*/ 264 w 1036"/>
                <a:gd name="T7" fmla="*/ 229 h 675"/>
                <a:gd name="T8" fmla="*/ 37 w 1036"/>
                <a:gd name="T9" fmla="*/ 297 h 675"/>
                <a:gd name="T10" fmla="*/ 29 w 1036"/>
                <a:gd name="T11" fmla="*/ 459 h 675"/>
                <a:gd name="T12" fmla="*/ 227 w 1036"/>
                <a:gd name="T13" fmla="*/ 489 h 675"/>
                <a:gd name="T14" fmla="*/ 792 w 1036"/>
                <a:gd name="T15" fmla="*/ 489 h 675"/>
                <a:gd name="T16" fmla="*/ 1030 w 1036"/>
                <a:gd name="T17" fmla="*/ 555 h 675"/>
                <a:gd name="T18" fmla="*/ 1296 w 1036"/>
                <a:gd name="T19" fmla="*/ 657 h 675"/>
                <a:gd name="T20" fmla="*/ 1499 w 1036"/>
                <a:gd name="T21" fmla="*/ 661 h 675"/>
                <a:gd name="T22" fmla="*/ 1640 w 1036"/>
                <a:gd name="T23" fmla="*/ 603 h 675"/>
                <a:gd name="T24" fmla="*/ 1711 w 1036"/>
                <a:gd name="T25" fmla="*/ 445 h 675"/>
                <a:gd name="T26" fmla="*/ 1755 w 1036"/>
                <a:gd name="T27" fmla="*/ 291 h 675"/>
                <a:gd name="T28" fmla="*/ 1760 w 1036"/>
                <a:gd name="T29" fmla="*/ 107 h 675"/>
                <a:gd name="T30" fmla="*/ 1611 w 1036"/>
                <a:gd name="T31" fmla="*/ 17 h 675"/>
                <a:gd name="T32" fmla="*/ 1337 w 1036"/>
                <a:gd name="T33" fmla="*/ 3 h 675"/>
                <a:gd name="T34" fmla="*/ 1116 w 1036"/>
                <a:gd name="T35" fmla="*/ 11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DDDDD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614" name="Group 942">
              <a:extLst>
                <a:ext uri="{FF2B5EF4-FFF2-40B4-BE49-F238E27FC236}">
                  <a16:creationId xmlns:a16="http://schemas.microsoft.com/office/drawing/2014/main" id="{A77A865D-5D75-410B-8BB2-3D60DB6B3638}"/>
                </a:ext>
              </a:extLst>
            </p:cNvPr>
            <p:cNvGrpSpPr>
              <a:grpSpLocks/>
            </p:cNvGrpSpPr>
            <p:nvPr/>
          </p:nvGrpSpPr>
          <p:grpSpPr bwMode="auto">
            <a:xfrm>
              <a:off x="3383" y="1920"/>
              <a:ext cx="919" cy="588"/>
              <a:chOff x="2889" y="1631"/>
              <a:chExt cx="980" cy="743"/>
            </a:xfrm>
          </p:grpSpPr>
          <p:sp>
            <p:nvSpPr>
              <p:cNvPr id="6657" name="Rectangle 943">
                <a:extLst>
                  <a:ext uri="{FF2B5EF4-FFF2-40B4-BE49-F238E27FC236}">
                    <a16:creationId xmlns:a16="http://schemas.microsoft.com/office/drawing/2014/main" id="{873A18E0-E095-4E20-AFCF-8CFA3F32EF75}"/>
                  </a:ext>
                </a:extLst>
              </p:cNvPr>
              <p:cNvSpPr>
                <a:spLocks noChangeArrowheads="1"/>
              </p:cNvSpPr>
              <p:nvPr/>
            </p:nvSpPr>
            <p:spPr bwMode="auto">
              <a:xfrm>
                <a:off x="3046" y="1841"/>
                <a:ext cx="663" cy="53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658" name="AutoShape 944">
                <a:extLst>
                  <a:ext uri="{FF2B5EF4-FFF2-40B4-BE49-F238E27FC236}">
                    <a16:creationId xmlns:a16="http://schemas.microsoft.com/office/drawing/2014/main" id="{09247CC9-A76A-4808-B390-A2F7D0236B50}"/>
                  </a:ext>
                </a:extLst>
              </p:cNvPr>
              <p:cNvSpPr>
                <a:spLocks noChangeArrowheads="1"/>
              </p:cNvSpPr>
              <p:nvPr/>
            </p:nvSpPr>
            <p:spPr bwMode="auto">
              <a:xfrm>
                <a:off x="2889" y="1631"/>
                <a:ext cx="980" cy="253"/>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solidFill>
                    <a:srgbClr val="00CCFF"/>
                  </a:solidFill>
                  <a:latin typeface="Arial" charset="0"/>
                  <a:ea typeface="ＭＳ Ｐゴシック" charset="0"/>
                </a:endParaRPr>
              </a:p>
            </p:txBody>
          </p:sp>
        </p:grpSp>
        <p:sp>
          <p:nvSpPr>
            <p:cNvPr id="20615" name="Freeform 945">
              <a:extLst>
                <a:ext uri="{FF2B5EF4-FFF2-40B4-BE49-F238E27FC236}">
                  <a16:creationId xmlns:a16="http://schemas.microsoft.com/office/drawing/2014/main" id="{62832DF7-36C0-4933-ABF2-3E9CA265D101}"/>
                </a:ext>
              </a:extLst>
            </p:cNvPr>
            <p:cNvSpPr>
              <a:spLocks/>
            </p:cNvSpPr>
            <p:nvPr/>
          </p:nvSpPr>
          <p:spPr bwMode="auto">
            <a:xfrm>
              <a:off x="3379" y="2788"/>
              <a:ext cx="2032" cy="1049"/>
            </a:xfrm>
            <a:custGeom>
              <a:avLst/>
              <a:gdLst>
                <a:gd name="T0" fmla="*/ 1044 w 2032"/>
                <a:gd name="T1" fmla="*/ 26 h 1049"/>
                <a:gd name="T2" fmla="*/ 847 w 2032"/>
                <a:gd name="T3" fmla="*/ 125 h 1049"/>
                <a:gd name="T4" fmla="*/ 580 w 2032"/>
                <a:gd name="T5" fmla="*/ 68 h 1049"/>
                <a:gd name="T6" fmla="*/ 143 w 2032"/>
                <a:gd name="T7" fmla="*/ 170 h 1049"/>
                <a:gd name="T8" fmla="*/ 48 w 2032"/>
                <a:gd name="T9" fmla="*/ 374 h 1049"/>
                <a:gd name="T10" fmla="*/ 41 w 2032"/>
                <a:gd name="T11" fmla="*/ 680 h 1049"/>
                <a:gd name="T12" fmla="*/ 294 w 2032"/>
                <a:gd name="T13" fmla="*/ 744 h 1049"/>
                <a:gd name="T14" fmla="*/ 660 w 2032"/>
                <a:gd name="T15" fmla="*/ 893 h 1049"/>
                <a:gd name="T16" fmla="*/ 1088 w 2032"/>
                <a:gd name="T17" fmla="*/ 1014 h 1049"/>
                <a:gd name="T18" fmla="*/ 1525 w 2032"/>
                <a:gd name="T19" fmla="*/ 1031 h 1049"/>
                <a:gd name="T20" fmla="*/ 1831 w 2032"/>
                <a:gd name="T21" fmla="*/ 907 h 1049"/>
                <a:gd name="T22" fmla="*/ 2015 w 2032"/>
                <a:gd name="T23" fmla="*/ 714 h 1049"/>
                <a:gd name="T24" fmla="*/ 1931 w 2032"/>
                <a:gd name="T25" fmla="*/ 251 h 1049"/>
                <a:gd name="T26" fmla="*/ 1658 w 2032"/>
                <a:gd name="T27" fmla="*/ 114 h 1049"/>
                <a:gd name="T28" fmla="*/ 1355 w 2032"/>
                <a:gd name="T29" fmla="*/ 15 h 1049"/>
                <a:gd name="T30" fmla="*/ 1044 w 2032"/>
                <a:gd name="T31" fmla="*/ 2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32" h="1049">
                  <a:moveTo>
                    <a:pt x="1044" y="26"/>
                  </a:moveTo>
                  <a:cubicBezTo>
                    <a:pt x="959" y="45"/>
                    <a:pt x="924" y="118"/>
                    <a:pt x="847" y="125"/>
                  </a:cubicBezTo>
                  <a:cubicBezTo>
                    <a:pt x="770" y="132"/>
                    <a:pt x="697" y="61"/>
                    <a:pt x="580" y="68"/>
                  </a:cubicBezTo>
                  <a:cubicBezTo>
                    <a:pt x="463" y="75"/>
                    <a:pt x="232" y="119"/>
                    <a:pt x="143" y="170"/>
                  </a:cubicBezTo>
                  <a:cubicBezTo>
                    <a:pt x="54" y="221"/>
                    <a:pt x="65" y="289"/>
                    <a:pt x="48" y="374"/>
                  </a:cubicBezTo>
                  <a:cubicBezTo>
                    <a:pt x="31" y="459"/>
                    <a:pt x="0" y="618"/>
                    <a:pt x="41" y="680"/>
                  </a:cubicBezTo>
                  <a:cubicBezTo>
                    <a:pt x="82" y="742"/>
                    <a:pt x="191" y="709"/>
                    <a:pt x="294" y="744"/>
                  </a:cubicBezTo>
                  <a:cubicBezTo>
                    <a:pt x="397" y="779"/>
                    <a:pt x="527" y="849"/>
                    <a:pt x="660" y="893"/>
                  </a:cubicBezTo>
                  <a:cubicBezTo>
                    <a:pt x="793" y="938"/>
                    <a:pt x="944" y="991"/>
                    <a:pt x="1088" y="1014"/>
                  </a:cubicBezTo>
                  <a:cubicBezTo>
                    <a:pt x="1232" y="1036"/>
                    <a:pt x="1401" y="1049"/>
                    <a:pt x="1525" y="1031"/>
                  </a:cubicBezTo>
                  <a:cubicBezTo>
                    <a:pt x="1649" y="1012"/>
                    <a:pt x="1749" y="960"/>
                    <a:pt x="1831" y="907"/>
                  </a:cubicBezTo>
                  <a:cubicBezTo>
                    <a:pt x="1913" y="855"/>
                    <a:pt x="1998" y="824"/>
                    <a:pt x="2015" y="714"/>
                  </a:cubicBezTo>
                  <a:cubicBezTo>
                    <a:pt x="2032" y="604"/>
                    <a:pt x="1990" y="350"/>
                    <a:pt x="1931" y="251"/>
                  </a:cubicBezTo>
                  <a:cubicBezTo>
                    <a:pt x="1872" y="151"/>
                    <a:pt x="1754" y="153"/>
                    <a:pt x="1658" y="114"/>
                  </a:cubicBezTo>
                  <a:cubicBezTo>
                    <a:pt x="1562" y="76"/>
                    <a:pt x="1457" y="30"/>
                    <a:pt x="1355" y="15"/>
                  </a:cubicBezTo>
                  <a:cubicBezTo>
                    <a:pt x="1253" y="0"/>
                    <a:pt x="1129" y="8"/>
                    <a:pt x="1044" y="26"/>
                  </a:cubicBezTo>
                  <a:close/>
                </a:path>
              </a:pathLst>
            </a:custGeom>
            <a:solidFill>
              <a:srgbClr val="DDDDD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81" name="Line 946">
              <a:extLst>
                <a:ext uri="{FF2B5EF4-FFF2-40B4-BE49-F238E27FC236}">
                  <a16:creationId xmlns:a16="http://schemas.microsoft.com/office/drawing/2014/main" id="{2E52534C-2F5A-496A-9BDE-6CDFF2593F7F}"/>
                </a:ext>
              </a:extLst>
            </p:cNvPr>
            <p:cNvSpPr>
              <a:spLocks noChangeShapeType="1"/>
            </p:cNvSpPr>
            <p:nvPr/>
          </p:nvSpPr>
          <p:spPr bwMode="auto">
            <a:xfrm rot="-5400000">
              <a:off x="4942" y="3252"/>
              <a:ext cx="330" cy="88"/>
            </a:xfrm>
            <a:prstGeom prst="line">
              <a:avLst/>
            </a:prstGeom>
            <a:noFill/>
            <a:ln w="127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82" name="Line 947">
              <a:extLst>
                <a:ext uri="{FF2B5EF4-FFF2-40B4-BE49-F238E27FC236}">
                  <a16:creationId xmlns:a16="http://schemas.microsoft.com/office/drawing/2014/main" id="{D14C66E0-3739-4D13-B4F9-D14324F93B92}"/>
                </a:ext>
              </a:extLst>
            </p:cNvPr>
            <p:cNvSpPr>
              <a:spLocks noChangeShapeType="1"/>
            </p:cNvSpPr>
            <p:nvPr/>
          </p:nvSpPr>
          <p:spPr bwMode="auto">
            <a:xfrm rot="5400000" flipV="1">
              <a:off x="5034" y="3429"/>
              <a:ext cx="2" cy="54"/>
            </a:xfrm>
            <a:prstGeom prst="line">
              <a:avLst/>
            </a:prstGeom>
            <a:noFill/>
            <a:ln w="127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83" name="Line 948">
              <a:extLst>
                <a:ext uri="{FF2B5EF4-FFF2-40B4-BE49-F238E27FC236}">
                  <a16:creationId xmlns:a16="http://schemas.microsoft.com/office/drawing/2014/main" id="{AEFE0703-95FA-4E5C-8000-3087044BECF3}"/>
                </a:ext>
              </a:extLst>
            </p:cNvPr>
            <p:cNvSpPr>
              <a:spLocks noChangeShapeType="1"/>
            </p:cNvSpPr>
            <p:nvPr/>
          </p:nvSpPr>
          <p:spPr bwMode="auto">
            <a:xfrm rot="-5400000">
              <a:off x="5151" y="3225"/>
              <a:ext cx="0" cy="72"/>
            </a:xfrm>
            <a:prstGeom prst="line">
              <a:avLst/>
            </a:prstGeom>
            <a:noFill/>
            <a:ln w="127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84" name="Line 949">
              <a:extLst>
                <a:ext uri="{FF2B5EF4-FFF2-40B4-BE49-F238E27FC236}">
                  <a16:creationId xmlns:a16="http://schemas.microsoft.com/office/drawing/2014/main" id="{CB578BEE-3683-4A56-A824-8112BC915620}"/>
                </a:ext>
              </a:extLst>
            </p:cNvPr>
            <p:cNvSpPr>
              <a:spLocks noChangeShapeType="1"/>
            </p:cNvSpPr>
            <p:nvPr/>
          </p:nvSpPr>
          <p:spPr bwMode="auto">
            <a:xfrm flipH="1">
              <a:off x="3827" y="2977"/>
              <a:ext cx="160" cy="29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85" name="Line 950">
              <a:extLst>
                <a:ext uri="{FF2B5EF4-FFF2-40B4-BE49-F238E27FC236}">
                  <a16:creationId xmlns:a16="http://schemas.microsoft.com/office/drawing/2014/main" id="{DE473D06-08B6-4DBF-AE75-8D8F41593E20}"/>
                </a:ext>
              </a:extLst>
            </p:cNvPr>
            <p:cNvSpPr>
              <a:spLocks noChangeShapeType="1"/>
            </p:cNvSpPr>
            <p:nvPr/>
          </p:nvSpPr>
          <p:spPr bwMode="auto">
            <a:xfrm>
              <a:off x="3843" y="3009"/>
              <a:ext cx="124"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86" name="Line 951">
              <a:extLst>
                <a:ext uri="{FF2B5EF4-FFF2-40B4-BE49-F238E27FC236}">
                  <a16:creationId xmlns:a16="http://schemas.microsoft.com/office/drawing/2014/main" id="{E2D82EEB-8425-4B3C-9866-0AECA390B55E}"/>
                </a:ext>
              </a:extLst>
            </p:cNvPr>
            <p:cNvSpPr>
              <a:spLocks noChangeShapeType="1"/>
            </p:cNvSpPr>
            <p:nvPr/>
          </p:nvSpPr>
          <p:spPr bwMode="auto">
            <a:xfrm>
              <a:off x="3680" y="3221"/>
              <a:ext cx="172"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87" name="Line 952">
              <a:extLst>
                <a:ext uri="{FF2B5EF4-FFF2-40B4-BE49-F238E27FC236}">
                  <a16:creationId xmlns:a16="http://schemas.microsoft.com/office/drawing/2014/main" id="{0C20690F-1B7A-4703-B564-505DD7A30F2C}"/>
                </a:ext>
              </a:extLst>
            </p:cNvPr>
            <p:cNvSpPr>
              <a:spLocks noChangeShapeType="1"/>
            </p:cNvSpPr>
            <p:nvPr/>
          </p:nvSpPr>
          <p:spPr bwMode="auto">
            <a:xfrm>
              <a:off x="3914" y="3271"/>
              <a:ext cx="309"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88" name="Line 953">
              <a:extLst>
                <a:ext uri="{FF2B5EF4-FFF2-40B4-BE49-F238E27FC236}">
                  <a16:creationId xmlns:a16="http://schemas.microsoft.com/office/drawing/2014/main" id="{8E85DC2A-3E5F-47CD-9693-6ABCBCFBF59B}"/>
                </a:ext>
              </a:extLst>
            </p:cNvPr>
            <p:cNvSpPr>
              <a:spLocks noChangeShapeType="1"/>
            </p:cNvSpPr>
            <p:nvPr/>
          </p:nvSpPr>
          <p:spPr bwMode="auto">
            <a:xfrm flipH="1">
              <a:off x="4065" y="3213"/>
              <a:ext cx="34" cy="5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89" name="Line 954">
              <a:extLst>
                <a:ext uri="{FF2B5EF4-FFF2-40B4-BE49-F238E27FC236}">
                  <a16:creationId xmlns:a16="http://schemas.microsoft.com/office/drawing/2014/main" id="{170D7448-0B79-4EE3-A09C-6AFB2F31733F}"/>
                </a:ext>
              </a:extLst>
            </p:cNvPr>
            <p:cNvSpPr>
              <a:spLocks noChangeShapeType="1"/>
            </p:cNvSpPr>
            <p:nvPr/>
          </p:nvSpPr>
          <p:spPr bwMode="auto">
            <a:xfrm>
              <a:off x="3947" y="3269"/>
              <a:ext cx="1" cy="52"/>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90" name="Line 955">
              <a:extLst>
                <a:ext uri="{FF2B5EF4-FFF2-40B4-BE49-F238E27FC236}">
                  <a16:creationId xmlns:a16="http://schemas.microsoft.com/office/drawing/2014/main" id="{AD327A92-6651-49A5-8122-0F8867BB00C3}"/>
                </a:ext>
              </a:extLst>
            </p:cNvPr>
            <p:cNvSpPr>
              <a:spLocks noChangeShapeType="1"/>
            </p:cNvSpPr>
            <p:nvPr/>
          </p:nvSpPr>
          <p:spPr bwMode="auto">
            <a:xfrm flipH="1" flipV="1">
              <a:off x="4197" y="3274"/>
              <a:ext cx="0" cy="48"/>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91" name="Line 956">
              <a:extLst>
                <a:ext uri="{FF2B5EF4-FFF2-40B4-BE49-F238E27FC236}">
                  <a16:creationId xmlns:a16="http://schemas.microsoft.com/office/drawing/2014/main" id="{F3A17A56-0D35-4CC9-9A3C-33DBB06F6F95}"/>
                </a:ext>
              </a:extLst>
            </p:cNvPr>
            <p:cNvSpPr>
              <a:spLocks noChangeShapeType="1"/>
            </p:cNvSpPr>
            <p:nvPr/>
          </p:nvSpPr>
          <p:spPr bwMode="auto">
            <a:xfrm>
              <a:off x="4248" y="3185"/>
              <a:ext cx="317" cy="17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92" name="Line 957">
              <a:extLst>
                <a:ext uri="{FF2B5EF4-FFF2-40B4-BE49-F238E27FC236}">
                  <a16:creationId xmlns:a16="http://schemas.microsoft.com/office/drawing/2014/main" id="{B3BA8B94-7ED5-453D-B37F-1E0F2DA0949C}"/>
                </a:ext>
              </a:extLst>
            </p:cNvPr>
            <p:cNvSpPr>
              <a:spLocks noChangeShapeType="1"/>
            </p:cNvSpPr>
            <p:nvPr/>
          </p:nvSpPr>
          <p:spPr bwMode="auto">
            <a:xfrm>
              <a:off x="3901" y="3144"/>
              <a:ext cx="51"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93" name="Line 958">
              <a:extLst>
                <a:ext uri="{FF2B5EF4-FFF2-40B4-BE49-F238E27FC236}">
                  <a16:creationId xmlns:a16="http://schemas.microsoft.com/office/drawing/2014/main" id="{A1C55065-95FA-4369-BA68-E7B5DFB6DA0B}"/>
                </a:ext>
              </a:extLst>
            </p:cNvPr>
            <p:cNvSpPr>
              <a:spLocks noChangeShapeType="1"/>
            </p:cNvSpPr>
            <p:nvPr/>
          </p:nvSpPr>
          <p:spPr bwMode="auto">
            <a:xfrm>
              <a:off x="3809" y="2257"/>
              <a:ext cx="148"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94" name="Line 959">
              <a:extLst>
                <a:ext uri="{FF2B5EF4-FFF2-40B4-BE49-F238E27FC236}">
                  <a16:creationId xmlns:a16="http://schemas.microsoft.com/office/drawing/2014/main" id="{61FD665C-C5BD-4700-BD7B-CF5AA9AFEAF9}"/>
                </a:ext>
              </a:extLst>
            </p:cNvPr>
            <p:cNvSpPr>
              <a:spLocks noChangeShapeType="1"/>
            </p:cNvSpPr>
            <p:nvPr/>
          </p:nvSpPr>
          <p:spPr bwMode="auto">
            <a:xfrm flipV="1">
              <a:off x="3711" y="2354"/>
              <a:ext cx="106" cy="2"/>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nvGrpSpPr>
            <p:cNvPr id="20630" name="Group 960">
              <a:extLst>
                <a:ext uri="{FF2B5EF4-FFF2-40B4-BE49-F238E27FC236}">
                  <a16:creationId xmlns:a16="http://schemas.microsoft.com/office/drawing/2014/main" id="{8E462FE0-F9A7-4CBC-8802-9A23C823DEDF}"/>
                </a:ext>
              </a:extLst>
            </p:cNvPr>
            <p:cNvGrpSpPr>
              <a:grpSpLocks/>
            </p:cNvGrpSpPr>
            <p:nvPr/>
          </p:nvGrpSpPr>
          <p:grpSpPr bwMode="auto">
            <a:xfrm>
              <a:off x="3535" y="2207"/>
              <a:ext cx="319" cy="222"/>
              <a:chOff x="2967" y="478"/>
              <a:chExt cx="788" cy="625"/>
            </a:xfrm>
          </p:grpSpPr>
          <p:pic>
            <p:nvPicPr>
              <p:cNvPr id="20990" name="Picture 961" descr="access_point_stylized_small">
                <a:extLst>
                  <a:ext uri="{FF2B5EF4-FFF2-40B4-BE49-F238E27FC236}">
                    <a16:creationId xmlns:a16="http://schemas.microsoft.com/office/drawing/2014/main" id="{1A6BC89A-EA5B-4BDA-B29E-1CB14440C2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1" name="Picture 962" descr="antenna_radiation_stylized">
                <a:extLst>
                  <a:ext uri="{FF2B5EF4-FFF2-40B4-BE49-F238E27FC236}">
                    <a16:creationId xmlns:a16="http://schemas.microsoft.com/office/drawing/2014/main" id="{932A137C-1C76-4296-970B-AC3F252C91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631" name="Freeform 963">
              <a:extLst>
                <a:ext uri="{FF2B5EF4-FFF2-40B4-BE49-F238E27FC236}">
                  <a16:creationId xmlns:a16="http://schemas.microsoft.com/office/drawing/2014/main" id="{F18D4219-D6AF-4731-B5E9-0F84168A7A10}"/>
                </a:ext>
              </a:extLst>
            </p:cNvPr>
            <p:cNvSpPr>
              <a:spLocks/>
            </p:cNvSpPr>
            <p:nvPr/>
          </p:nvSpPr>
          <p:spPr bwMode="auto">
            <a:xfrm>
              <a:off x="4419" y="2224"/>
              <a:ext cx="828" cy="425"/>
            </a:xfrm>
            <a:custGeom>
              <a:avLst/>
              <a:gdLst>
                <a:gd name="T0" fmla="*/ 382 w 828"/>
                <a:gd name="T1" fmla="*/ 30 h 425"/>
                <a:gd name="T2" fmla="*/ 370 w 828"/>
                <a:gd name="T3" fmla="*/ 30 h 425"/>
                <a:gd name="T4" fmla="*/ 126 w 828"/>
                <a:gd name="T5" fmla="*/ 32 h 425"/>
                <a:gd name="T6" fmla="*/ 6 w 828"/>
                <a:gd name="T7" fmla="*/ 126 h 425"/>
                <a:gd name="T8" fmla="*/ 92 w 828"/>
                <a:gd name="T9" fmla="*/ 274 h 425"/>
                <a:gd name="T10" fmla="*/ 292 w 828"/>
                <a:gd name="T11" fmla="*/ 384 h 425"/>
                <a:gd name="T12" fmla="*/ 540 w 828"/>
                <a:gd name="T13" fmla="*/ 416 h 425"/>
                <a:gd name="T14" fmla="*/ 698 w 828"/>
                <a:gd name="T15" fmla="*/ 330 h 425"/>
                <a:gd name="T16" fmla="*/ 776 w 828"/>
                <a:gd name="T17" fmla="*/ 170 h 425"/>
                <a:gd name="T18" fmla="*/ 792 w 828"/>
                <a:gd name="T19" fmla="*/ 22 h 425"/>
                <a:gd name="T20" fmla="*/ 560 w 828"/>
                <a:gd name="T21" fmla="*/ 38 h 425"/>
                <a:gd name="T22" fmla="*/ 382 w 828"/>
                <a:gd name="T23" fmla="*/ 30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DDDDD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32" name="Freeform 964">
              <a:extLst>
                <a:ext uri="{FF2B5EF4-FFF2-40B4-BE49-F238E27FC236}">
                  <a16:creationId xmlns:a16="http://schemas.microsoft.com/office/drawing/2014/main" id="{6618BC67-38EF-4D2B-9FA8-501442AE645E}"/>
                </a:ext>
              </a:extLst>
            </p:cNvPr>
            <p:cNvSpPr>
              <a:spLocks/>
            </p:cNvSpPr>
            <p:nvPr/>
          </p:nvSpPr>
          <p:spPr bwMode="auto">
            <a:xfrm>
              <a:off x="4417" y="1263"/>
              <a:ext cx="1090" cy="709"/>
            </a:xfrm>
            <a:custGeom>
              <a:avLst/>
              <a:gdLst>
                <a:gd name="T0" fmla="*/ 14627 w 765"/>
                <a:gd name="T1" fmla="*/ 763 h 459"/>
                <a:gd name="T2" fmla="*/ 9913 w 765"/>
                <a:gd name="T3" fmla="*/ 5420 h 459"/>
                <a:gd name="T4" fmla="*/ 3316 w 765"/>
                <a:gd name="T5" fmla="*/ 7714 h 459"/>
                <a:gd name="T6" fmla="*/ 474 w 765"/>
                <a:gd name="T7" fmla="*/ 25995 h 459"/>
                <a:gd name="T8" fmla="*/ 6202 w 765"/>
                <a:gd name="T9" fmla="*/ 34346 h 459"/>
                <a:gd name="T10" fmla="*/ 11922 w 765"/>
                <a:gd name="T11" fmla="*/ 32921 h 459"/>
                <a:gd name="T12" fmla="*/ 20124 w 765"/>
                <a:gd name="T13" fmla="*/ 34346 h 459"/>
                <a:gd name="T14" fmla="*/ 24081 w 765"/>
                <a:gd name="T15" fmla="*/ 33549 h 459"/>
                <a:gd name="T16" fmla="*/ 25921 w 765"/>
                <a:gd name="T17" fmla="*/ 28785 h 459"/>
                <a:gd name="T18" fmla="*/ 25875 w 765"/>
                <a:gd name="T19" fmla="*/ 12218 h 459"/>
                <a:gd name="T20" fmla="*/ 22836 w 765"/>
                <a:gd name="T21" fmla="*/ 2665 h 459"/>
                <a:gd name="T22" fmla="*/ 14627 w 765"/>
                <a:gd name="T23" fmla="*/ 763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chemeClr val="folHlink"/>
                </a:gs>
                <a:gs pos="100000">
                  <a:schemeClr val="bg1"/>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98" name="Line 965">
              <a:extLst>
                <a:ext uri="{FF2B5EF4-FFF2-40B4-BE49-F238E27FC236}">
                  <a16:creationId xmlns:a16="http://schemas.microsoft.com/office/drawing/2014/main" id="{488ADB6D-1F36-4ADB-B47B-626311B3F5F0}"/>
                </a:ext>
              </a:extLst>
            </p:cNvPr>
            <p:cNvSpPr>
              <a:spLocks noChangeShapeType="1"/>
            </p:cNvSpPr>
            <p:nvPr/>
          </p:nvSpPr>
          <p:spPr bwMode="auto">
            <a:xfrm>
              <a:off x="4659" y="2404"/>
              <a:ext cx="103" cy="7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99" name="Line 966">
              <a:extLst>
                <a:ext uri="{FF2B5EF4-FFF2-40B4-BE49-F238E27FC236}">
                  <a16:creationId xmlns:a16="http://schemas.microsoft.com/office/drawing/2014/main" id="{DA554309-1195-4938-A83B-D0828EC2196E}"/>
                </a:ext>
              </a:extLst>
            </p:cNvPr>
            <p:cNvSpPr>
              <a:spLocks noChangeShapeType="1"/>
            </p:cNvSpPr>
            <p:nvPr/>
          </p:nvSpPr>
          <p:spPr bwMode="auto">
            <a:xfrm>
              <a:off x="4720" y="2354"/>
              <a:ext cx="176"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0" name="Line 967">
              <a:extLst>
                <a:ext uri="{FF2B5EF4-FFF2-40B4-BE49-F238E27FC236}">
                  <a16:creationId xmlns:a16="http://schemas.microsoft.com/office/drawing/2014/main" id="{CFAB671D-0B15-476F-925F-EBA2A0C0C901}"/>
                </a:ext>
              </a:extLst>
            </p:cNvPr>
            <p:cNvSpPr>
              <a:spLocks noChangeShapeType="1"/>
            </p:cNvSpPr>
            <p:nvPr/>
          </p:nvSpPr>
          <p:spPr bwMode="auto">
            <a:xfrm flipV="1">
              <a:off x="4869" y="2408"/>
              <a:ext cx="85" cy="6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1" name="Line 968">
              <a:extLst>
                <a:ext uri="{FF2B5EF4-FFF2-40B4-BE49-F238E27FC236}">
                  <a16:creationId xmlns:a16="http://schemas.microsoft.com/office/drawing/2014/main" id="{4AA4C405-8AAB-490E-AF49-E8204E0FD632}"/>
                </a:ext>
              </a:extLst>
            </p:cNvPr>
            <p:cNvSpPr>
              <a:spLocks noChangeShapeType="1"/>
            </p:cNvSpPr>
            <p:nvPr/>
          </p:nvSpPr>
          <p:spPr bwMode="auto">
            <a:xfrm>
              <a:off x="4235" y="1632"/>
              <a:ext cx="321" cy="2"/>
            </a:xfrm>
            <a:prstGeom prst="line">
              <a:avLst/>
            </a:prstGeom>
            <a:noFill/>
            <a:ln w="9525">
              <a:solidFill>
                <a:srgbClr val="969696"/>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2" name="Line 969">
              <a:extLst>
                <a:ext uri="{FF2B5EF4-FFF2-40B4-BE49-F238E27FC236}">
                  <a16:creationId xmlns:a16="http://schemas.microsoft.com/office/drawing/2014/main" id="{87851069-11EF-48B4-A035-BBC284CF7E4D}"/>
                </a:ext>
              </a:extLst>
            </p:cNvPr>
            <p:cNvSpPr>
              <a:spLocks noChangeShapeType="1"/>
            </p:cNvSpPr>
            <p:nvPr/>
          </p:nvSpPr>
          <p:spPr bwMode="auto">
            <a:xfrm>
              <a:off x="4635" y="2961"/>
              <a:ext cx="246" cy="11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3" name="Line 970">
              <a:extLst>
                <a:ext uri="{FF2B5EF4-FFF2-40B4-BE49-F238E27FC236}">
                  <a16:creationId xmlns:a16="http://schemas.microsoft.com/office/drawing/2014/main" id="{DBFC033B-2B82-486E-A39D-8E3F4976CAE9}"/>
                </a:ext>
              </a:extLst>
            </p:cNvPr>
            <p:cNvSpPr>
              <a:spLocks noChangeShapeType="1"/>
            </p:cNvSpPr>
            <p:nvPr/>
          </p:nvSpPr>
          <p:spPr bwMode="auto">
            <a:xfrm flipV="1">
              <a:off x="4244" y="2953"/>
              <a:ext cx="203" cy="125"/>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4" name="Line 971">
              <a:extLst>
                <a:ext uri="{FF2B5EF4-FFF2-40B4-BE49-F238E27FC236}">
                  <a16:creationId xmlns:a16="http://schemas.microsoft.com/office/drawing/2014/main" id="{EA907AA0-3570-4BD7-AFC6-598BAD6466B7}"/>
                </a:ext>
              </a:extLst>
            </p:cNvPr>
            <p:cNvSpPr>
              <a:spLocks noChangeShapeType="1"/>
            </p:cNvSpPr>
            <p:nvPr/>
          </p:nvSpPr>
          <p:spPr bwMode="auto">
            <a:xfrm flipV="1">
              <a:off x="4271" y="3137"/>
              <a:ext cx="612"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5" name="Line 972">
              <a:extLst>
                <a:ext uri="{FF2B5EF4-FFF2-40B4-BE49-F238E27FC236}">
                  <a16:creationId xmlns:a16="http://schemas.microsoft.com/office/drawing/2014/main" id="{C2575689-70B3-4630-A86D-E6EC9C522262}"/>
                </a:ext>
              </a:extLst>
            </p:cNvPr>
            <p:cNvSpPr>
              <a:spLocks noChangeShapeType="1"/>
            </p:cNvSpPr>
            <p:nvPr/>
          </p:nvSpPr>
          <p:spPr bwMode="auto">
            <a:xfrm flipV="1">
              <a:off x="4773" y="1572"/>
              <a:ext cx="78" cy="55"/>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6" name="Line 973">
              <a:extLst>
                <a:ext uri="{FF2B5EF4-FFF2-40B4-BE49-F238E27FC236}">
                  <a16:creationId xmlns:a16="http://schemas.microsoft.com/office/drawing/2014/main" id="{5281CF8B-DA3E-4CB4-8C26-E894D183F510}"/>
                </a:ext>
              </a:extLst>
            </p:cNvPr>
            <p:cNvSpPr>
              <a:spLocks noChangeShapeType="1"/>
            </p:cNvSpPr>
            <p:nvPr/>
          </p:nvSpPr>
          <p:spPr bwMode="auto">
            <a:xfrm>
              <a:off x="4665" y="1681"/>
              <a:ext cx="0" cy="52"/>
            </a:xfrm>
            <a:prstGeom prst="line">
              <a:avLst/>
            </a:prstGeom>
            <a:noFill/>
            <a:ln w="9525">
              <a:solidFill>
                <a:srgbClr val="969696"/>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7" name="Line 974">
              <a:extLst>
                <a:ext uri="{FF2B5EF4-FFF2-40B4-BE49-F238E27FC236}">
                  <a16:creationId xmlns:a16="http://schemas.microsoft.com/office/drawing/2014/main" id="{9752D24E-BBE1-447E-A2CD-D5882599386F}"/>
                </a:ext>
              </a:extLst>
            </p:cNvPr>
            <p:cNvSpPr>
              <a:spLocks noChangeShapeType="1"/>
            </p:cNvSpPr>
            <p:nvPr/>
          </p:nvSpPr>
          <p:spPr bwMode="auto">
            <a:xfrm flipV="1">
              <a:off x="4773" y="1616"/>
              <a:ext cx="166" cy="182"/>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8" name="Line 975">
              <a:extLst>
                <a:ext uri="{FF2B5EF4-FFF2-40B4-BE49-F238E27FC236}">
                  <a16:creationId xmlns:a16="http://schemas.microsoft.com/office/drawing/2014/main" id="{0977DA0D-E865-4F70-9C0D-4B82DB5FE1FC}"/>
                </a:ext>
              </a:extLst>
            </p:cNvPr>
            <p:cNvSpPr>
              <a:spLocks noChangeShapeType="1"/>
            </p:cNvSpPr>
            <p:nvPr/>
          </p:nvSpPr>
          <p:spPr bwMode="auto">
            <a:xfrm>
              <a:off x="5003" y="1615"/>
              <a:ext cx="0" cy="12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09" name="Line 976">
              <a:extLst>
                <a:ext uri="{FF2B5EF4-FFF2-40B4-BE49-F238E27FC236}">
                  <a16:creationId xmlns:a16="http://schemas.microsoft.com/office/drawing/2014/main" id="{4418CF6C-C6F4-472C-BC3A-3DABFFD0F4A6}"/>
                </a:ext>
              </a:extLst>
            </p:cNvPr>
            <p:cNvSpPr>
              <a:spLocks noChangeShapeType="1"/>
            </p:cNvSpPr>
            <p:nvPr/>
          </p:nvSpPr>
          <p:spPr bwMode="auto">
            <a:xfrm>
              <a:off x="4785" y="1808"/>
              <a:ext cx="119"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10" name="Line 977">
              <a:extLst>
                <a:ext uri="{FF2B5EF4-FFF2-40B4-BE49-F238E27FC236}">
                  <a16:creationId xmlns:a16="http://schemas.microsoft.com/office/drawing/2014/main" id="{74BCFF61-BDAC-4F2A-AA64-4C5F45E898EA}"/>
                </a:ext>
              </a:extLst>
            </p:cNvPr>
            <p:cNvSpPr>
              <a:spLocks noChangeShapeType="1"/>
            </p:cNvSpPr>
            <p:nvPr/>
          </p:nvSpPr>
          <p:spPr bwMode="auto">
            <a:xfrm>
              <a:off x="5134" y="1802"/>
              <a:ext cx="112"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11" name="Line 978">
              <a:extLst>
                <a:ext uri="{FF2B5EF4-FFF2-40B4-BE49-F238E27FC236}">
                  <a16:creationId xmlns:a16="http://schemas.microsoft.com/office/drawing/2014/main" id="{5E027FAD-3AC1-4AF2-A735-117716F3D08A}"/>
                </a:ext>
              </a:extLst>
            </p:cNvPr>
            <p:cNvSpPr>
              <a:spLocks noChangeShapeType="1"/>
            </p:cNvSpPr>
            <p:nvPr/>
          </p:nvSpPr>
          <p:spPr bwMode="auto">
            <a:xfrm flipH="1">
              <a:off x="4596" y="1850"/>
              <a:ext cx="62" cy="444"/>
            </a:xfrm>
            <a:prstGeom prst="line">
              <a:avLst/>
            </a:prstGeom>
            <a:noFill/>
            <a:ln w="9525">
              <a:solidFill>
                <a:srgbClr val="969696"/>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12" name="Line 979">
              <a:extLst>
                <a:ext uri="{FF2B5EF4-FFF2-40B4-BE49-F238E27FC236}">
                  <a16:creationId xmlns:a16="http://schemas.microsoft.com/office/drawing/2014/main" id="{9F2C85F3-41A1-4802-B5BE-606FA5DFC62A}"/>
                </a:ext>
              </a:extLst>
            </p:cNvPr>
            <p:cNvSpPr>
              <a:spLocks noChangeShapeType="1"/>
            </p:cNvSpPr>
            <p:nvPr/>
          </p:nvSpPr>
          <p:spPr bwMode="auto">
            <a:xfrm flipH="1">
              <a:off x="4969" y="1850"/>
              <a:ext cx="70" cy="458"/>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13" name="Line 980">
              <a:extLst>
                <a:ext uri="{FF2B5EF4-FFF2-40B4-BE49-F238E27FC236}">
                  <a16:creationId xmlns:a16="http://schemas.microsoft.com/office/drawing/2014/main" id="{5E41459E-A3BB-4C84-9B44-1EDC2B9E597C}"/>
                </a:ext>
              </a:extLst>
            </p:cNvPr>
            <p:cNvSpPr>
              <a:spLocks noChangeShapeType="1"/>
            </p:cNvSpPr>
            <p:nvPr/>
          </p:nvSpPr>
          <p:spPr bwMode="auto">
            <a:xfrm flipV="1">
              <a:off x="4581" y="2569"/>
              <a:ext cx="143" cy="275"/>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314" name="Line 981">
              <a:extLst>
                <a:ext uri="{FF2B5EF4-FFF2-40B4-BE49-F238E27FC236}">
                  <a16:creationId xmlns:a16="http://schemas.microsoft.com/office/drawing/2014/main" id="{EEC8E9E0-A3FD-4243-B869-C630BB474954}"/>
                </a:ext>
              </a:extLst>
            </p:cNvPr>
            <p:cNvSpPr>
              <a:spLocks noChangeShapeType="1"/>
            </p:cNvSpPr>
            <p:nvPr/>
          </p:nvSpPr>
          <p:spPr bwMode="auto">
            <a:xfrm>
              <a:off x="5257" y="1801"/>
              <a:ext cx="112" cy="0"/>
            </a:xfrm>
            <a:prstGeom prst="line">
              <a:avLst/>
            </a:prstGeom>
            <a:noFill/>
            <a:ln w="9525">
              <a:solidFill>
                <a:schemeClr val="bg2"/>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nvGrpSpPr>
            <p:cNvPr id="20650" name="Group 982">
              <a:extLst>
                <a:ext uri="{FF2B5EF4-FFF2-40B4-BE49-F238E27FC236}">
                  <a16:creationId xmlns:a16="http://schemas.microsoft.com/office/drawing/2014/main" id="{269C7510-ACBF-48DC-991C-C201BAC110DB}"/>
                </a:ext>
              </a:extLst>
            </p:cNvPr>
            <p:cNvGrpSpPr>
              <a:grpSpLocks/>
            </p:cNvGrpSpPr>
            <p:nvPr/>
          </p:nvGrpSpPr>
          <p:grpSpPr bwMode="auto">
            <a:xfrm>
              <a:off x="3813" y="1163"/>
              <a:ext cx="295" cy="391"/>
              <a:chOff x="1653" y="3023"/>
              <a:chExt cx="622" cy="911"/>
            </a:xfrm>
          </p:grpSpPr>
          <p:sp>
            <p:nvSpPr>
              <p:cNvPr id="20973" name="Line 270">
                <a:extLst>
                  <a:ext uri="{FF2B5EF4-FFF2-40B4-BE49-F238E27FC236}">
                    <a16:creationId xmlns:a16="http://schemas.microsoft.com/office/drawing/2014/main" id="{19559A47-2736-4D9C-A0F8-94C6CB827657}"/>
                  </a:ext>
                </a:extLst>
              </p:cNvPr>
              <p:cNvSpPr>
                <a:spLocks noChangeShapeType="1"/>
              </p:cNvSpPr>
              <p:nvPr/>
            </p:nvSpPr>
            <p:spPr bwMode="auto">
              <a:xfrm flipH="1">
                <a:off x="1766" y="3287"/>
                <a:ext cx="188" cy="586"/>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74" name="Line 271">
                <a:extLst>
                  <a:ext uri="{FF2B5EF4-FFF2-40B4-BE49-F238E27FC236}">
                    <a16:creationId xmlns:a16="http://schemas.microsoft.com/office/drawing/2014/main" id="{F9BFEED5-1D43-4F06-812A-756BC301DB96}"/>
                  </a:ext>
                </a:extLst>
              </p:cNvPr>
              <p:cNvSpPr>
                <a:spLocks noChangeShapeType="1"/>
              </p:cNvSpPr>
              <p:nvPr/>
            </p:nvSpPr>
            <p:spPr bwMode="auto">
              <a:xfrm>
                <a:off x="1954" y="3287"/>
                <a:ext cx="188" cy="58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75" name="Line 272">
                <a:extLst>
                  <a:ext uri="{FF2B5EF4-FFF2-40B4-BE49-F238E27FC236}">
                    <a16:creationId xmlns:a16="http://schemas.microsoft.com/office/drawing/2014/main" id="{11B226D9-6222-4E86-B9DF-EE8D930B1E52}"/>
                  </a:ext>
                </a:extLst>
              </p:cNvPr>
              <p:cNvSpPr>
                <a:spLocks noChangeShapeType="1"/>
              </p:cNvSpPr>
              <p:nvPr/>
            </p:nvSpPr>
            <p:spPr bwMode="auto">
              <a:xfrm>
                <a:off x="1766"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76" name="Line 273">
                <a:extLst>
                  <a:ext uri="{FF2B5EF4-FFF2-40B4-BE49-F238E27FC236}">
                    <a16:creationId xmlns:a16="http://schemas.microsoft.com/office/drawing/2014/main" id="{30DF2EC9-BF97-435A-B605-B08897E9C713}"/>
                  </a:ext>
                </a:extLst>
              </p:cNvPr>
              <p:cNvSpPr>
                <a:spLocks noChangeShapeType="1"/>
              </p:cNvSpPr>
              <p:nvPr/>
            </p:nvSpPr>
            <p:spPr bwMode="auto">
              <a:xfrm flipH="1">
                <a:off x="1954" y="3870"/>
                <a:ext cx="188" cy="6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77" name="Line 274">
                <a:extLst>
                  <a:ext uri="{FF2B5EF4-FFF2-40B4-BE49-F238E27FC236}">
                    <a16:creationId xmlns:a16="http://schemas.microsoft.com/office/drawing/2014/main" id="{D3F61B6A-935B-4170-8A71-85821E1AB0CA}"/>
                  </a:ext>
                </a:extLst>
              </p:cNvPr>
              <p:cNvSpPr>
                <a:spLocks noChangeShapeType="1"/>
              </p:cNvSpPr>
              <p:nvPr/>
            </p:nvSpPr>
            <p:spPr bwMode="auto">
              <a:xfrm>
                <a:off x="1954" y="3300"/>
                <a:ext cx="0" cy="63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78" name="Line 275">
                <a:extLst>
                  <a:ext uri="{FF2B5EF4-FFF2-40B4-BE49-F238E27FC236}">
                    <a16:creationId xmlns:a16="http://schemas.microsoft.com/office/drawing/2014/main" id="{EAC5CA62-8B06-4ED1-A021-49E750351531}"/>
                  </a:ext>
                </a:extLst>
              </p:cNvPr>
              <p:cNvSpPr>
                <a:spLocks noChangeShapeType="1"/>
              </p:cNvSpPr>
              <p:nvPr/>
            </p:nvSpPr>
            <p:spPr bwMode="auto">
              <a:xfrm flipV="1">
                <a:off x="1766" y="3810"/>
                <a:ext cx="188" cy="63"/>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79" name="Line 276">
                <a:extLst>
                  <a:ext uri="{FF2B5EF4-FFF2-40B4-BE49-F238E27FC236}">
                    <a16:creationId xmlns:a16="http://schemas.microsoft.com/office/drawing/2014/main" id="{84B76697-06E0-4978-9EC8-1E5E05FD0710}"/>
                  </a:ext>
                </a:extLst>
              </p:cNvPr>
              <p:cNvSpPr>
                <a:spLocks noChangeShapeType="1"/>
              </p:cNvSpPr>
              <p:nvPr/>
            </p:nvSpPr>
            <p:spPr bwMode="auto">
              <a:xfrm flipH="1" flipV="1">
                <a:off x="1954" y="3810"/>
                <a:ext cx="188" cy="60"/>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0" name="Line 277">
                <a:extLst>
                  <a:ext uri="{FF2B5EF4-FFF2-40B4-BE49-F238E27FC236}">
                    <a16:creationId xmlns:a16="http://schemas.microsoft.com/office/drawing/2014/main" id="{D0752A3F-BE2B-42B9-981E-1D649E5C2A22}"/>
                  </a:ext>
                </a:extLst>
              </p:cNvPr>
              <p:cNvSpPr>
                <a:spLocks noChangeShapeType="1"/>
              </p:cNvSpPr>
              <p:nvPr/>
            </p:nvSpPr>
            <p:spPr bwMode="auto">
              <a:xfrm>
                <a:off x="1846" y="3618"/>
                <a:ext cx="108"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1" name="Line 278">
                <a:extLst>
                  <a:ext uri="{FF2B5EF4-FFF2-40B4-BE49-F238E27FC236}">
                    <a16:creationId xmlns:a16="http://schemas.microsoft.com/office/drawing/2014/main" id="{AFF54251-7056-4FB7-83F0-3E038382EED8}"/>
                  </a:ext>
                </a:extLst>
              </p:cNvPr>
              <p:cNvSpPr>
                <a:spLocks noChangeShapeType="1"/>
              </p:cNvSpPr>
              <p:nvPr/>
            </p:nvSpPr>
            <p:spPr bwMode="auto">
              <a:xfrm flipV="1">
                <a:off x="1954" y="3618"/>
                <a:ext cx="114" cy="4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2" name="Line 279">
                <a:extLst>
                  <a:ext uri="{FF2B5EF4-FFF2-40B4-BE49-F238E27FC236}">
                    <a16:creationId xmlns:a16="http://schemas.microsoft.com/office/drawing/2014/main" id="{A1EEA641-703F-44EA-9150-984D8F602967}"/>
                  </a:ext>
                </a:extLst>
              </p:cNvPr>
              <p:cNvSpPr>
                <a:spLocks noChangeShapeType="1"/>
              </p:cNvSpPr>
              <p:nvPr/>
            </p:nvSpPr>
            <p:spPr bwMode="auto">
              <a:xfrm>
                <a:off x="1810" y="3704"/>
                <a:ext cx="139" cy="65"/>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3" name="Line 280">
                <a:extLst>
                  <a:ext uri="{FF2B5EF4-FFF2-40B4-BE49-F238E27FC236}">
                    <a16:creationId xmlns:a16="http://schemas.microsoft.com/office/drawing/2014/main" id="{10853AF3-A79D-4FA5-BFCD-FEA48B698514}"/>
                  </a:ext>
                </a:extLst>
              </p:cNvPr>
              <p:cNvSpPr>
                <a:spLocks noChangeShapeType="1"/>
              </p:cNvSpPr>
              <p:nvPr/>
            </p:nvSpPr>
            <p:spPr bwMode="auto">
              <a:xfrm flipV="1">
                <a:off x="1954" y="3717"/>
                <a:ext cx="140" cy="57"/>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4" name="Line 281">
                <a:extLst>
                  <a:ext uri="{FF2B5EF4-FFF2-40B4-BE49-F238E27FC236}">
                    <a16:creationId xmlns:a16="http://schemas.microsoft.com/office/drawing/2014/main" id="{DFDA5F82-7868-4BE5-BE92-EA11DDFA142D}"/>
                  </a:ext>
                </a:extLst>
              </p:cNvPr>
              <p:cNvSpPr>
                <a:spLocks noChangeShapeType="1"/>
              </p:cNvSpPr>
              <p:nvPr/>
            </p:nvSpPr>
            <p:spPr bwMode="auto">
              <a:xfrm flipV="1">
                <a:off x="1954" y="3530"/>
                <a:ext cx="72" cy="24"/>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5" name="Line 282">
                <a:extLst>
                  <a:ext uri="{FF2B5EF4-FFF2-40B4-BE49-F238E27FC236}">
                    <a16:creationId xmlns:a16="http://schemas.microsoft.com/office/drawing/2014/main" id="{FFC93F6E-92E5-46A2-BF95-209A970E80E5}"/>
                  </a:ext>
                </a:extLst>
              </p:cNvPr>
              <p:cNvSpPr>
                <a:spLocks noChangeShapeType="1"/>
              </p:cNvSpPr>
              <p:nvPr/>
            </p:nvSpPr>
            <p:spPr bwMode="auto">
              <a:xfrm flipV="1">
                <a:off x="1954" y="3409"/>
                <a:ext cx="45" cy="18"/>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6" name="Line 283">
                <a:extLst>
                  <a:ext uri="{FF2B5EF4-FFF2-40B4-BE49-F238E27FC236}">
                    <a16:creationId xmlns:a16="http://schemas.microsoft.com/office/drawing/2014/main" id="{7852AF42-CA73-49CF-A4E7-B5EE1BF24AFF}"/>
                  </a:ext>
                </a:extLst>
              </p:cNvPr>
              <p:cNvSpPr>
                <a:spLocks noChangeShapeType="1"/>
              </p:cNvSpPr>
              <p:nvPr/>
            </p:nvSpPr>
            <p:spPr bwMode="auto">
              <a:xfrm>
                <a:off x="1873" y="3522"/>
                <a:ext cx="87" cy="32"/>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0987" name="Line 284">
                <a:extLst>
                  <a:ext uri="{FF2B5EF4-FFF2-40B4-BE49-F238E27FC236}">
                    <a16:creationId xmlns:a16="http://schemas.microsoft.com/office/drawing/2014/main" id="{537E03FB-5121-4A35-BDF3-86B2E6FE7681}"/>
                  </a:ext>
                </a:extLst>
              </p:cNvPr>
              <p:cNvSpPr>
                <a:spLocks noChangeShapeType="1"/>
              </p:cNvSpPr>
              <p:nvPr/>
            </p:nvSpPr>
            <p:spPr bwMode="auto">
              <a:xfrm>
                <a:off x="1912" y="3404"/>
                <a:ext cx="50" cy="31"/>
              </a:xfrm>
              <a:prstGeom prst="line">
                <a:avLst/>
              </a:prstGeom>
              <a:noFill/>
              <a:ln w="19050">
                <a:solidFill>
                  <a:srgbClr val="80808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653" name="Oval 998">
                <a:extLst>
                  <a:ext uri="{FF2B5EF4-FFF2-40B4-BE49-F238E27FC236}">
                    <a16:creationId xmlns:a16="http://schemas.microsoft.com/office/drawing/2014/main" id="{1B89602A-7BF1-47C4-8EE5-A81181C98EF7}"/>
                  </a:ext>
                </a:extLst>
              </p:cNvPr>
              <p:cNvSpPr>
                <a:spLocks noChangeArrowheads="1"/>
              </p:cNvSpPr>
              <p:nvPr/>
            </p:nvSpPr>
            <p:spPr bwMode="auto">
              <a:xfrm>
                <a:off x="1921" y="3233"/>
                <a:ext cx="63" cy="68"/>
              </a:xfrm>
              <a:prstGeom prst="ellipse">
                <a:avLst/>
              </a:prstGeom>
              <a:solidFill>
                <a:srgbClr val="808080"/>
              </a:solidFill>
              <a:ln w="9525">
                <a:solidFill>
                  <a:srgbClr val="80808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pic>
            <p:nvPicPr>
              <p:cNvPr id="20989" name="Picture 999" descr="cell_tower_radiation_gray">
                <a:extLst>
                  <a:ext uri="{FF2B5EF4-FFF2-40B4-BE49-F238E27FC236}">
                    <a16:creationId xmlns:a16="http://schemas.microsoft.com/office/drawing/2014/main" id="{6ABD42FB-7402-4CC6-9065-843C6C7829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3" y="3023"/>
                <a:ext cx="622"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651" name="Group 1000">
              <a:extLst>
                <a:ext uri="{FF2B5EF4-FFF2-40B4-BE49-F238E27FC236}">
                  <a16:creationId xmlns:a16="http://schemas.microsoft.com/office/drawing/2014/main" id="{F5F3568E-5126-434C-8DA1-F22DFD12CD50}"/>
                </a:ext>
              </a:extLst>
            </p:cNvPr>
            <p:cNvGrpSpPr>
              <a:grpSpLocks/>
            </p:cNvGrpSpPr>
            <p:nvPr/>
          </p:nvGrpSpPr>
          <p:grpSpPr bwMode="auto">
            <a:xfrm>
              <a:off x="3962" y="1516"/>
              <a:ext cx="286" cy="160"/>
              <a:chOff x="3843" y="1516"/>
              <a:chExt cx="286" cy="160"/>
            </a:xfrm>
          </p:grpSpPr>
          <p:sp>
            <p:nvSpPr>
              <p:cNvPr id="6629" name="Line 1001">
                <a:extLst>
                  <a:ext uri="{FF2B5EF4-FFF2-40B4-BE49-F238E27FC236}">
                    <a16:creationId xmlns:a16="http://schemas.microsoft.com/office/drawing/2014/main" id="{DE0F88EB-E0B0-4DE5-9CD4-40A1702BAB39}"/>
                  </a:ext>
                </a:extLst>
              </p:cNvPr>
              <p:cNvSpPr>
                <a:spLocks noChangeShapeType="1"/>
              </p:cNvSpPr>
              <p:nvPr/>
            </p:nvSpPr>
            <p:spPr bwMode="auto">
              <a:xfrm>
                <a:off x="3843" y="1516"/>
                <a:ext cx="96" cy="60"/>
              </a:xfrm>
              <a:prstGeom prst="line">
                <a:avLst/>
              </a:prstGeom>
              <a:noFill/>
              <a:ln w="9525">
                <a:solidFill>
                  <a:srgbClr val="969696"/>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20965" name="Oval 407">
                <a:extLst>
                  <a:ext uri="{FF2B5EF4-FFF2-40B4-BE49-F238E27FC236}">
                    <a16:creationId xmlns:a16="http://schemas.microsoft.com/office/drawing/2014/main" id="{79A1C090-7BF1-40E3-AFA6-B717448B51BA}"/>
                  </a:ext>
                </a:extLst>
              </p:cNvPr>
              <p:cNvSpPr>
                <a:spLocks noChangeArrowheads="1"/>
              </p:cNvSpPr>
              <p:nvPr/>
            </p:nvSpPr>
            <p:spPr bwMode="auto">
              <a:xfrm>
                <a:off x="3884" y="1616"/>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66" name="Rectangle 410">
                <a:extLst>
                  <a:ext uri="{FF2B5EF4-FFF2-40B4-BE49-F238E27FC236}">
                    <a16:creationId xmlns:a16="http://schemas.microsoft.com/office/drawing/2014/main" id="{D75C7A5B-B06B-4799-A22F-E20FF8F197FF}"/>
                  </a:ext>
                </a:extLst>
              </p:cNvPr>
              <p:cNvSpPr>
                <a:spLocks noChangeArrowheads="1"/>
              </p:cNvSpPr>
              <p:nvPr/>
            </p:nvSpPr>
            <p:spPr bwMode="auto">
              <a:xfrm>
                <a:off x="3884" y="1610"/>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67" name="Oval 411">
                <a:extLst>
                  <a:ext uri="{FF2B5EF4-FFF2-40B4-BE49-F238E27FC236}">
                    <a16:creationId xmlns:a16="http://schemas.microsoft.com/office/drawing/2014/main" id="{E43F0129-692A-4DBA-AB6B-DCA33E65FDC4}"/>
                  </a:ext>
                </a:extLst>
              </p:cNvPr>
              <p:cNvSpPr>
                <a:spLocks noChangeArrowheads="1"/>
              </p:cNvSpPr>
              <p:nvPr/>
            </p:nvSpPr>
            <p:spPr bwMode="auto">
              <a:xfrm>
                <a:off x="3883" y="1569"/>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68" name="Group 1005">
                <a:extLst>
                  <a:ext uri="{FF2B5EF4-FFF2-40B4-BE49-F238E27FC236}">
                    <a16:creationId xmlns:a16="http://schemas.microsoft.com/office/drawing/2014/main" id="{5D02FCE2-F66B-48CF-B691-6C2C0DA1D431}"/>
                  </a:ext>
                </a:extLst>
              </p:cNvPr>
              <p:cNvGrpSpPr>
                <a:grpSpLocks/>
              </p:cNvGrpSpPr>
              <p:nvPr/>
            </p:nvGrpSpPr>
            <p:grpSpPr bwMode="auto">
              <a:xfrm>
                <a:off x="3932" y="1587"/>
                <a:ext cx="138" cy="33"/>
                <a:chOff x="2468" y="1332"/>
                <a:chExt cx="310" cy="60"/>
              </a:xfrm>
            </p:grpSpPr>
            <p:sp>
              <p:nvSpPr>
                <p:cNvPr id="20971" name="Freeform 1006">
                  <a:extLst>
                    <a:ext uri="{FF2B5EF4-FFF2-40B4-BE49-F238E27FC236}">
                      <a16:creationId xmlns:a16="http://schemas.microsoft.com/office/drawing/2014/main" id="{72482FF5-34D9-41DA-A22E-1F02E534BEE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72" name="Freeform 1007">
                  <a:extLst>
                    <a:ext uri="{FF2B5EF4-FFF2-40B4-BE49-F238E27FC236}">
                      <a16:creationId xmlns:a16="http://schemas.microsoft.com/office/drawing/2014/main" id="{CFC255B3-4A92-41BA-9DD7-8AEAE54943C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634" name="Line 1008">
                <a:extLst>
                  <a:ext uri="{FF2B5EF4-FFF2-40B4-BE49-F238E27FC236}">
                    <a16:creationId xmlns:a16="http://schemas.microsoft.com/office/drawing/2014/main" id="{3905FA40-BD79-42F2-99C1-FF9D01C701BC}"/>
                  </a:ext>
                </a:extLst>
              </p:cNvPr>
              <p:cNvSpPr>
                <a:spLocks noChangeShapeType="1"/>
              </p:cNvSpPr>
              <p:nvPr/>
            </p:nvSpPr>
            <p:spPr bwMode="auto">
              <a:xfrm>
                <a:off x="3884" y="1602"/>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635" name="Line 1009">
                <a:extLst>
                  <a:ext uri="{FF2B5EF4-FFF2-40B4-BE49-F238E27FC236}">
                    <a16:creationId xmlns:a16="http://schemas.microsoft.com/office/drawing/2014/main" id="{B67BB81D-B468-4C3B-A952-DE43C7ACD923}"/>
                  </a:ext>
                </a:extLst>
              </p:cNvPr>
              <p:cNvSpPr>
                <a:spLocks noChangeShapeType="1"/>
              </p:cNvSpPr>
              <p:nvPr/>
            </p:nvSpPr>
            <p:spPr bwMode="auto">
              <a:xfrm>
                <a:off x="4127" y="1604"/>
                <a:ext cx="0" cy="4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52" name="Group 1010">
              <a:extLst>
                <a:ext uri="{FF2B5EF4-FFF2-40B4-BE49-F238E27FC236}">
                  <a16:creationId xmlns:a16="http://schemas.microsoft.com/office/drawing/2014/main" id="{F2B13704-3E6D-4467-90AF-B669DAE0973B}"/>
                </a:ext>
              </a:extLst>
            </p:cNvPr>
            <p:cNvGrpSpPr>
              <a:grpSpLocks/>
            </p:cNvGrpSpPr>
            <p:nvPr/>
          </p:nvGrpSpPr>
          <p:grpSpPr bwMode="auto">
            <a:xfrm>
              <a:off x="4537" y="1571"/>
              <a:ext cx="246" cy="110"/>
              <a:chOff x="4334" y="1470"/>
              <a:chExt cx="246" cy="107"/>
            </a:xfrm>
          </p:grpSpPr>
          <p:sp>
            <p:nvSpPr>
              <p:cNvPr id="20956" name="Oval 407">
                <a:extLst>
                  <a:ext uri="{FF2B5EF4-FFF2-40B4-BE49-F238E27FC236}">
                    <a16:creationId xmlns:a16="http://schemas.microsoft.com/office/drawing/2014/main" id="{DD53B4B1-9CBC-4DD7-88D3-BE32477E35FF}"/>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57" name="Rectangle 410">
                <a:extLst>
                  <a:ext uri="{FF2B5EF4-FFF2-40B4-BE49-F238E27FC236}">
                    <a16:creationId xmlns:a16="http://schemas.microsoft.com/office/drawing/2014/main" id="{967D5740-A798-49F7-830A-7F7840D69BD9}"/>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58" name="Oval 411">
                <a:extLst>
                  <a:ext uri="{FF2B5EF4-FFF2-40B4-BE49-F238E27FC236}">
                    <a16:creationId xmlns:a16="http://schemas.microsoft.com/office/drawing/2014/main" id="{08B57CD1-588A-45CA-83FE-29D9409E90DE}"/>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59" name="Group 1014">
                <a:extLst>
                  <a:ext uri="{FF2B5EF4-FFF2-40B4-BE49-F238E27FC236}">
                    <a16:creationId xmlns:a16="http://schemas.microsoft.com/office/drawing/2014/main" id="{C5A0D4A4-8B83-4AC8-BA6C-48F409FC1B2A}"/>
                  </a:ext>
                </a:extLst>
              </p:cNvPr>
              <p:cNvGrpSpPr>
                <a:grpSpLocks/>
              </p:cNvGrpSpPr>
              <p:nvPr/>
            </p:nvGrpSpPr>
            <p:grpSpPr bwMode="auto">
              <a:xfrm>
                <a:off x="4383" y="1488"/>
                <a:ext cx="138" cy="33"/>
                <a:chOff x="2468" y="1332"/>
                <a:chExt cx="310" cy="60"/>
              </a:xfrm>
            </p:grpSpPr>
            <p:sp>
              <p:nvSpPr>
                <p:cNvPr id="20962" name="Freeform 1015">
                  <a:extLst>
                    <a:ext uri="{FF2B5EF4-FFF2-40B4-BE49-F238E27FC236}">
                      <a16:creationId xmlns:a16="http://schemas.microsoft.com/office/drawing/2014/main" id="{546EAC30-3D5F-4DB0-B426-0465AFEA6EA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63" name="Freeform 1016">
                  <a:extLst>
                    <a:ext uri="{FF2B5EF4-FFF2-40B4-BE49-F238E27FC236}">
                      <a16:creationId xmlns:a16="http://schemas.microsoft.com/office/drawing/2014/main" id="{9153835C-A571-4CC3-BB19-BCC0F5AE91F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625" name="Line 1017">
                <a:extLst>
                  <a:ext uri="{FF2B5EF4-FFF2-40B4-BE49-F238E27FC236}">
                    <a16:creationId xmlns:a16="http://schemas.microsoft.com/office/drawing/2014/main" id="{1B3D2756-8318-46C8-96AB-E3396AA70A17}"/>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626" name="Line 1018">
                <a:extLst>
                  <a:ext uri="{FF2B5EF4-FFF2-40B4-BE49-F238E27FC236}">
                    <a16:creationId xmlns:a16="http://schemas.microsoft.com/office/drawing/2014/main" id="{86876A42-8D21-4AE6-97B4-DA83C9401B1E}"/>
                  </a:ext>
                </a:extLst>
              </p:cNvPr>
              <p:cNvSpPr>
                <a:spLocks noChangeShapeType="1"/>
              </p:cNvSpPr>
              <p:nvPr/>
            </p:nvSpPr>
            <p:spPr bwMode="auto">
              <a:xfrm>
                <a:off x="4578" y="1505"/>
                <a:ext cx="0" cy="4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53" name="Group 1019">
              <a:extLst>
                <a:ext uri="{FF2B5EF4-FFF2-40B4-BE49-F238E27FC236}">
                  <a16:creationId xmlns:a16="http://schemas.microsoft.com/office/drawing/2014/main" id="{19C0732D-184A-43AB-AB01-A63F447DEF52}"/>
                </a:ext>
              </a:extLst>
            </p:cNvPr>
            <p:cNvGrpSpPr>
              <a:grpSpLocks/>
            </p:cNvGrpSpPr>
            <p:nvPr/>
          </p:nvGrpSpPr>
          <p:grpSpPr bwMode="auto">
            <a:xfrm>
              <a:off x="4544" y="1737"/>
              <a:ext cx="246" cy="110"/>
              <a:chOff x="4334" y="1470"/>
              <a:chExt cx="246" cy="107"/>
            </a:xfrm>
          </p:grpSpPr>
          <p:sp>
            <p:nvSpPr>
              <p:cNvPr id="20948" name="Oval 407">
                <a:extLst>
                  <a:ext uri="{FF2B5EF4-FFF2-40B4-BE49-F238E27FC236}">
                    <a16:creationId xmlns:a16="http://schemas.microsoft.com/office/drawing/2014/main" id="{CCD66A01-5150-4994-BC62-FE6C4072CC9A}"/>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49" name="Rectangle 410">
                <a:extLst>
                  <a:ext uri="{FF2B5EF4-FFF2-40B4-BE49-F238E27FC236}">
                    <a16:creationId xmlns:a16="http://schemas.microsoft.com/office/drawing/2014/main" id="{9B5CF3FA-5527-4CA7-9085-74D73B9AD14E}"/>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50" name="Oval 411">
                <a:extLst>
                  <a:ext uri="{FF2B5EF4-FFF2-40B4-BE49-F238E27FC236}">
                    <a16:creationId xmlns:a16="http://schemas.microsoft.com/office/drawing/2014/main" id="{E153B02E-C8B0-4880-84E9-BF3FA5417CFB}"/>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51" name="Group 1023">
                <a:extLst>
                  <a:ext uri="{FF2B5EF4-FFF2-40B4-BE49-F238E27FC236}">
                    <a16:creationId xmlns:a16="http://schemas.microsoft.com/office/drawing/2014/main" id="{16F25F1A-112C-4903-90D3-4939AFE82127}"/>
                  </a:ext>
                </a:extLst>
              </p:cNvPr>
              <p:cNvGrpSpPr>
                <a:grpSpLocks/>
              </p:cNvGrpSpPr>
              <p:nvPr/>
            </p:nvGrpSpPr>
            <p:grpSpPr bwMode="auto">
              <a:xfrm>
                <a:off x="4383" y="1488"/>
                <a:ext cx="138" cy="33"/>
                <a:chOff x="2468" y="1332"/>
                <a:chExt cx="310" cy="60"/>
              </a:xfrm>
            </p:grpSpPr>
            <p:sp>
              <p:nvSpPr>
                <p:cNvPr id="20954" name="Freeform 1024">
                  <a:extLst>
                    <a:ext uri="{FF2B5EF4-FFF2-40B4-BE49-F238E27FC236}">
                      <a16:creationId xmlns:a16="http://schemas.microsoft.com/office/drawing/2014/main" id="{22A82448-DCDF-44D6-A1E0-02102B0C8DF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55" name="Freeform 1025">
                  <a:extLst>
                    <a:ext uri="{FF2B5EF4-FFF2-40B4-BE49-F238E27FC236}">
                      <a16:creationId xmlns:a16="http://schemas.microsoft.com/office/drawing/2014/main" id="{23E7C102-F696-4021-94D2-C4EF2E0B62B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617" name="Line 1026">
                <a:extLst>
                  <a:ext uri="{FF2B5EF4-FFF2-40B4-BE49-F238E27FC236}">
                    <a16:creationId xmlns:a16="http://schemas.microsoft.com/office/drawing/2014/main" id="{56BB4831-1D22-4009-9E3E-3BE81695880A}"/>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618" name="Line 1027">
                <a:extLst>
                  <a:ext uri="{FF2B5EF4-FFF2-40B4-BE49-F238E27FC236}">
                    <a16:creationId xmlns:a16="http://schemas.microsoft.com/office/drawing/2014/main" id="{1EC4DC5C-A3F2-4E31-BE56-FE0C5D7223FB}"/>
                  </a:ext>
                </a:extLst>
              </p:cNvPr>
              <p:cNvSpPr>
                <a:spLocks noChangeShapeType="1"/>
              </p:cNvSpPr>
              <p:nvPr/>
            </p:nvSpPr>
            <p:spPr bwMode="auto">
              <a:xfrm>
                <a:off x="4578" y="1505"/>
                <a:ext cx="0" cy="4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54" name="Group 1028">
              <a:extLst>
                <a:ext uri="{FF2B5EF4-FFF2-40B4-BE49-F238E27FC236}">
                  <a16:creationId xmlns:a16="http://schemas.microsoft.com/office/drawing/2014/main" id="{B1D462C6-A0F7-44FD-AFDC-1B2E3D8FE159}"/>
                </a:ext>
              </a:extLst>
            </p:cNvPr>
            <p:cNvGrpSpPr>
              <a:grpSpLocks/>
            </p:cNvGrpSpPr>
            <p:nvPr/>
          </p:nvGrpSpPr>
          <p:grpSpPr bwMode="auto">
            <a:xfrm>
              <a:off x="4890" y="1738"/>
              <a:ext cx="246" cy="110"/>
              <a:chOff x="4334" y="1470"/>
              <a:chExt cx="246" cy="107"/>
            </a:xfrm>
          </p:grpSpPr>
          <p:sp>
            <p:nvSpPr>
              <p:cNvPr id="20940" name="Oval 407">
                <a:extLst>
                  <a:ext uri="{FF2B5EF4-FFF2-40B4-BE49-F238E27FC236}">
                    <a16:creationId xmlns:a16="http://schemas.microsoft.com/office/drawing/2014/main" id="{C9624A98-3855-4DB9-B09D-300AD20C5076}"/>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41" name="Rectangle 410">
                <a:extLst>
                  <a:ext uri="{FF2B5EF4-FFF2-40B4-BE49-F238E27FC236}">
                    <a16:creationId xmlns:a16="http://schemas.microsoft.com/office/drawing/2014/main" id="{306F0DB3-16F4-4722-BF97-89E3B3538774}"/>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42" name="Oval 411">
                <a:extLst>
                  <a:ext uri="{FF2B5EF4-FFF2-40B4-BE49-F238E27FC236}">
                    <a16:creationId xmlns:a16="http://schemas.microsoft.com/office/drawing/2014/main" id="{19838C19-A420-4FBB-B4B1-49E806F11B8F}"/>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43" name="Group 1032">
                <a:extLst>
                  <a:ext uri="{FF2B5EF4-FFF2-40B4-BE49-F238E27FC236}">
                    <a16:creationId xmlns:a16="http://schemas.microsoft.com/office/drawing/2014/main" id="{47686695-C2EF-45EB-BB4F-C99BC093536B}"/>
                  </a:ext>
                </a:extLst>
              </p:cNvPr>
              <p:cNvGrpSpPr>
                <a:grpSpLocks/>
              </p:cNvGrpSpPr>
              <p:nvPr/>
            </p:nvGrpSpPr>
            <p:grpSpPr bwMode="auto">
              <a:xfrm>
                <a:off x="4383" y="1488"/>
                <a:ext cx="138" cy="33"/>
                <a:chOff x="2468" y="1332"/>
                <a:chExt cx="310" cy="60"/>
              </a:xfrm>
            </p:grpSpPr>
            <p:sp>
              <p:nvSpPr>
                <p:cNvPr id="20946" name="Freeform 1033">
                  <a:extLst>
                    <a:ext uri="{FF2B5EF4-FFF2-40B4-BE49-F238E27FC236}">
                      <a16:creationId xmlns:a16="http://schemas.microsoft.com/office/drawing/2014/main" id="{DB455D5F-1CC4-48DA-8BE9-C52E9EF8FD1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47" name="Freeform 1034">
                  <a:extLst>
                    <a:ext uri="{FF2B5EF4-FFF2-40B4-BE49-F238E27FC236}">
                      <a16:creationId xmlns:a16="http://schemas.microsoft.com/office/drawing/2014/main" id="{C2A16BD5-007E-4C52-AB56-3233F9F27DD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609" name="Line 1035">
                <a:extLst>
                  <a:ext uri="{FF2B5EF4-FFF2-40B4-BE49-F238E27FC236}">
                    <a16:creationId xmlns:a16="http://schemas.microsoft.com/office/drawing/2014/main" id="{3CAFABF3-64C5-4157-A9A2-916BA9CCFF92}"/>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610" name="Line 1036">
                <a:extLst>
                  <a:ext uri="{FF2B5EF4-FFF2-40B4-BE49-F238E27FC236}">
                    <a16:creationId xmlns:a16="http://schemas.microsoft.com/office/drawing/2014/main" id="{0759C704-E74F-4181-A413-BD061C9C7759}"/>
                  </a:ext>
                </a:extLst>
              </p:cNvPr>
              <p:cNvSpPr>
                <a:spLocks noChangeShapeType="1"/>
              </p:cNvSpPr>
              <p:nvPr/>
            </p:nvSpPr>
            <p:spPr bwMode="auto">
              <a:xfrm>
                <a:off x="4578" y="1505"/>
                <a:ext cx="0" cy="4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55" name="Group 1037">
              <a:extLst>
                <a:ext uri="{FF2B5EF4-FFF2-40B4-BE49-F238E27FC236}">
                  <a16:creationId xmlns:a16="http://schemas.microsoft.com/office/drawing/2014/main" id="{BEA10273-17B7-47ED-969C-15A75CF1490F}"/>
                </a:ext>
              </a:extLst>
            </p:cNvPr>
            <p:cNvGrpSpPr>
              <a:grpSpLocks/>
            </p:cNvGrpSpPr>
            <p:nvPr/>
          </p:nvGrpSpPr>
          <p:grpSpPr bwMode="auto">
            <a:xfrm>
              <a:off x="4844" y="1508"/>
              <a:ext cx="246" cy="110"/>
              <a:chOff x="4334" y="1470"/>
              <a:chExt cx="246" cy="107"/>
            </a:xfrm>
          </p:grpSpPr>
          <p:sp>
            <p:nvSpPr>
              <p:cNvPr id="20932" name="Oval 407">
                <a:extLst>
                  <a:ext uri="{FF2B5EF4-FFF2-40B4-BE49-F238E27FC236}">
                    <a16:creationId xmlns:a16="http://schemas.microsoft.com/office/drawing/2014/main" id="{5E08B8BF-17FE-4D3E-808A-C61C45080FAF}"/>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33" name="Rectangle 410">
                <a:extLst>
                  <a:ext uri="{FF2B5EF4-FFF2-40B4-BE49-F238E27FC236}">
                    <a16:creationId xmlns:a16="http://schemas.microsoft.com/office/drawing/2014/main" id="{43936639-E8AC-4E03-B4E4-45A43A64B052}"/>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34" name="Oval 411">
                <a:extLst>
                  <a:ext uri="{FF2B5EF4-FFF2-40B4-BE49-F238E27FC236}">
                    <a16:creationId xmlns:a16="http://schemas.microsoft.com/office/drawing/2014/main" id="{4E100B69-2533-4B37-86AA-D1DC4446346E}"/>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35" name="Group 1041">
                <a:extLst>
                  <a:ext uri="{FF2B5EF4-FFF2-40B4-BE49-F238E27FC236}">
                    <a16:creationId xmlns:a16="http://schemas.microsoft.com/office/drawing/2014/main" id="{A13EC1BF-F1F2-4D52-B8DF-C1A850C86A92}"/>
                  </a:ext>
                </a:extLst>
              </p:cNvPr>
              <p:cNvGrpSpPr>
                <a:grpSpLocks/>
              </p:cNvGrpSpPr>
              <p:nvPr/>
            </p:nvGrpSpPr>
            <p:grpSpPr bwMode="auto">
              <a:xfrm>
                <a:off x="4383" y="1488"/>
                <a:ext cx="138" cy="33"/>
                <a:chOff x="2468" y="1332"/>
                <a:chExt cx="310" cy="60"/>
              </a:xfrm>
            </p:grpSpPr>
            <p:sp>
              <p:nvSpPr>
                <p:cNvPr id="20938" name="Freeform 1042">
                  <a:extLst>
                    <a:ext uri="{FF2B5EF4-FFF2-40B4-BE49-F238E27FC236}">
                      <a16:creationId xmlns:a16="http://schemas.microsoft.com/office/drawing/2014/main" id="{375EA97C-73F6-41C9-9BA0-C13A5E71A6D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39" name="Freeform 1043">
                  <a:extLst>
                    <a:ext uri="{FF2B5EF4-FFF2-40B4-BE49-F238E27FC236}">
                      <a16:creationId xmlns:a16="http://schemas.microsoft.com/office/drawing/2014/main" id="{96D69C23-6661-4122-86BD-3F05D27C81E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601" name="Line 1044">
                <a:extLst>
                  <a:ext uri="{FF2B5EF4-FFF2-40B4-BE49-F238E27FC236}">
                    <a16:creationId xmlns:a16="http://schemas.microsoft.com/office/drawing/2014/main" id="{A37FB264-BAF1-4129-91C3-E9C2653A027D}"/>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602" name="Line 1045">
                <a:extLst>
                  <a:ext uri="{FF2B5EF4-FFF2-40B4-BE49-F238E27FC236}">
                    <a16:creationId xmlns:a16="http://schemas.microsoft.com/office/drawing/2014/main" id="{8E2D2D56-4808-46DD-8538-66E78F25C925}"/>
                  </a:ext>
                </a:extLst>
              </p:cNvPr>
              <p:cNvSpPr>
                <a:spLocks noChangeShapeType="1"/>
              </p:cNvSpPr>
              <p:nvPr/>
            </p:nvSpPr>
            <p:spPr bwMode="auto">
              <a:xfrm>
                <a:off x="4578" y="1505"/>
                <a:ext cx="0" cy="46"/>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56" name="Group 1046">
              <a:extLst>
                <a:ext uri="{FF2B5EF4-FFF2-40B4-BE49-F238E27FC236}">
                  <a16:creationId xmlns:a16="http://schemas.microsoft.com/office/drawing/2014/main" id="{03F19834-B542-41FC-A37B-24CDCBD0E5FE}"/>
                </a:ext>
              </a:extLst>
            </p:cNvPr>
            <p:cNvGrpSpPr>
              <a:grpSpLocks/>
            </p:cNvGrpSpPr>
            <p:nvPr/>
          </p:nvGrpSpPr>
          <p:grpSpPr bwMode="auto">
            <a:xfrm>
              <a:off x="4874" y="2296"/>
              <a:ext cx="310" cy="130"/>
              <a:chOff x="4334" y="1470"/>
              <a:chExt cx="246" cy="107"/>
            </a:xfrm>
          </p:grpSpPr>
          <p:sp>
            <p:nvSpPr>
              <p:cNvPr id="20924" name="Oval 407">
                <a:extLst>
                  <a:ext uri="{FF2B5EF4-FFF2-40B4-BE49-F238E27FC236}">
                    <a16:creationId xmlns:a16="http://schemas.microsoft.com/office/drawing/2014/main" id="{033475B5-2159-4600-9E56-6BED7A4988A4}"/>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25" name="Rectangle 410">
                <a:extLst>
                  <a:ext uri="{FF2B5EF4-FFF2-40B4-BE49-F238E27FC236}">
                    <a16:creationId xmlns:a16="http://schemas.microsoft.com/office/drawing/2014/main" id="{9E71458C-3A55-4737-B386-0F6136CCC2E0}"/>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26" name="Oval 411">
                <a:extLst>
                  <a:ext uri="{FF2B5EF4-FFF2-40B4-BE49-F238E27FC236}">
                    <a16:creationId xmlns:a16="http://schemas.microsoft.com/office/drawing/2014/main" id="{498F3FCA-DE8A-4591-B610-728A2F84D4CE}"/>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27" name="Group 1050">
                <a:extLst>
                  <a:ext uri="{FF2B5EF4-FFF2-40B4-BE49-F238E27FC236}">
                    <a16:creationId xmlns:a16="http://schemas.microsoft.com/office/drawing/2014/main" id="{3600B9CE-2014-4AC0-86F0-D5B50C78FD42}"/>
                  </a:ext>
                </a:extLst>
              </p:cNvPr>
              <p:cNvGrpSpPr>
                <a:grpSpLocks/>
              </p:cNvGrpSpPr>
              <p:nvPr/>
            </p:nvGrpSpPr>
            <p:grpSpPr bwMode="auto">
              <a:xfrm>
                <a:off x="4383" y="1488"/>
                <a:ext cx="138" cy="33"/>
                <a:chOff x="2468" y="1332"/>
                <a:chExt cx="310" cy="60"/>
              </a:xfrm>
            </p:grpSpPr>
            <p:sp>
              <p:nvSpPr>
                <p:cNvPr id="20930" name="Freeform 1051">
                  <a:extLst>
                    <a:ext uri="{FF2B5EF4-FFF2-40B4-BE49-F238E27FC236}">
                      <a16:creationId xmlns:a16="http://schemas.microsoft.com/office/drawing/2014/main" id="{0C7F5F80-5A05-4DFD-B19C-E595BF5B4E3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31" name="Freeform 1052">
                  <a:extLst>
                    <a:ext uri="{FF2B5EF4-FFF2-40B4-BE49-F238E27FC236}">
                      <a16:creationId xmlns:a16="http://schemas.microsoft.com/office/drawing/2014/main" id="{02FD180B-5188-4271-9D14-369341934D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93" name="Line 1053">
                <a:extLst>
                  <a:ext uri="{FF2B5EF4-FFF2-40B4-BE49-F238E27FC236}">
                    <a16:creationId xmlns:a16="http://schemas.microsoft.com/office/drawing/2014/main" id="{ED654323-E725-4418-8DF6-06DD17B2E8D9}"/>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94" name="Line 1054">
                <a:extLst>
                  <a:ext uri="{FF2B5EF4-FFF2-40B4-BE49-F238E27FC236}">
                    <a16:creationId xmlns:a16="http://schemas.microsoft.com/office/drawing/2014/main" id="{9C3A6C8B-3171-4ECC-8D76-6C7C708FC8F0}"/>
                  </a:ext>
                </a:extLst>
              </p:cNvPr>
              <p:cNvSpPr>
                <a:spLocks noChangeShapeType="1"/>
              </p:cNvSpPr>
              <p:nvPr/>
            </p:nvSpPr>
            <p:spPr bwMode="auto">
              <a:xfrm>
                <a:off x="4578" y="1505"/>
                <a:ext cx="0" cy="4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sp>
          <p:nvSpPr>
            <p:cNvPr id="6322" name="Line 1055">
              <a:extLst>
                <a:ext uri="{FF2B5EF4-FFF2-40B4-BE49-F238E27FC236}">
                  <a16:creationId xmlns:a16="http://schemas.microsoft.com/office/drawing/2014/main" id="{725CC516-9FE0-4AC9-BFEF-BC717EFECCB9}"/>
                </a:ext>
              </a:extLst>
            </p:cNvPr>
            <p:cNvSpPr>
              <a:spLocks noChangeShapeType="1"/>
            </p:cNvSpPr>
            <p:nvPr/>
          </p:nvSpPr>
          <p:spPr bwMode="auto">
            <a:xfrm>
              <a:off x="4049" y="2358"/>
              <a:ext cx="428" cy="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nvGrpSpPr>
            <p:cNvPr id="20658" name="Group 1056">
              <a:extLst>
                <a:ext uri="{FF2B5EF4-FFF2-40B4-BE49-F238E27FC236}">
                  <a16:creationId xmlns:a16="http://schemas.microsoft.com/office/drawing/2014/main" id="{2444D0A1-CC28-4813-97AC-0B59FCF3BC94}"/>
                </a:ext>
              </a:extLst>
            </p:cNvPr>
            <p:cNvGrpSpPr>
              <a:grpSpLocks/>
            </p:cNvGrpSpPr>
            <p:nvPr/>
          </p:nvGrpSpPr>
          <p:grpSpPr bwMode="auto">
            <a:xfrm>
              <a:off x="4464" y="2288"/>
              <a:ext cx="310" cy="130"/>
              <a:chOff x="4334" y="1470"/>
              <a:chExt cx="246" cy="107"/>
            </a:xfrm>
          </p:grpSpPr>
          <p:sp>
            <p:nvSpPr>
              <p:cNvPr id="20916" name="Oval 407">
                <a:extLst>
                  <a:ext uri="{FF2B5EF4-FFF2-40B4-BE49-F238E27FC236}">
                    <a16:creationId xmlns:a16="http://schemas.microsoft.com/office/drawing/2014/main" id="{1DEFDB9D-AC86-4BF9-A247-57EA1505F83B}"/>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17" name="Rectangle 410">
                <a:extLst>
                  <a:ext uri="{FF2B5EF4-FFF2-40B4-BE49-F238E27FC236}">
                    <a16:creationId xmlns:a16="http://schemas.microsoft.com/office/drawing/2014/main" id="{79F99A6B-5F2D-464A-A912-75D8F1DA8ADA}"/>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18" name="Oval 411">
                <a:extLst>
                  <a:ext uri="{FF2B5EF4-FFF2-40B4-BE49-F238E27FC236}">
                    <a16:creationId xmlns:a16="http://schemas.microsoft.com/office/drawing/2014/main" id="{7A2BA319-C725-476F-888D-292A4E896B00}"/>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19" name="Group 1060">
                <a:extLst>
                  <a:ext uri="{FF2B5EF4-FFF2-40B4-BE49-F238E27FC236}">
                    <a16:creationId xmlns:a16="http://schemas.microsoft.com/office/drawing/2014/main" id="{EABE883A-9D8F-491A-AAFC-F45D6EDBBD21}"/>
                  </a:ext>
                </a:extLst>
              </p:cNvPr>
              <p:cNvGrpSpPr>
                <a:grpSpLocks/>
              </p:cNvGrpSpPr>
              <p:nvPr/>
            </p:nvGrpSpPr>
            <p:grpSpPr bwMode="auto">
              <a:xfrm>
                <a:off x="4383" y="1488"/>
                <a:ext cx="138" cy="33"/>
                <a:chOff x="2468" y="1332"/>
                <a:chExt cx="310" cy="60"/>
              </a:xfrm>
            </p:grpSpPr>
            <p:sp>
              <p:nvSpPr>
                <p:cNvPr id="20922" name="Freeform 1061">
                  <a:extLst>
                    <a:ext uri="{FF2B5EF4-FFF2-40B4-BE49-F238E27FC236}">
                      <a16:creationId xmlns:a16="http://schemas.microsoft.com/office/drawing/2014/main" id="{D9C95152-EA0C-403A-9D0F-CED614CC8A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23" name="Freeform 1062">
                  <a:extLst>
                    <a:ext uri="{FF2B5EF4-FFF2-40B4-BE49-F238E27FC236}">
                      <a16:creationId xmlns:a16="http://schemas.microsoft.com/office/drawing/2014/main" id="{1B196035-4AF9-4F03-B7E1-FD71746207A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85" name="Line 1063">
                <a:extLst>
                  <a:ext uri="{FF2B5EF4-FFF2-40B4-BE49-F238E27FC236}">
                    <a16:creationId xmlns:a16="http://schemas.microsoft.com/office/drawing/2014/main" id="{134ED038-30EF-49CD-83E3-EF93D5B9A9C3}"/>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86" name="Line 1064">
                <a:extLst>
                  <a:ext uri="{FF2B5EF4-FFF2-40B4-BE49-F238E27FC236}">
                    <a16:creationId xmlns:a16="http://schemas.microsoft.com/office/drawing/2014/main" id="{E67D7647-2801-49B6-A234-4D4297FEBF1C}"/>
                  </a:ext>
                </a:extLst>
              </p:cNvPr>
              <p:cNvSpPr>
                <a:spLocks noChangeShapeType="1"/>
              </p:cNvSpPr>
              <p:nvPr/>
            </p:nvSpPr>
            <p:spPr bwMode="auto">
              <a:xfrm>
                <a:off x="4578" y="1505"/>
                <a:ext cx="0" cy="4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59" name="Group 1065">
              <a:extLst>
                <a:ext uri="{FF2B5EF4-FFF2-40B4-BE49-F238E27FC236}">
                  <a16:creationId xmlns:a16="http://schemas.microsoft.com/office/drawing/2014/main" id="{05BAFFF4-8A18-4BB5-AE03-070E9B5E4505}"/>
                </a:ext>
              </a:extLst>
            </p:cNvPr>
            <p:cNvGrpSpPr>
              <a:grpSpLocks/>
            </p:cNvGrpSpPr>
            <p:nvPr/>
          </p:nvGrpSpPr>
          <p:grpSpPr bwMode="auto">
            <a:xfrm>
              <a:off x="4660" y="2464"/>
              <a:ext cx="310" cy="130"/>
              <a:chOff x="4334" y="1470"/>
              <a:chExt cx="246" cy="107"/>
            </a:xfrm>
          </p:grpSpPr>
          <p:sp>
            <p:nvSpPr>
              <p:cNvPr id="20908" name="Oval 407">
                <a:extLst>
                  <a:ext uri="{FF2B5EF4-FFF2-40B4-BE49-F238E27FC236}">
                    <a16:creationId xmlns:a16="http://schemas.microsoft.com/office/drawing/2014/main" id="{C81D6362-935D-4E57-95A5-1A618985CEBA}"/>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09" name="Rectangle 410">
                <a:extLst>
                  <a:ext uri="{FF2B5EF4-FFF2-40B4-BE49-F238E27FC236}">
                    <a16:creationId xmlns:a16="http://schemas.microsoft.com/office/drawing/2014/main" id="{CC47DCD9-F4D4-4D36-B700-C8EFB03BBE98}"/>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10" name="Oval 411">
                <a:extLst>
                  <a:ext uri="{FF2B5EF4-FFF2-40B4-BE49-F238E27FC236}">
                    <a16:creationId xmlns:a16="http://schemas.microsoft.com/office/drawing/2014/main" id="{1E65E52A-83B7-406C-9503-832D07861E5E}"/>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11" name="Group 1069">
                <a:extLst>
                  <a:ext uri="{FF2B5EF4-FFF2-40B4-BE49-F238E27FC236}">
                    <a16:creationId xmlns:a16="http://schemas.microsoft.com/office/drawing/2014/main" id="{76CE7074-39A5-4450-AC3B-E092E4AA9CC1}"/>
                  </a:ext>
                </a:extLst>
              </p:cNvPr>
              <p:cNvGrpSpPr>
                <a:grpSpLocks/>
              </p:cNvGrpSpPr>
              <p:nvPr/>
            </p:nvGrpSpPr>
            <p:grpSpPr bwMode="auto">
              <a:xfrm>
                <a:off x="4383" y="1488"/>
                <a:ext cx="138" cy="33"/>
                <a:chOff x="2468" y="1332"/>
                <a:chExt cx="310" cy="60"/>
              </a:xfrm>
            </p:grpSpPr>
            <p:sp>
              <p:nvSpPr>
                <p:cNvPr id="20914" name="Freeform 1070">
                  <a:extLst>
                    <a:ext uri="{FF2B5EF4-FFF2-40B4-BE49-F238E27FC236}">
                      <a16:creationId xmlns:a16="http://schemas.microsoft.com/office/drawing/2014/main" id="{9B2B0E7A-DCC7-4426-97E0-E85779262C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15" name="Freeform 1071">
                  <a:extLst>
                    <a:ext uri="{FF2B5EF4-FFF2-40B4-BE49-F238E27FC236}">
                      <a16:creationId xmlns:a16="http://schemas.microsoft.com/office/drawing/2014/main" id="{1C921851-FDB2-4175-A54E-B3C1422481D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77" name="Line 1072">
                <a:extLst>
                  <a:ext uri="{FF2B5EF4-FFF2-40B4-BE49-F238E27FC236}">
                    <a16:creationId xmlns:a16="http://schemas.microsoft.com/office/drawing/2014/main" id="{635DB5C1-03F0-4055-B236-32FFC4792F5A}"/>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78" name="Line 1073">
                <a:extLst>
                  <a:ext uri="{FF2B5EF4-FFF2-40B4-BE49-F238E27FC236}">
                    <a16:creationId xmlns:a16="http://schemas.microsoft.com/office/drawing/2014/main" id="{EB8BD4FC-3643-4F43-B12F-2266E674F583}"/>
                  </a:ext>
                </a:extLst>
              </p:cNvPr>
              <p:cNvSpPr>
                <a:spLocks noChangeShapeType="1"/>
              </p:cNvSpPr>
              <p:nvPr/>
            </p:nvSpPr>
            <p:spPr bwMode="auto">
              <a:xfrm>
                <a:off x="4578" y="1505"/>
                <a:ext cx="0" cy="4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60" name="Group 1074">
              <a:extLst>
                <a:ext uri="{FF2B5EF4-FFF2-40B4-BE49-F238E27FC236}">
                  <a16:creationId xmlns:a16="http://schemas.microsoft.com/office/drawing/2014/main" id="{FC21CDEB-63A8-46E6-86B7-9CFB556ADEB7}"/>
                </a:ext>
              </a:extLst>
            </p:cNvPr>
            <p:cNvGrpSpPr>
              <a:grpSpLocks/>
            </p:cNvGrpSpPr>
            <p:nvPr/>
          </p:nvGrpSpPr>
          <p:grpSpPr bwMode="auto">
            <a:xfrm>
              <a:off x="4782" y="3028"/>
              <a:ext cx="392" cy="154"/>
              <a:chOff x="4334" y="1470"/>
              <a:chExt cx="246" cy="107"/>
            </a:xfrm>
          </p:grpSpPr>
          <p:sp>
            <p:nvSpPr>
              <p:cNvPr id="20900" name="Oval 407">
                <a:extLst>
                  <a:ext uri="{FF2B5EF4-FFF2-40B4-BE49-F238E27FC236}">
                    <a16:creationId xmlns:a16="http://schemas.microsoft.com/office/drawing/2014/main" id="{6AC27B9F-707C-48AC-9466-80A8897F3FBD}"/>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901" name="Rectangle 410">
                <a:extLst>
                  <a:ext uri="{FF2B5EF4-FFF2-40B4-BE49-F238E27FC236}">
                    <a16:creationId xmlns:a16="http://schemas.microsoft.com/office/drawing/2014/main" id="{4054C0B3-847A-4A7D-8204-14E09F463E97}"/>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902" name="Oval 411">
                <a:extLst>
                  <a:ext uri="{FF2B5EF4-FFF2-40B4-BE49-F238E27FC236}">
                    <a16:creationId xmlns:a16="http://schemas.microsoft.com/office/drawing/2014/main" id="{CDE247D0-D424-4752-A973-89BA769B4DFE}"/>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903" name="Group 1078">
                <a:extLst>
                  <a:ext uri="{FF2B5EF4-FFF2-40B4-BE49-F238E27FC236}">
                    <a16:creationId xmlns:a16="http://schemas.microsoft.com/office/drawing/2014/main" id="{FAC9FD18-8B77-4D57-BB70-0072F193E26B}"/>
                  </a:ext>
                </a:extLst>
              </p:cNvPr>
              <p:cNvGrpSpPr>
                <a:grpSpLocks/>
              </p:cNvGrpSpPr>
              <p:nvPr/>
            </p:nvGrpSpPr>
            <p:grpSpPr bwMode="auto">
              <a:xfrm>
                <a:off x="4383" y="1488"/>
                <a:ext cx="138" cy="33"/>
                <a:chOff x="2468" y="1332"/>
                <a:chExt cx="310" cy="60"/>
              </a:xfrm>
            </p:grpSpPr>
            <p:sp>
              <p:nvSpPr>
                <p:cNvPr id="20906" name="Freeform 1079">
                  <a:extLst>
                    <a:ext uri="{FF2B5EF4-FFF2-40B4-BE49-F238E27FC236}">
                      <a16:creationId xmlns:a16="http://schemas.microsoft.com/office/drawing/2014/main" id="{ED6EA495-7D6C-4F78-833D-5A763AD93C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907" name="Freeform 1080">
                  <a:extLst>
                    <a:ext uri="{FF2B5EF4-FFF2-40B4-BE49-F238E27FC236}">
                      <a16:creationId xmlns:a16="http://schemas.microsoft.com/office/drawing/2014/main" id="{9E267A1D-24DF-47CB-93C1-4ABDD22B802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69" name="Line 1081">
                <a:extLst>
                  <a:ext uri="{FF2B5EF4-FFF2-40B4-BE49-F238E27FC236}">
                    <a16:creationId xmlns:a16="http://schemas.microsoft.com/office/drawing/2014/main" id="{96965C69-447F-43EA-8B8F-330F82AD8EFE}"/>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70" name="Line 1082">
                <a:extLst>
                  <a:ext uri="{FF2B5EF4-FFF2-40B4-BE49-F238E27FC236}">
                    <a16:creationId xmlns:a16="http://schemas.microsoft.com/office/drawing/2014/main" id="{812CD75F-07AD-49F4-91D3-B370E4855372}"/>
                  </a:ext>
                </a:extLst>
              </p:cNvPr>
              <p:cNvSpPr>
                <a:spLocks noChangeShapeType="1"/>
              </p:cNvSpPr>
              <p:nvPr/>
            </p:nvSpPr>
            <p:spPr bwMode="auto">
              <a:xfrm>
                <a:off x="4578" y="1505"/>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61" name="Group 1083">
              <a:extLst>
                <a:ext uri="{FF2B5EF4-FFF2-40B4-BE49-F238E27FC236}">
                  <a16:creationId xmlns:a16="http://schemas.microsoft.com/office/drawing/2014/main" id="{F008DB26-0560-4A6B-8760-AE208F47A0D6}"/>
                </a:ext>
              </a:extLst>
            </p:cNvPr>
            <p:cNvGrpSpPr>
              <a:grpSpLocks/>
            </p:cNvGrpSpPr>
            <p:nvPr/>
          </p:nvGrpSpPr>
          <p:grpSpPr bwMode="auto">
            <a:xfrm>
              <a:off x="4388" y="2840"/>
              <a:ext cx="392" cy="154"/>
              <a:chOff x="4334" y="1470"/>
              <a:chExt cx="246" cy="107"/>
            </a:xfrm>
          </p:grpSpPr>
          <p:sp>
            <p:nvSpPr>
              <p:cNvPr id="20892" name="Oval 407">
                <a:extLst>
                  <a:ext uri="{FF2B5EF4-FFF2-40B4-BE49-F238E27FC236}">
                    <a16:creationId xmlns:a16="http://schemas.microsoft.com/office/drawing/2014/main" id="{3BD6C8C6-D640-4373-9454-526B3C327C75}"/>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893" name="Rectangle 410">
                <a:extLst>
                  <a:ext uri="{FF2B5EF4-FFF2-40B4-BE49-F238E27FC236}">
                    <a16:creationId xmlns:a16="http://schemas.microsoft.com/office/drawing/2014/main" id="{04465BDA-03BF-473F-BC88-2F3158EFE00F}"/>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894" name="Oval 411">
                <a:extLst>
                  <a:ext uri="{FF2B5EF4-FFF2-40B4-BE49-F238E27FC236}">
                    <a16:creationId xmlns:a16="http://schemas.microsoft.com/office/drawing/2014/main" id="{98101B8F-B5DE-4140-8530-F8DD180CDEA0}"/>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895" name="Group 1087">
                <a:extLst>
                  <a:ext uri="{FF2B5EF4-FFF2-40B4-BE49-F238E27FC236}">
                    <a16:creationId xmlns:a16="http://schemas.microsoft.com/office/drawing/2014/main" id="{8D0DEFBE-E2DE-432D-B67D-CF30E0B17302}"/>
                  </a:ext>
                </a:extLst>
              </p:cNvPr>
              <p:cNvGrpSpPr>
                <a:grpSpLocks/>
              </p:cNvGrpSpPr>
              <p:nvPr/>
            </p:nvGrpSpPr>
            <p:grpSpPr bwMode="auto">
              <a:xfrm>
                <a:off x="4383" y="1488"/>
                <a:ext cx="138" cy="33"/>
                <a:chOff x="2468" y="1332"/>
                <a:chExt cx="310" cy="60"/>
              </a:xfrm>
            </p:grpSpPr>
            <p:sp>
              <p:nvSpPr>
                <p:cNvPr id="20898" name="Freeform 1088">
                  <a:extLst>
                    <a:ext uri="{FF2B5EF4-FFF2-40B4-BE49-F238E27FC236}">
                      <a16:creationId xmlns:a16="http://schemas.microsoft.com/office/drawing/2014/main" id="{058C0603-534F-488F-BF72-00839002AE2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99" name="Freeform 1089">
                  <a:extLst>
                    <a:ext uri="{FF2B5EF4-FFF2-40B4-BE49-F238E27FC236}">
                      <a16:creationId xmlns:a16="http://schemas.microsoft.com/office/drawing/2014/main" id="{076703BE-BF84-4121-B67F-89B7047775E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61" name="Line 1090">
                <a:extLst>
                  <a:ext uri="{FF2B5EF4-FFF2-40B4-BE49-F238E27FC236}">
                    <a16:creationId xmlns:a16="http://schemas.microsoft.com/office/drawing/2014/main" id="{17C54636-C98C-4C3A-985B-D5907D3973DC}"/>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62" name="Line 1091">
                <a:extLst>
                  <a:ext uri="{FF2B5EF4-FFF2-40B4-BE49-F238E27FC236}">
                    <a16:creationId xmlns:a16="http://schemas.microsoft.com/office/drawing/2014/main" id="{DBA1D9EF-6C15-4AA1-A7E2-CCB2400D5367}"/>
                  </a:ext>
                </a:extLst>
              </p:cNvPr>
              <p:cNvSpPr>
                <a:spLocks noChangeShapeType="1"/>
              </p:cNvSpPr>
              <p:nvPr/>
            </p:nvSpPr>
            <p:spPr bwMode="auto">
              <a:xfrm>
                <a:off x="4578" y="1505"/>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62" name="Group 1092">
              <a:extLst>
                <a:ext uri="{FF2B5EF4-FFF2-40B4-BE49-F238E27FC236}">
                  <a16:creationId xmlns:a16="http://schemas.microsoft.com/office/drawing/2014/main" id="{FE8A9C84-8A79-41A9-9748-8822071B50EB}"/>
                </a:ext>
              </a:extLst>
            </p:cNvPr>
            <p:cNvGrpSpPr>
              <a:grpSpLocks/>
            </p:cNvGrpSpPr>
            <p:nvPr/>
          </p:nvGrpSpPr>
          <p:grpSpPr bwMode="auto">
            <a:xfrm>
              <a:off x="3932" y="3056"/>
              <a:ext cx="392" cy="154"/>
              <a:chOff x="4334" y="1470"/>
              <a:chExt cx="246" cy="107"/>
            </a:xfrm>
          </p:grpSpPr>
          <p:sp>
            <p:nvSpPr>
              <p:cNvPr id="20884" name="Oval 407">
                <a:extLst>
                  <a:ext uri="{FF2B5EF4-FFF2-40B4-BE49-F238E27FC236}">
                    <a16:creationId xmlns:a16="http://schemas.microsoft.com/office/drawing/2014/main" id="{7937A66A-C47C-4FB0-A66A-F5F4EDA2F5E2}"/>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885" name="Rectangle 410">
                <a:extLst>
                  <a:ext uri="{FF2B5EF4-FFF2-40B4-BE49-F238E27FC236}">
                    <a16:creationId xmlns:a16="http://schemas.microsoft.com/office/drawing/2014/main" id="{05D75B67-88B7-46F5-BF27-F8692F1DEDFB}"/>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886" name="Oval 411">
                <a:extLst>
                  <a:ext uri="{FF2B5EF4-FFF2-40B4-BE49-F238E27FC236}">
                    <a16:creationId xmlns:a16="http://schemas.microsoft.com/office/drawing/2014/main" id="{BD77CB27-E2FE-4CE7-9E9A-F0A19876F6A0}"/>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887" name="Group 1096">
                <a:extLst>
                  <a:ext uri="{FF2B5EF4-FFF2-40B4-BE49-F238E27FC236}">
                    <a16:creationId xmlns:a16="http://schemas.microsoft.com/office/drawing/2014/main" id="{34010A48-6CB8-4328-9C1A-3E735E411FA0}"/>
                  </a:ext>
                </a:extLst>
              </p:cNvPr>
              <p:cNvGrpSpPr>
                <a:grpSpLocks/>
              </p:cNvGrpSpPr>
              <p:nvPr/>
            </p:nvGrpSpPr>
            <p:grpSpPr bwMode="auto">
              <a:xfrm>
                <a:off x="4383" y="1488"/>
                <a:ext cx="138" cy="33"/>
                <a:chOff x="2468" y="1332"/>
                <a:chExt cx="310" cy="60"/>
              </a:xfrm>
            </p:grpSpPr>
            <p:sp>
              <p:nvSpPr>
                <p:cNvPr id="20890" name="Freeform 1097">
                  <a:extLst>
                    <a:ext uri="{FF2B5EF4-FFF2-40B4-BE49-F238E27FC236}">
                      <a16:creationId xmlns:a16="http://schemas.microsoft.com/office/drawing/2014/main" id="{C0F70793-734F-4597-BC90-5CC67465F13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91" name="Freeform 1098">
                  <a:extLst>
                    <a:ext uri="{FF2B5EF4-FFF2-40B4-BE49-F238E27FC236}">
                      <a16:creationId xmlns:a16="http://schemas.microsoft.com/office/drawing/2014/main" id="{7BD11D00-2783-4094-B4D5-5910BBF35FC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53" name="Line 1099">
                <a:extLst>
                  <a:ext uri="{FF2B5EF4-FFF2-40B4-BE49-F238E27FC236}">
                    <a16:creationId xmlns:a16="http://schemas.microsoft.com/office/drawing/2014/main" id="{47FE87A4-E57F-403A-8597-2FEF6FC9A8FB}"/>
                  </a:ext>
                </a:extLst>
              </p:cNvPr>
              <p:cNvSpPr>
                <a:spLocks noChangeShapeType="1"/>
              </p:cNvSpPr>
              <p:nvPr/>
            </p:nvSpPr>
            <p:spPr bwMode="auto">
              <a:xfrm>
                <a:off x="4335" y="1503"/>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54" name="Line 1100">
                <a:extLst>
                  <a:ext uri="{FF2B5EF4-FFF2-40B4-BE49-F238E27FC236}">
                    <a16:creationId xmlns:a16="http://schemas.microsoft.com/office/drawing/2014/main" id="{C1B79A8E-042E-46AA-A86A-7638B80BE09E}"/>
                  </a:ext>
                </a:extLst>
              </p:cNvPr>
              <p:cNvSpPr>
                <a:spLocks noChangeShapeType="1"/>
              </p:cNvSpPr>
              <p:nvPr/>
            </p:nvSpPr>
            <p:spPr bwMode="auto">
              <a:xfrm>
                <a:off x="4578" y="1505"/>
                <a:ext cx="0" cy="4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63" name="Group 1101">
              <a:extLst>
                <a:ext uri="{FF2B5EF4-FFF2-40B4-BE49-F238E27FC236}">
                  <a16:creationId xmlns:a16="http://schemas.microsoft.com/office/drawing/2014/main" id="{C14B1E09-AFFC-4D59-841F-2B817C018F45}"/>
                </a:ext>
              </a:extLst>
            </p:cNvPr>
            <p:cNvGrpSpPr>
              <a:grpSpLocks/>
            </p:cNvGrpSpPr>
            <p:nvPr/>
          </p:nvGrpSpPr>
          <p:grpSpPr bwMode="auto">
            <a:xfrm>
              <a:off x="3812" y="2296"/>
              <a:ext cx="246" cy="108"/>
              <a:chOff x="4334" y="1470"/>
              <a:chExt cx="246" cy="107"/>
            </a:xfrm>
          </p:grpSpPr>
          <p:sp>
            <p:nvSpPr>
              <p:cNvPr id="20876" name="Oval 407">
                <a:extLst>
                  <a:ext uri="{FF2B5EF4-FFF2-40B4-BE49-F238E27FC236}">
                    <a16:creationId xmlns:a16="http://schemas.microsoft.com/office/drawing/2014/main" id="{A93DCD37-E43F-41AC-B487-119FD02783D2}"/>
                  </a:ext>
                </a:extLst>
              </p:cNvPr>
              <p:cNvSpPr>
                <a:spLocks noChangeArrowheads="1"/>
              </p:cNvSpPr>
              <p:nvPr/>
            </p:nvSpPr>
            <p:spPr bwMode="auto">
              <a:xfrm>
                <a:off x="4335" y="1517"/>
                <a:ext cx="244" cy="6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877" name="Rectangle 410">
                <a:extLst>
                  <a:ext uri="{FF2B5EF4-FFF2-40B4-BE49-F238E27FC236}">
                    <a16:creationId xmlns:a16="http://schemas.microsoft.com/office/drawing/2014/main" id="{7780ABC3-76E2-4D96-B3A9-A1769EA9B77F}"/>
                  </a:ext>
                </a:extLst>
              </p:cNvPr>
              <p:cNvSpPr>
                <a:spLocks noChangeArrowheads="1"/>
              </p:cNvSpPr>
              <p:nvPr/>
            </p:nvSpPr>
            <p:spPr bwMode="auto">
              <a:xfrm>
                <a:off x="4335" y="1511"/>
                <a:ext cx="245" cy="37"/>
              </a:xfrm>
              <a:prstGeom prst="rect">
                <a:avLst/>
              </a:prstGeom>
              <a:gradFill rotWithShape="1">
                <a:gsLst>
                  <a:gs pos="0">
                    <a:schemeClr val="folHlink"/>
                  </a:gs>
                  <a:gs pos="100000">
                    <a:srgbClr val="EAEAEA"/>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878" name="Oval 411">
                <a:extLst>
                  <a:ext uri="{FF2B5EF4-FFF2-40B4-BE49-F238E27FC236}">
                    <a16:creationId xmlns:a16="http://schemas.microsoft.com/office/drawing/2014/main" id="{E4AF95C2-EF05-43BA-98E8-95139B3E97D5}"/>
                  </a:ext>
                </a:extLst>
              </p:cNvPr>
              <p:cNvSpPr>
                <a:spLocks noChangeArrowheads="1"/>
              </p:cNvSpPr>
              <p:nvPr/>
            </p:nvSpPr>
            <p:spPr bwMode="auto">
              <a:xfrm>
                <a:off x="4334" y="1470"/>
                <a:ext cx="244" cy="70"/>
              </a:xfrm>
              <a:prstGeom prst="ellipse">
                <a:avLst/>
              </a:prstGeom>
              <a:gradFill rotWithShape="1">
                <a:gsLst>
                  <a:gs pos="0">
                    <a:schemeClr val="folHlink"/>
                  </a:gs>
                  <a:gs pos="100000">
                    <a:srgbClr val="EAEAEA"/>
                  </a:gs>
                </a:gsLst>
                <a:lin ang="0" scaled="1"/>
              </a:gradFill>
              <a:ln w="9525">
                <a:solidFill>
                  <a:schemeClr val="bg2"/>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879" name="Group 1105">
                <a:extLst>
                  <a:ext uri="{FF2B5EF4-FFF2-40B4-BE49-F238E27FC236}">
                    <a16:creationId xmlns:a16="http://schemas.microsoft.com/office/drawing/2014/main" id="{F691A35B-31D3-469F-8A3F-122EBB9ACC74}"/>
                  </a:ext>
                </a:extLst>
              </p:cNvPr>
              <p:cNvGrpSpPr>
                <a:grpSpLocks/>
              </p:cNvGrpSpPr>
              <p:nvPr/>
            </p:nvGrpSpPr>
            <p:grpSpPr bwMode="auto">
              <a:xfrm>
                <a:off x="4383" y="1488"/>
                <a:ext cx="138" cy="33"/>
                <a:chOff x="2468" y="1332"/>
                <a:chExt cx="310" cy="60"/>
              </a:xfrm>
            </p:grpSpPr>
            <p:sp>
              <p:nvSpPr>
                <p:cNvPr id="20882" name="Freeform 1106">
                  <a:extLst>
                    <a:ext uri="{FF2B5EF4-FFF2-40B4-BE49-F238E27FC236}">
                      <a16:creationId xmlns:a16="http://schemas.microsoft.com/office/drawing/2014/main" id="{2C4AABD2-FB1F-4D78-BEF5-98D1087FAA9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83" name="Freeform 1107">
                  <a:extLst>
                    <a:ext uri="{FF2B5EF4-FFF2-40B4-BE49-F238E27FC236}">
                      <a16:creationId xmlns:a16="http://schemas.microsoft.com/office/drawing/2014/main" id="{FE594D72-4E60-40C1-8E6A-C3062BEDE8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gradFill rotWithShape="1">
                  <a:gsLst>
                    <a:gs pos="0">
                      <a:schemeClr val="folHlink"/>
                    </a:gs>
                    <a:gs pos="100000">
                      <a:srgbClr val="EAEAEA"/>
                    </a:gs>
                  </a:gsLst>
                  <a:lin ang="0" scaled="1"/>
                </a:gradFill>
                <a:ln w="12700" cmpd="sng">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545" name="Line 1108">
                <a:extLst>
                  <a:ext uri="{FF2B5EF4-FFF2-40B4-BE49-F238E27FC236}">
                    <a16:creationId xmlns:a16="http://schemas.microsoft.com/office/drawing/2014/main" id="{3663DA9C-C8A9-4EF1-9835-43F6E15EA48A}"/>
                  </a:ext>
                </a:extLst>
              </p:cNvPr>
              <p:cNvSpPr>
                <a:spLocks noChangeShapeType="1"/>
              </p:cNvSpPr>
              <p:nvPr/>
            </p:nvSpPr>
            <p:spPr bwMode="auto">
              <a:xfrm>
                <a:off x="4335" y="1503"/>
                <a:ext cx="0" cy="5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546" name="Line 1109">
                <a:extLst>
                  <a:ext uri="{FF2B5EF4-FFF2-40B4-BE49-F238E27FC236}">
                    <a16:creationId xmlns:a16="http://schemas.microsoft.com/office/drawing/2014/main" id="{7F70BE70-3049-4760-9DA3-505F2D9F765C}"/>
                  </a:ext>
                </a:extLst>
              </p:cNvPr>
              <p:cNvSpPr>
                <a:spLocks noChangeShapeType="1"/>
              </p:cNvSpPr>
              <p:nvPr/>
            </p:nvSpPr>
            <p:spPr bwMode="auto">
              <a:xfrm>
                <a:off x="4578" y="1505"/>
                <a:ext cx="0" cy="54"/>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664" name="Group 1110">
              <a:extLst>
                <a:ext uri="{FF2B5EF4-FFF2-40B4-BE49-F238E27FC236}">
                  <a16:creationId xmlns:a16="http://schemas.microsoft.com/office/drawing/2014/main" id="{8AD60E92-E8EF-4B6D-ADAC-9A204079BEC8}"/>
                </a:ext>
              </a:extLst>
            </p:cNvPr>
            <p:cNvGrpSpPr>
              <a:grpSpLocks/>
            </p:cNvGrpSpPr>
            <p:nvPr/>
          </p:nvGrpSpPr>
          <p:grpSpPr bwMode="auto">
            <a:xfrm>
              <a:off x="4511" y="3153"/>
              <a:ext cx="281" cy="266"/>
              <a:chOff x="5072" y="3611"/>
              <a:chExt cx="459" cy="380"/>
            </a:xfrm>
          </p:grpSpPr>
          <p:grpSp>
            <p:nvGrpSpPr>
              <p:cNvPr id="20862" name="Group 1111">
                <a:extLst>
                  <a:ext uri="{FF2B5EF4-FFF2-40B4-BE49-F238E27FC236}">
                    <a16:creationId xmlns:a16="http://schemas.microsoft.com/office/drawing/2014/main" id="{D42FC4F1-C5EE-4BAA-BFBC-B566550974C4}"/>
                  </a:ext>
                </a:extLst>
              </p:cNvPr>
              <p:cNvGrpSpPr>
                <a:grpSpLocks/>
              </p:cNvGrpSpPr>
              <p:nvPr/>
            </p:nvGrpSpPr>
            <p:grpSpPr bwMode="auto">
              <a:xfrm>
                <a:off x="5144" y="3611"/>
                <a:ext cx="387" cy="99"/>
                <a:chOff x="5030" y="2639"/>
                <a:chExt cx="387" cy="99"/>
              </a:xfrm>
            </p:grpSpPr>
            <p:sp>
              <p:nvSpPr>
                <p:cNvPr id="20864" name="Freeform 1112">
                  <a:extLst>
                    <a:ext uri="{FF2B5EF4-FFF2-40B4-BE49-F238E27FC236}">
                      <a16:creationId xmlns:a16="http://schemas.microsoft.com/office/drawing/2014/main" id="{82E6F8D2-B0A5-4785-A647-6086F273ADA9}"/>
                    </a:ext>
                  </a:extLst>
                </p:cNvPr>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65" name="Freeform 1113">
                  <a:extLst>
                    <a:ext uri="{FF2B5EF4-FFF2-40B4-BE49-F238E27FC236}">
                      <a16:creationId xmlns:a16="http://schemas.microsoft.com/office/drawing/2014/main" id="{0C8BC1C7-5792-42F8-8CAF-417057DAA2C9}"/>
                    </a:ext>
                  </a:extLst>
                </p:cNvPr>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66" name="Freeform 1114">
                  <a:extLst>
                    <a:ext uri="{FF2B5EF4-FFF2-40B4-BE49-F238E27FC236}">
                      <a16:creationId xmlns:a16="http://schemas.microsoft.com/office/drawing/2014/main" id="{A2601116-337F-45A8-8E55-E9D0065F788E}"/>
                    </a:ext>
                  </a:extLst>
                </p:cNvPr>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67" name="Freeform 1115">
                  <a:extLst>
                    <a:ext uri="{FF2B5EF4-FFF2-40B4-BE49-F238E27FC236}">
                      <a16:creationId xmlns:a16="http://schemas.microsoft.com/office/drawing/2014/main" id="{99F0691D-7050-42EA-AF81-65F69E021C5E}"/>
                    </a:ext>
                  </a:extLst>
                </p:cNvPr>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68" name="Freeform 1116">
                  <a:extLst>
                    <a:ext uri="{FF2B5EF4-FFF2-40B4-BE49-F238E27FC236}">
                      <a16:creationId xmlns:a16="http://schemas.microsoft.com/office/drawing/2014/main" id="{4BCAA931-ECFD-42D6-8769-BDCB34CEBCD5}"/>
                    </a:ext>
                  </a:extLst>
                </p:cNvPr>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69" name="Freeform 1117">
                  <a:extLst>
                    <a:ext uri="{FF2B5EF4-FFF2-40B4-BE49-F238E27FC236}">
                      <a16:creationId xmlns:a16="http://schemas.microsoft.com/office/drawing/2014/main" id="{51117D72-B01A-487C-AE2B-855C8AFEAFE7}"/>
                    </a:ext>
                  </a:extLst>
                </p:cNvPr>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70" name="Freeform 1118">
                  <a:extLst>
                    <a:ext uri="{FF2B5EF4-FFF2-40B4-BE49-F238E27FC236}">
                      <a16:creationId xmlns:a16="http://schemas.microsoft.com/office/drawing/2014/main" id="{6BA82929-D913-4070-AEDC-594EFA431A88}"/>
                    </a:ext>
                  </a:extLst>
                </p:cNvPr>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20871" name="Freeform 1119">
                  <a:extLst>
                    <a:ext uri="{FF2B5EF4-FFF2-40B4-BE49-F238E27FC236}">
                      <a16:creationId xmlns:a16="http://schemas.microsoft.com/office/drawing/2014/main" id="{D46B6729-29D5-4144-8312-BE9B2BE1A39E}"/>
                    </a:ext>
                  </a:extLst>
                </p:cNvPr>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20872" name="Freeform 1120">
                  <a:extLst>
                    <a:ext uri="{FF2B5EF4-FFF2-40B4-BE49-F238E27FC236}">
                      <a16:creationId xmlns:a16="http://schemas.microsoft.com/office/drawing/2014/main" id="{54DFC25E-DEF3-4B5B-8DF1-DFD59E7930EC}"/>
                    </a:ext>
                  </a:extLst>
                </p:cNvPr>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20873" name="Freeform 1121">
                  <a:extLst>
                    <a:ext uri="{FF2B5EF4-FFF2-40B4-BE49-F238E27FC236}">
                      <a16:creationId xmlns:a16="http://schemas.microsoft.com/office/drawing/2014/main" id="{E3E0A94F-48BE-409D-88E1-104BA910279B}"/>
                    </a:ext>
                  </a:extLst>
                </p:cNvPr>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20874" name="Freeform 1122">
                  <a:extLst>
                    <a:ext uri="{FF2B5EF4-FFF2-40B4-BE49-F238E27FC236}">
                      <a16:creationId xmlns:a16="http://schemas.microsoft.com/office/drawing/2014/main" id="{71C24DDD-7F43-497C-8EC0-7B48917F56BF}"/>
                    </a:ext>
                  </a:extLst>
                </p:cNvPr>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20875" name="Freeform 1123">
                  <a:extLst>
                    <a:ext uri="{FF2B5EF4-FFF2-40B4-BE49-F238E27FC236}">
                      <a16:creationId xmlns:a16="http://schemas.microsoft.com/office/drawing/2014/main" id="{6D16596B-8B62-4749-80D3-9E2BE93A8EC1}"/>
                    </a:ext>
                  </a:extLst>
                </p:cNvPr>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20863" name="Picture 1124" descr="access_point_stylized_gray_small">
                <a:extLst>
                  <a:ext uri="{FF2B5EF4-FFF2-40B4-BE49-F238E27FC236}">
                    <a16:creationId xmlns:a16="http://schemas.microsoft.com/office/drawing/2014/main" id="{A4687B31-5329-4BF9-AEFB-E2828AEAD00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665" name="Group 1125">
              <a:extLst>
                <a:ext uri="{FF2B5EF4-FFF2-40B4-BE49-F238E27FC236}">
                  <a16:creationId xmlns:a16="http://schemas.microsoft.com/office/drawing/2014/main" id="{D640F2A6-B270-4697-8E50-753A18C0FFE4}"/>
                </a:ext>
              </a:extLst>
            </p:cNvPr>
            <p:cNvGrpSpPr>
              <a:grpSpLocks/>
            </p:cNvGrpSpPr>
            <p:nvPr/>
          </p:nvGrpSpPr>
          <p:grpSpPr bwMode="auto">
            <a:xfrm>
              <a:off x="3552" y="2211"/>
              <a:ext cx="251" cy="226"/>
              <a:chOff x="5072" y="3611"/>
              <a:chExt cx="459" cy="380"/>
            </a:xfrm>
          </p:grpSpPr>
          <p:grpSp>
            <p:nvGrpSpPr>
              <p:cNvPr id="20848" name="Group 1126">
                <a:extLst>
                  <a:ext uri="{FF2B5EF4-FFF2-40B4-BE49-F238E27FC236}">
                    <a16:creationId xmlns:a16="http://schemas.microsoft.com/office/drawing/2014/main" id="{9E4B309E-2B7A-4CF6-BC9D-0F9164A52AD3}"/>
                  </a:ext>
                </a:extLst>
              </p:cNvPr>
              <p:cNvGrpSpPr>
                <a:grpSpLocks/>
              </p:cNvGrpSpPr>
              <p:nvPr/>
            </p:nvGrpSpPr>
            <p:grpSpPr bwMode="auto">
              <a:xfrm>
                <a:off x="5144" y="3611"/>
                <a:ext cx="387" cy="99"/>
                <a:chOff x="5030" y="2639"/>
                <a:chExt cx="387" cy="99"/>
              </a:xfrm>
            </p:grpSpPr>
            <p:sp>
              <p:nvSpPr>
                <p:cNvPr id="20850" name="Freeform 1127">
                  <a:extLst>
                    <a:ext uri="{FF2B5EF4-FFF2-40B4-BE49-F238E27FC236}">
                      <a16:creationId xmlns:a16="http://schemas.microsoft.com/office/drawing/2014/main" id="{D1C124F7-2284-4357-AEBB-0CF418FC9DAF}"/>
                    </a:ext>
                  </a:extLst>
                </p:cNvPr>
                <p:cNvSpPr>
                  <a:spLocks/>
                </p:cNvSpPr>
                <p:nvPr/>
              </p:nvSpPr>
              <p:spPr bwMode="auto">
                <a:xfrm>
                  <a:off x="5134" y="2657"/>
                  <a:ext cx="69" cy="55"/>
                </a:xfrm>
                <a:custGeom>
                  <a:avLst/>
                  <a:gdLst>
                    <a:gd name="T0" fmla="*/ 0 w 199"/>
                    <a:gd name="T1" fmla="*/ 0 h 232"/>
                    <a:gd name="T2" fmla="*/ 0 w 199"/>
                    <a:gd name="T3" fmla="*/ 0 h 232"/>
                    <a:gd name="T4" fmla="*/ 0 w 199"/>
                    <a:gd name="T5" fmla="*/ 0 h 232"/>
                    <a:gd name="T6" fmla="*/ 0 w 199"/>
                    <a:gd name="T7" fmla="*/ 0 h 232"/>
                    <a:gd name="T8" fmla="*/ 0 w 199"/>
                    <a:gd name="T9" fmla="*/ 0 h 232"/>
                    <a:gd name="T10" fmla="*/ 0 w 199"/>
                    <a:gd name="T11" fmla="*/ 0 h 232"/>
                    <a:gd name="T12" fmla="*/ 0 w 199"/>
                    <a:gd name="T13" fmla="*/ 0 h 232"/>
                    <a:gd name="T14" fmla="*/ 0 w 199"/>
                    <a:gd name="T15" fmla="*/ 0 h 232"/>
                    <a:gd name="T16" fmla="*/ 0 w 199"/>
                    <a:gd name="T17" fmla="*/ 0 h 232"/>
                    <a:gd name="T18" fmla="*/ 0 w 199"/>
                    <a:gd name="T19" fmla="*/ 0 h 232"/>
                    <a:gd name="T20" fmla="*/ 0 w 199"/>
                    <a:gd name="T21" fmla="*/ 0 h 232"/>
                    <a:gd name="T22" fmla="*/ 0 w 199"/>
                    <a:gd name="T23" fmla="*/ 0 h 232"/>
                    <a:gd name="T24" fmla="*/ 0 w 199"/>
                    <a:gd name="T25" fmla="*/ 0 h 232"/>
                    <a:gd name="T26" fmla="*/ 0 w 199"/>
                    <a:gd name="T27" fmla="*/ 0 h 232"/>
                    <a:gd name="T28" fmla="*/ 0 w 199"/>
                    <a:gd name="T29" fmla="*/ 0 h 232"/>
                    <a:gd name="T30" fmla="*/ 0 w 199"/>
                    <a:gd name="T31" fmla="*/ 0 h 232"/>
                    <a:gd name="T32" fmla="*/ 0 w 199"/>
                    <a:gd name="T33" fmla="*/ 0 h 232"/>
                    <a:gd name="T34" fmla="*/ 0 w 199"/>
                    <a:gd name="T35" fmla="*/ 0 h 232"/>
                    <a:gd name="T36" fmla="*/ 0 w 199"/>
                    <a:gd name="T37" fmla="*/ 0 h 232"/>
                    <a:gd name="T38" fmla="*/ 0 w 199"/>
                    <a:gd name="T39" fmla="*/ 0 h 232"/>
                    <a:gd name="T40" fmla="*/ 0 w 199"/>
                    <a:gd name="T41" fmla="*/ 0 h 232"/>
                    <a:gd name="T42" fmla="*/ 0 w 199"/>
                    <a:gd name="T43" fmla="*/ 0 h 232"/>
                    <a:gd name="T44" fmla="*/ 0 w 199"/>
                    <a:gd name="T45" fmla="*/ 0 h 232"/>
                    <a:gd name="T46" fmla="*/ 0 w 199"/>
                    <a:gd name="T47" fmla="*/ 0 h 232"/>
                    <a:gd name="T48" fmla="*/ 0 w 199"/>
                    <a:gd name="T49" fmla="*/ 0 h 232"/>
                    <a:gd name="T50" fmla="*/ 0 w 199"/>
                    <a:gd name="T51" fmla="*/ 0 h 232"/>
                    <a:gd name="T52" fmla="*/ 0 w 199"/>
                    <a:gd name="T53" fmla="*/ 0 h 232"/>
                    <a:gd name="T54" fmla="*/ 0 w 199"/>
                    <a:gd name="T55" fmla="*/ 0 h 232"/>
                    <a:gd name="T56" fmla="*/ 0 w 199"/>
                    <a:gd name="T57" fmla="*/ 0 h 232"/>
                    <a:gd name="T58" fmla="*/ 0 w 199"/>
                    <a:gd name="T59" fmla="*/ 0 h 232"/>
                    <a:gd name="T60" fmla="*/ 0 w 199"/>
                    <a:gd name="T61" fmla="*/ 0 h 232"/>
                    <a:gd name="T62" fmla="*/ 0 w 199"/>
                    <a:gd name="T63" fmla="*/ 0 h 232"/>
                    <a:gd name="T64" fmla="*/ 0 w 199"/>
                    <a:gd name="T65" fmla="*/ 0 h 232"/>
                    <a:gd name="T66" fmla="*/ 0 w 199"/>
                    <a:gd name="T67" fmla="*/ 0 h 232"/>
                    <a:gd name="T68" fmla="*/ 0 w 199"/>
                    <a:gd name="T69" fmla="*/ 0 h 232"/>
                    <a:gd name="T70" fmla="*/ 0 w 199"/>
                    <a:gd name="T71" fmla="*/ 0 h 232"/>
                    <a:gd name="T72" fmla="*/ 0 w 199"/>
                    <a:gd name="T73" fmla="*/ 0 h 232"/>
                    <a:gd name="T74" fmla="*/ 0 w 199"/>
                    <a:gd name="T75" fmla="*/ 0 h 232"/>
                    <a:gd name="T76" fmla="*/ 0 w 199"/>
                    <a:gd name="T77" fmla="*/ 0 h 232"/>
                    <a:gd name="T78" fmla="*/ 0 w 199"/>
                    <a:gd name="T79" fmla="*/ 0 h 232"/>
                    <a:gd name="T80" fmla="*/ 0 w 199"/>
                    <a:gd name="T81" fmla="*/ 0 h 232"/>
                    <a:gd name="T82" fmla="*/ 0 w 199"/>
                    <a:gd name="T83" fmla="*/ 0 h 232"/>
                    <a:gd name="T84" fmla="*/ 0 w 199"/>
                    <a:gd name="T85" fmla="*/ 0 h 232"/>
                    <a:gd name="T86" fmla="*/ 0 w 199"/>
                    <a:gd name="T87" fmla="*/ 0 h 232"/>
                    <a:gd name="T88" fmla="*/ 0 w 199"/>
                    <a:gd name="T89" fmla="*/ 0 h 232"/>
                    <a:gd name="T90" fmla="*/ 0 w 199"/>
                    <a:gd name="T91" fmla="*/ 0 h 232"/>
                    <a:gd name="T92" fmla="*/ 0 w 199"/>
                    <a:gd name="T93" fmla="*/ 0 h 232"/>
                    <a:gd name="T94" fmla="*/ 0 w 199"/>
                    <a:gd name="T95" fmla="*/ 0 h 232"/>
                    <a:gd name="T96" fmla="*/ 0 w 199"/>
                    <a:gd name="T97" fmla="*/ 0 h 2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9" h="232">
                      <a:moveTo>
                        <a:pt x="70" y="29"/>
                      </a:moveTo>
                      <a:lnTo>
                        <a:pt x="55" y="39"/>
                      </a:lnTo>
                      <a:lnTo>
                        <a:pt x="42" y="50"/>
                      </a:lnTo>
                      <a:lnTo>
                        <a:pt x="30" y="63"/>
                      </a:lnTo>
                      <a:lnTo>
                        <a:pt x="20" y="77"/>
                      </a:lnTo>
                      <a:lnTo>
                        <a:pt x="12" y="91"/>
                      </a:lnTo>
                      <a:lnTo>
                        <a:pt x="6" y="108"/>
                      </a:lnTo>
                      <a:lnTo>
                        <a:pt x="2" y="125"/>
                      </a:lnTo>
                      <a:lnTo>
                        <a:pt x="0" y="142"/>
                      </a:lnTo>
                      <a:lnTo>
                        <a:pt x="2" y="166"/>
                      </a:lnTo>
                      <a:lnTo>
                        <a:pt x="12" y="186"/>
                      </a:lnTo>
                      <a:lnTo>
                        <a:pt x="26" y="203"/>
                      </a:lnTo>
                      <a:lnTo>
                        <a:pt x="45" y="216"/>
                      </a:lnTo>
                      <a:lnTo>
                        <a:pt x="66" y="226"/>
                      </a:lnTo>
                      <a:lnTo>
                        <a:pt x="88" y="230"/>
                      </a:lnTo>
                      <a:lnTo>
                        <a:pt x="111" y="232"/>
                      </a:lnTo>
                      <a:lnTo>
                        <a:pt x="134" y="228"/>
                      </a:lnTo>
                      <a:lnTo>
                        <a:pt x="138" y="228"/>
                      </a:lnTo>
                      <a:lnTo>
                        <a:pt x="143" y="226"/>
                      </a:lnTo>
                      <a:lnTo>
                        <a:pt x="147" y="222"/>
                      </a:lnTo>
                      <a:lnTo>
                        <a:pt x="148" y="218"/>
                      </a:lnTo>
                      <a:lnTo>
                        <a:pt x="145" y="212"/>
                      </a:lnTo>
                      <a:lnTo>
                        <a:pt x="141" y="207"/>
                      </a:lnTo>
                      <a:lnTo>
                        <a:pt x="135" y="203"/>
                      </a:lnTo>
                      <a:lnTo>
                        <a:pt x="129" y="201"/>
                      </a:lnTo>
                      <a:lnTo>
                        <a:pt x="117" y="197"/>
                      </a:lnTo>
                      <a:lnTo>
                        <a:pt x="105" y="195"/>
                      </a:lnTo>
                      <a:lnTo>
                        <a:pt x="94" y="193"/>
                      </a:lnTo>
                      <a:lnTo>
                        <a:pt x="83" y="190"/>
                      </a:lnTo>
                      <a:lnTo>
                        <a:pt x="73" y="187"/>
                      </a:lnTo>
                      <a:lnTo>
                        <a:pt x="62" y="182"/>
                      </a:lnTo>
                      <a:lnTo>
                        <a:pt x="53" y="176"/>
                      </a:lnTo>
                      <a:lnTo>
                        <a:pt x="43" y="167"/>
                      </a:lnTo>
                      <a:lnTo>
                        <a:pt x="40" y="128"/>
                      </a:lnTo>
                      <a:lnTo>
                        <a:pt x="49" y="96"/>
                      </a:lnTo>
                      <a:lnTo>
                        <a:pt x="68" y="71"/>
                      </a:lnTo>
                      <a:lnTo>
                        <a:pt x="94" y="50"/>
                      </a:lnTo>
                      <a:lnTo>
                        <a:pt x="122" y="34"/>
                      </a:lnTo>
                      <a:lnTo>
                        <a:pt x="151" y="21"/>
                      </a:lnTo>
                      <a:lnTo>
                        <a:pt x="178" y="12"/>
                      </a:lnTo>
                      <a:lnTo>
                        <a:pt x="199" y="4"/>
                      </a:lnTo>
                      <a:lnTo>
                        <a:pt x="186" y="1"/>
                      </a:lnTo>
                      <a:lnTo>
                        <a:pt x="172" y="0"/>
                      </a:lnTo>
                      <a:lnTo>
                        <a:pt x="156" y="2"/>
                      </a:lnTo>
                      <a:lnTo>
                        <a:pt x="138" y="4"/>
                      </a:lnTo>
                      <a:lnTo>
                        <a:pt x="121" y="10"/>
                      </a:lnTo>
                      <a:lnTo>
                        <a:pt x="103" y="16"/>
                      </a:lnTo>
                      <a:lnTo>
                        <a:pt x="86" y="23"/>
                      </a:lnTo>
                      <a:lnTo>
                        <a:pt x="70" y="2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51" name="Freeform 1128">
                  <a:extLst>
                    <a:ext uri="{FF2B5EF4-FFF2-40B4-BE49-F238E27FC236}">
                      <a16:creationId xmlns:a16="http://schemas.microsoft.com/office/drawing/2014/main" id="{5F8C107C-8449-41F8-8522-5B693B50F493}"/>
                    </a:ext>
                  </a:extLst>
                </p:cNvPr>
                <p:cNvSpPr>
                  <a:spLocks/>
                </p:cNvSpPr>
                <p:nvPr/>
              </p:nvSpPr>
              <p:spPr bwMode="auto">
                <a:xfrm>
                  <a:off x="5252" y="2656"/>
                  <a:ext cx="47" cy="42"/>
                </a:xfrm>
                <a:custGeom>
                  <a:avLst/>
                  <a:gdLst>
                    <a:gd name="T0" fmla="*/ 0 w 128"/>
                    <a:gd name="T1" fmla="*/ 0 h 180"/>
                    <a:gd name="T2" fmla="*/ 0 w 128"/>
                    <a:gd name="T3" fmla="*/ 0 h 180"/>
                    <a:gd name="T4" fmla="*/ 0 w 128"/>
                    <a:gd name="T5" fmla="*/ 0 h 180"/>
                    <a:gd name="T6" fmla="*/ 0 w 128"/>
                    <a:gd name="T7" fmla="*/ 0 h 180"/>
                    <a:gd name="T8" fmla="*/ 0 w 128"/>
                    <a:gd name="T9" fmla="*/ 0 h 180"/>
                    <a:gd name="T10" fmla="*/ 0 w 128"/>
                    <a:gd name="T11" fmla="*/ 0 h 180"/>
                    <a:gd name="T12" fmla="*/ 0 w 128"/>
                    <a:gd name="T13" fmla="*/ 0 h 180"/>
                    <a:gd name="T14" fmla="*/ 0 w 128"/>
                    <a:gd name="T15" fmla="*/ 0 h 180"/>
                    <a:gd name="T16" fmla="*/ 0 w 128"/>
                    <a:gd name="T17" fmla="*/ 0 h 180"/>
                    <a:gd name="T18" fmla="*/ 0 w 128"/>
                    <a:gd name="T19" fmla="*/ 0 h 180"/>
                    <a:gd name="T20" fmla="*/ 0 w 128"/>
                    <a:gd name="T21" fmla="*/ 0 h 180"/>
                    <a:gd name="T22" fmla="*/ 0 w 128"/>
                    <a:gd name="T23" fmla="*/ 0 h 180"/>
                    <a:gd name="T24" fmla="*/ 0 w 128"/>
                    <a:gd name="T25" fmla="*/ 0 h 180"/>
                    <a:gd name="T26" fmla="*/ 0 w 128"/>
                    <a:gd name="T27" fmla="*/ 0 h 180"/>
                    <a:gd name="T28" fmla="*/ 0 w 128"/>
                    <a:gd name="T29" fmla="*/ 0 h 180"/>
                    <a:gd name="T30" fmla="*/ 0 w 128"/>
                    <a:gd name="T31" fmla="*/ 0 h 180"/>
                    <a:gd name="T32" fmla="*/ 0 w 128"/>
                    <a:gd name="T33" fmla="*/ 0 h 180"/>
                    <a:gd name="T34" fmla="*/ 0 w 128"/>
                    <a:gd name="T35" fmla="*/ 0 h 180"/>
                    <a:gd name="T36" fmla="*/ 0 w 128"/>
                    <a:gd name="T37" fmla="*/ 0 h 180"/>
                    <a:gd name="T38" fmla="*/ 0 w 128"/>
                    <a:gd name="T39" fmla="*/ 0 h 180"/>
                    <a:gd name="T40" fmla="*/ 0 w 128"/>
                    <a:gd name="T41" fmla="*/ 0 h 180"/>
                    <a:gd name="T42" fmla="*/ 0 w 128"/>
                    <a:gd name="T43" fmla="*/ 0 h 180"/>
                    <a:gd name="T44" fmla="*/ 0 w 128"/>
                    <a:gd name="T45" fmla="*/ 0 h 180"/>
                    <a:gd name="T46" fmla="*/ 0 w 128"/>
                    <a:gd name="T47" fmla="*/ 0 h 180"/>
                    <a:gd name="T48" fmla="*/ 0 w 128"/>
                    <a:gd name="T49" fmla="*/ 0 h 180"/>
                    <a:gd name="T50" fmla="*/ 0 w 128"/>
                    <a:gd name="T51" fmla="*/ 0 h 180"/>
                    <a:gd name="T52" fmla="*/ 0 w 128"/>
                    <a:gd name="T53" fmla="*/ 0 h 180"/>
                    <a:gd name="T54" fmla="*/ 0 w 128"/>
                    <a:gd name="T55" fmla="*/ 0 h 180"/>
                    <a:gd name="T56" fmla="*/ 0 w 128"/>
                    <a:gd name="T57" fmla="*/ 0 h 180"/>
                    <a:gd name="T58" fmla="*/ 0 w 128"/>
                    <a:gd name="T59" fmla="*/ 0 h 180"/>
                    <a:gd name="T60" fmla="*/ 0 w 128"/>
                    <a:gd name="T61" fmla="*/ 0 h 180"/>
                    <a:gd name="T62" fmla="*/ 0 w 128"/>
                    <a:gd name="T63" fmla="*/ 0 h 180"/>
                    <a:gd name="T64" fmla="*/ 0 w 128"/>
                    <a:gd name="T65" fmla="*/ 0 h 180"/>
                    <a:gd name="T66" fmla="*/ 0 w 128"/>
                    <a:gd name="T67" fmla="*/ 0 h 180"/>
                    <a:gd name="T68" fmla="*/ 0 w 128"/>
                    <a:gd name="T69" fmla="*/ 0 h 180"/>
                    <a:gd name="T70" fmla="*/ 0 w 128"/>
                    <a:gd name="T71" fmla="*/ 0 h 180"/>
                    <a:gd name="T72" fmla="*/ 0 w 128"/>
                    <a:gd name="T73" fmla="*/ 0 h 180"/>
                    <a:gd name="T74" fmla="*/ 0 w 128"/>
                    <a:gd name="T75" fmla="*/ 0 h 180"/>
                    <a:gd name="T76" fmla="*/ 0 w 128"/>
                    <a:gd name="T77" fmla="*/ 0 h 180"/>
                    <a:gd name="T78" fmla="*/ 0 w 128"/>
                    <a:gd name="T79" fmla="*/ 0 h 180"/>
                    <a:gd name="T80" fmla="*/ 0 w 128"/>
                    <a:gd name="T81" fmla="*/ 0 h 1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8" h="180">
                      <a:moveTo>
                        <a:pt x="108" y="59"/>
                      </a:moveTo>
                      <a:lnTo>
                        <a:pt x="113" y="77"/>
                      </a:lnTo>
                      <a:lnTo>
                        <a:pt x="111" y="94"/>
                      </a:lnTo>
                      <a:lnTo>
                        <a:pt x="103" y="108"/>
                      </a:lnTo>
                      <a:lnTo>
                        <a:pt x="91" y="121"/>
                      </a:lnTo>
                      <a:lnTo>
                        <a:pt x="77" y="132"/>
                      </a:lnTo>
                      <a:lnTo>
                        <a:pt x="61" y="144"/>
                      </a:lnTo>
                      <a:lnTo>
                        <a:pt x="45" y="154"/>
                      </a:lnTo>
                      <a:lnTo>
                        <a:pt x="30" y="164"/>
                      </a:lnTo>
                      <a:lnTo>
                        <a:pt x="28" y="168"/>
                      </a:lnTo>
                      <a:lnTo>
                        <a:pt x="27" y="170"/>
                      </a:lnTo>
                      <a:lnTo>
                        <a:pt x="27" y="174"/>
                      </a:lnTo>
                      <a:lnTo>
                        <a:pt x="28" y="177"/>
                      </a:lnTo>
                      <a:lnTo>
                        <a:pt x="32" y="179"/>
                      </a:lnTo>
                      <a:lnTo>
                        <a:pt x="35" y="180"/>
                      </a:lnTo>
                      <a:lnTo>
                        <a:pt x="37" y="180"/>
                      </a:lnTo>
                      <a:lnTo>
                        <a:pt x="41" y="179"/>
                      </a:lnTo>
                      <a:lnTo>
                        <a:pt x="60" y="169"/>
                      </a:lnTo>
                      <a:lnTo>
                        <a:pt x="77" y="158"/>
                      </a:lnTo>
                      <a:lnTo>
                        <a:pt x="94" y="145"/>
                      </a:lnTo>
                      <a:lnTo>
                        <a:pt x="109" y="130"/>
                      </a:lnTo>
                      <a:lnTo>
                        <a:pt x="120" y="114"/>
                      </a:lnTo>
                      <a:lnTo>
                        <a:pt x="127" y="95"/>
                      </a:lnTo>
                      <a:lnTo>
                        <a:pt x="128" y="76"/>
                      </a:lnTo>
                      <a:lnTo>
                        <a:pt x="123" y="55"/>
                      </a:lnTo>
                      <a:lnTo>
                        <a:pt x="113" y="39"/>
                      </a:lnTo>
                      <a:lnTo>
                        <a:pt x="97" y="25"/>
                      </a:lnTo>
                      <a:lnTo>
                        <a:pt x="79" y="15"/>
                      </a:lnTo>
                      <a:lnTo>
                        <a:pt x="57" y="7"/>
                      </a:lnTo>
                      <a:lnTo>
                        <a:pt x="36" y="2"/>
                      </a:lnTo>
                      <a:lnTo>
                        <a:pt x="19" y="0"/>
                      </a:lnTo>
                      <a:lnTo>
                        <a:pt x="6" y="0"/>
                      </a:lnTo>
                      <a:lnTo>
                        <a:pt x="0" y="4"/>
                      </a:lnTo>
                      <a:lnTo>
                        <a:pt x="14" y="9"/>
                      </a:lnTo>
                      <a:lnTo>
                        <a:pt x="29" y="14"/>
                      </a:lnTo>
                      <a:lnTo>
                        <a:pt x="46" y="19"/>
                      </a:lnTo>
                      <a:lnTo>
                        <a:pt x="61" y="23"/>
                      </a:lnTo>
                      <a:lnTo>
                        <a:pt x="76" y="29"/>
                      </a:lnTo>
                      <a:lnTo>
                        <a:pt x="89" y="37"/>
                      </a:lnTo>
                      <a:lnTo>
                        <a:pt x="100" y="46"/>
                      </a:lnTo>
                      <a:lnTo>
                        <a:pt x="108" y="5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52" name="Freeform 1129">
                  <a:extLst>
                    <a:ext uri="{FF2B5EF4-FFF2-40B4-BE49-F238E27FC236}">
                      <a16:creationId xmlns:a16="http://schemas.microsoft.com/office/drawing/2014/main" id="{5108D1F8-A081-47D9-AC5F-C77C145C5869}"/>
                    </a:ext>
                  </a:extLst>
                </p:cNvPr>
                <p:cNvSpPr>
                  <a:spLocks/>
                </p:cNvSpPr>
                <p:nvPr/>
              </p:nvSpPr>
              <p:spPr bwMode="auto">
                <a:xfrm>
                  <a:off x="5089" y="2646"/>
                  <a:ext cx="114" cy="88"/>
                </a:xfrm>
                <a:custGeom>
                  <a:avLst/>
                  <a:gdLst>
                    <a:gd name="T0" fmla="*/ 0 w 322"/>
                    <a:gd name="T1" fmla="*/ 0 h 378"/>
                    <a:gd name="T2" fmla="*/ 0 w 322"/>
                    <a:gd name="T3" fmla="*/ 0 h 378"/>
                    <a:gd name="T4" fmla="*/ 0 w 322"/>
                    <a:gd name="T5" fmla="*/ 0 h 378"/>
                    <a:gd name="T6" fmla="*/ 0 w 322"/>
                    <a:gd name="T7" fmla="*/ 0 h 378"/>
                    <a:gd name="T8" fmla="*/ 0 w 322"/>
                    <a:gd name="T9" fmla="*/ 0 h 378"/>
                    <a:gd name="T10" fmla="*/ 0 w 322"/>
                    <a:gd name="T11" fmla="*/ 0 h 378"/>
                    <a:gd name="T12" fmla="*/ 0 w 322"/>
                    <a:gd name="T13" fmla="*/ 0 h 378"/>
                    <a:gd name="T14" fmla="*/ 0 w 322"/>
                    <a:gd name="T15" fmla="*/ 0 h 378"/>
                    <a:gd name="T16" fmla="*/ 0 w 322"/>
                    <a:gd name="T17" fmla="*/ 0 h 378"/>
                    <a:gd name="T18" fmla="*/ 0 w 322"/>
                    <a:gd name="T19" fmla="*/ 0 h 378"/>
                    <a:gd name="T20" fmla="*/ 0 w 322"/>
                    <a:gd name="T21" fmla="*/ 0 h 378"/>
                    <a:gd name="T22" fmla="*/ 0 w 322"/>
                    <a:gd name="T23" fmla="*/ 0 h 378"/>
                    <a:gd name="T24" fmla="*/ 0 w 322"/>
                    <a:gd name="T25" fmla="*/ 0 h 378"/>
                    <a:gd name="T26" fmla="*/ 0 w 322"/>
                    <a:gd name="T27" fmla="*/ 0 h 378"/>
                    <a:gd name="T28" fmla="*/ 0 w 322"/>
                    <a:gd name="T29" fmla="*/ 0 h 378"/>
                    <a:gd name="T30" fmla="*/ 0 w 322"/>
                    <a:gd name="T31" fmla="*/ 0 h 378"/>
                    <a:gd name="T32" fmla="*/ 0 w 322"/>
                    <a:gd name="T33" fmla="*/ 0 h 378"/>
                    <a:gd name="T34" fmla="*/ 0 w 322"/>
                    <a:gd name="T35" fmla="*/ 0 h 378"/>
                    <a:gd name="T36" fmla="*/ 0 w 322"/>
                    <a:gd name="T37" fmla="*/ 0 h 378"/>
                    <a:gd name="T38" fmla="*/ 0 w 322"/>
                    <a:gd name="T39" fmla="*/ 0 h 378"/>
                    <a:gd name="T40" fmla="*/ 0 w 322"/>
                    <a:gd name="T41" fmla="*/ 0 h 378"/>
                    <a:gd name="T42" fmla="*/ 0 w 322"/>
                    <a:gd name="T43" fmla="*/ 0 h 378"/>
                    <a:gd name="T44" fmla="*/ 0 w 322"/>
                    <a:gd name="T45" fmla="*/ 0 h 378"/>
                    <a:gd name="T46" fmla="*/ 0 w 322"/>
                    <a:gd name="T47" fmla="*/ 0 h 378"/>
                    <a:gd name="T48" fmla="*/ 0 w 322"/>
                    <a:gd name="T49" fmla="*/ 0 h 378"/>
                    <a:gd name="T50" fmla="*/ 0 w 322"/>
                    <a:gd name="T51" fmla="*/ 0 h 378"/>
                    <a:gd name="T52" fmla="*/ 0 w 322"/>
                    <a:gd name="T53" fmla="*/ 0 h 378"/>
                    <a:gd name="T54" fmla="*/ 0 w 322"/>
                    <a:gd name="T55" fmla="*/ 0 h 378"/>
                    <a:gd name="T56" fmla="*/ 0 w 322"/>
                    <a:gd name="T57" fmla="*/ 0 h 378"/>
                    <a:gd name="T58" fmla="*/ 0 w 322"/>
                    <a:gd name="T59" fmla="*/ 0 h 378"/>
                    <a:gd name="T60" fmla="*/ 0 w 322"/>
                    <a:gd name="T61" fmla="*/ 0 h 378"/>
                    <a:gd name="T62" fmla="*/ 0 w 322"/>
                    <a:gd name="T63" fmla="*/ 0 h 378"/>
                    <a:gd name="T64" fmla="*/ 0 w 322"/>
                    <a:gd name="T65" fmla="*/ 0 h 378"/>
                    <a:gd name="T66" fmla="*/ 0 w 322"/>
                    <a:gd name="T67" fmla="*/ 0 h 378"/>
                    <a:gd name="T68" fmla="*/ 0 w 322"/>
                    <a:gd name="T69" fmla="*/ 0 h 378"/>
                    <a:gd name="T70" fmla="*/ 0 w 322"/>
                    <a:gd name="T71" fmla="*/ 0 h 378"/>
                    <a:gd name="T72" fmla="*/ 0 w 322"/>
                    <a:gd name="T73" fmla="*/ 0 h 378"/>
                    <a:gd name="T74" fmla="*/ 0 w 322"/>
                    <a:gd name="T75" fmla="*/ 0 h 378"/>
                    <a:gd name="T76" fmla="*/ 0 w 322"/>
                    <a:gd name="T77" fmla="*/ 0 h 378"/>
                    <a:gd name="T78" fmla="*/ 0 w 322"/>
                    <a:gd name="T79" fmla="*/ 0 h 378"/>
                    <a:gd name="T80" fmla="*/ 0 w 322"/>
                    <a:gd name="T81" fmla="*/ 0 h 378"/>
                    <a:gd name="T82" fmla="*/ 0 w 322"/>
                    <a:gd name="T83" fmla="*/ 0 h 378"/>
                    <a:gd name="T84" fmla="*/ 0 w 322"/>
                    <a:gd name="T85" fmla="*/ 0 h 378"/>
                    <a:gd name="T86" fmla="*/ 0 w 322"/>
                    <a:gd name="T87" fmla="*/ 0 h 3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2" h="378">
                      <a:moveTo>
                        <a:pt x="125" y="49"/>
                      </a:moveTo>
                      <a:lnTo>
                        <a:pt x="100" y="70"/>
                      </a:lnTo>
                      <a:lnTo>
                        <a:pt x="76" y="90"/>
                      </a:lnTo>
                      <a:lnTo>
                        <a:pt x="53" y="115"/>
                      </a:lnTo>
                      <a:lnTo>
                        <a:pt x="34" y="140"/>
                      </a:lnTo>
                      <a:lnTo>
                        <a:pt x="17" y="166"/>
                      </a:lnTo>
                      <a:lnTo>
                        <a:pt x="5" y="195"/>
                      </a:lnTo>
                      <a:lnTo>
                        <a:pt x="0" y="226"/>
                      </a:lnTo>
                      <a:lnTo>
                        <a:pt x="1" y="258"/>
                      </a:lnTo>
                      <a:lnTo>
                        <a:pt x="3" y="266"/>
                      </a:lnTo>
                      <a:lnTo>
                        <a:pt x="5" y="275"/>
                      </a:lnTo>
                      <a:lnTo>
                        <a:pt x="9" y="282"/>
                      </a:lnTo>
                      <a:lnTo>
                        <a:pt x="14" y="290"/>
                      </a:lnTo>
                      <a:lnTo>
                        <a:pt x="19" y="297"/>
                      </a:lnTo>
                      <a:lnTo>
                        <a:pt x="26" y="304"/>
                      </a:lnTo>
                      <a:lnTo>
                        <a:pt x="32" y="310"/>
                      </a:lnTo>
                      <a:lnTo>
                        <a:pt x="41" y="314"/>
                      </a:lnTo>
                      <a:lnTo>
                        <a:pt x="56" y="324"/>
                      </a:lnTo>
                      <a:lnTo>
                        <a:pt x="71" y="332"/>
                      </a:lnTo>
                      <a:lnTo>
                        <a:pt x="86" y="338"/>
                      </a:lnTo>
                      <a:lnTo>
                        <a:pt x="103" y="344"/>
                      </a:lnTo>
                      <a:lnTo>
                        <a:pt x="119" y="350"/>
                      </a:lnTo>
                      <a:lnTo>
                        <a:pt x="136" y="355"/>
                      </a:lnTo>
                      <a:lnTo>
                        <a:pt x="152" y="359"/>
                      </a:lnTo>
                      <a:lnTo>
                        <a:pt x="168" y="363"/>
                      </a:lnTo>
                      <a:lnTo>
                        <a:pt x="186" y="366"/>
                      </a:lnTo>
                      <a:lnTo>
                        <a:pt x="202" y="368"/>
                      </a:lnTo>
                      <a:lnTo>
                        <a:pt x="220" y="371"/>
                      </a:lnTo>
                      <a:lnTo>
                        <a:pt x="238" y="373"/>
                      </a:lnTo>
                      <a:lnTo>
                        <a:pt x="254" y="374"/>
                      </a:lnTo>
                      <a:lnTo>
                        <a:pt x="272" y="375"/>
                      </a:lnTo>
                      <a:lnTo>
                        <a:pt x="289" y="376"/>
                      </a:lnTo>
                      <a:lnTo>
                        <a:pt x="306" y="378"/>
                      </a:lnTo>
                      <a:lnTo>
                        <a:pt x="311" y="378"/>
                      </a:lnTo>
                      <a:lnTo>
                        <a:pt x="316" y="375"/>
                      </a:lnTo>
                      <a:lnTo>
                        <a:pt x="320" y="371"/>
                      </a:lnTo>
                      <a:lnTo>
                        <a:pt x="322" y="366"/>
                      </a:lnTo>
                      <a:lnTo>
                        <a:pt x="322" y="360"/>
                      </a:lnTo>
                      <a:lnTo>
                        <a:pt x="320" y="356"/>
                      </a:lnTo>
                      <a:lnTo>
                        <a:pt x="315" y="352"/>
                      </a:lnTo>
                      <a:lnTo>
                        <a:pt x="309" y="350"/>
                      </a:lnTo>
                      <a:lnTo>
                        <a:pt x="294" y="347"/>
                      </a:lnTo>
                      <a:lnTo>
                        <a:pt x="279" y="344"/>
                      </a:lnTo>
                      <a:lnTo>
                        <a:pt x="263" y="341"/>
                      </a:lnTo>
                      <a:lnTo>
                        <a:pt x="247" y="338"/>
                      </a:lnTo>
                      <a:lnTo>
                        <a:pt x="232" y="336"/>
                      </a:lnTo>
                      <a:lnTo>
                        <a:pt x="216" y="334"/>
                      </a:lnTo>
                      <a:lnTo>
                        <a:pt x="200" y="332"/>
                      </a:lnTo>
                      <a:lnTo>
                        <a:pt x="185" y="328"/>
                      </a:lnTo>
                      <a:lnTo>
                        <a:pt x="170" y="326"/>
                      </a:lnTo>
                      <a:lnTo>
                        <a:pt x="154" y="322"/>
                      </a:lnTo>
                      <a:lnTo>
                        <a:pt x="139" y="318"/>
                      </a:lnTo>
                      <a:lnTo>
                        <a:pt x="124" y="314"/>
                      </a:lnTo>
                      <a:lnTo>
                        <a:pt x="110" y="309"/>
                      </a:lnTo>
                      <a:lnTo>
                        <a:pt x="94" y="303"/>
                      </a:lnTo>
                      <a:lnTo>
                        <a:pt x="80" y="297"/>
                      </a:lnTo>
                      <a:lnTo>
                        <a:pt x="66" y="289"/>
                      </a:lnTo>
                      <a:lnTo>
                        <a:pt x="55" y="281"/>
                      </a:lnTo>
                      <a:lnTo>
                        <a:pt x="45" y="271"/>
                      </a:lnTo>
                      <a:lnTo>
                        <a:pt x="38" y="259"/>
                      </a:lnTo>
                      <a:lnTo>
                        <a:pt x="35" y="245"/>
                      </a:lnTo>
                      <a:lnTo>
                        <a:pt x="34" y="232"/>
                      </a:lnTo>
                      <a:lnTo>
                        <a:pt x="35" y="216"/>
                      </a:lnTo>
                      <a:lnTo>
                        <a:pt x="38" y="200"/>
                      </a:lnTo>
                      <a:lnTo>
                        <a:pt x="43" y="187"/>
                      </a:lnTo>
                      <a:lnTo>
                        <a:pt x="51" y="170"/>
                      </a:lnTo>
                      <a:lnTo>
                        <a:pt x="60" y="152"/>
                      </a:lnTo>
                      <a:lnTo>
                        <a:pt x="71" y="137"/>
                      </a:lnTo>
                      <a:lnTo>
                        <a:pt x="83" y="124"/>
                      </a:lnTo>
                      <a:lnTo>
                        <a:pt x="94" y="110"/>
                      </a:lnTo>
                      <a:lnTo>
                        <a:pt x="107" y="96"/>
                      </a:lnTo>
                      <a:lnTo>
                        <a:pt x="123" y="82"/>
                      </a:lnTo>
                      <a:lnTo>
                        <a:pt x="138" y="69"/>
                      </a:lnTo>
                      <a:lnTo>
                        <a:pt x="153" y="57"/>
                      </a:lnTo>
                      <a:lnTo>
                        <a:pt x="173" y="47"/>
                      </a:lnTo>
                      <a:lnTo>
                        <a:pt x="195" y="38"/>
                      </a:lnTo>
                      <a:lnTo>
                        <a:pt x="218" y="28"/>
                      </a:lnTo>
                      <a:lnTo>
                        <a:pt x="238" y="20"/>
                      </a:lnTo>
                      <a:lnTo>
                        <a:pt x="254" y="13"/>
                      </a:lnTo>
                      <a:lnTo>
                        <a:pt x="264" y="7"/>
                      </a:lnTo>
                      <a:lnTo>
                        <a:pt x="268" y="2"/>
                      </a:lnTo>
                      <a:lnTo>
                        <a:pt x="256" y="0"/>
                      </a:lnTo>
                      <a:lnTo>
                        <a:pt x="240" y="1"/>
                      </a:lnTo>
                      <a:lnTo>
                        <a:pt x="221" y="4"/>
                      </a:lnTo>
                      <a:lnTo>
                        <a:pt x="201" y="10"/>
                      </a:lnTo>
                      <a:lnTo>
                        <a:pt x="180" y="18"/>
                      </a:lnTo>
                      <a:lnTo>
                        <a:pt x="160" y="27"/>
                      </a:lnTo>
                      <a:lnTo>
                        <a:pt x="141" y="38"/>
                      </a:lnTo>
                      <a:lnTo>
                        <a:pt x="125" y="49"/>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53" name="Freeform 1130">
                  <a:extLst>
                    <a:ext uri="{FF2B5EF4-FFF2-40B4-BE49-F238E27FC236}">
                      <a16:creationId xmlns:a16="http://schemas.microsoft.com/office/drawing/2014/main" id="{C2750409-C807-4BE8-87FE-9EFBEAD51800}"/>
                    </a:ext>
                  </a:extLst>
                </p:cNvPr>
                <p:cNvSpPr>
                  <a:spLocks/>
                </p:cNvSpPr>
                <p:nvPr/>
              </p:nvSpPr>
              <p:spPr bwMode="auto">
                <a:xfrm>
                  <a:off x="5250" y="2643"/>
                  <a:ext cx="99" cy="59"/>
                </a:xfrm>
                <a:custGeom>
                  <a:avLst/>
                  <a:gdLst>
                    <a:gd name="T0" fmla="*/ 0 w 283"/>
                    <a:gd name="T1" fmla="*/ 0 h 252"/>
                    <a:gd name="T2" fmla="*/ 0 w 283"/>
                    <a:gd name="T3" fmla="*/ 0 h 252"/>
                    <a:gd name="T4" fmla="*/ 0 w 283"/>
                    <a:gd name="T5" fmla="*/ 0 h 252"/>
                    <a:gd name="T6" fmla="*/ 0 w 283"/>
                    <a:gd name="T7" fmla="*/ 0 h 252"/>
                    <a:gd name="T8" fmla="*/ 0 w 283"/>
                    <a:gd name="T9" fmla="*/ 0 h 252"/>
                    <a:gd name="T10" fmla="*/ 0 w 283"/>
                    <a:gd name="T11" fmla="*/ 0 h 252"/>
                    <a:gd name="T12" fmla="*/ 0 w 283"/>
                    <a:gd name="T13" fmla="*/ 0 h 252"/>
                    <a:gd name="T14" fmla="*/ 0 w 283"/>
                    <a:gd name="T15" fmla="*/ 0 h 252"/>
                    <a:gd name="T16" fmla="*/ 0 w 283"/>
                    <a:gd name="T17" fmla="*/ 0 h 252"/>
                    <a:gd name="T18" fmla="*/ 0 w 283"/>
                    <a:gd name="T19" fmla="*/ 0 h 252"/>
                    <a:gd name="T20" fmla="*/ 0 w 283"/>
                    <a:gd name="T21" fmla="*/ 0 h 252"/>
                    <a:gd name="T22" fmla="*/ 0 w 283"/>
                    <a:gd name="T23" fmla="*/ 0 h 252"/>
                    <a:gd name="T24" fmla="*/ 0 w 283"/>
                    <a:gd name="T25" fmla="*/ 0 h 252"/>
                    <a:gd name="T26" fmla="*/ 0 w 283"/>
                    <a:gd name="T27" fmla="*/ 0 h 252"/>
                    <a:gd name="T28" fmla="*/ 0 w 283"/>
                    <a:gd name="T29" fmla="*/ 0 h 252"/>
                    <a:gd name="T30" fmla="*/ 0 w 283"/>
                    <a:gd name="T31" fmla="*/ 0 h 252"/>
                    <a:gd name="T32" fmla="*/ 0 w 283"/>
                    <a:gd name="T33" fmla="*/ 0 h 252"/>
                    <a:gd name="T34" fmla="*/ 0 w 283"/>
                    <a:gd name="T35" fmla="*/ 0 h 252"/>
                    <a:gd name="T36" fmla="*/ 0 w 283"/>
                    <a:gd name="T37" fmla="*/ 0 h 252"/>
                    <a:gd name="T38" fmla="*/ 0 w 283"/>
                    <a:gd name="T39" fmla="*/ 0 h 252"/>
                    <a:gd name="T40" fmla="*/ 0 w 283"/>
                    <a:gd name="T41" fmla="*/ 0 h 252"/>
                    <a:gd name="T42" fmla="*/ 0 w 283"/>
                    <a:gd name="T43" fmla="*/ 0 h 252"/>
                    <a:gd name="T44" fmla="*/ 0 w 283"/>
                    <a:gd name="T45" fmla="*/ 0 h 252"/>
                    <a:gd name="T46" fmla="*/ 0 w 283"/>
                    <a:gd name="T47" fmla="*/ 0 h 252"/>
                    <a:gd name="T48" fmla="*/ 0 w 283"/>
                    <a:gd name="T49" fmla="*/ 0 h 252"/>
                    <a:gd name="T50" fmla="*/ 0 w 283"/>
                    <a:gd name="T51" fmla="*/ 0 h 252"/>
                    <a:gd name="T52" fmla="*/ 0 w 283"/>
                    <a:gd name="T53" fmla="*/ 0 h 252"/>
                    <a:gd name="T54" fmla="*/ 0 w 283"/>
                    <a:gd name="T55" fmla="*/ 0 h 252"/>
                    <a:gd name="T56" fmla="*/ 0 w 283"/>
                    <a:gd name="T57" fmla="*/ 0 h 252"/>
                    <a:gd name="T58" fmla="*/ 0 w 283"/>
                    <a:gd name="T59" fmla="*/ 0 h 252"/>
                    <a:gd name="T60" fmla="*/ 0 w 283"/>
                    <a:gd name="T61" fmla="*/ 0 h 252"/>
                    <a:gd name="T62" fmla="*/ 0 w 283"/>
                    <a:gd name="T63" fmla="*/ 0 h 252"/>
                    <a:gd name="T64" fmla="*/ 0 w 283"/>
                    <a:gd name="T65" fmla="*/ 0 h 252"/>
                    <a:gd name="T66" fmla="*/ 0 w 283"/>
                    <a:gd name="T67" fmla="*/ 0 h 252"/>
                    <a:gd name="T68" fmla="*/ 0 w 283"/>
                    <a:gd name="T69" fmla="*/ 0 h 252"/>
                    <a:gd name="T70" fmla="*/ 0 w 283"/>
                    <a:gd name="T71" fmla="*/ 0 h 252"/>
                    <a:gd name="T72" fmla="*/ 0 w 283"/>
                    <a:gd name="T73" fmla="*/ 0 h 252"/>
                    <a:gd name="T74" fmla="*/ 0 w 283"/>
                    <a:gd name="T75" fmla="*/ 0 h 252"/>
                    <a:gd name="T76" fmla="*/ 0 w 283"/>
                    <a:gd name="T77" fmla="*/ 0 h 252"/>
                    <a:gd name="T78" fmla="*/ 0 w 283"/>
                    <a:gd name="T79" fmla="*/ 0 h 252"/>
                    <a:gd name="T80" fmla="*/ 0 w 283"/>
                    <a:gd name="T81" fmla="*/ 0 h 252"/>
                    <a:gd name="T82" fmla="*/ 0 w 283"/>
                    <a:gd name="T83" fmla="*/ 0 h 252"/>
                    <a:gd name="T84" fmla="*/ 0 w 283"/>
                    <a:gd name="T85" fmla="*/ 0 h 252"/>
                    <a:gd name="T86" fmla="*/ 0 w 283"/>
                    <a:gd name="T87" fmla="*/ 0 h 252"/>
                    <a:gd name="T88" fmla="*/ 0 w 283"/>
                    <a:gd name="T89" fmla="*/ 0 h 252"/>
                    <a:gd name="T90" fmla="*/ 0 w 283"/>
                    <a:gd name="T91" fmla="*/ 0 h 252"/>
                    <a:gd name="T92" fmla="*/ 0 w 283"/>
                    <a:gd name="T93" fmla="*/ 0 h 252"/>
                    <a:gd name="T94" fmla="*/ 0 w 283"/>
                    <a:gd name="T95" fmla="*/ 0 h 252"/>
                    <a:gd name="T96" fmla="*/ 0 w 283"/>
                    <a:gd name="T97" fmla="*/ 0 h 252"/>
                    <a:gd name="T98" fmla="*/ 0 w 283"/>
                    <a:gd name="T99" fmla="*/ 0 h 252"/>
                    <a:gd name="T100" fmla="*/ 0 w 283"/>
                    <a:gd name="T101" fmla="*/ 0 h 252"/>
                    <a:gd name="T102" fmla="*/ 0 w 283"/>
                    <a:gd name="T103" fmla="*/ 0 h 252"/>
                    <a:gd name="T104" fmla="*/ 0 w 283"/>
                    <a:gd name="T105" fmla="*/ 0 h 252"/>
                    <a:gd name="T106" fmla="*/ 0 w 283"/>
                    <a:gd name="T107" fmla="*/ 0 h 252"/>
                    <a:gd name="T108" fmla="*/ 0 w 283"/>
                    <a:gd name="T109" fmla="*/ 0 h 252"/>
                    <a:gd name="T110" fmla="*/ 0 w 283"/>
                    <a:gd name="T111" fmla="*/ 0 h 252"/>
                    <a:gd name="T112" fmla="*/ 0 w 283"/>
                    <a:gd name="T113" fmla="*/ 0 h 252"/>
                    <a:gd name="T114" fmla="*/ 0 w 283"/>
                    <a:gd name="T115" fmla="*/ 0 h 252"/>
                    <a:gd name="T116" fmla="*/ 0 w 283"/>
                    <a:gd name="T117" fmla="*/ 0 h 252"/>
                    <a:gd name="T118" fmla="*/ 0 w 283"/>
                    <a:gd name="T119" fmla="*/ 0 h 252"/>
                    <a:gd name="T120" fmla="*/ 0 w 283"/>
                    <a:gd name="T121" fmla="*/ 0 h 25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3" h="252">
                      <a:moveTo>
                        <a:pt x="235" y="77"/>
                      </a:moveTo>
                      <a:lnTo>
                        <a:pt x="248" y="91"/>
                      </a:lnTo>
                      <a:lnTo>
                        <a:pt x="256" y="107"/>
                      </a:lnTo>
                      <a:lnTo>
                        <a:pt x="259" y="124"/>
                      </a:lnTo>
                      <a:lnTo>
                        <a:pt x="259" y="142"/>
                      </a:lnTo>
                      <a:lnTo>
                        <a:pt x="257" y="157"/>
                      </a:lnTo>
                      <a:lnTo>
                        <a:pt x="252" y="170"/>
                      </a:lnTo>
                      <a:lnTo>
                        <a:pt x="244" y="183"/>
                      </a:lnTo>
                      <a:lnTo>
                        <a:pt x="236" y="193"/>
                      </a:lnTo>
                      <a:lnTo>
                        <a:pt x="225" y="204"/>
                      </a:lnTo>
                      <a:lnTo>
                        <a:pt x="215" y="214"/>
                      </a:lnTo>
                      <a:lnTo>
                        <a:pt x="204" y="224"/>
                      </a:lnTo>
                      <a:lnTo>
                        <a:pt x="194" y="234"/>
                      </a:lnTo>
                      <a:lnTo>
                        <a:pt x="191" y="238"/>
                      </a:lnTo>
                      <a:lnTo>
                        <a:pt x="191" y="241"/>
                      </a:lnTo>
                      <a:lnTo>
                        <a:pt x="191" y="245"/>
                      </a:lnTo>
                      <a:lnTo>
                        <a:pt x="194" y="248"/>
                      </a:lnTo>
                      <a:lnTo>
                        <a:pt x="197" y="250"/>
                      </a:lnTo>
                      <a:lnTo>
                        <a:pt x="202" y="252"/>
                      </a:lnTo>
                      <a:lnTo>
                        <a:pt x="205" y="250"/>
                      </a:lnTo>
                      <a:lnTo>
                        <a:pt x="209" y="248"/>
                      </a:lnTo>
                      <a:lnTo>
                        <a:pt x="232" y="233"/>
                      </a:lnTo>
                      <a:lnTo>
                        <a:pt x="252" y="214"/>
                      </a:lnTo>
                      <a:lnTo>
                        <a:pt x="268" y="192"/>
                      </a:lnTo>
                      <a:lnTo>
                        <a:pt x="278" y="167"/>
                      </a:lnTo>
                      <a:lnTo>
                        <a:pt x="283" y="141"/>
                      </a:lnTo>
                      <a:lnTo>
                        <a:pt x="280" y="115"/>
                      </a:lnTo>
                      <a:lnTo>
                        <a:pt x="271" y="91"/>
                      </a:lnTo>
                      <a:lnTo>
                        <a:pt x="252" y="69"/>
                      </a:lnTo>
                      <a:lnTo>
                        <a:pt x="238" y="57"/>
                      </a:lnTo>
                      <a:lnTo>
                        <a:pt x="222" y="48"/>
                      </a:lnTo>
                      <a:lnTo>
                        <a:pt x="204" y="39"/>
                      </a:lnTo>
                      <a:lnTo>
                        <a:pt x="184" y="31"/>
                      </a:lnTo>
                      <a:lnTo>
                        <a:pt x="164" y="23"/>
                      </a:lnTo>
                      <a:lnTo>
                        <a:pt x="144" y="17"/>
                      </a:lnTo>
                      <a:lnTo>
                        <a:pt x="123" y="13"/>
                      </a:lnTo>
                      <a:lnTo>
                        <a:pt x="103" y="8"/>
                      </a:lnTo>
                      <a:lnTo>
                        <a:pt x="83" y="5"/>
                      </a:lnTo>
                      <a:lnTo>
                        <a:pt x="66" y="2"/>
                      </a:lnTo>
                      <a:lnTo>
                        <a:pt x="48" y="0"/>
                      </a:lnTo>
                      <a:lnTo>
                        <a:pt x="34" y="0"/>
                      </a:lnTo>
                      <a:lnTo>
                        <a:pt x="21" y="0"/>
                      </a:lnTo>
                      <a:lnTo>
                        <a:pt x="11" y="0"/>
                      </a:lnTo>
                      <a:lnTo>
                        <a:pt x="4" y="2"/>
                      </a:lnTo>
                      <a:lnTo>
                        <a:pt x="0" y="5"/>
                      </a:lnTo>
                      <a:lnTo>
                        <a:pt x="12" y="7"/>
                      </a:lnTo>
                      <a:lnTo>
                        <a:pt x="24" y="8"/>
                      </a:lnTo>
                      <a:lnTo>
                        <a:pt x="38" y="10"/>
                      </a:lnTo>
                      <a:lnTo>
                        <a:pt x="52" y="13"/>
                      </a:lnTo>
                      <a:lnTo>
                        <a:pt x="66" y="16"/>
                      </a:lnTo>
                      <a:lnTo>
                        <a:pt x="82" y="18"/>
                      </a:lnTo>
                      <a:lnTo>
                        <a:pt x="98" y="22"/>
                      </a:lnTo>
                      <a:lnTo>
                        <a:pt x="114" y="25"/>
                      </a:lnTo>
                      <a:lnTo>
                        <a:pt x="129" y="30"/>
                      </a:lnTo>
                      <a:lnTo>
                        <a:pt x="146" y="34"/>
                      </a:lnTo>
                      <a:lnTo>
                        <a:pt x="162" y="39"/>
                      </a:lnTo>
                      <a:lnTo>
                        <a:pt x="177" y="45"/>
                      </a:lnTo>
                      <a:lnTo>
                        <a:pt x="193" y="52"/>
                      </a:lnTo>
                      <a:lnTo>
                        <a:pt x="208" y="60"/>
                      </a:lnTo>
                      <a:lnTo>
                        <a:pt x="222" y="68"/>
                      </a:lnTo>
                      <a:lnTo>
                        <a:pt x="235" y="77"/>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54" name="Freeform 1131">
                  <a:extLst>
                    <a:ext uri="{FF2B5EF4-FFF2-40B4-BE49-F238E27FC236}">
                      <a16:creationId xmlns:a16="http://schemas.microsoft.com/office/drawing/2014/main" id="{5B32BF78-3FE6-4885-BA45-7BF8C72E28C5}"/>
                    </a:ext>
                  </a:extLst>
                </p:cNvPr>
                <p:cNvSpPr>
                  <a:spLocks/>
                </p:cNvSpPr>
                <p:nvPr/>
              </p:nvSpPr>
              <p:spPr bwMode="auto">
                <a:xfrm>
                  <a:off x="5047" y="2671"/>
                  <a:ext cx="40" cy="55"/>
                </a:xfrm>
                <a:custGeom>
                  <a:avLst/>
                  <a:gdLst>
                    <a:gd name="T0" fmla="*/ 0 w 114"/>
                    <a:gd name="T1" fmla="*/ 0 h 238"/>
                    <a:gd name="T2" fmla="*/ 0 w 114"/>
                    <a:gd name="T3" fmla="*/ 0 h 238"/>
                    <a:gd name="T4" fmla="*/ 0 w 114"/>
                    <a:gd name="T5" fmla="*/ 0 h 238"/>
                    <a:gd name="T6" fmla="*/ 0 w 114"/>
                    <a:gd name="T7" fmla="*/ 0 h 238"/>
                    <a:gd name="T8" fmla="*/ 0 w 114"/>
                    <a:gd name="T9" fmla="*/ 0 h 238"/>
                    <a:gd name="T10" fmla="*/ 0 w 114"/>
                    <a:gd name="T11" fmla="*/ 0 h 238"/>
                    <a:gd name="T12" fmla="*/ 0 w 114"/>
                    <a:gd name="T13" fmla="*/ 0 h 238"/>
                    <a:gd name="T14" fmla="*/ 0 w 114"/>
                    <a:gd name="T15" fmla="*/ 0 h 238"/>
                    <a:gd name="T16" fmla="*/ 0 w 114"/>
                    <a:gd name="T17" fmla="*/ 0 h 238"/>
                    <a:gd name="T18" fmla="*/ 0 w 114"/>
                    <a:gd name="T19" fmla="*/ 0 h 238"/>
                    <a:gd name="T20" fmla="*/ 0 w 114"/>
                    <a:gd name="T21" fmla="*/ 0 h 238"/>
                    <a:gd name="T22" fmla="*/ 0 w 114"/>
                    <a:gd name="T23" fmla="*/ 0 h 238"/>
                    <a:gd name="T24" fmla="*/ 0 w 114"/>
                    <a:gd name="T25" fmla="*/ 0 h 238"/>
                    <a:gd name="T26" fmla="*/ 0 w 114"/>
                    <a:gd name="T27" fmla="*/ 0 h 238"/>
                    <a:gd name="T28" fmla="*/ 0 w 114"/>
                    <a:gd name="T29" fmla="*/ 0 h 238"/>
                    <a:gd name="T30" fmla="*/ 0 w 114"/>
                    <a:gd name="T31" fmla="*/ 0 h 238"/>
                    <a:gd name="T32" fmla="*/ 0 w 114"/>
                    <a:gd name="T33" fmla="*/ 0 h 238"/>
                    <a:gd name="T34" fmla="*/ 0 w 114"/>
                    <a:gd name="T35" fmla="*/ 0 h 238"/>
                    <a:gd name="T36" fmla="*/ 0 w 114"/>
                    <a:gd name="T37" fmla="*/ 0 h 238"/>
                    <a:gd name="T38" fmla="*/ 0 w 114"/>
                    <a:gd name="T39" fmla="*/ 0 h 238"/>
                    <a:gd name="T40" fmla="*/ 0 w 114"/>
                    <a:gd name="T41" fmla="*/ 0 h 238"/>
                    <a:gd name="T42" fmla="*/ 0 w 114"/>
                    <a:gd name="T43" fmla="*/ 0 h 238"/>
                    <a:gd name="T44" fmla="*/ 0 w 114"/>
                    <a:gd name="T45" fmla="*/ 0 h 238"/>
                    <a:gd name="T46" fmla="*/ 0 w 114"/>
                    <a:gd name="T47" fmla="*/ 0 h 238"/>
                    <a:gd name="T48" fmla="*/ 0 w 114"/>
                    <a:gd name="T49" fmla="*/ 0 h 238"/>
                    <a:gd name="T50" fmla="*/ 0 w 114"/>
                    <a:gd name="T51" fmla="*/ 0 h 238"/>
                    <a:gd name="T52" fmla="*/ 0 w 114"/>
                    <a:gd name="T53" fmla="*/ 0 h 238"/>
                    <a:gd name="T54" fmla="*/ 0 w 114"/>
                    <a:gd name="T55" fmla="*/ 0 h 238"/>
                    <a:gd name="T56" fmla="*/ 0 w 114"/>
                    <a:gd name="T57" fmla="*/ 0 h 238"/>
                    <a:gd name="T58" fmla="*/ 0 w 114"/>
                    <a:gd name="T59" fmla="*/ 0 h 238"/>
                    <a:gd name="T60" fmla="*/ 0 w 114"/>
                    <a:gd name="T61" fmla="*/ 0 h 238"/>
                    <a:gd name="T62" fmla="*/ 0 w 114"/>
                    <a:gd name="T63" fmla="*/ 0 h 238"/>
                    <a:gd name="T64" fmla="*/ 0 w 114"/>
                    <a:gd name="T65" fmla="*/ 0 h 238"/>
                    <a:gd name="T66" fmla="*/ 0 w 114"/>
                    <a:gd name="T67" fmla="*/ 0 h 238"/>
                    <a:gd name="T68" fmla="*/ 0 w 114"/>
                    <a:gd name="T69" fmla="*/ 0 h 238"/>
                    <a:gd name="T70" fmla="*/ 0 w 114"/>
                    <a:gd name="T71" fmla="*/ 0 h 238"/>
                    <a:gd name="T72" fmla="*/ 0 w 114"/>
                    <a:gd name="T73" fmla="*/ 0 h 238"/>
                    <a:gd name="T74" fmla="*/ 0 w 114"/>
                    <a:gd name="T75" fmla="*/ 0 h 238"/>
                    <a:gd name="T76" fmla="*/ 0 w 114"/>
                    <a:gd name="T77" fmla="*/ 0 h 238"/>
                    <a:gd name="T78" fmla="*/ 0 w 114"/>
                    <a:gd name="T79" fmla="*/ 0 h 238"/>
                    <a:gd name="T80" fmla="*/ 0 w 114"/>
                    <a:gd name="T81" fmla="*/ 0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4" h="238">
                      <a:moveTo>
                        <a:pt x="0" y="130"/>
                      </a:moveTo>
                      <a:lnTo>
                        <a:pt x="0" y="149"/>
                      </a:lnTo>
                      <a:lnTo>
                        <a:pt x="4" y="168"/>
                      </a:lnTo>
                      <a:lnTo>
                        <a:pt x="12" y="185"/>
                      </a:lnTo>
                      <a:lnTo>
                        <a:pt x="24" y="200"/>
                      </a:lnTo>
                      <a:lnTo>
                        <a:pt x="38" y="213"/>
                      </a:lnTo>
                      <a:lnTo>
                        <a:pt x="55" y="224"/>
                      </a:lnTo>
                      <a:lnTo>
                        <a:pt x="73" y="232"/>
                      </a:lnTo>
                      <a:lnTo>
                        <a:pt x="92" y="237"/>
                      </a:lnTo>
                      <a:lnTo>
                        <a:pt x="98" y="238"/>
                      </a:lnTo>
                      <a:lnTo>
                        <a:pt x="104" y="235"/>
                      </a:lnTo>
                      <a:lnTo>
                        <a:pt x="109" y="232"/>
                      </a:lnTo>
                      <a:lnTo>
                        <a:pt x="111" y="227"/>
                      </a:lnTo>
                      <a:lnTo>
                        <a:pt x="111" y="222"/>
                      </a:lnTo>
                      <a:lnTo>
                        <a:pt x="110" y="216"/>
                      </a:lnTo>
                      <a:lnTo>
                        <a:pt x="106" y="211"/>
                      </a:lnTo>
                      <a:lnTo>
                        <a:pt x="100" y="209"/>
                      </a:lnTo>
                      <a:lnTo>
                        <a:pt x="82" y="202"/>
                      </a:lnTo>
                      <a:lnTo>
                        <a:pt x="64" y="193"/>
                      </a:lnTo>
                      <a:lnTo>
                        <a:pt x="50" y="180"/>
                      </a:lnTo>
                      <a:lnTo>
                        <a:pt x="39" y="167"/>
                      </a:lnTo>
                      <a:lnTo>
                        <a:pt x="32" y="149"/>
                      </a:lnTo>
                      <a:lnTo>
                        <a:pt x="29" y="131"/>
                      </a:lnTo>
                      <a:lnTo>
                        <a:pt x="29" y="111"/>
                      </a:lnTo>
                      <a:lnTo>
                        <a:pt x="35" y="91"/>
                      </a:lnTo>
                      <a:lnTo>
                        <a:pt x="42" y="76"/>
                      </a:lnTo>
                      <a:lnTo>
                        <a:pt x="51" y="62"/>
                      </a:lnTo>
                      <a:lnTo>
                        <a:pt x="62" y="49"/>
                      </a:lnTo>
                      <a:lnTo>
                        <a:pt x="73" y="38"/>
                      </a:lnTo>
                      <a:lnTo>
                        <a:pt x="84" y="28"/>
                      </a:lnTo>
                      <a:lnTo>
                        <a:pt x="96" y="18"/>
                      </a:lnTo>
                      <a:lnTo>
                        <a:pt x="106" y="9"/>
                      </a:lnTo>
                      <a:lnTo>
                        <a:pt x="114" y="1"/>
                      </a:lnTo>
                      <a:lnTo>
                        <a:pt x="106" y="0"/>
                      </a:lnTo>
                      <a:lnTo>
                        <a:pt x="93" y="6"/>
                      </a:lnTo>
                      <a:lnTo>
                        <a:pt x="76" y="18"/>
                      </a:lnTo>
                      <a:lnTo>
                        <a:pt x="56" y="36"/>
                      </a:lnTo>
                      <a:lnTo>
                        <a:pt x="37" y="57"/>
                      </a:lnTo>
                      <a:lnTo>
                        <a:pt x="20" y="80"/>
                      </a:lnTo>
                      <a:lnTo>
                        <a:pt x="7" y="106"/>
                      </a:lnTo>
                      <a:lnTo>
                        <a:pt x="0" y="130"/>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55" name="Freeform 1132">
                  <a:extLst>
                    <a:ext uri="{FF2B5EF4-FFF2-40B4-BE49-F238E27FC236}">
                      <a16:creationId xmlns:a16="http://schemas.microsoft.com/office/drawing/2014/main" id="{230A567B-FA19-4D23-A8E1-56ED04561CBB}"/>
                    </a:ext>
                  </a:extLst>
                </p:cNvPr>
                <p:cNvSpPr>
                  <a:spLocks/>
                </p:cNvSpPr>
                <p:nvPr/>
              </p:nvSpPr>
              <p:spPr bwMode="auto">
                <a:xfrm>
                  <a:off x="5330" y="2639"/>
                  <a:ext cx="87" cy="73"/>
                </a:xfrm>
                <a:custGeom>
                  <a:avLst/>
                  <a:gdLst>
                    <a:gd name="T0" fmla="*/ 0 w 246"/>
                    <a:gd name="T1" fmla="*/ 0 h 310"/>
                    <a:gd name="T2" fmla="*/ 0 w 246"/>
                    <a:gd name="T3" fmla="*/ 0 h 310"/>
                    <a:gd name="T4" fmla="*/ 0 w 246"/>
                    <a:gd name="T5" fmla="*/ 0 h 310"/>
                    <a:gd name="T6" fmla="*/ 0 w 246"/>
                    <a:gd name="T7" fmla="*/ 0 h 310"/>
                    <a:gd name="T8" fmla="*/ 0 w 246"/>
                    <a:gd name="T9" fmla="*/ 0 h 310"/>
                    <a:gd name="T10" fmla="*/ 0 w 246"/>
                    <a:gd name="T11" fmla="*/ 0 h 310"/>
                    <a:gd name="T12" fmla="*/ 0 w 246"/>
                    <a:gd name="T13" fmla="*/ 0 h 310"/>
                    <a:gd name="T14" fmla="*/ 0 w 246"/>
                    <a:gd name="T15" fmla="*/ 0 h 310"/>
                    <a:gd name="T16" fmla="*/ 0 w 246"/>
                    <a:gd name="T17" fmla="*/ 0 h 310"/>
                    <a:gd name="T18" fmla="*/ 0 w 246"/>
                    <a:gd name="T19" fmla="*/ 0 h 310"/>
                    <a:gd name="T20" fmla="*/ 0 w 246"/>
                    <a:gd name="T21" fmla="*/ 0 h 310"/>
                    <a:gd name="T22" fmla="*/ 0 w 246"/>
                    <a:gd name="T23" fmla="*/ 0 h 310"/>
                    <a:gd name="T24" fmla="*/ 0 w 246"/>
                    <a:gd name="T25" fmla="*/ 0 h 310"/>
                    <a:gd name="T26" fmla="*/ 0 w 246"/>
                    <a:gd name="T27" fmla="*/ 0 h 310"/>
                    <a:gd name="T28" fmla="*/ 0 w 246"/>
                    <a:gd name="T29" fmla="*/ 0 h 310"/>
                    <a:gd name="T30" fmla="*/ 0 w 246"/>
                    <a:gd name="T31" fmla="*/ 0 h 310"/>
                    <a:gd name="T32" fmla="*/ 0 w 246"/>
                    <a:gd name="T33" fmla="*/ 0 h 310"/>
                    <a:gd name="T34" fmla="*/ 0 w 246"/>
                    <a:gd name="T35" fmla="*/ 0 h 310"/>
                    <a:gd name="T36" fmla="*/ 0 w 246"/>
                    <a:gd name="T37" fmla="*/ 0 h 310"/>
                    <a:gd name="T38" fmla="*/ 0 w 246"/>
                    <a:gd name="T39" fmla="*/ 0 h 310"/>
                    <a:gd name="T40" fmla="*/ 0 w 246"/>
                    <a:gd name="T41" fmla="*/ 0 h 310"/>
                    <a:gd name="T42" fmla="*/ 0 w 246"/>
                    <a:gd name="T43" fmla="*/ 0 h 310"/>
                    <a:gd name="T44" fmla="*/ 0 w 246"/>
                    <a:gd name="T45" fmla="*/ 0 h 310"/>
                    <a:gd name="T46" fmla="*/ 0 w 246"/>
                    <a:gd name="T47" fmla="*/ 0 h 310"/>
                    <a:gd name="T48" fmla="*/ 0 w 246"/>
                    <a:gd name="T49" fmla="*/ 0 h 310"/>
                    <a:gd name="T50" fmla="*/ 0 w 246"/>
                    <a:gd name="T51" fmla="*/ 0 h 310"/>
                    <a:gd name="T52" fmla="*/ 0 w 246"/>
                    <a:gd name="T53" fmla="*/ 0 h 310"/>
                    <a:gd name="T54" fmla="*/ 0 w 246"/>
                    <a:gd name="T55" fmla="*/ 0 h 310"/>
                    <a:gd name="T56" fmla="*/ 0 w 246"/>
                    <a:gd name="T57" fmla="*/ 0 h 310"/>
                    <a:gd name="T58" fmla="*/ 0 w 246"/>
                    <a:gd name="T59" fmla="*/ 0 h 310"/>
                    <a:gd name="T60" fmla="*/ 0 w 246"/>
                    <a:gd name="T61" fmla="*/ 0 h 310"/>
                    <a:gd name="T62" fmla="*/ 0 w 246"/>
                    <a:gd name="T63" fmla="*/ 0 h 310"/>
                    <a:gd name="T64" fmla="*/ 0 w 246"/>
                    <a:gd name="T65" fmla="*/ 0 h 310"/>
                    <a:gd name="T66" fmla="*/ 0 w 246"/>
                    <a:gd name="T67" fmla="*/ 0 h 310"/>
                    <a:gd name="T68" fmla="*/ 0 w 246"/>
                    <a:gd name="T69" fmla="*/ 0 h 310"/>
                    <a:gd name="T70" fmla="*/ 0 w 246"/>
                    <a:gd name="T71" fmla="*/ 0 h 310"/>
                    <a:gd name="T72" fmla="*/ 0 w 246"/>
                    <a:gd name="T73" fmla="*/ 0 h 310"/>
                    <a:gd name="T74" fmla="*/ 0 w 246"/>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46" h="310">
                      <a:moveTo>
                        <a:pt x="199" y="116"/>
                      </a:moveTo>
                      <a:lnTo>
                        <a:pt x="207" y="124"/>
                      </a:lnTo>
                      <a:lnTo>
                        <a:pt x="214" y="133"/>
                      </a:lnTo>
                      <a:lnTo>
                        <a:pt x="219" y="143"/>
                      </a:lnTo>
                      <a:lnTo>
                        <a:pt x="223" y="154"/>
                      </a:lnTo>
                      <a:lnTo>
                        <a:pt x="225" y="164"/>
                      </a:lnTo>
                      <a:lnTo>
                        <a:pt x="225" y="176"/>
                      </a:lnTo>
                      <a:lnTo>
                        <a:pt x="221" y="187"/>
                      </a:lnTo>
                      <a:lnTo>
                        <a:pt x="216" y="197"/>
                      </a:lnTo>
                      <a:lnTo>
                        <a:pt x="208" y="209"/>
                      </a:lnTo>
                      <a:lnTo>
                        <a:pt x="199" y="219"/>
                      </a:lnTo>
                      <a:lnTo>
                        <a:pt x="188" y="228"/>
                      </a:lnTo>
                      <a:lnTo>
                        <a:pt x="177" y="238"/>
                      </a:lnTo>
                      <a:lnTo>
                        <a:pt x="166" y="246"/>
                      </a:lnTo>
                      <a:lnTo>
                        <a:pt x="154" y="255"/>
                      </a:lnTo>
                      <a:lnTo>
                        <a:pt x="143" y="264"/>
                      </a:lnTo>
                      <a:lnTo>
                        <a:pt x="132" y="274"/>
                      </a:lnTo>
                      <a:lnTo>
                        <a:pt x="129" y="278"/>
                      </a:lnTo>
                      <a:lnTo>
                        <a:pt x="126" y="282"/>
                      </a:lnTo>
                      <a:lnTo>
                        <a:pt x="124" y="287"/>
                      </a:lnTo>
                      <a:lnTo>
                        <a:pt x="121" y="292"/>
                      </a:lnTo>
                      <a:lnTo>
                        <a:pt x="120" y="296"/>
                      </a:lnTo>
                      <a:lnTo>
                        <a:pt x="120" y="301"/>
                      </a:lnTo>
                      <a:lnTo>
                        <a:pt x="121" y="305"/>
                      </a:lnTo>
                      <a:lnTo>
                        <a:pt x="125" y="309"/>
                      </a:lnTo>
                      <a:lnTo>
                        <a:pt x="130" y="310"/>
                      </a:lnTo>
                      <a:lnTo>
                        <a:pt x="134" y="310"/>
                      </a:lnTo>
                      <a:lnTo>
                        <a:pt x="139" y="309"/>
                      </a:lnTo>
                      <a:lnTo>
                        <a:pt x="143" y="305"/>
                      </a:lnTo>
                      <a:lnTo>
                        <a:pt x="154" y="293"/>
                      </a:lnTo>
                      <a:lnTo>
                        <a:pt x="167" y="280"/>
                      </a:lnTo>
                      <a:lnTo>
                        <a:pt x="180" y="269"/>
                      </a:lnTo>
                      <a:lnTo>
                        <a:pt x="194" y="257"/>
                      </a:lnTo>
                      <a:lnTo>
                        <a:pt x="207" y="246"/>
                      </a:lnTo>
                      <a:lnTo>
                        <a:pt x="219" y="233"/>
                      </a:lnTo>
                      <a:lnTo>
                        <a:pt x="231" y="219"/>
                      </a:lnTo>
                      <a:lnTo>
                        <a:pt x="239" y="204"/>
                      </a:lnTo>
                      <a:lnTo>
                        <a:pt x="245" y="187"/>
                      </a:lnTo>
                      <a:lnTo>
                        <a:pt x="246" y="170"/>
                      </a:lnTo>
                      <a:lnTo>
                        <a:pt x="242" y="153"/>
                      </a:lnTo>
                      <a:lnTo>
                        <a:pt x="236" y="136"/>
                      </a:lnTo>
                      <a:lnTo>
                        <a:pt x="227" y="120"/>
                      </a:lnTo>
                      <a:lnTo>
                        <a:pt x="215" y="107"/>
                      </a:lnTo>
                      <a:lnTo>
                        <a:pt x="201" y="94"/>
                      </a:lnTo>
                      <a:lnTo>
                        <a:pt x="187" y="82"/>
                      </a:lnTo>
                      <a:lnTo>
                        <a:pt x="177" y="74"/>
                      </a:lnTo>
                      <a:lnTo>
                        <a:pt x="165" y="68"/>
                      </a:lnTo>
                      <a:lnTo>
                        <a:pt x="152" y="60"/>
                      </a:lnTo>
                      <a:lnTo>
                        <a:pt x="139" y="51"/>
                      </a:lnTo>
                      <a:lnTo>
                        <a:pt x="126" y="43"/>
                      </a:lnTo>
                      <a:lnTo>
                        <a:pt x="112" y="35"/>
                      </a:lnTo>
                      <a:lnTo>
                        <a:pt x="98" y="28"/>
                      </a:lnTo>
                      <a:lnTo>
                        <a:pt x="85" y="22"/>
                      </a:lnTo>
                      <a:lnTo>
                        <a:pt x="72" y="16"/>
                      </a:lnTo>
                      <a:lnTo>
                        <a:pt x="59" y="10"/>
                      </a:lnTo>
                      <a:lnTo>
                        <a:pt x="46" y="7"/>
                      </a:lnTo>
                      <a:lnTo>
                        <a:pt x="35" y="3"/>
                      </a:lnTo>
                      <a:lnTo>
                        <a:pt x="24" y="1"/>
                      </a:lnTo>
                      <a:lnTo>
                        <a:pt x="15" y="0"/>
                      </a:lnTo>
                      <a:lnTo>
                        <a:pt x="7" y="1"/>
                      </a:lnTo>
                      <a:lnTo>
                        <a:pt x="0" y="3"/>
                      </a:lnTo>
                      <a:lnTo>
                        <a:pt x="8" y="6"/>
                      </a:lnTo>
                      <a:lnTo>
                        <a:pt x="17" y="9"/>
                      </a:lnTo>
                      <a:lnTo>
                        <a:pt x="28" y="14"/>
                      </a:lnTo>
                      <a:lnTo>
                        <a:pt x="38" y="18"/>
                      </a:lnTo>
                      <a:lnTo>
                        <a:pt x="51" y="24"/>
                      </a:lnTo>
                      <a:lnTo>
                        <a:pt x="64" y="30"/>
                      </a:lnTo>
                      <a:lnTo>
                        <a:pt x="78" y="37"/>
                      </a:lnTo>
                      <a:lnTo>
                        <a:pt x="92" y="43"/>
                      </a:lnTo>
                      <a:lnTo>
                        <a:pt x="106" y="51"/>
                      </a:lnTo>
                      <a:lnTo>
                        <a:pt x="120" y="60"/>
                      </a:lnTo>
                      <a:lnTo>
                        <a:pt x="134" y="69"/>
                      </a:lnTo>
                      <a:lnTo>
                        <a:pt x="148" y="78"/>
                      </a:lnTo>
                      <a:lnTo>
                        <a:pt x="163" y="87"/>
                      </a:lnTo>
                      <a:lnTo>
                        <a:pt x="175" y="96"/>
                      </a:lnTo>
                      <a:lnTo>
                        <a:pt x="187" y="105"/>
                      </a:lnTo>
                      <a:lnTo>
                        <a:pt x="199" y="116"/>
                      </a:lnTo>
                      <a:close/>
                    </a:path>
                  </a:pathLst>
                </a:custGeom>
                <a:solidFill>
                  <a:srgbClr val="C9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56" name="Freeform 1133">
                  <a:extLst>
                    <a:ext uri="{FF2B5EF4-FFF2-40B4-BE49-F238E27FC236}">
                      <a16:creationId xmlns:a16="http://schemas.microsoft.com/office/drawing/2014/main" id="{41B6B3D3-E6D4-4BC6-8E32-FB0B8B76C25E}"/>
                    </a:ext>
                  </a:extLst>
                </p:cNvPr>
                <p:cNvSpPr>
                  <a:spLocks/>
                </p:cNvSpPr>
                <p:nvPr/>
              </p:nvSpPr>
              <p:spPr bwMode="auto">
                <a:xfrm>
                  <a:off x="5115" y="2660"/>
                  <a:ext cx="69" cy="55"/>
                </a:xfrm>
                <a:custGeom>
                  <a:avLst/>
                  <a:gdLst>
                    <a:gd name="T0" fmla="*/ 0 w 198"/>
                    <a:gd name="T1" fmla="*/ 0 h 236"/>
                    <a:gd name="T2" fmla="*/ 0 w 198"/>
                    <a:gd name="T3" fmla="*/ 0 h 236"/>
                    <a:gd name="T4" fmla="*/ 0 w 198"/>
                    <a:gd name="T5" fmla="*/ 0 h 236"/>
                    <a:gd name="T6" fmla="*/ 0 w 198"/>
                    <a:gd name="T7" fmla="*/ 0 h 236"/>
                    <a:gd name="T8" fmla="*/ 0 w 198"/>
                    <a:gd name="T9" fmla="*/ 0 h 236"/>
                    <a:gd name="T10" fmla="*/ 0 w 198"/>
                    <a:gd name="T11" fmla="*/ 0 h 236"/>
                    <a:gd name="T12" fmla="*/ 0 w 198"/>
                    <a:gd name="T13" fmla="*/ 0 h 236"/>
                    <a:gd name="T14" fmla="*/ 0 w 198"/>
                    <a:gd name="T15" fmla="*/ 0 h 236"/>
                    <a:gd name="T16" fmla="*/ 0 w 198"/>
                    <a:gd name="T17" fmla="*/ 0 h 236"/>
                    <a:gd name="T18" fmla="*/ 0 w 198"/>
                    <a:gd name="T19" fmla="*/ 0 h 236"/>
                    <a:gd name="T20" fmla="*/ 0 w 198"/>
                    <a:gd name="T21" fmla="*/ 0 h 236"/>
                    <a:gd name="T22" fmla="*/ 0 w 198"/>
                    <a:gd name="T23" fmla="*/ 0 h 236"/>
                    <a:gd name="T24" fmla="*/ 0 w 198"/>
                    <a:gd name="T25" fmla="*/ 0 h 236"/>
                    <a:gd name="T26" fmla="*/ 0 w 198"/>
                    <a:gd name="T27" fmla="*/ 0 h 236"/>
                    <a:gd name="T28" fmla="*/ 0 w 198"/>
                    <a:gd name="T29" fmla="*/ 0 h 236"/>
                    <a:gd name="T30" fmla="*/ 0 w 198"/>
                    <a:gd name="T31" fmla="*/ 0 h 236"/>
                    <a:gd name="T32" fmla="*/ 0 w 198"/>
                    <a:gd name="T33" fmla="*/ 0 h 236"/>
                    <a:gd name="T34" fmla="*/ 0 w 198"/>
                    <a:gd name="T35" fmla="*/ 0 h 236"/>
                    <a:gd name="T36" fmla="*/ 0 w 198"/>
                    <a:gd name="T37" fmla="*/ 0 h 236"/>
                    <a:gd name="T38" fmla="*/ 0 w 198"/>
                    <a:gd name="T39" fmla="*/ 0 h 236"/>
                    <a:gd name="T40" fmla="*/ 0 w 198"/>
                    <a:gd name="T41" fmla="*/ 0 h 236"/>
                    <a:gd name="T42" fmla="*/ 0 w 198"/>
                    <a:gd name="T43" fmla="*/ 0 h 236"/>
                    <a:gd name="T44" fmla="*/ 0 w 198"/>
                    <a:gd name="T45" fmla="*/ 0 h 236"/>
                    <a:gd name="T46" fmla="*/ 0 w 198"/>
                    <a:gd name="T47" fmla="*/ 0 h 236"/>
                    <a:gd name="T48" fmla="*/ 0 w 198"/>
                    <a:gd name="T49" fmla="*/ 0 h 236"/>
                    <a:gd name="T50" fmla="*/ 0 w 198"/>
                    <a:gd name="T51" fmla="*/ 0 h 236"/>
                    <a:gd name="T52" fmla="*/ 0 w 198"/>
                    <a:gd name="T53" fmla="*/ 0 h 236"/>
                    <a:gd name="T54" fmla="*/ 0 w 198"/>
                    <a:gd name="T55" fmla="*/ 0 h 236"/>
                    <a:gd name="T56" fmla="*/ 0 w 198"/>
                    <a:gd name="T57" fmla="*/ 0 h 236"/>
                    <a:gd name="T58" fmla="*/ 0 w 198"/>
                    <a:gd name="T59" fmla="*/ 0 h 236"/>
                    <a:gd name="T60" fmla="*/ 0 w 198"/>
                    <a:gd name="T61" fmla="*/ 0 h 236"/>
                    <a:gd name="T62" fmla="*/ 0 w 198"/>
                    <a:gd name="T63" fmla="*/ 0 h 236"/>
                    <a:gd name="T64" fmla="*/ 0 w 198"/>
                    <a:gd name="T65" fmla="*/ 0 h 236"/>
                    <a:gd name="T66" fmla="*/ 0 w 198"/>
                    <a:gd name="T67" fmla="*/ 0 h 236"/>
                    <a:gd name="T68" fmla="*/ 0 w 198"/>
                    <a:gd name="T69" fmla="*/ 0 h 236"/>
                    <a:gd name="T70" fmla="*/ 0 w 198"/>
                    <a:gd name="T71" fmla="*/ 0 h 236"/>
                    <a:gd name="T72" fmla="*/ 0 w 198"/>
                    <a:gd name="T73" fmla="*/ 0 h 236"/>
                    <a:gd name="T74" fmla="*/ 0 w 198"/>
                    <a:gd name="T75" fmla="*/ 0 h 236"/>
                    <a:gd name="T76" fmla="*/ 0 w 198"/>
                    <a:gd name="T77" fmla="*/ 0 h 236"/>
                    <a:gd name="T78" fmla="*/ 0 w 198"/>
                    <a:gd name="T79" fmla="*/ 0 h 236"/>
                    <a:gd name="T80" fmla="*/ 0 w 198"/>
                    <a:gd name="T81" fmla="*/ 0 h 236"/>
                    <a:gd name="T82" fmla="*/ 0 w 198"/>
                    <a:gd name="T83" fmla="*/ 0 h 236"/>
                    <a:gd name="T84" fmla="*/ 0 w 198"/>
                    <a:gd name="T85" fmla="*/ 0 h 236"/>
                    <a:gd name="T86" fmla="*/ 0 w 198"/>
                    <a:gd name="T87" fmla="*/ 0 h 236"/>
                    <a:gd name="T88" fmla="*/ 0 w 198"/>
                    <a:gd name="T89" fmla="*/ 0 h 236"/>
                    <a:gd name="T90" fmla="*/ 0 w 198"/>
                    <a:gd name="T91" fmla="*/ 0 h 236"/>
                    <a:gd name="T92" fmla="*/ 0 w 198"/>
                    <a:gd name="T93" fmla="*/ 0 h 236"/>
                    <a:gd name="T94" fmla="*/ 0 w 198"/>
                    <a:gd name="T95" fmla="*/ 0 h 236"/>
                    <a:gd name="T96" fmla="*/ 0 w 198"/>
                    <a:gd name="T97" fmla="*/ 0 h 236"/>
                    <a:gd name="T98" fmla="*/ 0 w 198"/>
                    <a:gd name="T99" fmla="*/ 0 h 236"/>
                    <a:gd name="T100" fmla="*/ 0 w 198"/>
                    <a:gd name="T101" fmla="*/ 0 h 236"/>
                    <a:gd name="T102" fmla="*/ 0 w 198"/>
                    <a:gd name="T103" fmla="*/ 0 h 236"/>
                    <a:gd name="T104" fmla="*/ 0 w 198"/>
                    <a:gd name="T105" fmla="*/ 0 h 236"/>
                    <a:gd name="T106" fmla="*/ 0 w 198"/>
                    <a:gd name="T107" fmla="*/ 0 h 236"/>
                    <a:gd name="T108" fmla="*/ 0 w 198"/>
                    <a:gd name="T109" fmla="*/ 0 h 236"/>
                    <a:gd name="T110" fmla="*/ 0 w 198"/>
                    <a:gd name="T111" fmla="*/ 0 h 236"/>
                    <a:gd name="T112" fmla="*/ 0 w 198"/>
                    <a:gd name="T113" fmla="*/ 0 h 236"/>
                    <a:gd name="T114" fmla="*/ 0 w 198"/>
                    <a:gd name="T115" fmla="*/ 0 h 236"/>
                    <a:gd name="T116" fmla="*/ 0 w 198"/>
                    <a:gd name="T117" fmla="*/ 0 h 236"/>
                    <a:gd name="T118" fmla="*/ 0 w 198"/>
                    <a:gd name="T119" fmla="*/ 0 h 236"/>
                    <a:gd name="T120" fmla="*/ 0 w 198"/>
                    <a:gd name="T121" fmla="*/ 0 h 2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8" h="236">
                      <a:moveTo>
                        <a:pt x="73" y="36"/>
                      </a:moveTo>
                      <a:lnTo>
                        <a:pt x="58" y="46"/>
                      </a:lnTo>
                      <a:lnTo>
                        <a:pt x="46" y="58"/>
                      </a:lnTo>
                      <a:lnTo>
                        <a:pt x="33" y="72"/>
                      </a:lnTo>
                      <a:lnTo>
                        <a:pt x="22" y="85"/>
                      </a:lnTo>
                      <a:lnTo>
                        <a:pt x="14" y="100"/>
                      </a:lnTo>
                      <a:lnTo>
                        <a:pt x="7" y="115"/>
                      </a:lnTo>
                      <a:lnTo>
                        <a:pt x="2" y="130"/>
                      </a:lnTo>
                      <a:lnTo>
                        <a:pt x="0" y="146"/>
                      </a:lnTo>
                      <a:lnTo>
                        <a:pt x="2" y="170"/>
                      </a:lnTo>
                      <a:lnTo>
                        <a:pt x="12" y="190"/>
                      </a:lnTo>
                      <a:lnTo>
                        <a:pt x="26" y="207"/>
                      </a:lnTo>
                      <a:lnTo>
                        <a:pt x="43" y="220"/>
                      </a:lnTo>
                      <a:lnTo>
                        <a:pt x="64" y="229"/>
                      </a:lnTo>
                      <a:lnTo>
                        <a:pt x="88" y="235"/>
                      </a:lnTo>
                      <a:lnTo>
                        <a:pt x="110" y="236"/>
                      </a:lnTo>
                      <a:lnTo>
                        <a:pt x="132" y="232"/>
                      </a:lnTo>
                      <a:lnTo>
                        <a:pt x="137" y="232"/>
                      </a:lnTo>
                      <a:lnTo>
                        <a:pt x="142" y="230"/>
                      </a:lnTo>
                      <a:lnTo>
                        <a:pt x="145" y="226"/>
                      </a:lnTo>
                      <a:lnTo>
                        <a:pt x="146" y="221"/>
                      </a:lnTo>
                      <a:lnTo>
                        <a:pt x="145" y="219"/>
                      </a:lnTo>
                      <a:lnTo>
                        <a:pt x="142" y="219"/>
                      </a:lnTo>
                      <a:lnTo>
                        <a:pt x="137" y="217"/>
                      </a:lnTo>
                      <a:lnTo>
                        <a:pt x="131" y="217"/>
                      </a:lnTo>
                      <a:lnTo>
                        <a:pt x="124" y="217"/>
                      </a:lnTo>
                      <a:lnTo>
                        <a:pt x="118" y="217"/>
                      </a:lnTo>
                      <a:lnTo>
                        <a:pt x="112" y="217"/>
                      </a:lnTo>
                      <a:lnTo>
                        <a:pt x="109" y="217"/>
                      </a:lnTo>
                      <a:lnTo>
                        <a:pt x="97" y="216"/>
                      </a:lnTo>
                      <a:lnTo>
                        <a:pt x="87" y="215"/>
                      </a:lnTo>
                      <a:lnTo>
                        <a:pt x="75" y="214"/>
                      </a:lnTo>
                      <a:lnTo>
                        <a:pt x="63" y="211"/>
                      </a:lnTo>
                      <a:lnTo>
                        <a:pt x="51" y="207"/>
                      </a:lnTo>
                      <a:lnTo>
                        <a:pt x="40" y="199"/>
                      </a:lnTo>
                      <a:lnTo>
                        <a:pt x="29" y="189"/>
                      </a:lnTo>
                      <a:lnTo>
                        <a:pt x="17" y="174"/>
                      </a:lnTo>
                      <a:lnTo>
                        <a:pt x="15" y="157"/>
                      </a:lnTo>
                      <a:lnTo>
                        <a:pt x="16" y="141"/>
                      </a:lnTo>
                      <a:lnTo>
                        <a:pt x="21" y="124"/>
                      </a:lnTo>
                      <a:lnTo>
                        <a:pt x="28" y="109"/>
                      </a:lnTo>
                      <a:lnTo>
                        <a:pt x="39" y="96"/>
                      </a:lnTo>
                      <a:lnTo>
                        <a:pt x="50" y="82"/>
                      </a:lnTo>
                      <a:lnTo>
                        <a:pt x="63" y="70"/>
                      </a:lnTo>
                      <a:lnTo>
                        <a:pt x="78" y="59"/>
                      </a:lnTo>
                      <a:lnTo>
                        <a:pt x="94" y="49"/>
                      </a:lnTo>
                      <a:lnTo>
                        <a:pt x="110" y="39"/>
                      </a:lnTo>
                      <a:lnTo>
                        <a:pt x="126" y="31"/>
                      </a:lnTo>
                      <a:lnTo>
                        <a:pt x="142" y="24"/>
                      </a:lnTo>
                      <a:lnTo>
                        <a:pt x="158" y="19"/>
                      </a:lnTo>
                      <a:lnTo>
                        <a:pt x="172" y="13"/>
                      </a:lnTo>
                      <a:lnTo>
                        <a:pt x="186" y="10"/>
                      </a:lnTo>
                      <a:lnTo>
                        <a:pt x="198" y="7"/>
                      </a:lnTo>
                      <a:lnTo>
                        <a:pt x="190" y="3"/>
                      </a:lnTo>
                      <a:lnTo>
                        <a:pt x="177" y="0"/>
                      </a:lnTo>
                      <a:lnTo>
                        <a:pt x="162" y="3"/>
                      </a:lnTo>
                      <a:lnTo>
                        <a:pt x="144" y="6"/>
                      </a:lnTo>
                      <a:lnTo>
                        <a:pt x="124" y="12"/>
                      </a:lnTo>
                      <a:lnTo>
                        <a:pt x="105" y="19"/>
                      </a:lnTo>
                      <a:lnTo>
                        <a:pt x="88" y="28"/>
                      </a:lnTo>
                      <a:lnTo>
                        <a:pt x="73" y="36"/>
                      </a:lnTo>
                      <a:close/>
                    </a:path>
                  </a:pathLst>
                </a:custGeom>
                <a:solidFill>
                  <a:srgbClr val="000000"/>
                </a:solidFill>
                <a:ln w="9525">
                  <a:solidFill>
                    <a:schemeClr val="bg2"/>
                  </a:solidFill>
                  <a:round/>
                  <a:headEnd/>
                  <a:tailEnd/>
                </a:ln>
              </p:spPr>
              <p:txBody>
                <a:bodyPr/>
                <a:lstStyle/>
                <a:p>
                  <a:endParaRPr lang="en-US"/>
                </a:p>
              </p:txBody>
            </p:sp>
            <p:sp>
              <p:nvSpPr>
                <p:cNvPr id="20857" name="Freeform 1134">
                  <a:extLst>
                    <a:ext uri="{FF2B5EF4-FFF2-40B4-BE49-F238E27FC236}">
                      <a16:creationId xmlns:a16="http://schemas.microsoft.com/office/drawing/2014/main" id="{FFE49DBA-44BD-46C5-8201-8D282FD0523D}"/>
                    </a:ext>
                  </a:extLst>
                </p:cNvPr>
                <p:cNvSpPr>
                  <a:spLocks/>
                </p:cNvSpPr>
                <p:nvPr/>
              </p:nvSpPr>
              <p:spPr bwMode="auto">
                <a:xfrm>
                  <a:off x="5233" y="2660"/>
                  <a:ext cx="47" cy="42"/>
                </a:xfrm>
                <a:custGeom>
                  <a:avLst/>
                  <a:gdLst>
                    <a:gd name="T0" fmla="*/ 0 w 128"/>
                    <a:gd name="T1" fmla="*/ 0 h 183"/>
                    <a:gd name="T2" fmla="*/ 0 w 128"/>
                    <a:gd name="T3" fmla="*/ 0 h 183"/>
                    <a:gd name="T4" fmla="*/ 0 w 128"/>
                    <a:gd name="T5" fmla="*/ 0 h 183"/>
                    <a:gd name="T6" fmla="*/ 0 w 128"/>
                    <a:gd name="T7" fmla="*/ 0 h 183"/>
                    <a:gd name="T8" fmla="*/ 0 w 128"/>
                    <a:gd name="T9" fmla="*/ 0 h 183"/>
                    <a:gd name="T10" fmla="*/ 0 w 128"/>
                    <a:gd name="T11" fmla="*/ 0 h 183"/>
                    <a:gd name="T12" fmla="*/ 0 w 128"/>
                    <a:gd name="T13" fmla="*/ 0 h 183"/>
                    <a:gd name="T14" fmla="*/ 0 w 128"/>
                    <a:gd name="T15" fmla="*/ 0 h 183"/>
                    <a:gd name="T16" fmla="*/ 0 w 128"/>
                    <a:gd name="T17" fmla="*/ 0 h 183"/>
                    <a:gd name="T18" fmla="*/ 0 w 128"/>
                    <a:gd name="T19" fmla="*/ 0 h 183"/>
                    <a:gd name="T20" fmla="*/ 0 w 128"/>
                    <a:gd name="T21" fmla="*/ 0 h 183"/>
                    <a:gd name="T22" fmla="*/ 0 w 128"/>
                    <a:gd name="T23" fmla="*/ 0 h 183"/>
                    <a:gd name="T24" fmla="*/ 0 w 128"/>
                    <a:gd name="T25" fmla="*/ 0 h 183"/>
                    <a:gd name="T26" fmla="*/ 0 w 128"/>
                    <a:gd name="T27" fmla="*/ 0 h 183"/>
                    <a:gd name="T28" fmla="*/ 0 w 128"/>
                    <a:gd name="T29" fmla="*/ 0 h 183"/>
                    <a:gd name="T30" fmla="*/ 0 w 128"/>
                    <a:gd name="T31" fmla="*/ 0 h 183"/>
                    <a:gd name="T32" fmla="*/ 0 w 128"/>
                    <a:gd name="T33" fmla="*/ 0 h 183"/>
                    <a:gd name="T34" fmla="*/ 0 w 128"/>
                    <a:gd name="T35" fmla="*/ 0 h 183"/>
                    <a:gd name="T36" fmla="*/ 0 w 128"/>
                    <a:gd name="T37" fmla="*/ 0 h 183"/>
                    <a:gd name="T38" fmla="*/ 0 w 128"/>
                    <a:gd name="T39" fmla="*/ 0 h 183"/>
                    <a:gd name="T40" fmla="*/ 0 w 128"/>
                    <a:gd name="T41" fmla="*/ 0 h 183"/>
                    <a:gd name="T42" fmla="*/ 0 w 128"/>
                    <a:gd name="T43" fmla="*/ 0 h 183"/>
                    <a:gd name="T44" fmla="*/ 0 w 128"/>
                    <a:gd name="T45" fmla="*/ 0 h 183"/>
                    <a:gd name="T46" fmla="*/ 0 w 128"/>
                    <a:gd name="T47" fmla="*/ 0 h 183"/>
                    <a:gd name="T48" fmla="*/ 0 w 128"/>
                    <a:gd name="T49" fmla="*/ 0 h 183"/>
                    <a:gd name="T50" fmla="*/ 0 w 128"/>
                    <a:gd name="T51" fmla="*/ 0 h 183"/>
                    <a:gd name="T52" fmla="*/ 0 w 128"/>
                    <a:gd name="T53" fmla="*/ 0 h 183"/>
                    <a:gd name="T54" fmla="*/ 0 w 128"/>
                    <a:gd name="T55" fmla="*/ 0 h 183"/>
                    <a:gd name="T56" fmla="*/ 0 w 128"/>
                    <a:gd name="T57" fmla="*/ 0 h 183"/>
                    <a:gd name="T58" fmla="*/ 0 w 128"/>
                    <a:gd name="T59" fmla="*/ 0 h 183"/>
                    <a:gd name="T60" fmla="*/ 0 w 128"/>
                    <a:gd name="T61" fmla="*/ 0 h 183"/>
                    <a:gd name="T62" fmla="*/ 0 w 128"/>
                    <a:gd name="T63" fmla="*/ 0 h 183"/>
                    <a:gd name="T64" fmla="*/ 0 w 128"/>
                    <a:gd name="T65" fmla="*/ 0 h 183"/>
                    <a:gd name="T66" fmla="*/ 0 w 128"/>
                    <a:gd name="T67" fmla="*/ 0 h 183"/>
                    <a:gd name="T68" fmla="*/ 0 w 128"/>
                    <a:gd name="T69" fmla="*/ 0 h 183"/>
                    <a:gd name="T70" fmla="*/ 0 w 128"/>
                    <a:gd name="T71" fmla="*/ 0 h 183"/>
                    <a:gd name="T72" fmla="*/ 0 w 128"/>
                    <a:gd name="T73" fmla="*/ 0 h 183"/>
                    <a:gd name="T74" fmla="*/ 0 w 128"/>
                    <a:gd name="T75" fmla="*/ 0 h 183"/>
                    <a:gd name="T76" fmla="*/ 0 w 128"/>
                    <a:gd name="T77" fmla="*/ 0 h 183"/>
                    <a:gd name="T78" fmla="*/ 0 w 128"/>
                    <a:gd name="T79" fmla="*/ 0 h 183"/>
                    <a:gd name="T80" fmla="*/ 0 w 128"/>
                    <a:gd name="T81" fmla="*/ 0 h 18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8" h="183">
                      <a:moveTo>
                        <a:pt x="108" y="61"/>
                      </a:moveTo>
                      <a:lnTo>
                        <a:pt x="111" y="80"/>
                      </a:lnTo>
                      <a:lnTo>
                        <a:pt x="109" y="97"/>
                      </a:lnTo>
                      <a:lnTo>
                        <a:pt x="101" y="110"/>
                      </a:lnTo>
                      <a:lnTo>
                        <a:pt x="89" y="123"/>
                      </a:lnTo>
                      <a:lnTo>
                        <a:pt x="75" y="134"/>
                      </a:lnTo>
                      <a:lnTo>
                        <a:pt x="60" y="145"/>
                      </a:lnTo>
                      <a:lnTo>
                        <a:pt x="43" y="156"/>
                      </a:lnTo>
                      <a:lnTo>
                        <a:pt x="29" y="167"/>
                      </a:lnTo>
                      <a:lnTo>
                        <a:pt x="27" y="170"/>
                      </a:lnTo>
                      <a:lnTo>
                        <a:pt x="26" y="172"/>
                      </a:lnTo>
                      <a:lnTo>
                        <a:pt x="26" y="176"/>
                      </a:lnTo>
                      <a:lnTo>
                        <a:pt x="28" y="179"/>
                      </a:lnTo>
                      <a:lnTo>
                        <a:pt x="30" y="182"/>
                      </a:lnTo>
                      <a:lnTo>
                        <a:pt x="34" y="183"/>
                      </a:lnTo>
                      <a:lnTo>
                        <a:pt x="37" y="183"/>
                      </a:lnTo>
                      <a:lnTo>
                        <a:pt x="41" y="182"/>
                      </a:lnTo>
                      <a:lnTo>
                        <a:pt x="58" y="171"/>
                      </a:lnTo>
                      <a:lnTo>
                        <a:pt x="76" y="160"/>
                      </a:lnTo>
                      <a:lnTo>
                        <a:pt x="92" y="147"/>
                      </a:lnTo>
                      <a:lnTo>
                        <a:pt x="108" y="132"/>
                      </a:lnTo>
                      <a:lnTo>
                        <a:pt x="118" y="116"/>
                      </a:lnTo>
                      <a:lnTo>
                        <a:pt x="125" y="98"/>
                      </a:lnTo>
                      <a:lnTo>
                        <a:pt x="128" y="78"/>
                      </a:lnTo>
                      <a:lnTo>
                        <a:pt x="123" y="58"/>
                      </a:lnTo>
                      <a:lnTo>
                        <a:pt x="112" y="41"/>
                      </a:lnTo>
                      <a:lnTo>
                        <a:pt x="98" y="28"/>
                      </a:lnTo>
                      <a:lnTo>
                        <a:pt x="80" y="16"/>
                      </a:lnTo>
                      <a:lnTo>
                        <a:pt x="61" y="8"/>
                      </a:lnTo>
                      <a:lnTo>
                        <a:pt x="41" y="2"/>
                      </a:lnTo>
                      <a:lnTo>
                        <a:pt x="23" y="0"/>
                      </a:lnTo>
                      <a:lnTo>
                        <a:pt x="9" y="1"/>
                      </a:lnTo>
                      <a:lnTo>
                        <a:pt x="0" y="6"/>
                      </a:lnTo>
                      <a:lnTo>
                        <a:pt x="16" y="10"/>
                      </a:lnTo>
                      <a:lnTo>
                        <a:pt x="33" y="14"/>
                      </a:lnTo>
                      <a:lnTo>
                        <a:pt x="48" y="17"/>
                      </a:lnTo>
                      <a:lnTo>
                        <a:pt x="63" y="22"/>
                      </a:lnTo>
                      <a:lnTo>
                        <a:pt x="77" y="28"/>
                      </a:lnTo>
                      <a:lnTo>
                        <a:pt x="90" y="36"/>
                      </a:lnTo>
                      <a:lnTo>
                        <a:pt x="101" y="46"/>
                      </a:lnTo>
                      <a:lnTo>
                        <a:pt x="108" y="61"/>
                      </a:lnTo>
                      <a:close/>
                    </a:path>
                  </a:pathLst>
                </a:custGeom>
                <a:solidFill>
                  <a:srgbClr val="000000"/>
                </a:solidFill>
                <a:ln w="9525">
                  <a:solidFill>
                    <a:schemeClr val="bg2"/>
                  </a:solidFill>
                  <a:round/>
                  <a:headEnd/>
                  <a:tailEnd/>
                </a:ln>
              </p:spPr>
              <p:txBody>
                <a:bodyPr/>
                <a:lstStyle/>
                <a:p>
                  <a:endParaRPr lang="en-US"/>
                </a:p>
              </p:txBody>
            </p:sp>
            <p:sp>
              <p:nvSpPr>
                <p:cNvPr id="20858" name="Freeform 1135">
                  <a:extLst>
                    <a:ext uri="{FF2B5EF4-FFF2-40B4-BE49-F238E27FC236}">
                      <a16:creationId xmlns:a16="http://schemas.microsoft.com/office/drawing/2014/main" id="{C2482D39-6805-4FFD-AD4F-AD15F3EC83D8}"/>
                    </a:ext>
                  </a:extLst>
                </p:cNvPr>
                <p:cNvSpPr>
                  <a:spLocks/>
                </p:cNvSpPr>
                <p:nvPr/>
              </p:nvSpPr>
              <p:spPr bwMode="auto">
                <a:xfrm>
                  <a:off x="5070" y="2650"/>
                  <a:ext cx="112" cy="88"/>
                </a:xfrm>
                <a:custGeom>
                  <a:avLst/>
                  <a:gdLst>
                    <a:gd name="T0" fmla="*/ 0 w 323"/>
                    <a:gd name="T1" fmla="*/ 0 h 379"/>
                    <a:gd name="T2" fmla="*/ 0 w 323"/>
                    <a:gd name="T3" fmla="*/ 0 h 379"/>
                    <a:gd name="T4" fmla="*/ 0 w 323"/>
                    <a:gd name="T5" fmla="*/ 0 h 379"/>
                    <a:gd name="T6" fmla="*/ 0 w 323"/>
                    <a:gd name="T7" fmla="*/ 0 h 379"/>
                    <a:gd name="T8" fmla="*/ 0 w 323"/>
                    <a:gd name="T9" fmla="*/ 0 h 379"/>
                    <a:gd name="T10" fmla="*/ 0 w 323"/>
                    <a:gd name="T11" fmla="*/ 0 h 379"/>
                    <a:gd name="T12" fmla="*/ 0 w 323"/>
                    <a:gd name="T13" fmla="*/ 0 h 379"/>
                    <a:gd name="T14" fmla="*/ 0 w 323"/>
                    <a:gd name="T15" fmla="*/ 0 h 379"/>
                    <a:gd name="T16" fmla="*/ 0 w 323"/>
                    <a:gd name="T17" fmla="*/ 0 h 379"/>
                    <a:gd name="T18" fmla="*/ 0 w 323"/>
                    <a:gd name="T19" fmla="*/ 0 h 379"/>
                    <a:gd name="T20" fmla="*/ 0 w 323"/>
                    <a:gd name="T21" fmla="*/ 0 h 379"/>
                    <a:gd name="T22" fmla="*/ 0 w 323"/>
                    <a:gd name="T23" fmla="*/ 0 h 379"/>
                    <a:gd name="T24" fmla="*/ 0 w 323"/>
                    <a:gd name="T25" fmla="*/ 0 h 379"/>
                    <a:gd name="T26" fmla="*/ 0 w 323"/>
                    <a:gd name="T27" fmla="*/ 0 h 379"/>
                    <a:gd name="T28" fmla="*/ 0 w 323"/>
                    <a:gd name="T29" fmla="*/ 0 h 379"/>
                    <a:gd name="T30" fmla="*/ 0 w 323"/>
                    <a:gd name="T31" fmla="*/ 0 h 379"/>
                    <a:gd name="T32" fmla="*/ 0 w 323"/>
                    <a:gd name="T33" fmla="*/ 0 h 379"/>
                    <a:gd name="T34" fmla="*/ 0 w 323"/>
                    <a:gd name="T35" fmla="*/ 0 h 379"/>
                    <a:gd name="T36" fmla="*/ 0 w 323"/>
                    <a:gd name="T37" fmla="*/ 0 h 379"/>
                    <a:gd name="T38" fmla="*/ 0 w 323"/>
                    <a:gd name="T39" fmla="*/ 0 h 379"/>
                    <a:gd name="T40" fmla="*/ 0 w 323"/>
                    <a:gd name="T41" fmla="*/ 0 h 379"/>
                    <a:gd name="T42" fmla="*/ 0 w 323"/>
                    <a:gd name="T43" fmla="*/ 0 h 379"/>
                    <a:gd name="T44" fmla="*/ 0 w 323"/>
                    <a:gd name="T45" fmla="*/ 0 h 379"/>
                    <a:gd name="T46" fmla="*/ 0 w 323"/>
                    <a:gd name="T47" fmla="*/ 0 h 379"/>
                    <a:gd name="T48" fmla="*/ 0 w 323"/>
                    <a:gd name="T49" fmla="*/ 0 h 379"/>
                    <a:gd name="T50" fmla="*/ 0 w 323"/>
                    <a:gd name="T51" fmla="*/ 0 h 379"/>
                    <a:gd name="T52" fmla="*/ 0 w 323"/>
                    <a:gd name="T53" fmla="*/ 0 h 379"/>
                    <a:gd name="T54" fmla="*/ 0 w 323"/>
                    <a:gd name="T55" fmla="*/ 0 h 379"/>
                    <a:gd name="T56" fmla="*/ 0 w 323"/>
                    <a:gd name="T57" fmla="*/ 0 h 379"/>
                    <a:gd name="T58" fmla="*/ 0 w 323"/>
                    <a:gd name="T59" fmla="*/ 0 h 379"/>
                    <a:gd name="T60" fmla="*/ 0 w 323"/>
                    <a:gd name="T61" fmla="*/ 0 h 379"/>
                    <a:gd name="T62" fmla="*/ 0 w 323"/>
                    <a:gd name="T63" fmla="*/ 0 h 379"/>
                    <a:gd name="T64" fmla="*/ 0 w 323"/>
                    <a:gd name="T65" fmla="*/ 0 h 379"/>
                    <a:gd name="T66" fmla="*/ 0 w 323"/>
                    <a:gd name="T67" fmla="*/ 0 h 379"/>
                    <a:gd name="T68" fmla="*/ 0 w 323"/>
                    <a:gd name="T69" fmla="*/ 0 h 379"/>
                    <a:gd name="T70" fmla="*/ 0 w 323"/>
                    <a:gd name="T71" fmla="*/ 0 h 379"/>
                    <a:gd name="T72" fmla="*/ 0 w 323"/>
                    <a:gd name="T73" fmla="*/ 0 h 379"/>
                    <a:gd name="T74" fmla="*/ 0 w 323"/>
                    <a:gd name="T75" fmla="*/ 0 h 379"/>
                    <a:gd name="T76" fmla="*/ 0 w 323"/>
                    <a:gd name="T77" fmla="*/ 0 h 379"/>
                    <a:gd name="T78" fmla="*/ 0 w 323"/>
                    <a:gd name="T79" fmla="*/ 0 h 379"/>
                    <a:gd name="T80" fmla="*/ 0 w 323"/>
                    <a:gd name="T81" fmla="*/ 0 h 379"/>
                    <a:gd name="T82" fmla="*/ 0 w 323"/>
                    <a:gd name="T83" fmla="*/ 0 h 379"/>
                    <a:gd name="T84" fmla="*/ 0 w 323"/>
                    <a:gd name="T85" fmla="*/ 0 h 379"/>
                    <a:gd name="T86" fmla="*/ 0 w 323"/>
                    <a:gd name="T87" fmla="*/ 0 h 3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3" h="379">
                      <a:moveTo>
                        <a:pt x="126" y="50"/>
                      </a:moveTo>
                      <a:lnTo>
                        <a:pt x="101" y="70"/>
                      </a:lnTo>
                      <a:lnTo>
                        <a:pt x="76" y="92"/>
                      </a:lnTo>
                      <a:lnTo>
                        <a:pt x="54" y="115"/>
                      </a:lnTo>
                      <a:lnTo>
                        <a:pt x="34" y="140"/>
                      </a:lnTo>
                      <a:lnTo>
                        <a:pt x="18" y="167"/>
                      </a:lnTo>
                      <a:lnTo>
                        <a:pt x="6" y="196"/>
                      </a:lnTo>
                      <a:lnTo>
                        <a:pt x="0" y="227"/>
                      </a:lnTo>
                      <a:lnTo>
                        <a:pt x="1" y="259"/>
                      </a:lnTo>
                      <a:lnTo>
                        <a:pt x="4" y="267"/>
                      </a:lnTo>
                      <a:lnTo>
                        <a:pt x="7" y="277"/>
                      </a:lnTo>
                      <a:lnTo>
                        <a:pt x="11" y="283"/>
                      </a:lnTo>
                      <a:lnTo>
                        <a:pt x="15" y="291"/>
                      </a:lnTo>
                      <a:lnTo>
                        <a:pt x="21" y="298"/>
                      </a:lnTo>
                      <a:lnTo>
                        <a:pt x="27" y="305"/>
                      </a:lnTo>
                      <a:lnTo>
                        <a:pt x="34" y="311"/>
                      </a:lnTo>
                      <a:lnTo>
                        <a:pt x="41" y="316"/>
                      </a:lnTo>
                      <a:lnTo>
                        <a:pt x="57" y="325"/>
                      </a:lnTo>
                      <a:lnTo>
                        <a:pt x="72" y="333"/>
                      </a:lnTo>
                      <a:lnTo>
                        <a:pt x="87" y="340"/>
                      </a:lnTo>
                      <a:lnTo>
                        <a:pt x="103" y="345"/>
                      </a:lnTo>
                      <a:lnTo>
                        <a:pt x="120" y="351"/>
                      </a:lnTo>
                      <a:lnTo>
                        <a:pt x="136" y="356"/>
                      </a:lnTo>
                      <a:lnTo>
                        <a:pt x="153" y="360"/>
                      </a:lnTo>
                      <a:lnTo>
                        <a:pt x="169" y="364"/>
                      </a:lnTo>
                      <a:lnTo>
                        <a:pt x="187" y="367"/>
                      </a:lnTo>
                      <a:lnTo>
                        <a:pt x="204" y="370"/>
                      </a:lnTo>
                      <a:lnTo>
                        <a:pt x="221" y="372"/>
                      </a:lnTo>
                      <a:lnTo>
                        <a:pt x="238" y="374"/>
                      </a:lnTo>
                      <a:lnTo>
                        <a:pt x="256" y="375"/>
                      </a:lnTo>
                      <a:lnTo>
                        <a:pt x="273" y="376"/>
                      </a:lnTo>
                      <a:lnTo>
                        <a:pt x="290" y="378"/>
                      </a:lnTo>
                      <a:lnTo>
                        <a:pt x="307" y="379"/>
                      </a:lnTo>
                      <a:lnTo>
                        <a:pt x="312" y="379"/>
                      </a:lnTo>
                      <a:lnTo>
                        <a:pt x="317" y="375"/>
                      </a:lnTo>
                      <a:lnTo>
                        <a:pt x="320" y="372"/>
                      </a:lnTo>
                      <a:lnTo>
                        <a:pt x="323" y="366"/>
                      </a:lnTo>
                      <a:lnTo>
                        <a:pt x="323" y="360"/>
                      </a:lnTo>
                      <a:lnTo>
                        <a:pt x="320" y="356"/>
                      </a:lnTo>
                      <a:lnTo>
                        <a:pt x="316" y="352"/>
                      </a:lnTo>
                      <a:lnTo>
                        <a:pt x="311" y="351"/>
                      </a:lnTo>
                      <a:lnTo>
                        <a:pt x="295" y="351"/>
                      </a:lnTo>
                      <a:lnTo>
                        <a:pt x="279" y="351"/>
                      </a:lnTo>
                      <a:lnTo>
                        <a:pt x="263" y="350"/>
                      </a:lnTo>
                      <a:lnTo>
                        <a:pt x="248" y="349"/>
                      </a:lnTo>
                      <a:lnTo>
                        <a:pt x="231" y="348"/>
                      </a:lnTo>
                      <a:lnTo>
                        <a:pt x="215" y="345"/>
                      </a:lnTo>
                      <a:lnTo>
                        <a:pt x="200" y="343"/>
                      </a:lnTo>
                      <a:lnTo>
                        <a:pt x="183" y="341"/>
                      </a:lnTo>
                      <a:lnTo>
                        <a:pt x="168" y="337"/>
                      </a:lnTo>
                      <a:lnTo>
                        <a:pt x="151" y="334"/>
                      </a:lnTo>
                      <a:lnTo>
                        <a:pt x="136" y="329"/>
                      </a:lnTo>
                      <a:lnTo>
                        <a:pt x="121" y="325"/>
                      </a:lnTo>
                      <a:lnTo>
                        <a:pt x="106" y="320"/>
                      </a:lnTo>
                      <a:lnTo>
                        <a:pt x="92" y="313"/>
                      </a:lnTo>
                      <a:lnTo>
                        <a:pt x="76" y="306"/>
                      </a:lnTo>
                      <a:lnTo>
                        <a:pt x="62" y="300"/>
                      </a:lnTo>
                      <a:lnTo>
                        <a:pt x="51" y="291"/>
                      </a:lnTo>
                      <a:lnTo>
                        <a:pt x="41" y="280"/>
                      </a:lnTo>
                      <a:lnTo>
                        <a:pt x="35" y="269"/>
                      </a:lnTo>
                      <a:lnTo>
                        <a:pt x="31" y="255"/>
                      </a:lnTo>
                      <a:lnTo>
                        <a:pt x="31" y="239"/>
                      </a:lnTo>
                      <a:lnTo>
                        <a:pt x="33" y="218"/>
                      </a:lnTo>
                      <a:lnTo>
                        <a:pt x="38" y="197"/>
                      </a:lnTo>
                      <a:lnTo>
                        <a:pt x="42" y="182"/>
                      </a:lnTo>
                      <a:lnTo>
                        <a:pt x="51" y="165"/>
                      </a:lnTo>
                      <a:lnTo>
                        <a:pt x="60" y="150"/>
                      </a:lnTo>
                      <a:lnTo>
                        <a:pt x="68" y="136"/>
                      </a:lnTo>
                      <a:lnTo>
                        <a:pt x="79" y="124"/>
                      </a:lnTo>
                      <a:lnTo>
                        <a:pt x="89" y="111"/>
                      </a:lnTo>
                      <a:lnTo>
                        <a:pt x="101" y="100"/>
                      </a:lnTo>
                      <a:lnTo>
                        <a:pt x="114" y="88"/>
                      </a:lnTo>
                      <a:lnTo>
                        <a:pt x="129" y="76"/>
                      </a:lnTo>
                      <a:lnTo>
                        <a:pt x="144" y="64"/>
                      </a:lnTo>
                      <a:lnTo>
                        <a:pt x="162" y="53"/>
                      </a:lnTo>
                      <a:lnTo>
                        <a:pt x="181" y="41"/>
                      </a:lnTo>
                      <a:lnTo>
                        <a:pt x="201" y="31"/>
                      </a:lnTo>
                      <a:lnTo>
                        <a:pt x="219" y="22"/>
                      </a:lnTo>
                      <a:lnTo>
                        <a:pt x="237" y="14"/>
                      </a:lnTo>
                      <a:lnTo>
                        <a:pt x="253" y="7"/>
                      </a:lnTo>
                      <a:lnTo>
                        <a:pt x="268" y="1"/>
                      </a:lnTo>
                      <a:lnTo>
                        <a:pt x="255" y="0"/>
                      </a:lnTo>
                      <a:lnTo>
                        <a:pt x="238" y="1"/>
                      </a:lnTo>
                      <a:lnTo>
                        <a:pt x="221" y="5"/>
                      </a:lnTo>
                      <a:lnTo>
                        <a:pt x="201" y="11"/>
                      </a:lnTo>
                      <a:lnTo>
                        <a:pt x="181" y="19"/>
                      </a:lnTo>
                      <a:lnTo>
                        <a:pt x="161" y="28"/>
                      </a:lnTo>
                      <a:lnTo>
                        <a:pt x="142" y="39"/>
                      </a:lnTo>
                      <a:lnTo>
                        <a:pt x="126" y="50"/>
                      </a:lnTo>
                      <a:close/>
                    </a:path>
                  </a:pathLst>
                </a:custGeom>
                <a:solidFill>
                  <a:srgbClr val="000000"/>
                </a:solidFill>
                <a:ln w="9525">
                  <a:solidFill>
                    <a:schemeClr val="bg2"/>
                  </a:solidFill>
                  <a:round/>
                  <a:headEnd/>
                  <a:tailEnd/>
                </a:ln>
              </p:spPr>
              <p:txBody>
                <a:bodyPr/>
                <a:lstStyle/>
                <a:p>
                  <a:endParaRPr lang="en-US"/>
                </a:p>
              </p:txBody>
            </p:sp>
            <p:sp>
              <p:nvSpPr>
                <p:cNvPr id="20859" name="Freeform 1136">
                  <a:extLst>
                    <a:ext uri="{FF2B5EF4-FFF2-40B4-BE49-F238E27FC236}">
                      <a16:creationId xmlns:a16="http://schemas.microsoft.com/office/drawing/2014/main" id="{77491A74-8923-40EF-AA8C-64B29B999C5F}"/>
                    </a:ext>
                  </a:extLst>
                </p:cNvPr>
                <p:cNvSpPr>
                  <a:spLocks/>
                </p:cNvSpPr>
                <p:nvPr/>
              </p:nvSpPr>
              <p:spPr bwMode="auto">
                <a:xfrm>
                  <a:off x="5229" y="2647"/>
                  <a:ext cx="99" cy="59"/>
                </a:xfrm>
                <a:custGeom>
                  <a:avLst/>
                  <a:gdLst>
                    <a:gd name="T0" fmla="*/ 0 w 282"/>
                    <a:gd name="T1" fmla="*/ 0 h 253"/>
                    <a:gd name="T2" fmla="*/ 0 w 282"/>
                    <a:gd name="T3" fmla="*/ 0 h 253"/>
                    <a:gd name="T4" fmla="*/ 0 w 282"/>
                    <a:gd name="T5" fmla="*/ 0 h 253"/>
                    <a:gd name="T6" fmla="*/ 0 w 282"/>
                    <a:gd name="T7" fmla="*/ 0 h 253"/>
                    <a:gd name="T8" fmla="*/ 0 w 282"/>
                    <a:gd name="T9" fmla="*/ 0 h 253"/>
                    <a:gd name="T10" fmla="*/ 0 w 282"/>
                    <a:gd name="T11" fmla="*/ 0 h 253"/>
                    <a:gd name="T12" fmla="*/ 0 w 282"/>
                    <a:gd name="T13" fmla="*/ 0 h 253"/>
                    <a:gd name="T14" fmla="*/ 0 w 282"/>
                    <a:gd name="T15" fmla="*/ 0 h 253"/>
                    <a:gd name="T16" fmla="*/ 0 w 282"/>
                    <a:gd name="T17" fmla="*/ 0 h 253"/>
                    <a:gd name="T18" fmla="*/ 0 w 282"/>
                    <a:gd name="T19" fmla="*/ 0 h 253"/>
                    <a:gd name="T20" fmla="*/ 0 w 282"/>
                    <a:gd name="T21" fmla="*/ 0 h 253"/>
                    <a:gd name="T22" fmla="*/ 0 w 282"/>
                    <a:gd name="T23" fmla="*/ 0 h 253"/>
                    <a:gd name="T24" fmla="*/ 0 w 282"/>
                    <a:gd name="T25" fmla="*/ 0 h 253"/>
                    <a:gd name="T26" fmla="*/ 0 w 282"/>
                    <a:gd name="T27" fmla="*/ 0 h 253"/>
                    <a:gd name="T28" fmla="*/ 0 w 282"/>
                    <a:gd name="T29" fmla="*/ 0 h 253"/>
                    <a:gd name="T30" fmla="*/ 0 w 282"/>
                    <a:gd name="T31" fmla="*/ 0 h 253"/>
                    <a:gd name="T32" fmla="*/ 0 w 282"/>
                    <a:gd name="T33" fmla="*/ 0 h 253"/>
                    <a:gd name="T34" fmla="*/ 0 w 282"/>
                    <a:gd name="T35" fmla="*/ 0 h 253"/>
                    <a:gd name="T36" fmla="*/ 0 w 282"/>
                    <a:gd name="T37" fmla="*/ 0 h 253"/>
                    <a:gd name="T38" fmla="*/ 0 w 282"/>
                    <a:gd name="T39" fmla="*/ 0 h 253"/>
                    <a:gd name="T40" fmla="*/ 0 w 282"/>
                    <a:gd name="T41" fmla="*/ 0 h 253"/>
                    <a:gd name="T42" fmla="*/ 0 w 282"/>
                    <a:gd name="T43" fmla="*/ 0 h 253"/>
                    <a:gd name="T44" fmla="*/ 0 w 282"/>
                    <a:gd name="T45" fmla="*/ 0 h 253"/>
                    <a:gd name="T46" fmla="*/ 0 w 282"/>
                    <a:gd name="T47" fmla="*/ 0 h 253"/>
                    <a:gd name="T48" fmla="*/ 0 w 282"/>
                    <a:gd name="T49" fmla="*/ 0 h 253"/>
                    <a:gd name="T50" fmla="*/ 0 w 282"/>
                    <a:gd name="T51" fmla="*/ 0 h 253"/>
                    <a:gd name="T52" fmla="*/ 0 w 282"/>
                    <a:gd name="T53" fmla="*/ 0 h 253"/>
                    <a:gd name="T54" fmla="*/ 0 w 282"/>
                    <a:gd name="T55" fmla="*/ 0 h 253"/>
                    <a:gd name="T56" fmla="*/ 0 w 282"/>
                    <a:gd name="T57" fmla="*/ 0 h 253"/>
                    <a:gd name="T58" fmla="*/ 0 w 282"/>
                    <a:gd name="T59" fmla="*/ 0 h 253"/>
                    <a:gd name="T60" fmla="*/ 0 w 282"/>
                    <a:gd name="T61" fmla="*/ 0 h 253"/>
                    <a:gd name="T62" fmla="*/ 0 w 282"/>
                    <a:gd name="T63" fmla="*/ 0 h 253"/>
                    <a:gd name="T64" fmla="*/ 0 w 282"/>
                    <a:gd name="T65" fmla="*/ 0 h 253"/>
                    <a:gd name="T66" fmla="*/ 0 w 282"/>
                    <a:gd name="T67" fmla="*/ 0 h 253"/>
                    <a:gd name="T68" fmla="*/ 0 w 282"/>
                    <a:gd name="T69" fmla="*/ 0 h 253"/>
                    <a:gd name="T70" fmla="*/ 0 w 282"/>
                    <a:gd name="T71" fmla="*/ 0 h 253"/>
                    <a:gd name="T72" fmla="*/ 0 w 282"/>
                    <a:gd name="T73" fmla="*/ 0 h 253"/>
                    <a:gd name="T74" fmla="*/ 0 w 282"/>
                    <a:gd name="T75" fmla="*/ 0 h 253"/>
                    <a:gd name="T76" fmla="*/ 0 w 282"/>
                    <a:gd name="T77" fmla="*/ 0 h 253"/>
                    <a:gd name="T78" fmla="*/ 0 w 282"/>
                    <a:gd name="T79" fmla="*/ 0 h 253"/>
                    <a:gd name="T80" fmla="*/ 0 w 282"/>
                    <a:gd name="T81" fmla="*/ 0 h 253"/>
                    <a:gd name="T82" fmla="*/ 0 w 282"/>
                    <a:gd name="T83" fmla="*/ 0 h 253"/>
                    <a:gd name="T84" fmla="*/ 0 w 282"/>
                    <a:gd name="T85" fmla="*/ 0 h 253"/>
                    <a:gd name="T86" fmla="*/ 0 w 282"/>
                    <a:gd name="T87" fmla="*/ 0 h 253"/>
                    <a:gd name="T88" fmla="*/ 0 w 282"/>
                    <a:gd name="T89" fmla="*/ 0 h 253"/>
                    <a:gd name="T90" fmla="*/ 0 w 282"/>
                    <a:gd name="T91" fmla="*/ 0 h 253"/>
                    <a:gd name="T92" fmla="*/ 0 w 282"/>
                    <a:gd name="T93" fmla="*/ 0 h 253"/>
                    <a:gd name="T94" fmla="*/ 0 w 282"/>
                    <a:gd name="T95" fmla="*/ 0 h 253"/>
                    <a:gd name="T96" fmla="*/ 0 w 282"/>
                    <a:gd name="T97" fmla="*/ 0 h 253"/>
                    <a:gd name="T98" fmla="*/ 0 w 282"/>
                    <a:gd name="T99" fmla="*/ 0 h 253"/>
                    <a:gd name="T100" fmla="*/ 0 w 282"/>
                    <a:gd name="T101" fmla="*/ 0 h 253"/>
                    <a:gd name="T102" fmla="*/ 0 w 282"/>
                    <a:gd name="T103" fmla="*/ 0 h 253"/>
                    <a:gd name="T104" fmla="*/ 0 w 282"/>
                    <a:gd name="T105" fmla="*/ 0 h 253"/>
                    <a:gd name="T106" fmla="*/ 0 w 282"/>
                    <a:gd name="T107" fmla="*/ 0 h 253"/>
                    <a:gd name="T108" fmla="*/ 0 w 282"/>
                    <a:gd name="T109" fmla="*/ 0 h 253"/>
                    <a:gd name="T110" fmla="*/ 0 w 282"/>
                    <a:gd name="T111" fmla="*/ 0 h 253"/>
                    <a:gd name="T112" fmla="*/ 0 w 282"/>
                    <a:gd name="T113" fmla="*/ 0 h 253"/>
                    <a:gd name="T114" fmla="*/ 0 w 282"/>
                    <a:gd name="T115" fmla="*/ 0 h 253"/>
                    <a:gd name="T116" fmla="*/ 0 w 282"/>
                    <a:gd name="T117" fmla="*/ 0 h 253"/>
                    <a:gd name="T118" fmla="*/ 0 w 282"/>
                    <a:gd name="T119" fmla="*/ 0 h 253"/>
                    <a:gd name="T120" fmla="*/ 0 w 282"/>
                    <a:gd name="T121" fmla="*/ 0 h 25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2" h="253">
                      <a:moveTo>
                        <a:pt x="235" y="78"/>
                      </a:moveTo>
                      <a:lnTo>
                        <a:pt x="248" y="92"/>
                      </a:lnTo>
                      <a:lnTo>
                        <a:pt x="255" y="108"/>
                      </a:lnTo>
                      <a:lnTo>
                        <a:pt x="259" y="125"/>
                      </a:lnTo>
                      <a:lnTo>
                        <a:pt x="259" y="144"/>
                      </a:lnTo>
                      <a:lnTo>
                        <a:pt x="257" y="159"/>
                      </a:lnTo>
                      <a:lnTo>
                        <a:pt x="252" y="171"/>
                      </a:lnTo>
                      <a:lnTo>
                        <a:pt x="244" y="184"/>
                      </a:lnTo>
                      <a:lnTo>
                        <a:pt x="236" y="194"/>
                      </a:lnTo>
                      <a:lnTo>
                        <a:pt x="225" y="206"/>
                      </a:lnTo>
                      <a:lnTo>
                        <a:pt x="215" y="215"/>
                      </a:lnTo>
                      <a:lnTo>
                        <a:pt x="204" y="225"/>
                      </a:lnTo>
                      <a:lnTo>
                        <a:pt x="194" y="236"/>
                      </a:lnTo>
                      <a:lnTo>
                        <a:pt x="191" y="239"/>
                      </a:lnTo>
                      <a:lnTo>
                        <a:pt x="190" y="242"/>
                      </a:lnTo>
                      <a:lnTo>
                        <a:pt x="191" y="246"/>
                      </a:lnTo>
                      <a:lnTo>
                        <a:pt x="194" y="249"/>
                      </a:lnTo>
                      <a:lnTo>
                        <a:pt x="197" y="252"/>
                      </a:lnTo>
                      <a:lnTo>
                        <a:pt x="201" y="253"/>
                      </a:lnTo>
                      <a:lnTo>
                        <a:pt x="205" y="252"/>
                      </a:lnTo>
                      <a:lnTo>
                        <a:pt x="209" y="249"/>
                      </a:lnTo>
                      <a:lnTo>
                        <a:pt x="232" y="234"/>
                      </a:lnTo>
                      <a:lnTo>
                        <a:pt x="251" y="215"/>
                      </a:lnTo>
                      <a:lnTo>
                        <a:pt x="267" y="192"/>
                      </a:lnTo>
                      <a:lnTo>
                        <a:pt x="278" y="168"/>
                      </a:lnTo>
                      <a:lnTo>
                        <a:pt x="282" y="141"/>
                      </a:lnTo>
                      <a:lnTo>
                        <a:pt x="279" y="116"/>
                      </a:lnTo>
                      <a:lnTo>
                        <a:pt x="270" y="92"/>
                      </a:lnTo>
                      <a:lnTo>
                        <a:pt x="251" y="70"/>
                      </a:lnTo>
                      <a:lnTo>
                        <a:pt x="237" y="59"/>
                      </a:lnTo>
                      <a:lnTo>
                        <a:pt x="221" y="48"/>
                      </a:lnTo>
                      <a:lnTo>
                        <a:pt x="202" y="39"/>
                      </a:lnTo>
                      <a:lnTo>
                        <a:pt x="183" y="31"/>
                      </a:lnTo>
                      <a:lnTo>
                        <a:pt x="163" y="24"/>
                      </a:lnTo>
                      <a:lnTo>
                        <a:pt x="142" y="18"/>
                      </a:lnTo>
                      <a:lnTo>
                        <a:pt x="122" y="13"/>
                      </a:lnTo>
                      <a:lnTo>
                        <a:pt x="101" y="8"/>
                      </a:lnTo>
                      <a:lnTo>
                        <a:pt x="82" y="5"/>
                      </a:lnTo>
                      <a:lnTo>
                        <a:pt x="63" y="2"/>
                      </a:lnTo>
                      <a:lnTo>
                        <a:pt x="47" y="0"/>
                      </a:lnTo>
                      <a:lnTo>
                        <a:pt x="32" y="0"/>
                      </a:lnTo>
                      <a:lnTo>
                        <a:pt x="19" y="0"/>
                      </a:lnTo>
                      <a:lnTo>
                        <a:pt x="10" y="1"/>
                      </a:lnTo>
                      <a:lnTo>
                        <a:pt x="4" y="4"/>
                      </a:lnTo>
                      <a:lnTo>
                        <a:pt x="0" y="6"/>
                      </a:lnTo>
                      <a:lnTo>
                        <a:pt x="12" y="8"/>
                      </a:lnTo>
                      <a:lnTo>
                        <a:pt x="25" y="9"/>
                      </a:lnTo>
                      <a:lnTo>
                        <a:pt x="38" y="12"/>
                      </a:lnTo>
                      <a:lnTo>
                        <a:pt x="52" y="14"/>
                      </a:lnTo>
                      <a:lnTo>
                        <a:pt x="67" y="16"/>
                      </a:lnTo>
                      <a:lnTo>
                        <a:pt x="82" y="18"/>
                      </a:lnTo>
                      <a:lnTo>
                        <a:pt x="97" y="22"/>
                      </a:lnTo>
                      <a:lnTo>
                        <a:pt x="114" y="25"/>
                      </a:lnTo>
                      <a:lnTo>
                        <a:pt x="129" y="30"/>
                      </a:lnTo>
                      <a:lnTo>
                        <a:pt x="146" y="35"/>
                      </a:lnTo>
                      <a:lnTo>
                        <a:pt x="162" y="40"/>
                      </a:lnTo>
                      <a:lnTo>
                        <a:pt x="177" y="46"/>
                      </a:lnTo>
                      <a:lnTo>
                        <a:pt x="192" y="53"/>
                      </a:lnTo>
                      <a:lnTo>
                        <a:pt x="208" y="60"/>
                      </a:lnTo>
                      <a:lnTo>
                        <a:pt x="222" y="69"/>
                      </a:lnTo>
                      <a:lnTo>
                        <a:pt x="235" y="78"/>
                      </a:lnTo>
                      <a:close/>
                    </a:path>
                  </a:pathLst>
                </a:custGeom>
                <a:solidFill>
                  <a:srgbClr val="000000"/>
                </a:solidFill>
                <a:ln w="9525">
                  <a:solidFill>
                    <a:schemeClr val="bg2"/>
                  </a:solidFill>
                  <a:round/>
                  <a:headEnd/>
                  <a:tailEnd/>
                </a:ln>
              </p:spPr>
              <p:txBody>
                <a:bodyPr/>
                <a:lstStyle/>
                <a:p>
                  <a:endParaRPr lang="en-US"/>
                </a:p>
              </p:txBody>
            </p:sp>
            <p:sp>
              <p:nvSpPr>
                <p:cNvPr id="20860" name="Freeform 1137">
                  <a:extLst>
                    <a:ext uri="{FF2B5EF4-FFF2-40B4-BE49-F238E27FC236}">
                      <a16:creationId xmlns:a16="http://schemas.microsoft.com/office/drawing/2014/main" id="{C8E3250F-2063-4BE8-B226-F62430E65229}"/>
                    </a:ext>
                  </a:extLst>
                </p:cNvPr>
                <p:cNvSpPr>
                  <a:spLocks/>
                </p:cNvSpPr>
                <p:nvPr/>
              </p:nvSpPr>
              <p:spPr bwMode="auto">
                <a:xfrm>
                  <a:off x="5030" y="2680"/>
                  <a:ext cx="40" cy="54"/>
                </a:xfrm>
                <a:custGeom>
                  <a:avLst/>
                  <a:gdLst>
                    <a:gd name="T0" fmla="*/ 0 w 115"/>
                    <a:gd name="T1" fmla="*/ 0 h 236"/>
                    <a:gd name="T2" fmla="*/ 0 w 115"/>
                    <a:gd name="T3" fmla="*/ 0 h 236"/>
                    <a:gd name="T4" fmla="*/ 0 w 115"/>
                    <a:gd name="T5" fmla="*/ 0 h 236"/>
                    <a:gd name="T6" fmla="*/ 0 w 115"/>
                    <a:gd name="T7" fmla="*/ 0 h 236"/>
                    <a:gd name="T8" fmla="*/ 0 w 115"/>
                    <a:gd name="T9" fmla="*/ 0 h 236"/>
                    <a:gd name="T10" fmla="*/ 0 w 115"/>
                    <a:gd name="T11" fmla="*/ 0 h 236"/>
                    <a:gd name="T12" fmla="*/ 0 w 115"/>
                    <a:gd name="T13" fmla="*/ 0 h 236"/>
                    <a:gd name="T14" fmla="*/ 0 w 115"/>
                    <a:gd name="T15" fmla="*/ 0 h 236"/>
                    <a:gd name="T16" fmla="*/ 0 w 115"/>
                    <a:gd name="T17" fmla="*/ 0 h 236"/>
                    <a:gd name="T18" fmla="*/ 0 w 115"/>
                    <a:gd name="T19" fmla="*/ 0 h 236"/>
                    <a:gd name="T20" fmla="*/ 0 w 115"/>
                    <a:gd name="T21" fmla="*/ 0 h 236"/>
                    <a:gd name="T22" fmla="*/ 0 w 115"/>
                    <a:gd name="T23" fmla="*/ 0 h 236"/>
                    <a:gd name="T24" fmla="*/ 0 w 115"/>
                    <a:gd name="T25" fmla="*/ 0 h 236"/>
                    <a:gd name="T26" fmla="*/ 0 w 115"/>
                    <a:gd name="T27" fmla="*/ 0 h 236"/>
                    <a:gd name="T28" fmla="*/ 0 w 115"/>
                    <a:gd name="T29" fmla="*/ 0 h 236"/>
                    <a:gd name="T30" fmla="*/ 0 w 115"/>
                    <a:gd name="T31" fmla="*/ 0 h 236"/>
                    <a:gd name="T32" fmla="*/ 0 w 115"/>
                    <a:gd name="T33" fmla="*/ 0 h 236"/>
                    <a:gd name="T34" fmla="*/ 0 w 115"/>
                    <a:gd name="T35" fmla="*/ 0 h 236"/>
                    <a:gd name="T36" fmla="*/ 0 w 115"/>
                    <a:gd name="T37" fmla="*/ 0 h 236"/>
                    <a:gd name="T38" fmla="*/ 0 w 115"/>
                    <a:gd name="T39" fmla="*/ 0 h 236"/>
                    <a:gd name="T40" fmla="*/ 0 w 115"/>
                    <a:gd name="T41" fmla="*/ 0 h 236"/>
                    <a:gd name="T42" fmla="*/ 0 w 115"/>
                    <a:gd name="T43" fmla="*/ 0 h 236"/>
                    <a:gd name="T44" fmla="*/ 0 w 115"/>
                    <a:gd name="T45" fmla="*/ 0 h 236"/>
                    <a:gd name="T46" fmla="*/ 0 w 115"/>
                    <a:gd name="T47" fmla="*/ 0 h 236"/>
                    <a:gd name="T48" fmla="*/ 0 w 115"/>
                    <a:gd name="T49" fmla="*/ 0 h 236"/>
                    <a:gd name="T50" fmla="*/ 0 w 115"/>
                    <a:gd name="T51" fmla="*/ 0 h 236"/>
                    <a:gd name="T52" fmla="*/ 0 w 115"/>
                    <a:gd name="T53" fmla="*/ 0 h 236"/>
                    <a:gd name="T54" fmla="*/ 0 w 115"/>
                    <a:gd name="T55" fmla="*/ 0 h 236"/>
                    <a:gd name="T56" fmla="*/ 0 w 115"/>
                    <a:gd name="T57" fmla="*/ 0 h 236"/>
                    <a:gd name="T58" fmla="*/ 0 w 115"/>
                    <a:gd name="T59" fmla="*/ 0 h 236"/>
                    <a:gd name="T60" fmla="*/ 0 w 115"/>
                    <a:gd name="T61" fmla="*/ 0 h 236"/>
                    <a:gd name="T62" fmla="*/ 0 w 115"/>
                    <a:gd name="T63" fmla="*/ 0 h 236"/>
                    <a:gd name="T64" fmla="*/ 0 w 115"/>
                    <a:gd name="T65" fmla="*/ 0 h 236"/>
                    <a:gd name="T66" fmla="*/ 0 w 115"/>
                    <a:gd name="T67" fmla="*/ 0 h 236"/>
                    <a:gd name="T68" fmla="*/ 0 w 115"/>
                    <a:gd name="T69" fmla="*/ 0 h 236"/>
                    <a:gd name="T70" fmla="*/ 0 w 115"/>
                    <a:gd name="T71" fmla="*/ 0 h 236"/>
                    <a:gd name="T72" fmla="*/ 0 w 115"/>
                    <a:gd name="T73" fmla="*/ 0 h 236"/>
                    <a:gd name="T74" fmla="*/ 0 w 115"/>
                    <a:gd name="T75" fmla="*/ 0 h 236"/>
                    <a:gd name="T76" fmla="*/ 0 w 115"/>
                    <a:gd name="T77" fmla="*/ 0 h 236"/>
                    <a:gd name="T78" fmla="*/ 0 w 115"/>
                    <a:gd name="T79" fmla="*/ 0 h 236"/>
                    <a:gd name="T80" fmla="*/ 0 w 115"/>
                    <a:gd name="T81" fmla="*/ 0 h 2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5" h="236">
                      <a:moveTo>
                        <a:pt x="0" y="128"/>
                      </a:moveTo>
                      <a:lnTo>
                        <a:pt x="0" y="148"/>
                      </a:lnTo>
                      <a:lnTo>
                        <a:pt x="5" y="166"/>
                      </a:lnTo>
                      <a:lnTo>
                        <a:pt x="13" y="184"/>
                      </a:lnTo>
                      <a:lnTo>
                        <a:pt x="24" y="198"/>
                      </a:lnTo>
                      <a:lnTo>
                        <a:pt x="39" y="211"/>
                      </a:lnTo>
                      <a:lnTo>
                        <a:pt x="55" y="223"/>
                      </a:lnTo>
                      <a:lnTo>
                        <a:pt x="74" y="231"/>
                      </a:lnTo>
                      <a:lnTo>
                        <a:pt x="92" y="235"/>
                      </a:lnTo>
                      <a:lnTo>
                        <a:pt x="98" y="236"/>
                      </a:lnTo>
                      <a:lnTo>
                        <a:pt x="104" y="234"/>
                      </a:lnTo>
                      <a:lnTo>
                        <a:pt x="109" y="231"/>
                      </a:lnTo>
                      <a:lnTo>
                        <a:pt x="111" y="226"/>
                      </a:lnTo>
                      <a:lnTo>
                        <a:pt x="111" y="220"/>
                      </a:lnTo>
                      <a:lnTo>
                        <a:pt x="110" y="215"/>
                      </a:lnTo>
                      <a:lnTo>
                        <a:pt x="107" y="210"/>
                      </a:lnTo>
                      <a:lnTo>
                        <a:pt x="101" y="208"/>
                      </a:lnTo>
                      <a:lnTo>
                        <a:pt x="82" y="201"/>
                      </a:lnTo>
                      <a:lnTo>
                        <a:pt x="64" y="192"/>
                      </a:lnTo>
                      <a:lnTo>
                        <a:pt x="50" y="179"/>
                      </a:lnTo>
                      <a:lnTo>
                        <a:pt x="40" y="165"/>
                      </a:lnTo>
                      <a:lnTo>
                        <a:pt x="33" y="148"/>
                      </a:lnTo>
                      <a:lnTo>
                        <a:pt x="29" y="130"/>
                      </a:lnTo>
                      <a:lnTo>
                        <a:pt x="29" y="110"/>
                      </a:lnTo>
                      <a:lnTo>
                        <a:pt x="35" y="89"/>
                      </a:lnTo>
                      <a:lnTo>
                        <a:pt x="43" y="74"/>
                      </a:lnTo>
                      <a:lnTo>
                        <a:pt x="56" y="60"/>
                      </a:lnTo>
                      <a:lnTo>
                        <a:pt x="70" y="46"/>
                      </a:lnTo>
                      <a:lnTo>
                        <a:pt x="85" y="33"/>
                      </a:lnTo>
                      <a:lnTo>
                        <a:pt x="98" y="23"/>
                      </a:lnTo>
                      <a:lnTo>
                        <a:pt x="109" y="12"/>
                      </a:lnTo>
                      <a:lnTo>
                        <a:pt x="115" y="6"/>
                      </a:lnTo>
                      <a:lnTo>
                        <a:pt x="115" y="0"/>
                      </a:lnTo>
                      <a:lnTo>
                        <a:pt x="102" y="4"/>
                      </a:lnTo>
                      <a:lnTo>
                        <a:pt x="85" y="12"/>
                      </a:lnTo>
                      <a:lnTo>
                        <a:pt x="68" y="26"/>
                      </a:lnTo>
                      <a:lnTo>
                        <a:pt x="49" y="42"/>
                      </a:lnTo>
                      <a:lnTo>
                        <a:pt x="32" y="61"/>
                      </a:lnTo>
                      <a:lnTo>
                        <a:pt x="17" y="82"/>
                      </a:lnTo>
                      <a:lnTo>
                        <a:pt x="6" y="105"/>
                      </a:lnTo>
                      <a:lnTo>
                        <a:pt x="0" y="128"/>
                      </a:lnTo>
                      <a:close/>
                    </a:path>
                  </a:pathLst>
                </a:custGeom>
                <a:solidFill>
                  <a:srgbClr val="000000"/>
                </a:solidFill>
                <a:ln w="9525">
                  <a:solidFill>
                    <a:schemeClr val="bg2"/>
                  </a:solidFill>
                  <a:round/>
                  <a:headEnd/>
                  <a:tailEnd/>
                </a:ln>
              </p:spPr>
              <p:txBody>
                <a:bodyPr/>
                <a:lstStyle/>
                <a:p>
                  <a:endParaRPr lang="en-US"/>
                </a:p>
              </p:txBody>
            </p:sp>
            <p:sp>
              <p:nvSpPr>
                <p:cNvPr id="20861" name="Freeform 1138">
                  <a:extLst>
                    <a:ext uri="{FF2B5EF4-FFF2-40B4-BE49-F238E27FC236}">
                      <a16:creationId xmlns:a16="http://schemas.microsoft.com/office/drawing/2014/main" id="{A2620FB9-46B7-44F1-AFF0-C1FF7ABE9FA5}"/>
                    </a:ext>
                  </a:extLst>
                </p:cNvPr>
                <p:cNvSpPr>
                  <a:spLocks/>
                </p:cNvSpPr>
                <p:nvPr/>
              </p:nvSpPr>
              <p:spPr bwMode="auto">
                <a:xfrm>
                  <a:off x="5311" y="2643"/>
                  <a:ext cx="87" cy="73"/>
                </a:xfrm>
                <a:custGeom>
                  <a:avLst/>
                  <a:gdLst>
                    <a:gd name="T0" fmla="*/ 0 w 245"/>
                    <a:gd name="T1" fmla="*/ 0 h 310"/>
                    <a:gd name="T2" fmla="*/ 0 w 245"/>
                    <a:gd name="T3" fmla="*/ 0 h 310"/>
                    <a:gd name="T4" fmla="*/ 0 w 245"/>
                    <a:gd name="T5" fmla="*/ 0 h 310"/>
                    <a:gd name="T6" fmla="*/ 0 w 245"/>
                    <a:gd name="T7" fmla="*/ 0 h 310"/>
                    <a:gd name="T8" fmla="*/ 0 w 245"/>
                    <a:gd name="T9" fmla="*/ 0 h 310"/>
                    <a:gd name="T10" fmla="*/ 0 w 245"/>
                    <a:gd name="T11" fmla="*/ 0 h 310"/>
                    <a:gd name="T12" fmla="*/ 0 w 245"/>
                    <a:gd name="T13" fmla="*/ 0 h 310"/>
                    <a:gd name="T14" fmla="*/ 0 w 245"/>
                    <a:gd name="T15" fmla="*/ 0 h 310"/>
                    <a:gd name="T16" fmla="*/ 0 w 245"/>
                    <a:gd name="T17" fmla="*/ 0 h 310"/>
                    <a:gd name="T18" fmla="*/ 0 w 245"/>
                    <a:gd name="T19" fmla="*/ 0 h 310"/>
                    <a:gd name="T20" fmla="*/ 0 w 245"/>
                    <a:gd name="T21" fmla="*/ 0 h 310"/>
                    <a:gd name="T22" fmla="*/ 0 w 245"/>
                    <a:gd name="T23" fmla="*/ 0 h 310"/>
                    <a:gd name="T24" fmla="*/ 0 w 245"/>
                    <a:gd name="T25" fmla="*/ 0 h 310"/>
                    <a:gd name="T26" fmla="*/ 0 w 245"/>
                    <a:gd name="T27" fmla="*/ 0 h 310"/>
                    <a:gd name="T28" fmla="*/ 0 w 245"/>
                    <a:gd name="T29" fmla="*/ 0 h 310"/>
                    <a:gd name="T30" fmla="*/ 0 w 245"/>
                    <a:gd name="T31" fmla="*/ 0 h 310"/>
                    <a:gd name="T32" fmla="*/ 0 w 245"/>
                    <a:gd name="T33" fmla="*/ 0 h 310"/>
                    <a:gd name="T34" fmla="*/ 0 w 245"/>
                    <a:gd name="T35" fmla="*/ 0 h 310"/>
                    <a:gd name="T36" fmla="*/ 0 w 245"/>
                    <a:gd name="T37" fmla="*/ 0 h 310"/>
                    <a:gd name="T38" fmla="*/ 0 w 245"/>
                    <a:gd name="T39" fmla="*/ 0 h 310"/>
                    <a:gd name="T40" fmla="*/ 0 w 245"/>
                    <a:gd name="T41" fmla="*/ 0 h 310"/>
                    <a:gd name="T42" fmla="*/ 0 w 245"/>
                    <a:gd name="T43" fmla="*/ 0 h 310"/>
                    <a:gd name="T44" fmla="*/ 0 w 245"/>
                    <a:gd name="T45" fmla="*/ 0 h 310"/>
                    <a:gd name="T46" fmla="*/ 0 w 245"/>
                    <a:gd name="T47" fmla="*/ 0 h 310"/>
                    <a:gd name="T48" fmla="*/ 0 w 245"/>
                    <a:gd name="T49" fmla="*/ 0 h 310"/>
                    <a:gd name="T50" fmla="*/ 0 w 245"/>
                    <a:gd name="T51" fmla="*/ 0 h 310"/>
                    <a:gd name="T52" fmla="*/ 0 w 245"/>
                    <a:gd name="T53" fmla="*/ 0 h 310"/>
                    <a:gd name="T54" fmla="*/ 0 w 245"/>
                    <a:gd name="T55" fmla="*/ 0 h 310"/>
                    <a:gd name="T56" fmla="*/ 0 w 245"/>
                    <a:gd name="T57" fmla="*/ 0 h 310"/>
                    <a:gd name="T58" fmla="*/ 0 w 245"/>
                    <a:gd name="T59" fmla="*/ 0 h 310"/>
                    <a:gd name="T60" fmla="*/ 0 w 245"/>
                    <a:gd name="T61" fmla="*/ 0 h 310"/>
                    <a:gd name="T62" fmla="*/ 0 w 245"/>
                    <a:gd name="T63" fmla="*/ 0 h 310"/>
                    <a:gd name="T64" fmla="*/ 0 w 245"/>
                    <a:gd name="T65" fmla="*/ 0 h 310"/>
                    <a:gd name="T66" fmla="*/ 0 w 245"/>
                    <a:gd name="T67" fmla="*/ 0 h 310"/>
                    <a:gd name="T68" fmla="*/ 0 w 245"/>
                    <a:gd name="T69" fmla="*/ 0 h 310"/>
                    <a:gd name="T70" fmla="*/ 0 w 245"/>
                    <a:gd name="T71" fmla="*/ 0 h 310"/>
                    <a:gd name="T72" fmla="*/ 0 w 245"/>
                    <a:gd name="T73" fmla="*/ 0 h 310"/>
                    <a:gd name="T74" fmla="*/ 0 w 245"/>
                    <a:gd name="T75" fmla="*/ 0 h 3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45" h="310">
                      <a:moveTo>
                        <a:pt x="200" y="116"/>
                      </a:moveTo>
                      <a:lnTo>
                        <a:pt x="208" y="124"/>
                      </a:lnTo>
                      <a:lnTo>
                        <a:pt x="214" y="133"/>
                      </a:lnTo>
                      <a:lnTo>
                        <a:pt x="220" y="144"/>
                      </a:lnTo>
                      <a:lnTo>
                        <a:pt x="223" y="154"/>
                      </a:lnTo>
                      <a:lnTo>
                        <a:pt x="226" y="164"/>
                      </a:lnTo>
                      <a:lnTo>
                        <a:pt x="224" y="176"/>
                      </a:lnTo>
                      <a:lnTo>
                        <a:pt x="222" y="187"/>
                      </a:lnTo>
                      <a:lnTo>
                        <a:pt x="216" y="198"/>
                      </a:lnTo>
                      <a:lnTo>
                        <a:pt x="208" y="209"/>
                      </a:lnTo>
                      <a:lnTo>
                        <a:pt x="199" y="219"/>
                      </a:lnTo>
                      <a:lnTo>
                        <a:pt x="188" y="229"/>
                      </a:lnTo>
                      <a:lnTo>
                        <a:pt x="177" y="238"/>
                      </a:lnTo>
                      <a:lnTo>
                        <a:pt x="166" y="246"/>
                      </a:lnTo>
                      <a:lnTo>
                        <a:pt x="154" y="255"/>
                      </a:lnTo>
                      <a:lnTo>
                        <a:pt x="142" y="264"/>
                      </a:lnTo>
                      <a:lnTo>
                        <a:pt x="132" y="275"/>
                      </a:lnTo>
                      <a:lnTo>
                        <a:pt x="128" y="278"/>
                      </a:lnTo>
                      <a:lnTo>
                        <a:pt x="126" y="283"/>
                      </a:lnTo>
                      <a:lnTo>
                        <a:pt x="124" y="287"/>
                      </a:lnTo>
                      <a:lnTo>
                        <a:pt x="121" y="292"/>
                      </a:lnTo>
                      <a:lnTo>
                        <a:pt x="120" y="296"/>
                      </a:lnTo>
                      <a:lnTo>
                        <a:pt x="120" y="301"/>
                      </a:lnTo>
                      <a:lnTo>
                        <a:pt x="122" y="306"/>
                      </a:lnTo>
                      <a:lnTo>
                        <a:pt x="126" y="309"/>
                      </a:lnTo>
                      <a:lnTo>
                        <a:pt x="131" y="310"/>
                      </a:lnTo>
                      <a:lnTo>
                        <a:pt x="135" y="310"/>
                      </a:lnTo>
                      <a:lnTo>
                        <a:pt x="139" y="309"/>
                      </a:lnTo>
                      <a:lnTo>
                        <a:pt x="142" y="306"/>
                      </a:lnTo>
                      <a:lnTo>
                        <a:pt x="154" y="292"/>
                      </a:lnTo>
                      <a:lnTo>
                        <a:pt x="167" y="280"/>
                      </a:lnTo>
                      <a:lnTo>
                        <a:pt x="180" y="269"/>
                      </a:lnTo>
                      <a:lnTo>
                        <a:pt x="194" y="257"/>
                      </a:lnTo>
                      <a:lnTo>
                        <a:pt x="207" y="246"/>
                      </a:lnTo>
                      <a:lnTo>
                        <a:pt x="220" y="233"/>
                      </a:lnTo>
                      <a:lnTo>
                        <a:pt x="230" y="219"/>
                      </a:lnTo>
                      <a:lnTo>
                        <a:pt x="238" y="204"/>
                      </a:lnTo>
                      <a:lnTo>
                        <a:pt x="244" y="186"/>
                      </a:lnTo>
                      <a:lnTo>
                        <a:pt x="245" y="169"/>
                      </a:lnTo>
                      <a:lnTo>
                        <a:pt x="243" y="152"/>
                      </a:lnTo>
                      <a:lnTo>
                        <a:pt x="237" y="134"/>
                      </a:lnTo>
                      <a:lnTo>
                        <a:pt x="228" y="119"/>
                      </a:lnTo>
                      <a:lnTo>
                        <a:pt x="217" y="105"/>
                      </a:lnTo>
                      <a:lnTo>
                        <a:pt x="203" y="93"/>
                      </a:lnTo>
                      <a:lnTo>
                        <a:pt x="188" y="83"/>
                      </a:lnTo>
                      <a:lnTo>
                        <a:pt x="176" y="76"/>
                      </a:lnTo>
                      <a:lnTo>
                        <a:pt x="163" y="69"/>
                      </a:lnTo>
                      <a:lnTo>
                        <a:pt x="151" y="61"/>
                      </a:lnTo>
                      <a:lnTo>
                        <a:pt x="136" y="54"/>
                      </a:lnTo>
                      <a:lnTo>
                        <a:pt x="122" y="46"/>
                      </a:lnTo>
                      <a:lnTo>
                        <a:pt x="107" y="39"/>
                      </a:lnTo>
                      <a:lnTo>
                        <a:pt x="93" y="31"/>
                      </a:lnTo>
                      <a:lnTo>
                        <a:pt x="79" y="24"/>
                      </a:lnTo>
                      <a:lnTo>
                        <a:pt x="66" y="18"/>
                      </a:lnTo>
                      <a:lnTo>
                        <a:pt x="53" y="13"/>
                      </a:lnTo>
                      <a:lnTo>
                        <a:pt x="40" y="8"/>
                      </a:lnTo>
                      <a:lnTo>
                        <a:pt x="30" y="5"/>
                      </a:lnTo>
                      <a:lnTo>
                        <a:pt x="20" y="1"/>
                      </a:lnTo>
                      <a:lnTo>
                        <a:pt x="12" y="0"/>
                      </a:lnTo>
                      <a:lnTo>
                        <a:pt x="5" y="0"/>
                      </a:lnTo>
                      <a:lnTo>
                        <a:pt x="0" y="2"/>
                      </a:lnTo>
                      <a:lnTo>
                        <a:pt x="11" y="8"/>
                      </a:lnTo>
                      <a:lnTo>
                        <a:pt x="23" y="14"/>
                      </a:lnTo>
                      <a:lnTo>
                        <a:pt x="36" y="20"/>
                      </a:lnTo>
                      <a:lnTo>
                        <a:pt x="47" y="25"/>
                      </a:lnTo>
                      <a:lnTo>
                        <a:pt x="60" y="31"/>
                      </a:lnTo>
                      <a:lnTo>
                        <a:pt x="73" y="37"/>
                      </a:lnTo>
                      <a:lnTo>
                        <a:pt x="86" y="44"/>
                      </a:lnTo>
                      <a:lnTo>
                        <a:pt x="99" y="51"/>
                      </a:lnTo>
                      <a:lnTo>
                        <a:pt x="113" y="57"/>
                      </a:lnTo>
                      <a:lnTo>
                        <a:pt x="126" y="64"/>
                      </a:lnTo>
                      <a:lnTo>
                        <a:pt x="139" y="71"/>
                      </a:lnTo>
                      <a:lnTo>
                        <a:pt x="152" y="79"/>
                      </a:lnTo>
                      <a:lnTo>
                        <a:pt x="165" y="88"/>
                      </a:lnTo>
                      <a:lnTo>
                        <a:pt x="176" y="96"/>
                      </a:lnTo>
                      <a:lnTo>
                        <a:pt x="188" y="106"/>
                      </a:lnTo>
                      <a:lnTo>
                        <a:pt x="200" y="116"/>
                      </a:lnTo>
                      <a:close/>
                    </a:path>
                  </a:pathLst>
                </a:custGeom>
                <a:solidFill>
                  <a:srgbClr val="000000"/>
                </a:solidFill>
                <a:ln w="9525">
                  <a:solidFill>
                    <a:schemeClr val="bg2"/>
                  </a:solidFill>
                  <a:round/>
                  <a:headEnd/>
                  <a:tailEnd/>
                </a:ln>
              </p:spPr>
              <p:txBody>
                <a:bodyPr/>
                <a:lstStyle/>
                <a:p>
                  <a:endParaRPr lang="en-US"/>
                </a:p>
              </p:txBody>
            </p:sp>
          </p:grpSp>
          <p:pic>
            <p:nvPicPr>
              <p:cNvPr id="20849" name="Picture 1139" descr="access_point_stylized_gray_small">
                <a:extLst>
                  <a:ext uri="{FF2B5EF4-FFF2-40B4-BE49-F238E27FC236}">
                    <a16:creationId xmlns:a16="http://schemas.microsoft.com/office/drawing/2014/main" id="{DB68183A-8379-4486-8C62-744D000D175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72" y="3642"/>
                <a:ext cx="43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331" name="Line 1140">
              <a:extLst>
                <a:ext uri="{FF2B5EF4-FFF2-40B4-BE49-F238E27FC236}">
                  <a16:creationId xmlns:a16="http://schemas.microsoft.com/office/drawing/2014/main" id="{B8F37167-A4C9-4AE2-AE9C-D3F6EA811584}"/>
                </a:ext>
              </a:extLst>
            </p:cNvPr>
            <p:cNvSpPr>
              <a:spLocks noChangeShapeType="1"/>
            </p:cNvSpPr>
            <p:nvPr/>
          </p:nvSpPr>
          <p:spPr bwMode="auto">
            <a:xfrm rot="5400000" flipV="1">
              <a:off x="5034" y="3427"/>
              <a:ext cx="2" cy="54"/>
            </a:xfrm>
            <a:prstGeom prst="line">
              <a:avLst/>
            </a:prstGeom>
            <a:noFill/>
            <a:ln w="12700">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667" name="Group 1141">
              <a:extLst>
                <a:ext uri="{FF2B5EF4-FFF2-40B4-BE49-F238E27FC236}">
                  <a16:creationId xmlns:a16="http://schemas.microsoft.com/office/drawing/2014/main" id="{DF45F97F-45AE-4B08-B9DF-49421DAC8C81}"/>
                </a:ext>
              </a:extLst>
            </p:cNvPr>
            <p:cNvGrpSpPr>
              <a:grpSpLocks/>
            </p:cNvGrpSpPr>
            <p:nvPr/>
          </p:nvGrpSpPr>
          <p:grpSpPr bwMode="auto">
            <a:xfrm flipH="1">
              <a:off x="3638" y="2856"/>
              <a:ext cx="261" cy="235"/>
              <a:chOff x="2839" y="3501"/>
              <a:chExt cx="755" cy="803"/>
            </a:xfrm>
          </p:grpSpPr>
          <p:pic>
            <p:nvPicPr>
              <p:cNvPr id="20846" name="Picture 1142" descr="desktop_computer_stylized_medium">
                <a:extLst>
                  <a:ext uri="{FF2B5EF4-FFF2-40B4-BE49-F238E27FC236}">
                    <a16:creationId xmlns:a16="http://schemas.microsoft.com/office/drawing/2014/main" id="{152C1727-97FB-4479-BA28-C74EF254BA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47" name="Freeform 1143">
                <a:extLst>
                  <a:ext uri="{FF2B5EF4-FFF2-40B4-BE49-F238E27FC236}">
                    <a16:creationId xmlns:a16="http://schemas.microsoft.com/office/drawing/2014/main" id="{99E15A55-31D9-4999-8C44-6CBB021038B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0668" name="Group 1144">
              <a:extLst>
                <a:ext uri="{FF2B5EF4-FFF2-40B4-BE49-F238E27FC236}">
                  <a16:creationId xmlns:a16="http://schemas.microsoft.com/office/drawing/2014/main" id="{F2E80322-3AB3-41B1-8C53-E5EEB06BF0BA}"/>
                </a:ext>
              </a:extLst>
            </p:cNvPr>
            <p:cNvGrpSpPr>
              <a:grpSpLocks/>
            </p:cNvGrpSpPr>
            <p:nvPr/>
          </p:nvGrpSpPr>
          <p:grpSpPr bwMode="auto">
            <a:xfrm flipH="1">
              <a:off x="3438" y="3121"/>
              <a:ext cx="304" cy="256"/>
              <a:chOff x="2839" y="3501"/>
              <a:chExt cx="755" cy="803"/>
            </a:xfrm>
          </p:grpSpPr>
          <p:pic>
            <p:nvPicPr>
              <p:cNvPr id="20844" name="Picture 1145" descr="desktop_computer_stylized_medium">
                <a:extLst>
                  <a:ext uri="{FF2B5EF4-FFF2-40B4-BE49-F238E27FC236}">
                    <a16:creationId xmlns:a16="http://schemas.microsoft.com/office/drawing/2014/main" id="{DA2BDEBE-27C3-4F12-849D-D962678AB2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45" name="Freeform 1146">
                <a:extLst>
                  <a:ext uri="{FF2B5EF4-FFF2-40B4-BE49-F238E27FC236}">
                    <a16:creationId xmlns:a16="http://schemas.microsoft.com/office/drawing/2014/main" id="{79AC4F10-CF21-4DE9-8A03-778AE98B95D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0669" name="Group 1147">
              <a:extLst>
                <a:ext uri="{FF2B5EF4-FFF2-40B4-BE49-F238E27FC236}">
                  <a16:creationId xmlns:a16="http://schemas.microsoft.com/office/drawing/2014/main" id="{2DD3968E-FC7D-4BE5-9190-A08AECBB8A06}"/>
                </a:ext>
              </a:extLst>
            </p:cNvPr>
            <p:cNvGrpSpPr>
              <a:grpSpLocks/>
            </p:cNvGrpSpPr>
            <p:nvPr/>
          </p:nvGrpSpPr>
          <p:grpSpPr bwMode="auto">
            <a:xfrm flipH="1">
              <a:off x="3739" y="3311"/>
              <a:ext cx="269" cy="220"/>
              <a:chOff x="2839" y="3501"/>
              <a:chExt cx="755" cy="803"/>
            </a:xfrm>
          </p:grpSpPr>
          <p:pic>
            <p:nvPicPr>
              <p:cNvPr id="20842" name="Picture 1148" descr="desktop_computer_stylized_medium">
                <a:extLst>
                  <a:ext uri="{FF2B5EF4-FFF2-40B4-BE49-F238E27FC236}">
                    <a16:creationId xmlns:a16="http://schemas.microsoft.com/office/drawing/2014/main" id="{6538FA4D-0B5C-4359-8A3B-3F359969048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43" name="Freeform 1149">
                <a:extLst>
                  <a:ext uri="{FF2B5EF4-FFF2-40B4-BE49-F238E27FC236}">
                    <a16:creationId xmlns:a16="http://schemas.microsoft.com/office/drawing/2014/main" id="{3ABCD7DB-DF7D-44AA-ACA5-9D5874021DB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0670" name="Group 1150">
              <a:extLst>
                <a:ext uri="{FF2B5EF4-FFF2-40B4-BE49-F238E27FC236}">
                  <a16:creationId xmlns:a16="http://schemas.microsoft.com/office/drawing/2014/main" id="{82158727-4082-42D3-B548-8BBF161780C4}"/>
                </a:ext>
              </a:extLst>
            </p:cNvPr>
            <p:cNvGrpSpPr>
              <a:grpSpLocks/>
            </p:cNvGrpSpPr>
            <p:nvPr/>
          </p:nvGrpSpPr>
          <p:grpSpPr bwMode="auto">
            <a:xfrm>
              <a:off x="4126" y="3300"/>
              <a:ext cx="269" cy="221"/>
              <a:chOff x="2839" y="3501"/>
              <a:chExt cx="755" cy="803"/>
            </a:xfrm>
          </p:grpSpPr>
          <p:pic>
            <p:nvPicPr>
              <p:cNvPr id="20840" name="Picture 1151" descr="desktop_computer_stylized_medium">
                <a:extLst>
                  <a:ext uri="{FF2B5EF4-FFF2-40B4-BE49-F238E27FC236}">
                    <a16:creationId xmlns:a16="http://schemas.microsoft.com/office/drawing/2014/main" id="{5237D6ED-1276-4A35-A496-A5907281C74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41" name="Freeform 1152">
                <a:extLst>
                  <a:ext uri="{FF2B5EF4-FFF2-40B4-BE49-F238E27FC236}">
                    <a16:creationId xmlns:a16="http://schemas.microsoft.com/office/drawing/2014/main" id="{F8E3E597-2059-4FE6-A2BA-95A4FDA2B5B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20671" name="Picture 1153" descr="car_icon_small">
              <a:extLst>
                <a:ext uri="{FF2B5EF4-FFF2-40B4-BE49-F238E27FC236}">
                  <a16:creationId xmlns:a16="http://schemas.microsoft.com/office/drawing/2014/main" id="{CF931DB3-D30A-4645-9EE9-98305885D4D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95" y="1084"/>
              <a:ext cx="535"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672" name="Group 1154">
              <a:extLst>
                <a:ext uri="{FF2B5EF4-FFF2-40B4-BE49-F238E27FC236}">
                  <a16:creationId xmlns:a16="http://schemas.microsoft.com/office/drawing/2014/main" id="{6A2BB224-3E4F-401C-B5C1-DA77B77A30F2}"/>
                </a:ext>
              </a:extLst>
            </p:cNvPr>
            <p:cNvGrpSpPr>
              <a:grpSpLocks/>
            </p:cNvGrpSpPr>
            <p:nvPr/>
          </p:nvGrpSpPr>
          <p:grpSpPr bwMode="auto">
            <a:xfrm>
              <a:off x="3536" y="974"/>
              <a:ext cx="262" cy="243"/>
              <a:chOff x="2751" y="1851"/>
              <a:chExt cx="462" cy="478"/>
            </a:xfrm>
          </p:grpSpPr>
          <p:pic>
            <p:nvPicPr>
              <p:cNvPr id="20838" name="Picture 1155" descr="iphone_stylized_small">
                <a:extLst>
                  <a:ext uri="{FF2B5EF4-FFF2-40B4-BE49-F238E27FC236}">
                    <a16:creationId xmlns:a16="http://schemas.microsoft.com/office/drawing/2014/main" id="{8CB76830-2C85-471F-B8BA-A6933E5C18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39" name="Picture 1156" descr="antenna_radiation_stylized">
                <a:extLst>
                  <a:ext uri="{FF2B5EF4-FFF2-40B4-BE49-F238E27FC236}">
                    <a16:creationId xmlns:a16="http://schemas.microsoft.com/office/drawing/2014/main" id="{91FC351C-F2F3-4FCC-9F7D-4441B573FEC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673" name="Group 1157">
              <a:extLst>
                <a:ext uri="{FF2B5EF4-FFF2-40B4-BE49-F238E27FC236}">
                  <a16:creationId xmlns:a16="http://schemas.microsoft.com/office/drawing/2014/main" id="{A28AB191-74D9-482C-8340-4ABA7366CDB5}"/>
                </a:ext>
              </a:extLst>
            </p:cNvPr>
            <p:cNvGrpSpPr>
              <a:grpSpLocks/>
            </p:cNvGrpSpPr>
            <p:nvPr/>
          </p:nvGrpSpPr>
          <p:grpSpPr bwMode="auto">
            <a:xfrm>
              <a:off x="5191" y="3151"/>
              <a:ext cx="143" cy="303"/>
              <a:chOff x="4140" y="429"/>
              <a:chExt cx="1425" cy="2396"/>
            </a:xfrm>
          </p:grpSpPr>
          <p:sp>
            <p:nvSpPr>
              <p:cNvPr id="20806" name="Freeform 1158">
                <a:extLst>
                  <a:ext uri="{FF2B5EF4-FFF2-40B4-BE49-F238E27FC236}">
                    <a16:creationId xmlns:a16="http://schemas.microsoft.com/office/drawing/2014/main" id="{07EFF065-747D-4CFC-9E0D-394BD668047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2" name="Rectangle 1159">
                <a:extLst>
                  <a:ext uri="{FF2B5EF4-FFF2-40B4-BE49-F238E27FC236}">
                    <a16:creationId xmlns:a16="http://schemas.microsoft.com/office/drawing/2014/main" id="{E7E53FDC-E9CC-4347-90CD-A155695C3A12}"/>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0808" name="Freeform 1160">
                <a:extLst>
                  <a:ext uri="{FF2B5EF4-FFF2-40B4-BE49-F238E27FC236}">
                    <a16:creationId xmlns:a16="http://schemas.microsoft.com/office/drawing/2014/main" id="{F0A8971D-9FC6-4C41-8B15-E851EEBB875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09" name="Freeform 1161">
                <a:extLst>
                  <a:ext uri="{FF2B5EF4-FFF2-40B4-BE49-F238E27FC236}">
                    <a16:creationId xmlns:a16="http://schemas.microsoft.com/office/drawing/2014/main" id="{0A5ACDA1-BEC9-4297-8D97-08A7256DCFD0}"/>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75" name="Rectangle 1162">
                <a:extLst>
                  <a:ext uri="{FF2B5EF4-FFF2-40B4-BE49-F238E27FC236}">
                    <a16:creationId xmlns:a16="http://schemas.microsoft.com/office/drawing/2014/main" id="{A25EE0B6-AD6F-4618-9C3F-2FB25EC8056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811" name="Group 1163">
                <a:extLst>
                  <a:ext uri="{FF2B5EF4-FFF2-40B4-BE49-F238E27FC236}">
                    <a16:creationId xmlns:a16="http://schemas.microsoft.com/office/drawing/2014/main" id="{66470D4B-87CE-4F24-8B3E-2F987D334678}"/>
                  </a:ext>
                </a:extLst>
              </p:cNvPr>
              <p:cNvGrpSpPr>
                <a:grpSpLocks/>
              </p:cNvGrpSpPr>
              <p:nvPr/>
            </p:nvGrpSpPr>
            <p:grpSpPr bwMode="auto">
              <a:xfrm>
                <a:off x="4749" y="668"/>
                <a:ext cx="581" cy="145"/>
                <a:chOff x="614" y="2568"/>
                <a:chExt cx="725" cy="139"/>
              </a:xfrm>
            </p:grpSpPr>
            <p:sp>
              <p:nvSpPr>
                <p:cNvPr id="6501" name="AutoShape 1164">
                  <a:extLst>
                    <a:ext uri="{FF2B5EF4-FFF2-40B4-BE49-F238E27FC236}">
                      <a16:creationId xmlns:a16="http://schemas.microsoft.com/office/drawing/2014/main" id="{554218B7-E1C2-48FA-A84F-61F61DF80CE4}"/>
                    </a:ext>
                  </a:extLst>
                </p:cNvPr>
                <p:cNvSpPr>
                  <a:spLocks noChangeArrowheads="1"/>
                </p:cNvSpPr>
                <p:nvPr/>
              </p:nvSpPr>
              <p:spPr bwMode="auto">
                <a:xfrm>
                  <a:off x="613" y="2566"/>
                  <a:ext cx="721"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502" name="AutoShape 1165">
                  <a:extLst>
                    <a:ext uri="{FF2B5EF4-FFF2-40B4-BE49-F238E27FC236}">
                      <a16:creationId xmlns:a16="http://schemas.microsoft.com/office/drawing/2014/main" id="{A010E1D4-258A-43D7-8EBA-DEE965B0723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6477" name="Rectangle 1166">
                <a:extLst>
                  <a:ext uri="{FF2B5EF4-FFF2-40B4-BE49-F238E27FC236}">
                    <a16:creationId xmlns:a16="http://schemas.microsoft.com/office/drawing/2014/main" id="{B4AAE349-1DBE-4828-BC4C-CEDB969579A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813" name="Group 1167">
                <a:extLst>
                  <a:ext uri="{FF2B5EF4-FFF2-40B4-BE49-F238E27FC236}">
                    <a16:creationId xmlns:a16="http://schemas.microsoft.com/office/drawing/2014/main" id="{87AFBAE7-1FBD-4A49-8C03-EFCF3F58A363}"/>
                  </a:ext>
                </a:extLst>
              </p:cNvPr>
              <p:cNvGrpSpPr>
                <a:grpSpLocks/>
              </p:cNvGrpSpPr>
              <p:nvPr/>
            </p:nvGrpSpPr>
            <p:grpSpPr bwMode="auto">
              <a:xfrm>
                <a:off x="4747" y="994"/>
                <a:ext cx="581" cy="134"/>
                <a:chOff x="614" y="2568"/>
                <a:chExt cx="725" cy="139"/>
              </a:xfrm>
            </p:grpSpPr>
            <p:sp>
              <p:nvSpPr>
                <p:cNvPr id="6499" name="AutoShape 1168">
                  <a:extLst>
                    <a:ext uri="{FF2B5EF4-FFF2-40B4-BE49-F238E27FC236}">
                      <a16:creationId xmlns:a16="http://schemas.microsoft.com/office/drawing/2014/main" id="{A24BA806-7103-41C6-A40E-298884CB9865}"/>
                    </a:ext>
                  </a:extLst>
                </p:cNvPr>
                <p:cNvSpPr>
                  <a:spLocks noChangeArrowheads="1"/>
                </p:cNvSpPr>
                <p:nvPr/>
              </p:nvSpPr>
              <p:spPr bwMode="auto">
                <a:xfrm>
                  <a:off x="615" y="2564"/>
                  <a:ext cx="721"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500" name="AutoShape 1169">
                  <a:extLst>
                    <a:ext uri="{FF2B5EF4-FFF2-40B4-BE49-F238E27FC236}">
                      <a16:creationId xmlns:a16="http://schemas.microsoft.com/office/drawing/2014/main" id="{1CC2689B-0BAF-441C-9F5B-519DED96F93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6479" name="Rectangle 1170">
                <a:extLst>
                  <a:ext uri="{FF2B5EF4-FFF2-40B4-BE49-F238E27FC236}">
                    <a16:creationId xmlns:a16="http://schemas.microsoft.com/office/drawing/2014/main" id="{41E856E3-5D35-4B5B-A859-CB92D283D00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80" name="Rectangle 1171">
                <a:extLst>
                  <a:ext uri="{FF2B5EF4-FFF2-40B4-BE49-F238E27FC236}">
                    <a16:creationId xmlns:a16="http://schemas.microsoft.com/office/drawing/2014/main" id="{21D52EE8-CDB5-4893-9C12-D50F3A89348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816" name="Group 1172">
                <a:extLst>
                  <a:ext uri="{FF2B5EF4-FFF2-40B4-BE49-F238E27FC236}">
                    <a16:creationId xmlns:a16="http://schemas.microsoft.com/office/drawing/2014/main" id="{1B445FBF-6957-4C03-B08A-D571C04D127A}"/>
                  </a:ext>
                </a:extLst>
              </p:cNvPr>
              <p:cNvGrpSpPr>
                <a:grpSpLocks/>
              </p:cNvGrpSpPr>
              <p:nvPr/>
            </p:nvGrpSpPr>
            <p:grpSpPr bwMode="auto">
              <a:xfrm>
                <a:off x="4735" y="1627"/>
                <a:ext cx="582" cy="151"/>
                <a:chOff x="614" y="2568"/>
                <a:chExt cx="725" cy="139"/>
              </a:xfrm>
            </p:grpSpPr>
            <p:sp>
              <p:nvSpPr>
                <p:cNvPr id="6497" name="AutoShape 1173">
                  <a:extLst>
                    <a:ext uri="{FF2B5EF4-FFF2-40B4-BE49-F238E27FC236}">
                      <a16:creationId xmlns:a16="http://schemas.microsoft.com/office/drawing/2014/main" id="{E0B0B441-8498-49ED-B8DC-F4C155103CF5}"/>
                    </a:ext>
                  </a:extLst>
                </p:cNvPr>
                <p:cNvSpPr>
                  <a:spLocks noChangeArrowheads="1"/>
                </p:cNvSpPr>
                <p:nvPr/>
              </p:nvSpPr>
              <p:spPr bwMode="auto">
                <a:xfrm>
                  <a:off x="618" y="2586"/>
                  <a:ext cx="720" cy="12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98" name="AutoShape 1174">
                  <a:extLst>
                    <a:ext uri="{FF2B5EF4-FFF2-40B4-BE49-F238E27FC236}">
                      <a16:creationId xmlns:a16="http://schemas.microsoft.com/office/drawing/2014/main" id="{817116D3-BA69-49A4-A864-266695BF0F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0817" name="Freeform 1175">
                <a:extLst>
                  <a:ext uri="{FF2B5EF4-FFF2-40B4-BE49-F238E27FC236}">
                    <a16:creationId xmlns:a16="http://schemas.microsoft.com/office/drawing/2014/main" id="{390FCD58-5341-48A6-BE40-68A381D6C4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818" name="Group 1176">
                <a:extLst>
                  <a:ext uri="{FF2B5EF4-FFF2-40B4-BE49-F238E27FC236}">
                    <a16:creationId xmlns:a16="http://schemas.microsoft.com/office/drawing/2014/main" id="{324B7F37-BB85-47E4-A7D2-8A357BFD12D1}"/>
                  </a:ext>
                </a:extLst>
              </p:cNvPr>
              <p:cNvGrpSpPr>
                <a:grpSpLocks/>
              </p:cNvGrpSpPr>
              <p:nvPr/>
            </p:nvGrpSpPr>
            <p:grpSpPr bwMode="auto">
              <a:xfrm>
                <a:off x="4739" y="1327"/>
                <a:ext cx="582" cy="139"/>
                <a:chOff x="614" y="2568"/>
                <a:chExt cx="725" cy="139"/>
              </a:xfrm>
            </p:grpSpPr>
            <p:sp>
              <p:nvSpPr>
                <p:cNvPr id="6495" name="AutoShape 1177">
                  <a:extLst>
                    <a:ext uri="{FF2B5EF4-FFF2-40B4-BE49-F238E27FC236}">
                      <a16:creationId xmlns:a16="http://schemas.microsoft.com/office/drawing/2014/main" id="{7893FA76-EECA-47B1-8F3E-FA22E59A0647}"/>
                    </a:ext>
                  </a:extLst>
                </p:cNvPr>
                <p:cNvSpPr>
                  <a:spLocks noChangeArrowheads="1"/>
                </p:cNvSpPr>
                <p:nvPr/>
              </p:nvSpPr>
              <p:spPr bwMode="auto">
                <a:xfrm>
                  <a:off x="613" y="2571"/>
                  <a:ext cx="732"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96" name="AutoShape 1178">
                  <a:extLst>
                    <a:ext uri="{FF2B5EF4-FFF2-40B4-BE49-F238E27FC236}">
                      <a16:creationId xmlns:a16="http://schemas.microsoft.com/office/drawing/2014/main" id="{881E398B-AB93-4683-918A-1A8F0A6CA12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6484" name="Rectangle 1179">
                <a:extLst>
                  <a:ext uri="{FF2B5EF4-FFF2-40B4-BE49-F238E27FC236}">
                    <a16:creationId xmlns:a16="http://schemas.microsoft.com/office/drawing/2014/main" id="{041FA22A-9BD0-4413-850A-BB4DAD764E8C}"/>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0820" name="Freeform 1180">
                <a:extLst>
                  <a:ext uri="{FF2B5EF4-FFF2-40B4-BE49-F238E27FC236}">
                    <a16:creationId xmlns:a16="http://schemas.microsoft.com/office/drawing/2014/main" id="{7F5CCE32-5F3C-4A66-9B95-B8371A40C8B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821" name="Freeform 1181">
                <a:extLst>
                  <a:ext uri="{FF2B5EF4-FFF2-40B4-BE49-F238E27FC236}">
                    <a16:creationId xmlns:a16="http://schemas.microsoft.com/office/drawing/2014/main" id="{F1959F47-7774-4720-9359-C152364485C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87" name="Oval 1182">
                <a:extLst>
                  <a:ext uri="{FF2B5EF4-FFF2-40B4-BE49-F238E27FC236}">
                    <a16:creationId xmlns:a16="http://schemas.microsoft.com/office/drawing/2014/main" id="{B6855ECF-E9AC-4DC2-8980-66BBD5ED6C37}"/>
                  </a:ext>
                </a:extLst>
              </p:cNvPr>
              <p:cNvSpPr>
                <a:spLocks noChangeArrowheads="1"/>
              </p:cNvSpPr>
              <p:nvPr/>
            </p:nvSpPr>
            <p:spPr bwMode="auto">
              <a:xfrm>
                <a:off x="5515" y="2611"/>
                <a:ext cx="50"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0823" name="Freeform 1183">
                <a:extLst>
                  <a:ext uri="{FF2B5EF4-FFF2-40B4-BE49-F238E27FC236}">
                    <a16:creationId xmlns:a16="http://schemas.microsoft.com/office/drawing/2014/main" id="{3E0097D3-C1C0-4E42-8B90-33FDC5ABF63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89" name="AutoShape 1184">
                <a:extLst>
                  <a:ext uri="{FF2B5EF4-FFF2-40B4-BE49-F238E27FC236}">
                    <a16:creationId xmlns:a16="http://schemas.microsoft.com/office/drawing/2014/main" id="{6297D635-3054-49F7-92C6-D7334F6B72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90" name="AutoShape 1185">
                <a:extLst>
                  <a:ext uri="{FF2B5EF4-FFF2-40B4-BE49-F238E27FC236}">
                    <a16:creationId xmlns:a16="http://schemas.microsoft.com/office/drawing/2014/main" id="{42507E8D-B644-4F65-8BF8-17B2049426D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91" name="Oval 1186">
                <a:extLst>
                  <a:ext uri="{FF2B5EF4-FFF2-40B4-BE49-F238E27FC236}">
                    <a16:creationId xmlns:a16="http://schemas.microsoft.com/office/drawing/2014/main" id="{0D0DC755-6B52-4FBE-ADC8-79A97A7CF7B5}"/>
                  </a:ext>
                </a:extLst>
              </p:cNvPr>
              <p:cNvSpPr>
                <a:spLocks noChangeArrowheads="1"/>
              </p:cNvSpPr>
              <p:nvPr/>
            </p:nvSpPr>
            <p:spPr bwMode="auto">
              <a:xfrm>
                <a:off x="4309" y="2382"/>
                <a:ext cx="159" cy="142"/>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92" name="Oval 1187">
                <a:extLst>
                  <a:ext uri="{FF2B5EF4-FFF2-40B4-BE49-F238E27FC236}">
                    <a16:creationId xmlns:a16="http://schemas.microsoft.com/office/drawing/2014/main" id="{3381E271-63C5-420B-90AD-6F9429C2D612}"/>
                  </a:ext>
                </a:extLst>
              </p:cNvPr>
              <p:cNvSpPr>
                <a:spLocks noChangeArrowheads="1"/>
              </p:cNvSpPr>
              <p:nvPr/>
            </p:nvSpPr>
            <p:spPr bwMode="auto">
              <a:xfrm>
                <a:off x="4489" y="2382"/>
                <a:ext cx="159" cy="142"/>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a:solidFill>
                    <a:srgbClr val="FF0000"/>
                  </a:solidFill>
                  <a:latin typeface="Arial" charset="0"/>
                  <a:ea typeface="ＭＳ Ｐゴシック" charset="0"/>
                  <a:cs typeface="Arial" charset="0"/>
                </a:endParaRPr>
              </a:p>
            </p:txBody>
          </p:sp>
          <p:sp>
            <p:nvSpPr>
              <p:cNvPr id="6493" name="Oval 1188">
                <a:extLst>
                  <a:ext uri="{FF2B5EF4-FFF2-40B4-BE49-F238E27FC236}">
                    <a16:creationId xmlns:a16="http://schemas.microsoft.com/office/drawing/2014/main" id="{05E2233B-1393-4CE0-975F-35FDF7E2A0DD}"/>
                  </a:ext>
                </a:extLst>
              </p:cNvPr>
              <p:cNvSpPr>
                <a:spLocks noChangeArrowheads="1"/>
              </p:cNvSpPr>
              <p:nvPr/>
            </p:nvSpPr>
            <p:spPr bwMode="auto">
              <a:xfrm>
                <a:off x="4658" y="2382"/>
                <a:ext cx="159" cy="142"/>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94" name="Rectangle 1189">
                <a:extLst>
                  <a:ext uri="{FF2B5EF4-FFF2-40B4-BE49-F238E27FC236}">
                    <a16:creationId xmlns:a16="http://schemas.microsoft.com/office/drawing/2014/main" id="{435D4985-E299-41A3-B2FB-0C38C36DEE6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674" name="Group 1190">
              <a:extLst>
                <a:ext uri="{FF2B5EF4-FFF2-40B4-BE49-F238E27FC236}">
                  <a16:creationId xmlns:a16="http://schemas.microsoft.com/office/drawing/2014/main" id="{243B6F23-01DA-4B2E-9371-6C7A27F34648}"/>
                </a:ext>
              </a:extLst>
            </p:cNvPr>
            <p:cNvGrpSpPr>
              <a:grpSpLocks/>
            </p:cNvGrpSpPr>
            <p:nvPr/>
          </p:nvGrpSpPr>
          <p:grpSpPr bwMode="auto">
            <a:xfrm>
              <a:off x="4992" y="3341"/>
              <a:ext cx="143" cy="303"/>
              <a:chOff x="4140" y="429"/>
              <a:chExt cx="1425" cy="2396"/>
            </a:xfrm>
          </p:grpSpPr>
          <p:sp>
            <p:nvSpPr>
              <p:cNvPr id="20774" name="Freeform 1191">
                <a:extLst>
                  <a:ext uri="{FF2B5EF4-FFF2-40B4-BE49-F238E27FC236}">
                    <a16:creationId xmlns:a16="http://schemas.microsoft.com/office/drawing/2014/main" id="{BDA79648-9453-424C-85F6-D3A933B7E00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40" name="Rectangle 1192">
                <a:extLst>
                  <a:ext uri="{FF2B5EF4-FFF2-40B4-BE49-F238E27FC236}">
                    <a16:creationId xmlns:a16="http://schemas.microsoft.com/office/drawing/2014/main" id="{5E084CF5-3B67-4C35-8FD1-D3C2BE3EFFD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0776" name="Freeform 1193">
                <a:extLst>
                  <a:ext uri="{FF2B5EF4-FFF2-40B4-BE49-F238E27FC236}">
                    <a16:creationId xmlns:a16="http://schemas.microsoft.com/office/drawing/2014/main" id="{265C599C-DC36-4233-8193-5B8AD9F6FB7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77" name="Freeform 1194">
                <a:extLst>
                  <a:ext uri="{FF2B5EF4-FFF2-40B4-BE49-F238E27FC236}">
                    <a16:creationId xmlns:a16="http://schemas.microsoft.com/office/drawing/2014/main" id="{FC469EAC-58A6-492B-A33D-D3BFEF692BE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43" name="Rectangle 1195">
                <a:extLst>
                  <a:ext uri="{FF2B5EF4-FFF2-40B4-BE49-F238E27FC236}">
                    <a16:creationId xmlns:a16="http://schemas.microsoft.com/office/drawing/2014/main" id="{7E15993A-4A24-4EB9-ADC3-51B3F400D15B}"/>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779" name="Group 1196">
                <a:extLst>
                  <a:ext uri="{FF2B5EF4-FFF2-40B4-BE49-F238E27FC236}">
                    <a16:creationId xmlns:a16="http://schemas.microsoft.com/office/drawing/2014/main" id="{59704C04-E602-476F-BA67-194AD4B15598}"/>
                  </a:ext>
                </a:extLst>
              </p:cNvPr>
              <p:cNvGrpSpPr>
                <a:grpSpLocks/>
              </p:cNvGrpSpPr>
              <p:nvPr/>
            </p:nvGrpSpPr>
            <p:grpSpPr bwMode="auto">
              <a:xfrm>
                <a:off x="4749" y="668"/>
                <a:ext cx="581" cy="145"/>
                <a:chOff x="614" y="2568"/>
                <a:chExt cx="725" cy="139"/>
              </a:xfrm>
            </p:grpSpPr>
            <p:sp>
              <p:nvSpPr>
                <p:cNvPr id="6469" name="AutoShape 1197">
                  <a:extLst>
                    <a:ext uri="{FF2B5EF4-FFF2-40B4-BE49-F238E27FC236}">
                      <a16:creationId xmlns:a16="http://schemas.microsoft.com/office/drawing/2014/main" id="{243D62A4-2068-4BC9-A512-3E5269504781}"/>
                    </a:ext>
                  </a:extLst>
                </p:cNvPr>
                <p:cNvSpPr>
                  <a:spLocks noChangeArrowheads="1"/>
                </p:cNvSpPr>
                <p:nvPr/>
              </p:nvSpPr>
              <p:spPr bwMode="auto">
                <a:xfrm>
                  <a:off x="613" y="2566"/>
                  <a:ext cx="721"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70" name="AutoShape 1198">
                  <a:extLst>
                    <a:ext uri="{FF2B5EF4-FFF2-40B4-BE49-F238E27FC236}">
                      <a16:creationId xmlns:a16="http://schemas.microsoft.com/office/drawing/2014/main" id="{DA414219-74F6-4919-BF66-045DA6D3147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6445" name="Rectangle 1199">
                <a:extLst>
                  <a:ext uri="{FF2B5EF4-FFF2-40B4-BE49-F238E27FC236}">
                    <a16:creationId xmlns:a16="http://schemas.microsoft.com/office/drawing/2014/main" id="{E7DC8E6E-2258-45FC-AB09-265F42B2E1A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781" name="Group 1200">
                <a:extLst>
                  <a:ext uri="{FF2B5EF4-FFF2-40B4-BE49-F238E27FC236}">
                    <a16:creationId xmlns:a16="http://schemas.microsoft.com/office/drawing/2014/main" id="{0E4CA4FE-6CBC-4854-B233-CD6E483440F0}"/>
                  </a:ext>
                </a:extLst>
              </p:cNvPr>
              <p:cNvGrpSpPr>
                <a:grpSpLocks/>
              </p:cNvGrpSpPr>
              <p:nvPr/>
            </p:nvGrpSpPr>
            <p:grpSpPr bwMode="auto">
              <a:xfrm>
                <a:off x="4747" y="994"/>
                <a:ext cx="581" cy="134"/>
                <a:chOff x="614" y="2568"/>
                <a:chExt cx="725" cy="139"/>
              </a:xfrm>
            </p:grpSpPr>
            <p:sp>
              <p:nvSpPr>
                <p:cNvPr id="6467" name="AutoShape 1201">
                  <a:extLst>
                    <a:ext uri="{FF2B5EF4-FFF2-40B4-BE49-F238E27FC236}">
                      <a16:creationId xmlns:a16="http://schemas.microsoft.com/office/drawing/2014/main" id="{97C5A983-BE53-4356-985D-AF69B725C946}"/>
                    </a:ext>
                  </a:extLst>
                </p:cNvPr>
                <p:cNvSpPr>
                  <a:spLocks noChangeArrowheads="1"/>
                </p:cNvSpPr>
                <p:nvPr/>
              </p:nvSpPr>
              <p:spPr bwMode="auto">
                <a:xfrm>
                  <a:off x="615" y="2564"/>
                  <a:ext cx="721"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68" name="AutoShape 1202">
                  <a:extLst>
                    <a:ext uri="{FF2B5EF4-FFF2-40B4-BE49-F238E27FC236}">
                      <a16:creationId xmlns:a16="http://schemas.microsoft.com/office/drawing/2014/main" id="{90E144C9-614A-4C15-8D01-12EC2BFBAA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6447" name="Rectangle 1203">
                <a:extLst>
                  <a:ext uri="{FF2B5EF4-FFF2-40B4-BE49-F238E27FC236}">
                    <a16:creationId xmlns:a16="http://schemas.microsoft.com/office/drawing/2014/main" id="{4A6BC806-E69F-4624-A45B-5190DB13E16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48" name="Rectangle 1204">
                <a:extLst>
                  <a:ext uri="{FF2B5EF4-FFF2-40B4-BE49-F238E27FC236}">
                    <a16:creationId xmlns:a16="http://schemas.microsoft.com/office/drawing/2014/main" id="{B542DAC9-B6DC-433D-960C-192FA8087B4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0784" name="Group 1205">
                <a:extLst>
                  <a:ext uri="{FF2B5EF4-FFF2-40B4-BE49-F238E27FC236}">
                    <a16:creationId xmlns:a16="http://schemas.microsoft.com/office/drawing/2014/main" id="{FC4B5796-022F-49A7-9EDA-54E852E12EF6}"/>
                  </a:ext>
                </a:extLst>
              </p:cNvPr>
              <p:cNvGrpSpPr>
                <a:grpSpLocks/>
              </p:cNvGrpSpPr>
              <p:nvPr/>
            </p:nvGrpSpPr>
            <p:grpSpPr bwMode="auto">
              <a:xfrm>
                <a:off x="4735" y="1627"/>
                <a:ext cx="582" cy="151"/>
                <a:chOff x="614" y="2568"/>
                <a:chExt cx="725" cy="139"/>
              </a:xfrm>
            </p:grpSpPr>
            <p:sp>
              <p:nvSpPr>
                <p:cNvPr id="6465" name="AutoShape 1206">
                  <a:extLst>
                    <a:ext uri="{FF2B5EF4-FFF2-40B4-BE49-F238E27FC236}">
                      <a16:creationId xmlns:a16="http://schemas.microsoft.com/office/drawing/2014/main" id="{41A2357A-63F6-486B-9BE6-C60017A720B5}"/>
                    </a:ext>
                  </a:extLst>
                </p:cNvPr>
                <p:cNvSpPr>
                  <a:spLocks noChangeArrowheads="1"/>
                </p:cNvSpPr>
                <p:nvPr/>
              </p:nvSpPr>
              <p:spPr bwMode="auto">
                <a:xfrm>
                  <a:off x="618" y="2586"/>
                  <a:ext cx="720" cy="12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66" name="AutoShape 1207">
                  <a:extLst>
                    <a:ext uri="{FF2B5EF4-FFF2-40B4-BE49-F238E27FC236}">
                      <a16:creationId xmlns:a16="http://schemas.microsoft.com/office/drawing/2014/main" id="{B49F5EC7-986E-4A60-B0AE-4307385731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0785" name="Freeform 1208">
                <a:extLst>
                  <a:ext uri="{FF2B5EF4-FFF2-40B4-BE49-F238E27FC236}">
                    <a16:creationId xmlns:a16="http://schemas.microsoft.com/office/drawing/2014/main" id="{8EFC6545-11FD-4C36-884C-E6302A4F672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786" name="Group 1209">
                <a:extLst>
                  <a:ext uri="{FF2B5EF4-FFF2-40B4-BE49-F238E27FC236}">
                    <a16:creationId xmlns:a16="http://schemas.microsoft.com/office/drawing/2014/main" id="{C6BFF88B-C4C7-49F0-98CB-48B5E4FBF4F9}"/>
                  </a:ext>
                </a:extLst>
              </p:cNvPr>
              <p:cNvGrpSpPr>
                <a:grpSpLocks/>
              </p:cNvGrpSpPr>
              <p:nvPr/>
            </p:nvGrpSpPr>
            <p:grpSpPr bwMode="auto">
              <a:xfrm>
                <a:off x="4739" y="1327"/>
                <a:ext cx="582" cy="139"/>
                <a:chOff x="614" y="2568"/>
                <a:chExt cx="725" cy="139"/>
              </a:xfrm>
            </p:grpSpPr>
            <p:sp>
              <p:nvSpPr>
                <p:cNvPr id="6463" name="AutoShape 1210">
                  <a:extLst>
                    <a:ext uri="{FF2B5EF4-FFF2-40B4-BE49-F238E27FC236}">
                      <a16:creationId xmlns:a16="http://schemas.microsoft.com/office/drawing/2014/main" id="{D700201E-A7F5-44BB-A311-ABC38ED36D7A}"/>
                    </a:ext>
                  </a:extLst>
                </p:cNvPr>
                <p:cNvSpPr>
                  <a:spLocks noChangeArrowheads="1"/>
                </p:cNvSpPr>
                <p:nvPr/>
              </p:nvSpPr>
              <p:spPr bwMode="auto">
                <a:xfrm>
                  <a:off x="613" y="2571"/>
                  <a:ext cx="732"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64" name="AutoShape 1211">
                  <a:extLst>
                    <a:ext uri="{FF2B5EF4-FFF2-40B4-BE49-F238E27FC236}">
                      <a16:creationId xmlns:a16="http://schemas.microsoft.com/office/drawing/2014/main" id="{3BF8C1E1-714D-4E74-B46A-A35B2A52B43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6452" name="Rectangle 1212">
                <a:extLst>
                  <a:ext uri="{FF2B5EF4-FFF2-40B4-BE49-F238E27FC236}">
                    <a16:creationId xmlns:a16="http://schemas.microsoft.com/office/drawing/2014/main" id="{9ADC89E1-E5D5-4B87-8F64-E51C34D3BE9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0788" name="Freeform 1213">
                <a:extLst>
                  <a:ext uri="{FF2B5EF4-FFF2-40B4-BE49-F238E27FC236}">
                    <a16:creationId xmlns:a16="http://schemas.microsoft.com/office/drawing/2014/main" id="{EE2C15DC-DBF8-4E09-86A4-CF8BD739D7F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89" name="Freeform 1214">
                <a:extLst>
                  <a:ext uri="{FF2B5EF4-FFF2-40B4-BE49-F238E27FC236}">
                    <a16:creationId xmlns:a16="http://schemas.microsoft.com/office/drawing/2014/main" id="{A7E5BE11-0660-42AE-BF1E-31F6ED31BD9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5" name="Oval 1215">
                <a:extLst>
                  <a:ext uri="{FF2B5EF4-FFF2-40B4-BE49-F238E27FC236}">
                    <a16:creationId xmlns:a16="http://schemas.microsoft.com/office/drawing/2014/main" id="{60419C1C-F259-4805-B64A-448F99CAC6F4}"/>
                  </a:ext>
                </a:extLst>
              </p:cNvPr>
              <p:cNvSpPr>
                <a:spLocks noChangeArrowheads="1"/>
              </p:cNvSpPr>
              <p:nvPr/>
            </p:nvSpPr>
            <p:spPr bwMode="auto">
              <a:xfrm>
                <a:off x="5515" y="2611"/>
                <a:ext cx="50"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0791" name="Freeform 1216">
                <a:extLst>
                  <a:ext uri="{FF2B5EF4-FFF2-40B4-BE49-F238E27FC236}">
                    <a16:creationId xmlns:a16="http://schemas.microsoft.com/office/drawing/2014/main" id="{C5D1ACB9-F88F-4AC9-813E-FAE237093CF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7" name="AutoShape 1217">
                <a:extLst>
                  <a:ext uri="{FF2B5EF4-FFF2-40B4-BE49-F238E27FC236}">
                    <a16:creationId xmlns:a16="http://schemas.microsoft.com/office/drawing/2014/main" id="{E78724A9-EC29-4B03-B49B-A7939B77B366}"/>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58" name="AutoShape 1218">
                <a:extLst>
                  <a:ext uri="{FF2B5EF4-FFF2-40B4-BE49-F238E27FC236}">
                    <a16:creationId xmlns:a16="http://schemas.microsoft.com/office/drawing/2014/main" id="{11A488A1-9142-4ECA-B935-32608CDC7FC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59" name="Oval 1219">
                <a:extLst>
                  <a:ext uri="{FF2B5EF4-FFF2-40B4-BE49-F238E27FC236}">
                    <a16:creationId xmlns:a16="http://schemas.microsoft.com/office/drawing/2014/main" id="{40100A55-B65C-4253-A4B2-00EBBB874BED}"/>
                  </a:ext>
                </a:extLst>
              </p:cNvPr>
              <p:cNvSpPr>
                <a:spLocks noChangeArrowheads="1"/>
              </p:cNvSpPr>
              <p:nvPr/>
            </p:nvSpPr>
            <p:spPr bwMode="auto">
              <a:xfrm>
                <a:off x="4309" y="2382"/>
                <a:ext cx="159" cy="142"/>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60" name="Oval 1220">
                <a:extLst>
                  <a:ext uri="{FF2B5EF4-FFF2-40B4-BE49-F238E27FC236}">
                    <a16:creationId xmlns:a16="http://schemas.microsoft.com/office/drawing/2014/main" id="{B9C0FDEB-18A6-4175-997C-B3FB8F962EA1}"/>
                  </a:ext>
                </a:extLst>
              </p:cNvPr>
              <p:cNvSpPr>
                <a:spLocks noChangeArrowheads="1"/>
              </p:cNvSpPr>
              <p:nvPr/>
            </p:nvSpPr>
            <p:spPr bwMode="auto">
              <a:xfrm>
                <a:off x="4489" y="2382"/>
                <a:ext cx="159" cy="142"/>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a:solidFill>
                    <a:srgbClr val="FF0000"/>
                  </a:solidFill>
                  <a:latin typeface="Arial" charset="0"/>
                  <a:ea typeface="ＭＳ Ｐゴシック" charset="0"/>
                  <a:cs typeface="Arial" charset="0"/>
                </a:endParaRPr>
              </a:p>
            </p:txBody>
          </p:sp>
          <p:sp>
            <p:nvSpPr>
              <p:cNvPr id="6461" name="Oval 1221">
                <a:extLst>
                  <a:ext uri="{FF2B5EF4-FFF2-40B4-BE49-F238E27FC236}">
                    <a16:creationId xmlns:a16="http://schemas.microsoft.com/office/drawing/2014/main" id="{016CB4CB-8087-46ED-AAFC-9C37046E954E}"/>
                  </a:ext>
                </a:extLst>
              </p:cNvPr>
              <p:cNvSpPr>
                <a:spLocks noChangeArrowheads="1"/>
              </p:cNvSpPr>
              <p:nvPr/>
            </p:nvSpPr>
            <p:spPr bwMode="auto">
              <a:xfrm>
                <a:off x="4658" y="2382"/>
                <a:ext cx="159" cy="142"/>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462" name="Rectangle 1222">
                <a:extLst>
                  <a:ext uri="{FF2B5EF4-FFF2-40B4-BE49-F238E27FC236}">
                    <a16:creationId xmlns:a16="http://schemas.microsoft.com/office/drawing/2014/main" id="{48449605-3067-42E5-A554-F5B540EB4A2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675" name="Group 1223">
              <a:extLst>
                <a:ext uri="{FF2B5EF4-FFF2-40B4-BE49-F238E27FC236}">
                  <a16:creationId xmlns:a16="http://schemas.microsoft.com/office/drawing/2014/main" id="{99D1CB4E-530D-4647-B7E8-016238A3E4E4}"/>
                </a:ext>
              </a:extLst>
            </p:cNvPr>
            <p:cNvGrpSpPr>
              <a:grpSpLocks/>
            </p:cNvGrpSpPr>
            <p:nvPr/>
          </p:nvGrpSpPr>
          <p:grpSpPr bwMode="auto">
            <a:xfrm>
              <a:off x="3340" y="1287"/>
              <a:ext cx="337" cy="257"/>
              <a:chOff x="877" y="1008"/>
              <a:chExt cx="2747" cy="2591"/>
            </a:xfrm>
          </p:grpSpPr>
          <p:pic>
            <p:nvPicPr>
              <p:cNvPr id="20751" name="Picture 1224" descr="antenna_stylized">
                <a:extLst>
                  <a:ext uri="{FF2B5EF4-FFF2-40B4-BE49-F238E27FC236}">
                    <a16:creationId xmlns:a16="http://schemas.microsoft.com/office/drawing/2014/main" id="{B1B88AF3-4C94-4F8B-9726-ACE75C0AEFD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52" name="Picture 1225" descr="laptop_keyboard">
                <a:extLst>
                  <a:ext uri="{FF2B5EF4-FFF2-40B4-BE49-F238E27FC236}">
                    <a16:creationId xmlns:a16="http://schemas.microsoft.com/office/drawing/2014/main" id="{215E80AC-05B9-43CE-8F92-C2519A212E20}"/>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53" name="Freeform 1226">
                <a:extLst>
                  <a:ext uri="{FF2B5EF4-FFF2-40B4-BE49-F238E27FC236}">
                    <a16:creationId xmlns:a16="http://schemas.microsoft.com/office/drawing/2014/main" id="{74E93F5E-FD93-4FC9-9D37-8A6B21587C72}"/>
                  </a:ext>
                </a:extLst>
              </p:cNvPr>
              <p:cNvSpPr>
                <a:spLocks/>
              </p:cNvSpPr>
              <p:nvPr/>
            </p:nvSpPr>
            <p:spPr bwMode="auto">
              <a:xfrm>
                <a:off x="1753" y="1603"/>
                <a:ext cx="1807" cy="1322"/>
              </a:xfrm>
              <a:custGeom>
                <a:avLst/>
                <a:gdLst>
                  <a:gd name="T0" fmla="*/ 4 w 2982"/>
                  <a:gd name="T1" fmla="*/ 0 h 2442"/>
                  <a:gd name="T2" fmla="*/ 0 w 2982"/>
                  <a:gd name="T3" fmla="*/ 4 h 2442"/>
                  <a:gd name="T4" fmla="*/ 16 w 2982"/>
                  <a:gd name="T5" fmla="*/ 5 h 2442"/>
                  <a:gd name="T6" fmla="*/ 20 w 2982"/>
                  <a:gd name="T7" fmla="*/ 1 h 2442"/>
                  <a:gd name="T8" fmla="*/ 4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20754" name="Picture 1227" descr="screen">
                <a:extLst>
                  <a:ext uri="{FF2B5EF4-FFF2-40B4-BE49-F238E27FC236}">
                    <a16:creationId xmlns:a16="http://schemas.microsoft.com/office/drawing/2014/main" id="{F1BAFA6C-CEC9-4222-A3DA-8699A1911035}"/>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55" name="Freeform 1228">
                <a:extLst>
                  <a:ext uri="{FF2B5EF4-FFF2-40B4-BE49-F238E27FC236}">
                    <a16:creationId xmlns:a16="http://schemas.microsoft.com/office/drawing/2014/main" id="{282416DC-1485-4D65-BAD2-BF3160DD0BAF}"/>
                  </a:ext>
                </a:extLst>
              </p:cNvPr>
              <p:cNvSpPr>
                <a:spLocks/>
              </p:cNvSpPr>
              <p:nvPr/>
            </p:nvSpPr>
            <p:spPr bwMode="auto">
              <a:xfrm>
                <a:off x="2082" y="1564"/>
                <a:ext cx="1531" cy="246"/>
              </a:xfrm>
              <a:custGeom>
                <a:avLst/>
                <a:gdLst>
                  <a:gd name="T0" fmla="*/ 1 w 2528"/>
                  <a:gd name="T1" fmla="*/ 0 h 455"/>
                  <a:gd name="T2" fmla="*/ 17 w 2528"/>
                  <a:gd name="T3" fmla="*/ 1 h 455"/>
                  <a:gd name="T4" fmla="*/ 16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56" name="Freeform 1229">
                <a:extLst>
                  <a:ext uri="{FF2B5EF4-FFF2-40B4-BE49-F238E27FC236}">
                    <a16:creationId xmlns:a16="http://schemas.microsoft.com/office/drawing/2014/main" id="{7446362F-5324-413F-A3C4-FFB55F033CE7}"/>
                  </a:ext>
                </a:extLst>
              </p:cNvPr>
              <p:cNvSpPr>
                <a:spLocks/>
              </p:cNvSpPr>
              <p:nvPr/>
            </p:nvSpPr>
            <p:spPr bwMode="auto">
              <a:xfrm>
                <a:off x="1737" y="1562"/>
                <a:ext cx="425" cy="1024"/>
              </a:xfrm>
              <a:custGeom>
                <a:avLst/>
                <a:gdLst>
                  <a:gd name="T0" fmla="*/ 4 w 702"/>
                  <a:gd name="T1" fmla="*/ 0 h 1893"/>
                  <a:gd name="T2" fmla="*/ 0 w 702"/>
                  <a:gd name="T3" fmla="*/ 4 h 1893"/>
                  <a:gd name="T4" fmla="*/ 1 w 702"/>
                  <a:gd name="T5" fmla="*/ 4 h 1893"/>
                  <a:gd name="T6" fmla="*/ 5 w 702"/>
                  <a:gd name="T7" fmla="*/ 1 h 1893"/>
                  <a:gd name="T8" fmla="*/ 4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57" name="Freeform 1230">
                <a:extLst>
                  <a:ext uri="{FF2B5EF4-FFF2-40B4-BE49-F238E27FC236}">
                    <a16:creationId xmlns:a16="http://schemas.microsoft.com/office/drawing/2014/main" id="{8D1D0965-8271-48AA-87DB-FBB6BF5FB474}"/>
                  </a:ext>
                </a:extLst>
              </p:cNvPr>
              <p:cNvSpPr>
                <a:spLocks/>
              </p:cNvSpPr>
              <p:nvPr/>
            </p:nvSpPr>
            <p:spPr bwMode="auto">
              <a:xfrm>
                <a:off x="3144" y="1745"/>
                <a:ext cx="458" cy="1182"/>
              </a:xfrm>
              <a:custGeom>
                <a:avLst/>
                <a:gdLst>
                  <a:gd name="T0" fmla="*/ 5 w 756"/>
                  <a:gd name="T1" fmla="*/ 0 h 2184"/>
                  <a:gd name="T2" fmla="*/ 1 w 756"/>
                  <a:gd name="T3" fmla="*/ 5 h 2184"/>
                  <a:gd name="T4" fmla="*/ 0 w 756"/>
                  <a:gd name="T5" fmla="*/ 5 h 2184"/>
                  <a:gd name="T6" fmla="*/ 4 w 756"/>
                  <a:gd name="T7" fmla="*/ 1 h 2184"/>
                  <a:gd name="T8" fmla="*/ 5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58" name="Freeform 1231">
                <a:extLst>
                  <a:ext uri="{FF2B5EF4-FFF2-40B4-BE49-F238E27FC236}">
                    <a16:creationId xmlns:a16="http://schemas.microsoft.com/office/drawing/2014/main" id="{D2868262-C2E1-4764-87C6-85FACC31DA60}"/>
                  </a:ext>
                </a:extLst>
              </p:cNvPr>
              <p:cNvSpPr>
                <a:spLocks/>
              </p:cNvSpPr>
              <p:nvPr/>
            </p:nvSpPr>
            <p:spPr bwMode="auto">
              <a:xfrm>
                <a:off x="1732" y="2534"/>
                <a:ext cx="1680" cy="399"/>
              </a:xfrm>
              <a:custGeom>
                <a:avLst/>
                <a:gdLst>
                  <a:gd name="T0" fmla="*/ 1 w 2773"/>
                  <a:gd name="T1" fmla="*/ 0 h 738"/>
                  <a:gd name="T2" fmla="*/ 0 w 2773"/>
                  <a:gd name="T3" fmla="*/ 1 h 738"/>
                  <a:gd name="T4" fmla="*/ 16 w 2773"/>
                  <a:gd name="T5" fmla="*/ 2 h 738"/>
                  <a:gd name="T6" fmla="*/ 16 w 2773"/>
                  <a:gd name="T7" fmla="*/ 1 h 738"/>
                  <a:gd name="T8" fmla="*/ 1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59" name="Freeform 1232">
                <a:extLst>
                  <a:ext uri="{FF2B5EF4-FFF2-40B4-BE49-F238E27FC236}">
                    <a16:creationId xmlns:a16="http://schemas.microsoft.com/office/drawing/2014/main" id="{6A5EB974-7875-418E-B392-942EC13E4424}"/>
                  </a:ext>
                </a:extLst>
              </p:cNvPr>
              <p:cNvSpPr>
                <a:spLocks/>
              </p:cNvSpPr>
              <p:nvPr/>
            </p:nvSpPr>
            <p:spPr bwMode="auto">
              <a:xfrm>
                <a:off x="3195" y="1755"/>
                <a:ext cx="429" cy="1187"/>
              </a:xfrm>
              <a:custGeom>
                <a:avLst/>
                <a:gdLst>
                  <a:gd name="T0" fmla="*/ 12 w 637"/>
                  <a:gd name="T1" fmla="*/ 0 h 1659"/>
                  <a:gd name="T2" fmla="*/ 12 w 637"/>
                  <a:gd name="T3" fmla="*/ 0 h 1659"/>
                  <a:gd name="T4" fmla="*/ 1 w 637"/>
                  <a:gd name="T5" fmla="*/ 59 h 1659"/>
                  <a:gd name="T6" fmla="*/ 0 w 637"/>
                  <a:gd name="T7" fmla="*/ 57 h 1659"/>
                  <a:gd name="T8" fmla="*/ 12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0" name="Freeform 1233">
                <a:extLst>
                  <a:ext uri="{FF2B5EF4-FFF2-40B4-BE49-F238E27FC236}">
                    <a16:creationId xmlns:a16="http://schemas.microsoft.com/office/drawing/2014/main" id="{AA6B9891-27DB-426B-912E-0F38D810A74F}"/>
                  </a:ext>
                </a:extLst>
              </p:cNvPr>
              <p:cNvSpPr>
                <a:spLocks/>
              </p:cNvSpPr>
              <p:nvPr/>
            </p:nvSpPr>
            <p:spPr bwMode="auto">
              <a:xfrm>
                <a:off x="1734" y="2587"/>
                <a:ext cx="1494" cy="394"/>
              </a:xfrm>
              <a:custGeom>
                <a:avLst/>
                <a:gdLst>
                  <a:gd name="T0" fmla="*/ 0 w 2216"/>
                  <a:gd name="T1" fmla="*/ 0 h 550"/>
                  <a:gd name="T2" fmla="*/ 1 w 2216"/>
                  <a:gd name="T3" fmla="*/ 2 h 550"/>
                  <a:gd name="T4" fmla="*/ 42 w 2216"/>
                  <a:gd name="T5" fmla="*/ 20 h 550"/>
                  <a:gd name="T6" fmla="*/ 42 w 2216"/>
                  <a:gd name="T7" fmla="*/ 17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761" name="Group 1234">
                <a:extLst>
                  <a:ext uri="{FF2B5EF4-FFF2-40B4-BE49-F238E27FC236}">
                    <a16:creationId xmlns:a16="http://schemas.microsoft.com/office/drawing/2014/main" id="{89B2067E-1CEC-434F-8DFE-169CF1B15EC8}"/>
                  </a:ext>
                </a:extLst>
              </p:cNvPr>
              <p:cNvGrpSpPr>
                <a:grpSpLocks/>
              </p:cNvGrpSpPr>
              <p:nvPr/>
            </p:nvGrpSpPr>
            <p:grpSpPr bwMode="auto">
              <a:xfrm>
                <a:off x="1709" y="3008"/>
                <a:ext cx="507" cy="234"/>
                <a:chOff x="1740" y="2642"/>
                <a:chExt cx="752" cy="327"/>
              </a:xfrm>
            </p:grpSpPr>
            <p:sp>
              <p:nvSpPr>
                <p:cNvPr id="20768" name="Freeform 1235">
                  <a:extLst>
                    <a:ext uri="{FF2B5EF4-FFF2-40B4-BE49-F238E27FC236}">
                      <a16:creationId xmlns:a16="http://schemas.microsoft.com/office/drawing/2014/main" id="{921480A6-1076-4CA3-BAD8-994F84DC34F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9" name="Freeform 1236">
                  <a:extLst>
                    <a:ext uri="{FF2B5EF4-FFF2-40B4-BE49-F238E27FC236}">
                      <a16:creationId xmlns:a16="http://schemas.microsoft.com/office/drawing/2014/main" id="{8B41F6BB-1C00-485D-B83B-27DBFDA20217}"/>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70" name="Freeform 1237">
                  <a:extLst>
                    <a:ext uri="{FF2B5EF4-FFF2-40B4-BE49-F238E27FC236}">
                      <a16:creationId xmlns:a16="http://schemas.microsoft.com/office/drawing/2014/main" id="{3E717B25-2E66-406E-82BD-63BB9640CAE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71" name="Freeform 1238">
                  <a:extLst>
                    <a:ext uri="{FF2B5EF4-FFF2-40B4-BE49-F238E27FC236}">
                      <a16:creationId xmlns:a16="http://schemas.microsoft.com/office/drawing/2014/main" id="{C0B70A9F-2543-422A-A801-4705733502C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72" name="Freeform 1239">
                  <a:extLst>
                    <a:ext uri="{FF2B5EF4-FFF2-40B4-BE49-F238E27FC236}">
                      <a16:creationId xmlns:a16="http://schemas.microsoft.com/office/drawing/2014/main" id="{EB7BD75D-F0CF-4274-94F7-96DFEA943ED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73" name="Freeform 1240">
                  <a:extLst>
                    <a:ext uri="{FF2B5EF4-FFF2-40B4-BE49-F238E27FC236}">
                      <a16:creationId xmlns:a16="http://schemas.microsoft.com/office/drawing/2014/main" id="{6BF2A391-EDA5-4275-91FE-A422CAC7329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762" name="Freeform 1241">
                <a:extLst>
                  <a:ext uri="{FF2B5EF4-FFF2-40B4-BE49-F238E27FC236}">
                    <a16:creationId xmlns:a16="http://schemas.microsoft.com/office/drawing/2014/main" id="{4975D62E-6711-46F6-A5A6-C57D74A0CBE1}"/>
                  </a:ext>
                </a:extLst>
              </p:cNvPr>
              <p:cNvSpPr>
                <a:spLocks/>
              </p:cNvSpPr>
              <p:nvPr/>
            </p:nvSpPr>
            <p:spPr bwMode="auto">
              <a:xfrm>
                <a:off x="2577" y="3043"/>
                <a:ext cx="614" cy="514"/>
              </a:xfrm>
              <a:custGeom>
                <a:avLst/>
                <a:gdLst>
                  <a:gd name="T0" fmla="*/ 1 w 990"/>
                  <a:gd name="T1" fmla="*/ 10 h 792"/>
                  <a:gd name="T2" fmla="*/ 9 w 990"/>
                  <a:gd name="T3" fmla="*/ 0 h 792"/>
                  <a:gd name="T4" fmla="*/ 9 w 990"/>
                  <a:gd name="T5" fmla="*/ 1 h 792"/>
                  <a:gd name="T6" fmla="*/ 0 w 990"/>
                  <a:gd name="T7" fmla="*/ 10 h 792"/>
                  <a:gd name="T8" fmla="*/ 1 w 990"/>
                  <a:gd name="T9" fmla="*/ 1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3" name="Freeform 1242">
                <a:extLst>
                  <a:ext uri="{FF2B5EF4-FFF2-40B4-BE49-F238E27FC236}">
                    <a16:creationId xmlns:a16="http://schemas.microsoft.com/office/drawing/2014/main" id="{5658F519-04D8-4840-A0D4-0AEEF67D67AA}"/>
                  </a:ext>
                </a:extLst>
              </p:cNvPr>
              <p:cNvSpPr>
                <a:spLocks/>
              </p:cNvSpPr>
              <p:nvPr/>
            </p:nvSpPr>
            <p:spPr bwMode="auto">
              <a:xfrm>
                <a:off x="1010" y="3084"/>
                <a:ext cx="1571" cy="469"/>
              </a:xfrm>
              <a:custGeom>
                <a:avLst/>
                <a:gdLst>
                  <a:gd name="T0" fmla="*/ 1 w 2532"/>
                  <a:gd name="T1" fmla="*/ 0 h 723"/>
                  <a:gd name="T2" fmla="*/ 1 w 2532"/>
                  <a:gd name="T3" fmla="*/ 0 h 723"/>
                  <a:gd name="T4" fmla="*/ 22 w 2532"/>
                  <a:gd name="T5" fmla="*/ 9 h 723"/>
                  <a:gd name="T6" fmla="*/ 22 w 2532"/>
                  <a:gd name="T7" fmla="*/ 10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4" name="Freeform 1243">
                <a:extLst>
                  <a:ext uri="{FF2B5EF4-FFF2-40B4-BE49-F238E27FC236}">
                    <a16:creationId xmlns:a16="http://schemas.microsoft.com/office/drawing/2014/main" id="{8427DF96-DD35-4296-B64C-1509F0D5CC6F}"/>
                  </a:ext>
                </a:extLst>
              </p:cNvPr>
              <p:cNvSpPr>
                <a:spLocks/>
              </p:cNvSpPr>
              <p:nvPr/>
            </p:nvSpPr>
            <p:spPr bwMode="auto">
              <a:xfrm>
                <a:off x="1011" y="2998"/>
                <a:ext cx="17" cy="95"/>
              </a:xfrm>
              <a:custGeom>
                <a:avLst/>
                <a:gdLst>
                  <a:gd name="T0" fmla="*/ 1 w 26"/>
                  <a:gd name="T1" fmla="*/ 1 h 147"/>
                  <a:gd name="T2" fmla="*/ 1 w 26"/>
                  <a:gd name="T3" fmla="*/ 2 h 147"/>
                  <a:gd name="T4" fmla="*/ 0 w 26"/>
                  <a:gd name="T5" fmla="*/ 2 h 147"/>
                  <a:gd name="T6" fmla="*/ 1 w 26"/>
                  <a:gd name="T7" fmla="*/ 0 h 147"/>
                  <a:gd name="T8" fmla="*/ 1 w 26"/>
                  <a:gd name="T9" fmla="*/ 1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5" name="Freeform 1244">
                <a:extLst>
                  <a:ext uri="{FF2B5EF4-FFF2-40B4-BE49-F238E27FC236}">
                    <a16:creationId xmlns:a16="http://schemas.microsoft.com/office/drawing/2014/main" id="{132659D1-AB9E-42D4-BC3B-2B57CA3E432D}"/>
                  </a:ext>
                </a:extLst>
              </p:cNvPr>
              <p:cNvSpPr>
                <a:spLocks/>
              </p:cNvSpPr>
              <p:nvPr/>
            </p:nvSpPr>
            <p:spPr bwMode="auto">
              <a:xfrm>
                <a:off x="1012" y="2611"/>
                <a:ext cx="730" cy="393"/>
              </a:xfrm>
              <a:custGeom>
                <a:avLst/>
                <a:gdLst>
                  <a:gd name="T0" fmla="*/ 10 w 1176"/>
                  <a:gd name="T1" fmla="*/ 0 h 606"/>
                  <a:gd name="T2" fmla="*/ 0 w 1176"/>
                  <a:gd name="T3" fmla="*/ 8 h 606"/>
                  <a:gd name="T4" fmla="*/ 1 w 1176"/>
                  <a:gd name="T5" fmla="*/ 8 h 606"/>
                  <a:gd name="T6" fmla="*/ 10 w 1176"/>
                  <a:gd name="T7" fmla="*/ 1 h 606"/>
                  <a:gd name="T8" fmla="*/ 1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6" name="Freeform 1245">
                <a:extLst>
                  <a:ext uri="{FF2B5EF4-FFF2-40B4-BE49-F238E27FC236}">
                    <a16:creationId xmlns:a16="http://schemas.microsoft.com/office/drawing/2014/main" id="{20727743-64DD-4CEA-9837-16230B950D14}"/>
                  </a:ext>
                </a:extLst>
              </p:cNvPr>
              <p:cNvSpPr>
                <a:spLocks/>
              </p:cNvSpPr>
              <p:nvPr/>
            </p:nvSpPr>
            <p:spPr bwMode="auto">
              <a:xfrm>
                <a:off x="1061" y="3018"/>
                <a:ext cx="1490" cy="451"/>
              </a:xfrm>
              <a:custGeom>
                <a:avLst/>
                <a:gdLst>
                  <a:gd name="T0" fmla="*/ 1 w 2532"/>
                  <a:gd name="T1" fmla="*/ 0 h 723"/>
                  <a:gd name="T2" fmla="*/ 1 w 2532"/>
                  <a:gd name="T3" fmla="*/ 0 h 723"/>
                  <a:gd name="T4" fmla="*/ 12 w 2532"/>
                  <a:gd name="T5" fmla="*/ 6 h 723"/>
                  <a:gd name="T6" fmla="*/ 12 w 2532"/>
                  <a:gd name="T7" fmla="*/ 6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67" name="Freeform 1246">
                <a:extLst>
                  <a:ext uri="{FF2B5EF4-FFF2-40B4-BE49-F238E27FC236}">
                    <a16:creationId xmlns:a16="http://schemas.microsoft.com/office/drawing/2014/main" id="{4C75B2C5-99CD-41B5-A232-59BEF1502CEF}"/>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9 h 723"/>
                  <a:gd name="T6" fmla="*/ 0 w 2532"/>
                  <a:gd name="T7" fmla="*/ 9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676" name="Group 1247">
              <a:extLst>
                <a:ext uri="{FF2B5EF4-FFF2-40B4-BE49-F238E27FC236}">
                  <a16:creationId xmlns:a16="http://schemas.microsoft.com/office/drawing/2014/main" id="{F6B5AC5B-0C26-4F2D-AC19-951753409A45}"/>
                </a:ext>
              </a:extLst>
            </p:cNvPr>
            <p:cNvGrpSpPr>
              <a:grpSpLocks/>
            </p:cNvGrpSpPr>
            <p:nvPr/>
          </p:nvGrpSpPr>
          <p:grpSpPr bwMode="auto">
            <a:xfrm>
              <a:off x="4329" y="3456"/>
              <a:ext cx="299" cy="257"/>
              <a:chOff x="877" y="1008"/>
              <a:chExt cx="2747" cy="2591"/>
            </a:xfrm>
          </p:grpSpPr>
          <p:pic>
            <p:nvPicPr>
              <p:cNvPr id="20728" name="Picture 1248" descr="antenna_stylized">
                <a:extLst>
                  <a:ext uri="{FF2B5EF4-FFF2-40B4-BE49-F238E27FC236}">
                    <a16:creationId xmlns:a16="http://schemas.microsoft.com/office/drawing/2014/main" id="{4BE5FBAF-2E3F-4C0E-B014-013B8AABF2F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29" name="Picture 1249" descr="laptop_keyboard">
                <a:extLst>
                  <a:ext uri="{FF2B5EF4-FFF2-40B4-BE49-F238E27FC236}">
                    <a16:creationId xmlns:a16="http://schemas.microsoft.com/office/drawing/2014/main" id="{0BDB682E-3C23-4340-B86F-1BAD07729C18}"/>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30" name="Freeform 1250">
                <a:extLst>
                  <a:ext uri="{FF2B5EF4-FFF2-40B4-BE49-F238E27FC236}">
                    <a16:creationId xmlns:a16="http://schemas.microsoft.com/office/drawing/2014/main" id="{BF3E42C6-6EF3-49E6-8971-5BD9819525E8}"/>
                  </a:ext>
                </a:extLst>
              </p:cNvPr>
              <p:cNvSpPr>
                <a:spLocks/>
              </p:cNvSpPr>
              <p:nvPr/>
            </p:nvSpPr>
            <p:spPr bwMode="auto">
              <a:xfrm>
                <a:off x="1753" y="1603"/>
                <a:ext cx="1807" cy="1322"/>
              </a:xfrm>
              <a:custGeom>
                <a:avLst/>
                <a:gdLst>
                  <a:gd name="T0" fmla="*/ 4 w 2982"/>
                  <a:gd name="T1" fmla="*/ 0 h 2442"/>
                  <a:gd name="T2" fmla="*/ 0 w 2982"/>
                  <a:gd name="T3" fmla="*/ 4 h 2442"/>
                  <a:gd name="T4" fmla="*/ 16 w 2982"/>
                  <a:gd name="T5" fmla="*/ 5 h 2442"/>
                  <a:gd name="T6" fmla="*/ 20 w 2982"/>
                  <a:gd name="T7" fmla="*/ 1 h 2442"/>
                  <a:gd name="T8" fmla="*/ 4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20731" name="Picture 1251" descr="screen">
                <a:extLst>
                  <a:ext uri="{FF2B5EF4-FFF2-40B4-BE49-F238E27FC236}">
                    <a16:creationId xmlns:a16="http://schemas.microsoft.com/office/drawing/2014/main" id="{1690C543-BD15-450C-BA35-00669D83629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32" name="Freeform 1252">
                <a:extLst>
                  <a:ext uri="{FF2B5EF4-FFF2-40B4-BE49-F238E27FC236}">
                    <a16:creationId xmlns:a16="http://schemas.microsoft.com/office/drawing/2014/main" id="{C4408A59-D287-4C44-A0A6-7383C659D6F5}"/>
                  </a:ext>
                </a:extLst>
              </p:cNvPr>
              <p:cNvSpPr>
                <a:spLocks/>
              </p:cNvSpPr>
              <p:nvPr/>
            </p:nvSpPr>
            <p:spPr bwMode="auto">
              <a:xfrm>
                <a:off x="2082" y="1564"/>
                <a:ext cx="1531" cy="246"/>
              </a:xfrm>
              <a:custGeom>
                <a:avLst/>
                <a:gdLst>
                  <a:gd name="T0" fmla="*/ 1 w 2528"/>
                  <a:gd name="T1" fmla="*/ 0 h 455"/>
                  <a:gd name="T2" fmla="*/ 17 w 2528"/>
                  <a:gd name="T3" fmla="*/ 1 h 455"/>
                  <a:gd name="T4" fmla="*/ 16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33" name="Freeform 1253">
                <a:extLst>
                  <a:ext uri="{FF2B5EF4-FFF2-40B4-BE49-F238E27FC236}">
                    <a16:creationId xmlns:a16="http://schemas.microsoft.com/office/drawing/2014/main" id="{3FB5BEAA-99E1-4151-8058-31F0F333D0E4}"/>
                  </a:ext>
                </a:extLst>
              </p:cNvPr>
              <p:cNvSpPr>
                <a:spLocks/>
              </p:cNvSpPr>
              <p:nvPr/>
            </p:nvSpPr>
            <p:spPr bwMode="auto">
              <a:xfrm>
                <a:off x="1737" y="1562"/>
                <a:ext cx="425" cy="1024"/>
              </a:xfrm>
              <a:custGeom>
                <a:avLst/>
                <a:gdLst>
                  <a:gd name="T0" fmla="*/ 4 w 702"/>
                  <a:gd name="T1" fmla="*/ 0 h 1893"/>
                  <a:gd name="T2" fmla="*/ 0 w 702"/>
                  <a:gd name="T3" fmla="*/ 4 h 1893"/>
                  <a:gd name="T4" fmla="*/ 1 w 702"/>
                  <a:gd name="T5" fmla="*/ 4 h 1893"/>
                  <a:gd name="T6" fmla="*/ 5 w 702"/>
                  <a:gd name="T7" fmla="*/ 1 h 1893"/>
                  <a:gd name="T8" fmla="*/ 4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34" name="Freeform 1254">
                <a:extLst>
                  <a:ext uri="{FF2B5EF4-FFF2-40B4-BE49-F238E27FC236}">
                    <a16:creationId xmlns:a16="http://schemas.microsoft.com/office/drawing/2014/main" id="{4F3598C0-0C35-46E7-9AAE-EDD67646DC15}"/>
                  </a:ext>
                </a:extLst>
              </p:cNvPr>
              <p:cNvSpPr>
                <a:spLocks/>
              </p:cNvSpPr>
              <p:nvPr/>
            </p:nvSpPr>
            <p:spPr bwMode="auto">
              <a:xfrm>
                <a:off x="3144" y="1745"/>
                <a:ext cx="458" cy="1182"/>
              </a:xfrm>
              <a:custGeom>
                <a:avLst/>
                <a:gdLst>
                  <a:gd name="T0" fmla="*/ 5 w 756"/>
                  <a:gd name="T1" fmla="*/ 0 h 2184"/>
                  <a:gd name="T2" fmla="*/ 1 w 756"/>
                  <a:gd name="T3" fmla="*/ 5 h 2184"/>
                  <a:gd name="T4" fmla="*/ 0 w 756"/>
                  <a:gd name="T5" fmla="*/ 5 h 2184"/>
                  <a:gd name="T6" fmla="*/ 4 w 756"/>
                  <a:gd name="T7" fmla="*/ 1 h 2184"/>
                  <a:gd name="T8" fmla="*/ 5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35" name="Freeform 1255">
                <a:extLst>
                  <a:ext uri="{FF2B5EF4-FFF2-40B4-BE49-F238E27FC236}">
                    <a16:creationId xmlns:a16="http://schemas.microsoft.com/office/drawing/2014/main" id="{A026E10A-BE4F-4A97-BA69-BF7173CA70F7}"/>
                  </a:ext>
                </a:extLst>
              </p:cNvPr>
              <p:cNvSpPr>
                <a:spLocks/>
              </p:cNvSpPr>
              <p:nvPr/>
            </p:nvSpPr>
            <p:spPr bwMode="auto">
              <a:xfrm>
                <a:off x="1732" y="2534"/>
                <a:ext cx="1680" cy="399"/>
              </a:xfrm>
              <a:custGeom>
                <a:avLst/>
                <a:gdLst>
                  <a:gd name="T0" fmla="*/ 1 w 2773"/>
                  <a:gd name="T1" fmla="*/ 0 h 738"/>
                  <a:gd name="T2" fmla="*/ 0 w 2773"/>
                  <a:gd name="T3" fmla="*/ 1 h 738"/>
                  <a:gd name="T4" fmla="*/ 16 w 2773"/>
                  <a:gd name="T5" fmla="*/ 2 h 738"/>
                  <a:gd name="T6" fmla="*/ 16 w 2773"/>
                  <a:gd name="T7" fmla="*/ 1 h 738"/>
                  <a:gd name="T8" fmla="*/ 1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36" name="Freeform 1256">
                <a:extLst>
                  <a:ext uri="{FF2B5EF4-FFF2-40B4-BE49-F238E27FC236}">
                    <a16:creationId xmlns:a16="http://schemas.microsoft.com/office/drawing/2014/main" id="{19644CDF-E442-431F-8983-ABA6E183B0C3}"/>
                  </a:ext>
                </a:extLst>
              </p:cNvPr>
              <p:cNvSpPr>
                <a:spLocks/>
              </p:cNvSpPr>
              <p:nvPr/>
            </p:nvSpPr>
            <p:spPr bwMode="auto">
              <a:xfrm>
                <a:off x="3195" y="1755"/>
                <a:ext cx="429" cy="1187"/>
              </a:xfrm>
              <a:custGeom>
                <a:avLst/>
                <a:gdLst>
                  <a:gd name="T0" fmla="*/ 12 w 637"/>
                  <a:gd name="T1" fmla="*/ 0 h 1659"/>
                  <a:gd name="T2" fmla="*/ 12 w 637"/>
                  <a:gd name="T3" fmla="*/ 0 h 1659"/>
                  <a:gd name="T4" fmla="*/ 1 w 637"/>
                  <a:gd name="T5" fmla="*/ 59 h 1659"/>
                  <a:gd name="T6" fmla="*/ 0 w 637"/>
                  <a:gd name="T7" fmla="*/ 57 h 1659"/>
                  <a:gd name="T8" fmla="*/ 12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37" name="Freeform 1257">
                <a:extLst>
                  <a:ext uri="{FF2B5EF4-FFF2-40B4-BE49-F238E27FC236}">
                    <a16:creationId xmlns:a16="http://schemas.microsoft.com/office/drawing/2014/main" id="{4490D049-D575-4708-94BD-0ED61312F7FD}"/>
                  </a:ext>
                </a:extLst>
              </p:cNvPr>
              <p:cNvSpPr>
                <a:spLocks/>
              </p:cNvSpPr>
              <p:nvPr/>
            </p:nvSpPr>
            <p:spPr bwMode="auto">
              <a:xfrm>
                <a:off x="1734" y="2587"/>
                <a:ext cx="1494" cy="394"/>
              </a:xfrm>
              <a:custGeom>
                <a:avLst/>
                <a:gdLst>
                  <a:gd name="T0" fmla="*/ 0 w 2216"/>
                  <a:gd name="T1" fmla="*/ 0 h 550"/>
                  <a:gd name="T2" fmla="*/ 1 w 2216"/>
                  <a:gd name="T3" fmla="*/ 2 h 550"/>
                  <a:gd name="T4" fmla="*/ 42 w 2216"/>
                  <a:gd name="T5" fmla="*/ 20 h 550"/>
                  <a:gd name="T6" fmla="*/ 42 w 2216"/>
                  <a:gd name="T7" fmla="*/ 17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738" name="Group 1258">
                <a:extLst>
                  <a:ext uri="{FF2B5EF4-FFF2-40B4-BE49-F238E27FC236}">
                    <a16:creationId xmlns:a16="http://schemas.microsoft.com/office/drawing/2014/main" id="{AC053DBF-F0CA-48C2-83BF-8AA678B83CAB}"/>
                  </a:ext>
                </a:extLst>
              </p:cNvPr>
              <p:cNvGrpSpPr>
                <a:grpSpLocks/>
              </p:cNvGrpSpPr>
              <p:nvPr/>
            </p:nvGrpSpPr>
            <p:grpSpPr bwMode="auto">
              <a:xfrm>
                <a:off x="1709" y="3008"/>
                <a:ext cx="507" cy="234"/>
                <a:chOff x="1740" y="2642"/>
                <a:chExt cx="752" cy="327"/>
              </a:xfrm>
            </p:grpSpPr>
            <p:sp>
              <p:nvSpPr>
                <p:cNvPr id="20745" name="Freeform 1259">
                  <a:extLst>
                    <a:ext uri="{FF2B5EF4-FFF2-40B4-BE49-F238E27FC236}">
                      <a16:creationId xmlns:a16="http://schemas.microsoft.com/office/drawing/2014/main" id="{637DF7D3-14A0-461A-9585-5D5C056E41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6" name="Freeform 1260">
                  <a:extLst>
                    <a:ext uri="{FF2B5EF4-FFF2-40B4-BE49-F238E27FC236}">
                      <a16:creationId xmlns:a16="http://schemas.microsoft.com/office/drawing/2014/main" id="{25BCD7F3-572D-433B-B145-A0BF6A9C7F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7" name="Freeform 1261">
                  <a:extLst>
                    <a:ext uri="{FF2B5EF4-FFF2-40B4-BE49-F238E27FC236}">
                      <a16:creationId xmlns:a16="http://schemas.microsoft.com/office/drawing/2014/main" id="{0CC6F9F8-B9EC-4A15-9806-1589F64487B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8" name="Freeform 1262">
                  <a:extLst>
                    <a:ext uri="{FF2B5EF4-FFF2-40B4-BE49-F238E27FC236}">
                      <a16:creationId xmlns:a16="http://schemas.microsoft.com/office/drawing/2014/main" id="{A6BB21AA-A54D-4925-B620-06176362649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9" name="Freeform 1263">
                  <a:extLst>
                    <a:ext uri="{FF2B5EF4-FFF2-40B4-BE49-F238E27FC236}">
                      <a16:creationId xmlns:a16="http://schemas.microsoft.com/office/drawing/2014/main" id="{221373F0-8FA6-459D-AE99-21090093F17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50" name="Freeform 1264">
                  <a:extLst>
                    <a:ext uri="{FF2B5EF4-FFF2-40B4-BE49-F238E27FC236}">
                      <a16:creationId xmlns:a16="http://schemas.microsoft.com/office/drawing/2014/main" id="{3C6EC734-9699-46BB-88AB-C3F656D9D42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739" name="Freeform 1265">
                <a:extLst>
                  <a:ext uri="{FF2B5EF4-FFF2-40B4-BE49-F238E27FC236}">
                    <a16:creationId xmlns:a16="http://schemas.microsoft.com/office/drawing/2014/main" id="{E89C1962-4865-4819-A92E-3994806B049C}"/>
                  </a:ext>
                </a:extLst>
              </p:cNvPr>
              <p:cNvSpPr>
                <a:spLocks/>
              </p:cNvSpPr>
              <p:nvPr/>
            </p:nvSpPr>
            <p:spPr bwMode="auto">
              <a:xfrm>
                <a:off x="2577" y="3043"/>
                <a:ext cx="614" cy="514"/>
              </a:xfrm>
              <a:custGeom>
                <a:avLst/>
                <a:gdLst>
                  <a:gd name="T0" fmla="*/ 1 w 990"/>
                  <a:gd name="T1" fmla="*/ 10 h 792"/>
                  <a:gd name="T2" fmla="*/ 9 w 990"/>
                  <a:gd name="T3" fmla="*/ 0 h 792"/>
                  <a:gd name="T4" fmla="*/ 9 w 990"/>
                  <a:gd name="T5" fmla="*/ 1 h 792"/>
                  <a:gd name="T6" fmla="*/ 0 w 990"/>
                  <a:gd name="T7" fmla="*/ 10 h 792"/>
                  <a:gd name="T8" fmla="*/ 1 w 990"/>
                  <a:gd name="T9" fmla="*/ 1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0" name="Freeform 1266">
                <a:extLst>
                  <a:ext uri="{FF2B5EF4-FFF2-40B4-BE49-F238E27FC236}">
                    <a16:creationId xmlns:a16="http://schemas.microsoft.com/office/drawing/2014/main" id="{0DCC61F0-5AD0-4893-99C8-CDFA0CC85A20}"/>
                  </a:ext>
                </a:extLst>
              </p:cNvPr>
              <p:cNvSpPr>
                <a:spLocks/>
              </p:cNvSpPr>
              <p:nvPr/>
            </p:nvSpPr>
            <p:spPr bwMode="auto">
              <a:xfrm>
                <a:off x="1010" y="3084"/>
                <a:ext cx="1571" cy="469"/>
              </a:xfrm>
              <a:custGeom>
                <a:avLst/>
                <a:gdLst>
                  <a:gd name="T0" fmla="*/ 1 w 2532"/>
                  <a:gd name="T1" fmla="*/ 0 h 723"/>
                  <a:gd name="T2" fmla="*/ 1 w 2532"/>
                  <a:gd name="T3" fmla="*/ 0 h 723"/>
                  <a:gd name="T4" fmla="*/ 22 w 2532"/>
                  <a:gd name="T5" fmla="*/ 9 h 723"/>
                  <a:gd name="T6" fmla="*/ 22 w 2532"/>
                  <a:gd name="T7" fmla="*/ 10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1" name="Freeform 1267">
                <a:extLst>
                  <a:ext uri="{FF2B5EF4-FFF2-40B4-BE49-F238E27FC236}">
                    <a16:creationId xmlns:a16="http://schemas.microsoft.com/office/drawing/2014/main" id="{D7B1EF09-EBBF-4163-B0C5-DF06A8B97F37}"/>
                  </a:ext>
                </a:extLst>
              </p:cNvPr>
              <p:cNvSpPr>
                <a:spLocks/>
              </p:cNvSpPr>
              <p:nvPr/>
            </p:nvSpPr>
            <p:spPr bwMode="auto">
              <a:xfrm>
                <a:off x="1011" y="2998"/>
                <a:ext cx="17" cy="95"/>
              </a:xfrm>
              <a:custGeom>
                <a:avLst/>
                <a:gdLst>
                  <a:gd name="T0" fmla="*/ 1 w 26"/>
                  <a:gd name="T1" fmla="*/ 1 h 147"/>
                  <a:gd name="T2" fmla="*/ 1 w 26"/>
                  <a:gd name="T3" fmla="*/ 2 h 147"/>
                  <a:gd name="T4" fmla="*/ 0 w 26"/>
                  <a:gd name="T5" fmla="*/ 2 h 147"/>
                  <a:gd name="T6" fmla="*/ 1 w 26"/>
                  <a:gd name="T7" fmla="*/ 0 h 147"/>
                  <a:gd name="T8" fmla="*/ 1 w 26"/>
                  <a:gd name="T9" fmla="*/ 1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2" name="Freeform 1268">
                <a:extLst>
                  <a:ext uri="{FF2B5EF4-FFF2-40B4-BE49-F238E27FC236}">
                    <a16:creationId xmlns:a16="http://schemas.microsoft.com/office/drawing/2014/main" id="{F3E2431B-9D4C-4B94-885A-8F0DFCC78733}"/>
                  </a:ext>
                </a:extLst>
              </p:cNvPr>
              <p:cNvSpPr>
                <a:spLocks/>
              </p:cNvSpPr>
              <p:nvPr/>
            </p:nvSpPr>
            <p:spPr bwMode="auto">
              <a:xfrm>
                <a:off x="1012" y="2611"/>
                <a:ext cx="730" cy="393"/>
              </a:xfrm>
              <a:custGeom>
                <a:avLst/>
                <a:gdLst>
                  <a:gd name="T0" fmla="*/ 10 w 1176"/>
                  <a:gd name="T1" fmla="*/ 0 h 606"/>
                  <a:gd name="T2" fmla="*/ 0 w 1176"/>
                  <a:gd name="T3" fmla="*/ 8 h 606"/>
                  <a:gd name="T4" fmla="*/ 1 w 1176"/>
                  <a:gd name="T5" fmla="*/ 8 h 606"/>
                  <a:gd name="T6" fmla="*/ 10 w 1176"/>
                  <a:gd name="T7" fmla="*/ 1 h 606"/>
                  <a:gd name="T8" fmla="*/ 1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3" name="Freeform 1269">
                <a:extLst>
                  <a:ext uri="{FF2B5EF4-FFF2-40B4-BE49-F238E27FC236}">
                    <a16:creationId xmlns:a16="http://schemas.microsoft.com/office/drawing/2014/main" id="{31144710-4AFA-43E6-8658-BC42957724AF}"/>
                  </a:ext>
                </a:extLst>
              </p:cNvPr>
              <p:cNvSpPr>
                <a:spLocks/>
              </p:cNvSpPr>
              <p:nvPr/>
            </p:nvSpPr>
            <p:spPr bwMode="auto">
              <a:xfrm>
                <a:off x="1061" y="3018"/>
                <a:ext cx="1490" cy="451"/>
              </a:xfrm>
              <a:custGeom>
                <a:avLst/>
                <a:gdLst>
                  <a:gd name="T0" fmla="*/ 1 w 2532"/>
                  <a:gd name="T1" fmla="*/ 0 h 723"/>
                  <a:gd name="T2" fmla="*/ 1 w 2532"/>
                  <a:gd name="T3" fmla="*/ 0 h 723"/>
                  <a:gd name="T4" fmla="*/ 12 w 2532"/>
                  <a:gd name="T5" fmla="*/ 6 h 723"/>
                  <a:gd name="T6" fmla="*/ 12 w 2532"/>
                  <a:gd name="T7" fmla="*/ 6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44" name="Freeform 1270">
                <a:extLst>
                  <a:ext uri="{FF2B5EF4-FFF2-40B4-BE49-F238E27FC236}">
                    <a16:creationId xmlns:a16="http://schemas.microsoft.com/office/drawing/2014/main" id="{A2C2BE16-3CD5-40E9-87BA-D1A18DB1462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9 h 723"/>
                  <a:gd name="T6" fmla="*/ 0 w 2532"/>
                  <a:gd name="T7" fmla="*/ 9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677" name="Group 1271">
              <a:extLst>
                <a:ext uri="{FF2B5EF4-FFF2-40B4-BE49-F238E27FC236}">
                  <a16:creationId xmlns:a16="http://schemas.microsoft.com/office/drawing/2014/main" id="{E4787E63-E884-472C-84FB-E58BB49CC6F2}"/>
                </a:ext>
              </a:extLst>
            </p:cNvPr>
            <p:cNvGrpSpPr>
              <a:grpSpLocks/>
            </p:cNvGrpSpPr>
            <p:nvPr/>
          </p:nvGrpSpPr>
          <p:grpSpPr bwMode="auto">
            <a:xfrm>
              <a:off x="3503" y="1916"/>
              <a:ext cx="280" cy="257"/>
              <a:chOff x="877" y="1008"/>
              <a:chExt cx="2747" cy="2591"/>
            </a:xfrm>
          </p:grpSpPr>
          <p:pic>
            <p:nvPicPr>
              <p:cNvPr id="20705" name="Picture 1272" descr="antenna_stylized">
                <a:extLst>
                  <a:ext uri="{FF2B5EF4-FFF2-40B4-BE49-F238E27FC236}">
                    <a16:creationId xmlns:a16="http://schemas.microsoft.com/office/drawing/2014/main" id="{F1B92479-24CA-48BA-B586-F322945410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06" name="Picture 1273" descr="laptop_keyboard">
                <a:extLst>
                  <a:ext uri="{FF2B5EF4-FFF2-40B4-BE49-F238E27FC236}">
                    <a16:creationId xmlns:a16="http://schemas.microsoft.com/office/drawing/2014/main" id="{67A62393-DAAB-4C6B-AAC6-D9843A4A7C55}"/>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07" name="Freeform 1274">
                <a:extLst>
                  <a:ext uri="{FF2B5EF4-FFF2-40B4-BE49-F238E27FC236}">
                    <a16:creationId xmlns:a16="http://schemas.microsoft.com/office/drawing/2014/main" id="{5AE52FDA-3BD5-4443-B126-529C56B8540C}"/>
                  </a:ext>
                </a:extLst>
              </p:cNvPr>
              <p:cNvSpPr>
                <a:spLocks/>
              </p:cNvSpPr>
              <p:nvPr/>
            </p:nvSpPr>
            <p:spPr bwMode="auto">
              <a:xfrm>
                <a:off x="1753" y="1603"/>
                <a:ext cx="1807" cy="1322"/>
              </a:xfrm>
              <a:custGeom>
                <a:avLst/>
                <a:gdLst>
                  <a:gd name="T0" fmla="*/ 4 w 2982"/>
                  <a:gd name="T1" fmla="*/ 0 h 2442"/>
                  <a:gd name="T2" fmla="*/ 0 w 2982"/>
                  <a:gd name="T3" fmla="*/ 4 h 2442"/>
                  <a:gd name="T4" fmla="*/ 16 w 2982"/>
                  <a:gd name="T5" fmla="*/ 5 h 2442"/>
                  <a:gd name="T6" fmla="*/ 20 w 2982"/>
                  <a:gd name="T7" fmla="*/ 1 h 2442"/>
                  <a:gd name="T8" fmla="*/ 4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20708" name="Picture 1275" descr="screen">
                <a:extLst>
                  <a:ext uri="{FF2B5EF4-FFF2-40B4-BE49-F238E27FC236}">
                    <a16:creationId xmlns:a16="http://schemas.microsoft.com/office/drawing/2014/main" id="{38F55121-0912-4168-9311-626B1ED416A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09" name="Freeform 1276">
                <a:extLst>
                  <a:ext uri="{FF2B5EF4-FFF2-40B4-BE49-F238E27FC236}">
                    <a16:creationId xmlns:a16="http://schemas.microsoft.com/office/drawing/2014/main" id="{620C9989-CD78-4981-9791-8A3790D0806C}"/>
                  </a:ext>
                </a:extLst>
              </p:cNvPr>
              <p:cNvSpPr>
                <a:spLocks/>
              </p:cNvSpPr>
              <p:nvPr/>
            </p:nvSpPr>
            <p:spPr bwMode="auto">
              <a:xfrm>
                <a:off x="2082" y="1564"/>
                <a:ext cx="1531" cy="246"/>
              </a:xfrm>
              <a:custGeom>
                <a:avLst/>
                <a:gdLst>
                  <a:gd name="T0" fmla="*/ 1 w 2528"/>
                  <a:gd name="T1" fmla="*/ 0 h 455"/>
                  <a:gd name="T2" fmla="*/ 17 w 2528"/>
                  <a:gd name="T3" fmla="*/ 1 h 455"/>
                  <a:gd name="T4" fmla="*/ 16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0" name="Freeform 1277">
                <a:extLst>
                  <a:ext uri="{FF2B5EF4-FFF2-40B4-BE49-F238E27FC236}">
                    <a16:creationId xmlns:a16="http://schemas.microsoft.com/office/drawing/2014/main" id="{E03E951E-56E7-4FF5-8DF3-E400E36AF3D2}"/>
                  </a:ext>
                </a:extLst>
              </p:cNvPr>
              <p:cNvSpPr>
                <a:spLocks/>
              </p:cNvSpPr>
              <p:nvPr/>
            </p:nvSpPr>
            <p:spPr bwMode="auto">
              <a:xfrm>
                <a:off x="1737" y="1562"/>
                <a:ext cx="425" cy="1024"/>
              </a:xfrm>
              <a:custGeom>
                <a:avLst/>
                <a:gdLst>
                  <a:gd name="T0" fmla="*/ 4 w 702"/>
                  <a:gd name="T1" fmla="*/ 0 h 1893"/>
                  <a:gd name="T2" fmla="*/ 0 w 702"/>
                  <a:gd name="T3" fmla="*/ 4 h 1893"/>
                  <a:gd name="T4" fmla="*/ 1 w 702"/>
                  <a:gd name="T5" fmla="*/ 4 h 1893"/>
                  <a:gd name="T6" fmla="*/ 5 w 702"/>
                  <a:gd name="T7" fmla="*/ 1 h 1893"/>
                  <a:gd name="T8" fmla="*/ 4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1" name="Freeform 1278">
                <a:extLst>
                  <a:ext uri="{FF2B5EF4-FFF2-40B4-BE49-F238E27FC236}">
                    <a16:creationId xmlns:a16="http://schemas.microsoft.com/office/drawing/2014/main" id="{ECDDE2A5-52C3-4916-A16B-D478E84FEC33}"/>
                  </a:ext>
                </a:extLst>
              </p:cNvPr>
              <p:cNvSpPr>
                <a:spLocks/>
              </p:cNvSpPr>
              <p:nvPr/>
            </p:nvSpPr>
            <p:spPr bwMode="auto">
              <a:xfrm>
                <a:off x="3144" y="1745"/>
                <a:ext cx="458" cy="1182"/>
              </a:xfrm>
              <a:custGeom>
                <a:avLst/>
                <a:gdLst>
                  <a:gd name="T0" fmla="*/ 5 w 756"/>
                  <a:gd name="T1" fmla="*/ 0 h 2184"/>
                  <a:gd name="T2" fmla="*/ 1 w 756"/>
                  <a:gd name="T3" fmla="*/ 5 h 2184"/>
                  <a:gd name="T4" fmla="*/ 0 w 756"/>
                  <a:gd name="T5" fmla="*/ 5 h 2184"/>
                  <a:gd name="T6" fmla="*/ 4 w 756"/>
                  <a:gd name="T7" fmla="*/ 1 h 2184"/>
                  <a:gd name="T8" fmla="*/ 5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2" name="Freeform 1279">
                <a:extLst>
                  <a:ext uri="{FF2B5EF4-FFF2-40B4-BE49-F238E27FC236}">
                    <a16:creationId xmlns:a16="http://schemas.microsoft.com/office/drawing/2014/main" id="{5E26A99F-FD9F-4AEB-B615-0B33DEDA5D0E}"/>
                  </a:ext>
                </a:extLst>
              </p:cNvPr>
              <p:cNvSpPr>
                <a:spLocks/>
              </p:cNvSpPr>
              <p:nvPr/>
            </p:nvSpPr>
            <p:spPr bwMode="auto">
              <a:xfrm>
                <a:off x="1732" y="2534"/>
                <a:ext cx="1680" cy="399"/>
              </a:xfrm>
              <a:custGeom>
                <a:avLst/>
                <a:gdLst>
                  <a:gd name="T0" fmla="*/ 1 w 2773"/>
                  <a:gd name="T1" fmla="*/ 0 h 738"/>
                  <a:gd name="T2" fmla="*/ 0 w 2773"/>
                  <a:gd name="T3" fmla="*/ 1 h 738"/>
                  <a:gd name="T4" fmla="*/ 16 w 2773"/>
                  <a:gd name="T5" fmla="*/ 2 h 738"/>
                  <a:gd name="T6" fmla="*/ 16 w 2773"/>
                  <a:gd name="T7" fmla="*/ 1 h 738"/>
                  <a:gd name="T8" fmla="*/ 1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3" name="Freeform 1280">
                <a:extLst>
                  <a:ext uri="{FF2B5EF4-FFF2-40B4-BE49-F238E27FC236}">
                    <a16:creationId xmlns:a16="http://schemas.microsoft.com/office/drawing/2014/main" id="{E1C2535B-272D-4993-B966-1B225ECBE6F3}"/>
                  </a:ext>
                </a:extLst>
              </p:cNvPr>
              <p:cNvSpPr>
                <a:spLocks/>
              </p:cNvSpPr>
              <p:nvPr/>
            </p:nvSpPr>
            <p:spPr bwMode="auto">
              <a:xfrm>
                <a:off x="3195" y="1755"/>
                <a:ext cx="429" cy="1187"/>
              </a:xfrm>
              <a:custGeom>
                <a:avLst/>
                <a:gdLst>
                  <a:gd name="T0" fmla="*/ 12 w 637"/>
                  <a:gd name="T1" fmla="*/ 0 h 1659"/>
                  <a:gd name="T2" fmla="*/ 12 w 637"/>
                  <a:gd name="T3" fmla="*/ 0 h 1659"/>
                  <a:gd name="T4" fmla="*/ 1 w 637"/>
                  <a:gd name="T5" fmla="*/ 59 h 1659"/>
                  <a:gd name="T6" fmla="*/ 0 w 637"/>
                  <a:gd name="T7" fmla="*/ 57 h 1659"/>
                  <a:gd name="T8" fmla="*/ 12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4" name="Freeform 1281">
                <a:extLst>
                  <a:ext uri="{FF2B5EF4-FFF2-40B4-BE49-F238E27FC236}">
                    <a16:creationId xmlns:a16="http://schemas.microsoft.com/office/drawing/2014/main" id="{7F999FF3-52AF-45F1-844F-3ACD14523FA5}"/>
                  </a:ext>
                </a:extLst>
              </p:cNvPr>
              <p:cNvSpPr>
                <a:spLocks/>
              </p:cNvSpPr>
              <p:nvPr/>
            </p:nvSpPr>
            <p:spPr bwMode="auto">
              <a:xfrm>
                <a:off x="1734" y="2587"/>
                <a:ext cx="1494" cy="394"/>
              </a:xfrm>
              <a:custGeom>
                <a:avLst/>
                <a:gdLst>
                  <a:gd name="T0" fmla="*/ 0 w 2216"/>
                  <a:gd name="T1" fmla="*/ 0 h 550"/>
                  <a:gd name="T2" fmla="*/ 1 w 2216"/>
                  <a:gd name="T3" fmla="*/ 2 h 550"/>
                  <a:gd name="T4" fmla="*/ 42 w 2216"/>
                  <a:gd name="T5" fmla="*/ 20 h 550"/>
                  <a:gd name="T6" fmla="*/ 42 w 2216"/>
                  <a:gd name="T7" fmla="*/ 17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715" name="Group 1282">
                <a:extLst>
                  <a:ext uri="{FF2B5EF4-FFF2-40B4-BE49-F238E27FC236}">
                    <a16:creationId xmlns:a16="http://schemas.microsoft.com/office/drawing/2014/main" id="{5890899F-5703-4CAD-8BDD-456E4E90200B}"/>
                  </a:ext>
                </a:extLst>
              </p:cNvPr>
              <p:cNvGrpSpPr>
                <a:grpSpLocks/>
              </p:cNvGrpSpPr>
              <p:nvPr/>
            </p:nvGrpSpPr>
            <p:grpSpPr bwMode="auto">
              <a:xfrm>
                <a:off x="1709" y="3008"/>
                <a:ext cx="507" cy="234"/>
                <a:chOff x="1740" y="2642"/>
                <a:chExt cx="752" cy="327"/>
              </a:xfrm>
            </p:grpSpPr>
            <p:sp>
              <p:nvSpPr>
                <p:cNvPr id="20722" name="Freeform 1283">
                  <a:extLst>
                    <a:ext uri="{FF2B5EF4-FFF2-40B4-BE49-F238E27FC236}">
                      <a16:creationId xmlns:a16="http://schemas.microsoft.com/office/drawing/2014/main" id="{18192A1F-A607-43A4-BD50-94124412CB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3" name="Freeform 1284">
                  <a:extLst>
                    <a:ext uri="{FF2B5EF4-FFF2-40B4-BE49-F238E27FC236}">
                      <a16:creationId xmlns:a16="http://schemas.microsoft.com/office/drawing/2014/main" id="{78CFF2D5-492F-464C-B8F1-1770C1865617}"/>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4" name="Freeform 1285">
                  <a:extLst>
                    <a:ext uri="{FF2B5EF4-FFF2-40B4-BE49-F238E27FC236}">
                      <a16:creationId xmlns:a16="http://schemas.microsoft.com/office/drawing/2014/main" id="{50FF38EC-F291-4DE4-A640-3B1B9168BCF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5" name="Freeform 1286">
                  <a:extLst>
                    <a:ext uri="{FF2B5EF4-FFF2-40B4-BE49-F238E27FC236}">
                      <a16:creationId xmlns:a16="http://schemas.microsoft.com/office/drawing/2014/main" id="{31F2A557-A7CF-49E9-8BF2-B50B14A2C12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6" name="Freeform 1287">
                  <a:extLst>
                    <a:ext uri="{FF2B5EF4-FFF2-40B4-BE49-F238E27FC236}">
                      <a16:creationId xmlns:a16="http://schemas.microsoft.com/office/drawing/2014/main" id="{47AB0CE9-26C9-4107-B0A6-2617B598C2F4}"/>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7" name="Freeform 1288">
                  <a:extLst>
                    <a:ext uri="{FF2B5EF4-FFF2-40B4-BE49-F238E27FC236}">
                      <a16:creationId xmlns:a16="http://schemas.microsoft.com/office/drawing/2014/main" id="{F17AA078-C171-4B7E-BFF0-37BB6F188F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716" name="Freeform 1289">
                <a:extLst>
                  <a:ext uri="{FF2B5EF4-FFF2-40B4-BE49-F238E27FC236}">
                    <a16:creationId xmlns:a16="http://schemas.microsoft.com/office/drawing/2014/main" id="{A7175D89-047E-49DC-A0EB-C2BFE4D0AD78}"/>
                  </a:ext>
                </a:extLst>
              </p:cNvPr>
              <p:cNvSpPr>
                <a:spLocks/>
              </p:cNvSpPr>
              <p:nvPr/>
            </p:nvSpPr>
            <p:spPr bwMode="auto">
              <a:xfrm>
                <a:off x="2577" y="3043"/>
                <a:ext cx="614" cy="514"/>
              </a:xfrm>
              <a:custGeom>
                <a:avLst/>
                <a:gdLst>
                  <a:gd name="T0" fmla="*/ 1 w 990"/>
                  <a:gd name="T1" fmla="*/ 10 h 792"/>
                  <a:gd name="T2" fmla="*/ 9 w 990"/>
                  <a:gd name="T3" fmla="*/ 0 h 792"/>
                  <a:gd name="T4" fmla="*/ 9 w 990"/>
                  <a:gd name="T5" fmla="*/ 1 h 792"/>
                  <a:gd name="T6" fmla="*/ 0 w 990"/>
                  <a:gd name="T7" fmla="*/ 10 h 792"/>
                  <a:gd name="T8" fmla="*/ 1 w 990"/>
                  <a:gd name="T9" fmla="*/ 1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7" name="Freeform 1290">
                <a:extLst>
                  <a:ext uri="{FF2B5EF4-FFF2-40B4-BE49-F238E27FC236}">
                    <a16:creationId xmlns:a16="http://schemas.microsoft.com/office/drawing/2014/main" id="{ABF0081F-6446-48B2-920E-B13EB63E454A}"/>
                  </a:ext>
                </a:extLst>
              </p:cNvPr>
              <p:cNvSpPr>
                <a:spLocks/>
              </p:cNvSpPr>
              <p:nvPr/>
            </p:nvSpPr>
            <p:spPr bwMode="auto">
              <a:xfrm>
                <a:off x="1010" y="3084"/>
                <a:ext cx="1571" cy="469"/>
              </a:xfrm>
              <a:custGeom>
                <a:avLst/>
                <a:gdLst>
                  <a:gd name="T0" fmla="*/ 1 w 2532"/>
                  <a:gd name="T1" fmla="*/ 0 h 723"/>
                  <a:gd name="T2" fmla="*/ 1 w 2532"/>
                  <a:gd name="T3" fmla="*/ 0 h 723"/>
                  <a:gd name="T4" fmla="*/ 22 w 2532"/>
                  <a:gd name="T5" fmla="*/ 9 h 723"/>
                  <a:gd name="T6" fmla="*/ 22 w 2532"/>
                  <a:gd name="T7" fmla="*/ 10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8" name="Freeform 1291">
                <a:extLst>
                  <a:ext uri="{FF2B5EF4-FFF2-40B4-BE49-F238E27FC236}">
                    <a16:creationId xmlns:a16="http://schemas.microsoft.com/office/drawing/2014/main" id="{9621C40C-1596-42D4-B67D-1A77EC0EBF06}"/>
                  </a:ext>
                </a:extLst>
              </p:cNvPr>
              <p:cNvSpPr>
                <a:spLocks/>
              </p:cNvSpPr>
              <p:nvPr/>
            </p:nvSpPr>
            <p:spPr bwMode="auto">
              <a:xfrm>
                <a:off x="1011" y="2998"/>
                <a:ext cx="17" cy="95"/>
              </a:xfrm>
              <a:custGeom>
                <a:avLst/>
                <a:gdLst>
                  <a:gd name="T0" fmla="*/ 1 w 26"/>
                  <a:gd name="T1" fmla="*/ 1 h 147"/>
                  <a:gd name="T2" fmla="*/ 1 w 26"/>
                  <a:gd name="T3" fmla="*/ 2 h 147"/>
                  <a:gd name="T4" fmla="*/ 0 w 26"/>
                  <a:gd name="T5" fmla="*/ 2 h 147"/>
                  <a:gd name="T6" fmla="*/ 1 w 26"/>
                  <a:gd name="T7" fmla="*/ 0 h 147"/>
                  <a:gd name="T8" fmla="*/ 1 w 26"/>
                  <a:gd name="T9" fmla="*/ 1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19" name="Freeform 1292">
                <a:extLst>
                  <a:ext uri="{FF2B5EF4-FFF2-40B4-BE49-F238E27FC236}">
                    <a16:creationId xmlns:a16="http://schemas.microsoft.com/office/drawing/2014/main" id="{957DCE0F-9980-4C5D-A519-EE0A83AEDBBF}"/>
                  </a:ext>
                </a:extLst>
              </p:cNvPr>
              <p:cNvSpPr>
                <a:spLocks/>
              </p:cNvSpPr>
              <p:nvPr/>
            </p:nvSpPr>
            <p:spPr bwMode="auto">
              <a:xfrm>
                <a:off x="1012" y="2611"/>
                <a:ext cx="730" cy="393"/>
              </a:xfrm>
              <a:custGeom>
                <a:avLst/>
                <a:gdLst>
                  <a:gd name="T0" fmla="*/ 10 w 1176"/>
                  <a:gd name="T1" fmla="*/ 0 h 606"/>
                  <a:gd name="T2" fmla="*/ 0 w 1176"/>
                  <a:gd name="T3" fmla="*/ 8 h 606"/>
                  <a:gd name="T4" fmla="*/ 1 w 1176"/>
                  <a:gd name="T5" fmla="*/ 8 h 606"/>
                  <a:gd name="T6" fmla="*/ 10 w 1176"/>
                  <a:gd name="T7" fmla="*/ 1 h 606"/>
                  <a:gd name="T8" fmla="*/ 1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0" name="Freeform 1293">
                <a:extLst>
                  <a:ext uri="{FF2B5EF4-FFF2-40B4-BE49-F238E27FC236}">
                    <a16:creationId xmlns:a16="http://schemas.microsoft.com/office/drawing/2014/main" id="{EE9C5791-C04D-471A-B041-2A7153DCB3CE}"/>
                  </a:ext>
                </a:extLst>
              </p:cNvPr>
              <p:cNvSpPr>
                <a:spLocks/>
              </p:cNvSpPr>
              <p:nvPr/>
            </p:nvSpPr>
            <p:spPr bwMode="auto">
              <a:xfrm>
                <a:off x="1061" y="3018"/>
                <a:ext cx="1490" cy="451"/>
              </a:xfrm>
              <a:custGeom>
                <a:avLst/>
                <a:gdLst>
                  <a:gd name="T0" fmla="*/ 1 w 2532"/>
                  <a:gd name="T1" fmla="*/ 0 h 723"/>
                  <a:gd name="T2" fmla="*/ 1 w 2532"/>
                  <a:gd name="T3" fmla="*/ 0 h 723"/>
                  <a:gd name="T4" fmla="*/ 12 w 2532"/>
                  <a:gd name="T5" fmla="*/ 6 h 723"/>
                  <a:gd name="T6" fmla="*/ 12 w 2532"/>
                  <a:gd name="T7" fmla="*/ 6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21" name="Freeform 1294">
                <a:extLst>
                  <a:ext uri="{FF2B5EF4-FFF2-40B4-BE49-F238E27FC236}">
                    <a16:creationId xmlns:a16="http://schemas.microsoft.com/office/drawing/2014/main" id="{0CE2FD92-EF1A-4DBE-B0C0-8CDE21B9A9BB}"/>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9 h 723"/>
                  <a:gd name="T6" fmla="*/ 0 w 2532"/>
                  <a:gd name="T7" fmla="*/ 9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678" name="Group 1295">
              <a:extLst>
                <a:ext uri="{FF2B5EF4-FFF2-40B4-BE49-F238E27FC236}">
                  <a16:creationId xmlns:a16="http://schemas.microsoft.com/office/drawing/2014/main" id="{E2408A1F-391F-429D-B2F7-7AE19589C7E3}"/>
                </a:ext>
              </a:extLst>
            </p:cNvPr>
            <p:cNvGrpSpPr>
              <a:grpSpLocks/>
            </p:cNvGrpSpPr>
            <p:nvPr/>
          </p:nvGrpSpPr>
          <p:grpSpPr bwMode="auto">
            <a:xfrm flipH="1">
              <a:off x="3742" y="2030"/>
              <a:ext cx="261" cy="235"/>
              <a:chOff x="2839" y="3501"/>
              <a:chExt cx="755" cy="803"/>
            </a:xfrm>
          </p:grpSpPr>
          <p:pic>
            <p:nvPicPr>
              <p:cNvPr id="20703" name="Picture 1296" descr="desktop_computer_stylized_medium">
                <a:extLst>
                  <a:ext uri="{FF2B5EF4-FFF2-40B4-BE49-F238E27FC236}">
                    <a16:creationId xmlns:a16="http://schemas.microsoft.com/office/drawing/2014/main" id="{70940197-AB81-4713-966D-8100ACD04E1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04" name="Freeform 1297">
                <a:extLst>
                  <a:ext uri="{FF2B5EF4-FFF2-40B4-BE49-F238E27FC236}">
                    <a16:creationId xmlns:a16="http://schemas.microsoft.com/office/drawing/2014/main" id="{25D932AA-DA8C-457E-8682-8441FFC72B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0679" name="Group 1298">
              <a:extLst>
                <a:ext uri="{FF2B5EF4-FFF2-40B4-BE49-F238E27FC236}">
                  <a16:creationId xmlns:a16="http://schemas.microsoft.com/office/drawing/2014/main" id="{E6F6AAF0-7B36-4883-952C-5A1C5ECE5589}"/>
                </a:ext>
              </a:extLst>
            </p:cNvPr>
            <p:cNvGrpSpPr>
              <a:grpSpLocks/>
            </p:cNvGrpSpPr>
            <p:nvPr/>
          </p:nvGrpSpPr>
          <p:grpSpPr bwMode="auto">
            <a:xfrm>
              <a:off x="4603" y="3416"/>
              <a:ext cx="299" cy="257"/>
              <a:chOff x="877" y="1008"/>
              <a:chExt cx="2747" cy="2591"/>
            </a:xfrm>
          </p:grpSpPr>
          <p:pic>
            <p:nvPicPr>
              <p:cNvPr id="20680" name="Picture 1299" descr="antenna_stylized">
                <a:extLst>
                  <a:ext uri="{FF2B5EF4-FFF2-40B4-BE49-F238E27FC236}">
                    <a16:creationId xmlns:a16="http://schemas.microsoft.com/office/drawing/2014/main" id="{6A7FB21A-83D0-4AC4-A027-A1CA8A821D2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1" name="Picture 1300" descr="laptop_keyboard">
                <a:extLst>
                  <a:ext uri="{FF2B5EF4-FFF2-40B4-BE49-F238E27FC236}">
                    <a16:creationId xmlns:a16="http://schemas.microsoft.com/office/drawing/2014/main" id="{C2ABD29E-F10B-42FD-855F-90626045BD5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2" name="Freeform 1301">
                <a:extLst>
                  <a:ext uri="{FF2B5EF4-FFF2-40B4-BE49-F238E27FC236}">
                    <a16:creationId xmlns:a16="http://schemas.microsoft.com/office/drawing/2014/main" id="{18045697-A263-4C61-ACA7-83C542C982FA}"/>
                  </a:ext>
                </a:extLst>
              </p:cNvPr>
              <p:cNvSpPr>
                <a:spLocks/>
              </p:cNvSpPr>
              <p:nvPr/>
            </p:nvSpPr>
            <p:spPr bwMode="auto">
              <a:xfrm>
                <a:off x="1753" y="1603"/>
                <a:ext cx="1807" cy="1322"/>
              </a:xfrm>
              <a:custGeom>
                <a:avLst/>
                <a:gdLst>
                  <a:gd name="T0" fmla="*/ 4 w 2982"/>
                  <a:gd name="T1" fmla="*/ 0 h 2442"/>
                  <a:gd name="T2" fmla="*/ 0 w 2982"/>
                  <a:gd name="T3" fmla="*/ 4 h 2442"/>
                  <a:gd name="T4" fmla="*/ 16 w 2982"/>
                  <a:gd name="T5" fmla="*/ 5 h 2442"/>
                  <a:gd name="T6" fmla="*/ 20 w 2982"/>
                  <a:gd name="T7" fmla="*/ 1 h 2442"/>
                  <a:gd name="T8" fmla="*/ 4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pic>
            <p:nvPicPr>
              <p:cNvPr id="20683" name="Picture 1302" descr="screen">
                <a:extLst>
                  <a:ext uri="{FF2B5EF4-FFF2-40B4-BE49-F238E27FC236}">
                    <a16:creationId xmlns:a16="http://schemas.microsoft.com/office/drawing/2014/main" id="{29762620-F1E5-49F0-A4B8-49B71316BF74}"/>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4" name="Freeform 1303">
                <a:extLst>
                  <a:ext uri="{FF2B5EF4-FFF2-40B4-BE49-F238E27FC236}">
                    <a16:creationId xmlns:a16="http://schemas.microsoft.com/office/drawing/2014/main" id="{42F42325-B490-4B07-8ABB-720CB9F7AC9D}"/>
                  </a:ext>
                </a:extLst>
              </p:cNvPr>
              <p:cNvSpPr>
                <a:spLocks/>
              </p:cNvSpPr>
              <p:nvPr/>
            </p:nvSpPr>
            <p:spPr bwMode="auto">
              <a:xfrm>
                <a:off x="2082" y="1564"/>
                <a:ext cx="1531" cy="246"/>
              </a:xfrm>
              <a:custGeom>
                <a:avLst/>
                <a:gdLst>
                  <a:gd name="T0" fmla="*/ 1 w 2528"/>
                  <a:gd name="T1" fmla="*/ 0 h 455"/>
                  <a:gd name="T2" fmla="*/ 17 w 2528"/>
                  <a:gd name="T3" fmla="*/ 1 h 455"/>
                  <a:gd name="T4" fmla="*/ 16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5" name="Freeform 1304">
                <a:extLst>
                  <a:ext uri="{FF2B5EF4-FFF2-40B4-BE49-F238E27FC236}">
                    <a16:creationId xmlns:a16="http://schemas.microsoft.com/office/drawing/2014/main" id="{8C02B835-93EC-4B52-88F7-EEF67E322E15}"/>
                  </a:ext>
                </a:extLst>
              </p:cNvPr>
              <p:cNvSpPr>
                <a:spLocks/>
              </p:cNvSpPr>
              <p:nvPr/>
            </p:nvSpPr>
            <p:spPr bwMode="auto">
              <a:xfrm>
                <a:off x="1737" y="1562"/>
                <a:ext cx="425" cy="1024"/>
              </a:xfrm>
              <a:custGeom>
                <a:avLst/>
                <a:gdLst>
                  <a:gd name="T0" fmla="*/ 4 w 702"/>
                  <a:gd name="T1" fmla="*/ 0 h 1893"/>
                  <a:gd name="T2" fmla="*/ 0 w 702"/>
                  <a:gd name="T3" fmla="*/ 4 h 1893"/>
                  <a:gd name="T4" fmla="*/ 1 w 702"/>
                  <a:gd name="T5" fmla="*/ 4 h 1893"/>
                  <a:gd name="T6" fmla="*/ 5 w 702"/>
                  <a:gd name="T7" fmla="*/ 1 h 1893"/>
                  <a:gd name="T8" fmla="*/ 4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6" name="Freeform 1305">
                <a:extLst>
                  <a:ext uri="{FF2B5EF4-FFF2-40B4-BE49-F238E27FC236}">
                    <a16:creationId xmlns:a16="http://schemas.microsoft.com/office/drawing/2014/main" id="{5E997217-BFD4-4E4B-A7C8-79539524868A}"/>
                  </a:ext>
                </a:extLst>
              </p:cNvPr>
              <p:cNvSpPr>
                <a:spLocks/>
              </p:cNvSpPr>
              <p:nvPr/>
            </p:nvSpPr>
            <p:spPr bwMode="auto">
              <a:xfrm>
                <a:off x="3144" y="1745"/>
                <a:ext cx="458" cy="1182"/>
              </a:xfrm>
              <a:custGeom>
                <a:avLst/>
                <a:gdLst>
                  <a:gd name="T0" fmla="*/ 5 w 756"/>
                  <a:gd name="T1" fmla="*/ 0 h 2184"/>
                  <a:gd name="T2" fmla="*/ 1 w 756"/>
                  <a:gd name="T3" fmla="*/ 5 h 2184"/>
                  <a:gd name="T4" fmla="*/ 0 w 756"/>
                  <a:gd name="T5" fmla="*/ 5 h 2184"/>
                  <a:gd name="T6" fmla="*/ 4 w 756"/>
                  <a:gd name="T7" fmla="*/ 1 h 2184"/>
                  <a:gd name="T8" fmla="*/ 5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7" name="Freeform 1306">
                <a:extLst>
                  <a:ext uri="{FF2B5EF4-FFF2-40B4-BE49-F238E27FC236}">
                    <a16:creationId xmlns:a16="http://schemas.microsoft.com/office/drawing/2014/main" id="{B32AA3BE-7D11-4CDE-905A-3E2B490EA9F3}"/>
                  </a:ext>
                </a:extLst>
              </p:cNvPr>
              <p:cNvSpPr>
                <a:spLocks/>
              </p:cNvSpPr>
              <p:nvPr/>
            </p:nvSpPr>
            <p:spPr bwMode="auto">
              <a:xfrm>
                <a:off x="1732" y="2534"/>
                <a:ext cx="1680" cy="399"/>
              </a:xfrm>
              <a:custGeom>
                <a:avLst/>
                <a:gdLst>
                  <a:gd name="T0" fmla="*/ 1 w 2773"/>
                  <a:gd name="T1" fmla="*/ 0 h 738"/>
                  <a:gd name="T2" fmla="*/ 0 w 2773"/>
                  <a:gd name="T3" fmla="*/ 1 h 738"/>
                  <a:gd name="T4" fmla="*/ 16 w 2773"/>
                  <a:gd name="T5" fmla="*/ 2 h 738"/>
                  <a:gd name="T6" fmla="*/ 16 w 2773"/>
                  <a:gd name="T7" fmla="*/ 1 h 738"/>
                  <a:gd name="T8" fmla="*/ 1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8" name="Freeform 1307">
                <a:extLst>
                  <a:ext uri="{FF2B5EF4-FFF2-40B4-BE49-F238E27FC236}">
                    <a16:creationId xmlns:a16="http://schemas.microsoft.com/office/drawing/2014/main" id="{16BD8707-B4EF-4D74-879C-D3DCF226801A}"/>
                  </a:ext>
                </a:extLst>
              </p:cNvPr>
              <p:cNvSpPr>
                <a:spLocks/>
              </p:cNvSpPr>
              <p:nvPr/>
            </p:nvSpPr>
            <p:spPr bwMode="auto">
              <a:xfrm>
                <a:off x="3195" y="1755"/>
                <a:ext cx="429" cy="1187"/>
              </a:xfrm>
              <a:custGeom>
                <a:avLst/>
                <a:gdLst>
                  <a:gd name="T0" fmla="*/ 12 w 637"/>
                  <a:gd name="T1" fmla="*/ 0 h 1659"/>
                  <a:gd name="T2" fmla="*/ 12 w 637"/>
                  <a:gd name="T3" fmla="*/ 0 h 1659"/>
                  <a:gd name="T4" fmla="*/ 1 w 637"/>
                  <a:gd name="T5" fmla="*/ 59 h 1659"/>
                  <a:gd name="T6" fmla="*/ 0 w 637"/>
                  <a:gd name="T7" fmla="*/ 57 h 1659"/>
                  <a:gd name="T8" fmla="*/ 12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89" name="Freeform 1308">
                <a:extLst>
                  <a:ext uri="{FF2B5EF4-FFF2-40B4-BE49-F238E27FC236}">
                    <a16:creationId xmlns:a16="http://schemas.microsoft.com/office/drawing/2014/main" id="{DAC44CD0-4765-491F-B039-C8305C2E25B1}"/>
                  </a:ext>
                </a:extLst>
              </p:cNvPr>
              <p:cNvSpPr>
                <a:spLocks/>
              </p:cNvSpPr>
              <p:nvPr/>
            </p:nvSpPr>
            <p:spPr bwMode="auto">
              <a:xfrm>
                <a:off x="1734" y="2587"/>
                <a:ext cx="1494" cy="394"/>
              </a:xfrm>
              <a:custGeom>
                <a:avLst/>
                <a:gdLst>
                  <a:gd name="T0" fmla="*/ 0 w 2216"/>
                  <a:gd name="T1" fmla="*/ 0 h 550"/>
                  <a:gd name="T2" fmla="*/ 1 w 2216"/>
                  <a:gd name="T3" fmla="*/ 2 h 550"/>
                  <a:gd name="T4" fmla="*/ 42 w 2216"/>
                  <a:gd name="T5" fmla="*/ 20 h 550"/>
                  <a:gd name="T6" fmla="*/ 42 w 2216"/>
                  <a:gd name="T7" fmla="*/ 17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0690" name="Group 1309">
                <a:extLst>
                  <a:ext uri="{FF2B5EF4-FFF2-40B4-BE49-F238E27FC236}">
                    <a16:creationId xmlns:a16="http://schemas.microsoft.com/office/drawing/2014/main" id="{EEF38791-A11C-4D25-B00C-E655204A39F3}"/>
                  </a:ext>
                </a:extLst>
              </p:cNvPr>
              <p:cNvGrpSpPr>
                <a:grpSpLocks/>
              </p:cNvGrpSpPr>
              <p:nvPr/>
            </p:nvGrpSpPr>
            <p:grpSpPr bwMode="auto">
              <a:xfrm>
                <a:off x="1709" y="3008"/>
                <a:ext cx="507" cy="234"/>
                <a:chOff x="1740" y="2642"/>
                <a:chExt cx="752" cy="327"/>
              </a:xfrm>
            </p:grpSpPr>
            <p:sp>
              <p:nvSpPr>
                <p:cNvPr id="20697" name="Freeform 1310">
                  <a:extLst>
                    <a:ext uri="{FF2B5EF4-FFF2-40B4-BE49-F238E27FC236}">
                      <a16:creationId xmlns:a16="http://schemas.microsoft.com/office/drawing/2014/main" id="{87576428-F6B6-4C18-9981-DF1E501F907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8" name="Freeform 1311">
                  <a:extLst>
                    <a:ext uri="{FF2B5EF4-FFF2-40B4-BE49-F238E27FC236}">
                      <a16:creationId xmlns:a16="http://schemas.microsoft.com/office/drawing/2014/main" id="{063B4ED3-BB06-4D25-BCB5-7FB592D4C24B}"/>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9" name="Freeform 1312">
                  <a:extLst>
                    <a:ext uri="{FF2B5EF4-FFF2-40B4-BE49-F238E27FC236}">
                      <a16:creationId xmlns:a16="http://schemas.microsoft.com/office/drawing/2014/main" id="{04AC4643-405E-40AF-B0B8-2904CBD6FF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00" name="Freeform 1313">
                  <a:extLst>
                    <a:ext uri="{FF2B5EF4-FFF2-40B4-BE49-F238E27FC236}">
                      <a16:creationId xmlns:a16="http://schemas.microsoft.com/office/drawing/2014/main" id="{C5D3E39D-CCEE-4C04-8405-F2674FE0A4F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01" name="Freeform 1314">
                  <a:extLst>
                    <a:ext uri="{FF2B5EF4-FFF2-40B4-BE49-F238E27FC236}">
                      <a16:creationId xmlns:a16="http://schemas.microsoft.com/office/drawing/2014/main" id="{099B11F0-0941-4A1E-9859-31C20C88CA1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702" name="Freeform 1315">
                  <a:extLst>
                    <a:ext uri="{FF2B5EF4-FFF2-40B4-BE49-F238E27FC236}">
                      <a16:creationId xmlns:a16="http://schemas.microsoft.com/office/drawing/2014/main" id="{788F73D4-AA36-4F83-B5C2-187885F512D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20691" name="Freeform 1316">
                <a:extLst>
                  <a:ext uri="{FF2B5EF4-FFF2-40B4-BE49-F238E27FC236}">
                    <a16:creationId xmlns:a16="http://schemas.microsoft.com/office/drawing/2014/main" id="{B614ECBE-3D3F-4768-AB4C-C7614A021A00}"/>
                  </a:ext>
                </a:extLst>
              </p:cNvPr>
              <p:cNvSpPr>
                <a:spLocks/>
              </p:cNvSpPr>
              <p:nvPr/>
            </p:nvSpPr>
            <p:spPr bwMode="auto">
              <a:xfrm>
                <a:off x="2577" y="3043"/>
                <a:ext cx="614" cy="514"/>
              </a:xfrm>
              <a:custGeom>
                <a:avLst/>
                <a:gdLst>
                  <a:gd name="T0" fmla="*/ 1 w 990"/>
                  <a:gd name="T1" fmla="*/ 10 h 792"/>
                  <a:gd name="T2" fmla="*/ 9 w 990"/>
                  <a:gd name="T3" fmla="*/ 0 h 792"/>
                  <a:gd name="T4" fmla="*/ 9 w 990"/>
                  <a:gd name="T5" fmla="*/ 1 h 792"/>
                  <a:gd name="T6" fmla="*/ 0 w 990"/>
                  <a:gd name="T7" fmla="*/ 10 h 792"/>
                  <a:gd name="T8" fmla="*/ 1 w 990"/>
                  <a:gd name="T9" fmla="*/ 1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2" name="Freeform 1317">
                <a:extLst>
                  <a:ext uri="{FF2B5EF4-FFF2-40B4-BE49-F238E27FC236}">
                    <a16:creationId xmlns:a16="http://schemas.microsoft.com/office/drawing/2014/main" id="{12881097-382D-4047-9E9C-A1F3287A1D33}"/>
                  </a:ext>
                </a:extLst>
              </p:cNvPr>
              <p:cNvSpPr>
                <a:spLocks/>
              </p:cNvSpPr>
              <p:nvPr/>
            </p:nvSpPr>
            <p:spPr bwMode="auto">
              <a:xfrm>
                <a:off x="1010" y="3084"/>
                <a:ext cx="1571" cy="469"/>
              </a:xfrm>
              <a:custGeom>
                <a:avLst/>
                <a:gdLst>
                  <a:gd name="T0" fmla="*/ 1 w 2532"/>
                  <a:gd name="T1" fmla="*/ 0 h 723"/>
                  <a:gd name="T2" fmla="*/ 1 w 2532"/>
                  <a:gd name="T3" fmla="*/ 0 h 723"/>
                  <a:gd name="T4" fmla="*/ 22 w 2532"/>
                  <a:gd name="T5" fmla="*/ 9 h 723"/>
                  <a:gd name="T6" fmla="*/ 22 w 2532"/>
                  <a:gd name="T7" fmla="*/ 10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3" name="Freeform 1318">
                <a:extLst>
                  <a:ext uri="{FF2B5EF4-FFF2-40B4-BE49-F238E27FC236}">
                    <a16:creationId xmlns:a16="http://schemas.microsoft.com/office/drawing/2014/main" id="{8E207EE9-12D7-41B0-AFB1-F6B002745091}"/>
                  </a:ext>
                </a:extLst>
              </p:cNvPr>
              <p:cNvSpPr>
                <a:spLocks/>
              </p:cNvSpPr>
              <p:nvPr/>
            </p:nvSpPr>
            <p:spPr bwMode="auto">
              <a:xfrm>
                <a:off x="1011" y="2998"/>
                <a:ext cx="17" cy="95"/>
              </a:xfrm>
              <a:custGeom>
                <a:avLst/>
                <a:gdLst>
                  <a:gd name="T0" fmla="*/ 1 w 26"/>
                  <a:gd name="T1" fmla="*/ 1 h 147"/>
                  <a:gd name="T2" fmla="*/ 1 w 26"/>
                  <a:gd name="T3" fmla="*/ 2 h 147"/>
                  <a:gd name="T4" fmla="*/ 0 w 26"/>
                  <a:gd name="T5" fmla="*/ 2 h 147"/>
                  <a:gd name="T6" fmla="*/ 1 w 26"/>
                  <a:gd name="T7" fmla="*/ 0 h 147"/>
                  <a:gd name="T8" fmla="*/ 1 w 26"/>
                  <a:gd name="T9" fmla="*/ 1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4" name="Freeform 1319">
                <a:extLst>
                  <a:ext uri="{FF2B5EF4-FFF2-40B4-BE49-F238E27FC236}">
                    <a16:creationId xmlns:a16="http://schemas.microsoft.com/office/drawing/2014/main" id="{4363CD66-3577-4155-A798-390322F0B37B}"/>
                  </a:ext>
                </a:extLst>
              </p:cNvPr>
              <p:cNvSpPr>
                <a:spLocks/>
              </p:cNvSpPr>
              <p:nvPr/>
            </p:nvSpPr>
            <p:spPr bwMode="auto">
              <a:xfrm>
                <a:off x="1012" y="2611"/>
                <a:ext cx="730" cy="393"/>
              </a:xfrm>
              <a:custGeom>
                <a:avLst/>
                <a:gdLst>
                  <a:gd name="T0" fmla="*/ 10 w 1176"/>
                  <a:gd name="T1" fmla="*/ 0 h 606"/>
                  <a:gd name="T2" fmla="*/ 0 w 1176"/>
                  <a:gd name="T3" fmla="*/ 8 h 606"/>
                  <a:gd name="T4" fmla="*/ 1 w 1176"/>
                  <a:gd name="T5" fmla="*/ 8 h 606"/>
                  <a:gd name="T6" fmla="*/ 10 w 1176"/>
                  <a:gd name="T7" fmla="*/ 1 h 606"/>
                  <a:gd name="T8" fmla="*/ 1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5" name="Freeform 1320">
                <a:extLst>
                  <a:ext uri="{FF2B5EF4-FFF2-40B4-BE49-F238E27FC236}">
                    <a16:creationId xmlns:a16="http://schemas.microsoft.com/office/drawing/2014/main" id="{540DC22E-63B3-4D9A-9B84-D4DF162A78E3}"/>
                  </a:ext>
                </a:extLst>
              </p:cNvPr>
              <p:cNvSpPr>
                <a:spLocks/>
              </p:cNvSpPr>
              <p:nvPr/>
            </p:nvSpPr>
            <p:spPr bwMode="auto">
              <a:xfrm>
                <a:off x="1061" y="3018"/>
                <a:ext cx="1490" cy="451"/>
              </a:xfrm>
              <a:custGeom>
                <a:avLst/>
                <a:gdLst>
                  <a:gd name="T0" fmla="*/ 1 w 2532"/>
                  <a:gd name="T1" fmla="*/ 0 h 723"/>
                  <a:gd name="T2" fmla="*/ 1 w 2532"/>
                  <a:gd name="T3" fmla="*/ 0 h 723"/>
                  <a:gd name="T4" fmla="*/ 12 w 2532"/>
                  <a:gd name="T5" fmla="*/ 6 h 723"/>
                  <a:gd name="T6" fmla="*/ 12 w 2532"/>
                  <a:gd name="T7" fmla="*/ 6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96" name="Freeform 1321">
                <a:extLst>
                  <a:ext uri="{FF2B5EF4-FFF2-40B4-BE49-F238E27FC236}">
                    <a16:creationId xmlns:a16="http://schemas.microsoft.com/office/drawing/2014/main" id="{AD80EECF-FC1B-4FE5-B1D6-6647B1F83A8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9 h 723"/>
                  <a:gd name="T6" fmla="*/ 0 w 2532"/>
                  <a:gd name="T7" fmla="*/ 9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pic>
        <p:nvPicPr>
          <p:cNvPr id="20484" name="Picture 939" descr="underline_base">
            <a:extLst>
              <a:ext uri="{FF2B5EF4-FFF2-40B4-BE49-F238E27FC236}">
                <a16:creationId xmlns:a16="http://schemas.microsoft.com/office/drawing/2014/main" id="{2CC9746A-38A9-42C0-A9A7-8B4CD2607BBF}"/>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54201" y="936625"/>
            <a:ext cx="8228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0" name="Rectangle 2">
            <a:extLst>
              <a:ext uri="{FF2B5EF4-FFF2-40B4-BE49-F238E27FC236}">
                <a16:creationId xmlns:a16="http://schemas.microsoft.com/office/drawing/2014/main" id="{C11506E0-DD95-4798-B2EB-64941CE4AC4B}"/>
              </a:ext>
            </a:extLst>
          </p:cNvPr>
          <p:cNvSpPr>
            <a:spLocks noGrp="1" noChangeArrowheads="1"/>
          </p:cNvSpPr>
          <p:nvPr>
            <p:ph type="title"/>
          </p:nvPr>
        </p:nvSpPr>
        <p:spPr>
          <a:xfrm>
            <a:off x="1803400" y="122238"/>
            <a:ext cx="8566150" cy="1143000"/>
          </a:xfrm>
        </p:spPr>
        <p:txBody>
          <a:bodyPr/>
          <a:lstStyle/>
          <a:p>
            <a:pPr>
              <a:defRPr/>
            </a:pPr>
            <a:r>
              <a:rPr lang="en-US">
                <a:ea typeface="ＭＳ Ｐゴシック" charset="0"/>
                <a:cs typeface="+mj-cs"/>
              </a:rPr>
              <a:t>Internet transport-layer protocols</a:t>
            </a:r>
          </a:p>
        </p:txBody>
      </p:sp>
      <p:sp>
        <p:nvSpPr>
          <p:cNvPr id="6151" name="Rectangle 3">
            <a:extLst>
              <a:ext uri="{FF2B5EF4-FFF2-40B4-BE49-F238E27FC236}">
                <a16:creationId xmlns:a16="http://schemas.microsoft.com/office/drawing/2014/main" id="{8A3D36F5-4AF3-41AB-9C44-683F4F98336D}"/>
              </a:ext>
            </a:extLst>
          </p:cNvPr>
          <p:cNvSpPr>
            <a:spLocks noGrp="1" noChangeArrowheads="1"/>
          </p:cNvSpPr>
          <p:nvPr>
            <p:ph type="body" sz="half" idx="1"/>
          </p:nvPr>
        </p:nvSpPr>
        <p:spPr>
          <a:xfrm>
            <a:off x="1962151" y="1400176"/>
            <a:ext cx="3971925" cy="5114925"/>
          </a:xfrm>
        </p:spPr>
        <p:txBody>
          <a:bodyPr/>
          <a:lstStyle/>
          <a:p>
            <a:r>
              <a:rPr lang="en-US" altLang="en-US"/>
              <a:t>reliable, in-order delivery (TCP)</a:t>
            </a:r>
          </a:p>
          <a:p>
            <a:pPr lvl="1"/>
            <a:r>
              <a:rPr lang="en-US" altLang="en-US"/>
              <a:t>congestion control </a:t>
            </a:r>
          </a:p>
          <a:p>
            <a:pPr lvl="1"/>
            <a:r>
              <a:rPr lang="en-US" altLang="en-US"/>
              <a:t>flow control</a:t>
            </a:r>
          </a:p>
          <a:p>
            <a:pPr lvl="1"/>
            <a:r>
              <a:rPr lang="en-US" altLang="en-US"/>
              <a:t>connection setup</a:t>
            </a:r>
            <a:endParaRPr lang="en-US" altLang="en-US" sz="2800"/>
          </a:p>
          <a:p>
            <a:r>
              <a:rPr lang="en-US" altLang="en-US"/>
              <a:t>unreliable, unordered delivery: UDP</a:t>
            </a:r>
          </a:p>
          <a:p>
            <a:pPr lvl="1"/>
            <a:r>
              <a:rPr lang="en-US" altLang="en-US"/>
              <a:t>no-frills extension of </a:t>
            </a:r>
            <a:r>
              <a:rPr lang="ja-JP" altLang="en-US"/>
              <a:t>“</a:t>
            </a:r>
            <a:r>
              <a:rPr lang="en-US" altLang="ja-JP"/>
              <a:t>best-effort</a:t>
            </a:r>
            <a:r>
              <a:rPr lang="ja-JP" altLang="en-US"/>
              <a:t>”</a:t>
            </a:r>
            <a:r>
              <a:rPr lang="en-US" altLang="ja-JP"/>
              <a:t> IP</a:t>
            </a:r>
          </a:p>
          <a:p>
            <a:r>
              <a:rPr lang="en-US" altLang="en-US"/>
              <a:t>services not available: </a:t>
            </a:r>
          </a:p>
          <a:p>
            <a:pPr lvl="1"/>
            <a:r>
              <a:rPr lang="en-US" altLang="en-US"/>
              <a:t>delay guarantees</a:t>
            </a:r>
          </a:p>
          <a:p>
            <a:pPr lvl="1"/>
            <a:r>
              <a:rPr lang="en-US" altLang="en-US"/>
              <a:t>bandwidth guarantees</a:t>
            </a:r>
          </a:p>
        </p:txBody>
      </p:sp>
      <p:sp>
        <p:nvSpPr>
          <p:cNvPr id="6152" name="Line 677">
            <a:extLst>
              <a:ext uri="{FF2B5EF4-FFF2-40B4-BE49-F238E27FC236}">
                <a16:creationId xmlns:a16="http://schemas.microsoft.com/office/drawing/2014/main" id="{C19301DA-04CE-4330-97D0-EAEFF5D9B16E}"/>
              </a:ext>
            </a:extLst>
          </p:cNvPr>
          <p:cNvSpPr>
            <a:spLocks noChangeShapeType="1"/>
          </p:cNvSpPr>
          <p:nvPr/>
        </p:nvSpPr>
        <p:spPr bwMode="auto">
          <a:xfrm>
            <a:off x="7980364" y="2490789"/>
            <a:ext cx="509587" cy="3175"/>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153" name="Line 683">
            <a:extLst>
              <a:ext uri="{FF2B5EF4-FFF2-40B4-BE49-F238E27FC236}">
                <a16:creationId xmlns:a16="http://schemas.microsoft.com/office/drawing/2014/main" id="{E477EFC9-EAFA-41FB-8E62-7F26FC3A370A}"/>
              </a:ext>
            </a:extLst>
          </p:cNvPr>
          <p:cNvSpPr>
            <a:spLocks noChangeShapeType="1"/>
          </p:cNvSpPr>
          <p:nvPr/>
        </p:nvSpPr>
        <p:spPr bwMode="auto">
          <a:xfrm>
            <a:off x="8615364" y="4600575"/>
            <a:ext cx="390525" cy="18415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154" name="Line 684">
            <a:extLst>
              <a:ext uri="{FF2B5EF4-FFF2-40B4-BE49-F238E27FC236}">
                <a16:creationId xmlns:a16="http://schemas.microsoft.com/office/drawing/2014/main" id="{55585EBB-5621-4F6C-9A63-C3E26C0ACBBC}"/>
              </a:ext>
            </a:extLst>
          </p:cNvPr>
          <p:cNvSpPr>
            <a:spLocks noChangeShapeType="1"/>
          </p:cNvSpPr>
          <p:nvPr/>
        </p:nvSpPr>
        <p:spPr bwMode="auto">
          <a:xfrm flipV="1">
            <a:off x="7994651" y="4587875"/>
            <a:ext cx="322263" cy="198438"/>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155" name="Line 704">
            <a:extLst>
              <a:ext uri="{FF2B5EF4-FFF2-40B4-BE49-F238E27FC236}">
                <a16:creationId xmlns:a16="http://schemas.microsoft.com/office/drawing/2014/main" id="{28FFDAB1-A101-481D-BFD5-73D975FFA753}"/>
              </a:ext>
            </a:extLst>
          </p:cNvPr>
          <p:cNvSpPr>
            <a:spLocks noChangeShapeType="1"/>
          </p:cNvSpPr>
          <p:nvPr/>
        </p:nvSpPr>
        <p:spPr bwMode="auto">
          <a:xfrm flipH="1">
            <a:off x="8553451" y="2836863"/>
            <a:ext cx="98425" cy="704850"/>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nvGrpSpPr>
          <p:cNvPr id="20491" name="Group 737">
            <a:extLst>
              <a:ext uri="{FF2B5EF4-FFF2-40B4-BE49-F238E27FC236}">
                <a16:creationId xmlns:a16="http://schemas.microsoft.com/office/drawing/2014/main" id="{1BC0C172-B372-4D5A-922E-39983749B3A9}"/>
              </a:ext>
            </a:extLst>
          </p:cNvPr>
          <p:cNvGrpSpPr>
            <a:grpSpLocks/>
          </p:cNvGrpSpPr>
          <p:nvPr/>
        </p:nvGrpSpPr>
        <p:grpSpPr bwMode="auto">
          <a:xfrm>
            <a:off x="8467725" y="2416175"/>
            <a:ext cx="382588" cy="171450"/>
            <a:chOff x="3855" y="1486"/>
            <a:chExt cx="241" cy="108"/>
          </a:xfrm>
        </p:grpSpPr>
        <p:sp>
          <p:nvSpPr>
            <p:cNvPr id="20605" name="Oval 407">
              <a:extLst>
                <a:ext uri="{FF2B5EF4-FFF2-40B4-BE49-F238E27FC236}">
                  <a16:creationId xmlns:a16="http://schemas.microsoft.com/office/drawing/2014/main" id="{030DB8A2-8C9A-4706-9DA0-234973DB7392}"/>
                </a:ext>
              </a:extLst>
            </p:cNvPr>
            <p:cNvSpPr>
              <a:spLocks noChangeArrowheads="1"/>
            </p:cNvSpPr>
            <p:nvPr/>
          </p:nvSpPr>
          <p:spPr bwMode="auto">
            <a:xfrm>
              <a:off x="3856" y="1533"/>
              <a:ext cx="240" cy="6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606" name="Rectangle 410">
              <a:extLst>
                <a:ext uri="{FF2B5EF4-FFF2-40B4-BE49-F238E27FC236}">
                  <a16:creationId xmlns:a16="http://schemas.microsoft.com/office/drawing/2014/main" id="{3A6488DA-3F83-4FFE-875D-2AFF8DEC039C}"/>
                </a:ext>
              </a:extLst>
            </p:cNvPr>
            <p:cNvSpPr>
              <a:spLocks noChangeArrowheads="1"/>
            </p:cNvSpPr>
            <p:nvPr/>
          </p:nvSpPr>
          <p:spPr bwMode="auto">
            <a:xfrm>
              <a:off x="3855" y="1527"/>
              <a:ext cx="241" cy="37"/>
            </a:xfrm>
            <a:prstGeom prst="rect">
              <a:avLst/>
            </a:prstGeom>
            <a:gradFill rotWithShape="1">
              <a:gsLst>
                <a:gs pos="0">
                  <a:srgbClr val="808080"/>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607" name="Oval 411">
              <a:extLst>
                <a:ext uri="{FF2B5EF4-FFF2-40B4-BE49-F238E27FC236}">
                  <a16:creationId xmlns:a16="http://schemas.microsoft.com/office/drawing/2014/main" id="{E8156B74-510A-401F-B7D7-A011EFD6D7AD}"/>
                </a:ext>
              </a:extLst>
            </p:cNvPr>
            <p:cNvSpPr>
              <a:spLocks noChangeArrowheads="1"/>
            </p:cNvSpPr>
            <p:nvPr/>
          </p:nvSpPr>
          <p:spPr bwMode="auto">
            <a:xfrm>
              <a:off x="3856" y="1486"/>
              <a:ext cx="240" cy="7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608" name="Group 741">
              <a:extLst>
                <a:ext uri="{FF2B5EF4-FFF2-40B4-BE49-F238E27FC236}">
                  <a16:creationId xmlns:a16="http://schemas.microsoft.com/office/drawing/2014/main" id="{5B2EBF7E-E121-49AD-995E-04BB6981FFD1}"/>
                </a:ext>
              </a:extLst>
            </p:cNvPr>
            <p:cNvGrpSpPr>
              <a:grpSpLocks/>
            </p:cNvGrpSpPr>
            <p:nvPr/>
          </p:nvGrpSpPr>
          <p:grpSpPr bwMode="auto">
            <a:xfrm>
              <a:off x="3905" y="1504"/>
              <a:ext cx="134" cy="33"/>
              <a:chOff x="2468" y="1332"/>
              <a:chExt cx="310" cy="60"/>
            </a:xfrm>
          </p:grpSpPr>
          <p:sp>
            <p:nvSpPr>
              <p:cNvPr id="20611" name="Freeform 742">
                <a:extLst>
                  <a:ext uri="{FF2B5EF4-FFF2-40B4-BE49-F238E27FC236}">
                    <a16:creationId xmlns:a16="http://schemas.microsoft.com/office/drawing/2014/main" id="{82CAA0C0-DF21-464F-924D-ECF3B76EC4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12" name="Freeform 743">
                <a:extLst>
                  <a:ext uri="{FF2B5EF4-FFF2-40B4-BE49-F238E27FC236}">
                    <a16:creationId xmlns:a16="http://schemas.microsoft.com/office/drawing/2014/main" id="{167B0798-1070-4F1E-A650-7E007DDB0B9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74" name="Line 744">
              <a:extLst>
                <a:ext uri="{FF2B5EF4-FFF2-40B4-BE49-F238E27FC236}">
                  <a16:creationId xmlns:a16="http://schemas.microsoft.com/office/drawing/2014/main" id="{6FD009D4-C437-4F8B-9D17-9D73B8D146BD}"/>
                </a:ext>
              </a:extLst>
            </p:cNvPr>
            <p:cNvSpPr>
              <a:spLocks noChangeShapeType="1"/>
            </p:cNvSpPr>
            <p:nvPr/>
          </p:nvSpPr>
          <p:spPr bwMode="auto">
            <a:xfrm>
              <a:off x="3856" y="1520"/>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75" name="Line 745">
              <a:extLst>
                <a:ext uri="{FF2B5EF4-FFF2-40B4-BE49-F238E27FC236}">
                  <a16:creationId xmlns:a16="http://schemas.microsoft.com/office/drawing/2014/main" id="{6885D61C-32B7-4B10-A2AD-5FA389C7C68C}"/>
                </a:ext>
              </a:extLst>
            </p:cNvPr>
            <p:cNvSpPr>
              <a:spLocks noChangeShapeType="1"/>
            </p:cNvSpPr>
            <p:nvPr/>
          </p:nvSpPr>
          <p:spPr bwMode="auto">
            <a:xfrm>
              <a:off x="4096" y="1521"/>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492" name="Group 746">
            <a:extLst>
              <a:ext uri="{FF2B5EF4-FFF2-40B4-BE49-F238E27FC236}">
                <a16:creationId xmlns:a16="http://schemas.microsoft.com/office/drawing/2014/main" id="{EB6E3C07-73B9-4F81-8801-0345B4D56C67}"/>
              </a:ext>
            </a:extLst>
          </p:cNvPr>
          <p:cNvGrpSpPr>
            <a:grpSpLocks/>
          </p:cNvGrpSpPr>
          <p:nvPr/>
        </p:nvGrpSpPr>
        <p:grpSpPr bwMode="auto">
          <a:xfrm>
            <a:off x="8493125" y="2660650"/>
            <a:ext cx="382588" cy="171450"/>
            <a:chOff x="3855" y="1486"/>
            <a:chExt cx="241" cy="108"/>
          </a:xfrm>
        </p:grpSpPr>
        <p:sp>
          <p:nvSpPr>
            <p:cNvPr id="20597" name="Oval 407">
              <a:extLst>
                <a:ext uri="{FF2B5EF4-FFF2-40B4-BE49-F238E27FC236}">
                  <a16:creationId xmlns:a16="http://schemas.microsoft.com/office/drawing/2014/main" id="{63C91715-0C00-4AAA-8E77-96241439F7DE}"/>
                </a:ext>
              </a:extLst>
            </p:cNvPr>
            <p:cNvSpPr>
              <a:spLocks noChangeArrowheads="1"/>
            </p:cNvSpPr>
            <p:nvPr/>
          </p:nvSpPr>
          <p:spPr bwMode="auto">
            <a:xfrm>
              <a:off x="3856" y="1533"/>
              <a:ext cx="240" cy="6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598" name="Rectangle 410">
              <a:extLst>
                <a:ext uri="{FF2B5EF4-FFF2-40B4-BE49-F238E27FC236}">
                  <a16:creationId xmlns:a16="http://schemas.microsoft.com/office/drawing/2014/main" id="{2A4B350F-DDB6-4275-BF67-E2BC2BD42810}"/>
                </a:ext>
              </a:extLst>
            </p:cNvPr>
            <p:cNvSpPr>
              <a:spLocks noChangeArrowheads="1"/>
            </p:cNvSpPr>
            <p:nvPr/>
          </p:nvSpPr>
          <p:spPr bwMode="auto">
            <a:xfrm>
              <a:off x="3855" y="1527"/>
              <a:ext cx="241" cy="37"/>
            </a:xfrm>
            <a:prstGeom prst="rect">
              <a:avLst/>
            </a:prstGeom>
            <a:gradFill rotWithShape="1">
              <a:gsLst>
                <a:gs pos="0">
                  <a:srgbClr val="808080"/>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599" name="Oval 411">
              <a:extLst>
                <a:ext uri="{FF2B5EF4-FFF2-40B4-BE49-F238E27FC236}">
                  <a16:creationId xmlns:a16="http://schemas.microsoft.com/office/drawing/2014/main" id="{DD0A9CC0-D864-40F3-BBFA-FAD1855CF33D}"/>
                </a:ext>
              </a:extLst>
            </p:cNvPr>
            <p:cNvSpPr>
              <a:spLocks noChangeArrowheads="1"/>
            </p:cNvSpPr>
            <p:nvPr/>
          </p:nvSpPr>
          <p:spPr bwMode="auto">
            <a:xfrm>
              <a:off x="3856" y="1486"/>
              <a:ext cx="240" cy="7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600" name="Group 750">
              <a:extLst>
                <a:ext uri="{FF2B5EF4-FFF2-40B4-BE49-F238E27FC236}">
                  <a16:creationId xmlns:a16="http://schemas.microsoft.com/office/drawing/2014/main" id="{8270920F-85A3-41D8-A39F-71863B7F797A}"/>
                </a:ext>
              </a:extLst>
            </p:cNvPr>
            <p:cNvGrpSpPr>
              <a:grpSpLocks/>
            </p:cNvGrpSpPr>
            <p:nvPr/>
          </p:nvGrpSpPr>
          <p:grpSpPr bwMode="auto">
            <a:xfrm>
              <a:off x="3905" y="1504"/>
              <a:ext cx="134" cy="33"/>
              <a:chOff x="2468" y="1332"/>
              <a:chExt cx="310" cy="60"/>
            </a:xfrm>
          </p:grpSpPr>
          <p:sp>
            <p:nvSpPr>
              <p:cNvPr id="20603" name="Freeform 751">
                <a:extLst>
                  <a:ext uri="{FF2B5EF4-FFF2-40B4-BE49-F238E27FC236}">
                    <a16:creationId xmlns:a16="http://schemas.microsoft.com/office/drawing/2014/main" id="{D5710DAF-7CBA-48A5-9EA3-CF91D90C301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604" name="Freeform 752">
                <a:extLst>
                  <a:ext uri="{FF2B5EF4-FFF2-40B4-BE49-F238E27FC236}">
                    <a16:creationId xmlns:a16="http://schemas.microsoft.com/office/drawing/2014/main" id="{E3DA21B7-355A-459D-B3A0-7241E605E0C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66" name="Line 753">
              <a:extLst>
                <a:ext uri="{FF2B5EF4-FFF2-40B4-BE49-F238E27FC236}">
                  <a16:creationId xmlns:a16="http://schemas.microsoft.com/office/drawing/2014/main" id="{6E80246F-FA1F-4566-A815-C5D7376C0F9A}"/>
                </a:ext>
              </a:extLst>
            </p:cNvPr>
            <p:cNvSpPr>
              <a:spLocks noChangeShapeType="1"/>
            </p:cNvSpPr>
            <p:nvPr/>
          </p:nvSpPr>
          <p:spPr bwMode="auto">
            <a:xfrm>
              <a:off x="3856" y="1520"/>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67" name="Line 754">
              <a:extLst>
                <a:ext uri="{FF2B5EF4-FFF2-40B4-BE49-F238E27FC236}">
                  <a16:creationId xmlns:a16="http://schemas.microsoft.com/office/drawing/2014/main" id="{05244306-5D89-4B4F-B1A2-989023CE1F8B}"/>
                </a:ext>
              </a:extLst>
            </p:cNvPr>
            <p:cNvSpPr>
              <a:spLocks noChangeShapeType="1"/>
            </p:cNvSpPr>
            <p:nvPr/>
          </p:nvSpPr>
          <p:spPr bwMode="auto">
            <a:xfrm>
              <a:off x="4096" y="1521"/>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493" name="Group 782">
            <a:extLst>
              <a:ext uri="{FF2B5EF4-FFF2-40B4-BE49-F238E27FC236}">
                <a16:creationId xmlns:a16="http://schemas.microsoft.com/office/drawing/2014/main" id="{A9D34D77-3EC1-4139-ACC6-44150D2BA5AC}"/>
              </a:ext>
            </a:extLst>
          </p:cNvPr>
          <p:cNvGrpSpPr>
            <a:grpSpLocks/>
          </p:cNvGrpSpPr>
          <p:nvPr/>
        </p:nvGrpSpPr>
        <p:grpSpPr bwMode="auto">
          <a:xfrm>
            <a:off x="8348664" y="3557588"/>
            <a:ext cx="427037" cy="177800"/>
            <a:chOff x="3855" y="1486"/>
            <a:chExt cx="241" cy="108"/>
          </a:xfrm>
        </p:grpSpPr>
        <p:sp>
          <p:nvSpPr>
            <p:cNvPr id="20589" name="Oval 407">
              <a:extLst>
                <a:ext uri="{FF2B5EF4-FFF2-40B4-BE49-F238E27FC236}">
                  <a16:creationId xmlns:a16="http://schemas.microsoft.com/office/drawing/2014/main" id="{016D11EB-2D03-451D-B164-97958B0D4BF1}"/>
                </a:ext>
              </a:extLst>
            </p:cNvPr>
            <p:cNvSpPr>
              <a:spLocks noChangeArrowheads="1"/>
            </p:cNvSpPr>
            <p:nvPr/>
          </p:nvSpPr>
          <p:spPr bwMode="auto">
            <a:xfrm>
              <a:off x="3856" y="1533"/>
              <a:ext cx="240" cy="6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590" name="Rectangle 410">
              <a:extLst>
                <a:ext uri="{FF2B5EF4-FFF2-40B4-BE49-F238E27FC236}">
                  <a16:creationId xmlns:a16="http://schemas.microsoft.com/office/drawing/2014/main" id="{D8DCCD3B-ABD1-4DDB-B3C7-91E8FFBABAE0}"/>
                </a:ext>
              </a:extLst>
            </p:cNvPr>
            <p:cNvSpPr>
              <a:spLocks noChangeArrowheads="1"/>
            </p:cNvSpPr>
            <p:nvPr/>
          </p:nvSpPr>
          <p:spPr bwMode="auto">
            <a:xfrm>
              <a:off x="3855" y="1527"/>
              <a:ext cx="241" cy="37"/>
            </a:xfrm>
            <a:prstGeom prst="rect">
              <a:avLst/>
            </a:prstGeom>
            <a:gradFill rotWithShape="1">
              <a:gsLst>
                <a:gs pos="0">
                  <a:srgbClr val="808080"/>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591" name="Oval 411">
              <a:extLst>
                <a:ext uri="{FF2B5EF4-FFF2-40B4-BE49-F238E27FC236}">
                  <a16:creationId xmlns:a16="http://schemas.microsoft.com/office/drawing/2014/main" id="{191A11E7-CA23-4B47-94AB-7EF99F2B1C6A}"/>
                </a:ext>
              </a:extLst>
            </p:cNvPr>
            <p:cNvSpPr>
              <a:spLocks noChangeArrowheads="1"/>
            </p:cNvSpPr>
            <p:nvPr/>
          </p:nvSpPr>
          <p:spPr bwMode="auto">
            <a:xfrm>
              <a:off x="3856" y="1486"/>
              <a:ext cx="240" cy="7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592" name="Group 786">
              <a:extLst>
                <a:ext uri="{FF2B5EF4-FFF2-40B4-BE49-F238E27FC236}">
                  <a16:creationId xmlns:a16="http://schemas.microsoft.com/office/drawing/2014/main" id="{D1B7D79A-B044-4D43-8EBF-850B56692818}"/>
                </a:ext>
              </a:extLst>
            </p:cNvPr>
            <p:cNvGrpSpPr>
              <a:grpSpLocks/>
            </p:cNvGrpSpPr>
            <p:nvPr/>
          </p:nvGrpSpPr>
          <p:grpSpPr bwMode="auto">
            <a:xfrm>
              <a:off x="3905" y="1504"/>
              <a:ext cx="134" cy="33"/>
              <a:chOff x="2468" y="1332"/>
              <a:chExt cx="310" cy="60"/>
            </a:xfrm>
          </p:grpSpPr>
          <p:sp>
            <p:nvSpPr>
              <p:cNvPr id="20595" name="Freeform 787">
                <a:extLst>
                  <a:ext uri="{FF2B5EF4-FFF2-40B4-BE49-F238E27FC236}">
                    <a16:creationId xmlns:a16="http://schemas.microsoft.com/office/drawing/2014/main" id="{56AAA634-4C66-4342-A757-D2F0107FD149}"/>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96" name="Freeform 788">
                <a:extLst>
                  <a:ext uri="{FF2B5EF4-FFF2-40B4-BE49-F238E27FC236}">
                    <a16:creationId xmlns:a16="http://schemas.microsoft.com/office/drawing/2014/main" id="{B41A0D00-379A-41B1-B57C-A8D8EDD65A5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58" name="Line 789">
              <a:extLst>
                <a:ext uri="{FF2B5EF4-FFF2-40B4-BE49-F238E27FC236}">
                  <a16:creationId xmlns:a16="http://schemas.microsoft.com/office/drawing/2014/main" id="{B10243A3-9DC7-4E68-AF95-8EB886ECBBF7}"/>
                </a:ext>
              </a:extLst>
            </p:cNvPr>
            <p:cNvSpPr>
              <a:spLocks noChangeShapeType="1"/>
            </p:cNvSpPr>
            <p:nvPr/>
          </p:nvSpPr>
          <p:spPr bwMode="auto">
            <a:xfrm>
              <a:off x="3856" y="1520"/>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59" name="Line 790">
              <a:extLst>
                <a:ext uri="{FF2B5EF4-FFF2-40B4-BE49-F238E27FC236}">
                  <a16:creationId xmlns:a16="http://schemas.microsoft.com/office/drawing/2014/main" id="{ACA6BA20-047F-4870-AEFB-A1C12CE4504E}"/>
                </a:ext>
              </a:extLst>
            </p:cNvPr>
            <p:cNvSpPr>
              <a:spLocks noChangeShapeType="1"/>
            </p:cNvSpPr>
            <p:nvPr/>
          </p:nvSpPr>
          <p:spPr bwMode="auto">
            <a:xfrm>
              <a:off x="4096" y="1521"/>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494" name="Group 791">
            <a:extLst>
              <a:ext uri="{FF2B5EF4-FFF2-40B4-BE49-F238E27FC236}">
                <a16:creationId xmlns:a16="http://schemas.microsoft.com/office/drawing/2014/main" id="{6B88D6D3-4666-40D8-A35B-0A0A036BEDB9}"/>
              </a:ext>
            </a:extLst>
          </p:cNvPr>
          <p:cNvGrpSpPr>
            <a:grpSpLocks/>
          </p:cNvGrpSpPr>
          <p:nvPr/>
        </p:nvGrpSpPr>
        <p:grpSpPr bwMode="auto">
          <a:xfrm>
            <a:off x="8672514" y="3805238"/>
            <a:ext cx="484187" cy="196850"/>
            <a:chOff x="3855" y="1486"/>
            <a:chExt cx="241" cy="108"/>
          </a:xfrm>
        </p:grpSpPr>
        <p:sp>
          <p:nvSpPr>
            <p:cNvPr id="20581" name="Oval 407">
              <a:extLst>
                <a:ext uri="{FF2B5EF4-FFF2-40B4-BE49-F238E27FC236}">
                  <a16:creationId xmlns:a16="http://schemas.microsoft.com/office/drawing/2014/main" id="{5861FB71-B901-48B3-A16E-04F313415EC1}"/>
                </a:ext>
              </a:extLst>
            </p:cNvPr>
            <p:cNvSpPr>
              <a:spLocks noChangeArrowheads="1"/>
            </p:cNvSpPr>
            <p:nvPr/>
          </p:nvSpPr>
          <p:spPr bwMode="auto">
            <a:xfrm>
              <a:off x="3856" y="1533"/>
              <a:ext cx="240" cy="6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582" name="Rectangle 410">
              <a:extLst>
                <a:ext uri="{FF2B5EF4-FFF2-40B4-BE49-F238E27FC236}">
                  <a16:creationId xmlns:a16="http://schemas.microsoft.com/office/drawing/2014/main" id="{7B454AC7-C6EF-4517-A391-3A035F8F5262}"/>
                </a:ext>
              </a:extLst>
            </p:cNvPr>
            <p:cNvSpPr>
              <a:spLocks noChangeArrowheads="1"/>
            </p:cNvSpPr>
            <p:nvPr/>
          </p:nvSpPr>
          <p:spPr bwMode="auto">
            <a:xfrm>
              <a:off x="3855" y="1527"/>
              <a:ext cx="241" cy="37"/>
            </a:xfrm>
            <a:prstGeom prst="rect">
              <a:avLst/>
            </a:prstGeom>
            <a:gradFill rotWithShape="1">
              <a:gsLst>
                <a:gs pos="0">
                  <a:srgbClr val="808080"/>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583" name="Oval 411">
              <a:extLst>
                <a:ext uri="{FF2B5EF4-FFF2-40B4-BE49-F238E27FC236}">
                  <a16:creationId xmlns:a16="http://schemas.microsoft.com/office/drawing/2014/main" id="{3DAB418A-5D97-486B-8C26-9E3339AE23AE}"/>
                </a:ext>
              </a:extLst>
            </p:cNvPr>
            <p:cNvSpPr>
              <a:spLocks noChangeArrowheads="1"/>
            </p:cNvSpPr>
            <p:nvPr/>
          </p:nvSpPr>
          <p:spPr bwMode="auto">
            <a:xfrm>
              <a:off x="3856" y="1486"/>
              <a:ext cx="240" cy="7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584" name="Group 795">
              <a:extLst>
                <a:ext uri="{FF2B5EF4-FFF2-40B4-BE49-F238E27FC236}">
                  <a16:creationId xmlns:a16="http://schemas.microsoft.com/office/drawing/2014/main" id="{C5D3AFD3-69E7-48B7-AB48-E8739075D69D}"/>
                </a:ext>
              </a:extLst>
            </p:cNvPr>
            <p:cNvGrpSpPr>
              <a:grpSpLocks/>
            </p:cNvGrpSpPr>
            <p:nvPr/>
          </p:nvGrpSpPr>
          <p:grpSpPr bwMode="auto">
            <a:xfrm>
              <a:off x="3905" y="1504"/>
              <a:ext cx="134" cy="33"/>
              <a:chOff x="2468" y="1332"/>
              <a:chExt cx="310" cy="60"/>
            </a:xfrm>
          </p:grpSpPr>
          <p:sp>
            <p:nvSpPr>
              <p:cNvPr id="20587" name="Freeform 796">
                <a:extLst>
                  <a:ext uri="{FF2B5EF4-FFF2-40B4-BE49-F238E27FC236}">
                    <a16:creationId xmlns:a16="http://schemas.microsoft.com/office/drawing/2014/main" id="{CEB005B8-8EB8-406A-8B59-11714E4EBAC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88" name="Freeform 797">
                <a:extLst>
                  <a:ext uri="{FF2B5EF4-FFF2-40B4-BE49-F238E27FC236}">
                    <a16:creationId xmlns:a16="http://schemas.microsoft.com/office/drawing/2014/main" id="{CAD00819-6464-49C5-8690-EA886A2D426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50" name="Line 798">
              <a:extLst>
                <a:ext uri="{FF2B5EF4-FFF2-40B4-BE49-F238E27FC236}">
                  <a16:creationId xmlns:a16="http://schemas.microsoft.com/office/drawing/2014/main" id="{379BB897-0AA2-4B0C-992D-844C33511C5F}"/>
                </a:ext>
              </a:extLst>
            </p:cNvPr>
            <p:cNvSpPr>
              <a:spLocks noChangeShapeType="1"/>
            </p:cNvSpPr>
            <p:nvPr/>
          </p:nvSpPr>
          <p:spPr bwMode="auto">
            <a:xfrm>
              <a:off x="3856" y="1520"/>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51" name="Line 799">
              <a:extLst>
                <a:ext uri="{FF2B5EF4-FFF2-40B4-BE49-F238E27FC236}">
                  <a16:creationId xmlns:a16="http://schemas.microsoft.com/office/drawing/2014/main" id="{435A08C2-FBBD-41B9-BB96-283FD053CFE6}"/>
                </a:ext>
              </a:extLst>
            </p:cNvPr>
            <p:cNvSpPr>
              <a:spLocks noChangeShapeType="1"/>
            </p:cNvSpPr>
            <p:nvPr/>
          </p:nvSpPr>
          <p:spPr bwMode="auto">
            <a:xfrm>
              <a:off x="4096" y="1521"/>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sp>
        <p:nvSpPr>
          <p:cNvPr id="6160" name="Line 813">
            <a:extLst>
              <a:ext uri="{FF2B5EF4-FFF2-40B4-BE49-F238E27FC236}">
                <a16:creationId xmlns:a16="http://schemas.microsoft.com/office/drawing/2014/main" id="{6EFDD329-0828-48B5-ABF4-03FED79BF1A7}"/>
              </a:ext>
            </a:extLst>
          </p:cNvPr>
          <p:cNvSpPr>
            <a:spLocks noChangeShapeType="1"/>
          </p:cNvSpPr>
          <p:nvPr/>
        </p:nvSpPr>
        <p:spPr bwMode="auto">
          <a:xfrm flipV="1">
            <a:off x="8529638" y="3978276"/>
            <a:ext cx="227012" cy="436563"/>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nvGrpSpPr>
          <p:cNvPr id="20496" name="Group 814">
            <a:extLst>
              <a:ext uri="{FF2B5EF4-FFF2-40B4-BE49-F238E27FC236}">
                <a16:creationId xmlns:a16="http://schemas.microsoft.com/office/drawing/2014/main" id="{0F47863F-B029-4A63-B03C-9BC86CA8E966}"/>
              </a:ext>
            </a:extLst>
          </p:cNvPr>
          <p:cNvGrpSpPr>
            <a:grpSpLocks/>
          </p:cNvGrpSpPr>
          <p:nvPr/>
        </p:nvGrpSpPr>
        <p:grpSpPr bwMode="auto">
          <a:xfrm>
            <a:off x="8177214" y="4414838"/>
            <a:ext cx="617537" cy="241300"/>
            <a:chOff x="3855" y="1486"/>
            <a:chExt cx="241" cy="108"/>
          </a:xfrm>
        </p:grpSpPr>
        <p:sp>
          <p:nvSpPr>
            <p:cNvPr id="20573" name="Oval 407">
              <a:extLst>
                <a:ext uri="{FF2B5EF4-FFF2-40B4-BE49-F238E27FC236}">
                  <a16:creationId xmlns:a16="http://schemas.microsoft.com/office/drawing/2014/main" id="{BFD16960-422D-4D98-A4BE-260B6D1BAA25}"/>
                </a:ext>
              </a:extLst>
            </p:cNvPr>
            <p:cNvSpPr>
              <a:spLocks noChangeArrowheads="1"/>
            </p:cNvSpPr>
            <p:nvPr/>
          </p:nvSpPr>
          <p:spPr bwMode="auto">
            <a:xfrm>
              <a:off x="3856" y="1533"/>
              <a:ext cx="240" cy="6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574" name="Rectangle 410">
              <a:extLst>
                <a:ext uri="{FF2B5EF4-FFF2-40B4-BE49-F238E27FC236}">
                  <a16:creationId xmlns:a16="http://schemas.microsoft.com/office/drawing/2014/main" id="{6D946A77-EF62-4A2B-8BAD-59A6C1E04885}"/>
                </a:ext>
              </a:extLst>
            </p:cNvPr>
            <p:cNvSpPr>
              <a:spLocks noChangeArrowheads="1"/>
            </p:cNvSpPr>
            <p:nvPr/>
          </p:nvSpPr>
          <p:spPr bwMode="auto">
            <a:xfrm>
              <a:off x="3855" y="1527"/>
              <a:ext cx="241" cy="37"/>
            </a:xfrm>
            <a:prstGeom prst="rect">
              <a:avLst/>
            </a:prstGeom>
            <a:gradFill rotWithShape="1">
              <a:gsLst>
                <a:gs pos="0">
                  <a:srgbClr val="808080"/>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575" name="Oval 411">
              <a:extLst>
                <a:ext uri="{FF2B5EF4-FFF2-40B4-BE49-F238E27FC236}">
                  <a16:creationId xmlns:a16="http://schemas.microsoft.com/office/drawing/2014/main" id="{399EC6AA-FACE-4E03-8B1A-88E3FD2E4520}"/>
                </a:ext>
              </a:extLst>
            </p:cNvPr>
            <p:cNvSpPr>
              <a:spLocks noChangeArrowheads="1"/>
            </p:cNvSpPr>
            <p:nvPr/>
          </p:nvSpPr>
          <p:spPr bwMode="auto">
            <a:xfrm>
              <a:off x="3856" y="1486"/>
              <a:ext cx="240" cy="7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576" name="Group 818">
              <a:extLst>
                <a:ext uri="{FF2B5EF4-FFF2-40B4-BE49-F238E27FC236}">
                  <a16:creationId xmlns:a16="http://schemas.microsoft.com/office/drawing/2014/main" id="{2F5E96D0-9AFF-44CE-BD4D-6B4C64BAA3AD}"/>
                </a:ext>
              </a:extLst>
            </p:cNvPr>
            <p:cNvGrpSpPr>
              <a:grpSpLocks/>
            </p:cNvGrpSpPr>
            <p:nvPr/>
          </p:nvGrpSpPr>
          <p:grpSpPr bwMode="auto">
            <a:xfrm>
              <a:off x="3905" y="1504"/>
              <a:ext cx="134" cy="33"/>
              <a:chOff x="2468" y="1332"/>
              <a:chExt cx="310" cy="60"/>
            </a:xfrm>
          </p:grpSpPr>
          <p:sp>
            <p:nvSpPr>
              <p:cNvPr id="20579" name="Freeform 819">
                <a:extLst>
                  <a:ext uri="{FF2B5EF4-FFF2-40B4-BE49-F238E27FC236}">
                    <a16:creationId xmlns:a16="http://schemas.microsoft.com/office/drawing/2014/main" id="{DD3C615B-23F2-4A4C-965F-BA1ABD3BD169}"/>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80" name="Freeform 820">
                <a:extLst>
                  <a:ext uri="{FF2B5EF4-FFF2-40B4-BE49-F238E27FC236}">
                    <a16:creationId xmlns:a16="http://schemas.microsoft.com/office/drawing/2014/main" id="{3B2779F1-B2FF-41AA-9EE2-E07538F6E46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42" name="Line 821">
              <a:extLst>
                <a:ext uri="{FF2B5EF4-FFF2-40B4-BE49-F238E27FC236}">
                  <a16:creationId xmlns:a16="http://schemas.microsoft.com/office/drawing/2014/main" id="{63639A00-6630-4D9F-8D47-4BA0A6973C2E}"/>
                </a:ext>
              </a:extLst>
            </p:cNvPr>
            <p:cNvSpPr>
              <a:spLocks noChangeShapeType="1"/>
            </p:cNvSpPr>
            <p:nvPr/>
          </p:nvSpPr>
          <p:spPr bwMode="auto">
            <a:xfrm>
              <a:off x="3856" y="1520"/>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43" name="Line 822">
              <a:extLst>
                <a:ext uri="{FF2B5EF4-FFF2-40B4-BE49-F238E27FC236}">
                  <a16:creationId xmlns:a16="http://schemas.microsoft.com/office/drawing/2014/main" id="{DA198F4F-0F39-4D8D-8B64-BCFED5E86EA9}"/>
                </a:ext>
              </a:extLst>
            </p:cNvPr>
            <p:cNvSpPr>
              <a:spLocks noChangeShapeType="1"/>
            </p:cNvSpPr>
            <p:nvPr/>
          </p:nvSpPr>
          <p:spPr bwMode="auto">
            <a:xfrm>
              <a:off x="4096" y="1521"/>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497" name="Group 823">
            <a:extLst>
              <a:ext uri="{FF2B5EF4-FFF2-40B4-BE49-F238E27FC236}">
                <a16:creationId xmlns:a16="http://schemas.microsoft.com/office/drawing/2014/main" id="{F0FC15E9-3819-4DF0-B026-6806C8DA7F46}"/>
              </a:ext>
            </a:extLst>
          </p:cNvPr>
          <p:cNvGrpSpPr>
            <a:grpSpLocks/>
          </p:cNvGrpSpPr>
          <p:nvPr/>
        </p:nvGrpSpPr>
        <p:grpSpPr bwMode="auto">
          <a:xfrm>
            <a:off x="8831264" y="4751388"/>
            <a:ext cx="617537" cy="241300"/>
            <a:chOff x="3855" y="1486"/>
            <a:chExt cx="241" cy="108"/>
          </a:xfrm>
        </p:grpSpPr>
        <p:sp>
          <p:nvSpPr>
            <p:cNvPr id="20565" name="Oval 407">
              <a:extLst>
                <a:ext uri="{FF2B5EF4-FFF2-40B4-BE49-F238E27FC236}">
                  <a16:creationId xmlns:a16="http://schemas.microsoft.com/office/drawing/2014/main" id="{51044D4A-CF5A-4D1C-838E-BAC104BC6CB1}"/>
                </a:ext>
              </a:extLst>
            </p:cNvPr>
            <p:cNvSpPr>
              <a:spLocks noChangeArrowheads="1"/>
            </p:cNvSpPr>
            <p:nvPr/>
          </p:nvSpPr>
          <p:spPr bwMode="auto">
            <a:xfrm>
              <a:off x="3856" y="1533"/>
              <a:ext cx="240" cy="6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sp>
          <p:nvSpPr>
            <p:cNvPr id="20566" name="Rectangle 410">
              <a:extLst>
                <a:ext uri="{FF2B5EF4-FFF2-40B4-BE49-F238E27FC236}">
                  <a16:creationId xmlns:a16="http://schemas.microsoft.com/office/drawing/2014/main" id="{E54EDE87-78BF-417C-8A93-0FB507F56C90}"/>
                </a:ext>
              </a:extLst>
            </p:cNvPr>
            <p:cNvSpPr>
              <a:spLocks noChangeArrowheads="1"/>
            </p:cNvSpPr>
            <p:nvPr/>
          </p:nvSpPr>
          <p:spPr bwMode="auto">
            <a:xfrm>
              <a:off x="3855" y="1527"/>
              <a:ext cx="241" cy="37"/>
            </a:xfrm>
            <a:prstGeom prst="rect">
              <a:avLst/>
            </a:prstGeom>
            <a:gradFill rotWithShape="1">
              <a:gsLst>
                <a:gs pos="0">
                  <a:srgbClr val="808080"/>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endParaRPr lang="en-US" altLang="en-US" sz="2400">
                <a:latin typeface="Times New Roman" panose="02020603050405020304" pitchFamily="18" charset="0"/>
                <a:cs typeface="Arial" panose="020B0604020202020204" pitchFamily="34" charset="0"/>
              </a:endParaRPr>
            </a:p>
          </p:txBody>
        </p:sp>
        <p:sp>
          <p:nvSpPr>
            <p:cNvPr id="20567" name="Oval 411">
              <a:extLst>
                <a:ext uri="{FF2B5EF4-FFF2-40B4-BE49-F238E27FC236}">
                  <a16:creationId xmlns:a16="http://schemas.microsoft.com/office/drawing/2014/main" id="{4456E13C-CB5E-4546-A9F9-6B1B4FCBD50B}"/>
                </a:ext>
              </a:extLst>
            </p:cNvPr>
            <p:cNvSpPr>
              <a:spLocks noChangeArrowheads="1"/>
            </p:cNvSpPr>
            <p:nvPr/>
          </p:nvSpPr>
          <p:spPr bwMode="auto">
            <a:xfrm>
              <a:off x="3856" y="1486"/>
              <a:ext cx="240" cy="71"/>
            </a:xfrm>
            <a:prstGeom prst="ellipse">
              <a:avLst/>
            </a:prstGeom>
            <a:gradFill rotWithShape="1">
              <a:gsLst>
                <a:gs pos="0">
                  <a:srgbClr val="808080"/>
                </a:gs>
                <a:gs pos="100000">
                  <a:srgbClr val="FFFFFF"/>
                </a:gs>
              </a:gsLst>
              <a:lin ang="0" scaled="1"/>
            </a:gradFill>
            <a:ln w="9525">
              <a:solidFill>
                <a:srgbClr val="808080"/>
              </a:solidFill>
              <a:round/>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cs typeface="Arial" panose="020B0604020202020204" pitchFamily="34" charset="0"/>
              </a:endParaRPr>
            </a:p>
          </p:txBody>
        </p:sp>
        <p:grpSp>
          <p:nvGrpSpPr>
            <p:cNvPr id="20568" name="Group 827">
              <a:extLst>
                <a:ext uri="{FF2B5EF4-FFF2-40B4-BE49-F238E27FC236}">
                  <a16:creationId xmlns:a16="http://schemas.microsoft.com/office/drawing/2014/main" id="{EDF7331F-1A9A-48EF-8C56-D27D46522447}"/>
                </a:ext>
              </a:extLst>
            </p:cNvPr>
            <p:cNvGrpSpPr>
              <a:grpSpLocks/>
            </p:cNvGrpSpPr>
            <p:nvPr/>
          </p:nvGrpSpPr>
          <p:grpSpPr bwMode="auto">
            <a:xfrm>
              <a:off x="3905" y="1504"/>
              <a:ext cx="134" cy="33"/>
              <a:chOff x="2468" y="1332"/>
              <a:chExt cx="310" cy="60"/>
            </a:xfrm>
          </p:grpSpPr>
          <p:sp>
            <p:nvSpPr>
              <p:cNvPr id="20571" name="Freeform 828">
                <a:extLst>
                  <a:ext uri="{FF2B5EF4-FFF2-40B4-BE49-F238E27FC236}">
                    <a16:creationId xmlns:a16="http://schemas.microsoft.com/office/drawing/2014/main" id="{1303E96E-E54E-40DC-AA7B-7E25DEB47E9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0" h="60">
                    <a:moveTo>
                      <a:pt x="0" y="60"/>
                    </a:moveTo>
                    <a:lnTo>
                      <a:pt x="96" y="60"/>
                    </a:lnTo>
                    <a:lnTo>
                      <a:pt x="192" y="0"/>
                    </a:lnTo>
                    <a:lnTo>
                      <a:pt x="310" y="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572" name="Freeform 829">
                <a:extLst>
                  <a:ext uri="{FF2B5EF4-FFF2-40B4-BE49-F238E27FC236}">
                    <a16:creationId xmlns:a16="http://schemas.microsoft.com/office/drawing/2014/main" id="{4FDFDE7E-DD2D-47C6-818E-B5D8386C65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60">
                    <a:moveTo>
                      <a:pt x="0" y="0"/>
                    </a:moveTo>
                    <a:lnTo>
                      <a:pt x="96" y="0"/>
                    </a:lnTo>
                    <a:lnTo>
                      <a:pt x="192" y="60"/>
                    </a:lnTo>
                    <a:lnTo>
                      <a:pt x="282" y="60"/>
                    </a:lnTo>
                  </a:path>
                </a:pathLst>
              </a:custGeom>
              <a:noFill/>
              <a:ln w="12700" cmpd="sng">
                <a:solidFill>
                  <a:srgbClr val="80808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6234" name="Line 830">
              <a:extLst>
                <a:ext uri="{FF2B5EF4-FFF2-40B4-BE49-F238E27FC236}">
                  <a16:creationId xmlns:a16="http://schemas.microsoft.com/office/drawing/2014/main" id="{05264D6F-BCC8-43C1-8AAC-685C3148EEE8}"/>
                </a:ext>
              </a:extLst>
            </p:cNvPr>
            <p:cNvSpPr>
              <a:spLocks noChangeShapeType="1"/>
            </p:cNvSpPr>
            <p:nvPr/>
          </p:nvSpPr>
          <p:spPr bwMode="auto">
            <a:xfrm>
              <a:off x="3856" y="1520"/>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sp>
          <p:nvSpPr>
            <p:cNvPr id="6235" name="Line 831">
              <a:extLst>
                <a:ext uri="{FF2B5EF4-FFF2-40B4-BE49-F238E27FC236}">
                  <a16:creationId xmlns:a16="http://schemas.microsoft.com/office/drawing/2014/main" id="{19F92673-1930-4D96-AAE6-8B1B5A8F3519}"/>
                </a:ext>
              </a:extLst>
            </p:cNvPr>
            <p:cNvSpPr>
              <a:spLocks noChangeShapeType="1"/>
            </p:cNvSpPr>
            <p:nvPr/>
          </p:nvSpPr>
          <p:spPr bwMode="auto">
            <a:xfrm>
              <a:off x="4096" y="1521"/>
              <a:ext cx="0" cy="47"/>
            </a:xfrm>
            <a:prstGeom prst="line">
              <a:avLst/>
            </a:prstGeom>
            <a:noFill/>
            <a:ln w="9525">
              <a:solidFill>
                <a:srgbClr val="80808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en-US">
                <a:latin typeface="Tahoma" charset="0"/>
                <a:ea typeface="ＭＳ Ｐゴシック" charset="0"/>
              </a:endParaRPr>
            </a:p>
          </p:txBody>
        </p:sp>
      </p:grpSp>
      <p:grpSp>
        <p:nvGrpSpPr>
          <p:cNvPr id="20498" name="Group 876">
            <a:extLst>
              <a:ext uri="{FF2B5EF4-FFF2-40B4-BE49-F238E27FC236}">
                <a16:creationId xmlns:a16="http://schemas.microsoft.com/office/drawing/2014/main" id="{F1CD52C1-A17C-439B-A50C-C9ED298B0ECF}"/>
              </a:ext>
            </a:extLst>
          </p:cNvPr>
          <p:cNvGrpSpPr>
            <a:grpSpLocks/>
          </p:cNvGrpSpPr>
          <p:nvPr/>
        </p:nvGrpSpPr>
        <p:grpSpPr bwMode="auto">
          <a:xfrm>
            <a:off x="6883401" y="1330326"/>
            <a:ext cx="1057275" cy="957263"/>
            <a:chOff x="-153" y="1680"/>
            <a:chExt cx="666" cy="603"/>
          </a:xfrm>
        </p:grpSpPr>
        <p:grpSp>
          <p:nvGrpSpPr>
            <p:cNvPr id="20556" name="Group 877">
              <a:extLst>
                <a:ext uri="{FF2B5EF4-FFF2-40B4-BE49-F238E27FC236}">
                  <a16:creationId xmlns:a16="http://schemas.microsoft.com/office/drawing/2014/main" id="{4772A2B2-8481-41C3-853C-C7CFC7E35F97}"/>
                </a:ext>
              </a:extLst>
            </p:cNvPr>
            <p:cNvGrpSpPr>
              <a:grpSpLocks/>
            </p:cNvGrpSpPr>
            <p:nvPr/>
          </p:nvGrpSpPr>
          <p:grpSpPr bwMode="auto">
            <a:xfrm>
              <a:off x="0" y="1680"/>
              <a:ext cx="513" cy="538"/>
              <a:chOff x="4180" y="744"/>
              <a:chExt cx="513" cy="538"/>
            </a:xfrm>
          </p:grpSpPr>
          <p:sp>
            <p:nvSpPr>
              <p:cNvPr id="6223" name="Rectangle 878">
                <a:extLst>
                  <a:ext uri="{FF2B5EF4-FFF2-40B4-BE49-F238E27FC236}">
                    <a16:creationId xmlns:a16="http://schemas.microsoft.com/office/drawing/2014/main" id="{0C272E01-0569-4864-9FC9-623901A2A469}"/>
                  </a:ext>
                </a:extLst>
              </p:cNvPr>
              <p:cNvSpPr>
                <a:spLocks noChangeArrowheads="1"/>
              </p:cNvSpPr>
              <p:nvPr/>
            </p:nvSpPr>
            <p:spPr bwMode="auto">
              <a:xfrm>
                <a:off x="4242" y="747"/>
                <a:ext cx="426" cy="489"/>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24" name="Rectangle 879">
                <a:extLst>
                  <a:ext uri="{FF2B5EF4-FFF2-40B4-BE49-F238E27FC236}">
                    <a16:creationId xmlns:a16="http://schemas.microsoft.com/office/drawing/2014/main" id="{40491018-FDE1-44F1-9882-01588836C75D}"/>
                  </a:ext>
                </a:extLst>
              </p:cNvPr>
              <p:cNvSpPr>
                <a:spLocks noChangeArrowheads="1"/>
              </p:cNvSpPr>
              <p:nvPr/>
            </p:nvSpPr>
            <p:spPr bwMode="auto">
              <a:xfrm>
                <a:off x="4221" y="762"/>
                <a:ext cx="435" cy="504"/>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25" name="Rectangle 880">
                <a:extLst>
                  <a:ext uri="{FF2B5EF4-FFF2-40B4-BE49-F238E27FC236}">
                    <a16:creationId xmlns:a16="http://schemas.microsoft.com/office/drawing/2014/main" id="{8A23B084-18B9-48A6-8C92-FF3E34A9AF30}"/>
                  </a:ext>
                </a:extLst>
              </p:cNvPr>
              <p:cNvSpPr>
                <a:spLocks noChangeArrowheads="1"/>
              </p:cNvSpPr>
              <p:nvPr/>
            </p:nvSpPr>
            <p:spPr bwMode="auto">
              <a:xfrm>
                <a:off x="4224" y="873"/>
                <a:ext cx="426" cy="108"/>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26" name="Text Box 881">
                <a:extLst>
                  <a:ext uri="{FF2B5EF4-FFF2-40B4-BE49-F238E27FC236}">
                    <a16:creationId xmlns:a16="http://schemas.microsoft.com/office/drawing/2014/main" id="{C79EEB8F-E697-4EAD-A746-91781528D17C}"/>
                  </a:ext>
                </a:extLst>
              </p:cNvPr>
              <p:cNvSpPr txBox="1">
                <a:spLocks noChangeArrowheads="1"/>
              </p:cNvSpPr>
              <p:nvPr/>
            </p:nvSpPr>
            <p:spPr bwMode="auto">
              <a:xfrm>
                <a:off x="4180" y="744"/>
                <a:ext cx="513" cy="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t>application</a:t>
                </a:r>
              </a:p>
              <a:p>
                <a:pPr>
                  <a:defRPr/>
                </a:pPr>
                <a:r>
                  <a:rPr lang="en-US" sz="1000">
                    <a:solidFill>
                      <a:schemeClr val="bg1"/>
                    </a:solidFill>
                  </a:rPr>
                  <a:t>transport</a:t>
                </a:r>
                <a:endParaRPr lang="en-US" sz="1000"/>
              </a:p>
              <a:p>
                <a:pPr>
                  <a:defRPr/>
                </a:pPr>
                <a:r>
                  <a:rPr lang="en-US" sz="1000"/>
                  <a:t>network</a:t>
                </a:r>
              </a:p>
              <a:p>
                <a:pPr>
                  <a:defRPr/>
                </a:pPr>
                <a:r>
                  <a:rPr lang="en-US" sz="1000"/>
                  <a:t>data link</a:t>
                </a:r>
              </a:p>
              <a:p>
                <a:pPr>
                  <a:defRPr/>
                </a:pPr>
                <a:r>
                  <a:rPr lang="en-US" sz="1000"/>
                  <a:t>physical</a:t>
                </a:r>
                <a:endParaRPr lang="en-US" sz="2400"/>
              </a:p>
            </p:txBody>
          </p:sp>
          <p:sp>
            <p:nvSpPr>
              <p:cNvPr id="6227" name="Line 882">
                <a:extLst>
                  <a:ext uri="{FF2B5EF4-FFF2-40B4-BE49-F238E27FC236}">
                    <a16:creationId xmlns:a16="http://schemas.microsoft.com/office/drawing/2014/main" id="{F111DF4B-F295-4292-832F-BFC8E6ECC170}"/>
                  </a:ext>
                </a:extLst>
              </p:cNvPr>
              <p:cNvSpPr>
                <a:spLocks noChangeShapeType="1"/>
              </p:cNvSpPr>
              <p:nvPr/>
            </p:nvSpPr>
            <p:spPr bwMode="auto">
              <a:xfrm>
                <a:off x="4221" y="978"/>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28" name="Line 883">
                <a:extLst>
                  <a:ext uri="{FF2B5EF4-FFF2-40B4-BE49-F238E27FC236}">
                    <a16:creationId xmlns:a16="http://schemas.microsoft.com/office/drawing/2014/main" id="{4439C7E8-B1F5-442C-90A0-547D28BC9940}"/>
                  </a:ext>
                </a:extLst>
              </p:cNvPr>
              <p:cNvSpPr>
                <a:spLocks noChangeShapeType="1"/>
              </p:cNvSpPr>
              <p:nvPr/>
            </p:nvSpPr>
            <p:spPr bwMode="auto">
              <a:xfrm>
                <a:off x="4227" y="1065"/>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29" name="Line 884">
                <a:extLst>
                  <a:ext uri="{FF2B5EF4-FFF2-40B4-BE49-F238E27FC236}">
                    <a16:creationId xmlns:a16="http://schemas.microsoft.com/office/drawing/2014/main" id="{8B70706D-8116-4979-B8C7-D77EF7D34FF3}"/>
                  </a:ext>
                </a:extLst>
              </p:cNvPr>
              <p:cNvSpPr>
                <a:spLocks noChangeShapeType="1"/>
              </p:cNvSpPr>
              <p:nvPr/>
            </p:nvSpPr>
            <p:spPr bwMode="auto">
              <a:xfrm>
                <a:off x="4227" y="1152"/>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0557" name="Freeform 885">
              <a:extLst>
                <a:ext uri="{FF2B5EF4-FFF2-40B4-BE49-F238E27FC236}">
                  <a16:creationId xmlns:a16="http://schemas.microsoft.com/office/drawing/2014/main" id="{4FDBEF5E-A7F1-4CCF-AE47-C5AB1497F256}"/>
                </a:ext>
              </a:extLst>
            </p:cNvPr>
            <p:cNvSpPr>
              <a:spLocks/>
            </p:cNvSpPr>
            <p:nvPr/>
          </p:nvSpPr>
          <p:spPr bwMode="auto">
            <a:xfrm>
              <a:off x="-153" y="1689"/>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 h="594">
                  <a:moveTo>
                    <a:pt x="0" y="594"/>
                  </a:moveTo>
                  <a:lnTo>
                    <a:pt x="192" y="0"/>
                  </a:lnTo>
                  <a:lnTo>
                    <a:pt x="192" y="515"/>
                  </a:lnTo>
                  <a:lnTo>
                    <a:pt x="0" y="594"/>
                  </a:lnTo>
                  <a:close/>
                </a:path>
              </a:pathLst>
            </a:custGeom>
            <a:gradFill rotWithShape="1">
              <a:gsLst>
                <a:gs pos="0">
                  <a:schemeClr val="bg1"/>
                </a:gs>
                <a:gs pos="100000">
                  <a:srgbClr val="FF0000"/>
                </a:gs>
              </a:gsLst>
              <a:lin ang="0" scaled="1"/>
            </a:gradFill>
            <a:ln w="9525" cap="flat" cmpd="sng">
              <a:solidFill>
                <a:srgbClr val="FF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499" name="Group 886">
            <a:extLst>
              <a:ext uri="{FF2B5EF4-FFF2-40B4-BE49-F238E27FC236}">
                <a16:creationId xmlns:a16="http://schemas.microsoft.com/office/drawing/2014/main" id="{F3BF29D6-33EB-4CF1-849B-F9353AC807C9}"/>
              </a:ext>
            </a:extLst>
          </p:cNvPr>
          <p:cNvGrpSpPr>
            <a:grpSpLocks/>
          </p:cNvGrpSpPr>
          <p:nvPr/>
        </p:nvGrpSpPr>
        <p:grpSpPr bwMode="auto">
          <a:xfrm>
            <a:off x="9393239" y="4343401"/>
            <a:ext cx="1057275" cy="957263"/>
            <a:chOff x="-153" y="1680"/>
            <a:chExt cx="666" cy="603"/>
          </a:xfrm>
        </p:grpSpPr>
        <p:grpSp>
          <p:nvGrpSpPr>
            <p:cNvPr id="20547" name="Group 887">
              <a:extLst>
                <a:ext uri="{FF2B5EF4-FFF2-40B4-BE49-F238E27FC236}">
                  <a16:creationId xmlns:a16="http://schemas.microsoft.com/office/drawing/2014/main" id="{0A54AB16-B4CB-40E0-AD52-F2DAAE1372D4}"/>
                </a:ext>
              </a:extLst>
            </p:cNvPr>
            <p:cNvGrpSpPr>
              <a:grpSpLocks/>
            </p:cNvGrpSpPr>
            <p:nvPr/>
          </p:nvGrpSpPr>
          <p:grpSpPr bwMode="auto">
            <a:xfrm>
              <a:off x="0" y="1680"/>
              <a:ext cx="513" cy="538"/>
              <a:chOff x="4180" y="744"/>
              <a:chExt cx="513" cy="538"/>
            </a:xfrm>
          </p:grpSpPr>
          <p:sp>
            <p:nvSpPr>
              <p:cNvPr id="6214" name="Rectangle 888">
                <a:extLst>
                  <a:ext uri="{FF2B5EF4-FFF2-40B4-BE49-F238E27FC236}">
                    <a16:creationId xmlns:a16="http://schemas.microsoft.com/office/drawing/2014/main" id="{825F25A5-6B51-4B35-B4C2-1F7CBBC4C828}"/>
                  </a:ext>
                </a:extLst>
              </p:cNvPr>
              <p:cNvSpPr>
                <a:spLocks noChangeArrowheads="1"/>
              </p:cNvSpPr>
              <p:nvPr/>
            </p:nvSpPr>
            <p:spPr bwMode="auto">
              <a:xfrm>
                <a:off x="4242" y="747"/>
                <a:ext cx="426" cy="489"/>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15" name="Rectangle 889">
                <a:extLst>
                  <a:ext uri="{FF2B5EF4-FFF2-40B4-BE49-F238E27FC236}">
                    <a16:creationId xmlns:a16="http://schemas.microsoft.com/office/drawing/2014/main" id="{FB442B9D-DAD5-4FC2-BB4F-015941AFCA0A}"/>
                  </a:ext>
                </a:extLst>
              </p:cNvPr>
              <p:cNvSpPr>
                <a:spLocks noChangeArrowheads="1"/>
              </p:cNvSpPr>
              <p:nvPr/>
            </p:nvSpPr>
            <p:spPr bwMode="auto">
              <a:xfrm>
                <a:off x="4221" y="762"/>
                <a:ext cx="435" cy="504"/>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16" name="Rectangle 890">
                <a:extLst>
                  <a:ext uri="{FF2B5EF4-FFF2-40B4-BE49-F238E27FC236}">
                    <a16:creationId xmlns:a16="http://schemas.microsoft.com/office/drawing/2014/main" id="{36010AE6-6A41-4305-9C52-0090B5DA6C6F}"/>
                  </a:ext>
                </a:extLst>
              </p:cNvPr>
              <p:cNvSpPr>
                <a:spLocks noChangeArrowheads="1"/>
              </p:cNvSpPr>
              <p:nvPr/>
            </p:nvSpPr>
            <p:spPr bwMode="auto">
              <a:xfrm>
                <a:off x="4224" y="873"/>
                <a:ext cx="426" cy="108"/>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17" name="Text Box 891">
                <a:extLst>
                  <a:ext uri="{FF2B5EF4-FFF2-40B4-BE49-F238E27FC236}">
                    <a16:creationId xmlns:a16="http://schemas.microsoft.com/office/drawing/2014/main" id="{6D138E9E-E96B-4A3A-876F-9D99F80129B8}"/>
                  </a:ext>
                </a:extLst>
              </p:cNvPr>
              <p:cNvSpPr txBox="1">
                <a:spLocks noChangeArrowheads="1"/>
              </p:cNvSpPr>
              <p:nvPr/>
            </p:nvSpPr>
            <p:spPr bwMode="auto">
              <a:xfrm>
                <a:off x="4180" y="744"/>
                <a:ext cx="513" cy="5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t>application</a:t>
                </a:r>
              </a:p>
              <a:p>
                <a:pPr>
                  <a:defRPr/>
                </a:pPr>
                <a:r>
                  <a:rPr lang="en-US" sz="1000">
                    <a:solidFill>
                      <a:schemeClr val="bg1"/>
                    </a:solidFill>
                  </a:rPr>
                  <a:t>transport</a:t>
                </a:r>
                <a:endParaRPr lang="en-US" sz="1000"/>
              </a:p>
              <a:p>
                <a:pPr>
                  <a:defRPr/>
                </a:pPr>
                <a:r>
                  <a:rPr lang="en-US" sz="1000"/>
                  <a:t>network</a:t>
                </a:r>
              </a:p>
              <a:p>
                <a:pPr>
                  <a:defRPr/>
                </a:pPr>
                <a:r>
                  <a:rPr lang="en-US" sz="1000"/>
                  <a:t>data link</a:t>
                </a:r>
              </a:p>
              <a:p>
                <a:pPr>
                  <a:defRPr/>
                </a:pPr>
                <a:r>
                  <a:rPr lang="en-US" sz="1000"/>
                  <a:t>physical</a:t>
                </a:r>
                <a:endParaRPr lang="en-US" sz="2400"/>
              </a:p>
            </p:txBody>
          </p:sp>
          <p:sp>
            <p:nvSpPr>
              <p:cNvPr id="6218" name="Line 892">
                <a:extLst>
                  <a:ext uri="{FF2B5EF4-FFF2-40B4-BE49-F238E27FC236}">
                    <a16:creationId xmlns:a16="http://schemas.microsoft.com/office/drawing/2014/main" id="{785C90F5-DB04-49EF-8B6C-7B11836569FF}"/>
                  </a:ext>
                </a:extLst>
              </p:cNvPr>
              <p:cNvSpPr>
                <a:spLocks noChangeShapeType="1"/>
              </p:cNvSpPr>
              <p:nvPr/>
            </p:nvSpPr>
            <p:spPr bwMode="auto">
              <a:xfrm>
                <a:off x="4221" y="978"/>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19" name="Line 893">
                <a:extLst>
                  <a:ext uri="{FF2B5EF4-FFF2-40B4-BE49-F238E27FC236}">
                    <a16:creationId xmlns:a16="http://schemas.microsoft.com/office/drawing/2014/main" id="{3C0DD1CA-0DAB-4C1B-B621-44C2AB767D14}"/>
                  </a:ext>
                </a:extLst>
              </p:cNvPr>
              <p:cNvSpPr>
                <a:spLocks noChangeShapeType="1"/>
              </p:cNvSpPr>
              <p:nvPr/>
            </p:nvSpPr>
            <p:spPr bwMode="auto">
              <a:xfrm>
                <a:off x="4227" y="1065"/>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20" name="Line 894">
                <a:extLst>
                  <a:ext uri="{FF2B5EF4-FFF2-40B4-BE49-F238E27FC236}">
                    <a16:creationId xmlns:a16="http://schemas.microsoft.com/office/drawing/2014/main" id="{F283B03A-FBB5-4C4F-8C59-B485E113879F}"/>
                  </a:ext>
                </a:extLst>
              </p:cNvPr>
              <p:cNvSpPr>
                <a:spLocks noChangeShapeType="1"/>
              </p:cNvSpPr>
              <p:nvPr/>
            </p:nvSpPr>
            <p:spPr bwMode="auto">
              <a:xfrm>
                <a:off x="4227" y="1152"/>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0548" name="Freeform 895">
              <a:extLst>
                <a:ext uri="{FF2B5EF4-FFF2-40B4-BE49-F238E27FC236}">
                  <a16:creationId xmlns:a16="http://schemas.microsoft.com/office/drawing/2014/main" id="{EA2E23D5-BBFA-448B-A3EA-A1829D27C4E3}"/>
                </a:ext>
              </a:extLst>
            </p:cNvPr>
            <p:cNvSpPr>
              <a:spLocks/>
            </p:cNvSpPr>
            <p:nvPr/>
          </p:nvSpPr>
          <p:spPr bwMode="auto">
            <a:xfrm>
              <a:off x="-153" y="1689"/>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 h="594">
                  <a:moveTo>
                    <a:pt x="0" y="594"/>
                  </a:moveTo>
                  <a:lnTo>
                    <a:pt x="192" y="0"/>
                  </a:lnTo>
                  <a:lnTo>
                    <a:pt x="192" y="515"/>
                  </a:lnTo>
                  <a:lnTo>
                    <a:pt x="0" y="594"/>
                  </a:lnTo>
                  <a:close/>
                </a:path>
              </a:pathLst>
            </a:custGeom>
            <a:gradFill rotWithShape="1">
              <a:gsLst>
                <a:gs pos="0">
                  <a:schemeClr val="bg1"/>
                </a:gs>
                <a:gs pos="100000">
                  <a:srgbClr val="FF0000"/>
                </a:gs>
              </a:gsLst>
              <a:lin ang="0" scaled="1"/>
            </a:gradFill>
            <a:ln w="9525" cap="flat" cmpd="sng">
              <a:solidFill>
                <a:srgbClr val="FF0000"/>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20500" name="Group 661">
            <a:extLst>
              <a:ext uri="{FF2B5EF4-FFF2-40B4-BE49-F238E27FC236}">
                <a16:creationId xmlns:a16="http://schemas.microsoft.com/office/drawing/2014/main" id="{5B6E108C-8E90-4B04-ACF7-8EDDD0F4FA23}"/>
              </a:ext>
            </a:extLst>
          </p:cNvPr>
          <p:cNvGrpSpPr>
            <a:grpSpLocks/>
          </p:cNvGrpSpPr>
          <p:nvPr/>
        </p:nvGrpSpPr>
        <p:grpSpPr bwMode="auto">
          <a:xfrm>
            <a:off x="7437439" y="2057401"/>
            <a:ext cx="814387" cy="701675"/>
            <a:chOff x="2923" y="3345"/>
            <a:chExt cx="513" cy="442"/>
          </a:xfrm>
        </p:grpSpPr>
        <p:sp>
          <p:nvSpPr>
            <p:cNvPr id="6207" name="Rectangle 662">
              <a:extLst>
                <a:ext uri="{FF2B5EF4-FFF2-40B4-BE49-F238E27FC236}">
                  <a16:creationId xmlns:a16="http://schemas.microsoft.com/office/drawing/2014/main" id="{406AA026-C4D2-46D8-8EF5-A7BDA677D171}"/>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08" name="Rectangle 663">
              <a:extLst>
                <a:ext uri="{FF2B5EF4-FFF2-40B4-BE49-F238E27FC236}">
                  <a16:creationId xmlns:a16="http://schemas.microsoft.com/office/drawing/2014/main" id="{830055E8-D739-4EE0-973D-286A7342F3F6}"/>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09" name="Text Box 664">
              <a:extLst>
                <a:ext uri="{FF2B5EF4-FFF2-40B4-BE49-F238E27FC236}">
                  <a16:creationId xmlns:a16="http://schemas.microsoft.com/office/drawing/2014/main" id="{DC35A991-F45D-4AAA-8125-F7005FC18D1D}"/>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210" name="Line 665">
              <a:extLst>
                <a:ext uri="{FF2B5EF4-FFF2-40B4-BE49-F238E27FC236}">
                  <a16:creationId xmlns:a16="http://schemas.microsoft.com/office/drawing/2014/main" id="{A4C2416F-9083-4DDC-B6FA-847C02182580}"/>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11" name="Line 666">
              <a:extLst>
                <a:ext uri="{FF2B5EF4-FFF2-40B4-BE49-F238E27FC236}">
                  <a16:creationId xmlns:a16="http://schemas.microsoft.com/office/drawing/2014/main" id="{99138E63-93BF-494A-A411-235C4EFEA5E5}"/>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1" name="Group 901">
            <a:extLst>
              <a:ext uri="{FF2B5EF4-FFF2-40B4-BE49-F238E27FC236}">
                <a16:creationId xmlns:a16="http://schemas.microsoft.com/office/drawing/2014/main" id="{588C5E8B-7569-42CC-9EF0-0BDEC760D4FC}"/>
              </a:ext>
            </a:extLst>
          </p:cNvPr>
          <p:cNvGrpSpPr>
            <a:grpSpLocks/>
          </p:cNvGrpSpPr>
          <p:nvPr/>
        </p:nvGrpSpPr>
        <p:grpSpPr bwMode="auto">
          <a:xfrm>
            <a:off x="8253414" y="2479676"/>
            <a:ext cx="814387" cy="701675"/>
            <a:chOff x="2923" y="3345"/>
            <a:chExt cx="513" cy="442"/>
          </a:xfrm>
        </p:grpSpPr>
        <p:sp>
          <p:nvSpPr>
            <p:cNvPr id="6202" name="Rectangle 902">
              <a:extLst>
                <a:ext uri="{FF2B5EF4-FFF2-40B4-BE49-F238E27FC236}">
                  <a16:creationId xmlns:a16="http://schemas.microsoft.com/office/drawing/2014/main" id="{6AB39CC6-EAE4-4D4B-89A8-87A9B6428B88}"/>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03" name="Rectangle 903">
              <a:extLst>
                <a:ext uri="{FF2B5EF4-FFF2-40B4-BE49-F238E27FC236}">
                  <a16:creationId xmlns:a16="http://schemas.microsoft.com/office/drawing/2014/main" id="{CB6284C7-A222-448E-8E45-0CAFE0B5280A}"/>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04" name="Text Box 904">
              <a:extLst>
                <a:ext uri="{FF2B5EF4-FFF2-40B4-BE49-F238E27FC236}">
                  <a16:creationId xmlns:a16="http://schemas.microsoft.com/office/drawing/2014/main" id="{E44EA055-FCE4-41DF-86A5-20246C61DBAD}"/>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205" name="Line 905">
              <a:extLst>
                <a:ext uri="{FF2B5EF4-FFF2-40B4-BE49-F238E27FC236}">
                  <a16:creationId xmlns:a16="http://schemas.microsoft.com/office/drawing/2014/main" id="{249E092E-565E-44B1-A07D-90990C73A782}"/>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06" name="Line 906">
              <a:extLst>
                <a:ext uri="{FF2B5EF4-FFF2-40B4-BE49-F238E27FC236}">
                  <a16:creationId xmlns:a16="http://schemas.microsoft.com/office/drawing/2014/main" id="{DB4F0793-47B9-4B94-824A-A1CC24D1F299}"/>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2" name="Group 907">
            <a:extLst>
              <a:ext uri="{FF2B5EF4-FFF2-40B4-BE49-F238E27FC236}">
                <a16:creationId xmlns:a16="http://schemas.microsoft.com/office/drawing/2014/main" id="{014CD3FB-2D5D-4CC8-BE47-445AA01B8033}"/>
              </a:ext>
            </a:extLst>
          </p:cNvPr>
          <p:cNvGrpSpPr>
            <a:grpSpLocks/>
          </p:cNvGrpSpPr>
          <p:nvPr/>
        </p:nvGrpSpPr>
        <p:grpSpPr bwMode="auto">
          <a:xfrm>
            <a:off x="8262939" y="1901826"/>
            <a:ext cx="814387" cy="701675"/>
            <a:chOff x="2923" y="3345"/>
            <a:chExt cx="513" cy="442"/>
          </a:xfrm>
        </p:grpSpPr>
        <p:sp>
          <p:nvSpPr>
            <p:cNvPr id="6197" name="Rectangle 908">
              <a:extLst>
                <a:ext uri="{FF2B5EF4-FFF2-40B4-BE49-F238E27FC236}">
                  <a16:creationId xmlns:a16="http://schemas.microsoft.com/office/drawing/2014/main" id="{AB95B27B-5EB0-4730-88A1-F1F32B200305}"/>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98" name="Rectangle 909">
              <a:extLst>
                <a:ext uri="{FF2B5EF4-FFF2-40B4-BE49-F238E27FC236}">
                  <a16:creationId xmlns:a16="http://schemas.microsoft.com/office/drawing/2014/main" id="{87F89A55-D703-4AD2-A77C-B06622F39A81}"/>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99" name="Text Box 910">
              <a:extLst>
                <a:ext uri="{FF2B5EF4-FFF2-40B4-BE49-F238E27FC236}">
                  <a16:creationId xmlns:a16="http://schemas.microsoft.com/office/drawing/2014/main" id="{8F365DBF-B951-42BD-98EC-08F8263E573E}"/>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200" name="Line 911">
              <a:extLst>
                <a:ext uri="{FF2B5EF4-FFF2-40B4-BE49-F238E27FC236}">
                  <a16:creationId xmlns:a16="http://schemas.microsoft.com/office/drawing/2014/main" id="{87172AD0-05D2-4C6F-AE2D-1B3510489D18}"/>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201" name="Line 912">
              <a:extLst>
                <a:ext uri="{FF2B5EF4-FFF2-40B4-BE49-F238E27FC236}">
                  <a16:creationId xmlns:a16="http://schemas.microsoft.com/office/drawing/2014/main" id="{17F5A295-ACE3-4626-92E0-09C389A81625}"/>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3" name="Group 913">
            <a:extLst>
              <a:ext uri="{FF2B5EF4-FFF2-40B4-BE49-F238E27FC236}">
                <a16:creationId xmlns:a16="http://schemas.microsoft.com/office/drawing/2014/main" id="{5726535D-3947-40D8-B443-0C23D789AB2A}"/>
              </a:ext>
            </a:extLst>
          </p:cNvPr>
          <p:cNvGrpSpPr>
            <a:grpSpLocks/>
          </p:cNvGrpSpPr>
          <p:nvPr/>
        </p:nvGrpSpPr>
        <p:grpSpPr bwMode="auto">
          <a:xfrm>
            <a:off x="8037514" y="3089276"/>
            <a:ext cx="814387" cy="701675"/>
            <a:chOff x="2923" y="3345"/>
            <a:chExt cx="513" cy="442"/>
          </a:xfrm>
        </p:grpSpPr>
        <p:sp>
          <p:nvSpPr>
            <p:cNvPr id="6192" name="Rectangle 914">
              <a:extLst>
                <a:ext uri="{FF2B5EF4-FFF2-40B4-BE49-F238E27FC236}">
                  <a16:creationId xmlns:a16="http://schemas.microsoft.com/office/drawing/2014/main" id="{7BAAFA83-0FE3-4755-A292-D9C5AF7A594A}"/>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93" name="Rectangle 915">
              <a:extLst>
                <a:ext uri="{FF2B5EF4-FFF2-40B4-BE49-F238E27FC236}">
                  <a16:creationId xmlns:a16="http://schemas.microsoft.com/office/drawing/2014/main" id="{2166C1C9-95AB-4097-8641-225F423FB3D9}"/>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94" name="Text Box 916">
              <a:extLst>
                <a:ext uri="{FF2B5EF4-FFF2-40B4-BE49-F238E27FC236}">
                  <a16:creationId xmlns:a16="http://schemas.microsoft.com/office/drawing/2014/main" id="{0007FFB0-D8BE-44EC-AF20-E5E74E3D3A37}"/>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195" name="Line 917">
              <a:extLst>
                <a:ext uri="{FF2B5EF4-FFF2-40B4-BE49-F238E27FC236}">
                  <a16:creationId xmlns:a16="http://schemas.microsoft.com/office/drawing/2014/main" id="{8AE27839-D180-48B1-AB03-25B32BC06962}"/>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96" name="Line 918">
              <a:extLst>
                <a:ext uri="{FF2B5EF4-FFF2-40B4-BE49-F238E27FC236}">
                  <a16:creationId xmlns:a16="http://schemas.microsoft.com/office/drawing/2014/main" id="{34E7B393-02A3-4271-8D98-26DBB571520C}"/>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4" name="Group 919">
            <a:extLst>
              <a:ext uri="{FF2B5EF4-FFF2-40B4-BE49-F238E27FC236}">
                <a16:creationId xmlns:a16="http://schemas.microsoft.com/office/drawing/2014/main" id="{D65FDAAE-82F0-4B17-AA02-658437EAC288}"/>
              </a:ext>
            </a:extLst>
          </p:cNvPr>
          <p:cNvGrpSpPr>
            <a:grpSpLocks/>
          </p:cNvGrpSpPr>
          <p:nvPr/>
        </p:nvGrpSpPr>
        <p:grpSpPr bwMode="auto">
          <a:xfrm>
            <a:off x="8624889" y="3594101"/>
            <a:ext cx="814387" cy="701675"/>
            <a:chOff x="2923" y="3345"/>
            <a:chExt cx="513" cy="442"/>
          </a:xfrm>
        </p:grpSpPr>
        <p:sp>
          <p:nvSpPr>
            <p:cNvPr id="6187" name="Rectangle 920">
              <a:extLst>
                <a:ext uri="{FF2B5EF4-FFF2-40B4-BE49-F238E27FC236}">
                  <a16:creationId xmlns:a16="http://schemas.microsoft.com/office/drawing/2014/main" id="{89DB0B00-93EF-4D65-8B15-FDFCFC3FECF0}"/>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88" name="Rectangle 921">
              <a:extLst>
                <a:ext uri="{FF2B5EF4-FFF2-40B4-BE49-F238E27FC236}">
                  <a16:creationId xmlns:a16="http://schemas.microsoft.com/office/drawing/2014/main" id="{5F359583-FF69-422D-909A-FA7630329A1D}"/>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89" name="Text Box 922">
              <a:extLst>
                <a:ext uri="{FF2B5EF4-FFF2-40B4-BE49-F238E27FC236}">
                  <a16:creationId xmlns:a16="http://schemas.microsoft.com/office/drawing/2014/main" id="{C3404994-2FD0-4680-8454-64C23C6FE952}"/>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190" name="Line 923">
              <a:extLst>
                <a:ext uri="{FF2B5EF4-FFF2-40B4-BE49-F238E27FC236}">
                  <a16:creationId xmlns:a16="http://schemas.microsoft.com/office/drawing/2014/main" id="{A1A537B4-E4DB-4D50-8E64-9648CA83485C}"/>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91" name="Line 924">
              <a:extLst>
                <a:ext uri="{FF2B5EF4-FFF2-40B4-BE49-F238E27FC236}">
                  <a16:creationId xmlns:a16="http://schemas.microsoft.com/office/drawing/2014/main" id="{C7715774-1D6E-489B-ABB3-5DA90D0486EA}"/>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5" name="Group 925">
            <a:extLst>
              <a:ext uri="{FF2B5EF4-FFF2-40B4-BE49-F238E27FC236}">
                <a16:creationId xmlns:a16="http://schemas.microsoft.com/office/drawing/2014/main" id="{9F08BF27-A10B-4867-9ECF-22936A5EBF31}"/>
              </a:ext>
            </a:extLst>
          </p:cNvPr>
          <p:cNvGrpSpPr>
            <a:grpSpLocks/>
          </p:cNvGrpSpPr>
          <p:nvPr/>
        </p:nvGrpSpPr>
        <p:grpSpPr bwMode="auto">
          <a:xfrm>
            <a:off x="8113714" y="4003676"/>
            <a:ext cx="814387" cy="701675"/>
            <a:chOff x="2923" y="3345"/>
            <a:chExt cx="513" cy="442"/>
          </a:xfrm>
        </p:grpSpPr>
        <p:sp>
          <p:nvSpPr>
            <p:cNvPr id="6182" name="Rectangle 926">
              <a:extLst>
                <a:ext uri="{FF2B5EF4-FFF2-40B4-BE49-F238E27FC236}">
                  <a16:creationId xmlns:a16="http://schemas.microsoft.com/office/drawing/2014/main" id="{3BF93F38-81B2-42E9-8ADD-3EC05469645F}"/>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83" name="Rectangle 927">
              <a:extLst>
                <a:ext uri="{FF2B5EF4-FFF2-40B4-BE49-F238E27FC236}">
                  <a16:creationId xmlns:a16="http://schemas.microsoft.com/office/drawing/2014/main" id="{94B5C3E5-DE3A-4329-8D54-5033223966B5}"/>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84" name="Text Box 928">
              <a:extLst>
                <a:ext uri="{FF2B5EF4-FFF2-40B4-BE49-F238E27FC236}">
                  <a16:creationId xmlns:a16="http://schemas.microsoft.com/office/drawing/2014/main" id="{F18A6FC2-9A24-4638-B370-099415DA07A3}"/>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185" name="Line 929">
              <a:extLst>
                <a:ext uri="{FF2B5EF4-FFF2-40B4-BE49-F238E27FC236}">
                  <a16:creationId xmlns:a16="http://schemas.microsoft.com/office/drawing/2014/main" id="{C7FC9C5A-5852-47AD-ACD2-DC1264DFD11F}"/>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86" name="Line 930">
              <a:extLst>
                <a:ext uri="{FF2B5EF4-FFF2-40B4-BE49-F238E27FC236}">
                  <a16:creationId xmlns:a16="http://schemas.microsoft.com/office/drawing/2014/main" id="{AF0D7D15-D48F-41DB-913B-334331F3EE5A}"/>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6" name="Group 931">
            <a:extLst>
              <a:ext uri="{FF2B5EF4-FFF2-40B4-BE49-F238E27FC236}">
                <a16:creationId xmlns:a16="http://schemas.microsoft.com/office/drawing/2014/main" id="{1969FC3C-E7A0-49FE-AAEA-6DBD1435A68E}"/>
              </a:ext>
            </a:extLst>
          </p:cNvPr>
          <p:cNvGrpSpPr>
            <a:grpSpLocks/>
          </p:cNvGrpSpPr>
          <p:nvPr/>
        </p:nvGrpSpPr>
        <p:grpSpPr bwMode="auto">
          <a:xfrm>
            <a:off x="8761414" y="4400551"/>
            <a:ext cx="814387" cy="701675"/>
            <a:chOff x="2923" y="3345"/>
            <a:chExt cx="513" cy="442"/>
          </a:xfrm>
        </p:grpSpPr>
        <p:sp>
          <p:nvSpPr>
            <p:cNvPr id="6177" name="Rectangle 932">
              <a:extLst>
                <a:ext uri="{FF2B5EF4-FFF2-40B4-BE49-F238E27FC236}">
                  <a16:creationId xmlns:a16="http://schemas.microsoft.com/office/drawing/2014/main" id="{AB04F9A9-7662-4D7C-B822-860B894B5911}"/>
                </a:ext>
              </a:extLst>
            </p:cNvPr>
            <p:cNvSpPr>
              <a:spLocks noChangeArrowheads="1"/>
            </p:cNvSpPr>
            <p:nvPr/>
          </p:nvSpPr>
          <p:spPr bwMode="auto">
            <a:xfrm>
              <a:off x="2988" y="3444"/>
              <a:ext cx="426" cy="306"/>
            </a:xfrm>
            <a:prstGeom prst="rect">
              <a:avLst/>
            </a:prstGeom>
            <a:solidFill>
              <a:schemeClr val="accent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78" name="Rectangle 933">
              <a:extLst>
                <a:ext uri="{FF2B5EF4-FFF2-40B4-BE49-F238E27FC236}">
                  <a16:creationId xmlns:a16="http://schemas.microsoft.com/office/drawing/2014/main" id="{537EDD87-23B7-4E56-8191-69C36D24255D}"/>
                </a:ext>
              </a:extLst>
            </p:cNvPr>
            <p:cNvSpPr>
              <a:spLocks noChangeArrowheads="1"/>
            </p:cNvSpPr>
            <p:nvPr/>
          </p:nvSpPr>
          <p:spPr bwMode="auto">
            <a:xfrm>
              <a:off x="2961" y="3465"/>
              <a:ext cx="435" cy="312"/>
            </a:xfrm>
            <a:prstGeom prst="rect">
              <a:avLst/>
            </a:prstGeom>
            <a:solidFill>
              <a:schemeClr val="bg1"/>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79" name="Text Box 934">
              <a:extLst>
                <a:ext uri="{FF2B5EF4-FFF2-40B4-BE49-F238E27FC236}">
                  <a16:creationId xmlns:a16="http://schemas.microsoft.com/office/drawing/2014/main" id="{B2B59AE0-FC3F-47C7-8D2C-A1A2C99654DB}"/>
                </a:ext>
              </a:extLst>
            </p:cNvPr>
            <p:cNvSpPr txBox="1">
              <a:spLocks noChangeArrowheads="1"/>
            </p:cNvSpPr>
            <p:nvPr/>
          </p:nvSpPr>
          <p:spPr bwMode="auto">
            <a:xfrm>
              <a:off x="2923" y="3345"/>
              <a:ext cx="513"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endParaRPr lang="en-US" sz="1000">
                <a:latin typeface="Comic Sans MS" charset="0"/>
              </a:endParaRPr>
            </a:p>
            <a:p>
              <a:pPr>
                <a:defRPr/>
              </a:pPr>
              <a:r>
                <a:rPr lang="en-US" sz="1000"/>
                <a:t>network</a:t>
              </a:r>
            </a:p>
            <a:p>
              <a:pPr>
                <a:defRPr/>
              </a:pPr>
              <a:r>
                <a:rPr lang="en-US" sz="1000"/>
                <a:t>data link</a:t>
              </a:r>
            </a:p>
            <a:p>
              <a:pPr>
                <a:defRPr/>
              </a:pPr>
              <a:r>
                <a:rPr lang="en-US" sz="1000"/>
                <a:t>physical</a:t>
              </a:r>
              <a:endParaRPr lang="en-US" sz="2400"/>
            </a:p>
          </p:txBody>
        </p:sp>
        <p:sp>
          <p:nvSpPr>
            <p:cNvPr id="6180" name="Line 935">
              <a:extLst>
                <a:ext uri="{FF2B5EF4-FFF2-40B4-BE49-F238E27FC236}">
                  <a16:creationId xmlns:a16="http://schemas.microsoft.com/office/drawing/2014/main" id="{86D9BB19-86AB-428F-8C1E-B24C511183DD}"/>
                </a:ext>
              </a:extLst>
            </p:cNvPr>
            <p:cNvSpPr>
              <a:spLocks noChangeShapeType="1"/>
            </p:cNvSpPr>
            <p:nvPr/>
          </p:nvSpPr>
          <p:spPr bwMode="auto">
            <a:xfrm>
              <a:off x="2958" y="3657"/>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81" name="Line 936">
              <a:extLst>
                <a:ext uri="{FF2B5EF4-FFF2-40B4-BE49-F238E27FC236}">
                  <a16:creationId xmlns:a16="http://schemas.microsoft.com/office/drawing/2014/main" id="{47E7EB65-9C1A-4D20-9803-2975FAB440EE}"/>
                </a:ext>
              </a:extLst>
            </p:cNvPr>
            <p:cNvSpPr>
              <a:spLocks noChangeShapeType="1"/>
            </p:cNvSpPr>
            <p:nvPr/>
          </p:nvSpPr>
          <p:spPr bwMode="auto">
            <a:xfrm>
              <a:off x="2964" y="3561"/>
              <a:ext cx="435" cy="3"/>
            </a:xfrm>
            <a:prstGeom prst="line">
              <a:avLst/>
            </a:prstGeom>
            <a:noFill/>
            <a:ln w="1270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0507" name="Group 896">
            <a:extLst>
              <a:ext uri="{FF2B5EF4-FFF2-40B4-BE49-F238E27FC236}">
                <a16:creationId xmlns:a16="http://schemas.microsoft.com/office/drawing/2014/main" id="{69B2ACAA-65AA-4D11-A133-9E561D86620C}"/>
              </a:ext>
            </a:extLst>
          </p:cNvPr>
          <p:cNvGrpSpPr>
            <a:grpSpLocks/>
          </p:cNvGrpSpPr>
          <p:nvPr/>
        </p:nvGrpSpPr>
        <p:grpSpPr bwMode="auto">
          <a:xfrm rot="2937887">
            <a:off x="6913564" y="2911476"/>
            <a:ext cx="3781425" cy="434975"/>
            <a:chOff x="2937" y="3579"/>
            <a:chExt cx="2382" cy="274"/>
          </a:xfrm>
        </p:grpSpPr>
        <p:sp>
          <p:nvSpPr>
            <p:cNvPr id="6173" name="Rectangle 897">
              <a:extLst>
                <a:ext uri="{FF2B5EF4-FFF2-40B4-BE49-F238E27FC236}">
                  <a16:creationId xmlns:a16="http://schemas.microsoft.com/office/drawing/2014/main" id="{B5E2AF17-7E57-47BB-A97C-9653A301CF5C}"/>
                </a:ext>
              </a:extLst>
            </p:cNvPr>
            <p:cNvSpPr>
              <a:spLocks noChangeArrowheads="1"/>
            </p:cNvSpPr>
            <p:nvPr/>
          </p:nvSpPr>
          <p:spPr bwMode="auto">
            <a:xfrm>
              <a:off x="3165" y="3631"/>
              <a:ext cx="1920" cy="174"/>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74" name="Text Box 898">
              <a:extLst>
                <a:ext uri="{FF2B5EF4-FFF2-40B4-BE49-F238E27FC236}">
                  <a16:creationId xmlns:a16="http://schemas.microsoft.com/office/drawing/2014/main" id="{6F509F7A-E8A1-42B2-B6DD-0C7E8D00E558}"/>
                </a:ext>
              </a:extLst>
            </p:cNvPr>
            <p:cNvSpPr txBox="1">
              <a:spLocks noChangeArrowheads="1"/>
            </p:cNvSpPr>
            <p:nvPr/>
          </p:nvSpPr>
          <p:spPr bwMode="auto">
            <a:xfrm>
              <a:off x="3384" y="3612"/>
              <a:ext cx="1529" cy="2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solidFill>
                    <a:schemeClr val="bg1"/>
                  </a:solidFill>
                </a:rPr>
                <a:t>logical end-end transport</a:t>
              </a:r>
              <a:endParaRPr lang="en-US"/>
            </a:p>
          </p:txBody>
        </p:sp>
        <p:sp>
          <p:nvSpPr>
            <p:cNvPr id="20510" name="Freeform 899">
              <a:extLst>
                <a:ext uri="{FF2B5EF4-FFF2-40B4-BE49-F238E27FC236}">
                  <a16:creationId xmlns:a16="http://schemas.microsoft.com/office/drawing/2014/main" id="{4055628C-5D5E-48B4-A434-CC6BEF8C261A}"/>
                </a:ext>
              </a:extLst>
            </p:cNvPr>
            <p:cNvSpPr>
              <a:spLocks/>
            </p:cNvSpPr>
            <p:nvPr/>
          </p:nvSpPr>
          <p:spPr bwMode="auto">
            <a:xfrm>
              <a:off x="2937" y="3579"/>
              <a:ext cx="282" cy="264"/>
            </a:xfrm>
            <a:custGeom>
              <a:avLst/>
              <a:gdLst>
                <a:gd name="T0" fmla="*/ 282 w 282"/>
                <a:gd name="T1" fmla="*/ 0 h 264"/>
                <a:gd name="T2" fmla="*/ 282 w 282"/>
                <a:gd name="T3" fmla="*/ 264 h 264"/>
                <a:gd name="T4" fmla="*/ 0 w 282"/>
                <a:gd name="T5" fmla="*/ 129 h 264"/>
                <a:gd name="T6" fmla="*/ 282 w 282"/>
                <a:gd name="T7" fmla="*/ 0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264">
                  <a:moveTo>
                    <a:pt x="282" y="0"/>
                  </a:moveTo>
                  <a:cubicBezTo>
                    <a:pt x="282" y="132"/>
                    <a:pt x="282" y="264"/>
                    <a:pt x="282" y="264"/>
                  </a:cubicBezTo>
                  <a:cubicBezTo>
                    <a:pt x="159" y="150"/>
                    <a:pt x="0" y="153"/>
                    <a:pt x="0" y="129"/>
                  </a:cubicBezTo>
                  <a:cubicBezTo>
                    <a:pt x="0" y="108"/>
                    <a:pt x="153" y="108"/>
                    <a:pt x="282" y="0"/>
                  </a:cubicBezTo>
                  <a:close/>
                </a:path>
              </a:pathLst>
            </a:custGeom>
            <a:solidFill>
              <a:srgbClr val="FF0000"/>
            </a:solidFill>
            <a:ln>
              <a:noFill/>
            </a:ln>
            <a:effectLst/>
            <a:extLst>
              <a:ext uri="{91240B29-F687-4F45-9708-019B960494DF}">
                <a14:hiddenLine xmlns:a14="http://schemas.microsoft.com/office/drawing/2010/main" w="9525" cap="flat" cmpd="sng">
                  <a:solidFill>
                    <a:srgbClr val="FF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0511" name="Freeform 900">
              <a:extLst>
                <a:ext uri="{FF2B5EF4-FFF2-40B4-BE49-F238E27FC236}">
                  <a16:creationId xmlns:a16="http://schemas.microsoft.com/office/drawing/2014/main" id="{333BDD6F-0702-4577-8D7C-FBDBB7C312BC}"/>
                </a:ext>
              </a:extLst>
            </p:cNvPr>
            <p:cNvSpPr>
              <a:spLocks/>
            </p:cNvSpPr>
            <p:nvPr/>
          </p:nvSpPr>
          <p:spPr bwMode="auto">
            <a:xfrm flipH="1">
              <a:off x="5037" y="3589"/>
              <a:ext cx="282" cy="264"/>
            </a:xfrm>
            <a:custGeom>
              <a:avLst/>
              <a:gdLst>
                <a:gd name="T0" fmla="*/ 282 w 282"/>
                <a:gd name="T1" fmla="*/ 0 h 264"/>
                <a:gd name="T2" fmla="*/ 282 w 282"/>
                <a:gd name="T3" fmla="*/ 264 h 264"/>
                <a:gd name="T4" fmla="*/ 0 w 282"/>
                <a:gd name="T5" fmla="*/ 129 h 264"/>
                <a:gd name="T6" fmla="*/ 282 w 282"/>
                <a:gd name="T7" fmla="*/ 0 h 2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2" h="264">
                  <a:moveTo>
                    <a:pt x="282" y="0"/>
                  </a:moveTo>
                  <a:cubicBezTo>
                    <a:pt x="282" y="132"/>
                    <a:pt x="282" y="264"/>
                    <a:pt x="282" y="264"/>
                  </a:cubicBezTo>
                  <a:cubicBezTo>
                    <a:pt x="159" y="150"/>
                    <a:pt x="0" y="153"/>
                    <a:pt x="0" y="129"/>
                  </a:cubicBezTo>
                  <a:cubicBezTo>
                    <a:pt x="0" y="108"/>
                    <a:pt x="153" y="108"/>
                    <a:pt x="282" y="0"/>
                  </a:cubicBezTo>
                  <a:close/>
                </a:path>
              </a:pathLst>
            </a:custGeom>
            <a:solidFill>
              <a:srgbClr val="FF0000"/>
            </a:solidFill>
            <a:ln>
              <a:noFill/>
            </a:ln>
            <a:effectLst/>
            <a:extLst>
              <a:ext uri="{91240B29-F687-4F45-9708-019B960494DF}">
                <a14:hiddenLine xmlns:a14="http://schemas.microsoft.com/office/drawing/2010/main" w="9525" cap="flat" cmpd="sng">
                  <a:solidFill>
                    <a:srgbClr val="FF0000"/>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93684692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Footer Placeholder 5">
            <a:extLst>
              <a:ext uri="{FF2B5EF4-FFF2-40B4-BE49-F238E27FC236}">
                <a16:creationId xmlns:a16="http://schemas.microsoft.com/office/drawing/2014/main" id="{AC13C447-9F6C-4689-A071-077D0666C605}"/>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22531" name="Picture 175" descr="underline_base">
            <a:extLst>
              <a:ext uri="{FF2B5EF4-FFF2-40B4-BE49-F238E27FC236}">
                <a16:creationId xmlns:a16="http://schemas.microsoft.com/office/drawing/2014/main" id="{6219C94C-AE17-4331-8B82-08DAFB0E3E1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2613" y="936625"/>
            <a:ext cx="63992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Freeform 157">
            <a:extLst>
              <a:ext uri="{FF2B5EF4-FFF2-40B4-BE49-F238E27FC236}">
                <a16:creationId xmlns:a16="http://schemas.microsoft.com/office/drawing/2014/main" id="{CEE9EB8D-3972-497E-83FA-019D9525CEFA}"/>
              </a:ext>
            </a:extLst>
          </p:cNvPr>
          <p:cNvSpPr>
            <a:spLocks/>
          </p:cNvSpPr>
          <p:nvPr/>
        </p:nvSpPr>
        <p:spPr bwMode="auto">
          <a:xfrm>
            <a:off x="4291013" y="3143250"/>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8" name="Rectangle 2">
            <a:extLst>
              <a:ext uri="{FF2B5EF4-FFF2-40B4-BE49-F238E27FC236}">
                <a16:creationId xmlns:a16="http://schemas.microsoft.com/office/drawing/2014/main" id="{9336C8E7-5EEA-4DA7-98FE-9863BF78D2F3}"/>
              </a:ext>
            </a:extLst>
          </p:cNvPr>
          <p:cNvSpPr>
            <a:spLocks noGrp="1" noChangeArrowheads="1"/>
          </p:cNvSpPr>
          <p:nvPr>
            <p:ph type="title"/>
          </p:nvPr>
        </p:nvSpPr>
        <p:spPr>
          <a:xfrm>
            <a:off x="1817688" y="142875"/>
            <a:ext cx="7772400" cy="1143000"/>
          </a:xfrm>
        </p:spPr>
        <p:txBody>
          <a:bodyPr/>
          <a:lstStyle/>
          <a:p>
            <a:pPr>
              <a:defRPr/>
            </a:pPr>
            <a:r>
              <a:rPr lang="en-US">
                <a:ea typeface="ＭＳ Ｐゴシック" charset="0"/>
                <a:cs typeface="+mj-cs"/>
              </a:rPr>
              <a:t>Multiplexing/demultiplexing</a:t>
            </a:r>
          </a:p>
        </p:txBody>
      </p:sp>
      <p:sp>
        <p:nvSpPr>
          <p:cNvPr id="8199" name="Text Box 37">
            <a:extLst>
              <a:ext uri="{FF2B5EF4-FFF2-40B4-BE49-F238E27FC236}">
                <a16:creationId xmlns:a16="http://schemas.microsoft.com/office/drawing/2014/main" id="{061F3E08-35AB-4996-B2D2-2E19D70850E6}"/>
              </a:ext>
            </a:extLst>
          </p:cNvPr>
          <p:cNvSpPr txBox="1">
            <a:spLocks noChangeArrowheads="1"/>
          </p:cNvSpPr>
          <p:nvPr/>
        </p:nvSpPr>
        <p:spPr bwMode="auto">
          <a:xfrm>
            <a:off x="9531350" y="4068763"/>
            <a:ext cx="8953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process</a:t>
            </a:r>
          </a:p>
        </p:txBody>
      </p:sp>
      <p:sp>
        <p:nvSpPr>
          <p:cNvPr id="8200" name="Text Box 38">
            <a:extLst>
              <a:ext uri="{FF2B5EF4-FFF2-40B4-BE49-F238E27FC236}">
                <a16:creationId xmlns:a16="http://schemas.microsoft.com/office/drawing/2014/main" id="{287C1FA1-E4DF-4EC8-BD6A-168D74B89E65}"/>
              </a:ext>
            </a:extLst>
          </p:cNvPr>
          <p:cNvSpPr txBox="1">
            <a:spLocks noChangeArrowheads="1"/>
          </p:cNvSpPr>
          <p:nvPr/>
        </p:nvSpPr>
        <p:spPr bwMode="auto">
          <a:xfrm>
            <a:off x="9505950" y="3667125"/>
            <a:ext cx="75565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socket</a:t>
            </a:r>
          </a:p>
        </p:txBody>
      </p:sp>
      <p:grpSp>
        <p:nvGrpSpPr>
          <p:cNvPr id="362673" name="Group 177">
            <a:extLst>
              <a:ext uri="{FF2B5EF4-FFF2-40B4-BE49-F238E27FC236}">
                <a16:creationId xmlns:a16="http://schemas.microsoft.com/office/drawing/2014/main" id="{8D34E312-5029-41D3-A87E-10316BA5A2CA}"/>
              </a:ext>
            </a:extLst>
          </p:cNvPr>
          <p:cNvGrpSpPr>
            <a:grpSpLocks/>
          </p:cNvGrpSpPr>
          <p:nvPr/>
        </p:nvGrpSpPr>
        <p:grpSpPr bwMode="auto">
          <a:xfrm>
            <a:off x="6432551" y="1571625"/>
            <a:ext cx="3808413" cy="1468438"/>
            <a:chOff x="3092" y="990"/>
            <a:chExt cx="2399" cy="925"/>
          </a:xfrm>
        </p:grpSpPr>
        <p:sp>
          <p:nvSpPr>
            <p:cNvPr id="8323" name="Rectangle 41">
              <a:extLst>
                <a:ext uri="{FF2B5EF4-FFF2-40B4-BE49-F238E27FC236}">
                  <a16:creationId xmlns:a16="http://schemas.microsoft.com/office/drawing/2014/main" id="{FD976E2C-4FBC-4328-AD8F-B6AB56D6D0D0}"/>
                </a:ext>
              </a:extLst>
            </p:cNvPr>
            <p:cNvSpPr>
              <a:spLocks noChangeArrowheads="1"/>
            </p:cNvSpPr>
            <p:nvPr/>
          </p:nvSpPr>
          <p:spPr bwMode="auto">
            <a:xfrm>
              <a:off x="3092" y="1163"/>
              <a:ext cx="2399" cy="752"/>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a:lnSpc>
                  <a:spcPct val="80000"/>
                </a:lnSpc>
                <a:defRPr/>
              </a:pPr>
              <a:r>
                <a:rPr lang="en-US" sz="2400">
                  <a:latin typeface="Gill Sans MT" charset="0"/>
                  <a:ea typeface="ＭＳ Ｐゴシック" charset="0"/>
                </a:rPr>
                <a:t>use header info to deliver</a:t>
              </a:r>
            </a:p>
            <a:p>
              <a:pPr algn="l">
                <a:lnSpc>
                  <a:spcPct val="80000"/>
                </a:lnSpc>
                <a:defRPr/>
              </a:pPr>
              <a:r>
                <a:rPr lang="en-US" sz="2400">
                  <a:latin typeface="Gill Sans MT" charset="0"/>
                  <a:ea typeface="ＭＳ Ｐゴシック" charset="0"/>
                </a:rPr>
                <a:t>received segments to correct </a:t>
              </a:r>
            </a:p>
            <a:p>
              <a:pPr algn="l">
                <a:lnSpc>
                  <a:spcPct val="80000"/>
                </a:lnSpc>
                <a:defRPr/>
              </a:pPr>
              <a:r>
                <a:rPr lang="en-US" sz="2400">
                  <a:latin typeface="Gill Sans MT" charset="0"/>
                  <a:ea typeface="ＭＳ Ｐゴシック" charset="0"/>
                </a:rPr>
                <a:t>socket</a:t>
              </a:r>
            </a:p>
          </p:txBody>
        </p:sp>
        <p:grpSp>
          <p:nvGrpSpPr>
            <p:cNvPr id="22659" name="Group 42">
              <a:extLst>
                <a:ext uri="{FF2B5EF4-FFF2-40B4-BE49-F238E27FC236}">
                  <a16:creationId xmlns:a16="http://schemas.microsoft.com/office/drawing/2014/main" id="{61A19278-8A84-41F8-B137-A36F05B1232F}"/>
                </a:ext>
              </a:extLst>
            </p:cNvPr>
            <p:cNvGrpSpPr>
              <a:grpSpLocks/>
            </p:cNvGrpSpPr>
            <p:nvPr/>
          </p:nvGrpSpPr>
          <p:grpSpPr bwMode="auto">
            <a:xfrm>
              <a:off x="3188" y="990"/>
              <a:ext cx="2016" cy="291"/>
              <a:chOff x="1136" y="3681"/>
              <a:chExt cx="1618" cy="291"/>
            </a:xfrm>
          </p:grpSpPr>
          <p:sp>
            <p:nvSpPr>
              <p:cNvPr id="8325" name="Rectangle 43">
                <a:extLst>
                  <a:ext uri="{FF2B5EF4-FFF2-40B4-BE49-F238E27FC236}">
                    <a16:creationId xmlns:a16="http://schemas.microsoft.com/office/drawing/2014/main" id="{9AEF0875-C990-4BBB-B614-B4FD7D71F0EC}"/>
                  </a:ext>
                </a:extLst>
              </p:cNvPr>
              <p:cNvSpPr>
                <a:spLocks noChangeArrowheads="1"/>
              </p:cNvSpPr>
              <p:nvPr/>
            </p:nvSpPr>
            <p:spPr bwMode="auto">
              <a:xfrm>
                <a:off x="1422" y="3732"/>
                <a:ext cx="1002"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26" name="Text Box 44">
                <a:extLst>
                  <a:ext uri="{FF2B5EF4-FFF2-40B4-BE49-F238E27FC236}">
                    <a16:creationId xmlns:a16="http://schemas.microsoft.com/office/drawing/2014/main" id="{4A4DF5BC-4438-4455-AD74-8A6EA9D056B8}"/>
                  </a:ext>
                </a:extLst>
              </p:cNvPr>
              <p:cNvSpPr txBox="1">
                <a:spLocks noChangeArrowheads="1"/>
              </p:cNvSpPr>
              <p:nvPr/>
            </p:nvSpPr>
            <p:spPr bwMode="auto">
              <a:xfrm>
                <a:off x="1136" y="3681"/>
                <a:ext cx="1618" cy="291"/>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i="1">
                    <a:solidFill>
                      <a:srgbClr val="CC0000"/>
                    </a:solidFill>
                    <a:latin typeface="Gill Sans MT" charset="0"/>
                  </a:rPr>
                  <a:t>demultiplexing at receiver:</a:t>
                </a:r>
              </a:p>
            </p:txBody>
          </p:sp>
        </p:grpSp>
      </p:grpSp>
      <p:grpSp>
        <p:nvGrpSpPr>
          <p:cNvPr id="362672" name="Group 176">
            <a:extLst>
              <a:ext uri="{FF2B5EF4-FFF2-40B4-BE49-F238E27FC236}">
                <a16:creationId xmlns:a16="http://schemas.microsoft.com/office/drawing/2014/main" id="{DB61C4B8-CA2B-4EA0-8374-31CC0C603944}"/>
              </a:ext>
            </a:extLst>
          </p:cNvPr>
          <p:cNvGrpSpPr>
            <a:grpSpLocks/>
          </p:cNvGrpSpPr>
          <p:nvPr/>
        </p:nvGrpSpPr>
        <p:grpSpPr bwMode="auto">
          <a:xfrm>
            <a:off x="1935164" y="1335088"/>
            <a:ext cx="4029075" cy="1466850"/>
            <a:chOff x="259" y="841"/>
            <a:chExt cx="2538" cy="924"/>
          </a:xfrm>
        </p:grpSpPr>
        <p:sp>
          <p:nvSpPr>
            <p:cNvPr id="8318" name="Text Box 45">
              <a:extLst>
                <a:ext uri="{FF2B5EF4-FFF2-40B4-BE49-F238E27FC236}">
                  <a16:creationId xmlns:a16="http://schemas.microsoft.com/office/drawing/2014/main" id="{AE26789B-46BC-44E5-B14A-C2A5E83028B0}"/>
                </a:ext>
              </a:extLst>
            </p:cNvPr>
            <p:cNvSpPr txBox="1">
              <a:spLocks noChangeArrowheads="1"/>
            </p:cNvSpPr>
            <p:nvPr/>
          </p:nvSpPr>
          <p:spPr bwMode="auto">
            <a:xfrm>
              <a:off x="264" y="1068"/>
              <a:ext cx="2533" cy="6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0000"/>
                </a:lnSpc>
                <a:defRPr/>
              </a:pPr>
              <a:r>
                <a:rPr lang="en-US" sz="2400">
                  <a:latin typeface="Gill Sans MT" charset="0"/>
                </a:rPr>
                <a:t>handle data from multiple</a:t>
              </a:r>
            </a:p>
            <a:p>
              <a:pPr algn="l">
                <a:lnSpc>
                  <a:spcPct val="80000"/>
                </a:lnSpc>
                <a:defRPr/>
              </a:pPr>
              <a:r>
                <a:rPr lang="en-US" sz="2400">
                  <a:latin typeface="Gill Sans MT" charset="0"/>
                </a:rPr>
                <a:t>sockets, add transport header (later used for demultiplexing)</a:t>
              </a:r>
            </a:p>
          </p:txBody>
        </p:sp>
        <p:sp>
          <p:nvSpPr>
            <p:cNvPr id="8319" name="Rectangle 46">
              <a:extLst>
                <a:ext uri="{FF2B5EF4-FFF2-40B4-BE49-F238E27FC236}">
                  <a16:creationId xmlns:a16="http://schemas.microsoft.com/office/drawing/2014/main" id="{7D4515A9-6203-4D4D-A2E1-74F27283165D}"/>
                </a:ext>
              </a:extLst>
            </p:cNvPr>
            <p:cNvSpPr>
              <a:spLocks noChangeArrowheads="1"/>
            </p:cNvSpPr>
            <p:nvPr/>
          </p:nvSpPr>
          <p:spPr bwMode="auto">
            <a:xfrm>
              <a:off x="259" y="1009"/>
              <a:ext cx="2479" cy="75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2655" name="Group 47">
              <a:extLst>
                <a:ext uri="{FF2B5EF4-FFF2-40B4-BE49-F238E27FC236}">
                  <a16:creationId xmlns:a16="http://schemas.microsoft.com/office/drawing/2014/main" id="{BA97603C-73CB-41BF-977C-7B628C9A3B75}"/>
                </a:ext>
              </a:extLst>
            </p:cNvPr>
            <p:cNvGrpSpPr>
              <a:grpSpLocks/>
            </p:cNvGrpSpPr>
            <p:nvPr/>
          </p:nvGrpSpPr>
          <p:grpSpPr bwMode="auto">
            <a:xfrm>
              <a:off x="332" y="841"/>
              <a:ext cx="1764" cy="291"/>
              <a:chOff x="1101" y="3681"/>
              <a:chExt cx="1694" cy="291"/>
            </a:xfrm>
          </p:grpSpPr>
          <p:sp>
            <p:nvSpPr>
              <p:cNvPr id="8321" name="Rectangle 48">
                <a:extLst>
                  <a:ext uri="{FF2B5EF4-FFF2-40B4-BE49-F238E27FC236}">
                    <a16:creationId xmlns:a16="http://schemas.microsoft.com/office/drawing/2014/main" id="{15CAFA06-406C-499B-A6A2-8F0BDEBF4C26}"/>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22" name="Text Box 49">
                <a:extLst>
                  <a:ext uri="{FF2B5EF4-FFF2-40B4-BE49-F238E27FC236}">
                    <a16:creationId xmlns:a16="http://schemas.microsoft.com/office/drawing/2014/main" id="{A1BAA5D3-18B1-4D68-B129-5BAE87DC6984}"/>
                  </a:ext>
                </a:extLst>
              </p:cNvPr>
              <p:cNvSpPr txBox="1">
                <a:spLocks noChangeArrowheads="1"/>
              </p:cNvSpPr>
              <p:nvPr/>
            </p:nvSpPr>
            <p:spPr bwMode="auto">
              <a:xfrm>
                <a:off x="1101" y="3681"/>
                <a:ext cx="1694" cy="291"/>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i="1">
                    <a:solidFill>
                      <a:srgbClr val="CC0000"/>
                    </a:solidFill>
                    <a:latin typeface="Gill Sans MT" charset="0"/>
                  </a:rPr>
                  <a:t>multiplexing at sender:</a:t>
                </a:r>
              </a:p>
            </p:txBody>
          </p:sp>
        </p:grpSp>
      </p:grpSp>
      <p:grpSp>
        <p:nvGrpSpPr>
          <p:cNvPr id="22538" name="Group 57">
            <a:extLst>
              <a:ext uri="{FF2B5EF4-FFF2-40B4-BE49-F238E27FC236}">
                <a16:creationId xmlns:a16="http://schemas.microsoft.com/office/drawing/2014/main" id="{FBB7A4EA-DD33-4D93-96C4-07133B13A057}"/>
              </a:ext>
            </a:extLst>
          </p:cNvPr>
          <p:cNvGrpSpPr>
            <a:grpSpLocks/>
          </p:cNvGrpSpPr>
          <p:nvPr/>
        </p:nvGrpSpPr>
        <p:grpSpPr bwMode="auto">
          <a:xfrm>
            <a:off x="9005888" y="3741739"/>
            <a:ext cx="533400" cy="206375"/>
            <a:chOff x="344" y="1846"/>
            <a:chExt cx="336" cy="130"/>
          </a:xfrm>
        </p:grpSpPr>
        <p:sp>
          <p:nvSpPr>
            <p:cNvPr id="8314" name="Rectangle 35">
              <a:extLst>
                <a:ext uri="{FF2B5EF4-FFF2-40B4-BE49-F238E27FC236}">
                  <a16:creationId xmlns:a16="http://schemas.microsoft.com/office/drawing/2014/main" id="{D7E5D199-2949-454B-997E-212883C0665B}"/>
                </a:ext>
              </a:extLst>
            </p:cNvPr>
            <p:cNvSpPr>
              <a:spLocks noChangeArrowheads="1"/>
            </p:cNvSpPr>
            <p:nvPr/>
          </p:nvSpPr>
          <p:spPr bwMode="auto">
            <a:xfrm>
              <a:off x="344" y="1846"/>
              <a:ext cx="336" cy="13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15" name="Rectangle 54">
              <a:extLst>
                <a:ext uri="{FF2B5EF4-FFF2-40B4-BE49-F238E27FC236}">
                  <a16:creationId xmlns:a16="http://schemas.microsoft.com/office/drawing/2014/main" id="{73007CD3-7C93-43E8-B7E7-28229134DDD5}"/>
                </a:ext>
              </a:extLst>
            </p:cNvPr>
            <p:cNvSpPr>
              <a:spLocks noChangeArrowheads="1"/>
            </p:cNvSpPr>
            <p:nvPr/>
          </p:nvSpPr>
          <p:spPr bwMode="auto">
            <a:xfrm>
              <a:off x="454" y="1863"/>
              <a:ext cx="110" cy="99"/>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16" name="Rectangle 55">
              <a:extLst>
                <a:ext uri="{FF2B5EF4-FFF2-40B4-BE49-F238E27FC236}">
                  <a16:creationId xmlns:a16="http://schemas.microsoft.com/office/drawing/2014/main" id="{F7D70A05-EB2A-434B-BD8E-92F0CDDBA4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17" name="Rectangle 56">
              <a:extLst>
                <a:ext uri="{FF2B5EF4-FFF2-40B4-BE49-F238E27FC236}">
                  <a16:creationId xmlns:a16="http://schemas.microsoft.com/office/drawing/2014/main" id="{B2D24B2F-D4F5-4B23-841F-179E2108E35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2539" name="Rectangle 23">
            <a:extLst>
              <a:ext uri="{FF2B5EF4-FFF2-40B4-BE49-F238E27FC236}">
                <a16:creationId xmlns:a16="http://schemas.microsoft.com/office/drawing/2014/main" id="{6A710D28-1E85-4A27-B246-EDB675DCD698}"/>
              </a:ext>
            </a:extLst>
          </p:cNvPr>
          <p:cNvSpPr>
            <a:spLocks noChangeArrowheads="1"/>
          </p:cNvSpPr>
          <p:nvPr/>
        </p:nvSpPr>
        <p:spPr bwMode="auto">
          <a:xfrm>
            <a:off x="4838701" y="3194050"/>
            <a:ext cx="1497013"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2540" name="Rectangle 24">
            <a:extLst>
              <a:ext uri="{FF2B5EF4-FFF2-40B4-BE49-F238E27FC236}">
                <a16:creationId xmlns:a16="http://schemas.microsoft.com/office/drawing/2014/main" id="{3F1E9BBB-A320-437F-BD2D-44A4B0E66D82}"/>
              </a:ext>
            </a:extLst>
          </p:cNvPr>
          <p:cNvSpPr>
            <a:spLocks noChangeArrowheads="1"/>
          </p:cNvSpPr>
          <p:nvPr/>
        </p:nvSpPr>
        <p:spPr bwMode="auto">
          <a:xfrm>
            <a:off x="4803775" y="3248026"/>
            <a:ext cx="1473200"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2541" name="Line 25">
            <a:extLst>
              <a:ext uri="{FF2B5EF4-FFF2-40B4-BE49-F238E27FC236}">
                <a16:creationId xmlns:a16="http://schemas.microsoft.com/office/drawing/2014/main" id="{93CDF58A-28C2-46AA-ABAE-976641DA074D}"/>
              </a:ext>
            </a:extLst>
          </p:cNvPr>
          <p:cNvSpPr>
            <a:spLocks noChangeShapeType="1"/>
          </p:cNvSpPr>
          <p:nvPr/>
        </p:nvSpPr>
        <p:spPr bwMode="auto">
          <a:xfrm>
            <a:off x="4810125" y="4017964"/>
            <a:ext cx="146050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42" name="Text Box 26">
            <a:extLst>
              <a:ext uri="{FF2B5EF4-FFF2-40B4-BE49-F238E27FC236}">
                <a16:creationId xmlns:a16="http://schemas.microsoft.com/office/drawing/2014/main" id="{9C53A49F-D445-47D4-8DFE-5DAF50026CCD}"/>
              </a:ext>
            </a:extLst>
          </p:cNvPr>
          <p:cNvSpPr txBox="1">
            <a:spLocks noChangeArrowheads="1"/>
          </p:cNvSpPr>
          <p:nvPr/>
        </p:nvSpPr>
        <p:spPr bwMode="auto">
          <a:xfrm>
            <a:off x="4881564" y="40005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2543" name="Line 27">
            <a:extLst>
              <a:ext uri="{FF2B5EF4-FFF2-40B4-BE49-F238E27FC236}">
                <a16:creationId xmlns:a16="http://schemas.microsoft.com/office/drawing/2014/main" id="{6DD79E10-3ED9-4DF4-A587-71B914F20C2A}"/>
              </a:ext>
            </a:extLst>
          </p:cNvPr>
          <p:cNvSpPr>
            <a:spLocks noChangeShapeType="1"/>
          </p:cNvSpPr>
          <p:nvPr/>
        </p:nvSpPr>
        <p:spPr bwMode="auto">
          <a:xfrm>
            <a:off x="4811714" y="4335463"/>
            <a:ext cx="14573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44" name="Text Box 26">
            <a:extLst>
              <a:ext uri="{FF2B5EF4-FFF2-40B4-BE49-F238E27FC236}">
                <a16:creationId xmlns:a16="http://schemas.microsoft.com/office/drawing/2014/main" id="{20FF919B-CBF8-44A5-A176-A8D2988E377A}"/>
              </a:ext>
            </a:extLst>
          </p:cNvPr>
          <p:cNvSpPr txBox="1">
            <a:spLocks noChangeArrowheads="1"/>
          </p:cNvSpPr>
          <p:nvPr/>
        </p:nvSpPr>
        <p:spPr bwMode="auto">
          <a:xfrm>
            <a:off x="4878389" y="32146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2545" name="Text Box 26">
            <a:extLst>
              <a:ext uri="{FF2B5EF4-FFF2-40B4-BE49-F238E27FC236}">
                <a16:creationId xmlns:a16="http://schemas.microsoft.com/office/drawing/2014/main" id="{DA0C4290-7054-4F90-ADDF-9791B4B8923A}"/>
              </a:ext>
            </a:extLst>
          </p:cNvPr>
          <p:cNvSpPr txBox="1">
            <a:spLocks noChangeArrowheads="1"/>
          </p:cNvSpPr>
          <p:nvPr/>
        </p:nvSpPr>
        <p:spPr bwMode="auto">
          <a:xfrm>
            <a:off x="4875214" y="490537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2546" name="Text Box 26">
            <a:extLst>
              <a:ext uri="{FF2B5EF4-FFF2-40B4-BE49-F238E27FC236}">
                <a16:creationId xmlns:a16="http://schemas.microsoft.com/office/drawing/2014/main" id="{89BEAEA1-6FD7-4DBF-B196-ECF67EF75F53}"/>
              </a:ext>
            </a:extLst>
          </p:cNvPr>
          <p:cNvSpPr txBox="1">
            <a:spLocks noChangeArrowheads="1"/>
          </p:cNvSpPr>
          <p:nvPr/>
        </p:nvSpPr>
        <p:spPr bwMode="auto">
          <a:xfrm>
            <a:off x="4875214" y="46196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2547" name="Text Box 26">
            <a:extLst>
              <a:ext uri="{FF2B5EF4-FFF2-40B4-BE49-F238E27FC236}">
                <a16:creationId xmlns:a16="http://schemas.microsoft.com/office/drawing/2014/main" id="{6C3752A5-DD19-4502-AF5F-C1658E9AFFC0}"/>
              </a:ext>
            </a:extLst>
          </p:cNvPr>
          <p:cNvSpPr txBox="1">
            <a:spLocks noChangeArrowheads="1"/>
          </p:cNvSpPr>
          <p:nvPr/>
        </p:nvSpPr>
        <p:spPr bwMode="auto">
          <a:xfrm>
            <a:off x="4875214" y="432117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8213" name="Oval 120">
            <a:extLst>
              <a:ext uri="{FF2B5EF4-FFF2-40B4-BE49-F238E27FC236}">
                <a16:creationId xmlns:a16="http://schemas.microsoft.com/office/drawing/2014/main" id="{D9BFF576-33A3-44E8-8D9F-EF35DDCACE94}"/>
              </a:ext>
            </a:extLst>
          </p:cNvPr>
          <p:cNvSpPr>
            <a:spLocks noChangeArrowheads="1"/>
          </p:cNvSpPr>
          <p:nvPr/>
        </p:nvSpPr>
        <p:spPr bwMode="auto">
          <a:xfrm>
            <a:off x="5575300" y="3589338"/>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Comic Sans MS" charset="0"/>
                <a:ea typeface="ＭＳ Ｐゴシック" charset="0"/>
              </a:rPr>
              <a:t>P2</a:t>
            </a:r>
          </a:p>
        </p:txBody>
      </p:sp>
      <p:sp>
        <p:nvSpPr>
          <p:cNvPr id="22549" name="Line 27">
            <a:extLst>
              <a:ext uri="{FF2B5EF4-FFF2-40B4-BE49-F238E27FC236}">
                <a16:creationId xmlns:a16="http://schemas.microsoft.com/office/drawing/2014/main" id="{0115547A-CE2C-43BF-AFAF-93D8121A333D}"/>
              </a:ext>
            </a:extLst>
          </p:cNvPr>
          <p:cNvSpPr>
            <a:spLocks noChangeShapeType="1"/>
          </p:cNvSpPr>
          <p:nvPr/>
        </p:nvSpPr>
        <p:spPr bwMode="auto">
          <a:xfrm>
            <a:off x="4808539" y="4646613"/>
            <a:ext cx="14573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0" name="Line 27">
            <a:extLst>
              <a:ext uri="{FF2B5EF4-FFF2-40B4-BE49-F238E27FC236}">
                <a16:creationId xmlns:a16="http://schemas.microsoft.com/office/drawing/2014/main" id="{D14977E4-3526-41A8-B700-9F033567BBCF}"/>
              </a:ext>
            </a:extLst>
          </p:cNvPr>
          <p:cNvSpPr>
            <a:spLocks noChangeShapeType="1"/>
          </p:cNvSpPr>
          <p:nvPr/>
        </p:nvSpPr>
        <p:spPr bwMode="auto">
          <a:xfrm>
            <a:off x="4805364" y="4945063"/>
            <a:ext cx="14573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6" name="Oval 128">
            <a:extLst>
              <a:ext uri="{FF2B5EF4-FFF2-40B4-BE49-F238E27FC236}">
                <a16:creationId xmlns:a16="http://schemas.microsoft.com/office/drawing/2014/main" id="{A44AD5CB-9C96-43FF-B762-85C76566371F}"/>
              </a:ext>
            </a:extLst>
          </p:cNvPr>
          <p:cNvSpPr>
            <a:spLocks noChangeArrowheads="1"/>
          </p:cNvSpPr>
          <p:nvPr/>
        </p:nvSpPr>
        <p:spPr bwMode="auto">
          <a:xfrm>
            <a:off x="4870450" y="3589338"/>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Comic Sans MS" charset="0"/>
                <a:ea typeface="ＭＳ Ｐゴシック" charset="0"/>
              </a:rPr>
              <a:t>P1</a:t>
            </a:r>
          </a:p>
        </p:txBody>
      </p:sp>
      <p:grpSp>
        <p:nvGrpSpPr>
          <p:cNvPr id="22552" name="Group 134">
            <a:extLst>
              <a:ext uri="{FF2B5EF4-FFF2-40B4-BE49-F238E27FC236}">
                <a16:creationId xmlns:a16="http://schemas.microsoft.com/office/drawing/2014/main" id="{9FA4391B-43D6-4E01-9244-3C20ECE8807C}"/>
              </a:ext>
            </a:extLst>
          </p:cNvPr>
          <p:cNvGrpSpPr>
            <a:grpSpLocks/>
          </p:cNvGrpSpPr>
          <p:nvPr/>
        </p:nvGrpSpPr>
        <p:grpSpPr bwMode="auto">
          <a:xfrm>
            <a:off x="5651500" y="3948113"/>
            <a:ext cx="412750" cy="158750"/>
            <a:chOff x="1383" y="2620"/>
            <a:chExt cx="260" cy="100"/>
          </a:xfrm>
        </p:grpSpPr>
        <p:sp>
          <p:nvSpPr>
            <p:cNvPr id="8310" name="Rectangle 130">
              <a:extLst>
                <a:ext uri="{FF2B5EF4-FFF2-40B4-BE49-F238E27FC236}">
                  <a16:creationId xmlns:a16="http://schemas.microsoft.com/office/drawing/2014/main" id="{3789E357-5D3F-42E3-A1E8-E82955D766B4}"/>
                </a:ext>
              </a:extLst>
            </p:cNvPr>
            <p:cNvSpPr>
              <a:spLocks noChangeArrowheads="1"/>
            </p:cNvSpPr>
            <p:nvPr/>
          </p:nvSpPr>
          <p:spPr bwMode="auto">
            <a:xfrm>
              <a:off x="1383" y="2620"/>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11" name="Rectangle 131">
              <a:extLst>
                <a:ext uri="{FF2B5EF4-FFF2-40B4-BE49-F238E27FC236}">
                  <a16:creationId xmlns:a16="http://schemas.microsoft.com/office/drawing/2014/main" id="{D53B2145-F367-425F-8719-1460478D91E7}"/>
                </a:ext>
              </a:extLst>
            </p:cNvPr>
            <p:cNvSpPr>
              <a:spLocks noChangeArrowheads="1"/>
            </p:cNvSpPr>
            <p:nvPr/>
          </p:nvSpPr>
          <p:spPr bwMode="auto">
            <a:xfrm>
              <a:off x="1434" y="2633"/>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12" name="Rectangle 132">
              <a:extLst>
                <a:ext uri="{FF2B5EF4-FFF2-40B4-BE49-F238E27FC236}">
                  <a16:creationId xmlns:a16="http://schemas.microsoft.com/office/drawing/2014/main" id="{AA0D6543-4550-4A03-B07A-6B4C129426ED}"/>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13" name="Rectangle 133">
              <a:extLst>
                <a:ext uri="{FF2B5EF4-FFF2-40B4-BE49-F238E27FC236}">
                  <a16:creationId xmlns:a16="http://schemas.microsoft.com/office/drawing/2014/main" id="{15F68C63-EB34-45EA-9AF4-70A96E546D0C}"/>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2553" name="Group 135">
            <a:extLst>
              <a:ext uri="{FF2B5EF4-FFF2-40B4-BE49-F238E27FC236}">
                <a16:creationId xmlns:a16="http://schemas.microsoft.com/office/drawing/2014/main" id="{7022A889-6670-4E0A-A04F-35D30C774CEC}"/>
              </a:ext>
            </a:extLst>
          </p:cNvPr>
          <p:cNvGrpSpPr>
            <a:grpSpLocks/>
          </p:cNvGrpSpPr>
          <p:nvPr/>
        </p:nvGrpSpPr>
        <p:grpSpPr bwMode="auto">
          <a:xfrm>
            <a:off x="4949825" y="3940175"/>
            <a:ext cx="412750" cy="158750"/>
            <a:chOff x="1383" y="2620"/>
            <a:chExt cx="260" cy="100"/>
          </a:xfrm>
        </p:grpSpPr>
        <p:sp>
          <p:nvSpPr>
            <p:cNvPr id="8306" name="Rectangle 136">
              <a:extLst>
                <a:ext uri="{FF2B5EF4-FFF2-40B4-BE49-F238E27FC236}">
                  <a16:creationId xmlns:a16="http://schemas.microsoft.com/office/drawing/2014/main" id="{D3465DB3-7083-4264-99A8-F81D95404F99}"/>
                </a:ext>
              </a:extLst>
            </p:cNvPr>
            <p:cNvSpPr>
              <a:spLocks noChangeArrowheads="1"/>
            </p:cNvSpPr>
            <p:nvPr/>
          </p:nvSpPr>
          <p:spPr bwMode="auto">
            <a:xfrm>
              <a:off x="1383" y="2620"/>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7" name="Rectangle 137">
              <a:extLst>
                <a:ext uri="{FF2B5EF4-FFF2-40B4-BE49-F238E27FC236}">
                  <a16:creationId xmlns:a16="http://schemas.microsoft.com/office/drawing/2014/main" id="{9124E31A-B973-400C-B5A5-285DD94BE7BB}"/>
                </a:ext>
              </a:extLst>
            </p:cNvPr>
            <p:cNvSpPr>
              <a:spLocks noChangeArrowheads="1"/>
            </p:cNvSpPr>
            <p:nvPr/>
          </p:nvSpPr>
          <p:spPr bwMode="auto">
            <a:xfrm>
              <a:off x="1434" y="2633"/>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8" name="Rectangle 138">
              <a:extLst>
                <a:ext uri="{FF2B5EF4-FFF2-40B4-BE49-F238E27FC236}">
                  <a16:creationId xmlns:a16="http://schemas.microsoft.com/office/drawing/2014/main" id="{7D6A187B-4D10-46AB-8F1E-AF713F80F6FA}"/>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9" name="Rectangle 139">
              <a:extLst>
                <a:ext uri="{FF2B5EF4-FFF2-40B4-BE49-F238E27FC236}">
                  <a16:creationId xmlns:a16="http://schemas.microsoft.com/office/drawing/2014/main" id="{989B2CE1-B962-4D63-8BBA-76C08A877731}"/>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2554" name="Freeform 141">
            <a:extLst>
              <a:ext uri="{FF2B5EF4-FFF2-40B4-BE49-F238E27FC236}">
                <a16:creationId xmlns:a16="http://schemas.microsoft.com/office/drawing/2014/main" id="{04615BB6-AA6E-4E5B-8A1B-BADB626D4936}"/>
              </a:ext>
            </a:extLst>
          </p:cNvPr>
          <p:cNvSpPr>
            <a:spLocks/>
          </p:cNvSpPr>
          <p:nvPr/>
        </p:nvSpPr>
        <p:spPr bwMode="auto">
          <a:xfrm>
            <a:off x="3317875" y="4003675"/>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2555" name="Freeform 142">
            <a:extLst>
              <a:ext uri="{FF2B5EF4-FFF2-40B4-BE49-F238E27FC236}">
                <a16:creationId xmlns:a16="http://schemas.microsoft.com/office/drawing/2014/main" id="{D0C0F075-3EC7-4F62-A2DF-7AC49500A6D9}"/>
              </a:ext>
            </a:extLst>
          </p:cNvPr>
          <p:cNvSpPr>
            <a:spLocks/>
          </p:cNvSpPr>
          <p:nvPr/>
        </p:nvSpPr>
        <p:spPr bwMode="auto">
          <a:xfrm>
            <a:off x="3381375" y="4029076"/>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2556" name="Rectangle 23">
            <a:extLst>
              <a:ext uri="{FF2B5EF4-FFF2-40B4-BE49-F238E27FC236}">
                <a16:creationId xmlns:a16="http://schemas.microsoft.com/office/drawing/2014/main" id="{C515F3A2-044F-4AA0-BE3F-7BE0D9D99DB7}"/>
              </a:ext>
            </a:extLst>
          </p:cNvPr>
          <p:cNvSpPr>
            <a:spLocks noChangeArrowheads="1"/>
          </p:cNvSpPr>
          <p:nvPr/>
        </p:nvSpPr>
        <p:spPr bwMode="auto">
          <a:xfrm>
            <a:off x="7100889" y="3563938"/>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2557" name="Rectangle 24">
            <a:extLst>
              <a:ext uri="{FF2B5EF4-FFF2-40B4-BE49-F238E27FC236}">
                <a16:creationId xmlns:a16="http://schemas.microsoft.com/office/drawing/2014/main" id="{09DDD717-C810-47A5-9E85-959C5AAF2616}"/>
              </a:ext>
            </a:extLst>
          </p:cNvPr>
          <p:cNvSpPr>
            <a:spLocks noChangeArrowheads="1"/>
          </p:cNvSpPr>
          <p:nvPr/>
        </p:nvSpPr>
        <p:spPr bwMode="auto">
          <a:xfrm>
            <a:off x="7062789" y="3617913"/>
            <a:ext cx="1273175" cy="1979612"/>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2558" name="Line 25">
            <a:extLst>
              <a:ext uri="{FF2B5EF4-FFF2-40B4-BE49-F238E27FC236}">
                <a16:creationId xmlns:a16="http://schemas.microsoft.com/office/drawing/2014/main" id="{F18675A3-5118-47B3-8A9D-43470CBAFF00}"/>
              </a:ext>
            </a:extLst>
          </p:cNvPr>
          <p:cNvSpPr>
            <a:spLocks noChangeShapeType="1"/>
          </p:cNvSpPr>
          <p:nvPr/>
        </p:nvSpPr>
        <p:spPr bwMode="auto">
          <a:xfrm>
            <a:off x="7072313" y="437832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9" name="Text Box 26">
            <a:extLst>
              <a:ext uri="{FF2B5EF4-FFF2-40B4-BE49-F238E27FC236}">
                <a16:creationId xmlns:a16="http://schemas.microsoft.com/office/drawing/2014/main" id="{65614155-2DA0-4759-B5AC-D1DFB5401D23}"/>
              </a:ext>
            </a:extLst>
          </p:cNvPr>
          <p:cNvSpPr txBox="1">
            <a:spLocks noChangeArrowheads="1"/>
          </p:cNvSpPr>
          <p:nvPr/>
        </p:nvSpPr>
        <p:spPr bwMode="auto">
          <a:xfrm>
            <a:off x="7029451" y="43608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2560" name="Line 27">
            <a:extLst>
              <a:ext uri="{FF2B5EF4-FFF2-40B4-BE49-F238E27FC236}">
                <a16:creationId xmlns:a16="http://schemas.microsoft.com/office/drawing/2014/main" id="{7DBE263B-7840-4250-A29D-754E486DAC22}"/>
              </a:ext>
            </a:extLst>
          </p:cNvPr>
          <p:cNvSpPr>
            <a:spLocks noChangeShapeType="1"/>
          </p:cNvSpPr>
          <p:nvPr/>
        </p:nvSpPr>
        <p:spPr bwMode="auto">
          <a:xfrm>
            <a:off x="7080250" y="469900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1" name="Line 28">
            <a:extLst>
              <a:ext uri="{FF2B5EF4-FFF2-40B4-BE49-F238E27FC236}">
                <a16:creationId xmlns:a16="http://schemas.microsoft.com/office/drawing/2014/main" id="{5631FA8F-A1B8-4C41-A4DD-6407F953884B}"/>
              </a:ext>
            </a:extLst>
          </p:cNvPr>
          <p:cNvSpPr>
            <a:spLocks noChangeShapeType="1"/>
          </p:cNvSpPr>
          <p:nvPr/>
        </p:nvSpPr>
        <p:spPr bwMode="auto">
          <a:xfrm>
            <a:off x="7065963" y="500856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2" name="Line 29">
            <a:extLst>
              <a:ext uri="{FF2B5EF4-FFF2-40B4-BE49-F238E27FC236}">
                <a16:creationId xmlns:a16="http://schemas.microsoft.com/office/drawing/2014/main" id="{09D0AA71-BED4-4683-B170-6779D0308316}"/>
              </a:ext>
            </a:extLst>
          </p:cNvPr>
          <p:cNvSpPr>
            <a:spLocks noChangeShapeType="1"/>
          </p:cNvSpPr>
          <p:nvPr/>
        </p:nvSpPr>
        <p:spPr bwMode="auto">
          <a:xfrm>
            <a:off x="7065963" y="529431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3" name="Text Box 26">
            <a:extLst>
              <a:ext uri="{FF2B5EF4-FFF2-40B4-BE49-F238E27FC236}">
                <a16:creationId xmlns:a16="http://schemas.microsoft.com/office/drawing/2014/main" id="{4839A036-FBD4-42FD-875D-B7CD07654992}"/>
              </a:ext>
            </a:extLst>
          </p:cNvPr>
          <p:cNvSpPr txBox="1">
            <a:spLocks noChangeArrowheads="1"/>
          </p:cNvSpPr>
          <p:nvPr/>
        </p:nvSpPr>
        <p:spPr bwMode="auto">
          <a:xfrm>
            <a:off x="7064376" y="36083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2564" name="Text Box 26">
            <a:extLst>
              <a:ext uri="{FF2B5EF4-FFF2-40B4-BE49-F238E27FC236}">
                <a16:creationId xmlns:a16="http://schemas.microsoft.com/office/drawing/2014/main" id="{102BF72F-3941-4B05-830C-6B484FAD3E1F}"/>
              </a:ext>
            </a:extLst>
          </p:cNvPr>
          <p:cNvSpPr txBox="1">
            <a:spLocks noChangeArrowheads="1"/>
          </p:cNvSpPr>
          <p:nvPr/>
        </p:nvSpPr>
        <p:spPr bwMode="auto">
          <a:xfrm>
            <a:off x="7019926" y="52657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2565" name="Text Box 26">
            <a:extLst>
              <a:ext uri="{FF2B5EF4-FFF2-40B4-BE49-F238E27FC236}">
                <a16:creationId xmlns:a16="http://schemas.microsoft.com/office/drawing/2014/main" id="{5DD4F76D-4CED-4321-821A-92F1B43941AC}"/>
              </a:ext>
            </a:extLst>
          </p:cNvPr>
          <p:cNvSpPr txBox="1">
            <a:spLocks noChangeArrowheads="1"/>
          </p:cNvSpPr>
          <p:nvPr/>
        </p:nvSpPr>
        <p:spPr bwMode="auto">
          <a:xfrm>
            <a:off x="7038976" y="49799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2566" name="Text Box 26">
            <a:extLst>
              <a:ext uri="{FF2B5EF4-FFF2-40B4-BE49-F238E27FC236}">
                <a16:creationId xmlns:a16="http://schemas.microsoft.com/office/drawing/2014/main" id="{8FBFF4CD-B308-41AA-8EDB-9E845677F57E}"/>
              </a:ext>
            </a:extLst>
          </p:cNvPr>
          <p:cNvSpPr txBox="1">
            <a:spLocks noChangeArrowheads="1"/>
          </p:cNvSpPr>
          <p:nvPr/>
        </p:nvSpPr>
        <p:spPr bwMode="auto">
          <a:xfrm>
            <a:off x="7029451" y="46847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8232" name="Oval 101">
            <a:extLst>
              <a:ext uri="{FF2B5EF4-FFF2-40B4-BE49-F238E27FC236}">
                <a16:creationId xmlns:a16="http://schemas.microsoft.com/office/drawing/2014/main" id="{57758B6D-9E5C-454B-8B66-5A626CE3D712}"/>
              </a:ext>
            </a:extLst>
          </p:cNvPr>
          <p:cNvSpPr>
            <a:spLocks noChangeArrowheads="1"/>
          </p:cNvSpPr>
          <p:nvPr/>
        </p:nvSpPr>
        <p:spPr bwMode="auto">
          <a:xfrm>
            <a:off x="7399339" y="3949700"/>
            <a:ext cx="598487"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Comic Sans MS" charset="0"/>
                <a:ea typeface="ＭＳ Ｐゴシック" charset="0"/>
              </a:rPr>
              <a:t>P4</a:t>
            </a:r>
          </a:p>
        </p:txBody>
      </p:sp>
      <p:sp>
        <p:nvSpPr>
          <p:cNvPr id="22568" name="Freeform 103">
            <a:extLst>
              <a:ext uri="{FF2B5EF4-FFF2-40B4-BE49-F238E27FC236}">
                <a16:creationId xmlns:a16="http://schemas.microsoft.com/office/drawing/2014/main" id="{DAB9FCB8-B56D-485D-8B57-BB5AAAC8ED85}"/>
              </a:ext>
            </a:extLst>
          </p:cNvPr>
          <p:cNvSpPr>
            <a:spLocks/>
          </p:cNvSpPr>
          <p:nvPr/>
        </p:nvSpPr>
        <p:spPr bwMode="auto">
          <a:xfrm>
            <a:off x="8348664" y="3595688"/>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69" name="Freeform 70">
            <a:extLst>
              <a:ext uri="{FF2B5EF4-FFF2-40B4-BE49-F238E27FC236}">
                <a16:creationId xmlns:a16="http://schemas.microsoft.com/office/drawing/2014/main" id="{4D72AF9C-14E9-4215-8778-5AD02433586E}"/>
              </a:ext>
            </a:extLst>
          </p:cNvPr>
          <p:cNvSpPr>
            <a:spLocks/>
          </p:cNvSpPr>
          <p:nvPr/>
        </p:nvSpPr>
        <p:spPr bwMode="auto">
          <a:xfrm>
            <a:off x="2159000" y="3616325"/>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70" name="Rectangle 23">
            <a:extLst>
              <a:ext uri="{FF2B5EF4-FFF2-40B4-BE49-F238E27FC236}">
                <a16:creationId xmlns:a16="http://schemas.microsoft.com/office/drawing/2014/main" id="{B0003E15-48D9-4F4A-84CE-DCC29367D56E}"/>
              </a:ext>
            </a:extLst>
          </p:cNvPr>
          <p:cNvSpPr>
            <a:spLocks noChangeArrowheads="1"/>
          </p:cNvSpPr>
          <p:nvPr/>
        </p:nvSpPr>
        <p:spPr bwMode="auto">
          <a:xfrm>
            <a:off x="2755900" y="3571875"/>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2571" name="Rectangle 24">
            <a:extLst>
              <a:ext uri="{FF2B5EF4-FFF2-40B4-BE49-F238E27FC236}">
                <a16:creationId xmlns:a16="http://schemas.microsoft.com/office/drawing/2014/main" id="{1E4A1017-08FB-4BD2-A365-0F6C45635D37}"/>
              </a:ext>
            </a:extLst>
          </p:cNvPr>
          <p:cNvSpPr>
            <a:spLocks noChangeArrowheads="1"/>
          </p:cNvSpPr>
          <p:nvPr/>
        </p:nvSpPr>
        <p:spPr bwMode="auto">
          <a:xfrm>
            <a:off x="2717801" y="3625851"/>
            <a:ext cx="1273175"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2572" name="Line 25">
            <a:extLst>
              <a:ext uri="{FF2B5EF4-FFF2-40B4-BE49-F238E27FC236}">
                <a16:creationId xmlns:a16="http://schemas.microsoft.com/office/drawing/2014/main" id="{65048E0F-43FF-4C14-9EB0-D46E33041B18}"/>
              </a:ext>
            </a:extLst>
          </p:cNvPr>
          <p:cNvSpPr>
            <a:spLocks noChangeShapeType="1"/>
          </p:cNvSpPr>
          <p:nvPr/>
        </p:nvSpPr>
        <p:spPr bwMode="auto">
          <a:xfrm>
            <a:off x="2727325" y="438626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3" name="Text Box 26">
            <a:extLst>
              <a:ext uri="{FF2B5EF4-FFF2-40B4-BE49-F238E27FC236}">
                <a16:creationId xmlns:a16="http://schemas.microsoft.com/office/drawing/2014/main" id="{4DDC8856-E032-4ADB-B46F-C3810791D89B}"/>
              </a:ext>
            </a:extLst>
          </p:cNvPr>
          <p:cNvSpPr txBox="1">
            <a:spLocks noChangeArrowheads="1"/>
          </p:cNvSpPr>
          <p:nvPr/>
        </p:nvSpPr>
        <p:spPr bwMode="auto">
          <a:xfrm>
            <a:off x="2684464" y="43688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2574" name="Line 27">
            <a:extLst>
              <a:ext uri="{FF2B5EF4-FFF2-40B4-BE49-F238E27FC236}">
                <a16:creationId xmlns:a16="http://schemas.microsoft.com/office/drawing/2014/main" id="{A1BC73B2-70DA-449A-B657-49975C8B9D82}"/>
              </a:ext>
            </a:extLst>
          </p:cNvPr>
          <p:cNvSpPr>
            <a:spLocks noChangeShapeType="1"/>
          </p:cNvSpPr>
          <p:nvPr/>
        </p:nvSpPr>
        <p:spPr bwMode="auto">
          <a:xfrm>
            <a:off x="2735263" y="47069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5" name="Line 28">
            <a:extLst>
              <a:ext uri="{FF2B5EF4-FFF2-40B4-BE49-F238E27FC236}">
                <a16:creationId xmlns:a16="http://schemas.microsoft.com/office/drawing/2014/main" id="{254A9D49-FCD6-4CBE-BE13-77EC68D333E1}"/>
              </a:ext>
            </a:extLst>
          </p:cNvPr>
          <p:cNvSpPr>
            <a:spLocks noChangeShapeType="1"/>
          </p:cNvSpPr>
          <p:nvPr/>
        </p:nvSpPr>
        <p:spPr bwMode="auto">
          <a:xfrm>
            <a:off x="2720975" y="501650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6" name="Line 29">
            <a:extLst>
              <a:ext uri="{FF2B5EF4-FFF2-40B4-BE49-F238E27FC236}">
                <a16:creationId xmlns:a16="http://schemas.microsoft.com/office/drawing/2014/main" id="{4867FF7F-8351-4C2D-BC7A-802A8F40F5F0}"/>
              </a:ext>
            </a:extLst>
          </p:cNvPr>
          <p:cNvSpPr>
            <a:spLocks noChangeShapeType="1"/>
          </p:cNvSpPr>
          <p:nvPr/>
        </p:nvSpPr>
        <p:spPr bwMode="auto">
          <a:xfrm>
            <a:off x="2720975" y="530225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7" name="Text Box 26">
            <a:extLst>
              <a:ext uri="{FF2B5EF4-FFF2-40B4-BE49-F238E27FC236}">
                <a16:creationId xmlns:a16="http://schemas.microsoft.com/office/drawing/2014/main" id="{A62AF5F7-BC6C-4468-8580-ECD190B2A244}"/>
              </a:ext>
            </a:extLst>
          </p:cNvPr>
          <p:cNvSpPr txBox="1">
            <a:spLocks noChangeArrowheads="1"/>
          </p:cNvSpPr>
          <p:nvPr/>
        </p:nvSpPr>
        <p:spPr bwMode="auto">
          <a:xfrm>
            <a:off x="2719389" y="36163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2578" name="Text Box 26">
            <a:extLst>
              <a:ext uri="{FF2B5EF4-FFF2-40B4-BE49-F238E27FC236}">
                <a16:creationId xmlns:a16="http://schemas.microsoft.com/office/drawing/2014/main" id="{6AEE0951-7B28-41D1-B9FB-57EA555E63B6}"/>
              </a:ext>
            </a:extLst>
          </p:cNvPr>
          <p:cNvSpPr txBox="1">
            <a:spLocks noChangeArrowheads="1"/>
          </p:cNvSpPr>
          <p:nvPr/>
        </p:nvSpPr>
        <p:spPr bwMode="auto">
          <a:xfrm>
            <a:off x="2674939" y="527367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2579" name="Text Box 26">
            <a:extLst>
              <a:ext uri="{FF2B5EF4-FFF2-40B4-BE49-F238E27FC236}">
                <a16:creationId xmlns:a16="http://schemas.microsoft.com/office/drawing/2014/main" id="{04DF3740-B06C-40A6-A677-B560A7FCA129}"/>
              </a:ext>
            </a:extLst>
          </p:cNvPr>
          <p:cNvSpPr txBox="1">
            <a:spLocks noChangeArrowheads="1"/>
          </p:cNvSpPr>
          <p:nvPr/>
        </p:nvSpPr>
        <p:spPr bwMode="auto">
          <a:xfrm>
            <a:off x="2693989" y="49879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2580" name="Text Box 26">
            <a:extLst>
              <a:ext uri="{FF2B5EF4-FFF2-40B4-BE49-F238E27FC236}">
                <a16:creationId xmlns:a16="http://schemas.microsoft.com/office/drawing/2014/main" id="{7600074B-1632-4698-A72C-32CCFE99D385}"/>
              </a:ext>
            </a:extLst>
          </p:cNvPr>
          <p:cNvSpPr txBox="1">
            <a:spLocks noChangeArrowheads="1"/>
          </p:cNvSpPr>
          <p:nvPr/>
        </p:nvSpPr>
        <p:spPr bwMode="auto">
          <a:xfrm>
            <a:off x="2684464" y="469265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8246" name="Oval 23">
            <a:extLst>
              <a:ext uri="{FF2B5EF4-FFF2-40B4-BE49-F238E27FC236}">
                <a16:creationId xmlns:a16="http://schemas.microsoft.com/office/drawing/2014/main" id="{C4952A80-D99D-465D-B48E-CE26481D0277}"/>
              </a:ext>
            </a:extLst>
          </p:cNvPr>
          <p:cNvSpPr>
            <a:spLocks noChangeArrowheads="1"/>
          </p:cNvSpPr>
          <p:nvPr/>
        </p:nvSpPr>
        <p:spPr bwMode="auto">
          <a:xfrm>
            <a:off x="3054350" y="3957638"/>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Comic Sans MS" charset="0"/>
                <a:ea typeface="ＭＳ Ｐゴシック" charset="0"/>
              </a:rPr>
              <a:t>P3</a:t>
            </a:r>
          </a:p>
        </p:txBody>
      </p:sp>
      <p:grpSp>
        <p:nvGrpSpPr>
          <p:cNvPr id="22582" name="Group 149">
            <a:extLst>
              <a:ext uri="{FF2B5EF4-FFF2-40B4-BE49-F238E27FC236}">
                <a16:creationId xmlns:a16="http://schemas.microsoft.com/office/drawing/2014/main" id="{ED275D54-3383-4990-8944-141217811521}"/>
              </a:ext>
            </a:extLst>
          </p:cNvPr>
          <p:cNvGrpSpPr>
            <a:grpSpLocks/>
          </p:cNvGrpSpPr>
          <p:nvPr/>
        </p:nvGrpSpPr>
        <p:grpSpPr bwMode="auto">
          <a:xfrm>
            <a:off x="3144838" y="4295775"/>
            <a:ext cx="412750" cy="158750"/>
            <a:chOff x="1287" y="2524"/>
            <a:chExt cx="260" cy="100"/>
          </a:xfrm>
        </p:grpSpPr>
        <p:sp>
          <p:nvSpPr>
            <p:cNvPr id="8302" name="Rectangle 73">
              <a:extLst>
                <a:ext uri="{FF2B5EF4-FFF2-40B4-BE49-F238E27FC236}">
                  <a16:creationId xmlns:a16="http://schemas.microsoft.com/office/drawing/2014/main" id="{A7B5DB66-EA3D-47B3-B0D2-DAE00A036E5E}"/>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3" name="Rectangle 74">
              <a:extLst>
                <a:ext uri="{FF2B5EF4-FFF2-40B4-BE49-F238E27FC236}">
                  <a16:creationId xmlns:a16="http://schemas.microsoft.com/office/drawing/2014/main" id="{EEC68C3D-325B-4CC5-92E2-EDD6456B3BF9}"/>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4" name="Rectangle 75">
              <a:extLst>
                <a:ext uri="{FF2B5EF4-FFF2-40B4-BE49-F238E27FC236}">
                  <a16:creationId xmlns:a16="http://schemas.microsoft.com/office/drawing/2014/main" id="{998AB668-23A0-45AA-B3AF-2A51BBC3AB7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5" name="Rectangle 129">
              <a:extLst>
                <a:ext uri="{FF2B5EF4-FFF2-40B4-BE49-F238E27FC236}">
                  <a16:creationId xmlns:a16="http://schemas.microsoft.com/office/drawing/2014/main" id="{3742C13E-3E02-4970-95BF-EF1DCA85740D}"/>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2583" name="Group 150">
            <a:extLst>
              <a:ext uri="{FF2B5EF4-FFF2-40B4-BE49-F238E27FC236}">
                <a16:creationId xmlns:a16="http://schemas.microsoft.com/office/drawing/2014/main" id="{16989E59-FBA3-4B1E-9C59-C0746DAE184D}"/>
              </a:ext>
            </a:extLst>
          </p:cNvPr>
          <p:cNvGrpSpPr>
            <a:grpSpLocks/>
          </p:cNvGrpSpPr>
          <p:nvPr/>
        </p:nvGrpSpPr>
        <p:grpSpPr bwMode="auto">
          <a:xfrm>
            <a:off x="7485063" y="4294188"/>
            <a:ext cx="412750" cy="158750"/>
            <a:chOff x="1287" y="2524"/>
            <a:chExt cx="260" cy="100"/>
          </a:xfrm>
        </p:grpSpPr>
        <p:sp>
          <p:nvSpPr>
            <p:cNvPr id="8298" name="Rectangle 151">
              <a:extLst>
                <a:ext uri="{FF2B5EF4-FFF2-40B4-BE49-F238E27FC236}">
                  <a16:creationId xmlns:a16="http://schemas.microsoft.com/office/drawing/2014/main" id="{7A1821D6-2A0B-45C0-B49C-AA8E0CAA9715}"/>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99" name="Rectangle 152">
              <a:extLst>
                <a:ext uri="{FF2B5EF4-FFF2-40B4-BE49-F238E27FC236}">
                  <a16:creationId xmlns:a16="http://schemas.microsoft.com/office/drawing/2014/main" id="{D1682C61-C1A3-466F-AF02-82B22C1B44A2}"/>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0" name="Rectangle 153">
              <a:extLst>
                <a:ext uri="{FF2B5EF4-FFF2-40B4-BE49-F238E27FC236}">
                  <a16:creationId xmlns:a16="http://schemas.microsoft.com/office/drawing/2014/main" id="{FEC4F260-B666-48A5-8B5C-7631148D28B5}"/>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301" name="Rectangle 154">
              <a:extLst>
                <a:ext uri="{FF2B5EF4-FFF2-40B4-BE49-F238E27FC236}">
                  <a16:creationId xmlns:a16="http://schemas.microsoft.com/office/drawing/2014/main" id="{5633A3D9-40ED-4333-B9A7-F48E5832B29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2584" name="Freeform 146">
            <a:extLst>
              <a:ext uri="{FF2B5EF4-FFF2-40B4-BE49-F238E27FC236}">
                <a16:creationId xmlns:a16="http://schemas.microsoft.com/office/drawing/2014/main" id="{1D5DF7D6-CC4B-443C-B7F4-C1A68EAE4014}"/>
              </a:ext>
            </a:extLst>
          </p:cNvPr>
          <p:cNvSpPr>
            <a:spLocks/>
          </p:cNvSpPr>
          <p:nvPr/>
        </p:nvSpPr>
        <p:spPr bwMode="auto">
          <a:xfrm>
            <a:off x="5532439" y="3995739"/>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2585" name="Freeform 147">
            <a:extLst>
              <a:ext uri="{FF2B5EF4-FFF2-40B4-BE49-F238E27FC236}">
                <a16:creationId xmlns:a16="http://schemas.microsoft.com/office/drawing/2014/main" id="{595C34B6-DD50-4460-B25F-72AE1BF65496}"/>
              </a:ext>
            </a:extLst>
          </p:cNvPr>
          <p:cNvSpPr>
            <a:spLocks/>
          </p:cNvSpPr>
          <p:nvPr/>
        </p:nvSpPr>
        <p:spPr bwMode="auto">
          <a:xfrm>
            <a:off x="5651501" y="4027489"/>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8251" name="Oval 36">
            <a:extLst>
              <a:ext uri="{FF2B5EF4-FFF2-40B4-BE49-F238E27FC236}">
                <a16:creationId xmlns:a16="http://schemas.microsoft.com/office/drawing/2014/main" id="{C3BFEB52-9BE6-4294-A5F9-512CB6914259}"/>
              </a:ext>
            </a:extLst>
          </p:cNvPr>
          <p:cNvSpPr>
            <a:spLocks noChangeArrowheads="1"/>
          </p:cNvSpPr>
          <p:nvPr/>
        </p:nvSpPr>
        <p:spPr bwMode="auto">
          <a:xfrm>
            <a:off x="8991600" y="4106863"/>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Comic Sans MS" charset="0"/>
              <a:ea typeface="ＭＳ Ｐゴシック" charset="0"/>
            </a:endParaRPr>
          </a:p>
        </p:txBody>
      </p:sp>
      <p:grpSp>
        <p:nvGrpSpPr>
          <p:cNvPr id="362665" name="Group 169">
            <a:extLst>
              <a:ext uri="{FF2B5EF4-FFF2-40B4-BE49-F238E27FC236}">
                <a16:creationId xmlns:a16="http://schemas.microsoft.com/office/drawing/2014/main" id="{A5BA0423-2F4C-46DB-94A0-97D8503BC55F}"/>
              </a:ext>
            </a:extLst>
          </p:cNvPr>
          <p:cNvGrpSpPr>
            <a:grpSpLocks/>
          </p:cNvGrpSpPr>
          <p:nvPr/>
        </p:nvGrpSpPr>
        <p:grpSpPr bwMode="auto">
          <a:xfrm>
            <a:off x="4486276" y="2854325"/>
            <a:ext cx="1292225" cy="1454150"/>
            <a:chOff x="1868" y="1796"/>
            <a:chExt cx="814" cy="916"/>
          </a:xfrm>
        </p:grpSpPr>
        <p:sp>
          <p:nvSpPr>
            <p:cNvPr id="8295" name="Oval 166">
              <a:extLst>
                <a:ext uri="{FF2B5EF4-FFF2-40B4-BE49-F238E27FC236}">
                  <a16:creationId xmlns:a16="http://schemas.microsoft.com/office/drawing/2014/main" id="{27FBEC16-27E4-444E-84E5-516F6BF45ED1}"/>
                </a:ext>
              </a:extLst>
            </p:cNvPr>
            <p:cNvSpPr>
              <a:spLocks noChangeArrowheads="1"/>
            </p:cNvSpPr>
            <p:nvPr/>
          </p:nvSpPr>
          <p:spPr bwMode="auto">
            <a:xfrm>
              <a:off x="2318" y="2668"/>
              <a:ext cx="124" cy="44"/>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96" name="Oval 167">
              <a:extLst>
                <a:ext uri="{FF2B5EF4-FFF2-40B4-BE49-F238E27FC236}">
                  <a16:creationId xmlns:a16="http://schemas.microsoft.com/office/drawing/2014/main" id="{9ABF3FC1-C739-4AD9-9573-196AAB903CEB}"/>
                </a:ext>
              </a:extLst>
            </p:cNvPr>
            <p:cNvSpPr>
              <a:spLocks noChangeArrowheads="1"/>
            </p:cNvSpPr>
            <p:nvPr/>
          </p:nvSpPr>
          <p:spPr bwMode="auto">
            <a:xfrm>
              <a:off x="2558" y="2668"/>
              <a:ext cx="124" cy="44"/>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2632" name="Freeform 168">
              <a:extLst>
                <a:ext uri="{FF2B5EF4-FFF2-40B4-BE49-F238E27FC236}">
                  <a16:creationId xmlns:a16="http://schemas.microsoft.com/office/drawing/2014/main" id="{21722CE2-BBD8-4CD2-9F41-C5F8364842CD}"/>
                </a:ext>
              </a:extLst>
            </p:cNvPr>
            <p:cNvSpPr>
              <a:spLocks/>
            </p:cNvSpPr>
            <p:nvPr/>
          </p:nvSpPr>
          <p:spPr bwMode="auto">
            <a:xfrm>
              <a:off x="1868" y="1796"/>
              <a:ext cx="434" cy="904"/>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362668" name="Group 172">
            <a:extLst>
              <a:ext uri="{FF2B5EF4-FFF2-40B4-BE49-F238E27FC236}">
                <a16:creationId xmlns:a16="http://schemas.microsoft.com/office/drawing/2014/main" id="{2BD60C18-DC7B-41EC-8606-C4277311AE9A}"/>
              </a:ext>
            </a:extLst>
          </p:cNvPr>
          <p:cNvGrpSpPr>
            <a:grpSpLocks/>
          </p:cNvGrpSpPr>
          <p:nvPr/>
        </p:nvGrpSpPr>
        <p:grpSpPr bwMode="auto">
          <a:xfrm>
            <a:off x="5394325" y="2809875"/>
            <a:ext cx="1047750" cy="1441450"/>
            <a:chOff x="2432" y="1758"/>
            <a:chExt cx="660" cy="908"/>
          </a:xfrm>
        </p:grpSpPr>
        <p:sp>
          <p:nvSpPr>
            <p:cNvPr id="8293" name="Oval 170">
              <a:extLst>
                <a:ext uri="{FF2B5EF4-FFF2-40B4-BE49-F238E27FC236}">
                  <a16:creationId xmlns:a16="http://schemas.microsoft.com/office/drawing/2014/main" id="{A3926DC5-A651-426B-A5C3-703EA9EB2334}"/>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2629" name="Freeform 171">
              <a:extLst>
                <a:ext uri="{FF2B5EF4-FFF2-40B4-BE49-F238E27FC236}">
                  <a16:creationId xmlns:a16="http://schemas.microsoft.com/office/drawing/2014/main" id="{C31A38B1-7AC0-4ECE-85DF-6E323EF63886}"/>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2589" name="Group 179">
            <a:extLst>
              <a:ext uri="{FF2B5EF4-FFF2-40B4-BE49-F238E27FC236}">
                <a16:creationId xmlns:a16="http://schemas.microsoft.com/office/drawing/2014/main" id="{CFA37F5B-CC20-4E4E-AD57-813EDFF56E0F}"/>
              </a:ext>
            </a:extLst>
          </p:cNvPr>
          <p:cNvGrpSpPr>
            <a:grpSpLocks/>
          </p:cNvGrpSpPr>
          <p:nvPr/>
        </p:nvGrpSpPr>
        <p:grpSpPr bwMode="auto">
          <a:xfrm>
            <a:off x="1693863" y="5126039"/>
            <a:ext cx="800100" cy="828675"/>
            <a:chOff x="-44" y="1473"/>
            <a:chExt cx="981" cy="1105"/>
          </a:xfrm>
        </p:grpSpPr>
        <p:pic>
          <p:nvPicPr>
            <p:cNvPr id="22626" name="Picture 180" descr="desktop_computer_stylized_medium">
              <a:extLst>
                <a:ext uri="{FF2B5EF4-FFF2-40B4-BE49-F238E27FC236}">
                  <a16:creationId xmlns:a16="http://schemas.microsoft.com/office/drawing/2014/main" id="{4D386EC3-D8BB-4DE6-B727-4024238E10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27" name="Freeform 181">
              <a:extLst>
                <a:ext uri="{FF2B5EF4-FFF2-40B4-BE49-F238E27FC236}">
                  <a16:creationId xmlns:a16="http://schemas.microsoft.com/office/drawing/2014/main" id="{D6363312-7663-4A90-A3F7-EDF186EF317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2590" name="Group 182">
            <a:extLst>
              <a:ext uri="{FF2B5EF4-FFF2-40B4-BE49-F238E27FC236}">
                <a16:creationId xmlns:a16="http://schemas.microsoft.com/office/drawing/2014/main" id="{AB47D426-9FA7-488E-BB66-A0C25A16A6A7}"/>
              </a:ext>
            </a:extLst>
          </p:cNvPr>
          <p:cNvGrpSpPr>
            <a:grpSpLocks/>
          </p:cNvGrpSpPr>
          <p:nvPr/>
        </p:nvGrpSpPr>
        <p:grpSpPr bwMode="auto">
          <a:xfrm flipH="1">
            <a:off x="8675689" y="5040314"/>
            <a:ext cx="788987" cy="782637"/>
            <a:chOff x="-44" y="1473"/>
            <a:chExt cx="981" cy="1105"/>
          </a:xfrm>
        </p:grpSpPr>
        <p:pic>
          <p:nvPicPr>
            <p:cNvPr id="22624" name="Picture 183" descr="desktop_computer_stylized_medium">
              <a:extLst>
                <a:ext uri="{FF2B5EF4-FFF2-40B4-BE49-F238E27FC236}">
                  <a16:creationId xmlns:a16="http://schemas.microsoft.com/office/drawing/2014/main" id="{85286E02-703C-4483-918F-FE042D1CC2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25" name="Freeform 184">
              <a:extLst>
                <a:ext uri="{FF2B5EF4-FFF2-40B4-BE49-F238E27FC236}">
                  <a16:creationId xmlns:a16="http://schemas.microsoft.com/office/drawing/2014/main" id="{8128F6DC-57FD-4869-8622-70C79DCA924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2591" name="Group 185">
            <a:extLst>
              <a:ext uri="{FF2B5EF4-FFF2-40B4-BE49-F238E27FC236}">
                <a16:creationId xmlns:a16="http://schemas.microsoft.com/office/drawing/2014/main" id="{0630BB64-37CE-4101-9BC7-2B7D2B63108E}"/>
              </a:ext>
            </a:extLst>
          </p:cNvPr>
          <p:cNvGrpSpPr>
            <a:grpSpLocks/>
          </p:cNvGrpSpPr>
          <p:nvPr/>
        </p:nvGrpSpPr>
        <p:grpSpPr bwMode="auto">
          <a:xfrm>
            <a:off x="4265614" y="4625975"/>
            <a:ext cx="358775" cy="704850"/>
            <a:chOff x="4140" y="429"/>
            <a:chExt cx="1425" cy="2396"/>
          </a:xfrm>
        </p:grpSpPr>
        <p:sp>
          <p:nvSpPr>
            <p:cNvPr id="22592" name="Freeform 186">
              <a:extLst>
                <a:ext uri="{FF2B5EF4-FFF2-40B4-BE49-F238E27FC236}">
                  <a16:creationId xmlns:a16="http://schemas.microsoft.com/office/drawing/2014/main" id="{953AFDC0-5BCC-48D0-BA58-D3F18F9A4FF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58" name="Rectangle 187">
              <a:extLst>
                <a:ext uri="{FF2B5EF4-FFF2-40B4-BE49-F238E27FC236}">
                  <a16:creationId xmlns:a16="http://schemas.microsoft.com/office/drawing/2014/main" id="{84FEC904-24D4-435B-9B1C-0E7CDE90924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2594" name="Freeform 188">
              <a:extLst>
                <a:ext uri="{FF2B5EF4-FFF2-40B4-BE49-F238E27FC236}">
                  <a16:creationId xmlns:a16="http://schemas.microsoft.com/office/drawing/2014/main" id="{3374227C-F13A-4C6F-8151-62CAD082B1F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95" name="Freeform 189">
              <a:extLst>
                <a:ext uri="{FF2B5EF4-FFF2-40B4-BE49-F238E27FC236}">
                  <a16:creationId xmlns:a16="http://schemas.microsoft.com/office/drawing/2014/main" id="{BAE23B09-AD8A-42B3-B215-466E0E5F8E2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61" name="Rectangle 190">
              <a:extLst>
                <a:ext uri="{FF2B5EF4-FFF2-40B4-BE49-F238E27FC236}">
                  <a16:creationId xmlns:a16="http://schemas.microsoft.com/office/drawing/2014/main" id="{05F9ECB9-99AD-459F-8AF0-0E34F0855EB7}"/>
                </a:ext>
              </a:extLst>
            </p:cNvPr>
            <p:cNvSpPr>
              <a:spLocks noChangeArrowheads="1"/>
            </p:cNvSpPr>
            <p:nvPr/>
          </p:nvSpPr>
          <p:spPr bwMode="auto">
            <a:xfrm>
              <a:off x="4209" y="693"/>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2597" name="Group 191">
              <a:extLst>
                <a:ext uri="{FF2B5EF4-FFF2-40B4-BE49-F238E27FC236}">
                  <a16:creationId xmlns:a16="http://schemas.microsoft.com/office/drawing/2014/main" id="{6A88006A-4DB6-4CB7-A688-F2BA161C827B}"/>
                </a:ext>
              </a:extLst>
            </p:cNvPr>
            <p:cNvGrpSpPr>
              <a:grpSpLocks/>
            </p:cNvGrpSpPr>
            <p:nvPr/>
          </p:nvGrpSpPr>
          <p:grpSpPr bwMode="auto">
            <a:xfrm>
              <a:off x="4749" y="668"/>
              <a:ext cx="581" cy="145"/>
              <a:chOff x="614" y="2568"/>
              <a:chExt cx="725" cy="139"/>
            </a:xfrm>
          </p:grpSpPr>
          <p:sp>
            <p:nvSpPr>
              <p:cNvPr id="8287" name="AutoShape 192">
                <a:extLst>
                  <a:ext uri="{FF2B5EF4-FFF2-40B4-BE49-F238E27FC236}">
                    <a16:creationId xmlns:a16="http://schemas.microsoft.com/office/drawing/2014/main" id="{0F1C80AF-5E7A-43CD-A83D-B59D8D4B5BB1}"/>
                  </a:ext>
                </a:extLst>
              </p:cNvPr>
              <p:cNvSpPr>
                <a:spLocks noChangeArrowheads="1"/>
              </p:cNvSpPr>
              <p:nvPr/>
            </p:nvSpPr>
            <p:spPr bwMode="auto">
              <a:xfrm>
                <a:off x="617" y="2567"/>
                <a:ext cx="724"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88" name="AutoShape 193">
                <a:extLst>
                  <a:ext uri="{FF2B5EF4-FFF2-40B4-BE49-F238E27FC236}">
                    <a16:creationId xmlns:a16="http://schemas.microsoft.com/office/drawing/2014/main" id="{7AF5BCF5-06C2-499D-9290-4D6D9832FA6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8263" name="Rectangle 194">
              <a:extLst>
                <a:ext uri="{FF2B5EF4-FFF2-40B4-BE49-F238E27FC236}">
                  <a16:creationId xmlns:a16="http://schemas.microsoft.com/office/drawing/2014/main" id="{ED12EA99-2546-4C95-A867-34B53CFEDBB6}"/>
                </a:ext>
              </a:extLst>
            </p:cNvPr>
            <p:cNvSpPr>
              <a:spLocks noChangeArrowheads="1"/>
            </p:cNvSpPr>
            <p:nvPr/>
          </p:nvSpPr>
          <p:spPr bwMode="auto">
            <a:xfrm>
              <a:off x="4222" y="101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2599" name="Group 195">
              <a:extLst>
                <a:ext uri="{FF2B5EF4-FFF2-40B4-BE49-F238E27FC236}">
                  <a16:creationId xmlns:a16="http://schemas.microsoft.com/office/drawing/2014/main" id="{635DE70B-CA07-4B81-841C-B66CA0291E09}"/>
                </a:ext>
              </a:extLst>
            </p:cNvPr>
            <p:cNvGrpSpPr>
              <a:grpSpLocks/>
            </p:cNvGrpSpPr>
            <p:nvPr/>
          </p:nvGrpSpPr>
          <p:grpSpPr bwMode="auto">
            <a:xfrm>
              <a:off x="4747" y="994"/>
              <a:ext cx="581" cy="134"/>
              <a:chOff x="614" y="2568"/>
              <a:chExt cx="725" cy="139"/>
            </a:xfrm>
          </p:grpSpPr>
          <p:sp>
            <p:nvSpPr>
              <p:cNvPr id="8285" name="AutoShape 196">
                <a:extLst>
                  <a:ext uri="{FF2B5EF4-FFF2-40B4-BE49-F238E27FC236}">
                    <a16:creationId xmlns:a16="http://schemas.microsoft.com/office/drawing/2014/main" id="{40288BDB-7283-46D1-80FE-EE38A2477F1A}"/>
                  </a:ext>
                </a:extLst>
              </p:cNvPr>
              <p:cNvSpPr>
                <a:spLocks noChangeArrowheads="1"/>
              </p:cNvSpPr>
              <p:nvPr/>
            </p:nvSpPr>
            <p:spPr bwMode="auto">
              <a:xfrm>
                <a:off x="612" y="2570"/>
                <a:ext cx="724" cy="16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86" name="AutoShape 197">
                <a:extLst>
                  <a:ext uri="{FF2B5EF4-FFF2-40B4-BE49-F238E27FC236}">
                    <a16:creationId xmlns:a16="http://schemas.microsoft.com/office/drawing/2014/main" id="{58FA48F6-D112-42E8-8406-3C9FFC161F0C}"/>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8265" name="Rectangle 198">
              <a:extLst>
                <a:ext uri="{FF2B5EF4-FFF2-40B4-BE49-F238E27FC236}">
                  <a16:creationId xmlns:a16="http://schemas.microsoft.com/office/drawing/2014/main" id="{8CA517D6-9AF6-4A86-B1B9-242FC42DC98F}"/>
                </a:ext>
              </a:extLst>
            </p:cNvPr>
            <p:cNvSpPr>
              <a:spLocks noChangeArrowheads="1"/>
            </p:cNvSpPr>
            <p:nvPr/>
          </p:nvSpPr>
          <p:spPr bwMode="auto">
            <a:xfrm>
              <a:off x="4216" y="135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66" name="Rectangle 199">
              <a:extLst>
                <a:ext uri="{FF2B5EF4-FFF2-40B4-BE49-F238E27FC236}">
                  <a16:creationId xmlns:a16="http://schemas.microsoft.com/office/drawing/2014/main" id="{EDF9B58E-FFB8-40E1-9DD7-861124DC16FA}"/>
                </a:ext>
              </a:extLst>
            </p:cNvPr>
            <p:cNvSpPr>
              <a:spLocks noChangeArrowheads="1"/>
            </p:cNvSpPr>
            <p:nvPr/>
          </p:nvSpPr>
          <p:spPr bwMode="auto">
            <a:xfrm>
              <a:off x="4228" y="1654"/>
              <a:ext cx="593"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2602" name="Group 200">
              <a:extLst>
                <a:ext uri="{FF2B5EF4-FFF2-40B4-BE49-F238E27FC236}">
                  <a16:creationId xmlns:a16="http://schemas.microsoft.com/office/drawing/2014/main" id="{E2ACA692-6292-475B-9C33-633166CF6205}"/>
                </a:ext>
              </a:extLst>
            </p:cNvPr>
            <p:cNvGrpSpPr>
              <a:grpSpLocks/>
            </p:cNvGrpSpPr>
            <p:nvPr/>
          </p:nvGrpSpPr>
          <p:grpSpPr bwMode="auto">
            <a:xfrm>
              <a:off x="4735" y="1627"/>
              <a:ext cx="582" cy="151"/>
              <a:chOff x="614" y="2568"/>
              <a:chExt cx="725" cy="139"/>
            </a:xfrm>
          </p:grpSpPr>
          <p:sp>
            <p:nvSpPr>
              <p:cNvPr id="8283" name="AutoShape 201">
                <a:extLst>
                  <a:ext uri="{FF2B5EF4-FFF2-40B4-BE49-F238E27FC236}">
                    <a16:creationId xmlns:a16="http://schemas.microsoft.com/office/drawing/2014/main" id="{305D72F3-F9EF-4D1C-ADD5-DC1CBC5D57C9}"/>
                  </a:ext>
                </a:extLst>
              </p:cNvPr>
              <p:cNvSpPr>
                <a:spLocks noChangeArrowheads="1"/>
              </p:cNvSpPr>
              <p:nvPr/>
            </p:nvSpPr>
            <p:spPr bwMode="auto">
              <a:xfrm>
                <a:off x="611" y="2568"/>
                <a:ext cx="730"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84" name="AutoShape 202">
                <a:extLst>
                  <a:ext uri="{FF2B5EF4-FFF2-40B4-BE49-F238E27FC236}">
                    <a16:creationId xmlns:a16="http://schemas.microsoft.com/office/drawing/2014/main" id="{D019DAEC-4F80-4918-8CCF-1FF57C2BB0DC}"/>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2603" name="Freeform 203">
              <a:extLst>
                <a:ext uri="{FF2B5EF4-FFF2-40B4-BE49-F238E27FC236}">
                  <a16:creationId xmlns:a16="http://schemas.microsoft.com/office/drawing/2014/main" id="{B6C8689A-EDA0-4D3A-B481-61BA6B8F7D4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2604" name="Group 204">
              <a:extLst>
                <a:ext uri="{FF2B5EF4-FFF2-40B4-BE49-F238E27FC236}">
                  <a16:creationId xmlns:a16="http://schemas.microsoft.com/office/drawing/2014/main" id="{DA911095-F370-47F3-8CA4-FC01E6476647}"/>
                </a:ext>
              </a:extLst>
            </p:cNvPr>
            <p:cNvGrpSpPr>
              <a:grpSpLocks/>
            </p:cNvGrpSpPr>
            <p:nvPr/>
          </p:nvGrpSpPr>
          <p:grpSpPr bwMode="auto">
            <a:xfrm>
              <a:off x="4739" y="1327"/>
              <a:ext cx="582" cy="139"/>
              <a:chOff x="614" y="2568"/>
              <a:chExt cx="725" cy="139"/>
            </a:xfrm>
          </p:grpSpPr>
          <p:sp>
            <p:nvSpPr>
              <p:cNvPr id="8281" name="AutoShape 205">
                <a:extLst>
                  <a:ext uri="{FF2B5EF4-FFF2-40B4-BE49-F238E27FC236}">
                    <a16:creationId xmlns:a16="http://schemas.microsoft.com/office/drawing/2014/main" id="{C815F0CE-4FEA-4F7B-9329-0ABC8687C905}"/>
                  </a:ext>
                </a:extLst>
              </p:cNvPr>
              <p:cNvSpPr>
                <a:spLocks noChangeArrowheads="1"/>
              </p:cNvSpPr>
              <p:nvPr/>
            </p:nvSpPr>
            <p:spPr bwMode="auto">
              <a:xfrm>
                <a:off x="614" y="2566"/>
                <a:ext cx="723"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82" name="AutoShape 206">
                <a:extLst>
                  <a:ext uri="{FF2B5EF4-FFF2-40B4-BE49-F238E27FC236}">
                    <a16:creationId xmlns:a16="http://schemas.microsoft.com/office/drawing/2014/main" id="{4BCDEF3A-3F19-4E53-8F06-D55BC0CED4D2}"/>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8270" name="Rectangle 207">
              <a:extLst>
                <a:ext uri="{FF2B5EF4-FFF2-40B4-BE49-F238E27FC236}">
                  <a16:creationId xmlns:a16="http://schemas.microsoft.com/office/drawing/2014/main" id="{A72BE439-1455-46CE-8459-E8B44ECCDFAF}"/>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2606" name="Freeform 208">
              <a:extLst>
                <a:ext uri="{FF2B5EF4-FFF2-40B4-BE49-F238E27FC236}">
                  <a16:creationId xmlns:a16="http://schemas.microsoft.com/office/drawing/2014/main" id="{BA1A0792-12E6-4866-9BCA-43516B28E23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607" name="Freeform 209">
              <a:extLst>
                <a:ext uri="{FF2B5EF4-FFF2-40B4-BE49-F238E27FC236}">
                  <a16:creationId xmlns:a16="http://schemas.microsoft.com/office/drawing/2014/main" id="{8C27CA16-6DE8-4CE0-A598-203613F3CC4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73" name="Oval 210">
              <a:extLst>
                <a:ext uri="{FF2B5EF4-FFF2-40B4-BE49-F238E27FC236}">
                  <a16:creationId xmlns:a16="http://schemas.microsoft.com/office/drawing/2014/main" id="{227F7D6F-F658-459F-81E6-08BAE6E1803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2609" name="Freeform 211">
              <a:extLst>
                <a:ext uri="{FF2B5EF4-FFF2-40B4-BE49-F238E27FC236}">
                  <a16:creationId xmlns:a16="http://schemas.microsoft.com/office/drawing/2014/main" id="{E33FAD72-3530-4EC6-AF51-0C9A6992AC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75" name="AutoShape 212">
              <a:extLst>
                <a:ext uri="{FF2B5EF4-FFF2-40B4-BE49-F238E27FC236}">
                  <a16:creationId xmlns:a16="http://schemas.microsoft.com/office/drawing/2014/main" id="{AF9A5FDA-2A9A-48F6-934A-7D5B6571B35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76" name="AutoShape 213">
              <a:extLst>
                <a:ext uri="{FF2B5EF4-FFF2-40B4-BE49-F238E27FC236}">
                  <a16:creationId xmlns:a16="http://schemas.microsoft.com/office/drawing/2014/main" id="{D9BA4D67-E270-4D87-BDC9-DFDB6274515F}"/>
                </a:ext>
              </a:extLst>
            </p:cNvPr>
            <p:cNvSpPr>
              <a:spLocks noChangeArrowheads="1"/>
            </p:cNvSpPr>
            <p:nvPr/>
          </p:nvSpPr>
          <p:spPr bwMode="auto">
            <a:xfrm>
              <a:off x="4203" y="2712"/>
              <a:ext cx="1072" cy="81"/>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77" name="Oval 214">
              <a:extLst>
                <a:ext uri="{FF2B5EF4-FFF2-40B4-BE49-F238E27FC236}">
                  <a16:creationId xmlns:a16="http://schemas.microsoft.com/office/drawing/2014/main" id="{CA1F9203-7445-45F5-87BC-F4E2A7C2F48E}"/>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78" name="Oval 215">
              <a:extLst>
                <a:ext uri="{FF2B5EF4-FFF2-40B4-BE49-F238E27FC236}">
                  <a16:creationId xmlns:a16="http://schemas.microsoft.com/office/drawing/2014/main" id="{50CFA730-702B-4DD4-9CAD-726491E0402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a:solidFill>
                  <a:srgbClr val="FF0000"/>
                </a:solidFill>
                <a:latin typeface="Arial" charset="0"/>
                <a:ea typeface="ＭＳ Ｐゴシック" charset="0"/>
                <a:cs typeface="Arial" charset="0"/>
              </a:endParaRPr>
            </a:p>
          </p:txBody>
        </p:sp>
        <p:sp>
          <p:nvSpPr>
            <p:cNvPr id="8279" name="Oval 216">
              <a:extLst>
                <a:ext uri="{FF2B5EF4-FFF2-40B4-BE49-F238E27FC236}">
                  <a16:creationId xmlns:a16="http://schemas.microsoft.com/office/drawing/2014/main" id="{05DC337C-C4E1-41F6-A987-0FFE5C39F0D0}"/>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8280" name="Rectangle 217">
              <a:extLst>
                <a:ext uri="{FF2B5EF4-FFF2-40B4-BE49-F238E27FC236}">
                  <a16:creationId xmlns:a16="http://schemas.microsoft.com/office/drawing/2014/main" id="{E639D90E-833C-4AB7-AA0B-8ABD842C667B}"/>
                </a:ext>
              </a:extLst>
            </p:cNvPr>
            <p:cNvSpPr>
              <a:spLocks noChangeArrowheads="1"/>
            </p:cNvSpPr>
            <p:nvPr/>
          </p:nvSpPr>
          <p:spPr bwMode="auto">
            <a:xfrm>
              <a:off x="5061" y="1837"/>
              <a:ext cx="88" cy="761"/>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Tree>
    <p:extLst>
      <p:ext uri="{BB962C8B-B14F-4D97-AF65-F5344CB8AC3E}">
        <p14:creationId xmlns:p14="http://schemas.microsoft.com/office/powerpoint/2010/main" val="33669202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6266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267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6266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626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Footer Placeholder 5">
            <a:extLst>
              <a:ext uri="{FF2B5EF4-FFF2-40B4-BE49-F238E27FC236}">
                <a16:creationId xmlns:a16="http://schemas.microsoft.com/office/drawing/2014/main" id="{BEF88E8A-0F1C-4D71-B1F6-8B193F8C506A}"/>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9221" name="Rectangle 75">
            <a:extLst>
              <a:ext uri="{FF2B5EF4-FFF2-40B4-BE49-F238E27FC236}">
                <a16:creationId xmlns:a16="http://schemas.microsoft.com/office/drawing/2014/main" id="{E4FCAD85-DBF1-4EE7-A15B-4AA7FD07B29E}"/>
              </a:ext>
            </a:extLst>
          </p:cNvPr>
          <p:cNvSpPr>
            <a:spLocks noChangeArrowheads="1"/>
          </p:cNvSpPr>
          <p:nvPr/>
        </p:nvSpPr>
        <p:spPr bwMode="auto">
          <a:xfrm>
            <a:off x="6867526" y="2000250"/>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22" name="Rectangle 65">
            <a:extLst>
              <a:ext uri="{FF2B5EF4-FFF2-40B4-BE49-F238E27FC236}">
                <a16:creationId xmlns:a16="http://schemas.microsoft.com/office/drawing/2014/main" id="{AA0DFF10-A346-4237-87E7-A90E5981E2B1}"/>
              </a:ext>
            </a:extLst>
          </p:cNvPr>
          <p:cNvSpPr>
            <a:spLocks noChangeArrowheads="1"/>
          </p:cNvSpPr>
          <p:nvPr/>
        </p:nvSpPr>
        <p:spPr bwMode="auto">
          <a:xfrm>
            <a:off x="6791326" y="2095500"/>
            <a:ext cx="3324225" cy="3200400"/>
          </a:xfrm>
          <a:prstGeom prst="rect">
            <a:avLst/>
          </a:prstGeom>
          <a:solidFill>
            <a:schemeClr val="bg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23" name="Rectangle 22">
            <a:extLst>
              <a:ext uri="{FF2B5EF4-FFF2-40B4-BE49-F238E27FC236}">
                <a16:creationId xmlns:a16="http://schemas.microsoft.com/office/drawing/2014/main" id="{AC0D79DD-E3EB-460D-88DD-10C2D84A2177}"/>
              </a:ext>
            </a:extLst>
          </p:cNvPr>
          <p:cNvSpPr>
            <a:spLocks noGrp="1" noChangeArrowheads="1"/>
          </p:cNvSpPr>
          <p:nvPr>
            <p:ph type="title"/>
          </p:nvPr>
        </p:nvSpPr>
        <p:spPr/>
        <p:txBody>
          <a:bodyPr/>
          <a:lstStyle/>
          <a:p>
            <a:pPr>
              <a:defRPr/>
            </a:pPr>
            <a:r>
              <a:rPr lang="en-US" sz="4000">
                <a:ea typeface="ＭＳ Ｐゴシック" charset="0"/>
              </a:rPr>
              <a:t>How demultiplexing works</a:t>
            </a:r>
            <a:endParaRPr lang="en-US">
              <a:ea typeface="ＭＳ Ｐゴシック" charset="0"/>
              <a:cs typeface="+mj-cs"/>
            </a:endParaRPr>
          </a:p>
        </p:txBody>
      </p:sp>
      <p:sp>
        <p:nvSpPr>
          <p:cNvPr id="9224" name="Rectangle 23">
            <a:extLst>
              <a:ext uri="{FF2B5EF4-FFF2-40B4-BE49-F238E27FC236}">
                <a16:creationId xmlns:a16="http://schemas.microsoft.com/office/drawing/2014/main" id="{7D90E6A7-7327-4BAA-8BFD-EED595BF1004}"/>
              </a:ext>
            </a:extLst>
          </p:cNvPr>
          <p:cNvSpPr>
            <a:spLocks noGrp="1" noChangeArrowheads="1"/>
          </p:cNvSpPr>
          <p:nvPr>
            <p:ph type="body" sz="half" idx="1"/>
          </p:nvPr>
        </p:nvSpPr>
        <p:spPr>
          <a:xfrm>
            <a:off x="2009775" y="1595439"/>
            <a:ext cx="4438650" cy="2790825"/>
          </a:xfrm>
        </p:spPr>
        <p:txBody>
          <a:bodyPr>
            <a:normAutofit fontScale="85000" lnSpcReduction="20000"/>
          </a:bodyPr>
          <a:lstStyle/>
          <a:p>
            <a:pPr>
              <a:buFont typeface="Wingdings" charset="2"/>
              <a:buChar char="§"/>
              <a:defRPr/>
            </a:pPr>
            <a:r>
              <a:rPr lang="en-US">
                <a:ea typeface="ＭＳ Ｐゴシック" charset="0"/>
                <a:cs typeface="+mn-cs"/>
              </a:rPr>
              <a:t>host receives IP datagrams</a:t>
            </a:r>
          </a:p>
          <a:p>
            <a:pPr lvl="1">
              <a:buFont typeface="Arial"/>
              <a:buChar char="•"/>
              <a:defRPr/>
            </a:pPr>
            <a:r>
              <a:rPr lang="en-US">
                <a:ea typeface="ＭＳ Ｐゴシック" charset="0"/>
              </a:rPr>
              <a:t>each datagram has source IP address, destination IP address</a:t>
            </a:r>
          </a:p>
          <a:p>
            <a:pPr lvl="1">
              <a:buFont typeface="Arial"/>
              <a:buChar char="•"/>
              <a:defRPr/>
            </a:pPr>
            <a:r>
              <a:rPr lang="en-US">
                <a:ea typeface="ＭＳ Ｐゴシック" charset="0"/>
              </a:rPr>
              <a:t>each datagram carries one transport-layer segment</a:t>
            </a:r>
          </a:p>
          <a:p>
            <a:pPr lvl="1">
              <a:buFont typeface="Arial"/>
              <a:buChar char="•"/>
              <a:defRPr/>
            </a:pPr>
            <a:r>
              <a:rPr lang="en-US">
                <a:ea typeface="ＭＳ Ｐゴシック" charset="0"/>
              </a:rPr>
              <a:t>each segment has source, destination port number </a:t>
            </a:r>
          </a:p>
          <a:p>
            <a:pPr>
              <a:buFont typeface="Wingdings" charset="2"/>
              <a:buChar char="§"/>
              <a:defRPr/>
            </a:pPr>
            <a:r>
              <a:rPr lang="en-US">
                <a:ea typeface="ＭＳ Ｐゴシック" charset="0"/>
                <a:cs typeface="+mn-cs"/>
              </a:rPr>
              <a:t>host uses </a:t>
            </a:r>
            <a:r>
              <a:rPr lang="en-US" i="1">
                <a:solidFill>
                  <a:srgbClr val="CC0000"/>
                </a:solidFill>
                <a:ea typeface="ＭＳ Ｐゴシック" charset="0"/>
                <a:cs typeface="+mn-cs"/>
              </a:rPr>
              <a:t>IP addresses &amp; port numbers</a:t>
            </a:r>
            <a:r>
              <a:rPr lang="en-US">
                <a:ea typeface="ＭＳ Ｐゴシック" charset="0"/>
                <a:cs typeface="+mn-cs"/>
              </a:rPr>
              <a:t> to direct segment to appropriate socket</a:t>
            </a:r>
          </a:p>
        </p:txBody>
      </p:sp>
      <p:sp>
        <p:nvSpPr>
          <p:cNvPr id="9225" name="Text Box 63">
            <a:extLst>
              <a:ext uri="{FF2B5EF4-FFF2-40B4-BE49-F238E27FC236}">
                <a16:creationId xmlns:a16="http://schemas.microsoft.com/office/drawing/2014/main" id="{2518174A-2DBB-4F6F-A973-56B740895856}"/>
              </a:ext>
            </a:extLst>
          </p:cNvPr>
          <p:cNvSpPr txBox="1">
            <a:spLocks noChangeArrowheads="1"/>
          </p:cNvSpPr>
          <p:nvPr/>
        </p:nvSpPr>
        <p:spPr bwMode="auto">
          <a:xfrm>
            <a:off x="6831014" y="2108201"/>
            <a:ext cx="1563687"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solidFill>
                  <a:srgbClr val="CC0000"/>
                </a:solidFill>
              </a:rPr>
              <a:t>source port #</a:t>
            </a:r>
            <a:endParaRPr lang="en-US" sz="2400">
              <a:solidFill>
                <a:srgbClr val="CC0000"/>
              </a:solidFill>
            </a:endParaRPr>
          </a:p>
        </p:txBody>
      </p:sp>
      <p:sp>
        <p:nvSpPr>
          <p:cNvPr id="9226" name="Text Box 64">
            <a:extLst>
              <a:ext uri="{FF2B5EF4-FFF2-40B4-BE49-F238E27FC236}">
                <a16:creationId xmlns:a16="http://schemas.microsoft.com/office/drawing/2014/main" id="{739C01D8-83C4-4590-91F6-57AACCDCAAC8}"/>
              </a:ext>
            </a:extLst>
          </p:cNvPr>
          <p:cNvSpPr txBox="1">
            <a:spLocks noChangeArrowheads="1"/>
          </p:cNvSpPr>
          <p:nvPr/>
        </p:nvSpPr>
        <p:spPr bwMode="auto">
          <a:xfrm>
            <a:off x="8616950" y="2108201"/>
            <a:ext cx="132873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solidFill>
                  <a:srgbClr val="CC0000"/>
                </a:solidFill>
              </a:rPr>
              <a:t>dest port #</a:t>
            </a:r>
            <a:endParaRPr lang="en-US" sz="2400">
              <a:solidFill>
                <a:srgbClr val="CC0000"/>
              </a:solidFill>
            </a:endParaRPr>
          </a:p>
        </p:txBody>
      </p:sp>
      <p:sp>
        <p:nvSpPr>
          <p:cNvPr id="9227" name="Line 66">
            <a:extLst>
              <a:ext uri="{FF2B5EF4-FFF2-40B4-BE49-F238E27FC236}">
                <a16:creationId xmlns:a16="http://schemas.microsoft.com/office/drawing/2014/main" id="{4EC71738-D090-468D-934D-A67D7A07A0B7}"/>
              </a:ext>
            </a:extLst>
          </p:cNvPr>
          <p:cNvSpPr>
            <a:spLocks noChangeShapeType="1"/>
          </p:cNvSpPr>
          <p:nvPr/>
        </p:nvSpPr>
        <p:spPr bwMode="auto">
          <a:xfrm flipV="1">
            <a:off x="6781800" y="2495550"/>
            <a:ext cx="33289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28" name="Line 68">
            <a:extLst>
              <a:ext uri="{FF2B5EF4-FFF2-40B4-BE49-F238E27FC236}">
                <a16:creationId xmlns:a16="http://schemas.microsoft.com/office/drawing/2014/main" id="{EC818E6F-8167-4B22-B9D2-340C31E9B1CD}"/>
              </a:ext>
            </a:extLst>
          </p:cNvPr>
          <p:cNvSpPr>
            <a:spLocks noChangeShapeType="1"/>
          </p:cNvSpPr>
          <p:nvPr/>
        </p:nvSpPr>
        <p:spPr bwMode="auto">
          <a:xfrm flipV="1">
            <a:off x="6791326" y="3486150"/>
            <a:ext cx="3324225"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29" name="Line 69">
            <a:extLst>
              <a:ext uri="{FF2B5EF4-FFF2-40B4-BE49-F238E27FC236}">
                <a16:creationId xmlns:a16="http://schemas.microsoft.com/office/drawing/2014/main" id="{9170339B-3EE5-43E2-93BB-7C5879C28A26}"/>
              </a:ext>
            </a:extLst>
          </p:cNvPr>
          <p:cNvSpPr>
            <a:spLocks noChangeShapeType="1"/>
          </p:cNvSpPr>
          <p:nvPr/>
        </p:nvSpPr>
        <p:spPr bwMode="auto">
          <a:xfrm flipV="1">
            <a:off x="8429625" y="2095500"/>
            <a:ext cx="0" cy="395288"/>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30" name="Text Box 70">
            <a:extLst>
              <a:ext uri="{FF2B5EF4-FFF2-40B4-BE49-F238E27FC236}">
                <a16:creationId xmlns:a16="http://schemas.microsoft.com/office/drawing/2014/main" id="{2BEA0FA5-623A-4DCB-8CE2-AF7A1699DB9D}"/>
              </a:ext>
            </a:extLst>
          </p:cNvPr>
          <p:cNvSpPr txBox="1">
            <a:spLocks noChangeArrowheads="1"/>
          </p:cNvSpPr>
          <p:nvPr/>
        </p:nvSpPr>
        <p:spPr bwMode="auto">
          <a:xfrm>
            <a:off x="7974013" y="1655763"/>
            <a:ext cx="86360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32 bits</a:t>
            </a:r>
            <a:endParaRPr lang="en-US" sz="2400"/>
          </a:p>
        </p:txBody>
      </p:sp>
      <p:sp>
        <p:nvSpPr>
          <p:cNvPr id="9231" name="Line 71">
            <a:extLst>
              <a:ext uri="{FF2B5EF4-FFF2-40B4-BE49-F238E27FC236}">
                <a16:creationId xmlns:a16="http://schemas.microsoft.com/office/drawing/2014/main" id="{C5B5FAAF-7340-4738-9756-EEA27AD6DDD7}"/>
              </a:ext>
            </a:extLst>
          </p:cNvPr>
          <p:cNvSpPr>
            <a:spLocks noChangeShapeType="1"/>
          </p:cNvSpPr>
          <p:nvPr/>
        </p:nvSpPr>
        <p:spPr bwMode="auto">
          <a:xfrm>
            <a:off x="8886825" y="1862138"/>
            <a:ext cx="1200150" cy="4762"/>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32" name="Line 72">
            <a:extLst>
              <a:ext uri="{FF2B5EF4-FFF2-40B4-BE49-F238E27FC236}">
                <a16:creationId xmlns:a16="http://schemas.microsoft.com/office/drawing/2014/main" id="{FF36F6F6-02D3-464C-9CA6-B6CBD21C5B4E}"/>
              </a:ext>
            </a:extLst>
          </p:cNvPr>
          <p:cNvSpPr>
            <a:spLocks noChangeShapeType="1"/>
          </p:cNvSpPr>
          <p:nvPr/>
        </p:nvSpPr>
        <p:spPr bwMode="auto">
          <a:xfrm rot="10800000">
            <a:off x="6777038" y="1871663"/>
            <a:ext cx="1128712"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233" name="Text Box 73">
            <a:extLst>
              <a:ext uri="{FF2B5EF4-FFF2-40B4-BE49-F238E27FC236}">
                <a16:creationId xmlns:a16="http://schemas.microsoft.com/office/drawing/2014/main" id="{7405D835-49FE-4AE1-93AF-FE5A1EBD63E2}"/>
              </a:ext>
            </a:extLst>
          </p:cNvPr>
          <p:cNvSpPr txBox="1">
            <a:spLocks noChangeArrowheads="1"/>
          </p:cNvSpPr>
          <p:nvPr/>
        </p:nvSpPr>
        <p:spPr bwMode="auto">
          <a:xfrm>
            <a:off x="7685088" y="3816351"/>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application</a:t>
            </a:r>
          </a:p>
          <a:p>
            <a:pPr>
              <a:defRPr/>
            </a:pPr>
            <a:r>
              <a:rPr lang="en-US" sz="2000"/>
              <a:t>data </a:t>
            </a:r>
          </a:p>
          <a:p>
            <a:pPr>
              <a:defRPr/>
            </a:pPr>
            <a:r>
              <a:rPr lang="en-US" sz="2000"/>
              <a:t>(payload)</a:t>
            </a:r>
            <a:endParaRPr lang="en-US" sz="2400"/>
          </a:p>
        </p:txBody>
      </p:sp>
      <p:sp>
        <p:nvSpPr>
          <p:cNvPr id="9234" name="Text Box 74">
            <a:extLst>
              <a:ext uri="{FF2B5EF4-FFF2-40B4-BE49-F238E27FC236}">
                <a16:creationId xmlns:a16="http://schemas.microsoft.com/office/drawing/2014/main" id="{E83F591C-33B9-4E19-8195-8ED6A7D6592B}"/>
              </a:ext>
            </a:extLst>
          </p:cNvPr>
          <p:cNvSpPr txBox="1">
            <a:spLocks noChangeArrowheads="1"/>
          </p:cNvSpPr>
          <p:nvPr/>
        </p:nvSpPr>
        <p:spPr bwMode="auto">
          <a:xfrm>
            <a:off x="7300913" y="2849564"/>
            <a:ext cx="2290762"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other header fields</a:t>
            </a:r>
            <a:endParaRPr lang="en-US" sz="2400"/>
          </a:p>
        </p:txBody>
      </p:sp>
      <p:sp>
        <p:nvSpPr>
          <p:cNvPr id="9235" name="Text Box 76">
            <a:extLst>
              <a:ext uri="{FF2B5EF4-FFF2-40B4-BE49-F238E27FC236}">
                <a16:creationId xmlns:a16="http://schemas.microsoft.com/office/drawing/2014/main" id="{DAB3B3D7-13FC-4E00-842D-47A808C306B9}"/>
              </a:ext>
            </a:extLst>
          </p:cNvPr>
          <p:cNvSpPr txBox="1">
            <a:spLocks noChangeArrowheads="1"/>
          </p:cNvSpPr>
          <p:nvPr/>
        </p:nvSpPr>
        <p:spPr bwMode="auto">
          <a:xfrm>
            <a:off x="7004050" y="5380039"/>
            <a:ext cx="3060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TCP/UDP segment format</a:t>
            </a:r>
            <a:endParaRPr lang="en-US" sz="2400"/>
          </a:p>
        </p:txBody>
      </p:sp>
    </p:spTree>
    <p:extLst>
      <p:ext uri="{BB962C8B-B14F-4D97-AF65-F5344CB8AC3E}">
        <p14:creationId xmlns:p14="http://schemas.microsoft.com/office/powerpoint/2010/main" val="150948232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Footer Placeholder 5">
            <a:extLst>
              <a:ext uri="{FF2B5EF4-FFF2-40B4-BE49-F238E27FC236}">
                <a16:creationId xmlns:a16="http://schemas.microsoft.com/office/drawing/2014/main" id="{B6647AD5-9418-458F-ADDE-649E53C6D86A}"/>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24579" name="Picture 110" descr="underline_base">
            <a:extLst>
              <a:ext uri="{FF2B5EF4-FFF2-40B4-BE49-F238E27FC236}">
                <a16:creationId xmlns:a16="http://schemas.microsoft.com/office/drawing/2014/main" id="{3BC85295-A39C-4A35-88D9-FF7563A32E8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66913" y="935039"/>
            <a:ext cx="7313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5" name="Rectangle 2">
            <a:extLst>
              <a:ext uri="{FF2B5EF4-FFF2-40B4-BE49-F238E27FC236}">
                <a16:creationId xmlns:a16="http://schemas.microsoft.com/office/drawing/2014/main" id="{49110C15-DDDD-4343-AACA-55240527DCD6}"/>
              </a:ext>
            </a:extLst>
          </p:cNvPr>
          <p:cNvSpPr>
            <a:spLocks noGrp="1" noChangeArrowheads="1"/>
          </p:cNvSpPr>
          <p:nvPr>
            <p:ph type="title"/>
          </p:nvPr>
        </p:nvSpPr>
        <p:spPr>
          <a:xfrm>
            <a:off x="1860550" y="146050"/>
            <a:ext cx="7772400" cy="1143000"/>
          </a:xfrm>
        </p:spPr>
        <p:txBody>
          <a:bodyPr/>
          <a:lstStyle/>
          <a:p>
            <a:pPr>
              <a:defRPr/>
            </a:pPr>
            <a:r>
              <a:rPr lang="en-US" dirty="0">
                <a:ea typeface="ＭＳ Ｐゴシック" charset="0"/>
                <a:cs typeface="+mj-cs"/>
              </a:rPr>
              <a:t>Connectionless </a:t>
            </a:r>
            <a:r>
              <a:rPr lang="en-US" dirty="0" err="1">
                <a:ea typeface="ＭＳ Ｐゴシック" charset="0"/>
                <a:cs typeface="+mj-cs"/>
              </a:rPr>
              <a:t>demultiplexing</a:t>
            </a:r>
            <a:endParaRPr lang="en-US" dirty="0">
              <a:ea typeface="ＭＳ Ｐゴシック" charset="0"/>
              <a:cs typeface="+mj-cs"/>
            </a:endParaRPr>
          </a:p>
        </p:txBody>
      </p:sp>
      <p:sp>
        <p:nvSpPr>
          <p:cNvPr id="10246" name="Rectangle 3">
            <a:extLst>
              <a:ext uri="{FF2B5EF4-FFF2-40B4-BE49-F238E27FC236}">
                <a16:creationId xmlns:a16="http://schemas.microsoft.com/office/drawing/2014/main" id="{D543E84B-4F7C-4D82-A1FE-A573A6513827}"/>
              </a:ext>
            </a:extLst>
          </p:cNvPr>
          <p:cNvSpPr>
            <a:spLocks noGrp="1" noChangeArrowheads="1"/>
          </p:cNvSpPr>
          <p:nvPr>
            <p:ph type="body" sz="half" idx="1"/>
          </p:nvPr>
        </p:nvSpPr>
        <p:spPr>
          <a:xfrm>
            <a:off x="1651000" y="1495426"/>
            <a:ext cx="4940300" cy="1858963"/>
          </a:xfrm>
        </p:spPr>
        <p:txBody>
          <a:bodyPr/>
          <a:lstStyle/>
          <a:p>
            <a:pPr marL="347663" indent="-290513">
              <a:buFont typeface="Wingdings" charset="2"/>
              <a:buChar char="§"/>
              <a:defRPr/>
            </a:pPr>
            <a:r>
              <a:rPr lang="en-US" i="1">
                <a:ea typeface="ＭＳ Ｐゴシック" charset="0"/>
                <a:cs typeface="+mn-cs"/>
              </a:rPr>
              <a:t>recall:</a:t>
            </a:r>
            <a:r>
              <a:rPr lang="en-US">
                <a:ea typeface="ＭＳ Ｐゴシック" charset="0"/>
                <a:cs typeface="+mn-cs"/>
              </a:rPr>
              <a:t> created socket has host-local port #:</a:t>
            </a:r>
          </a:p>
          <a:p>
            <a:pPr marL="347663" indent="-290513">
              <a:buNone/>
              <a:defRPr/>
            </a:pPr>
            <a:r>
              <a:rPr lang="en-US" sz="2000" b="1">
                <a:latin typeface="Courier New" charset="0"/>
                <a:ea typeface="ＭＳ Ｐゴシック" charset="0"/>
              </a:rPr>
              <a:t>  DatagramSocket mySocket1        = new DatagramSocket(</a:t>
            </a:r>
            <a:r>
              <a:rPr lang="en-US" sz="2000" b="1">
                <a:solidFill>
                  <a:srgbClr val="CC0000"/>
                </a:solidFill>
                <a:latin typeface="Courier New" charset="0"/>
                <a:ea typeface="ＭＳ Ｐゴシック" charset="0"/>
              </a:rPr>
              <a:t>12534</a:t>
            </a:r>
            <a:r>
              <a:rPr lang="en-US" sz="2000" b="1">
                <a:latin typeface="Courier New" charset="0"/>
                <a:ea typeface="ＭＳ Ｐゴシック" charset="0"/>
              </a:rPr>
              <a:t>);</a:t>
            </a:r>
          </a:p>
          <a:p>
            <a:pPr marL="347663" indent="-290513">
              <a:buNone/>
              <a:defRPr/>
            </a:pPr>
            <a:endParaRPr lang="en-US" sz="2000">
              <a:latin typeface="Courier New" charset="0"/>
              <a:ea typeface="ＭＳ Ｐゴシック" charset="0"/>
            </a:endParaRPr>
          </a:p>
        </p:txBody>
      </p:sp>
      <p:sp>
        <p:nvSpPr>
          <p:cNvPr id="240745" name="Rectangle 105">
            <a:extLst>
              <a:ext uri="{FF2B5EF4-FFF2-40B4-BE49-F238E27FC236}">
                <a16:creationId xmlns:a16="http://schemas.microsoft.com/office/drawing/2014/main" id="{E107E9EE-7209-470B-9C40-8FAD2402270C}"/>
              </a:ext>
            </a:extLst>
          </p:cNvPr>
          <p:cNvSpPr>
            <a:spLocks noGrp="1" noChangeArrowheads="1"/>
          </p:cNvSpPr>
          <p:nvPr>
            <p:ph type="body" sz="half" idx="2"/>
          </p:nvPr>
        </p:nvSpPr>
        <p:spPr>
          <a:xfrm>
            <a:off x="1836738" y="3862388"/>
            <a:ext cx="4114800" cy="2368550"/>
          </a:xfrm>
        </p:spPr>
        <p:txBody>
          <a:bodyPr/>
          <a:lstStyle/>
          <a:p>
            <a:pPr>
              <a:buFont typeface="Wingdings" charset="2"/>
              <a:buChar char="§"/>
              <a:defRPr/>
            </a:pPr>
            <a:r>
              <a:rPr lang="en-US">
                <a:ea typeface="ＭＳ Ｐゴシック" charset="0"/>
                <a:cs typeface="+mn-cs"/>
              </a:rPr>
              <a:t>when host receives UDP segment:</a:t>
            </a:r>
          </a:p>
          <a:p>
            <a:pPr lvl="1">
              <a:buFont typeface="Arial"/>
              <a:buChar char="•"/>
              <a:defRPr/>
            </a:pPr>
            <a:r>
              <a:rPr lang="en-US">
                <a:ea typeface="ＭＳ Ｐゴシック" charset="0"/>
              </a:rPr>
              <a:t>checks destination port # in segment</a:t>
            </a:r>
          </a:p>
          <a:p>
            <a:pPr lvl="1">
              <a:buFont typeface="Arial"/>
              <a:buChar char="•"/>
              <a:defRPr/>
            </a:pPr>
            <a:r>
              <a:rPr lang="en-US">
                <a:ea typeface="ＭＳ Ｐゴシック" charset="0"/>
              </a:rPr>
              <a:t>directs UDP segment to socket with that port #</a:t>
            </a:r>
          </a:p>
        </p:txBody>
      </p:sp>
      <p:sp>
        <p:nvSpPr>
          <p:cNvPr id="10248" name="Rectangle 108">
            <a:extLst>
              <a:ext uri="{FF2B5EF4-FFF2-40B4-BE49-F238E27FC236}">
                <a16:creationId xmlns:a16="http://schemas.microsoft.com/office/drawing/2014/main" id="{7069BCED-DD9F-46E4-91EF-F1773E8CDBFA}"/>
              </a:ext>
            </a:extLst>
          </p:cNvPr>
          <p:cNvSpPr>
            <a:spLocks noChangeArrowheads="1"/>
          </p:cNvSpPr>
          <p:nvPr/>
        </p:nvSpPr>
        <p:spPr bwMode="auto">
          <a:xfrm>
            <a:off x="6202364" y="1162050"/>
            <a:ext cx="4465637" cy="1697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7663" indent="-290513">
              <a:lnSpc>
                <a:spcPct val="85000"/>
              </a:lnSpc>
              <a:spcBef>
                <a:spcPct val="20000"/>
              </a:spcBef>
              <a:buClr>
                <a:srgbClr val="000099"/>
              </a:buClr>
              <a:buSzPct val="65000"/>
              <a:buFont typeface="Wingdings" charset="0"/>
              <a:buChar char="v"/>
              <a:defRPr/>
            </a:pPr>
            <a:endParaRPr lang="en-US" sz="2000" dirty="0">
              <a:latin typeface="Courier New" charset="0"/>
              <a:ea typeface="ＭＳ Ｐゴシック" charset="0"/>
            </a:endParaRPr>
          </a:p>
          <a:p>
            <a:pPr marL="292100" indent="-292100">
              <a:lnSpc>
                <a:spcPct val="85000"/>
              </a:lnSpc>
              <a:spcBef>
                <a:spcPct val="20000"/>
              </a:spcBef>
              <a:buClr>
                <a:srgbClr val="000099"/>
              </a:buClr>
              <a:buSzPct val="100000"/>
              <a:buFont typeface="Wingdings" charset="2"/>
              <a:buChar char="§"/>
              <a:defRPr/>
            </a:pPr>
            <a:r>
              <a:rPr lang="en-US" sz="2800" i="1" dirty="0">
                <a:latin typeface="Gill Sans MT" charset="0"/>
                <a:ea typeface="ＭＳ Ｐゴシック" charset="0"/>
              </a:rPr>
              <a:t>recall:</a:t>
            </a:r>
            <a:r>
              <a:rPr lang="en-US" sz="2800" dirty="0">
                <a:latin typeface="Gill Sans MT" charset="0"/>
                <a:ea typeface="ＭＳ Ｐゴシック" charset="0"/>
              </a:rPr>
              <a:t> when creating datagram to send into UDP socket, must specify</a:t>
            </a:r>
          </a:p>
          <a:p>
            <a:pPr marL="858838" lvl="1" indent="-239713">
              <a:lnSpc>
                <a:spcPct val="85000"/>
              </a:lnSpc>
              <a:spcBef>
                <a:spcPct val="20000"/>
              </a:spcBef>
              <a:buClr>
                <a:srgbClr val="000099"/>
              </a:buClr>
              <a:buFont typeface="Arial"/>
              <a:buChar char="•"/>
              <a:defRPr/>
            </a:pPr>
            <a:r>
              <a:rPr lang="en-US" sz="2400" dirty="0">
                <a:latin typeface="Gill Sans MT" charset="0"/>
                <a:ea typeface="ＭＳ Ｐゴシック" charset="0"/>
              </a:rPr>
              <a:t>destination IP address</a:t>
            </a:r>
          </a:p>
          <a:p>
            <a:pPr marL="858838" lvl="1" indent="-239713">
              <a:lnSpc>
                <a:spcPct val="85000"/>
              </a:lnSpc>
              <a:spcBef>
                <a:spcPct val="20000"/>
              </a:spcBef>
              <a:buClr>
                <a:srgbClr val="000099"/>
              </a:buClr>
              <a:buFont typeface="Arial"/>
              <a:buChar char="•"/>
              <a:defRPr/>
            </a:pPr>
            <a:r>
              <a:rPr lang="en-US" sz="2400" dirty="0">
                <a:latin typeface="Gill Sans MT" charset="0"/>
                <a:ea typeface="ＭＳ Ｐゴシック" charset="0"/>
              </a:rPr>
              <a:t>destination port #</a:t>
            </a:r>
          </a:p>
        </p:txBody>
      </p:sp>
      <p:sp>
        <p:nvSpPr>
          <p:cNvPr id="240751" name="Rectangle 111">
            <a:extLst>
              <a:ext uri="{FF2B5EF4-FFF2-40B4-BE49-F238E27FC236}">
                <a16:creationId xmlns:a16="http://schemas.microsoft.com/office/drawing/2014/main" id="{091F6731-DC00-43F1-99C4-0CE9ED344F80}"/>
              </a:ext>
            </a:extLst>
          </p:cNvPr>
          <p:cNvSpPr>
            <a:spLocks noChangeArrowheads="1"/>
          </p:cNvSpPr>
          <p:nvPr/>
        </p:nvSpPr>
        <p:spPr bwMode="auto">
          <a:xfrm>
            <a:off x="6784976" y="3895725"/>
            <a:ext cx="3432175" cy="2147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a:lnSpc>
                <a:spcPct val="85000"/>
              </a:lnSpc>
              <a:spcBef>
                <a:spcPct val="20000"/>
              </a:spcBef>
              <a:buClr>
                <a:srgbClr val="000099"/>
              </a:buClr>
              <a:buSzPct val="65000"/>
              <a:buFont typeface="Wingdings" charset="0"/>
              <a:buNone/>
              <a:defRPr/>
            </a:pPr>
            <a:r>
              <a:rPr lang="en-US" sz="2400">
                <a:latin typeface="Gill Sans MT" charset="0"/>
                <a:ea typeface="ＭＳ Ｐゴシック" charset="0"/>
              </a:rPr>
              <a:t>IP datagrams with </a:t>
            </a:r>
            <a:r>
              <a:rPr lang="en-US" sz="2400" i="1">
                <a:solidFill>
                  <a:srgbClr val="CC0000"/>
                </a:solidFill>
                <a:latin typeface="Gill Sans MT" charset="0"/>
                <a:ea typeface="ＭＳ Ｐゴシック" charset="0"/>
              </a:rPr>
              <a:t>same dest. port #,</a:t>
            </a:r>
            <a:r>
              <a:rPr lang="en-US" sz="2400">
                <a:latin typeface="Gill Sans MT" charset="0"/>
                <a:ea typeface="ＭＳ Ｐゴシック" charset="0"/>
              </a:rPr>
              <a:t> but different source IP addresses and/or source port numbers will be directed to </a:t>
            </a:r>
            <a:r>
              <a:rPr lang="en-US" sz="2400" i="1">
                <a:solidFill>
                  <a:srgbClr val="CC0000"/>
                </a:solidFill>
                <a:latin typeface="Gill Sans MT" charset="0"/>
                <a:ea typeface="ＭＳ Ｐゴシック" charset="0"/>
              </a:rPr>
              <a:t>same socket </a:t>
            </a:r>
            <a:r>
              <a:rPr lang="en-US" sz="2400">
                <a:latin typeface="Gill Sans MT" charset="0"/>
                <a:ea typeface="ＭＳ Ｐゴシック" charset="0"/>
              </a:rPr>
              <a:t>at dest</a:t>
            </a:r>
          </a:p>
        </p:txBody>
      </p:sp>
      <p:sp>
        <p:nvSpPr>
          <p:cNvPr id="10250" name="Line 112">
            <a:extLst>
              <a:ext uri="{FF2B5EF4-FFF2-40B4-BE49-F238E27FC236}">
                <a16:creationId xmlns:a16="http://schemas.microsoft.com/office/drawing/2014/main" id="{88931964-C2AF-4AFE-A745-0939F3FB357E}"/>
              </a:ext>
            </a:extLst>
          </p:cNvPr>
          <p:cNvSpPr>
            <a:spLocks noChangeShapeType="1"/>
          </p:cNvSpPr>
          <p:nvPr/>
        </p:nvSpPr>
        <p:spPr bwMode="auto">
          <a:xfrm>
            <a:off x="2924176" y="3644900"/>
            <a:ext cx="5845175" cy="0"/>
          </a:xfrm>
          <a:prstGeom prst="line">
            <a:avLst/>
          </a:prstGeom>
          <a:noFill/>
          <a:ln w="28575">
            <a:solidFill>
              <a:schemeClr val="bg1">
                <a:lumMod val="6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0753" name="AutoShape 113">
            <a:extLst>
              <a:ext uri="{FF2B5EF4-FFF2-40B4-BE49-F238E27FC236}">
                <a16:creationId xmlns:a16="http://schemas.microsoft.com/office/drawing/2014/main" id="{1C93E302-4F30-448E-9DC2-E33B3D92DCAA}"/>
              </a:ext>
            </a:extLst>
          </p:cNvPr>
          <p:cNvSpPr>
            <a:spLocks noChangeArrowheads="1"/>
          </p:cNvSpPr>
          <p:nvPr/>
        </p:nvSpPr>
        <p:spPr bwMode="auto">
          <a:xfrm>
            <a:off x="5991225" y="4770438"/>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Tree>
    <p:extLst>
      <p:ext uri="{BB962C8B-B14F-4D97-AF65-F5344CB8AC3E}">
        <p14:creationId xmlns:p14="http://schemas.microsoft.com/office/powerpoint/2010/main" val="895966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0745">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0745">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40745">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075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07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745" grpId="0" build="p"/>
      <p:bldP spid="24075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Footer Placeholder 4">
            <a:extLst>
              <a:ext uri="{FF2B5EF4-FFF2-40B4-BE49-F238E27FC236}">
                <a16:creationId xmlns:a16="http://schemas.microsoft.com/office/drawing/2014/main" id="{07247221-2528-48D6-AF2F-9170F0A60CA0}"/>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11267" name="Slide Number Placeholder 5">
            <a:extLst>
              <a:ext uri="{FF2B5EF4-FFF2-40B4-BE49-F238E27FC236}">
                <a16:creationId xmlns:a16="http://schemas.microsoft.com/office/drawing/2014/main" id="{0CDAA530-14F6-4156-BCB6-6829C9A56E85}"/>
              </a:ext>
            </a:extLst>
          </p:cNvPr>
          <p:cNvSpPr>
            <a:spLocks noGrp="1"/>
          </p:cNvSpPr>
          <p:nvPr>
            <p:ph type="sldNum" sz="quarter" idx="12"/>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r>
              <a:rPr lang="en-US" altLang="en-US" sz="1200"/>
              <a:t>3-</a:t>
            </a:r>
            <a:fld id="{CE89F9C5-E2C9-457D-A09F-8666C4133649}" type="slidenum">
              <a:rPr lang="en-US" altLang="en-US" sz="1200"/>
              <a:pPr/>
              <a:t>65</a:t>
            </a:fld>
            <a:endParaRPr lang="en-US" altLang="en-US" sz="1200"/>
          </a:p>
        </p:txBody>
      </p:sp>
      <p:pic>
        <p:nvPicPr>
          <p:cNvPr id="25603" name="Picture 213" descr="underline_base">
            <a:extLst>
              <a:ext uri="{FF2B5EF4-FFF2-40B4-BE49-F238E27FC236}">
                <a16:creationId xmlns:a16="http://schemas.microsoft.com/office/drawing/2014/main" id="{C6F4CCE5-149E-46B8-95CB-4AD92652F41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1026" y="885825"/>
            <a:ext cx="776922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9" name="Rectangle 2">
            <a:extLst>
              <a:ext uri="{FF2B5EF4-FFF2-40B4-BE49-F238E27FC236}">
                <a16:creationId xmlns:a16="http://schemas.microsoft.com/office/drawing/2014/main" id="{2C8CDF8B-C386-4B67-B3F8-67ADAE4E651C}"/>
              </a:ext>
            </a:extLst>
          </p:cNvPr>
          <p:cNvSpPr>
            <a:spLocks noGrp="1" noChangeArrowheads="1"/>
          </p:cNvSpPr>
          <p:nvPr>
            <p:ph type="title"/>
          </p:nvPr>
        </p:nvSpPr>
        <p:spPr>
          <a:xfrm>
            <a:off x="1768475" y="200025"/>
            <a:ext cx="7772400" cy="935038"/>
          </a:xfrm>
        </p:spPr>
        <p:txBody>
          <a:bodyPr/>
          <a:lstStyle/>
          <a:p>
            <a:pPr>
              <a:defRPr/>
            </a:pPr>
            <a:r>
              <a:rPr lang="en-US">
                <a:ea typeface="ＭＳ Ｐゴシック" charset="0"/>
                <a:cs typeface="+mj-cs"/>
              </a:rPr>
              <a:t>Connectionless demux: example</a:t>
            </a:r>
          </a:p>
        </p:txBody>
      </p:sp>
      <p:sp>
        <p:nvSpPr>
          <p:cNvPr id="241708" name="Rectangle 44">
            <a:extLst>
              <a:ext uri="{FF2B5EF4-FFF2-40B4-BE49-F238E27FC236}">
                <a16:creationId xmlns:a16="http://schemas.microsoft.com/office/drawing/2014/main" id="{F2215031-0F38-40D3-8527-7702D67DE11D}"/>
              </a:ext>
            </a:extLst>
          </p:cNvPr>
          <p:cNvSpPr>
            <a:spLocks noGrp="1" noChangeArrowheads="1"/>
          </p:cNvSpPr>
          <p:nvPr>
            <p:ph type="body" idx="1"/>
          </p:nvPr>
        </p:nvSpPr>
        <p:spPr>
          <a:xfrm>
            <a:off x="4394201" y="1320800"/>
            <a:ext cx="3211513" cy="725488"/>
          </a:xfrm>
        </p:spPr>
        <p:txBody>
          <a:bodyPr>
            <a:normAutofit fontScale="70000" lnSpcReduction="20000"/>
          </a:bodyPr>
          <a:lstStyle/>
          <a:p>
            <a:pPr marL="173038" indent="-173038">
              <a:buNone/>
              <a:defRPr/>
            </a:pPr>
            <a:r>
              <a:rPr lang="en-US" sz="2000" b="1">
                <a:latin typeface="Courier New" charset="0"/>
                <a:ea typeface="ＭＳ Ｐゴシック" charset="0"/>
              </a:rPr>
              <a:t>DatagramSocket serverSocket = new DatagramSocket</a:t>
            </a:r>
          </a:p>
          <a:p>
            <a:pPr marL="173038" indent="-173038">
              <a:buNone/>
              <a:defRPr/>
            </a:pPr>
            <a:r>
              <a:rPr lang="en-US" sz="2000" b="1">
                <a:latin typeface="Courier New" charset="0"/>
                <a:ea typeface="ＭＳ Ｐゴシック" charset="0"/>
              </a:rPr>
              <a:t> (</a:t>
            </a:r>
            <a:r>
              <a:rPr lang="en-US" sz="2000" b="1">
                <a:solidFill>
                  <a:srgbClr val="CC0000"/>
                </a:solidFill>
                <a:latin typeface="Courier New" charset="0"/>
                <a:ea typeface="ＭＳ Ｐゴシック" charset="0"/>
              </a:rPr>
              <a:t>6428</a:t>
            </a:r>
            <a:r>
              <a:rPr lang="en-US" sz="2000" b="1">
                <a:latin typeface="Courier New" charset="0"/>
                <a:ea typeface="ＭＳ Ｐゴシック" charset="0"/>
              </a:rPr>
              <a:t>);</a:t>
            </a:r>
          </a:p>
          <a:p>
            <a:pPr marL="173038" indent="-173038">
              <a:buFont typeface="Wingdings" charset="2"/>
              <a:buChar char="§"/>
              <a:defRPr/>
            </a:pPr>
            <a:endParaRPr lang="en-US" sz="4000">
              <a:ea typeface="ＭＳ Ｐゴシック" charset="0"/>
            </a:endParaRPr>
          </a:p>
        </p:txBody>
      </p:sp>
      <p:sp>
        <p:nvSpPr>
          <p:cNvPr id="25606" name="Freeform 89">
            <a:extLst>
              <a:ext uri="{FF2B5EF4-FFF2-40B4-BE49-F238E27FC236}">
                <a16:creationId xmlns:a16="http://schemas.microsoft.com/office/drawing/2014/main" id="{29A72AC8-535F-4454-8995-0EBC8A4BE6C7}"/>
              </a:ext>
            </a:extLst>
          </p:cNvPr>
          <p:cNvSpPr>
            <a:spLocks/>
          </p:cNvSpPr>
          <p:nvPr/>
        </p:nvSpPr>
        <p:spPr bwMode="auto">
          <a:xfrm>
            <a:off x="4713288" y="2478088"/>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7" name="Freeform 97">
            <a:extLst>
              <a:ext uri="{FF2B5EF4-FFF2-40B4-BE49-F238E27FC236}">
                <a16:creationId xmlns:a16="http://schemas.microsoft.com/office/drawing/2014/main" id="{81F28D40-F7F8-47B2-A91B-EC750CD84F26}"/>
              </a:ext>
            </a:extLst>
          </p:cNvPr>
          <p:cNvSpPr>
            <a:spLocks/>
          </p:cNvSpPr>
          <p:nvPr/>
        </p:nvSpPr>
        <p:spPr bwMode="auto">
          <a:xfrm>
            <a:off x="1928814" y="2782889"/>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8" name="Rectangle 23">
            <a:extLst>
              <a:ext uri="{FF2B5EF4-FFF2-40B4-BE49-F238E27FC236}">
                <a16:creationId xmlns:a16="http://schemas.microsoft.com/office/drawing/2014/main" id="{A387D0EE-B0FF-46E9-AA07-13E256E3A60C}"/>
              </a:ext>
            </a:extLst>
          </p:cNvPr>
          <p:cNvSpPr>
            <a:spLocks noChangeArrowheads="1"/>
          </p:cNvSpPr>
          <p:nvPr/>
        </p:nvSpPr>
        <p:spPr bwMode="auto">
          <a:xfrm>
            <a:off x="2433639" y="2749550"/>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5609" name="Rectangle 24">
            <a:extLst>
              <a:ext uri="{FF2B5EF4-FFF2-40B4-BE49-F238E27FC236}">
                <a16:creationId xmlns:a16="http://schemas.microsoft.com/office/drawing/2014/main" id="{7C3CCE1C-73A0-4FAB-A13A-40CC874A026F}"/>
              </a:ext>
            </a:extLst>
          </p:cNvPr>
          <p:cNvSpPr>
            <a:spLocks noChangeArrowheads="1"/>
          </p:cNvSpPr>
          <p:nvPr/>
        </p:nvSpPr>
        <p:spPr bwMode="auto">
          <a:xfrm>
            <a:off x="2395539" y="2803526"/>
            <a:ext cx="1273175"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5610" name="Line 25">
            <a:extLst>
              <a:ext uri="{FF2B5EF4-FFF2-40B4-BE49-F238E27FC236}">
                <a16:creationId xmlns:a16="http://schemas.microsoft.com/office/drawing/2014/main" id="{EAC6C39C-108A-4FF6-AAB0-09CF60A979AD}"/>
              </a:ext>
            </a:extLst>
          </p:cNvPr>
          <p:cNvSpPr>
            <a:spLocks noChangeShapeType="1"/>
          </p:cNvSpPr>
          <p:nvPr/>
        </p:nvSpPr>
        <p:spPr bwMode="auto">
          <a:xfrm>
            <a:off x="2405063" y="35639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1" name="Text Box 26">
            <a:extLst>
              <a:ext uri="{FF2B5EF4-FFF2-40B4-BE49-F238E27FC236}">
                <a16:creationId xmlns:a16="http://schemas.microsoft.com/office/drawing/2014/main" id="{120E9A82-9339-4917-8B73-086E847D1448}"/>
              </a:ext>
            </a:extLst>
          </p:cNvPr>
          <p:cNvSpPr txBox="1">
            <a:spLocks noChangeArrowheads="1"/>
          </p:cNvSpPr>
          <p:nvPr/>
        </p:nvSpPr>
        <p:spPr bwMode="auto">
          <a:xfrm>
            <a:off x="2362201" y="354647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5612" name="Line 27">
            <a:extLst>
              <a:ext uri="{FF2B5EF4-FFF2-40B4-BE49-F238E27FC236}">
                <a16:creationId xmlns:a16="http://schemas.microsoft.com/office/drawing/2014/main" id="{7B150C18-6414-4537-8BB5-549D9C49516B}"/>
              </a:ext>
            </a:extLst>
          </p:cNvPr>
          <p:cNvSpPr>
            <a:spLocks noChangeShapeType="1"/>
          </p:cNvSpPr>
          <p:nvPr/>
        </p:nvSpPr>
        <p:spPr bwMode="auto">
          <a:xfrm>
            <a:off x="2413000" y="388461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3" name="Line 28">
            <a:extLst>
              <a:ext uri="{FF2B5EF4-FFF2-40B4-BE49-F238E27FC236}">
                <a16:creationId xmlns:a16="http://schemas.microsoft.com/office/drawing/2014/main" id="{7923047D-FC43-4446-92A9-636D1EA7DAFB}"/>
              </a:ext>
            </a:extLst>
          </p:cNvPr>
          <p:cNvSpPr>
            <a:spLocks noChangeShapeType="1"/>
          </p:cNvSpPr>
          <p:nvPr/>
        </p:nvSpPr>
        <p:spPr bwMode="auto">
          <a:xfrm>
            <a:off x="2398713" y="419417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4" name="Line 29">
            <a:extLst>
              <a:ext uri="{FF2B5EF4-FFF2-40B4-BE49-F238E27FC236}">
                <a16:creationId xmlns:a16="http://schemas.microsoft.com/office/drawing/2014/main" id="{B5CBA048-0DB7-4763-A4D2-2F5203C227D0}"/>
              </a:ext>
            </a:extLst>
          </p:cNvPr>
          <p:cNvSpPr>
            <a:spLocks noChangeShapeType="1"/>
          </p:cNvSpPr>
          <p:nvPr/>
        </p:nvSpPr>
        <p:spPr bwMode="auto">
          <a:xfrm>
            <a:off x="2398713" y="447992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5" name="Text Box 26">
            <a:extLst>
              <a:ext uri="{FF2B5EF4-FFF2-40B4-BE49-F238E27FC236}">
                <a16:creationId xmlns:a16="http://schemas.microsoft.com/office/drawing/2014/main" id="{D55443D4-8878-4495-AB8A-71735AC78350}"/>
              </a:ext>
            </a:extLst>
          </p:cNvPr>
          <p:cNvSpPr txBox="1">
            <a:spLocks noChangeArrowheads="1"/>
          </p:cNvSpPr>
          <p:nvPr/>
        </p:nvSpPr>
        <p:spPr bwMode="auto">
          <a:xfrm>
            <a:off x="2397126" y="27940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5616" name="Text Box 26">
            <a:extLst>
              <a:ext uri="{FF2B5EF4-FFF2-40B4-BE49-F238E27FC236}">
                <a16:creationId xmlns:a16="http://schemas.microsoft.com/office/drawing/2014/main" id="{942DCAFD-9F1D-4561-B5F4-A4C19C42DB21}"/>
              </a:ext>
            </a:extLst>
          </p:cNvPr>
          <p:cNvSpPr txBox="1">
            <a:spLocks noChangeArrowheads="1"/>
          </p:cNvSpPr>
          <p:nvPr/>
        </p:nvSpPr>
        <p:spPr bwMode="auto">
          <a:xfrm>
            <a:off x="2352676" y="445135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5617" name="Text Box 26">
            <a:extLst>
              <a:ext uri="{FF2B5EF4-FFF2-40B4-BE49-F238E27FC236}">
                <a16:creationId xmlns:a16="http://schemas.microsoft.com/office/drawing/2014/main" id="{0DC4E916-4AF4-41E3-9E8A-1F550E256BA7}"/>
              </a:ext>
            </a:extLst>
          </p:cNvPr>
          <p:cNvSpPr txBox="1">
            <a:spLocks noChangeArrowheads="1"/>
          </p:cNvSpPr>
          <p:nvPr/>
        </p:nvSpPr>
        <p:spPr bwMode="auto">
          <a:xfrm>
            <a:off x="2371726" y="41656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5618" name="Text Box 26">
            <a:extLst>
              <a:ext uri="{FF2B5EF4-FFF2-40B4-BE49-F238E27FC236}">
                <a16:creationId xmlns:a16="http://schemas.microsoft.com/office/drawing/2014/main" id="{B947850B-8B49-463C-9BFA-4A9576E14552}"/>
              </a:ext>
            </a:extLst>
          </p:cNvPr>
          <p:cNvSpPr txBox="1">
            <a:spLocks noChangeArrowheads="1"/>
          </p:cNvSpPr>
          <p:nvPr/>
        </p:nvSpPr>
        <p:spPr bwMode="auto">
          <a:xfrm>
            <a:off x="2362201" y="38703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1284" name="Oval 110">
            <a:extLst>
              <a:ext uri="{FF2B5EF4-FFF2-40B4-BE49-F238E27FC236}">
                <a16:creationId xmlns:a16="http://schemas.microsoft.com/office/drawing/2014/main" id="{564587B4-BC2B-4553-846D-8EECAD7CE4A4}"/>
              </a:ext>
            </a:extLst>
          </p:cNvPr>
          <p:cNvSpPr>
            <a:spLocks noChangeArrowheads="1"/>
          </p:cNvSpPr>
          <p:nvPr/>
        </p:nvSpPr>
        <p:spPr bwMode="auto">
          <a:xfrm>
            <a:off x="2732089" y="3079750"/>
            <a:ext cx="598487"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P3</a:t>
            </a:r>
          </a:p>
        </p:txBody>
      </p:sp>
      <p:grpSp>
        <p:nvGrpSpPr>
          <p:cNvPr id="241775" name="Group 111">
            <a:extLst>
              <a:ext uri="{FF2B5EF4-FFF2-40B4-BE49-F238E27FC236}">
                <a16:creationId xmlns:a16="http://schemas.microsoft.com/office/drawing/2014/main" id="{3D58A938-874D-4D0E-9213-283CCA9E525C}"/>
              </a:ext>
            </a:extLst>
          </p:cNvPr>
          <p:cNvGrpSpPr>
            <a:grpSpLocks/>
          </p:cNvGrpSpPr>
          <p:nvPr/>
        </p:nvGrpSpPr>
        <p:grpSpPr bwMode="auto">
          <a:xfrm>
            <a:off x="2700338" y="3403600"/>
            <a:ext cx="620712" cy="228600"/>
            <a:chOff x="1287" y="2524"/>
            <a:chExt cx="260" cy="100"/>
          </a:xfrm>
        </p:grpSpPr>
        <p:sp>
          <p:nvSpPr>
            <p:cNvPr id="11390" name="Rectangle 112">
              <a:extLst>
                <a:ext uri="{FF2B5EF4-FFF2-40B4-BE49-F238E27FC236}">
                  <a16:creationId xmlns:a16="http://schemas.microsoft.com/office/drawing/2014/main" id="{9EC454B7-F057-48C8-ACF8-FEE282363513}"/>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91" name="Rectangle 113">
              <a:extLst>
                <a:ext uri="{FF2B5EF4-FFF2-40B4-BE49-F238E27FC236}">
                  <a16:creationId xmlns:a16="http://schemas.microsoft.com/office/drawing/2014/main" id="{032D37A9-07C8-4004-B685-EB0C0FA08BCF}"/>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92" name="Rectangle 114">
              <a:extLst>
                <a:ext uri="{FF2B5EF4-FFF2-40B4-BE49-F238E27FC236}">
                  <a16:creationId xmlns:a16="http://schemas.microsoft.com/office/drawing/2014/main" id="{262D96B2-6192-4E98-8A15-ABB8A74A8B85}"/>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93" name="Rectangle 115">
              <a:extLst>
                <a:ext uri="{FF2B5EF4-FFF2-40B4-BE49-F238E27FC236}">
                  <a16:creationId xmlns:a16="http://schemas.microsoft.com/office/drawing/2014/main" id="{40C84C24-AEFC-4F4B-B379-6661D92AED1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5621" name="Rectangle 23">
            <a:extLst>
              <a:ext uri="{FF2B5EF4-FFF2-40B4-BE49-F238E27FC236}">
                <a16:creationId xmlns:a16="http://schemas.microsoft.com/office/drawing/2014/main" id="{B8DFBC12-0C2F-4DA7-AF25-583F91009625}"/>
              </a:ext>
            </a:extLst>
          </p:cNvPr>
          <p:cNvSpPr>
            <a:spLocks noChangeArrowheads="1"/>
          </p:cNvSpPr>
          <p:nvPr/>
        </p:nvSpPr>
        <p:spPr bwMode="auto">
          <a:xfrm>
            <a:off x="5260976" y="2516188"/>
            <a:ext cx="1497013"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5622" name="Rectangle 24">
            <a:extLst>
              <a:ext uri="{FF2B5EF4-FFF2-40B4-BE49-F238E27FC236}">
                <a16:creationId xmlns:a16="http://schemas.microsoft.com/office/drawing/2014/main" id="{B11FDA2A-386A-4932-BCE9-1E726B86AF4E}"/>
              </a:ext>
            </a:extLst>
          </p:cNvPr>
          <p:cNvSpPr>
            <a:spLocks noChangeArrowheads="1"/>
          </p:cNvSpPr>
          <p:nvPr/>
        </p:nvSpPr>
        <p:spPr bwMode="auto">
          <a:xfrm>
            <a:off x="5226050" y="2570163"/>
            <a:ext cx="1473200" cy="1979612"/>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5623" name="Line 25">
            <a:extLst>
              <a:ext uri="{FF2B5EF4-FFF2-40B4-BE49-F238E27FC236}">
                <a16:creationId xmlns:a16="http://schemas.microsoft.com/office/drawing/2014/main" id="{6773E06B-BBEA-4065-B7D6-D90C36C47D8D}"/>
              </a:ext>
            </a:extLst>
          </p:cNvPr>
          <p:cNvSpPr>
            <a:spLocks noChangeShapeType="1"/>
          </p:cNvSpPr>
          <p:nvPr/>
        </p:nvSpPr>
        <p:spPr bwMode="auto">
          <a:xfrm>
            <a:off x="5232400" y="3340101"/>
            <a:ext cx="146050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4" name="Text Box 26">
            <a:extLst>
              <a:ext uri="{FF2B5EF4-FFF2-40B4-BE49-F238E27FC236}">
                <a16:creationId xmlns:a16="http://schemas.microsoft.com/office/drawing/2014/main" id="{DB0B64E9-FFAE-41A0-8560-FBE1F3EB14CD}"/>
              </a:ext>
            </a:extLst>
          </p:cNvPr>
          <p:cNvSpPr txBox="1">
            <a:spLocks noChangeArrowheads="1"/>
          </p:cNvSpPr>
          <p:nvPr/>
        </p:nvSpPr>
        <p:spPr bwMode="auto">
          <a:xfrm>
            <a:off x="5303839" y="33226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5625" name="Line 27">
            <a:extLst>
              <a:ext uri="{FF2B5EF4-FFF2-40B4-BE49-F238E27FC236}">
                <a16:creationId xmlns:a16="http://schemas.microsoft.com/office/drawing/2014/main" id="{BD9900D4-D1D5-400C-9A8F-3549EC3F4365}"/>
              </a:ext>
            </a:extLst>
          </p:cNvPr>
          <p:cNvSpPr>
            <a:spLocks noChangeShapeType="1"/>
          </p:cNvSpPr>
          <p:nvPr/>
        </p:nvSpPr>
        <p:spPr bwMode="auto">
          <a:xfrm>
            <a:off x="5233989" y="3657600"/>
            <a:ext cx="14573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6" name="Text Box 26">
            <a:extLst>
              <a:ext uri="{FF2B5EF4-FFF2-40B4-BE49-F238E27FC236}">
                <a16:creationId xmlns:a16="http://schemas.microsoft.com/office/drawing/2014/main" id="{3133BDE2-56C4-43C1-B06A-D95CD93A8AFA}"/>
              </a:ext>
            </a:extLst>
          </p:cNvPr>
          <p:cNvSpPr txBox="1">
            <a:spLocks noChangeArrowheads="1"/>
          </p:cNvSpPr>
          <p:nvPr/>
        </p:nvSpPr>
        <p:spPr bwMode="auto">
          <a:xfrm>
            <a:off x="5300664" y="25368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5627" name="Text Box 26">
            <a:extLst>
              <a:ext uri="{FF2B5EF4-FFF2-40B4-BE49-F238E27FC236}">
                <a16:creationId xmlns:a16="http://schemas.microsoft.com/office/drawing/2014/main" id="{57B0C2AA-C189-44C9-813C-76236FDF6566}"/>
              </a:ext>
            </a:extLst>
          </p:cNvPr>
          <p:cNvSpPr txBox="1">
            <a:spLocks noChangeArrowheads="1"/>
          </p:cNvSpPr>
          <p:nvPr/>
        </p:nvSpPr>
        <p:spPr bwMode="auto">
          <a:xfrm>
            <a:off x="5297489" y="42275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5628" name="Text Box 26">
            <a:extLst>
              <a:ext uri="{FF2B5EF4-FFF2-40B4-BE49-F238E27FC236}">
                <a16:creationId xmlns:a16="http://schemas.microsoft.com/office/drawing/2014/main" id="{5B138E0B-7B40-413B-9846-4EA2959D070E}"/>
              </a:ext>
            </a:extLst>
          </p:cNvPr>
          <p:cNvSpPr txBox="1">
            <a:spLocks noChangeArrowheads="1"/>
          </p:cNvSpPr>
          <p:nvPr/>
        </p:nvSpPr>
        <p:spPr bwMode="auto">
          <a:xfrm>
            <a:off x="5297489" y="39417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5629" name="Text Box 26">
            <a:extLst>
              <a:ext uri="{FF2B5EF4-FFF2-40B4-BE49-F238E27FC236}">
                <a16:creationId xmlns:a16="http://schemas.microsoft.com/office/drawing/2014/main" id="{6AF74527-39B4-498D-9A14-A37097E1118C}"/>
              </a:ext>
            </a:extLst>
          </p:cNvPr>
          <p:cNvSpPr txBox="1">
            <a:spLocks noChangeArrowheads="1"/>
          </p:cNvSpPr>
          <p:nvPr/>
        </p:nvSpPr>
        <p:spPr bwMode="auto">
          <a:xfrm>
            <a:off x="5297489" y="36433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25630" name="Line 27">
            <a:extLst>
              <a:ext uri="{FF2B5EF4-FFF2-40B4-BE49-F238E27FC236}">
                <a16:creationId xmlns:a16="http://schemas.microsoft.com/office/drawing/2014/main" id="{9B333489-3590-4487-8E55-A49E3D781D12}"/>
              </a:ext>
            </a:extLst>
          </p:cNvPr>
          <p:cNvSpPr>
            <a:spLocks noChangeShapeType="1"/>
          </p:cNvSpPr>
          <p:nvPr/>
        </p:nvSpPr>
        <p:spPr bwMode="auto">
          <a:xfrm>
            <a:off x="5230814" y="3968750"/>
            <a:ext cx="14573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1" name="Line 27">
            <a:extLst>
              <a:ext uri="{FF2B5EF4-FFF2-40B4-BE49-F238E27FC236}">
                <a16:creationId xmlns:a16="http://schemas.microsoft.com/office/drawing/2014/main" id="{67C03A2A-C6F5-4C38-A4F7-62B2370D8044}"/>
              </a:ext>
            </a:extLst>
          </p:cNvPr>
          <p:cNvSpPr>
            <a:spLocks noChangeShapeType="1"/>
          </p:cNvSpPr>
          <p:nvPr/>
        </p:nvSpPr>
        <p:spPr bwMode="auto">
          <a:xfrm>
            <a:off x="5227639" y="4267200"/>
            <a:ext cx="14573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97" name="Oval 128">
            <a:extLst>
              <a:ext uri="{FF2B5EF4-FFF2-40B4-BE49-F238E27FC236}">
                <a16:creationId xmlns:a16="http://schemas.microsoft.com/office/drawing/2014/main" id="{466293EC-3C00-41D8-872D-064A9EB29C5C}"/>
              </a:ext>
            </a:extLst>
          </p:cNvPr>
          <p:cNvSpPr>
            <a:spLocks noChangeArrowheads="1"/>
          </p:cNvSpPr>
          <p:nvPr/>
        </p:nvSpPr>
        <p:spPr bwMode="auto">
          <a:xfrm>
            <a:off x="5645150" y="2876550"/>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P1</a:t>
            </a:r>
          </a:p>
        </p:txBody>
      </p:sp>
      <p:grpSp>
        <p:nvGrpSpPr>
          <p:cNvPr id="241798" name="Group 134">
            <a:extLst>
              <a:ext uri="{FF2B5EF4-FFF2-40B4-BE49-F238E27FC236}">
                <a16:creationId xmlns:a16="http://schemas.microsoft.com/office/drawing/2014/main" id="{4DD8AF7D-A738-443F-8BB6-0E5E21D6FBA0}"/>
              </a:ext>
            </a:extLst>
          </p:cNvPr>
          <p:cNvGrpSpPr>
            <a:grpSpLocks/>
          </p:cNvGrpSpPr>
          <p:nvPr/>
        </p:nvGrpSpPr>
        <p:grpSpPr bwMode="auto">
          <a:xfrm>
            <a:off x="5516563" y="3192463"/>
            <a:ext cx="887412" cy="228600"/>
            <a:chOff x="1383" y="2620"/>
            <a:chExt cx="260" cy="100"/>
          </a:xfrm>
        </p:grpSpPr>
        <p:sp>
          <p:nvSpPr>
            <p:cNvPr id="11386" name="Rectangle 135">
              <a:extLst>
                <a:ext uri="{FF2B5EF4-FFF2-40B4-BE49-F238E27FC236}">
                  <a16:creationId xmlns:a16="http://schemas.microsoft.com/office/drawing/2014/main" id="{24636E94-1171-4815-BAAC-E558D413F6EB}"/>
                </a:ext>
              </a:extLst>
            </p:cNvPr>
            <p:cNvSpPr>
              <a:spLocks noChangeArrowheads="1"/>
            </p:cNvSpPr>
            <p:nvPr/>
          </p:nvSpPr>
          <p:spPr bwMode="auto">
            <a:xfrm>
              <a:off x="1383" y="2620"/>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7" name="Rectangle 136">
              <a:extLst>
                <a:ext uri="{FF2B5EF4-FFF2-40B4-BE49-F238E27FC236}">
                  <a16:creationId xmlns:a16="http://schemas.microsoft.com/office/drawing/2014/main" id="{B88FFFCF-726F-426B-B34B-A5FA27121BA8}"/>
                </a:ext>
              </a:extLst>
            </p:cNvPr>
            <p:cNvSpPr>
              <a:spLocks noChangeArrowheads="1"/>
            </p:cNvSpPr>
            <p:nvPr/>
          </p:nvSpPr>
          <p:spPr bwMode="auto">
            <a:xfrm>
              <a:off x="1434" y="2633"/>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8" name="Rectangle 137">
              <a:extLst>
                <a:ext uri="{FF2B5EF4-FFF2-40B4-BE49-F238E27FC236}">
                  <a16:creationId xmlns:a16="http://schemas.microsoft.com/office/drawing/2014/main" id="{6E4D3EA7-4E7F-41E2-8C12-3DB6BE5727CD}"/>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9" name="Rectangle 138">
              <a:extLst>
                <a:ext uri="{FF2B5EF4-FFF2-40B4-BE49-F238E27FC236}">
                  <a16:creationId xmlns:a16="http://schemas.microsoft.com/office/drawing/2014/main" id="{BC5D608C-69EA-492A-BB34-C8EC30FD1D36}"/>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5634" name="Rectangle 23">
            <a:extLst>
              <a:ext uri="{FF2B5EF4-FFF2-40B4-BE49-F238E27FC236}">
                <a16:creationId xmlns:a16="http://schemas.microsoft.com/office/drawing/2014/main" id="{A8F14ED7-6AC7-4060-AC62-056A89FE6A1A}"/>
              </a:ext>
            </a:extLst>
          </p:cNvPr>
          <p:cNvSpPr>
            <a:spLocks noChangeArrowheads="1"/>
          </p:cNvSpPr>
          <p:nvPr/>
        </p:nvSpPr>
        <p:spPr bwMode="auto">
          <a:xfrm>
            <a:off x="8267700" y="2741613"/>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5635" name="Rectangle 24">
            <a:extLst>
              <a:ext uri="{FF2B5EF4-FFF2-40B4-BE49-F238E27FC236}">
                <a16:creationId xmlns:a16="http://schemas.microsoft.com/office/drawing/2014/main" id="{035C55C5-A04A-4642-BEB4-1161289E96AB}"/>
              </a:ext>
            </a:extLst>
          </p:cNvPr>
          <p:cNvSpPr>
            <a:spLocks noChangeArrowheads="1"/>
          </p:cNvSpPr>
          <p:nvPr/>
        </p:nvSpPr>
        <p:spPr bwMode="auto">
          <a:xfrm>
            <a:off x="8229601" y="2795588"/>
            <a:ext cx="1273175" cy="1979612"/>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5636" name="Line 25">
            <a:extLst>
              <a:ext uri="{FF2B5EF4-FFF2-40B4-BE49-F238E27FC236}">
                <a16:creationId xmlns:a16="http://schemas.microsoft.com/office/drawing/2014/main" id="{F830B769-59EC-44B7-9230-D639E2FFCCC3}"/>
              </a:ext>
            </a:extLst>
          </p:cNvPr>
          <p:cNvSpPr>
            <a:spLocks noChangeShapeType="1"/>
          </p:cNvSpPr>
          <p:nvPr/>
        </p:nvSpPr>
        <p:spPr bwMode="auto">
          <a:xfrm>
            <a:off x="8239125" y="3556001"/>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7" name="Text Box 26">
            <a:extLst>
              <a:ext uri="{FF2B5EF4-FFF2-40B4-BE49-F238E27FC236}">
                <a16:creationId xmlns:a16="http://schemas.microsoft.com/office/drawing/2014/main" id="{F3F1ECFF-BA1D-4AD9-B256-34EC3F3C42F1}"/>
              </a:ext>
            </a:extLst>
          </p:cNvPr>
          <p:cNvSpPr txBox="1">
            <a:spLocks noChangeArrowheads="1"/>
          </p:cNvSpPr>
          <p:nvPr/>
        </p:nvSpPr>
        <p:spPr bwMode="auto">
          <a:xfrm>
            <a:off x="8196264" y="35385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5638" name="Line 27">
            <a:extLst>
              <a:ext uri="{FF2B5EF4-FFF2-40B4-BE49-F238E27FC236}">
                <a16:creationId xmlns:a16="http://schemas.microsoft.com/office/drawing/2014/main" id="{9BBF22C3-0D3D-4BA7-B993-AB1AB71E1C8B}"/>
              </a:ext>
            </a:extLst>
          </p:cNvPr>
          <p:cNvSpPr>
            <a:spLocks noChangeShapeType="1"/>
          </p:cNvSpPr>
          <p:nvPr/>
        </p:nvSpPr>
        <p:spPr bwMode="auto">
          <a:xfrm>
            <a:off x="8247063" y="387667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9" name="Line 28">
            <a:extLst>
              <a:ext uri="{FF2B5EF4-FFF2-40B4-BE49-F238E27FC236}">
                <a16:creationId xmlns:a16="http://schemas.microsoft.com/office/drawing/2014/main" id="{EEBAEC14-526B-40A5-B26A-0B192E70E5BA}"/>
              </a:ext>
            </a:extLst>
          </p:cNvPr>
          <p:cNvSpPr>
            <a:spLocks noChangeShapeType="1"/>
          </p:cNvSpPr>
          <p:nvPr/>
        </p:nvSpPr>
        <p:spPr bwMode="auto">
          <a:xfrm>
            <a:off x="8232775" y="41862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0" name="Line 29">
            <a:extLst>
              <a:ext uri="{FF2B5EF4-FFF2-40B4-BE49-F238E27FC236}">
                <a16:creationId xmlns:a16="http://schemas.microsoft.com/office/drawing/2014/main" id="{3C4F33AD-9A05-4CC0-83AE-1DA9D4D9FF79}"/>
              </a:ext>
            </a:extLst>
          </p:cNvPr>
          <p:cNvSpPr>
            <a:spLocks noChangeShapeType="1"/>
          </p:cNvSpPr>
          <p:nvPr/>
        </p:nvSpPr>
        <p:spPr bwMode="auto">
          <a:xfrm>
            <a:off x="8232775" y="447198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1" name="Text Box 26">
            <a:extLst>
              <a:ext uri="{FF2B5EF4-FFF2-40B4-BE49-F238E27FC236}">
                <a16:creationId xmlns:a16="http://schemas.microsoft.com/office/drawing/2014/main" id="{095C70E6-3106-4AA6-81B5-0EA1E0912D5D}"/>
              </a:ext>
            </a:extLst>
          </p:cNvPr>
          <p:cNvSpPr txBox="1">
            <a:spLocks noChangeArrowheads="1"/>
          </p:cNvSpPr>
          <p:nvPr/>
        </p:nvSpPr>
        <p:spPr bwMode="auto">
          <a:xfrm>
            <a:off x="8231189" y="27860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5642" name="Text Box 26">
            <a:extLst>
              <a:ext uri="{FF2B5EF4-FFF2-40B4-BE49-F238E27FC236}">
                <a16:creationId xmlns:a16="http://schemas.microsoft.com/office/drawing/2014/main" id="{AA061CEE-E764-4B7C-94A1-698913FFE42B}"/>
              </a:ext>
            </a:extLst>
          </p:cNvPr>
          <p:cNvSpPr txBox="1">
            <a:spLocks noChangeArrowheads="1"/>
          </p:cNvSpPr>
          <p:nvPr/>
        </p:nvSpPr>
        <p:spPr bwMode="auto">
          <a:xfrm>
            <a:off x="8186739" y="44434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5643" name="Text Box 26">
            <a:extLst>
              <a:ext uri="{FF2B5EF4-FFF2-40B4-BE49-F238E27FC236}">
                <a16:creationId xmlns:a16="http://schemas.microsoft.com/office/drawing/2014/main" id="{0D82F6F6-5B4A-4AF4-971F-8B9BEC76EEF8}"/>
              </a:ext>
            </a:extLst>
          </p:cNvPr>
          <p:cNvSpPr txBox="1">
            <a:spLocks noChangeArrowheads="1"/>
          </p:cNvSpPr>
          <p:nvPr/>
        </p:nvSpPr>
        <p:spPr bwMode="auto">
          <a:xfrm>
            <a:off x="8205789" y="41576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5644" name="Text Box 26">
            <a:extLst>
              <a:ext uri="{FF2B5EF4-FFF2-40B4-BE49-F238E27FC236}">
                <a16:creationId xmlns:a16="http://schemas.microsoft.com/office/drawing/2014/main" id="{DA3DCC51-6896-4231-8D3A-CC9A9A1E5B47}"/>
              </a:ext>
            </a:extLst>
          </p:cNvPr>
          <p:cNvSpPr txBox="1">
            <a:spLocks noChangeArrowheads="1"/>
          </p:cNvSpPr>
          <p:nvPr/>
        </p:nvSpPr>
        <p:spPr bwMode="auto">
          <a:xfrm>
            <a:off x="8196264" y="38623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1310" name="Oval 153">
            <a:extLst>
              <a:ext uri="{FF2B5EF4-FFF2-40B4-BE49-F238E27FC236}">
                <a16:creationId xmlns:a16="http://schemas.microsoft.com/office/drawing/2014/main" id="{FE18111F-5452-4C3D-8C2F-2EF5238F6127}"/>
              </a:ext>
            </a:extLst>
          </p:cNvPr>
          <p:cNvSpPr>
            <a:spLocks noChangeArrowheads="1"/>
          </p:cNvSpPr>
          <p:nvPr/>
        </p:nvSpPr>
        <p:spPr bwMode="auto">
          <a:xfrm>
            <a:off x="8566150" y="3094038"/>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P4</a:t>
            </a:r>
          </a:p>
        </p:txBody>
      </p:sp>
      <p:sp>
        <p:nvSpPr>
          <p:cNvPr id="25646" name="Freeform 154">
            <a:extLst>
              <a:ext uri="{FF2B5EF4-FFF2-40B4-BE49-F238E27FC236}">
                <a16:creationId xmlns:a16="http://schemas.microsoft.com/office/drawing/2014/main" id="{155908F0-83D7-4704-9EB4-F7609B68DC0D}"/>
              </a:ext>
            </a:extLst>
          </p:cNvPr>
          <p:cNvSpPr>
            <a:spLocks/>
          </p:cNvSpPr>
          <p:nvPr/>
        </p:nvSpPr>
        <p:spPr bwMode="auto">
          <a:xfrm>
            <a:off x="9526589" y="2762250"/>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41820" name="Group 156">
            <a:extLst>
              <a:ext uri="{FF2B5EF4-FFF2-40B4-BE49-F238E27FC236}">
                <a16:creationId xmlns:a16="http://schemas.microsoft.com/office/drawing/2014/main" id="{60A0CEC7-1FE7-4280-AF1A-16490A3272C1}"/>
              </a:ext>
            </a:extLst>
          </p:cNvPr>
          <p:cNvGrpSpPr>
            <a:grpSpLocks/>
          </p:cNvGrpSpPr>
          <p:nvPr/>
        </p:nvGrpSpPr>
        <p:grpSpPr bwMode="auto">
          <a:xfrm>
            <a:off x="8559801" y="3425825"/>
            <a:ext cx="620713" cy="204788"/>
            <a:chOff x="1287" y="2524"/>
            <a:chExt cx="260" cy="100"/>
          </a:xfrm>
        </p:grpSpPr>
        <p:sp>
          <p:nvSpPr>
            <p:cNvPr id="11382" name="Rectangle 157">
              <a:extLst>
                <a:ext uri="{FF2B5EF4-FFF2-40B4-BE49-F238E27FC236}">
                  <a16:creationId xmlns:a16="http://schemas.microsoft.com/office/drawing/2014/main" id="{49B15F8B-E0F5-4FC3-94DF-BC1F20C8F0AF}"/>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3" name="Rectangle 158">
              <a:extLst>
                <a:ext uri="{FF2B5EF4-FFF2-40B4-BE49-F238E27FC236}">
                  <a16:creationId xmlns:a16="http://schemas.microsoft.com/office/drawing/2014/main" id="{7A4AA73A-A2A6-423B-B8F1-08E6125A39AC}"/>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4" name="Rectangle 159">
              <a:extLst>
                <a:ext uri="{FF2B5EF4-FFF2-40B4-BE49-F238E27FC236}">
                  <a16:creationId xmlns:a16="http://schemas.microsoft.com/office/drawing/2014/main" id="{B47E7075-579B-445B-8E57-7CDAD3BAF5B7}"/>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5" name="Rectangle 160">
              <a:extLst>
                <a:ext uri="{FF2B5EF4-FFF2-40B4-BE49-F238E27FC236}">
                  <a16:creationId xmlns:a16="http://schemas.microsoft.com/office/drawing/2014/main" id="{E722F7F3-5A47-4358-9A7C-102056823F34}"/>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41837" name="Rectangle 173">
            <a:extLst>
              <a:ext uri="{FF2B5EF4-FFF2-40B4-BE49-F238E27FC236}">
                <a16:creationId xmlns:a16="http://schemas.microsoft.com/office/drawing/2014/main" id="{76507678-D7CC-4719-876A-845EB193080E}"/>
              </a:ext>
            </a:extLst>
          </p:cNvPr>
          <p:cNvSpPr>
            <a:spLocks noChangeArrowheads="1"/>
          </p:cNvSpPr>
          <p:nvPr/>
        </p:nvSpPr>
        <p:spPr bwMode="auto">
          <a:xfrm>
            <a:off x="7686676" y="1752600"/>
            <a:ext cx="2659063" cy="655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indent="-115888">
              <a:lnSpc>
                <a:spcPct val="85000"/>
              </a:lnSpc>
              <a:spcBef>
                <a:spcPct val="20000"/>
              </a:spcBef>
              <a:buClr>
                <a:srgbClr val="000099"/>
              </a:buClr>
              <a:buSzPct val="65000"/>
              <a:defRPr/>
            </a:pPr>
            <a:r>
              <a:rPr lang="en-US" b="1">
                <a:latin typeface="Courier New" charset="0"/>
                <a:ea typeface="ＭＳ Ｐゴシック" charset="0"/>
              </a:rPr>
              <a:t>DatagramSocket mySocket1 = new DatagramSocket (</a:t>
            </a:r>
            <a:r>
              <a:rPr lang="en-US" b="1">
                <a:solidFill>
                  <a:srgbClr val="CC0000"/>
                </a:solidFill>
                <a:latin typeface="Courier New" charset="0"/>
                <a:ea typeface="ＭＳ Ｐゴシック" charset="0"/>
              </a:rPr>
              <a:t>5775</a:t>
            </a:r>
            <a:r>
              <a:rPr lang="en-US" b="1">
                <a:latin typeface="Courier New" charset="0"/>
                <a:ea typeface="ＭＳ Ｐゴシック" charset="0"/>
              </a:rPr>
              <a:t>);</a:t>
            </a:r>
          </a:p>
          <a:p>
            <a:pPr marL="115888" indent="-115888">
              <a:lnSpc>
                <a:spcPct val="85000"/>
              </a:lnSpc>
              <a:spcBef>
                <a:spcPct val="20000"/>
              </a:spcBef>
              <a:buClr>
                <a:srgbClr val="000099"/>
              </a:buClr>
              <a:buSzPct val="65000"/>
              <a:defRPr/>
            </a:pPr>
            <a:endParaRPr lang="en-US">
              <a:latin typeface="Courier New" charset="0"/>
              <a:ea typeface="ＭＳ Ｐゴシック" charset="0"/>
            </a:endParaRPr>
          </a:p>
        </p:txBody>
      </p:sp>
      <p:sp>
        <p:nvSpPr>
          <p:cNvPr id="241838" name="Rectangle 174">
            <a:extLst>
              <a:ext uri="{FF2B5EF4-FFF2-40B4-BE49-F238E27FC236}">
                <a16:creationId xmlns:a16="http://schemas.microsoft.com/office/drawing/2014/main" id="{10D76399-2403-4C30-B710-E57C6041B4BC}"/>
              </a:ext>
            </a:extLst>
          </p:cNvPr>
          <p:cNvSpPr>
            <a:spLocks noChangeArrowheads="1"/>
          </p:cNvSpPr>
          <p:nvPr/>
        </p:nvSpPr>
        <p:spPr bwMode="auto">
          <a:xfrm>
            <a:off x="1720851" y="1703389"/>
            <a:ext cx="2613025" cy="655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115888" indent="-115888">
              <a:lnSpc>
                <a:spcPct val="85000"/>
              </a:lnSpc>
              <a:spcBef>
                <a:spcPct val="20000"/>
              </a:spcBef>
              <a:buClr>
                <a:srgbClr val="000099"/>
              </a:buClr>
              <a:buSzPct val="65000"/>
              <a:defRPr/>
            </a:pPr>
            <a:r>
              <a:rPr lang="en-US" b="1">
                <a:latin typeface="Courier New" charset="0"/>
                <a:ea typeface="ＭＳ Ｐゴシック" charset="0"/>
              </a:rPr>
              <a:t>DatagramSocket mySocket2 = new DatagramSocket</a:t>
            </a:r>
          </a:p>
          <a:p>
            <a:pPr marL="115888" indent="-115888">
              <a:lnSpc>
                <a:spcPct val="85000"/>
              </a:lnSpc>
              <a:spcBef>
                <a:spcPct val="20000"/>
              </a:spcBef>
              <a:buClr>
                <a:srgbClr val="000099"/>
              </a:buClr>
              <a:buSzPct val="65000"/>
              <a:defRPr/>
            </a:pPr>
            <a:r>
              <a:rPr lang="en-US" b="1">
                <a:latin typeface="Courier New" charset="0"/>
                <a:ea typeface="ＭＳ Ｐゴシック" charset="0"/>
              </a:rPr>
              <a:t> (</a:t>
            </a:r>
            <a:r>
              <a:rPr lang="en-US" b="1">
                <a:solidFill>
                  <a:srgbClr val="CC0000"/>
                </a:solidFill>
                <a:latin typeface="Courier New" charset="0"/>
                <a:ea typeface="ＭＳ Ｐゴシック" charset="0"/>
              </a:rPr>
              <a:t>9157</a:t>
            </a:r>
            <a:r>
              <a:rPr lang="en-US" b="1">
                <a:latin typeface="Courier New" charset="0"/>
                <a:ea typeface="ＭＳ Ｐゴシック" charset="0"/>
              </a:rPr>
              <a:t>);</a:t>
            </a:r>
          </a:p>
          <a:p>
            <a:pPr marL="115888" indent="-115888">
              <a:lnSpc>
                <a:spcPct val="85000"/>
              </a:lnSpc>
              <a:spcBef>
                <a:spcPct val="20000"/>
              </a:spcBef>
              <a:buClr>
                <a:srgbClr val="000099"/>
              </a:buClr>
              <a:buSzPct val="65000"/>
              <a:defRPr/>
            </a:pPr>
            <a:endParaRPr lang="en-US" sz="2000">
              <a:latin typeface="Courier New" charset="0"/>
              <a:ea typeface="ＭＳ Ｐゴシック" charset="0"/>
            </a:endParaRPr>
          </a:p>
        </p:txBody>
      </p:sp>
      <p:sp>
        <p:nvSpPr>
          <p:cNvPr id="241841" name="Line 177">
            <a:extLst>
              <a:ext uri="{FF2B5EF4-FFF2-40B4-BE49-F238E27FC236}">
                <a16:creationId xmlns:a16="http://schemas.microsoft.com/office/drawing/2014/main" id="{8A8624E8-EBF8-43E4-B56C-6550E01ABF2B}"/>
              </a:ext>
            </a:extLst>
          </p:cNvPr>
          <p:cNvSpPr>
            <a:spLocks noChangeShapeType="1"/>
          </p:cNvSpPr>
          <p:nvPr/>
        </p:nvSpPr>
        <p:spPr bwMode="auto">
          <a:xfrm>
            <a:off x="2936875" y="3506788"/>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2" name="Line 178">
            <a:extLst>
              <a:ext uri="{FF2B5EF4-FFF2-40B4-BE49-F238E27FC236}">
                <a16:creationId xmlns:a16="http://schemas.microsoft.com/office/drawing/2014/main" id="{39109FD7-8020-4FF5-99EB-A36AD18D124E}"/>
              </a:ext>
            </a:extLst>
          </p:cNvPr>
          <p:cNvSpPr>
            <a:spLocks noChangeShapeType="1"/>
          </p:cNvSpPr>
          <p:nvPr/>
        </p:nvSpPr>
        <p:spPr bwMode="auto">
          <a:xfrm>
            <a:off x="5867400" y="3265489"/>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4" name="Line 180">
            <a:extLst>
              <a:ext uri="{FF2B5EF4-FFF2-40B4-BE49-F238E27FC236}">
                <a16:creationId xmlns:a16="http://schemas.microsoft.com/office/drawing/2014/main" id="{33F5E7E4-6083-4572-931F-F27B30BF2744}"/>
              </a:ext>
            </a:extLst>
          </p:cNvPr>
          <p:cNvSpPr>
            <a:spLocks noChangeShapeType="1"/>
          </p:cNvSpPr>
          <p:nvPr/>
        </p:nvSpPr>
        <p:spPr bwMode="auto">
          <a:xfrm>
            <a:off x="2936876" y="5665788"/>
            <a:ext cx="293687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5" name="Line 181">
            <a:extLst>
              <a:ext uri="{FF2B5EF4-FFF2-40B4-BE49-F238E27FC236}">
                <a16:creationId xmlns:a16="http://schemas.microsoft.com/office/drawing/2014/main" id="{DE315C31-F4A9-4588-8938-3E95F0FF1134}"/>
              </a:ext>
            </a:extLst>
          </p:cNvPr>
          <p:cNvSpPr>
            <a:spLocks noChangeShapeType="1"/>
          </p:cNvSpPr>
          <p:nvPr/>
        </p:nvSpPr>
        <p:spPr bwMode="auto">
          <a:xfrm>
            <a:off x="5743575" y="3278188"/>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6" name="Line 182">
            <a:extLst>
              <a:ext uri="{FF2B5EF4-FFF2-40B4-BE49-F238E27FC236}">
                <a16:creationId xmlns:a16="http://schemas.microsoft.com/office/drawing/2014/main" id="{A4019F3A-8D10-4A30-9275-880055332DD6}"/>
              </a:ext>
            </a:extLst>
          </p:cNvPr>
          <p:cNvSpPr>
            <a:spLocks noChangeShapeType="1"/>
          </p:cNvSpPr>
          <p:nvPr/>
        </p:nvSpPr>
        <p:spPr bwMode="auto">
          <a:xfrm>
            <a:off x="3044826" y="5507038"/>
            <a:ext cx="274002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7" name="Line 183">
            <a:extLst>
              <a:ext uri="{FF2B5EF4-FFF2-40B4-BE49-F238E27FC236}">
                <a16:creationId xmlns:a16="http://schemas.microsoft.com/office/drawing/2014/main" id="{C9EB183E-BA00-49EC-A004-65D99A778950}"/>
              </a:ext>
            </a:extLst>
          </p:cNvPr>
          <p:cNvSpPr>
            <a:spLocks noChangeShapeType="1"/>
          </p:cNvSpPr>
          <p:nvPr/>
        </p:nvSpPr>
        <p:spPr bwMode="auto">
          <a:xfrm>
            <a:off x="3038475" y="3494088"/>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8" name="Line 184">
            <a:extLst>
              <a:ext uri="{FF2B5EF4-FFF2-40B4-BE49-F238E27FC236}">
                <a16:creationId xmlns:a16="http://schemas.microsoft.com/office/drawing/2014/main" id="{5E9FF6ED-73F1-40F1-8344-08CD38D5DE78}"/>
              </a:ext>
            </a:extLst>
          </p:cNvPr>
          <p:cNvSpPr>
            <a:spLocks noChangeShapeType="1"/>
          </p:cNvSpPr>
          <p:nvPr/>
        </p:nvSpPr>
        <p:spPr bwMode="auto">
          <a:xfrm>
            <a:off x="8947150" y="3544888"/>
            <a:ext cx="0" cy="217646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49" name="Line 185">
            <a:extLst>
              <a:ext uri="{FF2B5EF4-FFF2-40B4-BE49-F238E27FC236}">
                <a16:creationId xmlns:a16="http://schemas.microsoft.com/office/drawing/2014/main" id="{563FDE62-01BE-4CD4-B2A7-0AB0DF92A3B4}"/>
              </a:ext>
            </a:extLst>
          </p:cNvPr>
          <p:cNvSpPr>
            <a:spLocks noChangeShapeType="1"/>
          </p:cNvSpPr>
          <p:nvPr/>
        </p:nvSpPr>
        <p:spPr bwMode="auto">
          <a:xfrm>
            <a:off x="8829675" y="3513138"/>
            <a:ext cx="12700" cy="2017712"/>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50" name="Line 186">
            <a:extLst>
              <a:ext uri="{FF2B5EF4-FFF2-40B4-BE49-F238E27FC236}">
                <a16:creationId xmlns:a16="http://schemas.microsoft.com/office/drawing/2014/main" id="{1E17A36C-599E-4C04-9FE3-3A7C31A49B86}"/>
              </a:ext>
            </a:extLst>
          </p:cNvPr>
          <p:cNvSpPr>
            <a:spLocks noChangeShapeType="1"/>
          </p:cNvSpPr>
          <p:nvPr/>
        </p:nvSpPr>
        <p:spPr bwMode="auto">
          <a:xfrm>
            <a:off x="6010275" y="3284539"/>
            <a:ext cx="12700" cy="2408237"/>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51" name="Line 187">
            <a:extLst>
              <a:ext uri="{FF2B5EF4-FFF2-40B4-BE49-F238E27FC236}">
                <a16:creationId xmlns:a16="http://schemas.microsoft.com/office/drawing/2014/main" id="{21A860E2-FE28-4DB2-B741-FDC515ABB665}"/>
              </a:ext>
            </a:extLst>
          </p:cNvPr>
          <p:cNvSpPr>
            <a:spLocks noChangeShapeType="1"/>
          </p:cNvSpPr>
          <p:nvPr/>
        </p:nvSpPr>
        <p:spPr bwMode="auto">
          <a:xfrm>
            <a:off x="6143625" y="3297238"/>
            <a:ext cx="0" cy="2246312"/>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52" name="Line 188">
            <a:extLst>
              <a:ext uri="{FF2B5EF4-FFF2-40B4-BE49-F238E27FC236}">
                <a16:creationId xmlns:a16="http://schemas.microsoft.com/office/drawing/2014/main" id="{D06313EE-958C-4F5B-A353-534A684C3844}"/>
              </a:ext>
            </a:extLst>
          </p:cNvPr>
          <p:cNvSpPr>
            <a:spLocks noChangeShapeType="1"/>
          </p:cNvSpPr>
          <p:nvPr/>
        </p:nvSpPr>
        <p:spPr bwMode="auto">
          <a:xfrm>
            <a:off x="6032501" y="5684838"/>
            <a:ext cx="2936875" cy="0"/>
          </a:xfrm>
          <a:prstGeom prst="line">
            <a:avLst/>
          </a:prstGeom>
          <a:noFill/>
          <a:ln w="1905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41853" name="Line 189">
            <a:extLst>
              <a:ext uri="{FF2B5EF4-FFF2-40B4-BE49-F238E27FC236}">
                <a16:creationId xmlns:a16="http://schemas.microsoft.com/office/drawing/2014/main" id="{5D22E216-D99E-4D1F-AAE2-279D1B5764FC}"/>
              </a:ext>
            </a:extLst>
          </p:cNvPr>
          <p:cNvSpPr>
            <a:spLocks noChangeShapeType="1"/>
          </p:cNvSpPr>
          <p:nvPr/>
        </p:nvSpPr>
        <p:spPr bwMode="auto">
          <a:xfrm>
            <a:off x="6118226" y="5516563"/>
            <a:ext cx="2740025" cy="0"/>
          </a:xfrm>
          <a:prstGeom prst="line">
            <a:avLst/>
          </a:prstGeom>
          <a:noFill/>
          <a:ln w="1905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241860" name="Group 196">
            <a:extLst>
              <a:ext uri="{FF2B5EF4-FFF2-40B4-BE49-F238E27FC236}">
                <a16:creationId xmlns:a16="http://schemas.microsoft.com/office/drawing/2014/main" id="{E3DDDF88-6962-4AEF-91B8-8C6A517445E8}"/>
              </a:ext>
            </a:extLst>
          </p:cNvPr>
          <p:cNvGrpSpPr>
            <a:grpSpLocks/>
          </p:cNvGrpSpPr>
          <p:nvPr/>
        </p:nvGrpSpPr>
        <p:grpSpPr bwMode="auto">
          <a:xfrm>
            <a:off x="2641600" y="5765804"/>
            <a:ext cx="1657350" cy="657226"/>
            <a:chOff x="1310" y="3697"/>
            <a:chExt cx="1044" cy="414"/>
          </a:xfrm>
        </p:grpSpPr>
        <p:sp>
          <p:nvSpPr>
            <p:cNvPr id="11379" name="Rectangle 193">
              <a:extLst>
                <a:ext uri="{FF2B5EF4-FFF2-40B4-BE49-F238E27FC236}">
                  <a16:creationId xmlns:a16="http://schemas.microsoft.com/office/drawing/2014/main" id="{CAF65309-B247-418D-8C73-9A14DACE3047}"/>
                </a:ext>
              </a:extLst>
            </p:cNvPr>
            <p:cNvSpPr>
              <a:spLocks noChangeArrowheads="1"/>
            </p:cNvSpPr>
            <p:nvPr/>
          </p:nvSpPr>
          <p:spPr bwMode="auto">
            <a:xfrm>
              <a:off x="1553" y="3697"/>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80" name="Line 194">
              <a:extLst>
                <a:ext uri="{FF2B5EF4-FFF2-40B4-BE49-F238E27FC236}">
                  <a16:creationId xmlns:a16="http://schemas.microsoft.com/office/drawing/2014/main" id="{858847F1-C71E-4BBD-9868-87C12023F621}"/>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1381" name="Text Box 195">
              <a:extLst>
                <a:ext uri="{FF2B5EF4-FFF2-40B4-BE49-F238E27FC236}">
                  <a16:creationId xmlns:a16="http://schemas.microsoft.com/office/drawing/2014/main" id="{930F1C16-6AA0-4517-B417-3FD4886C2A5F}"/>
                </a:ext>
              </a:extLst>
            </p:cNvPr>
            <p:cNvSpPr txBox="1">
              <a:spLocks noChangeArrowheads="1"/>
            </p:cNvSpPr>
            <p:nvPr/>
          </p:nvSpPr>
          <p:spPr bwMode="auto">
            <a:xfrm>
              <a:off x="1310" y="3822"/>
              <a:ext cx="1002"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85000"/>
                </a:lnSpc>
                <a:defRPr/>
              </a:pPr>
              <a:r>
                <a:rPr lang="en-US" sz="1400"/>
                <a:t>source port: 9157</a:t>
              </a:r>
            </a:p>
            <a:p>
              <a:pPr algn="r">
                <a:lnSpc>
                  <a:spcPct val="85000"/>
                </a:lnSpc>
                <a:defRPr/>
              </a:pPr>
              <a:r>
                <a:rPr lang="en-US" sz="1400"/>
                <a:t>dest port: 6428</a:t>
              </a:r>
            </a:p>
          </p:txBody>
        </p:sp>
      </p:grpSp>
      <p:grpSp>
        <p:nvGrpSpPr>
          <p:cNvPr id="241865" name="Group 201">
            <a:extLst>
              <a:ext uri="{FF2B5EF4-FFF2-40B4-BE49-F238E27FC236}">
                <a16:creationId xmlns:a16="http://schemas.microsoft.com/office/drawing/2014/main" id="{5089AA35-CAC9-4392-9452-8E746CEB79AF}"/>
              </a:ext>
            </a:extLst>
          </p:cNvPr>
          <p:cNvGrpSpPr>
            <a:grpSpLocks/>
          </p:cNvGrpSpPr>
          <p:nvPr/>
        </p:nvGrpSpPr>
        <p:grpSpPr bwMode="auto">
          <a:xfrm>
            <a:off x="3952876" y="4889504"/>
            <a:ext cx="1704975" cy="657226"/>
            <a:chOff x="2741" y="3750"/>
            <a:chExt cx="1074" cy="414"/>
          </a:xfrm>
        </p:grpSpPr>
        <p:sp>
          <p:nvSpPr>
            <p:cNvPr id="11376" name="Rectangle 198">
              <a:extLst>
                <a:ext uri="{FF2B5EF4-FFF2-40B4-BE49-F238E27FC236}">
                  <a16:creationId xmlns:a16="http://schemas.microsoft.com/office/drawing/2014/main" id="{8A390165-0FF1-4048-8E05-02F6BC29E5BC}"/>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77" name="Line 199">
              <a:extLst>
                <a:ext uri="{FF2B5EF4-FFF2-40B4-BE49-F238E27FC236}">
                  <a16:creationId xmlns:a16="http://schemas.microsoft.com/office/drawing/2014/main" id="{65DC3F2B-C769-494E-B457-DA44BD93344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1378" name="Text Box 200">
              <a:extLst>
                <a:ext uri="{FF2B5EF4-FFF2-40B4-BE49-F238E27FC236}">
                  <a16:creationId xmlns:a16="http://schemas.microsoft.com/office/drawing/2014/main" id="{2112B113-5C27-4705-8326-2C7907DD0734}"/>
                </a:ext>
              </a:extLst>
            </p:cNvPr>
            <p:cNvSpPr txBox="1">
              <a:spLocks noChangeArrowheads="1"/>
            </p:cNvSpPr>
            <p:nvPr/>
          </p:nvSpPr>
          <p:spPr bwMode="auto">
            <a:xfrm>
              <a:off x="2813" y="3875"/>
              <a:ext cx="1002"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a:t>source port: 6428</a:t>
              </a:r>
            </a:p>
            <a:p>
              <a:pPr algn="l">
                <a:lnSpc>
                  <a:spcPct val="85000"/>
                </a:lnSpc>
                <a:defRPr/>
              </a:pPr>
              <a:r>
                <a:rPr lang="en-US" sz="1400"/>
                <a:t>dest port: 9157</a:t>
              </a:r>
            </a:p>
          </p:txBody>
        </p:sp>
      </p:grpSp>
      <p:grpSp>
        <p:nvGrpSpPr>
          <p:cNvPr id="241866" name="Group 202">
            <a:extLst>
              <a:ext uri="{FF2B5EF4-FFF2-40B4-BE49-F238E27FC236}">
                <a16:creationId xmlns:a16="http://schemas.microsoft.com/office/drawing/2014/main" id="{0F89853B-0E81-441A-8814-E89840906C0B}"/>
              </a:ext>
            </a:extLst>
          </p:cNvPr>
          <p:cNvGrpSpPr>
            <a:grpSpLocks/>
          </p:cNvGrpSpPr>
          <p:nvPr/>
        </p:nvGrpSpPr>
        <p:grpSpPr bwMode="auto">
          <a:xfrm>
            <a:off x="6967538" y="4889504"/>
            <a:ext cx="1350962" cy="657226"/>
            <a:chOff x="1503" y="3697"/>
            <a:chExt cx="851" cy="414"/>
          </a:xfrm>
        </p:grpSpPr>
        <p:sp>
          <p:nvSpPr>
            <p:cNvPr id="11373" name="Rectangle 203">
              <a:extLst>
                <a:ext uri="{FF2B5EF4-FFF2-40B4-BE49-F238E27FC236}">
                  <a16:creationId xmlns:a16="http://schemas.microsoft.com/office/drawing/2014/main" id="{BE0A087A-6D87-454E-8EDA-4343E22EE219}"/>
                </a:ext>
              </a:extLst>
            </p:cNvPr>
            <p:cNvSpPr>
              <a:spLocks noChangeArrowheads="1"/>
            </p:cNvSpPr>
            <p:nvPr/>
          </p:nvSpPr>
          <p:spPr bwMode="auto">
            <a:xfrm>
              <a:off x="1553" y="3697"/>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74" name="Line 204">
              <a:extLst>
                <a:ext uri="{FF2B5EF4-FFF2-40B4-BE49-F238E27FC236}">
                  <a16:creationId xmlns:a16="http://schemas.microsoft.com/office/drawing/2014/main" id="{A3532599-F73D-4EB6-AFA6-CDB42ABFF2F2}"/>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1375" name="Text Box 205">
              <a:extLst>
                <a:ext uri="{FF2B5EF4-FFF2-40B4-BE49-F238E27FC236}">
                  <a16:creationId xmlns:a16="http://schemas.microsoft.com/office/drawing/2014/main" id="{8AEC7302-B042-4836-AA0A-A0907872B857}"/>
                </a:ext>
              </a:extLst>
            </p:cNvPr>
            <p:cNvSpPr txBox="1">
              <a:spLocks noChangeArrowheads="1"/>
            </p:cNvSpPr>
            <p:nvPr/>
          </p:nvSpPr>
          <p:spPr bwMode="auto">
            <a:xfrm>
              <a:off x="1503" y="3822"/>
              <a:ext cx="809"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85000"/>
                </a:lnSpc>
                <a:defRPr/>
              </a:pPr>
              <a:r>
                <a:rPr lang="en-US" sz="1400"/>
                <a:t>source port: ?</a:t>
              </a:r>
            </a:p>
            <a:p>
              <a:pPr algn="r">
                <a:lnSpc>
                  <a:spcPct val="85000"/>
                </a:lnSpc>
                <a:defRPr/>
              </a:pPr>
              <a:r>
                <a:rPr lang="en-US" sz="1400"/>
                <a:t>dest port: ?</a:t>
              </a:r>
            </a:p>
          </p:txBody>
        </p:sp>
      </p:grpSp>
      <p:grpSp>
        <p:nvGrpSpPr>
          <p:cNvPr id="241870" name="Group 206">
            <a:extLst>
              <a:ext uri="{FF2B5EF4-FFF2-40B4-BE49-F238E27FC236}">
                <a16:creationId xmlns:a16="http://schemas.microsoft.com/office/drawing/2014/main" id="{68EE1ECC-9EC4-4430-A818-66EDF58BD17B}"/>
              </a:ext>
            </a:extLst>
          </p:cNvPr>
          <p:cNvGrpSpPr>
            <a:grpSpLocks/>
          </p:cNvGrpSpPr>
          <p:nvPr/>
        </p:nvGrpSpPr>
        <p:grpSpPr bwMode="auto">
          <a:xfrm>
            <a:off x="6218239" y="5743579"/>
            <a:ext cx="1398587" cy="657226"/>
            <a:chOff x="2741" y="3750"/>
            <a:chExt cx="881" cy="414"/>
          </a:xfrm>
        </p:grpSpPr>
        <p:sp>
          <p:nvSpPr>
            <p:cNvPr id="11370" name="Rectangle 207">
              <a:extLst>
                <a:ext uri="{FF2B5EF4-FFF2-40B4-BE49-F238E27FC236}">
                  <a16:creationId xmlns:a16="http://schemas.microsoft.com/office/drawing/2014/main" id="{1F0655EA-79A8-4FF6-9BC4-67928EB21C26}"/>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71" name="Line 208">
              <a:extLst>
                <a:ext uri="{FF2B5EF4-FFF2-40B4-BE49-F238E27FC236}">
                  <a16:creationId xmlns:a16="http://schemas.microsoft.com/office/drawing/2014/main" id="{DA4C9D32-1C73-45EF-9B1E-9CBA16598513}"/>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1372" name="Text Box 209">
              <a:extLst>
                <a:ext uri="{FF2B5EF4-FFF2-40B4-BE49-F238E27FC236}">
                  <a16:creationId xmlns:a16="http://schemas.microsoft.com/office/drawing/2014/main" id="{09042231-CA9B-4529-9DB8-8E3CC94706A6}"/>
                </a:ext>
              </a:extLst>
            </p:cNvPr>
            <p:cNvSpPr txBox="1">
              <a:spLocks noChangeArrowheads="1"/>
            </p:cNvSpPr>
            <p:nvPr/>
          </p:nvSpPr>
          <p:spPr bwMode="auto">
            <a:xfrm>
              <a:off x="2813" y="3875"/>
              <a:ext cx="809"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a:t>source port: ?</a:t>
              </a:r>
            </a:p>
            <a:p>
              <a:pPr algn="l">
                <a:lnSpc>
                  <a:spcPct val="85000"/>
                </a:lnSpc>
                <a:defRPr/>
              </a:pPr>
              <a:r>
                <a:rPr lang="en-US" sz="1400"/>
                <a:t>dest port: ?</a:t>
              </a:r>
            </a:p>
          </p:txBody>
        </p:sp>
      </p:grpSp>
      <p:grpSp>
        <p:nvGrpSpPr>
          <p:cNvPr id="25666" name="Group 214">
            <a:extLst>
              <a:ext uri="{FF2B5EF4-FFF2-40B4-BE49-F238E27FC236}">
                <a16:creationId xmlns:a16="http://schemas.microsoft.com/office/drawing/2014/main" id="{9684148E-C280-48A9-8599-CED37ED2938C}"/>
              </a:ext>
            </a:extLst>
          </p:cNvPr>
          <p:cNvGrpSpPr>
            <a:grpSpLocks/>
          </p:cNvGrpSpPr>
          <p:nvPr/>
        </p:nvGrpSpPr>
        <p:grpSpPr bwMode="auto">
          <a:xfrm>
            <a:off x="1524000" y="4381501"/>
            <a:ext cx="711200" cy="669925"/>
            <a:chOff x="-44" y="1473"/>
            <a:chExt cx="981" cy="1105"/>
          </a:xfrm>
        </p:grpSpPr>
        <p:pic>
          <p:nvPicPr>
            <p:cNvPr id="25703" name="Picture 215" descr="desktop_computer_stylized_medium">
              <a:extLst>
                <a:ext uri="{FF2B5EF4-FFF2-40B4-BE49-F238E27FC236}">
                  <a16:creationId xmlns:a16="http://schemas.microsoft.com/office/drawing/2014/main" id="{DCA2B771-3F40-4F49-B0B8-DDE6BE01FD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4" name="Freeform 216">
              <a:extLst>
                <a:ext uri="{FF2B5EF4-FFF2-40B4-BE49-F238E27FC236}">
                  <a16:creationId xmlns:a16="http://schemas.microsoft.com/office/drawing/2014/main" id="{78EBDDBC-4F59-48D7-A797-988D47F8347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5667" name="Group 217">
            <a:extLst>
              <a:ext uri="{FF2B5EF4-FFF2-40B4-BE49-F238E27FC236}">
                <a16:creationId xmlns:a16="http://schemas.microsoft.com/office/drawing/2014/main" id="{87B6B660-7BDA-46B5-9DC4-8E5E9FD9F18D}"/>
              </a:ext>
            </a:extLst>
          </p:cNvPr>
          <p:cNvGrpSpPr>
            <a:grpSpLocks/>
          </p:cNvGrpSpPr>
          <p:nvPr/>
        </p:nvGrpSpPr>
        <p:grpSpPr bwMode="auto">
          <a:xfrm flipH="1">
            <a:off x="9793288" y="4505326"/>
            <a:ext cx="711200" cy="669925"/>
            <a:chOff x="-44" y="1473"/>
            <a:chExt cx="981" cy="1105"/>
          </a:xfrm>
        </p:grpSpPr>
        <p:pic>
          <p:nvPicPr>
            <p:cNvPr id="25701" name="Picture 218" descr="desktop_computer_stylized_medium">
              <a:extLst>
                <a:ext uri="{FF2B5EF4-FFF2-40B4-BE49-F238E27FC236}">
                  <a16:creationId xmlns:a16="http://schemas.microsoft.com/office/drawing/2014/main" id="{B892BBA0-41B0-4E7A-9007-6AD4281AF4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 name="Freeform 219">
              <a:extLst>
                <a:ext uri="{FF2B5EF4-FFF2-40B4-BE49-F238E27FC236}">
                  <a16:creationId xmlns:a16="http://schemas.microsoft.com/office/drawing/2014/main" id="{7E532A55-091C-4C56-8E4C-3AECB8289D3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5668" name="Group 220">
            <a:extLst>
              <a:ext uri="{FF2B5EF4-FFF2-40B4-BE49-F238E27FC236}">
                <a16:creationId xmlns:a16="http://schemas.microsoft.com/office/drawing/2014/main" id="{7DD8A2DB-33F4-42F4-A071-3E51391D81AF}"/>
              </a:ext>
            </a:extLst>
          </p:cNvPr>
          <p:cNvGrpSpPr>
            <a:grpSpLocks/>
          </p:cNvGrpSpPr>
          <p:nvPr/>
        </p:nvGrpSpPr>
        <p:grpSpPr bwMode="auto">
          <a:xfrm>
            <a:off x="4616451" y="3903663"/>
            <a:ext cx="358775" cy="704850"/>
            <a:chOff x="4140" y="429"/>
            <a:chExt cx="1425" cy="2396"/>
          </a:xfrm>
        </p:grpSpPr>
        <p:sp>
          <p:nvSpPr>
            <p:cNvPr id="25669" name="Freeform 221">
              <a:extLst>
                <a:ext uri="{FF2B5EF4-FFF2-40B4-BE49-F238E27FC236}">
                  <a16:creationId xmlns:a16="http://schemas.microsoft.com/office/drawing/2014/main" id="{AD051DBC-3C4C-452B-B589-2922ED27943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35" name="Rectangle 222">
              <a:extLst>
                <a:ext uri="{FF2B5EF4-FFF2-40B4-BE49-F238E27FC236}">
                  <a16:creationId xmlns:a16="http://schemas.microsoft.com/office/drawing/2014/main" id="{3BD29EF6-9918-488E-9866-8C3E90B1845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5671" name="Freeform 223">
              <a:extLst>
                <a:ext uri="{FF2B5EF4-FFF2-40B4-BE49-F238E27FC236}">
                  <a16:creationId xmlns:a16="http://schemas.microsoft.com/office/drawing/2014/main" id="{E36362D9-6DCC-4AE2-BE4F-088A6DDD5085}"/>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72" name="Freeform 224">
              <a:extLst>
                <a:ext uri="{FF2B5EF4-FFF2-40B4-BE49-F238E27FC236}">
                  <a16:creationId xmlns:a16="http://schemas.microsoft.com/office/drawing/2014/main" id="{2BE3EA17-100D-442E-BD9A-855A164701A7}"/>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38" name="Rectangle 225">
              <a:extLst>
                <a:ext uri="{FF2B5EF4-FFF2-40B4-BE49-F238E27FC236}">
                  <a16:creationId xmlns:a16="http://schemas.microsoft.com/office/drawing/2014/main" id="{056E9A21-A50A-45BF-9B99-67F3EECE42F8}"/>
                </a:ext>
              </a:extLst>
            </p:cNvPr>
            <p:cNvSpPr>
              <a:spLocks noChangeArrowheads="1"/>
            </p:cNvSpPr>
            <p:nvPr/>
          </p:nvSpPr>
          <p:spPr bwMode="auto">
            <a:xfrm>
              <a:off x="4209" y="693"/>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5674" name="Group 226">
              <a:extLst>
                <a:ext uri="{FF2B5EF4-FFF2-40B4-BE49-F238E27FC236}">
                  <a16:creationId xmlns:a16="http://schemas.microsoft.com/office/drawing/2014/main" id="{0EAAD4FA-1872-4175-8B19-B438045DEA7D}"/>
                </a:ext>
              </a:extLst>
            </p:cNvPr>
            <p:cNvGrpSpPr>
              <a:grpSpLocks/>
            </p:cNvGrpSpPr>
            <p:nvPr/>
          </p:nvGrpSpPr>
          <p:grpSpPr bwMode="auto">
            <a:xfrm>
              <a:off x="4749" y="668"/>
              <a:ext cx="581" cy="145"/>
              <a:chOff x="614" y="2568"/>
              <a:chExt cx="725" cy="139"/>
            </a:xfrm>
          </p:grpSpPr>
          <p:sp>
            <p:nvSpPr>
              <p:cNvPr id="11364" name="AutoShape 227">
                <a:extLst>
                  <a:ext uri="{FF2B5EF4-FFF2-40B4-BE49-F238E27FC236}">
                    <a16:creationId xmlns:a16="http://schemas.microsoft.com/office/drawing/2014/main" id="{A94D540D-96F1-41E8-94AD-CC94B4753B4C}"/>
                  </a:ext>
                </a:extLst>
              </p:cNvPr>
              <p:cNvSpPr>
                <a:spLocks noChangeArrowheads="1"/>
              </p:cNvSpPr>
              <p:nvPr/>
            </p:nvSpPr>
            <p:spPr bwMode="auto">
              <a:xfrm>
                <a:off x="617" y="2567"/>
                <a:ext cx="724"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65" name="AutoShape 228">
                <a:extLst>
                  <a:ext uri="{FF2B5EF4-FFF2-40B4-BE49-F238E27FC236}">
                    <a16:creationId xmlns:a16="http://schemas.microsoft.com/office/drawing/2014/main" id="{A1E4137C-6163-4D89-AFE4-3C3C3DDAC67F}"/>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1340" name="Rectangle 229">
              <a:extLst>
                <a:ext uri="{FF2B5EF4-FFF2-40B4-BE49-F238E27FC236}">
                  <a16:creationId xmlns:a16="http://schemas.microsoft.com/office/drawing/2014/main" id="{21AD5917-0261-4D3C-AB62-CD49A5BEEB0B}"/>
                </a:ext>
              </a:extLst>
            </p:cNvPr>
            <p:cNvSpPr>
              <a:spLocks noChangeArrowheads="1"/>
            </p:cNvSpPr>
            <p:nvPr/>
          </p:nvSpPr>
          <p:spPr bwMode="auto">
            <a:xfrm>
              <a:off x="4222" y="101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5676" name="Group 230">
              <a:extLst>
                <a:ext uri="{FF2B5EF4-FFF2-40B4-BE49-F238E27FC236}">
                  <a16:creationId xmlns:a16="http://schemas.microsoft.com/office/drawing/2014/main" id="{54454209-86BD-4283-8FFF-10592BB77560}"/>
                </a:ext>
              </a:extLst>
            </p:cNvPr>
            <p:cNvGrpSpPr>
              <a:grpSpLocks/>
            </p:cNvGrpSpPr>
            <p:nvPr/>
          </p:nvGrpSpPr>
          <p:grpSpPr bwMode="auto">
            <a:xfrm>
              <a:off x="4747" y="994"/>
              <a:ext cx="581" cy="134"/>
              <a:chOff x="614" y="2568"/>
              <a:chExt cx="725" cy="139"/>
            </a:xfrm>
          </p:grpSpPr>
          <p:sp>
            <p:nvSpPr>
              <p:cNvPr id="11362" name="AutoShape 231">
                <a:extLst>
                  <a:ext uri="{FF2B5EF4-FFF2-40B4-BE49-F238E27FC236}">
                    <a16:creationId xmlns:a16="http://schemas.microsoft.com/office/drawing/2014/main" id="{A549F107-B494-4615-BFF9-BC6E2855D6CF}"/>
                  </a:ext>
                </a:extLst>
              </p:cNvPr>
              <p:cNvSpPr>
                <a:spLocks noChangeArrowheads="1"/>
              </p:cNvSpPr>
              <p:nvPr/>
            </p:nvSpPr>
            <p:spPr bwMode="auto">
              <a:xfrm>
                <a:off x="612" y="2570"/>
                <a:ext cx="724" cy="16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63" name="AutoShape 232">
                <a:extLst>
                  <a:ext uri="{FF2B5EF4-FFF2-40B4-BE49-F238E27FC236}">
                    <a16:creationId xmlns:a16="http://schemas.microsoft.com/office/drawing/2014/main" id="{08E796F4-5BBC-455B-B974-694679D4F54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1342" name="Rectangle 233">
              <a:extLst>
                <a:ext uri="{FF2B5EF4-FFF2-40B4-BE49-F238E27FC236}">
                  <a16:creationId xmlns:a16="http://schemas.microsoft.com/office/drawing/2014/main" id="{EA983321-E2BE-4ECE-949F-F671481A72A9}"/>
                </a:ext>
              </a:extLst>
            </p:cNvPr>
            <p:cNvSpPr>
              <a:spLocks noChangeArrowheads="1"/>
            </p:cNvSpPr>
            <p:nvPr/>
          </p:nvSpPr>
          <p:spPr bwMode="auto">
            <a:xfrm>
              <a:off x="4216" y="135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43" name="Rectangle 234">
              <a:extLst>
                <a:ext uri="{FF2B5EF4-FFF2-40B4-BE49-F238E27FC236}">
                  <a16:creationId xmlns:a16="http://schemas.microsoft.com/office/drawing/2014/main" id="{CA24D3ED-A46C-4165-BC89-BA5425464C3A}"/>
                </a:ext>
              </a:extLst>
            </p:cNvPr>
            <p:cNvSpPr>
              <a:spLocks noChangeArrowheads="1"/>
            </p:cNvSpPr>
            <p:nvPr/>
          </p:nvSpPr>
          <p:spPr bwMode="auto">
            <a:xfrm>
              <a:off x="4228" y="1654"/>
              <a:ext cx="593"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5679" name="Group 235">
              <a:extLst>
                <a:ext uri="{FF2B5EF4-FFF2-40B4-BE49-F238E27FC236}">
                  <a16:creationId xmlns:a16="http://schemas.microsoft.com/office/drawing/2014/main" id="{9735E144-E542-44B1-8DF0-E9C199E5E294}"/>
                </a:ext>
              </a:extLst>
            </p:cNvPr>
            <p:cNvGrpSpPr>
              <a:grpSpLocks/>
            </p:cNvGrpSpPr>
            <p:nvPr/>
          </p:nvGrpSpPr>
          <p:grpSpPr bwMode="auto">
            <a:xfrm>
              <a:off x="4735" y="1627"/>
              <a:ext cx="582" cy="151"/>
              <a:chOff x="614" y="2568"/>
              <a:chExt cx="725" cy="139"/>
            </a:xfrm>
          </p:grpSpPr>
          <p:sp>
            <p:nvSpPr>
              <p:cNvPr id="11360" name="AutoShape 236">
                <a:extLst>
                  <a:ext uri="{FF2B5EF4-FFF2-40B4-BE49-F238E27FC236}">
                    <a16:creationId xmlns:a16="http://schemas.microsoft.com/office/drawing/2014/main" id="{5CF275E3-47EC-44FA-AC1D-CF14938ED276}"/>
                  </a:ext>
                </a:extLst>
              </p:cNvPr>
              <p:cNvSpPr>
                <a:spLocks noChangeArrowheads="1"/>
              </p:cNvSpPr>
              <p:nvPr/>
            </p:nvSpPr>
            <p:spPr bwMode="auto">
              <a:xfrm>
                <a:off x="611" y="2568"/>
                <a:ext cx="730"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61" name="AutoShape 237">
                <a:extLst>
                  <a:ext uri="{FF2B5EF4-FFF2-40B4-BE49-F238E27FC236}">
                    <a16:creationId xmlns:a16="http://schemas.microsoft.com/office/drawing/2014/main" id="{0486C8C3-93C2-4DB9-8B62-369BE5DC3D1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5680" name="Freeform 238">
              <a:extLst>
                <a:ext uri="{FF2B5EF4-FFF2-40B4-BE49-F238E27FC236}">
                  <a16:creationId xmlns:a16="http://schemas.microsoft.com/office/drawing/2014/main" id="{25271618-1E7C-40CC-BC2D-0CC36352D39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5681" name="Group 239">
              <a:extLst>
                <a:ext uri="{FF2B5EF4-FFF2-40B4-BE49-F238E27FC236}">
                  <a16:creationId xmlns:a16="http://schemas.microsoft.com/office/drawing/2014/main" id="{201B508B-31DD-43C1-AC39-373D4E357AAA}"/>
                </a:ext>
              </a:extLst>
            </p:cNvPr>
            <p:cNvGrpSpPr>
              <a:grpSpLocks/>
            </p:cNvGrpSpPr>
            <p:nvPr/>
          </p:nvGrpSpPr>
          <p:grpSpPr bwMode="auto">
            <a:xfrm>
              <a:off x="4739" y="1327"/>
              <a:ext cx="582" cy="139"/>
              <a:chOff x="614" y="2568"/>
              <a:chExt cx="725" cy="139"/>
            </a:xfrm>
          </p:grpSpPr>
          <p:sp>
            <p:nvSpPr>
              <p:cNvPr id="11358" name="AutoShape 240">
                <a:extLst>
                  <a:ext uri="{FF2B5EF4-FFF2-40B4-BE49-F238E27FC236}">
                    <a16:creationId xmlns:a16="http://schemas.microsoft.com/office/drawing/2014/main" id="{8553B3C5-0D5C-4AB5-A67F-8A959289C3D5}"/>
                  </a:ext>
                </a:extLst>
              </p:cNvPr>
              <p:cNvSpPr>
                <a:spLocks noChangeArrowheads="1"/>
              </p:cNvSpPr>
              <p:nvPr/>
            </p:nvSpPr>
            <p:spPr bwMode="auto">
              <a:xfrm>
                <a:off x="614" y="2566"/>
                <a:ext cx="723"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59" name="AutoShape 241">
                <a:extLst>
                  <a:ext uri="{FF2B5EF4-FFF2-40B4-BE49-F238E27FC236}">
                    <a16:creationId xmlns:a16="http://schemas.microsoft.com/office/drawing/2014/main" id="{4B5E8A60-4BE1-4514-94BC-7CC0C939F390}"/>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1347" name="Rectangle 242">
              <a:extLst>
                <a:ext uri="{FF2B5EF4-FFF2-40B4-BE49-F238E27FC236}">
                  <a16:creationId xmlns:a16="http://schemas.microsoft.com/office/drawing/2014/main" id="{CD5F59C2-2C06-4874-AE0B-C4E726DE4C8A}"/>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5683" name="Freeform 243">
              <a:extLst>
                <a:ext uri="{FF2B5EF4-FFF2-40B4-BE49-F238E27FC236}">
                  <a16:creationId xmlns:a16="http://schemas.microsoft.com/office/drawing/2014/main" id="{E85984F7-2029-4816-9038-654AC9F41A55}"/>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84" name="Freeform 244">
              <a:extLst>
                <a:ext uri="{FF2B5EF4-FFF2-40B4-BE49-F238E27FC236}">
                  <a16:creationId xmlns:a16="http://schemas.microsoft.com/office/drawing/2014/main" id="{A650F5F2-AA2A-4BD1-8ACB-B5255BA25C8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50" name="Oval 245">
              <a:extLst>
                <a:ext uri="{FF2B5EF4-FFF2-40B4-BE49-F238E27FC236}">
                  <a16:creationId xmlns:a16="http://schemas.microsoft.com/office/drawing/2014/main" id="{1DD3E04D-D5D2-416A-8C0C-1430E355B73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5686" name="Freeform 246">
              <a:extLst>
                <a:ext uri="{FF2B5EF4-FFF2-40B4-BE49-F238E27FC236}">
                  <a16:creationId xmlns:a16="http://schemas.microsoft.com/office/drawing/2014/main" id="{BBAED9F9-2EA1-4104-9CB4-EF4400BF572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52" name="AutoShape 247">
              <a:extLst>
                <a:ext uri="{FF2B5EF4-FFF2-40B4-BE49-F238E27FC236}">
                  <a16:creationId xmlns:a16="http://schemas.microsoft.com/office/drawing/2014/main" id="{537D8FFB-7BC6-4327-81FC-F290CA4F5E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53" name="AutoShape 248">
              <a:extLst>
                <a:ext uri="{FF2B5EF4-FFF2-40B4-BE49-F238E27FC236}">
                  <a16:creationId xmlns:a16="http://schemas.microsoft.com/office/drawing/2014/main" id="{EFB2973C-4F05-4767-832C-7C02B9CE1FF8}"/>
                </a:ext>
              </a:extLst>
            </p:cNvPr>
            <p:cNvSpPr>
              <a:spLocks noChangeArrowheads="1"/>
            </p:cNvSpPr>
            <p:nvPr/>
          </p:nvSpPr>
          <p:spPr bwMode="auto">
            <a:xfrm>
              <a:off x="4203" y="2712"/>
              <a:ext cx="1072" cy="81"/>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54" name="Oval 249">
              <a:extLst>
                <a:ext uri="{FF2B5EF4-FFF2-40B4-BE49-F238E27FC236}">
                  <a16:creationId xmlns:a16="http://schemas.microsoft.com/office/drawing/2014/main" id="{3726172B-FA04-4807-9B02-474036AA15B7}"/>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55" name="Oval 250">
              <a:extLst>
                <a:ext uri="{FF2B5EF4-FFF2-40B4-BE49-F238E27FC236}">
                  <a16:creationId xmlns:a16="http://schemas.microsoft.com/office/drawing/2014/main" id="{B775DE90-56E4-42A2-A121-2CD06C86A53E}"/>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a:solidFill>
                  <a:srgbClr val="FF0000"/>
                </a:solidFill>
                <a:latin typeface="Arial" charset="0"/>
                <a:ea typeface="ＭＳ Ｐゴシック" charset="0"/>
                <a:cs typeface="Arial" charset="0"/>
              </a:endParaRPr>
            </a:p>
          </p:txBody>
        </p:sp>
        <p:sp>
          <p:nvSpPr>
            <p:cNvPr id="11356" name="Oval 251">
              <a:extLst>
                <a:ext uri="{FF2B5EF4-FFF2-40B4-BE49-F238E27FC236}">
                  <a16:creationId xmlns:a16="http://schemas.microsoft.com/office/drawing/2014/main" id="{166A3FCA-0F00-4CDB-BED7-56AE53A3BA93}"/>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1357" name="Rectangle 252">
              <a:extLst>
                <a:ext uri="{FF2B5EF4-FFF2-40B4-BE49-F238E27FC236}">
                  <a16:creationId xmlns:a16="http://schemas.microsoft.com/office/drawing/2014/main" id="{DFF7075C-F5CC-4608-9604-9F6E50D8D177}"/>
                </a:ext>
              </a:extLst>
            </p:cNvPr>
            <p:cNvSpPr>
              <a:spLocks noChangeArrowheads="1"/>
            </p:cNvSpPr>
            <p:nvPr/>
          </p:nvSpPr>
          <p:spPr bwMode="auto">
            <a:xfrm>
              <a:off x="5061" y="1837"/>
              <a:ext cx="88" cy="761"/>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Tree>
    <p:extLst>
      <p:ext uri="{BB962C8B-B14F-4D97-AF65-F5344CB8AC3E}">
        <p14:creationId xmlns:p14="http://schemas.microsoft.com/office/powerpoint/2010/main" val="37397046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417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183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4182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1837">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4179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1708">
                                            <p:txEl>
                                              <p:pRg st="0" end="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1708">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nodeType="clickEffect">
                                  <p:stCondLst>
                                    <p:cond delay="0"/>
                                  </p:stCondLst>
                                  <p:childTnLst>
                                    <p:set>
                                      <p:cBhvr>
                                        <p:cTn id="26" dur="1" fill="hold">
                                          <p:stCondLst>
                                            <p:cond delay="0"/>
                                          </p:stCondLst>
                                        </p:cTn>
                                        <p:tgtEl>
                                          <p:spTgt spid="241841"/>
                                        </p:tgtEl>
                                        <p:attrNameLst>
                                          <p:attrName>style.visibility</p:attrName>
                                        </p:attrNameLst>
                                      </p:cBhvr>
                                      <p:to>
                                        <p:strVal val="visible"/>
                                      </p:to>
                                    </p:set>
                                    <p:animEffect transition="in" filter="wipe(up)">
                                      <p:cBhvr>
                                        <p:cTn id="27" dur="500"/>
                                        <p:tgtEl>
                                          <p:spTgt spid="241841"/>
                                        </p:tgtEl>
                                      </p:cBhvr>
                                    </p:animEffect>
                                  </p:childTnLst>
                                </p:cTn>
                              </p:par>
                            </p:childTnLst>
                          </p:cTn>
                        </p:par>
                        <p:par>
                          <p:cTn id="28" fill="hold" nodeType="afterGroup">
                            <p:stCondLst>
                              <p:cond delay="500"/>
                            </p:stCondLst>
                            <p:childTnLst>
                              <p:par>
                                <p:cTn id="29" presetID="22" presetClass="entr" presetSubtype="8" fill="hold" nodeType="afterEffect">
                                  <p:stCondLst>
                                    <p:cond delay="0"/>
                                  </p:stCondLst>
                                  <p:childTnLst>
                                    <p:set>
                                      <p:cBhvr>
                                        <p:cTn id="30" dur="1" fill="hold">
                                          <p:stCondLst>
                                            <p:cond delay="0"/>
                                          </p:stCondLst>
                                        </p:cTn>
                                        <p:tgtEl>
                                          <p:spTgt spid="241844"/>
                                        </p:tgtEl>
                                        <p:attrNameLst>
                                          <p:attrName>style.visibility</p:attrName>
                                        </p:attrNameLst>
                                      </p:cBhvr>
                                      <p:to>
                                        <p:strVal val="visible"/>
                                      </p:to>
                                    </p:set>
                                    <p:animEffect transition="in" filter="wipe(left)">
                                      <p:cBhvr>
                                        <p:cTn id="31" dur="500"/>
                                        <p:tgtEl>
                                          <p:spTgt spid="241844"/>
                                        </p:tgtEl>
                                      </p:cBhvr>
                                    </p:animEffect>
                                  </p:childTnLst>
                                </p:cTn>
                              </p:par>
                              <p:par>
                                <p:cTn id="32" presetID="22" presetClass="entr" presetSubtype="8" fill="hold" nodeType="withEffect">
                                  <p:stCondLst>
                                    <p:cond delay="0"/>
                                  </p:stCondLst>
                                  <p:childTnLst>
                                    <p:set>
                                      <p:cBhvr>
                                        <p:cTn id="33" dur="1" fill="hold">
                                          <p:stCondLst>
                                            <p:cond delay="0"/>
                                          </p:stCondLst>
                                        </p:cTn>
                                        <p:tgtEl>
                                          <p:spTgt spid="241860"/>
                                        </p:tgtEl>
                                        <p:attrNameLst>
                                          <p:attrName>style.visibility</p:attrName>
                                        </p:attrNameLst>
                                      </p:cBhvr>
                                      <p:to>
                                        <p:strVal val="visible"/>
                                      </p:to>
                                    </p:set>
                                    <p:animEffect transition="in" filter="wipe(left)">
                                      <p:cBhvr>
                                        <p:cTn id="34" dur="500"/>
                                        <p:tgtEl>
                                          <p:spTgt spid="241860"/>
                                        </p:tgtEl>
                                      </p:cBhvr>
                                    </p:animEffect>
                                  </p:childTnLst>
                                </p:cTn>
                              </p:par>
                            </p:childTnLst>
                          </p:cTn>
                        </p:par>
                        <p:par>
                          <p:cTn id="35" fill="hold" nodeType="afterGroup">
                            <p:stCondLst>
                              <p:cond delay="1000"/>
                            </p:stCondLst>
                            <p:childTnLst>
                              <p:par>
                                <p:cTn id="36" presetID="22" presetClass="entr" presetSubtype="4" fill="hold" nodeType="afterEffect">
                                  <p:stCondLst>
                                    <p:cond delay="0"/>
                                  </p:stCondLst>
                                  <p:childTnLst>
                                    <p:set>
                                      <p:cBhvr>
                                        <p:cTn id="37" dur="1" fill="hold">
                                          <p:stCondLst>
                                            <p:cond delay="0"/>
                                          </p:stCondLst>
                                        </p:cTn>
                                        <p:tgtEl>
                                          <p:spTgt spid="241842"/>
                                        </p:tgtEl>
                                        <p:attrNameLst>
                                          <p:attrName>style.visibility</p:attrName>
                                        </p:attrNameLst>
                                      </p:cBhvr>
                                      <p:to>
                                        <p:strVal val="visible"/>
                                      </p:to>
                                    </p:set>
                                    <p:animEffect transition="in" filter="wipe(down)">
                                      <p:cBhvr>
                                        <p:cTn id="38" dur="500"/>
                                        <p:tgtEl>
                                          <p:spTgt spid="24184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1" fill="hold" nodeType="clickEffect">
                                  <p:stCondLst>
                                    <p:cond delay="0"/>
                                  </p:stCondLst>
                                  <p:childTnLst>
                                    <p:set>
                                      <p:cBhvr>
                                        <p:cTn id="42" dur="1" fill="hold">
                                          <p:stCondLst>
                                            <p:cond delay="0"/>
                                          </p:stCondLst>
                                        </p:cTn>
                                        <p:tgtEl>
                                          <p:spTgt spid="241845"/>
                                        </p:tgtEl>
                                        <p:attrNameLst>
                                          <p:attrName>style.visibility</p:attrName>
                                        </p:attrNameLst>
                                      </p:cBhvr>
                                      <p:to>
                                        <p:strVal val="visible"/>
                                      </p:to>
                                    </p:set>
                                    <p:animEffect transition="in" filter="wipe(up)">
                                      <p:cBhvr>
                                        <p:cTn id="43" dur="500"/>
                                        <p:tgtEl>
                                          <p:spTgt spid="241845"/>
                                        </p:tgtEl>
                                      </p:cBhvr>
                                    </p:animEffect>
                                  </p:childTnLst>
                                </p:cTn>
                              </p:par>
                            </p:childTnLst>
                          </p:cTn>
                        </p:par>
                        <p:par>
                          <p:cTn id="44" fill="hold" nodeType="afterGroup">
                            <p:stCondLst>
                              <p:cond delay="500"/>
                            </p:stCondLst>
                            <p:childTnLst>
                              <p:par>
                                <p:cTn id="45" presetID="22" presetClass="entr" presetSubtype="2" fill="hold" nodeType="afterEffect">
                                  <p:stCondLst>
                                    <p:cond delay="0"/>
                                  </p:stCondLst>
                                  <p:childTnLst>
                                    <p:set>
                                      <p:cBhvr>
                                        <p:cTn id="46" dur="1" fill="hold">
                                          <p:stCondLst>
                                            <p:cond delay="0"/>
                                          </p:stCondLst>
                                        </p:cTn>
                                        <p:tgtEl>
                                          <p:spTgt spid="241846"/>
                                        </p:tgtEl>
                                        <p:attrNameLst>
                                          <p:attrName>style.visibility</p:attrName>
                                        </p:attrNameLst>
                                      </p:cBhvr>
                                      <p:to>
                                        <p:strVal val="visible"/>
                                      </p:to>
                                    </p:set>
                                    <p:animEffect transition="in" filter="wipe(right)">
                                      <p:cBhvr>
                                        <p:cTn id="47" dur="500"/>
                                        <p:tgtEl>
                                          <p:spTgt spid="241846"/>
                                        </p:tgtEl>
                                      </p:cBhvr>
                                    </p:animEffect>
                                  </p:childTnLst>
                                </p:cTn>
                              </p:par>
                              <p:par>
                                <p:cTn id="48" presetID="22" presetClass="entr" presetSubtype="2" fill="hold" nodeType="withEffect">
                                  <p:stCondLst>
                                    <p:cond delay="0"/>
                                  </p:stCondLst>
                                  <p:childTnLst>
                                    <p:set>
                                      <p:cBhvr>
                                        <p:cTn id="49" dur="1" fill="hold">
                                          <p:stCondLst>
                                            <p:cond delay="0"/>
                                          </p:stCondLst>
                                        </p:cTn>
                                        <p:tgtEl>
                                          <p:spTgt spid="241865"/>
                                        </p:tgtEl>
                                        <p:attrNameLst>
                                          <p:attrName>style.visibility</p:attrName>
                                        </p:attrNameLst>
                                      </p:cBhvr>
                                      <p:to>
                                        <p:strVal val="visible"/>
                                      </p:to>
                                    </p:set>
                                    <p:animEffect transition="in" filter="wipe(right)">
                                      <p:cBhvr>
                                        <p:cTn id="50" dur="500"/>
                                        <p:tgtEl>
                                          <p:spTgt spid="241865"/>
                                        </p:tgtEl>
                                      </p:cBhvr>
                                    </p:animEffect>
                                  </p:childTnLst>
                                </p:cTn>
                              </p:par>
                            </p:childTnLst>
                          </p:cTn>
                        </p:par>
                        <p:par>
                          <p:cTn id="51" fill="hold" nodeType="afterGroup">
                            <p:stCondLst>
                              <p:cond delay="1000"/>
                            </p:stCondLst>
                            <p:childTnLst>
                              <p:par>
                                <p:cTn id="52" presetID="22" presetClass="entr" presetSubtype="4" fill="hold" nodeType="afterEffect">
                                  <p:stCondLst>
                                    <p:cond delay="0"/>
                                  </p:stCondLst>
                                  <p:childTnLst>
                                    <p:set>
                                      <p:cBhvr>
                                        <p:cTn id="53" dur="1" fill="hold">
                                          <p:stCondLst>
                                            <p:cond delay="0"/>
                                          </p:stCondLst>
                                        </p:cTn>
                                        <p:tgtEl>
                                          <p:spTgt spid="241847"/>
                                        </p:tgtEl>
                                        <p:attrNameLst>
                                          <p:attrName>style.visibility</p:attrName>
                                        </p:attrNameLst>
                                      </p:cBhvr>
                                      <p:to>
                                        <p:strVal val="visible"/>
                                      </p:to>
                                    </p:set>
                                    <p:animEffect transition="in" filter="wipe(down)">
                                      <p:cBhvr>
                                        <p:cTn id="54" dur="500"/>
                                        <p:tgtEl>
                                          <p:spTgt spid="24184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1" fill="hold" nodeType="clickEffect">
                                  <p:stCondLst>
                                    <p:cond delay="0"/>
                                  </p:stCondLst>
                                  <p:childTnLst>
                                    <p:set>
                                      <p:cBhvr>
                                        <p:cTn id="58" dur="1" fill="hold">
                                          <p:stCondLst>
                                            <p:cond delay="0"/>
                                          </p:stCondLst>
                                        </p:cTn>
                                        <p:tgtEl>
                                          <p:spTgt spid="241851"/>
                                        </p:tgtEl>
                                        <p:attrNameLst>
                                          <p:attrName>style.visibility</p:attrName>
                                        </p:attrNameLst>
                                      </p:cBhvr>
                                      <p:to>
                                        <p:strVal val="visible"/>
                                      </p:to>
                                    </p:set>
                                    <p:animEffect transition="in" filter="wipe(up)">
                                      <p:cBhvr>
                                        <p:cTn id="59" dur="500"/>
                                        <p:tgtEl>
                                          <p:spTgt spid="241851"/>
                                        </p:tgtEl>
                                      </p:cBhvr>
                                    </p:animEffect>
                                  </p:childTnLst>
                                </p:cTn>
                              </p:par>
                            </p:childTnLst>
                          </p:cTn>
                        </p:par>
                        <p:par>
                          <p:cTn id="60" fill="hold" nodeType="afterGroup">
                            <p:stCondLst>
                              <p:cond delay="500"/>
                            </p:stCondLst>
                            <p:childTnLst>
                              <p:par>
                                <p:cTn id="61" presetID="22" presetClass="entr" presetSubtype="8" fill="hold" nodeType="afterEffect">
                                  <p:stCondLst>
                                    <p:cond delay="0"/>
                                  </p:stCondLst>
                                  <p:childTnLst>
                                    <p:set>
                                      <p:cBhvr>
                                        <p:cTn id="62" dur="1" fill="hold">
                                          <p:stCondLst>
                                            <p:cond delay="0"/>
                                          </p:stCondLst>
                                        </p:cTn>
                                        <p:tgtEl>
                                          <p:spTgt spid="241853"/>
                                        </p:tgtEl>
                                        <p:attrNameLst>
                                          <p:attrName>style.visibility</p:attrName>
                                        </p:attrNameLst>
                                      </p:cBhvr>
                                      <p:to>
                                        <p:strVal val="visible"/>
                                      </p:to>
                                    </p:set>
                                    <p:animEffect transition="in" filter="wipe(left)">
                                      <p:cBhvr>
                                        <p:cTn id="63" dur="500"/>
                                        <p:tgtEl>
                                          <p:spTgt spid="241853"/>
                                        </p:tgtEl>
                                      </p:cBhvr>
                                    </p:animEffect>
                                  </p:childTnLst>
                                </p:cTn>
                              </p:par>
                              <p:par>
                                <p:cTn id="64" presetID="22" presetClass="entr" presetSubtype="8" fill="hold" nodeType="withEffect">
                                  <p:stCondLst>
                                    <p:cond delay="0"/>
                                  </p:stCondLst>
                                  <p:childTnLst>
                                    <p:set>
                                      <p:cBhvr>
                                        <p:cTn id="65" dur="1" fill="hold">
                                          <p:stCondLst>
                                            <p:cond delay="0"/>
                                          </p:stCondLst>
                                        </p:cTn>
                                        <p:tgtEl>
                                          <p:spTgt spid="241866"/>
                                        </p:tgtEl>
                                        <p:attrNameLst>
                                          <p:attrName>style.visibility</p:attrName>
                                        </p:attrNameLst>
                                      </p:cBhvr>
                                      <p:to>
                                        <p:strVal val="visible"/>
                                      </p:to>
                                    </p:set>
                                    <p:animEffect transition="in" filter="wipe(left)">
                                      <p:cBhvr>
                                        <p:cTn id="66" dur="500"/>
                                        <p:tgtEl>
                                          <p:spTgt spid="241866"/>
                                        </p:tgtEl>
                                      </p:cBhvr>
                                    </p:animEffect>
                                  </p:childTnLst>
                                </p:cTn>
                              </p:par>
                            </p:childTnLst>
                          </p:cTn>
                        </p:par>
                        <p:par>
                          <p:cTn id="67" fill="hold" nodeType="afterGroup">
                            <p:stCondLst>
                              <p:cond delay="1000"/>
                            </p:stCondLst>
                            <p:childTnLst>
                              <p:par>
                                <p:cTn id="68" presetID="22" presetClass="entr" presetSubtype="4" fill="hold" nodeType="afterEffect">
                                  <p:stCondLst>
                                    <p:cond delay="0"/>
                                  </p:stCondLst>
                                  <p:childTnLst>
                                    <p:set>
                                      <p:cBhvr>
                                        <p:cTn id="69" dur="1" fill="hold">
                                          <p:stCondLst>
                                            <p:cond delay="0"/>
                                          </p:stCondLst>
                                        </p:cTn>
                                        <p:tgtEl>
                                          <p:spTgt spid="241849"/>
                                        </p:tgtEl>
                                        <p:attrNameLst>
                                          <p:attrName>style.visibility</p:attrName>
                                        </p:attrNameLst>
                                      </p:cBhvr>
                                      <p:to>
                                        <p:strVal val="visible"/>
                                      </p:to>
                                    </p:set>
                                    <p:animEffect transition="in" filter="wipe(down)">
                                      <p:cBhvr>
                                        <p:cTn id="70" dur="500"/>
                                        <p:tgtEl>
                                          <p:spTgt spid="241849"/>
                                        </p:tgtEl>
                                      </p:cBhvr>
                                    </p:animEffect>
                                  </p:childTnLst>
                                </p:cTn>
                              </p:par>
                            </p:childTnLst>
                          </p:cTn>
                        </p:par>
                        <p:par>
                          <p:cTn id="71" fill="hold" nodeType="afterGroup">
                            <p:stCondLst>
                              <p:cond delay="1500"/>
                            </p:stCondLst>
                            <p:childTnLst>
                              <p:par>
                                <p:cTn id="72" presetID="22" presetClass="entr" presetSubtype="1" fill="hold" nodeType="afterEffect">
                                  <p:stCondLst>
                                    <p:cond delay="0"/>
                                  </p:stCondLst>
                                  <p:childTnLst>
                                    <p:set>
                                      <p:cBhvr>
                                        <p:cTn id="73" dur="1" fill="hold">
                                          <p:stCondLst>
                                            <p:cond delay="0"/>
                                          </p:stCondLst>
                                        </p:cTn>
                                        <p:tgtEl>
                                          <p:spTgt spid="241848"/>
                                        </p:tgtEl>
                                        <p:attrNameLst>
                                          <p:attrName>style.visibility</p:attrName>
                                        </p:attrNameLst>
                                      </p:cBhvr>
                                      <p:to>
                                        <p:strVal val="visible"/>
                                      </p:to>
                                    </p:set>
                                    <p:animEffect transition="in" filter="wipe(up)">
                                      <p:cBhvr>
                                        <p:cTn id="74" dur="500"/>
                                        <p:tgtEl>
                                          <p:spTgt spid="241848"/>
                                        </p:tgtEl>
                                      </p:cBhvr>
                                    </p:animEffect>
                                  </p:childTnLst>
                                </p:cTn>
                              </p:par>
                            </p:childTnLst>
                          </p:cTn>
                        </p:par>
                        <p:par>
                          <p:cTn id="75" fill="hold" nodeType="afterGroup">
                            <p:stCondLst>
                              <p:cond delay="2000"/>
                            </p:stCondLst>
                            <p:childTnLst>
                              <p:par>
                                <p:cTn id="76" presetID="22" presetClass="entr" presetSubtype="2" fill="hold" nodeType="afterEffect">
                                  <p:stCondLst>
                                    <p:cond delay="0"/>
                                  </p:stCondLst>
                                  <p:childTnLst>
                                    <p:set>
                                      <p:cBhvr>
                                        <p:cTn id="77" dur="1" fill="hold">
                                          <p:stCondLst>
                                            <p:cond delay="0"/>
                                          </p:stCondLst>
                                        </p:cTn>
                                        <p:tgtEl>
                                          <p:spTgt spid="241852"/>
                                        </p:tgtEl>
                                        <p:attrNameLst>
                                          <p:attrName>style.visibility</p:attrName>
                                        </p:attrNameLst>
                                      </p:cBhvr>
                                      <p:to>
                                        <p:strVal val="visible"/>
                                      </p:to>
                                    </p:set>
                                    <p:animEffect transition="in" filter="wipe(right)">
                                      <p:cBhvr>
                                        <p:cTn id="78" dur="500"/>
                                        <p:tgtEl>
                                          <p:spTgt spid="241852"/>
                                        </p:tgtEl>
                                      </p:cBhvr>
                                    </p:animEffect>
                                  </p:childTnLst>
                                </p:cTn>
                              </p:par>
                              <p:par>
                                <p:cTn id="79" presetID="22" presetClass="entr" presetSubtype="2" fill="hold" nodeType="withEffect">
                                  <p:stCondLst>
                                    <p:cond delay="0"/>
                                  </p:stCondLst>
                                  <p:childTnLst>
                                    <p:set>
                                      <p:cBhvr>
                                        <p:cTn id="80" dur="1" fill="hold">
                                          <p:stCondLst>
                                            <p:cond delay="0"/>
                                          </p:stCondLst>
                                        </p:cTn>
                                        <p:tgtEl>
                                          <p:spTgt spid="241870"/>
                                        </p:tgtEl>
                                        <p:attrNameLst>
                                          <p:attrName>style.visibility</p:attrName>
                                        </p:attrNameLst>
                                      </p:cBhvr>
                                      <p:to>
                                        <p:strVal val="visible"/>
                                      </p:to>
                                    </p:set>
                                    <p:animEffect transition="in" filter="wipe(right)">
                                      <p:cBhvr>
                                        <p:cTn id="81" dur="500"/>
                                        <p:tgtEl>
                                          <p:spTgt spid="241870"/>
                                        </p:tgtEl>
                                      </p:cBhvr>
                                    </p:animEffect>
                                  </p:childTnLst>
                                </p:cTn>
                              </p:par>
                            </p:childTnLst>
                          </p:cTn>
                        </p:par>
                        <p:par>
                          <p:cTn id="82" fill="hold" nodeType="afterGroup">
                            <p:stCondLst>
                              <p:cond delay="2500"/>
                            </p:stCondLst>
                            <p:childTnLst>
                              <p:par>
                                <p:cTn id="83" presetID="22" presetClass="entr" presetSubtype="4" fill="hold" nodeType="afterEffect">
                                  <p:stCondLst>
                                    <p:cond delay="0"/>
                                  </p:stCondLst>
                                  <p:childTnLst>
                                    <p:set>
                                      <p:cBhvr>
                                        <p:cTn id="84" dur="1" fill="hold">
                                          <p:stCondLst>
                                            <p:cond delay="0"/>
                                          </p:stCondLst>
                                        </p:cTn>
                                        <p:tgtEl>
                                          <p:spTgt spid="241850"/>
                                        </p:tgtEl>
                                        <p:attrNameLst>
                                          <p:attrName>style.visibility</p:attrName>
                                        </p:attrNameLst>
                                      </p:cBhvr>
                                      <p:to>
                                        <p:strVal val="visible"/>
                                      </p:to>
                                    </p:set>
                                    <p:animEffect transition="in" filter="wipe(down)">
                                      <p:cBhvr>
                                        <p:cTn id="85" dur="500"/>
                                        <p:tgtEl>
                                          <p:spTgt spid="2418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708" grpId="0" build="p"/>
      <p:bldP spid="24183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Footer Placeholder 5">
            <a:extLst>
              <a:ext uri="{FF2B5EF4-FFF2-40B4-BE49-F238E27FC236}">
                <a16:creationId xmlns:a16="http://schemas.microsoft.com/office/drawing/2014/main" id="{A7B2AE02-A8E7-4E31-B41F-D7FBDA3C0219}"/>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12292" name="Rectangle 2">
            <a:extLst>
              <a:ext uri="{FF2B5EF4-FFF2-40B4-BE49-F238E27FC236}">
                <a16:creationId xmlns:a16="http://schemas.microsoft.com/office/drawing/2014/main" id="{1EFA546B-A4B0-48A8-B94C-19CD07BEFC6E}"/>
              </a:ext>
            </a:extLst>
          </p:cNvPr>
          <p:cNvSpPr>
            <a:spLocks noGrp="1" noChangeArrowheads="1"/>
          </p:cNvSpPr>
          <p:nvPr>
            <p:ph type="title"/>
          </p:nvPr>
        </p:nvSpPr>
        <p:spPr/>
        <p:txBody>
          <a:bodyPr/>
          <a:lstStyle/>
          <a:p>
            <a:pPr>
              <a:defRPr/>
            </a:pPr>
            <a:r>
              <a:rPr lang="en-US">
                <a:ea typeface="ＭＳ Ｐゴシック" charset="0"/>
                <a:cs typeface="+mj-cs"/>
              </a:rPr>
              <a:t>Connection-oriented demux</a:t>
            </a:r>
          </a:p>
        </p:txBody>
      </p:sp>
      <p:sp>
        <p:nvSpPr>
          <p:cNvPr id="12293" name="Rectangle 3">
            <a:extLst>
              <a:ext uri="{FF2B5EF4-FFF2-40B4-BE49-F238E27FC236}">
                <a16:creationId xmlns:a16="http://schemas.microsoft.com/office/drawing/2014/main" id="{C0DCFDBD-4C6E-46BC-A21A-93634A48BDCF}"/>
              </a:ext>
            </a:extLst>
          </p:cNvPr>
          <p:cNvSpPr>
            <a:spLocks noGrp="1" noChangeArrowheads="1"/>
          </p:cNvSpPr>
          <p:nvPr>
            <p:ph type="body" sz="half" idx="1"/>
          </p:nvPr>
        </p:nvSpPr>
        <p:spPr>
          <a:xfrm>
            <a:off x="1905000" y="1600200"/>
            <a:ext cx="3962400" cy="4648200"/>
          </a:xfrm>
        </p:spPr>
        <p:txBody>
          <a:bodyPr/>
          <a:lstStyle/>
          <a:p>
            <a:pPr>
              <a:buFont typeface="Wingdings" charset="2"/>
              <a:buChar char="§"/>
              <a:defRPr/>
            </a:pPr>
            <a:r>
              <a:rPr lang="en-US">
                <a:ea typeface="ＭＳ Ｐゴシック" charset="0"/>
                <a:cs typeface="+mn-cs"/>
              </a:rPr>
              <a:t>TCP socket identified by 4-tuple: </a:t>
            </a:r>
          </a:p>
          <a:p>
            <a:pPr lvl="1">
              <a:buFont typeface="Arial"/>
              <a:buChar char="•"/>
              <a:defRPr/>
            </a:pPr>
            <a:r>
              <a:rPr lang="en-US">
                <a:solidFill>
                  <a:srgbClr val="CC0000"/>
                </a:solidFill>
                <a:ea typeface="ＭＳ Ｐゴシック" charset="0"/>
              </a:rPr>
              <a:t>source IP address</a:t>
            </a:r>
          </a:p>
          <a:p>
            <a:pPr lvl="1">
              <a:buFont typeface="Arial"/>
              <a:buChar char="•"/>
              <a:defRPr/>
            </a:pPr>
            <a:r>
              <a:rPr lang="en-US">
                <a:solidFill>
                  <a:srgbClr val="CC0000"/>
                </a:solidFill>
                <a:ea typeface="ＭＳ Ｐゴシック" charset="0"/>
              </a:rPr>
              <a:t>source port number</a:t>
            </a:r>
          </a:p>
          <a:p>
            <a:pPr lvl="1">
              <a:buFont typeface="Arial"/>
              <a:buChar char="•"/>
              <a:defRPr/>
            </a:pPr>
            <a:r>
              <a:rPr lang="en-US">
                <a:solidFill>
                  <a:srgbClr val="CC0000"/>
                </a:solidFill>
                <a:ea typeface="ＭＳ Ｐゴシック" charset="0"/>
              </a:rPr>
              <a:t>dest IP address</a:t>
            </a:r>
          </a:p>
          <a:p>
            <a:pPr lvl="1">
              <a:buFont typeface="Arial"/>
              <a:buChar char="•"/>
              <a:defRPr/>
            </a:pPr>
            <a:r>
              <a:rPr lang="en-US">
                <a:solidFill>
                  <a:srgbClr val="CC0000"/>
                </a:solidFill>
                <a:ea typeface="ＭＳ Ｐゴシック" charset="0"/>
              </a:rPr>
              <a:t>dest port number</a:t>
            </a:r>
          </a:p>
          <a:p>
            <a:pPr>
              <a:buFont typeface="Wingdings" charset="2"/>
              <a:buChar char="§"/>
              <a:defRPr/>
            </a:pPr>
            <a:r>
              <a:rPr lang="en-US">
                <a:ea typeface="ＭＳ Ｐゴシック" charset="0"/>
                <a:cs typeface="+mn-cs"/>
              </a:rPr>
              <a:t>demux: receiver uses all four values to direct segment to appropriate socket</a:t>
            </a:r>
          </a:p>
        </p:txBody>
      </p:sp>
      <p:sp>
        <p:nvSpPr>
          <p:cNvPr id="12294" name="Rectangle 4">
            <a:extLst>
              <a:ext uri="{FF2B5EF4-FFF2-40B4-BE49-F238E27FC236}">
                <a16:creationId xmlns:a16="http://schemas.microsoft.com/office/drawing/2014/main" id="{641FAAE6-A133-4190-A6F3-422AF16A7BEB}"/>
              </a:ext>
            </a:extLst>
          </p:cNvPr>
          <p:cNvSpPr>
            <a:spLocks noGrp="1" noChangeArrowheads="1"/>
          </p:cNvSpPr>
          <p:nvPr>
            <p:ph type="body" sz="half" idx="2"/>
          </p:nvPr>
        </p:nvSpPr>
        <p:spPr>
          <a:xfrm>
            <a:off x="6032500" y="1587500"/>
            <a:ext cx="4114800" cy="4648200"/>
          </a:xfrm>
        </p:spPr>
        <p:txBody>
          <a:bodyPr/>
          <a:lstStyle/>
          <a:p>
            <a:pPr>
              <a:buFont typeface="Wingdings" charset="2"/>
              <a:buChar char="§"/>
              <a:defRPr/>
            </a:pPr>
            <a:r>
              <a:rPr lang="en-US">
                <a:ea typeface="ＭＳ Ｐゴシック" charset="0"/>
                <a:cs typeface="+mn-cs"/>
              </a:rPr>
              <a:t>server host may support many simultaneous TCP sockets:</a:t>
            </a:r>
          </a:p>
          <a:p>
            <a:pPr lvl="1">
              <a:buFont typeface="Arial"/>
              <a:buChar char="•"/>
              <a:defRPr/>
            </a:pPr>
            <a:r>
              <a:rPr lang="en-US">
                <a:ea typeface="ＭＳ Ｐゴシック" charset="0"/>
              </a:rPr>
              <a:t>each socket identified by its own 4-tuple</a:t>
            </a:r>
          </a:p>
          <a:p>
            <a:pPr>
              <a:buFont typeface="Wingdings" charset="2"/>
              <a:buChar char="§"/>
              <a:defRPr/>
            </a:pPr>
            <a:r>
              <a:rPr lang="en-US">
                <a:ea typeface="ＭＳ Ｐゴシック" charset="0"/>
                <a:cs typeface="+mn-cs"/>
              </a:rPr>
              <a:t>web servers have different sockets for each connecting client</a:t>
            </a:r>
          </a:p>
          <a:p>
            <a:pPr lvl="1">
              <a:buFont typeface="Arial"/>
              <a:buChar char="•"/>
              <a:defRPr/>
            </a:pPr>
            <a:r>
              <a:rPr lang="en-US">
                <a:ea typeface="ＭＳ Ｐゴシック" charset="0"/>
              </a:rPr>
              <a:t>non-persistent HTTP will have different socket for each request</a:t>
            </a:r>
          </a:p>
        </p:txBody>
      </p:sp>
    </p:spTree>
    <p:extLst>
      <p:ext uri="{BB962C8B-B14F-4D97-AF65-F5344CB8AC3E}">
        <p14:creationId xmlns:p14="http://schemas.microsoft.com/office/powerpoint/2010/main" val="144957397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Footer Placeholder 4">
            <a:extLst>
              <a:ext uri="{FF2B5EF4-FFF2-40B4-BE49-F238E27FC236}">
                <a16:creationId xmlns:a16="http://schemas.microsoft.com/office/drawing/2014/main" id="{75C422AB-9BDA-4E7B-91A9-277A8E487D15}"/>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27651" name="Picture 159" descr="underline_base">
            <a:extLst>
              <a:ext uri="{FF2B5EF4-FFF2-40B4-BE49-F238E27FC236}">
                <a16:creationId xmlns:a16="http://schemas.microsoft.com/office/drawing/2014/main" id="{E9D50316-CE09-4F63-8093-2EF383485F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4201" y="881064"/>
            <a:ext cx="82280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Rectangle 3">
            <a:extLst>
              <a:ext uri="{FF2B5EF4-FFF2-40B4-BE49-F238E27FC236}">
                <a16:creationId xmlns:a16="http://schemas.microsoft.com/office/drawing/2014/main" id="{A35C3B5C-2117-40B3-9BAE-4B751D055820}"/>
              </a:ext>
            </a:extLst>
          </p:cNvPr>
          <p:cNvSpPr>
            <a:spLocks noGrp="1" noChangeArrowheads="1"/>
          </p:cNvSpPr>
          <p:nvPr>
            <p:ph type="title"/>
          </p:nvPr>
        </p:nvSpPr>
        <p:spPr>
          <a:xfrm>
            <a:off x="1768475" y="200025"/>
            <a:ext cx="8085138" cy="935038"/>
          </a:xfrm>
        </p:spPr>
        <p:txBody>
          <a:bodyPr/>
          <a:lstStyle/>
          <a:p>
            <a:pPr>
              <a:defRPr/>
            </a:pPr>
            <a:r>
              <a:rPr lang="en-US" sz="4000">
                <a:ea typeface="ＭＳ Ｐゴシック" charset="0"/>
              </a:rPr>
              <a:t>Connection-oriented demux: example</a:t>
            </a:r>
          </a:p>
        </p:txBody>
      </p:sp>
      <p:sp>
        <p:nvSpPr>
          <p:cNvPr id="27653" name="Freeform 5">
            <a:extLst>
              <a:ext uri="{FF2B5EF4-FFF2-40B4-BE49-F238E27FC236}">
                <a16:creationId xmlns:a16="http://schemas.microsoft.com/office/drawing/2014/main" id="{99C2E434-7DA4-44DB-9002-C5AEC8FAC9CF}"/>
              </a:ext>
            </a:extLst>
          </p:cNvPr>
          <p:cNvSpPr>
            <a:spLocks/>
          </p:cNvSpPr>
          <p:nvPr/>
        </p:nvSpPr>
        <p:spPr bwMode="auto">
          <a:xfrm>
            <a:off x="4343400" y="1765300"/>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4" name="Freeform 6">
            <a:extLst>
              <a:ext uri="{FF2B5EF4-FFF2-40B4-BE49-F238E27FC236}">
                <a16:creationId xmlns:a16="http://schemas.microsoft.com/office/drawing/2014/main" id="{C15662D3-7E7E-4E02-AF96-792E2FA7B6BC}"/>
              </a:ext>
            </a:extLst>
          </p:cNvPr>
          <p:cNvSpPr>
            <a:spLocks/>
          </p:cNvSpPr>
          <p:nvPr/>
        </p:nvSpPr>
        <p:spPr bwMode="auto">
          <a:xfrm>
            <a:off x="1941514" y="1944689"/>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5" name="Rectangle 23">
            <a:extLst>
              <a:ext uri="{FF2B5EF4-FFF2-40B4-BE49-F238E27FC236}">
                <a16:creationId xmlns:a16="http://schemas.microsoft.com/office/drawing/2014/main" id="{0796EFE1-8147-48EB-A4E4-3AC9A1199D13}"/>
              </a:ext>
            </a:extLst>
          </p:cNvPr>
          <p:cNvSpPr>
            <a:spLocks noChangeArrowheads="1"/>
          </p:cNvSpPr>
          <p:nvPr/>
        </p:nvSpPr>
        <p:spPr bwMode="auto">
          <a:xfrm>
            <a:off x="2457450" y="1911350"/>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7656" name="Rectangle 24">
            <a:extLst>
              <a:ext uri="{FF2B5EF4-FFF2-40B4-BE49-F238E27FC236}">
                <a16:creationId xmlns:a16="http://schemas.microsoft.com/office/drawing/2014/main" id="{999AAC85-C09E-4513-83C4-5283B3EFFC2E}"/>
              </a:ext>
            </a:extLst>
          </p:cNvPr>
          <p:cNvSpPr>
            <a:spLocks noChangeArrowheads="1"/>
          </p:cNvSpPr>
          <p:nvPr/>
        </p:nvSpPr>
        <p:spPr bwMode="auto">
          <a:xfrm>
            <a:off x="2419351" y="1965326"/>
            <a:ext cx="1273175"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7657" name="Line 25">
            <a:extLst>
              <a:ext uri="{FF2B5EF4-FFF2-40B4-BE49-F238E27FC236}">
                <a16:creationId xmlns:a16="http://schemas.microsoft.com/office/drawing/2014/main" id="{A1993C17-D858-42BC-BDC9-221C99593BE8}"/>
              </a:ext>
            </a:extLst>
          </p:cNvPr>
          <p:cNvSpPr>
            <a:spLocks noChangeShapeType="1"/>
          </p:cNvSpPr>
          <p:nvPr/>
        </p:nvSpPr>
        <p:spPr bwMode="auto">
          <a:xfrm>
            <a:off x="2428875" y="27257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58" name="Text Box 26">
            <a:extLst>
              <a:ext uri="{FF2B5EF4-FFF2-40B4-BE49-F238E27FC236}">
                <a16:creationId xmlns:a16="http://schemas.microsoft.com/office/drawing/2014/main" id="{B12BF9FB-B1A7-432E-895C-A187266D2471}"/>
              </a:ext>
            </a:extLst>
          </p:cNvPr>
          <p:cNvSpPr txBox="1">
            <a:spLocks noChangeArrowheads="1"/>
          </p:cNvSpPr>
          <p:nvPr/>
        </p:nvSpPr>
        <p:spPr bwMode="auto">
          <a:xfrm>
            <a:off x="2386014" y="270827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7659" name="Line 27">
            <a:extLst>
              <a:ext uri="{FF2B5EF4-FFF2-40B4-BE49-F238E27FC236}">
                <a16:creationId xmlns:a16="http://schemas.microsoft.com/office/drawing/2014/main" id="{DD6050EC-B500-4A0C-9A8E-8F05D9C8D8F6}"/>
              </a:ext>
            </a:extLst>
          </p:cNvPr>
          <p:cNvSpPr>
            <a:spLocks noChangeShapeType="1"/>
          </p:cNvSpPr>
          <p:nvPr/>
        </p:nvSpPr>
        <p:spPr bwMode="auto">
          <a:xfrm>
            <a:off x="2436813" y="304641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0" name="Line 28">
            <a:extLst>
              <a:ext uri="{FF2B5EF4-FFF2-40B4-BE49-F238E27FC236}">
                <a16:creationId xmlns:a16="http://schemas.microsoft.com/office/drawing/2014/main" id="{DB9A504E-26E4-4A11-BF5E-C5E9AD52392D}"/>
              </a:ext>
            </a:extLst>
          </p:cNvPr>
          <p:cNvSpPr>
            <a:spLocks noChangeShapeType="1"/>
          </p:cNvSpPr>
          <p:nvPr/>
        </p:nvSpPr>
        <p:spPr bwMode="auto">
          <a:xfrm>
            <a:off x="2422525" y="335597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1" name="Line 29">
            <a:extLst>
              <a:ext uri="{FF2B5EF4-FFF2-40B4-BE49-F238E27FC236}">
                <a16:creationId xmlns:a16="http://schemas.microsoft.com/office/drawing/2014/main" id="{34CA4952-7948-4098-8451-854988D18B9E}"/>
              </a:ext>
            </a:extLst>
          </p:cNvPr>
          <p:cNvSpPr>
            <a:spLocks noChangeShapeType="1"/>
          </p:cNvSpPr>
          <p:nvPr/>
        </p:nvSpPr>
        <p:spPr bwMode="auto">
          <a:xfrm>
            <a:off x="2422525" y="364172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7662" name="Text Box 26">
            <a:extLst>
              <a:ext uri="{FF2B5EF4-FFF2-40B4-BE49-F238E27FC236}">
                <a16:creationId xmlns:a16="http://schemas.microsoft.com/office/drawing/2014/main" id="{3F2A689D-D457-4DC1-BB0C-34DEA54B1F75}"/>
              </a:ext>
            </a:extLst>
          </p:cNvPr>
          <p:cNvSpPr txBox="1">
            <a:spLocks noChangeArrowheads="1"/>
          </p:cNvSpPr>
          <p:nvPr/>
        </p:nvSpPr>
        <p:spPr bwMode="auto">
          <a:xfrm>
            <a:off x="2420939" y="19558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7663" name="Text Box 26">
            <a:extLst>
              <a:ext uri="{FF2B5EF4-FFF2-40B4-BE49-F238E27FC236}">
                <a16:creationId xmlns:a16="http://schemas.microsoft.com/office/drawing/2014/main" id="{0F89ABAE-59F8-4A7E-BD42-5DD8C85503EA}"/>
              </a:ext>
            </a:extLst>
          </p:cNvPr>
          <p:cNvSpPr txBox="1">
            <a:spLocks noChangeArrowheads="1"/>
          </p:cNvSpPr>
          <p:nvPr/>
        </p:nvSpPr>
        <p:spPr bwMode="auto">
          <a:xfrm>
            <a:off x="2376489" y="361315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7664" name="Text Box 26">
            <a:extLst>
              <a:ext uri="{FF2B5EF4-FFF2-40B4-BE49-F238E27FC236}">
                <a16:creationId xmlns:a16="http://schemas.microsoft.com/office/drawing/2014/main" id="{8FE01F81-06B0-47B2-AEA0-118E3BDD1017}"/>
              </a:ext>
            </a:extLst>
          </p:cNvPr>
          <p:cNvSpPr txBox="1">
            <a:spLocks noChangeArrowheads="1"/>
          </p:cNvSpPr>
          <p:nvPr/>
        </p:nvSpPr>
        <p:spPr bwMode="auto">
          <a:xfrm>
            <a:off x="2395539" y="33274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7665" name="Text Box 26">
            <a:extLst>
              <a:ext uri="{FF2B5EF4-FFF2-40B4-BE49-F238E27FC236}">
                <a16:creationId xmlns:a16="http://schemas.microsoft.com/office/drawing/2014/main" id="{24785BF2-5A88-4947-A824-CD774D0F5465}"/>
              </a:ext>
            </a:extLst>
          </p:cNvPr>
          <p:cNvSpPr txBox="1">
            <a:spLocks noChangeArrowheads="1"/>
          </p:cNvSpPr>
          <p:nvPr/>
        </p:nvSpPr>
        <p:spPr bwMode="auto">
          <a:xfrm>
            <a:off x="2386014" y="30321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3331" name="Oval 19">
            <a:extLst>
              <a:ext uri="{FF2B5EF4-FFF2-40B4-BE49-F238E27FC236}">
                <a16:creationId xmlns:a16="http://schemas.microsoft.com/office/drawing/2014/main" id="{F6B7BC9E-85E3-46AA-93F9-CE2CAEEC4F51}"/>
              </a:ext>
            </a:extLst>
          </p:cNvPr>
          <p:cNvSpPr>
            <a:spLocks noChangeArrowheads="1"/>
          </p:cNvSpPr>
          <p:nvPr/>
        </p:nvSpPr>
        <p:spPr bwMode="auto">
          <a:xfrm>
            <a:off x="2755900" y="2241550"/>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P3</a:t>
            </a:r>
          </a:p>
        </p:txBody>
      </p:sp>
      <p:grpSp>
        <p:nvGrpSpPr>
          <p:cNvPr id="27667" name="Group 20">
            <a:extLst>
              <a:ext uri="{FF2B5EF4-FFF2-40B4-BE49-F238E27FC236}">
                <a16:creationId xmlns:a16="http://schemas.microsoft.com/office/drawing/2014/main" id="{8B1C2CEE-B5A4-407F-801E-4AF235A962BD}"/>
              </a:ext>
            </a:extLst>
          </p:cNvPr>
          <p:cNvGrpSpPr>
            <a:grpSpLocks/>
          </p:cNvGrpSpPr>
          <p:nvPr/>
        </p:nvGrpSpPr>
        <p:grpSpPr bwMode="auto">
          <a:xfrm>
            <a:off x="2724151" y="2565400"/>
            <a:ext cx="620713" cy="228600"/>
            <a:chOff x="1287" y="2524"/>
            <a:chExt cx="260" cy="100"/>
          </a:xfrm>
        </p:grpSpPr>
        <p:sp>
          <p:nvSpPr>
            <p:cNvPr id="13451" name="Rectangle 21">
              <a:extLst>
                <a:ext uri="{FF2B5EF4-FFF2-40B4-BE49-F238E27FC236}">
                  <a16:creationId xmlns:a16="http://schemas.microsoft.com/office/drawing/2014/main" id="{63B8215B-64C4-4C3B-96CD-B5CE14A9E5A1}"/>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52" name="Rectangle 22">
              <a:extLst>
                <a:ext uri="{FF2B5EF4-FFF2-40B4-BE49-F238E27FC236}">
                  <a16:creationId xmlns:a16="http://schemas.microsoft.com/office/drawing/2014/main" id="{492FBCDD-7061-4188-ACB0-596B577A7B22}"/>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53" name="Rectangle 23">
              <a:extLst>
                <a:ext uri="{FF2B5EF4-FFF2-40B4-BE49-F238E27FC236}">
                  <a16:creationId xmlns:a16="http://schemas.microsoft.com/office/drawing/2014/main" id="{954C9F11-A8CE-47A9-92FC-464A9040CF8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54" name="Rectangle 24">
              <a:extLst>
                <a:ext uri="{FF2B5EF4-FFF2-40B4-BE49-F238E27FC236}">
                  <a16:creationId xmlns:a16="http://schemas.microsoft.com/office/drawing/2014/main" id="{E92121C0-DFD7-4177-AB43-BE4F52207F6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7668" name="Rectangle 23">
            <a:extLst>
              <a:ext uri="{FF2B5EF4-FFF2-40B4-BE49-F238E27FC236}">
                <a16:creationId xmlns:a16="http://schemas.microsoft.com/office/drawing/2014/main" id="{69B1E74E-126D-4E56-8211-2BCA30422725}"/>
              </a:ext>
            </a:extLst>
          </p:cNvPr>
          <p:cNvSpPr>
            <a:spLocks noChangeArrowheads="1"/>
          </p:cNvSpPr>
          <p:nvPr/>
        </p:nvSpPr>
        <p:spPr bwMode="auto">
          <a:xfrm>
            <a:off x="4956175" y="1677988"/>
            <a:ext cx="2254250"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7669" name="Rectangle 24">
            <a:extLst>
              <a:ext uri="{FF2B5EF4-FFF2-40B4-BE49-F238E27FC236}">
                <a16:creationId xmlns:a16="http://schemas.microsoft.com/office/drawing/2014/main" id="{5556172F-F231-4750-9AD1-387536A06906}"/>
              </a:ext>
            </a:extLst>
          </p:cNvPr>
          <p:cNvSpPr>
            <a:spLocks noChangeArrowheads="1"/>
          </p:cNvSpPr>
          <p:nvPr/>
        </p:nvSpPr>
        <p:spPr bwMode="auto">
          <a:xfrm>
            <a:off x="4902201" y="1755776"/>
            <a:ext cx="2225675"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7670" name="Text Box 26">
            <a:extLst>
              <a:ext uri="{FF2B5EF4-FFF2-40B4-BE49-F238E27FC236}">
                <a16:creationId xmlns:a16="http://schemas.microsoft.com/office/drawing/2014/main" id="{2EB3141F-ABE9-4060-A1CD-F168D9F0FBE3}"/>
              </a:ext>
            </a:extLst>
          </p:cNvPr>
          <p:cNvSpPr txBox="1">
            <a:spLocks noChangeArrowheads="1"/>
          </p:cNvSpPr>
          <p:nvPr/>
        </p:nvSpPr>
        <p:spPr bwMode="auto">
          <a:xfrm>
            <a:off x="5327651" y="24844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7671" name="Text Box 26">
            <a:extLst>
              <a:ext uri="{FF2B5EF4-FFF2-40B4-BE49-F238E27FC236}">
                <a16:creationId xmlns:a16="http://schemas.microsoft.com/office/drawing/2014/main" id="{817D554C-AF06-4BBF-A788-95A1F63A48A9}"/>
              </a:ext>
            </a:extLst>
          </p:cNvPr>
          <p:cNvSpPr txBox="1">
            <a:spLocks noChangeArrowheads="1"/>
          </p:cNvSpPr>
          <p:nvPr/>
        </p:nvSpPr>
        <p:spPr bwMode="auto">
          <a:xfrm>
            <a:off x="5381626" y="170815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7672" name="Text Box 26">
            <a:extLst>
              <a:ext uri="{FF2B5EF4-FFF2-40B4-BE49-F238E27FC236}">
                <a16:creationId xmlns:a16="http://schemas.microsoft.com/office/drawing/2014/main" id="{81602C3A-B8AC-462C-9672-A7615C40F6BA}"/>
              </a:ext>
            </a:extLst>
          </p:cNvPr>
          <p:cNvSpPr txBox="1">
            <a:spLocks noChangeArrowheads="1"/>
          </p:cNvSpPr>
          <p:nvPr/>
        </p:nvSpPr>
        <p:spPr bwMode="auto">
          <a:xfrm>
            <a:off x="5321301" y="33893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7673" name="Text Box 26">
            <a:extLst>
              <a:ext uri="{FF2B5EF4-FFF2-40B4-BE49-F238E27FC236}">
                <a16:creationId xmlns:a16="http://schemas.microsoft.com/office/drawing/2014/main" id="{94A07715-1A2A-45E2-80FD-82D92C4EB30C}"/>
              </a:ext>
            </a:extLst>
          </p:cNvPr>
          <p:cNvSpPr txBox="1">
            <a:spLocks noChangeArrowheads="1"/>
          </p:cNvSpPr>
          <p:nvPr/>
        </p:nvSpPr>
        <p:spPr bwMode="auto">
          <a:xfrm>
            <a:off x="5321301" y="31035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13339" name="Oval 36">
            <a:extLst>
              <a:ext uri="{FF2B5EF4-FFF2-40B4-BE49-F238E27FC236}">
                <a16:creationId xmlns:a16="http://schemas.microsoft.com/office/drawing/2014/main" id="{028B19AA-FAE2-4669-B4D1-BBD7585AE2C2}"/>
              </a:ext>
            </a:extLst>
          </p:cNvPr>
          <p:cNvSpPr>
            <a:spLocks noChangeArrowheads="1"/>
          </p:cNvSpPr>
          <p:nvPr/>
        </p:nvSpPr>
        <p:spPr bwMode="auto">
          <a:xfrm>
            <a:off x="5021264" y="2014538"/>
            <a:ext cx="598487"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P4</a:t>
            </a:r>
          </a:p>
        </p:txBody>
      </p:sp>
      <p:sp>
        <p:nvSpPr>
          <p:cNvPr id="27675" name="Rectangle 23">
            <a:extLst>
              <a:ext uri="{FF2B5EF4-FFF2-40B4-BE49-F238E27FC236}">
                <a16:creationId xmlns:a16="http://schemas.microsoft.com/office/drawing/2014/main" id="{58443F28-937D-4595-BD09-AB99A70E1BD3}"/>
              </a:ext>
            </a:extLst>
          </p:cNvPr>
          <p:cNvSpPr>
            <a:spLocks noChangeArrowheads="1"/>
          </p:cNvSpPr>
          <p:nvPr/>
        </p:nvSpPr>
        <p:spPr bwMode="auto">
          <a:xfrm>
            <a:off x="8091489" y="190341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7676" name="Rectangle 24">
            <a:extLst>
              <a:ext uri="{FF2B5EF4-FFF2-40B4-BE49-F238E27FC236}">
                <a16:creationId xmlns:a16="http://schemas.microsoft.com/office/drawing/2014/main" id="{345B11A5-FDEF-4B9A-90AA-6E028594CAD2}"/>
              </a:ext>
            </a:extLst>
          </p:cNvPr>
          <p:cNvSpPr>
            <a:spLocks noChangeArrowheads="1"/>
          </p:cNvSpPr>
          <p:nvPr/>
        </p:nvSpPr>
        <p:spPr bwMode="auto">
          <a:xfrm>
            <a:off x="7894638" y="1944688"/>
            <a:ext cx="1631950" cy="1979612"/>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7677" name="Text Box 26">
            <a:extLst>
              <a:ext uri="{FF2B5EF4-FFF2-40B4-BE49-F238E27FC236}">
                <a16:creationId xmlns:a16="http://schemas.microsoft.com/office/drawing/2014/main" id="{95A1414D-272A-46A1-B1D7-9F5DDFD31CA2}"/>
              </a:ext>
            </a:extLst>
          </p:cNvPr>
          <p:cNvSpPr txBox="1">
            <a:spLocks noChangeArrowheads="1"/>
          </p:cNvSpPr>
          <p:nvPr/>
        </p:nvSpPr>
        <p:spPr bwMode="auto">
          <a:xfrm>
            <a:off x="8020051" y="27003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7678" name="Text Box 26">
            <a:extLst>
              <a:ext uri="{FF2B5EF4-FFF2-40B4-BE49-F238E27FC236}">
                <a16:creationId xmlns:a16="http://schemas.microsoft.com/office/drawing/2014/main" id="{F57538DE-2261-4CE0-9B9D-CC350B03AA19}"/>
              </a:ext>
            </a:extLst>
          </p:cNvPr>
          <p:cNvSpPr txBox="1">
            <a:spLocks noChangeArrowheads="1"/>
          </p:cNvSpPr>
          <p:nvPr/>
        </p:nvSpPr>
        <p:spPr bwMode="auto">
          <a:xfrm>
            <a:off x="8054976" y="19478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7679" name="Text Box 26">
            <a:extLst>
              <a:ext uri="{FF2B5EF4-FFF2-40B4-BE49-F238E27FC236}">
                <a16:creationId xmlns:a16="http://schemas.microsoft.com/office/drawing/2014/main" id="{F8AE430B-CB21-4897-B27B-002202B60600}"/>
              </a:ext>
            </a:extLst>
          </p:cNvPr>
          <p:cNvSpPr txBox="1">
            <a:spLocks noChangeArrowheads="1"/>
          </p:cNvSpPr>
          <p:nvPr/>
        </p:nvSpPr>
        <p:spPr bwMode="auto">
          <a:xfrm>
            <a:off x="8062914" y="36052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7680" name="Text Box 26">
            <a:extLst>
              <a:ext uri="{FF2B5EF4-FFF2-40B4-BE49-F238E27FC236}">
                <a16:creationId xmlns:a16="http://schemas.microsoft.com/office/drawing/2014/main" id="{3D58DDF8-FB68-4B32-9451-56FED65CD37B}"/>
              </a:ext>
            </a:extLst>
          </p:cNvPr>
          <p:cNvSpPr txBox="1">
            <a:spLocks noChangeArrowheads="1"/>
          </p:cNvSpPr>
          <p:nvPr/>
        </p:nvSpPr>
        <p:spPr bwMode="auto">
          <a:xfrm>
            <a:off x="8029576" y="33194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7681" name="Text Box 26">
            <a:extLst>
              <a:ext uri="{FF2B5EF4-FFF2-40B4-BE49-F238E27FC236}">
                <a16:creationId xmlns:a16="http://schemas.microsoft.com/office/drawing/2014/main" id="{1BF8F54D-8E75-4AC9-B747-356DE4D90567}"/>
              </a:ext>
            </a:extLst>
          </p:cNvPr>
          <p:cNvSpPr txBox="1">
            <a:spLocks noChangeArrowheads="1"/>
          </p:cNvSpPr>
          <p:nvPr/>
        </p:nvSpPr>
        <p:spPr bwMode="auto">
          <a:xfrm>
            <a:off x="8020051" y="30241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3347" name="Oval 53">
            <a:extLst>
              <a:ext uri="{FF2B5EF4-FFF2-40B4-BE49-F238E27FC236}">
                <a16:creationId xmlns:a16="http://schemas.microsoft.com/office/drawing/2014/main" id="{21F54848-4689-46CE-97BD-A4A21B7E0321}"/>
              </a:ext>
            </a:extLst>
          </p:cNvPr>
          <p:cNvSpPr>
            <a:spLocks noChangeArrowheads="1"/>
          </p:cNvSpPr>
          <p:nvPr/>
        </p:nvSpPr>
        <p:spPr bwMode="auto">
          <a:xfrm>
            <a:off x="7975600" y="2241550"/>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P2</a:t>
            </a:r>
          </a:p>
        </p:txBody>
      </p:sp>
      <p:sp>
        <p:nvSpPr>
          <p:cNvPr id="27683" name="Freeform 54">
            <a:extLst>
              <a:ext uri="{FF2B5EF4-FFF2-40B4-BE49-F238E27FC236}">
                <a16:creationId xmlns:a16="http://schemas.microsoft.com/office/drawing/2014/main" id="{5881A9FE-DE27-48A4-816B-DE6DA00ACAE3}"/>
              </a:ext>
            </a:extLst>
          </p:cNvPr>
          <p:cNvSpPr>
            <a:spLocks/>
          </p:cNvSpPr>
          <p:nvPr/>
        </p:nvSpPr>
        <p:spPr bwMode="auto">
          <a:xfrm>
            <a:off x="9550401" y="1924050"/>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7684" name="Group 76">
            <a:extLst>
              <a:ext uri="{FF2B5EF4-FFF2-40B4-BE49-F238E27FC236}">
                <a16:creationId xmlns:a16="http://schemas.microsoft.com/office/drawing/2014/main" id="{EB0E6A80-D0CB-4AE3-8BB5-20D0E7E0C0A2}"/>
              </a:ext>
            </a:extLst>
          </p:cNvPr>
          <p:cNvGrpSpPr>
            <a:grpSpLocks/>
          </p:cNvGrpSpPr>
          <p:nvPr/>
        </p:nvGrpSpPr>
        <p:grpSpPr bwMode="auto">
          <a:xfrm>
            <a:off x="3348038" y="5170484"/>
            <a:ext cx="2016125" cy="657224"/>
            <a:chOff x="1084" y="3697"/>
            <a:chExt cx="1270" cy="414"/>
          </a:xfrm>
        </p:grpSpPr>
        <p:sp>
          <p:nvSpPr>
            <p:cNvPr id="13448" name="Rectangle 77">
              <a:extLst>
                <a:ext uri="{FF2B5EF4-FFF2-40B4-BE49-F238E27FC236}">
                  <a16:creationId xmlns:a16="http://schemas.microsoft.com/office/drawing/2014/main" id="{80067369-99EA-49B9-B7EC-B3C0CE7036A6}"/>
                </a:ext>
              </a:extLst>
            </p:cNvPr>
            <p:cNvSpPr>
              <a:spLocks noChangeArrowheads="1"/>
            </p:cNvSpPr>
            <p:nvPr/>
          </p:nvSpPr>
          <p:spPr bwMode="auto">
            <a:xfrm>
              <a:off x="1553" y="3697"/>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49" name="Line 78">
              <a:extLst>
                <a:ext uri="{FF2B5EF4-FFF2-40B4-BE49-F238E27FC236}">
                  <a16:creationId xmlns:a16="http://schemas.microsoft.com/office/drawing/2014/main" id="{9CD11836-3D21-43F4-87EE-00EFD13168DD}"/>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450" name="Text Box 79">
              <a:extLst>
                <a:ext uri="{FF2B5EF4-FFF2-40B4-BE49-F238E27FC236}">
                  <a16:creationId xmlns:a16="http://schemas.microsoft.com/office/drawing/2014/main" id="{C1422347-D098-4C0B-8D6F-9F7B6705C40B}"/>
                </a:ext>
              </a:extLst>
            </p:cNvPr>
            <p:cNvSpPr txBox="1">
              <a:spLocks noChangeArrowheads="1"/>
            </p:cNvSpPr>
            <p:nvPr/>
          </p:nvSpPr>
          <p:spPr bwMode="auto">
            <a:xfrm>
              <a:off x="1084" y="3822"/>
              <a:ext cx="122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85000"/>
                </a:lnSpc>
                <a:defRPr/>
              </a:pPr>
              <a:r>
                <a:rPr lang="en-US" sz="1400"/>
                <a:t>source IP,port: A,9157</a:t>
              </a:r>
            </a:p>
            <a:p>
              <a:pPr algn="r">
                <a:lnSpc>
                  <a:spcPct val="85000"/>
                </a:lnSpc>
                <a:defRPr/>
              </a:pPr>
              <a:r>
                <a:rPr lang="en-US" sz="1400"/>
                <a:t>dest IP, port: B,80</a:t>
              </a:r>
            </a:p>
          </p:txBody>
        </p:sp>
      </p:grpSp>
      <p:grpSp>
        <p:nvGrpSpPr>
          <p:cNvPr id="27685" name="Group 80">
            <a:extLst>
              <a:ext uri="{FF2B5EF4-FFF2-40B4-BE49-F238E27FC236}">
                <a16:creationId xmlns:a16="http://schemas.microsoft.com/office/drawing/2014/main" id="{E494B9E5-D59D-4F3E-AC30-B1DDDDC0F2DF}"/>
              </a:ext>
            </a:extLst>
          </p:cNvPr>
          <p:cNvGrpSpPr>
            <a:grpSpLocks/>
          </p:cNvGrpSpPr>
          <p:nvPr/>
        </p:nvGrpSpPr>
        <p:grpSpPr bwMode="auto">
          <a:xfrm>
            <a:off x="3190876" y="4479929"/>
            <a:ext cx="1878013" cy="657226"/>
            <a:chOff x="2741" y="3750"/>
            <a:chExt cx="1183" cy="414"/>
          </a:xfrm>
        </p:grpSpPr>
        <p:sp>
          <p:nvSpPr>
            <p:cNvPr id="13445" name="Rectangle 81">
              <a:extLst>
                <a:ext uri="{FF2B5EF4-FFF2-40B4-BE49-F238E27FC236}">
                  <a16:creationId xmlns:a16="http://schemas.microsoft.com/office/drawing/2014/main" id="{032B8C96-718F-43D7-B52B-3404244DDFCA}"/>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46" name="Line 82">
              <a:extLst>
                <a:ext uri="{FF2B5EF4-FFF2-40B4-BE49-F238E27FC236}">
                  <a16:creationId xmlns:a16="http://schemas.microsoft.com/office/drawing/2014/main" id="{A3E7BD24-FFEE-467F-886E-0917EA90A34F}"/>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447" name="Text Box 83">
              <a:extLst>
                <a:ext uri="{FF2B5EF4-FFF2-40B4-BE49-F238E27FC236}">
                  <a16:creationId xmlns:a16="http://schemas.microsoft.com/office/drawing/2014/main" id="{ECB8E21E-8CAD-4767-86A9-FF1E4908561C}"/>
                </a:ext>
              </a:extLst>
            </p:cNvPr>
            <p:cNvSpPr txBox="1">
              <a:spLocks noChangeArrowheads="1"/>
            </p:cNvSpPr>
            <p:nvPr/>
          </p:nvSpPr>
          <p:spPr bwMode="auto">
            <a:xfrm>
              <a:off x="2813" y="3875"/>
              <a:ext cx="1111"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a:t>source IP,port: B,80</a:t>
              </a:r>
            </a:p>
            <a:p>
              <a:pPr algn="l">
                <a:lnSpc>
                  <a:spcPct val="85000"/>
                </a:lnSpc>
                <a:defRPr/>
              </a:pPr>
              <a:r>
                <a:rPr lang="en-US" sz="1400"/>
                <a:t>dest IP,port: A,9157</a:t>
              </a:r>
            </a:p>
          </p:txBody>
        </p:sp>
      </p:grpSp>
      <p:sp>
        <p:nvSpPr>
          <p:cNvPr id="13351" name="Text Box 93">
            <a:extLst>
              <a:ext uri="{FF2B5EF4-FFF2-40B4-BE49-F238E27FC236}">
                <a16:creationId xmlns:a16="http://schemas.microsoft.com/office/drawing/2014/main" id="{B8BDBB4E-1BA5-4E3A-8B45-36FA68629CDC}"/>
              </a:ext>
            </a:extLst>
          </p:cNvPr>
          <p:cNvSpPr txBox="1">
            <a:spLocks noChangeArrowheads="1"/>
          </p:cNvSpPr>
          <p:nvPr/>
        </p:nvSpPr>
        <p:spPr bwMode="auto">
          <a:xfrm flipH="1">
            <a:off x="1612901" y="4705351"/>
            <a:ext cx="1147763" cy="5355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defRPr/>
            </a:pPr>
            <a:r>
              <a:rPr lang="en-US" sz="1800">
                <a:latin typeface="Gill Sans MT" charset="0"/>
              </a:rPr>
              <a:t>host: IP address A</a:t>
            </a:r>
          </a:p>
        </p:txBody>
      </p:sp>
      <p:sp>
        <p:nvSpPr>
          <p:cNvPr id="13352" name="Text Box 94">
            <a:extLst>
              <a:ext uri="{FF2B5EF4-FFF2-40B4-BE49-F238E27FC236}">
                <a16:creationId xmlns:a16="http://schemas.microsoft.com/office/drawing/2014/main" id="{A6955D48-1ABC-48E7-8185-7AB7B3B247DD}"/>
              </a:ext>
            </a:extLst>
          </p:cNvPr>
          <p:cNvSpPr txBox="1">
            <a:spLocks noChangeArrowheads="1"/>
          </p:cNvSpPr>
          <p:nvPr/>
        </p:nvSpPr>
        <p:spPr bwMode="auto">
          <a:xfrm flipH="1">
            <a:off x="9369426" y="4602164"/>
            <a:ext cx="1147763" cy="5355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defRPr/>
            </a:pPr>
            <a:r>
              <a:rPr lang="en-US" sz="1800">
                <a:latin typeface="Gill Sans MT" charset="0"/>
              </a:rPr>
              <a:t>host: IP address C</a:t>
            </a:r>
          </a:p>
        </p:txBody>
      </p:sp>
      <p:sp>
        <p:nvSpPr>
          <p:cNvPr id="13353" name="Line 96">
            <a:extLst>
              <a:ext uri="{FF2B5EF4-FFF2-40B4-BE49-F238E27FC236}">
                <a16:creationId xmlns:a16="http://schemas.microsoft.com/office/drawing/2014/main" id="{CA295BAA-85CA-4C74-82FA-6A9AF54B0C84}"/>
              </a:ext>
            </a:extLst>
          </p:cNvPr>
          <p:cNvSpPr>
            <a:spLocks noChangeShapeType="1"/>
          </p:cNvSpPr>
          <p:nvPr/>
        </p:nvSpPr>
        <p:spPr bwMode="auto">
          <a:xfrm>
            <a:off x="4878388" y="3432175"/>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354" name="Line 97">
            <a:extLst>
              <a:ext uri="{FF2B5EF4-FFF2-40B4-BE49-F238E27FC236}">
                <a16:creationId xmlns:a16="http://schemas.microsoft.com/office/drawing/2014/main" id="{ED62285F-7DFD-4D92-BC88-FD9EBC9460C6}"/>
              </a:ext>
            </a:extLst>
          </p:cNvPr>
          <p:cNvSpPr>
            <a:spLocks noChangeShapeType="1"/>
          </p:cNvSpPr>
          <p:nvPr/>
        </p:nvSpPr>
        <p:spPr bwMode="auto">
          <a:xfrm>
            <a:off x="4894263" y="3130550"/>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7690" name="Text Box 26">
            <a:extLst>
              <a:ext uri="{FF2B5EF4-FFF2-40B4-BE49-F238E27FC236}">
                <a16:creationId xmlns:a16="http://schemas.microsoft.com/office/drawing/2014/main" id="{C416F5A6-49B2-48A8-8330-0C8CE824326D}"/>
              </a:ext>
            </a:extLst>
          </p:cNvPr>
          <p:cNvSpPr txBox="1">
            <a:spLocks noChangeArrowheads="1"/>
          </p:cNvSpPr>
          <p:nvPr/>
        </p:nvSpPr>
        <p:spPr bwMode="auto">
          <a:xfrm>
            <a:off x="5281614" y="27955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3356" name="Line 99">
            <a:extLst>
              <a:ext uri="{FF2B5EF4-FFF2-40B4-BE49-F238E27FC236}">
                <a16:creationId xmlns:a16="http://schemas.microsoft.com/office/drawing/2014/main" id="{E6531998-29C6-4549-8A40-37B7D5E7A766}"/>
              </a:ext>
            </a:extLst>
          </p:cNvPr>
          <p:cNvSpPr>
            <a:spLocks noChangeShapeType="1"/>
          </p:cNvSpPr>
          <p:nvPr/>
        </p:nvSpPr>
        <p:spPr bwMode="auto">
          <a:xfrm>
            <a:off x="4897438" y="2808288"/>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357" name="Line 100">
            <a:extLst>
              <a:ext uri="{FF2B5EF4-FFF2-40B4-BE49-F238E27FC236}">
                <a16:creationId xmlns:a16="http://schemas.microsoft.com/office/drawing/2014/main" id="{B0E9BE3A-6AE1-44B0-99FF-B4095ACB35C3}"/>
              </a:ext>
            </a:extLst>
          </p:cNvPr>
          <p:cNvSpPr>
            <a:spLocks noChangeShapeType="1"/>
          </p:cNvSpPr>
          <p:nvPr/>
        </p:nvSpPr>
        <p:spPr bwMode="auto">
          <a:xfrm>
            <a:off x="4900613" y="2486025"/>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27693" name="Group 101">
            <a:extLst>
              <a:ext uri="{FF2B5EF4-FFF2-40B4-BE49-F238E27FC236}">
                <a16:creationId xmlns:a16="http://schemas.microsoft.com/office/drawing/2014/main" id="{0EC33843-EC0E-40C7-8395-F7309B12991B}"/>
              </a:ext>
            </a:extLst>
          </p:cNvPr>
          <p:cNvGrpSpPr>
            <a:grpSpLocks/>
          </p:cNvGrpSpPr>
          <p:nvPr/>
        </p:nvGrpSpPr>
        <p:grpSpPr bwMode="auto">
          <a:xfrm>
            <a:off x="5076826" y="2347913"/>
            <a:ext cx="473075" cy="228600"/>
            <a:chOff x="1287" y="2524"/>
            <a:chExt cx="260" cy="100"/>
          </a:xfrm>
        </p:grpSpPr>
        <p:sp>
          <p:nvSpPr>
            <p:cNvPr id="13441" name="Rectangle 102">
              <a:extLst>
                <a:ext uri="{FF2B5EF4-FFF2-40B4-BE49-F238E27FC236}">
                  <a16:creationId xmlns:a16="http://schemas.microsoft.com/office/drawing/2014/main" id="{216EB4D2-AF2B-4B86-AFB7-AD2757ED234A}"/>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42" name="Rectangle 103">
              <a:extLst>
                <a:ext uri="{FF2B5EF4-FFF2-40B4-BE49-F238E27FC236}">
                  <a16:creationId xmlns:a16="http://schemas.microsoft.com/office/drawing/2014/main" id="{869A8D55-B04C-4E0C-AC5B-C2EAA8B7D3C5}"/>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43" name="Rectangle 104">
              <a:extLst>
                <a:ext uri="{FF2B5EF4-FFF2-40B4-BE49-F238E27FC236}">
                  <a16:creationId xmlns:a16="http://schemas.microsoft.com/office/drawing/2014/main" id="{4FCACA5F-A168-4F83-8256-956C71C903C0}"/>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44" name="Rectangle 105">
              <a:extLst>
                <a:ext uri="{FF2B5EF4-FFF2-40B4-BE49-F238E27FC236}">
                  <a16:creationId xmlns:a16="http://schemas.microsoft.com/office/drawing/2014/main" id="{85C67B66-2793-4F90-8121-88FB47C6758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3359" name="Oval 106">
            <a:extLst>
              <a:ext uri="{FF2B5EF4-FFF2-40B4-BE49-F238E27FC236}">
                <a16:creationId xmlns:a16="http://schemas.microsoft.com/office/drawing/2014/main" id="{5FF1E15F-BF71-44CE-9FD6-5ED5DA0EBA4A}"/>
              </a:ext>
            </a:extLst>
          </p:cNvPr>
          <p:cNvSpPr>
            <a:spLocks noChangeArrowheads="1"/>
          </p:cNvSpPr>
          <p:nvPr/>
        </p:nvSpPr>
        <p:spPr bwMode="auto">
          <a:xfrm>
            <a:off x="6388100" y="2019300"/>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P6</a:t>
            </a:r>
          </a:p>
        </p:txBody>
      </p:sp>
      <p:sp>
        <p:nvSpPr>
          <p:cNvPr id="13360" name="Oval 112">
            <a:extLst>
              <a:ext uri="{FF2B5EF4-FFF2-40B4-BE49-F238E27FC236}">
                <a16:creationId xmlns:a16="http://schemas.microsoft.com/office/drawing/2014/main" id="{B0FD21C7-5455-43D9-922E-72A711E20E72}"/>
              </a:ext>
            </a:extLst>
          </p:cNvPr>
          <p:cNvSpPr>
            <a:spLocks noChangeArrowheads="1"/>
          </p:cNvSpPr>
          <p:nvPr/>
        </p:nvSpPr>
        <p:spPr bwMode="auto">
          <a:xfrm>
            <a:off x="5716589" y="2017713"/>
            <a:ext cx="598487"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P5</a:t>
            </a:r>
          </a:p>
        </p:txBody>
      </p:sp>
      <p:grpSp>
        <p:nvGrpSpPr>
          <p:cNvPr id="27696" name="Group 118">
            <a:extLst>
              <a:ext uri="{FF2B5EF4-FFF2-40B4-BE49-F238E27FC236}">
                <a16:creationId xmlns:a16="http://schemas.microsoft.com/office/drawing/2014/main" id="{B7369439-0C5E-48AB-81EE-D53236A98F98}"/>
              </a:ext>
            </a:extLst>
          </p:cNvPr>
          <p:cNvGrpSpPr>
            <a:grpSpLocks/>
          </p:cNvGrpSpPr>
          <p:nvPr/>
        </p:nvGrpSpPr>
        <p:grpSpPr bwMode="auto">
          <a:xfrm>
            <a:off x="5781676" y="2352675"/>
            <a:ext cx="473075" cy="228600"/>
            <a:chOff x="1287" y="2524"/>
            <a:chExt cx="260" cy="100"/>
          </a:xfrm>
        </p:grpSpPr>
        <p:sp>
          <p:nvSpPr>
            <p:cNvPr id="13437" name="Rectangle 119">
              <a:extLst>
                <a:ext uri="{FF2B5EF4-FFF2-40B4-BE49-F238E27FC236}">
                  <a16:creationId xmlns:a16="http://schemas.microsoft.com/office/drawing/2014/main" id="{E2E03444-24EE-4D23-921B-F3CA26C66A65}"/>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8" name="Rectangle 120">
              <a:extLst>
                <a:ext uri="{FF2B5EF4-FFF2-40B4-BE49-F238E27FC236}">
                  <a16:creationId xmlns:a16="http://schemas.microsoft.com/office/drawing/2014/main" id="{5D0BA89D-AFD5-4BB0-899F-BCAE1741BF45}"/>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9" name="Rectangle 121">
              <a:extLst>
                <a:ext uri="{FF2B5EF4-FFF2-40B4-BE49-F238E27FC236}">
                  <a16:creationId xmlns:a16="http://schemas.microsoft.com/office/drawing/2014/main" id="{EDAF9264-242C-43EA-8884-102676964D8A}"/>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40" name="Rectangle 122">
              <a:extLst>
                <a:ext uri="{FF2B5EF4-FFF2-40B4-BE49-F238E27FC236}">
                  <a16:creationId xmlns:a16="http://schemas.microsoft.com/office/drawing/2014/main" id="{2F21CD8B-4D43-49C2-8953-FC05F065E91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7697" name="Group 123">
            <a:extLst>
              <a:ext uri="{FF2B5EF4-FFF2-40B4-BE49-F238E27FC236}">
                <a16:creationId xmlns:a16="http://schemas.microsoft.com/office/drawing/2014/main" id="{3A1C0BF5-F18A-4FEE-B570-B30A1E838006}"/>
              </a:ext>
            </a:extLst>
          </p:cNvPr>
          <p:cNvGrpSpPr>
            <a:grpSpLocks/>
          </p:cNvGrpSpPr>
          <p:nvPr/>
        </p:nvGrpSpPr>
        <p:grpSpPr bwMode="auto">
          <a:xfrm>
            <a:off x="6453189" y="2357438"/>
            <a:ext cx="473075" cy="228600"/>
            <a:chOff x="1287" y="2524"/>
            <a:chExt cx="260" cy="100"/>
          </a:xfrm>
        </p:grpSpPr>
        <p:sp>
          <p:nvSpPr>
            <p:cNvPr id="13433" name="Rectangle 124">
              <a:extLst>
                <a:ext uri="{FF2B5EF4-FFF2-40B4-BE49-F238E27FC236}">
                  <a16:creationId xmlns:a16="http://schemas.microsoft.com/office/drawing/2014/main" id="{DE3E39AB-7ACD-48CD-9FBD-8F6C1201CDA4}"/>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4" name="Rectangle 125">
              <a:extLst>
                <a:ext uri="{FF2B5EF4-FFF2-40B4-BE49-F238E27FC236}">
                  <a16:creationId xmlns:a16="http://schemas.microsoft.com/office/drawing/2014/main" id="{5B2E2CE8-4E2D-4C39-8269-D2C72F5EDD80}"/>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5" name="Rectangle 126">
              <a:extLst>
                <a:ext uri="{FF2B5EF4-FFF2-40B4-BE49-F238E27FC236}">
                  <a16:creationId xmlns:a16="http://schemas.microsoft.com/office/drawing/2014/main" id="{7753F6E5-9C89-4E2C-961B-C1A2474CD12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6" name="Rectangle 127">
              <a:extLst>
                <a:ext uri="{FF2B5EF4-FFF2-40B4-BE49-F238E27FC236}">
                  <a16:creationId xmlns:a16="http://schemas.microsoft.com/office/drawing/2014/main" id="{37AEBB69-DDC2-4DFD-8929-D7DD7736BAF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3363" name="Line 133">
            <a:extLst>
              <a:ext uri="{FF2B5EF4-FFF2-40B4-BE49-F238E27FC236}">
                <a16:creationId xmlns:a16="http://schemas.microsoft.com/office/drawing/2014/main" id="{3CEC4F0F-D8DF-4DE3-8444-647EB4B90EFA}"/>
              </a:ext>
            </a:extLst>
          </p:cNvPr>
          <p:cNvSpPr>
            <a:spLocks noChangeShapeType="1"/>
          </p:cNvSpPr>
          <p:nvPr/>
        </p:nvSpPr>
        <p:spPr bwMode="auto">
          <a:xfrm>
            <a:off x="7886700" y="3648075"/>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364" name="Line 134">
            <a:extLst>
              <a:ext uri="{FF2B5EF4-FFF2-40B4-BE49-F238E27FC236}">
                <a16:creationId xmlns:a16="http://schemas.microsoft.com/office/drawing/2014/main" id="{8B7F302F-9F15-4DD3-A6EE-88AF9B8B15D2}"/>
              </a:ext>
            </a:extLst>
          </p:cNvPr>
          <p:cNvSpPr>
            <a:spLocks noChangeShapeType="1"/>
          </p:cNvSpPr>
          <p:nvPr/>
        </p:nvSpPr>
        <p:spPr bwMode="auto">
          <a:xfrm>
            <a:off x="7877175" y="3352800"/>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365" name="Line 135">
            <a:extLst>
              <a:ext uri="{FF2B5EF4-FFF2-40B4-BE49-F238E27FC236}">
                <a16:creationId xmlns:a16="http://schemas.microsoft.com/office/drawing/2014/main" id="{51BFFF22-1956-4A7C-BC39-0D9D8141BBB9}"/>
              </a:ext>
            </a:extLst>
          </p:cNvPr>
          <p:cNvSpPr>
            <a:spLocks noChangeShapeType="1"/>
          </p:cNvSpPr>
          <p:nvPr/>
        </p:nvSpPr>
        <p:spPr bwMode="auto">
          <a:xfrm>
            <a:off x="7877175" y="3057525"/>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366" name="Line 136">
            <a:extLst>
              <a:ext uri="{FF2B5EF4-FFF2-40B4-BE49-F238E27FC236}">
                <a16:creationId xmlns:a16="http://schemas.microsoft.com/office/drawing/2014/main" id="{AFA06F08-F6EE-4A0A-84BF-65671D9FB892}"/>
              </a:ext>
            </a:extLst>
          </p:cNvPr>
          <p:cNvSpPr>
            <a:spLocks noChangeShapeType="1"/>
          </p:cNvSpPr>
          <p:nvPr/>
        </p:nvSpPr>
        <p:spPr bwMode="auto">
          <a:xfrm>
            <a:off x="7877175" y="2752725"/>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27702" name="Group 128">
            <a:extLst>
              <a:ext uri="{FF2B5EF4-FFF2-40B4-BE49-F238E27FC236}">
                <a16:creationId xmlns:a16="http://schemas.microsoft.com/office/drawing/2014/main" id="{7EE6E5CB-575A-40B4-AF25-40DA1A4E8E18}"/>
              </a:ext>
            </a:extLst>
          </p:cNvPr>
          <p:cNvGrpSpPr>
            <a:grpSpLocks/>
          </p:cNvGrpSpPr>
          <p:nvPr/>
        </p:nvGrpSpPr>
        <p:grpSpPr bwMode="auto">
          <a:xfrm>
            <a:off x="8029576" y="2579688"/>
            <a:ext cx="473075" cy="228600"/>
            <a:chOff x="1287" y="2524"/>
            <a:chExt cx="260" cy="100"/>
          </a:xfrm>
        </p:grpSpPr>
        <p:sp>
          <p:nvSpPr>
            <p:cNvPr id="13429" name="Rectangle 129">
              <a:extLst>
                <a:ext uri="{FF2B5EF4-FFF2-40B4-BE49-F238E27FC236}">
                  <a16:creationId xmlns:a16="http://schemas.microsoft.com/office/drawing/2014/main" id="{EC12C442-11DE-4183-AF3A-A31628CFC969}"/>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0" name="Rectangle 130">
              <a:extLst>
                <a:ext uri="{FF2B5EF4-FFF2-40B4-BE49-F238E27FC236}">
                  <a16:creationId xmlns:a16="http://schemas.microsoft.com/office/drawing/2014/main" id="{C0C56F7B-3C49-4156-AB78-1A7C7391883F}"/>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1" name="Rectangle 131">
              <a:extLst>
                <a:ext uri="{FF2B5EF4-FFF2-40B4-BE49-F238E27FC236}">
                  <a16:creationId xmlns:a16="http://schemas.microsoft.com/office/drawing/2014/main" id="{16C6A534-38E2-4205-B758-80CDA2CA876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32" name="Rectangle 132">
              <a:extLst>
                <a:ext uri="{FF2B5EF4-FFF2-40B4-BE49-F238E27FC236}">
                  <a16:creationId xmlns:a16="http://schemas.microsoft.com/office/drawing/2014/main" id="{4413DECA-B6C3-4BB8-8EE0-3900E0C5BFE7}"/>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7703" name="Group 137">
            <a:extLst>
              <a:ext uri="{FF2B5EF4-FFF2-40B4-BE49-F238E27FC236}">
                <a16:creationId xmlns:a16="http://schemas.microsoft.com/office/drawing/2014/main" id="{2D8EC0DC-34C3-46E2-AFF8-262E360B8B10}"/>
              </a:ext>
            </a:extLst>
          </p:cNvPr>
          <p:cNvGrpSpPr>
            <a:grpSpLocks/>
          </p:cNvGrpSpPr>
          <p:nvPr/>
        </p:nvGrpSpPr>
        <p:grpSpPr bwMode="auto">
          <a:xfrm>
            <a:off x="8824914" y="2570163"/>
            <a:ext cx="473075" cy="228600"/>
            <a:chOff x="1287" y="2524"/>
            <a:chExt cx="260" cy="100"/>
          </a:xfrm>
        </p:grpSpPr>
        <p:sp>
          <p:nvSpPr>
            <p:cNvPr id="13425" name="Rectangle 138">
              <a:extLst>
                <a:ext uri="{FF2B5EF4-FFF2-40B4-BE49-F238E27FC236}">
                  <a16:creationId xmlns:a16="http://schemas.microsoft.com/office/drawing/2014/main" id="{3EBC0FA7-950C-452B-80D9-3A76256539CA}"/>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26" name="Rectangle 139">
              <a:extLst>
                <a:ext uri="{FF2B5EF4-FFF2-40B4-BE49-F238E27FC236}">
                  <a16:creationId xmlns:a16="http://schemas.microsoft.com/office/drawing/2014/main" id="{D61421C3-9AF1-4A2B-86D4-2D7BEE5F2CF0}"/>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27" name="Rectangle 140">
              <a:extLst>
                <a:ext uri="{FF2B5EF4-FFF2-40B4-BE49-F238E27FC236}">
                  <a16:creationId xmlns:a16="http://schemas.microsoft.com/office/drawing/2014/main" id="{B8D1AB92-E7BA-419C-B39B-94309D01278D}"/>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28" name="Rectangle 141">
              <a:extLst>
                <a:ext uri="{FF2B5EF4-FFF2-40B4-BE49-F238E27FC236}">
                  <a16:creationId xmlns:a16="http://schemas.microsoft.com/office/drawing/2014/main" id="{0CEC1C3B-D1BD-462D-866D-DDFB2C62CBA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3369" name="Oval 143">
            <a:extLst>
              <a:ext uri="{FF2B5EF4-FFF2-40B4-BE49-F238E27FC236}">
                <a16:creationId xmlns:a16="http://schemas.microsoft.com/office/drawing/2014/main" id="{65D0398F-22E4-4028-AE0C-D802C2C71FD9}"/>
              </a:ext>
            </a:extLst>
          </p:cNvPr>
          <p:cNvSpPr>
            <a:spLocks noChangeArrowheads="1"/>
          </p:cNvSpPr>
          <p:nvPr/>
        </p:nvSpPr>
        <p:spPr bwMode="auto">
          <a:xfrm>
            <a:off x="8766175" y="2236788"/>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P3</a:t>
            </a:r>
          </a:p>
        </p:txBody>
      </p:sp>
      <p:sp>
        <p:nvSpPr>
          <p:cNvPr id="27705" name="Freeform 144">
            <a:extLst>
              <a:ext uri="{FF2B5EF4-FFF2-40B4-BE49-F238E27FC236}">
                <a16:creationId xmlns:a16="http://schemas.microsoft.com/office/drawing/2014/main" id="{8BBB71F5-E5B0-4E1B-B844-6B441F17B3E4}"/>
              </a:ext>
            </a:extLst>
          </p:cNvPr>
          <p:cNvSpPr>
            <a:spLocks/>
          </p:cNvSpPr>
          <p:nvPr/>
        </p:nvSpPr>
        <p:spPr bwMode="auto">
          <a:xfrm>
            <a:off x="3017839" y="2439989"/>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7706" name="Freeform 145">
            <a:extLst>
              <a:ext uri="{FF2B5EF4-FFF2-40B4-BE49-F238E27FC236}">
                <a16:creationId xmlns:a16="http://schemas.microsoft.com/office/drawing/2014/main" id="{F9D6FE31-9B5B-434E-8F13-9AE5245D17BC}"/>
              </a:ext>
            </a:extLst>
          </p:cNvPr>
          <p:cNvSpPr>
            <a:spLocks/>
          </p:cNvSpPr>
          <p:nvPr/>
        </p:nvSpPr>
        <p:spPr bwMode="auto">
          <a:xfrm>
            <a:off x="6003926" y="2471739"/>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7707" name="Freeform 146">
            <a:extLst>
              <a:ext uri="{FF2B5EF4-FFF2-40B4-BE49-F238E27FC236}">
                <a16:creationId xmlns:a16="http://schemas.microsoft.com/office/drawing/2014/main" id="{084635CA-AE12-4965-AB76-2C81C3A7A881}"/>
              </a:ext>
            </a:extLst>
          </p:cNvPr>
          <p:cNvSpPr>
            <a:spLocks/>
          </p:cNvSpPr>
          <p:nvPr/>
        </p:nvSpPr>
        <p:spPr bwMode="auto">
          <a:xfrm>
            <a:off x="6662739" y="2460625"/>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nvGrpSpPr>
          <p:cNvPr id="27708" name="Group 147">
            <a:extLst>
              <a:ext uri="{FF2B5EF4-FFF2-40B4-BE49-F238E27FC236}">
                <a16:creationId xmlns:a16="http://schemas.microsoft.com/office/drawing/2014/main" id="{D92441AD-1239-4847-A623-49EA1AFCE8A5}"/>
              </a:ext>
            </a:extLst>
          </p:cNvPr>
          <p:cNvGrpSpPr>
            <a:grpSpLocks/>
          </p:cNvGrpSpPr>
          <p:nvPr/>
        </p:nvGrpSpPr>
        <p:grpSpPr bwMode="auto">
          <a:xfrm>
            <a:off x="6761164" y="4684709"/>
            <a:ext cx="2063750" cy="657224"/>
            <a:chOff x="2741" y="3750"/>
            <a:chExt cx="1300" cy="414"/>
          </a:xfrm>
        </p:grpSpPr>
        <p:sp>
          <p:nvSpPr>
            <p:cNvPr id="13422" name="Rectangle 148">
              <a:extLst>
                <a:ext uri="{FF2B5EF4-FFF2-40B4-BE49-F238E27FC236}">
                  <a16:creationId xmlns:a16="http://schemas.microsoft.com/office/drawing/2014/main" id="{67B559E2-0E49-49B5-9B16-4ECFFB0F9024}"/>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23" name="Line 149">
              <a:extLst>
                <a:ext uri="{FF2B5EF4-FFF2-40B4-BE49-F238E27FC236}">
                  <a16:creationId xmlns:a16="http://schemas.microsoft.com/office/drawing/2014/main" id="{CEF7ADF1-4369-4116-AF96-046BFE3A550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424" name="Text Box 150">
              <a:extLst>
                <a:ext uri="{FF2B5EF4-FFF2-40B4-BE49-F238E27FC236}">
                  <a16:creationId xmlns:a16="http://schemas.microsoft.com/office/drawing/2014/main" id="{7678D506-90D1-4C76-90D3-94D06514D264}"/>
                </a:ext>
              </a:extLst>
            </p:cNvPr>
            <p:cNvSpPr txBox="1">
              <a:spLocks noChangeArrowheads="1"/>
            </p:cNvSpPr>
            <p:nvPr/>
          </p:nvSpPr>
          <p:spPr bwMode="auto">
            <a:xfrm>
              <a:off x="2813" y="3875"/>
              <a:ext cx="122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a:t>source IP,port: C,5775</a:t>
              </a:r>
            </a:p>
            <a:p>
              <a:pPr algn="l">
                <a:lnSpc>
                  <a:spcPct val="85000"/>
                </a:lnSpc>
                <a:defRPr/>
              </a:pPr>
              <a:r>
                <a:rPr lang="en-US" sz="1400"/>
                <a:t>dest IP,port: B,80</a:t>
              </a:r>
            </a:p>
          </p:txBody>
        </p:sp>
      </p:grpSp>
      <p:grpSp>
        <p:nvGrpSpPr>
          <p:cNvPr id="27709" name="Group 151">
            <a:extLst>
              <a:ext uri="{FF2B5EF4-FFF2-40B4-BE49-F238E27FC236}">
                <a16:creationId xmlns:a16="http://schemas.microsoft.com/office/drawing/2014/main" id="{2240A155-A8A5-48D1-98EC-7A9E408A3D94}"/>
              </a:ext>
            </a:extLst>
          </p:cNvPr>
          <p:cNvGrpSpPr>
            <a:grpSpLocks/>
          </p:cNvGrpSpPr>
          <p:nvPr/>
        </p:nvGrpSpPr>
        <p:grpSpPr bwMode="auto">
          <a:xfrm>
            <a:off x="6831013" y="5473700"/>
            <a:ext cx="2063750" cy="661988"/>
            <a:chOff x="2741" y="3750"/>
            <a:chExt cx="1300" cy="417"/>
          </a:xfrm>
        </p:grpSpPr>
        <p:sp>
          <p:nvSpPr>
            <p:cNvPr id="13419" name="Rectangle 152">
              <a:extLst>
                <a:ext uri="{FF2B5EF4-FFF2-40B4-BE49-F238E27FC236}">
                  <a16:creationId xmlns:a16="http://schemas.microsoft.com/office/drawing/2014/main" id="{2B17A392-5D8B-472E-BBE2-785DAE1A83B2}"/>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20" name="Line 153">
              <a:extLst>
                <a:ext uri="{FF2B5EF4-FFF2-40B4-BE49-F238E27FC236}">
                  <a16:creationId xmlns:a16="http://schemas.microsoft.com/office/drawing/2014/main" id="{2B4CE7DB-EF98-4580-88E7-9B06225A437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421" name="Text Box 154">
              <a:extLst>
                <a:ext uri="{FF2B5EF4-FFF2-40B4-BE49-F238E27FC236}">
                  <a16:creationId xmlns:a16="http://schemas.microsoft.com/office/drawing/2014/main" id="{8DC3F1F3-C7AE-46B6-80CC-452BCC3F5833}"/>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dirty="0"/>
                <a:t>source </a:t>
              </a:r>
              <a:r>
                <a:rPr lang="en-US" sz="1400" dirty="0" err="1"/>
                <a:t>IP,port</a:t>
              </a:r>
              <a:r>
                <a:rPr lang="en-US" sz="1400" dirty="0"/>
                <a:t>: C,9157</a:t>
              </a:r>
            </a:p>
            <a:p>
              <a:pPr algn="l">
                <a:lnSpc>
                  <a:spcPct val="85000"/>
                </a:lnSpc>
                <a:defRPr/>
              </a:pPr>
              <a:r>
                <a:rPr lang="en-US" sz="1400" dirty="0" err="1"/>
                <a:t>dest</a:t>
              </a:r>
              <a:r>
                <a:rPr lang="en-US" sz="1400" dirty="0"/>
                <a:t> </a:t>
              </a:r>
              <a:r>
                <a:rPr lang="en-US" sz="1400" dirty="0" err="1"/>
                <a:t>IP,port</a:t>
              </a:r>
              <a:r>
                <a:rPr lang="en-US" sz="1400" dirty="0"/>
                <a:t>: B,80</a:t>
              </a:r>
            </a:p>
          </p:txBody>
        </p:sp>
      </p:grpSp>
      <p:sp>
        <p:nvSpPr>
          <p:cNvPr id="364699" name="Text Box 155">
            <a:extLst>
              <a:ext uri="{FF2B5EF4-FFF2-40B4-BE49-F238E27FC236}">
                <a16:creationId xmlns:a16="http://schemas.microsoft.com/office/drawing/2014/main" id="{246B206D-F960-4362-AF79-FCC7D4C2C677}"/>
              </a:ext>
            </a:extLst>
          </p:cNvPr>
          <p:cNvSpPr txBox="1">
            <a:spLocks noChangeArrowheads="1"/>
          </p:cNvSpPr>
          <p:nvPr/>
        </p:nvSpPr>
        <p:spPr bwMode="auto">
          <a:xfrm>
            <a:off x="1739901" y="5961877"/>
            <a:ext cx="4859338" cy="581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dirty="0">
                <a:solidFill>
                  <a:srgbClr val="CC0000"/>
                </a:solidFill>
              </a:rPr>
              <a:t>three segments, all destined to IP address: B,</a:t>
            </a:r>
          </a:p>
          <a:p>
            <a:pPr>
              <a:defRPr/>
            </a:pPr>
            <a:r>
              <a:rPr lang="en-US" dirty="0">
                <a:solidFill>
                  <a:srgbClr val="CC0000"/>
                </a:solidFill>
              </a:rPr>
              <a:t> </a:t>
            </a:r>
            <a:r>
              <a:rPr lang="en-US" dirty="0" err="1">
                <a:solidFill>
                  <a:srgbClr val="CC0000"/>
                </a:solidFill>
              </a:rPr>
              <a:t>dest</a:t>
            </a:r>
            <a:r>
              <a:rPr lang="en-US" dirty="0">
                <a:solidFill>
                  <a:srgbClr val="CC0000"/>
                </a:solidFill>
              </a:rPr>
              <a:t> port: 80 are </a:t>
            </a:r>
            <a:r>
              <a:rPr lang="en-US" dirty="0" err="1">
                <a:solidFill>
                  <a:srgbClr val="CC0000"/>
                </a:solidFill>
              </a:rPr>
              <a:t>demultiplexed</a:t>
            </a:r>
            <a:r>
              <a:rPr lang="en-US" dirty="0">
                <a:solidFill>
                  <a:srgbClr val="CC0000"/>
                </a:solidFill>
              </a:rPr>
              <a:t> to </a:t>
            </a:r>
            <a:r>
              <a:rPr lang="en-US" i="1" dirty="0">
                <a:solidFill>
                  <a:srgbClr val="CC0000"/>
                </a:solidFill>
              </a:rPr>
              <a:t>different </a:t>
            </a:r>
            <a:r>
              <a:rPr lang="en-US" dirty="0">
                <a:solidFill>
                  <a:srgbClr val="CC0000"/>
                </a:solidFill>
              </a:rPr>
              <a:t>sockets</a:t>
            </a:r>
          </a:p>
        </p:txBody>
      </p:sp>
      <p:sp>
        <p:nvSpPr>
          <p:cNvPr id="364700" name="Line 156">
            <a:extLst>
              <a:ext uri="{FF2B5EF4-FFF2-40B4-BE49-F238E27FC236}">
                <a16:creationId xmlns:a16="http://schemas.microsoft.com/office/drawing/2014/main" id="{9D17CBA3-40C9-435F-A2B2-E1D9461C4729}"/>
              </a:ext>
            </a:extLst>
          </p:cNvPr>
          <p:cNvSpPr>
            <a:spLocks noChangeShapeType="1"/>
          </p:cNvSpPr>
          <p:nvPr/>
        </p:nvSpPr>
        <p:spPr bwMode="auto">
          <a:xfrm>
            <a:off x="5026025" y="5770563"/>
            <a:ext cx="285750"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64701" name="Line 157">
            <a:extLst>
              <a:ext uri="{FF2B5EF4-FFF2-40B4-BE49-F238E27FC236}">
                <a16:creationId xmlns:a16="http://schemas.microsoft.com/office/drawing/2014/main" id="{9CA25084-578E-4D2C-BECA-0EA12A98857A}"/>
              </a:ext>
            </a:extLst>
          </p:cNvPr>
          <p:cNvSpPr>
            <a:spLocks noChangeShapeType="1"/>
          </p:cNvSpPr>
          <p:nvPr/>
        </p:nvSpPr>
        <p:spPr bwMode="auto">
          <a:xfrm>
            <a:off x="8094663" y="5292725"/>
            <a:ext cx="285750"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64702" name="Line 158">
            <a:extLst>
              <a:ext uri="{FF2B5EF4-FFF2-40B4-BE49-F238E27FC236}">
                <a16:creationId xmlns:a16="http://schemas.microsoft.com/office/drawing/2014/main" id="{95A51AF6-9206-45B0-960B-ABDF258D8F00}"/>
              </a:ext>
            </a:extLst>
          </p:cNvPr>
          <p:cNvSpPr>
            <a:spLocks noChangeShapeType="1"/>
          </p:cNvSpPr>
          <p:nvPr/>
        </p:nvSpPr>
        <p:spPr bwMode="auto">
          <a:xfrm>
            <a:off x="8170863" y="6086475"/>
            <a:ext cx="285750"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3379" name="Text Box 160">
            <a:extLst>
              <a:ext uri="{FF2B5EF4-FFF2-40B4-BE49-F238E27FC236}">
                <a16:creationId xmlns:a16="http://schemas.microsoft.com/office/drawing/2014/main" id="{DA41CB16-FA97-4AE8-9F06-D17CC1A2847F}"/>
              </a:ext>
            </a:extLst>
          </p:cNvPr>
          <p:cNvSpPr txBox="1">
            <a:spLocks noChangeArrowheads="1"/>
          </p:cNvSpPr>
          <p:nvPr/>
        </p:nvSpPr>
        <p:spPr bwMode="auto">
          <a:xfrm flipH="1">
            <a:off x="6570663" y="3702051"/>
            <a:ext cx="1147762" cy="5355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defRPr/>
            </a:pPr>
            <a:r>
              <a:rPr lang="en-US" sz="1800">
                <a:latin typeface="Gill Sans MT" charset="0"/>
              </a:rPr>
              <a:t>server: IP address B</a:t>
            </a:r>
          </a:p>
        </p:txBody>
      </p:sp>
      <p:grpSp>
        <p:nvGrpSpPr>
          <p:cNvPr id="27715" name="Group 161">
            <a:extLst>
              <a:ext uri="{FF2B5EF4-FFF2-40B4-BE49-F238E27FC236}">
                <a16:creationId xmlns:a16="http://schemas.microsoft.com/office/drawing/2014/main" id="{1F3D0FDE-788D-44FC-B188-DB2890EA5E66}"/>
              </a:ext>
            </a:extLst>
          </p:cNvPr>
          <p:cNvGrpSpPr>
            <a:grpSpLocks/>
          </p:cNvGrpSpPr>
          <p:nvPr/>
        </p:nvGrpSpPr>
        <p:grpSpPr bwMode="auto">
          <a:xfrm>
            <a:off x="4344989" y="3192463"/>
            <a:ext cx="358775" cy="704850"/>
            <a:chOff x="4140" y="429"/>
            <a:chExt cx="1425" cy="2396"/>
          </a:xfrm>
        </p:grpSpPr>
        <p:sp>
          <p:nvSpPr>
            <p:cNvPr id="27722" name="Freeform 162">
              <a:extLst>
                <a:ext uri="{FF2B5EF4-FFF2-40B4-BE49-F238E27FC236}">
                  <a16:creationId xmlns:a16="http://schemas.microsoft.com/office/drawing/2014/main" id="{142913F0-D963-4DB7-8221-36E7592C69A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88" name="Rectangle 163">
              <a:extLst>
                <a:ext uri="{FF2B5EF4-FFF2-40B4-BE49-F238E27FC236}">
                  <a16:creationId xmlns:a16="http://schemas.microsoft.com/office/drawing/2014/main" id="{1667C617-7B57-4750-B96F-4BAA43F20D4D}"/>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7724" name="Freeform 164">
              <a:extLst>
                <a:ext uri="{FF2B5EF4-FFF2-40B4-BE49-F238E27FC236}">
                  <a16:creationId xmlns:a16="http://schemas.microsoft.com/office/drawing/2014/main" id="{601FB47A-938E-4317-9E88-3C3DEB92709E}"/>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725" name="Freeform 165">
              <a:extLst>
                <a:ext uri="{FF2B5EF4-FFF2-40B4-BE49-F238E27FC236}">
                  <a16:creationId xmlns:a16="http://schemas.microsoft.com/office/drawing/2014/main" id="{BF237B05-8E1C-475C-9967-FE167B64373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91" name="Rectangle 166">
              <a:extLst>
                <a:ext uri="{FF2B5EF4-FFF2-40B4-BE49-F238E27FC236}">
                  <a16:creationId xmlns:a16="http://schemas.microsoft.com/office/drawing/2014/main" id="{20FE386C-61AA-43A9-BCB2-FFF935D98458}"/>
                </a:ext>
              </a:extLst>
            </p:cNvPr>
            <p:cNvSpPr>
              <a:spLocks noChangeArrowheads="1"/>
            </p:cNvSpPr>
            <p:nvPr/>
          </p:nvSpPr>
          <p:spPr bwMode="auto">
            <a:xfrm>
              <a:off x="4209" y="693"/>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7727" name="Group 167">
              <a:extLst>
                <a:ext uri="{FF2B5EF4-FFF2-40B4-BE49-F238E27FC236}">
                  <a16:creationId xmlns:a16="http://schemas.microsoft.com/office/drawing/2014/main" id="{6E70AFA3-7CAE-4464-A7E7-5FA4E8658B31}"/>
                </a:ext>
              </a:extLst>
            </p:cNvPr>
            <p:cNvGrpSpPr>
              <a:grpSpLocks/>
            </p:cNvGrpSpPr>
            <p:nvPr/>
          </p:nvGrpSpPr>
          <p:grpSpPr bwMode="auto">
            <a:xfrm>
              <a:off x="4749" y="668"/>
              <a:ext cx="581" cy="145"/>
              <a:chOff x="614" y="2568"/>
              <a:chExt cx="725" cy="139"/>
            </a:xfrm>
          </p:grpSpPr>
          <p:sp>
            <p:nvSpPr>
              <p:cNvPr id="13417" name="AutoShape 168">
                <a:extLst>
                  <a:ext uri="{FF2B5EF4-FFF2-40B4-BE49-F238E27FC236}">
                    <a16:creationId xmlns:a16="http://schemas.microsoft.com/office/drawing/2014/main" id="{BAFE48FC-808D-4AAD-9224-E37EB6F0E961}"/>
                  </a:ext>
                </a:extLst>
              </p:cNvPr>
              <p:cNvSpPr>
                <a:spLocks noChangeArrowheads="1"/>
              </p:cNvSpPr>
              <p:nvPr/>
            </p:nvSpPr>
            <p:spPr bwMode="auto">
              <a:xfrm>
                <a:off x="617" y="2567"/>
                <a:ext cx="724"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18" name="AutoShape 169">
                <a:extLst>
                  <a:ext uri="{FF2B5EF4-FFF2-40B4-BE49-F238E27FC236}">
                    <a16:creationId xmlns:a16="http://schemas.microsoft.com/office/drawing/2014/main" id="{EFC78566-D95C-47B6-81A8-8DCAD6FEBD6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3393" name="Rectangle 170">
              <a:extLst>
                <a:ext uri="{FF2B5EF4-FFF2-40B4-BE49-F238E27FC236}">
                  <a16:creationId xmlns:a16="http://schemas.microsoft.com/office/drawing/2014/main" id="{5ABB0878-6D4B-42B7-A06E-622200B404E5}"/>
                </a:ext>
              </a:extLst>
            </p:cNvPr>
            <p:cNvSpPr>
              <a:spLocks noChangeArrowheads="1"/>
            </p:cNvSpPr>
            <p:nvPr/>
          </p:nvSpPr>
          <p:spPr bwMode="auto">
            <a:xfrm>
              <a:off x="4222" y="101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7729" name="Group 171">
              <a:extLst>
                <a:ext uri="{FF2B5EF4-FFF2-40B4-BE49-F238E27FC236}">
                  <a16:creationId xmlns:a16="http://schemas.microsoft.com/office/drawing/2014/main" id="{F9F4ABBD-FFAC-4A18-B366-97DB187A96E8}"/>
                </a:ext>
              </a:extLst>
            </p:cNvPr>
            <p:cNvGrpSpPr>
              <a:grpSpLocks/>
            </p:cNvGrpSpPr>
            <p:nvPr/>
          </p:nvGrpSpPr>
          <p:grpSpPr bwMode="auto">
            <a:xfrm>
              <a:off x="4747" y="994"/>
              <a:ext cx="581" cy="134"/>
              <a:chOff x="614" y="2568"/>
              <a:chExt cx="725" cy="139"/>
            </a:xfrm>
          </p:grpSpPr>
          <p:sp>
            <p:nvSpPr>
              <p:cNvPr id="13415" name="AutoShape 172">
                <a:extLst>
                  <a:ext uri="{FF2B5EF4-FFF2-40B4-BE49-F238E27FC236}">
                    <a16:creationId xmlns:a16="http://schemas.microsoft.com/office/drawing/2014/main" id="{C25AB578-0286-4067-B8D5-6D265DE69AF7}"/>
                  </a:ext>
                </a:extLst>
              </p:cNvPr>
              <p:cNvSpPr>
                <a:spLocks noChangeArrowheads="1"/>
              </p:cNvSpPr>
              <p:nvPr/>
            </p:nvSpPr>
            <p:spPr bwMode="auto">
              <a:xfrm>
                <a:off x="612" y="2570"/>
                <a:ext cx="724" cy="16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16" name="AutoShape 173">
                <a:extLst>
                  <a:ext uri="{FF2B5EF4-FFF2-40B4-BE49-F238E27FC236}">
                    <a16:creationId xmlns:a16="http://schemas.microsoft.com/office/drawing/2014/main" id="{1864A39D-7306-4D15-B28F-6961C9D53D9D}"/>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3395" name="Rectangle 174">
              <a:extLst>
                <a:ext uri="{FF2B5EF4-FFF2-40B4-BE49-F238E27FC236}">
                  <a16:creationId xmlns:a16="http://schemas.microsoft.com/office/drawing/2014/main" id="{D42DB853-4FC4-4543-8516-CE048E384AE0}"/>
                </a:ext>
              </a:extLst>
            </p:cNvPr>
            <p:cNvSpPr>
              <a:spLocks noChangeArrowheads="1"/>
            </p:cNvSpPr>
            <p:nvPr/>
          </p:nvSpPr>
          <p:spPr bwMode="auto">
            <a:xfrm>
              <a:off x="4216" y="135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396" name="Rectangle 175">
              <a:extLst>
                <a:ext uri="{FF2B5EF4-FFF2-40B4-BE49-F238E27FC236}">
                  <a16:creationId xmlns:a16="http://schemas.microsoft.com/office/drawing/2014/main" id="{28277C34-A9D9-44FB-A600-AB09AD8D9796}"/>
                </a:ext>
              </a:extLst>
            </p:cNvPr>
            <p:cNvSpPr>
              <a:spLocks noChangeArrowheads="1"/>
            </p:cNvSpPr>
            <p:nvPr/>
          </p:nvSpPr>
          <p:spPr bwMode="auto">
            <a:xfrm>
              <a:off x="4228" y="1654"/>
              <a:ext cx="593"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7732" name="Group 176">
              <a:extLst>
                <a:ext uri="{FF2B5EF4-FFF2-40B4-BE49-F238E27FC236}">
                  <a16:creationId xmlns:a16="http://schemas.microsoft.com/office/drawing/2014/main" id="{26B4E939-ABF3-4600-B736-928DA034BB89}"/>
                </a:ext>
              </a:extLst>
            </p:cNvPr>
            <p:cNvGrpSpPr>
              <a:grpSpLocks/>
            </p:cNvGrpSpPr>
            <p:nvPr/>
          </p:nvGrpSpPr>
          <p:grpSpPr bwMode="auto">
            <a:xfrm>
              <a:off x="4735" y="1627"/>
              <a:ext cx="582" cy="151"/>
              <a:chOff x="614" y="2568"/>
              <a:chExt cx="725" cy="139"/>
            </a:xfrm>
          </p:grpSpPr>
          <p:sp>
            <p:nvSpPr>
              <p:cNvPr id="13413" name="AutoShape 177">
                <a:extLst>
                  <a:ext uri="{FF2B5EF4-FFF2-40B4-BE49-F238E27FC236}">
                    <a16:creationId xmlns:a16="http://schemas.microsoft.com/office/drawing/2014/main" id="{12088CAE-D7AE-4343-A6BA-EA4860E74641}"/>
                  </a:ext>
                </a:extLst>
              </p:cNvPr>
              <p:cNvSpPr>
                <a:spLocks noChangeArrowheads="1"/>
              </p:cNvSpPr>
              <p:nvPr/>
            </p:nvSpPr>
            <p:spPr bwMode="auto">
              <a:xfrm>
                <a:off x="611" y="2568"/>
                <a:ext cx="730"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14" name="AutoShape 178">
                <a:extLst>
                  <a:ext uri="{FF2B5EF4-FFF2-40B4-BE49-F238E27FC236}">
                    <a16:creationId xmlns:a16="http://schemas.microsoft.com/office/drawing/2014/main" id="{86EB566E-FA2E-4703-AA7B-5DAD7AE8DD6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7733" name="Freeform 179">
              <a:extLst>
                <a:ext uri="{FF2B5EF4-FFF2-40B4-BE49-F238E27FC236}">
                  <a16:creationId xmlns:a16="http://schemas.microsoft.com/office/drawing/2014/main" id="{EAADD70A-19C6-4F27-B397-479389C1953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7734" name="Group 180">
              <a:extLst>
                <a:ext uri="{FF2B5EF4-FFF2-40B4-BE49-F238E27FC236}">
                  <a16:creationId xmlns:a16="http://schemas.microsoft.com/office/drawing/2014/main" id="{6F1DBFD6-DF1E-4C07-A6A3-624FB928CEF0}"/>
                </a:ext>
              </a:extLst>
            </p:cNvPr>
            <p:cNvGrpSpPr>
              <a:grpSpLocks/>
            </p:cNvGrpSpPr>
            <p:nvPr/>
          </p:nvGrpSpPr>
          <p:grpSpPr bwMode="auto">
            <a:xfrm>
              <a:off x="4739" y="1327"/>
              <a:ext cx="582" cy="139"/>
              <a:chOff x="614" y="2568"/>
              <a:chExt cx="725" cy="139"/>
            </a:xfrm>
          </p:grpSpPr>
          <p:sp>
            <p:nvSpPr>
              <p:cNvPr id="13411" name="AutoShape 181">
                <a:extLst>
                  <a:ext uri="{FF2B5EF4-FFF2-40B4-BE49-F238E27FC236}">
                    <a16:creationId xmlns:a16="http://schemas.microsoft.com/office/drawing/2014/main" id="{864BE334-C939-4C22-A4E9-D116F5B49A17}"/>
                  </a:ext>
                </a:extLst>
              </p:cNvPr>
              <p:cNvSpPr>
                <a:spLocks noChangeArrowheads="1"/>
              </p:cNvSpPr>
              <p:nvPr/>
            </p:nvSpPr>
            <p:spPr bwMode="auto">
              <a:xfrm>
                <a:off x="614" y="2566"/>
                <a:ext cx="723"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12" name="AutoShape 182">
                <a:extLst>
                  <a:ext uri="{FF2B5EF4-FFF2-40B4-BE49-F238E27FC236}">
                    <a16:creationId xmlns:a16="http://schemas.microsoft.com/office/drawing/2014/main" id="{7EB28E59-A378-478C-8B2B-52182B3D097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3400" name="Rectangle 183">
              <a:extLst>
                <a:ext uri="{FF2B5EF4-FFF2-40B4-BE49-F238E27FC236}">
                  <a16:creationId xmlns:a16="http://schemas.microsoft.com/office/drawing/2014/main" id="{EC235E50-784A-484F-BB56-FDB0232D3B3A}"/>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7736" name="Freeform 184">
              <a:extLst>
                <a:ext uri="{FF2B5EF4-FFF2-40B4-BE49-F238E27FC236}">
                  <a16:creationId xmlns:a16="http://schemas.microsoft.com/office/drawing/2014/main" id="{3CDDD4EC-70D6-4FF7-9A54-445F05A1CE3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737" name="Freeform 185">
              <a:extLst>
                <a:ext uri="{FF2B5EF4-FFF2-40B4-BE49-F238E27FC236}">
                  <a16:creationId xmlns:a16="http://schemas.microsoft.com/office/drawing/2014/main" id="{D145F607-7868-4F0E-918E-C590635D249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03" name="Oval 186">
              <a:extLst>
                <a:ext uri="{FF2B5EF4-FFF2-40B4-BE49-F238E27FC236}">
                  <a16:creationId xmlns:a16="http://schemas.microsoft.com/office/drawing/2014/main" id="{CE1E8BB3-E324-4D15-A7BD-94883E9348E0}"/>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7739" name="Freeform 187">
              <a:extLst>
                <a:ext uri="{FF2B5EF4-FFF2-40B4-BE49-F238E27FC236}">
                  <a16:creationId xmlns:a16="http://schemas.microsoft.com/office/drawing/2014/main" id="{797169D1-42CF-4D8D-B5A5-B9CD4829409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05" name="AutoShape 188">
              <a:extLst>
                <a:ext uri="{FF2B5EF4-FFF2-40B4-BE49-F238E27FC236}">
                  <a16:creationId xmlns:a16="http://schemas.microsoft.com/office/drawing/2014/main" id="{7AA1A3E1-B79B-4F66-971D-4E32925A844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06" name="AutoShape 189">
              <a:extLst>
                <a:ext uri="{FF2B5EF4-FFF2-40B4-BE49-F238E27FC236}">
                  <a16:creationId xmlns:a16="http://schemas.microsoft.com/office/drawing/2014/main" id="{DEEEA180-32FF-4E07-8095-2CA29F01C2EE}"/>
                </a:ext>
              </a:extLst>
            </p:cNvPr>
            <p:cNvSpPr>
              <a:spLocks noChangeArrowheads="1"/>
            </p:cNvSpPr>
            <p:nvPr/>
          </p:nvSpPr>
          <p:spPr bwMode="auto">
            <a:xfrm>
              <a:off x="4203" y="2712"/>
              <a:ext cx="1072" cy="81"/>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07" name="Oval 190">
              <a:extLst>
                <a:ext uri="{FF2B5EF4-FFF2-40B4-BE49-F238E27FC236}">
                  <a16:creationId xmlns:a16="http://schemas.microsoft.com/office/drawing/2014/main" id="{F937FAC7-B17E-435D-90C1-D0FF7346ABD2}"/>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08" name="Oval 191">
              <a:extLst>
                <a:ext uri="{FF2B5EF4-FFF2-40B4-BE49-F238E27FC236}">
                  <a16:creationId xmlns:a16="http://schemas.microsoft.com/office/drawing/2014/main" id="{8C717C6E-6F8E-4999-9CFF-47847B2B6126}"/>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a:solidFill>
                  <a:srgbClr val="FF0000"/>
                </a:solidFill>
                <a:latin typeface="Arial" charset="0"/>
                <a:ea typeface="ＭＳ Ｐゴシック" charset="0"/>
                <a:cs typeface="Arial" charset="0"/>
              </a:endParaRPr>
            </a:p>
          </p:txBody>
        </p:sp>
        <p:sp>
          <p:nvSpPr>
            <p:cNvPr id="13409" name="Oval 192">
              <a:extLst>
                <a:ext uri="{FF2B5EF4-FFF2-40B4-BE49-F238E27FC236}">
                  <a16:creationId xmlns:a16="http://schemas.microsoft.com/office/drawing/2014/main" id="{CA3EBB7F-6190-437A-AA16-40EA3E2F5D0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3410" name="Rectangle 193">
              <a:extLst>
                <a:ext uri="{FF2B5EF4-FFF2-40B4-BE49-F238E27FC236}">
                  <a16:creationId xmlns:a16="http://schemas.microsoft.com/office/drawing/2014/main" id="{3FA12173-8274-4705-B24C-07ED9EE66CED}"/>
                </a:ext>
              </a:extLst>
            </p:cNvPr>
            <p:cNvSpPr>
              <a:spLocks noChangeArrowheads="1"/>
            </p:cNvSpPr>
            <p:nvPr/>
          </p:nvSpPr>
          <p:spPr bwMode="auto">
            <a:xfrm>
              <a:off x="5061" y="1837"/>
              <a:ext cx="88" cy="761"/>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7716" name="Group 194">
            <a:extLst>
              <a:ext uri="{FF2B5EF4-FFF2-40B4-BE49-F238E27FC236}">
                <a16:creationId xmlns:a16="http://schemas.microsoft.com/office/drawing/2014/main" id="{90A5B20C-E89A-4491-A680-F2AA1218CD81}"/>
              </a:ext>
            </a:extLst>
          </p:cNvPr>
          <p:cNvGrpSpPr>
            <a:grpSpLocks/>
          </p:cNvGrpSpPr>
          <p:nvPr/>
        </p:nvGrpSpPr>
        <p:grpSpPr bwMode="auto">
          <a:xfrm>
            <a:off x="1479550" y="3613151"/>
            <a:ext cx="711200" cy="669925"/>
            <a:chOff x="-44" y="1473"/>
            <a:chExt cx="981" cy="1105"/>
          </a:xfrm>
        </p:grpSpPr>
        <p:pic>
          <p:nvPicPr>
            <p:cNvPr id="27720" name="Picture 195" descr="desktop_computer_stylized_medium">
              <a:extLst>
                <a:ext uri="{FF2B5EF4-FFF2-40B4-BE49-F238E27FC236}">
                  <a16:creationId xmlns:a16="http://schemas.microsoft.com/office/drawing/2014/main" id="{A3DE63D8-3CAD-4CB9-BD03-D78468AA5F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21" name="Freeform 196">
              <a:extLst>
                <a:ext uri="{FF2B5EF4-FFF2-40B4-BE49-F238E27FC236}">
                  <a16:creationId xmlns:a16="http://schemas.microsoft.com/office/drawing/2014/main" id="{5E99C021-00F7-425F-872D-ABDCA9ABC69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7717" name="Group 197">
            <a:extLst>
              <a:ext uri="{FF2B5EF4-FFF2-40B4-BE49-F238E27FC236}">
                <a16:creationId xmlns:a16="http://schemas.microsoft.com/office/drawing/2014/main" id="{1B2C5CCD-37C2-4837-BA95-05398B50FE15}"/>
              </a:ext>
            </a:extLst>
          </p:cNvPr>
          <p:cNvGrpSpPr>
            <a:grpSpLocks/>
          </p:cNvGrpSpPr>
          <p:nvPr/>
        </p:nvGrpSpPr>
        <p:grpSpPr bwMode="auto">
          <a:xfrm flipH="1">
            <a:off x="9782175" y="3529014"/>
            <a:ext cx="711200" cy="669925"/>
            <a:chOff x="-44" y="1473"/>
            <a:chExt cx="981" cy="1105"/>
          </a:xfrm>
        </p:grpSpPr>
        <p:pic>
          <p:nvPicPr>
            <p:cNvPr id="27718" name="Picture 198" descr="desktop_computer_stylized_medium">
              <a:extLst>
                <a:ext uri="{FF2B5EF4-FFF2-40B4-BE49-F238E27FC236}">
                  <a16:creationId xmlns:a16="http://schemas.microsoft.com/office/drawing/2014/main" id="{727A56A4-E30E-4BAF-99E9-3B14E57502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19" name="Freeform 199">
              <a:extLst>
                <a:ext uri="{FF2B5EF4-FFF2-40B4-BE49-F238E27FC236}">
                  <a16:creationId xmlns:a16="http://schemas.microsoft.com/office/drawing/2014/main" id="{68B3C86E-030C-4D05-B74D-6B57A9A1CD4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extLst>
      <p:ext uri="{BB962C8B-B14F-4D97-AF65-F5344CB8AC3E}">
        <p14:creationId xmlns:p14="http://schemas.microsoft.com/office/powerpoint/2010/main" val="24147432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64699"/>
                                        </p:tgtEl>
                                        <p:attrNameLst>
                                          <p:attrName>style.visibility</p:attrName>
                                        </p:attrNameLst>
                                      </p:cBhvr>
                                      <p:to>
                                        <p:strVal val="visible"/>
                                      </p:to>
                                    </p:set>
                                    <p:animEffect transition="in" filter="dissolve">
                                      <p:cBhvr>
                                        <p:cTn id="7" dur="500"/>
                                        <p:tgtEl>
                                          <p:spTgt spid="364699"/>
                                        </p:tgtEl>
                                      </p:cBhvr>
                                    </p:animEffect>
                                  </p:childTnLst>
                                </p:cTn>
                              </p:par>
                              <p:par>
                                <p:cTn id="8" presetID="9" presetClass="entr" presetSubtype="0" fill="hold" nodeType="withEffect">
                                  <p:stCondLst>
                                    <p:cond delay="0"/>
                                  </p:stCondLst>
                                  <p:childTnLst>
                                    <p:set>
                                      <p:cBhvr>
                                        <p:cTn id="9" dur="1" fill="hold">
                                          <p:stCondLst>
                                            <p:cond delay="0"/>
                                          </p:stCondLst>
                                        </p:cTn>
                                        <p:tgtEl>
                                          <p:spTgt spid="364700"/>
                                        </p:tgtEl>
                                        <p:attrNameLst>
                                          <p:attrName>style.visibility</p:attrName>
                                        </p:attrNameLst>
                                      </p:cBhvr>
                                      <p:to>
                                        <p:strVal val="visible"/>
                                      </p:to>
                                    </p:set>
                                    <p:animEffect transition="in" filter="dissolve">
                                      <p:cBhvr>
                                        <p:cTn id="10" dur="500"/>
                                        <p:tgtEl>
                                          <p:spTgt spid="364700"/>
                                        </p:tgtEl>
                                      </p:cBhvr>
                                    </p:animEffect>
                                  </p:childTnLst>
                                </p:cTn>
                              </p:par>
                              <p:par>
                                <p:cTn id="11" presetID="9" presetClass="entr" presetSubtype="0" fill="hold" nodeType="withEffect">
                                  <p:stCondLst>
                                    <p:cond delay="0"/>
                                  </p:stCondLst>
                                  <p:childTnLst>
                                    <p:set>
                                      <p:cBhvr>
                                        <p:cTn id="12" dur="1" fill="hold">
                                          <p:stCondLst>
                                            <p:cond delay="0"/>
                                          </p:stCondLst>
                                        </p:cTn>
                                        <p:tgtEl>
                                          <p:spTgt spid="364701"/>
                                        </p:tgtEl>
                                        <p:attrNameLst>
                                          <p:attrName>style.visibility</p:attrName>
                                        </p:attrNameLst>
                                      </p:cBhvr>
                                      <p:to>
                                        <p:strVal val="visible"/>
                                      </p:to>
                                    </p:set>
                                    <p:animEffect transition="in" filter="dissolve">
                                      <p:cBhvr>
                                        <p:cTn id="13" dur="500"/>
                                        <p:tgtEl>
                                          <p:spTgt spid="364701"/>
                                        </p:tgtEl>
                                      </p:cBhvr>
                                    </p:animEffect>
                                  </p:childTnLst>
                                </p:cTn>
                              </p:par>
                              <p:par>
                                <p:cTn id="14" presetID="9" presetClass="entr" presetSubtype="0" fill="hold" nodeType="withEffect">
                                  <p:stCondLst>
                                    <p:cond delay="0"/>
                                  </p:stCondLst>
                                  <p:childTnLst>
                                    <p:set>
                                      <p:cBhvr>
                                        <p:cTn id="15" dur="1" fill="hold">
                                          <p:stCondLst>
                                            <p:cond delay="0"/>
                                          </p:stCondLst>
                                        </p:cTn>
                                        <p:tgtEl>
                                          <p:spTgt spid="364702"/>
                                        </p:tgtEl>
                                        <p:attrNameLst>
                                          <p:attrName>style.visibility</p:attrName>
                                        </p:attrNameLst>
                                      </p:cBhvr>
                                      <p:to>
                                        <p:strVal val="visible"/>
                                      </p:to>
                                    </p:set>
                                    <p:animEffect transition="in" filter="dissolve">
                                      <p:cBhvr>
                                        <p:cTn id="16" dur="500"/>
                                        <p:tgtEl>
                                          <p:spTgt spid="3647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69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Footer Placeholder 4">
            <a:extLst>
              <a:ext uri="{FF2B5EF4-FFF2-40B4-BE49-F238E27FC236}">
                <a16:creationId xmlns:a16="http://schemas.microsoft.com/office/drawing/2014/main" id="{8466A803-567A-4D0F-9211-AE33B39643B6}"/>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14339" name="Slide Number Placeholder 5">
            <a:extLst>
              <a:ext uri="{FF2B5EF4-FFF2-40B4-BE49-F238E27FC236}">
                <a16:creationId xmlns:a16="http://schemas.microsoft.com/office/drawing/2014/main" id="{875D69B6-67BA-4709-BB9D-B13A408E2DAB}"/>
              </a:ext>
            </a:extLst>
          </p:cNvPr>
          <p:cNvSpPr>
            <a:spLocks noGrp="1"/>
          </p:cNvSpPr>
          <p:nvPr>
            <p:ph type="sldNum" sz="quarter" idx="12"/>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r>
              <a:rPr lang="en-US" altLang="en-US" sz="1200"/>
              <a:t>3-</a:t>
            </a:r>
            <a:fld id="{BF0758BC-40E5-4506-BA0E-19DD82329422}" type="slidenum">
              <a:rPr lang="en-US" altLang="en-US" sz="1200"/>
              <a:pPr/>
              <a:t>68</a:t>
            </a:fld>
            <a:endParaRPr lang="en-US" altLang="en-US" sz="1200"/>
          </a:p>
        </p:txBody>
      </p:sp>
      <p:sp>
        <p:nvSpPr>
          <p:cNvPr id="14340" name="Rectangle 3">
            <a:extLst>
              <a:ext uri="{FF2B5EF4-FFF2-40B4-BE49-F238E27FC236}">
                <a16:creationId xmlns:a16="http://schemas.microsoft.com/office/drawing/2014/main" id="{49E5C2A4-5A49-4619-8545-B2ADC9BA185A}"/>
              </a:ext>
            </a:extLst>
          </p:cNvPr>
          <p:cNvSpPr>
            <a:spLocks noGrp="1" noChangeArrowheads="1"/>
          </p:cNvSpPr>
          <p:nvPr>
            <p:ph type="title"/>
          </p:nvPr>
        </p:nvSpPr>
        <p:spPr>
          <a:xfrm>
            <a:off x="1768475" y="200025"/>
            <a:ext cx="8085138" cy="935038"/>
          </a:xfrm>
        </p:spPr>
        <p:txBody>
          <a:bodyPr/>
          <a:lstStyle/>
          <a:p>
            <a:pPr>
              <a:defRPr/>
            </a:pPr>
            <a:r>
              <a:rPr lang="en-US" sz="4000">
                <a:ea typeface="ＭＳ Ｐゴシック" charset="0"/>
              </a:rPr>
              <a:t>Connection-oriented demux: example</a:t>
            </a:r>
          </a:p>
        </p:txBody>
      </p:sp>
      <p:sp>
        <p:nvSpPr>
          <p:cNvPr id="28676" name="Freeform 4">
            <a:extLst>
              <a:ext uri="{FF2B5EF4-FFF2-40B4-BE49-F238E27FC236}">
                <a16:creationId xmlns:a16="http://schemas.microsoft.com/office/drawing/2014/main" id="{9258DE65-CC5A-4A16-8038-21478F94BC7C}"/>
              </a:ext>
            </a:extLst>
          </p:cNvPr>
          <p:cNvSpPr>
            <a:spLocks/>
          </p:cNvSpPr>
          <p:nvPr/>
        </p:nvSpPr>
        <p:spPr bwMode="auto">
          <a:xfrm>
            <a:off x="4354513" y="1754188"/>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Freeform 5">
            <a:extLst>
              <a:ext uri="{FF2B5EF4-FFF2-40B4-BE49-F238E27FC236}">
                <a16:creationId xmlns:a16="http://schemas.microsoft.com/office/drawing/2014/main" id="{6FDDBBC1-B0C8-40A9-B585-74CE1CB161A9}"/>
              </a:ext>
            </a:extLst>
          </p:cNvPr>
          <p:cNvSpPr>
            <a:spLocks/>
          </p:cNvSpPr>
          <p:nvPr/>
        </p:nvSpPr>
        <p:spPr bwMode="auto">
          <a:xfrm>
            <a:off x="1962151" y="1933576"/>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chemeClr val="bg1"/>
              </a:gs>
              <a:gs pos="100000">
                <a:schemeClr val="folHlink"/>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Rectangle 23">
            <a:extLst>
              <a:ext uri="{FF2B5EF4-FFF2-40B4-BE49-F238E27FC236}">
                <a16:creationId xmlns:a16="http://schemas.microsoft.com/office/drawing/2014/main" id="{3DDFE71C-6D5B-490E-B886-333075377F05}"/>
              </a:ext>
            </a:extLst>
          </p:cNvPr>
          <p:cNvSpPr>
            <a:spLocks noChangeArrowheads="1"/>
          </p:cNvSpPr>
          <p:nvPr/>
        </p:nvSpPr>
        <p:spPr bwMode="auto">
          <a:xfrm>
            <a:off x="2457450" y="1911350"/>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8679" name="Rectangle 24">
            <a:extLst>
              <a:ext uri="{FF2B5EF4-FFF2-40B4-BE49-F238E27FC236}">
                <a16:creationId xmlns:a16="http://schemas.microsoft.com/office/drawing/2014/main" id="{6F77F256-92C4-410B-B8A1-4D10E8AB3225}"/>
              </a:ext>
            </a:extLst>
          </p:cNvPr>
          <p:cNvSpPr>
            <a:spLocks noChangeArrowheads="1"/>
          </p:cNvSpPr>
          <p:nvPr/>
        </p:nvSpPr>
        <p:spPr bwMode="auto">
          <a:xfrm>
            <a:off x="2419351" y="1965326"/>
            <a:ext cx="1273175"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8680" name="Line 25">
            <a:extLst>
              <a:ext uri="{FF2B5EF4-FFF2-40B4-BE49-F238E27FC236}">
                <a16:creationId xmlns:a16="http://schemas.microsoft.com/office/drawing/2014/main" id="{0813DC92-DFF6-4D0C-969C-44B628ACD86D}"/>
              </a:ext>
            </a:extLst>
          </p:cNvPr>
          <p:cNvSpPr>
            <a:spLocks noChangeShapeType="1"/>
          </p:cNvSpPr>
          <p:nvPr/>
        </p:nvSpPr>
        <p:spPr bwMode="auto">
          <a:xfrm>
            <a:off x="2428875" y="2725739"/>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681" name="Text Box 26">
            <a:extLst>
              <a:ext uri="{FF2B5EF4-FFF2-40B4-BE49-F238E27FC236}">
                <a16:creationId xmlns:a16="http://schemas.microsoft.com/office/drawing/2014/main" id="{EF89344E-1B84-46B9-ADEB-A7B564E98091}"/>
              </a:ext>
            </a:extLst>
          </p:cNvPr>
          <p:cNvSpPr txBox="1">
            <a:spLocks noChangeArrowheads="1"/>
          </p:cNvSpPr>
          <p:nvPr/>
        </p:nvSpPr>
        <p:spPr bwMode="auto">
          <a:xfrm>
            <a:off x="2386014" y="270827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8682" name="Line 27">
            <a:extLst>
              <a:ext uri="{FF2B5EF4-FFF2-40B4-BE49-F238E27FC236}">
                <a16:creationId xmlns:a16="http://schemas.microsoft.com/office/drawing/2014/main" id="{05912CC0-1F33-4E0C-BA2B-E0F599AF69AA}"/>
              </a:ext>
            </a:extLst>
          </p:cNvPr>
          <p:cNvSpPr>
            <a:spLocks noChangeShapeType="1"/>
          </p:cNvSpPr>
          <p:nvPr/>
        </p:nvSpPr>
        <p:spPr bwMode="auto">
          <a:xfrm>
            <a:off x="2436813" y="3046414"/>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683" name="Line 28">
            <a:extLst>
              <a:ext uri="{FF2B5EF4-FFF2-40B4-BE49-F238E27FC236}">
                <a16:creationId xmlns:a16="http://schemas.microsoft.com/office/drawing/2014/main" id="{A595D1F4-B4FF-4A8D-94D7-CC2DDD2D6B3D}"/>
              </a:ext>
            </a:extLst>
          </p:cNvPr>
          <p:cNvSpPr>
            <a:spLocks noChangeShapeType="1"/>
          </p:cNvSpPr>
          <p:nvPr/>
        </p:nvSpPr>
        <p:spPr bwMode="auto">
          <a:xfrm>
            <a:off x="2422525" y="335597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684" name="Line 29">
            <a:extLst>
              <a:ext uri="{FF2B5EF4-FFF2-40B4-BE49-F238E27FC236}">
                <a16:creationId xmlns:a16="http://schemas.microsoft.com/office/drawing/2014/main" id="{5CC6B761-8A5D-4DB5-B627-A8899F7E8457}"/>
              </a:ext>
            </a:extLst>
          </p:cNvPr>
          <p:cNvSpPr>
            <a:spLocks noChangeShapeType="1"/>
          </p:cNvSpPr>
          <p:nvPr/>
        </p:nvSpPr>
        <p:spPr bwMode="auto">
          <a:xfrm>
            <a:off x="2422525" y="3641726"/>
            <a:ext cx="1263650" cy="317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685" name="Text Box 26">
            <a:extLst>
              <a:ext uri="{FF2B5EF4-FFF2-40B4-BE49-F238E27FC236}">
                <a16:creationId xmlns:a16="http://schemas.microsoft.com/office/drawing/2014/main" id="{97CD5BAB-9697-41BE-A340-E8B5870799FE}"/>
              </a:ext>
            </a:extLst>
          </p:cNvPr>
          <p:cNvSpPr txBox="1">
            <a:spLocks noChangeArrowheads="1"/>
          </p:cNvSpPr>
          <p:nvPr/>
        </p:nvSpPr>
        <p:spPr bwMode="auto">
          <a:xfrm>
            <a:off x="2420939" y="19558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8686" name="Text Box 26">
            <a:extLst>
              <a:ext uri="{FF2B5EF4-FFF2-40B4-BE49-F238E27FC236}">
                <a16:creationId xmlns:a16="http://schemas.microsoft.com/office/drawing/2014/main" id="{EB905E18-5D1F-4479-87F3-E29A680D751C}"/>
              </a:ext>
            </a:extLst>
          </p:cNvPr>
          <p:cNvSpPr txBox="1">
            <a:spLocks noChangeArrowheads="1"/>
          </p:cNvSpPr>
          <p:nvPr/>
        </p:nvSpPr>
        <p:spPr bwMode="auto">
          <a:xfrm>
            <a:off x="2376489" y="361315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8687" name="Text Box 26">
            <a:extLst>
              <a:ext uri="{FF2B5EF4-FFF2-40B4-BE49-F238E27FC236}">
                <a16:creationId xmlns:a16="http://schemas.microsoft.com/office/drawing/2014/main" id="{5736D022-8D14-4B49-B842-21CFA7573995}"/>
              </a:ext>
            </a:extLst>
          </p:cNvPr>
          <p:cNvSpPr txBox="1">
            <a:spLocks noChangeArrowheads="1"/>
          </p:cNvSpPr>
          <p:nvPr/>
        </p:nvSpPr>
        <p:spPr bwMode="auto">
          <a:xfrm>
            <a:off x="2395539" y="332740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8688" name="Text Box 26">
            <a:extLst>
              <a:ext uri="{FF2B5EF4-FFF2-40B4-BE49-F238E27FC236}">
                <a16:creationId xmlns:a16="http://schemas.microsoft.com/office/drawing/2014/main" id="{8C123B93-F04E-4560-9835-5AB0DF172759}"/>
              </a:ext>
            </a:extLst>
          </p:cNvPr>
          <p:cNvSpPr txBox="1">
            <a:spLocks noChangeArrowheads="1"/>
          </p:cNvSpPr>
          <p:nvPr/>
        </p:nvSpPr>
        <p:spPr bwMode="auto">
          <a:xfrm>
            <a:off x="2386014" y="3032126"/>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4354" name="Oval 18">
            <a:extLst>
              <a:ext uri="{FF2B5EF4-FFF2-40B4-BE49-F238E27FC236}">
                <a16:creationId xmlns:a16="http://schemas.microsoft.com/office/drawing/2014/main" id="{5DC1B7B5-C55E-4E61-99B5-26B20A357F98}"/>
              </a:ext>
            </a:extLst>
          </p:cNvPr>
          <p:cNvSpPr>
            <a:spLocks noChangeArrowheads="1"/>
          </p:cNvSpPr>
          <p:nvPr/>
        </p:nvSpPr>
        <p:spPr bwMode="auto">
          <a:xfrm>
            <a:off x="2755900" y="2241550"/>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P3</a:t>
            </a:r>
          </a:p>
        </p:txBody>
      </p:sp>
      <p:grpSp>
        <p:nvGrpSpPr>
          <p:cNvPr id="28690" name="Group 19">
            <a:extLst>
              <a:ext uri="{FF2B5EF4-FFF2-40B4-BE49-F238E27FC236}">
                <a16:creationId xmlns:a16="http://schemas.microsoft.com/office/drawing/2014/main" id="{125513AC-8643-4746-9252-4B096A87D9B7}"/>
              </a:ext>
            </a:extLst>
          </p:cNvPr>
          <p:cNvGrpSpPr>
            <a:grpSpLocks/>
          </p:cNvGrpSpPr>
          <p:nvPr/>
        </p:nvGrpSpPr>
        <p:grpSpPr bwMode="auto">
          <a:xfrm>
            <a:off x="2724151" y="2565400"/>
            <a:ext cx="620713" cy="228600"/>
            <a:chOff x="1287" y="2524"/>
            <a:chExt cx="260" cy="100"/>
          </a:xfrm>
        </p:grpSpPr>
        <p:sp>
          <p:nvSpPr>
            <p:cNvPr id="14471" name="Rectangle 20">
              <a:extLst>
                <a:ext uri="{FF2B5EF4-FFF2-40B4-BE49-F238E27FC236}">
                  <a16:creationId xmlns:a16="http://schemas.microsoft.com/office/drawing/2014/main" id="{E3732876-FB94-4F64-9630-5792095A1C28}"/>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72" name="Rectangle 21">
              <a:extLst>
                <a:ext uri="{FF2B5EF4-FFF2-40B4-BE49-F238E27FC236}">
                  <a16:creationId xmlns:a16="http://schemas.microsoft.com/office/drawing/2014/main" id="{E8FDF31D-3E01-4526-BB4C-A19259DA6AD5}"/>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73" name="Rectangle 22">
              <a:extLst>
                <a:ext uri="{FF2B5EF4-FFF2-40B4-BE49-F238E27FC236}">
                  <a16:creationId xmlns:a16="http://schemas.microsoft.com/office/drawing/2014/main" id="{AD77AC06-6D7A-4BBB-84FE-861984E4D9C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74" name="Rectangle 23">
              <a:extLst>
                <a:ext uri="{FF2B5EF4-FFF2-40B4-BE49-F238E27FC236}">
                  <a16:creationId xmlns:a16="http://schemas.microsoft.com/office/drawing/2014/main" id="{C046A504-FC6B-408B-9341-DB9B5CEB5A26}"/>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8691" name="Rectangle 23">
            <a:extLst>
              <a:ext uri="{FF2B5EF4-FFF2-40B4-BE49-F238E27FC236}">
                <a16:creationId xmlns:a16="http://schemas.microsoft.com/office/drawing/2014/main" id="{506EBF81-F65C-4AB4-9283-09E4C065843B}"/>
              </a:ext>
            </a:extLst>
          </p:cNvPr>
          <p:cNvSpPr>
            <a:spLocks noChangeArrowheads="1"/>
          </p:cNvSpPr>
          <p:nvPr/>
        </p:nvSpPr>
        <p:spPr bwMode="auto">
          <a:xfrm>
            <a:off x="4956175" y="1677988"/>
            <a:ext cx="2254250"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8692" name="Rectangle 24">
            <a:extLst>
              <a:ext uri="{FF2B5EF4-FFF2-40B4-BE49-F238E27FC236}">
                <a16:creationId xmlns:a16="http://schemas.microsoft.com/office/drawing/2014/main" id="{29D02FA6-A894-48B7-91CD-967B97BA602B}"/>
              </a:ext>
            </a:extLst>
          </p:cNvPr>
          <p:cNvSpPr>
            <a:spLocks noChangeArrowheads="1"/>
          </p:cNvSpPr>
          <p:nvPr/>
        </p:nvSpPr>
        <p:spPr bwMode="auto">
          <a:xfrm>
            <a:off x="4902201" y="1755776"/>
            <a:ext cx="2225675" cy="1979613"/>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8693" name="Text Box 26">
            <a:extLst>
              <a:ext uri="{FF2B5EF4-FFF2-40B4-BE49-F238E27FC236}">
                <a16:creationId xmlns:a16="http://schemas.microsoft.com/office/drawing/2014/main" id="{BDB10F92-0083-4592-9DFB-1CE9BCA2E895}"/>
              </a:ext>
            </a:extLst>
          </p:cNvPr>
          <p:cNvSpPr txBox="1">
            <a:spLocks noChangeArrowheads="1"/>
          </p:cNvSpPr>
          <p:nvPr/>
        </p:nvSpPr>
        <p:spPr bwMode="auto">
          <a:xfrm>
            <a:off x="5327651" y="24844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8694" name="Text Box 26">
            <a:extLst>
              <a:ext uri="{FF2B5EF4-FFF2-40B4-BE49-F238E27FC236}">
                <a16:creationId xmlns:a16="http://schemas.microsoft.com/office/drawing/2014/main" id="{6B30AB54-2966-4AAA-8BE5-CF05FE96F08E}"/>
              </a:ext>
            </a:extLst>
          </p:cNvPr>
          <p:cNvSpPr txBox="1">
            <a:spLocks noChangeArrowheads="1"/>
          </p:cNvSpPr>
          <p:nvPr/>
        </p:nvSpPr>
        <p:spPr bwMode="auto">
          <a:xfrm>
            <a:off x="5381626" y="1708151"/>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8695" name="Text Box 26">
            <a:extLst>
              <a:ext uri="{FF2B5EF4-FFF2-40B4-BE49-F238E27FC236}">
                <a16:creationId xmlns:a16="http://schemas.microsoft.com/office/drawing/2014/main" id="{86DF5653-9B20-4784-A0D2-C26BF4021E5B}"/>
              </a:ext>
            </a:extLst>
          </p:cNvPr>
          <p:cNvSpPr txBox="1">
            <a:spLocks noChangeArrowheads="1"/>
          </p:cNvSpPr>
          <p:nvPr/>
        </p:nvSpPr>
        <p:spPr bwMode="auto">
          <a:xfrm>
            <a:off x="5321301" y="33893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8696" name="Text Box 26">
            <a:extLst>
              <a:ext uri="{FF2B5EF4-FFF2-40B4-BE49-F238E27FC236}">
                <a16:creationId xmlns:a16="http://schemas.microsoft.com/office/drawing/2014/main" id="{5265A3B7-B1BB-40C5-8ACA-0E4692F82059}"/>
              </a:ext>
            </a:extLst>
          </p:cNvPr>
          <p:cNvSpPr txBox="1">
            <a:spLocks noChangeArrowheads="1"/>
          </p:cNvSpPr>
          <p:nvPr/>
        </p:nvSpPr>
        <p:spPr bwMode="auto">
          <a:xfrm>
            <a:off x="5321301" y="31035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8697" name="Rectangle 23">
            <a:extLst>
              <a:ext uri="{FF2B5EF4-FFF2-40B4-BE49-F238E27FC236}">
                <a16:creationId xmlns:a16="http://schemas.microsoft.com/office/drawing/2014/main" id="{D0F0A506-1CBE-4C22-9A83-BEFE729E6B93}"/>
              </a:ext>
            </a:extLst>
          </p:cNvPr>
          <p:cNvSpPr>
            <a:spLocks noChangeArrowheads="1"/>
          </p:cNvSpPr>
          <p:nvPr/>
        </p:nvSpPr>
        <p:spPr bwMode="auto">
          <a:xfrm>
            <a:off x="8091489" y="190341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8698" name="Rectangle 24">
            <a:extLst>
              <a:ext uri="{FF2B5EF4-FFF2-40B4-BE49-F238E27FC236}">
                <a16:creationId xmlns:a16="http://schemas.microsoft.com/office/drawing/2014/main" id="{659F2074-716F-4D27-8162-793F8AEA58C9}"/>
              </a:ext>
            </a:extLst>
          </p:cNvPr>
          <p:cNvSpPr>
            <a:spLocks noChangeArrowheads="1"/>
          </p:cNvSpPr>
          <p:nvPr/>
        </p:nvSpPr>
        <p:spPr bwMode="auto">
          <a:xfrm>
            <a:off x="7894638" y="1944688"/>
            <a:ext cx="1631950" cy="1979612"/>
          </a:xfrm>
          <a:prstGeom prst="rect">
            <a:avLst/>
          </a:prstGeom>
          <a:solidFill>
            <a:schemeClr val="bg1"/>
          </a:solidFill>
          <a:ln w="28575">
            <a:solidFill>
              <a:schemeClr val="tx1"/>
            </a:solidFill>
            <a:miter lim="800000"/>
            <a:headEnd/>
            <a:tailEnd/>
          </a:ln>
        </p:spPr>
        <p:txBody>
          <a:bodyPr wrap="none" anchor="ct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endParaRPr lang="en-US" altLang="en-US" sz="2400">
              <a:latin typeface="Times New Roman" panose="02020603050405020304" pitchFamily="18" charset="0"/>
            </a:endParaRPr>
          </a:p>
        </p:txBody>
      </p:sp>
      <p:sp>
        <p:nvSpPr>
          <p:cNvPr id="28699" name="Text Box 26">
            <a:extLst>
              <a:ext uri="{FF2B5EF4-FFF2-40B4-BE49-F238E27FC236}">
                <a16:creationId xmlns:a16="http://schemas.microsoft.com/office/drawing/2014/main" id="{978A6C20-E006-4384-9224-AE742511A666}"/>
              </a:ext>
            </a:extLst>
          </p:cNvPr>
          <p:cNvSpPr txBox="1">
            <a:spLocks noChangeArrowheads="1"/>
          </p:cNvSpPr>
          <p:nvPr/>
        </p:nvSpPr>
        <p:spPr bwMode="auto">
          <a:xfrm>
            <a:off x="8020051" y="270033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transport</a:t>
            </a:r>
          </a:p>
        </p:txBody>
      </p:sp>
      <p:sp>
        <p:nvSpPr>
          <p:cNvPr id="28700" name="Text Box 26">
            <a:extLst>
              <a:ext uri="{FF2B5EF4-FFF2-40B4-BE49-F238E27FC236}">
                <a16:creationId xmlns:a16="http://schemas.microsoft.com/office/drawing/2014/main" id="{9A55D8BE-85F6-4218-B2B1-05B393080DC4}"/>
              </a:ext>
            </a:extLst>
          </p:cNvPr>
          <p:cNvSpPr txBox="1">
            <a:spLocks noChangeArrowheads="1"/>
          </p:cNvSpPr>
          <p:nvPr/>
        </p:nvSpPr>
        <p:spPr bwMode="auto">
          <a:xfrm>
            <a:off x="8054976" y="19478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application</a:t>
            </a:r>
          </a:p>
        </p:txBody>
      </p:sp>
      <p:sp>
        <p:nvSpPr>
          <p:cNvPr id="28701" name="Text Box 26">
            <a:extLst>
              <a:ext uri="{FF2B5EF4-FFF2-40B4-BE49-F238E27FC236}">
                <a16:creationId xmlns:a16="http://schemas.microsoft.com/office/drawing/2014/main" id="{20066929-A3FA-440E-9566-AD15A6433DA2}"/>
              </a:ext>
            </a:extLst>
          </p:cNvPr>
          <p:cNvSpPr txBox="1">
            <a:spLocks noChangeArrowheads="1"/>
          </p:cNvSpPr>
          <p:nvPr/>
        </p:nvSpPr>
        <p:spPr bwMode="auto">
          <a:xfrm>
            <a:off x="8062914" y="360521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physical</a:t>
            </a:r>
          </a:p>
        </p:txBody>
      </p:sp>
      <p:sp>
        <p:nvSpPr>
          <p:cNvPr id="28702" name="Text Box 26">
            <a:extLst>
              <a:ext uri="{FF2B5EF4-FFF2-40B4-BE49-F238E27FC236}">
                <a16:creationId xmlns:a16="http://schemas.microsoft.com/office/drawing/2014/main" id="{90819626-F497-4ED7-B727-268B16DF0046}"/>
              </a:ext>
            </a:extLst>
          </p:cNvPr>
          <p:cNvSpPr txBox="1">
            <a:spLocks noChangeArrowheads="1"/>
          </p:cNvSpPr>
          <p:nvPr/>
        </p:nvSpPr>
        <p:spPr bwMode="auto">
          <a:xfrm>
            <a:off x="8029576" y="3319464"/>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link</a:t>
            </a:r>
          </a:p>
        </p:txBody>
      </p:sp>
      <p:sp>
        <p:nvSpPr>
          <p:cNvPr id="28703" name="Text Box 26">
            <a:extLst>
              <a:ext uri="{FF2B5EF4-FFF2-40B4-BE49-F238E27FC236}">
                <a16:creationId xmlns:a16="http://schemas.microsoft.com/office/drawing/2014/main" id="{3C56981E-A426-4F5D-B2B3-2047998E145D}"/>
              </a:ext>
            </a:extLst>
          </p:cNvPr>
          <p:cNvSpPr txBox="1">
            <a:spLocks noChangeArrowheads="1"/>
          </p:cNvSpPr>
          <p:nvPr/>
        </p:nvSpPr>
        <p:spPr bwMode="auto">
          <a:xfrm>
            <a:off x="8020051" y="30241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4369" name="Oval 38">
            <a:extLst>
              <a:ext uri="{FF2B5EF4-FFF2-40B4-BE49-F238E27FC236}">
                <a16:creationId xmlns:a16="http://schemas.microsoft.com/office/drawing/2014/main" id="{0335FDCE-0EF2-4683-8C52-554EC4ED8980}"/>
              </a:ext>
            </a:extLst>
          </p:cNvPr>
          <p:cNvSpPr>
            <a:spLocks noChangeArrowheads="1"/>
          </p:cNvSpPr>
          <p:nvPr/>
        </p:nvSpPr>
        <p:spPr bwMode="auto">
          <a:xfrm>
            <a:off x="7975600" y="2241550"/>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P2</a:t>
            </a:r>
          </a:p>
        </p:txBody>
      </p:sp>
      <p:sp>
        <p:nvSpPr>
          <p:cNvPr id="28705" name="Freeform 39">
            <a:extLst>
              <a:ext uri="{FF2B5EF4-FFF2-40B4-BE49-F238E27FC236}">
                <a16:creationId xmlns:a16="http://schemas.microsoft.com/office/drawing/2014/main" id="{D73685AE-F19B-4C07-BD77-EDDD74ED4272}"/>
              </a:ext>
            </a:extLst>
          </p:cNvPr>
          <p:cNvSpPr>
            <a:spLocks/>
          </p:cNvSpPr>
          <p:nvPr/>
        </p:nvSpPr>
        <p:spPr bwMode="auto">
          <a:xfrm>
            <a:off x="9528176" y="1924050"/>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8706" name="Group 42">
            <a:extLst>
              <a:ext uri="{FF2B5EF4-FFF2-40B4-BE49-F238E27FC236}">
                <a16:creationId xmlns:a16="http://schemas.microsoft.com/office/drawing/2014/main" id="{5055CEF2-E079-4914-B048-DD606C86D47D}"/>
              </a:ext>
            </a:extLst>
          </p:cNvPr>
          <p:cNvGrpSpPr>
            <a:grpSpLocks/>
          </p:cNvGrpSpPr>
          <p:nvPr/>
        </p:nvGrpSpPr>
        <p:grpSpPr bwMode="auto">
          <a:xfrm>
            <a:off x="3348038" y="5170484"/>
            <a:ext cx="2016125" cy="657224"/>
            <a:chOff x="1084" y="3697"/>
            <a:chExt cx="1270" cy="414"/>
          </a:xfrm>
        </p:grpSpPr>
        <p:sp>
          <p:nvSpPr>
            <p:cNvPr id="14468" name="Rectangle 43">
              <a:extLst>
                <a:ext uri="{FF2B5EF4-FFF2-40B4-BE49-F238E27FC236}">
                  <a16:creationId xmlns:a16="http://schemas.microsoft.com/office/drawing/2014/main" id="{347C5ECA-A4F3-4D71-93D5-F3E329275032}"/>
                </a:ext>
              </a:extLst>
            </p:cNvPr>
            <p:cNvSpPr>
              <a:spLocks noChangeArrowheads="1"/>
            </p:cNvSpPr>
            <p:nvPr/>
          </p:nvSpPr>
          <p:spPr bwMode="auto">
            <a:xfrm>
              <a:off x="1553" y="3697"/>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69" name="Line 44">
              <a:extLst>
                <a:ext uri="{FF2B5EF4-FFF2-40B4-BE49-F238E27FC236}">
                  <a16:creationId xmlns:a16="http://schemas.microsoft.com/office/drawing/2014/main" id="{838D4655-8082-4458-8EDF-9109B7C10041}"/>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470" name="Text Box 45">
              <a:extLst>
                <a:ext uri="{FF2B5EF4-FFF2-40B4-BE49-F238E27FC236}">
                  <a16:creationId xmlns:a16="http://schemas.microsoft.com/office/drawing/2014/main" id="{C2A87317-54B5-4F29-8476-7E8D3A33E66E}"/>
                </a:ext>
              </a:extLst>
            </p:cNvPr>
            <p:cNvSpPr txBox="1">
              <a:spLocks noChangeArrowheads="1"/>
            </p:cNvSpPr>
            <p:nvPr/>
          </p:nvSpPr>
          <p:spPr bwMode="auto">
            <a:xfrm>
              <a:off x="1084" y="3822"/>
              <a:ext cx="122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lnSpc>
                  <a:spcPct val="85000"/>
                </a:lnSpc>
                <a:defRPr/>
              </a:pPr>
              <a:r>
                <a:rPr lang="en-US" sz="1400"/>
                <a:t>source IP,port: A,9157</a:t>
              </a:r>
            </a:p>
            <a:p>
              <a:pPr algn="r">
                <a:lnSpc>
                  <a:spcPct val="85000"/>
                </a:lnSpc>
                <a:defRPr/>
              </a:pPr>
              <a:r>
                <a:rPr lang="en-US" sz="1400"/>
                <a:t>dest IP, port: B,80</a:t>
              </a:r>
            </a:p>
          </p:txBody>
        </p:sp>
      </p:grpSp>
      <p:grpSp>
        <p:nvGrpSpPr>
          <p:cNvPr id="28707" name="Group 46">
            <a:extLst>
              <a:ext uri="{FF2B5EF4-FFF2-40B4-BE49-F238E27FC236}">
                <a16:creationId xmlns:a16="http://schemas.microsoft.com/office/drawing/2014/main" id="{DEB0BEE5-8F7F-413B-935C-423C6A8073D0}"/>
              </a:ext>
            </a:extLst>
          </p:cNvPr>
          <p:cNvGrpSpPr>
            <a:grpSpLocks/>
          </p:cNvGrpSpPr>
          <p:nvPr/>
        </p:nvGrpSpPr>
        <p:grpSpPr bwMode="auto">
          <a:xfrm>
            <a:off x="3190876" y="4479929"/>
            <a:ext cx="1878013" cy="657226"/>
            <a:chOff x="2741" y="3750"/>
            <a:chExt cx="1183" cy="414"/>
          </a:xfrm>
        </p:grpSpPr>
        <p:sp>
          <p:nvSpPr>
            <p:cNvPr id="14465" name="Rectangle 47">
              <a:extLst>
                <a:ext uri="{FF2B5EF4-FFF2-40B4-BE49-F238E27FC236}">
                  <a16:creationId xmlns:a16="http://schemas.microsoft.com/office/drawing/2014/main" id="{02F77B26-B418-4737-9D6D-320903931024}"/>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66" name="Line 48">
              <a:extLst>
                <a:ext uri="{FF2B5EF4-FFF2-40B4-BE49-F238E27FC236}">
                  <a16:creationId xmlns:a16="http://schemas.microsoft.com/office/drawing/2014/main" id="{69AB70F2-3D85-4145-8F99-E90B9DB764FA}"/>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467" name="Text Box 49">
              <a:extLst>
                <a:ext uri="{FF2B5EF4-FFF2-40B4-BE49-F238E27FC236}">
                  <a16:creationId xmlns:a16="http://schemas.microsoft.com/office/drawing/2014/main" id="{CF3BCBA1-EA35-4157-A402-4F8368EBC512}"/>
                </a:ext>
              </a:extLst>
            </p:cNvPr>
            <p:cNvSpPr txBox="1">
              <a:spLocks noChangeArrowheads="1"/>
            </p:cNvSpPr>
            <p:nvPr/>
          </p:nvSpPr>
          <p:spPr bwMode="auto">
            <a:xfrm>
              <a:off x="2813" y="3875"/>
              <a:ext cx="1111"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a:t>source IP,port: B,80</a:t>
              </a:r>
            </a:p>
            <a:p>
              <a:pPr algn="l">
                <a:lnSpc>
                  <a:spcPct val="85000"/>
                </a:lnSpc>
                <a:defRPr/>
              </a:pPr>
              <a:r>
                <a:rPr lang="en-US" sz="1400"/>
                <a:t>dest IP,port: A,9157</a:t>
              </a:r>
            </a:p>
          </p:txBody>
        </p:sp>
      </p:grpSp>
      <p:sp>
        <p:nvSpPr>
          <p:cNvPr id="14373" name="Text Box 50">
            <a:extLst>
              <a:ext uri="{FF2B5EF4-FFF2-40B4-BE49-F238E27FC236}">
                <a16:creationId xmlns:a16="http://schemas.microsoft.com/office/drawing/2014/main" id="{BCA4F578-0B3B-4C9F-A0C9-E3CE9994D8C3}"/>
              </a:ext>
            </a:extLst>
          </p:cNvPr>
          <p:cNvSpPr txBox="1">
            <a:spLocks noChangeArrowheads="1"/>
          </p:cNvSpPr>
          <p:nvPr/>
        </p:nvSpPr>
        <p:spPr bwMode="auto">
          <a:xfrm flipH="1">
            <a:off x="1612901" y="4705351"/>
            <a:ext cx="1147763" cy="5355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defRPr/>
            </a:pPr>
            <a:r>
              <a:rPr lang="en-US" sz="1800">
                <a:latin typeface="Gill Sans MT" charset="0"/>
              </a:rPr>
              <a:t>host: IP address A</a:t>
            </a:r>
          </a:p>
        </p:txBody>
      </p:sp>
      <p:sp>
        <p:nvSpPr>
          <p:cNvPr id="14374" name="Text Box 51">
            <a:extLst>
              <a:ext uri="{FF2B5EF4-FFF2-40B4-BE49-F238E27FC236}">
                <a16:creationId xmlns:a16="http://schemas.microsoft.com/office/drawing/2014/main" id="{46921AC1-CA0F-40AF-9214-BE0870A52EE6}"/>
              </a:ext>
            </a:extLst>
          </p:cNvPr>
          <p:cNvSpPr txBox="1">
            <a:spLocks noChangeArrowheads="1"/>
          </p:cNvSpPr>
          <p:nvPr/>
        </p:nvSpPr>
        <p:spPr bwMode="auto">
          <a:xfrm flipH="1">
            <a:off x="9369426" y="4602164"/>
            <a:ext cx="1147763" cy="5355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defRPr/>
            </a:pPr>
            <a:r>
              <a:rPr lang="en-US" sz="1800">
                <a:latin typeface="Gill Sans MT" charset="0"/>
              </a:rPr>
              <a:t>host: IP address C</a:t>
            </a:r>
          </a:p>
        </p:txBody>
      </p:sp>
      <p:sp>
        <p:nvSpPr>
          <p:cNvPr id="14375" name="Text Box 52">
            <a:extLst>
              <a:ext uri="{FF2B5EF4-FFF2-40B4-BE49-F238E27FC236}">
                <a16:creationId xmlns:a16="http://schemas.microsoft.com/office/drawing/2014/main" id="{EEBA3F09-8A84-4DBE-80FD-05478ADDA8C0}"/>
              </a:ext>
            </a:extLst>
          </p:cNvPr>
          <p:cNvSpPr txBox="1">
            <a:spLocks noChangeArrowheads="1"/>
          </p:cNvSpPr>
          <p:nvPr/>
        </p:nvSpPr>
        <p:spPr bwMode="auto">
          <a:xfrm flipH="1">
            <a:off x="6570663" y="3702051"/>
            <a:ext cx="1147762" cy="5355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defRPr/>
            </a:pPr>
            <a:r>
              <a:rPr lang="en-US" sz="1800">
                <a:latin typeface="Gill Sans MT" charset="0"/>
              </a:rPr>
              <a:t>server: IP address B</a:t>
            </a:r>
          </a:p>
        </p:txBody>
      </p:sp>
      <p:sp>
        <p:nvSpPr>
          <p:cNvPr id="14376" name="Line 53">
            <a:extLst>
              <a:ext uri="{FF2B5EF4-FFF2-40B4-BE49-F238E27FC236}">
                <a16:creationId xmlns:a16="http://schemas.microsoft.com/office/drawing/2014/main" id="{7BE675B2-D5D5-479A-950C-62CBB45DC39A}"/>
              </a:ext>
            </a:extLst>
          </p:cNvPr>
          <p:cNvSpPr>
            <a:spLocks noChangeShapeType="1"/>
          </p:cNvSpPr>
          <p:nvPr/>
        </p:nvSpPr>
        <p:spPr bwMode="auto">
          <a:xfrm>
            <a:off x="4878388" y="3432175"/>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377" name="Line 54">
            <a:extLst>
              <a:ext uri="{FF2B5EF4-FFF2-40B4-BE49-F238E27FC236}">
                <a16:creationId xmlns:a16="http://schemas.microsoft.com/office/drawing/2014/main" id="{D415C4A8-6137-4F32-A811-C9858353F424}"/>
              </a:ext>
            </a:extLst>
          </p:cNvPr>
          <p:cNvSpPr>
            <a:spLocks noChangeShapeType="1"/>
          </p:cNvSpPr>
          <p:nvPr/>
        </p:nvSpPr>
        <p:spPr bwMode="auto">
          <a:xfrm>
            <a:off x="4894263" y="3130550"/>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28713" name="Text Box 26">
            <a:extLst>
              <a:ext uri="{FF2B5EF4-FFF2-40B4-BE49-F238E27FC236}">
                <a16:creationId xmlns:a16="http://schemas.microsoft.com/office/drawing/2014/main" id="{2E7C14D4-71B6-4B1D-BBF3-F1744B715F45}"/>
              </a:ext>
            </a:extLst>
          </p:cNvPr>
          <p:cNvSpPr txBox="1">
            <a:spLocks noChangeArrowheads="1"/>
          </p:cNvSpPr>
          <p:nvPr/>
        </p:nvSpPr>
        <p:spPr bwMode="auto">
          <a:xfrm>
            <a:off x="5281614" y="2795589"/>
            <a:ext cx="1317625" cy="32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nSpc>
                <a:spcPct val="110000"/>
              </a:lnSpc>
            </a:pPr>
            <a:r>
              <a:rPr lang="en-US" altLang="en-US" sz="1400"/>
              <a:t>network</a:t>
            </a:r>
          </a:p>
        </p:txBody>
      </p:sp>
      <p:sp>
        <p:nvSpPr>
          <p:cNvPr id="14379" name="Line 56">
            <a:extLst>
              <a:ext uri="{FF2B5EF4-FFF2-40B4-BE49-F238E27FC236}">
                <a16:creationId xmlns:a16="http://schemas.microsoft.com/office/drawing/2014/main" id="{B066C380-F2A8-4345-B487-20B9B276FBC9}"/>
              </a:ext>
            </a:extLst>
          </p:cNvPr>
          <p:cNvSpPr>
            <a:spLocks noChangeShapeType="1"/>
          </p:cNvSpPr>
          <p:nvPr/>
        </p:nvSpPr>
        <p:spPr bwMode="auto">
          <a:xfrm>
            <a:off x="4897438" y="2808288"/>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380" name="Line 57">
            <a:extLst>
              <a:ext uri="{FF2B5EF4-FFF2-40B4-BE49-F238E27FC236}">
                <a16:creationId xmlns:a16="http://schemas.microsoft.com/office/drawing/2014/main" id="{69504462-022B-4409-B773-C1082F127E1D}"/>
              </a:ext>
            </a:extLst>
          </p:cNvPr>
          <p:cNvSpPr>
            <a:spLocks noChangeShapeType="1"/>
          </p:cNvSpPr>
          <p:nvPr/>
        </p:nvSpPr>
        <p:spPr bwMode="auto">
          <a:xfrm>
            <a:off x="4900613" y="2486025"/>
            <a:ext cx="2233612"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28716" name="Group 58">
            <a:extLst>
              <a:ext uri="{FF2B5EF4-FFF2-40B4-BE49-F238E27FC236}">
                <a16:creationId xmlns:a16="http://schemas.microsoft.com/office/drawing/2014/main" id="{8862283E-4722-4DEA-910F-65917C41A1EB}"/>
              </a:ext>
            </a:extLst>
          </p:cNvPr>
          <p:cNvGrpSpPr>
            <a:grpSpLocks/>
          </p:cNvGrpSpPr>
          <p:nvPr/>
        </p:nvGrpSpPr>
        <p:grpSpPr bwMode="auto">
          <a:xfrm>
            <a:off x="5076826" y="2347913"/>
            <a:ext cx="473075" cy="228600"/>
            <a:chOff x="1287" y="2524"/>
            <a:chExt cx="260" cy="100"/>
          </a:xfrm>
        </p:grpSpPr>
        <p:sp>
          <p:nvSpPr>
            <p:cNvPr id="14461" name="Rectangle 59">
              <a:extLst>
                <a:ext uri="{FF2B5EF4-FFF2-40B4-BE49-F238E27FC236}">
                  <a16:creationId xmlns:a16="http://schemas.microsoft.com/office/drawing/2014/main" id="{2B091BBE-6204-401B-BE0B-EA7ECDC00555}"/>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62" name="Rectangle 60">
              <a:extLst>
                <a:ext uri="{FF2B5EF4-FFF2-40B4-BE49-F238E27FC236}">
                  <a16:creationId xmlns:a16="http://schemas.microsoft.com/office/drawing/2014/main" id="{9834D3E7-158A-420C-9FDB-7E04E7640340}"/>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63" name="Rectangle 61">
              <a:extLst>
                <a:ext uri="{FF2B5EF4-FFF2-40B4-BE49-F238E27FC236}">
                  <a16:creationId xmlns:a16="http://schemas.microsoft.com/office/drawing/2014/main" id="{BA97129D-39D7-4496-AEDB-3D31A750286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64" name="Rectangle 62">
              <a:extLst>
                <a:ext uri="{FF2B5EF4-FFF2-40B4-BE49-F238E27FC236}">
                  <a16:creationId xmlns:a16="http://schemas.microsoft.com/office/drawing/2014/main" id="{43794769-9EAC-44E7-8C6E-2305377BC99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8717" name="Group 65">
            <a:extLst>
              <a:ext uri="{FF2B5EF4-FFF2-40B4-BE49-F238E27FC236}">
                <a16:creationId xmlns:a16="http://schemas.microsoft.com/office/drawing/2014/main" id="{7FAFF883-7ED7-46F4-8DF2-5292055A6BDA}"/>
              </a:ext>
            </a:extLst>
          </p:cNvPr>
          <p:cNvGrpSpPr>
            <a:grpSpLocks/>
          </p:cNvGrpSpPr>
          <p:nvPr/>
        </p:nvGrpSpPr>
        <p:grpSpPr bwMode="auto">
          <a:xfrm>
            <a:off x="5781676" y="2352675"/>
            <a:ext cx="473075" cy="228600"/>
            <a:chOff x="1287" y="2524"/>
            <a:chExt cx="260" cy="100"/>
          </a:xfrm>
        </p:grpSpPr>
        <p:sp>
          <p:nvSpPr>
            <p:cNvPr id="14457" name="Rectangle 66">
              <a:extLst>
                <a:ext uri="{FF2B5EF4-FFF2-40B4-BE49-F238E27FC236}">
                  <a16:creationId xmlns:a16="http://schemas.microsoft.com/office/drawing/2014/main" id="{A3E15A89-D580-41F6-A47C-C54D74A327C8}"/>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8" name="Rectangle 67">
              <a:extLst>
                <a:ext uri="{FF2B5EF4-FFF2-40B4-BE49-F238E27FC236}">
                  <a16:creationId xmlns:a16="http://schemas.microsoft.com/office/drawing/2014/main" id="{23E07FE6-EF29-4EEA-807E-2D38EDD8D594}"/>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9" name="Rectangle 68">
              <a:extLst>
                <a:ext uri="{FF2B5EF4-FFF2-40B4-BE49-F238E27FC236}">
                  <a16:creationId xmlns:a16="http://schemas.microsoft.com/office/drawing/2014/main" id="{80338E23-23C2-4AA2-BF8A-9754042AE5AC}"/>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60" name="Rectangle 69">
              <a:extLst>
                <a:ext uri="{FF2B5EF4-FFF2-40B4-BE49-F238E27FC236}">
                  <a16:creationId xmlns:a16="http://schemas.microsoft.com/office/drawing/2014/main" id="{94B5F96A-0C9C-4F94-8671-B7C85FDA5DF4}"/>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8718" name="Group 70">
            <a:extLst>
              <a:ext uri="{FF2B5EF4-FFF2-40B4-BE49-F238E27FC236}">
                <a16:creationId xmlns:a16="http://schemas.microsoft.com/office/drawing/2014/main" id="{1990109F-DBE1-47CD-9694-8A77A6D29687}"/>
              </a:ext>
            </a:extLst>
          </p:cNvPr>
          <p:cNvGrpSpPr>
            <a:grpSpLocks/>
          </p:cNvGrpSpPr>
          <p:nvPr/>
        </p:nvGrpSpPr>
        <p:grpSpPr bwMode="auto">
          <a:xfrm>
            <a:off x="6453189" y="2357438"/>
            <a:ext cx="473075" cy="228600"/>
            <a:chOff x="1287" y="2524"/>
            <a:chExt cx="260" cy="100"/>
          </a:xfrm>
        </p:grpSpPr>
        <p:sp>
          <p:nvSpPr>
            <p:cNvPr id="14453" name="Rectangle 71">
              <a:extLst>
                <a:ext uri="{FF2B5EF4-FFF2-40B4-BE49-F238E27FC236}">
                  <a16:creationId xmlns:a16="http://schemas.microsoft.com/office/drawing/2014/main" id="{CF9E61D9-E871-45BF-83CA-5F52F51F9F08}"/>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4" name="Rectangle 72">
              <a:extLst>
                <a:ext uri="{FF2B5EF4-FFF2-40B4-BE49-F238E27FC236}">
                  <a16:creationId xmlns:a16="http://schemas.microsoft.com/office/drawing/2014/main" id="{C4F97B57-5414-4E8C-A97C-A47C548F044A}"/>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5" name="Rectangle 73">
              <a:extLst>
                <a:ext uri="{FF2B5EF4-FFF2-40B4-BE49-F238E27FC236}">
                  <a16:creationId xmlns:a16="http://schemas.microsoft.com/office/drawing/2014/main" id="{688FB52B-640E-4970-A25D-2A13BDD129D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6" name="Rectangle 74">
              <a:extLst>
                <a:ext uri="{FF2B5EF4-FFF2-40B4-BE49-F238E27FC236}">
                  <a16:creationId xmlns:a16="http://schemas.microsoft.com/office/drawing/2014/main" id="{6B88B286-7D9C-4C59-8C65-E7E2B16AFED4}"/>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4384" name="Line 75">
            <a:extLst>
              <a:ext uri="{FF2B5EF4-FFF2-40B4-BE49-F238E27FC236}">
                <a16:creationId xmlns:a16="http://schemas.microsoft.com/office/drawing/2014/main" id="{6CDBD8E1-13DF-4C8F-A860-AFEF0B605E28}"/>
              </a:ext>
            </a:extLst>
          </p:cNvPr>
          <p:cNvSpPr>
            <a:spLocks noChangeShapeType="1"/>
          </p:cNvSpPr>
          <p:nvPr/>
        </p:nvSpPr>
        <p:spPr bwMode="auto">
          <a:xfrm>
            <a:off x="7886700" y="3648075"/>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385" name="Line 76">
            <a:extLst>
              <a:ext uri="{FF2B5EF4-FFF2-40B4-BE49-F238E27FC236}">
                <a16:creationId xmlns:a16="http://schemas.microsoft.com/office/drawing/2014/main" id="{56F3CCFB-821A-4663-B6BC-D65669F7DEB6}"/>
              </a:ext>
            </a:extLst>
          </p:cNvPr>
          <p:cNvSpPr>
            <a:spLocks noChangeShapeType="1"/>
          </p:cNvSpPr>
          <p:nvPr/>
        </p:nvSpPr>
        <p:spPr bwMode="auto">
          <a:xfrm>
            <a:off x="7877175" y="3352800"/>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386" name="Line 77">
            <a:extLst>
              <a:ext uri="{FF2B5EF4-FFF2-40B4-BE49-F238E27FC236}">
                <a16:creationId xmlns:a16="http://schemas.microsoft.com/office/drawing/2014/main" id="{5897CEAD-B1A7-480D-A853-725DDBF3FBDA}"/>
              </a:ext>
            </a:extLst>
          </p:cNvPr>
          <p:cNvSpPr>
            <a:spLocks noChangeShapeType="1"/>
          </p:cNvSpPr>
          <p:nvPr/>
        </p:nvSpPr>
        <p:spPr bwMode="auto">
          <a:xfrm>
            <a:off x="7877175" y="3057525"/>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387" name="Line 78">
            <a:extLst>
              <a:ext uri="{FF2B5EF4-FFF2-40B4-BE49-F238E27FC236}">
                <a16:creationId xmlns:a16="http://schemas.microsoft.com/office/drawing/2014/main" id="{CBD3EC41-A79F-4AAB-8336-8142E8DBD729}"/>
              </a:ext>
            </a:extLst>
          </p:cNvPr>
          <p:cNvSpPr>
            <a:spLocks noChangeShapeType="1"/>
          </p:cNvSpPr>
          <p:nvPr/>
        </p:nvSpPr>
        <p:spPr bwMode="auto">
          <a:xfrm>
            <a:off x="7877175" y="2752725"/>
            <a:ext cx="163830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28723" name="Group 79">
            <a:extLst>
              <a:ext uri="{FF2B5EF4-FFF2-40B4-BE49-F238E27FC236}">
                <a16:creationId xmlns:a16="http://schemas.microsoft.com/office/drawing/2014/main" id="{DE711C8C-0AB9-4F2E-AA43-3F18F46220B9}"/>
              </a:ext>
            </a:extLst>
          </p:cNvPr>
          <p:cNvGrpSpPr>
            <a:grpSpLocks/>
          </p:cNvGrpSpPr>
          <p:nvPr/>
        </p:nvGrpSpPr>
        <p:grpSpPr bwMode="auto">
          <a:xfrm>
            <a:off x="8029576" y="2579688"/>
            <a:ext cx="473075" cy="228600"/>
            <a:chOff x="1287" y="2524"/>
            <a:chExt cx="260" cy="100"/>
          </a:xfrm>
        </p:grpSpPr>
        <p:sp>
          <p:nvSpPr>
            <p:cNvPr id="14449" name="Rectangle 80">
              <a:extLst>
                <a:ext uri="{FF2B5EF4-FFF2-40B4-BE49-F238E27FC236}">
                  <a16:creationId xmlns:a16="http://schemas.microsoft.com/office/drawing/2014/main" id="{D835493B-14F2-4A6F-91FB-3800EE35A28C}"/>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0" name="Rectangle 81">
              <a:extLst>
                <a:ext uri="{FF2B5EF4-FFF2-40B4-BE49-F238E27FC236}">
                  <a16:creationId xmlns:a16="http://schemas.microsoft.com/office/drawing/2014/main" id="{DB5074F8-F17B-4FB6-B5E6-3C3398AEB748}"/>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1" name="Rectangle 82">
              <a:extLst>
                <a:ext uri="{FF2B5EF4-FFF2-40B4-BE49-F238E27FC236}">
                  <a16:creationId xmlns:a16="http://schemas.microsoft.com/office/drawing/2014/main" id="{8ADE28F2-E44D-4461-9ECA-F076FA5770ED}"/>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52" name="Rectangle 83">
              <a:extLst>
                <a:ext uri="{FF2B5EF4-FFF2-40B4-BE49-F238E27FC236}">
                  <a16:creationId xmlns:a16="http://schemas.microsoft.com/office/drawing/2014/main" id="{92AD577F-2569-4040-9FB7-ADD49B1CE4F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grpSp>
        <p:nvGrpSpPr>
          <p:cNvPr id="28724" name="Group 84">
            <a:extLst>
              <a:ext uri="{FF2B5EF4-FFF2-40B4-BE49-F238E27FC236}">
                <a16:creationId xmlns:a16="http://schemas.microsoft.com/office/drawing/2014/main" id="{1A54FF76-E9A1-4121-8667-A0FCC48BE5F1}"/>
              </a:ext>
            </a:extLst>
          </p:cNvPr>
          <p:cNvGrpSpPr>
            <a:grpSpLocks/>
          </p:cNvGrpSpPr>
          <p:nvPr/>
        </p:nvGrpSpPr>
        <p:grpSpPr bwMode="auto">
          <a:xfrm>
            <a:off x="8824914" y="2570163"/>
            <a:ext cx="473075" cy="228600"/>
            <a:chOff x="1287" y="2524"/>
            <a:chExt cx="260" cy="100"/>
          </a:xfrm>
        </p:grpSpPr>
        <p:sp>
          <p:nvSpPr>
            <p:cNvPr id="14445" name="Rectangle 85">
              <a:extLst>
                <a:ext uri="{FF2B5EF4-FFF2-40B4-BE49-F238E27FC236}">
                  <a16:creationId xmlns:a16="http://schemas.microsoft.com/office/drawing/2014/main" id="{19C1D00B-D604-4111-B15D-9D7C534F4AA9}"/>
                </a:ext>
              </a:extLst>
            </p:cNvPr>
            <p:cNvSpPr>
              <a:spLocks noChangeArrowheads="1"/>
            </p:cNvSpPr>
            <p:nvPr/>
          </p:nvSpPr>
          <p:spPr bwMode="auto">
            <a:xfrm>
              <a:off x="1287" y="2524"/>
              <a:ext cx="260" cy="10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46" name="Rectangle 86">
              <a:extLst>
                <a:ext uri="{FF2B5EF4-FFF2-40B4-BE49-F238E27FC236}">
                  <a16:creationId xmlns:a16="http://schemas.microsoft.com/office/drawing/2014/main" id="{E02BAC24-ADB2-42C7-ACAA-AE33276B7644}"/>
                </a:ext>
              </a:extLst>
            </p:cNvPr>
            <p:cNvSpPr>
              <a:spLocks noChangeArrowheads="1"/>
            </p:cNvSpPr>
            <p:nvPr/>
          </p:nvSpPr>
          <p:spPr bwMode="auto">
            <a:xfrm>
              <a:off x="1338" y="2537"/>
              <a:ext cx="155" cy="76"/>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47" name="Rectangle 87">
              <a:extLst>
                <a:ext uri="{FF2B5EF4-FFF2-40B4-BE49-F238E27FC236}">
                  <a16:creationId xmlns:a16="http://schemas.microsoft.com/office/drawing/2014/main" id="{2779909A-6C23-406F-86F4-BF9B3263D8F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48" name="Rectangle 88">
              <a:extLst>
                <a:ext uri="{FF2B5EF4-FFF2-40B4-BE49-F238E27FC236}">
                  <a16:creationId xmlns:a16="http://schemas.microsoft.com/office/drawing/2014/main" id="{E7AB64E2-6F2E-48F4-B69C-DA10688164D3}"/>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4390" name="Oval 89">
            <a:extLst>
              <a:ext uri="{FF2B5EF4-FFF2-40B4-BE49-F238E27FC236}">
                <a16:creationId xmlns:a16="http://schemas.microsoft.com/office/drawing/2014/main" id="{7F6983D5-55B8-487E-AD2D-E6AFE02FD67D}"/>
              </a:ext>
            </a:extLst>
          </p:cNvPr>
          <p:cNvSpPr>
            <a:spLocks noChangeArrowheads="1"/>
          </p:cNvSpPr>
          <p:nvPr/>
        </p:nvSpPr>
        <p:spPr bwMode="auto">
          <a:xfrm>
            <a:off x="8766175" y="2236788"/>
            <a:ext cx="598488"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P3</a:t>
            </a:r>
          </a:p>
        </p:txBody>
      </p:sp>
      <p:sp>
        <p:nvSpPr>
          <p:cNvPr id="28726" name="Freeform 90">
            <a:extLst>
              <a:ext uri="{FF2B5EF4-FFF2-40B4-BE49-F238E27FC236}">
                <a16:creationId xmlns:a16="http://schemas.microsoft.com/office/drawing/2014/main" id="{2AC358A7-715A-4965-94AD-EAD58FEC5F17}"/>
              </a:ext>
            </a:extLst>
          </p:cNvPr>
          <p:cNvSpPr>
            <a:spLocks/>
          </p:cNvSpPr>
          <p:nvPr/>
        </p:nvSpPr>
        <p:spPr bwMode="auto">
          <a:xfrm>
            <a:off x="3017839" y="2439989"/>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8727" name="Freeform 91">
            <a:extLst>
              <a:ext uri="{FF2B5EF4-FFF2-40B4-BE49-F238E27FC236}">
                <a16:creationId xmlns:a16="http://schemas.microsoft.com/office/drawing/2014/main" id="{6AF095D1-1F0F-4567-B653-07FE34D79667}"/>
              </a:ext>
            </a:extLst>
          </p:cNvPr>
          <p:cNvSpPr>
            <a:spLocks/>
          </p:cNvSpPr>
          <p:nvPr/>
        </p:nvSpPr>
        <p:spPr bwMode="auto">
          <a:xfrm>
            <a:off x="6003926" y="2471739"/>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28728" name="Freeform 92">
            <a:extLst>
              <a:ext uri="{FF2B5EF4-FFF2-40B4-BE49-F238E27FC236}">
                <a16:creationId xmlns:a16="http://schemas.microsoft.com/office/drawing/2014/main" id="{BB691779-7BD8-4786-948D-E911FD48729C}"/>
              </a:ext>
            </a:extLst>
          </p:cNvPr>
          <p:cNvSpPr>
            <a:spLocks/>
          </p:cNvSpPr>
          <p:nvPr/>
        </p:nvSpPr>
        <p:spPr bwMode="auto">
          <a:xfrm>
            <a:off x="6662739" y="2460625"/>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nvGrpSpPr>
          <p:cNvPr id="28729" name="Group 93">
            <a:extLst>
              <a:ext uri="{FF2B5EF4-FFF2-40B4-BE49-F238E27FC236}">
                <a16:creationId xmlns:a16="http://schemas.microsoft.com/office/drawing/2014/main" id="{863FA295-06E4-4FA0-94DE-96E8C1B359C4}"/>
              </a:ext>
            </a:extLst>
          </p:cNvPr>
          <p:cNvGrpSpPr>
            <a:grpSpLocks/>
          </p:cNvGrpSpPr>
          <p:nvPr/>
        </p:nvGrpSpPr>
        <p:grpSpPr bwMode="auto">
          <a:xfrm>
            <a:off x="6761164" y="4684709"/>
            <a:ext cx="2063750" cy="657224"/>
            <a:chOff x="2741" y="3750"/>
            <a:chExt cx="1300" cy="414"/>
          </a:xfrm>
        </p:grpSpPr>
        <p:sp>
          <p:nvSpPr>
            <p:cNvPr id="14442" name="Rectangle 94">
              <a:extLst>
                <a:ext uri="{FF2B5EF4-FFF2-40B4-BE49-F238E27FC236}">
                  <a16:creationId xmlns:a16="http://schemas.microsoft.com/office/drawing/2014/main" id="{288AACAA-C6D1-4D61-BE81-CBB78545102C}"/>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43" name="Line 95">
              <a:extLst>
                <a:ext uri="{FF2B5EF4-FFF2-40B4-BE49-F238E27FC236}">
                  <a16:creationId xmlns:a16="http://schemas.microsoft.com/office/drawing/2014/main" id="{3EC8D0D4-651B-43A2-9934-B56AC0EA5D5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444" name="Text Box 96">
              <a:extLst>
                <a:ext uri="{FF2B5EF4-FFF2-40B4-BE49-F238E27FC236}">
                  <a16:creationId xmlns:a16="http://schemas.microsoft.com/office/drawing/2014/main" id="{D2A208A1-EFB9-4514-AC21-9A3B42EAFDC3}"/>
                </a:ext>
              </a:extLst>
            </p:cNvPr>
            <p:cNvSpPr txBox="1">
              <a:spLocks noChangeArrowheads="1"/>
            </p:cNvSpPr>
            <p:nvPr/>
          </p:nvSpPr>
          <p:spPr bwMode="auto">
            <a:xfrm>
              <a:off x="2813" y="3875"/>
              <a:ext cx="1228" cy="2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a:t>source IP,port: C,5775</a:t>
              </a:r>
            </a:p>
            <a:p>
              <a:pPr algn="l">
                <a:lnSpc>
                  <a:spcPct val="85000"/>
                </a:lnSpc>
                <a:defRPr/>
              </a:pPr>
              <a:r>
                <a:rPr lang="en-US" sz="1400"/>
                <a:t>dest IP,port: B,80</a:t>
              </a:r>
            </a:p>
          </p:txBody>
        </p:sp>
      </p:grpSp>
      <p:grpSp>
        <p:nvGrpSpPr>
          <p:cNvPr id="28730" name="Group 97">
            <a:extLst>
              <a:ext uri="{FF2B5EF4-FFF2-40B4-BE49-F238E27FC236}">
                <a16:creationId xmlns:a16="http://schemas.microsoft.com/office/drawing/2014/main" id="{95515DAB-40EB-4E2D-8687-D8C201B42C47}"/>
              </a:ext>
            </a:extLst>
          </p:cNvPr>
          <p:cNvGrpSpPr>
            <a:grpSpLocks/>
          </p:cNvGrpSpPr>
          <p:nvPr/>
        </p:nvGrpSpPr>
        <p:grpSpPr bwMode="auto">
          <a:xfrm>
            <a:off x="6831013" y="5473700"/>
            <a:ext cx="2063750" cy="661988"/>
            <a:chOff x="2741" y="3750"/>
            <a:chExt cx="1300" cy="417"/>
          </a:xfrm>
        </p:grpSpPr>
        <p:sp>
          <p:nvSpPr>
            <p:cNvPr id="14439" name="Rectangle 98">
              <a:extLst>
                <a:ext uri="{FF2B5EF4-FFF2-40B4-BE49-F238E27FC236}">
                  <a16:creationId xmlns:a16="http://schemas.microsoft.com/office/drawing/2014/main" id="{75FC5EC9-7730-4613-9785-09F838DF9B8E}"/>
                </a:ext>
              </a:extLst>
            </p:cNvPr>
            <p:cNvSpPr>
              <a:spLocks noChangeArrowheads="1"/>
            </p:cNvSpPr>
            <p:nvPr/>
          </p:nvSpPr>
          <p:spPr bwMode="auto">
            <a:xfrm>
              <a:off x="2859" y="3750"/>
              <a:ext cx="678" cy="13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40" name="Line 99">
              <a:extLst>
                <a:ext uri="{FF2B5EF4-FFF2-40B4-BE49-F238E27FC236}">
                  <a16:creationId xmlns:a16="http://schemas.microsoft.com/office/drawing/2014/main" id="{89BDEA6C-399A-4C90-89DD-6B4FA323BA2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14441" name="Text Box 100">
              <a:extLst>
                <a:ext uri="{FF2B5EF4-FFF2-40B4-BE49-F238E27FC236}">
                  <a16:creationId xmlns:a16="http://schemas.microsoft.com/office/drawing/2014/main" id="{028AEB6F-2CDF-4B99-86EA-4FD749773B86}"/>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85000"/>
                </a:lnSpc>
                <a:defRPr/>
              </a:pPr>
              <a:r>
                <a:rPr lang="en-US" sz="1400" dirty="0"/>
                <a:t>source </a:t>
              </a:r>
              <a:r>
                <a:rPr lang="en-US" sz="1400" dirty="0" err="1"/>
                <a:t>IP,port</a:t>
              </a:r>
              <a:r>
                <a:rPr lang="en-US" sz="1400" dirty="0"/>
                <a:t>: C,9157</a:t>
              </a:r>
            </a:p>
            <a:p>
              <a:pPr algn="l">
                <a:lnSpc>
                  <a:spcPct val="85000"/>
                </a:lnSpc>
                <a:defRPr/>
              </a:pPr>
              <a:r>
                <a:rPr lang="en-US" sz="1400" dirty="0" err="1"/>
                <a:t>dest</a:t>
              </a:r>
              <a:r>
                <a:rPr lang="en-US" sz="1400" dirty="0"/>
                <a:t> </a:t>
              </a:r>
              <a:r>
                <a:rPr lang="en-US" sz="1400" dirty="0" err="1"/>
                <a:t>IP,port</a:t>
              </a:r>
              <a:r>
                <a:rPr lang="en-US" sz="1400" dirty="0"/>
                <a:t>: B,80</a:t>
              </a:r>
            </a:p>
          </p:txBody>
        </p:sp>
      </p:grpSp>
      <p:sp>
        <p:nvSpPr>
          <p:cNvPr id="14396" name="Oval 30">
            <a:extLst>
              <a:ext uri="{FF2B5EF4-FFF2-40B4-BE49-F238E27FC236}">
                <a16:creationId xmlns:a16="http://schemas.microsoft.com/office/drawing/2014/main" id="{A5E30670-4C35-4DF1-A3A5-595214804ECF}"/>
              </a:ext>
            </a:extLst>
          </p:cNvPr>
          <p:cNvSpPr>
            <a:spLocks noChangeArrowheads="1"/>
          </p:cNvSpPr>
          <p:nvPr/>
        </p:nvSpPr>
        <p:spPr bwMode="auto">
          <a:xfrm>
            <a:off x="5021264" y="2103438"/>
            <a:ext cx="2033587" cy="3048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P4</a:t>
            </a:r>
          </a:p>
        </p:txBody>
      </p:sp>
      <p:sp>
        <p:nvSpPr>
          <p:cNvPr id="14397" name="Text Box 101">
            <a:extLst>
              <a:ext uri="{FF2B5EF4-FFF2-40B4-BE49-F238E27FC236}">
                <a16:creationId xmlns:a16="http://schemas.microsoft.com/office/drawing/2014/main" id="{49133A2B-D9DF-4369-93A8-BD0CF99D4648}"/>
              </a:ext>
            </a:extLst>
          </p:cNvPr>
          <p:cNvSpPr txBox="1">
            <a:spLocks noChangeArrowheads="1"/>
          </p:cNvSpPr>
          <p:nvPr/>
        </p:nvSpPr>
        <p:spPr bwMode="auto">
          <a:xfrm>
            <a:off x="6494464" y="1171576"/>
            <a:ext cx="1952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solidFill>
                  <a:srgbClr val="CC0000"/>
                </a:solidFill>
              </a:rPr>
              <a:t>threaded server</a:t>
            </a:r>
          </a:p>
        </p:txBody>
      </p:sp>
      <p:sp>
        <p:nvSpPr>
          <p:cNvPr id="14398" name="Line 102">
            <a:extLst>
              <a:ext uri="{FF2B5EF4-FFF2-40B4-BE49-F238E27FC236}">
                <a16:creationId xmlns:a16="http://schemas.microsoft.com/office/drawing/2014/main" id="{E0663D08-83A3-4996-8BA1-56ABBFC98027}"/>
              </a:ext>
            </a:extLst>
          </p:cNvPr>
          <p:cNvSpPr>
            <a:spLocks noChangeShapeType="1"/>
          </p:cNvSpPr>
          <p:nvPr/>
        </p:nvSpPr>
        <p:spPr bwMode="auto">
          <a:xfrm flipH="1">
            <a:off x="6303964" y="1516064"/>
            <a:ext cx="579437" cy="752475"/>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pic>
        <p:nvPicPr>
          <p:cNvPr id="28734" name="Picture 103" descr="underline_base">
            <a:extLst>
              <a:ext uri="{FF2B5EF4-FFF2-40B4-BE49-F238E27FC236}">
                <a16:creationId xmlns:a16="http://schemas.microsoft.com/office/drawing/2014/main" id="{491575C4-28B4-4614-9805-75A88A020CA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4201" y="881064"/>
            <a:ext cx="82280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8735" name="Group 104">
            <a:extLst>
              <a:ext uri="{FF2B5EF4-FFF2-40B4-BE49-F238E27FC236}">
                <a16:creationId xmlns:a16="http://schemas.microsoft.com/office/drawing/2014/main" id="{F7045046-1C8B-41E7-9F16-86A370DA48D1}"/>
              </a:ext>
            </a:extLst>
          </p:cNvPr>
          <p:cNvGrpSpPr>
            <a:grpSpLocks/>
          </p:cNvGrpSpPr>
          <p:nvPr/>
        </p:nvGrpSpPr>
        <p:grpSpPr bwMode="auto">
          <a:xfrm flipH="1">
            <a:off x="9782175" y="3529014"/>
            <a:ext cx="711200" cy="669925"/>
            <a:chOff x="-44" y="1473"/>
            <a:chExt cx="981" cy="1105"/>
          </a:xfrm>
        </p:grpSpPr>
        <p:pic>
          <p:nvPicPr>
            <p:cNvPr id="28772" name="Picture 105" descr="desktop_computer_stylized_medium">
              <a:extLst>
                <a:ext uri="{FF2B5EF4-FFF2-40B4-BE49-F238E27FC236}">
                  <a16:creationId xmlns:a16="http://schemas.microsoft.com/office/drawing/2014/main" id="{FBE5FB38-2DE7-4698-8C7E-2DEB0D15AC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3" name="Freeform 106">
              <a:extLst>
                <a:ext uri="{FF2B5EF4-FFF2-40B4-BE49-F238E27FC236}">
                  <a16:creationId xmlns:a16="http://schemas.microsoft.com/office/drawing/2014/main" id="{1B6914F5-874D-4D7B-A0CC-9C2821DA065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8736" name="Group 107">
            <a:extLst>
              <a:ext uri="{FF2B5EF4-FFF2-40B4-BE49-F238E27FC236}">
                <a16:creationId xmlns:a16="http://schemas.microsoft.com/office/drawing/2014/main" id="{295E972D-668B-4B06-8E8F-13826ABB3307}"/>
              </a:ext>
            </a:extLst>
          </p:cNvPr>
          <p:cNvGrpSpPr>
            <a:grpSpLocks/>
          </p:cNvGrpSpPr>
          <p:nvPr/>
        </p:nvGrpSpPr>
        <p:grpSpPr bwMode="auto">
          <a:xfrm>
            <a:off x="1479550" y="3613151"/>
            <a:ext cx="711200" cy="669925"/>
            <a:chOff x="-44" y="1473"/>
            <a:chExt cx="981" cy="1105"/>
          </a:xfrm>
        </p:grpSpPr>
        <p:pic>
          <p:nvPicPr>
            <p:cNvPr id="28770" name="Picture 108" descr="desktop_computer_stylized_medium">
              <a:extLst>
                <a:ext uri="{FF2B5EF4-FFF2-40B4-BE49-F238E27FC236}">
                  <a16:creationId xmlns:a16="http://schemas.microsoft.com/office/drawing/2014/main" id="{3987BA92-6B87-4D51-8864-86D5ABC658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1" name="Freeform 109">
              <a:extLst>
                <a:ext uri="{FF2B5EF4-FFF2-40B4-BE49-F238E27FC236}">
                  <a16:creationId xmlns:a16="http://schemas.microsoft.com/office/drawing/2014/main" id="{4FB89999-24B9-45D7-9678-5DEB52CCDEC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28737" name="Group 110">
            <a:extLst>
              <a:ext uri="{FF2B5EF4-FFF2-40B4-BE49-F238E27FC236}">
                <a16:creationId xmlns:a16="http://schemas.microsoft.com/office/drawing/2014/main" id="{42F4B385-AD04-4B50-AB42-D4133E091B85}"/>
              </a:ext>
            </a:extLst>
          </p:cNvPr>
          <p:cNvGrpSpPr>
            <a:grpSpLocks/>
          </p:cNvGrpSpPr>
          <p:nvPr/>
        </p:nvGrpSpPr>
        <p:grpSpPr bwMode="auto">
          <a:xfrm>
            <a:off x="4344989" y="3192463"/>
            <a:ext cx="358775" cy="704850"/>
            <a:chOff x="4140" y="429"/>
            <a:chExt cx="1425" cy="2396"/>
          </a:xfrm>
        </p:grpSpPr>
        <p:sp>
          <p:nvSpPr>
            <p:cNvPr id="28738" name="Freeform 111">
              <a:extLst>
                <a:ext uri="{FF2B5EF4-FFF2-40B4-BE49-F238E27FC236}">
                  <a16:creationId xmlns:a16="http://schemas.microsoft.com/office/drawing/2014/main" id="{F15D7A4E-85FC-4395-8CB5-94A40425C4C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04" name="Rectangle 112">
              <a:extLst>
                <a:ext uri="{FF2B5EF4-FFF2-40B4-BE49-F238E27FC236}">
                  <a16:creationId xmlns:a16="http://schemas.microsoft.com/office/drawing/2014/main" id="{3D9D2895-3A9E-4F5A-A128-C7A7EEAA01B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8740" name="Freeform 113">
              <a:extLst>
                <a:ext uri="{FF2B5EF4-FFF2-40B4-BE49-F238E27FC236}">
                  <a16:creationId xmlns:a16="http://schemas.microsoft.com/office/drawing/2014/main" id="{7E296954-68E0-4346-A983-E13A0780997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41" name="Freeform 114">
              <a:extLst>
                <a:ext uri="{FF2B5EF4-FFF2-40B4-BE49-F238E27FC236}">
                  <a16:creationId xmlns:a16="http://schemas.microsoft.com/office/drawing/2014/main" id="{0C88FB82-BF8F-489B-A725-3D36799C1E9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07" name="Rectangle 115">
              <a:extLst>
                <a:ext uri="{FF2B5EF4-FFF2-40B4-BE49-F238E27FC236}">
                  <a16:creationId xmlns:a16="http://schemas.microsoft.com/office/drawing/2014/main" id="{CE813995-63AB-4826-AFDA-C217B7425F1F}"/>
                </a:ext>
              </a:extLst>
            </p:cNvPr>
            <p:cNvSpPr>
              <a:spLocks noChangeArrowheads="1"/>
            </p:cNvSpPr>
            <p:nvPr/>
          </p:nvSpPr>
          <p:spPr bwMode="auto">
            <a:xfrm>
              <a:off x="4209" y="693"/>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8743" name="Group 116">
              <a:extLst>
                <a:ext uri="{FF2B5EF4-FFF2-40B4-BE49-F238E27FC236}">
                  <a16:creationId xmlns:a16="http://schemas.microsoft.com/office/drawing/2014/main" id="{8C082F20-5FF7-4148-BB02-73496FCD71CA}"/>
                </a:ext>
              </a:extLst>
            </p:cNvPr>
            <p:cNvGrpSpPr>
              <a:grpSpLocks/>
            </p:cNvGrpSpPr>
            <p:nvPr/>
          </p:nvGrpSpPr>
          <p:grpSpPr bwMode="auto">
            <a:xfrm>
              <a:off x="4749" y="668"/>
              <a:ext cx="581" cy="145"/>
              <a:chOff x="614" y="2568"/>
              <a:chExt cx="725" cy="139"/>
            </a:xfrm>
          </p:grpSpPr>
          <p:sp>
            <p:nvSpPr>
              <p:cNvPr id="14433" name="AutoShape 117">
                <a:extLst>
                  <a:ext uri="{FF2B5EF4-FFF2-40B4-BE49-F238E27FC236}">
                    <a16:creationId xmlns:a16="http://schemas.microsoft.com/office/drawing/2014/main" id="{81B660BA-78EC-4247-8B78-B5D77C89ED01}"/>
                  </a:ext>
                </a:extLst>
              </p:cNvPr>
              <p:cNvSpPr>
                <a:spLocks noChangeArrowheads="1"/>
              </p:cNvSpPr>
              <p:nvPr/>
            </p:nvSpPr>
            <p:spPr bwMode="auto">
              <a:xfrm>
                <a:off x="617" y="2567"/>
                <a:ext cx="724"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34" name="AutoShape 118">
                <a:extLst>
                  <a:ext uri="{FF2B5EF4-FFF2-40B4-BE49-F238E27FC236}">
                    <a16:creationId xmlns:a16="http://schemas.microsoft.com/office/drawing/2014/main" id="{A696D4A1-1849-4BDD-A201-99BCDC9178C3}"/>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4409" name="Rectangle 119">
              <a:extLst>
                <a:ext uri="{FF2B5EF4-FFF2-40B4-BE49-F238E27FC236}">
                  <a16:creationId xmlns:a16="http://schemas.microsoft.com/office/drawing/2014/main" id="{E5588494-7FD9-48F1-B669-D2EDF5B17059}"/>
                </a:ext>
              </a:extLst>
            </p:cNvPr>
            <p:cNvSpPr>
              <a:spLocks noChangeArrowheads="1"/>
            </p:cNvSpPr>
            <p:nvPr/>
          </p:nvSpPr>
          <p:spPr bwMode="auto">
            <a:xfrm>
              <a:off x="4222" y="101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8745" name="Group 120">
              <a:extLst>
                <a:ext uri="{FF2B5EF4-FFF2-40B4-BE49-F238E27FC236}">
                  <a16:creationId xmlns:a16="http://schemas.microsoft.com/office/drawing/2014/main" id="{10DC105F-5FBB-4405-A049-978EC7ABC399}"/>
                </a:ext>
              </a:extLst>
            </p:cNvPr>
            <p:cNvGrpSpPr>
              <a:grpSpLocks/>
            </p:cNvGrpSpPr>
            <p:nvPr/>
          </p:nvGrpSpPr>
          <p:grpSpPr bwMode="auto">
            <a:xfrm>
              <a:off x="4747" y="994"/>
              <a:ext cx="581" cy="134"/>
              <a:chOff x="614" y="2568"/>
              <a:chExt cx="725" cy="139"/>
            </a:xfrm>
          </p:grpSpPr>
          <p:sp>
            <p:nvSpPr>
              <p:cNvPr id="14431" name="AutoShape 121">
                <a:extLst>
                  <a:ext uri="{FF2B5EF4-FFF2-40B4-BE49-F238E27FC236}">
                    <a16:creationId xmlns:a16="http://schemas.microsoft.com/office/drawing/2014/main" id="{A817732E-7228-4FF1-B3E7-F38F3BBBA1EA}"/>
                  </a:ext>
                </a:extLst>
              </p:cNvPr>
              <p:cNvSpPr>
                <a:spLocks noChangeArrowheads="1"/>
              </p:cNvSpPr>
              <p:nvPr/>
            </p:nvSpPr>
            <p:spPr bwMode="auto">
              <a:xfrm>
                <a:off x="612" y="2570"/>
                <a:ext cx="724" cy="16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32" name="AutoShape 122">
                <a:extLst>
                  <a:ext uri="{FF2B5EF4-FFF2-40B4-BE49-F238E27FC236}">
                    <a16:creationId xmlns:a16="http://schemas.microsoft.com/office/drawing/2014/main" id="{0A8F0404-B0B0-4531-8C6F-1141169B7886}"/>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4411" name="Rectangle 123">
              <a:extLst>
                <a:ext uri="{FF2B5EF4-FFF2-40B4-BE49-F238E27FC236}">
                  <a16:creationId xmlns:a16="http://schemas.microsoft.com/office/drawing/2014/main" id="{0549CFE2-BA31-4652-AEE3-E7B2097FC67D}"/>
                </a:ext>
              </a:extLst>
            </p:cNvPr>
            <p:cNvSpPr>
              <a:spLocks noChangeArrowheads="1"/>
            </p:cNvSpPr>
            <p:nvPr/>
          </p:nvSpPr>
          <p:spPr bwMode="auto">
            <a:xfrm>
              <a:off x="4216" y="1357"/>
              <a:ext cx="599"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12" name="Rectangle 124">
              <a:extLst>
                <a:ext uri="{FF2B5EF4-FFF2-40B4-BE49-F238E27FC236}">
                  <a16:creationId xmlns:a16="http://schemas.microsoft.com/office/drawing/2014/main" id="{7F38BFF2-6680-461F-89FC-F9FCAD4312F3}"/>
                </a:ext>
              </a:extLst>
            </p:cNvPr>
            <p:cNvSpPr>
              <a:spLocks noChangeArrowheads="1"/>
            </p:cNvSpPr>
            <p:nvPr/>
          </p:nvSpPr>
          <p:spPr bwMode="auto">
            <a:xfrm>
              <a:off x="4228" y="1654"/>
              <a:ext cx="593" cy="4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28748" name="Group 125">
              <a:extLst>
                <a:ext uri="{FF2B5EF4-FFF2-40B4-BE49-F238E27FC236}">
                  <a16:creationId xmlns:a16="http://schemas.microsoft.com/office/drawing/2014/main" id="{0C2B9676-7162-43AA-A151-F3248FF55557}"/>
                </a:ext>
              </a:extLst>
            </p:cNvPr>
            <p:cNvGrpSpPr>
              <a:grpSpLocks/>
            </p:cNvGrpSpPr>
            <p:nvPr/>
          </p:nvGrpSpPr>
          <p:grpSpPr bwMode="auto">
            <a:xfrm>
              <a:off x="4735" y="1627"/>
              <a:ext cx="582" cy="151"/>
              <a:chOff x="614" y="2568"/>
              <a:chExt cx="725" cy="139"/>
            </a:xfrm>
          </p:grpSpPr>
          <p:sp>
            <p:nvSpPr>
              <p:cNvPr id="14429" name="AutoShape 126">
                <a:extLst>
                  <a:ext uri="{FF2B5EF4-FFF2-40B4-BE49-F238E27FC236}">
                    <a16:creationId xmlns:a16="http://schemas.microsoft.com/office/drawing/2014/main" id="{FABCC36E-7D46-4380-8BFC-0399E3614660}"/>
                  </a:ext>
                </a:extLst>
              </p:cNvPr>
              <p:cNvSpPr>
                <a:spLocks noChangeArrowheads="1"/>
              </p:cNvSpPr>
              <p:nvPr/>
            </p:nvSpPr>
            <p:spPr bwMode="auto">
              <a:xfrm>
                <a:off x="611" y="2568"/>
                <a:ext cx="730"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30" name="AutoShape 127">
                <a:extLst>
                  <a:ext uri="{FF2B5EF4-FFF2-40B4-BE49-F238E27FC236}">
                    <a16:creationId xmlns:a16="http://schemas.microsoft.com/office/drawing/2014/main" id="{E2EFEC18-4A39-4909-8268-71FA136CC36B}"/>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28749" name="Freeform 128">
              <a:extLst>
                <a:ext uri="{FF2B5EF4-FFF2-40B4-BE49-F238E27FC236}">
                  <a16:creationId xmlns:a16="http://schemas.microsoft.com/office/drawing/2014/main" id="{33975389-182A-408E-9070-18C66E6DC93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8750" name="Group 129">
              <a:extLst>
                <a:ext uri="{FF2B5EF4-FFF2-40B4-BE49-F238E27FC236}">
                  <a16:creationId xmlns:a16="http://schemas.microsoft.com/office/drawing/2014/main" id="{DB38EB28-8ECA-4A8B-9453-010E4B8EECE9}"/>
                </a:ext>
              </a:extLst>
            </p:cNvPr>
            <p:cNvGrpSpPr>
              <a:grpSpLocks/>
            </p:cNvGrpSpPr>
            <p:nvPr/>
          </p:nvGrpSpPr>
          <p:grpSpPr bwMode="auto">
            <a:xfrm>
              <a:off x="4739" y="1327"/>
              <a:ext cx="582" cy="139"/>
              <a:chOff x="614" y="2568"/>
              <a:chExt cx="725" cy="139"/>
            </a:xfrm>
          </p:grpSpPr>
          <p:sp>
            <p:nvSpPr>
              <p:cNvPr id="14427" name="AutoShape 130">
                <a:extLst>
                  <a:ext uri="{FF2B5EF4-FFF2-40B4-BE49-F238E27FC236}">
                    <a16:creationId xmlns:a16="http://schemas.microsoft.com/office/drawing/2014/main" id="{3C0535B0-54FA-4DB5-B4CD-C3903BD5F8F6}"/>
                  </a:ext>
                </a:extLst>
              </p:cNvPr>
              <p:cNvSpPr>
                <a:spLocks noChangeArrowheads="1"/>
              </p:cNvSpPr>
              <p:nvPr/>
            </p:nvSpPr>
            <p:spPr bwMode="auto">
              <a:xfrm>
                <a:off x="614" y="2566"/>
                <a:ext cx="723"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28" name="AutoShape 131">
                <a:extLst>
                  <a:ext uri="{FF2B5EF4-FFF2-40B4-BE49-F238E27FC236}">
                    <a16:creationId xmlns:a16="http://schemas.microsoft.com/office/drawing/2014/main" id="{8DE4AF14-D67F-48C4-82C3-26549744FD84}"/>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14416" name="Rectangle 132">
              <a:extLst>
                <a:ext uri="{FF2B5EF4-FFF2-40B4-BE49-F238E27FC236}">
                  <a16:creationId xmlns:a16="http://schemas.microsoft.com/office/drawing/2014/main" id="{924E80C5-0CC0-48F7-9549-EDC7D797AF34}"/>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8752" name="Freeform 133">
              <a:extLst>
                <a:ext uri="{FF2B5EF4-FFF2-40B4-BE49-F238E27FC236}">
                  <a16:creationId xmlns:a16="http://schemas.microsoft.com/office/drawing/2014/main" id="{B2B1351F-A471-463E-8EC9-62815D08D28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53" name="Freeform 134">
              <a:extLst>
                <a:ext uri="{FF2B5EF4-FFF2-40B4-BE49-F238E27FC236}">
                  <a16:creationId xmlns:a16="http://schemas.microsoft.com/office/drawing/2014/main" id="{CD6F5411-BA8B-4343-AFBC-288C990FFA5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19" name="Oval 135">
              <a:extLst>
                <a:ext uri="{FF2B5EF4-FFF2-40B4-BE49-F238E27FC236}">
                  <a16:creationId xmlns:a16="http://schemas.microsoft.com/office/drawing/2014/main" id="{7BA00D45-D6D2-4654-A9FD-5C7A20157345}"/>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28755" name="Freeform 136">
              <a:extLst>
                <a:ext uri="{FF2B5EF4-FFF2-40B4-BE49-F238E27FC236}">
                  <a16:creationId xmlns:a16="http://schemas.microsoft.com/office/drawing/2014/main" id="{F1A3114E-A803-4CC4-826C-CFA8B0EE058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421" name="AutoShape 137">
              <a:extLst>
                <a:ext uri="{FF2B5EF4-FFF2-40B4-BE49-F238E27FC236}">
                  <a16:creationId xmlns:a16="http://schemas.microsoft.com/office/drawing/2014/main" id="{6E3721B1-04E4-43CB-A15B-BCC10495C15C}"/>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22" name="AutoShape 138">
              <a:extLst>
                <a:ext uri="{FF2B5EF4-FFF2-40B4-BE49-F238E27FC236}">
                  <a16:creationId xmlns:a16="http://schemas.microsoft.com/office/drawing/2014/main" id="{2888BD07-9B7F-4CA4-BC17-7FC3F9C7555B}"/>
                </a:ext>
              </a:extLst>
            </p:cNvPr>
            <p:cNvSpPr>
              <a:spLocks noChangeArrowheads="1"/>
            </p:cNvSpPr>
            <p:nvPr/>
          </p:nvSpPr>
          <p:spPr bwMode="auto">
            <a:xfrm>
              <a:off x="4203" y="2712"/>
              <a:ext cx="1072" cy="81"/>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23" name="Oval 139">
              <a:extLst>
                <a:ext uri="{FF2B5EF4-FFF2-40B4-BE49-F238E27FC236}">
                  <a16:creationId xmlns:a16="http://schemas.microsoft.com/office/drawing/2014/main" id="{D52B2359-1913-4536-8C4B-4BF30B498A9B}"/>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24" name="Oval 140">
              <a:extLst>
                <a:ext uri="{FF2B5EF4-FFF2-40B4-BE49-F238E27FC236}">
                  <a16:creationId xmlns:a16="http://schemas.microsoft.com/office/drawing/2014/main" id="{4DCE1591-F71D-4C38-8329-A7F530685445}"/>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defRPr/>
              </a:pPr>
              <a:endParaRPr lang="en-US">
                <a:solidFill>
                  <a:srgbClr val="FF0000"/>
                </a:solidFill>
                <a:latin typeface="Arial" charset="0"/>
                <a:ea typeface="ＭＳ Ｐゴシック" charset="0"/>
                <a:cs typeface="Arial" charset="0"/>
              </a:endParaRPr>
            </a:p>
          </p:txBody>
        </p:sp>
        <p:sp>
          <p:nvSpPr>
            <p:cNvPr id="14425" name="Oval 141">
              <a:extLst>
                <a:ext uri="{FF2B5EF4-FFF2-40B4-BE49-F238E27FC236}">
                  <a16:creationId xmlns:a16="http://schemas.microsoft.com/office/drawing/2014/main" id="{7599F0D2-2158-4648-8854-2E8AD302957C}"/>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4426" name="Rectangle 142">
              <a:extLst>
                <a:ext uri="{FF2B5EF4-FFF2-40B4-BE49-F238E27FC236}">
                  <a16:creationId xmlns:a16="http://schemas.microsoft.com/office/drawing/2014/main" id="{2EF57755-AD26-4E4D-9F8F-2B34B00C829A}"/>
                </a:ext>
              </a:extLst>
            </p:cNvPr>
            <p:cNvSpPr>
              <a:spLocks noChangeArrowheads="1"/>
            </p:cNvSpPr>
            <p:nvPr/>
          </p:nvSpPr>
          <p:spPr bwMode="auto">
            <a:xfrm>
              <a:off x="5061" y="1837"/>
              <a:ext cx="88" cy="761"/>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Tree>
    <p:extLst>
      <p:ext uri="{BB962C8B-B14F-4D97-AF65-F5344CB8AC3E}">
        <p14:creationId xmlns:p14="http://schemas.microsoft.com/office/powerpoint/2010/main" val="89191436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Footer Placeholder 5">
            <a:extLst>
              <a:ext uri="{FF2B5EF4-FFF2-40B4-BE49-F238E27FC236}">
                <a16:creationId xmlns:a16="http://schemas.microsoft.com/office/drawing/2014/main" id="{6F5D84ED-7CB0-468D-B439-48A6EEFAAEDF}"/>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30723" name="Picture 10" descr="underline_base">
            <a:extLst>
              <a:ext uri="{FF2B5EF4-FFF2-40B4-BE49-F238E27FC236}">
                <a16:creationId xmlns:a16="http://schemas.microsoft.com/office/drawing/2014/main" id="{A1F20F4E-48BA-4615-A5F0-8DC56B49E07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3101" y="847725"/>
            <a:ext cx="8228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9" name="Rectangle 2">
            <a:extLst>
              <a:ext uri="{FF2B5EF4-FFF2-40B4-BE49-F238E27FC236}">
                <a16:creationId xmlns:a16="http://schemas.microsoft.com/office/drawing/2014/main" id="{36613B20-7ADC-4085-AA97-91C67D31AB65}"/>
              </a:ext>
            </a:extLst>
          </p:cNvPr>
          <p:cNvSpPr>
            <a:spLocks noGrp="1" noChangeArrowheads="1"/>
          </p:cNvSpPr>
          <p:nvPr>
            <p:ph type="title"/>
          </p:nvPr>
        </p:nvSpPr>
        <p:spPr>
          <a:xfrm>
            <a:off x="1820864" y="182564"/>
            <a:ext cx="8529637" cy="922337"/>
          </a:xfrm>
        </p:spPr>
        <p:txBody>
          <a:bodyPr/>
          <a:lstStyle/>
          <a:p>
            <a:pPr>
              <a:defRPr/>
            </a:pPr>
            <a:r>
              <a:rPr lang="en-US" sz="4000">
                <a:ea typeface="ＭＳ Ｐゴシック" charset="0"/>
              </a:rPr>
              <a:t>UDP: User Datagram Protocol </a:t>
            </a:r>
            <a:r>
              <a:rPr lang="en-US" sz="3200">
                <a:ea typeface="ＭＳ Ｐゴシック" charset="0"/>
              </a:rPr>
              <a:t>[RFC 768]</a:t>
            </a:r>
            <a:endParaRPr lang="en-US">
              <a:ea typeface="ＭＳ Ｐゴシック" charset="0"/>
              <a:cs typeface="+mj-cs"/>
            </a:endParaRPr>
          </a:p>
        </p:txBody>
      </p:sp>
      <p:sp>
        <p:nvSpPr>
          <p:cNvPr id="16390" name="Rectangle 3">
            <a:extLst>
              <a:ext uri="{FF2B5EF4-FFF2-40B4-BE49-F238E27FC236}">
                <a16:creationId xmlns:a16="http://schemas.microsoft.com/office/drawing/2014/main" id="{9500565B-CC99-40C6-9D63-593FF2A1782A}"/>
              </a:ext>
            </a:extLst>
          </p:cNvPr>
          <p:cNvSpPr>
            <a:spLocks noGrp="1" noChangeArrowheads="1"/>
          </p:cNvSpPr>
          <p:nvPr>
            <p:ph type="body" sz="half" idx="1"/>
          </p:nvPr>
        </p:nvSpPr>
        <p:spPr>
          <a:xfrm>
            <a:off x="1952625" y="1325563"/>
            <a:ext cx="3810000" cy="4648200"/>
          </a:xfrm>
        </p:spPr>
        <p:txBody>
          <a:bodyPr>
            <a:normAutofit fontScale="92500"/>
          </a:bodyPr>
          <a:lstStyle/>
          <a:p>
            <a:r>
              <a:rPr lang="ja-JP" altLang="en-US" sz="2400"/>
              <a:t>“</a:t>
            </a:r>
            <a:r>
              <a:rPr lang="en-US" altLang="ja-JP" sz="2400"/>
              <a:t>no frills,</a:t>
            </a:r>
            <a:r>
              <a:rPr lang="ja-JP" altLang="en-US" sz="2400"/>
              <a:t>”</a:t>
            </a:r>
            <a:r>
              <a:rPr lang="en-US" altLang="ja-JP" sz="2400"/>
              <a:t> </a:t>
            </a:r>
            <a:r>
              <a:rPr lang="ja-JP" altLang="en-US" sz="2400"/>
              <a:t>“</a:t>
            </a:r>
            <a:r>
              <a:rPr lang="en-US" altLang="ja-JP" sz="2400"/>
              <a:t>bare bones</a:t>
            </a:r>
            <a:r>
              <a:rPr lang="ja-JP" altLang="en-US" sz="2400"/>
              <a:t>”</a:t>
            </a:r>
            <a:r>
              <a:rPr lang="en-US" altLang="ja-JP" sz="2400"/>
              <a:t> Internet transport protocol</a:t>
            </a:r>
          </a:p>
          <a:p>
            <a:r>
              <a:rPr lang="ja-JP" altLang="en-US" sz="2400"/>
              <a:t>“</a:t>
            </a:r>
            <a:r>
              <a:rPr lang="en-US" altLang="ja-JP" sz="2400"/>
              <a:t>best effort</a:t>
            </a:r>
            <a:r>
              <a:rPr lang="ja-JP" altLang="en-US" sz="2400"/>
              <a:t>”</a:t>
            </a:r>
            <a:r>
              <a:rPr lang="en-US" altLang="ja-JP" sz="2400"/>
              <a:t> service, UDP segments may be:</a:t>
            </a:r>
          </a:p>
          <a:p>
            <a:pPr lvl="1"/>
            <a:r>
              <a:rPr lang="en-US" altLang="en-US"/>
              <a:t>lost</a:t>
            </a:r>
          </a:p>
          <a:p>
            <a:pPr lvl="1"/>
            <a:r>
              <a:rPr lang="en-US" altLang="en-US"/>
              <a:t>delivered out-of-order to app</a:t>
            </a:r>
          </a:p>
          <a:p>
            <a:r>
              <a:rPr lang="en-US" altLang="en-US" sz="2400" i="1">
                <a:solidFill>
                  <a:srgbClr val="CC0000"/>
                </a:solidFill>
              </a:rPr>
              <a:t>connectionless:</a:t>
            </a:r>
            <a:endParaRPr lang="en-US" altLang="en-US">
              <a:solidFill>
                <a:srgbClr val="CC0000"/>
              </a:solidFill>
            </a:endParaRPr>
          </a:p>
          <a:p>
            <a:pPr lvl="1"/>
            <a:r>
              <a:rPr lang="en-US" altLang="en-US"/>
              <a:t>no handshaking between UDP sender, receiver</a:t>
            </a:r>
          </a:p>
          <a:p>
            <a:pPr lvl="1"/>
            <a:r>
              <a:rPr lang="en-US" altLang="en-US"/>
              <a:t>each UDP segment handled independently of others</a:t>
            </a:r>
          </a:p>
        </p:txBody>
      </p:sp>
      <p:sp>
        <p:nvSpPr>
          <p:cNvPr id="16391" name="Rectangle 9">
            <a:extLst>
              <a:ext uri="{FF2B5EF4-FFF2-40B4-BE49-F238E27FC236}">
                <a16:creationId xmlns:a16="http://schemas.microsoft.com/office/drawing/2014/main" id="{B66B7FC9-CC82-4056-8450-EF8D2D823961}"/>
              </a:ext>
            </a:extLst>
          </p:cNvPr>
          <p:cNvSpPr>
            <a:spLocks noChangeArrowheads="1"/>
          </p:cNvSpPr>
          <p:nvPr/>
        </p:nvSpPr>
        <p:spPr bwMode="auto">
          <a:xfrm>
            <a:off x="6269039" y="1271589"/>
            <a:ext cx="4052887" cy="51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92100" indent="-292100">
              <a:lnSpc>
                <a:spcPct val="85000"/>
              </a:lnSpc>
              <a:spcBef>
                <a:spcPct val="20000"/>
              </a:spcBef>
              <a:buClr>
                <a:srgbClr val="000099"/>
              </a:buClr>
              <a:buSzPct val="100000"/>
              <a:buFont typeface="Wingdings" charset="2"/>
              <a:buChar char="§"/>
              <a:defRPr/>
            </a:pPr>
            <a:r>
              <a:rPr lang="en-US" sz="2800" dirty="0">
                <a:latin typeface="Gill Sans MT" charset="0"/>
                <a:ea typeface="ＭＳ Ｐゴシック" charset="0"/>
              </a:rPr>
              <a:t>UDP use:</a:t>
            </a:r>
          </a:p>
          <a:p>
            <a:pPr marL="688975" lvl="1" indent="-231775">
              <a:lnSpc>
                <a:spcPct val="85000"/>
              </a:lnSpc>
              <a:spcBef>
                <a:spcPct val="20000"/>
              </a:spcBef>
              <a:buClr>
                <a:srgbClr val="000099"/>
              </a:buClr>
              <a:buFont typeface="Wingdings" charset="0"/>
              <a:buChar char="§"/>
              <a:defRPr/>
            </a:pPr>
            <a:r>
              <a:rPr lang="en-US" sz="2400" dirty="0">
                <a:latin typeface="Gill Sans MT" charset="0"/>
                <a:ea typeface="ＭＳ Ｐゴシック" charset="0"/>
              </a:rPr>
              <a:t>streaming multimedia apps (loss tolerant, rate sensitive)</a:t>
            </a:r>
          </a:p>
          <a:p>
            <a:pPr marL="688975" lvl="1" indent="-231775">
              <a:lnSpc>
                <a:spcPct val="85000"/>
              </a:lnSpc>
              <a:spcBef>
                <a:spcPct val="20000"/>
              </a:spcBef>
              <a:buClr>
                <a:srgbClr val="000099"/>
              </a:buClr>
              <a:buFont typeface="Wingdings" charset="0"/>
              <a:buChar char="§"/>
              <a:defRPr/>
            </a:pPr>
            <a:r>
              <a:rPr lang="en-US" sz="2400" dirty="0">
                <a:latin typeface="Gill Sans MT" charset="0"/>
                <a:ea typeface="ＭＳ Ｐゴシック" charset="0"/>
              </a:rPr>
              <a:t>DNS</a:t>
            </a:r>
          </a:p>
          <a:p>
            <a:pPr marL="688975" lvl="1" indent="-231775">
              <a:lnSpc>
                <a:spcPct val="85000"/>
              </a:lnSpc>
              <a:spcBef>
                <a:spcPct val="20000"/>
              </a:spcBef>
              <a:buClr>
                <a:srgbClr val="000099"/>
              </a:buClr>
              <a:buFont typeface="Wingdings" charset="0"/>
              <a:buChar char="§"/>
              <a:defRPr/>
            </a:pPr>
            <a:r>
              <a:rPr lang="en-US" sz="2400" dirty="0">
                <a:latin typeface="Gill Sans MT" charset="0"/>
                <a:ea typeface="ＭＳ Ｐゴシック" charset="0"/>
              </a:rPr>
              <a:t>SNMP</a:t>
            </a:r>
          </a:p>
          <a:p>
            <a:pPr marL="292100" indent="-292100">
              <a:lnSpc>
                <a:spcPct val="85000"/>
              </a:lnSpc>
              <a:spcBef>
                <a:spcPct val="20000"/>
              </a:spcBef>
              <a:buClr>
                <a:srgbClr val="000099"/>
              </a:buClr>
              <a:buSzPct val="100000"/>
              <a:buFont typeface="Wingdings" charset="2"/>
              <a:buChar char="§"/>
              <a:defRPr/>
            </a:pPr>
            <a:r>
              <a:rPr lang="en-US" sz="2800" dirty="0">
                <a:latin typeface="Gill Sans MT" charset="0"/>
                <a:ea typeface="ＭＳ Ｐゴシック" charset="0"/>
              </a:rPr>
              <a:t>reliable transfer over UDP: </a:t>
            </a:r>
          </a:p>
          <a:p>
            <a:pPr marL="688975" lvl="1" indent="-231775">
              <a:lnSpc>
                <a:spcPct val="85000"/>
              </a:lnSpc>
              <a:spcBef>
                <a:spcPct val="20000"/>
              </a:spcBef>
              <a:buClr>
                <a:srgbClr val="000099"/>
              </a:buClr>
              <a:buFont typeface="Wingdings" charset="0"/>
              <a:buChar char="§"/>
              <a:defRPr/>
            </a:pPr>
            <a:r>
              <a:rPr lang="en-US" sz="2400" dirty="0">
                <a:latin typeface="Gill Sans MT" charset="0"/>
                <a:ea typeface="ＭＳ Ｐゴシック" charset="0"/>
              </a:rPr>
              <a:t>add reliability at application layer</a:t>
            </a:r>
          </a:p>
          <a:p>
            <a:pPr marL="688975" lvl="1" indent="-231775">
              <a:lnSpc>
                <a:spcPct val="85000"/>
              </a:lnSpc>
              <a:spcBef>
                <a:spcPct val="20000"/>
              </a:spcBef>
              <a:buClr>
                <a:srgbClr val="000099"/>
              </a:buClr>
              <a:buFont typeface="Wingdings" charset="0"/>
              <a:buChar char="§"/>
              <a:defRPr/>
            </a:pPr>
            <a:r>
              <a:rPr lang="en-US" sz="2400" dirty="0">
                <a:latin typeface="Gill Sans MT" charset="0"/>
                <a:ea typeface="ＭＳ Ｐゴシック" charset="0"/>
              </a:rPr>
              <a:t>application-specific error recovery!</a:t>
            </a:r>
          </a:p>
        </p:txBody>
      </p:sp>
    </p:spTree>
    <p:extLst>
      <p:ext uri="{BB962C8B-B14F-4D97-AF65-F5344CB8AC3E}">
        <p14:creationId xmlns:p14="http://schemas.microsoft.com/office/powerpoint/2010/main" val="288437639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dirty="0"/>
              <a:t>OSI vs TCP Stack</a:t>
            </a:r>
          </a:p>
          <a:p>
            <a:r>
              <a:rPr lang="en-US" dirty="0"/>
              <a:t>A day in the life of a web request – big picture</a:t>
            </a:r>
          </a:p>
          <a:p>
            <a:r>
              <a:rPr lang="en-US" dirty="0"/>
              <a:t>Network Structure</a:t>
            </a:r>
          </a:p>
          <a:p>
            <a:r>
              <a:rPr lang="en-US" dirty="0"/>
              <a:t>L5 – Application (HTTP, DNS)</a:t>
            </a:r>
          </a:p>
          <a:p>
            <a:r>
              <a:rPr lang="en-US"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266857226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Footer Placeholder 5">
            <a:extLst>
              <a:ext uri="{FF2B5EF4-FFF2-40B4-BE49-F238E27FC236}">
                <a16:creationId xmlns:a16="http://schemas.microsoft.com/office/drawing/2014/main" id="{503820DB-2371-4A4A-9ED9-815BC5376436}"/>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31747" name="Picture 31" descr="underline_base">
            <a:extLst>
              <a:ext uri="{FF2B5EF4-FFF2-40B4-BE49-F238E27FC236}">
                <a16:creationId xmlns:a16="http://schemas.microsoft.com/office/drawing/2014/main" id="{78F66961-E8F0-4234-8808-727AA10DD0DA}"/>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06601" y="950914"/>
            <a:ext cx="45704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3" name="Rectangle 2">
            <a:extLst>
              <a:ext uri="{FF2B5EF4-FFF2-40B4-BE49-F238E27FC236}">
                <a16:creationId xmlns:a16="http://schemas.microsoft.com/office/drawing/2014/main" id="{4C2E6B69-0554-4C61-B6EF-9903B4977979}"/>
              </a:ext>
            </a:extLst>
          </p:cNvPr>
          <p:cNvSpPr>
            <a:spLocks noGrp="1" noChangeArrowheads="1"/>
          </p:cNvSpPr>
          <p:nvPr>
            <p:ph type="title"/>
          </p:nvPr>
        </p:nvSpPr>
        <p:spPr>
          <a:xfrm>
            <a:off x="1906588" y="249239"/>
            <a:ext cx="8343900" cy="993775"/>
          </a:xfrm>
        </p:spPr>
        <p:txBody>
          <a:bodyPr/>
          <a:lstStyle/>
          <a:p>
            <a:pPr>
              <a:defRPr/>
            </a:pPr>
            <a:r>
              <a:rPr lang="en-US" sz="4000">
                <a:ea typeface="ＭＳ Ｐゴシック" charset="0"/>
              </a:rPr>
              <a:t>UDP: segment header</a:t>
            </a:r>
            <a:endParaRPr lang="en-US">
              <a:ea typeface="ＭＳ Ｐゴシック" charset="0"/>
              <a:cs typeface="+mj-cs"/>
            </a:endParaRPr>
          </a:p>
        </p:txBody>
      </p:sp>
      <p:sp>
        <p:nvSpPr>
          <p:cNvPr id="17414" name="Rectangle 7">
            <a:extLst>
              <a:ext uri="{FF2B5EF4-FFF2-40B4-BE49-F238E27FC236}">
                <a16:creationId xmlns:a16="http://schemas.microsoft.com/office/drawing/2014/main" id="{4B91B009-0403-450C-A0A1-DA99D89A75B0}"/>
              </a:ext>
            </a:extLst>
          </p:cNvPr>
          <p:cNvSpPr>
            <a:spLocks noChangeArrowheads="1"/>
          </p:cNvSpPr>
          <p:nvPr/>
        </p:nvSpPr>
        <p:spPr bwMode="auto">
          <a:xfrm>
            <a:off x="2238376" y="1852613"/>
            <a:ext cx="3324225" cy="3200400"/>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15" name="Rectangle 8">
            <a:extLst>
              <a:ext uri="{FF2B5EF4-FFF2-40B4-BE49-F238E27FC236}">
                <a16:creationId xmlns:a16="http://schemas.microsoft.com/office/drawing/2014/main" id="{80840A49-E663-4280-94C9-FF789BB45344}"/>
              </a:ext>
            </a:extLst>
          </p:cNvPr>
          <p:cNvSpPr>
            <a:spLocks noChangeArrowheads="1"/>
          </p:cNvSpPr>
          <p:nvPr/>
        </p:nvSpPr>
        <p:spPr bwMode="auto">
          <a:xfrm>
            <a:off x="2162176" y="1947863"/>
            <a:ext cx="3324225" cy="3200400"/>
          </a:xfrm>
          <a:prstGeom prst="rect">
            <a:avLst/>
          </a:prstGeom>
          <a:solidFill>
            <a:schemeClr val="bg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latin typeface="Times New Roman" charset="0"/>
              <a:ea typeface="ＭＳ Ｐゴシック" charset="0"/>
            </a:endParaRPr>
          </a:p>
        </p:txBody>
      </p:sp>
      <p:sp>
        <p:nvSpPr>
          <p:cNvPr id="17416" name="Text Box 9">
            <a:extLst>
              <a:ext uri="{FF2B5EF4-FFF2-40B4-BE49-F238E27FC236}">
                <a16:creationId xmlns:a16="http://schemas.microsoft.com/office/drawing/2014/main" id="{6B5B5200-0F0E-45B1-9171-9A14E0DE812F}"/>
              </a:ext>
            </a:extLst>
          </p:cNvPr>
          <p:cNvSpPr txBox="1">
            <a:spLocks noChangeArrowheads="1"/>
          </p:cNvSpPr>
          <p:nvPr/>
        </p:nvSpPr>
        <p:spPr bwMode="auto">
          <a:xfrm>
            <a:off x="2201864" y="1960563"/>
            <a:ext cx="15636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source port #</a:t>
            </a:r>
            <a:endParaRPr lang="en-US" sz="2400"/>
          </a:p>
        </p:txBody>
      </p:sp>
      <p:sp>
        <p:nvSpPr>
          <p:cNvPr id="17417" name="Text Box 10">
            <a:extLst>
              <a:ext uri="{FF2B5EF4-FFF2-40B4-BE49-F238E27FC236}">
                <a16:creationId xmlns:a16="http://schemas.microsoft.com/office/drawing/2014/main" id="{19617538-90DB-4623-B7AE-F9A1AEBF16D9}"/>
              </a:ext>
            </a:extLst>
          </p:cNvPr>
          <p:cNvSpPr txBox="1">
            <a:spLocks noChangeArrowheads="1"/>
          </p:cNvSpPr>
          <p:nvPr/>
        </p:nvSpPr>
        <p:spPr bwMode="auto">
          <a:xfrm>
            <a:off x="3987800" y="1960563"/>
            <a:ext cx="1328738"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dest port #</a:t>
            </a:r>
          </a:p>
        </p:txBody>
      </p:sp>
      <p:sp>
        <p:nvSpPr>
          <p:cNvPr id="17418" name="Line 11">
            <a:extLst>
              <a:ext uri="{FF2B5EF4-FFF2-40B4-BE49-F238E27FC236}">
                <a16:creationId xmlns:a16="http://schemas.microsoft.com/office/drawing/2014/main" id="{0644E878-1ED7-4A92-B520-B48D6E4F1623}"/>
              </a:ext>
            </a:extLst>
          </p:cNvPr>
          <p:cNvSpPr>
            <a:spLocks noChangeShapeType="1"/>
          </p:cNvSpPr>
          <p:nvPr/>
        </p:nvSpPr>
        <p:spPr bwMode="auto">
          <a:xfrm flipV="1">
            <a:off x="2152650" y="2347913"/>
            <a:ext cx="33289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19" name="Line 12">
            <a:extLst>
              <a:ext uri="{FF2B5EF4-FFF2-40B4-BE49-F238E27FC236}">
                <a16:creationId xmlns:a16="http://schemas.microsoft.com/office/drawing/2014/main" id="{6A7B00BF-B9CA-400C-9A25-8A8B712933BD}"/>
              </a:ext>
            </a:extLst>
          </p:cNvPr>
          <p:cNvSpPr>
            <a:spLocks noChangeShapeType="1"/>
          </p:cNvSpPr>
          <p:nvPr/>
        </p:nvSpPr>
        <p:spPr bwMode="auto">
          <a:xfrm flipV="1">
            <a:off x="2143126" y="2747963"/>
            <a:ext cx="3324225"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20" name="Line 13">
            <a:extLst>
              <a:ext uri="{FF2B5EF4-FFF2-40B4-BE49-F238E27FC236}">
                <a16:creationId xmlns:a16="http://schemas.microsoft.com/office/drawing/2014/main" id="{15C7BFAF-31BF-4D38-B4F8-A65C1AABF0B7}"/>
              </a:ext>
            </a:extLst>
          </p:cNvPr>
          <p:cNvSpPr>
            <a:spLocks noChangeShapeType="1"/>
          </p:cNvSpPr>
          <p:nvPr/>
        </p:nvSpPr>
        <p:spPr bwMode="auto">
          <a:xfrm flipV="1">
            <a:off x="3800475" y="1947864"/>
            <a:ext cx="0" cy="395287"/>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21" name="Text Box 14">
            <a:extLst>
              <a:ext uri="{FF2B5EF4-FFF2-40B4-BE49-F238E27FC236}">
                <a16:creationId xmlns:a16="http://schemas.microsoft.com/office/drawing/2014/main" id="{18EB54B8-B8AF-4A8E-BF28-3EBF566F27CF}"/>
              </a:ext>
            </a:extLst>
          </p:cNvPr>
          <p:cNvSpPr txBox="1">
            <a:spLocks noChangeArrowheads="1"/>
          </p:cNvSpPr>
          <p:nvPr/>
        </p:nvSpPr>
        <p:spPr bwMode="auto">
          <a:xfrm>
            <a:off x="3308351" y="1482726"/>
            <a:ext cx="9366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32 bits</a:t>
            </a:r>
          </a:p>
        </p:txBody>
      </p:sp>
      <p:sp>
        <p:nvSpPr>
          <p:cNvPr id="17422" name="Line 15">
            <a:extLst>
              <a:ext uri="{FF2B5EF4-FFF2-40B4-BE49-F238E27FC236}">
                <a16:creationId xmlns:a16="http://schemas.microsoft.com/office/drawing/2014/main" id="{4E706726-1012-4B10-8F26-A280AECFA2AA}"/>
              </a:ext>
            </a:extLst>
          </p:cNvPr>
          <p:cNvSpPr>
            <a:spLocks noChangeShapeType="1"/>
          </p:cNvSpPr>
          <p:nvPr/>
        </p:nvSpPr>
        <p:spPr bwMode="auto">
          <a:xfrm>
            <a:off x="4257675" y="1714501"/>
            <a:ext cx="1200150" cy="4763"/>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23" name="Line 16">
            <a:extLst>
              <a:ext uri="{FF2B5EF4-FFF2-40B4-BE49-F238E27FC236}">
                <a16:creationId xmlns:a16="http://schemas.microsoft.com/office/drawing/2014/main" id="{64D975D8-D2CF-4163-8096-7BF7B4B4F331}"/>
              </a:ext>
            </a:extLst>
          </p:cNvPr>
          <p:cNvSpPr>
            <a:spLocks noChangeShapeType="1"/>
          </p:cNvSpPr>
          <p:nvPr/>
        </p:nvSpPr>
        <p:spPr bwMode="auto">
          <a:xfrm rot="10800000">
            <a:off x="2147888" y="1724025"/>
            <a:ext cx="1128712"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24" name="Text Box 17">
            <a:extLst>
              <a:ext uri="{FF2B5EF4-FFF2-40B4-BE49-F238E27FC236}">
                <a16:creationId xmlns:a16="http://schemas.microsoft.com/office/drawing/2014/main" id="{C96D4D8B-4FDF-4F76-A8A1-C130C89E830A}"/>
              </a:ext>
            </a:extLst>
          </p:cNvPr>
          <p:cNvSpPr txBox="1">
            <a:spLocks noChangeArrowheads="1"/>
          </p:cNvSpPr>
          <p:nvPr/>
        </p:nvSpPr>
        <p:spPr bwMode="auto">
          <a:xfrm>
            <a:off x="3005138" y="3306764"/>
            <a:ext cx="1389062"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application</a:t>
            </a:r>
          </a:p>
          <a:p>
            <a:pPr>
              <a:defRPr/>
            </a:pPr>
            <a:r>
              <a:rPr lang="en-US" sz="2000"/>
              <a:t>data </a:t>
            </a:r>
          </a:p>
          <a:p>
            <a:pPr>
              <a:defRPr/>
            </a:pPr>
            <a:r>
              <a:rPr lang="en-US" sz="2000"/>
              <a:t>(payload)</a:t>
            </a:r>
            <a:endParaRPr lang="en-US" sz="2400"/>
          </a:p>
        </p:txBody>
      </p:sp>
      <p:sp>
        <p:nvSpPr>
          <p:cNvPr id="17425" name="Text Box 19">
            <a:extLst>
              <a:ext uri="{FF2B5EF4-FFF2-40B4-BE49-F238E27FC236}">
                <a16:creationId xmlns:a16="http://schemas.microsoft.com/office/drawing/2014/main" id="{82743734-1A5C-46BD-AC88-D6B1C7D56DA1}"/>
              </a:ext>
            </a:extLst>
          </p:cNvPr>
          <p:cNvSpPr txBox="1">
            <a:spLocks noChangeArrowheads="1"/>
          </p:cNvSpPr>
          <p:nvPr/>
        </p:nvSpPr>
        <p:spPr bwMode="auto">
          <a:xfrm>
            <a:off x="2598739" y="5222876"/>
            <a:ext cx="2524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UDP segment format</a:t>
            </a:r>
            <a:endParaRPr lang="en-US" sz="2400"/>
          </a:p>
        </p:txBody>
      </p:sp>
      <p:sp>
        <p:nvSpPr>
          <p:cNvPr id="17426" name="Line 20">
            <a:extLst>
              <a:ext uri="{FF2B5EF4-FFF2-40B4-BE49-F238E27FC236}">
                <a16:creationId xmlns:a16="http://schemas.microsoft.com/office/drawing/2014/main" id="{2FAD8A54-DB73-41F6-983B-1C08166D8D9B}"/>
              </a:ext>
            </a:extLst>
          </p:cNvPr>
          <p:cNvSpPr>
            <a:spLocks noChangeShapeType="1"/>
          </p:cNvSpPr>
          <p:nvPr/>
        </p:nvSpPr>
        <p:spPr bwMode="auto">
          <a:xfrm flipV="1">
            <a:off x="3800475" y="2357439"/>
            <a:ext cx="0" cy="395287"/>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27" name="Text Box 22">
            <a:extLst>
              <a:ext uri="{FF2B5EF4-FFF2-40B4-BE49-F238E27FC236}">
                <a16:creationId xmlns:a16="http://schemas.microsoft.com/office/drawing/2014/main" id="{534C4872-713C-4282-A900-816D11056BDD}"/>
              </a:ext>
            </a:extLst>
          </p:cNvPr>
          <p:cNvSpPr txBox="1">
            <a:spLocks noChangeArrowheads="1"/>
          </p:cNvSpPr>
          <p:nvPr/>
        </p:nvSpPr>
        <p:spPr bwMode="auto">
          <a:xfrm>
            <a:off x="2544764" y="2351088"/>
            <a:ext cx="81438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length</a:t>
            </a:r>
            <a:endParaRPr lang="en-US" sz="2400"/>
          </a:p>
        </p:txBody>
      </p:sp>
      <p:sp>
        <p:nvSpPr>
          <p:cNvPr id="17428" name="Text Box 23">
            <a:extLst>
              <a:ext uri="{FF2B5EF4-FFF2-40B4-BE49-F238E27FC236}">
                <a16:creationId xmlns:a16="http://schemas.microsoft.com/office/drawing/2014/main" id="{AC50298A-BE46-4912-9304-2F80EEB21193}"/>
              </a:ext>
            </a:extLst>
          </p:cNvPr>
          <p:cNvSpPr txBox="1">
            <a:spLocks noChangeArrowheads="1"/>
          </p:cNvSpPr>
          <p:nvPr/>
        </p:nvSpPr>
        <p:spPr bwMode="auto">
          <a:xfrm>
            <a:off x="4090989" y="2341563"/>
            <a:ext cx="1176337"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checksum</a:t>
            </a:r>
            <a:endParaRPr lang="en-US" sz="2400"/>
          </a:p>
        </p:txBody>
      </p:sp>
      <p:sp>
        <p:nvSpPr>
          <p:cNvPr id="17429" name="Text Box 24">
            <a:extLst>
              <a:ext uri="{FF2B5EF4-FFF2-40B4-BE49-F238E27FC236}">
                <a16:creationId xmlns:a16="http://schemas.microsoft.com/office/drawing/2014/main" id="{860CE537-15EE-47D5-B000-274636CE93DD}"/>
              </a:ext>
            </a:extLst>
          </p:cNvPr>
          <p:cNvSpPr txBox="1">
            <a:spLocks noChangeArrowheads="1"/>
          </p:cNvSpPr>
          <p:nvPr/>
        </p:nvSpPr>
        <p:spPr bwMode="auto">
          <a:xfrm>
            <a:off x="5784850" y="1316039"/>
            <a:ext cx="24066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defRPr/>
            </a:pPr>
            <a:r>
              <a:rPr lang="en-US" sz="1800"/>
              <a:t>length, in bytes of UDP segment, including header</a:t>
            </a:r>
            <a:endParaRPr lang="en-US" sz="2400"/>
          </a:p>
        </p:txBody>
      </p:sp>
      <p:sp>
        <p:nvSpPr>
          <p:cNvPr id="17430" name="Line 25">
            <a:extLst>
              <a:ext uri="{FF2B5EF4-FFF2-40B4-BE49-F238E27FC236}">
                <a16:creationId xmlns:a16="http://schemas.microsoft.com/office/drawing/2014/main" id="{9FE49042-AC96-4EF4-A9DD-B5A756F50292}"/>
              </a:ext>
            </a:extLst>
          </p:cNvPr>
          <p:cNvSpPr>
            <a:spLocks noChangeShapeType="1"/>
          </p:cNvSpPr>
          <p:nvPr/>
        </p:nvSpPr>
        <p:spPr bwMode="auto">
          <a:xfrm flipH="1">
            <a:off x="3402014" y="1631950"/>
            <a:ext cx="2873375" cy="89535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31" name="Rectangle 26">
            <a:extLst>
              <a:ext uri="{FF2B5EF4-FFF2-40B4-BE49-F238E27FC236}">
                <a16:creationId xmlns:a16="http://schemas.microsoft.com/office/drawing/2014/main" id="{21F36602-1332-46E7-9A1B-424965005E9B}"/>
              </a:ext>
            </a:extLst>
          </p:cNvPr>
          <p:cNvSpPr>
            <a:spLocks noGrp="1" noChangeArrowheads="1"/>
          </p:cNvSpPr>
          <p:nvPr>
            <p:ph type="body" sz="half" idx="2"/>
          </p:nvPr>
        </p:nvSpPr>
        <p:spPr>
          <a:xfrm>
            <a:off x="6389688" y="3044826"/>
            <a:ext cx="3810000" cy="3044825"/>
          </a:xfrm>
        </p:spPr>
        <p:txBody>
          <a:bodyPr>
            <a:normAutofit fontScale="92500"/>
          </a:bodyPr>
          <a:lstStyle/>
          <a:p>
            <a:pPr>
              <a:buFont typeface="Wingdings" charset="2"/>
              <a:buChar char="§"/>
              <a:defRPr/>
            </a:pPr>
            <a:r>
              <a:rPr lang="en-US" sz="2400">
                <a:ea typeface="ＭＳ Ｐゴシック" charset="0"/>
              </a:rPr>
              <a:t>no connection establishment (which can add delay)</a:t>
            </a:r>
          </a:p>
          <a:p>
            <a:pPr>
              <a:buFont typeface="Wingdings" charset="2"/>
              <a:buChar char="§"/>
              <a:defRPr/>
            </a:pPr>
            <a:r>
              <a:rPr lang="en-US" sz="2400">
                <a:ea typeface="ＭＳ Ｐゴシック" charset="0"/>
              </a:rPr>
              <a:t>simple: no connection state at sender, receiver</a:t>
            </a:r>
          </a:p>
          <a:p>
            <a:pPr>
              <a:buFont typeface="Wingdings" charset="2"/>
              <a:buChar char="§"/>
              <a:defRPr/>
            </a:pPr>
            <a:r>
              <a:rPr lang="en-US" sz="2400">
                <a:ea typeface="ＭＳ Ｐゴシック" charset="0"/>
              </a:rPr>
              <a:t>small header size</a:t>
            </a:r>
          </a:p>
          <a:p>
            <a:pPr>
              <a:buFont typeface="Wingdings" charset="2"/>
              <a:buChar char="§"/>
              <a:defRPr/>
            </a:pPr>
            <a:r>
              <a:rPr lang="en-US" sz="2400">
                <a:ea typeface="ＭＳ Ｐゴシック" charset="0"/>
              </a:rPr>
              <a:t>no congestion control: UDP can blast away as fast as desired</a:t>
            </a:r>
          </a:p>
        </p:txBody>
      </p:sp>
      <p:sp>
        <p:nvSpPr>
          <p:cNvPr id="17432" name="Rectangle 27">
            <a:extLst>
              <a:ext uri="{FF2B5EF4-FFF2-40B4-BE49-F238E27FC236}">
                <a16:creationId xmlns:a16="http://schemas.microsoft.com/office/drawing/2014/main" id="{BBB2D384-238E-4537-931F-CFD6F334D46A}"/>
              </a:ext>
            </a:extLst>
          </p:cNvPr>
          <p:cNvSpPr>
            <a:spLocks noChangeArrowheads="1"/>
          </p:cNvSpPr>
          <p:nvPr/>
        </p:nvSpPr>
        <p:spPr bwMode="auto">
          <a:xfrm>
            <a:off x="6227764" y="2924175"/>
            <a:ext cx="4048125" cy="3259138"/>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17433" name="Text Box 28">
            <a:extLst>
              <a:ext uri="{FF2B5EF4-FFF2-40B4-BE49-F238E27FC236}">
                <a16:creationId xmlns:a16="http://schemas.microsoft.com/office/drawing/2014/main" id="{DFCC823B-D1BA-4DAB-88D9-DA038078A8FF}"/>
              </a:ext>
            </a:extLst>
          </p:cNvPr>
          <p:cNvSpPr txBox="1">
            <a:spLocks noChangeArrowheads="1"/>
          </p:cNvSpPr>
          <p:nvPr/>
        </p:nvSpPr>
        <p:spPr bwMode="auto">
          <a:xfrm>
            <a:off x="6459538" y="2643189"/>
            <a:ext cx="3130550" cy="43338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80000"/>
              </a:lnSpc>
              <a:spcBef>
                <a:spcPct val="20000"/>
              </a:spcBef>
              <a:buClr>
                <a:srgbClr val="000099"/>
              </a:buClr>
              <a:buSzPct val="65000"/>
              <a:buFont typeface="Wingdings" charset="0"/>
              <a:buNone/>
              <a:defRPr/>
            </a:pPr>
            <a:r>
              <a:rPr lang="en-US" sz="2800">
                <a:solidFill>
                  <a:srgbClr val="CC0000"/>
                </a:solidFill>
                <a:latin typeface="Gill Sans MT" charset="0"/>
              </a:rPr>
              <a:t>why is there a UDP?</a:t>
            </a:r>
            <a:endParaRPr lang="en-US">
              <a:latin typeface="Gill Sans MT" charset="0"/>
            </a:endParaRPr>
          </a:p>
        </p:txBody>
      </p:sp>
    </p:spTree>
    <p:extLst>
      <p:ext uri="{BB962C8B-B14F-4D97-AF65-F5344CB8AC3E}">
        <p14:creationId xmlns:p14="http://schemas.microsoft.com/office/powerpoint/2010/main" val="4463217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ooter Placeholder 5">
            <a:extLst>
              <a:ext uri="{FF2B5EF4-FFF2-40B4-BE49-F238E27FC236}">
                <a16:creationId xmlns:a16="http://schemas.microsoft.com/office/drawing/2014/main" id="{3A50FFA8-1B8D-4D6B-9A9B-1304048D0451}"/>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58372" name="Rectangle 2">
            <a:extLst>
              <a:ext uri="{FF2B5EF4-FFF2-40B4-BE49-F238E27FC236}">
                <a16:creationId xmlns:a16="http://schemas.microsoft.com/office/drawing/2014/main" id="{71A9F3F6-86EC-4CE0-BB4D-847DD7BFC8BB}"/>
              </a:ext>
            </a:extLst>
          </p:cNvPr>
          <p:cNvSpPr>
            <a:spLocks noGrp="1" noChangeArrowheads="1"/>
          </p:cNvSpPr>
          <p:nvPr>
            <p:ph type="title"/>
          </p:nvPr>
        </p:nvSpPr>
        <p:spPr>
          <a:xfrm>
            <a:off x="1879600" y="252414"/>
            <a:ext cx="8243888" cy="885825"/>
          </a:xfrm>
        </p:spPr>
        <p:txBody>
          <a:bodyPr/>
          <a:lstStyle/>
          <a:p>
            <a:pPr>
              <a:defRPr/>
            </a:pPr>
            <a:r>
              <a:rPr lang="en-US">
                <a:ea typeface="ＭＳ Ｐゴシック" charset="0"/>
                <a:cs typeface="+mj-cs"/>
              </a:rPr>
              <a:t>TCP: Overview  </a:t>
            </a:r>
            <a:r>
              <a:rPr lang="en-US" sz="2400">
                <a:ea typeface="ＭＳ Ｐゴシック" charset="0"/>
              </a:rPr>
              <a:t>RFCs: 793,1122,1323, 2018, 2581</a:t>
            </a:r>
            <a:endParaRPr lang="en-US">
              <a:ea typeface="ＭＳ Ｐゴシック" charset="0"/>
              <a:cs typeface="+mj-cs"/>
            </a:endParaRPr>
          </a:p>
        </p:txBody>
      </p:sp>
      <p:sp>
        <p:nvSpPr>
          <p:cNvPr id="58373" name="Rectangle 3">
            <a:extLst>
              <a:ext uri="{FF2B5EF4-FFF2-40B4-BE49-F238E27FC236}">
                <a16:creationId xmlns:a16="http://schemas.microsoft.com/office/drawing/2014/main" id="{E39DFD67-DB69-4B8A-A9EC-E0667A31AD9F}"/>
              </a:ext>
            </a:extLst>
          </p:cNvPr>
          <p:cNvSpPr>
            <a:spLocks noGrp="1" noChangeArrowheads="1"/>
          </p:cNvSpPr>
          <p:nvPr>
            <p:ph type="body" sz="half" idx="1"/>
          </p:nvPr>
        </p:nvSpPr>
        <p:spPr>
          <a:xfrm>
            <a:off x="6334126" y="1552575"/>
            <a:ext cx="3895725" cy="4648200"/>
          </a:xfrm>
        </p:spPr>
        <p:txBody>
          <a:bodyPr>
            <a:normAutofit lnSpcReduction="10000"/>
          </a:bodyPr>
          <a:lstStyle/>
          <a:p>
            <a:pPr>
              <a:buFont typeface="Wingdings" charset="2"/>
              <a:buChar char="§"/>
              <a:defRPr/>
            </a:pPr>
            <a:r>
              <a:rPr lang="en-US">
                <a:solidFill>
                  <a:srgbClr val="CC0000"/>
                </a:solidFill>
                <a:ea typeface="ＭＳ Ｐゴシック" charset="0"/>
                <a:cs typeface="+mn-cs"/>
              </a:rPr>
              <a:t>full duplex data:</a:t>
            </a:r>
          </a:p>
          <a:p>
            <a:pPr lvl="1">
              <a:buFont typeface="Arial"/>
              <a:buChar char="•"/>
              <a:defRPr/>
            </a:pPr>
            <a:r>
              <a:rPr lang="en-US">
                <a:ea typeface="ＭＳ Ｐゴシック" charset="0"/>
              </a:rPr>
              <a:t>bi-directional data flow in same connection</a:t>
            </a:r>
          </a:p>
          <a:p>
            <a:pPr lvl="1">
              <a:buFont typeface="Arial"/>
              <a:buChar char="•"/>
              <a:defRPr/>
            </a:pPr>
            <a:r>
              <a:rPr lang="en-US">
                <a:ea typeface="ＭＳ Ｐゴシック" charset="0"/>
              </a:rPr>
              <a:t>MSS: maximum segment size</a:t>
            </a:r>
          </a:p>
          <a:p>
            <a:pPr>
              <a:buFont typeface="Wingdings" charset="2"/>
              <a:buChar char="§"/>
              <a:defRPr/>
            </a:pPr>
            <a:r>
              <a:rPr lang="en-US">
                <a:solidFill>
                  <a:srgbClr val="CC0000"/>
                </a:solidFill>
                <a:ea typeface="ＭＳ Ｐゴシック" charset="0"/>
                <a:cs typeface="+mn-cs"/>
              </a:rPr>
              <a:t>connection-oriented:</a:t>
            </a:r>
            <a:r>
              <a:rPr lang="en-US">
                <a:ea typeface="ＭＳ Ｐゴシック" charset="0"/>
                <a:cs typeface="+mn-cs"/>
              </a:rPr>
              <a:t> </a:t>
            </a:r>
          </a:p>
          <a:p>
            <a:pPr lvl="1">
              <a:buFont typeface="Arial"/>
              <a:buChar char="•"/>
              <a:defRPr/>
            </a:pPr>
            <a:r>
              <a:rPr lang="en-US">
                <a:ea typeface="ＭＳ Ｐゴシック" charset="0"/>
              </a:rPr>
              <a:t>handshaking (exchange of control msgs) inits sender, receiver state before data exchange</a:t>
            </a:r>
          </a:p>
          <a:p>
            <a:pPr>
              <a:buFont typeface="Wingdings" charset="2"/>
              <a:buChar char="§"/>
              <a:defRPr/>
            </a:pPr>
            <a:r>
              <a:rPr lang="en-US">
                <a:solidFill>
                  <a:srgbClr val="CC0000"/>
                </a:solidFill>
                <a:ea typeface="ＭＳ Ｐゴシック" charset="0"/>
                <a:cs typeface="+mn-cs"/>
              </a:rPr>
              <a:t>flow controlled:</a:t>
            </a:r>
          </a:p>
          <a:p>
            <a:pPr lvl="1">
              <a:buFont typeface="Arial"/>
              <a:buChar char="•"/>
              <a:defRPr/>
            </a:pPr>
            <a:r>
              <a:rPr lang="en-US">
                <a:ea typeface="ＭＳ Ｐゴシック" charset="0"/>
              </a:rPr>
              <a:t>sender will not overwhelm receiver</a:t>
            </a:r>
          </a:p>
        </p:txBody>
      </p:sp>
      <p:sp>
        <p:nvSpPr>
          <p:cNvPr id="58374" name="Rectangle 4">
            <a:extLst>
              <a:ext uri="{FF2B5EF4-FFF2-40B4-BE49-F238E27FC236}">
                <a16:creationId xmlns:a16="http://schemas.microsoft.com/office/drawing/2014/main" id="{52C6C5CA-2F62-46C1-B7FA-09CD94F57A52}"/>
              </a:ext>
            </a:extLst>
          </p:cNvPr>
          <p:cNvSpPr>
            <a:spLocks noGrp="1" noChangeArrowheads="1"/>
          </p:cNvSpPr>
          <p:nvPr>
            <p:ph type="body" sz="half" idx="2"/>
          </p:nvPr>
        </p:nvSpPr>
        <p:spPr>
          <a:xfrm>
            <a:off x="2095500" y="1543050"/>
            <a:ext cx="3981450" cy="4648200"/>
          </a:xfrm>
        </p:spPr>
        <p:txBody>
          <a:bodyPr/>
          <a:lstStyle/>
          <a:p>
            <a:r>
              <a:rPr lang="en-US" altLang="en-US">
                <a:solidFill>
                  <a:srgbClr val="CC0000"/>
                </a:solidFill>
              </a:rPr>
              <a:t>point-to-point:</a:t>
            </a:r>
          </a:p>
          <a:p>
            <a:pPr lvl="1"/>
            <a:r>
              <a:rPr lang="en-US" altLang="en-US"/>
              <a:t>one sender, one receiver</a:t>
            </a:r>
            <a:r>
              <a:rPr lang="en-US" altLang="en-US">
                <a:solidFill>
                  <a:srgbClr val="FF0000"/>
                </a:solidFill>
              </a:rPr>
              <a:t> </a:t>
            </a:r>
          </a:p>
          <a:p>
            <a:r>
              <a:rPr lang="en-US" altLang="en-US">
                <a:solidFill>
                  <a:srgbClr val="CC0000"/>
                </a:solidFill>
              </a:rPr>
              <a:t>reliable, in-order </a:t>
            </a:r>
            <a:r>
              <a:rPr lang="en-US" altLang="en-US" i="1">
                <a:solidFill>
                  <a:srgbClr val="CC0000"/>
                </a:solidFill>
              </a:rPr>
              <a:t>byte steam:</a:t>
            </a:r>
          </a:p>
          <a:p>
            <a:pPr lvl="1"/>
            <a:r>
              <a:rPr lang="en-US" altLang="en-US"/>
              <a:t>no </a:t>
            </a:r>
            <a:r>
              <a:rPr lang="ja-JP" altLang="en-US"/>
              <a:t>“</a:t>
            </a:r>
            <a:r>
              <a:rPr lang="en-US" altLang="ja-JP"/>
              <a:t>message boundaries</a:t>
            </a:r>
            <a:r>
              <a:rPr lang="ja-JP" altLang="en-US"/>
              <a:t>”</a:t>
            </a:r>
            <a:endParaRPr lang="en-US" altLang="ja-JP"/>
          </a:p>
          <a:p>
            <a:r>
              <a:rPr lang="en-US" altLang="en-US">
                <a:solidFill>
                  <a:srgbClr val="CC0000"/>
                </a:solidFill>
              </a:rPr>
              <a:t>pipelined:</a:t>
            </a:r>
          </a:p>
          <a:p>
            <a:pPr lvl="1"/>
            <a:r>
              <a:rPr lang="en-US" altLang="en-US"/>
              <a:t>TCP congestion and flow control set window size</a:t>
            </a:r>
            <a:endParaRPr lang="en-US" altLang="en-US" i="1"/>
          </a:p>
          <a:p>
            <a:endParaRPr lang="en-US" altLang="en-US"/>
          </a:p>
        </p:txBody>
      </p:sp>
      <p:pic>
        <p:nvPicPr>
          <p:cNvPr id="73734" name="Picture 6" descr="underline_base">
            <a:extLst>
              <a:ext uri="{FF2B5EF4-FFF2-40B4-BE49-F238E27FC236}">
                <a16:creationId xmlns:a16="http://schemas.microsoft.com/office/drawing/2014/main" id="{E0CB9D5B-66B1-4BFF-90E8-AE747731CF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6438" y="925514"/>
            <a:ext cx="82280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4470422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ooter Placeholder 3">
            <a:extLst>
              <a:ext uri="{FF2B5EF4-FFF2-40B4-BE49-F238E27FC236}">
                <a16:creationId xmlns:a16="http://schemas.microsoft.com/office/drawing/2014/main" id="{8DB1ED32-A316-4B9A-9FAC-6F09CC34A8AB}"/>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74755" name="Picture 57" descr="underline_base">
            <a:extLst>
              <a:ext uri="{FF2B5EF4-FFF2-40B4-BE49-F238E27FC236}">
                <a16:creationId xmlns:a16="http://schemas.microsoft.com/office/drawing/2014/main" id="{942017F3-AABE-4DF6-B722-8C7B1543FB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4238" y="773114"/>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7" name="Rectangle 2">
            <a:extLst>
              <a:ext uri="{FF2B5EF4-FFF2-40B4-BE49-F238E27FC236}">
                <a16:creationId xmlns:a16="http://schemas.microsoft.com/office/drawing/2014/main" id="{F8FFE042-4131-403D-8239-D6CEA1D1323C}"/>
              </a:ext>
            </a:extLst>
          </p:cNvPr>
          <p:cNvSpPr>
            <a:spLocks noGrp="1" noChangeArrowheads="1"/>
          </p:cNvSpPr>
          <p:nvPr>
            <p:ph type="title"/>
          </p:nvPr>
        </p:nvSpPr>
        <p:spPr>
          <a:xfrm>
            <a:off x="2057400" y="190500"/>
            <a:ext cx="7772400" cy="781050"/>
          </a:xfrm>
        </p:spPr>
        <p:txBody>
          <a:bodyPr/>
          <a:lstStyle/>
          <a:p>
            <a:pPr>
              <a:defRPr/>
            </a:pPr>
            <a:r>
              <a:rPr lang="en-US" sz="4000">
                <a:ea typeface="ＭＳ Ｐゴシック" charset="0"/>
              </a:rPr>
              <a:t>TCP segment structure</a:t>
            </a:r>
            <a:endParaRPr lang="en-US">
              <a:ea typeface="ＭＳ Ｐゴシック" charset="0"/>
              <a:cs typeface="+mj-cs"/>
            </a:endParaRPr>
          </a:p>
        </p:txBody>
      </p:sp>
      <p:sp>
        <p:nvSpPr>
          <p:cNvPr id="59398" name="Rectangle 4">
            <a:extLst>
              <a:ext uri="{FF2B5EF4-FFF2-40B4-BE49-F238E27FC236}">
                <a16:creationId xmlns:a16="http://schemas.microsoft.com/office/drawing/2014/main" id="{813401E6-7E50-4028-B473-66F0750C838B}"/>
              </a:ext>
            </a:extLst>
          </p:cNvPr>
          <p:cNvSpPr>
            <a:spLocks noChangeArrowheads="1"/>
          </p:cNvSpPr>
          <p:nvPr/>
        </p:nvSpPr>
        <p:spPr bwMode="auto">
          <a:xfrm>
            <a:off x="4421189" y="1512888"/>
            <a:ext cx="3951287" cy="4824412"/>
          </a:xfrm>
          <a:prstGeom prst="rect">
            <a:avLst/>
          </a:prstGeom>
          <a:solidFill>
            <a:srgbClr val="000099"/>
          </a:solidFill>
          <a:ln>
            <a:noFill/>
          </a:ln>
          <a:effectLst/>
          <a:extLst>
            <a:ext uri="{91240B29-F687-4f45-9708-019B960494DF}">
              <a14:hiddenLine xmlns="" xmlns:a14="http://schemas.microsoft.com/office/drawing/2010/main" w="190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399" name="Rectangle 5">
            <a:extLst>
              <a:ext uri="{FF2B5EF4-FFF2-40B4-BE49-F238E27FC236}">
                <a16:creationId xmlns:a16="http://schemas.microsoft.com/office/drawing/2014/main" id="{74ECA61E-A70E-4898-BB7F-9776123ECB9D}"/>
              </a:ext>
            </a:extLst>
          </p:cNvPr>
          <p:cNvSpPr>
            <a:spLocks noChangeArrowheads="1"/>
          </p:cNvSpPr>
          <p:nvPr/>
        </p:nvSpPr>
        <p:spPr bwMode="auto">
          <a:xfrm>
            <a:off x="4335464" y="1628776"/>
            <a:ext cx="3951287" cy="4805363"/>
          </a:xfrm>
          <a:prstGeom prst="rect">
            <a:avLst/>
          </a:prstGeom>
          <a:solidFill>
            <a:schemeClr val="bg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400">
              <a:latin typeface="Arial" charset="0"/>
              <a:ea typeface="ＭＳ Ｐゴシック" charset="0"/>
            </a:endParaRPr>
          </a:p>
        </p:txBody>
      </p:sp>
      <p:sp>
        <p:nvSpPr>
          <p:cNvPr id="59400" name="Text Box 6">
            <a:extLst>
              <a:ext uri="{FF2B5EF4-FFF2-40B4-BE49-F238E27FC236}">
                <a16:creationId xmlns:a16="http://schemas.microsoft.com/office/drawing/2014/main" id="{E44ED39B-E32E-4439-83B7-08725BDC592A}"/>
              </a:ext>
            </a:extLst>
          </p:cNvPr>
          <p:cNvSpPr txBox="1">
            <a:spLocks noChangeArrowheads="1"/>
          </p:cNvSpPr>
          <p:nvPr/>
        </p:nvSpPr>
        <p:spPr bwMode="auto">
          <a:xfrm>
            <a:off x="4479925" y="1587501"/>
            <a:ext cx="166370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latin typeface="Arial" charset="0"/>
              </a:rPr>
              <a:t>source port #</a:t>
            </a:r>
            <a:endParaRPr lang="en-US" sz="2400">
              <a:latin typeface="Arial" charset="0"/>
            </a:endParaRPr>
          </a:p>
        </p:txBody>
      </p:sp>
      <p:sp>
        <p:nvSpPr>
          <p:cNvPr id="59401" name="Text Box 7">
            <a:extLst>
              <a:ext uri="{FF2B5EF4-FFF2-40B4-BE49-F238E27FC236}">
                <a16:creationId xmlns:a16="http://schemas.microsoft.com/office/drawing/2014/main" id="{BF482A3C-7171-4552-969E-DB1D77648F66}"/>
              </a:ext>
            </a:extLst>
          </p:cNvPr>
          <p:cNvSpPr txBox="1">
            <a:spLocks noChangeArrowheads="1"/>
          </p:cNvSpPr>
          <p:nvPr/>
        </p:nvSpPr>
        <p:spPr bwMode="auto">
          <a:xfrm>
            <a:off x="6580189" y="1592264"/>
            <a:ext cx="13811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latin typeface="Arial" charset="0"/>
              </a:rPr>
              <a:t>dest port #</a:t>
            </a:r>
            <a:endParaRPr lang="en-US" sz="1800">
              <a:latin typeface="Arial" charset="0"/>
            </a:endParaRPr>
          </a:p>
        </p:txBody>
      </p:sp>
      <p:sp>
        <p:nvSpPr>
          <p:cNvPr id="59402" name="Line 8">
            <a:extLst>
              <a:ext uri="{FF2B5EF4-FFF2-40B4-BE49-F238E27FC236}">
                <a16:creationId xmlns:a16="http://schemas.microsoft.com/office/drawing/2014/main" id="{DF7E3383-4500-47F5-9223-7C1EA32C4A09}"/>
              </a:ext>
            </a:extLst>
          </p:cNvPr>
          <p:cNvSpPr>
            <a:spLocks noChangeShapeType="1"/>
          </p:cNvSpPr>
          <p:nvPr/>
        </p:nvSpPr>
        <p:spPr bwMode="auto">
          <a:xfrm>
            <a:off x="4338639" y="2003426"/>
            <a:ext cx="3946525" cy="476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03" name="Line 9">
            <a:extLst>
              <a:ext uri="{FF2B5EF4-FFF2-40B4-BE49-F238E27FC236}">
                <a16:creationId xmlns:a16="http://schemas.microsoft.com/office/drawing/2014/main" id="{C06341D3-33FC-4C59-92D6-B920CF8715F2}"/>
              </a:ext>
            </a:extLst>
          </p:cNvPr>
          <p:cNvSpPr>
            <a:spLocks noChangeShapeType="1"/>
          </p:cNvSpPr>
          <p:nvPr/>
        </p:nvSpPr>
        <p:spPr bwMode="auto">
          <a:xfrm flipV="1">
            <a:off x="4332289" y="2382838"/>
            <a:ext cx="3951287"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04" name="Line 10">
            <a:extLst>
              <a:ext uri="{FF2B5EF4-FFF2-40B4-BE49-F238E27FC236}">
                <a16:creationId xmlns:a16="http://schemas.microsoft.com/office/drawing/2014/main" id="{600F40D1-05CD-4023-AA47-6F43D0283379}"/>
              </a:ext>
            </a:extLst>
          </p:cNvPr>
          <p:cNvSpPr>
            <a:spLocks noChangeShapeType="1"/>
          </p:cNvSpPr>
          <p:nvPr/>
        </p:nvSpPr>
        <p:spPr bwMode="auto">
          <a:xfrm flipV="1">
            <a:off x="6278563" y="1628776"/>
            <a:ext cx="0" cy="39211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05" name="Text Box 11">
            <a:extLst>
              <a:ext uri="{FF2B5EF4-FFF2-40B4-BE49-F238E27FC236}">
                <a16:creationId xmlns:a16="http://schemas.microsoft.com/office/drawing/2014/main" id="{3293356F-3729-4881-9EDB-303957C61668}"/>
              </a:ext>
            </a:extLst>
          </p:cNvPr>
          <p:cNvSpPr txBox="1">
            <a:spLocks noChangeArrowheads="1"/>
          </p:cNvSpPr>
          <p:nvPr/>
        </p:nvSpPr>
        <p:spPr bwMode="auto">
          <a:xfrm>
            <a:off x="5821363" y="1098551"/>
            <a:ext cx="8572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latin typeface="Arial" charset="0"/>
              </a:rPr>
              <a:t>32 bits</a:t>
            </a:r>
            <a:endParaRPr lang="en-US" sz="2400">
              <a:latin typeface="Arial" charset="0"/>
            </a:endParaRPr>
          </a:p>
        </p:txBody>
      </p:sp>
      <p:sp>
        <p:nvSpPr>
          <p:cNvPr id="59406" name="Line 12">
            <a:extLst>
              <a:ext uri="{FF2B5EF4-FFF2-40B4-BE49-F238E27FC236}">
                <a16:creationId xmlns:a16="http://schemas.microsoft.com/office/drawing/2014/main" id="{F271D8D7-4E9F-4A3F-8BD6-0DC5BEF12121}"/>
              </a:ext>
            </a:extLst>
          </p:cNvPr>
          <p:cNvSpPr>
            <a:spLocks noChangeShapeType="1"/>
          </p:cNvSpPr>
          <p:nvPr/>
        </p:nvSpPr>
        <p:spPr bwMode="auto">
          <a:xfrm>
            <a:off x="6821488" y="1344613"/>
            <a:ext cx="1427162" cy="4762"/>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07" name="Line 13">
            <a:extLst>
              <a:ext uri="{FF2B5EF4-FFF2-40B4-BE49-F238E27FC236}">
                <a16:creationId xmlns:a16="http://schemas.microsoft.com/office/drawing/2014/main" id="{244C0997-7A76-448A-9577-1F1FF5BF2336}"/>
              </a:ext>
            </a:extLst>
          </p:cNvPr>
          <p:cNvSpPr>
            <a:spLocks noChangeShapeType="1"/>
          </p:cNvSpPr>
          <p:nvPr/>
        </p:nvSpPr>
        <p:spPr bwMode="auto">
          <a:xfrm rot="10800000">
            <a:off x="4313239" y="1355725"/>
            <a:ext cx="1341437"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08" name="Text Box 14">
            <a:extLst>
              <a:ext uri="{FF2B5EF4-FFF2-40B4-BE49-F238E27FC236}">
                <a16:creationId xmlns:a16="http://schemas.microsoft.com/office/drawing/2014/main" id="{CC57C66B-297E-4E83-BE76-B716101DDB4D}"/>
              </a:ext>
            </a:extLst>
          </p:cNvPr>
          <p:cNvSpPr txBox="1">
            <a:spLocks noChangeArrowheads="1"/>
          </p:cNvSpPr>
          <p:nvPr/>
        </p:nvSpPr>
        <p:spPr bwMode="auto">
          <a:xfrm>
            <a:off x="5387976" y="4567239"/>
            <a:ext cx="2005013" cy="1006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latin typeface="Arial" charset="0"/>
              </a:rPr>
              <a:t>application</a:t>
            </a:r>
          </a:p>
          <a:p>
            <a:pPr>
              <a:defRPr/>
            </a:pPr>
            <a:r>
              <a:rPr lang="en-US" sz="2000">
                <a:latin typeface="Arial" charset="0"/>
              </a:rPr>
              <a:t>data </a:t>
            </a:r>
          </a:p>
          <a:p>
            <a:pPr>
              <a:defRPr/>
            </a:pPr>
            <a:r>
              <a:rPr lang="en-US" sz="2000">
                <a:latin typeface="Arial" charset="0"/>
              </a:rPr>
              <a:t>(variable length)</a:t>
            </a:r>
            <a:endParaRPr lang="en-US" sz="2400">
              <a:latin typeface="Arial" charset="0"/>
            </a:endParaRPr>
          </a:p>
        </p:txBody>
      </p:sp>
      <p:sp>
        <p:nvSpPr>
          <p:cNvPr id="59409" name="Text Box 15">
            <a:extLst>
              <a:ext uri="{FF2B5EF4-FFF2-40B4-BE49-F238E27FC236}">
                <a16:creationId xmlns:a16="http://schemas.microsoft.com/office/drawing/2014/main" id="{3E2AC2D5-026F-44C0-BF2D-6A85962ED430}"/>
              </a:ext>
            </a:extLst>
          </p:cNvPr>
          <p:cNvSpPr txBox="1">
            <a:spLocks noChangeArrowheads="1"/>
          </p:cNvSpPr>
          <p:nvPr/>
        </p:nvSpPr>
        <p:spPr bwMode="auto">
          <a:xfrm>
            <a:off x="4968876" y="1982789"/>
            <a:ext cx="2486025"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latin typeface="Arial" charset="0"/>
              </a:rPr>
              <a:t>sequence number</a:t>
            </a:r>
            <a:endParaRPr lang="en-US" sz="2400">
              <a:latin typeface="Arial" charset="0"/>
            </a:endParaRPr>
          </a:p>
        </p:txBody>
      </p:sp>
      <p:sp>
        <p:nvSpPr>
          <p:cNvPr id="59410" name="Line 16">
            <a:extLst>
              <a:ext uri="{FF2B5EF4-FFF2-40B4-BE49-F238E27FC236}">
                <a16:creationId xmlns:a16="http://schemas.microsoft.com/office/drawing/2014/main" id="{518D2D53-4F3B-4ABA-B863-33DF9ABEE57E}"/>
              </a:ext>
            </a:extLst>
          </p:cNvPr>
          <p:cNvSpPr>
            <a:spLocks noChangeShapeType="1"/>
          </p:cNvSpPr>
          <p:nvPr/>
        </p:nvSpPr>
        <p:spPr bwMode="auto">
          <a:xfrm flipV="1">
            <a:off x="4341814" y="2763838"/>
            <a:ext cx="3951287"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11" name="Text Box 17">
            <a:extLst>
              <a:ext uri="{FF2B5EF4-FFF2-40B4-BE49-F238E27FC236}">
                <a16:creationId xmlns:a16="http://schemas.microsoft.com/office/drawing/2014/main" id="{10AFAD7D-810A-4EAD-8122-DD8211527E17}"/>
              </a:ext>
            </a:extLst>
          </p:cNvPr>
          <p:cNvSpPr txBox="1">
            <a:spLocks noChangeArrowheads="1"/>
          </p:cNvSpPr>
          <p:nvPr/>
        </p:nvSpPr>
        <p:spPr bwMode="auto">
          <a:xfrm>
            <a:off x="4568825" y="2382839"/>
            <a:ext cx="3409950"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latin typeface="Arial" charset="0"/>
              </a:rPr>
              <a:t>acknowledgement number</a:t>
            </a:r>
          </a:p>
        </p:txBody>
      </p:sp>
      <p:sp>
        <p:nvSpPr>
          <p:cNvPr id="59412" name="Line 18">
            <a:extLst>
              <a:ext uri="{FF2B5EF4-FFF2-40B4-BE49-F238E27FC236}">
                <a16:creationId xmlns:a16="http://schemas.microsoft.com/office/drawing/2014/main" id="{170E3492-82DC-4730-9ACA-99DF92E04C91}"/>
              </a:ext>
            </a:extLst>
          </p:cNvPr>
          <p:cNvSpPr>
            <a:spLocks noChangeShapeType="1"/>
          </p:cNvSpPr>
          <p:nvPr/>
        </p:nvSpPr>
        <p:spPr bwMode="auto">
          <a:xfrm flipV="1">
            <a:off x="4337050" y="3159125"/>
            <a:ext cx="3951288"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13" name="Line 19">
            <a:extLst>
              <a:ext uri="{FF2B5EF4-FFF2-40B4-BE49-F238E27FC236}">
                <a16:creationId xmlns:a16="http://schemas.microsoft.com/office/drawing/2014/main" id="{7DB52EC6-F964-49ED-96D0-BC75A808D1CC}"/>
              </a:ext>
            </a:extLst>
          </p:cNvPr>
          <p:cNvSpPr>
            <a:spLocks noChangeShapeType="1"/>
          </p:cNvSpPr>
          <p:nvPr/>
        </p:nvSpPr>
        <p:spPr bwMode="auto">
          <a:xfrm flipV="1">
            <a:off x="4332289" y="3549650"/>
            <a:ext cx="3951287"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14" name="Line 20">
            <a:extLst>
              <a:ext uri="{FF2B5EF4-FFF2-40B4-BE49-F238E27FC236}">
                <a16:creationId xmlns:a16="http://schemas.microsoft.com/office/drawing/2014/main" id="{990755A8-83A6-4C21-B776-AF409504400F}"/>
              </a:ext>
            </a:extLst>
          </p:cNvPr>
          <p:cNvSpPr>
            <a:spLocks noChangeShapeType="1"/>
          </p:cNvSpPr>
          <p:nvPr/>
        </p:nvSpPr>
        <p:spPr bwMode="auto">
          <a:xfrm flipV="1">
            <a:off x="4332289" y="4111625"/>
            <a:ext cx="3951287"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15" name="Line 21">
            <a:extLst>
              <a:ext uri="{FF2B5EF4-FFF2-40B4-BE49-F238E27FC236}">
                <a16:creationId xmlns:a16="http://schemas.microsoft.com/office/drawing/2014/main" id="{DFE90C38-E53D-4F17-A994-0166788C61C4}"/>
              </a:ext>
            </a:extLst>
          </p:cNvPr>
          <p:cNvSpPr>
            <a:spLocks noChangeShapeType="1"/>
          </p:cNvSpPr>
          <p:nvPr/>
        </p:nvSpPr>
        <p:spPr bwMode="auto">
          <a:xfrm flipH="1" flipV="1">
            <a:off x="6292851" y="2767014"/>
            <a:ext cx="4763" cy="77787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16" name="Text Box 22">
            <a:extLst>
              <a:ext uri="{FF2B5EF4-FFF2-40B4-BE49-F238E27FC236}">
                <a16:creationId xmlns:a16="http://schemas.microsoft.com/office/drawing/2014/main" id="{384D0D75-DE6F-4B68-A366-6CEB51989299}"/>
              </a:ext>
            </a:extLst>
          </p:cNvPr>
          <p:cNvSpPr txBox="1">
            <a:spLocks noChangeArrowheads="1"/>
          </p:cNvSpPr>
          <p:nvPr/>
        </p:nvSpPr>
        <p:spPr bwMode="auto">
          <a:xfrm>
            <a:off x="6394450" y="2770188"/>
            <a:ext cx="1746250"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latin typeface="Arial" charset="0"/>
              </a:rPr>
              <a:t>receive window</a:t>
            </a:r>
          </a:p>
        </p:txBody>
      </p:sp>
      <p:sp>
        <p:nvSpPr>
          <p:cNvPr id="59417" name="Text Box 23">
            <a:extLst>
              <a:ext uri="{FF2B5EF4-FFF2-40B4-BE49-F238E27FC236}">
                <a16:creationId xmlns:a16="http://schemas.microsoft.com/office/drawing/2014/main" id="{FADB686E-454A-482A-873D-C7335E51BBF8}"/>
              </a:ext>
            </a:extLst>
          </p:cNvPr>
          <p:cNvSpPr txBox="1">
            <a:spLocks noChangeArrowheads="1"/>
          </p:cNvSpPr>
          <p:nvPr/>
        </p:nvSpPr>
        <p:spPr bwMode="auto">
          <a:xfrm>
            <a:off x="6419850" y="3165476"/>
            <a:ext cx="18224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latin typeface="Arial" charset="0"/>
              </a:rPr>
              <a:t>Urg data pointer</a:t>
            </a:r>
          </a:p>
        </p:txBody>
      </p:sp>
      <p:sp>
        <p:nvSpPr>
          <p:cNvPr id="59418" name="Text Box 24">
            <a:extLst>
              <a:ext uri="{FF2B5EF4-FFF2-40B4-BE49-F238E27FC236}">
                <a16:creationId xmlns:a16="http://schemas.microsoft.com/office/drawing/2014/main" id="{ED3EBEB3-43AE-41C1-9799-DE91F61EDE58}"/>
              </a:ext>
            </a:extLst>
          </p:cNvPr>
          <p:cNvSpPr txBox="1">
            <a:spLocks noChangeArrowheads="1"/>
          </p:cNvSpPr>
          <p:nvPr/>
        </p:nvSpPr>
        <p:spPr bwMode="auto">
          <a:xfrm>
            <a:off x="4703763" y="3146426"/>
            <a:ext cx="12128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latin typeface="Arial" charset="0"/>
              </a:rPr>
              <a:t>checksum</a:t>
            </a:r>
          </a:p>
        </p:txBody>
      </p:sp>
      <p:sp>
        <p:nvSpPr>
          <p:cNvPr id="59419" name="Text Box 25">
            <a:extLst>
              <a:ext uri="{FF2B5EF4-FFF2-40B4-BE49-F238E27FC236}">
                <a16:creationId xmlns:a16="http://schemas.microsoft.com/office/drawing/2014/main" id="{A65A3AD1-F030-4D33-BCFD-B159AFA7514D}"/>
              </a:ext>
            </a:extLst>
          </p:cNvPr>
          <p:cNvSpPr txBox="1">
            <a:spLocks noChangeArrowheads="1"/>
          </p:cNvSpPr>
          <p:nvPr/>
        </p:nvSpPr>
        <p:spPr bwMode="auto">
          <a:xfrm>
            <a:off x="6056314" y="2798763"/>
            <a:ext cx="307975"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F</a:t>
            </a:r>
            <a:endParaRPr lang="en-US" sz="2400">
              <a:latin typeface="Arial" charset="0"/>
            </a:endParaRPr>
          </a:p>
        </p:txBody>
      </p:sp>
      <p:sp>
        <p:nvSpPr>
          <p:cNvPr id="59420" name="Line 26">
            <a:extLst>
              <a:ext uri="{FF2B5EF4-FFF2-40B4-BE49-F238E27FC236}">
                <a16:creationId xmlns:a16="http://schemas.microsoft.com/office/drawing/2014/main" id="{3805CFB9-4F39-4D29-A330-0F31BC4B1648}"/>
              </a:ext>
            </a:extLst>
          </p:cNvPr>
          <p:cNvSpPr>
            <a:spLocks noChangeShapeType="1"/>
          </p:cNvSpPr>
          <p:nvPr/>
        </p:nvSpPr>
        <p:spPr bwMode="auto">
          <a:xfrm flipV="1">
            <a:off x="6135688" y="2757488"/>
            <a:ext cx="0" cy="39211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21" name="Line 27">
            <a:extLst>
              <a:ext uri="{FF2B5EF4-FFF2-40B4-BE49-F238E27FC236}">
                <a16:creationId xmlns:a16="http://schemas.microsoft.com/office/drawing/2014/main" id="{34A0E38A-C7D4-4365-8CBE-035E8943ACD5}"/>
              </a:ext>
            </a:extLst>
          </p:cNvPr>
          <p:cNvSpPr>
            <a:spLocks noChangeShapeType="1"/>
          </p:cNvSpPr>
          <p:nvPr/>
        </p:nvSpPr>
        <p:spPr bwMode="auto">
          <a:xfrm flipV="1">
            <a:off x="5973763" y="2762251"/>
            <a:ext cx="0" cy="39211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22" name="Line 28">
            <a:extLst>
              <a:ext uri="{FF2B5EF4-FFF2-40B4-BE49-F238E27FC236}">
                <a16:creationId xmlns:a16="http://schemas.microsoft.com/office/drawing/2014/main" id="{0E84FB21-D54B-42CF-82C5-6B17E01809F0}"/>
              </a:ext>
            </a:extLst>
          </p:cNvPr>
          <p:cNvSpPr>
            <a:spLocks noChangeShapeType="1"/>
          </p:cNvSpPr>
          <p:nvPr/>
        </p:nvSpPr>
        <p:spPr bwMode="auto">
          <a:xfrm flipV="1">
            <a:off x="5807075" y="2762251"/>
            <a:ext cx="0" cy="39211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23" name="Line 29">
            <a:extLst>
              <a:ext uri="{FF2B5EF4-FFF2-40B4-BE49-F238E27FC236}">
                <a16:creationId xmlns:a16="http://schemas.microsoft.com/office/drawing/2014/main" id="{94E921D1-8CF8-4FF8-9AC7-026A0452DA3A}"/>
              </a:ext>
            </a:extLst>
          </p:cNvPr>
          <p:cNvSpPr>
            <a:spLocks noChangeShapeType="1"/>
          </p:cNvSpPr>
          <p:nvPr/>
        </p:nvSpPr>
        <p:spPr bwMode="auto">
          <a:xfrm flipV="1">
            <a:off x="5645150" y="2767013"/>
            <a:ext cx="0" cy="392112"/>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24" name="Line 30">
            <a:extLst>
              <a:ext uri="{FF2B5EF4-FFF2-40B4-BE49-F238E27FC236}">
                <a16:creationId xmlns:a16="http://schemas.microsoft.com/office/drawing/2014/main" id="{98A35832-4FCB-410C-B4B9-9B10EB8A3E30}"/>
              </a:ext>
            </a:extLst>
          </p:cNvPr>
          <p:cNvSpPr>
            <a:spLocks noChangeShapeType="1"/>
          </p:cNvSpPr>
          <p:nvPr/>
        </p:nvSpPr>
        <p:spPr bwMode="auto">
          <a:xfrm flipV="1">
            <a:off x="5487988" y="2762251"/>
            <a:ext cx="0" cy="39211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25" name="Line 31">
            <a:extLst>
              <a:ext uri="{FF2B5EF4-FFF2-40B4-BE49-F238E27FC236}">
                <a16:creationId xmlns:a16="http://schemas.microsoft.com/office/drawing/2014/main" id="{1D54F677-03E0-4368-BB64-A795842B50CD}"/>
              </a:ext>
            </a:extLst>
          </p:cNvPr>
          <p:cNvSpPr>
            <a:spLocks noChangeShapeType="1"/>
          </p:cNvSpPr>
          <p:nvPr/>
        </p:nvSpPr>
        <p:spPr bwMode="auto">
          <a:xfrm flipV="1">
            <a:off x="5316538" y="2771776"/>
            <a:ext cx="0" cy="39211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26" name="Text Box 32">
            <a:extLst>
              <a:ext uri="{FF2B5EF4-FFF2-40B4-BE49-F238E27FC236}">
                <a16:creationId xmlns:a16="http://schemas.microsoft.com/office/drawing/2014/main" id="{0D26347E-0912-41F1-879A-703B8DC7254A}"/>
              </a:ext>
            </a:extLst>
          </p:cNvPr>
          <p:cNvSpPr txBox="1">
            <a:spLocks noChangeArrowheads="1"/>
          </p:cNvSpPr>
          <p:nvPr/>
        </p:nvSpPr>
        <p:spPr bwMode="auto">
          <a:xfrm>
            <a:off x="5889625" y="2794000"/>
            <a:ext cx="3190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S</a:t>
            </a:r>
            <a:endParaRPr lang="en-US" sz="2400">
              <a:latin typeface="Arial" charset="0"/>
            </a:endParaRPr>
          </a:p>
        </p:txBody>
      </p:sp>
      <p:sp>
        <p:nvSpPr>
          <p:cNvPr id="59427" name="Text Box 33">
            <a:extLst>
              <a:ext uri="{FF2B5EF4-FFF2-40B4-BE49-F238E27FC236}">
                <a16:creationId xmlns:a16="http://schemas.microsoft.com/office/drawing/2014/main" id="{DFEAC238-7D70-4FC5-B4B7-164E4F411497}"/>
              </a:ext>
            </a:extLst>
          </p:cNvPr>
          <p:cNvSpPr txBox="1">
            <a:spLocks noChangeArrowheads="1"/>
          </p:cNvSpPr>
          <p:nvPr/>
        </p:nvSpPr>
        <p:spPr bwMode="auto">
          <a:xfrm>
            <a:off x="5716588" y="2794000"/>
            <a:ext cx="33020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R</a:t>
            </a:r>
            <a:endParaRPr lang="en-US" sz="2400">
              <a:latin typeface="Arial" charset="0"/>
            </a:endParaRPr>
          </a:p>
        </p:txBody>
      </p:sp>
      <p:sp>
        <p:nvSpPr>
          <p:cNvPr id="59428" name="Text Box 34">
            <a:extLst>
              <a:ext uri="{FF2B5EF4-FFF2-40B4-BE49-F238E27FC236}">
                <a16:creationId xmlns:a16="http://schemas.microsoft.com/office/drawing/2014/main" id="{ED5447B8-ECFA-4808-823E-04F34DA5AF00}"/>
              </a:ext>
            </a:extLst>
          </p:cNvPr>
          <p:cNvSpPr txBox="1">
            <a:spLocks noChangeArrowheads="1"/>
          </p:cNvSpPr>
          <p:nvPr/>
        </p:nvSpPr>
        <p:spPr bwMode="auto">
          <a:xfrm>
            <a:off x="5554664" y="2789238"/>
            <a:ext cx="319087"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P</a:t>
            </a:r>
            <a:endParaRPr lang="en-US" sz="2400">
              <a:latin typeface="Arial" charset="0"/>
            </a:endParaRPr>
          </a:p>
        </p:txBody>
      </p:sp>
      <p:sp>
        <p:nvSpPr>
          <p:cNvPr id="59429" name="Text Box 35">
            <a:extLst>
              <a:ext uri="{FF2B5EF4-FFF2-40B4-BE49-F238E27FC236}">
                <a16:creationId xmlns:a16="http://schemas.microsoft.com/office/drawing/2014/main" id="{A3EEF8F5-4B04-428A-95FD-74858F5023C1}"/>
              </a:ext>
            </a:extLst>
          </p:cNvPr>
          <p:cNvSpPr txBox="1">
            <a:spLocks noChangeArrowheads="1"/>
          </p:cNvSpPr>
          <p:nvPr/>
        </p:nvSpPr>
        <p:spPr bwMode="auto">
          <a:xfrm>
            <a:off x="5402264" y="2789238"/>
            <a:ext cx="319087"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A</a:t>
            </a:r>
            <a:endParaRPr lang="en-US" sz="2400">
              <a:latin typeface="Arial" charset="0"/>
            </a:endParaRPr>
          </a:p>
        </p:txBody>
      </p:sp>
      <p:sp>
        <p:nvSpPr>
          <p:cNvPr id="59430" name="Text Box 36">
            <a:extLst>
              <a:ext uri="{FF2B5EF4-FFF2-40B4-BE49-F238E27FC236}">
                <a16:creationId xmlns:a16="http://schemas.microsoft.com/office/drawing/2014/main" id="{2B018BDB-18DB-4095-9F56-58757404A5F7}"/>
              </a:ext>
            </a:extLst>
          </p:cNvPr>
          <p:cNvSpPr txBox="1">
            <a:spLocks noChangeArrowheads="1"/>
          </p:cNvSpPr>
          <p:nvPr/>
        </p:nvSpPr>
        <p:spPr bwMode="auto">
          <a:xfrm>
            <a:off x="5235575" y="2789238"/>
            <a:ext cx="330200"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latin typeface="Arial" charset="0"/>
              </a:rPr>
              <a:t>U</a:t>
            </a:r>
            <a:endParaRPr lang="en-US" sz="2400">
              <a:latin typeface="Arial" charset="0"/>
            </a:endParaRPr>
          </a:p>
        </p:txBody>
      </p:sp>
      <p:sp>
        <p:nvSpPr>
          <p:cNvPr id="59431" name="Text Box 37">
            <a:extLst>
              <a:ext uri="{FF2B5EF4-FFF2-40B4-BE49-F238E27FC236}">
                <a16:creationId xmlns:a16="http://schemas.microsoft.com/office/drawing/2014/main" id="{2FEC68A6-F712-4422-A8C3-8AD05FF5ED35}"/>
              </a:ext>
            </a:extLst>
          </p:cNvPr>
          <p:cNvSpPr txBox="1">
            <a:spLocks noChangeArrowheads="1"/>
          </p:cNvSpPr>
          <p:nvPr/>
        </p:nvSpPr>
        <p:spPr bwMode="auto">
          <a:xfrm>
            <a:off x="4283076" y="2697163"/>
            <a:ext cx="582211"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head</a:t>
            </a:r>
          </a:p>
          <a:p>
            <a:pPr>
              <a:defRPr/>
            </a:pPr>
            <a:r>
              <a:rPr lang="en-US" sz="1400">
                <a:latin typeface="Arial" charset="0"/>
              </a:rPr>
              <a:t>len</a:t>
            </a:r>
            <a:endParaRPr lang="en-US" sz="1800">
              <a:latin typeface="Arial" charset="0"/>
            </a:endParaRPr>
          </a:p>
        </p:txBody>
      </p:sp>
      <p:sp>
        <p:nvSpPr>
          <p:cNvPr id="59432" name="Text Box 38">
            <a:extLst>
              <a:ext uri="{FF2B5EF4-FFF2-40B4-BE49-F238E27FC236}">
                <a16:creationId xmlns:a16="http://schemas.microsoft.com/office/drawing/2014/main" id="{48D4EE17-7C82-412A-8EF9-8D7F059C85D4}"/>
              </a:ext>
            </a:extLst>
          </p:cNvPr>
          <p:cNvSpPr txBox="1">
            <a:spLocks noChangeArrowheads="1"/>
          </p:cNvSpPr>
          <p:nvPr/>
        </p:nvSpPr>
        <p:spPr bwMode="auto">
          <a:xfrm>
            <a:off x="4762501" y="2697163"/>
            <a:ext cx="572593"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not</a:t>
            </a:r>
          </a:p>
          <a:p>
            <a:pPr>
              <a:defRPr/>
            </a:pPr>
            <a:r>
              <a:rPr lang="en-US" sz="1400">
                <a:latin typeface="Arial" charset="0"/>
              </a:rPr>
              <a:t>used</a:t>
            </a:r>
            <a:endParaRPr lang="en-US" sz="1800">
              <a:latin typeface="Arial" charset="0"/>
            </a:endParaRPr>
          </a:p>
        </p:txBody>
      </p:sp>
      <p:sp>
        <p:nvSpPr>
          <p:cNvPr id="59433" name="Line 39">
            <a:extLst>
              <a:ext uri="{FF2B5EF4-FFF2-40B4-BE49-F238E27FC236}">
                <a16:creationId xmlns:a16="http://schemas.microsoft.com/office/drawing/2014/main" id="{395E9AAD-29E5-4C4A-96E9-5CA9E0054C21}"/>
              </a:ext>
            </a:extLst>
          </p:cNvPr>
          <p:cNvSpPr>
            <a:spLocks noChangeShapeType="1"/>
          </p:cNvSpPr>
          <p:nvPr/>
        </p:nvSpPr>
        <p:spPr bwMode="auto">
          <a:xfrm flipV="1">
            <a:off x="4811713" y="2762251"/>
            <a:ext cx="0" cy="392113"/>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34" name="Text Box 40">
            <a:extLst>
              <a:ext uri="{FF2B5EF4-FFF2-40B4-BE49-F238E27FC236}">
                <a16:creationId xmlns:a16="http://schemas.microsoft.com/office/drawing/2014/main" id="{91BA1752-2D59-4C10-ADD1-DC841E467D9C}"/>
              </a:ext>
            </a:extLst>
          </p:cNvPr>
          <p:cNvSpPr txBox="1">
            <a:spLocks noChangeArrowheads="1"/>
          </p:cNvSpPr>
          <p:nvPr/>
        </p:nvSpPr>
        <p:spPr bwMode="auto">
          <a:xfrm>
            <a:off x="4841876" y="3648076"/>
            <a:ext cx="2894013" cy="3968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latin typeface="Arial" charset="0"/>
              </a:rPr>
              <a:t>options (variable length)</a:t>
            </a:r>
            <a:endParaRPr lang="en-US" sz="2400">
              <a:latin typeface="Arial" charset="0"/>
            </a:endParaRPr>
          </a:p>
        </p:txBody>
      </p:sp>
      <p:sp>
        <p:nvSpPr>
          <p:cNvPr id="59435" name="Text Box 41">
            <a:extLst>
              <a:ext uri="{FF2B5EF4-FFF2-40B4-BE49-F238E27FC236}">
                <a16:creationId xmlns:a16="http://schemas.microsoft.com/office/drawing/2014/main" id="{6DD270AC-27E1-4A11-A75C-AB04743FA4F4}"/>
              </a:ext>
            </a:extLst>
          </p:cNvPr>
          <p:cNvSpPr txBox="1">
            <a:spLocks noChangeArrowheads="1"/>
          </p:cNvSpPr>
          <p:nvPr/>
        </p:nvSpPr>
        <p:spPr bwMode="auto">
          <a:xfrm>
            <a:off x="1785938" y="1427163"/>
            <a:ext cx="2203450" cy="6413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defRPr/>
            </a:pPr>
            <a:r>
              <a:rPr lang="en-US" sz="1800">
                <a:latin typeface="Arial" charset="0"/>
              </a:rPr>
              <a:t>URG: urgent data </a:t>
            </a:r>
          </a:p>
          <a:p>
            <a:pPr algn="r">
              <a:defRPr/>
            </a:pPr>
            <a:r>
              <a:rPr lang="en-US" sz="1800">
                <a:latin typeface="Arial" charset="0"/>
              </a:rPr>
              <a:t>(generally not used)</a:t>
            </a:r>
            <a:endParaRPr lang="en-US" sz="1000">
              <a:latin typeface="Arial" charset="0"/>
            </a:endParaRPr>
          </a:p>
        </p:txBody>
      </p:sp>
      <p:sp>
        <p:nvSpPr>
          <p:cNvPr id="59436" name="Text Box 42">
            <a:extLst>
              <a:ext uri="{FF2B5EF4-FFF2-40B4-BE49-F238E27FC236}">
                <a16:creationId xmlns:a16="http://schemas.microsoft.com/office/drawing/2014/main" id="{203D2122-CF25-4DBE-9F5C-BA0674CAEA97}"/>
              </a:ext>
            </a:extLst>
          </p:cNvPr>
          <p:cNvSpPr txBox="1">
            <a:spLocks noChangeArrowheads="1"/>
          </p:cNvSpPr>
          <p:nvPr/>
        </p:nvSpPr>
        <p:spPr bwMode="auto">
          <a:xfrm>
            <a:off x="2500313" y="2151063"/>
            <a:ext cx="1441450" cy="6413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defRPr/>
            </a:pPr>
            <a:r>
              <a:rPr lang="en-US" sz="1800">
                <a:latin typeface="Arial" charset="0"/>
              </a:rPr>
              <a:t>ACK: ACK #</a:t>
            </a:r>
          </a:p>
          <a:p>
            <a:pPr algn="r">
              <a:defRPr/>
            </a:pPr>
            <a:r>
              <a:rPr lang="en-US" sz="1800">
                <a:latin typeface="Arial" charset="0"/>
              </a:rPr>
              <a:t>valid</a:t>
            </a:r>
            <a:endParaRPr lang="en-US" sz="1000">
              <a:latin typeface="Arial" charset="0"/>
            </a:endParaRPr>
          </a:p>
        </p:txBody>
      </p:sp>
      <p:sp>
        <p:nvSpPr>
          <p:cNvPr id="59437" name="Text Box 43">
            <a:extLst>
              <a:ext uri="{FF2B5EF4-FFF2-40B4-BE49-F238E27FC236}">
                <a16:creationId xmlns:a16="http://schemas.microsoft.com/office/drawing/2014/main" id="{BAEAF336-01EE-4091-BDEC-267FBCD19F63}"/>
              </a:ext>
            </a:extLst>
          </p:cNvPr>
          <p:cNvSpPr txBox="1">
            <a:spLocks noChangeArrowheads="1"/>
          </p:cNvSpPr>
          <p:nvPr/>
        </p:nvSpPr>
        <p:spPr bwMode="auto">
          <a:xfrm>
            <a:off x="1693863" y="2827338"/>
            <a:ext cx="2266950" cy="6413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defRPr/>
            </a:pPr>
            <a:r>
              <a:rPr lang="en-US" sz="1800">
                <a:latin typeface="Arial" charset="0"/>
              </a:rPr>
              <a:t>PSH: push data now</a:t>
            </a:r>
          </a:p>
          <a:p>
            <a:pPr algn="r">
              <a:defRPr/>
            </a:pPr>
            <a:r>
              <a:rPr lang="en-US" sz="1800">
                <a:latin typeface="Arial" charset="0"/>
              </a:rPr>
              <a:t>(generally not used)</a:t>
            </a:r>
          </a:p>
        </p:txBody>
      </p:sp>
      <p:sp>
        <p:nvSpPr>
          <p:cNvPr id="59438" name="Text Box 44">
            <a:extLst>
              <a:ext uri="{FF2B5EF4-FFF2-40B4-BE49-F238E27FC236}">
                <a16:creationId xmlns:a16="http://schemas.microsoft.com/office/drawing/2014/main" id="{3E7D695D-24FE-4C5C-90C6-63C5F6A2E188}"/>
              </a:ext>
            </a:extLst>
          </p:cNvPr>
          <p:cNvSpPr txBox="1">
            <a:spLocks noChangeArrowheads="1"/>
          </p:cNvSpPr>
          <p:nvPr/>
        </p:nvSpPr>
        <p:spPr bwMode="auto">
          <a:xfrm>
            <a:off x="2068513" y="3627439"/>
            <a:ext cx="1911350" cy="11906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defRPr/>
            </a:pPr>
            <a:r>
              <a:rPr lang="en-US" sz="1800">
                <a:latin typeface="Arial" charset="0"/>
              </a:rPr>
              <a:t>RST, SYN, FIN:</a:t>
            </a:r>
          </a:p>
          <a:p>
            <a:pPr algn="r">
              <a:defRPr/>
            </a:pPr>
            <a:r>
              <a:rPr lang="en-US" sz="1800">
                <a:latin typeface="Arial" charset="0"/>
              </a:rPr>
              <a:t>connection estab</a:t>
            </a:r>
          </a:p>
          <a:p>
            <a:pPr algn="r">
              <a:defRPr/>
            </a:pPr>
            <a:r>
              <a:rPr lang="en-US" sz="1800">
                <a:latin typeface="Arial" charset="0"/>
              </a:rPr>
              <a:t>(setup, teardown</a:t>
            </a:r>
          </a:p>
          <a:p>
            <a:pPr algn="r">
              <a:defRPr/>
            </a:pPr>
            <a:r>
              <a:rPr lang="en-US" sz="1800">
                <a:latin typeface="Arial" charset="0"/>
              </a:rPr>
              <a:t>commands)</a:t>
            </a:r>
          </a:p>
        </p:txBody>
      </p:sp>
      <p:sp>
        <p:nvSpPr>
          <p:cNvPr id="59439" name="Line 45">
            <a:extLst>
              <a:ext uri="{FF2B5EF4-FFF2-40B4-BE49-F238E27FC236}">
                <a16:creationId xmlns:a16="http://schemas.microsoft.com/office/drawing/2014/main" id="{F0799051-D3F7-4F7E-B766-64D9C2602FAA}"/>
              </a:ext>
            </a:extLst>
          </p:cNvPr>
          <p:cNvSpPr>
            <a:spLocks noChangeShapeType="1"/>
          </p:cNvSpPr>
          <p:nvPr/>
        </p:nvSpPr>
        <p:spPr bwMode="auto">
          <a:xfrm>
            <a:off x="3895726" y="1800225"/>
            <a:ext cx="1495425" cy="1028700"/>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40" name="Line 46">
            <a:extLst>
              <a:ext uri="{FF2B5EF4-FFF2-40B4-BE49-F238E27FC236}">
                <a16:creationId xmlns:a16="http://schemas.microsoft.com/office/drawing/2014/main" id="{121A32D5-8F27-4240-BDFC-390AB6BBEB32}"/>
              </a:ext>
            </a:extLst>
          </p:cNvPr>
          <p:cNvSpPr>
            <a:spLocks noChangeShapeType="1"/>
          </p:cNvSpPr>
          <p:nvPr/>
        </p:nvSpPr>
        <p:spPr bwMode="auto">
          <a:xfrm>
            <a:off x="3900489" y="2487614"/>
            <a:ext cx="1658937" cy="441325"/>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41" name="Line 47">
            <a:extLst>
              <a:ext uri="{FF2B5EF4-FFF2-40B4-BE49-F238E27FC236}">
                <a16:creationId xmlns:a16="http://schemas.microsoft.com/office/drawing/2014/main" id="{1C4AAAA3-BFF4-4311-84CE-190361F1D2C8}"/>
              </a:ext>
            </a:extLst>
          </p:cNvPr>
          <p:cNvSpPr>
            <a:spLocks noChangeShapeType="1"/>
          </p:cNvSpPr>
          <p:nvPr/>
        </p:nvSpPr>
        <p:spPr bwMode="auto">
          <a:xfrm flipV="1">
            <a:off x="3921126" y="3041651"/>
            <a:ext cx="1827213" cy="244475"/>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4801" name="Freeform 48">
            <a:extLst>
              <a:ext uri="{FF2B5EF4-FFF2-40B4-BE49-F238E27FC236}">
                <a16:creationId xmlns:a16="http://schemas.microsoft.com/office/drawing/2014/main" id="{0D2D92B3-EE4C-4F0F-B4A8-ED9F015DF9D6}"/>
              </a:ext>
            </a:extLst>
          </p:cNvPr>
          <p:cNvSpPr>
            <a:spLocks/>
          </p:cNvSpPr>
          <p:nvPr/>
        </p:nvSpPr>
        <p:spPr bwMode="auto">
          <a:xfrm>
            <a:off x="3914776" y="3105150"/>
            <a:ext cx="2314575" cy="704850"/>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Lst>
            <a:ahLst/>
            <a:cxnLst>
              <a:cxn ang="T6">
                <a:pos x="T0" y="T1"/>
              </a:cxn>
              <a:cxn ang="T7">
                <a:pos x="T2" y="T3"/>
              </a:cxn>
              <a:cxn ang="T8">
                <a:pos x="T4" y="T5"/>
              </a:cxn>
            </a:cxnLst>
            <a:rect l="0" t="0" r="r" b="b"/>
            <a:pathLst>
              <a:path w="1458" h="444">
                <a:moveTo>
                  <a:pt x="0" y="444"/>
                </a:moveTo>
                <a:lnTo>
                  <a:pt x="1248" y="0"/>
                </a:lnTo>
                <a:lnTo>
                  <a:pt x="1458" y="6"/>
                </a:lnTo>
              </a:path>
            </a:pathLst>
          </a:custGeom>
          <a:noFill/>
          <a:ln w="19050" cap="flat"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9443" name="Text Box 49">
            <a:extLst>
              <a:ext uri="{FF2B5EF4-FFF2-40B4-BE49-F238E27FC236}">
                <a16:creationId xmlns:a16="http://schemas.microsoft.com/office/drawing/2014/main" id="{F73162C3-A648-4332-97A5-7597B1D91D8A}"/>
              </a:ext>
            </a:extLst>
          </p:cNvPr>
          <p:cNvSpPr txBox="1">
            <a:spLocks noChangeArrowheads="1"/>
          </p:cNvSpPr>
          <p:nvPr/>
        </p:nvSpPr>
        <p:spPr bwMode="auto">
          <a:xfrm>
            <a:off x="8963025" y="3008314"/>
            <a:ext cx="12509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800">
                <a:latin typeface="Arial" charset="0"/>
              </a:rPr>
              <a:t># bytes </a:t>
            </a:r>
          </a:p>
          <a:p>
            <a:pPr algn="l">
              <a:defRPr/>
            </a:pPr>
            <a:r>
              <a:rPr lang="en-US" sz="1800">
                <a:latin typeface="Arial" charset="0"/>
              </a:rPr>
              <a:t>rcvr willing</a:t>
            </a:r>
          </a:p>
          <a:p>
            <a:pPr algn="l">
              <a:defRPr/>
            </a:pPr>
            <a:r>
              <a:rPr lang="en-US" sz="1800">
                <a:latin typeface="Arial" charset="0"/>
              </a:rPr>
              <a:t>to accept</a:t>
            </a:r>
          </a:p>
        </p:txBody>
      </p:sp>
      <p:sp>
        <p:nvSpPr>
          <p:cNvPr id="59444" name="Text Box 50">
            <a:extLst>
              <a:ext uri="{FF2B5EF4-FFF2-40B4-BE49-F238E27FC236}">
                <a16:creationId xmlns:a16="http://schemas.microsoft.com/office/drawing/2014/main" id="{69E23871-A240-4E5B-BDDC-6C5EF2793368}"/>
              </a:ext>
            </a:extLst>
          </p:cNvPr>
          <p:cNvSpPr txBox="1">
            <a:spLocks noChangeArrowheads="1"/>
          </p:cNvSpPr>
          <p:nvPr/>
        </p:nvSpPr>
        <p:spPr bwMode="auto">
          <a:xfrm>
            <a:off x="8656638" y="1522414"/>
            <a:ext cx="1771650" cy="11906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800">
                <a:latin typeface="Arial" charset="0"/>
              </a:rPr>
              <a:t>counting</a:t>
            </a:r>
          </a:p>
          <a:p>
            <a:pPr algn="l">
              <a:defRPr/>
            </a:pPr>
            <a:r>
              <a:rPr lang="en-US" sz="1800">
                <a:latin typeface="Arial" charset="0"/>
              </a:rPr>
              <a:t>by bytes </a:t>
            </a:r>
          </a:p>
          <a:p>
            <a:pPr algn="l">
              <a:defRPr/>
            </a:pPr>
            <a:r>
              <a:rPr lang="en-US" sz="1800">
                <a:latin typeface="Arial" charset="0"/>
              </a:rPr>
              <a:t>of data</a:t>
            </a:r>
          </a:p>
          <a:p>
            <a:pPr algn="l">
              <a:defRPr/>
            </a:pPr>
            <a:r>
              <a:rPr lang="en-US" sz="1800">
                <a:latin typeface="Arial" charset="0"/>
              </a:rPr>
              <a:t>(not segments!)</a:t>
            </a:r>
          </a:p>
        </p:txBody>
      </p:sp>
      <p:sp>
        <p:nvSpPr>
          <p:cNvPr id="59445" name="Text Box 51">
            <a:extLst>
              <a:ext uri="{FF2B5EF4-FFF2-40B4-BE49-F238E27FC236}">
                <a16:creationId xmlns:a16="http://schemas.microsoft.com/office/drawing/2014/main" id="{231E44B8-B744-471E-B662-0F272EA3CB1C}"/>
              </a:ext>
            </a:extLst>
          </p:cNvPr>
          <p:cNvSpPr txBox="1">
            <a:spLocks noChangeArrowheads="1"/>
          </p:cNvSpPr>
          <p:nvPr/>
        </p:nvSpPr>
        <p:spPr bwMode="auto">
          <a:xfrm>
            <a:off x="2506663" y="4960939"/>
            <a:ext cx="1365250" cy="91598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r">
              <a:defRPr/>
            </a:pPr>
            <a:r>
              <a:rPr lang="en-US" sz="1800">
                <a:latin typeface="Arial" charset="0"/>
              </a:rPr>
              <a:t>Internet</a:t>
            </a:r>
          </a:p>
          <a:p>
            <a:pPr algn="r">
              <a:defRPr/>
            </a:pPr>
            <a:r>
              <a:rPr lang="en-US" sz="1800">
                <a:latin typeface="Arial" charset="0"/>
              </a:rPr>
              <a:t>checksum</a:t>
            </a:r>
          </a:p>
          <a:p>
            <a:pPr algn="r">
              <a:defRPr/>
            </a:pPr>
            <a:r>
              <a:rPr lang="en-US" sz="1800">
                <a:latin typeface="Arial" charset="0"/>
              </a:rPr>
              <a:t>(as in UDP)</a:t>
            </a:r>
          </a:p>
        </p:txBody>
      </p:sp>
      <p:sp>
        <p:nvSpPr>
          <p:cNvPr id="59446" name="Line 52">
            <a:extLst>
              <a:ext uri="{FF2B5EF4-FFF2-40B4-BE49-F238E27FC236}">
                <a16:creationId xmlns:a16="http://schemas.microsoft.com/office/drawing/2014/main" id="{FC0AE119-4BDA-4FE7-8D1D-CFAD2BF3B69B}"/>
              </a:ext>
            </a:extLst>
          </p:cNvPr>
          <p:cNvSpPr>
            <a:spLocks noChangeShapeType="1"/>
          </p:cNvSpPr>
          <p:nvPr/>
        </p:nvSpPr>
        <p:spPr bwMode="auto">
          <a:xfrm flipV="1">
            <a:off x="3790951" y="3429000"/>
            <a:ext cx="2105025" cy="1981200"/>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47" name="Line 53">
            <a:extLst>
              <a:ext uri="{FF2B5EF4-FFF2-40B4-BE49-F238E27FC236}">
                <a16:creationId xmlns:a16="http://schemas.microsoft.com/office/drawing/2014/main" id="{73B29364-3A0D-4C28-A260-71EBA6943CB7}"/>
              </a:ext>
            </a:extLst>
          </p:cNvPr>
          <p:cNvSpPr>
            <a:spLocks noChangeShapeType="1"/>
          </p:cNvSpPr>
          <p:nvPr/>
        </p:nvSpPr>
        <p:spPr bwMode="auto">
          <a:xfrm flipH="1" flipV="1">
            <a:off x="8210551" y="3019426"/>
            <a:ext cx="809625" cy="466725"/>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48" name="Line 54">
            <a:extLst>
              <a:ext uri="{FF2B5EF4-FFF2-40B4-BE49-F238E27FC236}">
                <a16:creationId xmlns:a16="http://schemas.microsoft.com/office/drawing/2014/main" id="{72609EB9-E0C2-46C5-AA41-6175192CBC79}"/>
              </a:ext>
            </a:extLst>
          </p:cNvPr>
          <p:cNvSpPr>
            <a:spLocks noChangeShapeType="1"/>
          </p:cNvSpPr>
          <p:nvPr/>
        </p:nvSpPr>
        <p:spPr bwMode="auto">
          <a:xfrm flipH="1">
            <a:off x="8143875" y="1724026"/>
            <a:ext cx="552450" cy="885825"/>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59449" name="Line 55">
            <a:extLst>
              <a:ext uri="{FF2B5EF4-FFF2-40B4-BE49-F238E27FC236}">
                <a16:creationId xmlns:a16="http://schemas.microsoft.com/office/drawing/2014/main" id="{630C077E-3BBB-43AD-B76D-CABB5BE10488}"/>
              </a:ext>
            </a:extLst>
          </p:cNvPr>
          <p:cNvSpPr>
            <a:spLocks noChangeShapeType="1"/>
          </p:cNvSpPr>
          <p:nvPr/>
        </p:nvSpPr>
        <p:spPr bwMode="auto">
          <a:xfrm flipH="1">
            <a:off x="8105775" y="1714501"/>
            <a:ext cx="571500" cy="523875"/>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Tree>
    <p:extLst>
      <p:ext uri="{BB962C8B-B14F-4D97-AF65-F5344CB8AC3E}">
        <p14:creationId xmlns:p14="http://schemas.microsoft.com/office/powerpoint/2010/main" val="88036601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ooter Placeholder 5">
            <a:extLst>
              <a:ext uri="{FF2B5EF4-FFF2-40B4-BE49-F238E27FC236}">
                <a16:creationId xmlns:a16="http://schemas.microsoft.com/office/drawing/2014/main" id="{80DA8AB8-5913-4A3D-A7DA-72DF8A89B076}"/>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75779" name="Picture 35" descr="underline_base">
            <a:extLst>
              <a:ext uri="{FF2B5EF4-FFF2-40B4-BE49-F238E27FC236}">
                <a16:creationId xmlns:a16="http://schemas.microsoft.com/office/drawing/2014/main" id="{BF2F4623-16D2-4F62-BF6A-E8D49CCBC643}"/>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28826" y="815975"/>
            <a:ext cx="5942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1" name="Rectangle 4">
            <a:extLst>
              <a:ext uri="{FF2B5EF4-FFF2-40B4-BE49-F238E27FC236}">
                <a16:creationId xmlns:a16="http://schemas.microsoft.com/office/drawing/2014/main" id="{CEA88FEA-4C9A-4452-95A3-6C57B7C19B89}"/>
              </a:ext>
            </a:extLst>
          </p:cNvPr>
          <p:cNvSpPr>
            <a:spLocks noGrp="1" noChangeArrowheads="1"/>
          </p:cNvSpPr>
          <p:nvPr>
            <p:ph type="title"/>
          </p:nvPr>
        </p:nvSpPr>
        <p:spPr>
          <a:xfrm>
            <a:off x="1890713" y="150814"/>
            <a:ext cx="7772400" cy="885825"/>
          </a:xfrm>
        </p:spPr>
        <p:txBody>
          <a:bodyPr/>
          <a:lstStyle/>
          <a:p>
            <a:pPr>
              <a:defRPr/>
            </a:pPr>
            <a:r>
              <a:rPr lang="en-US">
                <a:ea typeface="ＭＳ Ｐゴシック" charset="0"/>
                <a:cs typeface="+mj-cs"/>
              </a:rPr>
              <a:t>TCP seq. numbers, ACKs</a:t>
            </a:r>
          </a:p>
        </p:txBody>
      </p:sp>
      <p:sp>
        <p:nvSpPr>
          <p:cNvPr id="60422" name="Rectangle 5">
            <a:extLst>
              <a:ext uri="{FF2B5EF4-FFF2-40B4-BE49-F238E27FC236}">
                <a16:creationId xmlns:a16="http://schemas.microsoft.com/office/drawing/2014/main" id="{153B937F-7830-4173-95EA-1888F50AB7EE}"/>
              </a:ext>
            </a:extLst>
          </p:cNvPr>
          <p:cNvSpPr>
            <a:spLocks noGrp="1" noChangeArrowheads="1"/>
          </p:cNvSpPr>
          <p:nvPr>
            <p:ph type="body" sz="half" idx="1"/>
          </p:nvPr>
        </p:nvSpPr>
        <p:spPr>
          <a:xfrm>
            <a:off x="1879601" y="1339850"/>
            <a:ext cx="3927475" cy="4648200"/>
          </a:xfrm>
        </p:spPr>
        <p:txBody>
          <a:bodyPr/>
          <a:lstStyle/>
          <a:p>
            <a:pPr marL="234950" indent="-123825">
              <a:buNone/>
            </a:pPr>
            <a:r>
              <a:rPr lang="en-US" altLang="en-US" sz="2400" u="sng">
                <a:solidFill>
                  <a:srgbClr val="CC0000"/>
                </a:solidFill>
              </a:rPr>
              <a:t>sequence numbers:</a:t>
            </a:r>
            <a:endParaRPr lang="en-US" altLang="en-US" sz="2400">
              <a:solidFill>
                <a:srgbClr val="CC0000"/>
              </a:solidFill>
            </a:endParaRPr>
          </a:p>
          <a:p>
            <a:pPr marL="512763" lvl="1" indent="-163513"/>
            <a:r>
              <a:rPr lang="en-US" altLang="en-US"/>
              <a:t>byte stream </a:t>
            </a:r>
            <a:r>
              <a:rPr lang="ja-JP" altLang="en-US"/>
              <a:t>“</a:t>
            </a:r>
            <a:r>
              <a:rPr lang="en-US" altLang="ja-JP"/>
              <a:t>number</a:t>
            </a:r>
            <a:r>
              <a:rPr lang="ja-JP" altLang="en-US"/>
              <a:t>”</a:t>
            </a:r>
            <a:r>
              <a:rPr lang="en-US" altLang="ja-JP"/>
              <a:t> of first byte in segment</a:t>
            </a:r>
            <a:r>
              <a:rPr lang="ja-JP" altLang="en-US"/>
              <a:t>’</a:t>
            </a:r>
            <a:r>
              <a:rPr lang="en-US" altLang="ja-JP"/>
              <a:t>s data</a:t>
            </a:r>
            <a:endParaRPr lang="en-US" altLang="ja-JP" sz="2000"/>
          </a:p>
          <a:p>
            <a:pPr marL="234950" indent="-123825">
              <a:buNone/>
            </a:pPr>
            <a:r>
              <a:rPr lang="en-US" altLang="en-US" sz="2400" u="sng">
                <a:solidFill>
                  <a:srgbClr val="CC0000"/>
                </a:solidFill>
              </a:rPr>
              <a:t>acknowledgements:</a:t>
            </a:r>
            <a:endParaRPr lang="en-US" altLang="en-US" sz="2400">
              <a:solidFill>
                <a:srgbClr val="CC0000"/>
              </a:solidFill>
            </a:endParaRPr>
          </a:p>
          <a:p>
            <a:pPr marL="512763" lvl="1" indent="-163513"/>
            <a:r>
              <a:rPr lang="en-US" altLang="en-US"/>
              <a:t>seq # of next byte expected from other side</a:t>
            </a:r>
          </a:p>
          <a:p>
            <a:pPr marL="512763" lvl="1" indent="-163513"/>
            <a:r>
              <a:rPr lang="en-US" altLang="en-US"/>
              <a:t>cumulative ACK</a:t>
            </a:r>
          </a:p>
          <a:p>
            <a:pPr marL="234950" indent="-123825">
              <a:buNone/>
            </a:pPr>
            <a:r>
              <a:rPr lang="en-US" altLang="en-US" sz="2400">
                <a:solidFill>
                  <a:srgbClr val="CC0000"/>
                </a:solidFill>
              </a:rPr>
              <a:t>Q:</a:t>
            </a:r>
            <a:r>
              <a:rPr lang="en-US" altLang="en-US" sz="2400"/>
              <a:t> how receiver handles out-of-order segments</a:t>
            </a:r>
          </a:p>
          <a:p>
            <a:pPr marL="512763" lvl="1" indent="-163513"/>
            <a:r>
              <a:rPr lang="en-US" altLang="en-US"/>
              <a:t>A: TCP spec doesn</a:t>
            </a:r>
            <a:r>
              <a:rPr lang="ja-JP" altLang="en-US"/>
              <a:t>’</a:t>
            </a:r>
            <a:r>
              <a:rPr lang="en-US" altLang="ja-JP"/>
              <a:t>t say, - up to implementor</a:t>
            </a:r>
            <a:endParaRPr lang="en-US" altLang="en-US"/>
          </a:p>
        </p:txBody>
      </p:sp>
      <p:grpSp>
        <p:nvGrpSpPr>
          <p:cNvPr id="187584" name="Group 192">
            <a:extLst>
              <a:ext uri="{FF2B5EF4-FFF2-40B4-BE49-F238E27FC236}">
                <a16:creationId xmlns:a16="http://schemas.microsoft.com/office/drawing/2014/main" id="{3648A6E1-9AA3-4364-88A5-DBF6628989EF}"/>
              </a:ext>
            </a:extLst>
          </p:cNvPr>
          <p:cNvGrpSpPr>
            <a:grpSpLocks/>
          </p:cNvGrpSpPr>
          <p:nvPr/>
        </p:nvGrpSpPr>
        <p:grpSpPr bwMode="auto">
          <a:xfrm>
            <a:off x="7294564" y="3816350"/>
            <a:ext cx="2897187" cy="2541588"/>
            <a:chOff x="3599" y="2404"/>
            <a:chExt cx="1825" cy="1601"/>
          </a:xfrm>
        </p:grpSpPr>
        <p:sp>
          <p:nvSpPr>
            <p:cNvPr id="60505" name="Rectangle 167">
              <a:extLst>
                <a:ext uri="{FF2B5EF4-FFF2-40B4-BE49-F238E27FC236}">
                  <a16:creationId xmlns:a16="http://schemas.microsoft.com/office/drawing/2014/main" id="{B9038E8B-8304-4ED0-AEE6-FEF583B3A6A5}"/>
                </a:ext>
              </a:extLst>
            </p:cNvPr>
            <p:cNvSpPr>
              <a:spLocks noChangeArrowheads="1"/>
            </p:cNvSpPr>
            <p:nvPr/>
          </p:nvSpPr>
          <p:spPr bwMode="auto">
            <a:xfrm>
              <a:off x="3753" y="3587"/>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75865" name="Group 148">
              <a:extLst>
                <a:ext uri="{FF2B5EF4-FFF2-40B4-BE49-F238E27FC236}">
                  <a16:creationId xmlns:a16="http://schemas.microsoft.com/office/drawing/2014/main" id="{D9D7C300-F6A5-466A-AFC8-725BDC7A2D02}"/>
                </a:ext>
              </a:extLst>
            </p:cNvPr>
            <p:cNvGrpSpPr>
              <a:grpSpLocks/>
            </p:cNvGrpSpPr>
            <p:nvPr/>
          </p:nvGrpSpPr>
          <p:grpSpPr bwMode="auto">
            <a:xfrm>
              <a:off x="3733" y="3291"/>
              <a:ext cx="1252" cy="714"/>
              <a:chOff x="1976" y="2984"/>
              <a:chExt cx="1252" cy="714"/>
            </a:xfrm>
          </p:grpSpPr>
          <p:sp>
            <p:nvSpPr>
              <p:cNvPr id="60509" name="Rectangle 149">
                <a:extLst>
                  <a:ext uri="{FF2B5EF4-FFF2-40B4-BE49-F238E27FC236}">
                    <a16:creationId xmlns:a16="http://schemas.microsoft.com/office/drawing/2014/main" id="{9BB8CE0F-D123-472E-8D33-FE6236E24431}"/>
                  </a:ext>
                </a:extLst>
              </p:cNvPr>
              <p:cNvSpPr>
                <a:spLocks noChangeArrowheads="1"/>
              </p:cNvSpPr>
              <p:nvPr/>
            </p:nvSpPr>
            <p:spPr bwMode="auto">
              <a:xfrm>
                <a:off x="1994" y="2995"/>
                <a:ext cx="1210" cy="703"/>
              </a:xfrm>
              <a:prstGeom prst="rect">
                <a:avLst/>
              </a:prstGeom>
              <a:noFill/>
              <a:ln w="9525">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510" name="Text Box 150">
                <a:extLst>
                  <a:ext uri="{FF2B5EF4-FFF2-40B4-BE49-F238E27FC236}">
                    <a16:creationId xmlns:a16="http://schemas.microsoft.com/office/drawing/2014/main" id="{0B629AEB-1FA9-4B50-B956-192F3331C7B6}"/>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source port #</a:t>
                </a:r>
              </a:p>
            </p:txBody>
          </p:sp>
          <p:sp>
            <p:nvSpPr>
              <p:cNvPr id="60511" name="Text Box 151">
                <a:extLst>
                  <a:ext uri="{FF2B5EF4-FFF2-40B4-BE49-F238E27FC236}">
                    <a16:creationId xmlns:a16="http://schemas.microsoft.com/office/drawing/2014/main" id="{C0479C42-0D40-4CD3-B821-71E4D452B6AB}"/>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dest port #</a:t>
                </a:r>
              </a:p>
            </p:txBody>
          </p:sp>
          <p:sp>
            <p:nvSpPr>
              <p:cNvPr id="60512" name="Text Box 152">
                <a:extLst>
                  <a:ext uri="{FF2B5EF4-FFF2-40B4-BE49-F238E27FC236}">
                    <a16:creationId xmlns:a16="http://schemas.microsoft.com/office/drawing/2014/main" id="{EED492A1-3F42-443F-A492-3838086F9503}"/>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latin typeface="Arial" charset="0"/>
                  </a:rPr>
                  <a:t>sequence number</a:t>
                </a:r>
              </a:p>
            </p:txBody>
          </p:sp>
          <p:sp>
            <p:nvSpPr>
              <p:cNvPr id="60513" name="Text Box 153">
                <a:extLst>
                  <a:ext uri="{FF2B5EF4-FFF2-40B4-BE49-F238E27FC236}">
                    <a16:creationId xmlns:a16="http://schemas.microsoft.com/office/drawing/2014/main" id="{EF3E1867-D6BA-4594-94BA-F33194A1D134}"/>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solidFill>
                      <a:schemeClr val="bg1"/>
                    </a:solidFill>
                    <a:latin typeface="Arial" charset="0"/>
                  </a:rPr>
                  <a:t>acknowledgement number</a:t>
                </a:r>
              </a:p>
            </p:txBody>
          </p:sp>
          <p:sp>
            <p:nvSpPr>
              <p:cNvPr id="60514" name="Text Box 154">
                <a:extLst>
                  <a:ext uri="{FF2B5EF4-FFF2-40B4-BE49-F238E27FC236}">
                    <a16:creationId xmlns:a16="http://schemas.microsoft.com/office/drawing/2014/main" id="{ED4BFE0F-956B-423A-8521-0D4A6A41CBD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checksum</a:t>
                </a:r>
              </a:p>
            </p:txBody>
          </p:sp>
          <p:sp>
            <p:nvSpPr>
              <p:cNvPr id="60515" name="Line 155">
                <a:extLst>
                  <a:ext uri="{FF2B5EF4-FFF2-40B4-BE49-F238E27FC236}">
                    <a16:creationId xmlns:a16="http://schemas.microsoft.com/office/drawing/2014/main" id="{69932E43-BDAA-49FC-BCAD-B73E355855F6}"/>
                  </a:ext>
                </a:extLst>
              </p:cNvPr>
              <p:cNvSpPr>
                <a:spLocks noChangeShapeType="1"/>
              </p:cNvSpPr>
              <p:nvPr/>
            </p:nvSpPr>
            <p:spPr bwMode="auto">
              <a:xfrm>
                <a:off x="1994" y="3138"/>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16" name="Line 156">
                <a:extLst>
                  <a:ext uri="{FF2B5EF4-FFF2-40B4-BE49-F238E27FC236}">
                    <a16:creationId xmlns:a16="http://schemas.microsoft.com/office/drawing/2014/main" id="{C71B9298-C4B1-495F-B3CE-087121DD3B9A}"/>
                  </a:ext>
                </a:extLst>
              </p:cNvPr>
              <p:cNvSpPr>
                <a:spLocks noChangeShapeType="1"/>
              </p:cNvSpPr>
              <p:nvPr/>
            </p:nvSpPr>
            <p:spPr bwMode="auto">
              <a:xfrm>
                <a:off x="1994" y="3274"/>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17" name="Line 157">
                <a:extLst>
                  <a:ext uri="{FF2B5EF4-FFF2-40B4-BE49-F238E27FC236}">
                    <a16:creationId xmlns:a16="http://schemas.microsoft.com/office/drawing/2014/main" id="{408F905C-0A11-49F0-A938-FC60E99C8F13}"/>
                  </a:ext>
                </a:extLst>
              </p:cNvPr>
              <p:cNvSpPr>
                <a:spLocks noChangeShapeType="1"/>
              </p:cNvSpPr>
              <p:nvPr/>
            </p:nvSpPr>
            <p:spPr bwMode="auto">
              <a:xfrm>
                <a:off x="1992" y="3414"/>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18" name="Line 158">
                <a:extLst>
                  <a:ext uri="{FF2B5EF4-FFF2-40B4-BE49-F238E27FC236}">
                    <a16:creationId xmlns:a16="http://schemas.microsoft.com/office/drawing/2014/main" id="{7BCA6860-B103-4721-AD95-C3AE34940F47}"/>
                  </a:ext>
                </a:extLst>
              </p:cNvPr>
              <p:cNvSpPr>
                <a:spLocks noChangeShapeType="1"/>
              </p:cNvSpPr>
              <p:nvPr/>
            </p:nvSpPr>
            <p:spPr bwMode="auto">
              <a:xfrm>
                <a:off x="2588" y="2994"/>
                <a:ext cx="0" cy="1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19" name="Line 159">
                <a:extLst>
                  <a:ext uri="{FF2B5EF4-FFF2-40B4-BE49-F238E27FC236}">
                    <a16:creationId xmlns:a16="http://schemas.microsoft.com/office/drawing/2014/main" id="{DD2C974C-4EC5-46BE-B1F5-EECF55778954}"/>
                  </a:ext>
                </a:extLst>
              </p:cNvPr>
              <p:cNvSpPr>
                <a:spLocks noChangeShapeType="1"/>
              </p:cNvSpPr>
              <p:nvPr/>
            </p:nvSpPr>
            <p:spPr bwMode="auto">
              <a:xfrm>
                <a:off x="2588" y="3416"/>
                <a:ext cx="0" cy="28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20" name="Line 160">
                <a:extLst>
                  <a:ext uri="{FF2B5EF4-FFF2-40B4-BE49-F238E27FC236}">
                    <a16:creationId xmlns:a16="http://schemas.microsoft.com/office/drawing/2014/main" id="{DAE7938C-02E7-46C2-8836-611AF3DE9AD9}"/>
                  </a:ext>
                </a:extLst>
              </p:cNvPr>
              <p:cNvSpPr>
                <a:spLocks noChangeShapeType="1"/>
              </p:cNvSpPr>
              <p:nvPr/>
            </p:nvSpPr>
            <p:spPr bwMode="auto">
              <a:xfrm>
                <a:off x="1994" y="3548"/>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21" name="Text Box 161">
                <a:extLst>
                  <a:ext uri="{FF2B5EF4-FFF2-40B4-BE49-F238E27FC236}">
                    <a16:creationId xmlns:a16="http://schemas.microsoft.com/office/drawing/2014/main" id="{9B2DF7D6-6DE9-41A9-8965-1125A6071239}"/>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latin typeface="Arial" charset="0"/>
                  </a:rPr>
                  <a:t>rwnd</a:t>
                </a:r>
              </a:p>
            </p:txBody>
          </p:sp>
          <p:sp>
            <p:nvSpPr>
              <p:cNvPr id="60522" name="Text Box 162">
                <a:extLst>
                  <a:ext uri="{FF2B5EF4-FFF2-40B4-BE49-F238E27FC236}">
                    <a16:creationId xmlns:a16="http://schemas.microsoft.com/office/drawing/2014/main" id="{D9EC7184-82D8-4FAC-89ED-705E42190CBA}"/>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urg pointer</a:t>
                </a:r>
              </a:p>
            </p:txBody>
          </p:sp>
          <p:sp>
            <p:nvSpPr>
              <p:cNvPr id="60523" name="Line 163">
                <a:extLst>
                  <a:ext uri="{FF2B5EF4-FFF2-40B4-BE49-F238E27FC236}">
                    <a16:creationId xmlns:a16="http://schemas.microsoft.com/office/drawing/2014/main" id="{639E2896-E6E9-4587-80E6-6E60D7B08071}"/>
                  </a:ext>
                </a:extLst>
              </p:cNvPr>
              <p:cNvSpPr>
                <a:spLocks noChangeShapeType="1"/>
              </p:cNvSpPr>
              <p:nvPr/>
            </p:nvSpPr>
            <p:spPr bwMode="auto">
              <a:xfrm>
                <a:off x="2398" y="3413"/>
                <a:ext cx="0" cy="134"/>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24" name="Line 164">
                <a:extLst>
                  <a:ext uri="{FF2B5EF4-FFF2-40B4-BE49-F238E27FC236}">
                    <a16:creationId xmlns:a16="http://schemas.microsoft.com/office/drawing/2014/main" id="{8E6267BB-4BC0-4C4C-946B-29C1EB605458}"/>
                  </a:ext>
                </a:extLst>
              </p:cNvPr>
              <p:cNvSpPr>
                <a:spLocks noChangeShapeType="1"/>
              </p:cNvSpPr>
              <p:nvPr/>
            </p:nvSpPr>
            <p:spPr bwMode="auto">
              <a:xfrm>
                <a:off x="2143" y="3412"/>
                <a:ext cx="0" cy="134"/>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60507" name="Text Box 166">
              <a:extLst>
                <a:ext uri="{FF2B5EF4-FFF2-40B4-BE49-F238E27FC236}">
                  <a16:creationId xmlns:a16="http://schemas.microsoft.com/office/drawing/2014/main" id="{CDEE9D03-9150-444B-9FBC-E7516DDFA9A3}"/>
                </a:ext>
              </a:extLst>
            </p:cNvPr>
            <p:cNvSpPr txBox="1">
              <a:spLocks noChangeArrowheads="1"/>
            </p:cNvSpPr>
            <p:nvPr/>
          </p:nvSpPr>
          <p:spPr bwMode="auto">
            <a:xfrm>
              <a:off x="3704" y="3092"/>
              <a:ext cx="172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incoming segment to sender</a:t>
              </a:r>
            </a:p>
          </p:txBody>
        </p:sp>
        <p:sp>
          <p:nvSpPr>
            <p:cNvPr id="75867" name="Freeform 168">
              <a:extLst>
                <a:ext uri="{FF2B5EF4-FFF2-40B4-BE49-F238E27FC236}">
                  <a16:creationId xmlns:a16="http://schemas.microsoft.com/office/drawing/2014/main" id="{DD567BE5-6257-4F5D-9603-DA2B7D082616}"/>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187587" name="Group 195">
            <a:extLst>
              <a:ext uri="{FF2B5EF4-FFF2-40B4-BE49-F238E27FC236}">
                <a16:creationId xmlns:a16="http://schemas.microsoft.com/office/drawing/2014/main" id="{BC445645-F250-42E3-BE05-F7599AEC05CA}"/>
              </a:ext>
            </a:extLst>
          </p:cNvPr>
          <p:cNvGrpSpPr>
            <a:grpSpLocks/>
          </p:cNvGrpSpPr>
          <p:nvPr/>
        </p:nvGrpSpPr>
        <p:grpSpPr bwMode="auto">
          <a:xfrm>
            <a:off x="8070851" y="5849938"/>
            <a:ext cx="358775" cy="304800"/>
            <a:chOff x="5144" y="3677"/>
            <a:chExt cx="226" cy="192"/>
          </a:xfrm>
        </p:grpSpPr>
        <p:sp>
          <p:nvSpPr>
            <p:cNvPr id="60503" name="Rectangle 194">
              <a:extLst>
                <a:ext uri="{FF2B5EF4-FFF2-40B4-BE49-F238E27FC236}">
                  <a16:creationId xmlns:a16="http://schemas.microsoft.com/office/drawing/2014/main" id="{A18F3257-0389-4A3F-A46B-7F458602382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504" name="Text Box 193">
              <a:extLst>
                <a:ext uri="{FF2B5EF4-FFF2-40B4-BE49-F238E27FC236}">
                  <a16:creationId xmlns:a16="http://schemas.microsoft.com/office/drawing/2014/main" id="{7A2B0823-434F-4D8F-8AF3-31556F3303AB}"/>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spcBef>
                  <a:spcPct val="50000"/>
                </a:spcBef>
                <a:defRPr/>
              </a:pPr>
              <a:r>
                <a:rPr lang="en-US" sz="1400">
                  <a:solidFill>
                    <a:schemeClr val="bg1"/>
                  </a:solidFill>
                  <a:latin typeface="Arial Narrow" charset="0"/>
                </a:rPr>
                <a:t>A</a:t>
              </a:r>
            </a:p>
          </p:txBody>
        </p:sp>
      </p:grpSp>
      <p:sp>
        <p:nvSpPr>
          <p:cNvPr id="60425" name="Rectangle 37">
            <a:extLst>
              <a:ext uri="{FF2B5EF4-FFF2-40B4-BE49-F238E27FC236}">
                <a16:creationId xmlns:a16="http://schemas.microsoft.com/office/drawing/2014/main" id="{B72E7D47-BFC2-4A98-B372-CBE0E5E025C8}"/>
              </a:ext>
            </a:extLst>
          </p:cNvPr>
          <p:cNvSpPr>
            <a:spLocks noChangeArrowheads="1"/>
          </p:cNvSpPr>
          <p:nvPr/>
        </p:nvSpPr>
        <p:spPr bwMode="auto">
          <a:xfrm>
            <a:off x="6221414" y="3038475"/>
            <a:ext cx="65087" cy="622300"/>
          </a:xfrm>
          <a:prstGeom prst="rect">
            <a:avLst/>
          </a:prstGeom>
          <a:gradFill rotWithShape="1">
            <a:gsLst>
              <a:gs pos="0">
                <a:schemeClr val="bg1"/>
              </a:gs>
              <a:gs pos="100000">
                <a:srgbClr val="33CC33"/>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26" name="Rectangle 39">
            <a:extLst>
              <a:ext uri="{FF2B5EF4-FFF2-40B4-BE49-F238E27FC236}">
                <a16:creationId xmlns:a16="http://schemas.microsoft.com/office/drawing/2014/main" id="{40AB6296-827C-4479-9534-31C1404BA7E8}"/>
              </a:ext>
            </a:extLst>
          </p:cNvPr>
          <p:cNvSpPr>
            <a:spLocks noChangeArrowheads="1"/>
          </p:cNvSpPr>
          <p:nvPr/>
        </p:nvSpPr>
        <p:spPr bwMode="auto">
          <a:xfrm>
            <a:off x="6318250" y="3040063"/>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27" name="Rectangle 40">
            <a:extLst>
              <a:ext uri="{FF2B5EF4-FFF2-40B4-BE49-F238E27FC236}">
                <a16:creationId xmlns:a16="http://schemas.microsoft.com/office/drawing/2014/main" id="{A65ACD56-C828-4BDA-AFA5-05B0FB1457FF}"/>
              </a:ext>
            </a:extLst>
          </p:cNvPr>
          <p:cNvSpPr>
            <a:spLocks noChangeArrowheads="1"/>
          </p:cNvSpPr>
          <p:nvPr/>
        </p:nvSpPr>
        <p:spPr bwMode="auto">
          <a:xfrm>
            <a:off x="6416675" y="3038475"/>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28" name="Rectangle 41">
            <a:extLst>
              <a:ext uri="{FF2B5EF4-FFF2-40B4-BE49-F238E27FC236}">
                <a16:creationId xmlns:a16="http://schemas.microsoft.com/office/drawing/2014/main" id="{1322F4EE-DD81-44B4-8000-467DAF424B84}"/>
              </a:ext>
            </a:extLst>
          </p:cNvPr>
          <p:cNvSpPr>
            <a:spLocks noChangeArrowheads="1"/>
          </p:cNvSpPr>
          <p:nvPr/>
        </p:nvSpPr>
        <p:spPr bwMode="auto">
          <a:xfrm>
            <a:off x="6513514" y="3038475"/>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29" name="Rectangle 42">
            <a:extLst>
              <a:ext uri="{FF2B5EF4-FFF2-40B4-BE49-F238E27FC236}">
                <a16:creationId xmlns:a16="http://schemas.microsoft.com/office/drawing/2014/main" id="{6CE92AA2-AE3D-4BEB-B6E3-EB9A4699FB51}"/>
              </a:ext>
            </a:extLst>
          </p:cNvPr>
          <p:cNvSpPr>
            <a:spLocks noChangeArrowheads="1"/>
          </p:cNvSpPr>
          <p:nvPr/>
        </p:nvSpPr>
        <p:spPr bwMode="auto">
          <a:xfrm>
            <a:off x="6608764" y="3038475"/>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0" name="Rectangle 43">
            <a:extLst>
              <a:ext uri="{FF2B5EF4-FFF2-40B4-BE49-F238E27FC236}">
                <a16:creationId xmlns:a16="http://schemas.microsoft.com/office/drawing/2014/main" id="{441086EB-ABC2-475E-A80D-9BDA3FBC22E5}"/>
              </a:ext>
            </a:extLst>
          </p:cNvPr>
          <p:cNvSpPr>
            <a:spLocks noChangeArrowheads="1"/>
          </p:cNvSpPr>
          <p:nvPr/>
        </p:nvSpPr>
        <p:spPr bwMode="auto">
          <a:xfrm>
            <a:off x="6705600" y="3038475"/>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1" name="Rectangle 45">
            <a:extLst>
              <a:ext uri="{FF2B5EF4-FFF2-40B4-BE49-F238E27FC236}">
                <a16:creationId xmlns:a16="http://schemas.microsoft.com/office/drawing/2014/main" id="{57A302E4-F6B5-4826-BF30-76AA6F965DED}"/>
              </a:ext>
            </a:extLst>
          </p:cNvPr>
          <p:cNvSpPr>
            <a:spLocks noChangeArrowheads="1"/>
          </p:cNvSpPr>
          <p:nvPr/>
        </p:nvSpPr>
        <p:spPr bwMode="auto">
          <a:xfrm>
            <a:off x="6797675" y="3038475"/>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2" name="Rectangle 46">
            <a:extLst>
              <a:ext uri="{FF2B5EF4-FFF2-40B4-BE49-F238E27FC236}">
                <a16:creationId xmlns:a16="http://schemas.microsoft.com/office/drawing/2014/main" id="{B73750E8-206E-4348-8C9E-66DDB072790D}"/>
              </a:ext>
            </a:extLst>
          </p:cNvPr>
          <p:cNvSpPr>
            <a:spLocks noChangeArrowheads="1"/>
          </p:cNvSpPr>
          <p:nvPr/>
        </p:nvSpPr>
        <p:spPr bwMode="auto">
          <a:xfrm>
            <a:off x="6892925" y="3038475"/>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3" name="Rectangle 47">
            <a:extLst>
              <a:ext uri="{FF2B5EF4-FFF2-40B4-BE49-F238E27FC236}">
                <a16:creationId xmlns:a16="http://schemas.microsoft.com/office/drawing/2014/main" id="{F6380C43-7C43-48DD-BD45-4F976DD598A2}"/>
              </a:ext>
            </a:extLst>
          </p:cNvPr>
          <p:cNvSpPr>
            <a:spLocks noChangeArrowheads="1"/>
          </p:cNvSpPr>
          <p:nvPr/>
        </p:nvSpPr>
        <p:spPr bwMode="auto">
          <a:xfrm>
            <a:off x="6988175" y="3038475"/>
            <a:ext cx="65088"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4" name="Rectangle 50">
            <a:extLst>
              <a:ext uri="{FF2B5EF4-FFF2-40B4-BE49-F238E27FC236}">
                <a16:creationId xmlns:a16="http://schemas.microsoft.com/office/drawing/2014/main" id="{190DC8DD-B941-4770-AF1E-5A5DEF947A7C}"/>
              </a:ext>
            </a:extLst>
          </p:cNvPr>
          <p:cNvSpPr>
            <a:spLocks noChangeArrowheads="1"/>
          </p:cNvSpPr>
          <p:nvPr/>
        </p:nvSpPr>
        <p:spPr bwMode="auto">
          <a:xfrm>
            <a:off x="7094539" y="3038475"/>
            <a:ext cx="65087" cy="622300"/>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5" name="Rectangle 51">
            <a:extLst>
              <a:ext uri="{FF2B5EF4-FFF2-40B4-BE49-F238E27FC236}">
                <a16:creationId xmlns:a16="http://schemas.microsoft.com/office/drawing/2014/main" id="{5E03C9C8-A405-485B-BB85-7407988CC30C}"/>
              </a:ext>
            </a:extLst>
          </p:cNvPr>
          <p:cNvSpPr>
            <a:spLocks noChangeArrowheads="1"/>
          </p:cNvSpPr>
          <p:nvPr/>
        </p:nvSpPr>
        <p:spPr bwMode="auto">
          <a:xfrm>
            <a:off x="7192964" y="3040063"/>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6" name="Rectangle 52">
            <a:extLst>
              <a:ext uri="{FF2B5EF4-FFF2-40B4-BE49-F238E27FC236}">
                <a16:creationId xmlns:a16="http://schemas.microsoft.com/office/drawing/2014/main" id="{CFCEEB0B-F8C3-42A9-B37C-1CA65C5FB3D6}"/>
              </a:ext>
            </a:extLst>
          </p:cNvPr>
          <p:cNvSpPr>
            <a:spLocks noChangeArrowheads="1"/>
          </p:cNvSpPr>
          <p:nvPr/>
        </p:nvSpPr>
        <p:spPr bwMode="auto">
          <a:xfrm>
            <a:off x="7289800" y="3038475"/>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7" name="Rectangle 53">
            <a:extLst>
              <a:ext uri="{FF2B5EF4-FFF2-40B4-BE49-F238E27FC236}">
                <a16:creationId xmlns:a16="http://schemas.microsoft.com/office/drawing/2014/main" id="{373F0D5D-41FA-41CC-A6BF-F8901B14D909}"/>
              </a:ext>
            </a:extLst>
          </p:cNvPr>
          <p:cNvSpPr>
            <a:spLocks noChangeArrowheads="1"/>
          </p:cNvSpPr>
          <p:nvPr/>
        </p:nvSpPr>
        <p:spPr bwMode="auto">
          <a:xfrm>
            <a:off x="7386639" y="3038475"/>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8" name="Rectangle 54">
            <a:extLst>
              <a:ext uri="{FF2B5EF4-FFF2-40B4-BE49-F238E27FC236}">
                <a16:creationId xmlns:a16="http://schemas.microsoft.com/office/drawing/2014/main" id="{6DA7C2A2-24DE-422C-AB90-EACB110C48F7}"/>
              </a:ext>
            </a:extLst>
          </p:cNvPr>
          <p:cNvSpPr>
            <a:spLocks noChangeArrowheads="1"/>
          </p:cNvSpPr>
          <p:nvPr/>
        </p:nvSpPr>
        <p:spPr bwMode="auto">
          <a:xfrm>
            <a:off x="7483475" y="3038475"/>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39" name="Rectangle 55">
            <a:extLst>
              <a:ext uri="{FF2B5EF4-FFF2-40B4-BE49-F238E27FC236}">
                <a16:creationId xmlns:a16="http://schemas.microsoft.com/office/drawing/2014/main" id="{EE51F67A-AFC1-4D72-BAB1-6EFA7C24FD96}"/>
              </a:ext>
            </a:extLst>
          </p:cNvPr>
          <p:cNvSpPr>
            <a:spLocks noChangeArrowheads="1"/>
          </p:cNvSpPr>
          <p:nvPr/>
        </p:nvSpPr>
        <p:spPr bwMode="auto">
          <a:xfrm>
            <a:off x="7578725" y="3038475"/>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0" name="Rectangle 56">
            <a:extLst>
              <a:ext uri="{FF2B5EF4-FFF2-40B4-BE49-F238E27FC236}">
                <a16:creationId xmlns:a16="http://schemas.microsoft.com/office/drawing/2014/main" id="{F19E400C-5129-4151-A36A-C3017DD34579}"/>
              </a:ext>
            </a:extLst>
          </p:cNvPr>
          <p:cNvSpPr>
            <a:spLocks noChangeArrowheads="1"/>
          </p:cNvSpPr>
          <p:nvPr/>
        </p:nvSpPr>
        <p:spPr bwMode="auto">
          <a:xfrm>
            <a:off x="7670800" y="3038475"/>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1" name="Rectangle 57">
            <a:extLst>
              <a:ext uri="{FF2B5EF4-FFF2-40B4-BE49-F238E27FC236}">
                <a16:creationId xmlns:a16="http://schemas.microsoft.com/office/drawing/2014/main" id="{BEBBE2DC-1B76-45F6-9B39-CFDCC5ADDA1F}"/>
              </a:ext>
            </a:extLst>
          </p:cNvPr>
          <p:cNvSpPr>
            <a:spLocks noChangeArrowheads="1"/>
          </p:cNvSpPr>
          <p:nvPr/>
        </p:nvSpPr>
        <p:spPr bwMode="auto">
          <a:xfrm>
            <a:off x="7766050" y="3038475"/>
            <a:ext cx="65088"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2" name="Rectangle 58">
            <a:extLst>
              <a:ext uri="{FF2B5EF4-FFF2-40B4-BE49-F238E27FC236}">
                <a16:creationId xmlns:a16="http://schemas.microsoft.com/office/drawing/2014/main" id="{0BE46943-2EC1-4972-BE00-A8A436EC0DD5}"/>
              </a:ext>
            </a:extLst>
          </p:cNvPr>
          <p:cNvSpPr>
            <a:spLocks noChangeArrowheads="1"/>
          </p:cNvSpPr>
          <p:nvPr/>
        </p:nvSpPr>
        <p:spPr bwMode="auto">
          <a:xfrm>
            <a:off x="7862889" y="3038475"/>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3" name="Rectangle 59">
            <a:extLst>
              <a:ext uri="{FF2B5EF4-FFF2-40B4-BE49-F238E27FC236}">
                <a16:creationId xmlns:a16="http://schemas.microsoft.com/office/drawing/2014/main" id="{D0BF410B-931E-4B31-BBC8-CBEB2B2B94D9}"/>
              </a:ext>
            </a:extLst>
          </p:cNvPr>
          <p:cNvSpPr>
            <a:spLocks noChangeArrowheads="1"/>
          </p:cNvSpPr>
          <p:nvPr/>
        </p:nvSpPr>
        <p:spPr bwMode="auto">
          <a:xfrm>
            <a:off x="7951789" y="3038475"/>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4" name="Rectangle 60">
            <a:extLst>
              <a:ext uri="{FF2B5EF4-FFF2-40B4-BE49-F238E27FC236}">
                <a16:creationId xmlns:a16="http://schemas.microsoft.com/office/drawing/2014/main" id="{DC55373C-BC3D-4AB8-87DF-DF36DB7DBC00}"/>
              </a:ext>
            </a:extLst>
          </p:cNvPr>
          <p:cNvSpPr>
            <a:spLocks noChangeArrowheads="1"/>
          </p:cNvSpPr>
          <p:nvPr/>
        </p:nvSpPr>
        <p:spPr bwMode="auto">
          <a:xfrm>
            <a:off x="8047039" y="3038475"/>
            <a:ext cx="65087" cy="62230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5" name="Rectangle 61">
            <a:extLst>
              <a:ext uri="{FF2B5EF4-FFF2-40B4-BE49-F238E27FC236}">
                <a16:creationId xmlns:a16="http://schemas.microsoft.com/office/drawing/2014/main" id="{C3F0FF29-A1E8-4055-BFEE-7433D5F02D70}"/>
              </a:ext>
            </a:extLst>
          </p:cNvPr>
          <p:cNvSpPr>
            <a:spLocks noChangeArrowheads="1"/>
          </p:cNvSpPr>
          <p:nvPr/>
        </p:nvSpPr>
        <p:spPr bwMode="auto">
          <a:xfrm>
            <a:off x="8140700" y="3036888"/>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6" name="Rectangle 62">
            <a:extLst>
              <a:ext uri="{FF2B5EF4-FFF2-40B4-BE49-F238E27FC236}">
                <a16:creationId xmlns:a16="http://schemas.microsoft.com/office/drawing/2014/main" id="{D1974725-E2F4-4F9F-8FBA-54E5AD2DCD77}"/>
              </a:ext>
            </a:extLst>
          </p:cNvPr>
          <p:cNvSpPr>
            <a:spLocks noChangeArrowheads="1"/>
          </p:cNvSpPr>
          <p:nvPr/>
        </p:nvSpPr>
        <p:spPr bwMode="auto">
          <a:xfrm>
            <a:off x="8232775" y="3036888"/>
            <a:ext cx="65088"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7" name="Rectangle 63">
            <a:extLst>
              <a:ext uri="{FF2B5EF4-FFF2-40B4-BE49-F238E27FC236}">
                <a16:creationId xmlns:a16="http://schemas.microsoft.com/office/drawing/2014/main" id="{B8E403B0-A59C-4CF4-9066-99B277CEC727}"/>
              </a:ext>
            </a:extLst>
          </p:cNvPr>
          <p:cNvSpPr>
            <a:spLocks noChangeArrowheads="1"/>
          </p:cNvSpPr>
          <p:nvPr/>
        </p:nvSpPr>
        <p:spPr bwMode="auto">
          <a:xfrm>
            <a:off x="8329614" y="3036888"/>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8" name="Rectangle 64">
            <a:extLst>
              <a:ext uri="{FF2B5EF4-FFF2-40B4-BE49-F238E27FC236}">
                <a16:creationId xmlns:a16="http://schemas.microsoft.com/office/drawing/2014/main" id="{F4E14431-7137-4C0F-8324-F136D151069E}"/>
              </a:ext>
            </a:extLst>
          </p:cNvPr>
          <p:cNvSpPr>
            <a:spLocks noChangeArrowheads="1"/>
          </p:cNvSpPr>
          <p:nvPr/>
        </p:nvSpPr>
        <p:spPr bwMode="auto">
          <a:xfrm>
            <a:off x="8424864" y="3036888"/>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49" name="Rectangle 65">
            <a:extLst>
              <a:ext uri="{FF2B5EF4-FFF2-40B4-BE49-F238E27FC236}">
                <a16:creationId xmlns:a16="http://schemas.microsoft.com/office/drawing/2014/main" id="{039C3EAA-4113-4317-8F10-A51D0880C208}"/>
              </a:ext>
            </a:extLst>
          </p:cNvPr>
          <p:cNvSpPr>
            <a:spLocks noChangeArrowheads="1"/>
          </p:cNvSpPr>
          <p:nvPr/>
        </p:nvSpPr>
        <p:spPr bwMode="auto">
          <a:xfrm>
            <a:off x="8513764" y="3036888"/>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0" name="Rectangle 66">
            <a:extLst>
              <a:ext uri="{FF2B5EF4-FFF2-40B4-BE49-F238E27FC236}">
                <a16:creationId xmlns:a16="http://schemas.microsoft.com/office/drawing/2014/main" id="{230427A0-782D-41C5-8561-30F3A75B0586}"/>
              </a:ext>
            </a:extLst>
          </p:cNvPr>
          <p:cNvSpPr>
            <a:spLocks noChangeArrowheads="1"/>
          </p:cNvSpPr>
          <p:nvPr/>
        </p:nvSpPr>
        <p:spPr bwMode="auto">
          <a:xfrm>
            <a:off x="8609014" y="3036888"/>
            <a:ext cx="65087" cy="6223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1" name="Rectangle 68">
            <a:extLst>
              <a:ext uri="{FF2B5EF4-FFF2-40B4-BE49-F238E27FC236}">
                <a16:creationId xmlns:a16="http://schemas.microsoft.com/office/drawing/2014/main" id="{8B0964AE-2F91-403A-92AB-04CCC89DAB6B}"/>
              </a:ext>
            </a:extLst>
          </p:cNvPr>
          <p:cNvSpPr>
            <a:spLocks noChangeArrowheads="1"/>
          </p:cNvSpPr>
          <p:nvPr/>
        </p:nvSpPr>
        <p:spPr bwMode="auto">
          <a:xfrm>
            <a:off x="8705850" y="3038475"/>
            <a:ext cx="65088"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2" name="Rectangle 69">
            <a:extLst>
              <a:ext uri="{FF2B5EF4-FFF2-40B4-BE49-F238E27FC236}">
                <a16:creationId xmlns:a16="http://schemas.microsoft.com/office/drawing/2014/main" id="{9352566C-16F3-450C-937E-203347BD92AB}"/>
              </a:ext>
            </a:extLst>
          </p:cNvPr>
          <p:cNvSpPr>
            <a:spLocks noChangeArrowheads="1"/>
          </p:cNvSpPr>
          <p:nvPr/>
        </p:nvSpPr>
        <p:spPr bwMode="auto">
          <a:xfrm>
            <a:off x="8802689" y="3040063"/>
            <a:ext cx="65087"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3" name="Rectangle 70">
            <a:extLst>
              <a:ext uri="{FF2B5EF4-FFF2-40B4-BE49-F238E27FC236}">
                <a16:creationId xmlns:a16="http://schemas.microsoft.com/office/drawing/2014/main" id="{DA2BE9BA-DCD3-46F7-A78C-A6345547EB65}"/>
              </a:ext>
            </a:extLst>
          </p:cNvPr>
          <p:cNvSpPr>
            <a:spLocks noChangeArrowheads="1"/>
          </p:cNvSpPr>
          <p:nvPr/>
        </p:nvSpPr>
        <p:spPr bwMode="auto">
          <a:xfrm>
            <a:off x="8899525" y="3038475"/>
            <a:ext cx="65088"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4" name="Rectangle 71">
            <a:extLst>
              <a:ext uri="{FF2B5EF4-FFF2-40B4-BE49-F238E27FC236}">
                <a16:creationId xmlns:a16="http://schemas.microsoft.com/office/drawing/2014/main" id="{5193307F-B4ED-4030-8C76-89C11A87D2C1}"/>
              </a:ext>
            </a:extLst>
          </p:cNvPr>
          <p:cNvSpPr>
            <a:spLocks noChangeArrowheads="1"/>
          </p:cNvSpPr>
          <p:nvPr/>
        </p:nvSpPr>
        <p:spPr bwMode="auto">
          <a:xfrm>
            <a:off x="8997950" y="3038475"/>
            <a:ext cx="65088"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5" name="Rectangle 72">
            <a:extLst>
              <a:ext uri="{FF2B5EF4-FFF2-40B4-BE49-F238E27FC236}">
                <a16:creationId xmlns:a16="http://schemas.microsoft.com/office/drawing/2014/main" id="{4D7984F1-B9BE-4335-BB44-BCF165BFC25E}"/>
              </a:ext>
            </a:extLst>
          </p:cNvPr>
          <p:cNvSpPr>
            <a:spLocks noChangeArrowheads="1"/>
          </p:cNvSpPr>
          <p:nvPr/>
        </p:nvSpPr>
        <p:spPr bwMode="auto">
          <a:xfrm>
            <a:off x="9093200" y="3038475"/>
            <a:ext cx="65088"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6" name="Rectangle 73">
            <a:extLst>
              <a:ext uri="{FF2B5EF4-FFF2-40B4-BE49-F238E27FC236}">
                <a16:creationId xmlns:a16="http://schemas.microsoft.com/office/drawing/2014/main" id="{613E876E-CEEF-4957-8227-C5A40B06EFA7}"/>
              </a:ext>
            </a:extLst>
          </p:cNvPr>
          <p:cNvSpPr>
            <a:spLocks noChangeArrowheads="1"/>
          </p:cNvSpPr>
          <p:nvPr/>
        </p:nvSpPr>
        <p:spPr bwMode="auto">
          <a:xfrm>
            <a:off x="9188450" y="3038475"/>
            <a:ext cx="65088"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7" name="Rectangle 74">
            <a:extLst>
              <a:ext uri="{FF2B5EF4-FFF2-40B4-BE49-F238E27FC236}">
                <a16:creationId xmlns:a16="http://schemas.microsoft.com/office/drawing/2014/main" id="{93F154BB-90F4-4D9F-8AE5-95A6A0C05F92}"/>
              </a:ext>
            </a:extLst>
          </p:cNvPr>
          <p:cNvSpPr>
            <a:spLocks noChangeArrowheads="1"/>
          </p:cNvSpPr>
          <p:nvPr/>
        </p:nvSpPr>
        <p:spPr bwMode="auto">
          <a:xfrm>
            <a:off x="9280525" y="3038475"/>
            <a:ext cx="65088"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8" name="Rectangle 75">
            <a:extLst>
              <a:ext uri="{FF2B5EF4-FFF2-40B4-BE49-F238E27FC236}">
                <a16:creationId xmlns:a16="http://schemas.microsoft.com/office/drawing/2014/main" id="{EE895095-882A-4512-A622-1B40180EF085}"/>
              </a:ext>
            </a:extLst>
          </p:cNvPr>
          <p:cNvSpPr>
            <a:spLocks noChangeArrowheads="1"/>
          </p:cNvSpPr>
          <p:nvPr/>
        </p:nvSpPr>
        <p:spPr bwMode="auto">
          <a:xfrm>
            <a:off x="9377364" y="3038475"/>
            <a:ext cx="65087" cy="622300"/>
          </a:xfrm>
          <a:prstGeom prst="rect">
            <a:avLst/>
          </a:prstGeom>
          <a:solidFill>
            <a:schemeClr val="fo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59" name="Rectangle 76">
            <a:extLst>
              <a:ext uri="{FF2B5EF4-FFF2-40B4-BE49-F238E27FC236}">
                <a16:creationId xmlns:a16="http://schemas.microsoft.com/office/drawing/2014/main" id="{7028FA4C-1B36-4DB1-8F3D-84874FB94218}"/>
              </a:ext>
            </a:extLst>
          </p:cNvPr>
          <p:cNvSpPr>
            <a:spLocks noChangeArrowheads="1"/>
          </p:cNvSpPr>
          <p:nvPr/>
        </p:nvSpPr>
        <p:spPr bwMode="auto">
          <a:xfrm>
            <a:off x="9472614" y="3038475"/>
            <a:ext cx="65087" cy="622300"/>
          </a:xfrm>
          <a:prstGeom prst="rect">
            <a:avLst/>
          </a:prstGeom>
          <a:gradFill rotWithShape="1">
            <a:gsLst>
              <a:gs pos="0">
                <a:schemeClr val="folHlink"/>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60" name="Rectangle 78">
            <a:extLst>
              <a:ext uri="{FF2B5EF4-FFF2-40B4-BE49-F238E27FC236}">
                <a16:creationId xmlns:a16="http://schemas.microsoft.com/office/drawing/2014/main" id="{A3D0AD62-2F0E-47FE-B777-D0B48A71CDC8}"/>
              </a:ext>
            </a:extLst>
          </p:cNvPr>
          <p:cNvSpPr>
            <a:spLocks noChangeArrowheads="1"/>
          </p:cNvSpPr>
          <p:nvPr/>
        </p:nvSpPr>
        <p:spPr bwMode="auto">
          <a:xfrm>
            <a:off x="6178551" y="3776663"/>
            <a:ext cx="3408363" cy="889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61" name="Rectangle 79">
            <a:extLst>
              <a:ext uri="{FF2B5EF4-FFF2-40B4-BE49-F238E27FC236}">
                <a16:creationId xmlns:a16="http://schemas.microsoft.com/office/drawing/2014/main" id="{DC82A665-D810-4BEC-A9DF-54C6F34AF1EA}"/>
              </a:ext>
            </a:extLst>
          </p:cNvPr>
          <p:cNvSpPr>
            <a:spLocks noChangeArrowheads="1"/>
          </p:cNvSpPr>
          <p:nvPr/>
        </p:nvSpPr>
        <p:spPr bwMode="auto">
          <a:xfrm>
            <a:off x="6264276" y="2928938"/>
            <a:ext cx="3408363" cy="889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62" name="Line 80">
            <a:extLst>
              <a:ext uri="{FF2B5EF4-FFF2-40B4-BE49-F238E27FC236}">
                <a16:creationId xmlns:a16="http://schemas.microsoft.com/office/drawing/2014/main" id="{81EEC440-CC57-4A0B-9DB4-7CDC87A41E3C}"/>
              </a:ext>
            </a:extLst>
          </p:cNvPr>
          <p:cNvSpPr>
            <a:spLocks noChangeShapeType="1"/>
          </p:cNvSpPr>
          <p:nvPr/>
        </p:nvSpPr>
        <p:spPr bwMode="auto">
          <a:xfrm>
            <a:off x="6286501" y="3890963"/>
            <a:ext cx="868363"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3" name="Line 82">
            <a:extLst>
              <a:ext uri="{FF2B5EF4-FFF2-40B4-BE49-F238E27FC236}">
                <a16:creationId xmlns:a16="http://schemas.microsoft.com/office/drawing/2014/main" id="{B39C66DB-429B-4825-942B-9E524F6448AE}"/>
              </a:ext>
            </a:extLst>
          </p:cNvPr>
          <p:cNvSpPr>
            <a:spLocks noChangeShapeType="1"/>
          </p:cNvSpPr>
          <p:nvPr/>
        </p:nvSpPr>
        <p:spPr bwMode="auto">
          <a:xfrm>
            <a:off x="7221538" y="3892550"/>
            <a:ext cx="868362"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4" name="Line 83">
            <a:extLst>
              <a:ext uri="{FF2B5EF4-FFF2-40B4-BE49-F238E27FC236}">
                <a16:creationId xmlns:a16="http://schemas.microsoft.com/office/drawing/2014/main" id="{0C770D6D-936F-4E4B-8D54-1099CE88249B}"/>
              </a:ext>
            </a:extLst>
          </p:cNvPr>
          <p:cNvSpPr>
            <a:spLocks noChangeShapeType="1"/>
          </p:cNvSpPr>
          <p:nvPr/>
        </p:nvSpPr>
        <p:spPr bwMode="auto">
          <a:xfrm>
            <a:off x="8715375" y="3890963"/>
            <a:ext cx="801688"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5" name="Line 84">
            <a:extLst>
              <a:ext uri="{FF2B5EF4-FFF2-40B4-BE49-F238E27FC236}">
                <a16:creationId xmlns:a16="http://schemas.microsoft.com/office/drawing/2014/main" id="{A608C2AA-3F7B-45DB-B4F8-5C113C0BE314}"/>
              </a:ext>
            </a:extLst>
          </p:cNvPr>
          <p:cNvSpPr>
            <a:spLocks noChangeShapeType="1"/>
          </p:cNvSpPr>
          <p:nvPr/>
        </p:nvSpPr>
        <p:spPr bwMode="auto">
          <a:xfrm>
            <a:off x="8145464" y="3892550"/>
            <a:ext cx="528637"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6" name="Line 87">
            <a:extLst>
              <a:ext uri="{FF2B5EF4-FFF2-40B4-BE49-F238E27FC236}">
                <a16:creationId xmlns:a16="http://schemas.microsoft.com/office/drawing/2014/main" id="{1CA86B13-8788-45F0-9B7A-96D9E42A0EDC}"/>
              </a:ext>
            </a:extLst>
          </p:cNvPr>
          <p:cNvSpPr>
            <a:spLocks noChangeShapeType="1"/>
          </p:cNvSpPr>
          <p:nvPr/>
        </p:nvSpPr>
        <p:spPr bwMode="auto">
          <a:xfrm>
            <a:off x="6378575" y="3914776"/>
            <a:ext cx="0" cy="233363"/>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7" name="Line 88">
            <a:extLst>
              <a:ext uri="{FF2B5EF4-FFF2-40B4-BE49-F238E27FC236}">
                <a16:creationId xmlns:a16="http://schemas.microsoft.com/office/drawing/2014/main" id="{FCEA5099-FDF2-491B-BB52-469EE899E312}"/>
              </a:ext>
            </a:extLst>
          </p:cNvPr>
          <p:cNvSpPr>
            <a:spLocks noChangeShapeType="1"/>
          </p:cNvSpPr>
          <p:nvPr/>
        </p:nvSpPr>
        <p:spPr bwMode="auto">
          <a:xfrm>
            <a:off x="7607300" y="3910013"/>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8" name="Line 89">
            <a:extLst>
              <a:ext uri="{FF2B5EF4-FFF2-40B4-BE49-F238E27FC236}">
                <a16:creationId xmlns:a16="http://schemas.microsoft.com/office/drawing/2014/main" id="{06406A26-F338-4D5F-BF0B-EC6195C138A1}"/>
              </a:ext>
            </a:extLst>
          </p:cNvPr>
          <p:cNvSpPr>
            <a:spLocks noChangeShapeType="1"/>
          </p:cNvSpPr>
          <p:nvPr/>
        </p:nvSpPr>
        <p:spPr bwMode="auto">
          <a:xfrm>
            <a:off x="8426450" y="3910013"/>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69" name="Line 90">
            <a:extLst>
              <a:ext uri="{FF2B5EF4-FFF2-40B4-BE49-F238E27FC236}">
                <a16:creationId xmlns:a16="http://schemas.microsoft.com/office/drawing/2014/main" id="{706AD4A5-FB35-4E0A-91D5-B1D74B1016E5}"/>
              </a:ext>
            </a:extLst>
          </p:cNvPr>
          <p:cNvSpPr>
            <a:spLocks noChangeShapeType="1"/>
          </p:cNvSpPr>
          <p:nvPr/>
        </p:nvSpPr>
        <p:spPr bwMode="auto">
          <a:xfrm>
            <a:off x="9083675" y="3910013"/>
            <a:ext cx="0" cy="233362"/>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70" name="Text Box 91">
            <a:extLst>
              <a:ext uri="{FF2B5EF4-FFF2-40B4-BE49-F238E27FC236}">
                <a16:creationId xmlns:a16="http://schemas.microsoft.com/office/drawing/2014/main" id="{8EB36848-BA7C-4915-836E-3617C235DDAD}"/>
              </a:ext>
            </a:extLst>
          </p:cNvPr>
          <p:cNvSpPr txBox="1">
            <a:spLocks noChangeArrowheads="1"/>
          </p:cNvSpPr>
          <p:nvPr/>
        </p:nvSpPr>
        <p:spPr bwMode="auto">
          <a:xfrm>
            <a:off x="6254750" y="4138613"/>
            <a:ext cx="69373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90000"/>
              </a:lnSpc>
              <a:defRPr/>
            </a:pPr>
            <a:r>
              <a:rPr lang="en-US" sz="1400"/>
              <a:t>sent </a:t>
            </a:r>
          </a:p>
          <a:p>
            <a:pPr algn="l">
              <a:lnSpc>
                <a:spcPct val="90000"/>
              </a:lnSpc>
              <a:defRPr/>
            </a:pPr>
            <a:r>
              <a:rPr lang="en-US" sz="1400"/>
              <a:t>ACKed</a:t>
            </a:r>
          </a:p>
        </p:txBody>
      </p:sp>
      <p:sp>
        <p:nvSpPr>
          <p:cNvPr id="60471" name="Text Box 92">
            <a:extLst>
              <a:ext uri="{FF2B5EF4-FFF2-40B4-BE49-F238E27FC236}">
                <a16:creationId xmlns:a16="http://schemas.microsoft.com/office/drawing/2014/main" id="{C6F480F3-A618-4571-A181-D7B3D7C0F687}"/>
              </a:ext>
            </a:extLst>
          </p:cNvPr>
          <p:cNvSpPr txBox="1">
            <a:spLocks noChangeArrowheads="1"/>
          </p:cNvSpPr>
          <p:nvPr/>
        </p:nvSpPr>
        <p:spPr bwMode="auto">
          <a:xfrm>
            <a:off x="7235825" y="4144963"/>
            <a:ext cx="1066800" cy="8679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lnSpc>
                <a:spcPct val="90000"/>
              </a:lnSpc>
            </a:pPr>
            <a:r>
              <a:rPr lang="en-US" altLang="en-US" sz="1400"/>
              <a:t>sent, not-yet ACKed</a:t>
            </a:r>
          </a:p>
          <a:p>
            <a:pPr algn="l">
              <a:lnSpc>
                <a:spcPct val="90000"/>
              </a:lnSpc>
            </a:pPr>
            <a:r>
              <a:rPr lang="en-US" altLang="en-US" sz="1400"/>
              <a:t>(</a:t>
            </a:r>
            <a:r>
              <a:rPr lang="ja-JP" altLang="en-US" sz="1400"/>
              <a:t>“</a:t>
            </a:r>
            <a:r>
              <a:rPr lang="en-US" altLang="ja-JP" sz="1400"/>
              <a:t>in-flight</a:t>
            </a:r>
            <a:r>
              <a:rPr lang="ja-JP" altLang="en-US" sz="1400"/>
              <a:t>”</a:t>
            </a:r>
            <a:r>
              <a:rPr lang="en-US" altLang="ja-JP" sz="1400"/>
              <a:t>)</a:t>
            </a:r>
            <a:endParaRPr lang="en-US" altLang="en-US" sz="1400"/>
          </a:p>
        </p:txBody>
      </p:sp>
      <p:sp>
        <p:nvSpPr>
          <p:cNvPr id="60472" name="Text Box 93">
            <a:extLst>
              <a:ext uri="{FF2B5EF4-FFF2-40B4-BE49-F238E27FC236}">
                <a16:creationId xmlns:a16="http://schemas.microsoft.com/office/drawing/2014/main" id="{1CAD0C7A-5E3B-496E-93ED-9E83172CA32A}"/>
              </a:ext>
            </a:extLst>
          </p:cNvPr>
          <p:cNvSpPr txBox="1">
            <a:spLocks noChangeArrowheads="1"/>
          </p:cNvSpPr>
          <p:nvPr/>
        </p:nvSpPr>
        <p:spPr bwMode="auto">
          <a:xfrm>
            <a:off x="8215313" y="4140200"/>
            <a:ext cx="1066800" cy="6683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90000"/>
              </a:lnSpc>
              <a:defRPr/>
            </a:pPr>
            <a:r>
              <a:rPr lang="en-US" sz="1400"/>
              <a:t>usable</a:t>
            </a:r>
          </a:p>
          <a:p>
            <a:pPr algn="l">
              <a:lnSpc>
                <a:spcPct val="90000"/>
              </a:lnSpc>
              <a:defRPr/>
            </a:pPr>
            <a:r>
              <a:rPr lang="en-US" sz="1400"/>
              <a:t>but not </a:t>
            </a:r>
          </a:p>
          <a:p>
            <a:pPr algn="l">
              <a:lnSpc>
                <a:spcPct val="90000"/>
              </a:lnSpc>
              <a:defRPr/>
            </a:pPr>
            <a:r>
              <a:rPr lang="en-US" sz="1400"/>
              <a:t>yet sent</a:t>
            </a:r>
          </a:p>
        </p:txBody>
      </p:sp>
      <p:sp>
        <p:nvSpPr>
          <p:cNvPr id="60473" name="Text Box 94">
            <a:extLst>
              <a:ext uri="{FF2B5EF4-FFF2-40B4-BE49-F238E27FC236}">
                <a16:creationId xmlns:a16="http://schemas.microsoft.com/office/drawing/2014/main" id="{BBC99113-5BA2-4C12-BBE7-70A92EA17D4C}"/>
              </a:ext>
            </a:extLst>
          </p:cNvPr>
          <p:cNvSpPr txBox="1">
            <a:spLocks noChangeArrowheads="1"/>
          </p:cNvSpPr>
          <p:nvPr/>
        </p:nvSpPr>
        <p:spPr bwMode="auto">
          <a:xfrm>
            <a:off x="8972550" y="4144963"/>
            <a:ext cx="81915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lnSpc>
                <a:spcPct val="90000"/>
              </a:lnSpc>
              <a:defRPr/>
            </a:pPr>
            <a:r>
              <a:rPr lang="en-US" sz="1400"/>
              <a:t>not </a:t>
            </a:r>
          </a:p>
          <a:p>
            <a:pPr algn="l">
              <a:lnSpc>
                <a:spcPct val="90000"/>
              </a:lnSpc>
              <a:defRPr/>
            </a:pPr>
            <a:r>
              <a:rPr lang="en-US" sz="1400"/>
              <a:t>usable</a:t>
            </a:r>
          </a:p>
        </p:txBody>
      </p:sp>
      <p:sp>
        <p:nvSpPr>
          <p:cNvPr id="60474" name="Text Box 96">
            <a:extLst>
              <a:ext uri="{FF2B5EF4-FFF2-40B4-BE49-F238E27FC236}">
                <a16:creationId xmlns:a16="http://schemas.microsoft.com/office/drawing/2014/main" id="{05785E7C-0EB2-4CE7-8004-6CACE64791BE}"/>
              </a:ext>
            </a:extLst>
          </p:cNvPr>
          <p:cNvSpPr txBox="1">
            <a:spLocks noChangeArrowheads="1"/>
          </p:cNvSpPr>
          <p:nvPr/>
        </p:nvSpPr>
        <p:spPr bwMode="auto">
          <a:xfrm>
            <a:off x="7315200" y="2573338"/>
            <a:ext cx="1131888"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nSpc>
                <a:spcPct val="90000"/>
              </a:lnSpc>
              <a:defRPr/>
            </a:pPr>
            <a:r>
              <a:rPr lang="en-US" sz="1400"/>
              <a:t>window size</a:t>
            </a:r>
          </a:p>
          <a:p>
            <a:pPr>
              <a:lnSpc>
                <a:spcPct val="90000"/>
              </a:lnSpc>
              <a:defRPr/>
            </a:pPr>
            <a:r>
              <a:rPr lang="en-US" sz="1400" i="1"/>
              <a:t> N</a:t>
            </a:r>
          </a:p>
        </p:txBody>
      </p:sp>
      <p:grpSp>
        <p:nvGrpSpPr>
          <p:cNvPr id="75834" name="Group 99">
            <a:extLst>
              <a:ext uri="{FF2B5EF4-FFF2-40B4-BE49-F238E27FC236}">
                <a16:creationId xmlns:a16="http://schemas.microsoft.com/office/drawing/2014/main" id="{707BDAB2-9214-46C9-9DF2-1A22B10143E4}"/>
              </a:ext>
            </a:extLst>
          </p:cNvPr>
          <p:cNvGrpSpPr>
            <a:grpSpLocks/>
          </p:cNvGrpSpPr>
          <p:nvPr/>
        </p:nvGrpSpPr>
        <p:grpSpPr bwMode="auto">
          <a:xfrm>
            <a:off x="8081964" y="2797176"/>
            <a:ext cx="593725" cy="136525"/>
            <a:chOff x="4250" y="1692"/>
            <a:chExt cx="374" cy="86"/>
          </a:xfrm>
        </p:grpSpPr>
        <p:sp>
          <p:nvSpPr>
            <p:cNvPr id="60501" name="Line 97">
              <a:extLst>
                <a:ext uri="{FF2B5EF4-FFF2-40B4-BE49-F238E27FC236}">
                  <a16:creationId xmlns:a16="http://schemas.microsoft.com/office/drawing/2014/main" id="{00994DFE-5736-45E2-82DA-85A8F31F4925}"/>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02" name="Line 98">
              <a:extLst>
                <a:ext uri="{FF2B5EF4-FFF2-40B4-BE49-F238E27FC236}">
                  <a16:creationId xmlns:a16="http://schemas.microsoft.com/office/drawing/2014/main" id="{06606810-EE82-435F-B139-D29D5114C9AF}"/>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grpSp>
        <p:nvGrpSpPr>
          <p:cNvPr id="75835" name="Group 100">
            <a:extLst>
              <a:ext uri="{FF2B5EF4-FFF2-40B4-BE49-F238E27FC236}">
                <a16:creationId xmlns:a16="http://schemas.microsoft.com/office/drawing/2014/main" id="{DBB00CCF-534F-48F8-8119-E1604C811D2C}"/>
              </a:ext>
            </a:extLst>
          </p:cNvPr>
          <p:cNvGrpSpPr>
            <a:grpSpLocks/>
          </p:cNvGrpSpPr>
          <p:nvPr/>
        </p:nvGrpSpPr>
        <p:grpSpPr bwMode="auto">
          <a:xfrm rot="10800000">
            <a:off x="7189789" y="2822576"/>
            <a:ext cx="593725" cy="136525"/>
            <a:chOff x="4250" y="1692"/>
            <a:chExt cx="374" cy="86"/>
          </a:xfrm>
        </p:grpSpPr>
        <p:sp>
          <p:nvSpPr>
            <p:cNvPr id="60499" name="Line 101">
              <a:extLst>
                <a:ext uri="{FF2B5EF4-FFF2-40B4-BE49-F238E27FC236}">
                  <a16:creationId xmlns:a16="http://schemas.microsoft.com/office/drawing/2014/main" id="{7652025E-0DAE-4F0F-894F-66DE58BFC59E}"/>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500" name="Line 102">
              <a:extLst>
                <a:ext uri="{FF2B5EF4-FFF2-40B4-BE49-F238E27FC236}">
                  <a16:creationId xmlns:a16="http://schemas.microsoft.com/office/drawing/2014/main" id="{768F6C69-744E-4A69-BED6-15FAC3848FA2}"/>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60477" name="Text Box 196">
            <a:extLst>
              <a:ext uri="{FF2B5EF4-FFF2-40B4-BE49-F238E27FC236}">
                <a16:creationId xmlns:a16="http://schemas.microsoft.com/office/drawing/2014/main" id="{BC0A158D-AE95-4E7C-BC73-F03F242EA3E3}"/>
              </a:ext>
            </a:extLst>
          </p:cNvPr>
          <p:cNvSpPr txBox="1">
            <a:spLocks noChangeArrowheads="1"/>
          </p:cNvSpPr>
          <p:nvPr/>
        </p:nvSpPr>
        <p:spPr bwMode="auto">
          <a:xfrm>
            <a:off x="6470651" y="3592513"/>
            <a:ext cx="3178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lvl="1">
              <a:defRPr/>
            </a:pPr>
            <a:r>
              <a:rPr lang="en-US" sz="1400" i="1"/>
              <a:t>sender sequence number space </a:t>
            </a:r>
          </a:p>
        </p:txBody>
      </p:sp>
      <p:grpSp>
        <p:nvGrpSpPr>
          <p:cNvPr id="187591" name="Group 199">
            <a:extLst>
              <a:ext uri="{FF2B5EF4-FFF2-40B4-BE49-F238E27FC236}">
                <a16:creationId xmlns:a16="http://schemas.microsoft.com/office/drawing/2014/main" id="{B227357B-3675-49B1-8E4A-FE75818913BA}"/>
              </a:ext>
            </a:extLst>
          </p:cNvPr>
          <p:cNvGrpSpPr>
            <a:grpSpLocks/>
          </p:cNvGrpSpPr>
          <p:nvPr/>
        </p:nvGrpSpPr>
        <p:grpSpPr bwMode="auto">
          <a:xfrm>
            <a:off x="5973763" y="1068388"/>
            <a:ext cx="2952750" cy="1954212"/>
            <a:chOff x="2768" y="673"/>
            <a:chExt cx="1860" cy="1231"/>
          </a:xfrm>
        </p:grpSpPr>
        <p:sp>
          <p:nvSpPr>
            <p:cNvPr id="60479" name="Rectangle 171">
              <a:extLst>
                <a:ext uri="{FF2B5EF4-FFF2-40B4-BE49-F238E27FC236}">
                  <a16:creationId xmlns:a16="http://schemas.microsoft.com/office/drawing/2014/main" id="{7723B673-9DCA-4C8C-90B4-DD9A290FFF45}"/>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75839" name="Group 172">
              <a:extLst>
                <a:ext uri="{FF2B5EF4-FFF2-40B4-BE49-F238E27FC236}">
                  <a16:creationId xmlns:a16="http://schemas.microsoft.com/office/drawing/2014/main" id="{3D031E96-D626-45B7-A232-2B883C7E9171}"/>
                </a:ext>
              </a:extLst>
            </p:cNvPr>
            <p:cNvGrpSpPr>
              <a:grpSpLocks/>
            </p:cNvGrpSpPr>
            <p:nvPr/>
          </p:nvGrpSpPr>
          <p:grpSpPr bwMode="auto">
            <a:xfrm>
              <a:off x="2820" y="872"/>
              <a:ext cx="1252" cy="714"/>
              <a:chOff x="1976" y="2984"/>
              <a:chExt cx="1252" cy="714"/>
            </a:xfrm>
          </p:grpSpPr>
          <p:sp>
            <p:nvSpPr>
              <p:cNvPr id="60483" name="Rectangle 173">
                <a:extLst>
                  <a:ext uri="{FF2B5EF4-FFF2-40B4-BE49-F238E27FC236}">
                    <a16:creationId xmlns:a16="http://schemas.microsoft.com/office/drawing/2014/main" id="{DBFE5C1F-C49A-49DE-AB39-EEB3E678B43F}"/>
                  </a:ext>
                </a:extLst>
              </p:cNvPr>
              <p:cNvSpPr>
                <a:spLocks noChangeArrowheads="1"/>
              </p:cNvSpPr>
              <p:nvPr/>
            </p:nvSpPr>
            <p:spPr bwMode="auto">
              <a:xfrm>
                <a:off x="1994" y="2995"/>
                <a:ext cx="1210" cy="703"/>
              </a:xfrm>
              <a:prstGeom prst="rect">
                <a:avLst/>
              </a:prstGeom>
              <a:noFill/>
              <a:ln w="9525">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0484" name="Text Box 174">
                <a:extLst>
                  <a:ext uri="{FF2B5EF4-FFF2-40B4-BE49-F238E27FC236}">
                    <a16:creationId xmlns:a16="http://schemas.microsoft.com/office/drawing/2014/main" id="{3C40192E-DA25-4009-AE08-A491F7F1F8FC}"/>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source port #</a:t>
                </a:r>
              </a:p>
            </p:txBody>
          </p:sp>
          <p:sp>
            <p:nvSpPr>
              <p:cNvPr id="60485" name="Text Box 175">
                <a:extLst>
                  <a:ext uri="{FF2B5EF4-FFF2-40B4-BE49-F238E27FC236}">
                    <a16:creationId xmlns:a16="http://schemas.microsoft.com/office/drawing/2014/main" id="{1D1BBDBE-71CE-47A0-82AB-581858A80ED0}"/>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dest port #</a:t>
                </a:r>
              </a:p>
            </p:txBody>
          </p:sp>
          <p:sp>
            <p:nvSpPr>
              <p:cNvPr id="60486" name="Text Box 176">
                <a:extLst>
                  <a:ext uri="{FF2B5EF4-FFF2-40B4-BE49-F238E27FC236}">
                    <a16:creationId xmlns:a16="http://schemas.microsoft.com/office/drawing/2014/main" id="{07422B5D-7147-49DD-B8F2-AE05CEA4D27E}"/>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solidFill>
                      <a:schemeClr val="bg1"/>
                    </a:solidFill>
                    <a:latin typeface="Arial" charset="0"/>
                  </a:rPr>
                  <a:t>sequence number</a:t>
                </a:r>
              </a:p>
            </p:txBody>
          </p:sp>
          <p:sp>
            <p:nvSpPr>
              <p:cNvPr id="60487" name="Text Box 177">
                <a:extLst>
                  <a:ext uri="{FF2B5EF4-FFF2-40B4-BE49-F238E27FC236}">
                    <a16:creationId xmlns:a16="http://schemas.microsoft.com/office/drawing/2014/main" id="{9F48620B-8B6E-47DE-965C-491EA807AE98}"/>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latin typeface="Arial" charset="0"/>
                  </a:rPr>
                  <a:t>acknowledgement number</a:t>
                </a:r>
              </a:p>
            </p:txBody>
          </p:sp>
          <p:sp>
            <p:nvSpPr>
              <p:cNvPr id="60488" name="Text Box 178">
                <a:extLst>
                  <a:ext uri="{FF2B5EF4-FFF2-40B4-BE49-F238E27FC236}">
                    <a16:creationId xmlns:a16="http://schemas.microsoft.com/office/drawing/2014/main" id="{5484F0A4-57B8-47B5-8CB7-3D294EF9BABF}"/>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checksum</a:t>
                </a:r>
              </a:p>
            </p:txBody>
          </p:sp>
          <p:sp>
            <p:nvSpPr>
              <p:cNvPr id="60489" name="Line 179">
                <a:extLst>
                  <a:ext uri="{FF2B5EF4-FFF2-40B4-BE49-F238E27FC236}">
                    <a16:creationId xmlns:a16="http://schemas.microsoft.com/office/drawing/2014/main" id="{7C040B00-2395-4EA8-99A2-6FEFDAEA80ED}"/>
                  </a:ext>
                </a:extLst>
              </p:cNvPr>
              <p:cNvSpPr>
                <a:spLocks noChangeShapeType="1"/>
              </p:cNvSpPr>
              <p:nvPr/>
            </p:nvSpPr>
            <p:spPr bwMode="auto">
              <a:xfrm>
                <a:off x="1994" y="3138"/>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0" name="Line 180">
                <a:extLst>
                  <a:ext uri="{FF2B5EF4-FFF2-40B4-BE49-F238E27FC236}">
                    <a16:creationId xmlns:a16="http://schemas.microsoft.com/office/drawing/2014/main" id="{AE856650-6B64-4594-B3B5-87AD8EED172C}"/>
                  </a:ext>
                </a:extLst>
              </p:cNvPr>
              <p:cNvSpPr>
                <a:spLocks noChangeShapeType="1"/>
              </p:cNvSpPr>
              <p:nvPr/>
            </p:nvSpPr>
            <p:spPr bwMode="auto">
              <a:xfrm>
                <a:off x="1994" y="3274"/>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1" name="Line 181">
                <a:extLst>
                  <a:ext uri="{FF2B5EF4-FFF2-40B4-BE49-F238E27FC236}">
                    <a16:creationId xmlns:a16="http://schemas.microsoft.com/office/drawing/2014/main" id="{4D7C102B-95D9-435A-AEA9-AD0D7A0D94C0}"/>
                  </a:ext>
                </a:extLst>
              </p:cNvPr>
              <p:cNvSpPr>
                <a:spLocks noChangeShapeType="1"/>
              </p:cNvSpPr>
              <p:nvPr/>
            </p:nvSpPr>
            <p:spPr bwMode="auto">
              <a:xfrm>
                <a:off x="1992" y="3414"/>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2" name="Line 182">
                <a:extLst>
                  <a:ext uri="{FF2B5EF4-FFF2-40B4-BE49-F238E27FC236}">
                    <a16:creationId xmlns:a16="http://schemas.microsoft.com/office/drawing/2014/main" id="{F3C0FE95-16D9-4D14-918F-0D06A8CB3D7D}"/>
                  </a:ext>
                </a:extLst>
              </p:cNvPr>
              <p:cNvSpPr>
                <a:spLocks noChangeShapeType="1"/>
              </p:cNvSpPr>
              <p:nvPr/>
            </p:nvSpPr>
            <p:spPr bwMode="auto">
              <a:xfrm>
                <a:off x="2588" y="2994"/>
                <a:ext cx="0" cy="142"/>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3" name="Line 183">
                <a:extLst>
                  <a:ext uri="{FF2B5EF4-FFF2-40B4-BE49-F238E27FC236}">
                    <a16:creationId xmlns:a16="http://schemas.microsoft.com/office/drawing/2014/main" id="{BFC8DDBE-106A-4430-86AB-D374FB08450F}"/>
                  </a:ext>
                </a:extLst>
              </p:cNvPr>
              <p:cNvSpPr>
                <a:spLocks noChangeShapeType="1"/>
              </p:cNvSpPr>
              <p:nvPr/>
            </p:nvSpPr>
            <p:spPr bwMode="auto">
              <a:xfrm>
                <a:off x="2588" y="3416"/>
                <a:ext cx="0" cy="28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4" name="Line 184">
                <a:extLst>
                  <a:ext uri="{FF2B5EF4-FFF2-40B4-BE49-F238E27FC236}">
                    <a16:creationId xmlns:a16="http://schemas.microsoft.com/office/drawing/2014/main" id="{7BAB9AA3-E2C1-4654-BF53-F23AC6AAEB6F}"/>
                  </a:ext>
                </a:extLst>
              </p:cNvPr>
              <p:cNvSpPr>
                <a:spLocks noChangeShapeType="1"/>
              </p:cNvSpPr>
              <p:nvPr/>
            </p:nvSpPr>
            <p:spPr bwMode="auto">
              <a:xfrm>
                <a:off x="1994" y="3548"/>
                <a:ext cx="1212"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5" name="Text Box 185">
                <a:extLst>
                  <a:ext uri="{FF2B5EF4-FFF2-40B4-BE49-F238E27FC236}">
                    <a16:creationId xmlns:a16="http://schemas.microsoft.com/office/drawing/2014/main" id="{511D6765-0145-4299-AA02-F2B0AF1D05EA}"/>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latin typeface="Arial" charset="0"/>
                  </a:rPr>
                  <a:t>rwnd</a:t>
                </a:r>
              </a:p>
            </p:txBody>
          </p:sp>
          <p:sp>
            <p:nvSpPr>
              <p:cNvPr id="60496" name="Text Box 186">
                <a:extLst>
                  <a:ext uri="{FF2B5EF4-FFF2-40B4-BE49-F238E27FC236}">
                    <a16:creationId xmlns:a16="http://schemas.microsoft.com/office/drawing/2014/main" id="{5571CEAB-1373-4704-8C6E-7651ACBEFA84}"/>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000">
                    <a:latin typeface="Arial" charset="0"/>
                  </a:rPr>
                  <a:t>urg pointer</a:t>
                </a:r>
              </a:p>
            </p:txBody>
          </p:sp>
          <p:sp>
            <p:nvSpPr>
              <p:cNvPr id="60497" name="Line 187">
                <a:extLst>
                  <a:ext uri="{FF2B5EF4-FFF2-40B4-BE49-F238E27FC236}">
                    <a16:creationId xmlns:a16="http://schemas.microsoft.com/office/drawing/2014/main" id="{ECCB6D19-CFF1-4527-B96D-DBC1D4D40279}"/>
                  </a:ext>
                </a:extLst>
              </p:cNvPr>
              <p:cNvSpPr>
                <a:spLocks noChangeShapeType="1"/>
              </p:cNvSpPr>
              <p:nvPr/>
            </p:nvSpPr>
            <p:spPr bwMode="auto">
              <a:xfrm>
                <a:off x="2398" y="3413"/>
                <a:ext cx="0" cy="134"/>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0498" name="Line 188">
                <a:extLst>
                  <a:ext uri="{FF2B5EF4-FFF2-40B4-BE49-F238E27FC236}">
                    <a16:creationId xmlns:a16="http://schemas.microsoft.com/office/drawing/2014/main" id="{193B9DC8-802E-4B79-A63F-8F05DB71F2D7}"/>
                  </a:ext>
                </a:extLst>
              </p:cNvPr>
              <p:cNvSpPr>
                <a:spLocks noChangeShapeType="1"/>
              </p:cNvSpPr>
              <p:nvPr/>
            </p:nvSpPr>
            <p:spPr bwMode="auto">
              <a:xfrm>
                <a:off x="2143" y="3412"/>
                <a:ext cx="0" cy="134"/>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60481" name="Text Box 189">
              <a:extLst>
                <a:ext uri="{FF2B5EF4-FFF2-40B4-BE49-F238E27FC236}">
                  <a16:creationId xmlns:a16="http://schemas.microsoft.com/office/drawing/2014/main" id="{F0027DA4-845A-4F27-A544-772CCB27922D}"/>
                </a:ext>
              </a:extLst>
            </p:cNvPr>
            <p:cNvSpPr txBox="1">
              <a:spLocks noChangeArrowheads="1"/>
            </p:cNvSpPr>
            <p:nvPr/>
          </p:nvSpPr>
          <p:spPr bwMode="auto">
            <a:xfrm>
              <a:off x="2768" y="673"/>
              <a:ext cx="1860"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outgoing segment from sender</a:t>
              </a:r>
            </a:p>
          </p:txBody>
        </p:sp>
        <p:sp>
          <p:nvSpPr>
            <p:cNvPr id="75841" name="Freeform 190">
              <a:extLst>
                <a:ext uri="{FF2B5EF4-FFF2-40B4-BE49-F238E27FC236}">
                  <a16:creationId xmlns:a16="http://schemas.microsoft.com/office/drawing/2014/main" id="{FE3DA894-FBE8-4F30-82EF-C198CDEF95DE}"/>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extLst>
      <p:ext uri="{BB962C8B-B14F-4D97-AF65-F5344CB8AC3E}">
        <p14:creationId xmlns:p14="http://schemas.microsoft.com/office/powerpoint/2010/main" val="2652130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87591"/>
                                        </p:tgtEl>
                                        <p:attrNameLst>
                                          <p:attrName>style.visibility</p:attrName>
                                        </p:attrNameLst>
                                      </p:cBhvr>
                                      <p:to>
                                        <p:strVal val="visible"/>
                                      </p:to>
                                    </p:set>
                                    <p:animEffect transition="in" filter="dissolve">
                                      <p:cBhvr>
                                        <p:cTn id="7" dur="500"/>
                                        <p:tgtEl>
                                          <p:spTgt spid="1875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7584"/>
                                        </p:tgtEl>
                                        <p:attrNameLst>
                                          <p:attrName>style.visibility</p:attrName>
                                        </p:attrNameLst>
                                      </p:cBhvr>
                                      <p:to>
                                        <p:strVal val="visible"/>
                                      </p:to>
                                    </p:set>
                                    <p:animEffect transition="in" filter="dissolve">
                                      <p:cBhvr>
                                        <p:cTn id="12" dur="500"/>
                                        <p:tgtEl>
                                          <p:spTgt spid="187584"/>
                                        </p:tgtEl>
                                      </p:cBhvr>
                                    </p:animEffect>
                                  </p:childTnLst>
                                </p:cTn>
                              </p:par>
                              <p:par>
                                <p:cTn id="13" presetID="9" presetClass="entr" presetSubtype="0" fill="hold" nodeType="withEffect">
                                  <p:stCondLst>
                                    <p:cond delay="0"/>
                                  </p:stCondLst>
                                  <p:childTnLst>
                                    <p:set>
                                      <p:cBhvr>
                                        <p:cTn id="14" dur="1" fill="hold">
                                          <p:stCondLst>
                                            <p:cond delay="0"/>
                                          </p:stCondLst>
                                        </p:cTn>
                                        <p:tgtEl>
                                          <p:spTgt spid="187587"/>
                                        </p:tgtEl>
                                        <p:attrNameLst>
                                          <p:attrName>style.visibility</p:attrName>
                                        </p:attrNameLst>
                                      </p:cBhvr>
                                      <p:to>
                                        <p:strVal val="visible"/>
                                      </p:to>
                                    </p:set>
                                    <p:animEffect transition="in" filter="dissolve">
                                      <p:cBhvr>
                                        <p:cTn id="15" dur="500"/>
                                        <p:tgtEl>
                                          <p:spTgt spid="187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ooter Placeholder 5">
            <a:extLst>
              <a:ext uri="{FF2B5EF4-FFF2-40B4-BE49-F238E27FC236}">
                <a16:creationId xmlns:a16="http://schemas.microsoft.com/office/drawing/2014/main" id="{0A55F78E-04D7-4129-A5C8-E017A235C703}"/>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76803" name="Picture 2" descr="underline_base">
            <a:extLst>
              <a:ext uri="{FF2B5EF4-FFF2-40B4-BE49-F238E27FC236}">
                <a16:creationId xmlns:a16="http://schemas.microsoft.com/office/drawing/2014/main" id="{DCC156FC-93D1-4205-A010-E215209BBCB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28826" y="815975"/>
            <a:ext cx="5942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5" name="Line 3">
            <a:extLst>
              <a:ext uri="{FF2B5EF4-FFF2-40B4-BE49-F238E27FC236}">
                <a16:creationId xmlns:a16="http://schemas.microsoft.com/office/drawing/2014/main" id="{57974B4A-BB07-4BDB-B19E-554E936FE661}"/>
              </a:ext>
            </a:extLst>
          </p:cNvPr>
          <p:cNvSpPr>
            <a:spLocks noChangeShapeType="1"/>
          </p:cNvSpPr>
          <p:nvPr/>
        </p:nvSpPr>
        <p:spPr bwMode="auto">
          <a:xfrm>
            <a:off x="4803775" y="4483101"/>
            <a:ext cx="2590800" cy="506413"/>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446" name="Line 4">
            <a:extLst>
              <a:ext uri="{FF2B5EF4-FFF2-40B4-BE49-F238E27FC236}">
                <a16:creationId xmlns:a16="http://schemas.microsoft.com/office/drawing/2014/main" id="{21374891-A922-4071-B7DC-C6F36F60ACE9}"/>
              </a:ext>
            </a:extLst>
          </p:cNvPr>
          <p:cNvSpPr>
            <a:spLocks noChangeShapeType="1"/>
          </p:cNvSpPr>
          <p:nvPr/>
        </p:nvSpPr>
        <p:spPr bwMode="auto">
          <a:xfrm>
            <a:off x="4818064" y="2714625"/>
            <a:ext cx="2586037" cy="57150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447" name="Rectangle 5">
            <a:extLst>
              <a:ext uri="{FF2B5EF4-FFF2-40B4-BE49-F238E27FC236}">
                <a16:creationId xmlns:a16="http://schemas.microsoft.com/office/drawing/2014/main" id="{7021BE5B-FE8D-4344-B880-BB5C069F3A3A}"/>
              </a:ext>
            </a:extLst>
          </p:cNvPr>
          <p:cNvSpPr>
            <a:spLocks noGrp="1" noChangeArrowheads="1"/>
          </p:cNvSpPr>
          <p:nvPr>
            <p:ph type="title"/>
          </p:nvPr>
        </p:nvSpPr>
        <p:spPr>
          <a:xfrm>
            <a:off x="1890713" y="150814"/>
            <a:ext cx="7772400" cy="885825"/>
          </a:xfrm>
        </p:spPr>
        <p:txBody>
          <a:bodyPr/>
          <a:lstStyle/>
          <a:p>
            <a:pPr>
              <a:defRPr/>
            </a:pPr>
            <a:r>
              <a:rPr lang="en-US">
                <a:ea typeface="ＭＳ Ｐゴシック" charset="0"/>
                <a:cs typeface="+mj-cs"/>
              </a:rPr>
              <a:t>TCP seq. numbers, </a:t>
            </a:r>
            <a:r>
              <a:rPr lang="en-US" sz="4000">
                <a:ea typeface="ＭＳ Ｐゴシック" charset="0"/>
              </a:rPr>
              <a:t>ACK</a:t>
            </a:r>
            <a:r>
              <a:rPr lang="en-US">
                <a:ea typeface="ＭＳ Ｐゴシック" charset="0"/>
                <a:cs typeface="+mj-cs"/>
              </a:rPr>
              <a:t>s</a:t>
            </a:r>
          </a:p>
        </p:txBody>
      </p:sp>
      <p:sp>
        <p:nvSpPr>
          <p:cNvPr id="61448" name="Text Box 7">
            <a:extLst>
              <a:ext uri="{FF2B5EF4-FFF2-40B4-BE49-F238E27FC236}">
                <a16:creationId xmlns:a16="http://schemas.microsoft.com/office/drawing/2014/main" id="{B005E75E-A7C7-4C69-9266-1AD5178172B3}"/>
              </a:ext>
            </a:extLst>
          </p:cNvPr>
          <p:cNvSpPr txBox="1">
            <a:spLocks noChangeArrowheads="1"/>
          </p:cNvSpPr>
          <p:nvPr/>
        </p:nvSpPr>
        <p:spPr bwMode="auto">
          <a:xfrm>
            <a:off x="4008439" y="2320926"/>
            <a:ext cx="809625" cy="7540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r">
              <a:lnSpc>
                <a:spcPct val="90000"/>
              </a:lnSpc>
            </a:pPr>
            <a:r>
              <a:rPr lang="en-US" altLang="en-US"/>
              <a:t>User</a:t>
            </a:r>
          </a:p>
          <a:p>
            <a:pPr algn="r">
              <a:lnSpc>
                <a:spcPct val="90000"/>
              </a:lnSpc>
            </a:pPr>
            <a:r>
              <a:rPr lang="en-US" altLang="en-US"/>
              <a:t>types</a:t>
            </a:r>
          </a:p>
          <a:p>
            <a:pPr algn="r">
              <a:lnSpc>
                <a:spcPct val="90000"/>
              </a:lnSpc>
            </a:pPr>
            <a:r>
              <a:rPr lang="ja-JP" altLang="en-US"/>
              <a:t>‘</a:t>
            </a:r>
            <a:r>
              <a:rPr lang="en-US" altLang="ja-JP"/>
              <a:t>C</a:t>
            </a:r>
            <a:r>
              <a:rPr lang="ja-JP" altLang="en-US"/>
              <a:t>’</a:t>
            </a:r>
            <a:endParaRPr lang="en-US" altLang="en-US" sz="1000"/>
          </a:p>
        </p:txBody>
      </p:sp>
      <p:sp>
        <p:nvSpPr>
          <p:cNvPr id="61449" name="Text Box 8">
            <a:extLst>
              <a:ext uri="{FF2B5EF4-FFF2-40B4-BE49-F238E27FC236}">
                <a16:creationId xmlns:a16="http://schemas.microsoft.com/office/drawing/2014/main" id="{7D33A687-9BED-4015-8D56-A49E19320AFE}"/>
              </a:ext>
            </a:extLst>
          </p:cNvPr>
          <p:cNvSpPr txBox="1">
            <a:spLocks noChangeArrowheads="1"/>
          </p:cNvSpPr>
          <p:nvPr/>
        </p:nvSpPr>
        <p:spPr bwMode="auto">
          <a:xfrm>
            <a:off x="3757613" y="3933826"/>
            <a:ext cx="1084262" cy="9747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r">
              <a:lnSpc>
                <a:spcPct val="90000"/>
              </a:lnSpc>
            </a:pPr>
            <a:r>
              <a:rPr lang="en-US" altLang="en-US"/>
              <a:t>host ACKs</a:t>
            </a:r>
          </a:p>
          <a:p>
            <a:pPr algn="r">
              <a:lnSpc>
                <a:spcPct val="90000"/>
              </a:lnSpc>
            </a:pPr>
            <a:r>
              <a:rPr lang="en-US" altLang="en-US"/>
              <a:t>receipt </a:t>
            </a:r>
          </a:p>
          <a:p>
            <a:pPr algn="r">
              <a:lnSpc>
                <a:spcPct val="90000"/>
              </a:lnSpc>
            </a:pPr>
            <a:r>
              <a:rPr lang="en-US" altLang="en-US"/>
              <a:t>of echoed</a:t>
            </a:r>
          </a:p>
          <a:p>
            <a:pPr algn="r">
              <a:lnSpc>
                <a:spcPct val="90000"/>
              </a:lnSpc>
            </a:pPr>
            <a:r>
              <a:rPr lang="ja-JP" altLang="en-US"/>
              <a:t>‘</a:t>
            </a:r>
            <a:r>
              <a:rPr lang="en-US" altLang="ja-JP"/>
              <a:t>C</a:t>
            </a:r>
            <a:r>
              <a:rPr lang="ja-JP" altLang="en-US"/>
              <a:t>’</a:t>
            </a:r>
            <a:endParaRPr lang="en-US" altLang="en-US" sz="1000"/>
          </a:p>
        </p:txBody>
      </p:sp>
      <p:sp>
        <p:nvSpPr>
          <p:cNvPr id="61450" name="Text Box 9">
            <a:extLst>
              <a:ext uri="{FF2B5EF4-FFF2-40B4-BE49-F238E27FC236}">
                <a16:creationId xmlns:a16="http://schemas.microsoft.com/office/drawing/2014/main" id="{F75876FB-3060-4365-91D8-E89A9ABA3376}"/>
              </a:ext>
            </a:extLst>
          </p:cNvPr>
          <p:cNvSpPr txBox="1">
            <a:spLocks noChangeArrowheads="1"/>
          </p:cNvSpPr>
          <p:nvPr/>
        </p:nvSpPr>
        <p:spPr bwMode="auto">
          <a:xfrm>
            <a:off x="7418389" y="3055938"/>
            <a:ext cx="1266693" cy="10772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r>
              <a:rPr lang="en-US" altLang="en-US"/>
              <a:t>host ACKs</a:t>
            </a:r>
          </a:p>
          <a:p>
            <a:pPr algn="l"/>
            <a:r>
              <a:rPr lang="en-US" altLang="en-US"/>
              <a:t>receipt of</a:t>
            </a:r>
          </a:p>
          <a:p>
            <a:pPr algn="l"/>
            <a:r>
              <a:rPr lang="ja-JP" altLang="en-US"/>
              <a:t>‘</a:t>
            </a:r>
            <a:r>
              <a:rPr lang="en-US" altLang="ja-JP"/>
              <a:t>C</a:t>
            </a:r>
            <a:r>
              <a:rPr lang="ja-JP" altLang="en-US"/>
              <a:t>’</a:t>
            </a:r>
            <a:r>
              <a:rPr lang="en-US" altLang="ja-JP"/>
              <a:t>, echoes</a:t>
            </a:r>
          </a:p>
          <a:p>
            <a:pPr algn="l"/>
            <a:r>
              <a:rPr lang="en-US" altLang="en-US"/>
              <a:t>back </a:t>
            </a:r>
            <a:r>
              <a:rPr lang="ja-JP" altLang="en-US"/>
              <a:t>‘</a:t>
            </a:r>
            <a:r>
              <a:rPr lang="en-US" altLang="ja-JP"/>
              <a:t>C</a:t>
            </a:r>
            <a:r>
              <a:rPr lang="ja-JP" altLang="en-US"/>
              <a:t>’</a:t>
            </a:r>
            <a:endParaRPr lang="en-US" altLang="en-US"/>
          </a:p>
        </p:txBody>
      </p:sp>
      <p:sp>
        <p:nvSpPr>
          <p:cNvPr id="61451" name="Line 10">
            <a:extLst>
              <a:ext uri="{FF2B5EF4-FFF2-40B4-BE49-F238E27FC236}">
                <a16:creationId xmlns:a16="http://schemas.microsoft.com/office/drawing/2014/main" id="{93F124D6-5DBE-4A41-9E6D-CF9D1FB3B8FA}"/>
              </a:ext>
            </a:extLst>
          </p:cNvPr>
          <p:cNvSpPr>
            <a:spLocks noChangeShapeType="1"/>
          </p:cNvSpPr>
          <p:nvPr/>
        </p:nvSpPr>
        <p:spPr bwMode="auto">
          <a:xfrm flipH="1">
            <a:off x="4808539" y="3487738"/>
            <a:ext cx="2554287" cy="80010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452" name="Text Box 11">
            <a:extLst>
              <a:ext uri="{FF2B5EF4-FFF2-40B4-BE49-F238E27FC236}">
                <a16:creationId xmlns:a16="http://schemas.microsoft.com/office/drawing/2014/main" id="{703E0EBF-726C-42B2-81CA-4CBA7A384859}"/>
              </a:ext>
            </a:extLst>
          </p:cNvPr>
          <p:cNvSpPr txBox="1">
            <a:spLocks noChangeArrowheads="1"/>
          </p:cNvSpPr>
          <p:nvPr/>
        </p:nvSpPr>
        <p:spPr bwMode="auto">
          <a:xfrm>
            <a:off x="5002213" y="5291138"/>
            <a:ext cx="2379662" cy="3667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solidFill>
                  <a:srgbClr val="000099"/>
                </a:solidFill>
              </a:rPr>
              <a:t>simple telnet scenario</a:t>
            </a:r>
            <a:endParaRPr lang="en-US" sz="1000">
              <a:solidFill>
                <a:srgbClr val="000099"/>
              </a:solidFill>
            </a:endParaRPr>
          </a:p>
        </p:txBody>
      </p:sp>
      <p:sp>
        <p:nvSpPr>
          <p:cNvPr id="61453" name="Text Box 13">
            <a:extLst>
              <a:ext uri="{FF2B5EF4-FFF2-40B4-BE49-F238E27FC236}">
                <a16:creationId xmlns:a16="http://schemas.microsoft.com/office/drawing/2014/main" id="{15E183DB-9862-48A9-B95A-91C12E11AF8F}"/>
              </a:ext>
            </a:extLst>
          </p:cNvPr>
          <p:cNvSpPr txBox="1">
            <a:spLocks noChangeArrowheads="1"/>
          </p:cNvSpPr>
          <p:nvPr/>
        </p:nvSpPr>
        <p:spPr bwMode="auto">
          <a:xfrm>
            <a:off x="6992938" y="1430338"/>
            <a:ext cx="773112"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B</a:t>
            </a:r>
          </a:p>
        </p:txBody>
      </p:sp>
      <p:sp>
        <p:nvSpPr>
          <p:cNvPr id="61454" name="Text Box 17">
            <a:extLst>
              <a:ext uri="{FF2B5EF4-FFF2-40B4-BE49-F238E27FC236}">
                <a16:creationId xmlns:a16="http://schemas.microsoft.com/office/drawing/2014/main" id="{C1BD81BF-EEBF-42E1-9A54-32237A16D0BB}"/>
              </a:ext>
            </a:extLst>
          </p:cNvPr>
          <p:cNvSpPr txBox="1">
            <a:spLocks noChangeArrowheads="1"/>
          </p:cNvSpPr>
          <p:nvPr/>
        </p:nvSpPr>
        <p:spPr bwMode="auto">
          <a:xfrm>
            <a:off x="4422776" y="1436688"/>
            <a:ext cx="782587" cy="33855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A</a:t>
            </a:r>
          </a:p>
        </p:txBody>
      </p:sp>
      <p:sp>
        <p:nvSpPr>
          <p:cNvPr id="61455" name="Rectangle 18">
            <a:extLst>
              <a:ext uri="{FF2B5EF4-FFF2-40B4-BE49-F238E27FC236}">
                <a16:creationId xmlns:a16="http://schemas.microsoft.com/office/drawing/2014/main" id="{F3A19AAB-F5FE-490C-893C-011D18415DD2}"/>
              </a:ext>
            </a:extLst>
          </p:cNvPr>
          <p:cNvSpPr>
            <a:spLocks noChangeArrowheads="1"/>
          </p:cNvSpPr>
          <p:nvPr/>
        </p:nvSpPr>
        <p:spPr bwMode="auto">
          <a:xfrm>
            <a:off x="5630864" y="2806701"/>
            <a:ext cx="814387" cy="37941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456" name="Text Box 19">
            <a:extLst>
              <a:ext uri="{FF2B5EF4-FFF2-40B4-BE49-F238E27FC236}">
                <a16:creationId xmlns:a16="http://schemas.microsoft.com/office/drawing/2014/main" id="{2DCB4498-ED7F-4BA0-8C08-FC4F9DE7D995}"/>
              </a:ext>
            </a:extLst>
          </p:cNvPr>
          <p:cNvSpPr txBox="1">
            <a:spLocks noChangeArrowheads="1"/>
          </p:cNvSpPr>
          <p:nvPr/>
        </p:nvSpPr>
        <p:spPr bwMode="auto">
          <a:xfrm>
            <a:off x="4922839" y="2859089"/>
            <a:ext cx="2547813"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r>
              <a:rPr lang="en-US" altLang="en-US" sz="1400"/>
              <a:t>Seq=42, ACK=79, data = </a:t>
            </a:r>
            <a:r>
              <a:rPr lang="ja-JP" altLang="en-US" sz="1400"/>
              <a:t>‘</a:t>
            </a:r>
            <a:r>
              <a:rPr lang="en-US" altLang="ja-JP" sz="1400"/>
              <a:t>C</a:t>
            </a:r>
            <a:r>
              <a:rPr lang="ja-JP" altLang="en-US" sz="1400"/>
              <a:t>’</a:t>
            </a:r>
            <a:endParaRPr lang="en-US" altLang="en-US" sz="1400"/>
          </a:p>
        </p:txBody>
      </p:sp>
      <p:sp>
        <p:nvSpPr>
          <p:cNvPr id="61457" name="Rectangle 20">
            <a:extLst>
              <a:ext uri="{FF2B5EF4-FFF2-40B4-BE49-F238E27FC236}">
                <a16:creationId xmlns:a16="http://schemas.microsoft.com/office/drawing/2014/main" id="{C91D485A-967A-4ADE-977B-9357925A70C1}"/>
              </a:ext>
            </a:extLst>
          </p:cNvPr>
          <p:cNvSpPr>
            <a:spLocks noChangeArrowheads="1"/>
          </p:cNvSpPr>
          <p:nvPr/>
        </p:nvSpPr>
        <p:spPr bwMode="auto">
          <a:xfrm>
            <a:off x="5665788" y="3765551"/>
            <a:ext cx="823912" cy="24606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458" name="Text Box 21">
            <a:extLst>
              <a:ext uri="{FF2B5EF4-FFF2-40B4-BE49-F238E27FC236}">
                <a16:creationId xmlns:a16="http://schemas.microsoft.com/office/drawing/2014/main" id="{DE8A79A1-D99A-47C4-8516-6D44060505C0}"/>
              </a:ext>
            </a:extLst>
          </p:cNvPr>
          <p:cNvSpPr txBox="1">
            <a:spLocks noChangeArrowheads="1"/>
          </p:cNvSpPr>
          <p:nvPr/>
        </p:nvSpPr>
        <p:spPr bwMode="auto">
          <a:xfrm>
            <a:off x="4926014" y="3754439"/>
            <a:ext cx="2529603"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r>
              <a:rPr lang="en-US" altLang="en-US" sz="1400">
                <a:latin typeface="Arial" panose="020B0604020202020204" pitchFamily="34" charset="0"/>
              </a:rPr>
              <a:t>Seq=79, ACK=43, data = </a:t>
            </a:r>
            <a:r>
              <a:rPr lang="ja-JP" altLang="en-US" sz="1400">
                <a:latin typeface="Arial" panose="020B0604020202020204" pitchFamily="34" charset="0"/>
              </a:rPr>
              <a:t>‘</a:t>
            </a:r>
            <a:r>
              <a:rPr lang="en-US" altLang="ja-JP" sz="1400">
                <a:latin typeface="Arial" panose="020B0604020202020204" pitchFamily="34" charset="0"/>
              </a:rPr>
              <a:t>C</a:t>
            </a:r>
            <a:r>
              <a:rPr lang="ja-JP" altLang="en-US" sz="1400">
                <a:latin typeface="Arial" panose="020B0604020202020204" pitchFamily="34" charset="0"/>
              </a:rPr>
              <a:t>’</a:t>
            </a:r>
            <a:endParaRPr lang="en-US" altLang="en-US" sz="1000">
              <a:latin typeface="Times New Roman" panose="02020603050405020304" pitchFamily="18" charset="0"/>
            </a:endParaRPr>
          </a:p>
        </p:txBody>
      </p:sp>
      <p:sp>
        <p:nvSpPr>
          <p:cNvPr id="61459" name="Rectangle 22">
            <a:extLst>
              <a:ext uri="{FF2B5EF4-FFF2-40B4-BE49-F238E27FC236}">
                <a16:creationId xmlns:a16="http://schemas.microsoft.com/office/drawing/2014/main" id="{D008EAE0-3555-4BF6-B993-CE5ED8E719A0}"/>
              </a:ext>
            </a:extLst>
          </p:cNvPr>
          <p:cNvSpPr>
            <a:spLocks noChangeArrowheads="1"/>
          </p:cNvSpPr>
          <p:nvPr/>
        </p:nvSpPr>
        <p:spPr bwMode="auto">
          <a:xfrm>
            <a:off x="5732463" y="4613275"/>
            <a:ext cx="958850" cy="3571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1460" name="Text Box 23">
            <a:extLst>
              <a:ext uri="{FF2B5EF4-FFF2-40B4-BE49-F238E27FC236}">
                <a16:creationId xmlns:a16="http://schemas.microsoft.com/office/drawing/2014/main" id="{C61DDAA0-6C64-46F7-8793-4507D8A5E18E}"/>
              </a:ext>
            </a:extLst>
          </p:cNvPr>
          <p:cNvSpPr txBox="1">
            <a:spLocks noChangeArrowheads="1"/>
          </p:cNvSpPr>
          <p:nvPr/>
        </p:nvSpPr>
        <p:spPr bwMode="auto">
          <a:xfrm>
            <a:off x="5411789" y="4627563"/>
            <a:ext cx="156527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400">
                <a:latin typeface="Arial" charset="0"/>
              </a:rPr>
              <a:t>Seq=43, ACK=80</a:t>
            </a:r>
            <a:endParaRPr lang="en-US" sz="1000">
              <a:latin typeface="Times New Roman" charset="0"/>
            </a:endParaRPr>
          </a:p>
        </p:txBody>
      </p:sp>
      <p:sp>
        <p:nvSpPr>
          <p:cNvPr id="61461" name="Line 24">
            <a:extLst>
              <a:ext uri="{FF2B5EF4-FFF2-40B4-BE49-F238E27FC236}">
                <a16:creationId xmlns:a16="http://schemas.microsoft.com/office/drawing/2014/main" id="{D4375840-C374-4D2E-B203-637E9E5C7FA0}"/>
              </a:ext>
            </a:extLst>
          </p:cNvPr>
          <p:cNvSpPr>
            <a:spLocks noChangeShapeType="1"/>
          </p:cNvSpPr>
          <p:nvPr/>
        </p:nvSpPr>
        <p:spPr bwMode="auto">
          <a:xfrm>
            <a:off x="4795838" y="2473326"/>
            <a:ext cx="0" cy="2587625"/>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1462" name="Line 25">
            <a:extLst>
              <a:ext uri="{FF2B5EF4-FFF2-40B4-BE49-F238E27FC236}">
                <a16:creationId xmlns:a16="http://schemas.microsoft.com/office/drawing/2014/main" id="{9D9A30CB-69EB-4C99-ABEB-EAB09E64BC35}"/>
              </a:ext>
            </a:extLst>
          </p:cNvPr>
          <p:cNvSpPr>
            <a:spLocks noChangeShapeType="1"/>
          </p:cNvSpPr>
          <p:nvPr/>
        </p:nvSpPr>
        <p:spPr bwMode="auto">
          <a:xfrm>
            <a:off x="7458075" y="2525714"/>
            <a:ext cx="0" cy="2587625"/>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76822" name="Group 27">
            <a:extLst>
              <a:ext uri="{FF2B5EF4-FFF2-40B4-BE49-F238E27FC236}">
                <a16:creationId xmlns:a16="http://schemas.microsoft.com/office/drawing/2014/main" id="{BB5D13E6-C79E-4295-81E5-6614EFF59FF0}"/>
              </a:ext>
            </a:extLst>
          </p:cNvPr>
          <p:cNvGrpSpPr>
            <a:grpSpLocks/>
          </p:cNvGrpSpPr>
          <p:nvPr/>
        </p:nvGrpSpPr>
        <p:grpSpPr bwMode="auto">
          <a:xfrm>
            <a:off x="4287838" y="1652589"/>
            <a:ext cx="755650" cy="782637"/>
            <a:chOff x="-44" y="1473"/>
            <a:chExt cx="981" cy="1105"/>
          </a:xfrm>
        </p:grpSpPr>
        <p:pic>
          <p:nvPicPr>
            <p:cNvPr id="76826" name="Picture 28" descr="desktop_computer_stylized_medium">
              <a:extLst>
                <a:ext uri="{FF2B5EF4-FFF2-40B4-BE49-F238E27FC236}">
                  <a16:creationId xmlns:a16="http://schemas.microsoft.com/office/drawing/2014/main" id="{60D83F1A-9D97-49A1-BEB7-F3DB67B11E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27" name="Freeform 29">
              <a:extLst>
                <a:ext uri="{FF2B5EF4-FFF2-40B4-BE49-F238E27FC236}">
                  <a16:creationId xmlns:a16="http://schemas.microsoft.com/office/drawing/2014/main" id="{82D09DBC-A6A8-400F-9AEA-861E20A6D0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76823" name="Group 30">
            <a:extLst>
              <a:ext uri="{FF2B5EF4-FFF2-40B4-BE49-F238E27FC236}">
                <a16:creationId xmlns:a16="http://schemas.microsoft.com/office/drawing/2014/main" id="{8D24BC35-5F3E-469D-BC10-103089927441}"/>
              </a:ext>
            </a:extLst>
          </p:cNvPr>
          <p:cNvGrpSpPr>
            <a:grpSpLocks/>
          </p:cNvGrpSpPr>
          <p:nvPr/>
        </p:nvGrpSpPr>
        <p:grpSpPr bwMode="auto">
          <a:xfrm flipH="1">
            <a:off x="7150100" y="1692276"/>
            <a:ext cx="788988" cy="862013"/>
            <a:chOff x="-44" y="1473"/>
            <a:chExt cx="981" cy="1105"/>
          </a:xfrm>
        </p:grpSpPr>
        <p:pic>
          <p:nvPicPr>
            <p:cNvPr id="76824" name="Picture 31" descr="desktop_computer_stylized_medium">
              <a:extLst>
                <a:ext uri="{FF2B5EF4-FFF2-40B4-BE49-F238E27FC236}">
                  <a16:creationId xmlns:a16="http://schemas.microsoft.com/office/drawing/2014/main" id="{3353B8F0-9E46-4851-B4F9-0BDC7176B1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25" name="Freeform 32">
              <a:extLst>
                <a:ext uri="{FF2B5EF4-FFF2-40B4-BE49-F238E27FC236}">
                  <a16:creationId xmlns:a16="http://schemas.microsoft.com/office/drawing/2014/main" id="{A9FD156C-6F14-46BB-AF58-641D75208E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extLst>
      <p:ext uri="{BB962C8B-B14F-4D97-AF65-F5344CB8AC3E}">
        <p14:creationId xmlns:p14="http://schemas.microsoft.com/office/powerpoint/2010/main" val="120520056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Footer Placeholder 3">
            <a:extLst>
              <a:ext uri="{FF2B5EF4-FFF2-40B4-BE49-F238E27FC236}">
                <a16:creationId xmlns:a16="http://schemas.microsoft.com/office/drawing/2014/main" id="{747C2ED0-19BC-4705-B37F-5FBBC69FBACF}"/>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69636" name="Rectangle 7">
            <a:extLst>
              <a:ext uri="{FF2B5EF4-FFF2-40B4-BE49-F238E27FC236}">
                <a16:creationId xmlns:a16="http://schemas.microsoft.com/office/drawing/2014/main" id="{B85B6FCE-DEF9-45D7-BB08-6E4FFEADF078}"/>
              </a:ext>
            </a:extLst>
          </p:cNvPr>
          <p:cNvSpPr>
            <a:spLocks noGrp="1" noChangeArrowheads="1"/>
          </p:cNvSpPr>
          <p:nvPr>
            <p:ph type="title"/>
          </p:nvPr>
        </p:nvSpPr>
        <p:spPr>
          <a:xfrm>
            <a:off x="2000250" y="238126"/>
            <a:ext cx="7772400" cy="904875"/>
          </a:xfrm>
        </p:spPr>
        <p:txBody>
          <a:bodyPr/>
          <a:lstStyle/>
          <a:p>
            <a:pPr>
              <a:defRPr/>
            </a:pPr>
            <a:r>
              <a:rPr lang="en-US" sz="4000">
                <a:ea typeface="ＭＳ Ｐゴシック" charset="0"/>
              </a:rPr>
              <a:t>TCP: retransmission scenarios</a:t>
            </a:r>
            <a:endParaRPr lang="en-US">
              <a:ea typeface="ＭＳ Ｐゴシック" charset="0"/>
              <a:cs typeface="+mj-cs"/>
            </a:endParaRPr>
          </a:p>
        </p:txBody>
      </p:sp>
      <p:sp>
        <p:nvSpPr>
          <p:cNvPr id="69637" name="Text Box 105">
            <a:extLst>
              <a:ext uri="{FF2B5EF4-FFF2-40B4-BE49-F238E27FC236}">
                <a16:creationId xmlns:a16="http://schemas.microsoft.com/office/drawing/2014/main" id="{736E1950-EDD4-4A4D-965B-ED626CD07AA0}"/>
              </a:ext>
            </a:extLst>
          </p:cNvPr>
          <p:cNvSpPr txBox="1">
            <a:spLocks noChangeArrowheads="1"/>
          </p:cNvSpPr>
          <p:nvPr/>
        </p:nvSpPr>
        <p:spPr bwMode="auto">
          <a:xfrm>
            <a:off x="2806701" y="5946776"/>
            <a:ext cx="1922463"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lost ACK scenario</a:t>
            </a:r>
            <a:endParaRPr lang="en-US" sz="1000"/>
          </a:p>
        </p:txBody>
      </p:sp>
      <p:sp>
        <p:nvSpPr>
          <p:cNvPr id="69638" name="Line 99">
            <a:extLst>
              <a:ext uri="{FF2B5EF4-FFF2-40B4-BE49-F238E27FC236}">
                <a16:creationId xmlns:a16="http://schemas.microsoft.com/office/drawing/2014/main" id="{2B952B2A-4067-4C07-A60C-9F720AA44A95}"/>
              </a:ext>
            </a:extLst>
          </p:cNvPr>
          <p:cNvSpPr>
            <a:spLocks noChangeShapeType="1"/>
          </p:cNvSpPr>
          <p:nvPr/>
        </p:nvSpPr>
        <p:spPr bwMode="auto">
          <a:xfrm>
            <a:off x="2589214" y="4184651"/>
            <a:ext cx="2351087" cy="506413"/>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39" name="Line 100">
            <a:extLst>
              <a:ext uri="{FF2B5EF4-FFF2-40B4-BE49-F238E27FC236}">
                <a16:creationId xmlns:a16="http://schemas.microsoft.com/office/drawing/2014/main" id="{112476E7-E398-4658-9520-710889ED0470}"/>
              </a:ext>
            </a:extLst>
          </p:cNvPr>
          <p:cNvSpPr>
            <a:spLocks noChangeShapeType="1"/>
          </p:cNvSpPr>
          <p:nvPr/>
        </p:nvSpPr>
        <p:spPr bwMode="auto">
          <a:xfrm>
            <a:off x="2601914" y="2416175"/>
            <a:ext cx="2346325" cy="57150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40" name="Line 104">
            <a:extLst>
              <a:ext uri="{FF2B5EF4-FFF2-40B4-BE49-F238E27FC236}">
                <a16:creationId xmlns:a16="http://schemas.microsoft.com/office/drawing/2014/main" id="{2A5A47CF-ED04-4BB6-8395-A3109B00D31F}"/>
              </a:ext>
            </a:extLst>
          </p:cNvPr>
          <p:cNvSpPr>
            <a:spLocks noChangeShapeType="1"/>
          </p:cNvSpPr>
          <p:nvPr/>
        </p:nvSpPr>
        <p:spPr bwMode="auto">
          <a:xfrm flipH="1">
            <a:off x="3638551" y="3078164"/>
            <a:ext cx="1273175" cy="427037"/>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41" name="Text Box 107">
            <a:extLst>
              <a:ext uri="{FF2B5EF4-FFF2-40B4-BE49-F238E27FC236}">
                <a16:creationId xmlns:a16="http://schemas.microsoft.com/office/drawing/2014/main" id="{66A864A5-46A6-463F-90E4-D99E4955DAC6}"/>
              </a:ext>
            </a:extLst>
          </p:cNvPr>
          <p:cNvSpPr txBox="1">
            <a:spLocks noChangeArrowheads="1"/>
          </p:cNvSpPr>
          <p:nvPr/>
        </p:nvSpPr>
        <p:spPr bwMode="auto">
          <a:xfrm>
            <a:off x="4540251" y="1257300"/>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B</a:t>
            </a:r>
          </a:p>
        </p:txBody>
      </p:sp>
      <p:sp>
        <p:nvSpPr>
          <p:cNvPr id="69642" name="Text Box 111">
            <a:extLst>
              <a:ext uri="{FF2B5EF4-FFF2-40B4-BE49-F238E27FC236}">
                <a16:creationId xmlns:a16="http://schemas.microsoft.com/office/drawing/2014/main" id="{5BCA419C-2D2A-4B1A-9507-6C3D25DABE04}"/>
              </a:ext>
            </a:extLst>
          </p:cNvPr>
          <p:cNvSpPr txBox="1">
            <a:spLocks noChangeArrowheads="1"/>
          </p:cNvSpPr>
          <p:nvPr/>
        </p:nvSpPr>
        <p:spPr bwMode="auto">
          <a:xfrm>
            <a:off x="2206625" y="1274763"/>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A</a:t>
            </a:r>
          </a:p>
        </p:txBody>
      </p:sp>
      <p:sp>
        <p:nvSpPr>
          <p:cNvPr id="69643" name="Rectangle 112">
            <a:extLst>
              <a:ext uri="{FF2B5EF4-FFF2-40B4-BE49-F238E27FC236}">
                <a16:creationId xmlns:a16="http://schemas.microsoft.com/office/drawing/2014/main" id="{9F1D021D-216D-46C2-9EAA-D335FD53F197}"/>
              </a:ext>
            </a:extLst>
          </p:cNvPr>
          <p:cNvSpPr>
            <a:spLocks noChangeArrowheads="1"/>
          </p:cNvSpPr>
          <p:nvPr/>
        </p:nvSpPr>
        <p:spPr bwMode="auto">
          <a:xfrm>
            <a:off x="3305175" y="2497139"/>
            <a:ext cx="869950" cy="40163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44" name="Text Box 113">
            <a:extLst>
              <a:ext uri="{FF2B5EF4-FFF2-40B4-BE49-F238E27FC236}">
                <a16:creationId xmlns:a16="http://schemas.microsoft.com/office/drawing/2014/main" id="{A7485F76-E315-424D-8A2D-3F415E773CF8}"/>
              </a:ext>
            </a:extLst>
          </p:cNvPr>
          <p:cNvSpPr txBox="1">
            <a:spLocks noChangeArrowheads="1"/>
          </p:cNvSpPr>
          <p:nvPr/>
        </p:nvSpPr>
        <p:spPr bwMode="auto">
          <a:xfrm>
            <a:off x="2746376" y="2549526"/>
            <a:ext cx="2106667"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Seq=92, 8 bytes of data</a:t>
            </a:r>
          </a:p>
        </p:txBody>
      </p:sp>
      <p:sp>
        <p:nvSpPr>
          <p:cNvPr id="69645" name="Rectangle 114">
            <a:extLst>
              <a:ext uri="{FF2B5EF4-FFF2-40B4-BE49-F238E27FC236}">
                <a16:creationId xmlns:a16="http://schemas.microsoft.com/office/drawing/2014/main" id="{7276E72D-A877-4414-97C9-023E0A762ED6}"/>
              </a:ext>
            </a:extLst>
          </p:cNvPr>
          <p:cNvSpPr>
            <a:spLocks noChangeArrowheads="1"/>
          </p:cNvSpPr>
          <p:nvPr/>
        </p:nvSpPr>
        <p:spPr bwMode="auto">
          <a:xfrm>
            <a:off x="3873501" y="3163888"/>
            <a:ext cx="747713" cy="24606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46" name="Text Box 115">
            <a:extLst>
              <a:ext uri="{FF2B5EF4-FFF2-40B4-BE49-F238E27FC236}">
                <a16:creationId xmlns:a16="http://schemas.microsoft.com/office/drawing/2014/main" id="{107DD2F1-EAF2-40C5-8A63-3D31C5B12FEB}"/>
              </a:ext>
            </a:extLst>
          </p:cNvPr>
          <p:cNvSpPr txBox="1">
            <a:spLocks noChangeArrowheads="1"/>
          </p:cNvSpPr>
          <p:nvPr/>
        </p:nvSpPr>
        <p:spPr bwMode="auto">
          <a:xfrm>
            <a:off x="3794126" y="3119438"/>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ACK=100</a:t>
            </a:r>
            <a:endParaRPr lang="en-US" sz="1000">
              <a:latin typeface="Times New Roman" charset="0"/>
            </a:endParaRPr>
          </a:p>
        </p:txBody>
      </p:sp>
      <p:sp>
        <p:nvSpPr>
          <p:cNvPr id="69647" name="Line 118">
            <a:extLst>
              <a:ext uri="{FF2B5EF4-FFF2-40B4-BE49-F238E27FC236}">
                <a16:creationId xmlns:a16="http://schemas.microsoft.com/office/drawing/2014/main" id="{3A8668DC-9058-4466-A797-305FD5F991DD}"/>
              </a:ext>
            </a:extLst>
          </p:cNvPr>
          <p:cNvSpPr>
            <a:spLocks noChangeShapeType="1"/>
          </p:cNvSpPr>
          <p:nvPr/>
        </p:nvSpPr>
        <p:spPr bwMode="auto">
          <a:xfrm>
            <a:off x="2581275" y="2174875"/>
            <a:ext cx="0" cy="3525838"/>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648" name="Line 119">
            <a:extLst>
              <a:ext uri="{FF2B5EF4-FFF2-40B4-BE49-F238E27FC236}">
                <a16:creationId xmlns:a16="http://schemas.microsoft.com/office/drawing/2014/main" id="{3583E142-B4AB-49E9-84C4-9BEC7AA1AAEE}"/>
              </a:ext>
            </a:extLst>
          </p:cNvPr>
          <p:cNvSpPr>
            <a:spLocks noChangeShapeType="1"/>
          </p:cNvSpPr>
          <p:nvPr/>
        </p:nvSpPr>
        <p:spPr bwMode="auto">
          <a:xfrm>
            <a:off x="5008563" y="2170114"/>
            <a:ext cx="0" cy="353853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649" name="Rectangle 122">
            <a:extLst>
              <a:ext uri="{FF2B5EF4-FFF2-40B4-BE49-F238E27FC236}">
                <a16:creationId xmlns:a16="http://schemas.microsoft.com/office/drawing/2014/main" id="{F11BB6D0-21B3-4D47-9025-0D48DFDB4D39}"/>
              </a:ext>
            </a:extLst>
          </p:cNvPr>
          <p:cNvSpPr>
            <a:spLocks noChangeArrowheads="1"/>
          </p:cNvSpPr>
          <p:nvPr/>
        </p:nvSpPr>
        <p:spPr bwMode="auto">
          <a:xfrm>
            <a:off x="3198813" y="4178301"/>
            <a:ext cx="989012" cy="43021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50" name="Text Box 123">
            <a:extLst>
              <a:ext uri="{FF2B5EF4-FFF2-40B4-BE49-F238E27FC236}">
                <a16:creationId xmlns:a16="http://schemas.microsoft.com/office/drawing/2014/main" id="{8E14AACF-E146-49EC-ACA2-1A1BF73E5CE0}"/>
              </a:ext>
            </a:extLst>
          </p:cNvPr>
          <p:cNvSpPr txBox="1">
            <a:spLocks noChangeArrowheads="1"/>
          </p:cNvSpPr>
          <p:nvPr/>
        </p:nvSpPr>
        <p:spPr bwMode="auto">
          <a:xfrm>
            <a:off x="2735264" y="4259264"/>
            <a:ext cx="2106667"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Seq=92, 8 bytes of data</a:t>
            </a:r>
          </a:p>
        </p:txBody>
      </p:sp>
      <p:sp>
        <p:nvSpPr>
          <p:cNvPr id="69651" name="Text Box 124">
            <a:extLst>
              <a:ext uri="{FF2B5EF4-FFF2-40B4-BE49-F238E27FC236}">
                <a16:creationId xmlns:a16="http://schemas.microsoft.com/office/drawing/2014/main" id="{5CC3030B-05D2-4080-B113-146468F5EFE0}"/>
              </a:ext>
            </a:extLst>
          </p:cNvPr>
          <p:cNvSpPr txBox="1">
            <a:spLocks noChangeArrowheads="1"/>
          </p:cNvSpPr>
          <p:nvPr/>
        </p:nvSpPr>
        <p:spPr bwMode="auto">
          <a:xfrm>
            <a:off x="3427414" y="3309939"/>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b="1">
                <a:solidFill>
                  <a:srgbClr val="FF0000"/>
                </a:solidFill>
              </a:rPr>
              <a:t>X</a:t>
            </a:r>
          </a:p>
        </p:txBody>
      </p:sp>
      <p:sp>
        <p:nvSpPr>
          <p:cNvPr id="69652" name="Text Box 126">
            <a:extLst>
              <a:ext uri="{FF2B5EF4-FFF2-40B4-BE49-F238E27FC236}">
                <a16:creationId xmlns:a16="http://schemas.microsoft.com/office/drawing/2014/main" id="{CCC1F99F-68FD-4738-B554-74C667C66319}"/>
              </a:ext>
            </a:extLst>
          </p:cNvPr>
          <p:cNvSpPr txBox="1">
            <a:spLocks noChangeArrowheads="1"/>
          </p:cNvSpPr>
          <p:nvPr/>
        </p:nvSpPr>
        <p:spPr bwMode="auto">
          <a:xfrm rot="10800000">
            <a:off x="2206596" y="2960820"/>
            <a:ext cx="400110" cy="6950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timeout</a:t>
            </a:r>
          </a:p>
        </p:txBody>
      </p:sp>
      <p:sp>
        <p:nvSpPr>
          <p:cNvPr id="69653" name="Line 127">
            <a:extLst>
              <a:ext uri="{FF2B5EF4-FFF2-40B4-BE49-F238E27FC236}">
                <a16:creationId xmlns:a16="http://schemas.microsoft.com/office/drawing/2014/main" id="{1C67A906-E544-4FC8-9892-044B68FEC17A}"/>
              </a:ext>
            </a:extLst>
          </p:cNvPr>
          <p:cNvSpPr>
            <a:spLocks noChangeShapeType="1"/>
          </p:cNvSpPr>
          <p:nvPr/>
        </p:nvSpPr>
        <p:spPr bwMode="auto">
          <a:xfrm flipH="1">
            <a:off x="2578100" y="4776789"/>
            <a:ext cx="2338388" cy="782637"/>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54" name="Rectangle 128">
            <a:extLst>
              <a:ext uri="{FF2B5EF4-FFF2-40B4-BE49-F238E27FC236}">
                <a16:creationId xmlns:a16="http://schemas.microsoft.com/office/drawing/2014/main" id="{C6F51B04-55CD-41DA-9BA9-427DFF552D27}"/>
              </a:ext>
            </a:extLst>
          </p:cNvPr>
          <p:cNvSpPr>
            <a:spLocks noChangeArrowheads="1"/>
          </p:cNvSpPr>
          <p:nvPr/>
        </p:nvSpPr>
        <p:spPr bwMode="auto">
          <a:xfrm>
            <a:off x="3411538" y="5033963"/>
            <a:ext cx="747712" cy="24606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55" name="Text Box 129">
            <a:extLst>
              <a:ext uri="{FF2B5EF4-FFF2-40B4-BE49-F238E27FC236}">
                <a16:creationId xmlns:a16="http://schemas.microsoft.com/office/drawing/2014/main" id="{52DEFE04-BEDF-45E9-A931-E9F16594F8C9}"/>
              </a:ext>
            </a:extLst>
          </p:cNvPr>
          <p:cNvSpPr txBox="1">
            <a:spLocks noChangeArrowheads="1"/>
          </p:cNvSpPr>
          <p:nvPr/>
        </p:nvSpPr>
        <p:spPr bwMode="auto">
          <a:xfrm>
            <a:off x="3332164" y="4989513"/>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ACK=100</a:t>
            </a:r>
            <a:endParaRPr lang="en-US" sz="1000">
              <a:latin typeface="Times New Roman" charset="0"/>
            </a:endParaRPr>
          </a:p>
        </p:txBody>
      </p:sp>
      <p:grpSp>
        <p:nvGrpSpPr>
          <p:cNvPr id="85015" name="Group 134">
            <a:extLst>
              <a:ext uri="{FF2B5EF4-FFF2-40B4-BE49-F238E27FC236}">
                <a16:creationId xmlns:a16="http://schemas.microsoft.com/office/drawing/2014/main" id="{9D697DD7-728E-4B53-A4F9-61BC011BB023}"/>
              </a:ext>
            </a:extLst>
          </p:cNvPr>
          <p:cNvGrpSpPr>
            <a:grpSpLocks/>
          </p:cNvGrpSpPr>
          <p:nvPr/>
        </p:nvGrpSpPr>
        <p:grpSpPr bwMode="auto">
          <a:xfrm>
            <a:off x="2349501" y="2420938"/>
            <a:ext cx="104775" cy="508000"/>
            <a:chOff x="3099" y="1749"/>
            <a:chExt cx="66" cy="320"/>
          </a:xfrm>
        </p:grpSpPr>
        <p:sp>
          <p:nvSpPr>
            <p:cNvPr id="69710" name="Line 132">
              <a:extLst>
                <a:ext uri="{FF2B5EF4-FFF2-40B4-BE49-F238E27FC236}">
                  <a16:creationId xmlns:a16="http://schemas.microsoft.com/office/drawing/2014/main" id="{F56A632F-106A-430E-A796-BBA9BBDB31DA}"/>
                </a:ext>
              </a:extLst>
            </p:cNvPr>
            <p:cNvSpPr>
              <a:spLocks noChangeShapeType="1"/>
            </p:cNvSpPr>
            <p:nvPr/>
          </p:nvSpPr>
          <p:spPr bwMode="auto">
            <a:xfrm flipV="1">
              <a:off x="3129" y="1749"/>
              <a:ext cx="0" cy="32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711" name="Line 133">
              <a:extLst>
                <a:ext uri="{FF2B5EF4-FFF2-40B4-BE49-F238E27FC236}">
                  <a16:creationId xmlns:a16="http://schemas.microsoft.com/office/drawing/2014/main" id="{86D5D91A-6CE9-47C8-AE10-842B5FD4BE5A}"/>
                </a:ext>
              </a:extLst>
            </p:cNvPr>
            <p:cNvSpPr>
              <a:spLocks noChangeShapeType="1"/>
            </p:cNvSpPr>
            <p:nvPr/>
          </p:nvSpPr>
          <p:spPr bwMode="auto">
            <a:xfrm>
              <a:off x="3099" y="1752"/>
              <a:ext cx="6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grpSp>
        <p:nvGrpSpPr>
          <p:cNvPr id="85016" name="Group 135">
            <a:extLst>
              <a:ext uri="{FF2B5EF4-FFF2-40B4-BE49-F238E27FC236}">
                <a16:creationId xmlns:a16="http://schemas.microsoft.com/office/drawing/2014/main" id="{5A722DCC-0A2C-487E-8D25-6BEDDECD850F}"/>
              </a:ext>
            </a:extLst>
          </p:cNvPr>
          <p:cNvGrpSpPr>
            <a:grpSpLocks/>
          </p:cNvGrpSpPr>
          <p:nvPr/>
        </p:nvGrpSpPr>
        <p:grpSpPr bwMode="auto">
          <a:xfrm rot="10800000">
            <a:off x="2344739" y="3663950"/>
            <a:ext cx="104775" cy="508000"/>
            <a:chOff x="3099" y="1749"/>
            <a:chExt cx="66" cy="320"/>
          </a:xfrm>
        </p:grpSpPr>
        <p:sp>
          <p:nvSpPr>
            <p:cNvPr id="69708" name="Line 136">
              <a:extLst>
                <a:ext uri="{FF2B5EF4-FFF2-40B4-BE49-F238E27FC236}">
                  <a16:creationId xmlns:a16="http://schemas.microsoft.com/office/drawing/2014/main" id="{944D4005-CFCB-4D28-AFEE-99D6CE4B7485}"/>
                </a:ext>
              </a:extLst>
            </p:cNvPr>
            <p:cNvSpPr>
              <a:spLocks noChangeShapeType="1"/>
            </p:cNvSpPr>
            <p:nvPr/>
          </p:nvSpPr>
          <p:spPr bwMode="auto">
            <a:xfrm flipV="1">
              <a:off x="3136" y="1756"/>
              <a:ext cx="0" cy="32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709" name="Line 137">
              <a:extLst>
                <a:ext uri="{FF2B5EF4-FFF2-40B4-BE49-F238E27FC236}">
                  <a16:creationId xmlns:a16="http://schemas.microsoft.com/office/drawing/2014/main" id="{158EE76A-967F-4B73-8970-7353494257AC}"/>
                </a:ext>
              </a:extLst>
            </p:cNvPr>
            <p:cNvSpPr>
              <a:spLocks noChangeShapeType="1"/>
            </p:cNvSpPr>
            <p:nvPr/>
          </p:nvSpPr>
          <p:spPr bwMode="auto">
            <a:xfrm>
              <a:off x="3106" y="1759"/>
              <a:ext cx="6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69658" name="Text Box 172">
            <a:extLst>
              <a:ext uri="{FF2B5EF4-FFF2-40B4-BE49-F238E27FC236}">
                <a16:creationId xmlns:a16="http://schemas.microsoft.com/office/drawing/2014/main" id="{1F1D0BA9-9F26-41AE-B825-0A1B3235E5C9}"/>
              </a:ext>
            </a:extLst>
          </p:cNvPr>
          <p:cNvSpPr txBox="1">
            <a:spLocks noChangeArrowheads="1"/>
          </p:cNvSpPr>
          <p:nvPr/>
        </p:nvSpPr>
        <p:spPr bwMode="auto">
          <a:xfrm>
            <a:off x="7469189" y="5953126"/>
            <a:ext cx="20732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premature timeout</a:t>
            </a:r>
            <a:endParaRPr lang="en-US" sz="1000"/>
          </a:p>
        </p:txBody>
      </p:sp>
      <p:sp>
        <p:nvSpPr>
          <p:cNvPr id="69659" name="Line 173">
            <a:extLst>
              <a:ext uri="{FF2B5EF4-FFF2-40B4-BE49-F238E27FC236}">
                <a16:creationId xmlns:a16="http://schemas.microsoft.com/office/drawing/2014/main" id="{335F9D53-5218-4F1F-9B0D-372CB9AF9369}"/>
              </a:ext>
            </a:extLst>
          </p:cNvPr>
          <p:cNvSpPr>
            <a:spLocks noChangeShapeType="1"/>
          </p:cNvSpPr>
          <p:nvPr/>
        </p:nvSpPr>
        <p:spPr bwMode="auto">
          <a:xfrm>
            <a:off x="7305676" y="4191001"/>
            <a:ext cx="2441575" cy="665163"/>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60" name="Line 174">
            <a:extLst>
              <a:ext uri="{FF2B5EF4-FFF2-40B4-BE49-F238E27FC236}">
                <a16:creationId xmlns:a16="http://schemas.microsoft.com/office/drawing/2014/main" id="{B484862C-3B49-47F0-8A02-D4E3EFB9B023}"/>
              </a:ext>
            </a:extLst>
          </p:cNvPr>
          <p:cNvSpPr>
            <a:spLocks noChangeShapeType="1"/>
          </p:cNvSpPr>
          <p:nvPr/>
        </p:nvSpPr>
        <p:spPr bwMode="auto">
          <a:xfrm>
            <a:off x="7339014" y="2422525"/>
            <a:ext cx="2346325" cy="57150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61" name="Line 175">
            <a:extLst>
              <a:ext uri="{FF2B5EF4-FFF2-40B4-BE49-F238E27FC236}">
                <a16:creationId xmlns:a16="http://schemas.microsoft.com/office/drawing/2014/main" id="{0C1EDD5B-A0B4-47DA-A1DD-9461B5E168A6}"/>
              </a:ext>
            </a:extLst>
          </p:cNvPr>
          <p:cNvSpPr>
            <a:spLocks noChangeShapeType="1"/>
          </p:cNvSpPr>
          <p:nvPr/>
        </p:nvSpPr>
        <p:spPr bwMode="auto">
          <a:xfrm flipH="1">
            <a:off x="7313613" y="3084514"/>
            <a:ext cx="2335212" cy="1589087"/>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62" name="Text Box 177">
            <a:extLst>
              <a:ext uri="{FF2B5EF4-FFF2-40B4-BE49-F238E27FC236}">
                <a16:creationId xmlns:a16="http://schemas.microsoft.com/office/drawing/2014/main" id="{5134A327-A6EB-45C0-A3A2-8DB2B507BED8}"/>
              </a:ext>
            </a:extLst>
          </p:cNvPr>
          <p:cNvSpPr txBox="1">
            <a:spLocks noChangeArrowheads="1"/>
          </p:cNvSpPr>
          <p:nvPr/>
        </p:nvSpPr>
        <p:spPr bwMode="auto">
          <a:xfrm>
            <a:off x="9277351" y="1263650"/>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B</a:t>
            </a:r>
          </a:p>
        </p:txBody>
      </p:sp>
      <p:sp>
        <p:nvSpPr>
          <p:cNvPr id="69663" name="Text Box 181">
            <a:extLst>
              <a:ext uri="{FF2B5EF4-FFF2-40B4-BE49-F238E27FC236}">
                <a16:creationId xmlns:a16="http://schemas.microsoft.com/office/drawing/2014/main" id="{AD50CA0F-325A-4FC1-8E01-153D79FDE6AD}"/>
              </a:ext>
            </a:extLst>
          </p:cNvPr>
          <p:cNvSpPr txBox="1">
            <a:spLocks noChangeArrowheads="1"/>
          </p:cNvSpPr>
          <p:nvPr/>
        </p:nvSpPr>
        <p:spPr bwMode="auto">
          <a:xfrm>
            <a:off x="6943725" y="1281113"/>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A</a:t>
            </a:r>
          </a:p>
        </p:txBody>
      </p:sp>
      <p:sp>
        <p:nvSpPr>
          <p:cNvPr id="69664" name="Rectangle 182">
            <a:extLst>
              <a:ext uri="{FF2B5EF4-FFF2-40B4-BE49-F238E27FC236}">
                <a16:creationId xmlns:a16="http://schemas.microsoft.com/office/drawing/2014/main" id="{23454BBA-A484-436D-A47D-7D31CEB04303}"/>
              </a:ext>
            </a:extLst>
          </p:cNvPr>
          <p:cNvSpPr>
            <a:spLocks noChangeArrowheads="1"/>
          </p:cNvSpPr>
          <p:nvPr/>
        </p:nvSpPr>
        <p:spPr bwMode="auto">
          <a:xfrm>
            <a:off x="8042275" y="2503489"/>
            <a:ext cx="869950" cy="40163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65" name="Text Box 183">
            <a:extLst>
              <a:ext uri="{FF2B5EF4-FFF2-40B4-BE49-F238E27FC236}">
                <a16:creationId xmlns:a16="http://schemas.microsoft.com/office/drawing/2014/main" id="{AAF5D527-0052-4E94-B84D-2E211F5E739B}"/>
              </a:ext>
            </a:extLst>
          </p:cNvPr>
          <p:cNvSpPr txBox="1">
            <a:spLocks noChangeArrowheads="1"/>
          </p:cNvSpPr>
          <p:nvPr/>
        </p:nvSpPr>
        <p:spPr bwMode="auto">
          <a:xfrm>
            <a:off x="7483476" y="2555876"/>
            <a:ext cx="2106667"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Seq=92, 8 bytes of data</a:t>
            </a:r>
          </a:p>
        </p:txBody>
      </p:sp>
      <p:grpSp>
        <p:nvGrpSpPr>
          <p:cNvPr id="85025" name="Group 202">
            <a:extLst>
              <a:ext uri="{FF2B5EF4-FFF2-40B4-BE49-F238E27FC236}">
                <a16:creationId xmlns:a16="http://schemas.microsoft.com/office/drawing/2014/main" id="{D4F2763C-694A-44EE-9682-C69290A4EC35}"/>
              </a:ext>
            </a:extLst>
          </p:cNvPr>
          <p:cNvGrpSpPr>
            <a:grpSpLocks/>
          </p:cNvGrpSpPr>
          <p:nvPr/>
        </p:nvGrpSpPr>
        <p:grpSpPr bwMode="auto">
          <a:xfrm>
            <a:off x="8215314" y="3576638"/>
            <a:ext cx="949325" cy="304800"/>
            <a:chOff x="4215" y="2253"/>
            <a:chExt cx="598" cy="192"/>
          </a:xfrm>
        </p:grpSpPr>
        <p:sp>
          <p:nvSpPr>
            <p:cNvPr id="69706" name="Rectangle 184">
              <a:extLst>
                <a:ext uri="{FF2B5EF4-FFF2-40B4-BE49-F238E27FC236}">
                  <a16:creationId xmlns:a16="http://schemas.microsoft.com/office/drawing/2014/main" id="{C6C6ECB7-B841-4B74-9FF7-74222108D1B6}"/>
                </a:ext>
              </a:extLst>
            </p:cNvPr>
            <p:cNvSpPr>
              <a:spLocks noChangeArrowheads="1"/>
            </p:cNvSpPr>
            <p:nvPr/>
          </p:nvSpPr>
          <p:spPr bwMode="auto">
            <a:xfrm>
              <a:off x="4265" y="2274"/>
              <a:ext cx="471" cy="15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707" name="Text Box 185">
              <a:extLst>
                <a:ext uri="{FF2B5EF4-FFF2-40B4-BE49-F238E27FC236}">
                  <a16:creationId xmlns:a16="http://schemas.microsoft.com/office/drawing/2014/main" id="{339E986C-772F-43E4-BBD5-76B87364F04E}"/>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ACK=100</a:t>
              </a:r>
              <a:endParaRPr lang="en-US" sz="1000">
                <a:latin typeface="Times New Roman" charset="0"/>
              </a:endParaRPr>
            </a:p>
          </p:txBody>
        </p:sp>
      </p:grpSp>
      <p:sp>
        <p:nvSpPr>
          <p:cNvPr id="69667" name="Line 186">
            <a:extLst>
              <a:ext uri="{FF2B5EF4-FFF2-40B4-BE49-F238E27FC236}">
                <a16:creationId xmlns:a16="http://schemas.microsoft.com/office/drawing/2014/main" id="{DD9E57FE-5EA4-4B92-BB45-83ABB5485C49}"/>
              </a:ext>
            </a:extLst>
          </p:cNvPr>
          <p:cNvSpPr>
            <a:spLocks noChangeShapeType="1"/>
          </p:cNvSpPr>
          <p:nvPr/>
        </p:nvSpPr>
        <p:spPr bwMode="auto">
          <a:xfrm>
            <a:off x="7318375" y="2181225"/>
            <a:ext cx="0" cy="3525838"/>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668" name="Line 187">
            <a:extLst>
              <a:ext uri="{FF2B5EF4-FFF2-40B4-BE49-F238E27FC236}">
                <a16:creationId xmlns:a16="http://schemas.microsoft.com/office/drawing/2014/main" id="{845F1B37-0D23-44B5-971D-601F89F4627D}"/>
              </a:ext>
            </a:extLst>
          </p:cNvPr>
          <p:cNvSpPr>
            <a:spLocks noChangeShapeType="1"/>
          </p:cNvSpPr>
          <p:nvPr/>
        </p:nvSpPr>
        <p:spPr bwMode="auto">
          <a:xfrm>
            <a:off x="9723438" y="2176464"/>
            <a:ext cx="0" cy="353853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669" name="Rectangle 188">
            <a:extLst>
              <a:ext uri="{FF2B5EF4-FFF2-40B4-BE49-F238E27FC236}">
                <a16:creationId xmlns:a16="http://schemas.microsoft.com/office/drawing/2014/main" id="{951612B4-D123-4CA2-A101-E0708B5AE586}"/>
              </a:ext>
            </a:extLst>
          </p:cNvPr>
          <p:cNvSpPr>
            <a:spLocks noChangeArrowheads="1"/>
          </p:cNvSpPr>
          <p:nvPr/>
        </p:nvSpPr>
        <p:spPr bwMode="auto">
          <a:xfrm>
            <a:off x="8331201" y="4308475"/>
            <a:ext cx="1057275" cy="508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70" name="Text Box 189">
            <a:extLst>
              <a:ext uri="{FF2B5EF4-FFF2-40B4-BE49-F238E27FC236}">
                <a16:creationId xmlns:a16="http://schemas.microsoft.com/office/drawing/2014/main" id="{D6C4A872-1CEE-427B-AF1B-57F68F152C4D}"/>
              </a:ext>
            </a:extLst>
          </p:cNvPr>
          <p:cNvSpPr txBox="1">
            <a:spLocks noChangeArrowheads="1"/>
          </p:cNvSpPr>
          <p:nvPr/>
        </p:nvSpPr>
        <p:spPr bwMode="auto">
          <a:xfrm>
            <a:off x="8251825" y="4341813"/>
            <a:ext cx="122309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400"/>
              <a:t>Seq=92,  8</a:t>
            </a:r>
          </a:p>
          <a:p>
            <a:pPr algn="l">
              <a:defRPr/>
            </a:pPr>
            <a:r>
              <a:rPr lang="en-US" sz="1400"/>
              <a:t>bytes of data</a:t>
            </a:r>
          </a:p>
        </p:txBody>
      </p:sp>
      <p:sp>
        <p:nvSpPr>
          <p:cNvPr id="69671" name="Text Box 191">
            <a:extLst>
              <a:ext uri="{FF2B5EF4-FFF2-40B4-BE49-F238E27FC236}">
                <a16:creationId xmlns:a16="http://schemas.microsoft.com/office/drawing/2014/main" id="{667641F8-A4D2-4B8D-A2E7-FF7BCB2B82CE}"/>
              </a:ext>
            </a:extLst>
          </p:cNvPr>
          <p:cNvSpPr txBox="1">
            <a:spLocks noChangeArrowheads="1"/>
          </p:cNvSpPr>
          <p:nvPr/>
        </p:nvSpPr>
        <p:spPr bwMode="auto">
          <a:xfrm rot="10800000">
            <a:off x="6943696" y="2967170"/>
            <a:ext cx="400110" cy="6950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timeout</a:t>
            </a:r>
          </a:p>
        </p:txBody>
      </p:sp>
      <p:sp>
        <p:nvSpPr>
          <p:cNvPr id="69672" name="Line 192">
            <a:extLst>
              <a:ext uri="{FF2B5EF4-FFF2-40B4-BE49-F238E27FC236}">
                <a16:creationId xmlns:a16="http://schemas.microsoft.com/office/drawing/2014/main" id="{6EAC472A-F57D-464F-B2AB-BD807BCFB927}"/>
              </a:ext>
            </a:extLst>
          </p:cNvPr>
          <p:cNvSpPr>
            <a:spLocks noChangeShapeType="1"/>
          </p:cNvSpPr>
          <p:nvPr/>
        </p:nvSpPr>
        <p:spPr bwMode="auto">
          <a:xfrm flipH="1">
            <a:off x="7337425" y="4894264"/>
            <a:ext cx="2338388" cy="782637"/>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73" name="Rectangle 193">
            <a:extLst>
              <a:ext uri="{FF2B5EF4-FFF2-40B4-BE49-F238E27FC236}">
                <a16:creationId xmlns:a16="http://schemas.microsoft.com/office/drawing/2014/main" id="{9CC4AA2E-F66C-4BE5-A956-5DBA664C1E47}"/>
              </a:ext>
            </a:extLst>
          </p:cNvPr>
          <p:cNvSpPr>
            <a:spLocks noChangeArrowheads="1"/>
          </p:cNvSpPr>
          <p:nvPr/>
        </p:nvSpPr>
        <p:spPr bwMode="auto">
          <a:xfrm>
            <a:off x="8170863" y="5151438"/>
            <a:ext cx="747712" cy="24606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74" name="Text Box 194">
            <a:extLst>
              <a:ext uri="{FF2B5EF4-FFF2-40B4-BE49-F238E27FC236}">
                <a16:creationId xmlns:a16="http://schemas.microsoft.com/office/drawing/2014/main" id="{C1EE4386-EBEB-4389-8446-79476CEFD441}"/>
              </a:ext>
            </a:extLst>
          </p:cNvPr>
          <p:cNvSpPr txBox="1">
            <a:spLocks noChangeArrowheads="1"/>
          </p:cNvSpPr>
          <p:nvPr/>
        </p:nvSpPr>
        <p:spPr bwMode="auto">
          <a:xfrm>
            <a:off x="8091489" y="5106988"/>
            <a:ext cx="949325"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ACK=120</a:t>
            </a:r>
            <a:endParaRPr lang="en-US" sz="1000">
              <a:latin typeface="Times New Roman" charset="0"/>
            </a:endParaRPr>
          </a:p>
        </p:txBody>
      </p:sp>
      <p:grpSp>
        <p:nvGrpSpPr>
          <p:cNvPr id="85034" name="Group 195">
            <a:extLst>
              <a:ext uri="{FF2B5EF4-FFF2-40B4-BE49-F238E27FC236}">
                <a16:creationId xmlns:a16="http://schemas.microsoft.com/office/drawing/2014/main" id="{2339573E-8B2C-440C-9290-C41AE27CFB44}"/>
              </a:ext>
            </a:extLst>
          </p:cNvPr>
          <p:cNvGrpSpPr>
            <a:grpSpLocks/>
          </p:cNvGrpSpPr>
          <p:nvPr/>
        </p:nvGrpSpPr>
        <p:grpSpPr bwMode="auto">
          <a:xfrm>
            <a:off x="7086601" y="2427288"/>
            <a:ext cx="104775" cy="508000"/>
            <a:chOff x="3099" y="1749"/>
            <a:chExt cx="66" cy="320"/>
          </a:xfrm>
        </p:grpSpPr>
        <p:sp>
          <p:nvSpPr>
            <p:cNvPr id="69704" name="Line 196">
              <a:extLst>
                <a:ext uri="{FF2B5EF4-FFF2-40B4-BE49-F238E27FC236}">
                  <a16:creationId xmlns:a16="http://schemas.microsoft.com/office/drawing/2014/main" id="{0CBE7B9F-CF66-4C71-9CFF-554F36844CAD}"/>
                </a:ext>
              </a:extLst>
            </p:cNvPr>
            <p:cNvSpPr>
              <a:spLocks noChangeShapeType="1"/>
            </p:cNvSpPr>
            <p:nvPr/>
          </p:nvSpPr>
          <p:spPr bwMode="auto">
            <a:xfrm flipV="1">
              <a:off x="3129" y="1749"/>
              <a:ext cx="0" cy="32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705" name="Line 197">
              <a:extLst>
                <a:ext uri="{FF2B5EF4-FFF2-40B4-BE49-F238E27FC236}">
                  <a16:creationId xmlns:a16="http://schemas.microsoft.com/office/drawing/2014/main" id="{8A409233-AD5F-4348-A774-BFCE01D2630F}"/>
                </a:ext>
              </a:extLst>
            </p:cNvPr>
            <p:cNvSpPr>
              <a:spLocks noChangeShapeType="1"/>
            </p:cNvSpPr>
            <p:nvPr/>
          </p:nvSpPr>
          <p:spPr bwMode="auto">
            <a:xfrm>
              <a:off x="3099" y="1752"/>
              <a:ext cx="6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grpSp>
        <p:nvGrpSpPr>
          <p:cNvPr id="85035" name="Group 198">
            <a:extLst>
              <a:ext uri="{FF2B5EF4-FFF2-40B4-BE49-F238E27FC236}">
                <a16:creationId xmlns:a16="http://schemas.microsoft.com/office/drawing/2014/main" id="{2D9A93AE-E20D-42B9-BB1D-945EFFC2FE4F}"/>
              </a:ext>
            </a:extLst>
          </p:cNvPr>
          <p:cNvGrpSpPr>
            <a:grpSpLocks/>
          </p:cNvGrpSpPr>
          <p:nvPr/>
        </p:nvGrpSpPr>
        <p:grpSpPr bwMode="auto">
          <a:xfrm rot="10800000">
            <a:off x="7081839" y="3670300"/>
            <a:ext cx="104775" cy="508000"/>
            <a:chOff x="3099" y="1749"/>
            <a:chExt cx="66" cy="320"/>
          </a:xfrm>
        </p:grpSpPr>
        <p:sp>
          <p:nvSpPr>
            <p:cNvPr id="69702" name="Line 199">
              <a:extLst>
                <a:ext uri="{FF2B5EF4-FFF2-40B4-BE49-F238E27FC236}">
                  <a16:creationId xmlns:a16="http://schemas.microsoft.com/office/drawing/2014/main" id="{AC3CAC49-0219-4110-9CD1-6451CEBD6E7F}"/>
                </a:ext>
              </a:extLst>
            </p:cNvPr>
            <p:cNvSpPr>
              <a:spLocks noChangeShapeType="1"/>
            </p:cNvSpPr>
            <p:nvPr/>
          </p:nvSpPr>
          <p:spPr bwMode="auto">
            <a:xfrm flipV="1">
              <a:off x="3137" y="1756"/>
              <a:ext cx="0" cy="32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69703" name="Line 200">
              <a:extLst>
                <a:ext uri="{FF2B5EF4-FFF2-40B4-BE49-F238E27FC236}">
                  <a16:creationId xmlns:a16="http://schemas.microsoft.com/office/drawing/2014/main" id="{0928EA47-82B4-44B9-97D8-27267107BB82}"/>
                </a:ext>
              </a:extLst>
            </p:cNvPr>
            <p:cNvSpPr>
              <a:spLocks noChangeShapeType="1"/>
            </p:cNvSpPr>
            <p:nvPr/>
          </p:nvSpPr>
          <p:spPr bwMode="auto">
            <a:xfrm>
              <a:off x="3107" y="1759"/>
              <a:ext cx="6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grpSp>
        <p:nvGrpSpPr>
          <p:cNvPr id="85036" name="Group 206">
            <a:extLst>
              <a:ext uri="{FF2B5EF4-FFF2-40B4-BE49-F238E27FC236}">
                <a16:creationId xmlns:a16="http://schemas.microsoft.com/office/drawing/2014/main" id="{0413B315-7093-4319-96B5-34963034896C}"/>
              </a:ext>
            </a:extLst>
          </p:cNvPr>
          <p:cNvGrpSpPr>
            <a:grpSpLocks/>
          </p:cNvGrpSpPr>
          <p:nvPr/>
        </p:nvGrpSpPr>
        <p:grpSpPr bwMode="auto">
          <a:xfrm>
            <a:off x="7324726" y="2808288"/>
            <a:ext cx="2346325" cy="571500"/>
            <a:chOff x="3759" y="1622"/>
            <a:chExt cx="1478" cy="360"/>
          </a:xfrm>
        </p:grpSpPr>
        <p:sp>
          <p:nvSpPr>
            <p:cNvPr id="69699" name="Line 203">
              <a:extLst>
                <a:ext uri="{FF2B5EF4-FFF2-40B4-BE49-F238E27FC236}">
                  <a16:creationId xmlns:a16="http://schemas.microsoft.com/office/drawing/2014/main" id="{8307DE72-5D26-4435-8D5F-3B462760712D}"/>
                </a:ext>
              </a:extLst>
            </p:cNvPr>
            <p:cNvSpPr>
              <a:spLocks noChangeShapeType="1"/>
            </p:cNvSpPr>
            <p:nvPr/>
          </p:nvSpPr>
          <p:spPr bwMode="auto">
            <a:xfrm>
              <a:off x="3759" y="1622"/>
              <a:ext cx="1478" cy="36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700" name="Rectangle 204">
              <a:extLst>
                <a:ext uri="{FF2B5EF4-FFF2-40B4-BE49-F238E27FC236}">
                  <a16:creationId xmlns:a16="http://schemas.microsoft.com/office/drawing/2014/main" id="{D11D1ECD-EDD5-440B-87CE-6ECC73A5C896}"/>
                </a:ext>
              </a:extLst>
            </p:cNvPr>
            <p:cNvSpPr>
              <a:spLocks noChangeArrowheads="1"/>
            </p:cNvSpPr>
            <p:nvPr/>
          </p:nvSpPr>
          <p:spPr bwMode="auto">
            <a:xfrm>
              <a:off x="4202" y="1673"/>
              <a:ext cx="548" cy="25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701" name="Text Box 205">
              <a:extLst>
                <a:ext uri="{FF2B5EF4-FFF2-40B4-BE49-F238E27FC236}">
                  <a16:creationId xmlns:a16="http://schemas.microsoft.com/office/drawing/2014/main" id="{0959BC69-E4C8-4AA7-B9F7-EB1F442A7022}"/>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Seq=100, 20 bytes of data</a:t>
              </a:r>
            </a:p>
          </p:txBody>
        </p:sp>
      </p:grpSp>
      <p:sp>
        <p:nvSpPr>
          <p:cNvPr id="69678" name="Line 207">
            <a:extLst>
              <a:ext uri="{FF2B5EF4-FFF2-40B4-BE49-F238E27FC236}">
                <a16:creationId xmlns:a16="http://schemas.microsoft.com/office/drawing/2014/main" id="{6848A5A3-62B8-45D9-8CB6-60BB5EB61BEA}"/>
              </a:ext>
            </a:extLst>
          </p:cNvPr>
          <p:cNvSpPr>
            <a:spLocks noChangeShapeType="1"/>
          </p:cNvSpPr>
          <p:nvPr/>
        </p:nvSpPr>
        <p:spPr bwMode="auto">
          <a:xfrm flipH="1">
            <a:off x="7318376" y="3440114"/>
            <a:ext cx="2335213" cy="1589087"/>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85038" name="Group 208">
            <a:extLst>
              <a:ext uri="{FF2B5EF4-FFF2-40B4-BE49-F238E27FC236}">
                <a16:creationId xmlns:a16="http://schemas.microsoft.com/office/drawing/2014/main" id="{6C0AD89E-60BC-4F0B-9A93-CA5FDE237042}"/>
              </a:ext>
            </a:extLst>
          </p:cNvPr>
          <p:cNvGrpSpPr>
            <a:grpSpLocks/>
          </p:cNvGrpSpPr>
          <p:nvPr/>
        </p:nvGrpSpPr>
        <p:grpSpPr bwMode="auto">
          <a:xfrm>
            <a:off x="8455026" y="3852863"/>
            <a:ext cx="949325" cy="304800"/>
            <a:chOff x="4215" y="2253"/>
            <a:chExt cx="598" cy="192"/>
          </a:xfrm>
        </p:grpSpPr>
        <p:sp>
          <p:nvSpPr>
            <p:cNvPr id="69697" name="Rectangle 209">
              <a:extLst>
                <a:ext uri="{FF2B5EF4-FFF2-40B4-BE49-F238E27FC236}">
                  <a16:creationId xmlns:a16="http://schemas.microsoft.com/office/drawing/2014/main" id="{7E031A8D-E037-4BDB-BCCE-CCDD45FF6E6A}"/>
                </a:ext>
              </a:extLst>
            </p:cNvPr>
            <p:cNvSpPr>
              <a:spLocks noChangeArrowheads="1"/>
            </p:cNvSpPr>
            <p:nvPr/>
          </p:nvSpPr>
          <p:spPr bwMode="auto">
            <a:xfrm>
              <a:off x="4265" y="2274"/>
              <a:ext cx="471" cy="15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69698" name="Text Box 210">
              <a:extLst>
                <a:ext uri="{FF2B5EF4-FFF2-40B4-BE49-F238E27FC236}">
                  <a16:creationId xmlns:a16="http://schemas.microsoft.com/office/drawing/2014/main" id="{92E33535-76E5-4B01-AF0D-E774449CCD07}"/>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ACK=120</a:t>
              </a:r>
              <a:endParaRPr lang="en-US" sz="1000">
                <a:latin typeface="Times New Roman" charset="0"/>
              </a:endParaRPr>
            </a:p>
          </p:txBody>
        </p:sp>
      </p:grpSp>
      <p:sp>
        <p:nvSpPr>
          <p:cNvPr id="69680" name="Text Box 211">
            <a:extLst>
              <a:ext uri="{FF2B5EF4-FFF2-40B4-BE49-F238E27FC236}">
                <a16:creationId xmlns:a16="http://schemas.microsoft.com/office/drawing/2014/main" id="{71655F69-F539-4DCB-8395-63091FF907FA}"/>
              </a:ext>
            </a:extLst>
          </p:cNvPr>
          <p:cNvSpPr txBox="1">
            <a:spLocks noChangeArrowheads="1"/>
          </p:cNvSpPr>
          <p:nvPr/>
        </p:nvSpPr>
        <p:spPr bwMode="auto">
          <a:xfrm>
            <a:off x="5951538" y="449580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SendBase=100</a:t>
            </a:r>
          </a:p>
        </p:txBody>
      </p:sp>
      <p:sp>
        <p:nvSpPr>
          <p:cNvPr id="69681" name="Text Box 212">
            <a:extLst>
              <a:ext uri="{FF2B5EF4-FFF2-40B4-BE49-F238E27FC236}">
                <a16:creationId xmlns:a16="http://schemas.microsoft.com/office/drawing/2014/main" id="{C0EA4E17-9A57-4594-8AFB-552BF849D72C}"/>
              </a:ext>
            </a:extLst>
          </p:cNvPr>
          <p:cNvSpPr txBox="1">
            <a:spLocks noChangeArrowheads="1"/>
          </p:cNvSpPr>
          <p:nvPr/>
        </p:nvSpPr>
        <p:spPr bwMode="auto">
          <a:xfrm>
            <a:off x="5970588" y="4837113"/>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SendBase=120</a:t>
            </a:r>
          </a:p>
        </p:txBody>
      </p:sp>
      <p:sp>
        <p:nvSpPr>
          <p:cNvPr id="69682" name="Text Box 213">
            <a:extLst>
              <a:ext uri="{FF2B5EF4-FFF2-40B4-BE49-F238E27FC236}">
                <a16:creationId xmlns:a16="http://schemas.microsoft.com/office/drawing/2014/main" id="{E21FC904-AB50-42E5-AE8E-E17695147373}"/>
              </a:ext>
            </a:extLst>
          </p:cNvPr>
          <p:cNvSpPr txBox="1">
            <a:spLocks noChangeArrowheads="1"/>
          </p:cNvSpPr>
          <p:nvPr/>
        </p:nvSpPr>
        <p:spPr bwMode="auto">
          <a:xfrm>
            <a:off x="5989638" y="5511800"/>
            <a:ext cx="136366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SendBase=120</a:t>
            </a:r>
          </a:p>
        </p:txBody>
      </p:sp>
      <p:sp>
        <p:nvSpPr>
          <p:cNvPr id="69683" name="Text Box 214">
            <a:extLst>
              <a:ext uri="{FF2B5EF4-FFF2-40B4-BE49-F238E27FC236}">
                <a16:creationId xmlns:a16="http://schemas.microsoft.com/office/drawing/2014/main" id="{04E0C6CB-50F1-46F1-B28A-E4C964D5B178}"/>
              </a:ext>
            </a:extLst>
          </p:cNvPr>
          <p:cNvSpPr txBox="1">
            <a:spLocks noChangeArrowheads="1"/>
          </p:cNvSpPr>
          <p:nvPr/>
        </p:nvSpPr>
        <p:spPr bwMode="auto">
          <a:xfrm>
            <a:off x="6016626" y="2266950"/>
            <a:ext cx="1266825"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SendBase=92</a:t>
            </a:r>
          </a:p>
        </p:txBody>
      </p:sp>
      <p:pic>
        <p:nvPicPr>
          <p:cNvPr id="85043" name="Picture 218" descr="underline_base">
            <a:extLst>
              <a:ext uri="{FF2B5EF4-FFF2-40B4-BE49-F238E27FC236}">
                <a16:creationId xmlns:a16="http://schemas.microsoft.com/office/drawing/2014/main" id="{D82B77FD-1C24-46C9-8C79-7E2EFE1DBF2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8838" y="912814"/>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5044" name="Group 219">
            <a:extLst>
              <a:ext uri="{FF2B5EF4-FFF2-40B4-BE49-F238E27FC236}">
                <a16:creationId xmlns:a16="http://schemas.microsoft.com/office/drawing/2014/main" id="{36BC4718-47D2-408C-B34D-1E6B4F4E262F}"/>
              </a:ext>
            </a:extLst>
          </p:cNvPr>
          <p:cNvGrpSpPr>
            <a:grpSpLocks/>
          </p:cNvGrpSpPr>
          <p:nvPr/>
        </p:nvGrpSpPr>
        <p:grpSpPr bwMode="auto">
          <a:xfrm>
            <a:off x="6896100" y="1543050"/>
            <a:ext cx="630238" cy="533400"/>
            <a:chOff x="-44" y="1473"/>
            <a:chExt cx="981" cy="1105"/>
          </a:xfrm>
        </p:grpSpPr>
        <p:pic>
          <p:nvPicPr>
            <p:cNvPr id="85054" name="Picture 220" descr="desktop_computer_stylized_medium">
              <a:extLst>
                <a:ext uri="{FF2B5EF4-FFF2-40B4-BE49-F238E27FC236}">
                  <a16:creationId xmlns:a16="http://schemas.microsoft.com/office/drawing/2014/main" id="{83174AE2-587A-4433-B531-20D701D21A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5" name="Freeform 221">
              <a:extLst>
                <a:ext uri="{FF2B5EF4-FFF2-40B4-BE49-F238E27FC236}">
                  <a16:creationId xmlns:a16="http://schemas.microsoft.com/office/drawing/2014/main" id="{92E6D8F3-A5E1-401A-AC31-6497DA3F4EB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85045" name="Group 225">
            <a:extLst>
              <a:ext uri="{FF2B5EF4-FFF2-40B4-BE49-F238E27FC236}">
                <a16:creationId xmlns:a16="http://schemas.microsoft.com/office/drawing/2014/main" id="{04FD4C77-22E0-4A82-9C3B-A229E7F480E3}"/>
              </a:ext>
            </a:extLst>
          </p:cNvPr>
          <p:cNvGrpSpPr>
            <a:grpSpLocks/>
          </p:cNvGrpSpPr>
          <p:nvPr/>
        </p:nvGrpSpPr>
        <p:grpSpPr bwMode="auto">
          <a:xfrm flipH="1">
            <a:off x="9463089" y="1549400"/>
            <a:ext cx="631825" cy="622300"/>
            <a:chOff x="-44" y="1473"/>
            <a:chExt cx="981" cy="1105"/>
          </a:xfrm>
        </p:grpSpPr>
        <p:pic>
          <p:nvPicPr>
            <p:cNvPr id="85052" name="Picture 226" descr="desktop_computer_stylized_medium">
              <a:extLst>
                <a:ext uri="{FF2B5EF4-FFF2-40B4-BE49-F238E27FC236}">
                  <a16:creationId xmlns:a16="http://schemas.microsoft.com/office/drawing/2014/main" id="{B79B9580-0FD5-42A6-BDA3-374784D278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3" name="Freeform 227">
              <a:extLst>
                <a:ext uri="{FF2B5EF4-FFF2-40B4-BE49-F238E27FC236}">
                  <a16:creationId xmlns:a16="http://schemas.microsoft.com/office/drawing/2014/main" id="{2622E408-6DBC-4B41-862A-EDF82D0DFE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85046" name="Group 228">
            <a:extLst>
              <a:ext uri="{FF2B5EF4-FFF2-40B4-BE49-F238E27FC236}">
                <a16:creationId xmlns:a16="http://schemas.microsoft.com/office/drawing/2014/main" id="{45E896D1-0ED8-4C02-85C6-6616291CA7B0}"/>
              </a:ext>
            </a:extLst>
          </p:cNvPr>
          <p:cNvGrpSpPr>
            <a:grpSpLocks/>
          </p:cNvGrpSpPr>
          <p:nvPr/>
        </p:nvGrpSpPr>
        <p:grpSpPr bwMode="auto">
          <a:xfrm>
            <a:off x="2171700" y="1547813"/>
            <a:ext cx="630238" cy="533400"/>
            <a:chOff x="-44" y="1473"/>
            <a:chExt cx="981" cy="1105"/>
          </a:xfrm>
        </p:grpSpPr>
        <p:pic>
          <p:nvPicPr>
            <p:cNvPr id="85050" name="Picture 229" descr="desktop_computer_stylized_medium">
              <a:extLst>
                <a:ext uri="{FF2B5EF4-FFF2-40B4-BE49-F238E27FC236}">
                  <a16:creationId xmlns:a16="http://schemas.microsoft.com/office/drawing/2014/main" id="{42FDEEA8-D054-4030-9F24-713AB9B97B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1" name="Freeform 230">
              <a:extLst>
                <a:ext uri="{FF2B5EF4-FFF2-40B4-BE49-F238E27FC236}">
                  <a16:creationId xmlns:a16="http://schemas.microsoft.com/office/drawing/2014/main" id="{0EFFCB51-8CE8-4517-81AE-74E247AF15F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85047" name="Group 231">
            <a:extLst>
              <a:ext uri="{FF2B5EF4-FFF2-40B4-BE49-F238E27FC236}">
                <a16:creationId xmlns:a16="http://schemas.microsoft.com/office/drawing/2014/main" id="{6C1267D3-3919-4A76-86F2-E1C3C925944F}"/>
              </a:ext>
            </a:extLst>
          </p:cNvPr>
          <p:cNvGrpSpPr>
            <a:grpSpLocks/>
          </p:cNvGrpSpPr>
          <p:nvPr/>
        </p:nvGrpSpPr>
        <p:grpSpPr bwMode="auto">
          <a:xfrm flipH="1">
            <a:off x="4749801" y="1531939"/>
            <a:ext cx="709613" cy="600075"/>
            <a:chOff x="-44" y="1473"/>
            <a:chExt cx="981" cy="1105"/>
          </a:xfrm>
        </p:grpSpPr>
        <p:pic>
          <p:nvPicPr>
            <p:cNvPr id="85048" name="Picture 232" descr="desktop_computer_stylized_medium">
              <a:extLst>
                <a:ext uri="{FF2B5EF4-FFF2-40B4-BE49-F238E27FC236}">
                  <a16:creationId xmlns:a16="http://schemas.microsoft.com/office/drawing/2014/main" id="{A48C5268-F8FB-498C-99EF-7181DCA649A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49" name="Freeform 233">
              <a:extLst>
                <a:ext uri="{FF2B5EF4-FFF2-40B4-BE49-F238E27FC236}">
                  <a16:creationId xmlns:a16="http://schemas.microsoft.com/office/drawing/2014/main" id="{B73BB0F2-53A7-4037-BB70-09FDE188336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extLst>
      <p:ext uri="{BB962C8B-B14F-4D97-AF65-F5344CB8AC3E}">
        <p14:creationId xmlns:p14="http://schemas.microsoft.com/office/powerpoint/2010/main" val="41786866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Footer Placeholder 3">
            <a:extLst>
              <a:ext uri="{FF2B5EF4-FFF2-40B4-BE49-F238E27FC236}">
                <a16:creationId xmlns:a16="http://schemas.microsoft.com/office/drawing/2014/main" id="{FDA9CE5E-971C-4B90-B6C3-47BFF4E61298}"/>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70660" name="Rectangle 2">
            <a:extLst>
              <a:ext uri="{FF2B5EF4-FFF2-40B4-BE49-F238E27FC236}">
                <a16:creationId xmlns:a16="http://schemas.microsoft.com/office/drawing/2014/main" id="{6BDAB629-7845-49AC-BB2B-194556070828}"/>
              </a:ext>
            </a:extLst>
          </p:cNvPr>
          <p:cNvSpPr>
            <a:spLocks noGrp="1" noChangeArrowheads="1"/>
          </p:cNvSpPr>
          <p:nvPr>
            <p:ph type="title"/>
          </p:nvPr>
        </p:nvSpPr>
        <p:spPr>
          <a:xfrm>
            <a:off x="2000250" y="238126"/>
            <a:ext cx="7772400" cy="904875"/>
          </a:xfrm>
        </p:spPr>
        <p:txBody>
          <a:bodyPr/>
          <a:lstStyle/>
          <a:p>
            <a:pPr>
              <a:defRPr/>
            </a:pPr>
            <a:r>
              <a:rPr lang="en-US" sz="4000">
                <a:ea typeface="ＭＳ Ｐゴシック" charset="0"/>
              </a:rPr>
              <a:t>TCP: retransmission scenarios</a:t>
            </a:r>
            <a:endParaRPr lang="en-US">
              <a:ea typeface="ＭＳ Ｐゴシック" charset="0"/>
              <a:cs typeface="+mj-cs"/>
            </a:endParaRPr>
          </a:p>
        </p:txBody>
      </p:sp>
      <p:sp>
        <p:nvSpPr>
          <p:cNvPr id="70661" name="Text Box 22">
            <a:extLst>
              <a:ext uri="{FF2B5EF4-FFF2-40B4-BE49-F238E27FC236}">
                <a16:creationId xmlns:a16="http://schemas.microsoft.com/office/drawing/2014/main" id="{D8F42F26-3232-446E-8631-5A6388C4AA0A}"/>
              </a:ext>
            </a:extLst>
          </p:cNvPr>
          <p:cNvSpPr txBox="1">
            <a:spLocks noChangeArrowheads="1"/>
          </p:cNvSpPr>
          <p:nvPr/>
        </p:nvSpPr>
        <p:spPr bwMode="auto">
          <a:xfrm>
            <a:off x="3482976" y="3468689"/>
            <a:ext cx="35877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b="1">
                <a:solidFill>
                  <a:srgbClr val="FF0000"/>
                </a:solidFill>
              </a:rPr>
              <a:t>X</a:t>
            </a:r>
          </a:p>
        </p:txBody>
      </p:sp>
      <p:sp>
        <p:nvSpPr>
          <p:cNvPr id="70662" name="Text Box 34">
            <a:extLst>
              <a:ext uri="{FF2B5EF4-FFF2-40B4-BE49-F238E27FC236}">
                <a16:creationId xmlns:a16="http://schemas.microsoft.com/office/drawing/2014/main" id="{C47D107F-DC8A-4DDD-8004-A3BE0F58E6BD}"/>
              </a:ext>
            </a:extLst>
          </p:cNvPr>
          <p:cNvSpPr txBox="1">
            <a:spLocks noChangeArrowheads="1"/>
          </p:cNvSpPr>
          <p:nvPr/>
        </p:nvSpPr>
        <p:spPr bwMode="auto">
          <a:xfrm>
            <a:off x="3163888" y="5975351"/>
            <a:ext cx="175101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800"/>
              <a:t>cumulative ACK</a:t>
            </a:r>
            <a:endParaRPr lang="en-US" sz="1000"/>
          </a:p>
        </p:txBody>
      </p:sp>
      <p:sp>
        <p:nvSpPr>
          <p:cNvPr id="70663" name="Line 35">
            <a:extLst>
              <a:ext uri="{FF2B5EF4-FFF2-40B4-BE49-F238E27FC236}">
                <a16:creationId xmlns:a16="http://schemas.microsoft.com/office/drawing/2014/main" id="{BCDD775E-6CA3-4923-B1AF-439FC1325CF2}"/>
              </a:ext>
            </a:extLst>
          </p:cNvPr>
          <p:cNvSpPr>
            <a:spLocks noChangeShapeType="1"/>
          </p:cNvSpPr>
          <p:nvPr/>
        </p:nvSpPr>
        <p:spPr bwMode="auto">
          <a:xfrm>
            <a:off x="2892426" y="4540251"/>
            <a:ext cx="2441575" cy="665163"/>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64" name="Line 36">
            <a:extLst>
              <a:ext uri="{FF2B5EF4-FFF2-40B4-BE49-F238E27FC236}">
                <a16:creationId xmlns:a16="http://schemas.microsoft.com/office/drawing/2014/main" id="{D563F984-D3D2-479C-8616-FC7D13AD166E}"/>
              </a:ext>
            </a:extLst>
          </p:cNvPr>
          <p:cNvSpPr>
            <a:spLocks noChangeShapeType="1"/>
          </p:cNvSpPr>
          <p:nvPr/>
        </p:nvSpPr>
        <p:spPr bwMode="auto">
          <a:xfrm>
            <a:off x="2868614" y="2444750"/>
            <a:ext cx="2346325" cy="57150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65" name="Line 37">
            <a:extLst>
              <a:ext uri="{FF2B5EF4-FFF2-40B4-BE49-F238E27FC236}">
                <a16:creationId xmlns:a16="http://schemas.microsoft.com/office/drawing/2014/main" id="{55EA9F88-FE83-484E-85E4-94C24D560847}"/>
              </a:ext>
            </a:extLst>
          </p:cNvPr>
          <p:cNvSpPr>
            <a:spLocks noChangeShapeType="1"/>
          </p:cNvSpPr>
          <p:nvPr/>
        </p:nvSpPr>
        <p:spPr bwMode="auto">
          <a:xfrm flipH="1">
            <a:off x="3746501" y="3106739"/>
            <a:ext cx="1431925" cy="573087"/>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66" name="Text Box 39">
            <a:extLst>
              <a:ext uri="{FF2B5EF4-FFF2-40B4-BE49-F238E27FC236}">
                <a16:creationId xmlns:a16="http://schemas.microsoft.com/office/drawing/2014/main" id="{316F21A8-A813-4313-A34F-2138DA751FBF}"/>
              </a:ext>
            </a:extLst>
          </p:cNvPr>
          <p:cNvSpPr txBox="1">
            <a:spLocks noChangeArrowheads="1"/>
          </p:cNvSpPr>
          <p:nvPr/>
        </p:nvSpPr>
        <p:spPr bwMode="auto">
          <a:xfrm>
            <a:off x="4794251" y="1273175"/>
            <a:ext cx="773113"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B</a:t>
            </a:r>
          </a:p>
        </p:txBody>
      </p:sp>
      <p:sp>
        <p:nvSpPr>
          <p:cNvPr id="70667" name="Text Box 43">
            <a:extLst>
              <a:ext uri="{FF2B5EF4-FFF2-40B4-BE49-F238E27FC236}">
                <a16:creationId xmlns:a16="http://schemas.microsoft.com/office/drawing/2014/main" id="{F1FF8BAA-1751-4DE8-AABE-B64C0DCE1710}"/>
              </a:ext>
            </a:extLst>
          </p:cNvPr>
          <p:cNvSpPr txBox="1">
            <a:spLocks noChangeArrowheads="1"/>
          </p:cNvSpPr>
          <p:nvPr/>
        </p:nvSpPr>
        <p:spPr bwMode="auto">
          <a:xfrm>
            <a:off x="2473325" y="1303338"/>
            <a:ext cx="776288" cy="3365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Host A</a:t>
            </a:r>
          </a:p>
        </p:txBody>
      </p:sp>
      <p:sp>
        <p:nvSpPr>
          <p:cNvPr id="70668" name="Rectangle 44">
            <a:extLst>
              <a:ext uri="{FF2B5EF4-FFF2-40B4-BE49-F238E27FC236}">
                <a16:creationId xmlns:a16="http://schemas.microsoft.com/office/drawing/2014/main" id="{101D063A-2B46-4405-83D4-9642DC31CE33}"/>
              </a:ext>
            </a:extLst>
          </p:cNvPr>
          <p:cNvSpPr>
            <a:spLocks noChangeArrowheads="1"/>
          </p:cNvSpPr>
          <p:nvPr/>
        </p:nvSpPr>
        <p:spPr bwMode="auto">
          <a:xfrm>
            <a:off x="3571875" y="2525714"/>
            <a:ext cx="869950" cy="401637"/>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69" name="Text Box 45">
            <a:extLst>
              <a:ext uri="{FF2B5EF4-FFF2-40B4-BE49-F238E27FC236}">
                <a16:creationId xmlns:a16="http://schemas.microsoft.com/office/drawing/2014/main" id="{4136BCD1-1382-4647-B76E-0BBE5B4AF82E}"/>
              </a:ext>
            </a:extLst>
          </p:cNvPr>
          <p:cNvSpPr txBox="1">
            <a:spLocks noChangeArrowheads="1"/>
          </p:cNvSpPr>
          <p:nvPr/>
        </p:nvSpPr>
        <p:spPr bwMode="auto">
          <a:xfrm>
            <a:off x="3013076" y="2578101"/>
            <a:ext cx="2106667" cy="3077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Seq=92, 8 bytes of data</a:t>
            </a:r>
          </a:p>
        </p:txBody>
      </p:sp>
      <p:grpSp>
        <p:nvGrpSpPr>
          <p:cNvPr id="87053" name="Group 46">
            <a:extLst>
              <a:ext uri="{FF2B5EF4-FFF2-40B4-BE49-F238E27FC236}">
                <a16:creationId xmlns:a16="http://schemas.microsoft.com/office/drawing/2014/main" id="{3AE1BE4B-8C5A-4AD6-A4EB-CDEA513F9A67}"/>
              </a:ext>
            </a:extLst>
          </p:cNvPr>
          <p:cNvGrpSpPr>
            <a:grpSpLocks/>
          </p:cNvGrpSpPr>
          <p:nvPr/>
        </p:nvGrpSpPr>
        <p:grpSpPr bwMode="auto">
          <a:xfrm>
            <a:off x="3768726" y="3306763"/>
            <a:ext cx="949325" cy="304800"/>
            <a:chOff x="4215" y="2253"/>
            <a:chExt cx="598" cy="192"/>
          </a:xfrm>
        </p:grpSpPr>
        <p:sp>
          <p:nvSpPr>
            <p:cNvPr id="70699" name="Rectangle 47">
              <a:extLst>
                <a:ext uri="{FF2B5EF4-FFF2-40B4-BE49-F238E27FC236}">
                  <a16:creationId xmlns:a16="http://schemas.microsoft.com/office/drawing/2014/main" id="{23DEB94E-0221-49E7-8F8D-F344382E7748}"/>
                </a:ext>
              </a:extLst>
            </p:cNvPr>
            <p:cNvSpPr>
              <a:spLocks noChangeArrowheads="1"/>
            </p:cNvSpPr>
            <p:nvPr/>
          </p:nvSpPr>
          <p:spPr bwMode="auto">
            <a:xfrm>
              <a:off x="4265" y="2274"/>
              <a:ext cx="471" cy="15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700" name="Text Box 48">
              <a:extLst>
                <a:ext uri="{FF2B5EF4-FFF2-40B4-BE49-F238E27FC236}">
                  <a16:creationId xmlns:a16="http://schemas.microsoft.com/office/drawing/2014/main" id="{0852AC3E-362E-4F43-947B-73144C90EB4E}"/>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ACK=100</a:t>
              </a:r>
              <a:endParaRPr lang="en-US" sz="1000">
                <a:latin typeface="Times New Roman" charset="0"/>
              </a:endParaRPr>
            </a:p>
          </p:txBody>
        </p:sp>
      </p:grpSp>
      <p:sp>
        <p:nvSpPr>
          <p:cNvPr id="70671" name="Line 49">
            <a:extLst>
              <a:ext uri="{FF2B5EF4-FFF2-40B4-BE49-F238E27FC236}">
                <a16:creationId xmlns:a16="http://schemas.microsoft.com/office/drawing/2014/main" id="{FF2252EF-6780-4195-9C5C-DB4D75097BD7}"/>
              </a:ext>
            </a:extLst>
          </p:cNvPr>
          <p:cNvSpPr>
            <a:spLocks noChangeShapeType="1"/>
          </p:cNvSpPr>
          <p:nvPr/>
        </p:nvSpPr>
        <p:spPr bwMode="auto">
          <a:xfrm>
            <a:off x="2847975" y="2203450"/>
            <a:ext cx="0" cy="3525838"/>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0672" name="Line 50">
            <a:extLst>
              <a:ext uri="{FF2B5EF4-FFF2-40B4-BE49-F238E27FC236}">
                <a16:creationId xmlns:a16="http://schemas.microsoft.com/office/drawing/2014/main" id="{17A32EA3-639F-4DD6-AB12-9556290CB4D8}"/>
              </a:ext>
            </a:extLst>
          </p:cNvPr>
          <p:cNvSpPr>
            <a:spLocks noChangeShapeType="1"/>
          </p:cNvSpPr>
          <p:nvPr/>
        </p:nvSpPr>
        <p:spPr bwMode="auto">
          <a:xfrm>
            <a:off x="5253038" y="2198689"/>
            <a:ext cx="0" cy="3538537"/>
          </a:xfrm>
          <a:prstGeom prst="line">
            <a:avLst/>
          </a:prstGeom>
          <a:noFill/>
          <a:ln w="952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0673" name="Rectangle 51">
            <a:extLst>
              <a:ext uri="{FF2B5EF4-FFF2-40B4-BE49-F238E27FC236}">
                <a16:creationId xmlns:a16="http://schemas.microsoft.com/office/drawing/2014/main" id="{60B8C883-533E-4347-B2DA-08EA871A5A06}"/>
              </a:ext>
            </a:extLst>
          </p:cNvPr>
          <p:cNvSpPr>
            <a:spLocks noChangeArrowheads="1"/>
          </p:cNvSpPr>
          <p:nvPr/>
        </p:nvSpPr>
        <p:spPr bwMode="auto">
          <a:xfrm>
            <a:off x="3589338" y="4613275"/>
            <a:ext cx="933450" cy="508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74" name="Text Box 52">
            <a:extLst>
              <a:ext uri="{FF2B5EF4-FFF2-40B4-BE49-F238E27FC236}">
                <a16:creationId xmlns:a16="http://schemas.microsoft.com/office/drawing/2014/main" id="{0426279B-014B-49D7-A7E5-306447BB5E18}"/>
              </a:ext>
            </a:extLst>
          </p:cNvPr>
          <p:cNvSpPr txBox="1">
            <a:spLocks noChangeArrowheads="1"/>
          </p:cNvSpPr>
          <p:nvPr/>
        </p:nvSpPr>
        <p:spPr bwMode="auto">
          <a:xfrm>
            <a:off x="2863851" y="4700588"/>
            <a:ext cx="2652713" cy="304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400"/>
              <a:t>Seq=120,  15 bytes of data</a:t>
            </a:r>
          </a:p>
        </p:txBody>
      </p:sp>
      <p:sp>
        <p:nvSpPr>
          <p:cNvPr id="70675" name="Rectangle 55">
            <a:extLst>
              <a:ext uri="{FF2B5EF4-FFF2-40B4-BE49-F238E27FC236}">
                <a16:creationId xmlns:a16="http://schemas.microsoft.com/office/drawing/2014/main" id="{050CAAF5-D710-4615-B873-2A2E72D3B987}"/>
              </a:ext>
            </a:extLst>
          </p:cNvPr>
          <p:cNvSpPr>
            <a:spLocks noChangeArrowheads="1"/>
          </p:cNvSpPr>
          <p:nvPr/>
        </p:nvSpPr>
        <p:spPr bwMode="auto">
          <a:xfrm>
            <a:off x="3700463" y="5173663"/>
            <a:ext cx="747712" cy="24606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87059" name="Group 75">
            <a:extLst>
              <a:ext uri="{FF2B5EF4-FFF2-40B4-BE49-F238E27FC236}">
                <a16:creationId xmlns:a16="http://schemas.microsoft.com/office/drawing/2014/main" id="{B9EDBC7B-1F09-4B58-B88A-1989CAE0B96C}"/>
              </a:ext>
            </a:extLst>
          </p:cNvPr>
          <p:cNvGrpSpPr>
            <a:grpSpLocks/>
          </p:cNvGrpSpPr>
          <p:nvPr/>
        </p:nvGrpSpPr>
        <p:grpSpPr bwMode="auto">
          <a:xfrm>
            <a:off x="2471738" y="2449513"/>
            <a:ext cx="400050" cy="2406650"/>
            <a:chOff x="3413" y="1529"/>
            <a:chExt cx="252" cy="1103"/>
          </a:xfrm>
        </p:grpSpPr>
        <p:sp>
          <p:nvSpPr>
            <p:cNvPr id="70692" name="Text Box 53">
              <a:extLst>
                <a:ext uri="{FF2B5EF4-FFF2-40B4-BE49-F238E27FC236}">
                  <a16:creationId xmlns:a16="http://schemas.microsoft.com/office/drawing/2014/main" id="{F800F50D-8BE4-4D4D-9D82-A928A6CA2DEA}"/>
                </a:ext>
              </a:extLst>
            </p:cNvPr>
            <p:cNvSpPr txBox="1">
              <a:spLocks noChangeArrowheads="1"/>
            </p:cNvSpPr>
            <p:nvPr/>
          </p:nvSpPr>
          <p:spPr bwMode="auto">
            <a:xfrm rot="10800000">
              <a:off x="3413" y="1930"/>
              <a:ext cx="252" cy="3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timeout</a:t>
              </a:r>
            </a:p>
          </p:txBody>
        </p:sp>
        <p:grpSp>
          <p:nvGrpSpPr>
            <p:cNvPr id="87076" name="Group 57">
              <a:extLst>
                <a:ext uri="{FF2B5EF4-FFF2-40B4-BE49-F238E27FC236}">
                  <a16:creationId xmlns:a16="http://schemas.microsoft.com/office/drawing/2014/main" id="{0B48CE00-039D-4507-83EE-DA81CC8D9819}"/>
                </a:ext>
              </a:extLst>
            </p:cNvPr>
            <p:cNvGrpSpPr>
              <a:grpSpLocks/>
            </p:cNvGrpSpPr>
            <p:nvPr/>
          </p:nvGrpSpPr>
          <p:grpSpPr bwMode="auto">
            <a:xfrm>
              <a:off x="3504" y="1529"/>
              <a:ext cx="66" cy="320"/>
              <a:chOff x="3099" y="1749"/>
              <a:chExt cx="66" cy="320"/>
            </a:xfrm>
          </p:grpSpPr>
          <p:sp>
            <p:nvSpPr>
              <p:cNvPr id="70697" name="Line 58">
                <a:extLst>
                  <a:ext uri="{FF2B5EF4-FFF2-40B4-BE49-F238E27FC236}">
                    <a16:creationId xmlns:a16="http://schemas.microsoft.com/office/drawing/2014/main" id="{237E79C8-C861-4D96-ADF4-769160DA8062}"/>
                  </a:ext>
                </a:extLst>
              </p:cNvPr>
              <p:cNvSpPr>
                <a:spLocks noChangeShapeType="1"/>
              </p:cNvSpPr>
              <p:nvPr/>
            </p:nvSpPr>
            <p:spPr bwMode="auto">
              <a:xfrm flipV="1">
                <a:off x="3129" y="1749"/>
                <a:ext cx="0" cy="32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0698" name="Line 59">
                <a:extLst>
                  <a:ext uri="{FF2B5EF4-FFF2-40B4-BE49-F238E27FC236}">
                    <a16:creationId xmlns:a16="http://schemas.microsoft.com/office/drawing/2014/main" id="{7687E792-F353-4105-BCFF-BEC39B211FFD}"/>
                  </a:ext>
                </a:extLst>
              </p:cNvPr>
              <p:cNvSpPr>
                <a:spLocks noChangeShapeType="1"/>
              </p:cNvSpPr>
              <p:nvPr/>
            </p:nvSpPr>
            <p:spPr bwMode="auto">
              <a:xfrm>
                <a:off x="3099" y="1752"/>
                <a:ext cx="6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grpSp>
          <p:nvGrpSpPr>
            <p:cNvPr id="87077" name="Group 60">
              <a:extLst>
                <a:ext uri="{FF2B5EF4-FFF2-40B4-BE49-F238E27FC236}">
                  <a16:creationId xmlns:a16="http://schemas.microsoft.com/office/drawing/2014/main" id="{6DEA51B7-40BB-4E78-8DFC-398F10F448A2}"/>
                </a:ext>
              </a:extLst>
            </p:cNvPr>
            <p:cNvGrpSpPr>
              <a:grpSpLocks/>
            </p:cNvGrpSpPr>
            <p:nvPr/>
          </p:nvGrpSpPr>
          <p:grpSpPr bwMode="auto">
            <a:xfrm rot="10800000">
              <a:off x="3501" y="2312"/>
              <a:ext cx="66" cy="320"/>
              <a:chOff x="3099" y="1749"/>
              <a:chExt cx="66" cy="320"/>
            </a:xfrm>
          </p:grpSpPr>
          <p:sp>
            <p:nvSpPr>
              <p:cNvPr id="70695" name="Line 61">
                <a:extLst>
                  <a:ext uri="{FF2B5EF4-FFF2-40B4-BE49-F238E27FC236}">
                    <a16:creationId xmlns:a16="http://schemas.microsoft.com/office/drawing/2014/main" id="{87D8978B-1F7C-409F-9AA7-941317C235C8}"/>
                  </a:ext>
                </a:extLst>
              </p:cNvPr>
              <p:cNvSpPr>
                <a:spLocks noChangeShapeType="1"/>
              </p:cNvSpPr>
              <p:nvPr/>
            </p:nvSpPr>
            <p:spPr bwMode="auto">
              <a:xfrm flipV="1">
                <a:off x="3136" y="1750"/>
                <a:ext cx="0" cy="320"/>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0696" name="Line 62">
                <a:extLst>
                  <a:ext uri="{FF2B5EF4-FFF2-40B4-BE49-F238E27FC236}">
                    <a16:creationId xmlns:a16="http://schemas.microsoft.com/office/drawing/2014/main" id="{FC57E0E7-6155-4EA4-9BA6-1CE947C3A589}"/>
                  </a:ext>
                </a:extLst>
              </p:cNvPr>
              <p:cNvSpPr>
                <a:spLocks noChangeShapeType="1"/>
              </p:cNvSpPr>
              <p:nvPr/>
            </p:nvSpPr>
            <p:spPr bwMode="auto">
              <a:xfrm>
                <a:off x="3106" y="1758"/>
                <a:ext cx="6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grpSp>
      <p:grpSp>
        <p:nvGrpSpPr>
          <p:cNvPr id="87060" name="Group 63">
            <a:extLst>
              <a:ext uri="{FF2B5EF4-FFF2-40B4-BE49-F238E27FC236}">
                <a16:creationId xmlns:a16="http://schemas.microsoft.com/office/drawing/2014/main" id="{5B830622-2A66-43BA-92DC-A32DFC00206B}"/>
              </a:ext>
            </a:extLst>
          </p:cNvPr>
          <p:cNvGrpSpPr>
            <a:grpSpLocks/>
          </p:cNvGrpSpPr>
          <p:nvPr/>
        </p:nvGrpSpPr>
        <p:grpSpPr bwMode="auto">
          <a:xfrm>
            <a:off x="2854326" y="2830513"/>
            <a:ext cx="2346325" cy="571500"/>
            <a:chOff x="3759" y="1622"/>
            <a:chExt cx="1478" cy="360"/>
          </a:xfrm>
        </p:grpSpPr>
        <p:sp>
          <p:nvSpPr>
            <p:cNvPr id="70689" name="Line 64">
              <a:extLst>
                <a:ext uri="{FF2B5EF4-FFF2-40B4-BE49-F238E27FC236}">
                  <a16:creationId xmlns:a16="http://schemas.microsoft.com/office/drawing/2014/main" id="{35E67971-CA7C-41EA-B0C0-2CF286BB0C41}"/>
                </a:ext>
              </a:extLst>
            </p:cNvPr>
            <p:cNvSpPr>
              <a:spLocks noChangeShapeType="1"/>
            </p:cNvSpPr>
            <p:nvPr/>
          </p:nvSpPr>
          <p:spPr bwMode="auto">
            <a:xfrm>
              <a:off x="3759" y="1622"/>
              <a:ext cx="1478" cy="360"/>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90" name="Rectangle 65">
              <a:extLst>
                <a:ext uri="{FF2B5EF4-FFF2-40B4-BE49-F238E27FC236}">
                  <a16:creationId xmlns:a16="http://schemas.microsoft.com/office/drawing/2014/main" id="{ECA0DB7A-A00E-45AE-B9A0-33223A0698BA}"/>
                </a:ext>
              </a:extLst>
            </p:cNvPr>
            <p:cNvSpPr>
              <a:spLocks noChangeArrowheads="1"/>
            </p:cNvSpPr>
            <p:nvPr/>
          </p:nvSpPr>
          <p:spPr bwMode="auto">
            <a:xfrm>
              <a:off x="4202" y="1673"/>
              <a:ext cx="548" cy="25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91" name="Text Box 66">
              <a:extLst>
                <a:ext uri="{FF2B5EF4-FFF2-40B4-BE49-F238E27FC236}">
                  <a16:creationId xmlns:a16="http://schemas.microsoft.com/office/drawing/2014/main" id="{557D480B-19E8-4760-8118-710349EFD5B6}"/>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Seq=100, 20 bytes of data</a:t>
              </a:r>
            </a:p>
          </p:txBody>
        </p:sp>
      </p:grpSp>
      <p:sp>
        <p:nvSpPr>
          <p:cNvPr id="70678" name="Line 67">
            <a:extLst>
              <a:ext uri="{FF2B5EF4-FFF2-40B4-BE49-F238E27FC236}">
                <a16:creationId xmlns:a16="http://schemas.microsoft.com/office/drawing/2014/main" id="{4A764F57-A857-4791-A225-80F57487D28A}"/>
              </a:ext>
            </a:extLst>
          </p:cNvPr>
          <p:cNvSpPr>
            <a:spLocks noChangeShapeType="1"/>
          </p:cNvSpPr>
          <p:nvPr/>
        </p:nvSpPr>
        <p:spPr bwMode="auto">
          <a:xfrm flipH="1">
            <a:off x="2859088" y="3462339"/>
            <a:ext cx="2324100" cy="1025525"/>
          </a:xfrm>
          <a:prstGeom prst="line">
            <a:avLst/>
          </a:prstGeom>
          <a:noFill/>
          <a:ln w="28575">
            <a:solidFill>
              <a:schemeClr val="accent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87062" name="Group 68">
            <a:extLst>
              <a:ext uri="{FF2B5EF4-FFF2-40B4-BE49-F238E27FC236}">
                <a16:creationId xmlns:a16="http://schemas.microsoft.com/office/drawing/2014/main" id="{4819EFCC-E194-4B54-8380-D4AE5C2E9D11}"/>
              </a:ext>
            </a:extLst>
          </p:cNvPr>
          <p:cNvGrpSpPr>
            <a:grpSpLocks/>
          </p:cNvGrpSpPr>
          <p:nvPr/>
        </p:nvGrpSpPr>
        <p:grpSpPr bwMode="auto">
          <a:xfrm>
            <a:off x="3502026" y="3863975"/>
            <a:ext cx="949325" cy="304800"/>
            <a:chOff x="4215" y="2253"/>
            <a:chExt cx="598" cy="192"/>
          </a:xfrm>
        </p:grpSpPr>
        <p:sp>
          <p:nvSpPr>
            <p:cNvPr id="70687" name="Rectangle 69">
              <a:extLst>
                <a:ext uri="{FF2B5EF4-FFF2-40B4-BE49-F238E27FC236}">
                  <a16:creationId xmlns:a16="http://schemas.microsoft.com/office/drawing/2014/main" id="{9A776A43-5C15-4425-94EA-895113F094D4}"/>
                </a:ext>
              </a:extLst>
            </p:cNvPr>
            <p:cNvSpPr>
              <a:spLocks noChangeArrowheads="1"/>
            </p:cNvSpPr>
            <p:nvPr/>
          </p:nvSpPr>
          <p:spPr bwMode="auto">
            <a:xfrm>
              <a:off x="4265" y="2274"/>
              <a:ext cx="471" cy="15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0688" name="Text Box 70">
              <a:extLst>
                <a:ext uri="{FF2B5EF4-FFF2-40B4-BE49-F238E27FC236}">
                  <a16:creationId xmlns:a16="http://schemas.microsoft.com/office/drawing/2014/main" id="{1C35B999-2379-4545-B149-52D069A0F447}"/>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latin typeface="Arial" charset="0"/>
                </a:rPr>
                <a:t>ACK=120</a:t>
              </a:r>
              <a:endParaRPr lang="en-US" sz="1000">
                <a:latin typeface="Times New Roman" charset="0"/>
              </a:endParaRPr>
            </a:p>
          </p:txBody>
        </p:sp>
      </p:grpSp>
      <p:pic>
        <p:nvPicPr>
          <p:cNvPr id="87063" name="Picture 77" descr="underline_base">
            <a:extLst>
              <a:ext uri="{FF2B5EF4-FFF2-40B4-BE49-F238E27FC236}">
                <a16:creationId xmlns:a16="http://schemas.microsoft.com/office/drawing/2014/main" id="{D9C2199B-1C7D-4BA5-A53E-9BCEFB1579B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8838" y="912814"/>
            <a:ext cx="63992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7064" name="Group 84">
            <a:extLst>
              <a:ext uri="{FF2B5EF4-FFF2-40B4-BE49-F238E27FC236}">
                <a16:creationId xmlns:a16="http://schemas.microsoft.com/office/drawing/2014/main" id="{1A58FB07-03EB-4E5B-B02A-15F1BAA4D988}"/>
              </a:ext>
            </a:extLst>
          </p:cNvPr>
          <p:cNvGrpSpPr>
            <a:grpSpLocks/>
          </p:cNvGrpSpPr>
          <p:nvPr/>
        </p:nvGrpSpPr>
        <p:grpSpPr bwMode="auto">
          <a:xfrm>
            <a:off x="2427289" y="1565275"/>
            <a:ext cx="630237" cy="533400"/>
            <a:chOff x="-44" y="1473"/>
            <a:chExt cx="981" cy="1105"/>
          </a:xfrm>
        </p:grpSpPr>
        <p:pic>
          <p:nvPicPr>
            <p:cNvPr id="87068" name="Picture 85" descr="desktop_computer_stylized_medium">
              <a:extLst>
                <a:ext uri="{FF2B5EF4-FFF2-40B4-BE49-F238E27FC236}">
                  <a16:creationId xmlns:a16="http://schemas.microsoft.com/office/drawing/2014/main" id="{8DAF0456-F027-4CFF-AE2F-C87E50B19A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69" name="Freeform 86">
              <a:extLst>
                <a:ext uri="{FF2B5EF4-FFF2-40B4-BE49-F238E27FC236}">
                  <a16:creationId xmlns:a16="http://schemas.microsoft.com/office/drawing/2014/main" id="{3F292658-D6EA-4D61-9285-387ED93D8AE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grpSp>
        <p:nvGrpSpPr>
          <p:cNvPr id="87065" name="Group 87">
            <a:extLst>
              <a:ext uri="{FF2B5EF4-FFF2-40B4-BE49-F238E27FC236}">
                <a16:creationId xmlns:a16="http://schemas.microsoft.com/office/drawing/2014/main" id="{50D5F095-8308-4D88-9D12-0E6D04173577}"/>
              </a:ext>
            </a:extLst>
          </p:cNvPr>
          <p:cNvGrpSpPr>
            <a:grpSpLocks/>
          </p:cNvGrpSpPr>
          <p:nvPr/>
        </p:nvGrpSpPr>
        <p:grpSpPr bwMode="auto">
          <a:xfrm flipH="1">
            <a:off x="5005389" y="1560513"/>
            <a:ext cx="674687" cy="590550"/>
            <a:chOff x="-44" y="1473"/>
            <a:chExt cx="981" cy="1105"/>
          </a:xfrm>
        </p:grpSpPr>
        <p:pic>
          <p:nvPicPr>
            <p:cNvPr id="87066" name="Picture 88" descr="desktop_computer_stylized_medium">
              <a:extLst>
                <a:ext uri="{FF2B5EF4-FFF2-40B4-BE49-F238E27FC236}">
                  <a16:creationId xmlns:a16="http://schemas.microsoft.com/office/drawing/2014/main" id="{40F22820-3BD4-46B5-A661-76CFAEFA21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67" name="Freeform 89">
              <a:extLst>
                <a:ext uri="{FF2B5EF4-FFF2-40B4-BE49-F238E27FC236}">
                  <a16:creationId xmlns:a16="http://schemas.microsoft.com/office/drawing/2014/main" id="{604E7800-7A9C-49AB-85B1-71977BFB0AB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Tree>
    <p:extLst>
      <p:ext uri="{BB962C8B-B14F-4D97-AF65-F5344CB8AC3E}">
        <p14:creationId xmlns:p14="http://schemas.microsoft.com/office/powerpoint/2010/main" val="132404541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Footer Placeholder 5">
            <a:extLst>
              <a:ext uri="{FF2B5EF4-FFF2-40B4-BE49-F238E27FC236}">
                <a16:creationId xmlns:a16="http://schemas.microsoft.com/office/drawing/2014/main" id="{0D0C4DBD-0131-4732-BB66-725B3FA10506}"/>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sp>
        <p:nvSpPr>
          <p:cNvPr id="75780" name="Rectangle 2">
            <a:extLst>
              <a:ext uri="{FF2B5EF4-FFF2-40B4-BE49-F238E27FC236}">
                <a16:creationId xmlns:a16="http://schemas.microsoft.com/office/drawing/2014/main" id="{A035698D-D483-421A-8EF3-05E4BFE87C4B}"/>
              </a:ext>
            </a:extLst>
          </p:cNvPr>
          <p:cNvSpPr>
            <a:spLocks noGrp="1" noChangeArrowheads="1"/>
          </p:cNvSpPr>
          <p:nvPr>
            <p:ph type="title"/>
          </p:nvPr>
        </p:nvSpPr>
        <p:spPr>
          <a:xfrm>
            <a:off x="1865313" y="171451"/>
            <a:ext cx="7772400" cy="974725"/>
          </a:xfrm>
        </p:spPr>
        <p:txBody>
          <a:bodyPr/>
          <a:lstStyle/>
          <a:p>
            <a:pPr>
              <a:defRPr/>
            </a:pPr>
            <a:r>
              <a:rPr lang="en-US">
                <a:ea typeface="ＭＳ Ｐゴシック" charset="0"/>
                <a:cs typeface="+mj-cs"/>
              </a:rPr>
              <a:t>TCP flow control</a:t>
            </a:r>
          </a:p>
        </p:txBody>
      </p:sp>
      <p:sp>
        <p:nvSpPr>
          <p:cNvPr id="75781" name="Rectangle 72">
            <a:extLst>
              <a:ext uri="{FF2B5EF4-FFF2-40B4-BE49-F238E27FC236}">
                <a16:creationId xmlns:a16="http://schemas.microsoft.com/office/drawing/2014/main" id="{CE491D1E-69E3-4BA4-8CE2-9DB6AD4A787C}"/>
              </a:ext>
            </a:extLst>
          </p:cNvPr>
          <p:cNvSpPr>
            <a:spLocks noChangeArrowheads="1"/>
          </p:cNvSpPr>
          <p:nvPr/>
        </p:nvSpPr>
        <p:spPr bwMode="auto">
          <a:xfrm>
            <a:off x="6934201" y="855663"/>
            <a:ext cx="2524125" cy="3854450"/>
          </a:xfrm>
          <a:prstGeom prst="rect">
            <a:avLst/>
          </a:prstGeom>
          <a:solidFill>
            <a:srgbClr val="00009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93189" name="Freeform 32">
            <a:extLst>
              <a:ext uri="{FF2B5EF4-FFF2-40B4-BE49-F238E27FC236}">
                <a16:creationId xmlns:a16="http://schemas.microsoft.com/office/drawing/2014/main" id="{315EC996-BD66-4193-962C-55422B779862}"/>
              </a:ext>
            </a:extLst>
          </p:cNvPr>
          <p:cNvSpPr>
            <a:spLocks/>
          </p:cNvSpPr>
          <p:nvPr/>
        </p:nvSpPr>
        <p:spPr bwMode="auto">
          <a:xfrm>
            <a:off x="9375776" y="849314"/>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chemeClr val="folHlink"/>
              </a:gs>
              <a:gs pos="100000">
                <a:schemeClr val="bg1"/>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3" name="Rectangle 40">
            <a:extLst>
              <a:ext uri="{FF2B5EF4-FFF2-40B4-BE49-F238E27FC236}">
                <a16:creationId xmlns:a16="http://schemas.microsoft.com/office/drawing/2014/main" id="{62F9748A-5A19-414A-A01D-92138F50858C}"/>
              </a:ext>
            </a:extLst>
          </p:cNvPr>
          <p:cNvSpPr>
            <a:spLocks noChangeArrowheads="1"/>
          </p:cNvSpPr>
          <p:nvPr/>
        </p:nvSpPr>
        <p:spPr bwMode="auto">
          <a:xfrm>
            <a:off x="6848475" y="957263"/>
            <a:ext cx="2533650" cy="3814762"/>
          </a:xfrm>
          <a:prstGeom prst="rect">
            <a:avLst/>
          </a:prstGeom>
          <a:solidFill>
            <a:schemeClr val="bg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784" name="Oval 31">
            <a:extLst>
              <a:ext uri="{FF2B5EF4-FFF2-40B4-BE49-F238E27FC236}">
                <a16:creationId xmlns:a16="http://schemas.microsoft.com/office/drawing/2014/main" id="{C4209109-81BB-4DDC-AA05-BCCC69D07DE6}"/>
              </a:ext>
            </a:extLst>
          </p:cNvPr>
          <p:cNvSpPr>
            <a:spLocks noChangeArrowheads="1"/>
          </p:cNvSpPr>
          <p:nvPr/>
        </p:nvSpPr>
        <p:spPr bwMode="auto">
          <a:xfrm>
            <a:off x="7388225" y="1014413"/>
            <a:ext cx="1377950" cy="5969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en-US">
                <a:latin typeface="Arial" charset="0"/>
                <a:ea typeface="ＭＳ Ｐゴシック" charset="0"/>
              </a:rPr>
              <a:t>application</a:t>
            </a:r>
          </a:p>
          <a:p>
            <a:pPr>
              <a:defRPr/>
            </a:pPr>
            <a:r>
              <a:rPr lang="en-US">
                <a:latin typeface="Arial" charset="0"/>
                <a:ea typeface="ＭＳ Ｐゴシック" charset="0"/>
              </a:rPr>
              <a:t>process</a:t>
            </a:r>
          </a:p>
        </p:txBody>
      </p:sp>
      <p:grpSp>
        <p:nvGrpSpPr>
          <p:cNvPr id="93192" name="Group 47">
            <a:extLst>
              <a:ext uri="{FF2B5EF4-FFF2-40B4-BE49-F238E27FC236}">
                <a16:creationId xmlns:a16="http://schemas.microsoft.com/office/drawing/2014/main" id="{11F7D142-F4E1-4F22-9537-9CBB7FD777EF}"/>
              </a:ext>
            </a:extLst>
          </p:cNvPr>
          <p:cNvGrpSpPr>
            <a:grpSpLocks/>
          </p:cNvGrpSpPr>
          <p:nvPr/>
        </p:nvGrpSpPr>
        <p:grpSpPr bwMode="auto">
          <a:xfrm>
            <a:off x="7156451" y="2082801"/>
            <a:ext cx="1795463" cy="688975"/>
            <a:chOff x="1173" y="2345"/>
            <a:chExt cx="1131" cy="434"/>
          </a:xfrm>
        </p:grpSpPr>
        <p:sp>
          <p:nvSpPr>
            <p:cNvPr id="75832" name="Rectangle 44">
              <a:extLst>
                <a:ext uri="{FF2B5EF4-FFF2-40B4-BE49-F238E27FC236}">
                  <a16:creationId xmlns:a16="http://schemas.microsoft.com/office/drawing/2014/main" id="{8909E18C-02E0-45CF-9AEF-B0882BE3E8D8}"/>
                </a:ext>
              </a:extLst>
            </p:cNvPr>
            <p:cNvSpPr>
              <a:spLocks noChangeArrowheads="1"/>
            </p:cNvSpPr>
            <p:nvPr/>
          </p:nvSpPr>
          <p:spPr bwMode="auto">
            <a:xfrm>
              <a:off x="1173" y="2345"/>
              <a:ext cx="1131" cy="434"/>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33" name="Text Box 46">
              <a:extLst>
                <a:ext uri="{FF2B5EF4-FFF2-40B4-BE49-F238E27FC236}">
                  <a16:creationId xmlns:a16="http://schemas.microsoft.com/office/drawing/2014/main" id="{89C98A9F-49C7-431B-9FFA-148041CED851}"/>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TCP socket</a:t>
              </a:r>
            </a:p>
            <a:p>
              <a:pPr>
                <a:defRPr/>
              </a:pPr>
              <a:r>
                <a:rPr lang="en-US"/>
                <a:t>receiver buffers</a:t>
              </a:r>
            </a:p>
          </p:txBody>
        </p:sp>
      </p:grpSp>
      <p:sp>
        <p:nvSpPr>
          <p:cNvPr id="75786" name="Oval 48">
            <a:extLst>
              <a:ext uri="{FF2B5EF4-FFF2-40B4-BE49-F238E27FC236}">
                <a16:creationId xmlns:a16="http://schemas.microsoft.com/office/drawing/2014/main" id="{FE768A39-6B9D-4966-BFE8-513E34C779A5}"/>
              </a:ext>
            </a:extLst>
          </p:cNvPr>
          <p:cNvSpPr>
            <a:spLocks noChangeArrowheads="1"/>
          </p:cNvSpPr>
          <p:nvPr/>
        </p:nvSpPr>
        <p:spPr bwMode="auto">
          <a:xfrm>
            <a:off x="7324725" y="3106738"/>
            <a:ext cx="1562100" cy="5969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Arial" charset="0"/>
              <a:ea typeface="ＭＳ Ｐゴシック" charset="0"/>
            </a:endParaRPr>
          </a:p>
        </p:txBody>
      </p:sp>
      <p:sp>
        <p:nvSpPr>
          <p:cNvPr id="75787" name="Text Box 64">
            <a:extLst>
              <a:ext uri="{FF2B5EF4-FFF2-40B4-BE49-F238E27FC236}">
                <a16:creationId xmlns:a16="http://schemas.microsoft.com/office/drawing/2014/main" id="{C92010C4-94C3-48A0-B9C9-B63EC7791D74}"/>
              </a:ext>
            </a:extLst>
          </p:cNvPr>
          <p:cNvSpPr txBox="1">
            <a:spLocks noChangeArrowheads="1"/>
          </p:cNvSpPr>
          <p:nvPr/>
        </p:nvSpPr>
        <p:spPr bwMode="auto">
          <a:xfrm>
            <a:off x="8228014" y="3130550"/>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400"/>
              <a:t>TCP</a:t>
            </a:r>
          </a:p>
          <a:p>
            <a:pPr algn="l">
              <a:defRPr/>
            </a:pPr>
            <a:r>
              <a:rPr lang="en-US" sz="1400"/>
              <a:t>code</a:t>
            </a:r>
          </a:p>
        </p:txBody>
      </p:sp>
      <p:sp>
        <p:nvSpPr>
          <p:cNvPr id="75788" name="Oval 65">
            <a:extLst>
              <a:ext uri="{FF2B5EF4-FFF2-40B4-BE49-F238E27FC236}">
                <a16:creationId xmlns:a16="http://schemas.microsoft.com/office/drawing/2014/main" id="{E2DAA928-669D-4E2A-BA8B-B38EE15E2A38}"/>
              </a:ext>
            </a:extLst>
          </p:cNvPr>
          <p:cNvSpPr>
            <a:spLocks noChangeArrowheads="1"/>
          </p:cNvSpPr>
          <p:nvPr/>
        </p:nvSpPr>
        <p:spPr bwMode="auto">
          <a:xfrm>
            <a:off x="7332663" y="4092575"/>
            <a:ext cx="1562100" cy="596900"/>
          </a:xfrm>
          <a:prstGeom prst="ellipse">
            <a:avLst/>
          </a:prstGeom>
          <a:solidFill>
            <a:srgbClr val="CCFF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Arial" charset="0"/>
              <a:ea typeface="ＭＳ Ｐゴシック" charset="0"/>
            </a:endParaRPr>
          </a:p>
        </p:txBody>
      </p:sp>
      <p:sp>
        <p:nvSpPr>
          <p:cNvPr id="75789" name="Text Box 66">
            <a:extLst>
              <a:ext uri="{FF2B5EF4-FFF2-40B4-BE49-F238E27FC236}">
                <a16:creationId xmlns:a16="http://schemas.microsoft.com/office/drawing/2014/main" id="{D47DF059-7DD1-4FC3-8F8E-E7264650AAAC}"/>
              </a:ext>
            </a:extLst>
          </p:cNvPr>
          <p:cNvSpPr txBox="1">
            <a:spLocks noChangeArrowheads="1"/>
          </p:cNvSpPr>
          <p:nvPr/>
        </p:nvSpPr>
        <p:spPr bwMode="auto">
          <a:xfrm>
            <a:off x="8235951" y="4116388"/>
            <a:ext cx="5597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lgn="l">
              <a:defRPr/>
            </a:pPr>
            <a:r>
              <a:rPr lang="en-US" sz="1400"/>
              <a:t>IP</a:t>
            </a:r>
          </a:p>
          <a:p>
            <a:pPr algn="l">
              <a:defRPr/>
            </a:pPr>
            <a:r>
              <a:rPr lang="en-US" sz="1400"/>
              <a:t>code</a:t>
            </a:r>
          </a:p>
        </p:txBody>
      </p:sp>
      <p:sp>
        <p:nvSpPr>
          <p:cNvPr id="93197" name="Freeform 61">
            <a:extLst>
              <a:ext uri="{FF2B5EF4-FFF2-40B4-BE49-F238E27FC236}">
                <a16:creationId xmlns:a16="http://schemas.microsoft.com/office/drawing/2014/main" id="{A770E83E-C9B4-4EF5-B036-4F2078E094B4}"/>
              </a:ext>
            </a:extLst>
          </p:cNvPr>
          <p:cNvSpPr>
            <a:spLocks/>
          </p:cNvSpPr>
          <p:nvPr/>
        </p:nvSpPr>
        <p:spPr bwMode="auto">
          <a:xfrm>
            <a:off x="7834314" y="2649539"/>
            <a:ext cx="530225" cy="2505075"/>
          </a:xfrm>
          <a:custGeom>
            <a:avLst/>
            <a:gdLst>
              <a:gd name="T0" fmla="*/ 2147483647 w 412"/>
              <a:gd name="T1" fmla="*/ 2147483647 h 2005"/>
              <a:gd name="T2" fmla="*/ 2147483647 w 412"/>
              <a:gd name="T3" fmla="*/ 0 h 2005"/>
              <a:gd name="T4" fmla="*/ 2147483647 w 412"/>
              <a:gd name="T5" fmla="*/ 2147483647 h 2005"/>
              <a:gd name="T6" fmla="*/ 0 60000 65536"/>
              <a:gd name="T7" fmla="*/ 0 60000 65536"/>
              <a:gd name="T8" fmla="*/ 0 60000 65536"/>
            </a:gdLst>
            <a:ahLst/>
            <a:cxnLst>
              <a:cxn ang="T6">
                <a:pos x="T0" y="T1"/>
              </a:cxn>
              <a:cxn ang="T7">
                <a:pos x="T2" y="T3"/>
              </a:cxn>
              <a:cxn ang="T8">
                <a:pos x="T4" y="T5"/>
              </a:cxn>
            </a:cxnLst>
            <a:rect l="0" t="0" r="r" b="b"/>
            <a:pathLst>
              <a:path w="412" h="2005">
                <a:moveTo>
                  <a:pt x="56" y="2005"/>
                </a:moveTo>
                <a:cubicBezTo>
                  <a:pt x="80" y="1671"/>
                  <a:pt x="0" y="0"/>
                  <a:pt x="206" y="0"/>
                </a:cubicBezTo>
                <a:cubicBezTo>
                  <a:pt x="412" y="0"/>
                  <a:pt x="307" y="1587"/>
                  <a:pt x="334" y="2005"/>
                </a:cubicBezTo>
              </a:path>
            </a:pathLst>
          </a:custGeom>
          <a:noFill/>
          <a:ln w="3810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75791" name="Line 68">
            <a:extLst>
              <a:ext uri="{FF2B5EF4-FFF2-40B4-BE49-F238E27FC236}">
                <a16:creationId xmlns:a16="http://schemas.microsoft.com/office/drawing/2014/main" id="{BCB30D7B-22F1-4C64-A33D-6615DE1FE9A9}"/>
              </a:ext>
            </a:extLst>
          </p:cNvPr>
          <p:cNvSpPr>
            <a:spLocks noChangeShapeType="1"/>
          </p:cNvSpPr>
          <p:nvPr/>
        </p:nvSpPr>
        <p:spPr bwMode="auto">
          <a:xfrm>
            <a:off x="6842125" y="3841750"/>
            <a:ext cx="254635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5792" name="Line 69">
            <a:extLst>
              <a:ext uri="{FF2B5EF4-FFF2-40B4-BE49-F238E27FC236}">
                <a16:creationId xmlns:a16="http://schemas.microsoft.com/office/drawing/2014/main" id="{A9941A5A-40FB-4510-91D1-411C67C198A3}"/>
              </a:ext>
            </a:extLst>
          </p:cNvPr>
          <p:cNvSpPr>
            <a:spLocks noChangeShapeType="1"/>
          </p:cNvSpPr>
          <p:nvPr/>
        </p:nvSpPr>
        <p:spPr bwMode="auto">
          <a:xfrm>
            <a:off x="6854825" y="1990725"/>
            <a:ext cx="254635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nvGrpSpPr>
          <p:cNvPr id="93200" name="Group 56">
            <a:extLst>
              <a:ext uri="{FF2B5EF4-FFF2-40B4-BE49-F238E27FC236}">
                <a16:creationId xmlns:a16="http://schemas.microsoft.com/office/drawing/2014/main" id="{19CA6E30-6A27-4004-AB9E-1438B06B9DC2}"/>
              </a:ext>
            </a:extLst>
          </p:cNvPr>
          <p:cNvGrpSpPr>
            <a:grpSpLocks/>
          </p:cNvGrpSpPr>
          <p:nvPr/>
        </p:nvGrpSpPr>
        <p:grpSpPr bwMode="auto">
          <a:xfrm>
            <a:off x="7831138" y="1874839"/>
            <a:ext cx="533400" cy="206375"/>
            <a:chOff x="2003" y="1816"/>
            <a:chExt cx="336" cy="130"/>
          </a:xfrm>
        </p:grpSpPr>
        <p:sp>
          <p:nvSpPr>
            <p:cNvPr id="75828" name="Rectangle 16">
              <a:extLst>
                <a:ext uri="{FF2B5EF4-FFF2-40B4-BE49-F238E27FC236}">
                  <a16:creationId xmlns:a16="http://schemas.microsoft.com/office/drawing/2014/main" id="{0C4B3FB7-FF36-4358-9090-BF5197CC5E1D}"/>
                </a:ext>
              </a:extLst>
            </p:cNvPr>
            <p:cNvSpPr>
              <a:spLocks noChangeArrowheads="1"/>
            </p:cNvSpPr>
            <p:nvPr/>
          </p:nvSpPr>
          <p:spPr bwMode="auto">
            <a:xfrm>
              <a:off x="2003" y="1816"/>
              <a:ext cx="336" cy="130"/>
            </a:xfrm>
            <a:prstGeom prst="rect">
              <a:avLst/>
            </a:prstGeom>
            <a:solidFill>
              <a:srgbClr val="FFFF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29" name="Rectangle 17">
              <a:extLst>
                <a:ext uri="{FF2B5EF4-FFF2-40B4-BE49-F238E27FC236}">
                  <a16:creationId xmlns:a16="http://schemas.microsoft.com/office/drawing/2014/main" id="{835F1712-4181-4B73-896C-D582BF4600B7}"/>
                </a:ext>
              </a:extLst>
            </p:cNvPr>
            <p:cNvSpPr>
              <a:spLocks noChangeArrowheads="1"/>
            </p:cNvSpPr>
            <p:nvPr/>
          </p:nvSpPr>
          <p:spPr bwMode="auto">
            <a:xfrm>
              <a:off x="2105" y="1833"/>
              <a:ext cx="110" cy="99"/>
            </a:xfrm>
            <a:prstGeom prst="rect">
              <a:avLst/>
            </a:prstGeom>
            <a:solidFill>
              <a:schemeClr val="bg1"/>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30" name="Rectangle 18">
              <a:extLst>
                <a:ext uri="{FF2B5EF4-FFF2-40B4-BE49-F238E27FC236}">
                  <a16:creationId xmlns:a16="http://schemas.microsoft.com/office/drawing/2014/main" id="{B25F4D57-924A-4B48-9476-075434F10909}"/>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31" name="Rectangle 19">
              <a:extLst>
                <a:ext uri="{FF2B5EF4-FFF2-40B4-BE49-F238E27FC236}">
                  <a16:creationId xmlns:a16="http://schemas.microsoft.com/office/drawing/2014/main" id="{5A2A8C4D-4935-4F3C-A803-DE1D026559A3}"/>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sp>
        <p:nvSpPr>
          <p:cNvPr id="93201" name="Freeform 63">
            <a:extLst>
              <a:ext uri="{FF2B5EF4-FFF2-40B4-BE49-F238E27FC236}">
                <a16:creationId xmlns:a16="http://schemas.microsoft.com/office/drawing/2014/main" id="{A1C80068-2196-4ACC-B310-2712D4D6A8A9}"/>
              </a:ext>
            </a:extLst>
          </p:cNvPr>
          <p:cNvSpPr>
            <a:spLocks/>
          </p:cNvSpPr>
          <p:nvPr/>
        </p:nvSpPr>
        <p:spPr bwMode="auto">
          <a:xfrm rot="10800000">
            <a:off x="7823201" y="1544638"/>
            <a:ext cx="530225" cy="595312"/>
          </a:xfrm>
          <a:custGeom>
            <a:avLst/>
            <a:gdLst>
              <a:gd name="T0" fmla="*/ 2147483647 w 412"/>
              <a:gd name="T1" fmla="*/ 2147483647 h 2005"/>
              <a:gd name="T2" fmla="*/ 2147483647 w 412"/>
              <a:gd name="T3" fmla="*/ 0 h 2005"/>
              <a:gd name="T4" fmla="*/ 2147483647 w 412"/>
              <a:gd name="T5" fmla="*/ 2147483647 h 2005"/>
              <a:gd name="T6" fmla="*/ 0 60000 65536"/>
              <a:gd name="T7" fmla="*/ 0 60000 65536"/>
              <a:gd name="T8" fmla="*/ 0 60000 65536"/>
            </a:gdLst>
            <a:ahLst/>
            <a:cxnLst>
              <a:cxn ang="T6">
                <a:pos x="T0" y="T1"/>
              </a:cxn>
              <a:cxn ang="T7">
                <a:pos x="T2" y="T3"/>
              </a:cxn>
              <a:cxn ang="T8">
                <a:pos x="T4" y="T5"/>
              </a:cxn>
            </a:cxnLst>
            <a:rect l="0" t="0" r="r" b="b"/>
            <a:pathLst>
              <a:path w="412" h="2005">
                <a:moveTo>
                  <a:pt x="56" y="2005"/>
                </a:moveTo>
                <a:cubicBezTo>
                  <a:pt x="80" y="1671"/>
                  <a:pt x="0" y="0"/>
                  <a:pt x="206" y="0"/>
                </a:cubicBezTo>
                <a:cubicBezTo>
                  <a:pt x="412" y="0"/>
                  <a:pt x="307" y="1587"/>
                  <a:pt x="334" y="2005"/>
                </a:cubicBezTo>
              </a:path>
            </a:pathLst>
          </a:custGeom>
          <a:noFill/>
          <a:ln w="381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nvGrpSpPr>
          <p:cNvPr id="93202" name="Group 77">
            <a:extLst>
              <a:ext uri="{FF2B5EF4-FFF2-40B4-BE49-F238E27FC236}">
                <a16:creationId xmlns:a16="http://schemas.microsoft.com/office/drawing/2014/main" id="{295B0E21-2D56-44B6-9DC7-32AB30C24EF4}"/>
              </a:ext>
            </a:extLst>
          </p:cNvPr>
          <p:cNvGrpSpPr>
            <a:grpSpLocks/>
          </p:cNvGrpSpPr>
          <p:nvPr/>
        </p:nvGrpSpPr>
        <p:grpSpPr bwMode="auto">
          <a:xfrm>
            <a:off x="7013576" y="4827589"/>
            <a:ext cx="1006475" cy="211137"/>
            <a:chOff x="314" y="1591"/>
            <a:chExt cx="634" cy="133"/>
          </a:xfrm>
        </p:grpSpPr>
        <p:sp>
          <p:nvSpPr>
            <p:cNvPr id="75825" name="Rectangle 74">
              <a:extLst>
                <a:ext uri="{FF2B5EF4-FFF2-40B4-BE49-F238E27FC236}">
                  <a16:creationId xmlns:a16="http://schemas.microsoft.com/office/drawing/2014/main" id="{087A195F-4363-4FCA-B237-97CE948FF128}"/>
                </a:ext>
              </a:extLst>
            </p:cNvPr>
            <p:cNvSpPr>
              <a:spLocks noChangeArrowheads="1"/>
            </p:cNvSpPr>
            <p:nvPr/>
          </p:nvSpPr>
          <p:spPr bwMode="auto">
            <a:xfrm>
              <a:off x="314" y="1591"/>
              <a:ext cx="634" cy="132"/>
            </a:xfrm>
            <a:prstGeom prst="rect">
              <a:avLst/>
            </a:prstGeom>
            <a:solidFill>
              <a:schemeClr val="accent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26" name="Line 75">
              <a:extLst>
                <a:ext uri="{FF2B5EF4-FFF2-40B4-BE49-F238E27FC236}">
                  <a16:creationId xmlns:a16="http://schemas.microsoft.com/office/drawing/2014/main" id="{BEA1E4F8-6F89-4592-96A5-386C56759F0D}"/>
                </a:ext>
              </a:extLst>
            </p:cNvPr>
            <p:cNvSpPr>
              <a:spLocks noChangeShapeType="1"/>
            </p:cNvSpPr>
            <p:nvPr/>
          </p:nvSpPr>
          <p:spPr bwMode="auto">
            <a:xfrm>
              <a:off x="388" y="1594"/>
              <a:ext cx="0" cy="130"/>
            </a:xfrm>
            <a:prstGeom prst="line">
              <a:avLst/>
            </a:prstGeom>
            <a:noFill/>
            <a:ln w="285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5827" name="Line 76">
              <a:extLst>
                <a:ext uri="{FF2B5EF4-FFF2-40B4-BE49-F238E27FC236}">
                  <a16:creationId xmlns:a16="http://schemas.microsoft.com/office/drawing/2014/main" id="{B172653C-E04E-4975-9D7B-8D23544F97B4}"/>
                </a:ext>
              </a:extLst>
            </p:cNvPr>
            <p:cNvSpPr>
              <a:spLocks noChangeShapeType="1"/>
            </p:cNvSpPr>
            <p:nvPr/>
          </p:nvSpPr>
          <p:spPr bwMode="auto">
            <a:xfrm>
              <a:off x="484" y="1594"/>
              <a:ext cx="0" cy="130"/>
            </a:xfrm>
            <a:prstGeom prst="line">
              <a:avLst/>
            </a:prstGeom>
            <a:noFill/>
            <a:ln w="285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75796" name="Rectangle 80">
            <a:extLst>
              <a:ext uri="{FF2B5EF4-FFF2-40B4-BE49-F238E27FC236}">
                <a16:creationId xmlns:a16="http://schemas.microsoft.com/office/drawing/2014/main" id="{A6BE3918-B5FD-48FF-ABF5-A7D925332676}"/>
              </a:ext>
            </a:extLst>
          </p:cNvPr>
          <p:cNvSpPr>
            <a:spLocks noChangeArrowheads="1"/>
          </p:cNvSpPr>
          <p:nvPr/>
        </p:nvSpPr>
        <p:spPr bwMode="auto">
          <a:xfrm>
            <a:off x="7132638" y="3892550"/>
            <a:ext cx="876300" cy="209550"/>
          </a:xfrm>
          <a:prstGeom prst="rect">
            <a:avLst/>
          </a:prstGeom>
          <a:solidFill>
            <a:schemeClr val="accent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797" name="Rectangle 86">
            <a:extLst>
              <a:ext uri="{FF2B5EF4-FFF2-40B4-BE49-F238E27FC236}">
                <a16:creationId xmlns:a16="http://schemas.microsoft.com/office/drawing/2014/main" id="{8FB7A2C5-4342-4ED9-9972-4F8CFF1308AE}"/>
              </a:ext>
            </a:extLst>
          </p:cNvPr>
          <p:cNvSpPr>
            <a:spLocks noChangeArrowheads="1"/>
          </p:cNvSpPr>
          <p:nvPr/>
        </p:nvSpPr>
        <p:spPr bwMode="auto">
          <a:xfrm>
            <a:off x="7289801" y="2851150"/>
            <a:ext cx="720725" cy="20955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798" name="Rectangle 91">
            <a:extLst>
              <a:ext uri="{FF2B5EF4-FFF2-40B4-BE49-F238E27FC236}">
                <a16:creationId xmlns:a16="http://schemas.microsoft.com/office/drawing/2014/main" id="{1EA4EE0C-36AA-40AD-8CC1-3387323FFA3B}"/>
              </a:ext>
            </a:extLst>
          </p:cNvPr>
          <p:cNvSpPr>
            <a:spLocks noChangeArrowheads="1"/>
          </p:cNvSpPr>
          <p:nvPr/>
        </p:nvSpPr>
        <p:spPr bwMode="auto">
          <a:xfrm>
            <a:off x="7297739" y="3892550"/>
            <a:ext cx="720725" cy="209550"/>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799" name="Rectangle 92">
            <a:extLst>
              <a:ext uri="{FF2B5EF4-FFF2-40B4-BE49-F238E27FC236}">
                <a16:creationId xmlns:a16="http://schemas.microsoft.com/office/drawing/2014/main" id="{9FF8FB41-C25F-4381-83BA-CE229DE68EE8}"/>
              </a:ext>
            </a:extLst>
          </p:cNvPr>
          <p:cNvSpPr>
            <a:spLocks noChangeArrowheads="1"/>
          </p:cNvSpPr>
          <p:nvPr/>
        </p:nvSpPr>
        <p:spPr bwMode="auto">
          <a:xfrm>
            <a:off x="7292976" y="4824414"/>
            <a:ext cx="733425" cy="212725"/>
          </a:xfrm>
          <a:prstGeom prst="rect">
            <a:avLst/>
          </a:prstGeom>
          <a:solidFill>
            <a:srgbClr val="FFFF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grpSp>
        <p:nvGrpSpPr>
          <p:cNvPr id="93207" name="Group 99">
            <a:extLst>
              <a:ext uri="{FF2B5EF4-FFF2-40B4-BE49-F238E27FC236}">
                <a16:creationId xmlns:a16="http://schemas.microsoft.com/office/drawing/2014/main" id="{D7376F71-2F37-42E2-A602-DEFF140809A4}"/>
              </a:ext>
            </a:extLst>
          </p:cNvPr>
          <p:cNvGrpSpPr>
            <a:grpSpLocks/>
          </p:cNvGrpSpPr>
          <p:nvPr/>
        </p:nvGrpSpPr>
        <p:grpSpPr bwMode="auto">
          <a:xfrm>
            <a:off x="9526589" y="1657351"/>
            <a:ext cx="1146175" cy="703263"/>
            <a:chOff x="638" y="1651"/>
            <a:chExt cx="722" cy="443"/>
          </a:xfrm>
        </p:grpSpPr>
        <p:sp>
          <p:nvSpPr>
            <p:cNvPr id="75822" name="Text Box 95">
              <a:extLst>
                <a:ext uri="{FF2B5EF4-FFF2-40B4-BE49-F238E27FC236}">
                  <a16:creationId xmlns:a16="http://schemas.microsoft.com/office/drawing/2014/main" id="{34A08568-450B-4B17-AC27-260AD957CCD3}"/>
                </a:ext>
              </a:extLst>
            </p:cNvPr>
            <p:cNvSpPr txBox="1">
              <a:spLocks noChangeArrowheads="1"/>
            </p:cNvSpPr>
            <p:nvPr/>
          </p:nvSpPr>
          <p:spPr bwMode="auto">
            <a:xfrm>
              <a:off x="638" y="1651"/>
              <a:ext cx="722"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application</a:t>
              </a:r>
            </a:p>
          </p:txBody>
        </p:sp>
        <p:sp>
          <p:nvSpPr>
            <p:cNvPr id="75823" name="Text Box 96">
              <a:extLst>
                <a:ext uri="{FF2B5EF4-FFF2-40B4-BE49-F238E27FC236}">
                  <a16:creationId xmlns:a16="http://schemas.microsoft.com/office/drawing/2014/main" id="{5D4A87ED-DB9C-4C3D-A102-616DB0C59386}"/>
                </a:ext>
              </a:extLst>
            </p:cNvPr>
            <p:cNvSpPr txBox="1">
              <a:spLocks noChangeArrowheads="1"/>
            </p:cNvSpPr>
            <p:nvPr/>
          </p:nvSpPr>
          <p:spPr bwMode="auto">
            <a:xfrm>
              <a:off x="647" y="1882"/>
              <a:ext cx="27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a:t>OS</a:t>
              </a:r>
            </a:p>
          </p:txBody>
        </p:sp>
        <p:sp>
          <p:nvSpPr>
            <p:cNvPr id="75824" name="Line 98">
              <a:extLst>
                <a:ext uri="{FF2B5EF4-FFF2-40B4-BE49-F238E27FC236}">
                  <a16:creationId xmlns:a16="http://schemas.microsoft.com/office/drawing/2014/main" id="{B03185CD-EFE3-4E89-B4C5-3C7CD49D6E51}"/>
                </a:ext>
              </a:extLst>
            </p:cNvPr>
            <p:cNvSpPr>
              <a:spLocks noChangeShapeType="1"/>
            </p:cNvSpPr>
            <p:nvPr/>
          </p:nvSpPr>
          <p:spPr bwMode="auto">
            <a:xfrm>
              <a:off x="711" y="1870"/>
              <a:ext cx="548" cy="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75801" name="Text Box 103">
            <a:extLst>
              <a:ext uri="{FF2B5EF4-FFF2-40B4-BE49-F238E27FC236}">
                <a16:creationId xmlns:a16="http://schemas.microsoft.com/office/drawing/2014/main" id="{144FA9AE-7F6C-4B58-9095-8C9DFB199203}"/>
              </a:ext>
            </a:extLst>
          </p:cNvPr>
          <p:cNvSpPr txBox="1">
            <a:spLocks noChangeArrowheads="1"/>
          </p:cNvSpPr>
          <p:nvPr/>
        </p:nvSpPr>
        <p:spPr bwMode="auto">
          <a:xfrm>
            <a:off x="6829426" y="5637214"/>
            <a:ext cx="2714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000"/>
              <a:t>receiver protocol stack</a:t>
            </a:r>
          </a:p>
        </p:txBody>
      </p:sp>
      <p:sp>
        <p:nvSpPr>
          <p:cNvPr id="75802" name="Text Box 104">
            <a:extLst>
              <a:ext uri="{FF2B5EF4-FFF2-40B4-BE49-F238E27FC236}">
                <a16:creationId xmlns:a16="http://schemas.microsoft.com/office/drawing/2014/main" id="{62960AC4-4C0B-481F-A76A-180D422AB5D5}"/>
              </a:ext>
            </a:extLst>
          </p:cNvPr>
          <p:cNvSpPr txBox="1">
            <a:spLocks noChangeArrowheads="1"/>
          </p:cNvSpPr>
          <p:nvPr/>
        </p:nvSpPr>
        <p:spPr bwMode="auto">
          <a:xfrm>
            <a:off x="3538538" y="1314450"/>
            <a:ext cx="3192462"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r"/>
            <a:r>
              <a:rPr lang="en-US" altLang="en-US"/>
              <a:t>application may </a:t>
            </a:r>
          </a:p>
          <a:p>
            <a:pPr algn="r"/>
            <a:r>
              <a:rPr lang="en-US" altLang="en-US"/>
              <a:t>remove data from </a:t>
            </a:r>
          </a:p>
          <a:p>
            <a:pPr algn="r"/>
            <a:r>
              <a:rPr lang="en-US" altLang="en-US"/>
              <a:t>TCP socket buffers …. </a:t>
            </a:r>
          </a:p>
        </p:txBody>
      </p:sp>
      <p:sp>
        <p:nvSpPr>
          <p:cNvPr id="75803" name="Line 105">
            <a:extLst>
              <a:ext uri="{FF2B5EF4-FFF2-40B4-BE49-F238E27FC236}">
                <a16:creationId xmlns:a16="http://schemas.microsoft.com/office/drawing/2014/main" id="{AC759C73-D751-4851-BE5E-FD3A99504FFC}"/>
              </a:ext>
            </a:extLst>
          </p:cNvPr>
          <p:cNvSpPr>
            <a:spLocks noChangeShapeType="1"/>
          </p:cNvSpPr>
          <p:nvPr/>
        </p:nvSpPr>
        <p:spPr bwMode="auto">
          <a:xfrm>
            <a:off x="6748463" y="1730375"/>
            <a:ext cx="1041400"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5804" name="Text Box 106">
            <a:extLst>
              <a:ext uri="{FF2B5EF4-FFF2-40B4-BE49-F238E27FC236}">
                <a16:creationId xmlns:a16="http://schemas.microsoft.com/office/drawing/2014/main" id="{288AEA59-EDE0-45AE-A151-A27EABF51235}"/>
              </a:ext>
            </a:extLst>
          </p:cNvPr>
          <p:cNvSpPr txBox="1">
            <a:spLocks noChangeArrowheads="1"/>
          </p:cNvSpPr>
          <p:nvPr/>
        </p:nvSpPr>
        <p:spPr bwMode="auto">
          <a:xfrm>
            <a:off x="4622801" y="2525713"/>
            <a:ext cx="2081213" cy="8255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r"/>
            <a:r>
              <a:rPr lang="en-US" altLang="en-US"/>
              <a:t>… slower than TCP </a:t>
            </a:r>
          </a:p>
          <a:p>
            <a:pPr algn="r"/>
            <a:r>
              <a:rPr lang="en-US" altLang="en-US"/>
              <a:t>receiver is delivering</a:t>
            </a:r>
          </a:p>
          <a:p>
            <a:pPr algn="r"/>
            <a:r>
              <a:rPr lang="en-US" altLang="en-US"/>
              <a:t>(sender is sending)</a:t>
            </a:r>
          </a:p>
        </p:txBody>
      </p:sp>
      <p:sp>
        <p:nvSpPr>
          <p:cNvPr id="75805" name="Line 108">
            <a:extLst>
              <a:ext uri="{FF2B5EF4-FFF2-40B4-BE49-F238E27FC236}">
                <a16:creationId xmlns:a16="http://schemas.microsoft.com/office/drawing/2014/main" id="{3A431054-BB28-43E2-ADD9-30521BDB370B}"/>
              </a:ext>
            </a:extLst>
          </p:cNvPr>
          <p:cNvSpPr>
            <a:spLocks noChangeShapeType="1"/>
          </p:cNvSpPr>
          <p:nvPr/>
        </p:nvSpPr>
        <p:spPr bwMode="auto">
          <a:xfrm>
            <a:off x="6669088" y="2935288"/>
            <a:ext cx="544512" cy="0"/>
          </a:xfrm>
          <a:prstGeom prst="line">
            <a:avLst/>
          </a:prstGeom>
          <a:noFill/>
          <a:ln w="19050">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5806" name="Line 115">
            <a:extLst>
              <a:ext uri="{FF2B5EF4-FFF2-40B4-BE49-F238E27FC236}">
                <a16:creationId xmlns:a16="http://schemas.microsoft.com/office/drawing/2014/main" id="{949B01BB-822A-4755-AA43-3479325E0F46}"/>
              </a:ext>
            </a:extLst>
          </p:cNvPr>
          <p:cNvSpPr>
            <a:spLocks noChangeShapeType="1"/>
          </p:cNvSpPr>
          <p:nvPr/>
        </p:nvSpPr>
        <p:spPr bwMode="auto">
          <a:xfrm>
            <a:off x="7907338" y="5189538"/>
            <a:ext cx="0" cy="349250"/>
          </a:xfrm>
          <a:prstGeom prst="line">
            <a:avLst/>
          </a:prstGeom>
          <a:noFill/>
          <a:ln w="28575">
            <a:solidFill>
              <a:srgbClr val="CC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5807" name="Text Box 116">
            <a:extLst>
              <a:ext uri="{FF2B5EF4-FFF2-40B4-BE49-F238E27FC236}">
                <a16:creationId xmlns:a16="http://schemas.microsoft.com/office/drawing/2014/main" id="{5F1E8F68-0B4A-47A2-9AD8-0855C037F19D}"/>
              </a:ext>
            </a:extLst>
          </p:cNvPr>
          <p:cNvSpPr txBox="1">
            <a:spLocks noChangeArrowheads="1"/>
          </p:cNvSpPr>
          <p:nvPr/>
        </p:nvSpPr>
        <p:spPr bwMode="auto">
          <a:xfrm>
            <a:off x="6815139" y="5249863"/>
            <a:ext cx="11334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400"/>
              <a:t>from sender</a:t>
            </a:r>
          </a:p>
        </p:txBody>
      </p:sp>
      <p:grpSp>
        <p:nvGrpSpPr>
          <p:cNvPr id="384123" name="Group 123">
            <a:extLst>
              <a:ext uri="{FF2B5EF4-FFF2-40B4-BE49-F238E27FC236}">
                <a16:creationId xmlns:a16="http://schemas.microsoft.com/office/drawing/2014/main" id="{B6A30DC7-6BE3-41F3-A1F8-4F85F78B7F77}"/>
              </a:ext>
            </a:extLst>
          </p:cNvPr>
          <p:cNvGrpSpPr>
            <a:grpSpLocks/>
          </p:cNvGrpSpPr>
          <p:nvPr/>
        </p:nvGrpSpPr>
        <p:grpSpPr bwMode="auto">
          <a:xfrm>
            <a:off x="1887538" y="4194176"/>
            <a:ext cx="5395912" cy="1755775"/>
            <a:chOff x="221" y="2091"/>
            <a:chExt cx="3399" cy="1106"/>
          </a:xfrm>
        </p:grpSpPr>
        <p:sp>
          <p:nvSpPr>
            <p:cNvPr id="75815" name="Line 82">
              <a:extLst>
                <a:ext uri="{FF2B5EF4-FFF2-40B4-BE49-F238E27FC236}">
                  <a16:creationId xmlns:a16="http://schemas.microsoft.com/office/drawing/2014/main" id="{EB986A40-B7FC-458F-BF57-25E52D2159AB}"/>
                </a:ext>
              </a:extLst>
            </p:cNvPr>
            <p:cNvSpPr>
              <a:spLocks noChangeShapeType="1"/>
            </p:cNvSpPr>
            <p:nvPr/>
          </p:nvSpPr>
          <p:spPr bwMode="auto">
            <a:xfrm>
              <a:off x="3620" y="2455"/>
              <a:ext cx="0" cy="130"/>
            </a:xfrm>
            <a:prstGeom prst="line">
              <a:avLst/>
            </a:prstGeom>
            <a:noFill/>
            <a:ln w="285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75816" name="Rectangle 110">
              <a:extLst>
                <a:ext uri="{FF2B5EF4-FFF2-40B4-BE49-F238E27FC236}">
                  <a16:creationId xmlns:a16="http://schemas.microsoft.com/office/drawing/2014/main" id="{99050EA1-84F4-41BF-8D71-B3A1E9460BEE}"/>
                </a:ext>
              </a:extLst>
            </p:cNvPr>
            <p:cNvSpPr>
              <a:spLocks noChangeArrowheads="1"/>
            </p:cNvSpPr>
            <p:nvPr/>
          </p:nvSpPr>
          <p:spPr bwMode="auto">
            <a:xfrm>
              <a:off x="221" y="2219"/>
              <a:ext cx="2295" cy="978"/>
            </a:xfrm>
            <a:prstGeom prst="rect">
              <a:avLst/>
            </a:prstGeom>
            <a:solidFill>
              <a:srgbClr val="FFFFFF"/>
            </a:solidFill>
            <a:ln w="28575">
              <a:solidFill>
                <a:srgbClr val="CC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17" name="Text Box 111">
              <a:extLst>
                <a:ext uri="{FF2B5EF4-FFF2-40B4-BE49-F238E27FC236}">
                  <a16:creationId xmlns:a16="http://schemas.microsoft.com/office/drawing/2014/main" id="{3A209522-61F1-4922-B4CA-493E65DBC083}"/>
                </a:ext>
              </a:extLst>
            </p:cNvPr>
            <p:cNvSpPr txBox="1">
              <a:spLocks noChangeArrowheads="1"/>
            </p:cNvSpPr>
            <p:nvPr/>
          </p:nvSpPr>
          <p:spPr bwMode="auto">
            <a:xfrm>
              <a:off x="279" y="2315"/>
              <a:ext cx="2263" cy="82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panose="020B0604030504040204" pitchFamily="34" charset="0"/>
                  <a:ea typeface="MS PGothic" panose="020B0600070205080204" pitchFamily="34" charset="-128"/>
                </a:defRPr>
              </a:lvl1pPr>
              <a:lvl2pPr marL="742950" indent="-285750">
                <a:defRPr sz="1600">
                  <a:solidFill>
                    <a:schemeClr val="tx1"/>
                  </a:solidFill>
                  <a:latin typeface="Tahoma" panose="020B0604030504040204" pitchFamily="34" charset="0"/>
                  <a:ea typeface="MS PGothic" panose="020B0600070205080204" pitchFamily="34" charset="-128"/>
                </a:defRPr>
              </a:lvl2pPr>
              <a:lvl3pPr marL="1143000" indent="-228600">
                <a:defRPr sz="1600">
                  <a:solidFill>
                    <a:schemeClr val="tx1"/>
                  </a:solidFill>
                  <a:latin typeface="Tahoma" panose="020B0604030504040204" pitchFamily="34" charset="0"/>
                  <a:ea typeface="MS PGothic" panose="020B0600070205080204" pitchFamily="34" charset="-128"/>
                </a:defRPr>
              </a:lvl3pPr>
              <a:lvl4pPr marL="1600200" indent="-228600">
                <a:defRPr sz="1600">
                  <a:solidFill>
                    <a:schemeClr val="tx1"/>
                  </a:solidFill>
                  <a:latin typeface="Tahoma" panose="020B0604030504040204" pitchFamily="34" charset="0"/>
                  <a:ea typeface="MS PGothic" panose="020B0600070205080204" pitchFamily="34" charset="-128"/>
                </a:defRPr>
              </a:lvl4pPr>
              <a:lvl5pPr marL="2057400" indent="-228600">
                <a:defRPr sz="1600">
                  <a:solidFill>
                    <a:schemeClr val="tx1"/>
                  </a:solidFill>
                  <a:latin typeface="Tahoma" panose="020B0604030504040204" pitchFamily="34" charset="0"/>
                  <a:ea typeface="MS PGothic"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MS PGothic" panose="020B0600070205080204" pitchFamily="34" charset="-128"/>
                </a:defRPr>
              </a:lvl9pPr>
            </a:lstStyle>
            <a:p>
              <a:pPr algn="l"/>
              <a:r>
                <a:rPr lang="en-US" altLang="en-US" sz="2000">
                  <a:latin typeface="Gill Sans MT" panose="020B0502020104020203" pitchFamily="34" charset="0"/>
                </a:rPr>
                <a:t>receiver controls sender, so sender won</a:t>
              </a:r>
              <a:r>
                <a:rPr lang="ja-JP" altLang="en-US" sz="2000">
                  <a:latin typeface="Gill Sans MT" panose="020B0502020104020203" pitchFamily="34" charset="0"/>
                </a:rPr>
                <a:t>’</a:t>
              </a:r>
              <a:r>
                <a:rPr lang="en-US" altLang="ja-JP" sz="2000">
                  <a:latin typeface="Gill Sans MT" panose="020B0502020104020203" pitchFamily="34" charset="0"/>
                </a:rPr>
                <a:t>t overflow receiver</a:t>
              </a:r>
              <a:r>
                <a:rPr lang="ja-JP" altLang="en-US" sz="2000">
                  <a:latin typeface="Gill Sans MT" panose="020B0502020104020203" pitchFamily="34" charset="0"/>
                </a:rPr>
                <a:t>’</a:t>
              </a:r>
              <a:r>
                <a:rPr lang="en-US" altLang="ja-JP" sz="2000">
                  <a:latin typeface="Gill Sans MT" panose="020B0502020104020203" pitchFamily="34" charset="0"/>
                </a:rPr>
                <a:t>s buffer by transmitting too much, too fast</a:t>
              </a:r>
              <a:endParaRPr lang="en-US" altLang="en-US" sz="1000">
                <a:latin typeface="Gill Sans MT" panose="020B0502020104020203" pitchFamily="34" charset="0"/>
              </a:endParaRPr>
            </a:p>
          </p:txBody>
        </p:sp>
        <p:grpSp>
          <p:nvGrpSpPr>
            <p:cNvPr id="93224" name="Group 112">
              <a:extLst>
                <a:ext uri="{FF2B5EF4-FFF2-40B4-BE49-F238E27FC236}">
                  <a16:creationId xmlns:a16="http://schemas.microsoft.com/office/drawing/2014/main" id="{DF459D3E-55B0-40A5-8072-9A2E68548FDD}"/>
                </a:ext>
              </a:extLst>
            </p:cNvPr>
            <p:cNvGrpSpPr>
              <a:grpSpLocks/>
            </p:cNvGrpSpPr>
            <p:nvPr/>
          </p:nvGrpSpPr>
          <p:grpSpPr bwMode="auto">
            <a:xfrm>
              <a:off x="510" y="2091"/>
              <a:ext cx="1217" cy="327"/>
              <a:chOff x="3486" y="272"/>
              <a:chExt cx="1134" cy="327"/>
            </a:xfrm>
          </p:grpSpPr>
          <p:sp>
            <p:nvSpPr>
              <p:cNvPr id="75820" name="Rectangle 113">
                <a:extLst>
                  <a:ext uri="{FF2B5EF4-FFF2-40B4-BE49-F238E27FC236}">
                    <a16:creationId xmlns:a16="http://schemas.microsoft.com/office/drawing/2014/main" id="{8D3F9574-A1BA-4B58-A949-2949BFD3370B}"/>
                  </a:ext>
                </a:extLst>
              </p:cNvPr>
              <p:cNvSpPr>
                <a:spLocks noChangeArrowheads="1"/>
              </p:cNvSpPr>
              <p:nvPr/>
            </p:nvSpPr>
            <p:spPr bwMode="auto">
              <a:xfrm>
                <a:off x="3486" y="330"/>
                <a:ext cx="1134" cy="222"/>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latin typeface="Tahoma" charset="0"/>
                  <a:ea typeface="ＭＳ Ｐゴシック" charset="0"/>
                </a:endParaRPr>
              </a:p>
            </p:txBody>
          </p:sp>
          <p:sp>
            <p:nvSpPr>
              <p:cNvPr id="75821" name="Text Box 114">
                <a:extLst>
                  <a:ext uri="{FF2B5EF4-FFF2-40B4-BE49-F238E27FC236}">
                    <a16:creationId xmlns:a16="http://schemas.microsoft.com/office/drawing/2014/main" id="{0D4F6F45-5374-4593-8FA2-56E1DB95FE4B}"/>
                  </a:ext>
                </a:extLst>
              </p:cNvPr>
              <p:cNvSpPr txBox="1">
                <a:spLocks noChangeArrowheads="1"/>
              </p:cNvSpPr>
              <p:nvPr/>
            </p:nvSpPr>
            <p:spPr bwMode="auto">
              <a:xfrm>
                <a:off x="3539" y="272"/>
                <a:ext cx="1011" cy="32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800" i="1">
                    <a:solidFill>
                      <a:srgbClr val="CC0000"/>
                    </a:solidFill>
                    <a:latin typeface="Gill Sans MT" charset="0"/>
                  </a:rPr>
                  <a:t>flow control</a:t>
                </a:r>
              </a:p>
            </p:txBody>
          </p:sp>
        </p:grpSp>
        <p:sp>
          <p:nvSpPr>
            <p:cNvPr id="75819" name="Line 117">
              <a:extLst>
                <a:ext uri="{FF2B5EF4-FFF2-40B4-BE49-F238E27FC236}">
                  <a16:creationId xmlns:a16="http://schemas.microsoft.com/office/drawing/2014/main" id="{724E5B2D-922C-4925-8F68-A65AAFA7F8E5}"/>
                </a:ext>
              </a:extLst>
            </p:cNvPr>
            <p:cNvSpPr>
              <a:spLocks noChangeShapeType="1"/>
            </p:cNvSpPr>
            <p:nvPr/>
          </p:nvSpPr>
          <p:spPr bwMode="auto">
            <a:xfrm>
              <a:off x="3445" y="2578"/>
              <a:ext cx="0" cy="292"/>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grpSp>
      <p:sp>
        <p:nvSpPr>
          <p:cNvPr id="75809" name="Line 118">
            <a:extLst>
              <a:ext uri="{FF2B5EF4-FFF2-40B4-BE49-F238E27FC236}">
                <a16:creationId xmlns:a16="http://schemas.microsoft.com/office/drawing/2014/main" id="{8A0CE4DB-22B6-4C45-AEC6-DBE1DD8E4D7D}"/>
              </a:ext>
            </a:extLst>
          </p:cNvPr>
          <p:cNvSpPr>
            <a:spLocks noChangeShapeType="1"/>
          </p:cNvSpPr>
          <p:nvPr/>
        </p:nvSpPr>
        <p:spPr bwMode="auto">
          <a:xfrm>
            <a:off x="9371013" y="4767263"/>
            <a:ext cx="0" cy="463550"/>
          </a:xfrm>
          <a:prstGeom prst="line">
            <a:avLst/>
          </a:prstGeom>
          <a:noFill/>
          <a:ln w="19050">
            <a:solidFill>
              <a:schemeClr val="tx1"/>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pic>
        <p:nvPicPr>
          <p:cNvPr id="93217" name="Picture 120" descr="underline_base">
            <a:extLst>
              <a:ext uri="{FF2B5EF4-FFF2-40B4-BE49-F238E27FC236}">
                <a16:creationId xmlns:a16="http://schemas.microsoft.com/office/drawing/2014/main" id="{FA9C579C-F4BF-44C5-A987-B579D35C2D3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22476" y="893764"/>
            <a:ext cx="45704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218" name="Group 124">
            <a:extLst>
              <a:ext uri="{FF2B5EF4-FFF2-40B4-BE49-F238E27FC236}">
                <a16:creationId xmlns:a16="http://schemas.microsoft.com/office/drawing/2014/main" id="{7C35F028-4AB6-40AD-83B6-499C3FBDB9D6}"/>
              </a:ext>
            </a:extLst>
          </p:cNvPr>
          <p:cNvGrpSpPr>
            <a:grpSpLocks/>
          </p:cNvGrpSpPr>
          <p:nvPr/>
        </p:nvGrpSpPr>
        <p:grpSpPr bwMode="auto">
          <a:xfrm flipH="1">
            <a:off x="9609138" y="4360863"/>
            <a:ext cx="869950" cy="906462"/>
            <a:chOff x="-44" y="1473"/>
            <a:chExt cx="981" cy="1105"/>
          </a:xfrm>
        </p:grpSpPr>
        <p:pic>
          <p:nvPicPr>
            <p:cNvPr id="93219" name="Picture 125" descr="desktop_computer_stylized_medium">
              <a:extLst>
                <a:ext uri="{FF2B5EF4-FFF2-40B4-BE49-F238E27FC236}">
                  <a16:creationId xmlns:a16="http://schemas.microsoft.com/office/drawing/2014/main" id="{61391E9A-6241-4CA1-81DD-06177F0017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20" name="Freeform 126">
              <a:extLst>
                <a:ext uri="{FF2B5EF4-FFF2-40B4-BE49-F238E27FC236}">
                  <a16:creationId xmlns:a16="http://schemas.microsoft.com/office/drawing/2014/main" id="{59F3FB9A-D1F6-40CA-8968-AF1C41950CD5}"/>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sp>
        <p:nvSpPr>
          <p:cNvPr id="2" name="TextBox 1"/>
          <p:cNvSpPr txBox="1"/>
          <p:nvPr/>
        </p:nvSpPr>
        <p:spPr>
          <a:xfrm>
            <a:off x="1393709" y="6208912"/>
            <a:ext cx="9302739" cy="307777"/>
          </a:xfrm>
          <a:prstGeom prst="rect">
            <a:avLst/>
          </a:prstGeom>
          <a:noFill/>
        </p:spPr>
        <p:txBody>
          <a:bodyPr wrap="none" rtlCol="0">
            <a:spAutoFit/>
          </a:bodyPr>
          <a:lstStyle/>
          <a:p>
            <a:r>
              <a:rPr lang="en-US" sz="1400" dirty="0"/>
              <a:t>https://</a:t>
            </a:r>
            <a:r>
              <a:rPr lang="en-US" sz="1400" dirty="0" err="1"/>
              <a:t>media.pearsoncmg.com</a:t>
            </a:r>
            <a:r>
              <a:rPr lang="en-US" sz="1400" dirty="0"/>
              <a:t>/aw/ecs_kurose_compnetwork_7/</a:t>
            </a:r>
            <a:r>
              <a:rPr lang="en-US" sz="1400" dirty="0" err="1"/>
              <a:t>cw</a:t>
            </a:r>
            <a:r>
              <a:rPr lang="en-US" sz="1400" dirty="0"/>
              <a:t>/content/</a:t>
            </a:r>
            <a:r>
              <a:rPr lang="en-US" sz="1400" dirty="0" err="1"/>
              <a:t>interactiveanimations</a:t>
            </a:r>
            <a:r>
              <a:rPr lang="en-US" sz="1400" dirty="0"/>
              <a:t>/flow-control/</a:t>
            </a:r>
            <a:r>
              <a:rPr lang="en-US" sz="1400" dirty="0" err="1"/>
              <a:t>index.html</a:t>
            </a:r>
            <a:endParaRPr lang="en-US" sz="1400" dirty="0"/>
          </a:p>
        </p:txBody>
      </p:sp>
    </p:spTree>
    <p:extLst>
      <p:ext uri="{BB962C8B-B14F-4D97-AF65-F5344CB8AC3E}">
        <p14:creationId xmlns:p14="http://schemas.microsoft.com/office/powerpoint/2010/main" val="41585325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84123"/>
                                        </p:tgtEl>
                                        <p:attrNameLst>
                                          <p:attrName>style.visibility</p:attrName>
                                        </p:attrNameLst>
                                      </p:cBhvr>
                                      <p:to>
                                        <p:strVal val="visible"/>
                                      </p:to>
                                    </p:set>
                                    <p:animEffect transition="in" filter="dissolve">
                                      <p:cBhvr>
                                        <p:cTn id="7" dur="500"/>
                                        <p:tgtEl>
                                          <p:spTgt spid="384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Footer Placeholder 5">
            <a:extLst>
              <a:ext uri="{FF2B5EF4-FFF2-40B4-BE49-F238E27FC236}">
                <a16:creationId xmlns:a16="http://schemas.microsoft.com/office/drawing/2014/main" id="{49CEB83C-A38C-4B71-B398-5131B9DA0024}"/>
              </a:ext>
            </a:extLst>
          </p:cNvPr>
          <p:cNvSpPr>
            <a:spLocks noGrp="1"/>
          </p:cNvSpPr>
          <p:nvPr>
            <p:ph type="ftr" sz="quarter" idx="11"/>
          </p:nvPr>
        </p:nvSpPr>
        <p:spPr>
          <a:noFill/>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1200"/>
              <a:t>Transport</a:t>
            </a:r>
            <a:r>
              <a:rPr lang="en-US" sz="1400"/>
              <a:t> </a:t>
            </a:r>
            <a:r>
              <a:rPr lang="en-US" sz="1200"/>
              <a:t>Layer</a:t>
            </a:r>
          </a:p>
        </p:txBody>
      </p:sp>
      <p:pic>
        <p:nvPicPr>
          <p:cNvPr id="128003" name="Picture 6" descr="underline_base">
            <a:extLst>
              <a:ext uri="{FF2B5EF4-FFF2-40B4-BE49-F238E27FC236}">
                <a16:creationId xmlns:a16="http://schemas.microsoft.com/office/drawing/2014/main" id="{CEDECED6-600C-4AA9-9FBE-A9C21D1DFEE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2938" y="904875"/>
            <a:ext cx="50276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5" name="Rectangle 2">
            <a:extLst>
              <a:ext uri="{FF2B5EF4-FFF2-40B4-BE49-F238E27FC236}">
                <a16:creationId xmlns:a16="http://schemas.microsoft.com/office/drawing/2014/main" id="{6C00C862-F160-4EFA-978D-5ABD7CCA8EAC}"/>
              </a:ext>
            </a:extLst>
          </p:cNvPr>
          <p:cNvSpPr>
            <a:spLocks noGrp="1" noChangeArrowheads="1"/>
          </p:cNvSpPr>
          <p:nvPr>
            <p:ph type="title"/>
          </p:nvPr>
        </p:nvSpPr>
        <p:spPr>
          <a:xfrm>
            <a:off x="1897063" y="188914"/>
            <a:ext cx="7772400" cy="981075"/>
          </a:xfrm>
        </p:spPr>
        <p:txBody>
          <a:bodyPr/>
          <a:lstStyle/>
          <a:p>
            <a:pPr>
              <a:defRPr/>
            </a:pPr>
            <a:r>
              <a:rPr lang="en-US" dirty="0">
                <a:ea typeface="ＭＳ Ｐゴシック" charset="0"/>
                <a:cs typeface="+mj-cs"/>
              </a:rPr>
              <a:t>L4: summary</a:t>
            </a:r>
          </a:p>
        </p:txBody>
      </p:sp>
      <p:sp>
        <p:nvSpPr>
          <p:cNvPr id="112646" name="Rectangle 3">
            <a:extLst>
              <a:ext uri="{FF2B5EF4-FFF2-40B4-BE49-F238E27FC236}">
                <a16:creationId xmlns:a16="http://schemas.microsoft.com/office/drawing/2014/main" id="{11DC4CAE-4F01-4DCB-95F0-02373E8A0857}"/>
              </a:ext>
            </a:extLst>
          </p:cNvPr>
          <p:cNvSpPr>
            <a:spLocks noGrp="1" noChangeArrowheads="1"/>
          </p:cNvSpPr>
          <p:nvPr>
            <p:ph type="body" sz="half" idx="1"/>
          </p:nvPr>
        </p:nvSpPr>
        <p:spPr>
          <a:xfrm>
            <a:off x="2157413" y="1360489"/>
            <a:ext cx="4398962" cy="3952875"/>
          </a:xfrm>
        </p:spPr>
        <p:txBody>
          <a:bodyPr>
            <a:normAutofit fontScale="92500" lnSpcReduction="20000"/>
          </a:bodyPr>
          <a:lstStyle/>
          <a:p>
            <a:pPr>
              <a:buFont typeface="Wingdings" charset="2"/>
              <a:buChar char="§"/>
              <a:defRPr/>
            </a:pPr>
            <a:r>
              <a:rPr lang="en-US" dirty="0">
                <a:ea typeface="ＭＳ Ｐゴシック" charset="0"/>
                <a:cs typeface="+mn-cs"/>
              </a:rPr>
              <a:t>principles behind transport layer services:</a:t>
            </a:r>
          </a:p>
          <a:p>
            <a:pPr lvl="1">
              <a:buFont typeface="Arial"/>
              <a:buChar char="•"/>
              <a:defRPr/>
            </a:pPr>
            <a:r>
              <a:rPr lang="en-US" sz="2800" dirty="0">
                <a:ea typeface="ＭＳ Ｐゴシック" charset="0"/>
              </a:rPr>
              <a:t>multiplexing, </a:t>
            </a:r>
            <a:r>
              <a:rPr lang="en-US" sz="2800" dirty="0" err="1">
                <a:ea typeface="ＭＳ Ｐゴシック" charset="0"/>
              </a:rPr>
              <a:t>demultiplexing</a:t>
            </a:r>
            <a:endParaRPr lang="en-US" sz="2800" dirty="0">
              <a:ea typeface="ＭＳ Ｐゴシック" charset="0"/>
            </a:endParaRPr>
          </a:p>
          <a:p>
            <a:pPr lvl="1">
              <a:buFont typeface="Arial"/>
              <a:buChar char="•"/>
              <a:defRPr/>
            </a:pPr>
            <a:r>
              <a:rPr lang="en-US" sz="2800" dirty="0">
                <a:ea typeface="ＭＳ Ｐゴシック" charset="0"/>
              </a:rPr>
              <a:t>reliable data transfer</a:t>
            </a:r>
          </a:p>
          <a:p>
            <a:pPr lvl="1">
              <a:buFont typeface="Arial"/>
              <a:buChar char="•"/>
              <a:defRPr/>
            </a:pPr>
            <a:r>
              <a:rPr lang="en-US" sz="2800" dirty="0">
                <a:ea typeface="ＭＳ Ｐゴシック" charset="0"/>
              </a:rPr>
              <a:t>flow control</a:t>
            </a:r>
          </a:p>
          <a:p>
            <a:pPr lvl="1">
              <a:buFont typeface="Arial"/>
              <a:buChar char="•"/>
              <a:defRPr/>
            </a:pPr>
            <a:r>
              <a:rPr lang="en-US" sz="2800" dirty="0">
                <a:ea typeface="ＭＳ Ｐゴシック" charset="0"/>
              </a:rPr>
              <a:t>congestion control</a:t>
            </a:r>
          </a:p>
          <a:p>
            <a:pPr>
              <a:buFont typeface="Wingdings" charset="2"/>
              <a:buChar char="§"/>
              <a:defRPr/>
            </a:pPr>
            <a:r>
              <a:rPr lang="en-US" dirty="0">
                <a:ea typeface="ＭＳ Ｐゴシック" charset="0"/>
                <a:cs typeface="+mn-cs"/>
              </a:rPr>
              <a:t>instantiation, implementation in the Internet</a:t>
            </a:r>
          </a:p>
          <a:p>
            <a:pPr lvl="1">
              <a:buFont typeface="Arial"/>
              <a:buChar char="•"/>
              <a:defRPr/>
            </a:pPr>
            <a:r>
              <a:rPr lang="en-US" dirty="0">
                <a:ea typeface="ＭＳ Ｐゴシック" charset="0"/>
              </a:rPr>
              <a:t>UDP</a:t>
            </a:r>
          </a:p>
          <a:p>
            <a:pPr lvl="1">
              <a:buFont typeface="Arial"/>
              <a:buChar char="•"/>
              <a:defRPr/>
            </a:pPr>
            <a:r>
              <a:rPr lang="en-US" dirty="0">
                <a:ea typeface="ＭＳ Ｐゴシック" charset="0"/>
              </a:rPr>
              <a:t>TCP</a:t>
            </a:r>
          </a:p>
        </p:txBody>
      </p:sp>
      <p:sp>
        <p:nvSpPr>
          <p:cNvPr id="112647" name="Rectangle 4">
            <a:extLst>
              <a:ext uri="{FF2B5EF4-FFF2-40B4-BE49-F238E27FC236}">
                <a16:creationId xmlns:a16="http://schemas.microsoft.com/office/drawing/2014/main" id="{5A8759EB-8F75-4031-BDD1-34C418023779}"/>
              </a:ext>
            </a:extLst>
          </p:cNvPr>
          <p:cNvSpPr>
            <a:spLocks noGrp="1" noChangeArrowheads="1"/>
          </p:cNvSpPr>
          <p:nvPr>
            <p:ph type="body" sz="half" idx="2"/>
          </p:nvPr>
        </p:nvSpPr>
        <p:spPr>
          <a:xfrm>
            <a:off x="6940550" y="1360489"/>
            <a:ext cx="3333750" cy="4321175"/>
          </a:xfrm>
        </p:spPr>
        <p:txBody>
          <a:bodyPr>
            <a:normAutofit lnSpcReduction="10000"/>
          </a:bodyPr>
          <a:lstStyle/>
          <a:p>
            <a:pPr>
              <a:buFont typeface="Wingdings" panose="05000000000000000000" pitchFamily="2" charset="2"/>
              <a:buNone/>
            </a:pPr>
            <a:r>
              <a:rPr lang="en-US" altLang="en-US" u="sng" dirty="0">
                <a:solidFill>
                  <a:srgbClr val="CC0000"/>
                </a:solidFill>
              </a:rPr>
              <a:t>next:</a:t>
            </a:r>
            <a:endParaRPr lang="en-US" altLang="en-US" dirty="0">
              <a:solidFill>
                <a:srgbClr val="CC0000"/>
              </a:solidFill>
            </a:endParaRPr>
          </a:p>
          <a:p>
            <a:r>
              <a:rPr lang="en-US" altLang="en-US" dirty="0"/>
              <a:t>leaving the network </a:t>
            </a:r>
            <a:r>
              <a:rPr lang="ja-JP" altLang="en-US" dirty="0"/>
              <a:t>“</a:t>
            </a:r>
            <a:r>
              <a:rPr lang="en-US" altLang="ja-JP" dirty="0"/>
              <a:t>edge</a:t>
            </a:r>
            <a:r>
              <a:rPr lang="ja-JP" altLang="en-US" dirty="0"/>
              <a:t>”</a:t>
            </a:r>
            <a:r>
              <a:rPr lang="en-US" altLang="ja-JP" dirty="0"/>
              <a:t> (application, transport layers)</a:t>
            </a:r>
          </a:p>
          <a:p>
            <a:r>
              <a:rPr lang="en-US" altLang="en-US" dirty="0"/>
              <a:t>into the network </a:t>
            </a:r>
            <a:r>
              <a:rPr lang="ja-JP" altLang="en-US" dirty="0"/>
              <a:t>“</a:t>
            </a:r>
            <a:r>
              <a:rPr lang="en-US" altLang="ja-JP" dirty="0"/>
              <a:t>core</a:t>
            </a:r>
            <a:r>
              <a:rPr lang="ja-JP" altLang="en-US" dirty="0"/>
              <a:t>”</a:t>
            </a:r>
            <a:endParaRPr lang="en-US" altLang="ja-JP" dirty="0"/>
          </a:p>
          <a:p>
            <a:r>
              <a:rPr lang="en-US" altLang="en-US" dirty="0"/>
              <a:t>two network layer chapters:</a:t>
            </a:r>
          </a:p>
          <a:p>
            <a:pPr lvl="1"/>
            <a:r>
              <a:rPr lang="en-US" altLang="en-US" dirty="0"/>
              <a:t>data plane</a:t>
            </a:r>
          </a:p>
          <a:p>
            <a:pPr lvl="1"/>
            <a:r>
              <a:rPr lang="en-US" altLang="en-US" dirty="0"/>
              <a:t>control plane</a:t>
            </a:r>
          </a:p>
          <a:p>
            <a:endParaRPr lang="en-US" altLang="en-US" dirty="0"/>
          </a:p>
        </p:txBody>
      </p:sp>
    </p:spTree>
    <p:extLst>
      <p:ext uri="{BB962C8B-B14F-4D97-AF65-F5344CB8AC3E}">
        <p14:creationId xmlns:p14="http://schemas.microsoft.com/office/powerpoint/2010/main" val="337907801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r>
              <a:rPr lang="en-US" strike="sngStrike" dirty="0"/>
              <a:t>What is the internet?</a:t>
            </a:r>
          </a:p>
          <a:p>
            <a:r>
              <a:rPr lang="en-US" strike="sngStrike" dirty="0"/>
              <a:t>OSI vs TCP Stack</a:t>
            </a:r>
          </a:p>
          <a:p>
            <a:r>
              <a:rPr lang="en-US" strike="sngStrike" dirty="0"/>
              <a:t>A day in the life of a web request – big picture</a:t>
            </a:r>
          </a:p>
          <a:p>
            <a:r>
              <a:rPr lang="en-US" strike="sngStrike" dirty="0"/>
              <a:t>Network Structure</a:t>
            </a:r>
          </a:p>
          <a:p>
            <a:r>
              <a:rPr lang="en-US" strike="sngStrike" dirty="0"/>
              <a:t>L5 – Application (HTTP, DNS)</a:t>
            </a:r>
          </a:p>
          <a:p>
            <a:r>
              <a:rPr lang="en-US" strike="sngStrike" dirty="0"/>
              <a:t>L4 – Transport (TCP/UDP)</a:t>
            </a:r>
          </a:p>
          <a:p>
            <a:r>
              <a:rPr lang="en-US" dirty="0"/>
              <a:t>L3 – Routing (BGP, OSPF)</a:t>
            </a:r>
          </a:p>
          <a:p>
            <a:r>
              <a:rPr lang="en-US" dirty="0"/>
              <a:t>L2 – Data Link (ARP)</a:t>
            </a:r>
          </a:p>
        </p:txBody>
      </p:sp>
    </p:spTree>
    <p:extLst>
      <p:ext uri="{BB962C8B-B14F-4D97-AF65-F5344CB8AC3E}">
        <p14:creationId xmlns:p14="http://schemas.microsoft.com/office/powerpoint/2010/main" val="2903217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16"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2638" y="873125"/>
            <a:ext cx="54848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79" name="Rectangle 2"/>
          <p:cNvSpPr>
            <a:spLocks noChangeArrowheads="1"/>
          </p:cNvSpPr>
          <p:nvPr/>
        </p:nvSpPr>
        <p:spPr bwMode="auto">
          <a:xfrm>
            <a:off x="8099425" y="1727200"/>
            <a:ext cx="1892300" cy="3530600"/>
          </a:xfrm>
          <a:prstGeom prst="rect">
            <a:avLst/>
          </a:prstGeom>
          <a:solidFill>
            <a:srgbClr val="000099"/>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26980" name="Rectangle 3"/>
          <p:cNvSpPr>
            <a:spLocks noGrp="1" noChangeArrowheads="1"/>
          </p:cNvSpPr>
          <p:nvPr>
            <p:ph type="title" idx="4294967295"/>
          </p:nvPr>
        </p:nvSpPr>
        <p:spPr>
          <a:xfrm>
            <a:off x="1957388" y="114300"/>
            <a:ext cx="7772400" cy="1028700"/>
          </a:xfrm>
        </p:spPr>
        <p:txBody>
          <a:bodyPr/>
          <a:lstStyle/>
          <a:p>
            <a:pPr eaLnBrk="1" hangingPunct="1"/>
            <a:r>
              <a:rPr lang="en-US" altLang="x-none">
                <a:ea typeface="ＭＳ Ｐゴシック" charset="-128"/>
              </a:rPr>
              <a:t>Internet protocol stack</a:t>
            </a:r>
          </a:p>
        </p:txBody>
      </p:sp>
      <p:sp>
        <p:nvSpPr>
          <p:cNvPr id="140293" name="Rectangle 4"/>
          <p:cNvSpPr>
            <a:spLocks noGrp="1" noChangeArrowheads="1"/>
          </p:cNvSpPr>
          <p:nvPr>
            <p:ph type="body" sz="half" idx="4294967295"/>
          </p:nvPr>
        </p:nvSpPr>
        <p:spPr>
          <a:xfrm>
            <a:off x="2051051" y="1333500"/>
            <a:ext cx="5554663" cy="4648200"/>
          </a:xfrm>
        </p:spPr>
        <p:txBody>
          <a:bodyPr>
            <a:normAutofit lnSpcReduction="10000"/>
          </a:bodyPr>
          <a:lstStyle/>
          <a:p>
            <a:pPr marL="287338" indent="-287338">
              <a:lnSpc>
                <a:spcPct val="80000"/>
              </a:lnSpc>
            </a:pPr>
            <a:r>
              <a:rPr lang="en-US" altLang="x-none" i="1">
                <a:solidFill>
                  <a:srgbClr val="CC0000"/>
                </a:solidFill>
                <a:ea typeface="ＭＳ Ｐゴシック" charset="-128"/>
              </a:rPr>
              <a:t>application:</a:t>
            </a:r>
            <a:r>
              <a:rPr lang="en-US" altLang="x-none">
                <a:ea typeface="ＭＳ Ｐゴシック" charset="-128"/>
              </a:rPr>
              <a:t> supporting network applications</a:t>
            </a:r>
          </a:p>
          <a:p>
            <a:pPr marL="682625" lvl="1" indent="-225425">
              <a:lnSpc>
                <a:spcPct val="80000"/>
              </a:lnSpc>
            </a:pPr>
            <a:r>
              <a:rPr lang="en-US" altLang="x-none"/>
              <a:t>FTP, SMTP, HTTP</a:t>
            </a:r>
          </a:p>
          <a:p>
            <a:pPr marL="287338" indent="-287338">
              <a:lnSpc>
                <a:spcPct val="80000"/>
              </a:lnSpc>
            </a:pPr>
            <a:r>
              <a:rPr lang="en-US" altLang="x-none" i="1">
                <a:solidFill>
                  <a:srgbClr val="CC0000"/>
                </a:solidFill>
                <a:ea typeface="ＭＳ Ｐゴシック" charset="-128"/>
              </a:rPr>
              <a:t>transport:</a:t>
            </a:r>
            <a:r>
              <a:rPr lang="en-US" altLang="x-none">
                <a:ea typeface="ＭＳ Ｐゴシック" charset="-128"/>
              </a:rPr>
              <a:t> process-process data transfer</a:t>
            </a:r>
          </a:p>
          <a:p>
            <a:pPr marL="682625" lvl="1" indent="-225425">
              <a:lnSpc>
                <a:spcPct val="80000"/>
              </a:lnSpc>
            </a:pPr>
            <a:r>
              <a:rPr lang="en-US" altLang="x-none"/>
              <a:t>TCP, UDP</a:t>
            </a:r>
          </a:p>
          <a:p>
            <a:pPr marL="287338" indent="-287338">
              <a:lnSpc>
                <a:spcPct val="80000"/>
              </a:lnSpc>
            </a:pPr>
            <a:r>
              <a:rPr lang="en-US" altLang="x-none" i="1">
                <a:solidFill>
                  <a:srgbClr val="CC0000"/>
                </a:solidFill>
                <a:ea typeface="ＭＳ Ｐゴシック" charset="-128"/>
              </a:rPr>
              <a:t>network:</a:t>
            </a:r>
            <a:r>
              <a:rPr lang="en-US" altLang="x-none">
                <a:ea typeface="ＭＳ Ｐゴシック" charset="-128"/>
              </a:rPr>
              <a:t> routing of datagrams from source to destination</a:t>
            </a:r>
          </a:p>
          <a:p>
            <a:pPr marL="682625" lvl="1" indent="-225425">
              <a:lnSpc>
                <a:spcPct val="80000"/>
              </a:lnSpc>
            </a:pPr>
            <a:r>
              <a:rPr lang="en-US" altLang="x-none"/>
              <a:t>IP, routing protocols</a:t>
            </a:r>
          </a:p>
          <a:p>
            <a:pPr marL="287338" indent="-287338">
              <a:lnSpc>
                <a:spcPct val="80000"/>
              </a:lnSpc>
            </a:pPr>
            <a:r>
              <a:rPr lang="en-US" altLang="x-none" i="1">
                <a:solidFill>
                  <a:srgbClr val="CC0000"/>
                </a:solidFill>
                <a:ea typeface="ＭＳ Ｐゴシック" charset="-128"/>
              </a:rPr>
              <a:t>link:</a:t>
            </a:r>
            <a:r>
              <a:rPr lang="en-US" altLang="x-none">
                <a:ea typeface="ＭＳ Ｐゴシック" charset="-128"/>
              </a:rPr>
              <a:t> data transfer between neighboring  network elements</a:t>
            </a:r>
          </a:p>
          <a:p>
            <a:pPr marL="682625" lvl="1" indent="-225425">
              <a:lnSpc>
                <a:spcPct val="80000"/>
              </a:lnSpc>
            </a:pPr>
            <a:r>
              <a:rPr lang="en-US" altLang="x-none"/>
              <a:t>Ethernet, 802.111 (WiFi), PPP</a:t>
            </a:r>
          </a:p>
          <a:p>
            <a:pPr marL="287338" indent="-287338">
              <a:lnSpc>
                <a:spcPct val="80000"/>
              </a:lnSpc>
            </a:pPr>
            <a:r>
              <a:rPr lang="en-US" altLang="x-none" i="1">
                <a:solidFill>
                  <a:srgbClr val="CC0000"/>
                </a:solidFill>
                <a:ea typeface="ＭＳ Ｐゴシック" charset="-128"/>
              </a:rPr>
              <a:t>physical:</a:t>
            </a:r>
            <a:r>
              <a:rPr lang="en-US" altLang="x-none">
                <a:ea typeface="ＭＳ Ｐゴシック" charset="-128"/>
              </a:rPr>
              <a:t> bits </a:t>
            </a:r>
            <a:r>
              <a:rPr lang="ja-JP" altLang="en-US">
                <a:ea typeface="ＭＳ Ｐゴシック" charset="-128"/>
              </a:rPr>
              <a:t>“</a:t>
            </a:r>
            <a:r>
              <a:rPr lang="en-US" altLang="ja-JP">
                <a:ea typeface="ＭＳ Ｐゴシック" charset="-128"/>
              </a:rPr>
              <a:t>on the wire</a:t>
            </a:r>
            <a:r>
              <a:rPr lang="ja-JP" altLang="en-US">
                <a:ea typeface="ＭＳ Ｐゴシック" charset="-128"/>
              </a:rPr>
              <a:t>”</a:t>
            </a:r>
            <a:endParaRPr lang="en-US" altLang="ja-JP">
              <a:ea typeface="ＭＳ Ｐゴシック" charset="-128"/>
            </a:endParaRPr>
          </a:p>
          <a:p>
            <a:pPr marL="287338" indent="-287338">
              <a:lnSpc>
                <a:spcPct val="80000"/>
              </a:lnSpc>
            </a:pPr>
            <a:endParaRPr lang="en-US" altLang="x-none">
              <a:ea typeface="ＭＳ Ｐゴシック" charset="-128"/>
            </a:endParaRPr>
          </a:p>
        </p:txBody>
      </p:sp>
      <p:sp>
        <p:nvSpPr>
          <p:cNvPr id="126982" name="Rectangle 6"/>
          <p:cNvSpPr>
            <a:spLocks noChangeArrowheads="1"/>
          </p:cNvSpPr>
          <p:nvPr/>
        </p:nvSpPr>
        <p:spPr bwMode="auto">
          <a:xfrm>
            <a:off x="7981950" y="1824038"/>
            <a:ext cx="1892300" cy="3530600"/>
          </a:xfrm>
          <a:prstGeom prst="rect">
            <a:avLst/>
          </a:prstGeom>
          <a:solidFill>
            <a:schemeClr val="bg1"/>
          </a:solidFill>
          <a:ln w="381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p>
        </p:txBody>
      </p:sp>
      <p:sp>
        <p:nvSpPr>
          <p:cNvPr id="126983" name="Text Box 7"/>
          <p:cNvSpPr txBox="1">
            <a:spLocks noChangeArrowheads="1"/>
          </p:cNvSpPr>
          <p:nvPr/>
        </p:nvSpPr>
        <p:spPr bwMode="auto">
          <a:xfrm>
            <a:off x="8079337" y="1920875"/>
            <a:ext cx="1659429"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a:t>application</a:t>
            </a:r>
          </a:p>
          <a:p>
            <a:pPr algn="ctr"/>
            <a:endParaRPr lang="en-US" altLang="x-none"/>
          </a:p>
          <a:p>
            <a:pPr algn="ctr"/>
            <a:r>
              <a:rPr lang="en-US" altLang="x-none"/>
              <a:t>transport</a:t>
            </a:r>
          </a:p>
          <a:p>
            <a:pPr algn="ctr"/>
            <a:endParaRPr lang="en-US" altLang="x-none"/>
          </a:p>
          <a:p>
            <a:pPr algn="ctr"/>
            <a:r>
              <a:rPr lang="en-US" altLang="x-none"/>
              <a:t>network</a:t>
            </a:r>
          </a:p>
          <a:p>
            <a:pPr algn="ctr"/>
            <a:endParaRPr lang="en-US" altLang="x-none"/>
          </a:p>
          <a:p>
            <a:pPr algn="ctr"/>
            <a:r>
              <a:rPr lang="en-US" altLang="x-none"/>
              <a:t>link</a:t>
            </a:r>
          </a:p>
          <a:p>
            <a:pPr algn="ctr"/>
            <a:endParaRPr lang="en-US" altLang="x-none"/>
          </a:p>
          <a:p>
            <a:pPr algn="ctr"/>
            <a:r>
              <a:rPr lang="en-US" altLang="x-none"/>
              <a:t>physical</a:t>
            </a:r>
          </a:p>
        </p:txBody>
      </p:sp>
      <p:sp>
        <p:nvSpPr>
          <p:cNvPr id="126984" name="Line 8"/>
          <p:cNvSpPr>
            <a:spLocks noChangeShapeType="1"/>
          </p:cNvSpPr>
          <p:nvPr/>
        </p:nvSpPr>
        <p:spPr bwMode="auto">
          <a:xfrm>
            <a:off x="7975600" y="251618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6985" name="Line 9"/>
          <p:cNvSpPr>
            <a:spLocks noChangeShapeType="1"/>
          </p:cNvSpPr>
          <p:nvPr/>
        </p:nvSpPr>
        <p:spPr bwMode="auto">
          <a:xfrm>
            <a:off x="7975600" y="32210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6986" name="Line 10"/>
          <p:cNvSpPr>
            <a:spLocks noChangeShapeType="1"/>
          </p:cNvSpPr>
          <p:nvPr/>
        </p:nvSpPr>
        <p:spPr bwMode="auto">
          <a:xfrm>
            <a:off x="7975600" y="39322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6987" name="Line 11"/>
          <p:cNvSpPr>
            <a:spLocks noChangeShapeType="1"/>
          </p:cNvSpPr>
          <p:nvPr/>
        </p:nvSpPr>
        <p:spPr bwMode="auto">
          <a:xfrm>
            <a:off x="7975600" y="4643438"/>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22157458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Freeform 1285"/>
          <p:cNvSpPr>
            <a:spLocks/>
          </p:cNvSpPr>
          <p:nvPr/>
        </p:nvSpPr>
        <p:spPr bwMode="auto">
          <a:xfrm>
            <a:off x="8272463" y="3516314"/>
            <a:ext cx="1314450" cy="674687"/>
          </a:xfrm>
          <a:custGeom>
            <a:avLst/>
            <a:gdLst>
              <a:gd name="T0" fmla="*/ 2147483647 w 828"/>
              <a:gd name="T1" fmla="*/ 2147483647 h 425"/>
              <a:gd name="T2" fmla="*/ 2147483647 w 828"/>
              <a:gd name="T3" fmla="*/ 2147483647 h 425"/>
              <a:gd name="T4" fmla="*/ 2147483647 w 828"/>
              <a:gd name="T5" fmla="*/ 2147483647 h 425"/>
              <a:gd name="T6" fmla="*/ 2147483647 w 828"/>
              <a:gd name="T7" fmla="*/ 2147483647 h 425"/>
              <a:gd name="T8" fmla="*/ 2147483647 w 828"/>
              <a:gd name="T9" fmla="*/ 2147483647 h 425"/>
              <a:gd name="T10" fmla="*/ 2147483647 w 828"/>
              <a:gd name="T11" fmla="*/ 2147483647 h 425"/>
              <a:gd name="T12" fmla="*/ 2147483647 w 828"/>
              <a:gd name="T13" fmla="*/ 2147483647 h 425"/>
              <a:gd name="T14" fmla="*/ 2147483647 w 828"/>
              <a:gd name="T15" fmla="*/ 2147483647 h 425"/>
              <a:gd name="T16" fmla="*/ 2147483647 w 828"/>
              <a:gd name="T17" fmla="*/ 2147483647 h 425"/>
              <a:gd name="T18" fmla="*/ 2147483647 w 828"/>
              <a:gd name="T19" fmla="*/ 2147483647 h 425"/>
              <a:gd name="T20" fmla="*/ 2147483647 w 828"/>
              <a:gd name="T21" fmla="*/ 2147483647 h 425"/>
              <a:gd name="T22" fmla="*/ 2147483647 w 828"/>
              <a:gd name="T23" fmla="*/ 2147483647 h 4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28"/>
              <a:gd name="T37" fmla="*/ 0 h 425"/>
              <a:gd name="T38" fmla="*/ 828 w 828"/>
              <a:gd name="T39" fmla="*/ 425 h 4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28" h="425">
                <a:moveTo>
                  <a:pt x="382" y="30"/>
                </a:moveTo>
                <a:cubicBezTo>
                  <a:pt x="350" y="29"/>
                  <a:pt x="413" y="30"/>
                  <a:pt x="370" y="30"/>
                </a:cubicBezTo>
                <a:cubicBezTo>
                  <a:pt x="327" y="30"/>
                  <a:pt x="187" y="16"/>
                  <a:pt x="126" y="32"/>
                </a:cubicBezTo>
                <a:cubicBezTo>
                  <a:pt x="65" y="48"/>
                  <a:pt x="12" y="86"/>
                  <a:pt x="6" y="126"/>
                </a:cubicBezTo>
                <a:cubicBezTo>
                  <a:pt x="0" y="166"/>
                  <a:pt x="44" y="231"/>
                  <a:pt x="92" y="274"/>
                </a:cubicBezTo>
                <a:cubicBezTo>
                  <a:pt x="140" y="317"/>
                  <a:pt x="217" y="360"/>
                  <a:pt x="292" y="384"/>
                </a:cubicBezTo>
                <a:cubicBezTo>
                  <a:pt x="367" y="408"/>
                  <a:pt x="472" y="425"/>
                  <a:pt x="540" y="416"/>
                </a:cubicBezTo>
                <a:cubicBezTo>
                  <a:pt x="608" y="407"/>
                  <a:pt x="659" y="371"/>
                  <a:pt x="698" y="330"/>
                </a:cubicBezTo>
                <a:cubicBezTo>
                  <a:pt x="737" y="289"/>
                  <a:pt x="760" y="221"/>
                  <a:pt x="776" y="170"/>
                </a:cubicBezTo>
                <a:cubicBezTo>
                  <a:pt x="792" y="119"/>
                  <a:pt x="828" y="44"/>
                  <a:pt x="792" y="22"/>
                </a:cubicBezTo>
                <a:cubicBezTo>
                  <a:pt x="756" y="0"/>
                  <a:pt x="630" y="37"/>
                  <a:pt x="560" y="38"/>
                </a:cubicBezTo>
                <a:cubicBezTo>
                  <a:pt x="490" y="39"/>
                  <a:pt x="414" y="31"/>
                  <a:pt x="382" y="30"/>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34" name="Freeform 1286"/>
          <p:cNvSpPr>
            <a:spLocks/>
          </p:cNvSpPr>
          <p:nvPr/>
        </p:nvSpPr>
        <p:spPr bwMode="auto">
          <a:xfrm>
            <a:off x="8291514" y="1990725"/>
            <a:ext cx="1730375" cy="1125538"/>
          </a:xfrm>
          <a:custGeom>
            <a:avLst/>
            <a:gdLst>
              <a:gd name="T0" fmla="*/ 2147483647 w 765"/>
              <a:gd name="T1" fmla="*/ 2147483647 h 459"/>
              <a:gd name="T2" fmla="*/ 2147483647 w 765"/>
              <a:gd name="T3" fmla="*/ 2147483647 h 459"/>
              <a:gd name="T4" fmla="*/ 2147483647 w 765"/>
              <a:gd name="T5" fmla="*/ 2147483647 h 459"/>
              <a:gd name="T6" fmla="*/ 2147483647 w 765"/>
              <a:gd name="T7" fmla="*/ 2147483647 h 459"/>
              <a:gd name="T8" fmla="*/ 2147483647 w 765"/>
              <a:gd name="T9" fmla="*/ 2147483647 h 459"/>
              <a:gd name="T10" fmla="*/ 2147483647 w 765"/>
              <a:gd name="T11" fmla="*/ 2147483647 h 459"/>
              <a:gd name="T12" fmla="*/ 2147483647 w 765"/>
              <a:gd name="T13" fmla="*/ 2147483647 h 459"/>
              <a:gd name="T14" fmla="*/ 2147483647 w 765"/>
              <a:gd name="T15" fmla="*/ 2147483647 h 459"/>
              <a:gd name="T16" fmla="*/ 2147483647 w 765"/>
              <a:gd name="T17" fmla="*/ 2147483647 h 459"/>
              <a:gd name="T18" fmla="*/ 2147483647 w 765"/>
              <a:gd name="T19" fmla="*/ 2147483647 h 459"/>
              <a:gd name="T20" fmla="*/ 2147483647 w 765"/>
              <a:gd name="T21" fmla="*/ 2147483647 h 459"/>
              <a:gd name="T22" fmla="*/ 2147483647 w 765"/>
              <a:gd name="T23" fmla="*/ 2147483647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65"/>
              <a:gd name="T37" fmla="*/ 0 h 459"/>
              <a:gd name="T38" fmla="*/ 765 w 765"/>
              <a:gd name="T39" fmla="*/ 459 h 4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65" h="459">
                <a:moveTo>
                  <a:pt x="424" y="10"/>
                </a:moveTo>
                <a:cubicBezTo>
                  <a:pt x="362" y="16"/>
                  <a:pt x="343" y="55"/>
                  <a:pt x="288" y="70"/>
                </a:cubicBezTo>
                <a:cubicBezTo>
                  <a:pt x="233" y="85"/>
                  <a:pt x="142" y="56"/>
                  <a:pt x="96" y="100"/>
                </a:cubicBezTo>
                <a:cubicBezTo>
                  <a:pt x="50" y="144"/>
                  <a:pt x="0" y="279"/>
                  <a:pt x="14" y="336"/>
                </a:cubicBezTo>
                <a:cubicBezTo>
                  <a:pt x="28" y="393"/>
                  <a:pt x="125" y="429"/>
                  <a:pt x="180" y="444"/>
                </a:cubicBezTo>
                <a:cubicBezTo>
                  <a:pt x="235" y="459"/>
                  <a:pt x="279" y="426"/>
                  <a:pt x="346" y="426"/>
                </a:cubicBezTo>
                <a:cubicBezTo>
                  <a:pt x="413" y="426"/>
                  <a:pt x="525" y="443"/>
                  <a:pt x="584" y="444"/>
                </a:cubicBezTo>
                <a:cubicBezTo>
                  <a:pt x="643" y="445"/>
                  <a:pt x="670" y="446"/>
                  <a:pt x="698" y="434"/>
                </a:cubicBezTo>
                <a:cubicBezTo>
                  <a:pt x="726" y="422"/>
                  <a:pt x="743" y="418"/>
                  <a:pt x="752" y="372"/>
                </a:cubicBezTo>
                <a:cubicBezTo>
                  <a:pt x="761" y="326"/>
                  <a:pt x="765" y="214"/>
                  <a:pt x="750" y="158"/>
                </a:cubicBezTo>
                <a:cubicBezTo>
                  <a:pt x="735" y="102"/>
                  <a:pt x="716" y="58"/>
                  <a:pt x="662" y="34"/>
                </a:cubicBezTo>
                <a:cubicBezTo>
                  <a:pt x="608" y="10"/>
                  <a:pt x="505" y="0"/>
                  <a:pt x="424" y="10"/>
                </a:cubicBezTo>
                <a:close/>
              </a:path>
            </a:pathLst>
          </a:custGeom>
          <a:gradFill rotWithShape="1">
            <a:gsLst>
              <a:gs pos="0">
                <a:srgbClr val="00CCFF"/>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35" name="Freeform 1287"/>
          <p:cNvSpPr>
            <a:spLocks/>
          </p:cNvSpPr>
          <p:nvPr/>
        </p:nvSpPr>
        <p:spPr bwMode="auto">
          <a:xfrm>
            <a:off x="6470651" y="1698626"/>
            <a:ext cx="1736725" cy="1071563"/>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036" name="Group 1288"/>
          <p:cNvGrpSpPr>
            <a:grpSpLocks/>
          </p:cNvGrpSpPr>
          <p:nvPr/>
        </p:nvGrpSpPr>
        <p:grpSpPr bwMode="auto">
          <a:xfrm>
            <a:off x="6546851" y="2963863"/>
            <a:ext cx="1458913" cy="933450"/>
            <a:chOff x="2889" y="1631"/>
            <a:chExt cx="980" cy="743"/>
          </a:xfrm>
        </p:grpSpPr>
        <p:sp>
          <p:nvSpPr>
            <p:cNvPr id="44654" name="Rectangle 1289"/>
            <p:cNvSpPr>
              <a:spLocks noChangeArrowheads="1"/>
            </p:cNvSpPr>
            <p:nvPr/>
          </p:nvSpPr>
          <p:spPr bwMode="auto">
            <a:xfrm>
              <a:off x="3046" y="1841"/>
              <a:ext cx="663" cy="533"/>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655" name="AutoShape 1290"/>
            <p:cNvSpPr>
              <a:spLocks noChangeArrowheads="1"/>
            </p:cNvSpPr>
            <p:nvPr/>
          </p:nvSpPr>
          <p:spPr bwMode="auto">
            <a:xfrm>
              <a:off x="2889" y="1631"/>
              <a:ext cx="980" cy="253"/>
            </a:xfrm>
            <a:prstGeom prst="triangle">
              <a:avLst>
                <a:gd name="adj" fmla="val 50000"/>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solidFill>
                  <a:srgbClr val="00CCFF"/>
                </a:solidFill>
              </a:endParaRPr>
            </a:p>
          </p:txBody>
        </p:sp>
      </p:grpSp>
      <p:sp>
        <p:nvSpPr>
          <p:cNvPr id="44037" name="Line 1291"/>
          <p:cNvSpPr>
            <a:spLocks noChangeShapeType="1"/>
          </p:cNvSpPr>
          <p:nvPr/>
        </p:nvSpPr>
        <p:spPr bwMode="auto">
          <a:xfrm>
            <a:off x="8664576" y="3802063"/>
            <a:ext cx="163513" cy="1206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8" name="Line 1292"/>
          <p:cNvSpPr>
            <a:spLocks noChangeShapeType="1"/>
          </p:cNvSpPr>
          <p:nvPr/>
        </p:nvSpPr>
        <p:spPr bwMode="auto">
          <a:xfrm>
            <a:off x="8761413" y="3722688"/>
            <a:ext cx="279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39" name="Line 1293"/>
          <p:cNvSpPr>
            <a:spLocks noChangeShapeType="1"/>
          </p:cNvSpPr>
          <p:nvPr/>
        </p:nvSpPr>
        <p:spPr bwMode="auto">
          <a:xfrm flipV="1">
            <a:off x="8997950" y="3808414"/>
            <a:ext cx="134938" cy="1047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0" name="Line 1294"/>
          <p:cNvSpPr>
            <a:spLocks noChangeShapeType="1"/>
          </p:cNvSpPr>
          <p:nvPr/>
        </p:nvSpPr>
        <p:spPr bwMode="auto">
          <a:xfrm>
            <a:off x="7696200" y="3729038"/>
            <a:ext cx="6794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1" name="Line 1295"/>
          <p:cNvSpPr>
            <a:spLocks noChangeShapeType="1"/>
          </p:cNvSpPr>
          <p:nvPr/>
        </p:nvSpPr>
        <p:spPr bwMode="auto">
          <a:xfrm>
            <a:off x="7991475" y="2576514"/>
            <a:ext cx="509588"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2" name="Line 1296"/>
          <p:cNvSpPr>
            <a:spLocks noChangeShapeType="1"/>
          </p:cNvSpPr>
          <p:nvPr/>
        </p:nvSpPr>
        <p:spPr bwMode="auto">
          <a:xfrm>
            <a:off x="7558088" y="2392363"/>
            <a:ext cx="152400" cy="952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3" name="Freeform 1297"/>
          <p:cNvSpPr>
            <a:spLocks/>
          </p:cNvSpPr>
          <p:nvPr/>
        </p:nvSpPr>
        <p:spPr bwMode="auto">
          <a:xfrm>
            <a:off x="6765925" y="4367214"/>
            <a:ext cx="3079750" cy="1665287"/>
          </a:xfrm>
          <a:custGeom>
            <a:avLst/>
            <a:gdLst>
              <a:gd name="T0" fmla="*/ 2147483647 w 1940"/>
              <a:gd name="T1" fmla="*/ 2147483647 h 1049"/>
              <a:gd name="T2" fmla="*/ 2147483647 w 1940"/>
              <a:gd name="T3" fmla="*/ 2147483647 h 1049"/>
              <a:gd name="T4" fmla="*/ 2147483647 w 1940"/>
              <a:gd name="T5" fmla="*/ 2147483647 h 1049"/>
              <a:gd name="T6" fmla="*/ 2147483647 w 1940"/>
              <a:gd name="T7" fmla="*/ 2147483647 h 1049"/>
              <a:gd name="T8" fmla="*/ 2147483647 w 1940"/>
              <a:gd name="T9" fmla="*/ 2147483647 h 1049"/>
              <a:gd name="T10" fmla="*/ 2147483647 w 1940"/>
              <a:gd name="T11" fmla="*/ 2147483647 h 1049"/>
              <a:gd name="T12" fmla="*/ 2147483647 w 1940"/>
              <a:gd name="T13" fmla="*/ 2147483647 h 1049"/>
              <a:gd name="T14" fmla="*/ 2147483647 w 1940"/>
              <a:gd name="T15" fmla="*/ 2147483647 h 1049"/>
              <a:gd name="T16" fmla="*/ 2147483647 w 1940"/>
              <a:gd name="T17" fmla="*/ 2147483647 h 1049"/>
              <a:gd name="T18" fmla="*/ 2147483647 w 1940"/>
              <a:gd name="T19" fmla="*/ 2147483647 h 1049"/>
              <a:gd name="T20" fmla="*/ 2147483647 w 1940"/>
              <a:gd name="T21" fmla="*/ 2147483647 h 1049"/>
              <a:gd name="T22" fmla="*/ 2147483647 w 1940"/>
              <a:gd name="T23" fmla="*/ 2147483647 h 1049"/>
              <a:gd name="T24" fmla="*/ 2147483647 w 1940"/>
              <a:gd name="T25" fmla="*/ 2147483647 h 1049"/>
              <a:gd name="T26" fmla="*/ 2147483647 w 1940"/>
              <a:gd name="T27" fmla="*/ 2147483647 h 1049"/>
              <a:gd name="T28" fmla="*/ 2147483647 w 1940"/>
              <a:gd name="T29" fmla="*/ 2147483647 h 1049"/>
              <a:gd name="T30" fmla="*/ 2147483647 w 1940"/>
              <a:gd name="T31" fmla="*/ 2147483647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44" name="Line 1298"/>
          <p:cNvSpPr>
            <a:spLocks noChangeShapeType="1"/>
          </p:cNvSpPr>
          <p:nvPr/>
        </p:nvSpPr>
        <p:spPr bwMode="auto">
          <a:xfrm rot="16200000" flipV="1">
            <a:off x="9065419" y="5239544"/>
            <a:ext cx="474662" cy="63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5" name="Line 1299"/>
          <p:cNvSpPr>
            <a:spLocks noChangeShapeType="1"/>
          </p:cNvSpPr>
          <p:nvPr/>
        </p:nvSpPr>
        <p:spPr bwMode="auto">
          <a:xfrm rot="5400000" flipV="1">
            <a:off x="9259889" y="5429251"/>
            <a:ext cx="3175" cy="85725"/>
          </a:xfrm>
          <a:prstGeom prst="line">
            <a:avLst/>
          </a:prstGeom>
          <a:noFill/>
          <a:ln w="12700">
            <a:solidFill>
              <a:schemeClr val="bg2"/>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6" name="Line 1300"/>
          <p:cNvSpPr>
            <a:spLocks noChangeShapeType="1"/>
          </p:cNvSpPr>
          <p:nvPr/>
        </p:nvSpPr>
        <p:spPr bwMode="auto">
          <a:xfrm rot="16200000" flipH="1">
            <a:off x="9367838" y="5027613"/>
            <a:ext cx="193675" cy="762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047" name="Line 1301"/>
          <p:cNvSpPr>
            <a:spLocks noChangeShapeType="1"/>
          </p:cNvSpPr>
          <p:nvPr/>
        </p:nvSpPr>
        <p:spPr bwMode="auto">
          <a:xfrm>
            <a:off x="8626476" y="4686300"/>
            <a:ext cx="390525" cy="1841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8" name="Line 1302"/>
          <p:cNvSpPr>
            <a:spLocks noChangeShapeType="1"/>
          </p:cNvSpPr>
          <p:nvPr/>
        </p:nvSpPr>
        <p:spPr bwMode="auto">
          <a:xfrm flipV="1">
            <a:off x="8005763" y="4673600"/>
            <a:ext cx="322262" cy="1984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49" name="Line 1303"/>
          <p:cNvSpPr>
            <a:spLocks noChangeShapeType="1"/>
          </p:cNvSpPr>
          <p:nvPr/>
        </p:nvSpPr>
        <p:spPr bwMode="auto">
          <a:xfrm flipV="1">
            <a:off x="8048625" y="4965700"/>
            <a:ext cx="971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0" name="Line 1305"/>
          <p:cNvSpPr>
            <a:spLocks noChangeShapeType="1"/>
          </p:cNvSpPr>
          <p:nvPr/>
        </p:nvSpPr>
        <p:spPr bwMode="auto">
          <a:xfrm>
            <a:off x="7369176" y="4762500"/>
            <a:ext cx="233363" cy="952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1" name="Line 1306"/>
          <p:cNvSpPr>
            <a:spLocks noChangeShapeType="1"/>
          </p:cNvSpPr>
          <p:nvPr/>
        </p:nvSpPr>
        <p:spPr bwMode="auto">
          <a:xfrm flipV="1">
            <a:off x="7110414" y="4999038"/>
            <a:ext cx="403225" cy="1000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2" name="Line 1309"/>
          <p:cNvSpPr>
            <a:spLocks noChangeShapeType="1"/>
          </p:cNvSpPr>
          <p:nvPr/>
        </p:nvSpPr>
        <p:spPr bwMode="auto">
          <a:xfrm flipH="1">
            <a:off x="7535863" y="5054600"/>
            <a:ext cx="177800" cy="203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3" name="Line 1310"/>
          <p:cNvSpPr>
            <a:spLocks noChangeShapeType="1"/>
          </p:cNvSpPr>
          <p:nvPr/>
        </p:nvSpPr>
        <p:spPr bwMode="auto">
          <a:xfrm flipH="1" flipV="1">
            <a:off x="7929564" y="5038726"/>
            <a:ext cx="1587" cy="2206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4" name="Line 1311"/>
          <p:cNvSpPr>
            <a:spLocks noChangeShapeType="1"/>
          </p:cNvSpPr>
          <p:nvPr/>
        </p:nvSpPr>
        <p:spPr bwMode="auto">
          <a:xfrm>
            <a:off x="8012114" y="5041901"/>
            <a:ext cx="503237" cy="269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5" name="Line 1313"/>
          <p:cNvSpPr>
            <a:spLocks noChangeShapeType="1"/>
          </p:cNvSpPr>
          <p:nvPr/>
        </p:nvSpPr>
        <p:spPr bwMode="auto">
          <a:xfrm>
            <a:off x="7550150" y="3511551"/>
            <a:ext cx="0" cy="1317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6" name="Line 1314"/>
          <p:cNvSpPr>
            <a:spLocks noChangeShapeType="1"/>
          </p:cNvSpPr>
          <p:nvPr/>
        </p:nvSpPr>
        <p:spPr bwMode="auto">
          <a:xfrm flipV="1">
            <a:off x="8845551" y="2481263"/>
            <a:ext cx="123825" cy="873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7" name="Line 1315"/>
          <p:cNvSpPr>
            <a:spLocks noChangeShapeType="1"/>
          </p:cNvSpPr>
          <p:nvPr/>
        </p:nvSpPr>
        <p:spPr bwMode="auto">
          <a:xfrm>
            <a:off x="8674100" y="2654300"/>
            <a:ext cx="0" cy="825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8" name="Line 1316"/>
          <p:cNvSpPr>
            <a:spLocks noChangeShapeType="1"/>
          </p:cNvSpPr>
          <p:nvPr/>
        </p:nvSpPr>
        <p:spPr bwMode="auto">
          <a:xfrm flipV="1">
            <a:off x="8845551" y="2551114"/>
            <a:ext cx="263525" cy="2889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59" name="Line 1317"/>
          <p:cNvSpPr>
            <a:spLocks noChangeShapeType="1"/>
          </p:cNvSpPr>
          <p:nvPr/>
        </p:nvSpPr>
        <p:spPr bwMode="auto">
          <a:xfrm>
            <a:off x="9210675" y="2549525"/>
            <a:ext cx="0" cy="196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0" name="Line 1318"/>
          <p:cNvSpPr>
            <a:spLocks noChangeShapeType="1"/>
          </p:cNvSpPr>
          <p:nvPr/>
        </p:nvSpPr>
        <p:spPr bwMode="auto">
          <a:xfrm>
            <a:off x="8864601" y="2855913"/>
            <a:ext cx="1889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1" name="Line 1319"/>
          <p:cNvSpPr>
            <a:spLocks noChangeShapeType="1"/>
          </p:cNvSpPr>
          <p:nvPr/>
        </p:nvSpPr>
        <p:spPr bwMode="auto">
          <a:xfrm flipV="1">
            <a:off x="7159626" y="372268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2" name="Line 1320"/>
          <p:cNvSpPr>
            <a:spLocks noChangeShapeType="1"/>
          </p:cNvSpPr>
          <p:nvPr/>
        </p:nvSpPr>
        <p:spPr bwMode="auto">
          <a:xfrm>
            <a:off x="9418638" y="2846388"/>
            <a:ext cx="177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3" name="Line 1321"/>
          <p:cNvSpPr>
            <a:spLocks noChangeShapeType="1"/>
          </p:cNvSpPr>
          <p:nvPr/>
        </p:nvSpPr>
        <p:spPr bwMode="auto">
          <a:xfrm flipH="1">
            <a:off x="8564564" y="2922588"/>
            <a:ext cx="98425" cy="7048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4" name="Line 1322"/>
          <p:cNvSpPr>
            <a:spLocks noChangeShapeType="1"/>
          </p:cNvSpPr>
          <p:nvPr/>
        </p:nvSpPr>
        <p:spPr bwMode="auto">
          <a:xfrm flipH="1">
            <a:off x="9156701" y="2922589"/>
            <a:ext cx="111125" cy="7270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065" name="Line 1323"/>
          <p:cNvSpPr>
            <a:spLocks noChangeShapeType="1"/>
          </p:cNvSpPr>
          <p:nvPr/>
        </p:nvSpPr>
        <p:spPr bwMode="auto">
          <a:xfrm flipV="1">
            <a:off x="8540751" y="4064001"/>
            <a:ext cx="227013" cy="4365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4066" name="Group 1324"/>
          <p:cNvGrpSpPr>
            <a:grpSpLocks/>
          </p:cNvGrpSpPr>
          <p:nvPr/>
        </p:nvGrpSpPr>
        <p:grpSpPr bwMode="auto">
          <a:xfrm flipH="1">
            <a:off x="7043739" y="4522788"/>
            <a:ext cx="414337" cy="373062"/>
            <a:chOff x="2839" y="3501"/>
            <a:chExt cx="755" cy="803"/>
          </a:xfrm>
        </p:grpSpPr>
        <p:pic>
          <p:nvPicPr>
            <p:cNvPr id="44652" name="Picture 1325"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53" name="Freeform 1326"/>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67" name="Group 1327"/>
          <p:cNvGrpSpPr>
            <a:grpSpLocks/>
          </p:cNvGrpSpPr>
          <p:nvPr/>
        </p:nvGrpSpPr>
        <p:grpSpPr bwMode="auto">
          <a:xfrm flipH="1">
            <a:off x="6726238" y="4943475"/>
            <a:ext cx="482600" cy="406400"/>
            <a:chOff x="2839" y="3501"/>
            <a:chExt cx="755" cy="803"/>
          </a:xfrm>
        </p:grpSpPr>
        <p:pic>
          <p:nvPicPr>
            <p:cNvPr id="44650" name="Picture 132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51" name="Freeform 1329"/>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68" name="Group 1330"/>
          <p:cNvGrpSpPr>
            <a:grpSpLocks/>
          </p:cNvGrpSpPr>
          <p:nvPr/>
        </p:nvGrpSpPr>
        <p:grpSpPr bwMode="auto">
          <a:xfrm flipH="1">
            <a:off x="7204075" y="5245100"/>
            <a:ext cx="427038" cy="349250"/>
            <a:chOff x="2839" y="3501"/>
            <a:chExt cx="755" cy="803"/>
          </a:xfrm>
        </p:grpSpPr>
        <p:pic>
          <p:nvPicPr>
            <p:cNvPr id="44648" name="Picture 1331"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9" name="Freeform 1332"/>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69" name="Group 1333"/>
          <p:cNvGrpSpPr>
            <a:grpSpLocks/>
          </p:cNvGrpSpPr>
          <p:nvPr/>
        </p:nvGrpSpPr>
        <p:grpSpPr bwMode="auto">
          <a:xfrm>
            <a:off x="7818439" y="5227639"/>
            <a:ext cx="427037" cy="350837"/>
            <a:chOff x="2839" y="3501"/>
            <a:chExt cx="755" cy="803"/>
          </a:xfrm>
        </p:grpSpPr>
        <p:pic>
          <p:nvPicPr>
            <p:cNvPr id="44646" name="Picture 1334" descr="desktop_computer_stylized_mediu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7" name="Freeform 1335"/>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pic>
        <p:nvPicPr>
          <p:cNvPr id="44070" name="Picture 1336" descr="car_icon_small"/>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0476" y="1709739"/>
            <a:ext cx="84931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4071" name="Group 1337"/>
          <p:cNvGrpSpPr>
            <a:grpSpLocks/>
          </p:cNvGrpSpPr>
          <p:nvPr/>
        </p:nvGrpSpPr>
        <p:grpSpPr bwMode="auto">
          <a:xfrm>
            <a:off x="6881814" y="1535113"/>
            <a:ext cx="415925" cy="385762"/>
            <a:chOff x="2751" y="1851"/>
            <a:chExt cx="462" cy="478"/>
          </a:xfrm>
        </p:grpSpPr>
        <p:pic>
          <p:nvPicPr>
            <p:cNvPr id="44644" name="Picture 1338" descr="iphone_stylized_smal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645" name="Picture 1339" descr="antenna_radiation_stylized"/>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4072" name="Group 1340"/>
          <p:cNvGrpSpPr>
            <a:grpSpLocks/>
          </p:cNvGrpSpPr>
          <p:nvPr/>
        </p:nvGrpSpPr>
        <p:grpSpPr bwMode="auto">
          <a:xfrm>
            <a:off x="8958264" y="2384426"/>
            <a:ext cx="390525" cy="169863"/>
            <a:chOff x="4650" y="1129"/>
            <a:chExt cx="246" cy="95"/>
          </a:xfrm>
        </p:grpSpPr>
        <p:sp>
          <p:nvSpPr>
            <p:cNvPr id="44636"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637"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638"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639" name="Group 1344"/>
            <p:cNvGrpSpPr>
              <a:grpSpLocks/>
            </p:cNvGrpSpPr>
            <p:nvPr/>
          </p:nvGrpSpPr>
          <p:grpSpPr bwMode="auto">
            <a:xfrm>
              <a:off x="4699" y="1145"/>
              <a:ext cx="138" cy="29"/>
              <a:chOff x="2468" y="1332"/>
              <a:chExt cx="310" cy="60"/>
            </a:xfrm>
          </p:grpSpPr>
          <p:sp>
            <p:nvSpPr>
              <p:cNvPr id="44642" name="Freeform 134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643" name="Freeform 134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640" name="Line 1347"/>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641" name="Line 1348"/>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3" name="Group 1349"/>
          <p:cNvGrpSpPr>
            <a:grpSpLocks/>
          </p:cNvGrpSpPr>
          <p:nvPr/>
        </p:nvGrpSpPr>
        <p:grpSpPr bwMode="auto">
          <a:xfrm>
            <a:off x="9031289" y="2746376"/>
            <a:ext cx="390525" cy="176213"/>
            <a:chOff x="4650" y="1129"/>
            <a:chExt cx="246" cy="95"/>
          </a:xfrm>
        </p:grpSpPr>
        <p:sp>
          <p:nvSpPr>
            <p:cNvPr id="44628"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629"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630"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631" name="Group 1353"/>
            <p:cNvGrpSpPr>
              <a:grpSpLocks/>
            </p:cNvGrpSpPr>
            <p:nvPr/>
          </p:nvGrpSpPr>
          <p:grpSpPr bwMode="auto">
            <a:xfrm>
              <a:off x="4699" y="1145"/>
              <a:ext cx="138" cy="29"/>
              <a:chOff x="2468" y="1332"/>
              <a:chExt cx="310" cy="60"/>
            </a:xfrm>
          </p:grpSpPr>
          <p:sp>
            <p:nvSpPr>
              <p:cNvPr id="44634" name="Freeform 135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635" name="Freeform 135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632" name="Line 1356"/>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633" name="Line 1357"/>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4" name="Group 1358"/>
          <p:cNvGrpSpPr>
            <a:grpSpLocks/>
          </p:cNvGrpSpPr>
          <p:nvPr/>
        </p:nvGrpSpPr>
        <p:grpSpPr bwMode="auto">
          <a:xfrm>
            <a:off x="8472489" y="2482851"/>
            <a:ext cx="390525" cy="169863"/>
            <a:chOff x="4650" y="1129"/>
            <a:chExt cx="246" cy="95"/>
          </a:xfrm>
        </p:grpSpPr>
        <p:sp>
          <p:nvSpPr>
            <p:cNvPr id="44620"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621"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622"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623" name="Group 1362"/>
            <p:cNvGrpSpPr>
              <a:grpSpLocks/>
            </p:cNvGrpSpPr>
            <p:nvPr/>
          </p:nvGrpSpPr>
          <p:grpSpPr bwMode="auto">
            <a:xfrm>
              <a:off x="4699" y="1145"/>
              <a:ext cx="138" cy="29"/>
              <a:chOff x="2468" y="1332"/>
              <a:chExt cx="310" cy="60"/>
            </a:xfrm>
          </p:grpSpPr>
          <p:sp>
            <p:nvSpPr>
              <p:cNvPr id="44626" name="Freeform 136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627" name="Freeform 136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624" name="Line 1365"/>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625" name="Line 1366"/>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5" name="Group 1367"/>
          <p:cNvGrpSpPr>
            <a:grpSpLocks/>
          </p:cNvGrpSpPr>
          <p:nvPr/>
        </p:nvGrpSpPr>
        <p:grpSpPr bwMode="auto">
          <a:xfrm>
            <a:off x="8483601" y="2746376"/>
            <a:ext cx="390525" cy="169863"/>
            <a:chOff x="4650" y="1129"/>
            <a:chExt cx="246" cy="95"/>
          </a:xfrm>
        </p:grpSpPr>
        <p:sp>
          <p:nvSpPr>
            <p:cNvPr id="4461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61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61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615" name="Group 1371"/>
            <p:cNvGrpSpPr>
              <a:grpSpLocks/>
            </p:cNvGrpSpPr>
            <p:nvPr/>
          </p:nvGrpSpPr>
          <p:grpSpPr bwMode="auto">
            <a:xfrm>
              <a:off x="4699" y="1145"/>
              <a:ext cx="138" cy="29"/>
              <a:chOff x="2468" y="1332"/>
              <a:chExt cx="310" cy="60"/>
            </a:xfrm>
          </p:grpSpPr>
          <p:sp>
            <p:nvSpPr>
              <p:cNvPr id="44618" name="Freeform 137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619" name="Freeform 137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616" name="Line 1374"/>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617" name="Line 1375"/>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4076" name="Line 1376"/>
          <p:cNvSpPr>
            <a:spLocks noChangeShapeType="1"/>
          </p:cNvSpPr>
          <p:nvPr/>
        </p:nvSpPr>
        <p:spPr bwMode="auto">
          <a:xfrm>
            <a:off x="9613900" y="2844800"/>
            <a:ext cx="177800" cy="0"/>
          </a:xfrm>
          <a:prstGeom prst="line">
            <a:avLst/>
          </a:prstGeom>
          <a:noFill/>
          <a:ln w="9525">
            <a:solidFill>
              <a:schemeClr val="bg2"/>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4077" name="Group 1377"/>
          <p:cNvGrpSpPr>
            <a:grpSpLocks/>
          </p:cNvGrpSpPr>
          <p:nvPr/>
        </p:nvGrpSpPr>
        <p:grpSpPr bwMode="auto">
          <a:xfrm>
            <a:off x="8669339" y="3900488"/>
            <a:ext cx="485775" cy="203200"/>
            <a:chOff x="4650" y="1129"/>
            <a:chExt cx="246" cy="95"/>
          </a:xfrm>
        </p:grpSpPr>
        <p:sp>
          <p:nvSpPr>
            <p:cNvPr id="44604"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605"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606"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607" name="Group 1381"/>
            <p:cNvGrpSpPr>
              <a:grpSpLocks/>
            </p:cNvGrpSpPr>
            <p:nvPr/>
          </p:nvGrpSpPr>
          <p:grpSpPr bwMode="auto">
            <a:xfrm>
              <a:off x="4699" y="1145"/>
              <a:ext cx="138" cy="29"/>
              <a:chOff x="2468" y="1332"/>
              <a:chExt cx="310" cy="60"/>
            </a:xfrm>
          </p:grpSpPr>
          <p:sp>
            <p:nvSpPr>
              <p:cNvPr id="44610" name="Freeform 1382"/>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611" name="Freeform 1383"/>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608" name="Line 1384"/>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609" name="Line 1385"/>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8" name="Group 1386"/>
          <p:cNvGrpSpPr>
            <a:grpSpLocks/>
          </p:cNvGrpSpPr>
          <p:nvPr/>
        </p:nvGrpSpPr>
        <p:grpSpPr bwMode="auto">
          <a:xfrm>
            <a:off x="8350251" y="3619500"/>
            <a:ext cx="485775" cy="203200"/>
            <a:chOff x="4650" y="1129"/>
            <a:chExt cx="246" cy="95"/>
          </a:xfrm>
        </p:grpSpPr>
        <p:sp>
          <p:nvSpPr>
            <p:cNvPr id="44596"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97"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98"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99" name="Group 1390"/>
            <p:cNvGrpSpPr>
              <a:grpSpLocks/>
            </p:cNvGrpSpPr>
            <p:nvPr/>
          </p:nvGrpSpPr>
          <p:grpSpPr bwMode="auto">
            <a:xfrm>
              <a:off x="4699" y="1145"/>
              <a:ext cx="138" cy="29"/>
              <a:chOff x="2468" y="1332"/>
              <a:chExt cx="310" cy="60"/>
            </a:xfrm>
          </p:grpSpPr>
          <p:sp>
            <p:nvSpPr>
              <p:cNvPr id="44602" name="Freeform 1391"/>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603" name="Freeform 1392"/>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600" name="Line 1393"/>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601" name="Line 1394"/>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79" name="Group 1395"/>
          <p:cNvGrpSpPr>
            <a:grpSpLocks/>
          </p:cNvGrpSpPr>
          <p:nvPr/>
        </p:nvGrpSpPr>
        <p:grpSpPr bwMode="auto">
          <a:xfrm>
            <a:off x="9012239" y="3632200"/>
            <a:ext cx="485775" cy="203200"/>
            <a:chOff x="4650" y="1129"/>
            <a:chExt cx="246" cy="95"/>
          </a:xfrm>
        </p:grpSpPr>
        <p:sp>
          <p:nvSpPr>
            <p:cNvPr id="44588"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89"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90"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91" name="Group 1399"/>
            <p:cNvGrpSpPr>
              <a:grpSpLocks/>
            </p:cNvGrpSpPr>
            <p:nvPr/>
          </p:nvGrpSpPr>
          <p:grpSpPr bwMode="auto">
            <a:xfrm>
              <a:off x="4699" y="1145"/>
              <a:ext cx="138" cy="29"/>
              <a:chOff x="2468" y="1332"/>
              <a:chExt cx="310" cy="60"/>
            </a:xfrm>
          </p:grpSpPr>
          <p:sp>
            <p:nvSpPr>
              <p:cNvPr id="44594" name="Freeform 1400"/>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595" name="Freeform 1401"/>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592" name="Line 1402"/>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93" name="Line 1403"/>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0" name="Group 1404"/>
          <p:cNvGrpSpPr>
            <a:grpSpLocks/>
          </p:cNvGrpSpPr>
          <p:nvPr/>
        </p:nvGrpSpPr>
        <p:grpSpPr bwMode="auto">
          <a:xfrm>
            <a:off x="8231189" y="4494214"/>
            <a:ext cx="619125" cy="242887"/>
            <a:chOff x="4650" y="1129"/>
            <a:chExt cx="246" cy="95"/>
          </a:xfrm>
        </p:grpSpPr>
        <p:sp>
          <p:nvSpPr>
            <p:cNvPr id="44580"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81"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82"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83" name="Group 1408"/>
            <p:cNvGrpSpPr>
              <a:grpSpLocks/>
            </p:cNvGrpSpPr>
            <p:nvPr/>
          </p:nvGrpSpPr>
          <p:grpSpPr bwMode="auto">
            <a:xfrm>
              <a:off x="4699" y="1145"/>
              <a:ext cx="138" cy="29"/>
              <a:chOff x="2468" y="1332"/>
              <a:chExt cx="310" cy="60"/>
            </a:xfrm>
          </p:grpSpPr>
          <p:sp>
            <p:nvSpPr>
              <p:cNvPr id="44586" name="Freeform 1409"/>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587" name="Freeform 1410"/>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584" name="Line 1411"/>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85" name="Line 1412"/>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1" name="Group 1413"/>
          <p:cNvGrpSpPr>
            <a:grpSpLocks/>
          </p:cNvGrpSpPr>
          <p:nvPr/>
        </p:nvGrpSpPr>
        <p:grpSpPr bwMode="auto">
          <a:xfrm>
            <a:off x="8864601" y="4792664"/>
            <a:ext cx="619125" cy="242887"/>
            <a:chOff x="4650" y="1129"/>
            <a:chExt cx="246" cy="95"/>
          </a:xfrm>
        </p:grpSpPr>
        <p:sp>
          <p:nvSpPr>
            <p:cNvPr id="44572"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73"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74"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75" name="Group 1417"/>
            <p:cNvGrpSpPr>
              <a:grpSpLocks/>
            </p:cNvGrpSpPr>
            <p:nvPr/>
          </p:nvGrpSpPr>
          <p:grpSpPr bwMode="auto">
            <a:xfrm>
              <a:off x="4699" y="1145"/>
              <a:ext cx="138" cy="29"/>
              <a:chOff x="2468" y="1332"/>
              <a:chExt cx="310" cy="60"/>
            </a:xfrm>
          </p:grpSpPr>
          <p:sp>
            <p:nvSpPr>
              <p:cNvPr id="44578" name="Freeform 141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579" name="Freeform 141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576" name="Line 1420"/>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77" name="Line 1421"/>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2" name="Group 1422"/>
          <p:cNvGrpSpPr>
            <a:grpSpLocks/>
          </p:cNvGrpSpPr>
          <p:nvPr/>
        </p:nvGrpSpPr>
        <p:grpSpPr bwMode="auto">
          <a:xfrm>
            <a:off x="7515226" y="4837114"/>
            <a:ext cx="619125" cy="242887"/>
            <a:chOff x="4650" y="1129"/>
            <a:chExt cx="246" cy="95"/>
          </a:xfrm>
        </p:grpSpPr>
        <p:sp>
          <p:nvSpPr>
            <p:cNvPr id="44564"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65"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66"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67" name="Group 1426"/>
            <p:cNvGrpSpPr>
              <a:grpSpLocks/>
            </p:cNvGrpSpPr>
            <p:nvPr/>
          </p:nvGrpSpPr>
          <p:grpSpPr bwMode="auto">
            <a:xfrm>
              <a:off x="4699" y="1145"/>
              <a:ext cx="138" cy="29"/>
              <a:chOff x="2468" y="1332"/>
              <a:chExt cx="310" cy="60"/>
            </a:xfrm>
          </p:grpSpPr>
          <p:sp>
            <p:nvSpPr>
              <p:cNvPr id="44570" name="Freeform 1427"/>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571" name="Freeform 1428"/>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568" name="Line 1429"/>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9" name="Line 1430"/>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3" name="Group 1431"/>
          <p:cNvGrpSpPr>
            <a:grpSpLocks/>
          </p:cNvGrpSpPr>
          <p:nvPr/>
        </p:nvGrpSpPr>
        <p:grpSpPr bwMode="auto">
          <a:xfrm>
            <a:off x="7321551" y="3629026"/>
            <a:ext cx="390525" cy="169863"/>
            <a:chOff x="4650" y="1129"/>
            <a:chExt cx="246" cy="95"/>
          </a:xfrm>
        </p:grpSpPr>
        <p:sp>
          <p:nvSpPr>
            <p:cNvPr id="44556"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57"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58"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59" name="Group 1435"/>
            <p:cNvGrpSpPr>
              <a:grpSpLocks/>
            </p:cNvGrpSpPr>
            <p:nvPr/>
          </p:nvGrpSpPr>
          <p:grpSpPr bwMode="auto">
            <a:xfrm>
              <a:off x="4699" y="1145"/>
              <a:ext cx="138" cy="29"/>
              <a:chOff x="2468" y="1332"/>
              <a:chExt cx="310" cy="60"/>
            </a:xfrm>
          </p:grpSpPr>
          <p:sp>
            <p:nvSpPr>
              <p:cNvPr id="44562" name="Freeform 1436"/>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563" name="Freeform 1437"/>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560" name="Line 1438"/>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61" name="Line 1439"/>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4" name="Group 1440"/>
          <p:cNvGrpSpPr>
            <a:grpSpLocks/>
          </p:cNvGrpSpPr>
          <p:nvPr/>
        </p:nvGrpSpPr>
        <p:grpSpPr bwMode="auto">
          <a:xfrm>
            <a:off x="7621589" y="2476501"/>
            <a:ext cx="390525" cy="169863"/>
            <a:chOff x="4650" y="1129"/>
            <a:chExt cx="246" cy="95"/>
          </a:xfrm>
        </p:grpSpPr>
        <p:sp>
          <p:nvSpPr>
            <p:cNvPr id="44548" name="Oval 407"/>
            <p:cNvSpPr>
              <a:spLocks noChangeArrowheads="1"/>
            </p:cNvSpPr>
            <p:nvPr/>
          </p:nvSpPr>
          <p:spPr bwMode="auto">
            <a:xfrm>
              <a:off x="4651" y="1171"/>
              <a:ext cx="244" cy="53"/>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44549" name="Rectangle 410"/>
            <p:cNvSpPr>
              <a:spLocks noChangeArrowheads="1"/>
            </p:cNvSpPr>
            <p:nvPr/>
          </p:nvSpPr>
          <p:spPr bwMode="auto">
            <a:xfrm>
              <a:off x="4651" y="1165"/>
              <a:ext cx="245" cy="33"/>
            </a:xfrm>
            <a:prstGeom prst="rect">
              <a:avLst/>
            </a:prstGeom>
            <a:gradFill rotWithShape="1">
              <a:gsLst>
                <a:gs pos="0">
                  <a:schemeClr val="hlink"/>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44550" name="Oval 411"/>
            <p:cNvSpPr>
              <a:spLocks noChangeArrowheads="1"/>
            </p:cNvSpPr>
            <p:nvPr/>
          </p:nvSpPr>
          <p:spPr bwMode="auto">
            <a:xfrm>
              <a:off x="4650" y="1129"/>
              <a:ext cx="244" cy="62"/>
            </a:xfrm>
            <a:prstGeom prst="ellipse">
              <a:avLst/>
            </a:prstGeom>
            <a:gradFill rotWithShape="1">
              <a:gsLst>
                <a:gs pos="0">
                  <a:schemeClr val="hlink"/>
                </a:gs>
                <a:gs pos="100000">
                  <a:srgbClr val="FFFFFF"/>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44551" name="Group 1444"/>
            <p:cNvGrpSpPr>
              <a:grpSpLocks/>
            </p:cNvGrpSpPr>
            <p:nvPr/>
          </p:nvGrpSpPr>
          <p:grpSpPr bwMode="auto">
            <a:xfrm>
              <a:off x="4699" y="1145"/>
              <a:ext cx="138" cy="29"/>
              <a:chOff x="2468" y="1332"/>
              <a:chExt cx="310" cy="60"/>
            </a:xfrm>
          </p:grpSpPr>
          <p:sp>
            <p:nvSpPr>
              <p:cNvPr id="44554" name="Freeform 144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555" name="Freeform 144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2700"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4552" name="Line 1447"/>
            <p:cNvSpPr>
              <a:spLocks noChangeShapeType="1"/>
            </p:cNvSpPr>
            <p:nvPr/>
          </p:nvSpPr>
          <p:spPr bwMode="auto">
            <a:xfrm>
              <a:off x="4651" y="1158"/>
              <a:ext cx="0" cy="4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553" name="Line 1448"/>
            <p:cNvSpPr>
              <a:spLocks noChangeShapeType="1"/>
            </p:cNvSpPr>
            <p:nvPr/>
          </p:nvSpPr>
          <p:spPr bwMode="auto">
            <a:xfrm>
              <a:off x="4894" y="1160"/>
              <a:ext cx="0" cy="4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4085" name="Group 1449"/>
          <p:cNvGrpSpPr>
            <a:grpSpLocks/>
          </p:cNvGrpSpPr>
          <p:nvPr/>
        </p:nvGrpSpPr>
        <p:grpSpPr bwMode="auto">
          <a:xfrm>
            <a:off x="6880226" y="3489326"/>
            <a:ext cx="506413" cy="352425"/>
            <a:chOff x="2967" y="478"/>
            <a:chExt cx="788" cy="625"/>
          </a:xfrm>
        </p:grpSpPr>
        <p:pic>
          <p:nvPicPr>
            <p:cNvPr id="44546" name="Picture 1450" descr="access_point_stylized_small"/>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47" name="Picture 1451" descr="antenna_radiation_stylized"/>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4086" name="Group 1452"/>
          <p:cNvGrpSpPr>
            <a:grpSpLocks/>
          </p:cNvGrpSpPr>
          <p:nvPr/>
        </p:nvGrpSpPr>
        <p:grpSpPr bwMode="auto">
          <a:xfrm>
            <a:off x="8401051" y="4992689"/>
            <a:ext cx="563563" cy="420687"/>
            <a:chOff x="2967" y="478"/>
            <a:chExt cx="788" cy="625"/>
          </a:xfrm>
        </p:grpSpPr>
        <p:pic>
          <p:nvPicPr>
            <p:cNvPr id="44544" name="Picture 1453" descr="access_point_stylized_small"/>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12" y="559"/>
              <a:ext cx="57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545" name="Picture 1454" descr="antenna_radiation_stylized"/>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67" y="478"/>
              <a:ext cx="78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4087" name="Group 1455"/>
          <p:cNvGrpSpPr>
            <a:grpSpLocks/>
          </p:cNvGrpSpPr>
          <p:nvPr/>
        </p:nvGrpSpPr>
        <p:grpSpPr bwMode="auto">
          <a:xfrm>
            <a:off x="7329488" y="1833564"/>
            <a:ext cx="457200" cy="631825"/>
            <a:chOff x="742" y="2409"/>
            <a:chExt cx="576" cy="881"/>
          </a:xfrm>
        </p:grpSpPr>
        <p:grpSp>
          <p:nvGrpSpPr>
            <p:cNvPr id="44526" name="Group 1456"/>
            <p:cNvGrpSpPr>
              <a:grpSpLocks/>
            </p:cNvGrpSpPr>
            <p:nvPr/>
          </p:nvGrpSpPr>
          <p:grpSpPr bwMode="auto">
            <a:xfrm>
              <a:off x="832" y="2643"/>
              <a:ext cx="376" cy="647"/>
              <a:chOff x="3130" y="3288"/>
              <a:chExt cx="410" cy="742"/>
            </a:xfrm>
          </p:grpSpPr>
          <p:sp>
            <p:nvSpPr>
              <p:cNvPr id="44529" name="Line 270"/>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0" name="Line 271"/>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1" name="Line 272"/>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2" name="Line 273"/>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3" name="Line 274"/>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4" name="Line 275"/>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5" name="Line 276"/>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6" name="Line 277"/>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7" name="Line 278"/>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8" name="Line 279"/>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39" name="Line 280"/>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40" name="Line 281"/>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41" name="Line 282"/>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42" name="Line 283"/>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44543" name="Line 284"/>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44527" name="Picture 1472" descr="cell_tower_radiation copy"/>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2" y="2409"/>
              <a:ext cx="576" cy="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528" name="Oval 1473"/>
            <p:cNvSpPr>
              <a:spLocks noChangeArrowheads="1"/>
            </p:cNvSpPr>
            <p:nvPr/>
          </p:nvSpPr>
          <p:spPr bwMode="auto">
            <a:xfrm>
              <a:off x="986" y="2597"/>
              <a:ext cx="66" cy="69"/>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44088" name="Group 1474"/>
          <p:cNvGrpSpPr>
            <a:grpSpLocks/>
          </p:cNvGrpSpPr>
          <p:nvPr/>
        </p:nvGrpSpPr>
        <p:grpSpPr bwMode="auto">
          <a:xfrm>
            <a:off x="9509126" y="4991101"/>
            <a:ext cx="227013" cy="481013"/>
            <a:chOff x="4140" y="429"/>
            <a:chExt cx="1425" cy="2396"/>
          </a:xfrm>
        </p:grpSpPr>
        <p:sp>
          <p:nvSpPr>
            <p:cNvPr id="44494" name="Freeform 1475"/>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95" name="Rectangle 1476"/>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96" name="Freeform 1477"/>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97" name="Freeform 1478"/>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98" name="Rectangle 1479"/>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499" name="Group 1480"/>
            <p:cNvGrpSpPr>
              <a:grpSpLocks/>
            </p:cNvGrpSpPr>
            <p:nvPr/>
          </p:nvGrpSpPr>
          <p:grpSpPr bwMode="auto">
            <a:xfrm>
              <a:off x="4749" y="668"/>
              <a:ext cx="581" cy="145"/>
              <a:chOff x="614" y="2568"/>
              <a:chExt cx="725" cy="139"/>
            </a:xfrm>
          </p:grpSpPr>
          <p:sp>
            <p:nvSpPr>
              <p:cNvPr id="44524" name="AutoShape 1481"/>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25" name="AutoShape 1482"/>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500" name="Rectangle 1483"/>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501" name="Group 1484"/>
            <p:cNvGrpSpPr>
              <a:grpSpLocks/>
            </p:cNvGrpSpPr>
            <p:nvPr/>
          </p:nvGrpSpPr>
          <p:grpSpPr bwMode="auto">
            <a:xfrm>
              <a:off x="4747" y="994"/>
              <a:ext cx="581" cy="134"/>
              <a:chOff x="614" y="2568"/>
              <a:chExt cx="725" cy="139"/>
            </a:xfrm>
          </p:grpSpPr>
          <p:sp>
            <p:nvSpPr>
              <p:cNvPr id="44522" name="AutoShape 1485"/>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23" name="AutoShape 1486"/>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502" name="Rectangle 1487"/>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03" name="Rectangle 1488"/>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504" name="Group 1489"/>
            <p:cNvGrpSpPr>
              <a:grpSpLocks/>
            </p:cNvGrpSpPr>
            <p:nvPr/>
          </p:nvGrpSpPr>
          <p:grpSpPr bwMode="auto">
            <a:xfrm>
              <a:off x="4735" y="1627"/>
              <a:ext cx="582" cy="151"/>
              <a:chOff x="614" y="2568"/>
              <a:chExt cx="725" cy="139"/>
            </a:xfrm>
          </p:grpSpPr>
          <p:sp>
            <p:nvSpPr>
              <p:cNvPr id="44520" name="AutoShape 1490"/>
              <p:cNvSpPr>
                <a:spLocks noChangeArrowheads="1"/>
              </p:cNvSpPr>
              <p:nvPr/>
            </p:nvSpPr>
            <p:spPr bwMode="auto">
              <a:xfrm>
                <a:off x="618" y="2579"/>
                <a:ext cx="720"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21" name="AutoShape 1491"/>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505" name="Freeform 1492"/>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506" name="Group 1493"/>
            <p:cNvGrpSpPr>
              <a:grpSpLocks/>
            </p:cNvGrpSpPr>
            <p:nvPr/>
          </p:nvGrpSpPr>
          <p:grpSpPr bwMode="auto">
            <a:xfrm>
              <a:off x="4739" y="1327"/>
              <a:ext cx="582" cy="139"/>
              <a:chOff x="614" y="2568"/>
              <a:chExt cx="725" cy="139"/>
            </a:xfrm>
          </p:grpSpPr>
          <p:sp>
            <p:nvSpPr>
              <p:cNvPr id="44518" name="AutoShape 1494"/>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19" name="AutoShape 1495"/>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507" name="Rectangle 1496"/>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08" name="Freeform 1497"/>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509" name="Freeform 1498"/>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510" name="Oval 1499"/>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11" name="Freeform 1500"/>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512" name="AutoShape 1501"/>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13" name="AutoShape 1502"/>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14" name="Oval 1503"/>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15" name="Oval 1504"/>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44516" name="Oval 1505"/>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517" name="Rectangle 1506"/>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44089" name="Group 1507"/>
          <p:cNvGrpSpPr>
            <a:grpSpLocks/>
          </p:cNvGrpSpPr>
          <p:nvPr/>
        </p:nvGrpSpPr>
        <p:grpSpPr bwMode="auto">
          <a:xfrm>
            <a:off x="9193213" y="5292726"/>
            <a:ext cx="227012" cy="481013"/>
            <a:chOff x="4140" y="429"/>
            <a:chExt cx="1425" cy="2396"/>
          </a:xfrm>
        </p:grpSpPr>
        <p:sp>
          <p:nvSpPr>
            <p:cNvPr id="44462" name="Freeform 1508"/>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63" name="Rectangle 1509"/>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64" name="Freeform 1510"/>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65" name="Freeform 1511"/>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66" name="Rectangle 1512"/>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467" name="Group 1513"/>
            <p:cNvGrpSpPr>
              <a:grpSpLocks/>
            </p:cNvGrpSpPr>
            <p:nvPr/>
          </p:nvGrpSpPr>
          <p:grpSpPr bwMode="auto">
            <a:xfrm>
              <a:off x="4749" y="668"/>
              <a:ext cx="581" cy="145"/>
              <a:chOff x="614" y="2568"/>
              <a:chExt cx="725" cy="139"/>
            </a:xfrm>
          </p:grpSpPr>
          <p:sp>
            <p:nvSpPr>
              <p:cNvPr id="44492" name="AutoShape 1514"/>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93" name="AutoShape 1515"/>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468" name="Rectangle 1516"/>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469" name="Group 1517"/>
            <p:cNvGrpSpPr>
              <a:grpSpLocks/>
            </p:cNvGrpSpPr>
            <p:nvPr/>
          </p:nvGrpSpPr>
          <p:grpSpPr bwMode="auto">
            <a:xfrm>
              <a:off x="4747" y="994"/>
              <a:ext cx="581" cy="134"/>
              <a:chOff x="614" y="2568"/>
              <a:chExt cx="725" cy="139"/>
            </a:xfrm>
          </p:grpSpPr>
          <p:sp>
            <p:nvSpPr>
              <p:cNvPr id="44490" name="AutoShape 1518"/>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91" name="AutoShape 1519"/>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470" name="Rectangle 1520"/>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71" name="Rectangle 1521"/>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472" name="Group 1522"/>
            <p:cNvGrpSpPr>
              <a:grpSpLocks/>
            </p:cNvGrpSpPr>
            <p:nvPr/>
          </p:nvGrpSpPr>
          <p:grpSpPr bwMode="auto">
            <a:xfrm>
              <a:off x="4735" y="1627"/>
              <a:ext cx="582" cy="151"/>
              <a:chOff x="614" y="2568"/>
              <a:chExt cx="725" cy="139"/>
            </a:xfrm>
          </p:grpSpPr>
          <p:sp>
            <p:nvSpPr>
              <p:cNvPr id="44488" name="AutoShape 1523"/>
              <p:cNvSpPr>
                <a:spLocks noChangeArrowheads="1"/>
              </p:cNvSpPr>
              <p:nvPr/>
            </p:nvSpPr>
            <p:spPr bwMode="auto">
              <a:xfrm>
                <a:off x="618" y="2579"/>
                <a:ext cx="720" cy="13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89" name="AutoShape 1524"/>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473" name="Freeform 1525"/>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474" name="Group 1526"/>
            <p:cNvGrpSpPr>
              <a:grpSpLocks/>
            </p:cNvGrpSpPr>
            <p:nvPr/>
          </p:nvGrpSpPr>
          <p:grpSpPr bwMode="auto">
            <a:xfrm>
              <a:off x="4739" y="1327"/>
              <a:ext cx="582" cy="139"/>
              <a:chOff x="614" y="2568"/>
              <a:chExt cx="725" cy="139"/>
            </a:xfrm>
          </p:grpSpPr>
          <p:sp>
            <p:nvSpPr>
              <p:cNvPr id="44486" name="AutoShape 1527"/>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87" name="AutoShape 1528"/>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4475" name="Rectangle 1529"/>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76" name="Freeform 1530"/>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77" name="Freeform 1531"/>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78" name="Oval 1532"/>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79" name="Freeform 1533"/>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80" name="AutoShape 1534"/>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81" name="AutoShape 1535"/>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82" name="Oval 1536"/>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83" name="Oval 1537"/>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44484" name="Oval 1538"/>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485" name="Rectangle 1539"/>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44090" name="Group 1540"/>
          <p:cNvGrpSpPr>
            <a:grpSpLocks/>
          </p:cNvGrpSpPr>
          <p:nvPr/>
        </p:nvGrpSpPr>
        <p:grpSpPr bwMode="auto">
          <a:xfrm>
            <a:off x="6570664" y="2032000"/>
            <a:ext cx="534987" cy="407988"/>
            <a:chOff x="877" y="1008"/>
            <a:chExt cx="2747" cy="2591"/>
          </a:xfrm>
        </p:grpSpPr>
        <p:pic>
          <p:nvPicPr>
            <p:cNvPr id="44439" name="Picture 1541" descr="antenna_stylized"/>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40" name="Picture 1542" descr="laptop_keyboard"/>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41" name="Freeform 1543"/>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442" name="Picture 1544" descr="screen"/>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43" name="Freeform 1545"/>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44" name="Freeform 1546"/>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45" name="Freeform 1547"/>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46" name="Freeform 1548"/>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47" name="Freeform 1549"/>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48" name="Freeform 1550"/>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449" name="Group 1551"/>
            <p:cNvGrpSpPr>
              <a:grpSpLocks/>
            </p:cNvGrpSpPr>
            <p:nvPr/>
          </p:nvGrpSpPr>
          <p:grpSpPr bwMode="auto">
            <a:xfrm>
              <a:off x="1709" y="3008"/>
              <a:ext cx="507" cy="234"/>
              <a:chOff x="1740" y="2642"/>
              <a:chExt cx="752" cy="327"/>
            </a:xfrm>
          </p:grpSpPr>
          <p:sp>
            <p:nvSpPr>
              <p:cNvPr id="44456" name="Freeform 1552"/>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7" name="Freeform 1553"/>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8" name="Freeform 1554"/>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9" name="Freeform 1555"/>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60" name="Freeform 1556"/>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61" name="Freeform 1557"/>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450" name="Freeform 1558"/>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1" name="Freeform 1559"/>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2" name="Freeform 1560"/>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3" name="Freeform 1561"/>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4" name="Freeform 1562"/>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55" name="Freeform 1563"/>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091" name="Group 1564"/>
          <p:cNvGrpSpPr>
            <a:grpSpLocks/>
          </p:cNvGrpSpPr>
          <p:nvPr/>
        </p:nvGrpSpPr>
        <p:grpSpPr bwMode="auto">
          <a:xfrm>
            <a:off x="8140701" y="5475289"/>
            <a:ext cx="474663" cy="407987"/>
            <a:chOff x="877" y="1008"/>
            <a:chExt cx="2747" cy="2591"/>
          </a:xfrm>
        </p:grpSpPr>
        <p:pic>
          <p:nvPicPr>
            <p:cNvPr id="44416" name="Picture 1565" descr="antenna_stylized"/>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417" name="Picture 1566" descr="laptop_keyboar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18" name="Freeform 1567"/>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419" name="Picture 1568" descr="scree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20" name="Freeform 1569"/>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1" name="Freeform 1570"/>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2" name="Freeform 1571"/>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3" name="Freeform 1572"/>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4" name="Freeform 1573"/>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5" name="Freeform 1574"/>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426" name="Group 1575"/>
            <p:cNvGrpSpPr>
              <a:grpSpLocks/>
            </p:cNvGrpSpPr>
            <p:nvPr/>
          </p:nvGrpSpPr>
          <p:grpSpPr bwMode="auto">
            <a:xfrm>
              <a:off x="1709" y="3008"/>
              <a:ext cx="507" cy="234"/>
              <a:chOff x="1740" y="2642"/>
              <a:chExt cx="752" cy="327"/>
            </a:xfrm>
          </p:grpSpPr>
          <p:sp>
            <p:nvSpPr>
              <p:cNvPr id="44433" name="Freeform 1576"/>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4" name="Freeform 1577"/>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5" name="Freeform 1578"/>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6" name="Freeform 1579"/>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7" name="Freeform 1580"/>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8" name="Freeform 1581"/>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427" name="Freeform 1582"/>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8" name="Freeform 1583"/>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29" name="Freeform 1584"/>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0" name="Freeform 1585"/>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1" name="Freeform 1586"/>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32" name="Freeform 1587"/>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092" name="Group 1588"/>
          <p:cNvGrpSpPr>
            <a:grpSpLocks/>
          </p:cNvGrpSpPr>
          <p:nvPr/>
        </p:nvGrpSpPr>
        <p:grpSpPr bwMode="auto">
          <a:xfrm>
            <a:off x="6829425" y="3030539"/>
            <a:ext cx="444500" cy="407987"/>
            <a:chOff x="877" y="1008"/>
            <a:chExt cx="2747" cy="2591"/>
          </a:xfrm>
        </p:grpSpPr>
        <p:pic>
          <p:nvPicPr>
            <p:cNvPr id="44393" name="Picture 1589" descr="antenna_stylized"/>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394" name="Picture 1590" descr="laptop_keyboard"/>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395" name="Freeform 1591"/>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396" name="Picture 1592" descr="screen"/>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397" name="Freeform 1593"/>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98" name="Freeform 1594"/>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99" name="Freeform 1595"/>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0" name="Freeform 1596"/>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1" name="Freeform 1597"/>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2" name="Freeform 1598"/>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403" name="Group 1599"/>
            <p:cNvGrpSpPr>
              <a:grpSpLocks/>
            </p:cNvGrpSpPr>
            <p:nvPr/>
          </p:nvGrpSpPr>
          <p:grpSpPr bwMode="auto">
            <a:xfrm>
              <a:off x="1709" y="3008"/>
              <a:ext cx="507" cy="234"/>
              <a:chOff x="1740" y="2642"/>
              <a:chExt cx="752" cy="327"/>
            </a:xfrm>
          </p:grpSpPr>
          <p:sp>
            <p:nvSpPr>
              <p:cNvPr id="44410" name="Freeform 1600"/>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11" name="Freeform 1601"/>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12" name="Freeform 1602"/>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13" name="Freeform 1603"/>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14" name="Freeform 1604"/>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15" name="Freeform 1605"/>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404" name="Freeform 1606"/>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5" name="Freeform 1607"/>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6" name="Freeform 1608"/>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7" name="Freeform 1609"/>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8" name="Freeform 1610"/>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409" name="Freeform 1611"/>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093" name="Group 1612"/>
          <p:cNvGrpSpPr>
            <a:grpSpLocks/>
          </p:cNvGrpSpPr>
          <p:nvPr/>
        </p:nvGrpSpPr>
        <p:grpSpPr bwMode="auto">
          <a:xfrm flipH="1">
            <a:off x="7208839" y="3211513"/>
            <a:ext cx="414337" cy="373062"/>
            <a:chOff x="2839" y="3501"/>
            <a:chExt cx="755" cy="803"/>
          </a:xfrm>
        </p:grpSpPr>
        <p:pic>
          <p:nvPicPr>
            <p:cNvPr id="44391" name="Picture 1613"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392" name="Freeform 1614"/>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4094" name="Group 1615"/>
          <p:cNvGrpSpPr>
            <a:grpSpLocks/>
          </p:cNvGrpSpPr>
          <p:nvPr/>
        </p:nvGrpSpPr>
        <p:grpSpPr bwMode="auto">
          <a:xfrm>
            <a:off x="8575676" y="5411789"/>
            <a:ext cx="474663" cy="407987"/>
            <a:chOff x="877" y="1008"/>
            <a:chExt cx="2747" cy="2591"/>
          </a:xfrm>
        </p:grpSpPr>
        <p:pic>
          <p:nvPicPr>
            <p:cNvPr id="44368" name="Picture 1616" descr="antenna_stylized"/>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369" name="Picture 1617" descr="laptop_keyboard"/>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370" name="Freeform 1618"/>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44371" name="Picture 1619" descr="screen"/>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372" name="Freeform 1620"/>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73" name="Freeform 1621"/>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74" name="Freeform 1622"/>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75" name="Freeform 1623"/>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76" name="Freeform 1624"/>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77" name="Freeform 1625"/>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378" name="Group 1626"/>
            <p:cNvGrpSpPr>
              <a:grpSpLocks/>
            </p:cNvGrpSpPr>
            <p:nvPr/>
          </p:nvGrpSpPr>
          <p:grpSpPr bwMode="auto">
            <a:xfrm>
              <a:off x="1709" y="3008"/>
              <a:ext cx="507" cy="234"/>
              <a:chOff x="1740" y="2642"/>
              <a:chExt cx="752" cy="327"/>
            </a:xfrm>
          </p:grpSpPr>
          <p:sp>
            <p:nvSpPr>
              <p:cNvPr id="44385" name="Freeform 1627"/>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6" name="Freeform 1628"/>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7" name="Freeform 1629"/>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8" name="Freeform 1630"/>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9" name="Freeform 1631"/>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90" name="Freeform 1632"/>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4379" name="Freeform 1633"/>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0" name="Freeform 1634"/>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1" name="Freeform 1635"/>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2" name="Freeform 1636"/>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3" name="Freeform 1637"/>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384" name="Freeform 1638"/>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44095" name="Picture 1283" descr="underline_base"/>
          <p:cNvPicPr>
            <a:picLocks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057401" y="933450"/>
            <a:ext cx="36560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2"/>
          <p:cNvSpPr>
            <a:spLocks noGrp="1" noChangeArrowheads="1"/>
          </p:cNvSpPr>
          <p:nvPr>
            <p:ph type="title"/>
          </p:nvPr>
        </p:nvSpPr>
        <p:spPr>
          <a:xfrm>
            <a:off x="1984375" y="222251"/>
            <a:ext cx="8382000" cy="942975"/>
          </a:xfrm>
        </p:spPr>
        <p:txBody>
          <a:bodyPr/>
          <a:lstStyle/>
          <a:p>
            <a:pPr>
              <a:defRPr/>
            </a:pPr>
            <a:r>
              <a:rPr lang="en-US" sz="4000"/>
              <a:t>Network layer</a:t>
            </a:r>
          </a:p>
        </p:txBody>
      </p:sp>
      <p:sp>
        <p:nvSpPr>
          <p:cNvPr id="44097" name="Rectangle 3"/>
          <p:cNvSpPr>
            <a:spLocks noGrp="1" noChangeArrowheads="1"/>
          </p:cNvSpPr>
          <p:nvPr>
            <p:ph type="body" sz="half" idx="1"/>
          </p:nvPr>
        </p:nvSpPr>
        <p:spPr>
          <a:xfrm>
            <a:off x="2070101" y="1255714"/>
            <a:ext cx="4365625" cy="5100637"/>
          </a:xfrm>
        </p:spPr>
        <p:txBody>
          <a:bodyPr>
            <a:normAutofit lnSpcReduction="10000"/>
          </a:bodyPr>
          <a:lstStyle/>
          <a:p>
            <a:r>
              <a:rPr lang="en-US" altLang="x-none">
                <a:ea typeface="ＭＳ Ｐゴシック" charset="-128"/>
                <a:cs typeface="ＭＳ Ｐゴシック" charset="-128"/>
              </a:rPr>
              <a:t>transport segment from sending to receiving host </a:t>
            </a:r>
          </a:p>
          <a:p>
            <a:r>
              <a:rPr lang="en-US" altLang="x-none">
                <a:ea typeface="ＭＳ Ｐゴシック" charset="-128"/>
                <a:cs typeface="ＭＳ Ｐゴシック" charset="-128"/>
              </a:rPr>
              <a:t>on sending side encapsulates segments into datagrams</a:t>
            </a:r>
          </a:p>
          <a:p>
            <a:r>
              <a:rPr lang="en-US" altLang="x-none">
                <a:ea typeface="ＭＳ Ｐゴシック" charset="-128"/>
                <a:cs typeface="ＭＳ Ｐゴシック" charset="-128"/>
              </a:rPr>
              <a:t>on receiving side, delivers segments to transport layer</a:t>
            </a:r>
          </a:p>
          <a:p>
            <a:r>
              <a:rPr lang="en-US" altLang="x-none">
                <a:ea typeface="ＭＳ Ｐゴシック" charset="-128"/>
                <a:cs typeface="ＭＳ Ｐゴシック" charset="-128"/>
              </a:rPr>
              <a:t>network layer protocols in </a:t>
            </a:r>
            <a:r>
              <a:rPr lang="en-US" altLang="x-none" i="1">
                <a:solidFill>
                  <a:srgbClr val="000099"/>
                </a:solidFill>
                <a:ea typeface="ＭＳ Ｐゴシック" charset="-128"/>
                <a:cs typeface="ＭＳ Ｐゴシック" charset="-128"/>
              </a:rPr>
              <a:t>every</a:t>
            </a:r>
            <a:r>
              <a:rPr lang="en-US" altLang="x-none">
                <a:solidFill>
                  <a:srgbClr val="000099"/>
                </a:solidFill>
                <a:ea typeface="ＭＳ Ｐゴシック" charset="-128"/>
                <a:cs typeface="ＭＳ Ｐゴシック" charset="-128"/>
              </a:rPr>
              <a:t> </a:t>
            </a:r>
            <a:r>
              <a:rPr lang="en-US" altLang="x-none">
                <a:ea typeface="ＭＳ Ｐゴシック" charset="-128"/>
                <a:cs typeface="ＭＳ Ｐゴシック" charset="-128"/>
              </a:rPr>
              <a:t>host, router</a:t>
            </a:r>
          </a:p>
          <a:p>
            <a:r>
              <a:rPr lang="en-US" altLang="x-none">
                <a:ea typeface="ＭＳ Ｐゴシック" charset="-128"/>
                <a:cs typeface="ＭＳ Ｐゴシック" charset="-128"/>
              </a:rPr>
              <a:t>router examines header fields in all IP datagrams passing through it</a:t>
            </a:r>
            <a:endParaRPr lang="en-US" altLang="x-none" sz="2000">
              <a:ea typeface="ＭＳ Ｐゴシック" charset="-128"/>
              <a:cs typeface="ＭＳ Ｐゴシック" charset="-128"/>
            </a:endParaRPr>
          </a:p>
          <a:p>
            <a:endParaRPr lang="en-US" altLang="x-none" sz="2400">
              <a:ea typeface="ＭＳ Ｐゴシック" charset="-128"/>
              <a:cs typeface="ＭＳ Ｐゴシック" charset="-128"/>
            </a:endParaRPr>
          </a:p>
        </p:txBody>
      </p:sp>
      <p:grpSp>
        <p:nvGrpSpPr>
          <p:cNvPr id="19767" name="Group 1046"/>
          <p:cNvGrpSpPr>
            <a:grpSpLocks/>
          </p:cNvGrpSpPr>
          <p:nvPr/>
        </p:nvGrpSpPr>
        <p:grpSpPr bwMode="auto">
          <a:xfrm>
            <a:off x="6924675" y="1141413"/>
            <a:ext cx="1047750" cy="996950"/>
            <a:chOff x="3402" y="719"/>
            <a:chExt cx="660" cy="628"/>
          </a:xfrm>
        </p:grpSpPr>
        <p:sp>
          <p:nvSpPr>
            <p:cNvPr id="44358" name="Freeform 1030"/>
            <p:cNvSpPr>
              <a:spLocks/>
            </p:cNvSpPr>
            <p:nvPr/>
          </p:nvSpPr>
          <p:spPr bwMode="auto">
            <a:xfrm>
              <a:off x="3402" y="753"/>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a:lstStyle/>
            <a:p>
              <a:endParaRPr lang="en-US"/>
            </a:p>
          </p:txBody>
        </p:sp>
        <p:grpSp>
          <p:nvGrpSpPr>
            <p:cNvPr id="44359" name="Group 310"/>
            <p:cNvGrpSpPr>
              <a:grpSpLocks/>
            </p:cNvGrpSpPr>
            <p:nvPr/>
          </p:nvGrpSpPr>
          <p:grpSpPr bwMode="auto">
            <a:xfrm>
              <a:off x="3549" y="719"/>
              <a:ext cx="513" cy="547"/>
              <a:chOff x="2956" y="969"/>
              <a:chExt cx="513" cy="547"/>
            </a:xfrm>
          </p:grpSpPr>
          <p:sp>
            <p:nvSpPr>
              <p:cNvPr id="44360" name="Rectangle 311"/>
              <p:cNvSpPr>
                <a:spLocks noChangeArrowheads="1"/>
              </p:cNvSpPr>
              <p:nvPr/>
            </p:nvSpPr>
            <p:spPr bwMode="auto">
              <a:xfrm>
                <a:off x="3018" y="969"/>
                <a:ext cx="426" cy="4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61" name="Rectangle 312"/>
              <p:cNvSpPr>
                <a:spLocks noChangeArrowheads="1"/>
              </p:cNvSpPr>
              <p:nvPr/>
            </p:nvSpPr>
            <p:spPr bwMode="auto">
              <a:xfrm>
                <a:off x="2997" y="984"/>
                <a:ext cx="435" cy="504"/>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62" name="Rectangle 313"/>
              <p:cNvSpPr>
                <a:spLocks noChangeArrowheads="1"/>
              </p:cNvSpPr>
              <p:nvPr/>
            </p:nvSpPr>
            <p:spPr bwMode="auto">
              <a:xfrm>
                <a:off x="3000" y="1185"/>
                <a:ext cx="432" cy="10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63" name="Text Box 314"/>
              <p:cNvSpPr txBox="1">
                <a:spLocks noChangeArrowheads="1"/>
              </p:cNvSpPr>
              <p:nvPr/>
            </p:nvSpPr>
            <p:spPr bwMode="auto">
              <a:xfrm>
                <a:off x="2956" y="978"/>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000"/>
                  <a:t>application</a:t>
                </a:r>
              </a:p>
              <a:p>
                <a:pPr algn="ctr"/>
                <a:r>
                  <a:rPr lang="en-US" altLang="x-none" sz="1000"/>
                  <a:t>transport</a:t>
                </a:r>
              </a:p>
              <a:p>
                <a:pPr algn="ctr"/>
                <a:r>
                  <a:rPr lang="en-US" altLang="x-none" sz="1000">
                    <a:solidFill>
                      <a:schemeClr val="bg1"/>
                    </a:solidFill>
                  </a:rPr>
                  <a:t>network</a:t>
                </a:r>
                <a:endParaRPr lang="en-US" altLang="x-none" sz="1000"/>
              </a:p>
              <a:p>
                <a:pPr algn="ctr"/>
                <a:r>
                  <a:rPr lang="en-US" altLang="x-none" sz="1000"/>
                  <a:t>data link</a:t>
                </a:r>
              </a:p>
              <a:p>
                <a:pPr algn="ctr"/>
                <a:r>
                  <a:rPr lang="en-US" altLang="x-none" sz="1000"/>
                  <a:t>physical</a:t>
                </a:r>
                <a:endParaRPr lang="en-US" altLang="x-none"/>
              </a:p>
            </p:txBody>
          </p:sp>
          <p:sp>
            <p:nvSpPr>
              <p:cNvPr id="44364" name="Line 315"/>
              <p:cNvSpPr>
                <a:spLocks noChangeShapeType="1"/>
              </p:cNvSpPr>
              <p:nvPr/>
            </p:nvSpPr>
            <p:spPr bwMode="auto">
              <a:xfrm>
                <a:off x="2997" y="1194"/>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65" name="Line 316"/>
              <p:cNvSpPr>
                <a:spLocks noChangeShapeType="1"/>
              </p:cNvSpPr>
              <p:nvPr/>
            </p:nvSpPr>
            <p:spPr bwMode="auto">
              <a:xfrm>
                <a:off x="3003" y="1290"/>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66" name="Line 317"/>
              <p:cNvSpPr>
                <a:spLocks noChangeShapeType="1"/>
              </p:cNvSpPr>
              <p:nvPr/>
            </p:nvSpPr>
            <p:spPr bwMode="auto">
              <a:xfrm>
                <a:off x="3003" y="1374"/>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67" name="Line 318"/>
              <p:cNvSpPr>
                <a:spLocks noChangeShapeType="1"/>
              </p:cNvSpPr>
              <p:nvPr/>
            </p:nvSpPr>
            <p:spPr bwMode="auto">
              <a:xfrm>
                <a:off x="3003" y="1092"/>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9769" name="Group 1047"/>
          <p:cNvGrpSpPr>
            <a:grpSpLocks/>
          </p:cNvGrpSpPr>
          <p:nvPr/>
        </p:nvGrpSpPr>
        <p:grpSpPr bwMode="auto">
          <a:xfrm>
            <a:off x="9620250" y="4148138"/>
            <a:ext cx="1047750" cy="996950"/>
            <a:chOff x="3402" y="719"/>
            <a:chExt cx="660" cy="628"/>
          </a:xfrm>
        </p:grpSpPr>
        <p:sp>
          <p:nvSpPr>
            <p:cNvPr id="44348" name="Freeform 1048"/>
            <p:cNvSpPr>
              <a:spLocks/>
            </p:cNvSpPr>
            <p:nvPr/>
          </p:nvSpPr>
          <p:spPr bwMode="auto">
            <a:xfrm>
              <a:off x="3402" y="753"/>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a:lstStyle/>
            <a:p>
              <a:endParaRPr lang="en-US"/>
            </a:p>
          </p:txBody>
        </p:sp>
        <p:grpSp>
          <p:nvGrpSpPr>
            <p:cNvPr id="44349" name="Group 1049"/>
            <p:cNvGrpSpPr>
              <a:grpSpLocks/>
            </p:cNvGrpSpPr>
            <p:nvPr/>
          </p:nvGrpSpPr>
          <p:grpSpPr bwMode="auto">
            <a:xfrm>
              <a:off x="3549" y="719"/>
              <a:ext cx="513" cy="547"/>
              <a:chOff x="2956" y="969"/>
              <a:chExt cx="513" cy="547"/>
            </a:xfrm>
          </p:grpSpPr>
          <p:sp>
            <p:nvSpPr>
              <p:cNvPr id="44350" name="Rectangle 1050"/>
              <p:cNvSpPr>
                <a:spLocks noChangeArrowheads="1"/>
              </p:cNvSpPr>
              <p:nvPr/>
            </p:nvSpPr>
            <p:spPr bwMode="auto">
              <a:xfrm>
                <a:off x="3018" y="969"/>
                <a:ext cx="426" cy="4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51" name="Rectangle 1051"/>
              <p:cNvSpPr>
                <a:spLocks noChangeArrowheads="1"/>
              </p:cNvSpPr>
              <p:nvPr/>
            </p:nvSpPr>
            <p:spPr bwMode="auto">
              <a:xfrm>
                <a:off x="2997" y="984"/>
                <a:ext cx="435" cy="504"/>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52" name="Rectangle 1052"/>
              <p:cNvSpPr>
                <a:spLocks noChangeArrowheads="1"/>
              </p:cNvSpPr>
              <p:nvPr/>
            </p:nvSpPr>
            <p:spPr bwMode="auto">
              <a:xfrm>
                <a:off x="3000" y="1185"/>
                <a:ext cx="432" cy="10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53" name="Text Box 1053"/>
              <p:cNvSpPr txBox="1">
                <a:spLocks noChangeArrowheads="1"/>
              </p:cNvSpPr>
              <p:nvPr/>
            </p:nvSpPr>
            <p:spPr bwMode="auto">
              <a:xfrm>
                <a:off x="2956" y="978"/>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000"/>
                  <a:t>application</a:t>
                </a:r>
              </a:p>
              <a:p>
                <a:pPr algn="ctr"/>
                <a:r>
                  <a:rPr lang="en-US" altLang="x-none" sz="1000"/>
                  <a:t>transport</a:t>
                </a:r>
              </a:p>
              <a:p>
                <a:pPr algn="ctr"/>
                <a:r>
                  <a:rPr lang="en-US" altLang="x-none" sz="1000">
                    <a:solidFill>
                      <a:schemeClr val="bg1"/>
                    </a:solidFill>
                  </a:rPr>
                  <a:t>network</a:t>
                </a:r>
                <a:endParaRPr lang="en-US" altLang="x-none" sz="1000"/>
              </a:p>
              <a:p>
                <a:pPr algn="ctr"/>
                <a:r>
                  <a:rPr lang="en-US" altLang="x-none" sz="1000"/>
                  <a:t>data link</a:t>
                </a:r>
              </a:p>
              <a:p>
                <a:pPr algn="ctr"/>
                <a:r>
                  <a:rPr lang="en-US" altLang="x-none" sz="1000"/>
                  <a:t>physical</a:t>
                </a:r>
                <a:endParaRPr lang="en-US" altLang="x-none"/>
              </a:p>
            </p:txBody>
          </p:sp>
          <p:sp>
            <p:nvSpPr>
              <p:cNvPr id="44354" name="Line 1054"/>
              <p:cNvSpPr>
                <a:spLocks noChangeShapeType="1"/>
              </p:cNvSpPr>
              <p:nvPr/>
            </p:nvSpPr>
            <p:spPr bwMode="auto">
              <a:xfrm>
                <a:off x="2997" y="1194"/>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55" name="Line 1055"/>
              <p:cNvSpPr>
                <a:spLocks noChangeShapeType="1"/>
              </p:cNvSpPr>
              <p:nvPr/>
            </p:nvSpPr>
            <p:spPr bwMode="auto">
              <a:xfrm>
                <a:off x="3003" y="1290"/>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56" name="Line 1056"/>
              <p:cNvSpPr>
                <a:spLocks noChangeShapeType="1"/>
              </p:cNvSpPr>
              <p:nvPr/>
            </p:nvSpPr>
            <p:spPr bwMode="auto">
              <a:xfrm>
                <a:off x="3003" y="1374"/>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57" name="Line 1057"/>
              <p:cNvSpPr>
                <a:spLocks noChangeShapeType="1"/>
              </p:cNvSpPr>
              <p:nvPr/>
            </p:nvSpPr>
            <p:spPr bwMode="auto">
              <a:xfrm>
                <a:off x="3003" y="1092"/>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nvGrpSpPr>
          <p:cNvPr id="19771" name="Group 1278"/>
          <p:cNvGrpSpPr>
            <a:grpSpLocks/>
          </p:cNvGrpSpPr>
          <p:nvPr/>
        </p:nvGrpSpPr>
        <p:grpSpPr bwMode="auto">
          <a:xfrm>
            <a:off x="7377113" y="1763713"/>
            <a:ext cx="2546350" cy="3429000"/>
            <a:chOff x="3674" y="1148"/>
            <a:chExt cx="1604" cy="2160"/>
          </a:xfrm>
        </p:grpSpPr>
        <p:grpSp>
          <p:nvGrpSpPr>
            <p:cNvPr id="44106" name="Group 433"/>
            <p:cNvGrpSpPr>
              <a:grpSpLocks/>
            </p:cNvGrpSpPr>
            <p:nvPr/>
          </p:nvGrpSpPr>
          <p:grpSpPr bwMode="auto">
            <a:xfrm>
              <a:off x="3701" y="1305"/>
              <a:ext cx="513" cy="442"/>
              <a:chOff x="3937" y="633"/>
              <a:chExt cx="513" cy="442"/>
            </a:xfrm>
          </p:grpSpPr>
          <p:sp>
            <p:nvSpPr>
              <p:cNvPr id="44327" name="Line 434"/>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28" name="Line 435"/>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29" name="Oval 436"/>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30" name="Line 437"/>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31" name="Line 438"/>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32" name="Rectangle 439"/>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333" name="Oval 440"/>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334" name="Group 441"/>
              <p:cNvGrpSpPr>
                <a:grpSpLocks/>
              </p:cNvGrpSpPr>
              <p:nvPr/>
            </p:nvGrpSpPr>
            <p:grpSpPr bwMode="auto">
              <a:xfrm>
                <a:off x="4120" y="809"/>
                <a:ext cx="156" cy="55"/>
                <a:chOff x="2848" y="848"/>
                <a:chExt cx="140" cy="98"/>
              </a:xfrm>
            </p:grpSpPr>
            <p:sp>
              <p:nvSpPr>
                <p:cNvPr id="44345" name="Line 442"/>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46" name="Line 443"/>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47" name="Line 444"/>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335" name="Group 445"/>
              <p:cNvGrpSpPr>
                <a:grpSpLocks/>
              </p:cNvGrpSpPr>
              <p:nvPr/>
            </p:nvGrpSpPr>
            <p:grpSpPr bwMode="auto">
              <a:xfrm flipV="1">
                <a:off x="4120" y="808"/>
                <a:ext cx="156" cy="56"/>
                <a:chOff x="2848" y="848"/>
                <a:chExt cx="140" cy="98"/>
              </a:xfrm>
            </p:grpSpPr>
            <p:sp>
              <p:nvSpPr>
                <p:cNvPr id="44342" name="Line 446"/>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43" name="Line 447"/>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44" name="Line 448"/>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336" name="Rectangle 449"/>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37" name="Rectangle 450"/>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38" name="Line 451"/>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39" name="Line 452"/>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40" name="Rectangle 453"/>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CC0000"/>
                  </a:solidFill>
                  <a:latin typeface="Comic Sans MS" charset="0"/>
                </a:endParaRPr>
              </a:p>
            </p:txBody>
          </p:sp>
          <p:sp>
            <p:nvSpPr>
              <p:cNvPr id="44341" name="Text Box 454"/>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07" name="Group 1058"/>
            <p:cNvGrpSpPr>
              <a:grpSpLocks/>
            </p:cNvGrpSpPr>
            <p:nvPr/>
          </p:nvGrpSpPr>
          <p:grpSpPr bwMode="auto">
            <a:xfrm>
              <a:off x="4207" y="1532"/>
              <a:ext cx="513" cy="442"/>
              <a:chOff x="3937" y="633"/>
              <a:chExt cx="513" cy="442"/>
            </a:xfrm>
          </p:grpSpPr>
          <p:sp>
            <p:nvSpPr>
              <p:cNvPr id="44306" name="Line 1059"/>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07" name="Line 1060"/>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08" name="Oval 1061"/>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09" name="Line 1062"/>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10" name="Line 1063"/>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11" name="Rectangle 1064"/>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312" name="Oval 1065"/>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313" name="Group 1066"/>
              <p:cNvGrpSpPr>
                <a:grpSpLocks/>
              </p:cNvGrpSpPr>
              <p:nvPr/>
            </p:nvGrpSpPr>
            <p:grpSpPr bwMode="auto">
              <a:xfrm>
                <a:off x="4120" y="809"/>
                <a:ext cx="156" cy="55"/>
                <a:chOff x="2848" y="848"/>
                <a:chExt cx="140" cy="98"/>
              </a:xfrm>
            </p:grpSpPr>
            <p:sp>
              <p:nvSpPr>
                <p:cNvPr id="44324" name="Line 1067"/>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25" name="Line 1068"/>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26" name="Line 1069"/>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314" name="Group 1070"/>
              <p:cNvGrpSpPr>
                <a:grpSpLocks/>
              </p:cNvGrpSpPr>
              <p:nvPr/>
            </p:nvGrpSpPr>
            <p:grpSpPr bwMode="auto">
              <a:xfrm flipV="1">
                <a:off x="4120" y="808"/>
                <a:ext cx="156" cy="56"/>
                <a:chOff x="2848" y="848"/>
                <a:chExt cx="140" cy="98"/>
              </a:xfrm>
            </p:grpSpPr>
            <p:sp>
              <p:nvSpPr>
                <p:cNvPr id="44321" name="Line 1071"/>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22" name="Line 1072"/>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23" name="Line 1073"/>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315" name="Rectangle 1074"/>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16" name="Rectangle 1075"/>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17" name="Line 1076"/>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18" name="Line 1077"/>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19" name="Rectangle 1078"/>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320" name="Text Box 1079"/>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08" name="Group 1080"/>
            <p:cNvGrpSpPr>
              <a:grpSpLocks/>
            </p:cNvGrpSpPr>
            <p:nvPr/>
          </p:nvGrpSpPr>
          <p:grpSpPr bwMode="auto">
            <a:xfrm>
              <a:off x="4661" y="1148"/>
              <a:ext cx="513" cy="442"/>
              <a:chOff x="3937" y="633"/>
              <a:chExt cx="513" cy="442"/>
            </a:xfrm>
          </p:grpSpPr>
          <p:sp>
            <p:nvSpPr>
              <p:cNvPr id="44285" name="Line 1081"/>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6" name="Line 1082"/>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7" name="Oval 1083"/>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88" name="Line 1084"/>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9" name="Line 1085"/>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90" name="Rectangle 1086"/>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291" name="Oval 1087"/>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292" name="Group 1088"/>
              <p:cNvGrpSpPr>
                <a:grpSpLocks/>
              </p:cNvGrpSpPr>
              <p:nvPr/>
            </p:nvGrpSpPr>
            <p:grpSpPr bwMode="auto">
              <a:xfrm>
                <a:off x="4120" y="809"/>
                <a:ext cx="156" cy="55"/>
                <a:chOff x="2848" y="848"/>
                <a:chExt cx="140" cy="98"/>
              </a:xfrm>
            </p:grpSpPr>
            <p:sp>
              <p:nvSpPr>
                <p:cNvPr id="44303" name="Line 1089"/>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04" name="Line 1090"/>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05" name="Line 1091"/>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293" name="Group 1092"/>
              <p:cNvGrpSpPr>
                <a:grpSpLocks/>
              </p:cNvGrpSpPr>
              <p:nvPr/>
            </p:nvGrpSpPr>
            <p:grpSpPr bwMode="auto">
              <a:xfrm flipV="1">
                <a:off x="4120" y="808"/>
                <a:ext cx="156" cy="56"/>
                <a:chOff x="2848" y="848"/>
                <a:chExt cx="140" cy="98"/>
              </a:xfrm>
            </p:grpSpPr>
            <p:sp>
              <p:nvSpPr>
                <p:cNvPr id="44300" name="Line 1093"/>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01" name="Line 1094"/>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302" name="Line 1095"/>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294" name="Rectangle 1096"/>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95" name="Rectangle 1097"/>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96" name="Line 1098"/>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97" name="Line 1099"/>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98" name="Rectangle 1100"/>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99" name="Text Box 1101"/>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09" name="Group 1102"/>
            <p:cNvGrpSpPr>
              <a:grpSpLocks/>
            </p:cNvGrpSpPr>
            <p:nvPr/>
          </p:nvGrpSpPr>
          <p:grpSpPr bwMode="auto">
            <a:xfrm>
              <a:off x="4702" y="1523"/>
              <a:ext cx="513" cy="442"/>
              <a:chOff x="3937" y="633"/>
              <a:chExt cx="513" cy="442"/>
            </a:xfrm>
          </p:grpSpPr>
          <p:sp>
            <p:nvSpPr>
              <p:cNvPr id="44264" name="Line 1103"/>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5" name="Line 1104"/>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6" name="Oval 1105"/>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67" name="Line 1106"/>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8" name="Line 1107"/>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9" name="Rectangle 1108"/>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270" name="Oval 1109"/>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271" name="Group 1110"/>
              <p:cNvGrpSpPr>
                <a:grpSpLocks/>
              </p:cNvGrpSpPr>
              <p:nvPr/>
            </p:nvGrpSpPr>
            <p:grpSpPr bwMode="auto">
              <a:xfrm>
                <a:off x="4120" y="809"/>
                <a:ext cx="156" cy="55"/>
                <a:chOff x="2848" y="848"/>
                <a:chExt cx="140" cy="98"/>
              </a:xfrm>
            </p:grpSpPr>
            <p:sp>
              <p:nvSpPr>
                <p:cNvPr id="44282" name="Line 1111"/>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3" name="Line 1112"/>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4" name="Line 1113"/>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272" name="Group 1114"/>
              <p:cNvGrpSpPr>
                <a:grpSpLocks/>
              </p:cNvGrpSpPr>
              <p:nvPr/>
            </p:nvGrpSpPr>
            <p:grpSpPr bwMode="auto">
              <a:xfrm flipV="1">
                <a:off x="4120" y="808"/>
                <a:ext cx="156" cy="56"/>
                <a:chOff x="2848" y="848"/>
                <a:chExt cx="140" cy="98"/>
              </a:xfrm>
            </p:grpSpPr>
            <p:sp>
              <p:nvSpPr>
                <p:cNvPr id="44279" name="Line 1115"/>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0" name="Line 1116"/>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81" name="Line 1117"/>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273" name="Rectangle 1118"/>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74" name="Rectangle 1119"/>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75" name="Line 1120"/>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76" name="Line 1121"/>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77" name="Rectangle 1122"/>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78" name="Text Box 1123"/>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0" name="Group 1124"/>
            <p:cNvGrpSpPr>
              <a:grpSpLocks/>
            </p:cNvGrpSpPr>
            <p:nvPr/>
          </p:nvGrpSpPr>
          <p:grpSpPr bwMode="auto">
            <a:xfrm>
              <a:off x="4197" y="1157"/>
              <a:ext cx="513" cy="442"/>
              <a:chOff x="3937" y="633"/>
              <a:chExt cx="513" cy="442"/>
            </a:xfrm>
          </p:grpSpPr>
          <p:sp>
            <p:nvSpPr>
              <p:cNvPr id="44243" name="Line 1125"/>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44" name="Line 1126"/>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45" name="Oval 1127"/>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46" name="Line 1128"/>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47" name="Line 1129"/>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48" name="Rectangle 1130"/>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249" name="Oval 1131"/>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250" name="Group 1132"/>
              <p:cNvGrpSpPr>
                <a:grpSpLocks/>
              </p:cNvGrpSpPr>
              <p:nvPr/>
            </p:nvGrpSpPr>
            <p:grpSpPr bwMode="auto">
              <a:xfrm>
                <a:off x="4120" y="809"/>
                <a:ext cx="156" cy="55"/>
                <a:chOff x="2848" y="848"/>
                <a:chExt cx="140" cy="98"/>
              </a:xfrm>
            </p:grpSpPr>
            <p:sp>
              <p:nvSpPr>
                <p:cNvPr id="44261" name="Line 1133"/>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2" name="Line 1134"/>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3" name="Line 1135"/>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251" name="Group 1136"/>
              <p:cNvGrpSpPr>
                <a:grpSpLocks/>
              </p:cNvGrpSpPr>
              <p:nvPr/>
            </p:nvGrpSpPr>
            <p:grpSpPr bwMode="auto">
              <a:xfrm flipV="1">
                <a:off x="4120" y="808"/>
                <a:ext cx="156" cy="56"/>
                <a:chOff x="2848" y="848"/>
                <a:chExt cx="140" cy="98"/>
              </a:xfrm>
            </p:grpSpPr>
            <p:sp>
              <p:nvSpPr>
                <p:cNvPr id="44258" name="Line 1137"/>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59" name="Line 1138"/>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60" name="Line 1139"/>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252" name="Rectangle 1140"/>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53" name="Rectangle 1141"/>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54" name="Line 1142"/>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55" name="Line 1143"/>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56" name="Rectangle 1144"/>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57" name="Text Box 1145"/>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1" name="Group 1146"/>
            <p:cNvGrpSpPr>
              <a:grpSpLocks/>
            </p:cNvGrpSpPr>
            <p:nvPr/>
          </p:nvGrpSpPr>
          <p:grpSpPr bwMode="auto">
            <a:xfrm>
              <a:off x="4389" y="2239"/>
              <a:ext cx="513" cy="442"/>
              <a:chOff x="3937" y="633"/>
              <a:chExt cx="513" cy="442"/>
            </a:xfrm>
          </p:grpSpPr>
          <p:sp>
            <p:nvSpPr>
              <p:cNvPr id="44222" name="Line 1147"/>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23" name="Line 1148"/>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24" name="Oval 1149"/>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25" name="Line 1150"/>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26" name="Line 1151"/>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27" name="Rectangle 1152"/>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228" name="Oval 1153"/>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229" name="Group 1154"/>
              <p:cNvGrpSpPr>
                <a:grpSpLocks/>
              </p:cNvGrpSpPr>
              <p:nvPr/>
            </p:nvGrpSpPr>
            <p:grpSpPr bwMode="auto">
              <a:xfrm>
                <a:off x="4120" y="809"/>
                <a:ext cx="156" cy="55"/>
                <a:chOff x="2848" y="848"/>
                <a:chExt cx="140" cy="98"/>
              </a:xfrm>
            </p:grpSpPr>
            <p:sp>
              <p:nvSpPr>
                <p:cNvPr id="44240" name="Line 1155"/>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41" name="Line 1156"/>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42" name="Line 1157"/>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230" name="Group 1158"/>
              <p:cNvGrpSpPr>
                <a:grpSpLocks/>
              </p:cNvGrpSpPr>
              <p:nvPr/>
            </p:nvGrpSpPr>
            <p:grpSpPr bwMode="auto">
              <a:xfrm flipV="1">
                <a:off x="4120" y="808"/>
                <a:ext cx="156" cy="56"/>
                <a:chOff x="2848" y="848"/>
                <a:chExt cx="140" cy="98"/>
              </a:xfrm>
            </p:grpSpPr>
            <p:sp>
              <p:nvSpPr>
                <p:cNvPr id="44237" name="Line 1159"/>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38" name="Line 1160"/>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39" name="Line 1161"/>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231" name="Rectangle 1162"/>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32" name="Rectangle 1163"/>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33" name="Line 1164"/>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34" name="Line 1165"/>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35" name="Rectangle 1166"/>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36" name="Text Box 1167"/>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2" name="Group 1168"/>
            <p:cNvGrpSpPr>
              <a:grpSpLocks/>
            </p:cNvGrpSpPr>
            <p:nvPr/>
          </p:nvGrpSpPr>
          <p:grpSpPr bwMode="auto">
            <a:xfrm>
              <a:off x="4765" y="1995"/>
              <a:ext cx="513" cy="442"/>
              <a:chOff x="3937" y="633"/>
              <a:chExt cx="513" cy="442"/>
            </a:xfrm>
          </p:grpSpPr>
          <p:sp>
            <p:nvSpPr>
              <p:cNvPr id="44201" name="Line 1169"/>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02" name="Line 1170"/>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03" name="Oval 1171"/>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04" name="Line 1172"/>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05" name="Line 1173"/>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06" name="Rectangle 1174"/>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207" name="Oval 1175"/>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208" name="Group 1176"/>
              <p:cNvGrpSpPr>
                <a:grpSpLocks/>
              </p:cNvGrpSpPr>
              <p:nvPr/>
            </p:nvGrpSpPr>
            <p:grpSpPr bwMode="auto">
              <a:xfrm>
                <a:off x="4120" y="809"/>
                <a:ext cx="156" cy="55"/>
                <a:chOff x="2848" y="848"/>
                <a:chExt cx="140" cy="98"/>
              </a:xfrm>
            </p:grpSpPr>
            <p:sp>
              <p:nvSpPr>
                <p:cNvPr id="44219" name="Line 1177"/>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20" name="Line 1178"/>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21" name="Line 1179"/>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209" name="Group 1180"/>
              <p:cNvGrpSpPr>
                <a:grpSpLocks/>
              </p:cNvGrpSpPr>
              <p:nvPr/>
            </p:nvGrpSpPr>
            <p:grpSpPr bwMode="auto">
              <a:xfrm flipV="1">
                <a:off x="4120" y="808"/>
                <a:ext cx="156" cy="56"/>
                <a:chOff x="2848" y="848"/>
                <a:chExt cx="140" cy="98"/>
              </a:xfrm>
            </p:grpSpPr>
            <p:sp>
              <p:nvSpPr>
                <p:cNvPr id="44216" name="Line 1181"/>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17" name="Line 1182"/>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18" name="Line 1183"/>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210" name="Rectangle 1184"/>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11" name="Rectangle 1185"/>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12" name="Line 1186"/>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13" name="Line 1187"/>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14" name="Rectangle 1188"/>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215" name="Text Box 1189"/>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3" name="Group 1190"/>
            <p:cNvGrpSpPr>
              <a:grpSpLocks/>
            </p:cNvGrpSpPr>
            <p:nvPr/>
          </p:nvGrpSpPr>
          <p:grpSpPr bwMode="auto">
            <a:xfrm>
              <a:off x="4128" y="2003"/>
              <a:ext cx="513" cy="442"/>
              <a:chOff x="3937" y="633"/>
              <a:chExt cx="513" cy="442"/>
            </a:xfrm>
          </p:grpSpPr>
          <p:sp>
            <p:nvSpPr>
              <p:cNvPr id="44180" name="Line 1191"/>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81" name="Line 1192"/>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82" name="Oval 1193"/>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83" name="Line 1194"/>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84" name="Line 1195"/>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85" name="Rectangle 1196"/>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186" name="Oval 1197"/>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187" name="Group 1198"/>
              <p:cNvGrpSpPr>
                <a:grpSpLocks/>
              </p:cNvGrpSpPr>
              <p:nvPr/>
            </p:nvGrpSpPr>
            <p:grpSpPr bwMode="auto">
              <a:xfrm>
                <a:off x="4120" y="809"/>
                <a:ext cx="156" cy="55"/>
                <a:chOff x="2848" y="848"/>
                <a:chExt cx="140" cy="98"/>
              </a:xfrm>
            </p:grpSpPr>
            <p:sp>
              <p:nvSpPr>
                <p:cNvPr id="44198" name="Line 1199"/>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99" name="Line 1200"/>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200" name="Line 1201"/>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188" name="Group 1202"/>
              <p:cNvGrpSpPr>
                <a:grpSpLocks/>
              </p:cNvGrpSpPr>
              <p:nvPr/>
            </p:nvGrpSpPr>
            <p:grpSpPr bwMode="auto">
              <a:xfrm flipV="1">
                <a:off x="4120" y="808"/>
                <a:ext cx="156" cy="56"/>
                <a:chOff x="2848" y="848"/>
                <a:chExt cx="140" cy="98"/>
              </a:xfrm>
            </p:grpSpPr>
            <p:sp>
              <p:nvSpPr>
                <p:cNvPr id="44195" name="Line 1203"/>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96" name="Line 1204"/>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97" name="Line 1205"/>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189" name="Rectangle 1206"/>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90" name="Rectangle 1207"/>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91" name="Line 1208"/>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92" name="Line 1209"/>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93" name="Rectangle 1210"/>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94" name="Text Box 1211"/>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4" name="Group 1212"/>
            <p:cNvGrpSpPr>
              <a:grpSpLocks/>
            </p:cNvGrpSpPr>
            <p:nvPr/>
          </p:nvGrpSpPr>
          <p:grpSpPr bwMode="auto">
            <a:xfrm>
              <a:off x="4608" y="2771"/>
              <a:ext cx="513" cy="442"/>
              <a:chOff x="3937" y="633"/>
              <a:chExt cx="513" cy="442"/>
            </a:xfrm>
          </p:grpSpPr>
          <p:sp>
            <p:nvSpPr>
              <p:cNvPr id="44159" name="Line 1213"/>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60" name="Line 1214"/>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61" name="Oval 1215"/>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62" name="Line 1216"/>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63" name="Line 1217"/>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64" name="Rectangle 1218"/>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165" name="Oval 1219"/>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166" name="Group 1220"/>
              <p:cNvGrpSpPr>
                <a:grpSpLocks/>
              </p:cNvGrpSpPr>
              <p:nvPr/>
            </p:nvGrpSpPr>
            <p:grpSpPr bwMode="auto">
              <a:xfrm>
                <a:off x="4120" y="809"/>
                <a:ext cx="156" cy="55"/>
                <a:chOff x="2848" y="848"/>
                <a:chExt cx="140" cy="98"/>
              </a:xfrm>
            </p:grpSpPr>
            <p:sp>
              <p:nvSpPr>
                <p:cNvPr id="44177" name="Line 1221"/>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78" name="Line 1222"/>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79" name="Line 1223"/>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167" name="Group 1224"/>
              <p:cNvGrpSpPr>
                <a:grpSpLocks/>
              </p:cNvGrpSpPr>
              <p:nvPr/>
            </p:nvGrpSpPr>
            <p:grpSpPr bwMode="auto">
              <a:xfrm flipV="1">
                <a:off x="4120" y="808"/>
                <a:ext cx="156" cy="56"/>
                <a:chOff x="2848" y="848"/>
                <a:chExt cx="140" cy="98"/>
              </a:xfrm>
            </p:grpSpPr>
            <p:sp>
              <p:nvSpPr>
                <p:cNvPr id="44174" name="Line 1225"/>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75" name="Line 1226"/>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76" name="Line 1227"/>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168" name="Rectangle 1228"/>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69" name="Rectangle 1229"/>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70" name="Line 1230"/>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71" name="Line 1231"/>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72" name="Rectangle 1232"/>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73" name="Text Box 1233"/>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5" name="Group 1234"/>
            <p:cNvGrpSpPr>
              <a:grpSpLocks/>
            </p:cNvGrpSpPr>
            <p:nvPr/>
          </p:nvGrpSpPr>
          <p:grpSpPr bwMode="auto">
            <a:xfrm>
              <a:off x="4119" y="2640"/>
              <a:ext cx="513" cy="442"/>
              <a:chOff x="3937" y="633"/>
              <a:chExt cx="513" cy="442"/>
            </a:xfrm>
          </p:grpSpPr>
          <p:sp>
            <p:nvSpPr>
              <p:cNvPr id="44138" name="Line 1235"/>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39" name="Line 1236"/>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40" name="Oval 1237"/>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41" name="Line 1238"/>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42" name="Line 1239"/>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43" name="Rectangle 1240"/>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144" name="Oval 1241"/>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145" name="Group 1242"/>
              <p:cNvGrpSpPr>
                <a:grpSpLocks/>
              </p:cNvGrpSpPr>
              <p:nvPr/>
            </p:nvGrpSpPr>
            <p:grpSpPr bwMode="auto">
              <a:xfrm>
                <a:off x="4120" y="809"/>
                <a:ext cx="156" cy="55"/>
                <a:chOff x="2848" y="848"/>
                <a:chExt cx="140" cy="98"/>
              </a:xfrm>
            </p:grpSpPr>
            <p:sp>
              <p:nvSpPr>
                <p:cNvPr id="44156" name="Line 1243"/>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57" name="Line 1244"/>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58" name="Line 1245"/>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146" name="Group 1246"/>
              <p:cNvGrpSpPr>
                <a:grpSpLocks/>
              </p:cNvGrpSpPr>
              <p:nvPr/>
            </p:nvGrpSpPr>
            <p:grpSpPr bwMode="auto">
              <a:xfrm flipV="1">
                <a:off x="4120" y="808"/>
                <a:ext cx="156" cy="56"/>
                <a:chOff x="2848" y="848"/>
                <a:chExt cx="140" cy="98"/>
              </a:xfrm>
            </p:grpSpPr>
            <p:sp>
              <p:nvSpPr>
                <p:cNvPr id="44153" name="Line 1247"/>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54" name="Line 1248"/>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55" name="Line 1249"/>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147" name="Rectangle 1250"/>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48" name="Rectangle 1251"/>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49" name="Line 1252"/>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50" name="Line 1253"/>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51" name="Rectangle 1254"/>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52" name="Text Box 1255"/>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nvGrpSpPr>
            <p:cNvPr id="44116" name="Group 1256"/>
            <p:cNvGrpSpPr>
              <a:grpSpLocks/>
            </p:cNvGrpSpPr>
            <p:nvPr/>
          </p:nvGrpSpPr>
          <p:grpSpPr bwMode="auto">
            <a:xfrm>
              <a:off x="3674" y="2866"/>
              <a:ext cx="513" cy="442"/>
              <a:chOff x="3937" y="633"/>
              <a:chExt cx="513" cy="442"/>
            </a:xfrm>
          </p:grpSpPr>
          <p:sp>
            <p:nvSpPr>
              <p:cNvPr id="44117" name="Line 1257"/>
              <p:cNvSpPr>
                <a:spLocks noChangeShapeType="1"/>
              </p:cNvSpPr>
              <p:nvPr/>
            </p:nvSpPr>
            <p:spPr bwMode="auto">
              <a:xfrm>
                <a:off x="4061" y="1035"/>
                <a:ext cx="312" cy="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18" name="Line 1258"/>
              <p:cNvSpPr>
                <a:spLocks noChangeShapeType="1"/>
              </p:cNvSpPr>
              <p:nvPr/>
            </p:nvSpPr>
            <p:spPr bwMode="auto">
              <a:xfrm flipV="1">
                <a:off x="4212" y="929"/>
                <a:ext cx="1" cy="10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19" name="Oval 1259"/>
              <p:cNvSpPr>
                <a:spLocks noChangeArrowheads="1"/>
              </p:cNvSpPr>
              <p:nvPr/>
            </p:nvSpPr>
            <p:spPr bwMode="auto">
              <a:xfrm>
                <a:off x="4048" y="854"/>
                <a:ext cx="313" cy="81"/>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20" name="Line 1260"/>
              <p:cNvSpPr>
                <a:spLocks noChangeShapeType="1"/>
              </p:cNvSpPr>
              <p:nvPr/>
            </p:nvSpPr>
            <p:spPr bwMode="auto">
              <a:xfrm>
                <a:off x="4048"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21" name="Line 1261"/>
              <p:cNvSpPr>
                <a:spLocks noChangeShapeType="1"/>
              </p:cNvSpPr>
              <p:nvPr/>
            </p:nvSpPr>
            <p:spPr bwMode="auto">
              <a:xfrm>
                <a:off x="4361" y="847"/>
                <a:ext cx="0" cy="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22" name="Rectangle 1262"/>
              <p:cNvSpPr>
                <a:spLocks noChangeArrowheads="1"/>
              </p:cNvSpPr>
              <p:nvPr/>
            </p:nvSpPr>
            <p:spPr bwMode="auto">
              <a:xfrm>
                <a:off x="4048" y="847"/>
                <a:ext cx="310" cy="49"/>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44123" name="Oval 1263"/>
              <p:cNvSpPr>
                <a:spLocks noChangeArrowheads="1"/>
              </p:cNvSpPr>
              <p:nvPr/>
            </p:nvSpPr>
            <p:spPr bwMode="auto">
              <a:xfrm>
                <a:off x="4045" y="788"/>
                <a:ext cx="313" cy="95"/>
              </a:xfrm>
              <a:prstGeom prst="ellipse">
                <a:avLst/>
              </a:prstGeom>
              <a:solidFill>
                <a:schemeClr val="hlink"/>
              </a:solidFill>
              <a:ln w="12700">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4124" name="Group 1264"/>
              <p:cNvGrpSpPr>
                <a:grpSpLocks/>
              </p:cNvGrpSpPr>
              <p:nvPr/>
            </p:nvGrpSpPr>
            <p:grpSpPr bwMode="auto">
              <a:xfrm>
                <a:off x="4120" y="809"/>
                <a:ext cx="156" cy="55"/>
                <a:chOff x="2848" y="848"/>
                <a:chExt cx="140" cy="98"/>
              </a:xfrm>
            </p:grpSpPr>
            <p:sp>
              <p:nvSpPr>
                <p:cNvPr id="44135" name="Line 1265"/>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36" name="Line 1266"/>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37" name="Line 1267"/>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4125" name="Group 1268"/>
              <p:cNvGrpSpPr>
                <a:grpSpLocks/>
              </p:cNvGrpSpPr>
              <p:nvPr/>
            </p:nvGrpSpPr>
            <p:grpSpPr bwMode="auto">
              <a:xfrm flipV="1">
                <a:off x="4120" y="808"/>
                <a:ext cx="156" cy="56"/>
                <a:chOff x="2848" y="848"/>
                <a:chExt cx="140" cy="98"/>
              </a:xfrm>
            </p:grpSpPr>
            <p:sp>
              <p:nvSpPr>
                <p:cNvPr id="44132" name="Line 1269"/>
                <p:cNvSpPr>
                  <a:spLocks noChangeShapeType="1"/>
                </p:cNvSpPr>
                <p:nvPr/>
              </p:nvSpPr>
              <p:spPr bwMode="auto">
                <a:xfrm flipV="1">
                  <a:off x="2848" y="848"/>
                  <a:ext cx="50" cy="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33" name="Line 1270"/>
                <p:cNvSpPr>
                  <a:spLocks noChangeShapeType="1"/>
                </p:cNvSpPr>
                <p:nvPr/>
              </p:nvSpPr>
              <p:spPr bwMode="auto">
                <a:xfrm>
                  <a:off x="2944" y="946"/>
                  <a:ext cx="44"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34" name="Line 1271"/>
                <p:cNvSpPr>
                  <a:spLocks noChangeShapeType="1"/>
                </p:cNvSpPr>
                <p:nvPr/>
              </p:nvSpPr>
              <p:spPr bwMode="auto">
                <a:xfrm>
                  <a:off x="2894" y="850"/>
                  <a:ext cx="52" cy="9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44126" name="Rectangle 1272"/>
              <p:cNvSpPr>
                <a:spLocks noChangeArrowheads="1"/>
              </p:cNvSpPr>
              <p:nvPr/>
            </p:nvSpPr>
            <p:spPr bwMode="auto">
              <a:xfrm>
                <a:off x="3996" y="732"/>
                <a:ext cx="426" cy="3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27" name="Rectangle 1273"/>
              <p:cNvSpPr>
                <a:spLocks noChangeArrowheads="1"/>
              </p:cNvSpPr>
              <p:nvPr/>
            </p:nvSpPr>
            <p:spPr bwMode="auto">
              <a:xfrm>
                <a:off x="3969" y="753"/>
                <a:ext cx="435" cy="312"/>
              </a:xfrm>
              <a:prstGeom prst="rect">
                <a:avLst/>
              </a:prstGeom>
              <a:solidFill>
                <a:schemeClr val="bg1"/>
              </a:solidFill>
              <a:ln w="127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28" name="Line 1274"/>
              <p:cNvSpPr>
                <a:spLocks noChangeShapeType="1"/>
              </p:cNvSpPr>
              <p:nvPr/>
            </p:nvSpPr>
            <p:spPr bwMode="auto">
              <a:xfrm>
                <a:off x="3966" y="94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29" name="Line 1275"/>
              <p:cNvSpPr>
                <a:spLocks noChangeShapeType="1"/>
              </p:cNvSpPr>
              <p:nvPr/>
            </p:nvSpPr>
            <p:spPr bwMode="auto">
              <a:xfrm>
                <a:off x="3972" y="849"/>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4130" name="Rectangle 1276"/>
              <p:cNvSpPr>
                <a:spLocks noChangeArrowheads="1"/>
              </p:cNvSpPr>
              <p:nvPr/>
            </p:nvSpPr>
            <p:spPr bwMode="auto">
              <a:xfrm>
                <a:off x="3966" y="756"/>
                <a:ext cx="435" cy="93"/>
              </a:xfrm>
              <a:prstGeom prst="rect">
                <a:avLst/>
              </a:prstGeom>
              <a:solidFill>
                <a:srgbClr val="CC0000"/>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31" name="Text Box 1277"/>
              <p:cNvSpPr txBox="1">
                <a:spLocks noChangeArrowheads="1"/>
              </p:cNvSpPr>
              <p:nvPr/>
            </p:nvSpPr>
            <p:spPr bwMode="auto">
              <a:xfrm>
                <a:off x="3937" y="633"/>
                <a:ext cx="513"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en-US" altLang="x-none" sz="1000"/>
              </a:p>
              <a:p>
                <a:pPr algn="ctr"/>
                <a:r>
                  <a:rPr lang="en-US" altLang="x-none" sz="1000">
                    <a:solidFill>
                      <a:schemeClr val="bg1"/>
                    </a:solidFill>
                  </a:rPr>
                  <a:t>network</a:t>
                </a:r>
              </a:p>
              <a:p>
                <a:pPr algn="ctr"/>
                <a:r>
                  <a:rPr lang="en-US" altLang="x-none" sz="1000"/>
                  <a:t>data link</a:t>
                </a:r>
              </a:p>
              <a:p>
                <a:pPr algn="ctr"/>
                <a:r>
                  <a:rPr lang="en-US" altLang="x-none" sz="1000"/>
                  <a:t>physical</a:t>
                </a:r>
                <a:endParaRPr lang="en-US" altLang="x-none"/>
              </a:p>
            </p:txBody>
          </p:sp>
        </p:grpSp>
      </p:grpSp>
      <p:sp>
        <p:nvSpPr>
          <p:cNvPr id="632064" name="Rectangle 1280"/>
          <p:cNvSpPr>
            <a:spLocks noChangeArrowheads="1"/>
          </p:cNvSpPr>
          <p:nvPr/>
        </p:nvSpPr>
        <p:spPr bwMode="auto">
          <a:xfrm>
            <a:off x="7245350" y="858838"/>
            <a:ext cx="388938" cy="138112"/>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632065" name="Rectangle 1281"/>
          <p:cNvSpPr>
            <a:spLocks noChangeArrowheads="1"/>
          </p:cNvSpPr>
          <p:nvPr/>
        </p:nvSpPr>
        <p:spPr bwMode="auto">
          <a:xfrm>
            <a:off x="7175500" y="1509713"/>
            <a:ext cx="596900" cy="138112"/>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632066" name="Rectangle 1282"/>
          <p:cNvSpPr>
            <a:spLocks noChangeArrowheads="1"/>
          </p:cNvSpPr>
          <p:nvPr/>
        </p:nvSpPr>
        <p:spPr bwMode="auto">
          <a:xfrm>
            <a:off x="10001250" y="4487863"/>
            <a:ext cx="388938" cy="138112"/>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4105"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13829000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9767"/>
                                        </p:tgtEl>
                                        <p:attrNameLst>
                                          <p:attrName>style.visibility</p:attrName>
                                        </p:attrNameLst>
                                      </p:cBhvr>
                                      <p:to>
                                        <p:strVal val="visible"/>
                                      </p:to>
                                    </p:set>
                                    <p:animEffect transition="in" filter="wipe(left)">
                                      <p:cBhvr>
                                        <p:cTn id="7" dur="500"/>
                                        <p:tgtEl>
                                          <p:spTgt spid="19767"/>
                                        </p:tgtEl>
                                      </p:cBhvr>
                                    </p:animEffect>
                                  </p:childTnLst>
                                </p:cTn>
                              </p:par>
                              <p:par>
                                <p:cTn id="8" presetID="22" presetClass="entr" presetSubtype="8" fill="hold" nodeType="withEffect">
                                  <p:stCondLst>
                                    <p:cond delay="0"/>
                                  </p:stCondLst>
                                  <p:childTnLst>
                                    <p:set>
                                      <p:cBhvr>
                                        <p:cTn id="9" dur="1" fill="hold">
                                          <p:stCondLst>
                                            <p:cond delay="0"/>
                                          </p:stCondLst>
                                        </p:cTn>
                                        <p:tgtEl>
                                          <p:spTgt spid="19769"/>
                                        </p:tgtEl>
                                        <p:attrNameLst>
                                          <p:attrName>style.visibility</p:attrName>
                                        </p:attrNameLst>
                                      </p:cBhvr>
                                      <p:to>
                                        <p:strVal val="visible"/>
                                      </p:to>
                                    </p:set>
                                    <p:animEffect transition="in" filter="wipe(left)">
                                      <p:cBhvr>
                                        <p:cTn id="10" dur="500"/>
                                        <p:tgtEl>
                                          <p:spTgt spid="1976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19771"/>
                                        </p:tgtEl>
                                        <p:attrNameLst>
                                          <p:attrName>style.visibility</p:attrName>
                                        </p:attrNameLst>
                                      </p:cBhvr>
                                      <p:to>
                                        <p:strVal val="visible"/>
                                      </p:to>
                                    </p:set>
                                    <p:animEffect transition="in" filter="dissolve">
                                      <p:cBhvr>
                                        <p:cTn id="15" dur="1000"/>
                                        <p:tgtEl>
                                          <p:spTgt spid="1977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632064"/>
                                        </p:tgtEl>
                                        <p:attrNameLst>
                                          <p:attrName>style.visibility</p:attrName>
                                        </p:attrNameLst>
                                      </p:cBhvr>
                                      <p:to>
                                        <p:strVal val="visible"/>
                                      </p:to>
                                    </p:set>
                                  </p:childTnLst>
                                </p:cTn>
                              </p:par>
                            </p:childTnLst>
                          </p:cTn>
                        </p:par>
                        <p:par>
                          <p:cTn id="20" fill="hold" nodeType="afterGroup">
                            <p:stCondLst>
                              <p:cond delay="0"/>
                            </p:stCondLst>
                            <p:childTnLst>
                              <p:par>
                                <p:cTn id="21" presetID="42" presetClass="path" presetSubtype="0" accel="50000" decel="50000" fill="hold" grpId="1" nodeType="afterEffect">
                                  <p:stCondLst>
                                    <p:cond delay="0"/>
                                  </p:stCondLst>
                                  <p:childTnLst>
                                    <p:animMotion origin="layout" path="M 0.00244 0.01227 L 0.00382 0.0949 " pathEditMode="relative" rAng="0" ptsTypes="AA">
                                      <p:cBhvr>
                                        <p:cTn id="22" dur="2000" fill="hold"/>
                                        <p:tgtEl>
                                          <p:spTgt spid="632064"/>
                                        </p:tgtEl>
                                        <p:attrNameLst>
                                          <p:attrName>ppt_x</p:attrName>
                                          <p:attrName>ppt_y</p:attrName>
                                        </p:attrNameLst>
                                      </p:cBhvr>
                                      <p:rCtr x="69" y="4120"/>
                                    </p:animMotion>
                                  </p:childTnLst>
                                </p:cTn>
                              </p:par>
                            </p:childTnLst>
                          </p:cTn>
                        </p:par>
                        <p:par>
                          <p:cTn id="23" fill="hold" nodeType="afterGroup">
                            <p:stCondLst>
                              <p:cond delay="2000"/>
                            </p:stCondLst>
                            <p:childTnLst>
                              <p:par>
                                <p:cTn id="24" presetID="1" presetClass="exit" presetSubtype="0" fill="hold" grpId="2" nodeType="afterEffect">
                                  <p:stCondLst>
                                    <p:cond delay="0"/>
                                  </p:stCondLst>
                                  <p:childTnLst>
                                    <p:set>
                                      <p:cBhvr>
                                        <p:cTn id="25" dur="1" fill="hold">
                                          <p:stCondLst>
                                            <p:cond delay="0"/>
                                          </p:stCondLst>
                                        </p:cTn>
                                        <p:tgtEl>
                                          <p:spTgt spid="632064"/>
                                        </p:tgtEl>
                                        <p:attrNameLst>
                                          <p:attrName>style.visibility</p:attrName>
                                        </p:attrNameLst>
                                      </p:cBhvr>
                                      <p:to>
                                        <p:strVal val="hidden"/>
                                      </p:to>
                                    </p:se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632065"/>
                                        </p:tgtEl>
                                        <p:attrNameLst>
                                          <p:attrName>style.visibility</p:attrName>
                                        </p:attrNameLst>
                                      </p:cBhvr>
                                      <p:to>
                                        <p:strVal val="visible"/>
                                      </p:to>
                                    </p:set>
                                  </p:childTnLst>
                                </p:cTn>
                              </p:par>
                            </p:childTnLst>
                          </p:cTn>
                        </p:par>
                        <p:par>
                          <p:cTn id="29" fill="hold" nodeType="afterGroup">
                            <p:stCondLst>
                              <p:cond delay="2000"/>
                            </p:stCondLst>
                            <p:childTnLst>
                              <p:par>
                                <p:cTn id="30" presetID="0" presetClass="path" presetSubtype="0" accel="50000" decel="50000" fill="hold" grpId="1" nodeType="afterEffect">
                                  <p:stCondLst>
                                    <p:cond delay="0"/>
                                  </p:stCondLst>
                                  <p:childTnLst>
                                    <p:animMotion origin="layout" path="M 2.5E-6 -1.48148E-6 L 2.5E-6 0.07269 L 0.02726 0.18982 L 0.02726 0.1132 L 0.07118 0.11112 L 0.07257 0.18982 L 0.11667 0.14144 L 0.11667 0.07871 L 0.16059 0.07686 L 0.10903 0.23426 L 0.11511 0.15949 L 0.1559 0.15949 L 0.15747 0.23635 L 0.1059 0.34537 L 0.10295 0.27061 L 0.14236 0.26875 L 0.14688 0.39584 L 0.1559 0.3213 L 0.19236 0.31922 L 0.19688 0.39792 L 0.1059 0.49908 L 0.1059 0.41621 L 0.14236 0.41621 L 0.14236 0.49699 L 0.18785 0.53542 L 0.18785 0.44653 L 0.2257 0.44653 L 0.22865 0.52732 L 0.31198 0.50301 L 0.31198 0.43843 " pathEditMode="relative" ptsTypes="AAAAAAAAAAAAAAAAAAAAAAAAAAAAAA">
                                      <p:cBhvr>
                                        <p:cTn id="31" dur="5000" fill="hold"/>
                                        <p:tgtEl>
                                          <p:spTgt spid="632065"/>
                                        </p:tgtEl>
                                        <p:attrNameLst>
                                          <p:attrName>ppt_x</p:attrName>
                                          <p:attrName>ppt_y</p:attrName>
                                        </p:attrNameLst>
                                      </p:cBhvr>
                                    </p:animMotion>
                                  </p:childTnLst>
                                </p:cTn>
                              </p:par>
                            </p:childTnLst>
                          </p:cTn>
                        </p:par>
                        <p:par>
                          <p:cTn id="32" fill="hold" nodeType="afterGroup">
                            <p:stCondLst>
                              <p:cond delay="7000"/>
                            </p:stCondLst>
                            <p:childTnLst>
                              <p:par>
                                <p:cTn id="33" presetID="1" presetClass="exit" presetSubtype="0" fill="hold" grpId="2" nodeType="afterEffect">
                                  <p:stCondLst>
                                    <p:cond delay="0"/>
                                  </p:stCondLst>
                                  <p:childTnLst>
                                    <p:set>
                                      <p:cBhvr>
                                        <p:cTn id="34" dur="1" fill="hold">
                                          <p:stCondLst>
                                            <p:cond delay="0"/>
                                          </p:stCondLst>
                                        </p:cTn>
                                        <p:tgtEl>
                                          <p:spTgt spid="632065"/>
                                        </p:tgtEl>
                                        <p:attrNameLst>
                                          <p:attrName>style.visibility</p:attrName>
                                        </p:attrNameLst>
                                      </p:cBhvr>
                                      <p:to>
                                        <p:strVal val="hidden"/>
                                      </p:to>
                                    </p:set>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0"/>
                                          </p:stCondLst>
                                        </p:cTn>
                                        <p:tgtEl>
                                          <p:spTgt spid="632066"/>
                                        </p:tgtEl>
                                        <p:attrNameLst>
                                          <p:attrName>style.visibility</p:attrName>
                                        </p:attrNameLst>
                                      </p:cBhvr>
                                      <p:to>
                                        <p:strVal val="visible"/>
                                      </p:to>
                                    </p:set>
                                  </p:childTnLst>
                                </p:cTn>
                              </p:par>
                            </p:childTnLst>
                          </p:cTn>
                        </p:par>
                        <p:par>
                          <p:cTn id="38" fill="hold" nodeType="afterGroup">
                            <p:stCondLst>
                              <p:cond delay="7000"/>
                            </p:stCondLst>
                            <p:childTnLst>
                              <p:par>
                                <p:cTn id="39" presetID="1" presetClass="entr" presetSubtype="0" fill="hold" grpId="1" nodeType="afterEffect">
                                  <p:stCondLst>
                                    <p:cond delay="0"/>
                                  </p:stCondLst>
                                  <p:childTnLst>
                                    <p:set>
                                      <p:cBhvr>
                                        <p:cTn id="40" dur="1" fill="hold">
                                          <p:stCondLst>
                                            <p:cond delay="0"/>
                                          </p:stCondLst>
                                        </p:cTn>
                                        <p:tgtEl>
                                          <p:spTgt spid="632066"/>
                                        </p:tgtEl>
                                        <p:attrNameLst>
                                          <p:attrName>style.visibility</p:attrName>
                                        </p:attrNameLst>
                                      </p:cBhvr>
                                      <p:to>
                                        <p:strVal val="visible"/>
                                      </p:to>
                                    </p:set>
                                  </p:childTnLst>
                                </p:cTn>
                              </p:par>
                            </p:childTnLst>
                          </p:cTn>
                        </p:par>
                        <p:par>
                          <p:cTn id="41" fill="hold" nodeType="afterGroup">
                            <p:stCondLst>
                              <p:cond delay="7000"/>
                            </p:stCondLst>
                            <p:childTnLst>
                              <p:par>
                                <p:cTn id="42" presetID="42" presetClass="path" presetSubtype="0" accel="50000" decel="50000" fill="hold" grpId="2" nodeType="afterEffect">
                                  <p:stCondLst>
                                    <p:cond delay="0"/>
                                  </p:stCondLst>
                                  <p:childTnLst>
                                    <p:animMotion origin="layout" path="M -3.05556E-6 0 L -0.00156 -0.07106 " pathEditMode="relative" rAng="0" ptsTypes="AA">
                                      <p:cBhvr>
                                        <p:cTn id="43" dur="2000" fill="hold"/>
                                        <p:tgtEl>
                                          <p:spTgt spid="632066"/>
                                        </p:tgtEl>
                                        <p:attrNameLst>
                                          <p:attrName>ppt_x</p:attrName>
                                          <p:attrName>ppt_y</p:attrName>
                                        </p:attrNameLst>
                                      </p:cBhvr>
                                      <p:rCtr x="-87" y="-356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064" grpId="0" animBg="1"/>
      <p:bldP spid="632064" grpId="1" animBg="1"/>
      <p:bldP spid="632064" grpId="2" animBg="1"/>
      <p:bldP spid="632065" grpId="0" animBg="1"/>
      <p:bldP spid="632065" grpId="1" animBg="1"/>
      <p:bldP spid="632065" grpId="2" animBg="1"/>
      <p:bldP spid="632066" grpId="0" animBg="1"/>
      <p:bldP spid="632066" grpId="1" animBg="1"/>
      <p:bldP spid="632066" grpId="2"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5" name="Rectangle 2"/>
          <p:cNvSpPr>
            <a:spLocks noGrp="1" noChangeArrowheads="1"/>
          </p:cNvSpPr>
          <p:nvPr>
            <p:ph type="title"/>
          </p:nvPr>
        </p:nvSpPr>
        <p:spPr/>
        <p:txBody>
          <a:bodyPr/>
          <a:lstStyle/>
          <a:p>
            <a:pPr>
              <a:defRPr/>
            </a:pPr>
            <a:r>
              <a:rPr lang="en-US">
                <a:cs typeface="+mj-cs"/>
              </a:rPr>
              <a:t>Two key network-layer functions</a:t>
            </a:r>
          </a:p>
        </p:txBody>
      </p:sp>
      <p:sp>
        <p:nvSpPr>
          <p:cNvPr id="45061" name="Rectangle 3"/>
          <p:cNvSpPr>
            <a:spLocks noGrp="1" noChangeArrowheads="1"/>
          </p:cNvSpPr>
          <p:nvPr>
            <p:ph type="body" idx="1"/>
          </p:nvPr>
        </p:nvSpPr>
        <p:spPr>
          <a:xfrm>
            <a:off x="2149475" y="1905000"/>
            <a:ext cx="4192588" cy="3754438"/>
          </a:xfrm>
        </p:spPr>
        <p:txBody>
          <a:bodyPr/>
          <a:lstStyle/>
          <a:p>
            <a:pPr marL="0" indent="0">
              <a:spcBef>
                <a:spcPts val="600"/>
              </a:spcBef>
              <a:buNone/>
            </a:pPr>
            <a:r>
              <a:rPr lang="en-US" altLang="x-none" i="1">
                <a:solidFill>
                  <a:srgbClr val="CC0000"/>
                </a:solidFill>
                <a:ea typeface="ＭＳ Ｐゴシック" charset="-128"/>
                <a:cs typeface="ＭＳ Ｐゴシック" charset="-128"/>
              </a:rPr>
              <a:t>network-layer functions:</a:t>
            </a:r>
          </a:p>
          <a:p>
            <a:pPr marL="0" indent="0">
              <a:spcBef>
                <a:spcPts val="600"/>
              </a:spcBef>
            </a:pPr>
            <a:r>
              <a:rPr lang="en-US" altLang="x-none" i="1">
                <a:solidFill>
                  <a:srgbClr val="000099"/>
                </a:solidFill>
                <a:ea typeface="ＭＳ Ｐゴシック" charset="-128"/>
                <a:cs typeface="ＭＳ Ｐゴシック" charset="-128"/>
              </a:rPr>
              <a:t>forwarding:</a:t>
            </a:r>
            <a:r>
              <a:rPr lang="en-US" altLang="x-none">
                <a:ea typeface="ＭＳ Ｐゴシック" charset="-128"/>
                <a:cs typeface="ＭＳ Ｐゴシック" charset="-128"/>
              </a:rPr>
              <a:t> move packets from router</a:t>
            </a:r>
            <a:r>
              <a:rPr lang="ja-JP" altLang="en-US">
                <a:ea typeface="ＭＳ Ｐゴシック" charset="-128"/>
                <a:cs typeface="ＭＳ Ｐゴシック" charset="-128"/>
              </a:rPr>
              <a:t>’</a:t>
            </a:r>
            <a:r>
              <a:rPr lang="en-US" altLang="ja-JP">
                <a:ea typeface="ＭＳ Ｐゴシック" charset="-128"/>
                <a:cs typeface="ＭＳ Ｐゴシック" charset="-128"/>
              </a:rPr>
              <a:t>s input to appropriate router output</a:t>
            </a:r>
          </a:p>
          <a:p>
            <a:pPr marL="0" indent="0">
              <a:spcBef>
                <a:spcPts val="600"/>
              </a:spcBef>
            </a:pPr>
            <a:r>
              <a:rPr lang="en-US" altLang="x-none" i="1">
                <a:solidFill>
                  <a:srgbClr val="000099"/>
                </a:solidFill>
                <a:ea typeface="ＭＳ Ｐゴシック" charset="-128"/>
                <a:cs typeface="ＭＳ Ｐゴシック" charset="-128"/>
              </a:rPr>
              <a:t>routing:</a:t>
            </a:r>
            <a:r>
              <a:rPr lang="en-US" altLang="x-none">
                <a:ea typeface="ＭＳ Ｐゴシック" charset="-128"/>
                <a:cs typeface="ＭＳ Ｐゴシック" charset="-128"/>
              </a:rPr>
              <a:t> determine route taken by packets from source to destination</a:t>
            </a:r>
          </a:p>
          <a:p>
            <a:pPr lvl="1">
              <a:spcBef>
                <a:spcPts val="600"/>
              </a:spcBef>
            </a:pPr>
            <a:r>
              <a:rPr lang="en-US" altLang="x-none" i="1">
                <a:latin typeface="Gill Sans MT" charset="0"/>
                <a:ea typeface="ＭＳ Ｐゴシック" charset="-128"/>
              </a:rPr>
              <a:t>routing algorithms</a:t>
            </a:r>
            <a:endParaRPr lang="en-US" altLang="x-none">
              <a:latin typeface="Gill Sans MT" charset="0"/>
              <a:ea typeface="ＭＳ Ｐゴシック" charset="-128"/>
            </a:endParaRPr>
          </a:p>
          <a:p>
            <a:pPr marL="0" indent="0">
              <a:buNone/>
            </a:pPr>
            <a:endParaRPr lang="en-US" altLang="x-none">
              <a:ea typeface="ＭＳ Ｐゴシック" charset="-128"/>
              <a:cs typeface="ＭＳ Ｐゴシック" charset="-128"/>
            </a:endParaRPr>
          </a:p>
        </p:txBody>
      </p:sp>
      <p:sp>
        <p:nvSpPr>
          <p:cNvPr id="45062" name="Rectangle 4"/>
          <p:cNvSpPr>
            <a:spLocks noChangeArrowheads="1"/>
          </p:cNvSpPr>
          <p:nvPr/>
        </p:nvSpPr>
        <p:spPr bwMode="auto">
          <a:xfrm>
            <a:off x="6370639" y="1884363"/>
            <a:ext cx="4192587" cy="436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85000"/>
              </a:lnSpc>
              <a:spcBef>
                <a:spcPts val="600"/>
              </a:spcBef>
              <a:buClr>
                <a:srgbClr val="000099"/>
              </a:buClr>
              <a:buSzPct val="65000"/>
              <a:defRPr/>
            </a:pPr>
            <a:r>
              <a:rPr lang="en-US" sz="2800" i="1" dirty="0">
                <a:solidFill>
                  <a:srgbClr val="CC0000"/>
                </a:solidFill>
                <a:latin typeface="Gill Sans MT" charset="0"/>
                <a:ea typeface="ＭＳ Ｐゴシック" charset="0"/>
                <a:cs typeface="ＭＳ Ｐゴシック" charset="0"/>
              </a:rPr>
              <a:t>analogy: taking a trip</a:t>
            </a:r>
          </a:p>
          <a:p>
            <a:pPr marL="347663" indent="-347663">
              <a:lnSpc>
                <a:spcPct val="85000"/>
              </a:lnSpc>
              <a:spcBef>
                <a:spcPts val="600"/>
              </a:spcBef>
              <a:buClr>
                <a:srgbClr val="000099"/>
              </a:buClr>
              <a:buSzPct val="100000"/>
              <a:buFont typeface="Wingdings" charset="2"/>
              <a:buChar char="§"/>
              <a:defRPr/>
            </a:pPr>
            <a:r>
              <a:rPr lang="en-US" sz="2800" i="1" dirty="0">
                <a:solidFill>
                  <a:srgbClr val="000099"/>
                </a:solidFill>
                <a:latin typeface="Gill Sans MT" charset="0"/>
                <a:ea typeface="ＭＳ Ｐゴシック" charset="0"/>
                <a:cs typeface="ＭＳ Ｐゴシック" charset="0"/>
              </a:rPr>
              <a:t>forwarding</a:t>
            </a:r>
            <a:r>
              <a:rPr lang="en-US" sz="2800" i="1" dirty="0">
                <a:solidFill>
                  <a:schemeClr val="accent2"/>
                </a:solidFill>
                <a:latin typeface="Gill Sans MT" charset="0"/>
                <a:ea typeface="ＭＳ Ｐゴシック" charset="0"/>
                <a:cs typeface="ＭＳ Ｐゴシック" charset="0"/>
              </a:rPr>
              <a:t>:</a:t>
            </a:r>
            <a:r>
              <a:rPr lang="en-US" sz="2800" dirty="0">
                <a:latin typeface="Gill Sans MT" charset="0"/>
                <a:ea typeface="ＭＳ Ｐゴシック" charset="0"/>
                <a:cs typeface="ＭＳ Ｐゴシック" charset="0"/>
              </a:rPr>
              <a:t> process of getting through single interchange</a:t>
            </a:r>
          </a:p>
          <a:p>
            <a:pPr marL="342900" indent="-342900">
              <a:lnSpc>
                <a:spcPct val="85000"/>
              </a:lnSpc>
              <a:spcBef>
                <a:spcPct val="20000"/>
              </a:spcBef>
              <a:buClr>
                <a:srgbClr val="000099"/>
              </a:buClr>
              <a:buSzPct val="65000"/>
              <a:buFont typeface="Wingdings" charset="0"/>
              <a:buChar char="v"/>
              <a:defRPr/>
            </a:pPr>
            <a:endParaRPr lang="en-US" sz="2800" dirty="0">
              <a:latin typeface="Gill Sans MT" charset="0"/>
              <a:ea typeface="ＭＳ Ｐゴシック" charset="0"/>
              <a:cs typeface="ＭＳ Ｐゴシック" charset="0"/>
            </a:endParaRPr>
          </a:p>
        </p:txBody>
      </p:sp>
      <p:sp>
        <p:nvSpPr>
          <p:cNvPr id="8" name="Rectangle 4"/>
          <p:cNvSpPr>
            <a:spLocks noChangeArrowheads="1"/>
          </p:cNvSpPr>
          <p:nvPr/>
        </p:nvSpPr>
        <p:spPr bwMode="auto">
          <a:xfrm>
            <a:off x="6311900" y="3881439"/>
            <a:ext cx="4192588" cy="1423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347663">
              <a:lnSpc>
                <a:spcPct val="85000"/>
              </a:lnSpc>
              <a:spcBef>
                <a:spcPts val="600"/>
              </a:spcBef>
              <a:buClr>
                <a:srgbClr val="000099"/>
              </a:buClr>
              <a:buSzPct val="100000"/>
              <a:buFont typeface="Wingdings" charset="2"/>
              <a:buChar char="§"/>
              <a:defRPr/>
            </a:pPr>
            <a:r>
              <a:rPr lang="en-US" sz="2800" i="1" dirty="0">
                <a:solidFill>
                  <a:srgbClr val="000099"/>
                </a:solidFill>
                <a:latin typeface="Gill Sans MT" charset="0"/>
                <a:ea typeface="ＭＳ Ｐゴシック" charset="0"/>
                <a:cs typeface="ＭＳ Ｐゴシック" charset="0"/>
              </a:rPr>
              <a:t>routing:</a:t>
            </a:r>
            <a:r>
              <a:rPr lang="en-US" sz="2800" dirty="0">
                <a:latin typeface="Gill Sans MT" charset="0"/>
                <a:ea typeface="ＭＳ Ｐゴシック" charset="0"/>
                <a:cs typeface="ＭＳ Ｐゴシック" charset="0"/>
              </a:rPr>
              <a:t> process of planning trip from source to destination</a:t>
            </a:r>
          </a:p>
          <a:p>
            <a:pPr marL="342900" indent="-342900">
              <a:lnSpc>
                <a:spcPct val="85000"/>
              </a:lnSpc>
              <a:spcBef>
                <a:spcPct val="70000"/>
              </a:spcBef>
              <a:buClr>
                <a:srgbClr val="000099"/>
              </a:buClr>
              <a:buSzPct val="65000"/>
              <a:buFont typeface="Wingdings" charset="0"/>
              <a:buChar char="v"/>
              <a:defRPr/>
            </a:pPr>
            <a:endParaRPr lang="en-US" sz="2800" dirty="0">
              <a:latin typeface="Gill Sans MT" charset="0"/>
              <a:ea typeface="ＭＳ Ｐゴシック" charset="0"/>
              <a:cs typeface="ＭＳ Ｐゴシック" charset="0"/>
            </a:endParaRPr>
          </a:p>
          <a:p>
            <a:pPr>
              <a:lnSpc>
                <a:spcPct val="85000"/>
              </a:lnSpc>
              <a:spcBef>
                <a:spcPct val="20000"/>
              </a:spcBef>
              <a:buClr>
                <a:srgbClr val="000099"/>
              </a:buClr>
              <a:buSzPct val="65000"/>
              <a:defRPr/>
            </a:pPr>
            <a:endParaRPr lang="en-US" sz="2800" dirty="0">
              <a:latin typeface="Gill Sans MT" charset="0"/>
              <a:ea typeface="ＭＳ Ｐゴシック" charset="0"/>
              <a:cs typeface="ＭＳ Ｐゴシック" charset="0"/>
            </a:endParaRPr>
          </a:p>
        </p:txBody>
      </p:sp>
      <p:sp>
        <p:nvSpPr>
          <p:cNvPr id="45063"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387405839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6081" name="Picture 6"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55826" y="1035050"/>
            <a:ext cx="7769225"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5" name="Rectangle 2"/>
          <p:cNvSpPr>
            <a:spLocks noGrp="1" noChangeArrowheads="1"/>
          </p:cNvSpPr>
          <p:nvPr>
            <p:ph type="title"/>
          </p:nvPr>
        </p:nvSpPr>
        <p:spPr>
          <a:xfrm>
            <a:off x="2057401" y="228600"/>
            <a:ext cx="8023225" cy="1143000"/>
          </a:xfrm>
        </p:spPr>
        <p:txBody>
          <a:bodyPr/>
          <a:lstStyle/>
          <a:p>
            <a:pPr>
              <a:defRPr/>
            </a:pPr>
            <a:r>
              <a:rPr lang="en-US" sz="3600" dirty="0"/>
              <a:t>Network layer: data plane, control plane</a:t>
            </a:r>
          </a:p>
        </p:txBody>
      </p:sp>
      <p:sp>
        <p:nvSpPr>
          <p:cNvPr id="45061" name="Rectangle 3"/>
          <p:cNvSpPr>
            <a:spLocks noGrp="1" noChangeArrowheads="1"/>
          </p:cNvSpPr>
          <p:nvPr>
            <p:ph type="body" idx="1"/>
          </p:nvPr>
        </p:nvSpPr>
        <p:spPr>
          <a:xfrm>
            <a:off x="1903414" y="1625600"/>
            <a:ext cx="3825875" cy="4648200"/>
          </a:xfrm>
        </p:spPr>
        <p:txBody>
          <a:bodyPr/>
          <a:lstStyle/>
          <a:p>
            <a:pPr marL="0" indent="0">
              <a:buNone/>
              <a:defRPr/>
            </a:pPr>
            <a:r>
              <a:rPr lang="en-US" i="1" dirty="0">
                <a:solidFill>
                  <a:srgbClr val="CC0000"/>
                </a:solidFill>
              </a:rPr>
              <a:t>Data plane</a:t>
            </a:r>
          </a:p>
          <a:p>
            <a:pPr marL="292100" indent="-292100">
              <a:defRPr/>
            </a:pPr>
            <a:r>
              <a:rPr lang="en-US" sz="2400" dirty="0"/>
              <a:t>local, per-router function</a:t>
            </a:r>
          </a:p>
          <a:p>
            <a:pPr marL="292100" indent="-292100">
              <a:defRPr/>
            </a:pPr>
            <a:r>
              <a:rPr lang="en-US" sz="2400" dirty="0"/>
              <a:t>determines how datagram arriving on router input port is forwarded to router output port</a:t>
            </a:r>
          </a:p>
          <a:p>
            <a:pPr marL="292100" indent="-292100">
              <a:defRPr/>
            </a:pPr>
            <a:r>
              <a:rPr lang="en-US" sz="2400" dirty="0"/>
              <a:t>forwarding function</a:t>
            </a:r>
          </a:p>
          <a:p>
            <a:pPr>
              <a:buFont typeface="Wingdings" charset="0"/>
              <a:buNone/>
              <a:defRPr/>
            </a:pPr>
            <a:endParaRPr lang="en-US" dirty="0"/>
          </a:p>
        </p:txBody>
      </p:sp>
      <p:sp>
        <p:nvSpPr>
          <p:cNvPr id="8" name="Rectangle 3"/>
          <p:cNvSpPr txBox="1">
            <a:spLocks noChangeArrowheads="1"/>
          </p:cNvSpPr>
          <p:nvPr/>
        </p:nvSpPr>
        <p:spPr bwMode="auto">
          <a:xfrm>
            <a:off x="5802314" y="1611313"/>
            <a:ext cx="4491037" cy="46482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ＭＳ Ｐゴシック"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None/>
              <a:defRPr/>
            </a:pPr>
            <a:r>
              <a:rPr lang="en-US" i="1" dirty="0">
                <a:solidFill>
                  <a:srgbClr val="CC0000"/>
                </a:solidFill>
              </a:rPr>
              <a:t>Control plane</a:t>
            </a:r>
          </a:p>
          <a:p>
            <a:pPr marL="228600" indent="-228600">
              <a:defRPr/>
            </a:pPr>
            <a:r>
              <a:rPr lang="en-US" sz="2400" dirty="0"/>
              <a:t>network-wide logic</a:t>
            </a:r>
          </a:p>
          <a:p>
            <a:pPr marL="228600" indent="-228600">
              <a:defRPr/>
            </a:pPr>
            <a:r>
              <a:rPr lang="en-US" sz="2400" dirty="0"/>
              <a:t>determines how datagram is routed among routers along end-end path from source host to destination host</a:t>
            </a:r>
          </a:p>
          <a:p>
            <a:pPr marL="228600" indent="-228600">
              <a:defRPr/>
            </a:pPr>
            <a:r>
              <a:rPr lang="en-US" sz="2400" dirty="0"/>
              <a:t>two control-plane approaches:</a:t>
            </a:r>
          </a:p>
          <a:p>
            <a:pPr lvl="1">
              <a:defRPr/>
            </a:pPr>
            <a:r>
              <a:rPr lang="en-US" i="1" dirty="0">
                <a:solidFill>
                  <a:srgbClr val="000090"/>
                </a:solidFill>
                <a:latin typeface="Gill Sans MT" charset="0"/>
              </a:rPr>
              <a:t>traditional routing algorithms: </a:t>
            </a:r>
            <a:r>
              <a:rPr lang="en-US" dirty="0">
                <a:latin typeface="Gill Sans MT" charset="0"/>
              </a:rPr>
              <a:t>implemented in routers</a:t>
            </a:r>
          </a:p>
          <a:p>
            <a:pPr lvl="1">
              <a:defRPr/>
            </a:pPr>
            <a:r>
              <a:rPr lang="en-US" i="1" dirty="0">
                <a:solidFill>
                  <a:srgbClr val="000090"/>
                </a:solidFill>
                <a:latin typeface="Gill Sans MT" charset="0"/>
              </a:rPr>
              <a:t>software-defined networking (SDN)</a:t>
            </a:r>
            <a:r>
              <a:rPr lang="en-US" dirty="0">
                <a:latin typeface="Gill Sans MT" charset="0"/>
              </a:rPr>
              <a:t>: implemented in (remote) servers</a:t>
            </a:r>
          </a:p>
          <a:p>
            <a:pPr>
              <a:defRPr/>
            </a:pPr>
            <a:endParaRPr lang="en-US" dirty="0"/>
          </a:p>
          <a:p>
            <a:pPr>
              <a:buFont typeface="Wingdings" charset="0"/>
              <a:buNone/>
              <a:defRPr/>
            </a:pPr>
            <a:endParaRPr lang="en-US" dirty="0"/>
          </a:p>
        </p:txBody>
      </p:sp>
      <p:grpSp>
        <p:nvGrpSpPr>
          <p:cNvPr id="46085" name="Group 8"/>
          <p:cNvGrpSpPr>
            <a:grpSpLocks/>
          </p:cNvGrpSpPr>
          <p:nvPr/>
        </p:nvGrpSpPr>
        <p:grpSpPr bwMode="auto">
          <a:xfrm>
            <a:off x="2120901" y="4378325"/>
            <a:ext cx="3643313" cy="1582738"/>
            <a:chOff x="842050" y="4767952"/>
            <a:chExt cx="3644169" cy="1582996"/>
          </a:xfrm>
        </p:grpSpPr>
        <p:sp>
          <p:nvSpPr>
            <p:cNvPr id="10" name="Freeform 2"/>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chemeClr val="bg1"/>
                </a:gs>
              </a:gsLst>
              <a:lin ang="0" scaled="1"/>
              <a:tileRect/>
            </a:gradFill>
            <a:ln>
              <a:noFill/>
            </a:ln>
          </p:spPr>
          <p:txBody>
            <a:bodyPr wrap="none" anchor="ctr"/>
            <a:lstStyle/>
            <a:p>
              <a:pPr>
                <a:defRPr/>
              </a:pPr>
              <a:endParaRPr lang="en-US">
                <a:ea typeface="ＭＳ Ｐゴシック" charset="0"/>
                <a:cs typeface="ＭＳ Ｐゴシック" charset="0"/>
              </a:endParaRPr>
            </a:p>
          </p:txBody>
        </p:sp>
        <p:cxnSp>
          <p:nvCxnSpPr>
            <p:cNvPr id="11" name="Straight Connector 10"/>
            <p:cNvCxnSpPr/>
            <p:nvPr/>
          </p:nvCxnSpPr>
          <p:spPr>
            <a:xfrm flipV="1">
              <a:off x="3261968" y="5558656"/>
              <a:ext cx="500180" cy="157189"/>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3111121" y="5774591"/>
              <a:ext cx="862215" cy="10479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3123824" y="5880971"/>
              <a:ext cx="714543" cy="27468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flipH="1">
              <a:off x="1283479" y="5801583"/>
              <a:ext cx="1506892" cy="1587"/>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093" name="TextBox 265"/>
            <p:cNvSpPr txBox="1">
              <a:spLocks noChangeArrowheads="1"/>
            </p:cNvSpPr>
            <p:nvPr/>
          </p:nvSpPr>
          <p:spPr bwMode="auto">
            <a:xfrm>
              <a:off x="3198813" y="5473700"/>
              <a:ext cx="269689" cy="27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1</a:t>
              </a:r>
            </a:p>
          </p:txBody>
        </p:sp>
        <p:sp>
          <p:nvSpPr>
            <p:cNvPr id="46094" name="TextBox 281"/>
            <p:cNvSpPr txBox="1">
              <a:spLocks noChangeArrowheads="1"/>
            </p:cNvSpPr>
            <p:nvPr/>
          </p:nvSpPr>
          <p:spPr bwMode="auto">
            <a:xfrm>
              <a:off x="3373438" y="5761038"/>
              <a:ext cx="269689" cy="27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a:t>
              </a:r>
            </a:p>
          </p:txBody>
        </p:sp>
        <p:sp>
          <p:nvSpPr>
            <p:cNvPr id="46095" name="TextBox 282"/>
            <p:cNvSpPr txBox="1">
              <a:spLocks noChangeArrowheads="1"/>
            </p:cNvSpPr>
            <p:nvPr/>
          </p:nvSpPr>
          <p:spPr bwMode="auto">
            <a:xfrm>
              <a:off x="3068638" y="5862638"/>
              <a:ext cx="269689" cy="277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3</a:t>
              </a:r>
            </a:p>
          </p:txBody>
        </p:sp>
        <p:grpSp>
          <p:nvGrpSpPr>
            <p:cNvPr id="46096" name="Group 5"/>
            <p:cNvGrpSpPr>
              <a:grpSpLocks/>
            </p:cNvGrpSpPr>
            <p:nvPr/>
          </p:nvGrpSpPr>
          <p:grpSpPr bwMode="auto">
            <a:xfrm>
              <a:off x="938213" y="5237164"/>
              <a:ext cx="1616075" cy="524196"/>
              <a:chOff x="-4079003" y="2717403"/>
              <a:chExt cx="1616718" cy="525393"/>
            </a:xfrm>
          </p:grpSpPr>
          <p:sp>
            <p:nvSpPr>
              <p:cNvPr id="46109" name="Rectangle 97"/>
              <p:cNvSpPr>
                <a:spLocks noChangeArrowheads="1"/>
              </p:cNvSpPr>
              <p:nvPr/>
            </p:nvSpPr>
            <p:spPr bwMode="auto">
              <a:xfrm>
                <a:off x="-4052413" y="2965119"/>
                <a:ext cx="1290538" cy="20875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6110" name="Rectangle 98"/>
              <p:cNvSpPr>
                <a:spLocks noChangeArrowheads="1"/>
              </p:cNvSpPr>
              <p:nvPr/>
            </p:nvSpPr>
            <p:spPr bwMode="auto">
              <a:xfrm>
                <a:off x="-4079003" y="2985994"/>
                <a:ext cx="1281675" cy="208750"/>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6111" name="Line 99"/>
              <p:cNvSpPr>
                <a:spLocks noChangeShapeType="1"/>
              </p:cNvSpPr>
              <p:nvPr/>
            </p:nvSpPr>
            <p:spPr bwMode="auto">
              <a:xfrm>
                <a:off x="-2933828" y="3101502"/>
                <a:ext cx="471543" cy="0"/>
              </a:xfrm>
              <a:prstGeom prst="line">
                <a:avLst/>
              </a:prstGeom>
              <a:noFill/>
              <a:ln w="952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6112" name="Rectangle 104"/>
              <p:cNvSpPr>
                <a:spLocks noChangeArrowheads="1"/>
              </p:cNvSpPr>
              <p:nvPr/>
            </p:nvSpPr>
            <p:spPr bwMode="auto">
              <a:xfrm>
                <a:off x="-3377007" y="2988777"/>
                <a:ext cx="476861" cy="210142"/>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6113" name="Text Box 105"/>
              <p:cNvSpPr txBox="1">
                <a:spLocks noChangeArrowheads="1"/>
              </p:cNvSpPr>
              <p:nvPr/>
            </p:nvSpPr>
            <p:spPr bwMode="auto">
              <a:xfrm>
                <a:off x="-3430189" y="2965119"/>
                <a:ext cx="501994" cy="277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200"/>
                  <a:t>0111</a:t>
                </a:r>
              </a:p>
            </p:txBody>
          </p:sp>
          <p:sp>
            <p:nvSpPr>
              <p:cNvPr id="46114" name="Line 119"/>
              <p:cNvSpPr>
                <a:spLocks noChangeShapeType="1"/>
              </p:cNvSpPr>
              <p:nvPr/>
            </p:nvSpPr>
            <p:spPr bwMode="auto">
              <a:xfrm>
                <a:off x="-3621642" y="2717403"/>
                <a:ext cx="405953" cy="30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46097" name="TextBox 6"/>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values in arriving </a:t>
              </a:r>
            </a:p>
            <a:p>
              <a:r>
                <a:rPr lang="en-US" altLang="x-none" sz="1400"/>
                <a:t>packet header</a:t>
              </a:r>
              <a:endParaRPr lang="en-US" altLang="x-none" sz="1800"/>
            </a:p>
          </p:txBody>
        </p:sp>
        <p:grpSp>
          <p:nvGrpSpPr>
            <p:cNvPr id="46098" name="Group 357"/>
            <p:cNvGrpSpPr>
              <a:grpSpLocks/>
            </p:cNvGrpSpPr>
            <p:nvPr/>
          </p:nvGrpSpPr>
          <p:grpSpPr bwMode="auto">
            <a:xfrm>
              <a:off x="2714625" y="5659438"/>
              <a:ext cx="565150" cy="293687"/>
              <a:chOff x="1871277" y="1576300"/>
              <a:chExt cx="1128371" cy="437861"/>
            </a:xfrm>
          </p:grpSpPr>
          <p:sp>
            <p:nvSpPr>
              <p:cNvPr id="22" name="Oval 21"/>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23" name="Rectangle 22"/>
              <p:cNvSpPr/>
              <p:nvPr/>
            </p:nvSpPr>
            <p:spPr bwMode="auto">
              <a:xfrm>
                <a:off x="1870334" y="1738514"/>
                <a:ext cx="1128637" cy="11599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 name="Oval 23"/>
              <p:cNvSpPr>
                <a:spLocks noChangeArrowheads="1"/>
              </p:cNvSpPr>
              <p:nvPr/>
            </p:nvSpPr>
            <p:spPr bwMode="auto">
              <a:xfrm flipV="1">
                <a:off x="1870334" y="1575177"/>
                <a:ext cx="1125465" cy="319572"/>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25" name="Freeform 24"/>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6" name="Freeform 25"/>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7" name="Freeform 26"/>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28" name="Freeform 27"/>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29" name="Straight Connector 28"/>
              <p:cNvCxnSpPr>
                <a:cxnSpLocks noChangeShapeType="1"/>
                <a:endCxn id="24" idx="2"/>
              </p:cNvCxnSpPr>
              <p:nvPr/>
            </p:nvCxnSpPr>
            <p:spPr bwMode="auto">
              <a:xfrm flipH="1" flipV="1">
                <a:off x="1870334" y="1736147"/>
                <a:ext cx="3169" cy="12309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0" name="Straight Connector 29"/>
              <p:cNvCxnSpPr>
                <a:cxnSpLocks noChangeShapeType="1"/>
              </p:cNvCxnSpPr>
              <p:nvPr/>
            </p:nvCxnSpPr>
            <p:spPr bwMode="auto">
              <a:xfrm flipH="1" flipV="1">
                <a:off x="2995800" y="1733779"/>
                <a:ext cx="3171" cy="12309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46099" name="Freeform 120"/>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46087"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26494490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5" name="Picture 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2501" y="819151"/>
            <a:ext cx="4727575" cy="18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6" name="Freeform 2"/>
          <p:cNvSpPr>
            <a:spLocks/>
          </p:cNvSpPr>
          <p:nvPr/>
        </p:nvSpPr>
        <p:spPr bwMode="auto">
          <a:xfrm>
            <a:off x="4116389" y="5437188"/>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cxnSp>
        <p:nvCxnSpPr>
          <p:cNvPr id="148" name="Straight Connector 147"/>
          <p:cNvCxnSpPr/>
          <p:nvPr/>
        </p:nvCxnSpPr>
        <p:spPr>
          <a:xfrm flipV="1">
            <a:off x="4746625" y="5589588"/>
            <a:ext cx="1316038" cy="13176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4635501" y="5775325"/>
            <a:ext cx="2259013" cy="300038"/>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4648201" y="5881689"/>
            <a:ext cx="714375" cy="27463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7" name="Straight Connector 156"/>
          <p:cNvCxnSpPr/>
          <p:nvPr/>
        </p:nvCxnSpPr>
        <p:spPr>
          <a:xfrm flipV="1">
            <a:off x="5665789" y="6075363"/>
            <a:ext cx="1247775" cy="8096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9" name="Straight Connector 158"/>
          <p:cNvCxnSpPr/>
          <p:nvPr/>
        </p:nvCxnSpPr>
        <p:spPr>
          <a:xfrm>
            <a:off x="6326189" y="5621339"/>
            <a:ext cx="1057275" cy="12382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1" name="Straight Connector 160"/>
          <p:cNvCxnSpPr/>
          <p:nvPr/>
        </p:nvCxnSpPr>
        <p:spPr>
          <a:xfrm flipV="1">
            <a:off x="5610225" y="5775325"/>
            <a:ext cx="1790700" cy="300038"/>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flipV="1">
            <a:off x="6937376" y="5803901"/>
            <a:ext cx="588963" cy="271463"/>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080125" y="5589588"/>
            <a:ext cx="814388" cy="40005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7115" name="Group 7"/>
          <p:cNvGrpSpPr>
            <a:grpSpLocks/>
          </p:cNvGrpSpPr>
          <p:nvPr/>
        </p:nvGrpSpPr>
        <p:grpSpPr bwMode="auto">
          <a:xfrm>
            <a:off x="5205413" y="6015039"/>
            <a:ext cx="563562" cy="293687"/>
            <a:chOff x="1871277" y="1576300"/>
            <a:chExt cx="1128371" cy="437861"/>
          </a:xfrm>
        </p:grpSpPr>
        <p:sp>
          <p:nvSpPr>
            <p:cNvPr id="318" name="Oval 317"/>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19" name="Rectangle 318"/>
            <p:cNvSpPr/>
            <p:nvPr/>
          </p:nvSpPr>
          <p:spPr bwMode="auto">
            <a:xfrm>
              <a:off x="1871277" y="1739610"/>
              <a:ext cx="1128371" cy="11597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0" name="Oval 319"/>
            <p:cNvSpPr>
              <a:spLocks noChangeArrowheads="1"/>
            </p:cNvSpPr>
            <p:nvPr/>
          </p:nvSpPr>
          <p:spPr bwMode="auto">
            <a:xfrm flipV="1">
              <a:off x="1871277" y="1576300"/>
              <a:ext cx="1125193"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24" name="Freeform 323"/>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25" name="Freeform 324"/>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26" name="Freeform 325"/>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27" name="Freeform 326"/>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22" name="Straight Connector 321"/>
            <p:cNvCxnSpPr>
              <a:cxnSpLocks noChangeShapeType="1"/>
              <a:endCxn id="320" idx="2"/>
            </p:cNvCxnSpPr>
            <p:nvPr/>
          </p:nvCxnSpPr>
          <p:spPr bwMode="auto">
            <a:xfrm flipH="1" flipV="1">
              <a:off x="1871277" y="1737244"/>
              <a:ext cx="3178" cy="1230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23" name="Straight Connector 322"/>
            <p:cNvCxnSpPr>
              <a:cxnSpLocks noChangeShapeType="1"/>
            </p:cNvCxnSpPr>
            <p:nvPr/>
          </p:nvCxnSpPr>
          <p:spPr bwMode="auto">
            <a:xfrm flipH="1" flipV="1">
              <a:off x="2996470" y="1734876"/>
              <a:ext cx="3178" cy="1230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47116" name="Group 327"/>
          <p:cNvGrpSpPr>
            <a:grpSpLocks/>
          </p:cNvGrpSpPr>
          <p:nvPr/>
        </p:nvGrpSpPr>
        <p:grpSpPr bwMode="auto">
          <a:xfrm>
            <a:off x="5900738" y="5473700"/>
            <a:ext cx="565150" cy="292100"/>
            <a:chOff x="1871277" y="1576300"/>
            <a:chExt cx="1128371" cy="437861"/>
          </a:xfrm>
        </p:grpSpPr>
        <p:sp>
          <p:nvSpPr>
            <p:cNvPr id="329" name="Oval 328"/>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30" name="Rectangle 329"/>
            <p:cNvSpPr/>
            <p:nvPr/>
          </p:nvSpPr>
          <p:spPr bwMode="auto">
            <a:xfrm>
              <a:off x="1871277" y="1740499"/>
              <a:ext cx="1128371" cy="11422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31" name="Oval 330"/>
            <p:cNvSpPr>
              <a:spLocks noChangeArrowheads="1"/>
            </p:cNvSpPr>
            <p:nvPr/>
          </p:nvSpPr>
          <p:spPr bwMode="auto">
            <a:xfrm flipV="1">
              <a:off x="1871277" y="1576300"/>
              <a:ext cx="1125200" cy="321257"/>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32" name="Freeform 331"/>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33" name="Freeform 332"/>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34" name="Freeform 333"/>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35" name="Freeform 334"/>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36" name="Straight Connector 335"/>
            <p:cNvCxnSpPr>
              <a:cxnSpLocks noChangeShapeType="1"/>
              <a:endCxn id="331" idx="2"/>
            </p:cNvCxnSpPr>
            <p:nvPr/>
          </p:nvCxnSpPr>
          <p:spPr bwMode="auto">
            <a:xfrm flipH="1" flipV="1">
              <a:off x="1871277" y="1735739"/>
              <a:ext cx="3169" cy="123743"/>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37" name="Straight Connector 336"/>
            <p:cNvCxnSpPr>
              <a:cxnSpLocks noChangeShapeType="1"/>
            </p:cNvCxnSpPr>
            <p:nvPr/>
          </p:nvCxnSpPr>
          <p:spPr bwMode="auto">
            <a:xfrm flipH="1" flipV="1">
              <a:off x="2996477" y="1733359"/>
              <a:ext cx="3171" cy="123743"/>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47117" name="Group 337"/>
          <p:cNvGrpSpPr>
            <a:grpSpLocks/>
          </p:cNvGrpSpPr>
          <p:nvPr/>
        </p:nvGrpSpPr>
        <p:grpSpPr bwMode="auto">
          <a:xfrm>
            <a:off x="6543676" y="5927725"/>
            <a:ext cx="563563" cy="293688"/>
            <a:chOff x="1871277" y="1576300"/>
            <a:chExt cx="1128371" cy="437861"/>
          </a:xfrm>
        </p:grpSpPr>
        <p:sp>
          <p:nvSpPr>
            <p:cNvPr id="339" name="Oval 338"/>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40" name="Rectangle 339"/>
            <p:cNvSpPr/>
            <p:nvPr/>
          </p:nvSpPr>
          <p:spPr bwMode="auto">
            <a:xfrm>
              <a:off x="1871277" y="1739611"/>
              <a:ext cx="1128371" cy="11597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41" name="Oval 340"/>
            <p:cNvSpPr>
              <a:spLocks noChangeArrowheads="1"/>
            </p:cNvSpPr>
            <p:nvPr/>
          </p:nvSpPr>
          <p:spPr bwMode="auto">
            <a:xfrm flipV="1">
              <a:off x="1871277" y="1576300"/>
              <a:ext cx="1125191"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42" name="Freeform 341"/>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43" name="Freeform 342"/>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44" name="Freeform 343"/>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45" name="Freeform 344"/>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46" name="Straight Connector 345"/>
            <p:cNvCxnSpPr>
              <a:cxnSpLocks noChangeShapeType="1"/>
              <a:endCxn id="341" idx="2"/>
            </p:cNvCxnSpPr>
            <p:nvPr/>
          </p:nvCxnSpPr>
          <p:spPr bwMode="auto">
            <a:xfrm flipH="1" flipV="1">
              <a:off x="1871277" y="1737243"/>
              <a:ext cx="3180"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47" name="Straight Connector 346"/>
            <p:cNvCxnSpPr>
              <a:cxnSpLocks noChangeShapeType="1"/>
            </p:cNvCxnSpPr>
            <p:nvPr/>
          </p:nvCxnSpPr>
          <p:spPr bwMode="auto">
            <a:xfrm flipH="1" flipV="1">
              <a:off x="2996468" y="1734877"/>
              <a:ext cx="3180"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47118" name="Group 347"/>
          <p:cNvGrpSpPr>
            <a:grpSpLocks/>
          </p:cNvGrpSpPr>
          <p:nvPr/>
        </p:nvGrpSpPr>
        <p:grpSpPr bwMode="auto">
          <a:xfrm>
            <a:off x="7265988" y="5613400"/>
            <a:ext cx="565150" cy="293688"/>
            <a:chOff x="1871277" y="1576300"/>
            <a:chExt cx="1128371" cy="437861"/>
          </a:xfrm>
        </p:grpSpPr>
        <p:sp>
          <p:nvSpPr>
            <p:cNvPr id="349" name="Oval 348"/>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50" name="Rectangle 349"/>
            <p:cNvSpPr/>
            <p:nvPr/>
          </p:nvSpPr>
          <p:spPr bwMode="auto">
            <a:xfrm>
              <a:off x="1871277" y="1739611"/>
              <a:ext cx="1128371" cy="11597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51" name="Oval 350"/>
            <p:cNvSpPr>
              <a:spLocks noChangeArrowheads="1"/>
            </p:cNvSpPr>
            <p:nvPr/>
          </p:nvSpPr>
          <p:spPr bwMode="auto">
            <a:xfrm flipV="1">
              <a:off x="1871277" y="1576300"/>
              <a:ext cx="1125200"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52" name="Freeform 351"/>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53" name="Freeform 352"/>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4" name="Freeform 353"/>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55" name="Freeform 354"/>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56" name="Straight Connector 355"/>
            <p:cNvCxnSpPr>
              <a:cxnSpLocks noChangeShapeType="1"/>
              <a:endCxn id="351" idx="2"/>
            </p:cNvCxnSpPr>
            <p:nvPr/>
          </p:nvCxnSpPr>
          <p:spPr bwMode="auto">
            <a:xfrm flipH="1" flipV="1">
              <a:off x="1871277" y="1737243"/>
              <a:ext cx="3169"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57" name="Straight Connector 356"/>
            <p:cNvCxnSpPr>
              <a:cxnSpLocks noChangeShapeType="1"/>
            </p:cNvCxnSpPr>
            <p:nvPr/>
          </p:nvCxnSpPr>
          <p:spPr bwMode="auto">
            <a:xfrm flipH="1" flipV="1">
              <a:off x="2996477" y="1734877"/>
              <a:ext cx="3171" cy="12307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4" name="Group 23"/>
          <p:cNvGrpSpPr>
            <a:grpSpLocks/>
          </p:cNvGrpSpPr>
          <p:nvPr/>
        </p:nvGrpSpPr>
        <p:grpSpPr bwMode="auto">
          <a:xfrm>
            <a:off x="3281363" y="2330450"/>
            <a:ext cx="5270500" cy="3805238"/>
            <a:chOff x="1757805" y="2331054"/>
            <a:chExt cx="5270058" cy="3804634"/>
          </a:xfrm>
        </p:grpSpPr>
        <p:sp>
          <p:nvSpPr>
            <p:cNvPr id="268" name="Freeform 267"/>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a:gsLst>
                <a:gs pos="0">
                  <a:schemeClr val="bg1">
                    <a:lumMod val="9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2" name="Freeform 271"/>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3" name="Freeform 272"/>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4" name="Freeform 273"/>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5" name="Freeform 274"/>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47200" name="Group 17"/>
            <p:cNvGrpSpPr>
              <a:grpSpLocks/>
            </p:cNvGrpSpPr>
            <p:nvPr/>
          </p:nvGrpSpPr>
          <p:grpSpPr bwMode="auto">
            <a:xfrm>
              <a:off x="1757805" y="2331054"/>
              <a:ext cx="1079500" cy="2674334"/>
              <a:chOff x="1757805" y="2331054"/>
              <a:chExt cx="1079500" cy="2674334"/>
            </a:xfrm>
          </p:grpSpPr>
          <p:sp>
            <p:nvSpPr>
              <p:cNvPr id="108" name="Rectangle 107"/>
              <p:cNvSpPr/>
              <p:nvPr/>
            </p:nvSpPr>
            <p:spPr bwMode="auto">
              <a:xfrm rot="10800000">
                <a:off x="1789552" y="2580252"/>
                <a:ext cx="1027025" cy="1084090"/>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47296" name="Group 104"/>
              <p:cNvGrpSpPr>
                <a:grpSpLocks/>
              </p:cNvGrpSpPr>
              <p:nvPr/>
            </p:nvGrpSpPr>
            <p:grpSpPr bwMode="auto">
              <a:xfrm>
                <a:off x="1782739" y="4616206"/>
                <a:ext cx="1034710" cy="389182"/>
                <a:chOff x="4128636" y="3606589"/>
                <a:chExt cx="568145" cy="338667"/>
              </a:xfrm>
            </p:grpSpPr>
            <p:sp>
              <p:nvSpPr>
                <p:cNvPr id="119" name="Oval 118"/>
                <p:cNvSpPr/>
                <p:nvPr/>
              </p:nvSpPr>
              <p:spPr>
                <a:xfrm>
                  <a:off x="4128891" y="3720271"/>
                  <a:ext cx="565669" cy="225140"/>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0" name="Rectangle 119"/>
                <p:cNvSpPr/>
                <p:nvPr/>
              </p:nvSpPr>
              <p:spPr>
                <a:xfrm>
                  <a:off x="4128891" y="3720271"/>
                  <a:ext cx="565669" cy="11188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121" name="Oval 120"/>
                <p:cNvSpPr/>
                <p:nvPr/>
              </p:nvSpPr>
              <p:spPr>
                <a:xfrm>
                  <a:off x="4128891" y="3607011"/>
                  <a:ext cx="565669" cy="225140"/>
                </a:xfrm>
                <a:prstGeom prst="ellipse">
                  <a:avLst/>
                </a:prstGeom>
                <a:solidFill>
                  <a:schemeClr val="accent2">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22" name="Straight Connector 121"/>
                <p:cNvCxnSpPr/>
                <p:nvPr/>
              </p:nvCxnSpPr>
              <p:spPr>
                <a:xfrm>
                  <a:off x="4694560" y="3720271"/>
                  <a:ext cx="0" cy="111880"/>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p:nvPr/>
              </p:nvCxnSpPr>
              <p:spPr>
                <a:xfrm>
                  <a:off x="4128891" y="3720271"/>
                  <a:ext cx="0" cy="111880"/>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47" name="Rectangle 146"/>
              <p:cNvSpPr/>
              <p:nvPr/>
            </p:nvSpPr>
            <p:spPr bwMode="auto">
              <a:xfrm>
                <a:off x="1802251" y="3602440"/>
                <a:ext cx="1027025" cy="1163452"/>
              </a:xfrm>
              <a:prstGeom prst="rect">
                <a:avLst/>
              </a:prstGeom>
              <a:gradFill>
                <a:gsLst>
                  <a:gs pos="0">
                    <a:schemeClr val="accent2">
                      <a:lumMod val="60000"/>
                      <a:lumOff val="40000"/>
                      <a:alpha val="62000"/>
                    </a:schemeClr>
                  </a:gs>
                  <a:gs pos="54000">
                    <a:schemeClr val="accent2">
                      <a:lumMod val="40000"/>
                      <a:lumOff val="6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13" name="Straight Connector 112"/>
              <p:cNvCxnSpPr/>
              <p:nvPr/>
            </p:nvCxnSpPr>
            <p:spPr bwMode="auto">
              <a:xfrm>
                <a:off x="1781615" y="2805642"/>
                <a:ext cx="20636" cy="2020566"/>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p:nvPr/>
            </p:nvCxnSpPr>
            <p:spPr bwMode="auto">
              <a:xfrm flipH="1">
                <a:off x="2818166" y="2805642"/>
                <a:ext cx="4762" cy="1976123"/>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300" name="Group 9"/>
              <p:cNvGrpSpPr>
                <a:grpSpLocks/>
              </p:cNvGrpSpPr>
              <p:nvPr/>
            </p:nvGrpSpPr>
            <p:grpSpPr bwMode="auto">
              <a:xfrm>
                <a:off x="1757805" y="2331054"/>
                <a:ext cx="1079500" cy="430213"/>
                <a:chOff x="2183302" y="1574638"/>
                <a:chExt cx="1200154" cy="430181"/>
              </a:xfrm>
            </p:grpSpPr>
            <p:sp>
              <p:nvSpPr>
                <p:cNvPr id="369" name="Oval 368"/>
                <p:cNvSpPr/>
                <p:nvPr/>
              </p:nvSpPr>
              <p:spPr bwMode="auto">
                <a:xfrm flipV="1">
                  <a:off x="2186832" y="1690499"/>
                  <a:ext cx="1194758" cy="314252"/>
                </a:xfrm>
                <a:prstGeom prst="ellipse">
                  <a:avLst/>
                </a:prstGeom>
                <a:gradFill flip="none" rotWithShape="1">
                  <a:gsLst>
                    <a:gs pos="0">
                      <a:schemeClr val="accent2">
                        <a:lumMod val="75000"/>
                      </a:schemeClr>
                    </a:gs>
                    <a:gs pos="31000">
                      <a:schemeClr val="accent2">
                        <a:lumMod val="60000"/>
                        <a:lumOff val="40000"/>
                      </a:schemeClr>
                    </a:gs>
                    <a:gs pos="100000">
                      <a:schemeClr val="accent2">
                        <a:lumMod val="20000"/>
                        <a:lumOff val="80000"/>
                      </a:schemeClr>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70" name="Rectangle 369"/>
                <p:cNvSpPr/>
                <p:nvPr/>
              </p:nvSpPr>
              <p:spPr bwMode="auto">
                <a:xfrm>
                  <a:off x="2183302" y="1734939"/>
                  <a:ext cx="1198287" cy="112686"/>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1" name="Oval 370"/>
                <p:cNvSpPr>
                  <a:spLocks noChangeArrowheads="1"/>
                </p:cNvSpPr>
                <p:nvPr/>
              </p:nvSpPr>
              <p:spPr bwMode="auto">
                <a:xfrm flipV="1">
                  <a:off x="2183302" y="1574638"/>
                  <a:ext cx="1196523" cy="314252"/>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72" name="Freeform 371"/>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3" name="Freeform 372"/>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4" name="Freeform 373"/>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5" name="Freeform 374"/>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76" name="Straight Connector 375"/>
                <p:cNvCxnSpPr>
                  <a:cxnSpLocks noChangeShapeType="1"/>
                  <a:endCxn id="371" idx="2"/>
                </p:cNvCxnSpPr>
                <p:nvPr/>
              </p:nvCxnSpPr>
              <p:spPr bwMode="auto">
                <a:xfrm flipH="1" flipV="1">
                  <a:off x="2183302" y="1731764"/>
                  <a:ext cx="3530" cy="122209"/>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77" name="Straight Connector 376"/>
                <p:cNvCxnSpPr>
                  <a:cxnSpLocks noChangeShapeType="1"/>
                </p:cNvCxnSpPr>
                <p:nvPr/>
              </p:nvCxnSpPr>
              <p:spPr bwMode="auto">
                <a:xfrm flipH="1" flipV="1">
                  <a:off x="3379825" y="1728590"/>
                  <a:ext cx="3530" cy="122209"/>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7201" name="Group 18"/>
            <p:cNvGrpSpPr>
              <a:grpSpLocks/>
            </p:cNvGrpSpPr>
            <p:nvPr/>
          </p:nvGrpSpPr>
          <p:grpSpPr bwMode="auto">
            <a:xfrm>
              <a:off x="3500438" y="3174091"/>
              <a:ext cx="522287" cy="1831297"/>
              <a:chOff x="3500438" y="3174091"/>
              <a:chExt cx="522287" cy="1831297"/>
            </a:xfrm>
          </p:grpSpPr>
          <p:sp>
            <p:nvSpPr>
              <p:cNvPr id="171" name="Rectangle 170"/>
              <p:cNvSpPr/>
              <p:nvPr/>
            </p:nvSpPr>
            <p:spPr bwMode="auto">
              <a:xfrm rot="10800000">
                <a:off x="3507320" y="3287221"/>
                <a:ext cx="498349" cy="306623"/>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90" name="Straight Connector 89"/>
              <p:cNvCxnSpPr/>
              <p:nvPr/>
            </p:nvCxnSpPr>
            <p:spPr bwMode="auto">
              <a:xfrm flipH="1">
                <a:off x="4019802" y="3321497"/>
                <a:ext cx="1588" cy="1536456"/>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pic>
            <p:nvPicPr>
              <p:cNvPr id="47276" name="Picture 86" descr="router_top.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277" name="Group 82"/>
              <p:cNvGrpSpPr>
                <a:grpSpLocks/>
              </p:cNvGrpSpPr>
              <p:nvPr/>
            </p:nvGrpSpPr>
            <p:grpSpPr bwMode="auto">
              <a:xfrm>
                <a:off x="3511442" y="4783543"/>
                <a:ext cx="507858" cy="221845"/>
                <a:chOff x="4128636" y="3606589"/>
                <a:chExt cx="568145" cy="338667"/>
              </a:xfrm>
            </p:grpSpPr>
            <p:sp>
              <p:nvSpPr>
                <p:cNvPr id="97" name="Oval 96"/>
                <p:cNvSpPr/>
                <p:nvPr/>
              </p:nvSpPr>
              <p:spPr>
                <a:xfrm>
                  <a:off x="4129087" y="3720182"/>
                  <a:ext cx="568256" cy="225348"/>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8" name="Rectangle 97"/>
                <p:cNvSpPr/>
                <p:nvPr/>
              </p:nvSpPr>
              <p:spPr>
                <a:xfrm>
                  <a:off x="4129087" y="3720182"/>
                  <a:ext cx="568256" cy="111462"/>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99" name="Oval 98"/>
                <p:cNvSpPr/>
                <p:nvPr/>
              </p:nvSpPr>
              <p:spPr>
                <a:xfrm>
                  <a:off x="4129087" y="3606297"/>
                  <a:ext cx="568256" cy="225346"/>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00" name="Straight Connector 99"/>
                <p:cNvCxnSpPr/>
                <p:nvPr/>
              </p:nvCxnSpPr>
              <p:spPr>
                <a:xfrm>
                  <a:off x="4697343" y="3720182"/>
                  <a:ext cx="0" cy="11146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4129087" y="3720182"/>
                  <a:ext cx="0" cy="11146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55" name="Rectangle 154"/>
              <p:cNvSpPr/>
              <p:nvPr/>
            </p:nvSpPr>
            <p:spPr bwMode="auto">
              <a:xfrm>
                <a:off x="3516608" y="3697675"/>
                <a:ext cx="498433" cy="1163452"/>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174" name="Straight Connector 173"/>
              <p:cNvCxnSpPr>
                <a:stCxn id="381" idx="2"/>
              </p:cNvCxnSpPr>
              <p:nvPr/>
            </p:nvCxnSpPr>
            <p:spPr bwMode="auto">
              <a:xfrm flipH="1">
                <a:off x="3507083" y="3262769"/>
                <a:ext cx="4762" cy="1688832"/>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280" name="Group 377"/>
              <p:cNvGrpSpPr>
                <a:grpSpLocks/>
              </p:cNvGrpSpPr>
              <p:nvPr/>
            </p:nvGrpSpPr>
            <p:grpSpPr bwMode="auto">
              <a:xfrm>
                <a:off x="3511057" y="3174091"/>
                <a:ext cx="504096" cy="242719"/>
                <a:chOff x="2183302" y="1574638"/>
                <a:chExt cx="1200154" cy="430218"/>
              </a:xfrm>
            </p:grpSpPr>
            <p:sp>
              <p:nvSpPr>
                <p:cNvPr id="379" name="Oval 378"/>
                <p:cNvSpPr/>
                <p:nvPr/>
              </p:nvSpPr>
              <p:spPr bwMode="auto">
                <a:xfrm flipV="1">
                  <a:off x="2188958" y="1689617"/>
                  <a:ext cx="1194231" cy="315099"/>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380" name="Rectangle 379"/>
                <p:cNvSpPr/>
                <p:nvPr/>
              </p:nvSpPr>
              <p:spPr bwMode="auto">
                <a:xfrm>
                  <a:off x="2185178" y="1734631"/>
                  <a:ext cx="1198011" cy="112535"/>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81" name="Oval 380"/>
                <p:cNvSpPr>
                  <a:spLocks noChangeArrowheads="1"/>
                </p:cNvSpPr>
                <p:nvPr/>
              </p:nvSpPr>
              <p:spPr bwMode="auto">
                <a:xfrm flipV="1">
                  <a:off x="2185178" y="1574269"/>
                  <a:ext cx="1194231" cy="315099"/>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82" name="Freeform 381"/>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83" name="Freeform 382"/>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4" name="Freeform 383"/>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85" name="Freeform 384"/>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86" name="Straight Connector 385"/>
                <p:cNvCxnSpPr>
                  <a:cxnSpLocks noChangeShapeType="1"/>
                  <a:endCxn id="381" idx="2"/>
                </p:cNvCxnSpPr>
                <p:nvPr/>
              </p:nvCxnSpPr>
              <p:spPr bwMode="auto">
                <a:xfrm flipH="1" flipV="1">
                  <a:off x="2185178" y="1731819"/>
                  <a:ext cx="3780" cy="1209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87" name="Straight Connector 386"/>
                <p:cNvCxnSpPr>
                  <a:cxnSpLocks noChangeShapeType="1"/>
                </p:cNvCxnSpPr>
                <p:nvPr/>
              </p:nvCxnSpPr>
              <p:spPr bwMode="auto">
                <a:xfrm flipH="1" flipV="1">
                  <a:off x="3379409" y="1729005"/>
                  <a:ext cx="3780" cy="120976"/>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7202" name="Group 19"/>
            <p:cNvGrpSpPr>
              <a:grpSpLocks/>
            </p:cNvGrpSpPr>
            <p:nvPr/>
          </p:nvGrpSpPr>
          <p:grpSpPr bwMode="auto">
            <a:xfrm>
              <a:off x="4299212" y="2486508"/>
              <a:ext cx="528376" cy="2517292"/>
              <a:chOff x="4299212" y="2486508"/>
              <a:chExt cx="528376" cy="2517292"/>
            </a:xfrm>
          </p:grpSpPr>
          <p:sp>
            <p:nvSpPr>
              <p:cNvPr id="439" name="Rectangle 438"/>
              <p:cNvSpPr/>
              <p:nvPr/>
            </p:nvSpPr>
            <p:spPr bwMode="auto">
              <a:xfrm rot="10800000">
                <a:off x="4315358" y="2675960"/>
                <a:ext cx="498350" cy="916575"/>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40" name="Straight Connector 439"/>
              <p:cNvCxnSpPr/>
              <p:nvPr/>
            </p:nvCxnSpPr>
            <p:spPr bwMode="auto">
              <a:xfrm>
                <a:off x="4821424" y="2642154"/>
                <a:ext cx="6349" cy="2214211"/>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254" name="Group 442"/>
              <p:cNvGrpSpPr>
                <a:grpSpLocks/>
              </p:cNvGrpSpPr>
              <p:nvPr/>
            </p:nvGrpSpPr>
            <p:grpSpPr bwMode="auto">
              <a:xfrm>
                <a:off x="4319479" y="4781999"/>
                <a:ext cx="507859" cy="221801"/>
                <a:chOff x="4128636" y="3606589"/>
                <a:chExt cx="568145" cy="338667"/>
              </a:xfrm>
            </p:grpSpPr>
            <p:sp>
              <p:nvSpPr>
                <p:cNvPr id="452" name="Oval 451"/>
                <p:cNvSpPr/>
                <p:nvPr/>
              </p:nvSpPr>
              <p:spPr>
                <a:xfrm>
                  <a:off x="4129012" y="3720139"/>
                  <a:ext cx="568256" cy="225391"/>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53" name="Rectangle 452"/>
                <p:cNvSpPr/>
                <p:nvPr/>
              </p:nvSpPr>
              <p:spPr>
                <a:xfrm>
                  <a:off x="4129012" y="3720139"/>
                  <a:ext cx="568256" cy="111484"/>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54" name="Oval 453"/>
                <p:cNvSpPr/>
                <p:nvPr/>
              </p:nvSpPr>
              <p:spPr>
                <a:xfrm>
                  <a:off x="4129012" y="3606230"/>
                  <a:ext cx="568256" cy="225392"/>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55" name="Straight Connector 454"/>
                <p:cNvCxnSpPr/>
                <p:nvPr/>
              </p:nvCxnSpPr>
              <p:spPr>
                <a:xfrm>
                  <a:off x="4697268" y="3720139"/>
                  <a:ext cx="0" cy="111484"/>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56" name="Straight Connector 455"/>
                <p:cNvCxnSpPr/>
                <p:nvPr/>
              </p:nvCxnSpPr>
              <p:spPr>
                <a:xfrm>
                  <a:off x="4129012" y="3720139"/>
                  <a:ext cx="0" cy="111484"/>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44" name="Rectangle 443"/>
              <p:cNvSpPr/>
              <p:nvPr/>
            </p:nvSpPr>
            <p:spPr bwMode="auto">
              <a:xfrm>
                <a:off x="4324577" y="3696087"/>
                <a:ext cx="498433" cy="1163453"/>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47" name="Straight Connector 446"/>
              <p:cNvCxnSpPr>
                <a:stCxn id="458" idx="2"/>
              </p:cNvCxnSpPr>
              <p:nvPr/>
            </p:nvCxnSpPr>
            <p:spPr bwMode="auto">
              <a:xfrm>
                <a:off x="4300767" y="2640568"/>
                <a:ext cx="14286" cy="2309445"/>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257" name="Group 456"/>
              <p:cNvGrpSpPr>
                <a:grpSpLocks/>
              </p:cNvGrpSpPr>
              <p:nvPr/>
            </p:nvGrpSpPr>
            <p:grpSpPr bwMode="auto">
              <a:xfrm>
                <a:off x="4299212" y="2486508"/>
                <a:ext cx="504825" cy="242888"/>
                <a:chOff x="2183302" y="1574638"/>
                <a:chExt cx="1200154" cy="430218"/>
              </a:xfrm>
            </p:grpSpPr>
            <p:sp>
              <p:nvSpPr>
                <p:cNvPr id="458" name="Oval 457"/>
                <p:cNvSpPr/>
                <p:nvPr/>
              </p:nvSpPr>
              <p:spPr bwMode="auto">
                <a:xfrm flipV="1">
                  <a:off x="2186998" y="1690077"/>
                  <a:ext cx="1196279" cy="314880"/>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459" name="Rectangle 458"/>
                <p:cNvSpPr/>
                <p:nvPr/>
              </p:nvSpPr>
              <p:spPr bwMode="auto">
                <a:xfrm>
                  <a:off x="2183224" y="1735060"/>
                  <a:ext cx="1200054" cy="112457"/>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60" name="Oval 459"/>
                <p:cNvSpPr>
                  <a:spLocks noChangeArrowheads="1"/>
                </p:cNvSpPr>
                <p:nvPr/>
              </p:nvSpPr>
              <p:spPr bwMode="auto">
                <a:xfrm flipV="1">
                  <a:off x="2183224" y="1574808"/>
                  <a:ext cx="1196282" cy="31488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461" name="Freeform 460"/>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62" name="Freeform 461"/>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3" name="Freeform 462"/>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64" name="Freeform 463"/>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65" name="Straight Connector 464"/>
                <p:cNvCxnSpPr>
                  <a:cxnSpLocks noChangeShapeType="1"/>
                  <a:endCxn id="460" idx="2"/>
                </p:cNvCxnSpPr>
                <p:nvPr/>
              </p:nvCxnSpPr>
              <p:spPr bwMode="auto">
                <a:xfrm flipH="1" flipV="1">
                  <a:off x="2183224" y="1732248"/>
                  <a:ext cx="3775" cy="120892"/>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66" name="Straight Connector 465"/>
                <p:cNvCxnSpPr>
                  <a:cxnSpLocks noChangeShapeType="1"/>
                </p:cNvCxnSpPr>
                <p:nvPr/>
              </p:nvCxnSpPr>
              <p:spPr bwMode="auto">
                <a:xfrm flipH="1" flipV="1">
                  <a:off x="3379505" y="1729437"/>
                  <a:ext cx="3773" cy="120890"/>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7203" name="Group 20"/>
            <p:cNvGrpSpPr>
              <a:grpSpLocks/>
            </p:cNvGrpSpPr>
            <p:nvPr/>
          </p:nvGrpSpPr>
          <p:grpSpPr bwMode="auto">
            <a:xfrm>
              <a:off x="5491163" y="3179295"/>
              <a:ext cx="522287" cy="1824505"/>
              <a:chOff x="5491163" y="3179295"/>
              <a:chExt cx="522287" cy="1824505"/>
            </a:xfrm>
          </p:grpSpPr>
          <p:sp>
            <p:nvSpPr>
              <p:cNvPr id="468" name="Rectangle 467"/>
              <p:cNvSpPr/>
              <p:nvPr/>
            </p:nvSpPr>
            <p:spPr bwMode="auto">
              <a:xfrm rot="10800000">
                <a:off x="5498044" y="3266845"/>
                <a:ext cx="498349" cy="325689"/>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69" name="Straight Connector 468"/>
              <p:cNvCxnSpPr>
                <a:stCxn id="489" idx="6"/>
              </p:cNvCxnSpPr>
              <p:nvPr/>
            </p:nvCxnSpPr>
            <p:spPr bwMode="auto">
              <a:xfrm>
                <a:off x="6004011" y="3267530"/>
                <a:ext cx="6349" cy="1582486"/>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pic>
            <p:nvPicPr>
              <p:cNvPr id="47231" name="Picture 469" descr="router_top.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232" name="Group 471"/>
              <p:cNvGrpSpPr>
                <a:grpSpLocks/>
              </p:cNvGrpSpPr>
              <p:nvPr/>
            </p:nvGrpSpPr>
            <p:grpSpPr bwMode="auto">
              <a:xfrm>
                <a:off x="5502167" y="4781999"/>
                <a:ext cx="507858" cy="221801"/>
                <a:chOff x="4128636" y="3606589"/>
                <a:chExt cx="568145" cy="338667"/>
              </a:xfrm>
            </p:grpSpPr>
            <p:sp>
              <p:nvSpPr>
                <p:cNvPr id="481" name="Oval 480"/>
                <p:cNvSpPr/>
                <p:nvPr/>
              </p:nvSpPr>
              <p:spPr>
                <a:xfrm>
                  <a:off x="4128900" y="3720139"/>
                  <a:ext cx="568256" cy="225391"/>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2" name="Rectangle 481"/>
                <p:cNvSpPr/>
                <p:nvPr/>
              </p:nvSpPr>
              <p:spPr>
                <a:xfrm>
                  <a:off x="4128900" y="3720139"/>
                  <a:ext cx="568256" cy="111484"/>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3" name="Oval 482"/>
                <p:cNvSpPr/>
                <p:nvPr/>
              </p:nvSpPr>
              <p:spPr>
                <a:xfrm>
                  <a:off x="4128900" y="3606230"/>
                  <a:ext cx="568256" cy="225392"/>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84" name="Straight Connector 483"/>
                <p:cNvCxnSpPr/>
                <p:nvPr/>
              </p:nvCxnSpPr>
              <p:spPr>
                <a:xfrm>
                  <a:off x="4697156" y="3720139"/>
                  <a:ext cx="0" cy="111484"/>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5" name="Straight Connector 484"/>
                <p:cNvCxnSpPr/>
                <p:nvPr/>
              </p:nvCxnSpPr>
              <p:spPr>
                <a:xfrm>
                  <a:off x="4128900" y="3720139"/>
                  <a:ext cx="0" cy="111484"/>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473" name="Rectangle 472"/>
              <p:cNvSpPr/>
              <p:nvPr/>
            </p:nvSpPr>
            <p:spPr bwMode="auto">
              <a:xfrm>
                <a:off x="5507166" y="3694500"/>
                <a:ext cx="498433" cy="1165040"/>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76" name="Straight Connector 475"/>
              <p:cNvCxnSpPr>
                <a:stCxn id="47231" idx="1"/>
              </p:cNvCxnSpPr>
              <p:nvPr/>
            </p:nvCxnSpPr>
            <p:spPr bwMode="auto">
              <a:xfrm>
                <a:off x="5491292" y="3316735"/>
                <a:ext cx="6349" cy="1633277"/>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235" name="Group 485"/>
              <p:cNvGrpSpPr>
                <a:grpSpLocks/>
              </p:cNvGrpSpPr>
              <p:nvPr/>
            </p:nvGrpSpPr>
            <p:grpSpPr bwMode="auto">
              <a:xfrm>
                <a:off x="5500688" y="3179295"/>
                <a:ext cx="504825" cy="242888"/>
                <a:chOff x="2183302" y="1574638"/>
                <a:chExt cx="1200154" cy="430218"/>
              </a:xfrm>
            </p:grpSpPr>
            <p:sp>
              <p:nvSpPr>
                <p:cNvPr id="487" name="Oval 486"/>
                <p:cNvSpPr/>
                <p:nvPr/>
              </p:nvSpPr>
              <p:spPr bwMode="auto">
                <a:xfrm flipV="1">
                  <a:off x="2187379" y="1688754"/>
                  <a:ext cx="1196279" cy="314880"/>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488" name="Rectangle 487"/>
                <p:cNvSpPr/>
                <p:nvPr/>
              </p:nvSpPr>
              <p:spPr bwMode="auto">
                <a:xfrm>
                  <a:off x="2183606" y="1733737"/>
                  <a:ext cx="1200052" cy="112457"/>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9" name="Oval 488"/>
                <p:cNvSpPr>
                  <a:spLocks noChangeArrowheads="1"/>
                </p:cNvSpPr>
                <p:nvPr/>
              </p:nvSpPr>
              <p:spPr bwMode="auto">
                <a:xfrm flipV="1">
                  <a:off x="2183606" y="1573485"/>
                  <a:ext cx="1196277" cy="31488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490" name="Freeform 489"/>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91" name="Freeform 490"/>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2" name="Freeform 491"/>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93" name="Freeform 492"/>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94" name="Straight Connector 493"/>
                <p:cNvCxnSpPr>
                  <a:cxnSpLocks noChangeShapeType="1"/>
                  <a:endCxn id="489" idx="2"/>
                </p:cNvCxnSpPr>
                <p:nvPr/>
              </p:nvCxnSpPr>
              <p:spPr bwMode="auto">
                <a:xfrm flipH="1" flipV="1">
                  <a:off x="2183606" y="1730925"/>
                  <a:ext cx="3773" cy="120892"/>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95" name="Straight Connector 494"/>
                <p:cNvCxnSpPr>
                  <a:cxnSpLocks noChangeShapeType="1"/>
                </p:cNvCxnSpPr>
                <p:nvPr/>
              </p:nvCxnSpPr>
              <p:spPr bwMode="auto">
                <a:xfrm flipH="1" flipV="1">
                  <a:off x="3379883" y="1728114"/>
                  <a:ext cx="3775" cy="120890"/>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7204" name="Group 21"/>
            <p:cNvGrpSpPr>
              <a:grpSpLocks/>
            </p:cNvGrpSpPr>
            <p:nvPr/>
          </p:nvGrpSpPr>
          <p:grpSpPr bwMode="auto">
            <a:xfrm>
              <a:off x="6472366" y="2647932"/>
              <a:ext cx="522159" cy="2354282"/>
              <a:chOff x="6472366" y="2647932"/>
              <a:chExt cx="522159" cy="2354282"/>
            </a:xfrm>
          </p:grpSpPr>
          <p:sp>
            <p:nvSpPr>
              <p:cNvPr id="497" name="Rectangle 496"/>
              <p:cNvSpPr/>
              <p:nvPr/>
            </p:nvSpPr>
            <p:spPr bwMode="auto">
              <a:xfrm rot="10800000">
                <a:off x="6482296" y="2777838"/>
                <a:ext cx="498349" cy="722037"/>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98" name="Straight Connector 497"/>
              <p:cNvCxnSpPr/>
              <p:nvPr/>
            </p:nvCxnSpPr>
            <p:spPr bwMode="auto">
              <a:xfrm>
                <a:off x="6994528" y="2846910"/>
                <a:ext cx="0" cy="1998345"/>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209" name="Group 500"/>
              <p:cNvGrpSpPr>
                <a:grpSpLocks/>
              </p:cNvGrpSpPr>
              <p:nvPr/>
            </p:nvGrpSpPr>
            <p:grpSpPr bwMode="auto">
              <a:xfrm>
                <a:off x="6486417" y="4766099"/>
                <a:ext cx="507858" cy="236115"/>
                <a:chOff x="4128636" y="3606589"/>
                <a:chExt cx="568145" cy="338667"/>
              </a:xfrm>
            </p:grpSpPr>
            <p:sp>
              <p:nvSpPr>
                <p:cNvPr id="510" name="Oval 509"/>
                <p:cNvSpPr/>
                <p:nvPr/>
              </p:nvSpPr>
              <p:spPr>
                <a:xfrm>
                  <a:off x="4128808" y="3720125"/>
                  <a:ext cx="568256" cy="225387"/>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11" name="Rectangle 510"/>
                <p:cNvSpPr/>
                <p:nvPr/>
              </p:nvSpPr>
              <p:spPr>
                <a:xfrm>
                  <a:off x="4128808" y="3720125"/>
                  <a:ext cx="568256" cy="111556"/>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12" name="Oval 511"/>
                <p:cNvSpPr/>
                <p:nvPr/>
              </p:nvSpPr>
              <p:spPr>
                <a:xfrm>
                  <a:off x="4128808" y="3606294"/>
                  <a:ext cx="568256" cy="225387"/>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13" name="Straight Connector 512"/>
                <p:cNvCxnSpPr/>
                <p:nvPr/>
              </p:nvCxnSpPr>
              <p:spPr>
                <a:xfrm>
                  <a:off x="4697064" y="3720125"/>
                  <a:ext cx="0" cy="11155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p:cNvCxnSpPr/>
                <p:nvPr/>
              </p:nvCxnSpPr>
              <p:spPr>
                <a:xfrm>
                  <a:off x="4128808" y="3720125"/>
                  <a:ext cx="0" cy="11155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02" name="Rectangle 501"/>
              <p:cNvSpPr/>
              <p:nvPr/>
            </p:nvSpPr>
            <p:spPr bwMode="auto">
              <a:xfrm>
                <a:off x="6491333" y="3610376"/>
                <a:ext cx="498433" cy="1238053"/>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05" name="Straight Connector 504"/>
              <p:cNvCxnSpPr/>
              <p:nvPr/>
            </p:nvCxnSpPr>
            <p:spPr bwMode="auto">
              <a:xfrm>
                <a:off x="6472285" y="2818340"/>
                <a:ext cx="9524" cy="2126912"/>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7212" name="Group 514"/>
              <p:cNvGrpSpPr>
                <a:grpSpLocks/>
              </p:cNvGrpSpPr>
              <p:nvPr/>
            </p:nvGrpSpPr>
            <p:grpSpPr bwMode="auto">
              <a:xfrm>
                <a:off x="6478146" y="2647932"/>
                <a:ext cx="504825" cy="242887"/>
                <a:chOff x="2183302" y="1574638"/>
                <a:chExt cx="1200154" cy="430218"/>
              </a:xfrm>
            </p:grpSpPr>
            <p:sp>
              <p:nvSpPr>
                <p:cNvPr id="516" name="Oval 515"/>
                <p:cNvSpPr/>
                <p:nvPr/>
              </p:nvSpPr>
              <p:spPr bwMode="auto">
                <a:xfrm flipV="1">
                  <a:off x="2188237" y="1690921"/>
                  <a:ext cx="1196279" cy="314881"/>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517" name="Rectangle 516"/>
                <p:cNvSpPr/>
                <p:nvPr/>
              </p:nvSpPr>
              <p:spPr bwMode="auto">
                <a:xfrm>
                  <a:off x="2184464" y="1735904"/>
                  <a:ext cx="1200052" cy="112457"/>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18" name="Oval 517"/>
                <p:cNvSpPr>
                  <a:spLocks noChangeArrowheads="1"/>
                </p:cNvSpPr>
                <p:nvPr/>
              </p:nvSpPr>
              <p:spPr bwMode="auto">
                <a:xfrm flipV="1">
                  <a:off x="2184464" y="1575651"/>
                  <a:ext cx="1196277" cy="314881"/>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519" name="Freeform 518"/>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20" name="Freeform 519"/>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21" name="Freeform 520"/>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22" name="Freeform 521"/>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23" name="Straight Connector 522"/>
                <p:cNvCxnSpPr>
                  <a:cxnSpLocks noChangeShapeType="1"/>
                  <a:endCxn id="518" idx="2"/>
                </p:cNvCxnSpPr>
                <p:nvPr/>
              </p:nvCxnSpPr>
              <p:spPr bwMode="auto">
                <a:xfrm flipH="1" flipV="1">
                  <a:off x="2184464" y="1733091"/>
                  <a:ext cx="3773" cy="120893"/>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24" name="Straight Connector 523"/>
                <p:cNvCxnSpPr>
                  <a:cxnSpLocks noChangeShapeType="1"/>
                </p:cNvCxnSpPr>
                <p:nvPr/>
              </p:nvCxnSpPr>
              <p:spPr bwMode="auto">
                <a:xfrm flipH="1" flipV="1">
                  <a:off x="3380741" y="1730281"/>
                  <a:ext cx="3775" cy="120891"/>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sp>
        <p:nvSpPr>
          <p:cNvPr id="47120" name="Text Box 167"/>
          <p:cNvSpPr txBox="1">
            <a:spLocks noChangeArrowheads="1"/>
          </p:cNvSpPr>
          <p:nvPr/>
        </p:nvSpPr>
        <p:spPr bwMode="auto">
          <a:xfrm>
            <a:off x="2087564" y="277813"/>
            <a:ext cx="47450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3600">
                <a:solidFill>
                  <a:srgbClr val="000099"/>
                </a:solidFill>
                <a:latin typeface="Gill Sans MT" charset="0"/>
              </a:rPr>
              <a:t>Per-router control plane</a:t>
            </a:r>
          </a:p>
        </p:txBody>
      </p:sp>
      <p:grpSp>
        <p:nvGrpSpPr>
          <p:cNvPr id="229" name="Group 228"/>
          <p:cNvGrpSpPr>
            <a:grpSpLocks/>
          </p:cNvGrpSpPr>
          <p:nvPr/>
        </p:nvGrpSpPr>
        <p:grpSpPr bwMode="auto">
          <a:xfrm>
            <a:off x="3352800" y="2686051"/>
            <a:ext cx="5111750" cy="879475"/>
            <a:chOff x="1866825" y="707349"/>
            <a:chExt cx="5112820" cy="879389"/>
          </a:xfrm>
        </p:grpSpPr>
        <p:sp>
          <p:nvSpPr>
            <p:cNvPr id="233" name="Oval 232"/>
            <p:cNvSpPr/>
            <p:nvPr/>
          </p:nvSpPr>
          <p:spPr>
            <a:xfrm>
              <a:off x="1866825" y="785129"/>
              <a:ext cx="954288" cy="492077"/>
            </a:xfrm>
            <a:prstGeom prst="ellipse">
              <a:avLst/>
            </a:prstGeom>
            <a:solidFill>
              <a:srgbClr val="CC0000">
                <a:alpha val="28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7182" name="TextBox 233"/>
            <p:cNvSpPr txBox="1">
              <a:spLocks noChangeArrowheads="1"/>
            </p:cNvSpPr>
            <p:nvPr/>
          </p:nvSpPr>
          <p:spPr bwMode="auto">
            <a:xfrm>
              <a:off x="1876347" y="783191"/>
              <a:ext cx="941481" cy="477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400"/>
                <a:t>Routing</a:t>
              </a:r>
            </a:p>
            <a:p>
              <a:pPr algn="ctr">
                <a:lnSpc>
                  <a:spcPts val="1475"/>
                </a:lnSpc>
              </a:pPr>
              <a:r>
                <a:rPr lang="en-US" altLang="x-none" sz="1400"/>
                <a:t>Algorithm</a:t>
              </a:r>
            </a:p>
          </p:txBody>
        </p:sp>
        <p:cxnSp>
          <p:nvCxnSpPr>
            <p:cNvPr id="235" name="Straight Arrow Connector 234"/>
            <p:cNvCxnSpPr/>
            <p:nvPr/>
          </p:nvCxnSpPr>
          <p:spPr>
            <a:xfrm flipV="1">
              <a:off x="2833815" y="807352"/>
              <a:ext cx="1517968" cy="214291"/>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36" name="Straight Arrow Connector 235"/>
            <p:cNvCxnSpPr/>
            <p:nvPr/>
          </p:nvCxnSpPr>
          <p:spPr>
            <a:xfrm>
              <a:off x="2751248" y="1201014"/>
              <a:ext cx="797092" cy="279373"/>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37" name="Straight Arrow Connector 236"/>
            <p:cNvCxnSpPr/>
            <p:nvPr/>
          </p:nvCxnSpPr>
          <p:spPr>
            <a:xfrm>
              <a:off x="4685228" y="894656"/>
              <a:ext cx="892362" cy="509538"/>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38" name="Straight Arrow Connector 237"/>
            <p:cNvCxnSpPr/>
            <p:nvPr/>
          </p:nvCxnSpPr>
          <p:spPr>
            <a:xfrm>
              <a:off x="4801139" y="801003"/>
              <a:ext cx="1695805" cy="130162"/>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239" name="Oval 238"/>
            <p:cNvSpPr/>
            <p:nvPr/>
          </p:nvSpPr>
          <p:spPr>
            <a:xfrm>
              <a:off x="6558870" y="894656"/>
              <a:ext cx="420775" cy="180957"/>
            </a:xfrm>
            <a:prstGeom prst="ellipse">
              <a:avLst/>
            </a:prstGeom>
            <a:solidFill>
              <a:srgbClr val="CC0000">
                <a:alpha val="28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0" name="Oval 239"/>
            <p:cNvSpPr/>
            <p:nvPr/>
          </p:nvSpPr>
          <p:spPr>
            <a:xfrm>
              <a:off x="5572826" y="1404194"/>
              <a:ext cx="420776" cy="182544"/>
            </a:xfrm>
            <a:prstGeom prst="ellipse">
              <a:avLst/>
            </a:prstGeom>
            <a:solidFill>
              <a:srgbClr val="CC0000">
                <a:alpha val="28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1" name="Oval 240"/>
            <p:cNvSpPr/>
            <p:nvPr/>
          </p:nvSpPr>
          <p:spPr>
            <a:xfrm>
              <a:off x="4367661" y="707349"/>
              <a:ext cx="420775" cy="182545"/>
            </a:xfrm>
            <a:prstGeom prst="ellipse">
              <a:avLst/>
            </a:prstGeom>
            <a:solidFill>
              <a:srgbClr val="CC0000">
                <a:alpha val="28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42" name="Oval 241"/>
            <p:cNvSpPr/>
            <p:nvPr/>
          </p:nvSpPr>
          <p:spPr>
            <a:xfrm>
              <a:off x="3572157" y="1402606"/>
              <a:ext cx="420776" cy="180957"/>
            </a:xfrm>
            <a:prstGeom prst="ellipse">
              <a:avLst/>
            </a:prstGeom>
            <a:solidFill>
              <a:srgbClr val="CC0000">
                <a:alpha val="28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243" name="Straight Arrow Connector 242"/>
            <p:cNvCxnSpPr/>
            <p:nvPr/>
          </p:nvCxnSpPr>
          <p:spPr>
            <a:xfrm>
              <a:off x="2821113" y="1105773"/>
              <a:ext cx="2739010" cy="339692"/>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44" name="Straight Arrow Connector 243"/>
            <p:cNvCxnSpPr>
              <a:endCxn id="239" idx="2"/>
            </p:cNvCxnSpPr>
            <p:nvPr/>
          </p:nvCxnSpPr>
          <p:spPr>
            <a:xfrm flipV="1">
              <a:off x="3997696" y="985135"/>
              <a:ext cx="2561174" cy="469854"/>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45" name="Straight Arrow Connector 244"/>
            <p:cNvCxnSpPr/>
            <p:nvPr/>
          </p:nvCxnSpPr>
          <p:spPr>
            <a:xfrm flipV="1">
              <a:off x="3991345" y="1508959"/>
              <a:ext cx="1581481" cy="0"/>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246" name="Straight Arrow Connector 245"/>
            <p:cNvCxnSpPr/>
            <p:nvPr/>
          </p:nvCxnSpPr>
          <p:spPr>
            <a:xfrm flipV="1">
              <a:off x="5996777" y="1083550"/>
              <a:ext cx="751044" cy="396836"/>
            </a:xfrm>
            <a:prstGeom prst="straightConnector1">
              <a:avLst/>
            </a:prstGeom>
            <a:ln w="2540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grpSp>
      <p:sp>
        <p:nvSpPr>
          <p:cNvPr id="47122" name="TextBox 257"/>
          <p:cNvSpPr txBox="1">
            <a:spLocks noChangeArrowheads="1"/>
          </p:cNvSpPr>
          <p:nvPr/>
        </p:nvSpPr>
        <p:spPr bwMode="auto">
          <a:xfrm>
            <a:off x="2159001" y="1154113"/>
            <a:ext cx="81581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Individual routing algorithm components </a:t>
            </a:r>
            <a:r>
              <a:rPr lang="en-US" altLang="x-none" i="1">
                <a:solidFill>
                  <a:srgbClr val="000090"/>
                </a:solidFill>
              </a:rPr>
              <a:t>in each and every router </a:t>
            </a:r>
            <a:r>
              <a:rPr lang="en-US" altLang="x-none"/>
              <a:t>interact in the control plane</a:t>
            </a:r>
          </a:p>
        </p:txBody>
      </p:sp>
      <p:grpSp>
        <p:nvGrpSpPr>
          <p:cNvPr id="23" name="Group 22"/>
          <p:cNvGrpSpPr>
            <a:grpSpLocks/>
          </p:cNvGrpSpPr>
          <p:nvPr/>
        </p:nvGrpSpPr>
        <p:grpSpPr bwMode="auto">
          <a:xfrm>
            <a:off x="3081338" y="3074988"/>
            <a:ext cx="6382224" cy="1053316"/>
            <a:chOff x="1557338" y="3074988"/>
            <a:chExt cx="6382224" cy="1053316"/>
          </a:xfrm>
        </p:grpSpPr>
        <p:sp>
          <p:nvSpPr>
            <p:cNvPr id="47178" name="TextBox 232"/>
            <p:cNvSpPr txBox="1">
              <a:spLocks noChangeArrowheads="1"/>
            </p:cNvSpPr>
            <p:nvPr/>
          </p:nvSpPr>
          <p:spPr bwMode="auto">
            <a:xfrm>
              <a:off x="7279489" y="3651250"/>
              <a:ext cx="622286"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63"/>
                </a:lnSpc>
              </a:pPr>
              <a:r>
                <a:rPr lang="en-US" altLang="x-none" sz="1400"/>
                <a:t>data</a:t>
              </a:r>
            </a:p>
            <a:p>
              <a:pPr algn="ctr">
                <a:lnSpc>
                  <a:spcPts val="1463"/>
                </a:lnSpc>
              </a:pPr>
              <a:r>
                <a:rPr lang="en-US" altLang="x-none" sz="1400"/>
                <a:t>plane</a:t>
              </a:r>
            </a:p>
          </p:txBody>
        </p:sp>
        <p:sp>
          <p:nvSpPr>
            <p:cNvPr id="47179" name="TextBox 233"/>
            <p:cNvSpPr txBox="1">
              <a:spLocks noChangeArrowheads="1"/>
            </p:cNvSpPr>
            <p:nvPr/>
          </p:nvSpPr>
          <p:spPr bwMode="auto">
            <a:xfrm>
              <a:off x="7217890" y="3074988"/>
              <a:ext cx="721672"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63"/>
                </a:lnSpc>
              </a:pPr>
              <a:r>
                <a:rPr lang="en-US" altLang="x-none" sz="1400"/>
                <a:t>control</a:t>
              </a:r>
            </a:p>
            <a:p>
              <a:pPr algn="ctr">
                <a:lnSpc>
                  <a:spcPts val="1463"/>
                </a:lnSpc>
              </a:pPr>
              <a:r>
                <a:rPr lang="en-US" altLang="x-none" sz="1400"/>
                <a:t>plane</a:t>
              </a:r>
            </a:p>
          </p:txBody>
        </p:sp>
        <p:cxnSp>
          <p:nvCxnSpPr>
            <p:cNvPr id="232" name="Straight Connector 231"/>
            <p:cNvCxnSpPr/>
            <p:nvPr/>
          </p:nvCxnSpPr>
          <p:spPr>
            <a:xfrm>
              <a:off x="1557338" y="3613150"/>
              <a:ext cx="6207125" cy="0"/>
            </a:xfrm>
            <a:prstGeom prst="line">
              <a:avLst/>
            </a:prstGeom>
            <a:ln w="254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grpSp>
        <p:nvGrpSpPr>
          <p:cNvPr id="27" name="Group 26"/>
          <p:cNvGrpSpPr>
            <a:grpSpLocks/>
          </p:cNvGrpSpPr>
          <p:nvPr/>
        </p:nvGrpSpPr>
        <p:grpSpPr bwMode="auto">
          <a:xfrm>
            <a:off x="3352800" y="3702051"/>
            <a:ext cx="5126038" cy="1120775"/>
            <a:chOff x="-4746102" y="4471477"/>
            <a:chExt cx="5126173" cy="1120753"/>
          </a:xfrm>
        </p:grpSpPr>
        <p:pic>
          <p:nvPicPr>
            <p:cNvPr id="47156" name="Picture 10" descr="fig42_table.pdf"/>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7157" name="Group 25"/>
            <p:cNvGrpSpPr>
              <a:grpSpLocks/>
            </p:cNvGrpSpPr>
            <p:nvPr/>
          </p:nvGrpSpPr>
          <p:grpSpPr bwMode="auto">
            <a:xfrm>
              <a:off x="-3025264" y="5228984"/>
              <a:ext cx="3405335" cy="363246"/>
              <a:chOff x="-3025264" y="5228984"/>
              <a:chExt cx="3405335" cy="363246"/>
            </a:xfrm>
          </p:grpSpPr>
          <p:grpSp>
            <p:nvGrpSpPr>
              <p:cNvPr id="47158" name="Group 241"/>
              <p:cNvGrpSpPr>
                <a:grpSpLocks/>
              </p:cNvGrpSpPr>
              <p:nvPr/>
            </p:nvGrpSpPr>
            <p:grpSpPr bwMode="auto">
              <a:xfrm>
                <a:off x="-3025264" y="5262858"/>
                <a:ext cx="430360" cy="329372"/>
                <a:chOff x="2931664" y="3912603"/>
                <a:chExt cx="430450" cy="329314"/>
              </a:xfrm>
            </p:grpSpPr>
            <p:sp>
              <p:nvSpPr>
                <p:cNvPr id="92" name="Rectangle 91"/>
                <p:cNvSpPr/>
                <p:nvPr/>
              </p:nvSpPr>
              <p:spPr>
                <a:xfrm>
                  <a:off x="2936485" y="3908607"/>
                  <a:ext cx="425550" cy="333310"/>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93" name="Straight Connector 92"/>
                <p:cNvCxnSpPr/>
                <p:nvPr/>
              </p:nvCxnSpPr>
              <p:spPr>
                <a:xfrm>
                  <a:off x="2931721" y="4003838"/>
                  <a:ext cx="42555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2931721" y="4067326"/>
                  <a:ext cx="42555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2" idx="2"/>
                </p:cNvCxnSpPr>
                <p:nvPr/>
              </p:nvCxnSpPr>
              <p:spPr>
                <a:xfrm flipH="1" flipV="1">
                  <a:off x="3147672" y="4003838"/>
                  <a:ext cx="1588" cy="238079"/>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47159" name="Group 444"/>
              <p:cNvGrpSpPr>
                <a:grpSpLocks/>
              </p:cNvGrpSpPr>
              <p:nvPr/>
            </p:nvGrpSpPr>
            <p:grpSpPr bwMode="auto">
              <a:xfrm>
                <a:off x="-2217227" y="5261364"/>
                <a:ext cx="430361" cy="329307"/>
                <a:chOff x="2931664" y="3912603"/>
                <a:chExt cx="430450" cy="329314"/>
              </a:xfrm>
            </p:grpSpPr>
            <p:sp>
              <p:nvSpPr>
                <p:cNvPr id="448" name="Rectangle 447"/>
                <p:cNvSpPr/>
                <p:nvPr/>
              </p:nvSpPr>
              <p:spPr>
                <a:xfrm>
                  <a:off x="2936506" y="3908513"/>
                  <a:ext cx="425549" cy="333376"/>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49" name="Straight Connector 448"/>
                <p:cNvCxnSpPr/>
                <p:nvPr/>
              </p:nvCxnSpPr>
              <p:spPr>
                <a:xfrm>
                  <a:off x="2931743" y="4003763"/>
                  <a:ext cx="425549"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50" name="Straight Connector 449"/>
                <p:cNvCxnSpPr/>
                <p:nvPr/>
              </p:nvCxnSpPr>
              <p:spPr>
                <a:xfrm>
                  <a:off x="2931743" y="4067263"/>
                  <a:ext cx="425549"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51" name="Straight Connector 450"/>
                <p:cNvCxnSpPr>
                  <a:stCxn id="448" idx="2"/>
                </p:cNvCxnSpPr>
                <p:nvPr/>
              </p:nvCxnSpPr>
              <p:spPr>
                <a:xfrm flipH="1" flipV="1">
                  <a:off x="3147693" y="4003763"/>
                  <a:ext cx="1587" cy="238126"/>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47160" name="Group 473"/>
              <p:cNvGrpSpPr>
                <a:grpSpLocks/>
              </p:cNvGrpSpPr>
              <p:nvPr/>
            </p:nvGrpSpPr>
            <p:grpSpPr bwMode="auto">
              <a:xfrm>
                <a:off x="-1034539" y="5261364"/>
                <a:ext cx="430360" cy="329307"/>
                <a:chOff x="2931664" y="3912603"/>
                <a:chExt cx="430450" cy="329314"/>
              </a:xfrm>
            </p:grpSpPr>
            <p:sp>
              <p:nvSpPr>
                <p:cNvPr id="477" name="Rectangle 476"/>
                <p:cNvSpPr/>
                <p:nvPr/>
              </p:nvSpPr>
              <p:spPr>
                <a:xfrm>
                  <a:off x="2936538" y="3908513"/>
                  <a:ext cx="425550" cy="333376"/>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78" name="Straight Connector 477"/>
                <p:cNvCxnSpPr/>
                <p:nvPr/>
              </p:nvCxnSpPr>
              <p:spPr>
                <a:xfrm>
                  <a:off x="2931774" y="4003763"/>
                  <a:ext cx="42555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9" name="Straight Connector 478"/>
                <p:cNvCxnSpPr/>
                <p:nvPr/>
              </p:nvCxnSpPr>
              <p:spPr>
                <a:xfrm>
                  <a:off x="2931774" y="4067263"/>
                  <a:ext cx="42555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0" name="Straight Connector 479"/>
                <p:cNvCxnSpPr>
                  <a:stCxn id="477" idx="2"/>
                </p:cNvCxnSpPr>
                <p:nvPr/>
              </p:nvCxnSpPr>
              <p:spPr>
                <a:xfrm flipH="1" flipV="1">
                  <a:off x="3147725" y="4003763"/>
                  <a:ext cx="1588" cy="238126"/>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47161" name="Group 502"/>
              <p:cNvGrpSpPr>
                <a:grpSpLocks/>
              </p:cNvGrpSpPr>
              <p:nvPr/>
            </p:nvGrpSpPr>
            <p:grpSpPr bwMode="auto">
              <a:xfrm>
                <a:off x="-50289" y="5228984"/>
                <a:ext cx="430360" cy="350559"/>
                <a:chOff x="2931664" y="3912603"/>
                <a:chExt cx="430450" cy="329314"/>
              </a:xfrm>
            </p:grpSpPr>
            <p:sp>
              <p:nvSpPr>
                <p:cNvPr id="506" name="Rectangle 505"/>
                <p:cNvSpPr/>
                <p:nvPr/>
              </p:nvSpPr>
              <p:spPr>
                <a:xfrm>
                  <a:off x="2936564" y="3912336"/>
                  <a:ext cx="425550" cy="329569"/>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07" name="Straight Connector 506"/>
                <p:cNvCxnSpPr/>
                <p:nvPr/>
              </p:nvCxnSpPr>
              <p:spPr>
                <a:xfrm>
                  <a:off x="2931800" y="4003303"/>
                  <a:ext cx="42555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8" name="Straight Connector 507"/>
                <p:cNvCxnSpPr/>
                <p:nvPr/>
              </p:nvCxnSpPr>
              <p:spPr>
                <a:xfrm>
                  <a:off x="2931800" y="4067428"/>
                  <a:ext cx="425550" cy="0"/>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9" name="Straight Connector 508"/>
                <p:cNvCxnSpPr>
                  <a:stCxn id="506" idx="2"/>
                </p:cNvCxnSpPr>
                <p:nvPr/>
              </p:nvCxnSpPr>
              <p:spPr>
                <a:xfrm flipH="1" flipV="1">
                  <a:off x="3147751" y="4003303"/>
                  <a:ext cx="1588" cy="238602"/>
                </a:xfrm>
                <a:prstGeom prst="line">
                  <a:avLst/>
                </a:prstGeom>
                <a:ln w="3175">
                  <a:solidFill>
                    <a:schemeClr val="tx1"/>
                  </a:solidFill>
                </a:ln>
                <a:effectLst/>
              </p:spPr>
              <p:style>
                <a:lnRef idx="2">
                  <a:schemeClr val="accent1"/>
                </a:lnRef>
                <a:fillRef idx="0">
                  <a:schemeClr val="accent1"/>
                </a:fillRef>
                <a:effectRef idx="1">
                  <a:schemeClr val="accent1"/>
                </a:effectRef>
                <a:fontRef idx="minor">
                  <a:schemeClr val="tx1"/>
                </a:fontRef>
              </p:style>
            </p:cxnSp>
          </p:grpSp>
        </p:grpSp>
      </p:grpSp>
      <p:grpSp>
        <p:nvGrpSpPr>
          <p:cNvPr id="25" name="Group 24"/>
          <p:cNvGrpSpPr>
            <a:grpSpLocks/>
          </p:cNvGrpSpPr>
          <p:nvPr/>
        </p:nvGrpSpPr>
        <p:grpSpPr bwMode="auto">
          <a:xfrm>
            <a:off x="3806826" y="2882901"/>
            <a:ext cx="4437063" cy="1577975"/>
            <a:chOff x="-4267279" y="3655204"/>
            <a:chExt cx="4437063" cy="1578510"/>
          </a:xfrm>
        </p:grpSpPr>
        <p:cxnSp>
          <p:nvCxnSpPr>
            <p:cNvPr id="111" name="Straight Arrow Connector 110"/>
            <p:cNvCxnSpPr/>
            <p:nvPr/>
          </p:nvCxnSpPr>
          <p:spPr bwMode="auto">
            <a:xfrm>
              <a:off x="-4267279" y="4047450"/>
              <a:ext cx="0" cy="422418"/>
            </a:xfrm>
            <a:prstGeom prst="straightConnector1">
              <a:avLst/>
            </a:prstGeom>
            <a:ln w="12700">
              <a:solidFill>
                <a:srgbClr val="CC0000"/>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89" name="Straight Arrow Connector 88"/>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000000">
                  <a:alpha val="37999"/>
                </a:srgbClr>
              </a:outerShdw>
            </a:effectLst>
            <a:extLst>
              <a:ext uri="{909E8E84-426E-40DD-AFC4-6F175D3DCCD1}">
                <a14:hiddenFill xmlns:a14="http://schemas.microsoft.com/office/drawing/2010/main">
                  <a:noFill/>
                </a14:hiddenFill>
              </a:ext>
            </a:extLst>
          </p:spPr>
        </p:cxnSp>
        <p:cxnSp>
          <p:nvCxnSpPr>
            <p:cNvPr id="446" name="Straight Arrow Connector 445"/>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000000">
                  <a:alpha val="37999"/>
                </a:srgbClr>
              </a:outerShdw>
            </a:effectLst>
            <a:extLst>
              <a:ext uri="{909E8E84-426E-40DD-AFC4-6F175D3DCCD1}">
                <a14:hiddenFill xmlns:a14="http://schemas.microsoft.com/office/drawing/2010/main">
                  <a:noFill/>
                </a14:hiddenFill>
              </a:ext>
            </a:extLst>
          </p:spPr>
        </p:cxnSp>
        <p:cxnSp>
          <p:nvCxnSpPr>
            <p:cNvPr id="475" name="Straight Arrow Connector 474"/>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000000">
                  <a:alpha val="37999"/>
                </a:srgbClr>
              </a:outerShdw>
            </a:effectLst>
            <a:extLst>
              <a:ext uri="{909E8E84-426E-40DD-AFC4-6F175D3DCCD1}">
                <a14:hiddenFill xmlns:a14="http://schemas.microsoft.com/office/drawing/2010/main">
                  <a:noFill/>
                </a14:hiddenFill>
              </a:ext>
            </a:extLst>
          </p:spPr>
        </p:cxnSp>
        <p:cxnSp>
          <p:nvCxnSpPr>
            <p:cNvPr id="504" name="Straight Arrow Connector 503"/>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000000">
                  <a:alpha val="37999"/>
                </a:srgbClr>
              </a:outerShdw>
            </a:effectLst>
            <a:extLst>
              <a:ext uri="{909E8E84-426E-40DD-AFC4-6F175D3DCCD1}">
                <a14:hiddenFill xmlns:a14="http://schemas.microsoft.com/office/drawing/2010/main">
                  <a:noFill/>
                </a14:hiddenFill>
              </a:ext>
            </a:extLst>
          </p:spPr>
        </p:cxnSp>
      </p:grpSp>
      <p:sp>
        <p:nvSpPr>
          <p:cNvPr id="47127"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Control Plane</a:t>
            </a:r>
          </a:p>
        </p:txBody>
      </p:sp>
      <p:cxnSp>
        <p:nvCxnSpPr>
          <p:cNvPr id="227" name="Straight Connector 226"/>
          <p:cNvCxnSpPr/>
          <p:nvPr/>
        </p:nvCxnSpPr>
        <p:spPr>
          <a:xfrm flipH="1">
            <a:off x="2806701" y="5802314"/>
            <a:ext cx="1508125" cy="1587"/>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129" name="TextBox 265"/>
          <p:cNvSpPr txBox="1">
            <a:spLocks noChangeArrowheads="1"/>
          </p:cNvSpPr>
          <p:nvPr/>
        </p:nvSpPr>
        <p:spPr bwMode="auto">
          <a:xfrm>
            <a:off x="4722813" y="5473701"/>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1</a:t>
            </a:r>
          </a:p>
        </p:txBody>
      </p:sp>
      <p:sp>
        <p:nvSpPr>
          <p:cNvPr id="47130" name="TextBox 281"/>
          <p:cNvSpPr txBox="1">
            <a:spLocks noChangeArrowheads="1"/>
          </p:cNvSpPr>
          <p:nvPr/>
        </p:nvSpPr>
        <p:spPr bwMode="auto">
          <a:xfrm>
            <a:off x="4897438" y="5761039"/>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a:t>
            </a:r>
          </a:p>
        </p:txBody>
      </p:sp>
      <p:grpSp>
        <p:nvGrpSpPr>
          <p:cNvPr id="47131" name="Group 5"/>
          <p:cNvGrpSpPr>
            <a:grpSpLocks/>
          </p:cNvGrpSpPr>
          <p:nvPr/>
        </p:nvGrpSpPr>
        <p:grpSpPr bwMode="auto">
          <a:xfrm>
            <a:off x="2462214" y="5237164"/>
            <a:ext cx="1616075" cy="524151"/>
            <a:chOff x="-4079003" y="2717403"/>
            <a:chExt cx="1616718" cy="525348"/>
          </a:xfrm>
        </p:grpSpPr>
        <p:sp>
          <p:nvSpPr>
            <p:cNvPr id="47145" name="Rectangle 97"/>
            <p:cNvSpPr>
              <a:spLocks noChangeArrowheads="1"/>
            </p:cNvSpPr>
            <p:nvPr/>
          </p:nvSpPr>
          <p:spPr bwMode="auto">
            <a:xfrm>
              <a:off x="-4052413" y="2965119"/>
              <a:ext cx="1290538" cy="20875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7146" name="Rectangle 98"/>
            <p:cNvSpPr>
              <a:spLocks noChangeArrowheads="1"/>
            </p:cNvSpPr>
            <p:nvPr/>
          </p:nvSpPr>
          <p:spPr bwMode="auto">
            <a:xfrm>
              <a:off x="-4079003" y="2985994"/>
              <a:ext cx="1281675" cy="208750"/>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7147" name="Line 99"/>
            <p:cNvSpPr>
              <a:spLocks noChangeShapeType="1"/>
            </p:cNvSpPr>
            <p:nvPr/>
          </p:nvSpPr>
          <p:spPr bwMode="auto">
            <a:xfrm>
              <a:off x="-2933828" y="3101502"/>
              <a:ext cx="471543" cy="0"/>
            </a:xfrm>
            <a:prstGeom prst="line">
              <a:avLst/>
            </a:prstGeom>
            <a:noFill/>
            <a:ln w="952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7148" name="Rectangle 104"/>
            <p:cNvSpPr>
              <a:spLocks noChangeArrowheads="1"/>
            </p:cNvSpPr>
            <p:nvPr/>
          </p:nvSpPr>
          <p:spPr bwMode="auto">
            <a:xfrm>
              <a:off x="-3377007" y="2988777"/>
              <a:ext cx="476861" cy="210142"/>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7149" name="Text Box 105"/>
            <p:cNvSpPr txBox="1">
              <a:spLocks noChangeArrowheads="1"/>
            </p:cNvSpPr>
            <p:nvPr/>
          </p:nvSpPr>
          <p:spPr bwMode="auto">
            <a:xfrm>
              <a:off x="-3430189" y="2965119"/>
              <a:ext cx="501876" cy="277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200"/>
                <a:t>0111</a:t>
              </a:r>
            </a:p>
          </p:txBody>
        </p:sp>
        <p:sp>
          <p:nvSpPr>
            <p:cNvPr id="47150" name="Line 119"/>
            <p:cNvSpPr>
              <a:spLocks noChangeShapeType="1"/>
            </p:cNvSpPr>
            <p:nvPr/>
          </p:nvSpPr>
          <p:spPr bwMode="auto">
            <a:xfrm>
              <a:off x="-3621642" y="2717403"/>
              <a:ext cx="405953" cy="30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47132" name="Freeform 120"/>
          <p:cNvSpPr>
            <a:spLocks/>
          </p:cNvSpPr>
          <p:nvPr/>
        </p:nvSpPr>
        <p:spPr bwMode="auto">
          <a:xfrm>
            <a:off x="4017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7133" name="Group 357"/>
          <p:cNvGrpSpPr>
            <a:grpSpLocks/>
          </p:cNvGrpSpPr>
          <p:nvPr/>
        </p:nvGrpSpPr>
        <p:grpSpPr bwMode="auto">
          <a:xfrm>
            <a:off x="4238625" y="5659439"/>
            <a:ext cx="565150" cy="293687"/>
            <a:chOff x="1871277" y="1576300"/>
            <a:chExt cx="1128371" cy="437861"/>
          </a:xfrm>
        </p:grpSpPr>
        <p:sp>
          <p:nvSpPr>
            <p:cNvPr id="359" name="Oval 358"/>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60" name="Rectangle 359"/>
            <p:cNvSpPr/>
            <p:nvPr/>
          </p:nvSpPr>
          <p:spPr bwMode="auto">
            <a:xfrm>
              <a:off x="1871277" y="1739610"/>
              <a:ext cx="1128371" cy="115975"/>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61" name="Oval 360"/>
            <p:cNvSpPr>
              <a:spLocks noChangeArrowheads="1"/>
            </p:cNvSpPr>
            <p:nvPr/>
          </p:nvSpPr>
          <p:spPr bwMode="auto">
            <a:xfrm flipV="1">
              <a:off x="1871277" y="1576300"/>
              <a:ext cx="1125202" cy="319520"/>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62" name="Freeform 361"/>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63" name="Freeform 362"/>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4" name="Freeform 363"/>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5" name="Freeform 364"/>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66" name="Straight Connector 365"/>
            <p:cNvCxnSpPr>
              <a:cxnSpLocks noChangeShapeType="1"/>
              <a:endCxn id="361" idx="2"/>
            </p:cNvCxnSpPr>
            <p:nvPr/>
          </p:nvCxnSpPr>
          <p:spPr bwMode="auto">
            <a:xfrm flipH="1" flipV="1">
              <a:off x="1871277" y="1737244"/>
              <a:ext cx="3171" cy="1230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67" name="Straight Connector 366"/>
            <p:cNvCxnSpPr>
              <a:cxnSpLocks noChangeShapeType="1"/>
            </p:cNvCxnSpPr>
            <p:nvPr/>
          </p:nvCxnSpPr>
          <p:spPr bwMode="auto">
            <a:xfrm flipH="1" flipV="1">
              <a:off x="2996479" y="1734876"/>
              <a:ext cx="3169" cy="1230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47134" name="TextBox 6"/>
          <p:cNvSpPr txBox="1">
            <a:spLocks noChangeArrowheads="1"/>
          </p:cNvSpPr>
          <p:nvPr/>
        </p:nvSpPr>
        <p:spPr bwMode="auto">
          <a:xfrm>
            <a:off x="1720851" y="4903789"/>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values in arriving </a:t>
            </a:r>
          </a:p>
          <a:p>
            <a:r>
              <a:rPr lang="en-US" altLang="x-none" sz="1400"/>
              <a:t>packet header</a:t>
            </a:r>
            <a:endParaRPr lang="en-US" altLang="x-none" sz="1800"/>
          </a:p>
        </p:txBody>
      </p:sp>
      <p:sp>
        <p:nvSpPr>
          <p:cNvPr id="47135" name="TextBox 282"/>
          <p:cNvSpPr txBox="1">
            <a:spLocks noChangeArrowheads="1"/>
          </p:cNvSpPr>
          <p:nvPr/>
        </p:nvSpPr>
        <p:spPr bwMode="auto">
          <a:xfrm>
            <a:off x="4592638" y="5862639"/>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3</a:t>
            </a:r>
          </a:p>
        </p:txBody>
      </p:sp>
    </p:spTree>
    <p:extLst>
      <p:ext uri="{BB962C8B-B14F-4D97-AF65-F5344CB8AC3E}">
        <p14:creationId xmlns:p14="http://schemas.microsoft.com/office/powerpoint/2010/main" val="730111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down)">
                                      <p:cBhvr>
                                        <p:cTn id="7" dur="10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dissolve">
                                      <p:cBhvr>
                                        <p:cTn id="12" dur="500"/>
                                        <p:tgtEl>
                                          <p:spTgt spid="2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29"/>
                                        </p:tgtEl>
                                        <p:attrNameLst>
                                          <p:attrName>style.visibility</p:attrName>
                                        </p:attrNameLst>
                                      </p:cBhvr>
                                      <p:to>
                                        <p:strVal val="visible"/>
                                      </p:to>
                                    </p:set>
                                    <p:animEffect transition="in" filter="dissolve">
                                      <p:cBhvr>
                                        <p:cTn id="17" dur="500"/>
                                        <p:tgtEl>
                                          <p:spTgt spid="22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wipe(up)">
                                      <p:cBhvr>
                                        <p:cTn id="22" dur="500"/>
                                        <p:tgtEl>
                                          <p:spTgt spid="2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dissolve">
                                      <p:cBhvr>
                                        <p:cTn id="2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a:grpSpLocks/>
          </p:cNvGrpSpPr>
          <p:nvPr/>
        </p:nvGrpSpPr>
        <p:grpSpPr bwMode="auto">
          <a:xfrm>
            <a:off x="2978150" y="2020888"/>
            <a:ext cx="6027738" cy="1439862"/>
            <a:chOff x="1492879" y="2061336"/>
            <a:chExt cx="6027737" cy="1440135"/>
          </a:xfrm>
        </p:grpSpPr>
        <p:sp>
          <p:nvSpPr>
            <p:cNvPr id="388" name="Rectangle 387"/>
            <p:cNvSpPr/>
            <p:nvPr/>
          </p:nvSpPr>
          <p:spPr bwMode="auto">
            <a:xfrm>
              <a:off x="1929442" y="2064512"/>
              <a:ext cx="5043486" cy="1017780"/>
            </a:xfrm>
            <a:prstGeom prst="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6" name="Freeform 395"/>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a:gsLst>
                <a:gs pos="0">
                  <a:schemeClr val="bg1">
                    <a:lumMod val="95000"/>
                  </a:schemeClr>
                </a:gs>
                <a:gs pos="100000">
                  <a:schemeClr val="accent6">
                    <a:lumMod val="20000"/>
                    <a:lumOff val="80000"/>
                  </a:schemeClr>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sp>
          <p:nvSpPr>
            <p:cNvPr id="398" name="Freeform 397"/>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a:gsLst>
                <a:gs pos="0">
                  <a:schemeClr val="accent6">
                    <a:lumMod val="20000"/>
                    <a:lumOff val="80000"/>
                  </a:schemeClr>
                </a:gs>
                <a:gs pos="100000">
                  <a:schemeClr val="bg1"/>
                </a:gs>
              </a:gsLst>
              <a:lin ang="108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p>
          </p:txBody>
        </p:sp>
        <p:grpSp>
          <p:nvGrpSpPr>
            <p:cNvPr id="48421" name="Group 950"/>
            <p:cNvGrpSpPr>
              <a:grpSpLocks/>
            </p:cNvGrpSpPr>
            <p:nvPr/>
          </p:nvGrpSpPr>
          <p:grpSpPr bwMode="auto">
            <a:xfrm>
              <a:off x="1492879" y="2820676"/>
              <a:ext cx="338137" cy="653816"/>
              <a:chOff x="4140" y="429"/>
              <a:chExt cx="1425" cy="2396"/>
            </a:xfrm>
          </p:grpSpPr>
          <p:sp>
            <p:nvSpPr>
              <p:cNvPr id="48455" name="Freeform 951"/>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56"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57" name="Freeform 953"/>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58" name="Freeform 954"/>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59"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8460" name="Group 956"/>
              <p:cNvGrpSpPr>
                <a:grpSpLocks/>
              </p:cNvGrpSpPr>
              <p:nvPr/>
            </p:nvGrpSpPr>
            <p:grpSpPr bwMode="auto">
              <a:xfrm>
                <a:off x="4749" y="668"/>
                <a:ext cx="581" cy="145"/>
                <a:chOff x="614" y="2568"/>
                <a:chExt cx="725" cy="139"/>
              </a:xfrm>
            </p:grpSpPr>
            <p:sp>
              <p:nvSpPr>
                <p:cNvPr id="48485"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86"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61"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8462" name="Group 960"/>
              <p:cNvGrpSpPr>
                <a:grpSpLocks/>
              </p:cNvGrpSpPr>
              <p:nvPr/>
            </p:nvGrpSpPr>
            <p:grpSpPr bwMode="auto">
              <a:xfrm>
                <a:off x="4747" y="994"/>
                <a:ext cx="581" cy="134"/>
                <a:chOff x="614" y="2568"/>
                <a:chExt cx="725" cy="139"/>
              </a:xfrm>
            </p:grpSpPr>
            <p:sp>
              <p:nvSpPr>
                <p:cNvPr id="48483"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84"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63"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64"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8465" name="Group 965"/>
              <p:cNvGrpSpPr>
                <a:grpSpLocks/>
              </p:cNvGrpSpPr>
              <p:nvPr/>
            </p:nvGrpSpPr>
            <p:grpSpPr bwMode="auto">
              <a:xfrm>
                <a:off x="4735" y="1627"/>
                <a:ext cx="582" cy="151"/>
                <a:chOff x="614" y="2568"/>
                <a:chExt cx="725" cy="139"/>
              </a:xfrm>
            </p:grpSpPr>
            <p:sp>
              <p:nvSpPr>
                <p:cNvPr id="48481"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82"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66" name="Freeform 968"/>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8467" name="Group 969"/>
              <p:cNvGrpSpPr>
                <a:grpSpLocks/>
              </p:cNvGrpSpPr>
              <p:nvPr/>
            </p:nvGrpSpPr>
            <p:grpSpPr bwMode="auto">
              <a:xfrm>
                <a:off x="4739" y="1327"/>
                <a:ext cx="582" cy="139"/>
                <a:chOff x="614" y="2568"/>
                <a:chExt cx="725" cy="139"/>
              </a:xfrm>
            </p:grpSpPr>
            <p:sp>
              <p:nvSpPr>
                <p:cNvPr id="48479"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80"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68"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69" name="Freeform 973"/>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70" name="Freeform 974"/>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71"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72" name="Freeform 976"/>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73"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74"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75"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76"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48477"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78"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48422" name="Group 950"/>
            <p:cNvGrpSpPr>
              <a:grpSpLocks/>
            </p:cNvGrpSpPr>
            <p:nvPr/>
          </p:nvGrpSpPr>
          <p:grpSpPr bwMode="auto">
            <a:xfrm>
              <a:off x="7182479" y="2847655"/>
              <a:ext cx="338137" cy="653816"/>
              <a:chOff x="4140" y="429"/>
              <a:chExt cx="1425" cy="2396"/>
            </a:xfrm>
          </p:grpSpPr>
          <p:sp>
            <p:nvSpPr>
              <p:cNvPr id="48423" name="Freeform 951"/>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24" name="Rectangle 952"/>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25" name="Freeform 953"/>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26" name="Freeform 954"/>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27" name="Rectangle 955"/>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8428" name="Group 956"/>
              <p:cNvGrpSpPr>
                <a:grpSpLocks/>
              </p:cNvGrpSpPr>
              <p:nvPr/>
            </p:nvGrpSpPr>
            <p:grpSpPr bwMode="auto">
              <a:xfrm>
                <a:off x="4749" y="668"/>
                <a:ext cx="581" cy="145"/>
                <a:chOff x="614" y="2568"/>
                <a:chExt cx="725" cy="139"/>
              </a:xfrm>
            </p:grpSpPr>
            <p:sp>
              <p:nvSpPr>
                <p:cNvPr id="48453" name="AutoShape 957"/>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54" name="AutoShape 958"/>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29" name="Rectangle 959"/>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8430" name="Group 960"/>
              <p:cNvGrpSpPr>
                <a:grpSpLocks/>
              </p:cNvGrpSpPr>
              <p:nvPr/>
            </p:nvGrpSpPr>
            <p:grpSpPr bwMode="auto">
              <a:xfrm>
                <a:off x="4747" y="994"/>
                <a:ext cx="581" cy="134"/>
                <a:chOff x="614" y="2568"/>
                <a:chExt cx="725" cy="139"/>
              </a:xfrm>
            </p:grpSpPr>
            <p:sp>
              <p:nvSpPr>
                <p:cNvPr id="48451" name="AutoShape 961"/>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52" name="AutoShape 962"/>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31" name="Rectangle 963"/>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32" name="Rectangle 964"/>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nvGrpSpPr>
              <p:cNvPr id="48433" name="Group 965"/>
              <p:cNvGrpSpPr>
                <a:grpSpLocks/>
              </p:cNvGrpSpPr>
              <p:nvPr/>
            </p:nvGrpSpPr>
            <p:grpSpPr bwMode="auto">
              <a:xfrm>
                <a:off x="4735" y="1627"/>
                <a:ext cx="582" cy="151"/>
                <a:chOff x="614" y="2568"/>
                <a:chExt cx="725" cy="139"/>
              </a:xfrm>
            </p:grpSpPr>
            <p:sp>
              <p:nvSpPr>
                <p:cNvPr id="48449" name="AutoShape 966"/>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50" name="AutoShape 967"/>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34" name="Freeform 968"/>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8435" name="Group 969"/>
              <p:cNvGrpSpPr>
                <a:grpSpLocks/>
              </p:cNvGrpSpPr>
              <p:nvPr/>
            </p:nvGrpSpPr>
            <p:grpSpPr bwMode="auto">
              <a:xfrm>
                <a:off x="4739" y="1327"/>
                <a:ext cx="582" cy="139"/>
                <a:chOff x="614" y="2568"/>
                <a:chExt cx="725" cy="139"/>
              </a:xfrm>
            </p:grpSpPr>
            <p:sp>
              <p:nvSpPr>
                <p:cNvPr id="48447" name="AutoShape 970"/>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48" name="AutoShape 971"/>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48436" name="Rectangle 972"/>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37" name="Freeform 973"/>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38" name="Freeform 974"/>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39" name="Oval 975"/>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40" name="Freeform 976"/>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441" name="AutoShape 977"/>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42" name="AutoShape 978"/>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43" name="Oval 979"/>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44" name="Oval 980"/>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800">
                  <a:solidFill>
                    <a:srgbClr val="FF0000"/>
                  </a:solidFill>
                </a:endParaRPr>
              </a:p>
            </p:txBody>
          </p:sp>
          <p:sp>
            <p:nvSpPr>
              <p:cNvPr id="48445" name="Oval 981"/>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446" name="Rectangle 982"/>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sp>
        <p:nvSpPr>
          <p:cNvPr id="48130" name="Freeform 2"/>
          <p:cNvSpPr>
            <a:spLocks/>
          </p:cNvSpPr>
          <p:nvPr/>
        </p:nvSpPr>
        <p:spPr bwMode="auto">
          <a:xfrm>
            <a:off x="4116389" y="574992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cxnSp>
        <p:nvCxnSpPr>
          <p:cNvPr id="148" name="Straight Connector 147"/>
          <p:cNvCxnSpPr/>
          <p:nvPr/>
        </p:nvCxnSpPr>
        <p:spPr>
          <a:xfrm flipV="1">
            <a:off x="4786314" y="5900738"/>
            <a:ext cx="1316037" cy="13176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4675188" y="6088063"/>
            <a:ext cx="2259012" cy="29845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4687889" y="6192839"/>
            <a:ext cx="714375" cy="27622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7" name="Straight Connector 156"/>
          <p:cNvCxnSpPr/>
          <p:nvPr/>
        </p:nvCxnSpPr>
        <p:spPr>
          <a:xfrm flipV="1">
            <a:off x="5705476" y="6386513"/>
            <a:ext cx="1247775" cy="8255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9" name="Straight Connector 158"/>
          <p:cNvCxnSpPr/>
          <p:nvPr/>
        </p:nvCxnSpPr>
        <p:spPr>
          <a:xfrm>
            <a:off x="6365876" y="5934076"/>
            <a:ext cx="1057275" cy="12382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1" name="Straight Connector 160"/>
          <p:cNvCxnSpPr/>
          <p:nvPr/>
        </p:nvCxnSpPr>
        <p:spPr>
          <a:xfrm flipV="1">
            <a:off x="5649913" y="6088063"/>
            <a:ext cx="1790700" cy="29845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flipV="1">
            <a:off x="6977063" y="6116639"/>
            <a:ext cx="588962" cy="26987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119814" y="5900739"/>
            <a:ext cx="814387" cy="40163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8261" name="Group 48260"/>
          <p:cNvGrpSpPr>
            <a:grpSpLocks/>
          </p:cNvGrpSpPr>
          <p:nvPr/>
        </p:nvGrpSpPr>
        <p:grpSpPr bwMode="auto">
          <a:xfrm>
            <a:off x="3049588" y="3003550"/>
            <a:ext cx="6978650" cy="1102530"/>
            <a:chOff x="1526216" y="3003498"/>
            <a:chExt cx="6978041" cy="1102529"/>
          </a:xfrm>
        </p:grpSpPr>
        <p:sp>
          <p:nvSpPr>
            <p:cNvPr id="48415" name="TextBox 399"/>
            <p:cNvSpPr txBox="1">
              <a:spLocks noChangeArrowheads="1"/>
            </p:cNvSpPr>
            <p:nvPr/>
          </p:nvSpPr>
          <p:spPr bwMode="auto">
            <a:xfrm>
              <a:off x="7700832" y="3628973"/>
              <a:ext cx="622232"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63"/>
                </a:lnSpc>
              </a:pPr>
              <a:r>
                <a:rPr lang="en-US" altLang="x-none" sz="1400"/>
                <a:t>data</a:t>
              </a:r>
            </a:p>
            <a:p>
              <a:pPr algn="ctr">
                <a:lnSpc>
                  <a:spcPts val="1463"/>
                </a:lnSpc>
              </a:pPr>
              <a:r>
                <a:rPr lang="en-US" altLang="x-none" sz="1400"/>
                <a:t>plane</a:t>
              </a:r>
            </a:p>
          </p:txBody>
        </p:sp>
        <p:sp>
          <p:nvSpPr>
            <p:cNvPr id="48416" name="TextBox 400"/>
            <p:cNvSpPr txBox="1">
              <a:spLocks noChangeArrowheads="1"/>
            </p:cNvSpPr>
            <p:nvPr/>
          </p:nvSpPr>
          <p:spPr bwMode="auto">
            <a:xfrm>
              <a:off x="7722580" y="3003498"/>
              <a:ext cx="721609" cy="477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63"/>
                </a:lnSpc>
              </a:pPr>
              <a:r>
                <a:rPr lang="en-US" altLang="x-none" sz="1400"/>
                <a:t>control</a:t>
              </a:r>
            </a:p>
            <a:p>
              <a:pPr algn="ctr">
                <a:lnSpc>
                  <a:spcPts val="1463"/>
                </a:lnSpc>
              </a:pPr>
              <a:r>
                <a:rPr lang="en-US" altLang="x-none" sz="1400"/>
                <a:t>plane</a:t>
              </a:r>
            </a:p>
          </p:txBody>
        </p:sp>
        <p:cxnSp>
          <p:nvCxnSpPr>
            <p:cNvPr id="302" name="Straight Connector 301"/>
            <p:cNvCxnSpPr/>
            <p:nvPr/>
          </p:nvCxnSpPr>
          <p:spPr bwMode="auto">
            <a:xfrm flipV="1">
              <a:off x="1526216" y="3579760"/>
              <a:ext cx="6978041" cy="11112"/>
            </a:xfrm>
            <a:prstGeom prst="line">
              <a:avLst/>
            </a:prstGeom>
            <a:ln w="254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grpSp>
        <p:nvGrpSpPr>
          <p:cNvPr id="27" name="Group 26"/>
          <p:cNvGrpSpPr>
            <a:grpSpLocks/>
          </p:cNvGrpSpPr>
          <p:nvPr/>
        </p:nvGrpSpPr>
        <p:grpSpPr bwMode="auto">
          <a:xfrm>
            <a:off x="3960814" y="2735264"/>
            <a:ext cx="4295775" cy="320675"/>
            <a:chOff x="2433511" y="2792111"/>
            <a:chExt cx="4296530" cy="320561"/>
          </a:xfrm>
        </p:grpSpPr>
        <p:grpSp>
          <p:nvGrpSpPr>
            <p:cNvPr id="48390" name="Group 401"/>
            <p:cNvGrpSpPr>
              <a:grpSpLocks/>
            </p:cNvGrpSpPr>
            <p:nvPr/>
          </p:nvGrpSpPr>
          <p:grpSpPr bwMode="auto">
            <a:xfrm>
              <a:off x="2433511" y="2794083"/>
              <a:ext cx="349250" cy="317387"/>
              <a:chOff x="2931664" y="3912603"/>
              <a:chExt cx="430450" cy="329314"/>
            </a:xfrm>
          </p:grpSpPr>
          <p:sp>
            <p:nvSpPr>
              <p:cNvPr id="403" name="Rectangle 402"/>
              <p:cNvSpPr/>
              <p:nvPr/>
            </p:nvSpPr>
            <p:spPr>
              <a:xfrm>
                <a:off x="2937534" y="3912203"/>
                <a:ext cx="424655" cy="329314"/>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04" name="Straight Connector 403"/>
              <p:cNvCxnSpPr/>
              <p:nvPr/>
            </p:nvCxnSpPr>
            <p:spPr>
              <a:xfrm>
                <a:off x="2931664" y="4004411"/>
                <a:ext cx="424654"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p:cNvCxnSpPr/>
              <p:nvPr/>
            </p:nvCxnSpPr>
            <p:spPr>
              <a:xfrm>
                <a:off x="2931664" y="4066980"/>
                <a:ext cx="424654"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p:cNvCxnSpPr>
                <a:stCxn id="403" idx="2"/>
              </p:cNvCxnSpPr>
              <p:nvPr/>
            </p:nvCxnSpPr>
            <p:spPr>
              <a:xfrm flipH="1" flipV="1">
                <a:off x="3148883" y="4004411"/>
                <a:ext cx="0" cy="237106"/>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391" name="Group 406"/>
            <p:cNvGrpSpPr>
              <a:grpSpLocks/>
            </p:cNvGrpSpPr>
            <p:nvPr/>
          </p:nvGrpSpPr>
          <p:grpSpPr bwMode="auto">
            <a:xfrm>
              <a:off x="3348666" y="2792111"/>
              <a:ext cx="350838" cy="317387"/>
              <a:chOff x="2931664" y="3912603"/>
              <a:chExt cx="430450" cy="329314"/>
            </a:xfrm>
          </p:grpSpPr>
          <p:sp>
            <p:nvSpPr>
              <p:cNvPr id="408" name="Rectangle 407"/>
              <p:cNvSpPr/>
              <p:nvPr/>
            </p:nvSpPr>
            <p:spPr>
              <a:xfrm>
                <a:off x="2936779" y="3912603"/>
                <a:ext cx="424681" cy="329314"/>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09" name="Straight Connector 408"/>
              <p:cNvCxnSpPr/>
              <p:nvPr/>
            </p:nvCxnSpPr>
            <p:spPr>
              <a:xfrm>
                <a:off x="2930935" y="4004811"/>
                <a:ext cx="424681"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10" name="Straight Connector 409"/>
              <p:cNvCxnSpPr/>
              <p:nvPr/>
            </p:nvCxnSpPr>
            <p:spPr>
              <a:xfrm>
                <a:off x="2930935" y="4067381"/>
                <a:ext cx="424681"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11" name="Straight Connector 410"/>
              <p:cNvCxnSpPr>
                <a:stCxn id="408" idx="2"/>
              </p:cNvCxnSpPr>
              <p:nvPr/>
            </p:nvCxnSpPr>
            <p:spPr>
              <a:xfrm flipH="1" flipV="1">
                <a:off x="3147171" y="4004811"/>
                <a:ext cx="1949" cy="237106"/>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392" name="Group 411"/>
            <p:cNvGrpSpPr>
              <a:grpSpLocks/>
            </p:cNvGrpSpPr>
            <p:nvPr/>
          </p:nvGrpSpPr>
          <p:grpSpPr bwMode="auto">
            <a:xfrm>
              <a:off x="4182104" y="2792111"/>
              <a:ext cx="350837" cy="317387"/>
              <a:chOff x="2931664" y="3912603"/>
              <a:chExt cx="430450" cy="329314"/>
            </a:xfrm>
          </p:grpSpPr>
          <p:sp>
            <p:nvSpPr>
              <p:cNvPr id="413" name="Rectangle 412"/>
              <p:cNvSpPr/>
              <p:nvPr/>
            </p:nvSpPr>
            <p:spPr>
              <a:xfrm>
                <a:off x="2936958" y="3912603"/>
                <a:ext cx="424682" cy="329314"/>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14" name="Straight Connector 413"/>
              <p:cNvCxnSpPr/>
              <p:nvPr/>
            </p:nvCxnSpPr>
            <p:spPr>
              <a:xfrm>
                <a:off x="2931113" y="4004811"/>
                <a:ext cx="424682"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15" name="Straight Connector 414"/>
              <p:cNvCxnSpPr/>
              <p:nvPr/>
            </p:nvCxnSpPr>
            <p:spPr>
              <a:xfrm>
                <a:off x="2931113" y="4067381"/>
                <a:ext cx="424682"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16" name="Straight Connector 415"/>
              <p:cNvCxnSpPr>
                <a:stCxn id="413" idx="2"/>
              </p:cNvCxnSpPr>
              <p:nvPr/>
            </p:nvCxnSpPr>
            <p:spPr>
              <a:xfrm flipH="1" flipV="1">
                <a:off x="3147351" y="4004811"/>
                <a:ext cx="1947" cy="237106"/>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393" name="Group 416"/>
            <p:cNvGrpSpPr>
              <a:grpSpLocks/>
            </p:cNvGrpSpPr>
            <p:nvPr/>
          </p:nvGrpSpPr>
          <p:grpSpPr bwMode="auto">
            <a:xfrm>
              <a:off x="5374316" y="2795285"/>
              <a:ext cx="349250" cy="317387"/>
              <a:chOff x="2931664" y="3912603"/>
              <a:chExt cx="430450" cy="329314"/>
            </a:xfrm>
          </p:grpSpPr>
          <p:sp>
            <p:nvSpPr>
              <p:cNvPr id="418" name="Rectangle 417"/>
              <p:cNvSpPr/>
              <p:nvPr/>
            </p:nvSpPr>
            <p:spPr>
              <a:xfrm>
                <a:off x="2937241" y="3912603"/>
                <a:ext cx="424655" cy="329314"/>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19" name="Straight Connector 418"/>
              <p:cNvCxnSpPr/>
              <p:nvPr/>
            </p:nvCxnSpPr>
            <p:spPr>
              <a:xfrm>
                <a:off x="2931371" y="4004811"/>
                <a:ext cx="424654"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20" name="Straight Connector 419"/>
              <p:cNvCxnSpPr/>
              <p:nvPr/>
            </p:nvCxnSpPr>
            <p:spPr>
              <a:xfrm>
                <a:off x="2931371" y="4067381"/>
                <a:ext cx="424654"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21" name="Straight Connector 420"/>
              <p:cNvCxnSpPr>
                <a:stCxn id="418" idx="2"/>
              </p:cNvCxnSpPr>
              <p:nvPr/>
            </p:nvCxnSpPr>
            <p:spPr>
              <a:xfrm flipH="1" flipV="1">
                <a:off x="3148590" y="4004811"/>
                <a:ext cx="0" cy="237106"/>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394" name="Group 421"/>
            <p:cNvGrpSpPr>
              <a:grpSpLocks/>
            </p:cNvGrpSpPr>
            <p:nvPr/>
          </p:nvGrpSpPr>
          <p:grpSpPr bwMode="auto">
            <a:xfrm>
              <a:off x="6379204" y="2792111"/>
              <a:ext cx="350837" cy="317387"/>
              <a:chOff x="2931664" y="3912603"/>
              <a:chExt cx="430450" cy="329314"/>
            </a:xfrm>
          </p:grpSpPr>
          <p:sp>
            <p:nvSpPr>
              <p:cNvPr id="423" name="Rectangle 422"/>
              <p:cNvSpPr/>
              <p:nvPr/>
            </p:nvSpPr>
            <p:spPr>
              <a:xfrm>
                <a:off x="2937432" y="3912603"/>
                <a:ext cx="424682" cy="329314"/>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424" name="Straight Connector 423"/>
              <p:cNvCxnSpPr/>
              <p:nvPr/>
            </p:nvCxnSpPr>
            <p:spPr>
              <a:xfrm>
                <a:off x="2931587" y="4004811"/>
                <a:ext cx="424682"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25" name="Straight Connector 424"/>
              <p:cNvCxnSpPr/>
              <p:nvPr/>
            </p:nvCxnSpPr>
            <p:spPr>
              <a:xfrm>
                <a:off x="2931587" y="4067381"/>
                <a:ext cx="424682"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426" name="Straight Connector 425"/>
              <p:cNvCxnSpPr>
                <a:stCxn id="423" idx="2"/>
              </p:cNvCxnSpPr>
              <p:nvPr/>
            </p:nvCxnSpPr>
            <p:spPr>
              <a:xfrm flipH="1" flipV="1">
                <a:off x="3147825" y="4004811"/>
                <a:ext cx="1947" cy="237106"/>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grpSp>
        <p:nvGrpSpPr>
          <p:cNvPr id="48260" name="Group 48259"/>
          <p:cNvGrpSpPr>
            <a:grpSpLocks/>
          </p:cNvGrpSpPr>
          <p:nvPr/>
        </p:nvGrpSpPr>
        <p:grpSpPr bwMode="auto">
          <a:xfrm>
            <a:off x="3379788" y="3709989"/>
            <a:ext cx="5211762" cy="2740025"/>
            <a:chOff x="1856416" y="3709935"/>
            <a:chExt cx="5211763" cy="2739614"/>
          </a:xfrm>
        </p:grpSpPr>
        <p:sp>
          <p:nvSpPr>
            <p:cNvPr id="268" name="Freeform 267"/>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a:gsLst>
                <a:gs pos="0">
                  <a:schemeClr val="bg1">
                    <a:lumMod val="9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2" name="Freeform 271"/>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3" name="Freeform 272"/>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4" name="Freeform 273"/>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275" name="Freeform 274"/>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a:gsLst>
                <a:gs pos="0">
                  <a:schemeClr val="bg1">
                    <a:lumMod val="95000"/>
                    <a:alpha val="55000"/>
                  </a:schemeClr>
                </a:gs>
                <a:gs pos="100000">
                  <a:schemeClr val="bg1">
                    <a:lumMod val="75000"/>
                  </a:schemeClr>
                </a:gs>
              </a:gsLst>
            </a:gradFill>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48277" name="Group 28"/>
            <p:cNvGrpSpPr>
              <a:grpSpLocks/>
            </p:cNvGrpSpPr>
            <p:nvPr/>
          </p:nvGrpSpPr>
          <p:grpSpPr bwMode="auto">
            <a:xfrm>
              <a:off x="1856416" y="3709935"/>
              <a:ext cx="1049338" cy="1739900"/>
              <a:chOff x="1856416" y="3709935"/>
              <a:chExt cx="1049338" cy="1739900"/>
            </a:xfrm>
          </p:grpSpPr>
          <p:sp>
            <p:nvSpPr>
              <p:cNvPr id="496" name="Rectangle 495"/>
              <p:cNvSpPr/>
              <p:nvPr/>
            </p:nvSpPr>
            <p:spPr bwMode="auto">
              <a:xfrm rot="10800000">
                <a:off x="1867528" y="3957548"/>
                <a:ext cx="1027113" cy="611095"/>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nvGrpSpPr>
              <p:cNvPr id="48371" name="Group 498"/>
              <p:cNvGrpSpPr>
                <a:grpSpLocks/>
              </p:cNvGrpSpPr>
              <p:nvPr/>
            </p:nvGrpSpPr>
            <p:grpSpPr bwMode="auto">
              <a:xfrm>
                <a:off x="1858805" y="5088863"/>
                <a:ext cx="1035373" cy="360972"/>
                <a:chOff x="4128636" y="3606589"/>
                <a:chExt cx="568145" cy="338667"/>
              </a:xfrm>
            </p:grpSpPr>
            <p:sp>
              <p:nvSpPr>
                <p:cNvPr id="515" name="Oval 514"/>
                <p:cNvSpPr/>
                <p:nvPr/>
              </p:nvSpPr>
              <p:spPr>
                <a:xfrm>
                  <a:off x="4129067" y="3720144"/>
                  <a:ext cx="567968" cy="224867"/>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16" name="Rectangle 515"/>
                <p:cNvSpPr/>
                <p:nvPr/>
              </p:nvSpPr>
              <p:spPr>
                <a:xfrm>
                  <a:off x="4129067" y="3720144"/>
                  <a:ext cx="567968" cy="111689"/>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17" name="Oval 516"/>
                <p:cNvSpPr/>
                <p:nvPr/>
              </p:nvSpPr>
              <p:spPr>
                <a:xfrm>
                  <a:off x="4129067" y="3606966"/>
                  <a:ext cx="567968" cy="224867"/>
                </a:xfrm>
                <a:prstGeom prst="ellipse">
                  <a:avLst/>
                </a:prstGeom>
                <a:solidFill>
                  <a:schemeClr val="accent2">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18" name="Straight Connector 517"/>
                <p:cNvCxnSpPr/>
                <p:nvPr/>
              </p:nvCxnSpPr>
              <p:spPr>
                <a:xfrm>
                  <a:off x="4697035" y="3720144"/>
                  <a:ext cx="0" cy="111689"/>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p:cNvCxnSpPr/>
                <p:nvPr/>
              </p:nvCxnSpPr>
              <p:spPr>
                <a:xfrm>
                  <a:off x="4129067" y="3720144"/>
                  <a:ext cx="0" cy="111689"/>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00" name="Rectangle 499"/>
              <p:cNvSpPr/>
              <p:nvPr/>
            </p:nvSpPr>
            <p:spPr bwMode="auto">
              <a:xfrm>
                <a:off x="1877053" y="4705148"/>
                <a:ext cx="1028700" cy="522210"/>
              </a:xfrm>
              <a:prstGeom prst="rect">
                <a:avLst/>
              </a:prstGeom>
              <a:gradFill>
                <a:gsLst>
                  <a:gs pos="0">
                    <a:schemeClr val="accent2">
                      <a:lumMod val="60000"/>
                      <a:lumOff val="40000"/>
                      <a:alpha val="62000"/>
                    </a:schemeClr>
                  </a:gs>
                  <a:gs pos="54000">
                    <a:schemeClr val="accent2">
                      <a:lumMod val="40000"/>
                      <a:lumOff val="6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02" name="Straight Connector 501"/>
              <p:cNvCxnSpPr/>
              <p:nvPr/>
            </p:nvCxnSpPr>
            <p:spPr bwMode="auto">
              <a:xfrm>
                <a:off x="1861178" y="3981356"/>
                <a:ext cx="17463" cy="1301555"/>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03" name="Straight Connector 502"/>
              <p:cNvCxnSpPr/>
              <p:nvPr/>
            </p:nvCxnSpPr>
            <p:spPr bwMode="auto">
              <a:xfrm flipH="1">
                <a:off x="2894641" y="3971833"/>
                <a:ext cx="6350" cy="1269810"/>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75" name="Group 504"/>
              <p:cNvGrpSpPr>
                <a:grpSpLocks/>
              </p:cNvGrpSpPr>
              <p:nvPr/>
            </p:nvGrpSpPr>
            <p:grpSpPr bwMode="auto">
              <a:xfrm>
                <a:off x="1856416" y="3709935"/>
                <a:ext cx="1044712" cy="399063"/>
                <a:chOff x="2183302" y="1574638"/>
                <a:chExt cx="1200154" cy="430218"/>
              </a:xfrm>
            </p:grpSpPr>
            <p:sp>
              <p:nvSpPr>
                <p:cNvPr id="506" name="Oval 505"/>
                <p:cNvSpPr/>
                <p:nvPr/>
              </p:nvSpPr>
              <p:spPr bwMode="auto">
                <a:xfrm flipV="1">
                  <a:off x="2185125" y="1689286"/>
                  <a:ext cx="1196349" cy="314857"/>
                </a:xfrm>
                <a:prstGeom prst="ellipse">
                  <a:avLst/>
                </a:prstGeom>
                <a:gradFill flip="none" rotWithShape="1">
                  <a:gsLst>
                    <a:gs pos="0">
                      <a:schemeClr val="accent2">
                        <a:lumMod val="75000"/>
                      </a:schemeClr>
                    </a:gs>
                    <a:gs pos="31000">
                      <a:schemeClr val="accent2">
                        <a:lumMod val="60000"/>
                        <a:lumOff val="40000"/>
                      </a:schemeClr>
                    </a:gs>
                    <a:gs pos="100000">
                      <a:schemeClr val="accent2">
                        <a:lumMod val="20000"/>
                        <a:lumOff val="80000"/>
                      </a:schemeClr>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507" name="Rectangle 506"/>
                <p:cNvSpPr/>
                <p:nvPr/>
              </p:nvSpPr>
              <p:spPr bwMode="auto">
                <a:xfrm>
                  <a:off x="2183302" y="1735489"/>
                  <a:ext cx="1198172" cy="112938"/>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08" name="Oval 507"/>
                <p:cNvSpPr>
                  <a:spLocks noChangeArrowheads="1"/>
                </p:cNvSpPr>
                <p:nvPr/>
              </p:nvSpPr>
              <p:spPr bwMode="auto">
                <a:xfrm flipV="1">
                  <a:off x="2183302" y="1574638"/>
                  <a:ext cx="1196349" cy="314857"/>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509" name="Freeform 508"/>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10" name="Freeform 509"/>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1" name="Freeform 510"/>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12" name="Freeform 511"/>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13" name="Straight Connector 512"/>
                <p:cNvCxnSpPr>
                  <a:cxnSpLocks noChangeShapeType="1"/>
                  <a:endCxn id="508" idx="2"/>
                </p:cNvCxnSpPr>
                <p:nvPr/>
              </p:nvCxnSpPr>
              <p:spPr bwMode="auto">
                <a:xfrm flipH="1" flipV="1">
                  <a:off x="2183302" y="1732067"/>
                  <a:ext cx="1823" cy="121493"/>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14" name="Straight Connector 513"/>
                <p:cNvCxnSpPr>
                  <a:cxnSpLocks noChangeShapeType="1"/>
                </p:cNvCxnSpPr>
                <p:nvPr/>
              </p:nvCxnSpPr>
              <p:spPr bwMode="auto">
                <a:xfrm flipH="1" flipV="1">
                  <a:off x="3381474" y="1728644"/>
                  <a:ext cx="1824" cy="121493"/>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8278" name="Group 29"/>
            <p:cNvGrpSpPr>
              <a:grpSpLocks/>
            </p:cNvGrpSpPr>
            <p:nvPr/>
          </p:nvGrpSpPr>
          <p:grpSpPr bwMode="auto">
            <a:xfrm>
              <a:off x="3566154" y="3862335"/>
              <a:ext cx="514350" cy="1670050"/>
              <a:chOff x="3566154" y="3862335"/>
              <a:chExt cx="514350" cy="1670050"/>
            </a:xfrm>
          </p:grpSpPr>
          <p:sp>
            <p:nvSpPr>
              <p:cNvPr id="549" name="Rectangle 548"/>
              <p:cNvSpPr/>
              <p:nvPr/>
            </p:nvSpPr>
            <p:spPr bwMode="auto">
              <a:xfrm rot="10800000">
                <a:off x="3569201" y="3946092"/>
                <a:ext cx="498084" cy="628647"/>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50" name="Straight Connector 549"/>
              <p:cNvCxnSpPr/>
              <p:nvPr/>
            </p:nvCxnSpPr>
            <p:spPr bwMode="auto">
              <a:xfrm flipH="1">
                <a:off x="4078916" y="4019450"/>
                <a:ext cx="1587" cy="1365045"/>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52" name="Group 552"/>
              <p:cNvGrpSpPr>
                <a:grpSpLocks/>
              </p:cNvGrpSpPr>
              <p:nvPr/>
            </p:nvGrpSpPr>
            <p:grpSpPr bwMode="auto">
              <a:xfrm>
                <a:off x="3571302" y="5310688"/>
                <a:ext cx="507588" cy="221697"/>
                <a:chOff x="4128636" y="3606589"/>
                <a:chExt cx="568145" cy="338667"/>
              </a:xfrm>
            </p:grpSpPr>
            <p:sp>
              <p:nvSpPr>
                <p:cNvPr id="562" name="Oval 561"/>
                <p:cNvSpPr/>
                <p:nvPr/>
              </p:nvSpPr>
              <p:spPr>
                <a:xfrm>
                  <a:off x="4128204" y="3719337"/>
                  <a:ext cx="568606" cy="225500"/>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63" name="Rectangle 562"/>
                <p:cNvSpPr/>
                <p:nvPr/>
              </p:nvSpPr>
              <p:spPr>
                <a:xfrm>
                  <a:off x="4128204" y="3719337"/>
                  <a:ext cx="568606" cy="111537"/>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64" name="Oval 563"/>
                <p:cNvSpPr/>
                <p:nvPr/>
              </p:nvSpPr>
              <p:spPr>
                <a:xfrm>
                  <a:off x="4128204" y="3600527"/>
                  <a:ext cx="568606" cy="230348"/>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65" name="Straight Connector 564"/>
                <p:cNvCxnSpPr/>
                <p:nvPr/>
              </p:nvCxnSpPr>
              <p:spPr>
                <a:xfrm>
                  <a:off x="4696810" y="3719337"/>
                  <a:ext cx="0" cy="11153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p:cNvCxnSpPr/>
                <p:nvPr/>
              </p:nvCxnSpPr>
              <p:spPr>
                <a:xfrm>
                  <a:off x="4128204" y="3719337"/>
                  <a:ext cx="0" cy="11153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54" name="Rectangle 553"/>
              <p:cNvSpPr/>
              <p:nvPr/>
            </p:nvSpPr>
            <p:spPr bwMode="auto">
              <a:xfrm>
                <a:off x="3572503" y="4574992"/>
                <a:ext cx="496888" cy="812678"/>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57" name="Straight Connector 556"/>
              <p:cNvCxnSpPr/>
              <p:nvPr/>
            </p:nvCxnSpPr>
            <p:spPr bwMode="auto">
              <a:xfrm flipH="1">
                <a:off x="3566153" y="4027387"/>
                <a:ext cx="3175" cy="1450757"/>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55" name="Group 538"/>
              <p:cNvGrpSpPr>
                <a:grpSpLocks/>
              </p:cNvGrpSpPr>
              <p:nvPr/>
            </p:nvGrpSpPr>
            <p:grpSpPr bwMode="auto">
              <a:xfrm>
                <a:off x="3568667" y="3862335"/>
                <a:ext cx="503828" cy="248249"/>
                <a:chOff x="2183302" y="1564542"/>
                <a:chExt cx="1200154" cy="440314"/>
              </a:xfrm>
            </p:grpSpPr>
            <p:sp>
              <p:nvSpPr>
                <p:cNvPr id="540" name="Oval 539"/>
                <p:cNvSpPr/>
                <p:nvPr/>
              </p:nvSpPr>
              <p:spPr bwMode="auto">
                <a:xfrm flipV="1">
                  <a:off x="2188659" y="1691189"/>
                  <a:ext cx="1194966" cy="312499"/>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541" name="Rectangle 540"/>
                <p:cNvSpPr/>
                <p:nvPr/>
              </p:nvSpPr>
              <p:spPr bwMode="auto">
                <a:xfrm>
                  <a:off x="2184877" y="1736233"/>
                  <a:ext cx="1198749" cy="112612"/>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42" name="Oval 541"/>
                <p:cNvSpPr>
                  <a:spLocks noChangeArrowheads="1"/>
                </p:cNvSpPr>
                <p:nvPr/>
              </p:nvSpPr>
              <p:spPr bwMode="auto">
                <a:xfrm flipV="1">
                  <a:off x="2184877" y="1564501"/>
                  <a:ext cx="1194966" cy="312497"/>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543" name="Freeform 542"/>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44" name="Freeform 543"/>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5" name="Freeform 544"/>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46" name="Freeform 545"/>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47" name="Straight Connector 546"/>
                <p:cNvCxnSpPr>
                  <a:cxnSpLocks noChangeShapeType="1"/>
                  <a:endCxn id="542" idx="2"/>
                </p:cNvCxnSpPr>
                <p:nvPr/>
              </p:nvCxnSpPr>
              <p:spPr bwMode="auto">
                <a:xfrm flipH="1" flipV="1">
                  <a:off x="2184877" y="1722158"/>
                  <a:ext cx="3783" cy="121057"/>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48" name="Straight Connector 547"/>
                <p:cNvCxnSpPr>
                  <a:cxnSpLocks noChangeShapeType="1"/>
                </p:cNvCxnSpPr>
                <p:nvPr/>
              </p:nvCxnSpPr>
              <p:spPr bwMode="auto">
                <a:xfrm flipH="1" flipV="1">
                  <a:off x="3379842" y="1727788"/>
                  <a:ext cx="3783" cy="121057"/>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8279" name="Group 30"/>
            <p:cNvGrpSpPr>
              <a:grpSpLocks/>
            </p:cNvGrpSpPr>
            <p:nvPr/>
          </p:nvGrpSpPr>
          <p:grpSpPr bwMode="auto">
            <a:xfrm>
              <a:off x="4348791" y="3867098"/>
              <a:ext cx="514350" cy="1670050"/>
              <a:chOff x="4348791" y="3867098"/>
              <a:chExt cx="514350" cy="1670050"/>
            </a:xfrm>
          </p:grpSpPr>
          <p:sp>
            <p:nvSpPr>
              <p:cNvPr id="579" name="Rectangle 578"/>
              <p:cNvSpPr/>
              <p:nvPr/>
            </p:nvSpPr>
            <p:spPr bwMode="auto">
              <a:xfrm rot="10800000">
                <a:off x="4351838" y="3950855"/>
                <a:ext cx="498084" cy="628647"/>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80" name="Straight Connector 579"/>
              <p:cNvCxnSpPr/>
              <p:nvPr/>
            </p:nvCxnSpPr>
            <p:spPr bwMode="auto">
              <a:xfrm flipH="1">
                <a:off x="4861553" y="4024212"/>
                <a:ext cx="1588" cy="1365045"/>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30" name="Group 580"/>
              <p:cNvGrpSpPr>
                <a:grpSpLocks/>
              </p:cNvGrpSpPr>
              <p:nvPr/>
            </p:nvGrpSpPr>
            <p:grpSpPr bwMode="auto">
              <a:xfrm>
                <a:off x="4353939" y="5315451"/>
                <a:ext cx="507588" cy="221697"/>
                <a:chOff x="4128636" y="3606589"/>
                <a:chExt cx="568145" cy="338667"/>
              </a:xfrm>
            </p:grpSpPr>
            <p:sp>
              <p:nvSpPr>
                <p:cNvPr id="589" name="Oval 588"/>
                <p:cNvSpPr/>
                <p:nvPr/>
              </p:nvSpPr>
              <p:spPr>
                <a:xfrm>
                  <a:off x="4128204" y="3719336"/>
                  <a:ext cx="568606" cy="225498"/>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90" name="Rectangle 589"/>
                <p:cNvSpPr/>
                <p:nvPr/>
              </p:nvSpPr>
              <p:spPr>
                <a:xfrm>
                  <a:off x="4128204" y="3719336"/>
                  <a:ext cx="568606" cy="111537"/>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91" name="Oval 590"/>
                <p:cNvSpPr/>
                <p:nvPr/>
              </p:nvSpPr>
              <p:spPr>
                <a:xfrm>
                  <a:off x="4128204" y="3600524"/>
                  <a:ext cx="568606" cy="230349"/>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92" name="Straight Connector 591"/>
                <p:cNvCxnSpPr/>
                <p:nvPr/>
              </p:nvCxnSpPr>
              <p:spPr>
                <a:xfrm>
                  <a:off x="4696810" y="3719336"/>
                  <a:ext cx="0" cy="11153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3" name="Straight Connector 592"/>
                <p:cNvCxnSpPr/>
                <p:nvPr/>
              </p:nvCxnSpPr>
              <p:spPr>
                <a:xfrm>
                  <a:off x="4128204" y="3719336"/>
                  <a:ext cx="0" cy="11153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82" name="Rectangle 581"/>
              <p:cNvSpPr/>
              <p:nvPr/>
            </p:nvSpPr>
            <p:spPr bwMode="auto">
              <a:xfrm>
                <a:off x="4355141" y="4579754"/>
                <a:ext cx="496887" cy="812678"/>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84" name="Straight Connector 583"/>
              <p:cNvCxnSpPr/>
              <p:nvPr/>
            </p:nvCxnSpPr>
            <p:spPr bwMode="auto">
              <a:xfrm flipH="1">
                <a:off x="4348791" y="4032148"/>
                <a:ext cx="3175" cy="1450757"/>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33" name="Group 568"/>
              <p:cNvGrpSpPr>
                <a:grpSpLocks/>
              </p:cNvGrpSpPr>
              <p:nvPr/>
            </p:nvGrpSpPr>
            <p:grpSpPr bwMode="auto">
              <a:xfrm>
                <a:off x="4351304" y="3867098"/>
                <a:ext cx="503828" cy="248249"/>
                <a:chOff x="2183302" y="1564542"/>
                <a:chExt cx="1200154" cy="440314"/>
              </a:xfrm>
            </p:grpSpPr>
            <p:sp>
              <p:nvSpPr>
                <p:cNvPr id="570" name="Oval 569"/>
                <p:cNvSpPr/>
                <p:nvPr/>
              </p:nvSpPr>
              <p:spPr bwMode="auto">
                <a:xfrm flipV="1">
                  <a:off x="2188659" y="1691187"/>
                  <a:ext cx="1194966" cy="312497"/>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571" name="Rectangle 570"/>
                <p:cNvSpPr/>
                <p:nvPr/>
              </p:nvSpPr>
              <p:spPr bwMode="auto">
                <a:xfrm>
                  <a:off x="2184879" y="1736232"/>
                  <a:ext cx="1198746" cy="112612"/>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72" name="Oval 571"/>
                <p:cNvSpPr>
                  <a:spLocks noChangeArrowheads="1"/>
                </p:cNvSpPr>
                <p:nvPr/>
              </p:nvSpPr>
              <p:spPr bwMode="auto">
                <a:xfrm flipV="1">
                  <a:off x="2184879" y="1564498"/>
                  <a:ext cx="1194966" cy="312499"/>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573" name="Freeform 572"/>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74" name="Freeform 573"/>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5" name="Freeform 574"/>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576" name="Freeform 575"/>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577" name="Straight Connector 576"/>
                <p:cNvCxnSpPr>
                  <a:cxnSpLocks noChangeShapeType="1"/>
                  <a:endCxn id="572" idx="2"/>
                </p:cNvCxnSpPr>
                <p:nvPr/>
              </p:nvCxnSpPr>
              <p:spPr bwMode="auto">
                <a:xfrm flipH="1" flipV="1">
                  <a:off x="2184879" y="1722154"/>
                  <a:ext cx="3780" cy="121059"/>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578" name="Straight Connector 577"/>
                <p:cNvCxnSpPr>
                  <a:cxnSpLocks noChangeShapeType="1"/>
                </p:cNvCxnSpPr>
                <p:nvPr/>
              </p:nvCxnSpPr>
              <p:spPr bwMode="auto">
                <a:xfrm flipH="1" flipV="1">
                  <a:off x="3379845" y="1727785"/>
                  <a:ext cx="3780" cy="121059"/>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8280" name="Group 48257"/>
            <p:cNvGrpSpPr>
              <a:grpSpLocks/>
            </p:cNvGrpSpPr>
            <p:nvPr/>
          </p:nvGrpSpPr>
          <p:grpSpPr bwMode="auto">
            <a:xfrm>
              <a:off x="5552116" y="3849635"/>
              <a:ext cx="514350" cy="1670050"/>
              <a:chOff x="5552116" y="3849635"/>
              <a:chExt cx="514350" cy="1670050"/>
            </a:xfrm>
          </p:grpSpPr>
          <p:sp>
            <p:nvSpPr>
              <p:cNvPr id="606" name="Rectangle 605"/>
              <p:cNvSpPr/>
              <p:nvPr/>
            </p:nvSpPr>
            <p:spPr bwMode="auto">
              <a:xfrm rot="10800000">
                <a:off x="5555163" y="3933392"/>
                <a:ext cx="498084" cy="628647"/>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07" name="Straight Connector 606"/>
              <p:cNvCxnSpPr/>
              <p:nvPr/>
            </p:nvCxnSpPr>
            <p:spPr bwMode="auto">
              <a:xfrm flipH="1">
                <a:off x="6064879" y="4006752"/>
                <a:ext cx="1588" cy="1365045"/>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08" name="Group 607"/>
              <p:cNvGrpSpPr>
                <a:grpSpLocks/>
              </p:cNvGrpSpPr>
              <p:nvPr/>
            </p:nvGrpSpPr>
            <p:grpSpPr bwMode="auto">
              <a:xfrm>
                <a:off x="5557264" y="5297988"/>
                <a:ext cx="507588" cy="221697"/>
                <a:chOff x="4128636" y="3606589"/>
                <a:chExt cx="568145" cy="338667"/>
              </a:xfrm>
            </p:grpSpPr>
            <p:sp>
              <p:nvSpPr>
                <p:cNvPr id="616" name="Oval 615"/>
                <p:cNvSpPr/>
                <p:nvPr/>
              </p:nvSpPr>
              <p:spPr>
                <a:xfrm>
                  <a:off x="4128205" y="3719341"/>
                  <a:ext cx="568606" cy="225500"/>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17" name="Rectangle 616"/>
                <p:cNvSpPr/>
                <p:nvPr/>
              </p:nvSpPr>
              <p:spPr>
                <a:xfrm>
                  <a:off x="4128205" y="3719341"/>
                  <a:ext cx="568606" cy="111537"/>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18" name="Oval 617"/>
                <p:cNvSpPr/>
                <p:nvPr/>
              </p:nvSpPr>
              <p:spPr>
                <a:xfrm>
                  <a:off x="4128205" y="3600530"/>
                  <a:ext cx="568606" cy="230348"/>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19" name="Straight Connector 618"/>
                <p:cNvCxnSpPr/>
                <p:nvPr/>
              </p:nvCxnSpPr>
              <p:spPr>
                <a:xfrm>
                  <a:off x="4696811" y="3719341"/>
                  <a:ext cx="0" cy="11153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0" name="Straight Connector 619"/>
                <p:cNvCxnSpPr/>
                <p:nvPr/>
              </p:nvCxnSpPr>
              <p:spPr>
                <a:xfrm>
                  <a:off x="4128205" y="3719341"/>
                  <a:ext cx="0" cy="11153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09" name="Rectangle 608"/>
              <p:cNvSpPr/>
              <p:nvPr/>
            </p:nvSpPr>
            <p:spPr bwMode="auto">
              <a:xfrm>
                <a:off x="5558467" y="4562294"/>
                <a:ext cx="496887" cy="812678"/>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11" name="Straight Connector 610"/>
              <p:cNvCxnSpPr/>
              <p:nvPr/>
            </p:nvCxnSpPr>
            <p:spPr bwMode="auto">
              <a:xfrm flipH="1">
                <a:off x="5552117" y="4014689"/>
                <a:ext cx="3175" cy="1450757"/>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311" name="Group 595"/>
              <p:cNvGrpSpPr>
                <a:grpSpLocks/>
              </p:cNvGrpSpPr>
              <p:nvPr/>
            </p:nvGrpSpPr>
            <p:grpSpPr bwMode="auto">
              <a:xfrm>
                <a:off x="5554629" y="3849635"/>
                <a:ext cx="503828" cy="248249"/>
                <a:chOff x="2183302" y="1564542"/>
                <a:chExt cx="1200154" cy="440314"/>
              </a:xfrm>
            </p:grpSpPr>
            <p:sp>
              <p:nvSpPr>
                <p:cNvPr id="597" name="Oval 596"/>
                <p:cNvSpPr/>
                <p:nvPr/>
              </p:nvSpPr>
              <p:spPr bwMode="auto">
                <a:xfrm flipV="1">
                  <a:off x="2188662" y="1691192"/>
                  <a:ext cx="1194966" cy="312499"/>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598" name="Rectangle 597"/>
                <p:cNvSpPr/>
                <p:nvPr/>
              </p:nvSpPr>
              <p:spPr bwMode="auto">
                <a:xfrm>
                  <a:off x="2184881" y="1736237"/>
                  <a:ext cx="1198746" cy="112612"/>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599" name="Oval 598"/>
                <p:cNvSpPr>
                  <a:spLocks noChangeArrowheads="1"/>
                </p:cNvSpPr>
                <p:nvPr/>
              </p:nvSpPr>
              <p:spPr bwMode="auto">
                <a:xfrm flipV="1">
                  <a:off x="2184881" y="1564505"/>
                  <a:ext cx="1194966" cy="312497"/>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600" name="Freeform 599"/>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01" name="Freeform 600"/>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2" name="Freeform 601"/>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03" name="Freeform 602"/>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04" name="Straight Connector 603"/>
                <p:cNvCxnSpPr>
                  <a:cxnSpLocks noChangeShapeType="1"/>
                  <a:endCxn id="599" idx="2"/>
                </p:cNvCxnSpPr>
                <p:nvPr/>
              </p:nvCxnSpPr>
              <p:spPr bwMode="auto">
                <a:xfrm flipH="1" flipV="1">
                  <a:off x="2184881" y="1722161"/>
                  <a:ext cx="3780" cy="121057"/>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05" name="Straight Connector 604"/>
                <p:cNvCxnSpPr>
                  <a:cxnSpLocks noChangeShapeType="1"/>
                </p:cNvCxnSpPr>
                <p:nvPr/>
              </p:nvCxnSpPr>
              <p:spPr bwMode="auto">
                <a:xfrm flipH="1" flipV="1">
                  <a:off x="3379847" y="1727792"/>
                  <a:ext cx="3780" cy="121057"/>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nvGrpSpPr>
            <p:cNvPr id="48281" name="Group 48258"/>
            <p:cNvGrpSpPr>
              <a:grpSpLocks/>
            </p:cNvGrpSpPr>
            <p:nvPr/>
          </p:nvGrpSpPr>
          <p:grpSpPr bwMode="auto">
            <a:xfrm>
              <a:off x="6547479" y="3836935"/>
              <a:ext cx="514350" cy="1671638"/>
              <a:chOff x="6547479" y="3836935"/>
              <a:chExt cx="514350" cy="1671638"/>
            </a:xfrm>
          </p:grpSpPr>
          <p:sp>
            <p:nvSpPr>
              <p:cNvPr id="633" name="Rectangle 632"/>
              <p:cNvSpPr/>
              <p:nvPr/>
            </p:nvSpPr>
            <p:spPr bwMode="auto">
              <a:xfrm rot="10800000">
                <a:off x="6550526" y="3920772"/>
                <a:ext cx="498084" cy="629245"/>
              </a:xfrm>
              <a:prstGeom prst="rect">
                <a:avLst/>
              </a:prstGeom>
              <a:gradFill>
                <a:gsLst>
                  <a:gs pos="100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34" name="Straight Connector 633"/>
              <p:cNvCxnSpPr/>
              <p:nvPr/>
            </p:nvCxnSpPr>
            <p:spPr bwMode="auto">
              <a:xfrm flipH="1">
                <a:off x="7060242" y="3994054"/>
                <a:ext cx="1587" cy="1366633"/>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286" name="Group 634"/>
              <p:cNvGrpSpPr>
                <a:grpSpLocks/>
              </p:cNvGrpSpPr>
              <p:nvPr/>
            </p:nvGrpSpPr>
            <p:grpSpPr bwMode="auto">
              <a:xfrm>
                <a:off x="6552627" y="5286665"/>
                <a:ext cx="507588" cy="221908"/>
                <a:chOff x="4128636" y="3606589"/>
                <a:chExt cx="568145" cy="338667"/>
              </a:xfrm>
            </p:grpSpPr>
            <p:sp>
              <p:nvSpPr>
                <p:cNvPr id="643" name="Oval 642"/>
                <p:cNvSpPr/>
                <p:nvPr/>
              </p:nvSpPr>
              <p:spPr>
                <a:xfrm>
                  <a:off x="4128205" y="3719558"/>
                  <a:ext cx="568606" cy="225284"/>
                </a:xfrm>
                <a:prstGeom prst="ellipse">
                  <a:avLst/>
                </a:prstGeom>
                <a:solidFill>
                  <a:schemeClr val="accent2">
                    <a:lumMod val="75000"/>
                  </a:schemeClr>
                </a:solidFill>
                <a:ln w="6350">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44" name="Rectangle 643"/>
                <p:cNvSpPr/>
                <p:nvPr/>
              </p:nvSpPr>
              <p:spPr>
                <a:xfrm>
                  <a:off x="4128205" y="3719558"/>
                  <a:ext cx="568606" cy="111431"/>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45" name="Oval 644"/>
                <p:cNvSpPr/>
                <p:nvPr/>
              </p:nvSpPr>
              <p:spPr>
                <a:xfrm>
                  <a:off x="4128205" y="3605704"/>
                  <a:ext cx="568606" cy="225286"/>
                </a:xfrm>
                <a:prstGeom prst="ellipse">
                  <a:avLst/>
                </a:prstGeom>
                <a:solidFill>
                  <a:schemeClr val="accent2">
                    <a:lumMod val="40000"/>
                    <a:lumOff val="60000"/>
                    <a:alpha val="5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46" name="Straight Connector 645"/>
                <p:cNvCxnSpPr/>
                <p:nvPr/>
              </p:nvCxnSpPr>
              <p:spPr>
                <a:xfrm>
                  <a:off x="4696811" y="3719558"/>
                  <a:ext cx="0" cy="11143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7" name="Straight Connector 646"/>
                <p:cNvCxnSpPr/>
                <p:nvPr/>
              </p:nvCxnSpPr>
              <p:spPr>
                <a:xfrm>
                  <a:off x="4128205" y="3719558"/>
                  <a:ext cx="0" cy="11143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36" name="Rectangle 635"/>
              <p:cNvSpPr/>
              <p:nvPr/>
            </p:nvSpPr>
            <p:spPr bwMode="auto">
              <a:xfrm>
                <a:off x="6553829" y="4551184"/>
                <a:ext cx="496888" cy="812678"/>
              </a:xfrm>
              <a:prstGeom prst="rect">
                <a:avLst/>
              </a:prstGeom>
              <a:gradFill>
                <a:gsLst>
                  <a:gs pos="0">
                    <a:schemeClr val="accent2">
                      <a:lumMod val="75000"/>
                      <a:alpha val="62000"/>
                    </a:schemeClr>
                  </a:gs>
                  <a:gs pos="54000">
                    <a:schemeClr val="accent2">
                      <a:lumMod val="60000"/>
                      <a:lumOff val="40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38" name="Straight Connector 637"/>
              <p:cNvCxnSpPr/>
              <p:nvPr/>
            </p:nvCxnSpPr>
            <p:spPr bwMode="auto">
              <a:xfrm flipH="1">
                <a:off x="6547479" y="4001991"/>
                <a:ext cx="3175" cy="1452344"/>
              </a:xfrm>
              <a:prstGeom prst="line">
                <a:avLst/>
              </a:prstGeom>
              <a:ln w="317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pSp>
            <p:nvGrpSpPr>
              <p:cNvPr id="48289" name="Group 622"/>
              <p:cNvGrpSpPr>
                <a:grpSpLocks/>
              </p:cNvGrpSpPr>
              <p:nvPr/>
            </p:nvGrpSpPr>
            <p:grpSpPr bwMode="auto">
              <a:xfrm>
                <a:off x="6549992" y="3836935"/>
                <a:ext cx="503828" cy="248485"/>
                <a:chOff x="2183302" y="1564542"/>
                <a:chExt cx="1200154" cy="440314"/>
              </a:xfrm>
            </p:grpSpPr>
            <p:sp>
              <p:nvSpPr>
                <p:cNvPr id="624" name="Oval 623"/>
                <p:cNvSpPr/>
                <p:nvPr/>
              </p:nvSpPr>
              <p:spPr bwMode="auto">
                <a:xfrm flipV="1">
                  <a:off x="2188662" y="1691075"/>
                  <a:ext cx="1194966" cy="315014"/>
                </a:xfrm>
                <a:prstGeom prst="ellipse">
                  <a:avLst/>
                </a:prstGeom>
                <a:gradFill flip="none" rotWithShape="1">
                  <a:gsLst>
                    <a:gs pos="0">
                      <a:schemeClr val="accent2">
                        <a:lumMod val="75000"/>
                      </a:schemeClr>
                    </a:gs>
                    <a:gs pos="31000">
                      <a:schemeClr val="accent2">
                        <a:lumMod val="60000"/>
                        <a:lumOff val="40000"/>
                      </a:schemeClr>
                    </a:gs>
                    <a:gs pos="100000">
                      <a:schemeClr val="bg1"/>
                    </a:gs>
                  </a:gsLst>
                  <a:lin ang="16200000" scaled="0"/>
                  <a:tileRect/>
                </a:gradFill>
                <a:ln w="6350" cmpd="sng">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n>
                      <a:solidFill>
                        <a:schemeClr val="tx1"/>
                      </a:solidFill>
                    </a:ln>
                  </a:endParaRPr>
                </a:p>
              </p:txBody>
            </p:sp>
            <p:sp>
              <p:nvSpPr>
                <p:cNvPr id="625" name="Rectangle 624"/>
                <p:cNvSpPr/>
                <p:nvPr/>
              </p:nvSpPr>
              <p:spPr bwMode="auto">
                <a:xfrm>
                  <a:off x="2184879" y="1736077"/>
                  <a:ext cx="1198749" cy="112505"/>
                </a:xfrm>
                <a:prstGeom prst="rect">
                  <a:avLst/>
                </a:prstGeom>
                <a:gradFill>
                  <a:gsLst>
                    <a:gs pos="0">
                      <a:schemeClr val="accent2">
                        <a:lumMod val="40000"/>
                        <a:lumOff val="60000"/>
                      </a:schemeClr>
                    </a:gs>
                    <a:gs pos="54000">
                      <a:schemeClr val="accent2">
                        <a:lumMod val="60000"/>
                        <a:lumOff val="40000"/>
                      </a:schemeClr>
                    </a:gs>
                    <a:gs pos="100000">
                      <a:schemeClr val="accent2">
                        <a:lumMod val="75000"/>
                      </a:schemeClr>
                    </a:gs>
                  </a:gsLst>
                  <a:lin ang="162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26" name="Oval 625"/>
                <p:cNvSpPr>
                  <a:spLocks noChangeArrowheads="1"/>
                </p:cNvSpPr>
                <p:nvPr/>
              </p:nvSpPr>
              <p:spPr bwMode="auto">
                <a:xfrm flipV="1">
                  <a:off x="2184879" y="1564508"/>
                  <a:ext cx="1194966" cy="315014"/>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627" name="Freeform 626"/>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628" name="Freeform 627"/>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29" name="Freeform 628"/>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630" name="Freeform 629"/>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631" name="Straight Connector 630"/>
                <p:cNvCxnSpPr>
                  <a:cxnSpLocks noChangeShapeType="1"/>
                  <a:endCxn id="626" idx="2"/>
                </p:cNvCxnSpPr>
                <p:nvPr/>
              </p:nvCxnSpPr>
              <p:spPr bwMode="auto">
                <a:xfrm flipH="1" flipV="1">
                  <a:off x="2184879" y="1722015"/>
                  <a:ext cx="3783" cy="120942"/>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632" name="Straight Connector 631"/>
                <p:cNvCxnSpPr>
                  <a:cxnSpLocks noChangeShapeType="1"/>
                </p:cNvCxnSpPr>
                <p:nvPr/>
              </p:nvCxnSpPr>
              <p:spPr bwMode="auto">
                <a:xfrm flipH="1" flipV="1">
                  <a:off x="3379845" y="1730452"/>
                  <a:ext cx="3783" cy="120944"/>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grpSp>
      <p:grpSp>
        <p:nvGrpSpPr>
          <p:cNvPr id="28" name="Group 27"/>
          <p:cNvGrpSpPr>
            <a:grpSpLocks/>
          </p:cNvGrpSpPr>
          <p:nvPr/>
        </p:nvGrpSpPr>
        <p:grpSpPr bwMode="auto">
          <a:xfrm>
            <a:off x="3905251" y="2476501"/>
            <a:ext cx="4416425" cy="2314575"/>
            <a:chOff x="2381956" y="2435173"/>
            <a:chExt cx="4415330" cy="2315048"/>
          </a:xfrm>
        </p:grpSpPr>
        <p:sp>
          <p:nvSpPr>
            <p:cNvPr id="391" name="Freeform 390"/>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ln w="3175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dirty="0">
                <a:solidFill>
                  <a:srgbClr val="CC0000"/>
                </a:solidFill>
              </a:endParaRPr>
            </a:p>
          </p:txBody>
        </p:sp>
        <p:sp>
          <p:nvSpPr>
            <p:cNvPr id="392" name="Freeform 391"/>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ln w="3175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dirty="0"/>
            </a:p>
          </p:txBody>
        </p:sp>
        <p:cxnSp>
          <p:nvCxnSpPr>
            <p:cNvPr id="393" name="Straight Arrow Connector 392"/>
            <p:cNvCxnSpPr/>
            <p:nvPr/>
          </p:nvCxnSpPr>
          <p:spPr>
            <a:xfrm flipV="1">
              <a:off x="5791061" y="2687638"/>
              <a:ext cx="7936" cy="2062583"/>
            </a:xfrm>
            <a:prstGeom prst="straightConnector1">
              <a:avLst/>
            </a:prstGeom>
            <a:ln w="3175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394" name="Straight Arrow Connector 393"/>
            <p:cNvCxnSpPr/>
            <p:nvPr/>
          </p:nvCxnSpPr>
          <p:spPr>
            <a:xfrm flipV="1">
              <a:off x="4599144" y="2708279"/>
              <a:ext cx="17458" cy="2037179"/>
            </a:xfrm>
            <a:prstGeom prst="straightConnector1">
              <a:avLst/>
            </a:prstGeom>
            <a:ln w="3175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cxnSp>
          <p:nvCxnSpPr>
            <p:cNvPr id="395" name="Straight Arrow Connector 394"/>
            <p:cNvCxnSpPr/>
            <p:nvPr/>
          </p:nvCxnSpPr>
          <p:spPr>
            <a:xfrm flipH="1" flipV="1">
              <a:off x="3807178" y="2762265"/>
              <a:ext cx="9523" cy="1983193"/>
            </a:xfrm>
            <a:prstGeom prst="straightConnector1">
              <a:avLst/>
            </a:prstGeom>
            <a:ln w="31750">
              <a:solidFill>
                <a:srgbClr val="CC000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grpSp>
      <p:sp>
        <p:nvSpPr>
          <p:cNvPr id="48143" name="Text Box 167"/>
          <p:cNvSpPr txBox="1">
            <a:spLocks noChangeArrowheads="1"/>
          </p:cNvSpPr>
          <p:nvPr/>
        </p:nvSpPr>
        <p:spPr bwMode="auto">
          <a:xfrm>
            <a:off x="2066926" y="236538"/>
            <a:ext cx="65373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3600">
                <a:solidFill>
                  <a:srgbClr val="000099"/>
                </a:solidFill>
                <a:latin typeface="Gill Sans MT" charset="0"/>
              </a:rPr>
              <a:t>Logically centralized control plane</a:t>
            </a:r>
          </a:p>
        </p:txBody>
      </p:sp>
      <p:pic>
        <p:nvPicPr>
          <p:cNvPr id="48144" name="Picture 5"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5026" y="776288"/>
            <a:ext cx="6423025"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45" name="TextBox 335"/>
          <p:cNvSpPr txBox="1">
            <a:spLocks noChangeArrowheads="1"/>
          </p:cNvSpPr>
          <p:nvPr/>
        </p:nvSpPr>
        <p:spPr bwMode="auto">
          <a:xfrm>
            <a:off x="2154238" y="1063626"/>
            <a:ext cx="84566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A distinct (typically remote) controller interacts with local control agents (CAs)</a:t>
            </a:r>
          </a:p>
        </p:txBody>
      </p:sp>
      <p:grpSp>
        <p:nvGrpSpPr>
          <p:cNvPr id="24" name="Group 23"/>
          <p:cNvGrpSpPr>
            <a:grpSpLocks/>
          </p:cNvGrpSpPr>
          <p:nvPr/>
        </p:nvGrpSpPr>
        <p:grpSpPr bwMode="auto">
          <a:xfrm>
            <a:off x="3579813" y="4687889"/>
            <a:ext cx="4957762" cy="693737"/>
            <a:chOff x="2055070" y="4690247"/>
            <a:chExt cx="4956877" cy="694339"/>
          </a:xfrm>
        </p:grpSpPr>
        <p:grpSp>
          <p:nvGrpSpPr>
            <p:cNvPr id="48242" name="Group 554"/>
            <p:cNvGrpSpPr>
              <a:grpSpLocks/>
            </p:cNvGrpSpPr>
            <p:nvPr/>
          </p:nvGrpSpPr>
          <p:grpSpPr bwMode="auto">
            <a:xfrm>
              <a:off x="3605320" y="5055434"/>
              <a:ext cx="430131" cy="329152"/>
              <a:chOff x="2931664" y="3912603"/>
              <a:chExt cx="430450" cy="329314"/>
            </a:xfrm>
          </p:grpSpPr>
          <p:sp>
            <p:nvSpPr>
              <p:cNvPr id="558" name="Rectangle 557"/>
              <p:cNvSpPr/>
              <p:nvPr/>
            </p:nvSpPr>
            <p:spPr>
              <a:xfrm>
                <a:off x="2936890" y="3912858"/>
                <a:ext cx="425689" cy="329059"/>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59" name="Straight Connector 558"/>
              <p:cNvCxnSpPr/>
              <p:nvPr/>
            </p:nvCxnSpPr>
            <p:spPr>
              <a:xfrm>
                <a:off x="2932124" y="4005058"/>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560" name="Straight Connector 559"/>
              <p:cNvCxnSpPr/>
              <p:nvPr/>
            </p:nvCxnSpPr>
            <p:spPr>
              <a:xfrm>
                <a:off x="2932124" y="4068645"/>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561" name="Straight Connector 560"/>
              <p:cNvCxnSpPr>
                <a:stCxn id="558" idx="2"/>
              </p:cNvCxnSpPr>
              <p:nvPr/>
            </p:nvCxnSpPr>
            <p:spPr>
              <a:xfrm flipH="1" flipV="1">
                <a:off x="3148146" y="4005058"/>
                <a:ext cx="1589" cy="236859"/>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243" name="Group 582"/>
            <p:cNvGrpSpPr>
              <a:grpSpLocks/>
            </p:cNvGrpSpPr>
            <p:nvPr/>
          </p:nvGrpSpPr>
          <p:grpSpPr bwMode="auto">
            <a:xfrm>
              <a:off x="4387957" y="5055368"/>
              <a:ext cx="430131" cy="329152"/>
              <a:chOff x="2931664" y="3912603"/>
              <a:chExt cx="430450" cy="329314"/>
            </a:xfrm>
          </p:grpSpPr>
          <p:sp>
            <p:nvSpPr>
              <p:cNvPr id="585" name="Rectangle 584"/>
              <p:cNvSpPr/>
              <p:nvPr/>
            </p:nvSpPr>
            <p:spPr>
              <a:xfrm>
                <a:off x="2936750" y="3912924"/>
                <a:ext cx="425689" cy="329059"/>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86" name="Straight Connector 585"/>
              <p:cNvCxnSpPr/>
              <p:nvPr/>
            </p:nvCxnSpPr>
            <p:spPr>
              <a:xfrm>
                <a:off x="2931985" y="4005125"/>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587" name="Straight Connector 586"/>
              <p:cNvCxnSpPr/>
              <p:nvPr/>
            </p:nvCxnSpPr>
            <p:spPr>
              <a:xfrm>
                <a:off x="2931985" y="4068711"/>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588" name="Straight Connector 587"/>
              <p:cNvCxnSpPr>
                <a:stCxn id="585" idx="2"/>
              </p:cNvCxnSpPr>
              <p:nvPr/>
            </p:nvCxnSpPr>
            <p:spPr>
              <a:xfrm flipH="1" flipV="1">
                <a:off x="3148007" y="4005125"/>
                <a:ext cx="1588" cy="236859"/>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244" name="Group 609"/>
            <p:cNvGrpSpPr>
              <a:grpSpLocks/>
            </p:cNvGrpSpPr>
            <p:nvPr/>
          </p:nvGrpSpPr>
          <p:grpSpPr bwMode="auto">
            <a:xfrm>
              <a:off x="5591804" y="5053093"/>
              <a:ext cx="430212" cy="328614"/>
              <a:chOff x="2932186" y="3913304"/>
              <a:chExt cx="430531" cy="328775"/>
            </a:xfrm>
          </p:grpSpPr>
          <p:sp>
            <p:nvSpPr>
              <p:cNvPr id="612" name="Rectangle 611"/>
              <p:cNvSpPr/>
              <p:nvPr/>
            </p:nvSpPr>
            <p:spPr>
              <a:xfrm>
                <a:off x="2936535" y="3912722"/>
                <a:ext cx="425689" cy="329058"/>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13" name="Straight Connector 612"/>
              <p:cNvCxnSpPr/>
              <p:nvPr/>
            </p:nvCxnSpPr>
            <p:spPr>
              <a:xfrm>
                <a:off x="2931771" y="4004922"/>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614" name="Straight Connector 613"/>
              <p:cNvCxnSpPr/>
              <p:nvPr/>
            </p:nvCxnSpPr>
            <p:spPr>
              <a:xfrm>
                <a:off x="2931771" y="4068509"/>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615" name="Straight Connector 614"/>
              <p:cNvCxnSpPr>
                <a:stCxn id="612" idx="2"/>
              </p:cNvCxnSpPr>
              <p:nvPr/>
            </p:nvCxnSpPr>
            <p:spPr>
              <a:xfrm flipH="1" flipV="1">
                <a:off x="3147792" y="4004922"/>
                <a:ext cx="1588" cy="236858"/>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245" name="Group 636"/>
            <p:cNvGrpSpPr>
              <a:grpSpLocks/>
            </p:cNvGrpSpPr>
            <p:nvPr/>
          </p:nvGrpSpPr>
          <p:grpSpPr bwMode="auto">
            <a:xfrm>
              <a:off x="6581816" y="5045656"/>
              <a:ext cx="430131" cy="329465"/>
              <a:chOff x="2931664" y="3912603"/>
              <a:chExt cx="430450" cy="329314"/>
            </a:xfrm>
          </p:grpSpPr>
          <p:sp>
            <p:nvSpPr>
              <p:cNvPr id="639" name="Rectangle 638"/>
              <p:cNvSpPr/>
              <p:nvPr/>
            </p:nvSpPr>
            <p:spPr>
              <a:xfrm>
                <a:off x="2936425" y="3913102"/>
                <a:ext cx="425689" cy="328747"/>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640" name="Straight Connector 639"/>
              <p:cNvCxnSpPr/>
              <p:nvPr/>
            </p:nvCxnSpPr>
            <p:spPr>
              <a:xfrm>
                <a:off x="2931660" y="4005215"/>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641" name="Straight Connector 640"/>
              <p:cNvCxnSpPr/>
              <p:nvPr/>
            </p:nvCxnSpPr>
            <p:spPr>
              <a:xfrm>
                <a:off x="2931660" y="4067152"/>
                <a:ext cx="425689"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642" name="Straight Connector 641"/>
              <p:cNvCxnSpPr>
                <a:stCxn id="639" idx="2"/>
              </p:cNvCxnSpPr>
              <p:nvPr/>
            </p:nvCxnSpPr>
            <p:spPr>
              <a:xfrm flipH="1" flipV="1">
                <a:off x="3147681" y="4005215"/>
                <a:ext cx="1588" cy="236634"/>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nvGrpSpPr>
            <p:cNvPr id="48246" name="Group 554"/>
            <p:cNvGrpSpPr>
              <a:grpSpLocks/>
            </p:cNvGrpSpPr>
            <p:nvPr/>
          </p:nvGrpSpPr>
          <p:grpSpPr bwMode="auto">
            <a:xfrm>
              <a:off x="2055070" y="4690247"/>
              <a:ext cx="675320" cy="521222"/>
              <a:chOff x="2931664" y="3912603"/>
              <a:chExt cx="430450" cy="329314"/>
            </a:xfrm>
          </p:grpSpPr>
          <p:sp>
            <p:nvSpPr>
              <p:cNvPr id="358" name="Rectangle 357"/>
              <p:cNvSpPr/>
              <p:nvPr/>
            </p:nvSpPr>
            <p:spPr>
              <a:xfrm>
                <a:off x="2936722" y="3913607"/>
                <a:ext cx="425923" cy="328266"/>
              </a:xfrm>
              <a:prstGeom prst="rect">
                <a:avLst/>
              </a:prstGeom>
              <a:solidFill>
                <a:schemeClr val="bg1"/>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359" name="Straight Connector 358"/>
              <p:cNvCxnSpPr/>
              <p:nvPr/>
            </p:nvCxnSpPr>
            <p:spPr>
              <a:xfrm>
                <a:off x="2932675" y="4004959"/>
                <a:ext cx="424911"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360" name="Straight Connector 359"/>
              <p:cNvCxnSpPr/>
              <p:nvPr/>
            </p:nvCxnSpPr>
            <p:spPr>
              <a:xfrm>
                <a:off x="2932675" y="4069207"/>
                <a:ext cx="424911" cy="0"/>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cxnSp>
            <p:nvCxnSpPr>
              <p:cNvPr id="361" name="Straight Connector 360"/>
              <p:cNvCxnSpPr>
                <a:stCxn id="358" idx="2"/>
              </p:cNvCxnSpPr>
              <p:nvPr/>
            </p:nvCxnSpPr>
            <p:spPr>
              <a:xfrm flipH="1" flipV="1">
                <a:off x="3148166" y="4004959"/>
                <a:ext cx="1011" cy="236914"/>
              </a:xfrm>
              <a:prstGeom prst="line">
                <a:avLst/>
              </a:prstGeom>
              <a:ln w="3175">
                <a:solidFill>
                  <a:srgbClr val="CC0000"/>
                </a:solidFill>
              </a:ln>
              <a:effectLst/>
            </p:spPr>
            <p:style>
              <a:lnRef idx="2">
                <a:schemeClr val="accent1"/>
              </a:lnRef>
              <a:fillRef idx="0">
                <a:schemeClr val="accent1"/>
              </a:fillRef>
              <a:effectRef idx="1">
                <a:schemeClr val="accent1"/>
              </a:effectRef>
              <a:fontRef idx="minor">
                <a:schemeClr val="tx1"/>
              </a:fontRef>
            </p:style>
          </p:cxnSp>
        </p:grpSp>
      </p:grpSp>
      <p:grpSp>
        <p:nvGrpSpPr>
          <p:cNvPr id="48147" name="Group 347"/>
          <p:cNvGrpSpPr>
            <a:grpSpLocks/>
          </p:cNvGrpSpPr>
          <p:nvPr/>
        </p:nvGrpSpPr>
        <p:grpSpPr bwMode="auto">
          <a:xfrm>
            <a:off x="7380288" y="5943600"/>
            <a:ext cx="588962" cy="242888"/>
            <a:chOff x="1871277" y="1576300"/>
            <a:chExt cx="1128371" cy="437861"/>
          </a:xfrm>
        </p:grpSpPr>
        <p:sp>
          <p:nvSpPr>
            <p:cNvPr id="363" name="Oval 362"/>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64" name="Rectangle 363"/>
            <p:cNvSpPr/>
            <p:nvPr/>
          </p:nvSpPr>
          <p:spPr bwMode="auto">
            <a:xfrm>
              <a:off x="1871277" y="1739425"/>
              <a:ext cx="1128371" cy="117334"/>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65" name="Oval 364"/>
            <p:cNvSpPr>
              <a:spLocks noChangeArrowheads="1"/>
            </p:cNvSpPr>
            <p:nvPr/>
          </p:nvSpPr>
          <p:spPr bwMode="auto">
            <a:xfrm flipV="1">
              <a:off x="1871277" y="1576300"/>
              <a:ext cx="1125331" cy="320525"/>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66" name="Freeform 365"/>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67" name="Freeform 366"/>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8" name="Freeform 367"/>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69" name="Freeform 368"/>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70" name="Straight Connector 369"/>
            <p:cNvCxnSpPr>
              <a:cxnSpLocks noChangeShapeType="1"/>
              <a:endCxn id="365" idx="2"/>
            </p:cNvCxnSpPr>
            <p:nvPr/>
          </p:nvCxnSpPr>
          <p:spPr bwMode="auto">
            <a:xfrm flipH="1" flipV="1">
              <a:off x="1871277" y="1736563"/>
              <a:ext cx="3040" cy="123060"/>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71" name="Straight Connector 370"/>
            <p:cNvCxnSpPr>
              <a:cxnSpLocks noChangeShapeType="1"/>
            </p:cNvCxnSpPr>
            <p:nvPr/>
          </p:nvCxnSpPr>
          <p:spPr bwMode="auto">
            <a:xfrm flipH="1" flipV="1">
              <a:off x="2996608" y="1733702"/>
              <a:ext cx="3040" cy="123058"/>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48148" name="Group 347"/>
          <p:cNvGrpSpPr>
            <a:grpSpLocks/>
          </p:cNvGrpSpPr>
          <p:nvPr/>
        </p:nvGrpSpPr>
        <p:grpSpPr bwMode="auto">
          <a:xfrm>
            <a:off x="5899151" y="5802314"/>
            <a:ext cx="588963" cy="242887"/>
            <a:chOff x="1871277" y="1576300"/>
            <a:chExt cx="1128371" cy="437861"/>
          </a:xfrm>
        </p:grpSpPr>
        <p:sp>
          <p:nvSpPr>
            <p:cNvPr id="373" name="Oval 372"/>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74" name="Rectangle 373"/>
            <p:cNvSpPr/>
            <p:nvPr/>
          </p:nvSpPr>
          <p:spPr bwMode="auto">
            <a:xfrm>
              <a:off x="1871277" y="1739424"/>
              <a:ext cx="1128371" cy="1173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5" name="Oval 374"/>
            <p:cNvSpPr>
              <a:spLocks noChangeArrowheads="1"/>
            </p:cNvSpPr>
            <p:nvPr/>
          </p:nvSpPr>
          <p:spPr bwMode="auto">
            <a:xfrm flipV="1">
              <a:off x="1871277" y="1576300"/>
              <a:ext cx="1125329" cy="320526"/>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76" name="Freeform 375"/>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77" name="Freeform 376"/>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8" name="Freeform 377"/>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379" name="Freeform 378"/>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380" name="Straight Connector 379"/>
            <p:cNvCxnSpPr>
              <a:cxnSpLocks noChangeShapeType="1"/>
              <a:endCxn id="375" idx="2"/>
            </p:cNvCxnSpPr>
            <p:nvPr/>
          </p:nvCxnSpPr>
          <p:spPr bwMode="auto">
            <a:xfrm flipH="1" flipV="1">
              <a:off x="1871277" y="1736563"/>
              <a:ext cx="3042" cy="123058"/>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381" name="Straight Connector 380"/>
            <p:cNvCxnSpPr>
              <a:cxnSpLocks noChangeShapeType="1"/>
            </p:cNvCxnSpPr>
            <p:nvPr/>
          </p:nvCxnSpPr>
          <p:spPr bwMode="auto">
            <a:xfrm flipH="1" flipV="1">
              <a:off x="2996606" y="1733700"/>
              <a:ext cx="3042" cy="123060"/>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48149" name="Group 347"/>
          <p:cNvGrpSpPr>
            <a:grpSpLocks/>
          </p:cNvGrpSpPr>
          <p:nvPr/>
        </p:nvGrpSpPr>
        <p:grpSpPr bwMode="auto">
          <a:xfrm>
            <a:off x="6691313" y="6262689"/>
            <a:ext cx="588962" cy="242887"/>
            <a:chOff x="1871277" y="1576300"/>
            <a:chExt cx="1128371" cy="437861"/>
          </a:xfrm>
        </p:grpSpPr>
        <p:sp>
          <p:nvSpPr>
            <p:cNvPr id="402" name="Oval 401"/>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407" name="Rectangle 406"/>
            <p:cNvSpPr/>
            <p:nvPr/>
          </p:nvSpPr>
          <p:spPr bwMode="auto">
            <a:xfrm>
              <a:off x="1871277" y="1739424"/>
              <a:ext cx="1128371" cy="1173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12" name="Oval 411"/>
            <p:cNvSpPr>
              <a:spLocks noChangeArrowheads="1"/>
            </p:cNvSpPr>
            <p:nvPr/>
          </p:nvSpPr>
          <p:spPr bwMode="auto">
            <a:xfrm flipV="1">
              <a:off x="1871277" y="1576300"/>
              <a:ext cx="1125331" cy="320526"/>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417" name="Freeform 416"/>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22" name="Freeform 421"/>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27" name="Freeform 426"/>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28" name="Freeform 427"/>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29" name="Straight Connector 428"/>
            <p:cNvCxnSpPr>
              <a:cxnSpLocks noChangeShapeType="1"/>
              <a:endCxn id="412" idx="2"/>
            </p:cNvCxnSpPr>
            <p:nvPr/>
          </p:nvCxnSpPr>
          <p:spPr bwMode="auto">
            <a:xfrm flipH="1" flipV="1">
              <a:off x="1871277" y="1736563"/>
              <a:ext cx="3040" cy="123058"/>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30" name="Straight Connector 429"/>
            <p:cNvCxnSpPr>
              <a:cxnSpLocks noChangeShapeType="1"/>
            </p:cNvCxnSpPr>
            <p:nvPr/>
          </p:nvCxnSpPr>
          <p:spPr bwMode="auto">
            <a:xfrm flipH="1" flipV="1">
              <a:off x="2996608" y="1733700"/>
              <a:ext cx="3040" cy="123060"/>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48150" name="Group 347"/>
          <p:cNvGrpSpPr>
            <a:grpSpLocks/>
          </p:cNvGrpSpPr>
          <p:nvPr/>
        </p:nvGrpSpPr>
        <p:grpSpPr bwMode="auto">
          <a:xfrm>
            <a:off x="5227638" y="6354764"/>
            <a:ext cx="588962" cy="242887"/>
            <a:chOff x="1871277" y="1576300"/>
            <a:chExt cx="1128371" cy="437861"/>
          </a:xfrm>
        </p:grpSpPr>
        <p:sp>
          <p:nvSpPr>
            <p:cNvPr id="432" name="Oval 431"/>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433" name="Rectangle 432"/>
            <p:cNvSpPr/>
            <p:nvPr/>
          </p:nvSpPr>
          <p:spPr bwMode="auto">
            <a:xfrm>
              <a:off x="1871277" y="1739424"/>
              <a:ext cx="1128371" cy="117336"/>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34" name="Oval 433"/>
            <p:cNvSpPr>
              <a:spLocks noChangeArrowheads="1"/>
            </p:cNvSpPr>
            <p:nvPr/>
          </p:nvSpPr>
          <p:spPr bwMode="auto">
            <a:xfrm flipV="1">
              <a:off x="1871277" y="1576300"/>
              <a:ext cx="1125331" cy="320526"/>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435" name="Freeform 434"/>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36" name="Freeform 435"/>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37" name="Freeform 436"/>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38" name="Freeform 437"/>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39" name="Straight Connector 438"/>
            <p:cNvCxnSpPr>
              <a:cxnSpLocks noChangeShapeType="1"/>
              <a:endCxn id="434" idx="2"/>
            </p:cNvCxnSpPr>
            <p:nvPr/>
          </p:nvCxnSpPr>
          <p:spPr bwMode="auto">
            <a:xfrm flipH="1" flipV="1">
              <a:off x="1871277" y="1736563"/>
              <a:ext cx="3040" cy="123058"/>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40" name="Straight Connector 439"/>
            <p:cNvCxnSpPr>
              <a:cxnSpLocks noChangeShapeType="1"/>
            </p:cNvCxnSpPr>
            <p:nvPr/>
          </p:nvCxnSpPr>
          <p:spPr bwMode="auto">
            <a:xfrm flipH="1" flipV="1">
              <a:off x="2996608" y="1733700"/>
              <a:ext cx="3040" cy="123060"/>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grpSp>
        <p:nvGrpSpPr>
          <p:cNvPr id="26" name="Group 25"/>
          <p:cNvGrpSpPr>
            <a:grpSpLocks/>
          </p:cNvGrpSpPr>
          <p:nvPr/>
        </p:nvGrpSpPr>
        <p:grpSpPr bwMode="auto">
          <a:xfrm>
            <a:off x="3449639" y="2220913"/>
            <a:ext cx="5095875" cy="2832100"/>
            <a:chOff x="1925876" y="2212958"/>
            <a:chExt cx="5095391" cy="2833288"/>
          </a:xfrm>
        </p:grpSpPr>
        <p:grpSp>
          <p:nvGrpSpPr>
            <p:cNvPr id="48178" name="Group 11"/>
            <p:cNvGrpSpPr>
              <a:grpSpLocks/>
            </p:cNvGrpSpPr>
            <p:nvPr/>
          </p:nvGrpSpPr>
          <p:grpSpPr bwMode="auto">
            <a:xfrm>
              <a:off x="2745416" y="2212958"/>
              <a:ext cx="3597533" cy="493677"/>
              <a:chOff x="2705100" y="2011398"/>
              <a:chExt cx="3597533" cy="493677"/>
            </a:xfrm>
          </p:grpSpPr>
          <p:sp>
            <p:nvSpPr>
              <p:cNvPr id="342" name="Oval 341"/>
              <p:cNvSpPr/>
              <p:nvPr/>
            </p:nvSpPr>
            <p:spPr bwMode="auto">
              <a:xfrm>
                <a:off x="2722092" y="2011398"/>
                <a:ext cx="3581060" cy="492331"/>
              </a:xfrm>
              <a:prstGeom prst="ellipse">
                <a:avLst/>
              </a:prstGeom>
              <a:solidFill>
                <a:schemeClr val="bg1">
                  <a:alpha val="42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89" name="Oval 388"/>
              <p:cNvSpPr/>
              <p:nvPr/>
            </p:nvSpPr>
            <p:spPr bwMode="auto">
              <a:xfrm>
                <a:off x="2704632" y="2012986"/>
                <a:ext cx="3581060" cy="492331"/>
              </a:xfrm>
              <a:prstGeom prst="ellipse">
                <a:avLst/>
              </a:prstGeom>
              <a:solidFill>
                <a:srgbClr val="CC0000">
                  <a:alpha val="42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205" name="TextBox 389"/>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800">
                    <a:solidFill>
                      <a:schemeClr val="bg1"/>
                    </a:solidFill>
                  </a:rPr>
                  <a:t>Remote Controller</a:t>
                </a:r>
              </a:p>
            </p:txBody>
          </p:sp>
        </p:grpSp>
        <p:grpSp>
          <p:nvGrpSpPr>
            <p:cNvPr id="48179" name="Group 441"/>
            <p:cNvGrpSpPr>
              <a:grpSpLocks/>
            </p:cNvGrpSpPr>
            <p:nvPr/>
          </p:nvGrpSpPr>
          <p:grpSpPr bwMode="auto">
            <a:xfrm>
              <a:off x="1925876" y="4223578"/>
              <a:ext cx="923837" cy="406570"/>
              <a:chOff x="2705100" y="2011480"/>
              <a:chExt cx="3598690" cy="494427"/>
            </a:xfrm>
          </p:grpSpPr>
          <p:sp>
            <p:nvSpPr>
              <p:cNvPr id="443" name="Oval 442"/>
              <p:cNvSpPr/>
              <p:nvPr/>
            </p:nvSpPr>
            <p:spPr bwMode="auto">
              <a:xfrm>
                <a:off x="2723648" y="2011480"/>
                <a:ext cx="3580142" cy="492496"/>
              </a:xfrm>
              <a:prstGeom prst="ellipse">
                <a:avLst/>
              </a:prstGeom>
              <a:solidFill>
                <a:schemeClr val="bg1">
                  <a:alpha val="42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44" name="Oval 443"/>
              <p:cNvSpPr/>
              <p:nvPr/>
            </p:nvSpPr>
            <p:spPr bwMode="auto">
              <a:xfrm>
                <a:off x="2705100" y="2013410"/>
                <a:ext cx="3580138" cy="492497"/>
              </a:xfrm>
              <a:prstGeom prst="ellipse">
                <a:avLst/>
              </a:prstGeom>
              <a:solidFill>
                <a:srgbClr val="CC0000">
                  <a:alpha val="42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8202" name="TextBox 389"/>
              <p:cNvSpPr txBox="1">
                <a:spLocks noChangeArrowheads="1"/>
              </p:cNvSpPr>
              <p:nvPr/>
            </p:nvSpPr>
            <p:spPr bwMode="auto">
              <a:xfrm>
                <a:off x="3497507" y="2127168"/>
                <a:ext cx="1968016" cy="346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800">
                    <a:solidFill>
                      <a:schemeClr val="bg1"/>
                    </a:solidFill>
                  </a:rPr>
                  <a:t>CA</a:t>
                </a:r>
              </a:p>
            </p:txBody>
          </p:sp>
        </p:grpSp>
        <p:grpSp>
          <p:nvGrpSpPr>
            <p:cNvPr id="48180" name="Group 16"/>
            <p:cNvGrpSpPr>
              <a:grpSpLocks/>
            </p:cNvGrpSpPr>
            <p:nvPr/>
          </p:nvGrpSpPr>
          <p:grpSpPr bwMode="auto">
            <a:xfrm>
              <a:off x="3589508" y="4760377"/>
              <a:ext cx="463568" cy="285869"/>
              <a:chOff x="3558850" y="4573304"/>
              <a:chExt cx="463568" cy="285869"/>
            </a:xfrm>
          </p:grpSpPr>
          <p:grpSp>
            <p:nvGrpSpPr>
              <p:cNvPr id="48196" name="Group 12"/>
              <p:cNvGrpSpPr>
                <a:grpSpLocks/>
              </p:cNvGrpSpPr>
              <p:nvPr/>
            </p:nvGrpSpPr>
            <p:grpSpPr bwMode="auto">
              <a:xfrm>
                <a:off x="3558850" y="4577634"/>
                <a:ext cx="463568" cy="262710"/>
                <a:chOff x="3558850" y="4577634"/>
                <a:chExt cx="463568" cy="262710"/>
              </a:xfrm>
            </p:grpSpPr>
            <p:sp>
              <p:nvSpPr>
                <p:cNvPr id="447" name="Oval 446"/>
                <p:cNvSpPr/>
                <p:nvPr/>
              </p:nvSpPr>
              <p:spPr bwMode="auto">
                <a:xfrm>
                  <a:off x="3573046" y="4578067"/>
                  <a:ext cx="439696" cy="260459"/>
                </a:xfrm>
                <a:prstGeom prst="ellipse">
                  <a:avLst/>
                </a:prstGeom>
                <a:solidFill>
                  <a:schemeClr val="bg1">
                    <a:alpha val="42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48" name="Oval 447"/>
                <p:cNvSpPr/>
                <p:nvPr/>
              </p:nvSpPr>
              <p:spPr bwMode="auto">
                <a:xfrm>
                  <a:off x="3558760" y="4587596"/>
                  <a:ext cx="463506" cy="252519"/>
                </a:xfrm>
                <a:prstGeom prst="ellipse">
                  <a:avLst/>
                </a:prstGeom>
                <a:solidFill>
                  <a:srgbClr val="CC0000">
                    <a:alpha val="42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sp>
            <p:nvSpPr>
              <p:cNvPr id="48197" name="TextBox 389"/>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400">
                    <a:solidFill>
                      <a:schemeClr val="bg1"/>
                    </a:solidFill>
                  </a:rPr>
                  <a:t>CA</a:t>
                </a:r>
                <a:endParaRPr lang="en-US" altLang="x-none" sz="1800">
                  <a:solidFill>
                    <a:schemeClr val="bg1"/>
                  </a:solidFill>
                </a:endParaRPr>
              </a:p>
            </p:txBody>
          </p:sp>
        </p:grpSp>
        <p:grpSp>
          <p:nvGrpSpPr>
            <p:cNvPr id="48181" name="Group 450"/>
            <p:cNvGrpSpPr>
              <a:grpSpLocks/>
            </p:cNvGrpSpPr>
            <p:nvPr/>
          </p:nvGrpSpPr>
          <p:grpSpPr bwMode="auto">
            <a:xfrm>
              <a:off x="4369656" y="4758258"/>
              <a:ext cx="463568" cy="285869"/>
              <a:chOff x="3558850" y="4573304"/>
              <a:chExt cx="463568" cy="285869"/>
            </a:xfrm>
          </p:grpSpPr>
          <p:grpSp>
            <p:nvGrpSpPr>
              <p:cNvPr id="48192" name="Group 451"/>
              <p:cNvGrpSpPr>
                <a:grpSpLocks/>
              </p:cNvGrpSpPr>
              <p:nvPr/>
            </p:nvGrpSpPr>
            <p:grpSpPr bwMode="auto">
              <a:xfrm>
                <a:off x="3558850" y="4577634"/>
                <a:ext cx="463568" cy="262710"/>
                <a:chOff x="3558850" y="4577634"/>
                <a:chExt cx="463568" cy="262710"/>
              </a:xfrm>
            </p:grpSpPr>
            <p:sp>
              <p:nvSpPr>
                <p:cNvPr id="454" name="Oval 453"/>
                <p:cNvSpPr/>
                <p:nvPr/>
              </p:nvSpPr>
              <p:spPr bwMode="auto">
                <a:xfrm>
                  <a:off x="3573874" y="4581775"/>
                  <a:ext cx="439696" cy="257283"/>
                </a:xfrm>
                <a:prstGeom prst="ellipse">
                  <a:avLst/>
                </a:prstGeom>
                <a:solidFill>
                  <a:schemeClr val="bg1">
                    <a:alpha val="42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55" name="Oval 454"/>
                <p:cNvSpPr/>
                <p:nvPr/>
              </p:nvSpPr>
              <p:spPr bwMode="auto">
                <a:xfrm>
                  <a:off x="3559588" y="4591304"/>
                  <a:ext cx="463506" cy="249341"/>
                </a:xfrm>
                <a:prstGeom prst="ellipse">
                  <a:avLst/>
                </a:prstGeom>
                <a:solidFill>
                  <a:srgbClr val="CC0000">
                    <a:alpha val="42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sp>
            <p:nvSpPr>
              <p:cNvPr id="48193" name="TextBox 389"/>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400">
                    <a:solidFill>
                      <a:schemeClr val="bg1"/>
                    </a:solidFill>
                  </a:rPr>
                  <a:t>CA</a:t>
                </a:r>
                <a:endParaRPr lang="en-US" altLang="x-none" sz="1800">
                  <a:solidFill>
                    <a:schemeClr val="bg1"/>
                  </a:solidFill>
                </a:endParaRPr>
              </a:p>
            </p:txBody>
          </p:sp>
        </p:grpSp>
        <p:grpSp>
          <p:nvGrpSpPr>
            <p:cNvPr id="48182" name="Group 455"/>
            <p:cNvGrpSpPr>
              <a:grpSpLocks/>
            </p:cNvGrpSpPr>
            <p:nvPr/>
          </p:nvGrpSpPr>
          <p:grpSpPr bwMode="auto">
            <a:xfrm>
              <a:off x="5569912" y="4756140"/>
              <a:ext cx="463568" cy="285869"/>
              <a:chOff x="3558850" y="4573304"/>
              <a:chExt cx="463568" cy="285869"/>
            </a:xfrm>
          </p:grpSpPr>
          <p:grpSp>
            <p:nvGrpSpPr>
              <p:cNvPr id="48188" name="Group 456"/>
              <p:cNvGrpSpPr>
                <a:grpSpLocks/>
              </p:cNvGrpSpPr>
              <p:nvPr/>
            </p:nvGrpSpPr>
            <p:grpSpPr bwMode="auto">
              <a:xfrm>
                <a:off x="3558850" y="4577634"/>
                <a:ext cx="463568" cy="262710"/>
                <a:chOff x="3558850" y="4577634"/>
                <a:chExt cx="463568" cy="262710"/>
              </a:xfrm>
            </p:grpSpPr>
            <p:sp>
              <p:nvSpPr>
                <p:cNvPr id="459" name="Oval 458"/>
                <p:cNvSpPr/>
                <p:nvPr/>
              </p:nvSpPr>
              <p:spPr bwMode="auto">
                <a:xfrm>
                  <a:off x="3573654" y="4577540"/>
                  <a:ext cx="439696" cy="260459"/>
                </a:xfrm>
                <a:prstGeom prst="ellipse">
                  <a:avLst/>
                </a:prstGeom>
                <a:solidFill>
                  <a:schemeClr val="bg1">
                    <a:alpha val="42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60" name="Oval 459"/>
                <p:cNvSpPr/>
                <p:nvPr/>
              </p:nvSpPr>
              <p:spPr bwMode="auto">
                <a:xfrm>
                  <a:off x="3559368" y="4587069"/>
                  <a:ext cx="463506" cy="252518"/>
                </a:xfrm>
                <a:prstGeom prst="ellipse">
                  <a:avLst/>
                </a:prstGeom>
                <a:solidFill>
                  <a:srgbClr val="CC0000">
                    <a:alpha val="42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sp>
            <p:nvSpPr>
              <p:cNvPr id="48189" name="TextBox 389"/>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400">
                    <a:solidFill>
                      <a:schemeClr val="bg1"/>
                    </a:solidFill>
                  </a:rPr>
                  <a:t>CA</a:t>
                </a:r>
                <a:endParaRPr lang="en-US" altLang="x-none" sz="1800">
                  <a:solidFill>
                    <a:schemeClr val="bg1"/>
                  </a:solidFill>
                </a:endParaRPr>
              </a:p>
            </p:txBody>
          </p:sp>
        </p:grpSp>
        <p:grpSp>
          <p:nvGrpSpPr>
            <p:cNvPr id="48183" name="Group 460"/>
            <p:cNvGrpSpPr>
              <a:grpSpLocks/>
            </p:cNvGrpSpPr>
            <p:nvPr/>
          </p:nvGrpSpPr>
          <p:grpSpPr bwMode="auto">
            <a:xfrm>
              <a:off x="6557699" y="4754022"/>
              <a:ext cx="463568" cy="285869"/>
              <a:chOff x="3558850" y="4573304"/>
              <a:chExt cx="463568" cy="285869"/>
            </a:xfrm>
          </p:grpSpPr>
          <p:grpSp>
            <p:nvGrpSpPr>
              <p:cNvPr id="48184" name="Group 461"/>
              <p:cNvGrpSpPr>
                <a:grpSpLocks/>
              </p:cNvGrpSpPr>
              <p:nvPr/>
            </p:nvGrpSpPr>
            <p:grpSpPr bwMode="auto">
              <a:xfrm>
                <a:off x="3558850" y="4577634"/>
                <a:ext cx="463568" cy="262710"/>
                <a:chOff x="3558850" y="4577634"/>
                <a:chExt cx="463568" cy="262710"/>
              </a:xfrm>
            </p:grpSpPr>
            <p:sp>
              <p:nvSpPr>
                <p:cNvPr id="464" name="Oval 463"/>
                <p:cNvSpPr/>
                <p:nvPr/>
              </p:nvSpPr>
              <p:spPr bwMode="auto">
                <a:xfrm>
                  <a:off x="3573198" y="4578069"/>
                  <a:ext cx="439696" cy="260459"/>
                </a:xfrm>
                <a:prstGeom prst="ellipse">
                  <a:avLst/>
                </a:prstGeom>
                <a:solidFill>
                  <a:schemeClr val="bg1">
                    <a:alpha val="42000"/>
                  </a:schemeClr>
                </a:solidFill>
                <a:ln w="3175">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465" name="Oval 464"/>
                <p:cNvSpPr/>
                <p:nvPr/>
              </p:nvSpPr>
              <p:spPr bwMode="auto">
                <a:xfrm>
                  <a:off x="3558912" y="4587598"/>
                  <a:ext cx="463506" cy="252519"/>
                </a:xfrm>
                <a:prstGeom prst="ellipse">
                  <a:avLst/>
                </a:prstGeom>
                <a:solidFill>
                  <a:srgbClr val="CC0000">
                    <a:alpha val="42000"/>
                  </a:srgbClr>
                </a:solidFill>
                <a:ln w="3175">
                  <a:solidFill>
                    <a:srgbClr val="CC0000"/>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grpSp>
          <p:sp>
            <p:nvSpPr>
              <p:cNvPr id="48185" name="TextBox 389"/>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ts val="1475"/>
                  </a:lnSpc>
                </a:pPr>
                <a:r>
                  <a:rPr lang="en-US" altLang="x-none" sz="1400">
                    <a:solidFill>
                      <a:schemeClr val="bg1"/>
                    </a:solidFill>
                  </a:rPr>
                  <a:t>CA</a:t>
                </a:r>
                <a:endParaRPr lang="en-US" altLang="x-none" sz="1800">
                  <a:solidFill>
                    <a:schemeClr val="bg1"/>
                  </a:solidFill>
                </a:endParaRPr>
              </a:p>
            </p:txBody>
          </p:sp>
        </p:grpSp>
      </p:grpSp>
      <p:sp>
        <p:nvSpPr>
          <p:cNvPr id="48153"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Control Plane</a:t>
            </a:r>
          </a:p>
        </p:txBody>
      </p:sp>
      <p:grpSp>
        <p:nvGrpSpPr>
          <p:cNvPr id="48154" name="Group 1"/>
          <p:cNvGrpSpPr>
            <a:grpSpLocks/>
          </p:cNvGrpSpPr>
          <p:nvPr/>
        </p:nvGrpSpPr>
        <p:grpSpPr bwMode="auto">
          <a:xfrm>
            <a:off x="2462214" y="5527676"/>
            <a:ext cx="2704851" cy="902475"/>
            <a:chOff x="938213" y="5237163"/>
            <a:chExt cx="2704851" cy="902474"/>
          </a:xfrm>
        </p:grpSpPr>
        <p:cxnSp>
          <p:nvCxnSpPr>
            <p:cNvPr id="339" name="Straight Connector 338"/>
            <p:cNvCxnSpPr/>
            <p:nvPr/>
          </p:nvCxnSpPr>
          <p:spPr>
            <a:xfrm flipH="1">
              <a:off x="1282700" y="5802312"/>
              <a:ext cx="1508125" cy="1588"/>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157" name="TextBox 265"/>
            <p:cNvSpPr txBox="1">
              <a:spLocks noChangeArrowheads="1"/>
            </p:cNvSpPr>
            <p:nvPr/>
          </p:nvSpPr>
          <p:spPr bwMode="auto">
            <a:xfrm>
              <a:off x="3198813" y="5473700"/>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1</a:t>
              </a:r>
            </a:p>
          </p:txBody>
        </p:sp>
        <p:sp>
          <p:nvSpPr>
            <p:cNvPr id="48158" name="TextBox 281"/>
            <p:cNvSpPr txBox="1">
              <a:spLocks noChangeArrowheads="1"/>
            </p:cNvSpPr>
            <p:nvPr/>
          </p:nvSpPr>
          <p:spPr bwMode="auto">
            <a:xfrm>
              <a:off x="3373438" y="5761038"/>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a:t>
              </a:r>
            </a:p>
          </p:txBody>
        </p:sp>
        <p:grpSp>
          <p:nvGrpSpPr>
            <p:cNvPr id="48159" name="Group 5"/>
            <p:cNvGrpSpPr>
              <a:grpSpLocks/>
            </p:cNvGrpSpPr>
            <p:nvPr/>
          </p:nvGrpSpPr>
          <p:grpSpPr bwMode="auto">
            <a:xfrm>
              <a:off x="938213" y="5237163"/>
              <a:ext cx="1616075" cy="524150"/>
              <a:chOff x="-4079003" y="2717403"/>
              <a:chExt cx="1616718" cy="525347"/>
            </a:xfrm>
          </p:grpSpPr>
          <p:sp>
            <p:nvSpPr>
              <p:cNvPr id="48172" name="Rectangle 97"/>
              <p:cNvSpPr>
                <a:spLocks noChangeArrowheads="1"/>
              </p:cNvSpPr>
              <p:nvPr/>
            </p:nvSpPr>
            <p:spPr bwMode="auto">
              <a:xfrm>
                <a:off x="-4052413" y="2965119"/>
                <a:ext cx="1290538" cy="20875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173" name="Rectangle 98"/>
              <p:cNvSpPr>
                <a:spLocks noChangeArrowheads="1"/>
              </p:cNvSpPr>
              <p:nvPr/>
            </p:nvSpPr>
            <p:spPr bwMode="auto">
              <a:xfrm>
                <a:off x="-4079003" y="2985994"/>
                <a:ext cx="1281675" cy="208750"/>
              </a:xfrm>
              <a:prstGeom prst="rect">
                <a:avLst/>
              </a:prstGeom>
              <a:solidFill>
                <a:schemeClr val="accent2"/>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174" name="Line 99"/>
              <p:cNvSpPr>
                <a:spLocks noChangeShapeType="1"/>
              </p:cNvSpPr>
              <p:nvPr/>
            </p:nvSpPr>
            <p:spPr bwMode="auto">
              <a:xfrm>
                <a:off x="-2933828" y="3101502"/>
                <a:ext cx="471543" cy="0"/>
              </a:xfrm>
              <a:prstGeom prst="line">
                <a:avLst/>
              </a:prstGeom>
              <a:noFill/>
              <a:ln w="9525">
                <a:solidFill>
                  <a:schemeClr val="accent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48175" name="Rectangle 104"/>
              <p:cNvSpPr>
                <a:spLocks noChangeArrowheads="1"/>
              </p:cNvSpPr>
              <p:nvPr/>
            </p:nvSpPr>
            <p:spPr bwMode="auto">
              <a:xfrm>
                <a:off x="-3377007" y="2988777"/>
                <a:ext cx="476861" cy="210142"/>
              </a:xfrm>
              <a:prstGeom prst="rect">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48176" name="Text Box 105"/>
              <p:cNvSpPr txBox="1">
                <a:spLocks noChangeArrowheads="1"/>
              </p:cNvSpPr>
              <p:nvPr/>
            </p:nvSpPr>
            <p:spPr bwMode="auto">
              <a:xfrm>
                <a:off x="-3430189" y="2965119"/>
                <a:ext cx="501876" cy="277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eaLnBrk="1" hangingPunct="1"/>
                <a:r>
                  <a:rPr lang="en-US" altLang="x-none" sz="1200"/>
                  <a:t>0111</a:t>
                </a:r>
              </a:p>
            </p:txBody>
          </p:sp>
          <p:sp>
            <p:nvSpPr>
              <p:cNvPr id="48177" name="Line 119"/>
              <p:cNvSpPr>
                <a:spLocks noChangeShapeType="1"/>
              </p:cNvSpPr>
              <p:nvPr/>
            </p:nvSpPr>
            <p:spPr bwMode="auto">
              <a:xfrm>
                <a:off x="-3621642" y="2717403"/>
                <a:ext cx="405953" cy="300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48160" name="Freeform 120"/>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48161" name="Group 357"/>
            <p:cNvGrpSpPr>
              <a:grpSpLocks/>
            </p:cNvGrpSpPr>
            <p:nvPr/>
          </p:nvGrpSpPr>
          <p:grpSpPr bwMode="auto">
            <a:xfrm>
              <a:off x="2714625" y="5659438"/>
              <a:ext cx="565150" cy="293687"/>
              <a:chOff x="1871277" y="1576300"/>
              <a:chExt cx="1128371" cy="437861"/>
            </a:xfrm>
          </p:grpSpPr>
          <p:sp>
            <p:nvSpPr>
              <p:cNvPr id="352" name="Oval 351"/>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53" name="Rectangle 352"/>
              <p:cNvSpPr/>
              <p:nvPr/>
            </p:nvSpPr>
            <p:spPr bwMode="auto">
              <a:xfrm>
                <a:off x="1871277" y="1739611"/>
                <a:ext cx="1128371" cy="115973"/>
              </a:xfrm>
              <a:prstGeom prst="rect">
                <a:avLst/>
              </a:prstGeom>
              <a:gradFill>
                <a:gsLst>
                  <a:gs pos="0">
                    <a:schemeClr val="accent2">
                      <a:lumMod val="75000"/>
                    </a:schemeClr>
                  </a:gs>
                  <a:gs pos="53000">
                    <a:schemeClr val="accent2">
                      <a:lumMod val="60000"/>
                      <a:lumOff val="40000"/>
                    </a:schemeClr>
                  </a:gs>
                  <a:gs pos="100000">
                    <a:schemeClr val="accent2">
                      <a:lumMod val="75000"/>
                    </a:schemeClr>
                  </a:gs>
                </a:gsLst>
                <a:lin ang="10800000" scaled="0"/>
              </a:gradFill>
              <a:ln w="25400">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54" name="Oval 353"/>
              <p:cNvSpPr>
                <a:spLocks noChangeArrowheads="1"/>
              </p:cNvSpPr>
              <p:nvPr/>
            </p:nvSpPr>
            <p:spPr bwMode="auto">
              <a:xfrm flipV="1">
                <a:off x="1871277" y="1576300"/>
                <a:ext cx="1125202" cy="319521"/>
              </a:xfrm>
              <a:prstGeom prst="ellipse">
                <a:avLst/>
              </a:prstGeom>
              <a:solidFill>
                <a:srgbClr val="BFBFBF"/>
              </a:solidFill>
              <a:ln w="6350">
                <a:solidFill>
                  <a:schemeClr val="tx1"/>
                </a:solidFill>
                <a:round/>
                <a:headEnd/>
                <a:tailEnd/>
              </a:ln>
              <a:effectLst>
                <a:outerShdw blurRad="40000" dist="23000" dir="5400000" rotWithShape="0">
                  <a:srgbClr val="000000">
                    <a:alpha val="34999"/>
                  </a:srgbClr>
                </a:outerShdw>
              </a:effectLst>
            </p:spPr>
            <p:txBody>
              <a:bodyPr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solidFill>
                    <a:srgbClr val="FFFFFF"/>
                  </a:solidFill>
                  <a:latin typeface="Gill Sans MT" charset="0"/>
                </a:endParaRPr>
              </a:p>
            </p:txBody>
          </p:sp>
          <p:sp>
            <p:nvSpPr>
              <p:cNvPr id="355" name="Freeform 354"/>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sp>
            <p:nvSpPr>
              <p:cNvPr id="356" name="Freeform 355"/>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1" name="Freeform 440"/>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sp>
            <p:nvSpPr>
              <p:cNvPr id="446" name="Freeform 445"/>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endParaRPr lang="en-US"/>
              </a:p>
            </p:txBody>
          </p:sp>
          <p:cxnSp>
            <p:nvCxnSpPr>
              <p:cNvPr id="450" name="Straight Connector 449"/>
              <p:cNvCxnSpPr>
                <a:cxnSpLocks noChangeShapeType="1"/>
                <a:endCxn id="354" idx="2"/>
              </p:cNvCxnSpPr>
              <p:nvPr/>
            </p:nvCxnSpPr>
            <p:spPr bwMode="auto">
              <a:xfrm flipH="1" flipV="1">
                <a:off x="1871277" y="1737244"/>
                <a:ext cx="3171" cy="1230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cxnSp>
            <p:nvCxnSpPr>
              <p:cNvPr id="468" name="Straight Connector 467"/>
              <p:cNvCxnSpPr>
                <a:cxnSpLocks noChangeShapeType="1"/>
              </p:cNvCxnSpPr>
              <p:nvPr/>
            </p:nvCxnSpPr>
            <p:spPr bwMode="auto">
              <a:xfrm flipH="1" flipV="1">
                <a:off x="2996479" y="1734878"/>
                <a:ext cx="3169" cy="123075"/>
              </a:xfrm>
              <a:prstGeom prst="line">
                <a:avLst/>
              </a:prstGeom>
              <a:noFill/>
              <a:ln w="6350">
                <a:solidFill>
                  <a:schemeClr val="tx1"/>
                </a:solidFill>
                <a:round/>
                <a:headEnd/>
                <a:tailEnd/>
              </a:ln>
              <a:effectLst>
                <a:outerShdw blurRad="40005" dist="19939" dir="5400000" algn="tl" rotWithShape="0">
                  <a:srgbClr val="000000">
                    <a:alpha val="37999"/>
                  </a:srgbClr>
                </a:outerShdw>
              </a:effectLst>
              <a:extLst>
                <a:ext uri="{909E8E84-426E-40DD-AFC4-6F175D3DCCD1}">
                  <a14:hiddenFill xmlns:a14="http://schemas.microsoft.com/office/drawing/2010/main">
                    <a:noFill/>
                  </a14:hiddenFill>
                </a:ext>
              </a:extLst>
            </p:spPr>
          </p:cxnSp>
        </p:grpSp>
        <p:sp>
          <p:nvSpPr>
            <p:cNvPr id="48162" name="TextBox 282"/>
            <p:cNvSpPr txBox="1">
              <a:spLocks noChangeArrowheads="1"/>
            </p:cNvSpPr>
            <p:nvPr/>
          </p:nvSpPr>
          <p:spPr bwMode="auto">
            <a:xfrm>
              <a:off x="3068638" y="5862638"/>
              <a:ext cx="26962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3</a:t>
              </a:r>
            </a:p>
          </p:txBody>
        </p:sp>
      </p:grpSp>
      <p:sp>
        <p:nvSpPr>
          <p:cNvPr id="48155" name="TextBox 6"/>
          <p:cNvSpPr txBox="1">
            <a:spLocks noChangeArrowheads="1"/>
          </p:cNvSpPr>
          <p:nvPr/>
        </p:nvSpPr>
        <p:spPr bwMode="auto">
          <a:xfrm>
            <a:off x="1720851" y="4903789"/>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values in arriving </a:t>
            </a:r>
          </a:p>
          <a:p>
            <a:r>
              <a:rPr lang="en-US" altLang="x-none" sz="1400"/>
              <a:t>packet header</a:t>
            </a:r>
            <a:endParaRPr lang="en-US" altLang="x-none" sz="1800"/>
          </a:p>
        </p:txBody>
      </p:sp>
    </p:spTree>
    <p:extLst>
      <p:ext uri="{BB962C8B-B14F-4D97-AF65-F5344CB8AC3E}">
        <p14:creationId xmlns:p14="http://schemas.microsoft.com/office/powerpoint/2010/main" val="26252553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48260"/>
                                        </p:tgtEl>
                                        <p:attrNameLst>
                                          <p:attrName>style.visibility</p:attrName>
                                        </p:attrNameLst>
                                      </p:cBhvr>
                                      <p:to>
                                        <p:strVal val="visible"/>
                                      </p:to>
                                    </p:set>
                                    <p:animEffect transition="in" filter="wipe(down)">
                                      <p:cBhvr>
                                        <p:cTn id="7" dur="500"/>
                                        <p:tgtEl>
                                          <p:spTgt spid="4826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dissolve">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dissolve">
                                      <p:cBhvr>
                                        <p:cTn id="22" dur="500"/>
                                        <p:tgtEl>
                                          <p:spTgt spid="2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dissolve">
                                      <p:cBhvr>
                                        <p:cTn id="27" dur="500"/>
                                        <p:tgtEl>
                                          <p:spTgt spid="2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dissolve">
                                      <p:cBhvr>
                                        <p:cTn id="32" dur="1000"/>
                                        <p:tgtEl>
                                          <p:spTgt spid="2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48261"/>
                                        </p:tgtEl>
                                        <p:attrNameLst>
                                          <p:attrName>style.visibility</p:attrName>
                                        </p:attrNameLst>
                                      </p:cBhvr>
                                      <p:to>
                                        <p:strVal val="visible"/>
                                      </p:to>
                                    </p:set>
                                    <p:animEffect transition="in" filter="dissolve">
                                      <p:cBhvr>
                                        <p:cTn id="37" dur="500"/>
                                        <p:tgtEl>
                                          <p:spTgt spid="4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2209800" y="304800"/>
            <a:ext cx="7772400" cy="609600"/>
          </a:xfrm>
        </p:spPr>
        <p:txBody>
          <a:bodyPr>
            <a:normAutofit fontScale="90000"/>
          </a:bodyPr>
          <a:lstStyle/>
          <a:p>
            <a:r>
              <a:rPr lang="en-US" altLang="x-none" sz="4000">
                <a:ea typeface="ＭＳ Ｐゴシック" charset="-128"/>
              </a:rPr>
              <a:t>Router architecture overview</a:t>
            </a:r>
            <a:endParaRPr lang="en-US" altLang="x-none">
              <a:ea typeface="ＭＳ Ｐゴシック" charset="-128"/>
            </a:endParaRPr>
          </a:p>
        </p:txBody>
      </p:sp>
      <p:grpSp>
        <p:nvGrpSpPr>
          <p:cNvPr id="52226" name="Group 60"/>
          <p:cNvGrpSpPr>
            <a:grpSpLocks/>
          </p:cNvGrpSpPr>
          <p:nvPr/>
        </p:nvGrpSpPr>
        <p:grpSpPr bwMode="auto">
          <a:xfrm>
            <a:off x="4311651" y="3333750"/>
            <a:ext cx="1609725" cy="2343150"/>
            <a:chOff x="2418" y="1882"/>
            <a:chExt cx="1014" cy="1476"/>
          </a:xfrm>
        </p:grpSpPr>
        <p:sp>
          <p:nvSpPr>
            <p:cNvPr id="52278" name="Rectangle 45"/>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9" name="Text Box 48"/>
            <p:cNvSpPr txBox="1">
              <a:spLocks noChangeArrowheads="1"/>
            </p:cNvSpPr>
            <p:nvPr/>
          </p:nvSpPr>
          <p:spPr bwMode="auto">
            <a:xfrm>
              <a:off x="2525" y="2418"/>
              <a:ext cx="795"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85000"/>
                </a:lnSpc>
              </a:pPr>
              <a:r>
                <a:rPr lang="en-US" altLang="x-none" sz="1800"/>
                <a:t>high-seed </a:t>
              </a:r>
            </a:p>
            <a:p>
              <a:pPr algn="ctr">
                <a:lnSpc>
                  <a:spcPct val="85000"/>
                </a:lnSpc>
              </a:pPr>
              <a:r>
                <a:rPr lang="en-US" altLang="x-none" sz="1800"/>
                <a:t>switching</a:t>
              </a:r>
            </a:p>
            <a:p>
              <a:pPr algn="ctr">
                <a:lnSpc>
                  <a:spcPct val="85000"/>
                </a:lnSpc>
              </a:pPr>
              <a:r>
                <a:rPr lang="en-US" altLang="x-none" sz="1800"/>
                <a:t>fabric</a:t>
              </a:r>
            </a:p>
          </p:txBody>
        </p:sp>
      </p:grpSp>
      <p:sp>
        <p:nvSpPr>
          <p:cNvPr id="52227" name="Rectangle 46"/>
          <p:cNvSpPr>
            <a:spLocks noChangeArrowheads="1"/>
          </p:cNvSpPr>
          <p:nvPr/>
        </p:nvSpPr>
        <p:spPr bwMode="auto">
          <a:xfrm>
            <a:off x="4329114" y="2371725"/>
            <a:ext cx="1590675" cy="647700"/>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28" name="Text Box 47"/>
          <p:cNvSpPr txBox="1">
            <a:spLocks noChangeArrowheads="1"/>
          </p:cNvSpPr>
          <p:nvPr/>
        </p:nvSpPr>
        <p:spPr bwMode="auto">
          <a:xfrm>
            <a:off x="4506913" y="2413000"/>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85000"/>
              </a:lnSpc>
            </a:pPr>
            <a:r>
              <a:rPr lang="en-US" altLang="x-none" sz="1800"/>
              <a:t>routing </a:t>
            </a:r>
          </a:p>
          <a:p>
            <a:pPr algn="ctr">
              <a:lnSpc>
                <a:spcPct val="85000"/>
              </a:lnSpc>
            </a:pPr>
            <a:r>
              <a:rPr lang="en-US" altLang="x-none" sz="1800"/>
              <a:t>processor</a:t>
            </a:r>
          </a:p>
        </p:txBody>
      </p:sp>
      <p:sp>
        <p:nvSpPr>
          <p:cNvPr id="52229" name="Line 50"/>
          <p:cNvSpPr>
            <a:spLocks noChangeShapeType="1"/>
          </p:cNvSpPr>
          <p:nvPr/>
        </p:nvSpPr>
        <p:spPr bwMode="auto">
          <a:xfrm>
            <a:off x="5057775" y="2890838"/>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52230" name="Group 17"/>
          <p:cNvGrpSpPr>
            <a:grpSpLocks/>
          </p:cNvGrpSpPr>
          <p:nvPr/>
        </p:nvGrpSpPr>
        <p:grpSpPr bwMode="auto">
          <a:xfrm>
            <a:off x="2268539" y="3348039"/>
            <a:ext cx="2033587" cy="566737"/>
            <a:chOff x="930" y="1989"/>
            <a:chExt cx="1482" cy="357"/>
          </a:xfrm>
        </p:grpSpPr>
        <p:sp>
          <p:nvSpPr>
            <p:cNvPr id="52273" name="Rectangle 9"/>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4" name="Rectangle 5"/>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5" name="Rectangle 6"/>
            <p:cNvSpPr>
              <a:spLocks noChangeArrowheads="1"/>
            </p:cNvSpPr>
            <p:nvPr/>
          </p:nvSpPr>
          <p:spPr bwMode="auto">
            <a:xfrm>
              <a:off x="1582" y="2025"/>
              <a:ext cx="273" cy="274"/>
            </a:xfrm>
            <a:prstGeom prst="rect">
              <a:avLst/>
            </a:prstGeom>
            <a:solidFill>
              <a:schemeClr val="bg1"/>
            </a:solidFill>
            <a:ln w="28575">
              <a:solidFill>
                <a:schemeClr val="accent2"/>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6" name="Rectangle 8"/>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7" name="Line 16"/>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52231" name="Group 18"/>
          <p:cNvGrpSpPr>
            <a:grpSpLocks/>
          </p:cNvGrpSpPr>
          <p:nvPr/>
        </p:nvGrpSpPr>
        <p:grpSpPr bwMode="auto">
          <a:xfrm>
            <a:off x="2257425" y="5086350"/>
            <a:ext cx="2058988" cy="566738"/>
            <a:chOff x="930" y="1989"/>
            <a:chExt cx="1482" cy="357"/>
          </a:xfrm>
        </p:grpSpPr>
        <p:sp>
          <p:nvSpPr>
            <p:cNvPr id="52268" name="Rectangle 19"/>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9" name="Rectangle 20"/>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0" name="Rectangle 21"/>
            <p:cNvSpPr>
              <a:spLocks noChangeArrowheads="1"/>
            </p:cNvSpPr>
            <p:nvPr/>
          </p:nvSpPr>
          <p:spPr bwMode="auto">
            <a:xfrm>
              <a:off x="1582" y="2025"/>
              <a:ext cx="273" cy="274"/>
            </a:xfrm>
            <a:prstGeom prst="rect">
              <a:avLst/>
            </a:prstGeom>
            <a:solidFill>
              <a:schemeClr val="bg1"/>
            </a:solidFill>
            <a:ln w="28575">
              <a:solidFill>
                <a:schemeClr val="accent2"/>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1" name="Rectangle 22"/>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72" name="Line 23"/>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52232" name="Group 29"/>
          <p:cNvGrpSpPr>
            <a:grpSpLocks/>
          </p:cNvGrpSpPr>
          <p:nvPr/>
        </p:nvGrpSpPr>
        <p:grpSpPr bwMode="auto">
          <a:xfrm rot="2656396">
            <a:off x="2887663" y="4238625"/>
            <a:ext cx="546100" cy="546100"/>
            <a:chOff x="354" y="2715"/>
            <a:chExt cx="344" cy="344"/>
          </a:xfrm>
        </p:grpSpPr>
        <p:sp>
          <p:nvSpPr>
            <p:cNvPr id="52264" name="Oval 25"/>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5" name="Oval 26"/>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6" name="Oval 27"/>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7" name="Oval 28"/>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52233" name="Text Box 57"/>
          <p:cNvSpPr txBox="1">
            <a:spLocks noChangeArrowheads="1"/>
          </p:cNvSpPr>
          <p:nvPr/>
        </p:nvSpPr>
        <p:spPr bwMode="auto">
          <a:xfrm>
            <a:off x="2163763" y="5732463"/>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router input ports</a:t>
            </a:r>
          </a:p>
        </p:txBody>
      </p:sp>
      <p:grpSp>
        <p:nvGrpSpPr>
          <p:cNvPr id="52234" name="Group 37"/>
          <p:cNvGrpSpPr>
            <a:grpSpLocks/>
          </p:cNvGrpSpPr>
          <p:nvPr/>
        </p:nvGrpSpPr>
        <p:grpSpPr bwMode="auto">
          <a:xfrm>
            <a:off x="5868989" y="3352800"/>
            <a:ext cx="1957387" cy="566738"/>
            <a:chOff x="-51" y="2454"/>
            <a:chExt cx="1482" cy="357"/>
          </a:xfrm>
        </p:grpSpPr>
        <p:grpSp>
          <p:nvGrpSpPr>
            <p:cNvPr id="52258" name="Group 36"/>
            <p:cNvGrpSpPr>
              <a:grpSpLocks/>
            </p:cNvGrpSpPr>
            <p:nvPr/>
          </p:nvGrpSpPr>
          <p:grpSpPr bwMode="auto">
            <a:xfrm flipH="1">
              <a:off x="171" y="2454"/>
              <a:ext cx="1086" cy="357"/>
              <a:chOff x="171" y="2454"/>
              <a:chExt cx="1086" cy="357"/>
            </a:xfrm>
          </p:grpSpPr>
          <p:sp>
            <p:nvSpPr>
              <p:cNvPr id="52260" name="Rectangle 31"/>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1" name="Rectangle 32"/>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2" name="Rectangle 33"/>
              <p:cNvSpPr>
                <a:spLocks noChangeArrowheads="1"/>
              </p:cNvSpPr>
              <p:nvPr/>
            </p:nvSpPr>
            <p:spPr bwMode="auto">
              <a:xfrm>
                <a:off x="602" y="2490"/>
                <a:ext cx="274" cy="274"/>
              </a:xfrm>
              <a:prstGeom prst="rect">
                <a:avLst/>
              </a:prstGeom>
              <a:solidFill>
                <a:schemeClr val="bg1"/>
              </a:solidFill>
              <a:ln w="28575">
                <a:solidFill>
                  <a:schemeClr val="accent2"/>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63" name="Rectangle 34"/>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52259" name="Line 35"/>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52235" name="Group 38"/>
          <p:cNvGrpSpPr>
            <a:grpSpLocks/>
          </p:cNvGrpSpPr>
          <p:nvPr/>
        </p:nvGrpSpPr>
        <p:grpSpPr bwMode="auto">
          <a:xfrm>
            <a:off x="5888038" y="5086350"/>
            <a:ext cx="2011362" cy="566738"/>
            <a:chOff x="-51" y="2454"/>
            <a:chExt cx="1482" cy="357"/>
          </a:xfrm>
        </p:grpSpPr>
        <p:grpSp>
          <p:nvGrpSpPr>
            <p:cNvPr id="52252" name="Group 39"/>
            <p:cNvGrpSpPr>
              <a:grpSpLocks/>
            </p:cNvGrpSpPr>
            <p:nvPr/>
          </p:nvGrpSpPr>
          <p:grpSpPr bwMode="auto">
            <a:xfrm flipH="1">
              <a:off x="171" y="2454"/>
              <a:ext cx="1086" cy="357"/>
              <a:chOff x="171" y="2454"/>
              <a:chExt cx="1086" cy="357"/>
            </a:xfrm>
          </p:grpSpPr>
          <p:sp>
            <p:nvSpPr>
              <p:cNvPr id="52254" name="Rectangle 40"/>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55" name="Rectangle 41"/>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56" name="Rectangle 42"/>
              <p:cNvSpPr>
                <a:spLocks noChangeArrowheads="1"/>
              </p:cNvSpPr>
              <p:nvPr/>
            </p:nvSpPr>
            <p:spPr bwMode="auto">
              <a:xfrm>
                <a:off x="602" y="2490"/>
                <a:ext cx="274" cy="274"/>
              </a:xfrm>
              <a:prstGeom prst="rect">
                <a:avLst/>
              </a:prstGeom>
              <a:solidFill>
                <a:schemeClr val="bg1"/>
              </a:solidFill>
              <a:ln w="28575">
                <a:solidFill>
                  <a:schemeClr val="accent2"/>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57" name="Rectangle 43"/>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52253" name="Line 44"/>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grpSp>
        <p:nvGrpSpPr>
          <p:cNvPr id="52236" name="Group 51"/>
          <p:cNvGrpSpPr>
            <a:grpSpLocks/>
          </p:cNvGrpSpPr>
          <p:nvPr/>
        </p:nvGrpSpPr>
        <p:grpSpPr bwMode="auto">
          <a:xfrm rot="2656396">
            <a:off x="6754813" y="4229100"/>
            <a:ext cx="546100" cy="546100"/>
            <a:chOff x="354" y="2715"/>
            <a:chExt cx="344" cy="344"/>
          </a:xfrm>
        </p:grpSpPr>
        <p:sp>
          <p:nvSpPr>
            <p:cNvPr id="52248" name="Oval 52"/>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49" name="Oval 53"/>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50" name="Oval 54"/>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52251" name="Oval 55"/>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52237" name="Text Box 58"/>
          <p:cNvSpPr txBox="1">
            <a:spLocks noChangeArrowheads="1"/>
          </p:cNvSpPr>
          <p:nvPr/>
        </p:nvSpPr>
        <p:spPr bwMode="auto">
          <a:xfrm>
            <a:off x="6188075" y="5773738"/>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router output ports</a:t>
            </a:r>
          </a:p>
        </p:txBody>
      </p:sp>
      <p:pic>
        <p:nvPicPr>
          <p:cNvPr id="52238" name="Picture 63"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9014" y="842964"/>
            <a:ext cx="635317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Straight Connector 2"/>
          <p:cNvCxnSpPr>
            <a:cxnSpLocks noChangeShapeType="1"/>
          </p:cNvCxnSpPr>
          <p:nvPr/>
        </p:nvCxnSpPr>
        <p:spPr bwMode="auto">
          <a:xfrm>
            <a:off x="2257426" y="3143250"/>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 name="TextBox 4"/>
          <p:cNvSpPr txBox="1">
            <a:spLocks noChangeArrowheads="1"/>
          </p:cNvSpPr>
          <p:nvPr/>
        </p:nvSpPr>
        <p:spPr bwMode="auto">
          <a:xfrm>
            <a:off x="8164514" y="3179763"/>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600" i="1">
                <a:solidFill>
                  <a:srgbClr val="CC0000"/>
                </a:solidFill>
              </a:rPr>
              <a:t>forwarding data plane  </a:t>
            </a:r>
            <a:r>
              <a:rPr lang="en-US" altLang="x-none" sz="1600"/>
              <a:t>(hardware) operttes in nanosecond timeframe</a:t>
            </a:r>
          </a:p>
        </p:txBody>
      </p:sp>
      <p:sp>
        <p:nvSpPr>
          <p:cNvPr id="6" name="Rectangle 5"/>
          <p:cNvSpPr>
            <a:spLocks noChangeArrowheads="1"/>
          </p:cNvSpPr>
          <p:nvPr/>
        </p:nvSpPr>
        <p:spPr bwMode="auto">
          <a:xfrm>
            <a:off x="7477126" y="2076451"/>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600" i="1">
                <a:solidFill>
                  <a:srgbClr val="CC0000"/>
                </a:solidFill>
              </a:rPr>
              <a:t>routing, management</a:t>
            </a:r>
          </a:p>
          <a:p>
            <a:pPr algn="r"/>
            <a:r>
              <a:rPr lang="en-US" altLang="x-none" sz="1600" i="1">
                <a:solidFill>
                  <a:srgbClr val="CC0000"/>
                </a:solidFill>
              </a:rPr>
              <a:t>control plane </a:t>
            </a:r>
            <a:r>
              <a:rPr lang="en-US" altLang="x-none" sz="1600"/>
              <a:t>(software)</a:t>
            </a:r>
          </a:p>
          <a:p>
            <a:pPr algn="r"/>
            <a:r>
              <a:rPr lang="en-US" altLang="x-none" sz="1600"/>
              <a:t>operates in millisecond </a:t>
            </a:r>
          </a:p>
          <a:p>
            <a:pPr algn="r"/>
            <a:r>
              <a:rPr lang="en-US" altLang="x-none" sz="1600"/>
              <a:t>time frame</a:t>
            </a:r>
          </a:p>
        </p:txBody>
      </p:sp>
      <p:sp>
        <p:nvSpPr>
          <p:cNvPr id="52242" name="Freeform 10"/>
          <p:cNvSpPr>
            <a:spLocks/>
          </p:cNvSpPr>
          <p:nvPr/>
        </p:nvSpPr>
        <p:spPr bwMode="auto">
          <a:xfrm>
            <a:off x="3722688" y="2667001"/>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endParaRPr lang="en-US"/>
          </a:p>
        </p:txBody>
      </p:sp>
      <p:sp>
        <p:nvSpPr>
          <p:cNvPr id="52243" name="Freeform 11"/>
          <p:cNvSpPr>
            <a:spLocks/>
          </p:cNvSpPr>
          <p:nvPr/>
        </p:nvSpPr>
        <p:spPr bwMode="auto">
          <a:xfrm>
            <a:off x="1379537" y="647700"/>
            <a:ext cx="8802688" cy="2197100"/>
          </a:xfrm>
          <a:custGeom>
            <a:avLst/>
            <a:gdLst>
              <a:gd name="T0" fmla="*/ 8252106 w 8802811"/>
              <a:gd name="T1" fmla="*/ 0 h 2197979"/>
              <a:gd name="T2" fmla="*/ 8288733 w 8802811"/>
              <a:gd name="T3" fmla="*/ 352707 h 2197979"/>
              <a:gd name="T4" fmla="*/ 8300945 w 8802811"/>
              <a:gd name="T5" fmla="*/ 985142 h 2197979"/>
              <a:gd name="T6" fmla="*/ 8313157 w 8802811"/>
              <a:gd name="T7" fmla="*/ 1204063 h 2197979"/>
              <a:gd name="T8" fmla="*/ 8337573 w 8802811"/>
              <a:gd name="T9" fmla="*/ 1374335 h 2197979"/>
              <a:gd name="T10" fmla="*/ 8313157 w 8802811"/>
              <a:gd name="T11" fmla="*/ 1301360 h 2197979"/>
              <a:gd name="T12" fmla="*/ 8300945 w 8802811"/>
              <a:gd name="T13" fmla="*/ 1216224 h 2197979"/>
              <a:gd name="T14" fmla="*/ 8288733 w 8802811"/>
              <a:gd name="T15" fmla="*/ 1167577 h 2197979"/>
              <a:gd name="T16" fmla="*/ 8252106 w 8802811"/>
              <a:gd name="T17" fmla="*/ 985142 h 2197979"/>
              <a:gd name="T18" fmla="*/ 8239894 w 8802811"/>
              <a:gd name="T19" fmla="*/ 851357 h 2197979"/>
              <a:gd name="T20" fmla="*/ 8215466 w 8802811"/>
              <a:gd name="T21" fmla="*/ 681086 h 2197979"/>
              <a:gd name="T22" fmla="*/ 8203254 w 8802811"/>
              <a:gd name="T23" fmla="*/ 547302 h 2197979"/>
              <a:gd name="T24" fmla="*/ 8178839 w 8802811"/>
              <a:gd name="T25" fmla="*/ 547302 h 2197979"/>
              <a:gd name="T26" fmla="*/ 8178839 w 8802811"/>
              <a:gd name="T27" fmla="*/ 547302 h 2197979"/>
              <a:gd name="T28" fmla="*/ 8410838 w 8802811"/>
              <a:gd name="T29" fmla="*/ 620274 h 2197979"/>
              <a:gd name="T30" fmla="*/ 8471893 w 8802811"/>
              <a:gd name="T31" fmla="*/ 681086 h 2197979"/>
              <a:gd name="T32" fmla="*/ 8557363 w 8802811"/>
              <a:gd name="T33" fmla="*/ 790546 h 2197979"/>
              <a:gd name="T34" fmla="*/ 8581787 w 8802811"/>
              <a:gd name="T35" fmla="*/ 863520 h 2197979"/>
              <a:gd name="T36" fmla="*/ 8618427 w 8802811"/>
              <a:gd name="T37" fmla="*/ 948655 h 2197979"/>
              <a:gd name="T38" fmla="*/ 8691690 w 8802811"/>
              <a:gd name="T39" fmla="*/ 1179738 h 2197979"/>
              <a:gd name="T40" fmla="*/ 8703889 w 8802811"/>
              <a:gd name="T41" fmla="*/ 1252712 h 2197979"/>
              <a:gd name="T42" fmla="*/ 8716105 w 8802811"/>
              <a:gd name="T43" fmla="*/ 1337848 h 2197979"/>
              <a:gd name="T44" fmla="*/ 8740529 w 8802811"/>
              <a:gd name="T45" fmla="*/ 1398658 h 2197979"/>
              <a:gd name="T46" fmla="*/ 8801584 w 8802811"/>
              <a:gd name="T47" fmla="*/ 1398658 h 2197979"/>
              <a:gd name="T48" fmla="*/ 8801584 w 8802811"/>
              <a:gd name="T49" fmla="*/ 1398658 h 2197979"/>
              <a:gd name="T50" fmla="*/ 8789368 w 8802811"/>
              <a:gd name="T51" fmla="*/ 1666229 h 2197979"/>
              <a:gd name="T52" fmla="*/ 8789368 w 8802811"/>
              <a:gd name="T53" fmla="*/ 1666229 h 2197979"/>
              <a:gd name="T54" fmla="*/ 8703889 w 8802811"/>
              <a:gd name="T55" fmla="*/ 1568931 h 2197979"/>
              <a:gd name="T56" fmla="*/ 8642842 w 8802811"/>
              <a:gd name="T57" fmla="*/ 1508118 h 2197979"/>
              <a:gd name="T58" fmla="*/ 8581787 w 8802811"/>
              <a:gd name="T59" fmla="*/ 1410821 h 2197979"/>
              <a:gd name="T60" fmla="*/ 8508524 w 8802811"/>
              <a:gd name="T61" fmla="*/ 1325685 h 2197979"/>
              <a:gd name="T62" fmla="*/ 8435261 w 8802811"/>
              <a:gd name="T63" fmla="*/ 1228387 h 2197979"/>
              <a:gd name="T64" fmla="*/ 8300945 w 8802811"/>
              <a:gd name="T65" fmla="*/ 1033790 h 2197979"/>
              <a:gd name="T66" fmla="*/ 8227678 w 8802811"/>
              <a:gd name="T67" fmla="*/ 912168 h 2197979"/>
              <a:gd name="T68" fmla="*/ 8215466 w 8802811"/>
              <a:gd name="T69" fmla="*/ 875682 h 2197979"/>
              <a:gd name="T70" fmla="*/ 8191051 w 8802811"/>
              <a:gd name="T71" fmla="*/ 839194 h 2197979"/>
              <a:gd name="T72" fmla="*/ 8178839 w 8802811"/>
              <a:gd name="T73" fmla="*/ 790546 h 2197979"/>
              <a:gd name="T74" fmla="*/ 8129991 w 8802811"/>
              <a:gd name="T75" fmla="*/ 717572 h 2197979"/>
              <a:gd name="T76" fmla="*/ 8117788 w 8802811"/>
              <a:gd name="T77" fmla="*/ 705410 h 2197979"/>
              <a:gd name="T78" fmla="*/ 8215466 w 8802811"/>
              <a:gd name="T79" fmla="*/ 778383 h 2197979"/>
              <a:gd name="T80" fmla="*/ 8252106 w 8802811"/>
              <a:gd name="T81" fmla="*/ 814870 h 2197979"/>
              <a:gd name="T82" fmla="*/ 8361996 w 8802811"/>
              <a:gd name="T83" fmla="*/ 912168 h 2197979"/>
              <a:gd name="T84" fmla="*/ 8435261 w 8802811"/>
              <a:gd name="T85" fmla="*/ 1009466 h 2197979"/>
              <a:gd name="T86" fmla="*/ 8471893 w 8802811"/>
              <a:gd name="T87" fmla="*/ 1045954 h 2197979"/>
              <a:gd name="T88" fmla="*/ 8459685 w 8802811"/>
              <a:gd name="T89" fmla="*/ 1033790 h 2197979"/>
              <a:gd name="T90" fmla="*/ 632656 w 8802811"/>
              <a:gd name="T91" fmla="*/ 2152719 h 2197979"/>
              <a:gd name="T92" fmla="*/ 1524038 w 8802811"/>
              <a:gd name="T93" fmla="*/ 2189205 h 2197979"/>
              <a:gd name="T94" fmla="*/ 1035614 w 8802811"/>
              <a:gd name="T95" fmla="*/ 2152719 h 2197979"/>
              <a:gd name="T96" fmla="*/ 547181 w 8802811"/>
              <a:gd name="T97" fmla="*/ 2104070 h 2197979"/>
              <a:gd name="T98" fmla="*/ 70968 w 8802811"/>
              <a:gd name="T99" fmla="*/ 2079746 h 21979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802811"/>
              <a:gd name="T151" fmla="*/ 0 h 2197979"/>
              <a:gd name="T152" fmla="*/ 8802811 w 8802811"/>
              <a:gd name="T153" fmla="*/ 2197979 h 21979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802811" h="2197979">
                <a:moveTo>
                  <a:pt x="8253255" y="0"/>
                </a:moveTo>
                <a:lnTo>
                  <a:pt x="8289892" y="354119"/>
                </a:lnTo>
                <a:cubicBezTo>
                  <a:pt x="8293963" y="565776"/>
                  <a:pt x="8296057" y="777480"/>
                  <a:pt x="8302104" y="989090"/>
                </a:cubicBezTo>
                <a:cubicBezTo>
                  <a:pt x="8304200" y="1062439"/>
                  <a:pt x="8308222" y="1135763"/>
                  <a:pt x="8314317" y="1208888"/>
                </a:cubicBezTo>
                <a:cubicBezTo>
                  <a:pt x="8316142" y="1230787"/>
                  <a:pt x="8344376" y="1368573"/>
                  <a:pt x="8338741" y="1379842"/>
                </a:cubicBezTo>
                <a:cubicBezTo>
                  <a:pt x="8327228" y="1402867"/>
                  <a:pt x="8314317" y="1306576"/>
                  <a:pt x="8314317" y="1306576"/>
                </a:cubicBezTo>
                <a:cubicBezTo>
                  <a:pt x="8310246" y="1278084"/>
                  <a:pt x="8307253" y="1249416"/>
                  <a:pt x="8302104" y="1221099"/>
                </a:cubicBezTo>
                <a:cubicBezTo>
                  <a:pt x="8299101" y="1204587"/>
                  <a:pt x="8292894" y="1188767"/>
                  <a:pt x="8289892" y="1172255"/>
                </a:cubicBezTo>
                <a:cubicBezTo>
                  <a:pt x="8255975" y="985729"/>
                  <a:pt x="8304437" y="1193793"/>
                  <a:pt x="8253255" y="989090"/>
                </a:cubicBezTo>
                <a:cubicBezTo>
                  <a:pt x="8249184" y="944316"/>
                  <a:pt x="8246400" y="899407"/>
                  <a:pt x="8241043" y="854769"/>
                </a:cubicBezTo>
                <a:cubicBezTo>
                  <a:pt x="8234184" y="797616"/>
                  <a:pt x="8221830" y="741142"/>
                  <a:pt x="8216618" y="683815"/>
                </a:cubicBezTo>
                <a:cubicBezTo>
                  <a:pt x="8212547" y="639041"/>
                  <a:pt x="8216237" y="592868"/>
                  <a:pt x="8204406" y="549494"/>
                </a:cubicBezTo>
                <a:cubicBezTo>
                  <a:pt x="8202264" y="541639"/>
                  <a:pt x="8188123" y="549494"/>
                  <a:pt x="8179981" y="549494"/>
                </a:cubicBezTo>
                <a:cubicBezTo>
                  <a:pt x="8254412" y="566668"/>
                  <a:pt x="8345942" y="574712"/>
                  <a:pt x="8412016" y="622760"/>
                </a:cubicBezTo>
                <a:cubicBezTo>
                  <a:pt x="8435295" y="639688"/>
                  <a:pt x="8454344" y="661962"/>
                  <a:pt x="8473077" y="683815"/>
                </a:cubicBezTo>
                <a:cubicBezTo>
                  <a:pt x="8503283" y="719051"/>
                  <a:pt x="8558564" y="793714"/>
                  <a:pt x="8558564" y="793714"/>
                </a:cubicBezTo>
                <a:cubicBezTo>
                  <a:pt x="8566706" y="818136"/>
                  <a:pt x="8573747" y="842953"/>
                  <a:pt x="8582989" y="866980"/>
                </a:cubicBezTo>
                <a:cubicBezTo>
                  <a:pt x="8594118" y="895913"/>
                  <a:pt x="8610878" y="922718"/>
                  <a:pt x="8619626" y="952457"/>
                </a:cubicBezTo>
                <a:cubicBezTo>
                  <a:pt x="8696833" y="1214937"/>
                  <a:pt x="8583806" y="939035"/>
                  <a:pt x="8692900" y="1184466"/>
                </a:cubicBezTo>
                <a:cubicBezTo>
                  <a:pt x="8696971" y="1208888"/>
                  <a:pt x="8701347" y="1233261"/>
                  <a:pt x="8705112" y="1257732"/>
                </a:cubicBezTo>
                <a:cubicBezTo>
                  <a:pt x="8709489" y="1286179"/>
                  <a:pt x="8710343" y="1315287"/>
                  <a:pt x="8717324" y="1343209"/>
                </a:cubicBezTo>
                <a:cubicBezTo>
                  <a:pt x="8722641" y="1364474"/>
                  <a:pt x="8723911" y="1391524"/>
                  <a:pt x="8741749" y="1404264"/>
                </a:cubicBezTo>
                <a:cubicBezTo>
                  <a:pt x="8758312" y="1416094"/>
                  <a:pt x="8782457" y="1404264"/>
                  <a:pt x="8802811" y="1404264"/>
                </a:cubicBezTo>
                <a:lnTo>
                  <a:pt x="8790599" y="1672906"/>
                </a:lnTo>
                <a:cubicBezTo>
                  <a:pt x="8762103" y="1640343"/>
                  <a:pt x="8734463" y="1607012"/>
                  <a:pt x="8705112" y="1575218"/>
                </a:cubicBezTo>
                <a:cubicBezTo>
                  <a:pt x="8685588" y="1554069"/>
                  <a:pt x="8661601" y="1536976"/>
                  <a:pt x="8644050" y="1514163"/>
                </a:cubicBezTo>
                <a:cubicBezTo>
                  <a:pt x="8620635" y="1483727"/>
                  <a:pt x="8605699" y="1447440"/>
                  <a:pt x="8582989" y="1416475"/>
                </a:cubicBezTo>
                <a:cubicBezTo>
                  <a:pt x="8560794" y="1386213"/>
                  <a:pt x="8533160" y="1360302"/>
                  <a:pt x="8509714" y="1330998"/>
                </a:cubicBezTo>
                <a:cubicBezTo>
                  <a:pt x="8484284" y="1299214"/>
                  <a:pt x="8459970" y="1266525"/>
                  <a:pt x="8436440" y="1233310"/>
                </a:cubicBezTo>
                <a:cubicBezTo>
                  <a:pt x="8390753" y="1168818"/>
                  <a:pt x="8331459" y="1111315"/>
                  <a:pt x="8302104" y="1037934"/>
                </a:cubicBezTo>
                <a:cubicBezTo>
                  <a:pt x="8267999" y="952679"/>
                  <a:pt x="8291374" y="993995"/>
                  <a:pt x="8228830" y="915824"/>
                </a:cubicBezTo>
                <a:cubicBezTo>
                  <a:pt x="8224759" y="903613"/>
                  <a:pt x="8222375" y="890703"/>
                  <a:pt x="8216618" y="879191"/>
                </a:cubicBezTo>
                <a:cubicBezTo>
                  <a:pt x="8210054" y="866064"/>
                  <a:pt x="8197975" y="856047"/>
                  <a:pt x="8192193" y="842558"/>
                </a:cubicBezTo>
                <a:cubicBezTo>
                  <a:pt x="8185581" y="827133"/>
                  <a:pt x="8185874" y="809428"/>
                  <a:pt x="8179981" y="793714"/>
                </a:cubicBezTo>
                <a:cubicBezTo>
                  <a:pt x="8162237" y="746401"/>
                  <a:pt x="8160946" y="750260"/>
                  <a:pt x="8131131" y="720448"/>
                </a:cubicBezTo>
                <a:lnTo>
                  <a:pt x="8118919" y="708237"/>
                </a:lnTo>
                <a:cubicBezTo>
                  <a:pt x="8151485" y="732659"/>
                  <a:pt x="8185112" y="755728"/>
                  <a:pt x="8216618" y="781503"/>
                </a:cubicBezTo>
                <a:cubicBezTo>
                  <a:pt x="8229985" y="792438"/>
                  <a:pt x="8240257" y="806764"/>
                  <a:pt x="8253255" y="818136"/>
                </a:cubicBezTo>
                <a:cubicBezTo>
                  <a:pt x="8303675" y="862248"/>
                  <a:pt x="8321173" y="865438"/>
                  <a:pt x="8363166" y="915824"/>
                </a:cubicBezTo>
                <a:cubicBezTo>
                  <a:pt x="8389226" y="947093"/>
                  <a:pt x="8407656" y="984731"/>
                  <a:pt x="8436440" y="1013512"/>
                </a:cubicBezTo>
                <a:lnTo>
                  <a:pt x="8473077" y="1050145"/>
                </a:lnTo>
                <a:lnTo>
                  <a:pt x="8460865" y="1037934"/>
                </a:lnTo>
                <a:lnTo>
                  <a:pt x="632746" y="2161346"/>
                </a:lnTo>
                <a:lnTo>
                  <a:pt x="1524248" y="2197979"/>
                </a:lnTo>
                <a:lnTo>
                  <a:pt x="1035754" y="2161346"/>
                </a:lnTo>
                <a:cubicBezTo>
                  <a:pt x="712856" y="2131451"/>
                  <a:pt x="1008547" y="2123752"/>
                  <a:pt x="547260" y="2112502"/>
                </a:cubicBezTo>
                <a:cubicBezTo>
                  <a:pt x="37453" y="2100069"/>
                  <a:pt x="-102777" y="2174947"/>
                  <a:pt x="70978" y="2088080"/>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endParaRPr lang="en-US"/>
          </a:p>
        </p:txBody>
      </p:sp>
      <p:cxnSp>
        <p:nvCxnSpPr>
          <p:cNvPr id="14" name="Elbow Connector 13"/>
          <p:cNvCxnSpPr>
            <a:cxnSpLocks noChangeShapeType="1"/>
            <a:endCxn id="52271" idx="0"/>
          </p:cNvCxnSpPr>
          <p:nvPr/>
        </p:nvCxnSpPr>
        <p:spPr bwMode="auto">
          <a:xfrm rot="5400000">
            <a:off x="2739232" y="3729832"/>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52245" name="Content Placeholder 1"/>
          <p:cNvSpPr>
            <a:spLocks noGrp="1"/>
          </p:cNvSpPr>
          <p:nvPr>
            <p:ph idx="1"/>
          </p:nvPr>
        </p:nvSpPr>
        <p:spPr>
          <a:xfrm>
            <a:off x="2057400" y="1287464"/>
            <a:ext cx="7772400" cy="585787"/>
          </a:xfrm>
        </p:spPr>
        <p:txBody>
          <a:bodyPr/>
          <a:lstStyle/>
          <a:p>
            <a:r>
              <a:rPr lang="en-US" altLang="x-none">
                <a:ea typeface="ＭＳ Ｐゴシック" charset="-128"/>
                <a:cs typeface="ＭＳ Ｐゴシック" charset="-128"/>
              </a:rPr>
              <a:t>high-level view of generic router architecture:</a:t>
            </a:r>
          </a:p>
        </p:txBody>
      </p:sp>
      <p:sp>
        <p:nvSpPr>
          <p:cNvPr id="52247"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1130307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dissolve">
                                      <p:cBhvr>
                                        <p:cTn id="10" dur="500"/>
                                        <p:tgtEl>
                                          <p:spTgt spid="6"/>
                                        </p:tgtEl>
                                      </p:cBhvr>
                                    </p:animEffect>
                                  </p:childTnLst>
                                </p:cTn>
                              </p:par>
                              <p:par>
                                <p:cTn id="11" presetID="9"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dissolve">
                                      <p:cBhvr>
                                        <p:cTn id="1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2"/>
          <p:cNvSpPr>
            <a:spLocks noChangeArrowheads="1"/>
          </p:cNvSpPr>
          <p:nvPr/>
        </p:nvSpPr>
        <p:spPr bwMode="auto">
          <a:xfrm>
            <a:off x="3228975" y="1781175"/>
            <a:ext cx="6534150" cy="407670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778" name="Rectangle 3"/>
          <p:cNvSpPr>
            <a:spLocks noChangeArrowheads="1"/>
          </p:cNvSpPr>
          <p:nvPr/>
        </p:nvSpPr>
        <p:spPr bwMode="auto">
          <a:xfrm>
            <a:off x="3162300" y="1855788"/>
            <a:ext cx="6534150" cy="4076700"/>
          </a:xfrm>
          <a:prstGeom prst="rect">
            <a:avLst/>
          </a:prstGeom>
          <a:solidFill>
            <a:srgbClr val="FFFFFF"/>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779" name="Rectangle 4"/>
          <p:cNvSpPr>
            <a:spLocks noGrp="1" noChangeArrowheads="1"/>
          </p:cNvSpPr>
          <p:nvPr>
            <p:ph type="title"/>
          </p:nvPr>
        </p:nvSpPr>
        <p:spPr>
          <a:xfrm>
            <a:off x="1943100" y="133350"/>
            <a:ext cx="7772400" cy="1143000"/>
          </a:xfrm>
        </p:spPr>
        <p:txBody>
          <a:bodyPr/>
          <a:lstStyle/>
          <a:p>
            <a:r>
              <a:rPr lang="en-US" altLang="x-none" sz="4000">
                <a:ea typeface="ＭＳ Ｐゴシック" charset="-128"/>
              </a:rPr>
              <a:t>The Internet network layer</a:t>
            </a:r>
            <a:endParaRPr lang="en-US" altLang="x-none">
              <a:ea typeface="ＭＳ Ｐゴシック" charset="-128"/>
            </a:endParaRPr>
          </a:p>
        </p:txBody>
      </p:sp>
      <p:grpSp>
        <p:nvGrpSpPr>
          <p:cNvPr id="75780" name="Group 6"/>
          <p:cNvGrpSpPr>
            <a:grpSpLocks/>
          </p:cNvGrpSpPr>
          <p:nvPr/>
        </p:nvGrpSpPr>
        <p:grpSpPr bwMode="auto">
          <a:xfrm>
            <a:off x="5287964" y="3479800"/>
            <a:ext cx="1258887" cy="1214438"/>
            <a:chOff x="3992" y="2883"/>
            <a:chExt cx="613" cy="765"/>
          </a:xfrm>
        </p:grpSpPr>
        <p:sp>
          <p:nvSpPr>
            <p:cNvPr id="75805" name="Rectangle 7"/>
            <p:cNvSpPr>
              <a:spLocks noChangeArrowheads="1"/>
            </p:cNvSpPr>
            <p:nvPr/>
          </p:nvSpPr>
          <p:spPr bwMode="auto">
            <a:xfrm>
              <a:off x="4023" y="2883"/>
              <a:ext cx="582" cy="73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806" name="Rectangle 8"/>
            <p:cNvSpPr>
              <a:spLocks noChangeArrowheads="1"/>
            </p:cNvSpPr>
            <p:nvPr/>
          </p:nvSpPr>
          <p:spPr bwMode="auto">
            <a:xfrm>
              <a:off x="3996" y="2910"/>
              <a:ext cx="582" cy="738"/>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807" name="Text Box 9"/>
            <p:cNvSpPr txBox="1">
              <a:spLocks noChangeArrowheads="1"/>
            </p:cNvSpPr>
            <p:nvPr/>
          </p:nvSpPr>
          <p:spPr bwMode="auto">
            <a:xfrm>
              <a:off x="3992" y="3071"/>
              <a:ext cx="60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forwarding</a:t>
              </a:r>
            </a:p>
            <a:p>
              <a:pPr algn="ctr"/>
              <a:r>
                <a:rPr lang="en-US" altLang="x-none" sz="1800"/>
                <a:t>table</a:t>
              </a:r>
            </a:p>
          </p:txBody>
        </p:sp>
        <p:sp>
          <p:nvSpPr>
            <p:cNvPr id="75808" name="Line 10"/>
            <p:cNvSpPr>
              <a:spLocks noChangeShapeType="1"/>
            </p:cNvSpPr>
            <p:nvPr/>
          </p:nvSpPr>
          <p:spPr bwMode="auto">
            <a:xfrm>
              <a:off x="4065" y="2994"/>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09" name="Line 11"/>
            <p:cNvSpPr>
              <a:spLocks noChangeShapeType="1"/>
            </p:cNvSpPr>
            <p:nvPr/>
          </p:nvSpPr>
          <p:spPr bwMode="auto">
            <a:xfrm>
              <a:off x="4071" y="3048"/>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10" name="Line 12"/>
            <p:cNvSpPr>
              <a:spLocks noChangeShapeType="1"/>
            </p:cNvSpPr>
            <p:nvPr/>
          </p:nvSpPr>
          <p:spPr bwMode="auto">
            <a:xfrm>
              <a:off x="4074" y="3102"/>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11" name="Line 13"/>
            <p:cNvSpPr>
              <a:spLocks noChangeShapeType="1"/>
            </p:cNvSpPr>
            <p:nvPr/>
          </p:nvSpPr>
          <p:spPr bwMode="auto">
            <a:xfrm>
              <a:off x="4065" y="3477"/>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12" name="Line 14"/>
            <p:cNvSpPr>
              <a:spLocks noChangeShapeType="1"/>
            </p:cNvSpPr>
            <p:nvPr/>
          </p:nvSpPr>
          <p:spPr bwMode="auto">
            <a:xfrm>
              <a:off x="4068" y="3528"/>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813" name="Line 15"/>
            <p:cNvSpPr>
              <a:spLocks noChangeShapeType="1"/>
            </p:cNvSpPr>
            <p:nvPr/>
          </p:nvSpPr>
          <p:spPr bwMode="auto">
            <a:xfrm>
              <a:off x="4071" y="3579"/>
              <a:ext cx="43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33800" name="Rectangle 16"/>
          <p:cNvSpPr>
            <a:spLocks noGrp="1" noChangeArrowheads="1"/>
          </p:cNvSpPr>
          <p:nvPr>
            <p:ph type="body" sz="half" idx="1"/>
          </p:nvPr>
        </p:nvSpPr>
        <p:spPr>
          <a:xfrm>
            <a:off x="2082801" y="1189038"/>
            <a:ext cx="7534275" cy="438150"/>
          </a:xfrm>
        </p:spPr>
        <p:txBody>
          <a:bodyPr/>
          <a:lstStyle/>
          <a:p>
            <a:pPr>
              <a:buFont typeface="Wingdings" charset="0"/>
              <a:buNone/>
              <a:defRPr/>
            </a:pPr>
            <a:r>
              <a:rPr lang="en-US" sz="2400"/>
              <a:t>host, router network layer functions:</a:t>
            </a:r>
          </a:p>
        </p:txBody>
      </p:sp>
      <p:sp>
        <p:nvSpPr>
          <p:cNvPr id="75782" name="Line 17"/>
          <p:cNvSpPr>
            <a:spLocks noChangeShapeType="1"/>
          </p:cNvSpPr>
          <p:nvPr/>
        </p:nvSpPr>
        <p:spPr bwMode="auto">
          <a:xfrm flipV="1">
            <a:off x="3152776" y="5410201"/>
            <a:ext cx="6505575" cy="9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83" name="Line 18"/>
          <p:cNvSpPr>
            <a:spLocks noChangeShapeType="1"/>
          </p:cNvSpPr>
          <p:nvPr/>
        </p:nvSpPr>
        <p:spPr bwMode="auto">
          <a:xfrm flipV="1">
            <a:off x="3181351" y="4886326"/>
            <a:ext cx="6524625" cy="9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84" name="Rectangle 20"/>
          <p:cNvSpPr>
            <a:spLocks noChangeArrowheads="1"/>
          </p:cNvSpPr>
          <p:nvPr/>
        </p:nvSpPr>
        <p:spPr bwMode="auto">
          <a:xfrm>
            <a:off x="3438525" y="2667000"/>
            <a:ext cx="1809750" cy="81915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785" name="Rectangle 21"/>
          <p:cNvSpPr>
            <a:spLocks noChangeArrowheads="1"/>
          </p:cNvSpPr>
          <p:nvPr/>
        </p:nvSpPr>
        <p:spPr bwMode="auto">
          <a:xfrm>
            <a:off x="3371850" y="2733675"/>
            <a:ext cx="1809750" cy="819150"/>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786" name="Text Box 22"/>
          <p:cNvSpPr txBox="1">
            <a:spLocks noChangeArrowheads="1"/>
          </p:cNvSpPr>
          <p:nvPr/>
        </p:nvSpPr>
        <p:spPr bwMode="auto">
          <a:xfrm>
            <a:off x="3360738" y="2714626"/>
            <a:ext cx="1860550" cy="85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i="1">
                <a:solidFill>
                  <a:srgbClr val="CC0000"/>
                </a:solidFill>
                <a:latin typeface="Gill Sans MT" charset="0"/>
              </a:rPr>
              <a:t>routing protocols</a:t>
            </a:r>
          </a:p>
          <a:p>
            <a:pPr>
              <a:buFontTx/>
              <a:buChar char="•"/>
            </a:pPr>
            <a:r>
              <a:rPr lang="en-US" altLang="x-none" sz="1600"/>
              <a:t> path selection</a:t>
            </a:r>
          </a:p>
          <a:p>
            <a:pPr>
              <a:buFontTx/>
              <a:buChar char="•"/>
            </a:pPr>
            <a:r>
              <a:rPr lang="en-US" altLang="x-none" sz="1600"/>
              <a:t> RIP, OSPF, BGP</a:t>
            </a:r>
            <a:endParaRPr lang="en-US" altLang="x-none" sz="1800"/>
          </a:p>
        </p:txBody>
      </p:sp>
      <p:sp>
        <p:nvSpPr>
          <p:cNvPr id="75787" name="Freeform 23"/>
          <p:cNvSpPr>
            <a:spLocks/>
          </p:cNvSpPr>
          <p:nvPr/>
        </p:nvSpPr>
        <p:spPr bwMode="auto">
          <a:xfrm>
            <a:off x="4667250" y="3657601"/>
            <a:ext cx="628650" cy="390525"/>
          </a:xfrm>
          <a:custGeom>
            <a:avLst/>
            <a:gdLst>
              <a:gd name="T0" fmla="*/ 0 w 396"/>
              <a:gd name="T1" fmla="*/ 0 h 246"/>
              <a:gd name="T2" fmla="*/ 2147483647 w 396"/>
              <a:gd name="T3" fmla="*/ 2147483647 h 246"/>
              <a:gd name="T4" fmla="*/ 2147483647 w 396"/>
              <a:gd name="T5" fmla="*/ 2147483647 h 246"/>
              <a:gd name="T6" fmla="*/ 0 60000 65536"/>
              <a:gd name="T7" fmla="*/ 0 60000 65536"/>
              <a:gd name="T8" fmla="*/ 0 60000 65536"/>
              <a:gd name="T9" fmla="*/ 0 w 396"/>
              <a:gd name="T10" fmla="*/ 0 h 246"/>
              <a:gd name="T11" fmla="*/ 396 w 396"/>
              <a:gd name="T12" fmla="*/ 246 h 246"/>
            </a:gdLst>
            <a:ahLst/>
            <a:cxnLst>
              <a:cxn ang="T6">
                <a:pos x="T0" y="T1"/>
              </a:cxn>
              <a:cxn ang="T7">
                <a:pos x="T2" y="T3"/>
              </a:cxn>
              <a:cxn ang="T8">
                <a:pos x="T4" y="T5"/>
              </a:cxn>
            </a:cxnLst>
            <a:rect l="T9" t="T10" r="T11" b="T12"/>
            <a:pathLst>
              <a:path w="396" h="246">
                <a:moveTo>
                  <a:pt x="0" y="0"/>
                </a:moveTo>
                <a:cubicBezTo>
                  <a:pt x="30" y="16"/>
                  <a:pt x="42" y="126"/>
                  <a:pt x="150" y="186"/>
                </a:cubicBezTo>
                <a:cubicBezTo>
                  <a:pt x="258" y="246"/>
                  <a:pt x="345" y="205"/>
                  <a:pt x="396" y="210"/>
                </a:cubicBezTo>
              </a:path>
            </a:pathLst>
          </a:custGeom>
          <a:noFill/>
          <a:ln w="38100" cap="flat" cmpd="sng">
            <a:solidFill>
              <a:srgbClr val="000099"/>
            </a:solidFill>
            <a:prstDash val="solid"/>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5788" name="Group 24"/>
          <p:cNvGrpSpPr>
            <a:grpSpLocks/>
          </p:cNvGrpSpPr>
          <p:nvPr/>
        </p:nvGrpSpPr>
        <p:grpSpPr bwMode="auto">
          <a:xfrm>
            <a:off x="6616701" y="2576513"/>
            <a:ext cx="3000375" cy="1181100"/>
            <a:chOff x="102" y="1272"/>
            <a:chExt cx="1890" cy="744"/>
          </a:xfrm>
        </p:grpSpPr>
        <p:sp>
          <p:nvSpPr>
            <p:cNvPr id="75802" name="Rectangle 25"/>
            <p:cNvSpPr>
              <a:spLocks noChangeArrowheads="1"/>
            </p:cNvSpPr>
            <p:nvPr/>
          </p:nvSpPr>
          <p:spPr bwMode="auto">
            <a:xfrm>
              <a:off x="144" y="1272"/>
              <a:ext cx="1848" cy="6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803" name="Rectangle 26"/>
            <p:cNvSpPr>
              <a:spLocks noChangeArrowheads="1"/>
            </p:cNvSpPr>
            <p:nvPr/>
          </p:nvSpPr>
          <p:spPr bwMode="auto">
            <a:xfrm>
              <a:off x="102" y="1314"/>
              <a:ext cx="1848" cy="702"/>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804" name="Text Box 27"/>
            <p:cNvSpPr txBox="1">
              <a:spLocks noChangeArrowheads="1"/>
            </p:cNvSpPr>
            <p:nvPr/>
          </p:nvSpPr>
          <p:spPr bwMode="auto">
            <a:xfrm>
              <a:off x="116" y="1287"/>
              <a:ext cx="1810" cy="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latin typeface="Gill Sans MT" charset="0"/>
                </a:rPr>
                <a:t>IP protocol</a:t>
              </a:r>
            </a:p>
            <a:p>
              <a:pPr>
                <a:buFontTx/>
                <a:buChar char="•"/>
              </a:pPr>
              <a:r>
                <a:rPr lang="en-US" altLang="x-none" sz="1600"/>
                <a:t> addressing conventions</a:t>
              </a:r>
            </a:p>
            <a:p>
              <a:pPr>
                <a:buFontTx/>
                <a:buChar char="•"/>
              </a:pPr>
              <a:r>
                <a:rPr lang="en-US" altLang="x-none" sz="1600"/>
                <a:t> datagram format</a:t>
              </a:r>
            </a:p>
            <a:p>
              <a:pPr>
                <a:buFontTx/>
                <a:buChar char="•"/>
              </a:pPr>
              <a:r>
                <a:rPr lang="en-US" altLang="x-none" sz="1600"/>
                <a:t> packet handling conventions</a:t>
              </a:r>
              <a:endParaRPr lang="en-US" altLang="x-none" sz="1800"/>
            </a:p>
          </p:txBody>
        </p:sp>
      </p:grpSp>
      <p:sp>
        <p:nvSpPr>
          <p:cNvPr id="75789" name="Rectangle 29"/>
          <p:cNvSpPr>
            <a:spLocks noChangeArrowheads="1"/>
          </p:cNvSpPr>
          <p:nvPr/>
        </p:nvSpPr>
        <p:spPr bwMode="auto">
          <a:xfrm>
            <a:off x="6740526" y="3878264"/>
            <a:ext cx="1933575" cy="84772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790" name="Rectangle 30"/>
          <p:cNvSpPr>
            <a:spLocks noChangeArrowheads="1"/>
          </p:cNvSpPr>
          <p:nvPr/>
        </p:nvSpPr>
        <p:spPr bwMode="auto">
          <a:xfrm>
            <a:off x="6673851" y="3946526"/>
            <a:ext cx="1933575" cy="847725"/>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5791" name="Text Box 31"/>
          <p:cNvSpPr txBox="1">
            <a:spLocks noChangeArrowheads="1"/>
          </p:cNvSpPr>
          <p:nvPr/>
        </p:nvSpPr>
        <p:spPr bwMode="auto">
          <a:xfrm>
            <a:off x="6686550" y="3911601"/>
            <a:ext cx="1900238" cy="1138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latin typeface="Gill Sans MT" charset="0"/>
              </a:rPr>
              <a:t>ICMP protocol</a:t>
            </a:r>
          </a:p>
          <a:p>
            <a:pPr>
              <a:buFontTx/>
              <a:buChar char="•"/>
            </a:pPr>
            <a:r>
              <a:rPr lang="en-US" altLang="x-none" sz="1600"/>
              <a:t> error reporting</a:t>
            </a:r>
          </a:p>
          <a:p>
            <a:pPr>
              <a:buFontTx/>
              <a:buChar char="•"/>
            </a:pPr>
            <a:r>
              <a:rPr lang="en-US" altLang="x-none" sz="1600"/>
              <a:t> router </a:t>
            </a:r>
            <a:r>
              <a:rPr lang="ja-JP" altLang="en-US" sz="1600"/>
              <a:t>“</a:t>
            </a:r>
            <a:r>
              <a:rPr lang="en-US" altLang="ja-JP" sz="1600"/>
              <a:t>signaling</a:t>
            </a:r>
            <a:r>
              <a:rPr lang="ja-JP" altLang="en-US" sz="1600"/>
              <a:t>”</a:t>
            </a:r>
            <a:endParaRPr lang="en-US" altLang="x-none" sz="1800"/>
          </a:p>
        </p:txBody>
      </p:sp>
      <p:sp>
        <p:nvSpPr>
          <p:cNvPr id="75792" name="Line 32"/>
          <p:cNvSpPr>
            <a:spLocks noChangeShapeType="1"/>
          </p:cNvSpPr>
          <p:nvPr/>
        </p:nvSpPr>
        <p:spPr bwMode="auto">
          <a:xfrm flipV="1">
            <a:off x="3181351" y="2466976"/>
            <a:ext cx="6524625" cy="9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93" name="Text Box 33"/>
          <p:cNvSpPr txBox="1">
            <a:spLocks noChangeArrowheads="1"/>
          </p:cNvSpPr>
          <p:nvPr/>
        </p:nvSpPr>
        <p:spPr bwMode="auto">
          <a:xfrm>
            <a:off x="4622800" y="1989138"/>
            <a:ext cx="283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chemeClr val="bg2"/>
                </a:solidFill>
              </a:rPr>
              <a:t>transport layer: TCP, UDP</a:t>
            </a:r>
            <a:endParaRPr lang="en-US" altLang="x-none" sz="1800"/>
          </a:p>
        </p:txBody>
      </p:sp>
      <p:sp>
        <p:nvSpPr>
          <p:cNvPr id="75794" name="Text Box 34"/>
          <p:cNvSpPr txBox="1">
            <a:spLocks noChangeArrowheads="1"/>
          </p:cNvSpPr>
          <p:nvPr/>
        </p:nvSpPr>
        <p:spPr bwMode="auto">
          <a:xfrm>
            <a:off x="5737225" y="4960938"/>
            <a:ext cx="1085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chemeClr val="bg2"/>
                </a:solidFill>
              </a:rPr>
              <a:t>link layer</a:t>
            </a:r>
            <a:endParaRPr lang="en-US" altLang="x-none" sz="1800"/>
          </a:p>
        </p:txBody>
      </p:sp>
      <p:sp>
        <p:nvSpPr>
          <p:cNvPr id="75795" name="Text Box 35"/>
          <p:cNvSpPr txBox="1">
            <a:spLocks noChangeArrowheads="1"/>
          </p:cNvSpPr>
          <p:nvPr/>
        </p:nvSpPr>
        <p:spPr bwMode="auto">
          <a:xfrm>
            <a:off x="5584825" y="5484813"/>
            <a:ext cx="1568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chemeClr val="bg2"/>
                </a:solidFill>
              </a:rPr>
              <a:t>physical layer</a:t>
            </a:r>
            <a:endParaRPr lang="en-US" altLang="x-none" sz="1800"/>
          </a:p>
        </p:txBody>
      </p:sp>
      <p:sp>
        <p:nvSpPr>
          <p:cNvPr id="75796" name="Text Box 36"/>
          <p:cNvSpPr txBox="1">
            <a:spLocks noChangeArrowheads="1"/>
          </p:cNvSpPr>
          <p:nvPr/>
        </p:nvSpPr>
        <p:spPr bwMode="auto">
          <a:xfrm>
            <a:off x="1832139" y="3259139"/>
            <a:ext cx="12634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a:solidFill>
                  <a:srgbClr val="CC0000"/>
                </a:solidFill>
              </a:rPr>
              <a:t>network</a:t>
            </a:r>
          </a:p>
          <a:p>
            <a:pPr algn="r"/>
            <a:r>
              <a:rPr lang="en-US" altLang="x-none">
                <a:solidFill>
                  <a:srgbClr val="CC0000"/>
                </a:solidFill>
              </a:rPr>
              <a:t>layer</a:t>
            </a:r>
            <a:endParaRPr lang="en-US" altLang="x-none" sz="1800">
              <a:solidFill>
                <a:srgbClr val="CC0000"/>
              </a:solidFill>
            </a:endParaRPr>
          </a:p>
        </p:txBody>
      </p:sp>
      <p:sp>
        <p:nvSpPr>
          <p:cNvPr id="75797" name="Line 37"/>
          <p:cNvSpPr>
            <a:spLocks noChangeShapeType="1"/>
          </p:cNvSpPr>
          <p:nvPr/>
        </p:nvSpPr>
        <p:spPr bwMode="auto">
          <a:xfrm flipV="1">
            <a:off x="2905125" y="2486025"/>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5798" name="Line 38"/>
          <p:cNvSpPr>
            <a:spLocks noChangeShapeType="1"/>
          </p:cNvSpPr>
          <p:nvPr/>
        </p:nvSpPr>
        <p:spPr bwMode="auto">
          <a:xfrm>
            <a:off x="2905125" y="4152900"/>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75799" name="Picture 40"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84388" y="938214"/>
            <a:ext cx="59420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01"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137179221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1" name="Group 55"/>
          <p:cNvGrpSpPr>
            <a:grpSpLocks/>
          </p:cNvGrpSpPr>
          <p:nvPr/>
        </p:nvGrpSpPr>
        <p:grpSpPr bwMode="auto">
          <a:xfrm>
            <a:off x="4586288" y="963613"/>
            <a:ext cx="4127500" cy="5326062"/>
            <a:chOff x="1929" y="607"/>
            <a:chExt cx="2600" cy="3355"/>
          </a:xfrm>
        </p:grpSpPr>
        <p:sp>
          <p:nvSpPr>
            <p:cNvPr id="76832" name="Rectangle 4"/>
            <p:cNvSpPr>
              <a:spLocks noChangeArrowheads="1"/>
            </p:cNvSpPr>
            <p:nvPr/>
          </p:nvSpPr>
          <p:spPr bwMode="auto">
            <a:xfrm>
              <a:off x="2040" y="868"/>
              <a:ext cx="2489" cy="30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6833" name="Rectangle 5"/>
            <p:cNvSpPr>
              <a:spLocks noChangeArrowheads="1"/>
            </p:cNvSpPr>
            <p:nvPr/>
          </p:nvSpPr>
          <p:spPr bwMode="auto">
            <a:xfrm>
              <a:off x="1980" y="935"/>
              <a:ext cx="2489" cy="3027"/>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p>
          </p:txBody>
        </p:sp>
        <p:sp>
          <p:nvSpPr>
            <p:cNvPr id="76834" name="Text Box 6"/>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ver</a:t>
              </a:r>
              <a:endParaRPr lang="en-US" altLang="x-none"/>
            </a:p>
          </p:txBody>
        </p:sp>
        <p:sp>
          <p:nvSpPr>
            <p:cNvPr id="76835" name="Text Box 7"/>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length</a:t>
              </a:r>
            </a:p>
          </p:txBody>
        </p:sp>
        <p:sp>
          <p:nvSpPr>
            <p:cNvPr id="76836" name="Line 8"/>
            <p:cNvSpPr>
              <a:spLocks noChangeShapeType="1"/>
            </p:cNvSpPr>
            <p:nvPr/>
          </p:nvSpPr>
          <p:spPr bwMode="auto">
            <a:xfrm>
              <a:off x="1988" y="1261"/>
              <a:ext cx="2486" cy="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7" name="Line 9"/>
            <p:cNvSpPr>
              <a:spLocks noChangeShapeType="1"/>
            </p:cNvSpPr>
            <p:nvPr/>
          </p:nvSpPr>
          <p:spPr bwMode="auto">
            <a:xfrm flipH="1" flipV="1">
              <a:off x="3210" y="941"/>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8" name="Text Box 10"/>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32 bits</a:t>
              </a:r>
              <a:endParaRPr lang="en-US" altLang="x-none"/>
            </a:p>
          </p:txBody>
        </p:sp>
        <p:sp>
          <p:nvSpPr>
            <p:cNvPr id="76839" name="Line 11"/>
            <p:cNvSpPr>
              <a:spLocks noChangeShapeType="1"/>
            </p:cNvSpPr>
            <p:nvPr/>
          </p:nvSpPr>
          <p:spPr bwMode="auto">
            <a:xfrm>
              <a:off x="3552" y="762"/>
              <a:ext cx="899" cy="3"/>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6840" name="Line 12"/>
            <p:cNvSpPr>
              <a:spLocks noChangeShapeType="1"/>
            </p:cNvSpPr>
            <p:nvPr/>
          </p:nvSpPr>
          <p:spPr bwMode="auto">
            <a:xfrm rot="10800000">
              <a:off x="1972" y="769"/>
              <a:ext cx="845"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6841" name="Text Box 13"/>
            <p:cNvSpPr txBox="1">
              <a:spLocks noChangeArrowheads="1"/>
            </p:cNvSpPr>
            <p:nvPr/>
          </p:nvSpPr>
          <p:spPr bwMode="auto">
            <a:xfrm>
              <a:off x="2606" y="2792"/>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2000"/>
                <a:t>data </a:t>
              </a:r>
            </a:p>
            <a:p>
              <a:pPr algn="ctr"/>
              <a:r>
                <a:rPr lang="en-US" altLang="x-none" sz="2000"/>
                <a:t>(variable length,</a:t>
              </a:r>
            </a:p>
            <a:p>
              <a:pPr algn="ctr"/>
              <a:r>
                <a:rPr lang="en-US" altLang="x-none" sz="2000"/>
                <a:t>typically a TCP </a:t>
              </a:r>
            </a:p>
            <a:p>
              <a:pPr algn="ctr"/>
              <a:r>
                <a:rPr lang="en-US" altLang="x-none" sz="2000"/>
                <a:t>or UDP segment)</a:t>
              </a:r>
              <a:endParaRPr lang="en-US" altLang="x-none"/>
            </a:p>
          </p:txBody>
        </p:sp>
        <p:sp>
          <p:nvSpPr>
            <p:cNvPr id="76842" name="Text Box 14"/>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16-bit identifier</a:t>
              </a:r>
              <a:endParaRPr lang="en-US" altLang="x-none" sz="2000"/>
            </a:p>
          </p:txBody>
        </p:sp>
        <p:sp>
          <p:nvSpPr>
            <p:cNvPr id="76843" name="Line 15"/>
            <p:cNvSpPr>
              <a:spLocks noChangeShapeType="1"/>
            </p:cNvSpPr>
            <p:nvPr/>
          </p:nvSpPr>
          <p:spPr bwMode="auto">
            <a:xfrm flipV="1">
              <a:off x="1984" y="2205"/>
              <a:ext cx="248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4" name="Line 16"/>
            <p:cNvSpPr>
              <a:spLocks noChangeShapeType="1"/>
            </p:cNvSpPr>
            <p:nvPr/>
          </p:nvSpPr>
          <p:spPr bwMode="auto">
            <a:xfrm flipV="1">
              <a:off x="1984" y="2505"/>
              <a:ext cx="248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45" name="Text Box 17"/>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header</a:t>
              </a:r>
            </a:p>
            <a:p>
              <a:pPr algn="ctr"/>
              <a:r>
                <a:rPr lang="en-US" altLang="x-none" sz="1800"/>
                <a:t> checksum</a:t>
              </a:r>
            </a:p>
          </p:txBody>
        </p:sp>
        <p:sp>
          <p:nvSpPr>
            <p:cNvPr id="76846" name="Text Box 18"/>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time to</a:t>
              </a:r>
            </a:p>
            <a:p>
              <a:pPr algn="ctr"/>
              <a:r>
                <a:rPr lang="en-US" altLang="x-none" sz="1800"/>
                <a:t>live</a:t>
              </a:r>
            </a:p>
          </p:txBody>
        </p:sp>
        <p:sp>
          <p:nvSpPr>
            <p:cNvPr id="76847" name="Text Box 19"/>
            <p:cNvSpPr txBox="1">
              <a:spLocks noChangeArrowheads="1"/>
            </p:cNvSpPr>
            <p:nvPr/>
          </p:nvSpPr>
          <p:spPr bwMode="auto">
            <a:xfrm>
              <a:off x="2369" y="1959"/>
              <a:ext cx="16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32 bit source IP address</a:t>
              </a:r>
              <a:endParaRPr lang="en-US" altLang="x-none"/>
            </a:p>
          </p:txBody>
        </p:sp>
        <p:sp>
          <p:nvSpPr>
            <p:cNvPr id="76848" name="Text Box 31"/>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head.</a:t>
              </a:r>
            </a:p>
            <a:p>
              <a:pPr algn="ctr"/>
              <a:r>
                <a:rPr lang="en-US" altLang="x-none" sz="1800"/>
                <a:t>len</a:t>
              </a:r>
              <a:endParaRPr lang="en-US" altLang="x-none"/>
            </a:p>
          </p:txBody>
        </p:sp>
        <p:sp>
          <p:nvSpPr>
            <p:cNvPr id="76849" name="Text Box 32"/>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type of</a:t>
              </a:r>
            </a:p>
            <a:p>
              <a:pPr algn="ctr"/>
              <a:r>
                <a:rPr lang="en-US" altLang="x-none" sz="1800"/>
                <a:t>service</a:t>
              </a:r>
              <a:endParaRPr lang="en-US" altLang="x-none"/>
            </a:p>
          </p:txBody>
        </p:sp>
        <p:sp>
          <p:nvSpPr>
            <p:cNvPr id="76850" name="Line 33"/>
            <p:cNvSpPr>
              <a:spLocks noChangeShapeType="1"/>
            </p:cNvSpPr>
            <p:nvPr/>
          </p:nvSpPr>
          <p:spPr bwMode="auto">
            <a:xfrm flipH="1" flipV="1">
              <a:off x="2646" y="938"/>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1" name="Line 34"/>
            <p:cNvSpPr>
              <a:spLocks noChangeShapeType="1"/>
            </p:cNvSpPr>
            <p:nvPr/>
          </p:nvSpPr>
          <p:spPr bwMode="auto">
            <a:xfrm flipH="1" flipV="1">
              <a:off x="2259" y="944"/>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2" name="Line 37"/>
            <p:cNvSpPr>
              <a:spLocks noChangeShapeType="1"/>
            </p:cNvSpPr>
            <p:nvPr/>
          </p:nvSpPr>
          <p:spPr bwMode="auto">
            <a:xfrm flipH="1" flipV="1">
              <a:off x="3210" y="1265"/>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3" name="Text Box 38"/>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flgs</a:t>
              </a:r>
              <a:endParaRPr lang="en-US" altLang="x-none" sz="2000"/>
            </a:p>
          </p:txBody>
        </p:sp>
        <p:sp>
          <p:nvSpPr>
            <p:cNvPr id="76854" name="Line 39"/>
            <p:cNvSpPr>
              <a:spLocks noChangeShapeType="1"/>
            </p:cNvSpPr>
            <p:nvPr/>
          </p:nvSpPr>
          <p:spPr bwMode="auto">
            <a:xfrm flipH="1" flipV="1">
              <a:off x="3504" y="1259"/>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5" name="Text Box 40"/>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fragment</a:t>
              </a:r>
            </a:p>
            <a:p>
              <a:pPr algn="ctr"/>
              <a:r>
                <a:rPr lang="en-US" altLang="x-none" sz="1800"/>
                <a:t> offset</a:t>
              </a:r>
              <a:endParaRPr lang="en-US" altLang="x-none" sz="2000"/>
            </a:p>
          </p:txBody>
        </p:sp>
        <p:sp>
          <p:nvSpPr>
            <p:cNvPr id="76856" name="Line 43"/>
            <p:cNvSpPr>
              <a:spLocks noChangeShapeType="1"/>
            </p:cNvSpPr>
            <p:nvPr/>
          </p:nvSpPr>
          <p:spPr bwMode="auto">
            <a:xfrm flipV="1">
              <a:off x="1984" y="1581"/>
              <a:ext cx="248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7" name="Line 44"/>
            <p:cNvSpPr>
              <a:spLocks noChangeShapeType="1"/>
            </p:cNvSpPr>
            <p:nvPr/>
          </p:nvSpPr>
          <p:spPr bwMode="auto">
            <a:xfrm flipH="1" flipV="1">
              <a:off x="3210" y="1583"/>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8" name="Line 45"/>
            <p:cNvSpPr>
              <a:spLocks noChangeShapeType="1"/>
            </p:cNvSpPr>
            <p:nvPr/>
          </p:nvSpPr>
          <p:spPr bwMode="auto">
            <a:xfrm flipV="1">
              <a:off x="1972" y="1905"/>
              <a:ext cx="248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59" name="Text Box 46"/>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upper</a:t>
              </a:r>
            </a:p>
            <a:p>
              <a:pPr algn="ctr"/>
              <a:r>
                <a:rPr lang="en-US" altLang="x-none" sz="1800"/>
                <a:t> layer</a:t>
              </a:r>
            </a:p>
          </p:txBody>
        </p:sp>
        <p:sp>
          <p:nvSpPr>
            <p:cNvPr id="76860" name="Line 47"/>
            <p:cNvSpPr>
              <a:spLocks noChangeShapeType="1"/>
            </p:cNvSpPr>
            <p:nvPr/>
          </p:nvSpPr>
          <p:spPr bwMode="auto">
            <a:xfrm flipH="1" flipV="1">
              <a:off x="2610" y="1589"/>
              <a:ext cx="0" cy="31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1" name="Text Box 49"/>
            <p:cNvSpPr txBox="1">
              <a:spLocks noChangeArrowheads="1"/>
            </p:cNvSpPr>
            <p:nvPr/>
          </p:nvSpPr>
          <p:spPr bwMode="auto">
            <a:xfrm>
              <a:off x="2262" y="2235"/>
              <a:ext cx="193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32 bit destination IP address</a:t>
              </a:r>
              <a:endParaRPr lang="en-US" altLang="x-none"/>
            </a:p>
          </p:txBody>
        </p:sp>
        <p:sp>
          <p:nvSpPr>
            <p:cNvPr id="76862" name="Line 50"/>
            <p:cNvSpPr>
              <a:spLocks noChangeShapeType="1"/>
            </p:cNvSpPr>
            <p:nvPr/>
          </p:nvSpPr>
          <p:spPr bwMode="auto">
            <a:xfrm flipV="1">
              <a:off x="1984" y="2787"/>
              <a:ext cx="2489"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63" name="Text Box 51"/>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options (if any)</a:t>
              </a:r>
              <a:endParaRPr lang="en-US" altLang="x-none"/>
            </a:p>
          </p:txBody>
        </p:sp>
      </p:grpSp>
      <p:sp>
        <p:nvSpPr>
          <p:cNvPr id="76802" name="Rectangle 2"/>
          <p:cNvSpPr>
            <a:spLocks noGrp="1" noChangeArrowheads="1"/>
          </p:cNvSpPr>
          <p:nvPr>
            <p:ph type="title"/>
          </p:nvPr>
        </p:nvSpPr>
        <p:spPr>
          <a:xfrm>
            <a:off x="2044700" y="0"/>
            <a:ext cx="7772400" cy="781050"/>
          </a:xfrm>
        </p:spPr>
        <p:txBody>
          <a:bodyPr/>
          <a:lstStyle/>
          <a:p>
            <a:r>
              <a:rPr lang="en-US" altLang="x-none" sz="4000">
                <a:ea typeface="ＭＳ Ｐゴシック" charset="-128"/>
              </a:rPr>
              <a:t>IP datagram format</a:t>
            </a:r>
            <a:endParaRPr lang="en-US" altLang="x-none">
              <a:ea typeface="ＭＳ Ｐゴシック" charset="-128"/>
            </a:endParaRPr>
          </a:p>
        </p:txBody>
      </p:sp>
      <p:grpSp>
        <p:nvGrpSpPr>
          <p:cNvPr id="3" name="Group 56"/>
          <p:cNvGrpSpPr>
            <a:grpSpLocks/>
          </p:cNvGrpSpPr>
          <p:nvPr/>
        </p:nvGrpSpPr>
        <p:grpSpPr bwMode="auto">
          <a:xfrm>
            <a:off x="2292350" y="858838"/>
            <a:ext cx="2501900" cy="792162"/>
            <a:chOff x="484" y="541"/>
            <a:chExt cx="1576" cy="499"/>
          </a:xfrm>
        </p:grpSpPr>
        <p:sp>
          <p:nvSpPr>
            <p:cNvPr id="76830" name="Text Box 20"/>
            <p:cNvSpPr txBox="1">
              <a:spLocks noChangeArrowheads="1"/>
            </p:cNvSpPr>
            <p:nvPr/>
          </p:nvSpPr>
          <p:spPr bwMode="auto">
            <a:xfrm>
              <a:off x="484" y="541"/>
              <a:ext cx="130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800"/>
                <a:t>IP protocol version</a:t>
              </a:r>
            </a:p>
            <a:p>
              <a:pPr algn="r"/>
              <a:r>
                <a:rPr lang="en-US" altLang="x-none" sz="1800"/>
                <a:t>number</a:t>
              </a:r>
              <a:endParaRPr lang="en-US" altLang="x-none" sz="1000"/>
            </a:p>
          </p:txBody>
        </p:sp>
        <p:sp>
          <p:nvSpPr>
            <p:cNvPr id="76831" name="Line 23"/>
            <p:cNvSpPr>
              <a:spLocks noChangeShapeType="1"/>
            </p:cNvSpPr>
            <p:nvPr/>
          </p:nvSpPr>
          <p:spPr bwMode="auto">
            <a:xfrm>
              <a:off x="1727" y="749"/>
              <a:ext cx="333" cy="291"/>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 name="Group 57"/>
          <p:cNvGrpSpPr>
            <a:grpSpLocks/>
          </p:cNvGrpSpPr>
          <p:nvPr/>
        </p:nvGrpSpPr>
        <p:grpSpPr bwMode="auto">
          <a:xfrm>
            <a:off x="2782889" y="1406525"/>
            <a:ext cx="2416175" cy="641350"/>
            <a:chOff x="793" y="886"/>
            <a:chExt cx="1522" cy="404"/>
          </a:xfrm>
        </p:grpSpPr>
        <p:sp>
          <p:nvSpPr>
            <p:cNvPr id="76828" name="Text Box 21"/>
            <p:cNvSpPr txBox="1">
              <a:spLocks noChangeArrowheads="1"/>
            </p:cNvSpPr>
            <p:nvPr/>
          </p:nvSpPr>
          <p:spPr bwMode="auto">
            <a:xfrm>
              <a:off x="793" y="886"/>
              <a:ext cx="9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800"/>
                <a:t>header length</a:t>
              </a:r>
            </a:p>
            <a:p>
              <a:pPr algn="r"/>
              <a:r>
                <a:rPr lang="en-US" altLang="x-none" sz="1800"/>
                <a:t> (bytes)</a:t>
              </a:r>
              <a:endParaRPr lang="en-US" altLang="x-none" sz="1000"/>
            </a:p>
          </p:txBody>
        </p:sp>
        <p:sp>
          <p:nvSpPr>
            <p:cNvPr id="76829" name="Line 24"/>
            <p:cNvSpPr>
              <a:spLocks noChangeShapeType="1"/>
            </p:cNvSpPr>
            <p:nvPr/>
          </p:nvSpPr>
          <p:spPr bwMode="auto">
            <a:xfrm>
              <a:off x="1745" y="1100"/>
              <a:ext cx="570" cy="93"/>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 name="Group 60"/>
          <p:cNvGrpSpPr>
            <a:grpSpLocks/>
          </p:cNvGrpSpPr>
          <p:nvPr/>
        </p:nvGrpSpPr>
        <p:grpSpPr bwMode="auto">
          <a:xfrm>
            <a:off x="2251076" y="2732088"/>
            <a:ext cx="3624263" cy="1592262"/>
            <a:chOff x="458" y="1721"/>
            <a:chExt cx="2283" cy="1003"/>
          </a:xfrm>
        </p:grpSpPr>
        <p:sp>
          <p:nvSpPr>
            <p:cNvPr id="76826" name="Text Box 27"/>
            <p:cNvSpPr txBox="1">
              <a:spLocks noChangeArrowheads="1"/>
            </p:cNvSpPr>
            <p:nvPr/>
          </p:nvSpPr>
          <p:spPr bwMode="auto">
            <a:xfrm>
              <a:off x="458" y="2320"/>
              <a:ext cx="14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800"/>
                <a:t>upper layer protocol</a:t>
              </a:r>
            </a:p>
            <a:p>
              <a:pPr algn="r"/>
              <a:r>
                <a:rPr lang="en-US" altLang="x-none" sz="1800"/>
                <a:t>to deliver payload to</a:t>
              </a:r>
            </a:p>
          </p:txBody>
        </p:sp>
        <p:sp>
          <p:nvSpPr>
            <p:cNvPr id="76827" name="Line 28"/>
            <p:cNvSpPr>
              <a:spLocks noChangeShapeType="1"/>
            </p:cNvSpPr>
            <p:nvPr/>
          </p:nvSpPr>
          <p:spPr bwMode="auto">
            <a:xfrm flipV="1">
              <a:off x="1817" y="1721"/>
              <a:ext cx="924" cy="708"/>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 name="Group 61"/>
          <p:cNvGrpSpPr>
            <a:grpSpLocks/>
          </p:cNvGrpSpPr>
          <p:nvPr/>
        </p:nvGrpSpPr>
        <p:grpSpPr bwMode="auto">
          <a:xfrm>
            <a:off x="8370888" y="1054101"/>
            <a:ext cx="2176462" cy="735013"/>
            <a:chOff x="4313" y="664"/>
            <a:chExt cx="1371" cy="463"/>
          </a:xfrm>
        </p:grpSpPr>
        <p:sp>
          <p:nvSpPr>
            <p:cNvPr id="76824" name="Text Box 26"/>
            <p:cNvSpPr txBox="1">
              <a:spLocks noChangeArrowheads="1"/>
            </p:cNvSpPr>
            <p:nvPr/>
          </p:nvSpPr>
          <p:spPr bwMode="auto">
            <a:xfrm>
              <a:off x="4648" y="664"/>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total datagram</a:t>
              </a:r>
            </a:p>
            <a:p>
              <a:r>
                <a:rPr lang="en-US" altLang="x-none" sz="1800"/>
                <a:t>length (bytes)</a:t>
              </a:r>
            </a:p>
          </p:txBody>
        </p:sp>
        <p:sp>
          <p:nvSpPr>
            <p:cNvPr id="76825" name="Line 30"/>
            <p:cNvSpPr>
              <a:spLocks noChangeShapeType="1"/>
            </p:cNvSpPr>
            <p:nvPr/>
          </p:nvSpPr>
          <p:spPr bwMode="auto">
            <a:xfrm flipH="1">
              <a:off x="4313" y="869"/>
              <a:ext cx="402" cy="258"/>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 name="Group 58"/>
          <p:cNvGrpSpPr>
            <a:grpSpLocks/>
          </p:cNvGrpSpPr>
          <p:nvPr/>
        </p:nvGrpSpPr>
        <p:grpSpPr bwMode="auto">
          <a:xfrm>
            <a:off x="2727326" y="1760539"/>
            <a:ext cx="3119438" cy="568325"/>
            <a:chOff x="758" y="1109"/>
            <a:chExt cx="1965" cy="358"/>
          </a:xfrm>
        </p:grpSpPr>
        <p:sp>
          <p:nvSpPr>
            <p:cNvPr id="76822" name="Text Box 35"/>
            <p:cNvSpPr txBox="1">
              <a:spLocks noChangeArrowheads="1"/>
            </p:cNvSpPr>
            <p:nvPr/>
          </p:nvSpPr>
          <p:spPr bwMode="auto">
            <a:xfrm>
              <a:off x="758" y="1234"/>
              <a:ext cx="106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ja-JP" altLang="en-US" sz="1800"/>
                <a:t>“</a:t>
              </a:r>
              <a:r>
                <a:rPr lang="en-US" altLang="ja-JP" sz="1800"/>
                <a:t>type</a:t>
              </a:r>
              <a:r>
                <a:rPr lang="ja-JP" altLang="en-US" sz="1800"/>
                <a:t>”</a:t>
              </a:r>
              <a:r>
                <a:rPr lang="en-US" altLang="ja-JP" sz="1800"/>
                <a:t> of data </a:t>
              </a:r>
              <a:endParaRPr lang="en-US" altLang="x-none" sz="1000"/>
            </a:p>
          </p:txBody>
        </p:sp>
        <p:sp>
          <p:nvSpPr>
            <p:cNvPr id="76823" name="Line 36"/>
            <p:cNvSpPr>
              <a:spLocks noChangeShapeType="1"/>
            </p:cNvSpPr>
            <p:nvPr/>
          </p:nvSpPr>
          <p:spPr bwMode="auto">
            <a:xfrm flipV="1">
              <a:off x="1757" y="1109"/>
              <a:ext cx="966" cy="261"/>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 name="Group 62"/>
          <p:cNvGrpSpPr>
            <a:grpSpLocks/>
          </p:cNvGrpSpPr>
          <p:nvPr/>
        </p:nvGrpSpPr>
        <p:grpSpPr bwMode="auto">
          <a:xfrm>
            <a:off x="6475413" y="1787525"/>
            <a:ext cx="4102100" cy="915988"/>
            <a:chOff x="3119" y="1126"/>
            <a:chExt cx="2584" cy="577"/>
          </a:xfrm>
        </p:grpSpPr>
        <p:sp>
          <p:nvSpPr>
            <p:cNvPr id="76818" name="Text Box 25"/>
            <p:cNvSpPr txBox="1">
              <a:spLocks noChangeArrowheads="1"/>
            </p:cNvSpPr>
            <p:nvPr/>
          </p:nvSpPr>
          <p:spPr bwMode="auto">
            <a:xfrm>
              <a:off x="4667" y="1126"/>
              <a:ext cx="1036" cy="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for</a:t>
              </a:r>
            </a:p>
            <a:p>
              <a:r>
                <a:rPr lang="en-US" altLang="x-none" sz="1800"/>
                <a:t>fragmentation/</a:t>
              </a:r>
            </a:p>
            <a:p>
              <a:r>
                <a:rPr lang="en-US" altLang="x-none" sz="1800"/>
                <a:t>reassembly</a:t>
              </a:r>
            </a:p>
          </p:txBody>
        </p:sp>
        <p:sp>
          <p:nvSpPr>
            <p:cNvPr id="76819" name="Line 29"/>
            <p:cNvSpPr>
              <a:spLocks noChangeShapeType="1"/>
            </p:cNvSpPr>
            <p:nvPr/>
          </p:nvSpPr>
          <p:spPr bwMode="auto">
            <a:xfrm flipH="1">
              <a:off x="3443" y="1415"/>
              <a:ext cx="1284" cy="120"/>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0" name="Line 41"/>
            <p:cNvSpPr>
              <a:spLocks noChangeShapeType="1"/>
            </p:cNvSpPr>
            <p:nvPr/>
          </p:nvSpPr>
          <p:spPr bwMode="auto">
            <a:xfrm flipH="1" flipV="1">
              <a:off x="4301" y="1349"/>
              <a:ext cx="414" cy="72"/>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21" name="Line 42"/>
            <p:cNvSpPr>
              <a:spLocks noChangeShapeType="1"/>
            </p:cNvSpPr>
            <p:nvPr/>
          </p:nvSpPr>
          <p:spPr bwMode="auto">
            <a:xfrm flipH="1">
              <a:off x="3119" y="1421"/>
              <a:ext cx="1584" cy="36"/>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 name="Group 59"/>
          <p:cNvGrpSpPr>
            <a:grpSpLocks/>
          </p:cNvGrpSpPr>
          <p:nvPr/>
        </p:nvGrpSpPr>
        <p:grpSpPr bwMode="auto">
          <a:xfrm>
            <a:off x="2543176" y="2406651"/>
            <a:ext cx="2398713" cy="1190625"/>
            <a:chOff x="642" y="1516"/>
            <a:chExt cx="1511" cy="750"/>
          </a:xfrm>
        </p:grpSpPr>
        <p:sp>
          <p:nvSpPr>
            <p:cNvPr id="76816" name="Text Box 22"/>
            <p:cNvSpPr txBox="1">
              <a:spLocks noChangeArrowheads="1"/>
            </p:cNvSpPr>
            <p:nvPr/>
          </p:nvSpPr>
          <p:spPr bwMode="auto">
            <a:xfrm>
              <a:off x="642" y="1516"/>
              <a:ext cx="1204" cy="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800"/>
                <a:t>max number</a:t>
              </a:r>
            </a:p>
            <a:p>
              <a:pPr algn="r"/>
              <a:r>
                <a:rPr lang="en-US" altLang="x-none" sz="1800"/>
                <a:t>remaining hops</a:t>
              </a:r>
            </a:p>
            <a:p>
              <a:pPr algn="r"/>
              <a:r>
                <a:rPr lang="en-US" altLang="x-none" sz="1800"/>
                <a:t>(decremented at </a:t>
              </a:r>
            </a:p>
            <a:p>
              <a:pPr algn="r"/>
              <a:r>
                <a:rPr lang="en-US" altLang="x-none" sz="1800"/>
                <a:t>each router)</a:t>
              </a:r>
            </a:p>
          </p:txBody>
        </p:sp>
        <p:sp>
          <p:nvSpPr>
            <p:cNvPr id="76817" name="Line 48"/>
            <p:cNvSpPr>
              <a:spLocks noChangeShapeType="1"/>
            </p:cNvSpPr>
            <p:nvPr/>
          </p:nvSpPr>
          <p:spPr bwMode="auto">
            <a:xfrm>
              <a:off x="1805" y="1700"/>
              <a:ext cx="348" cy="57"/>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10" name="Group 63"/>
          <p:cNvGrpSpPr>
            <a:grpSpLocks/>
          </p:cNvGrpSpPr>
          <p:nvPr/>
        </p:nvGrpSpPr>
        <p:grpSpPr bwMode="auto">
          <a:xfrm>
            <a:off x="8056563" y="3987801"/>
            <a:ext cx="2508250" cy="1465263"/>
            <a:chOff x="4115" y="2512"/>
            <a:chExt cx="1580" cy="923"/>
          </a:xfrm>
        </p:grpSpPr>
        <p:sp>
          <p:nvSpPr>
            <p:cNvPr id="76814" name="Text Box 52"/>
            <p:cNvSpPr txBox="1">
              <a:spLocks noChangeArrowheads="1"/>
            </p:cNvSpPr>
            <p:nvPr/>
          </p:nvSpPr>
          <p:spPr bwMode="auto">
            <a:xfrm>
              <a:off x="4595" y="2512"/>
              <a:ext cx="1100"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e.g. timestamp,</a:t>
              </a:r>
            </a:p>
            <a:p>
              <a:r>
                <a:rPr lang="en-US" altLang="x-none" sz="1800"/>
                <a:t>record route</a:t>
              </a:r>
            </a:p>
            <a:p>
              <a:r>
                <a:rPr lang="en-US" altLang="x-none" sz="1800"/>
                <a:t>taken, specify</a:t>
              </a:r>
            </a:p>
            <a:p>
              <a:r>
                <a:rPr lang="en-US" altLang="x-none" sz="1800"/>
                <a:t>list of routers </a:t>
              </a:r>
            </a:p>
            <a:p>
              <a:r>
                <a:rPr lang="en-US" altLang="x-none" sz="1800"/>
                <a:t>to visit.</a:t>
              </a:r>
            </a:p>
          </p:txBody>
        </p:sp>
        <p:sp>
          <p:nvSpPr>
            <p:cNvPr id="76815" name="Line 53"/>
            <p:cNvSpPr>
              <a:spLocks noChangeShapeType="1"/>
            </p:cNvSpPr>
            <p:nvPr/>
          </p:nvSpPr>
          <p:spPr bwMode="auto">
            <a:xfrm flipH="1">
              <a:off x="4115" y="2651"/>
              <a:ext cx="516" cy="6"/>
            </a:xfrm>
            <a:prstGeom prst="line">
              <a:avLst/>
            </a:prstGeom>
            <a:noFill/>
            <a:ln w="190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575542" name="Rectangle 54"/>
          <p:cNvSpPr>
            <a:spLocks noChangeArrowheads="1"/>
          </p:cNvSpPr>
          <p:nvPr/>
        </p:nvSpPr>
        <p:spPr bwMode="auto">
          <a:xfrm>
            <a:off x="1768476" y="4595813"/>
            <a:ext cx="2620963" cy="1606550"/>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spcBef>
                <a:spcPct val="20000"/>
              </a:spcBef>
              <a:buClr>
                <a:srgbClr val="000099"/>
              </a:buClr>
              <a:buSzPct val="65000"/>
              <a:buFont typeface="Wingdings" charset="2"/>
              <a:buNone/>
            </a:pPr>
            <a:r>
              <a:rPr lang="en-US" altLang="x-none" sz="2000" i="1">
                <a:solidFill>
                  <a:srgbClr val="CC0000"/>
                </a:solidFill>
              </a:rPr>
              <a:t>how much overhead?</a:t>
            </a:r>
          </a:p>
          <a:p>
            <a:pPr>
              <a:lnSpc>
                <a:spcPct val="85000"/>
              </a:lnSpc>
              <a:spcBef>
                <a:spcPct val="20000"/>
              </a:spcBef>
              <a:buClr>
                <a:srgbClr val="000099"/>
              </a:buClr>
              <a:buSzPct val="65000"/>
              <a:buFont typeface="Wingdings" charset="2"/>
              <a:buChar char="v"/>
            </a:pPr>
            <a:r>
              <a:rPr lang="en-US" altLang="x-none" sz="2000"/>
              <a:t>20 bytes of TCP</a:t>
            </a:r>
          </a:p>
          <a:p>
            <a:pPr>
              <a:lnSpc>
                <a:spcPct val="85000"/>
              </a:lnSpc>
              <a:spcBef>
                <a:spcPct val="20000"/>
              </a:spcBef>
              <a:buClr>
                <a:srgbClr val="000099"/>
              </a:buClr>
              <a:buSzPct val="65000"/>
              <a:buFont typeface="Wingdings" charset="2"/>
              <a:buChar char="v"/>
            </a:pPr>
            <a:r>
              <a:rPr lang="en-US" altLang="x-none" sz="2000"/>
              <a:t>20 bytes of IP</a:t>
            </a:r>
          </a:p>
          <a:p>
            <a:pPr>
              <a:lnSpc>
                <a:spcPct val="85000"/>
              </a:lnSpc>
              <a:spcBef>
                <a:spcPct val="20000"/>
              </a:spcBef>
              <a:buClr>
                <a:srgbClr val="000099"/>
              </a:buClr>
              <a:buSzPct val="65000"/>
              <a:buFont typeface="Wingdings" charset="2"/>
              <a:buChar char="v"/>
            </a:pPr>
            <a:r>
              <a:rPr lang="en-US" altLang="x-none" sz="2000"/>
              <a:t>= 40 bytes + app layer overhead</a:t>
            </a:r>
          </a:p>
        </p:txBody>
      </p:sp>
      <p:sp>
        <p:nvSpPr>
          <p:cNvPr id="76813"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32665177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dissolve">
                                      <p:cBhvr>
                                        <p:cTn id="32" dur="500"/>
                                        <p:tgtEl>
                                          <p:spTgt spid="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dissolve">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575542"/>
                                        </p:tgtEl>
                                        <p:attrNameLst>
                                          <p:attrName>style.visibility</p:attrName>
                                        </p:attrNameLst>
                                      </p:cBhvr>
                                      <p:to>
                                        <p:strVal val="visible"/>
                                      </p:to>
                                    </p:set>
                                    <p:animEffect transition="in" filter="dissolve">
                                      <p:cBhvr>
                                        <p:cTn id="47" dur="500"/>
                                        <p:tgtEl>
                                          <p:spTgt spid="575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4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49" name="Group 4"/>
          <p:cNvGrpSpPr>
            <a:grpSpLocks/>
          </p:cNvGrpSpPr>
          <p:nvPr/>
        </p:nvGrpSpPr>
        <p:grpSpPr bwMode="auto">
          <a:xfrm>
            <a:off x="5119688" y="1527175"/>
            <a:ext cx="4248150" cy="660400"/>
            <a:chOff x="3006" y="1205"/>
            <a:chExt cx="2676" cy="416"/>
          </a:xfrm>
        </p:grpSpPr>
        <p:sp>
          <p:nvSpPr>
            <p:cNvPr id="78903" name="Rectangle 5"/>
            <p:cNvSpPr>
              <a:spLocks noChangeArrowheads="1"/>
            </p:cNvSpPr>
            <p:nvPr/>
          </p:nvSpPr>
          <p:spPr bwMode="auto">
            <a:xfrm>
              <a:off x="3048" y="1212"/>
              <a:ext cx="2634" cy="34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p>
          </p:txBody>
        </p:sp>
        <p:sp>
          <p:nvSpPr>
            <p:cNvPr id="78904" name="Rectangle 6"/>
            <p:cNvSpPr>
              <a:spLocks noChangeArrowheads="1"/>
            </p:cNvSpPr>
            <p:nvPr/>
          </p:nvSpPr>
          <p:spPr bwMode="auto">
            <a:xfrm>
              <a:off x="3006" y="1242"/>
              <a:ext cx="2634" cy="342"/>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8905" name="Text Box 7"/>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ID</a:t>
              </a:r>
            </a:p>
            <a:p>
              <a:r>
                <a:rPr lang="en-US" altLang="x-none" sz="1800"/>
                <a:t>=x</a:t>
              </a:r>
            </a:p>
          </p:txBody>
        </p:sp>
        <p:sp>
          <p:nvSpPr>
            <p:cNvPr id="78906" name="Text Box 8"/>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offset</a:t>
              </a:r>
            </a:p>
            <a:p>
              <a:pPr algn="ctr"/>
              <a:r>
                <a:rPr lang="en-US" altLang="x-none" sz="1800"/>
                <a:t>=0</a:t>
              </a:r>
            </a:p>
          </p:txBody>
        </p:sp>
        <p:sp>
          <p:nvSpPr>
            <p:cNvPr id="78907" name="Text Box 9"/>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fragflag</a:t>
              </a:r>
            </a:p>
            <a:p>
              <a:pPr algn="ctr"/>
              <a:r>
                <a:rPr lang="en-US" altLang="x-none" sz="1800"/>
                <a:t>=0</a:t>
              </a:r>
            </a:p>
          </p:txBody>
        </p:sp>
        <p:sp>
          <p:nvSpPr>
            <p:cNvPr id="78908" name="Text Box 10"/>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length</a:t>
              </a:r>
            </a:p>
            <a:p>
              <a:r>
                <a:rPr lang="en-US" altLang="x-none" sz="1800"/>
                <a:t>=4000</a:t>
              </a:r>
            </a:p>
          </p:txBody>
        </p:sp>
        <p:sp>
          <p:nvSpPr>
            <p:cNvPr id="78909" name="Line 11"/>
            <p:cNvSpPr>
              <a:spLocks noChangeShapeType="1"/>
            </p:cNvSpPr>
            <p:nvPr/>
          </p:nvSpPr>
          <p:spPr bwMode="auto">
            <a:xfrm>
              <a:off x="3246"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0" name="Line 12"/>
            <p:cNvSpPr>
              <a:spLocks noChangeShapeType="1"/>
            </p:cNvSpPr>
            <p:nvPr/>
          </p:nvSpPr>
          <p:spPr bwMode="auto">
            <a:xfrm>
              <a:off x="3750"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1" name="Line 13"/>
            <p:cNvSpPr>
              <a:spLocks noChangeShapeType="1"/>
            </p:cNvSpPr>
            <p:nvPr/>
          </p:nvSpPr>
          <p:spPr bwMode="auto">
            <a:xfrm>
              <a:off x="4020" y="1254"/>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2" name="Line 14"/>
            <p:cNvSpPr>
              <a:spLocks noChangeShapeType="1"/>
            </p:cNvSpPr>
            <p:nvPr/>
          </p:nvSpPr>
          <p:spPr bwMode="auto">
            <a:xfrm>
              <a:off x="4638"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3" name="Line 15"/>
            <p:cNvSpPr>
              <a:spLocks noChangeShapeType="1"/>
            </p:cNvSpPr>
            <p:nvPr/>
          </p:nvSpPr>
          <p:spPr bwMode="auto">
            <a:xfrm>
              <a:off x="5112"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14" name="Rectangle 16"/>
            <p:cNvSpPr>
              <a:spLocks noChangeArrowheads="1"/>
            </p:cNvSpPr>
            <p:nvPr/>
          </p:nvSpPr>
          <p:spPr bwMode="auto">
            <a:xfrm>
              <a:off x="5232" y="1212"/>
              <a:ext cx="138" cy="3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3" name="Group 70"/>
          <p:cNvGrpSpPr>
            <a:grpSpLocks/>
          </p:cNvGrpSpPr>
          <p:nvPr/>
        </p:nvGrpSpPr>
        <p:grpSpPr bwMode="auto">
          <a:xfrm>
            <a:off x="5208588" y="2290764"/>
            <a:ext cx="4711700" cy="3278187"/>
            <a:chOff x="2321" y="1443"/>
            <a:chExt cx="2968" cy="2065"/>
          </a:xfrm>
        </p:grpSpPr>
        <p:grpSp>
          <p:nvGrpSpPr>
            <p:cNvPr id="78860" name="Group 17"/>
            <p:cNvGrpSpPr>
              <a:grpSpLocks/>
            </p:cNvGrpSpPr>
            <p:nvPr/>
          </p:nvGrpSpPr>
          <p:grpSpPr bwMode="auto">
            <a:xfrm>
              <a:off x="2613" y="2066"/>
              <a:ext cx="2676" cy="416"/>
              <a:chOff x="3006" y="1205"/>
              <a:chExt cx="2676" cy="416"/>
            </a:xfrm>
          </p:grpSpPr>
          <p:sp>
            <p:nvSpPr>
              <p:cNvPr id="78891" name="Rectangle 18"/>
              <p:cNvSpPr>
                <a:spLocks noChangeArrowheads="1"/>
              </p:cNvSpPr>
              <p:nvPr/>
            </p:nvSpPr>
            <p:spPr bwMode="auto">
              <a:xfrm>
                <a:off x="3048" y="1212"/>
                <a:ext cx="2634" cy="34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p>
            </p:txBody>
          </p:sp>
          <p:sp>
            <p:nvSpPr>
              <p:cNvPr id="78892" name="Rectangle 19"/>
              <p:cNvSpPr>
                <a:spLocks noChangeArrowheads="1"/>
              </p:cNvSpPr>
              <p:nvPr/>
            </p:nvSpPr>
            <p:spPr bwMode="auto">
              <a:xfrm>
                <a:off x="3006" y="1242"/>
                <a:ext cx="2634" cy="342"/>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8893" name="Text Box 20"/>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ID</a:t>
                </a:r>
              </a:p>
              <a:p>
                <a:r>
                  <a:rPr lang="en-US" altLang="x-none" sz="1800"/>
                  <a:t>=x</a:t>
                </a:r>
              </a:p>
            </p:txBody>
          </p:sp>
          <p:sp>
            <p:nvSpPr>
              <p:cNvPr id="78894" name="Text Box 21"/>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offset</a:t>
                </a:r>
              </a:p>
              <a:p>
                <a:pPr algn="ctr"/>
                <a:r>
                  <a:rPr lang="en-US" altLang="x-none" sz="1800"/>
                  <a:t>=0</a:t>
                </a:r>
              </a:p>
            </p:txBody>
          </p:sp>
          <p:sp>
            <p:nvSpPr>
              <p:cNvPr id="78895" name="Text Box 22"/>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fragflag</a:t>
                </a:r>
              </a:p>
              <a:p>
                <a:pPr algn="ctr"/>
                <a:r>
                  <a:rPr lang="en-US" altLang="x-none" sz="1800"/>
                  <a:t>=1</a:t>
                </a:r>
              </a:p>
            </p:txBody>
          </p:sp>
          <p:sp>
            <p:nvSpPr>
              <p:cNvPr id="78896" name="Text Box 23"/>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length</a:t>
                </a:r>
              </a:p>
              <a:p>
                <a:r>
                  <a:rPr lang="en-US" altLang="x-none" sz="1800"/>
                  <a:t>=1500</a:t>
                </a:r>
              </a:p>
            </p:txBody>
          </p:sp>
          <p:sp>
            <p:nvSpPr>
              <p:cNvPr id="78897" name="Line 24"/>
              <p:cNvSpPr>
                <a:spLocks noChangeShapeType="1"/>
              </p:cNvSpPr>
              <p:nvPr/>
            </p:nvSpPr>
            <p:spPr bwMode="auto">
              <a:xfrm>
                <a:off x="3246"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8" name="Line 25"/>
              <p:cNvSpPr>
                <a:spLocks noChangeShapeType="1"/>
              </p:cNvSpPr>
              <p:nvPr/>
            </p:nvSpPr>
            <p:spPr bwMode="auto">
              <a:xfrm>
                <a:off x="3750"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9" name="Line 26"/>
              <p:cNvSpPr>
                <a:spLocks noChangeShapeType="1"/>
              </p:cNvSpPr>
              <p:nvPr/>
            </p:nvSpPr>
            <p:spPr bwMode="auto">
              <a:xfrm>
                <a:off x="4020" y="1254"/>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0" name="Line 27"/>
              <p:cNvSpPr>
                <a:spLocks noChangeShapeType="1"/>
              </p:cNvSpPr>
              <p:nvPr/>
            </p:nvSpPr>
            <p:spPr bwMode="auto">
              <a:xfrm>
                <a:off x="4638"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1" name="Line 28"/>
              <p:cNvSpPr>
                <a:spLocks noChangeShapeType="1"/>
              </p:cNvSpPr>
              <p:nvPr/>
            </p:nvSpPr>
            <p:spPr bwMode="auto">
              <a:xfrm>
                <a:off x="5112"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902" name="Rectangle 29"/>
              <p:cNvSpPr>
                <a:spLocks noChangeArrowheads="1"/>
              </p:cNvSpPr>
              <p:nvPr/>
            </p:nvSpPr>
            <p:spPr bwMode="auto">
              <a:xfrm>
                <a:off x="5232" y="1212"/>
                <a:ext cx="138" cy="3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78861" name="Group 30"/>
            <p:cNvGrpSpPr>
              <a:grpSpLocks/>
            </p:cNvGrpSpPr>
            <p:nvPr/>
          </p:nvGrpSpPr>
          <p:grpSpPr bwMode="auto">
            <a:xfrm>
              <a:off x="2613" y="2570"/>
              <a:ext cx="2676" cy="416"/>
              <a:chOff x="3006" y="1205"/>
              <a:chExt cx="2676" cy="416"/>
            </a:xfrm>
          </p:grpSpPr>
          <p:sp>
            <p:nvSpPr>
              <p:cNvPr id="78879" name="Rectangle 31"/>
              <p:cNvSpPr>
                <a:spLocks noChangeArrowheads="1"/>
              </p:cNvSpPr>
              <p:nvPr/>
            </p:nvSpPr>
            <p:spPr bwMode="auto">
              <a:xfrm>
                <a:off x="3048" y="1212"/>
                <a:ext cx="2634" cy="34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p>
            </p:txBody>
          </p:sp>
          <p:sp>
            <p:nvSpPr>
              <p:cNvPr id="78880" name="Rectangle 32"/>
              <p:cNvSpPr>
                <a:spLocks noChangeArrowheads="1"/>
              </p:cNvSpPr>
              <p:nvPr/>
            </p:nvSpPr>
            <p:spPr bwMode="auto">
              <a:xfrm>
                <a:off x="3006" y="1242"/>
                <a:ext cx="2634" cy="342"/>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8881" name="Text Box 33"/>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ID</a:t>
                </a:r>
              </a:p>
              <a:p>
                <a:r>
                  <a:rPr lang="en-US" altLang="x-none" sz="1800"/>
                  <a:t>=x</a:t>
                </a:r>
              </a:p>
            </p:txBody>
          </p:sp>
          <p:sp>
            <p:nvSpPr>
              <p:cNvPr id="78882" name="Text Box 34"/>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offset</a:t>
                </a:r>
              </a:p>
              <a:p>
                <a:pPr algn="ctr"/>
                <a:r>
                  <a:rPr lang="en-US" altLang="x-none" sz="1800"/>
                  <a:t>=185</a:t>
                </a:r>
              </a:p>
            </p:txBody>
          </p:sp>
          <p:sp>
            <p:nvSpPr>
              <p:cNvPr id="78883" name="Text Box 35"/>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fragflag</a:t>
                </a:r>
              </a:p>
              <a:p>
                <a:pPr algn="ctr"/>
                <a:r>
                  <a:rPr lang="en-US" altLang="x-none" sz="1800"/>
                  <a:t>=1</a:t>
                </a:r>
              </a:p>
            </p:txBody>
          </p:sp>
          <p:sp>
            <p:nvSpPr>
              <p:cNvPr id="78884" name="Text Box 36"/>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length</a:t>
                </a:r>
              </a:p>
              <a:p>
                <a:r>
                  <a:rPr lang="en-US" altLang="x-none" sz="1800"/>
                  <a:t>=1500</a:t>
                </a:r>
              </a:p>
            </p:txBody>
          </p:sp>
          <p:sp>
            <p:nvSpPr>
              <p:cNvPr id="78885" name="Line 37"/>
              <p:cNvSpPr>
                <a:spLocks noChangeShapeType="1"/>
              </p:cNvSpPr>
              <p:nvPr/>
            </p:nvSpPr>
            <p:spPr bwMode="auto">
              <a:xfrm>
                <a:off x="3246"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38"/>
              <p:cNvSpPr>
                <a:spLocks noChangeShapeType="1"/>
              </p:cNvSpPr>
              <p:nvPr/>
            </p:nvSpPr>
            <p:spPr bwMode="auto">
              <a:xfrm>
                <a:off x="3750"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Line 39"/>
              <p:cNvSpPr>
                <a:spLocks noChangeShapeType="1"/>
              </p:cNvSpPr>
              <p:nvPr/>
            </p:nvSpPr>
            <p:spPr bwMode="auto">
              <a:xfrm>
                <a:off x="4020" y="1254"/>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8" name="Line 40"/>
              <p:cNvSpPr>
                <a:spLocks noChangeShapeType="1"/>
              </p:cNvSpPr>
              <p:nvPr/>
            </p:nvSpPr>
            <p:spPr bwMode="auto">
              <a:xfrm>
                <a:off x="4638"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9" name="Line 41"/>
              <p:cNvSpPr>
                <a:spLocks noChangeShapeType="1"/>
              </p:cNvSpPr>
              <p:nvPr/>
            </p:nvSpPr>
            <p:spPr bwMode="auto">
              <a:xfrm>
                <a:off x="5112"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90" name="Rectangle 42"/>
              <p:cNvSpPr>
                <a:spLocks noChangeArrowheads="1"/>
              </p:cNvSpPr>
              <p:nvPr/>
            </p:nvSpPr>
            <p:spPr bwMode="auto">
              <a:xfrm>
                <a:off x="5232" y="1212"/>
                <a:ext cx="138" cy="3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grpSp>
          <p:nvGrpSpPr>
            <p:cNvPr id="78862" name="Group 43"/>
            <p:cNvGrpSpPr>
              <a:grpSpLocks/>
            </p:cNvGrpSpPr>
            <p:nvPr/>
          </p:nvGrpSpPr>
          <p:grpSpPr bwMode="auto">
            <a:xfrm>
              <a:off x="2607" y="3092"/>
              <a:ext cx="2676" cy="416"/>
              <a:chOff x="3006" y="1205"/>
              <a:chExt cx="2676" cy="416"/>
            </a:xfrm>
          </p:grpSpPr>
          <p:sp>
            <p:nvSpPr>
              <p:cNvPr id="78867" name="Rectangle 44"/>
              <p:cNvSpPr>
                <a:spLocks noChangeArrowheads="1"/>
              </p:cNvSpPr>
              <p:nvPr/>
            </p:nvSpPr>
            <p:spPr bwMode="auto">
              <a:xfrm>
                <a:off x="3048" y="1212"/>
                <a:ext cx="2634" cy="342"/>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800"/>
              </a:p>
            </p:txBody>
          </p:sp>
          <p:sp>
            <p:nvSpPr>
              <p:cNvPr id="78868" name="Rectangle 45"/>
              <p:cNvSpPr>
                <a:spLocks noChangeArrowheads="1"/>
              </p:cNvSpPr>
              <p:nvPr/>
            </p:nvSpPr>
            <p:spPr bwMode="auto">
              <a:xfrm>
                <a:off x="3006" y="1242"/>
                <a:ext cx="2634" cy="342"/>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78869" name="Text Box 46"/>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ID</a:t>
                </a:r>
              </a:p>
              <a:p>
                <a:r>
                  <a:rPr lang="en-US" altLang="x-none" sz="1800"/>
                  <a:t>=x</a:t>
                </a:r>
              </a:p>
            </p:txBody>
          </p:sp>
          <p:sp>
            <p:nvSpPr>
              <p:cNvPr id="78870" name="Text Box 47"/>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offset</a:t>
                </a:r>
              </a:p>
              <a:p>
                <a:pPr algn="ctr"/>
                <a:r>
                  <a:rPr lang="en-US" altLang="x-none" sz="1800"/>
                  <a:t>=370</a:t>
                </a:r>
              </a:p>
            </p:txBody>
          </p:sp>
          <p:sp>
            <p:nvSpPr>
              <p:cNvPr id="78871" name="Text Box 48"/>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fragflag</a:t>
                </a:r>
              </a:p>
              <a:p>
                <a:pPr algn="ctr"/>
                <a:r>
                  <a:rPr lang="en-US" altLang="x-none" sz="1800"/>
                  <a:t>=0</a:t>
                </a:r>
              </a:p>
            </p:txBody>
          </p:sp>
          <p:sp>
            <p:nvSpPr>
              <p:cNvPr id="78872" name="Text Box 49"/>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length</a:t>
                </a:r>
              </a:p>
              <a:p>
                <a:r>
                  <a:rPr lang="en-US" altLang="x-none" sz="1800"/>
                  <a:t>=1040</a:t>
                </a:r>
              </a:p>
            </p:txBody>
          </p:sp>
          <p:sp>
            <p:nvSpPr>
              <p:cNvPr id="78873" name="Line 50"/>
              <p:cNvSpPr>
                <a:spLocks noChangeShapeType="1"/>
              </p:cNvSpPr>
              <p:nvPr/>
            </p:nvSpPr>
            <p:spPr bwMode="auto">
              <a:xfrm>
                <a:off x="3246"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74" name="Line 51"/>
              <p:cNvSpPr>
                <a:spLocks noChangeShapeType="1"/>
              </p:cNvSpPr>
              <p:nvPr/>
            </p:nvSpPr>
            <p:spPr bwMode="auto">
              <a:xfrm>
                <a:off x="3750"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75" name="Line 52"/>
              <p:cNvSpPr>
                <a:spLocks noChangeShapeType="1"/>
              </p:cNvSpPr>
              <p:nvPr/>
            </p:nvSpPr>
            <p:spPr bwMode="auto">
              <a:xfrm>
                <a:off x="4020" y="1254"/>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76" name="Line 53"/>
              <p:cNvSpPr>
                <a:spLocks noChangeShapeType="1"/>
              </p:cNvSpPr>
              <p:nvPr/>
            </p:nvSpPr>
            <p:spPr bwMode="auto">
              <a:xfrm>
                <a:off x="4638"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77" name="Line 54"/>
              <p:cNvSpPr>
                <a:spLocks noChangeShapeType="1"/>
              </p:cNvSpPr>
              <p:nvPr/>
            </p:nvSpPr>
            <p:spPr bwMode="auto">
              <a:xfrm>
                <a:off x="5112" y="1242"/>
                <a:ext cx="0" cy="34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78" name="Rectangle 55"/>
              <p:cNvSpPr>
                <a:spLocks noChangeArrowheads="1"/>
              </p:cNvSpPr>
              <p:nvPr/>
            </p:nvSpPr>
            <p:spPr bwMode="auto">
              <a:xfrm>
                <a:off x="5232" y="1212"/>
                <a:ext cx="138" cy="37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grpSp>
        <p:sp>
          <p:nvSpPr>
            <p:cNvPr id="78863" name="Freeform 56"/>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4" name="Line 57"/>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65" name="Line 58"/>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8866" name="Text Box 59"/>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i="1">
                  <a:solidFill>
                    <a:srgbClr val="CC0000"/>
                  </a:solidFill>
                </a:rPr>
                <a:t>one large datagram becomes</a:t>
              </a:r>
            </a:p>
            <a:p>
              <a:r>
                <a:rPr lang="en-US" altLang="x-none" sz="1800" i="1">
                  <a:solidFill>
                    <a:srgbClr val="CC0000"/>
                  </a:solidFill>
                </a:rPr>
                <a:t>several smaller datagrams</a:t>
              </a:r>
            </a:p>
          </p:txBody>
        </p:sp>
      </p:grpSp>
      <p:sp>
        <p:nvSpPr>
          <p:cNvPr id="78851" name="Rectangle 60"/>
          <p:cNvSpPr>
            <a:spLocks noChangeArrowheads="1"/>
          </p:cNvSpPr>
          <p:nvPr/>
        </p:nvSpPr>
        <p:spPr bwMode="auto">
          <a:xfrm>
            <a:off x="1855788" y="1801814"/>
            <a:ext cx="2830512"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spcBef>
                <a:spcPct val="20000"/>
              </a:spcBef>
              <a:buClr>
                <a:srgbClr val="000099"/>
              </a:buClr>
              <a:buSzPct val="65000"/>
              <a:buFont typeface="Wingdings" charset="2"/>
              <a:buNone/>
            </a:pPr>
            <a:r>
              <a:rPr lang="en-US" altLang="x-none" sz="2800" i="1">
                <a:solidFill>
                  <a:srgbClr val="CC0000"/>
                </a:solidFill>
                <a:latin typeface="Gill Sans MT" charset="0"/>
              </a:rPr>
              <a:t>example:</a:t>
            </a:r>
          </a:p>
          <a:p>
            <a:pPr>
              <a:lnSpc>
                <a:spcPct val="85000"/>
              </a:lnSpc>
              <a:spcBef>
                <a:spcPct val="20000"/>
              </a:spcBef>
              <a:buClr>
                <a:srgbClr val="000099"/>
              </a:buClr>
              <a:buSzPct val="65000"/>
              <a:buFont typeface="Wingdings" charset="2"/>
              <a:buChar char="v"/>
            </a:pPr>
            <a:r>
              <a:rPr lang="en-US" altLang="x-none" sz="2000">
                <a:latin typeface="Gill Sans MT" charset="0"/>
              </a:rPr>
              <a:t>4000 byte datagram</a:t>
            </a:r>
          </a:p>
          <a:p>
            <a:pPr>
              <a:lnSpc>
                <a:spcPct val="85000"/>
              </a:lnSpc>
              <a:spcBef>
                <a:spcPct val="20000"/>
              </a:spcBef>
              <a:buClr>
                <a:srgbClr val="000099"/>
              </a:buClr>
              <a:buSzPct val="65000"/>
              <a:buFont typeface="Wingdings" charset="2"/>
              <a:buChar char="v"/>
            </a:pPr>
            <a:r>
              <a:rPr lang="en-US" altLang="x-none" sz="2000">
                <a:latin typeface="Gill Sans MT" charset="0"/>
              </a:rPr>
              <a:t>MTU = 1500 bytes</a:t>
            </a:r>
          </a:p>
          <a:p>
            <a:pPr>
              <a:lnSpc>
                <a:spcPct val="85000"/>
              </a:lnSpc>
              <a:spcBef>
                <a:spcPct val="20000"/>
              </a:spcBef>
              <a:buClr>
                <a:srgbClr val="000099"/>
              </a:buClr>
              <a:buSzPct val="65000"/>
              <a:buFont typeface="Wingdings" charset="2"/>
              <a:buChar char="v"/>
            </a:pPr>
            <a:endParaRPr lang="en-US" altLang="x-none" sz="2000">
              <a:latin typeface="Gill Sans MT" charset="0"/>
            </a:endParaRPr>
          </a:p>
        </p:txBody>
      </p:sp>
      <p:sp>
        <p:nvSpPr>
          <p:cNvPr id="577597" name="Text Box 61"/>
          <p:cNvSpPr txBox="1">
            <a:spLocks noChangeArrowheads="1"/>
          </p:cNvSpPr>
          <p:nvPr/>
        </p:nvSpPr>
        <p:spPr bwMode="auto">
          <a:xfrm>
            <a:off x="2566988"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1480 bytes in </a:t>
            </a:r>
            <a:br>
              <a:rPr lang="en-US" altLang="x-none" sz="1800"/>
            </a:br>
            <a:r>
              <a:rPr lang="en-US" altLang="x-none" sz="1800"/>
              <a:t>data field</a:t>
            </a:r>
          </a:p>
        </p:txBody>
      </p:sp>
      <p:sp>
        <p:nvSpPr>
          <p:cNvPr id="577599" name="Text Box 63"/>
          <p:cNvSpPr txBox="1">
            <a:spLocks noChangeArrowheads="1"/>
          </p:cNvSpPr>
          <p:nvPr/>
        </p:nvSpPr>
        <p:spPr bwMode="auto">
          <a:xfrm>
            <a:off x="3028950"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offset =</a:t>
            </a:r>
          </a:p>
          <a:p>
            <a:r>
              <a:rPr lang="en-US" altLang="x-none" sz="1800"/>
              <a:t>1480/8 </a:t>
            </a:r>
          </a:p>
        </p:txBody>
      </p:sp>
      <p:sp>
        <p:nvSpPr>
          <p:cNvPr id="36873" name="Rectangle 66"/>
          <p:cNvSpPr>
            <a:spLocks noGrp="1" noChangeArrowheads="1"/>
          </p:cNvSpPr>
          <p:nvPr>
            <p:ph type="title"/>
          </p:nvPr>
        </p:nvSpPr>
        <p:spPr>
          <a:xfrm>
            <a:off x="2057400" y="185739"/>
            <a:ext cx="7772400" cy="930275"/>
          </a:xfrm>
        </p:spPr>
        <p:txBody>
          <a:bodyPr/>
          <a:lstStyle/>
          <a:p>
            <a:pPr>
              <a:defRPr/>
            </a:pPr>
            <a:r>
              <a:rPr lang="en-US">
                <a:cs typeface="+mj-cs"/>
              </a:rPr>
              <a:t>IP fragmentation, reassembly</a:t>
            </a:r>
          </a:p>
        </p:txBody>
      </p:sp>
      <p:pic>
        <p:nvPicPr>
          <p:cNvPr id="78855" name="Picture 67"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05026" y="881064"/>
            <a:ext cx="68564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7604" name="Line 68"/>
          <p:cNvSpPr>
            <a:spLocks noChangeShapeType="1"/>
          </p:cNvSpPr>
          <p:nvPr/>
        </p:nvSpPr>
        <p:spPr bwMode="auto">
          <a:xfrm>
            <a:off x="3509964" y="3590925"/>
            <a:ext cx="26193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577605" name="Line 69"/>
          <p:cNvSpPr>
            <a:spLocks noChangeShapeType="1"/>
          </p:cNvSpPr>
          <p:nvPr/>
        </p:nvSpPr>
        <p:spPr bwMode="auto">
          <a:xfrm flipH="1">
            <a:off x="3843338" y="4394200"/>
            <a:ext cx="467201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78859"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10442304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77597"/>
                                        </p:tgtEl>
                                        <p:attrNameLst>
                                          <p:attrName>style.visibility</p:attrName>
                                        </p:attrNameLst>
                                      </p:cBhvr>
                                      <p:to>
                                        <p:strVal val="visible"/>
                                      </p:to>
                                    </p:set>
                                    <p:animEffect transition="in" filter="dissolve">
                                      <p:cBhvr>
                                        <p:cTn id="12" dur="500"/>
                                        <p:tgtEl>
                                          <p:spTgt spid="577597"/>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77604"/>
                                        </p:tgtEl>
                                        <p:attrNameLst>
                                          <p:attrName>style.visibility</p:attrName>
                                        </p:attrNameLst>
                                      </p:cBhvr>
                                      <p:to>
                                        <p:strVal val="visible"/>
                                      </p:to>
                                    </p:set>
                                    <p:animEffect transition="in" filter="dissolve">
                                      <p:cBhvr>
                                        <p:cTn id="15" dur="500"/>
                                        <p:tgtEl>
                                          <p:spTgt spid="57760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77599"/>
                                        </p:tgtEl>
                                        <p:attrNameLst>
                                          <p:attrName>style.visibility</p:attrName>
                                        </p:attrNameLst>
                                      </p:cBhvr>
                                      <p:to>
                                        <p:strVal val="visible"/>
                                      </p:to>
                                    </p:set>
                                    <p:animEffect transition="in" filter="dissolve">
                                      <p:cBhvr>
                                        <p:cTn id="20" dur="500"/>
                                        <p:tgtEl>
                                          <p:spTgt spid="577599"/>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77605"/>
                                        </p:tgtEl>
                                        <p:attrNameLst>
                                          <p:attrName>style.visibility</p:attrName>
                                        </p:attrNameLst>
                                      </p:cBhvr>
                                      <p:to>
                                        <p:strVal val="visible"/>
                                      </p:to>
                                    </p:set>
                                    <p:animEffect transition="in" filter="dissolve">
                                      <p:cBhvr>
                                        <p:cTn id="23" dur="500"/>
                                        <p:tgtEl>
                                          <p:spTgt spid="5776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597" grpId="0"/>
      <p:bldP spid="577599" grpId="0"/>
      <p:bldP spid="577604" grpId="0" animBg="1"/>
      <p:bldP spid="577605"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Freeform 140"/>
          <p:cNvSpPr>
            <a:spLocks/>
          </p:cNvSpPr>
          <p:nvPr/>
        </p:nvSpPr>
        <p:spPr bwMode="auto">
          <a:xfrm rot="-5400000">
            <a:off x="7727157" y="319643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898" name="Freeform 140"/>
          <p:cNvSpPr>
            <a:spLocks/>
          </p:cNvSpPr>
          <p:nvPr/>
        </p:nvSpPr>
        <p:spPr bwMode="auto">
          <a:xfrm rot="10800000">
            <a:off x="8724900" y="187007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899" name="Freeform 140"/>
          <p:cNvSpPr>
            <a:spLocks/>
          </p:cNvSpPr>
          <p:nvPr/>
        </p:nvSpPr>
        <p:spPr bwMode="auto">
          <a:xfrm>
            <a:off x="6689726" y="1452564"/>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0900" name="Rectangle 2"/>
          <p:cNvSpPr>
            <a:spLocks noGrp="1" noChangeArrowheads="1"/>
          </p:cNvSpPr>
          <p:nvPr>
            <p:ph type="title"/>
          </p:nvPr>
        </p:nvSpPr>
        <p:spPr>
          <a:xfrm>
            <a:off x="2057400" y="230188"/>
            <a:ext cx="7772400" cy="952500"/>
          </a:xfrm>
        </p:spPr>
        <p:txBody>
          <a:bodyPr/>
          <a:lstStyle/>
          <a:p>
            <a:r>
              <a:rPr lang="en-US" altLang="x-none" sz="4000">
                <a:ea typeface="ＭＳ Ｐゴシック" charset="-128"/>
              </a:rPr>
              <a:t>IP addressing: introduction</a:t>
            </a:r>
            <a:endParaRPr lang="en-US" altLang="x-none">
              <a:ea typeface="ＭＳ Ｐゴシック" charset="-128"/>
            </a:endParaRPr>
          </a:p>
        </p:txBody>
      </p:sp>
      <p:sp>
        <p:nvSpPr>
          <p:cNvPr id="80901" name="Rectangle 3"/>
          <p:cNvSpPr>
            <a:spLocks noGrp="1" noChangeArrowheads="1"/>
          </p:cNvSpPr>
          <p:nvPr>
            <p:ph type="body" sz="half" idx="1"/>
          </p:nvPr>
        </p:nvSpPr>
        <p:spPr>
          <a:xfrm>
            <a:off x="2000250" y="1444625"/>
            <a:ext cx="3695700" cy="4648200"/>
          </a:xfrm>
        </p:spPr>
        <p:txBody>
          <a:bodyPr/>
          <a:lstStyle/>
          <a:p>
            <a:r>
              <a:rPr lang="en-US" altLang="x-none" i="1">
                <a:solidFill>
                  <a:srgbClr val="CC0000"/>
                </a:solidFill>
                <a:ea typeface="ＭＳ Ｐゴシック" charset="-128"/>
                <a:cs typeface="ＭＳ Ｐゴシック" charset="-128"/>
              </a:rPr>
              <a:t>IP address:</a:t>
            </a:r>
            <a:r>
              <a:rPr lang="en-US" altLang="x-none" sz="2400">
                <a:ea typeface="ＭＳ Ｐゴシック" charset="-128"/>
                <a:cs typeface="ＭＳ Ｐゴシック" charset="-128"/>
              </a:rPr>
              <a:t> 32-bit identifier for host, router </a:t>
            </a:r>
            <a:r>
              <a:rPr lang="en-US" altLang="x-none" sz="2400" i="1">
                <a:ea typeface="ＭＳ Ｐゴシック" charset="-128"/>
                <a:cs typeface="ＭＳ Ｐゴシック" charset="-128"/>
              </a:rPr>
              <a:t>interface</a:t>
            </a:r>
            <a:r>
              <a:rPr lang="en-US" altLang="x-none" sz="2400">
                <a:ea typeface="ＭＳ Ｐゴシック" charset="-128"/>
                <a:cs typeface="ＭＳ Ｐゴシック" charset="-128"/>
              </a:rPr>
              <a:t> </a:t>
            </a:r>
          </a:p>
          <a:p>
            <a:r>
              <a:rPr lang="en-US" altLang="x-none" i="1">
                <a:solidFill>
                  <a:srgbClr val="CC0000"/>
                </a:solidFill>
                <a:ea typeface="ＭＳ Ｐゴシック" charset="-128"/>
                <a:cs typeface="ＭＳ Ｐゴシック" charset="-128"/>
              </a:rPr>
              <a:t>interface:</a:t>
            </a:r>
            <a:r>
              <a:rPr lang="en-US" altLang="x-none" sz="2400">
                <a:ea typeface="ＭＳ Ｐゴシック" charset="-128"/>
                <a:cs typeface="ＭＳ Ｐゴシック" charset="-128"/>
              </a:rPr>
              <a:t> connection between host/router and physical link</a:t>
            </a:r>
          </a:p>
          <a:p>
            <a:pPr lvl="1"/>
            <a:r>
              <a:rPr lang="en-US" altLang="x-none" sz="2000">
                <a:latin typeface="Gill Sans MT" charset="0"/>
                <a:ea typeface="ＭＳ Ｐゴシック" charset="-128"/>
              </a:rPr>
              <a:t>router</a:t>
            </a:r>
            <a:r>
              <a:rPr lang="ja-JP" altLang="en-US" sz="2000">
                <a:latin typeface="Gill Sans MT" charset="0"/>
                <a:ea typeface="ＭＳ Ｐゴシック" charset="-128"/>
              </a:rPr>
              <a:t>’</a:t>
            </a:r>
            <a:r>
              <a:rPr lang="en-US" altLang="ja-JP" sz="2000">
                <a:latin typeface="Gill Sans MT" charset="0"/>
                <a:ea typeface="ＭＳ Ｐゴシック" charset="-128"/>
              </a:rPr>
              <a:t>s typically have multiple interfaces</a:t>
            </a:r>
          </a:p>
          <a:p>
            <a:pPr lvl="1"/>
            <a:r>
              <a:rPr lang="en-US" altLang="x-none" sz="2000">
                <a:latin typeface="Gill Sans MT" charset="0"/>
                <a:ea typeface="ＭＳ Ｐゴシック" charset="-128"/>
              </a:rPr>
              <a:t>host typically has one or two interfaces (e.g., wired Ethernet, wireless 802.11)</a:t>
            </a:r>
          </a:p>
          <a:p>
            <a:r>
              <a:rPr lang="en-US" altLang="x-none" sz="2400" i="1">
                <a:solidFill>
                  <a:srgbClr val="CC0000"/>
                </a:solidFill>
                <a:ea typeface="ＭＳ Ｐゴシック" charset="-128"/>
                <a:cs typeface="ＭＳ Ｐゴシック" charset="-128"/>
              </a:rPr>
              <a:t>IP addresses associated with each interface</a:t>
            </a:r>
          </a:p>
        </p:txBody>
      </p:sp>
      <p:sp>
        <p:nvSpPr>
          <p:cNvPr id="80902" name="Text Box 26"/>
          <p:cNvSpPr txBox="1">
            <a:spLocks noChangeArrowheads="1"/>
          </p:cNvSpPr>
          <p:nvPr/>
        </p:nvSpPr>
        <p:spPr bwMode="auto">
          <a:xfrm>
            <a:off x="6072188" y="1282701"/>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223.1.1.1</a:t>
            </a:r>
            <a:endParaRPr lang="en-US" altLang="x-none" sz="1200">
              <a:latin typeface="Comic Sans MS" charset="0"/>
            </a:endParaRPr>
          </a:p>
        </p:txBody>
      </p:sp>
      <p:grpSp>
        <p:nvGrpSpPr>
          <p:cNvPr id="80903" name="Group 27"/>
          <p:cNvGrpSpPr>
            <a:grpSpLocks/>
          </p:cNvGrpSpPr>
          <p:nvPr/>
        </p:nvGrpSpPr>
        <p:grpSpPr bwMode="auto">
          <a:xfrm>
            <a:off x="5338763" y="2243139"/>
            <a:ext cx="920750" cy="276225"/>
            <a:chOff x="3251" y="608"/>
            <a:chExt cx="580" cy="174"/>
          </a:xfrm>
        </p:grpSpPr>
        <p:sp>
          <p:nvSpPr>
            <p:cNvPr id="80966" name="Rectangle 28"/>
            <p:cNvSpPr>
              <a:spLocks noChangeArrowheads="1"/>
            </p:cNvSpPr>
            <p:nvPr/>
          </p:nvSpPr>
          <p:spPr bwMode="auto">
            <a:xfrm>
              <a:off x="3306" y="657"/>
              <a:ext cx="525" cy="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p>
          </p:txBody>
        </p:sp>
        <p:sp>
          <p:nvSpPr>
            <p:cNvPr id="80967" name="Text Box 29"/>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223.1.1.2</a:t>
              </a:r>
              <a:endParaRPr lang="en-US" altLang="x-none" sz="1200">
                <a:latin typeface="Comic Sans MS" charset="0"/>
              </a:endParaRPr>
            </a:p>
          </p:txBody>
        </p:sp>
      </p:grpSp>
      <p:sp>
        <p:nvSpPr>
          <p:cNvPr id="80904" name="Text Box 30"/>
          <p:cNvSpPr txBox="1">
            <a:spLocks noChangeArrowheads="1"/>
          </p:cNvSpPr>
          <p:nvPr/>
        </p:nvSpPr>
        <p:spPr bwMode="auto">
          <a:xfrm>
            <a:off x="6176964" y="323850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223.1.1.3</a:t>
            </a:r>
            <a:endParaRPr lang="en-US" altLang="x-none" sz="1200">
              <a:latin typeface="Comic Sans MS" charset="0"/>
            </a:endParaRPr>
          </a:p>
        </p:txBody>
      </p:sp>
      <p:sp>
        <p:nvSpPr>
          <p:cNvPr id="80905" name="Text Box 31"/>
          <p:cNvSpPr txBox="1">
            <a:spLocks noChangeArrowheads="1"/>
          </p:cNvSpPr>
          <p:nvPr/>
        </p:nvSpPr>
        <p:spPr bwMode="auto">
          <a:xfrm>
            <a:off x="7277100" y="2368551"/>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223.1.1.4</a:t>
            </a:r>
            <a:endParaRPr lang="en-US" altLang="x-none" sz="1200">
              <a:latin typeface="Comic Sans MS" charset="0"/>
            </a:endParaRPr>
          </a:p>
        </p:txBody>
      </p:sp>
      <p:sp>
        <p:nvSpPr>
          <p:cNvPr id="80906" name="Line 32"/>
          <p:cNvSpPr>
            <a:spLocks noChangeShapeType="1"/>
          </p:cNvSpPr>
          <p:nvPr/>
        </p:nvSpPr>
        <p:spPr bwMode="auto">
          <a:xfrm>
            <a:off x="8378826" y="2668588"/>
            <a:ext cx="581025" cy="47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07" name="Text Box 33"/>
          <p:cNvSpPr txBox="1">
            <a:spLocks noChangeArrowheads="1"/>
          </p:cNvSpPr>
          <p:nvPr/>
        </p:nvSpPr>
        <p:spPr bwMode="auto">
          <a:xfrm>
            <a:off x="8253414" y="2378076"/>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223.1.2.9</a:t>
            </a:r>
            <a:endParaRPr lang="en-US" altLang="x-none" sz="1200">
              <a:latin typeface="Comic Sans MS" charset="0"/>
            </a:endParaRPr>
          </a:p>
        </p:txBody>
      </p:sp>
      <p:sp>
        <p:nvSpPr>
          <p:cNvPr id="80908" name="Line 36"/>
          <p:cNvSpPr>
            <a:spLocks noChangeShapeType="1"/>
          </p:cNvSpPr>
          <p:nvPr/>
        </p:nvSpPr>
        <p:spPr bwMode="auto">
          <a:xfrm>
            <a:off x="9402763" y="1978025"/>
            <a:ext cx="2349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09" name="Line 38"/>
          <p:cNvSpPr>
            <a:spLocks noChangeShapeType="1"/>
          </p:cNvSpPr>
          <p:nvPr/>
        </p:nvSpPr>
        <p:spPr bwMode="auto">
          <a:xfrm>
            <a:off x="9402763" y="3249613"/>
            <a:ext cx="2349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0" name="Text Box 41"/>
          <p:cNvSpPr txBox="1">
            <a:spLocks noChangeArrowheads="1"/>
          </p:cNvSpPr>
          <p:nvPr/>
        </p:nvSpPr>
        <p:spPr bwMode="auto">
          <a:xfrm>
            <a:off x="8982075" y="3349626"/>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223.1.2.2</a:t>
            </a:r>
            <a:endParaRPr lang="en-US" altLang="x-none" sz="1200">
              <a:latin typeface="Comic Sans MS" charset="0"/>
            </a:endParaRPr>
          </a:p>
        </p:txBody>
      </p:sp>
      <p:sp>
        <p:nvSpPr>
          <p:cNvPr id="80911" name="Text Box 44"/>
          <p:cNvSpPr txBox="1">
            <a:spLocks noChangeArrowheads="1"/>
          </p:cNvSpPr>
          <p:nvPr/>
        </p:nvSpPr>
        <p:spPr bwMode="auto">
          <a:xfrm>
            <a:off x="8774114" y="174307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223.1.2.1</a:t>
            </a:r>
            <a:endParaRPr lang="en-US" altLang="x-none" sz="1200">
              <a:latin typeface="Comic Sans MS" charset="0"/>
            </a:endParaRPr>
          </a:p>
        </p:txBody>
      </p:sp>
      <p:sp>
        <p:nvSpPr>
          <p:cNvPr id="80912" name="Line 45"/>
          <p:cNvSpPr>
            <a:spLocks noChangeShapeType="1"/>
          </p:cNvSpPr>
          <p:nvPr/>
        </p:nvSpPr>
        <p:spPr bwMode="auto">
          <a:xfrm>
            <a:off x="8140700" y="3006725"/>
            <a:ext cx="0" cy="757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3" name="Line 47"/>
          <p:cNvSpPr>
            <a:spLocks noChangeShapeType="1"/>
          </p:cNvSpPr>
          <p:nvPr/>
        </p:nvSpPr>
        <p:spPr bwMode="auto">
          <a:xfrm flipH="1" flipV="1">
            <a:off x="7527926" y="4279900"/>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4" name="Line 48"/>
          <p:cNvSpPr>
            <a:spLocks noChangeShapeType="1"/>
          </p:cNvSpPr>
          <p:nvPr/>
        </p:nvSpPr>
        <p:spPr bwMode="auto">
          <a:xfrm flipH="1" flipV="1">
            <a:off x="8704264" y="4284663"/>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15" name="Text Box 53"/>
          <p:cNvSpPr txBox="1">
            <a:spLocks noChangeArrowheads="1"/>
          </p:cNvSpPr>
          <p:nvPr/>
        </p:nvSpPr>
        <p:spPr bwMode="auto">
          <a:xfrm>
            <a:off x="8736014" y="4344989"/>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223.1.3.2</a:t>
            </a:r>
            <a:endParaRPr lang="en-US" altLang="x-none" sz="1200">
              <a:latin typeface="Comic Sans MS" charset="0"/>
            </a:endParaRPr>
          </a:p>
        </p:txBody>
      </p:sp>
      <p:sp>
        <p:nvSpPr>
          <p:cNvPr id="80916" name="Text Box 56"/>
          <p:cNvSpPr txBox="1">
            <a:spLocks noChangeArrowheads="1"/>
          </p:cNvSpPr>
          <p:nvPr/>
        </p:nvSpPr>
        <p:spPr bwMode="auto">
          <a:xfrm>
            <a:off x="7493000" y="4349751"/>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223.1.3.1</a:t>
            </a:r>
            <a:endParaRPr lang="en-US" altLang="x-none" sz="1200">
              <a:latin typeface="Comic Sans MS" charset="0"/>
            </a:endParaRPr>
          </a:p>
        </p:txBody>
      </p:sp>
      <p:grpSp>
        <p:nvGrpSpPr>
          <p:cNvPr id="80917" name="Group 57"/>
          <p:cNvGrpSpPr>
            <a:grpSpLocks/>
          </p:cNvGrpSpPr>
          <p:nvPr/>
        </p:nvGrpSpPr>
        <p:grpSpPr bwMode="auto">
          <a:xfrm>
            <a:off x="7637464" y="3101976"/>
            <a:ext cx="935037" cy="276225"/>
            <a:chOff x="4532" y="1229"/>
            <a:chExt cx="589" cy="174"/>
          </a:xfrm>
        </p:grpSpPr>
        <p:sp>
          <p:nvSpPr>
            <p:cNvPr id="80964" name="Rectangle 58"/>
            <p:cNvSpPr>
              <a:spLocks noChangeArrowheads="1"/>
            </p:cNvSpPr>
            <p:nvPr/>
          </p:nvSpPr>
          <p:spPr bwMode="auto">
            <a:xfrm>
              <a:off x="4587" y="1284"/>
              <a:ext cx="534" cy="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p>
          </p:txBody>
        </p:sp>
        <p:sp>
          <p:nvSpPr>
            <p:cNvPr id="80965" name="Text Box 59"/>
            <p:cNvSpPr txBox="1">
              <a:spLocks noChangeArrowheads="1"/>
            </p:cNvSpPr>
            <p:nvPr/>
          </p:nvSpPr>
          <p:spPr bwMode="auto">
            <a:xfrm>
              <a:off x="4532" y="1229"/>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223.1.3.27</a:t>
              </a:r>
              <a:endParaRPr lang="en-US" altLang="x-none" sz="1200">
                <a:latin typeface="Comic Sans MS" charset="0"/>
              </a:endParaRPr>
            </a:p>
          </p:txBody>
        </p:sp>
      </p:grpSp>
      <p:sp>
        <p:nvSpPr>
          <p:cNvPr id="80918" name="Text Box 60"/>
          <p:cNvSpPr txBox="1">
            <a:spLocks noChangeArrowheads="1"/>
          </p:cNvSpPr>
          <p:nvPr/>
        </p:nvSpPr>
        <p:spPr bwMode="auto">
          <a:xfrm>
            <a:off x="5508625" y="5341938"/>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223.1.1.1 = 11011111 00000001 00000001 00000001</a:t>
            </a:r>
            <a:endParaRPr lang="en-US" altLang="x-none" sz="1800">
              <a:latin typeface="Comic Sans MS" charset="0"/>
            </a:endParaRPr>
          </a:p>
        </p:txBody>
      </p:sp>
      <p:sp>
        <p:nvSpPr>
          <p:cNvPr id="80919" name="Freeform 61"/>
          <p:cNvSpPr>
            <a:spLocks/>
          </p:cNvSpPr>
          <p:nvPr/>
        </p:nvSpPr>
        <p:spPr bwMode="auto">
          <a:xfrm>
            <a:off x="6686551" y="5597526"/>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0" name="Freeform 62"/>
          <p:cNvSpPr>
            <a:spLocks/>
          </p:cNvSpPr>
          <p:nvPr/>
        </p:nvSpPr>
        <p:spPr bwMode="auto">
          <a:xfrm>
            <a:off x="7648576" y="5616576"/>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1" name="Freeform 63"/>
          <p:cNvSpPr>
            <a:spLocks/>
          </p:cNvSpPr>
          <p:nvPr/>
        </p:nvSpPr>
        <p:spPr bwMode="auto">
          <a:xfrm>
            <a:off x="8613775" y="5619751"/>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2" name="Freeform 64"/>
          <p:cNvSpPr>
            <a:spLocks/>
          </p:cNvSpPr>
          <p:nvPr/>
        </p:nvSpPr>
        <p:spPr bwMode="auto">
          <a:xfrm>
            <a:off x="9578975" y="5622926"/>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3" name="Text Box 65"/>
          <p:cNvSpPr txBox="1">
            <a:spLocks noChangeArrowheads="1"/>
          </p:cNvSpPr>
          <p:nvPr/>
        </p:nvSpPr>
        <p:spPr bwMode="auto">
          <a:xfrm>
            <a:off x="6884989" y="5818188"/>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a:t>
            </a:r>
            <a:endParaRPr lang="en-US" altLang="x-none" sz="1800">
              <a:latin typeface="Comic Sans MS" charset="0"/>
            </a:endParaRPr>
          </a:p>
        </p:txBody>
      </p:sp>
      <p:sp>
        <p:nvSpPr>
          <p:cNvPr id="80924" name="Text Box 66"/>
          <p:cNvSpPr txBox="1">
            <a:spLocks noChangeArrowheads="1"/>
          </p:cNvSpPr>
          <p:nvPr/>
        </p:nvSpPr>
        <p:spPr bwMode="auto">
          <a:xfrm>
            <a:off x="7927976" y="5827713"/>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a:t>
            </a:r>
            <a:endParaRPr lang="en-US" altLang="x-none" sz="1800">
              <a:latin typeface="Comic Sans MS" charset="0"/>
            </a:endParaRPr>
          </a:p>
        </p:txBody>
      </p:sp>
      <p:sp>
        <p:nvSpPr>
          <p:cNvPr id="80925" name="Text Box 67"/>
          <p:cNvSpPr txBox="1">
            <a:spLocks noChangeArrowheads="1"/>
          </p:cNvSpPr>
          <p:nvPr/>
        </p:nvSpPr>
        <p:spPr bwMode="auto">
          <a:xfrm>
            <a:off x="9885363" y="5827713"/>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a:t>
            </a:r>
            <a:endParaRPr lang="en-US" altLang="x-none" sz="1800">
              <a:latin typeface="Comic Sans MS" charset="0"/>
            </a:endParaRPr>
          </a:p>
        </p:txBody>
      </p:sp>
      <p:sp>
        <p:nvSpPr>
          <p:cNvPr id="80926" name="Text Box 68"/>
          <p:cNvSpPr txBox="1">
            <a:spLocks noChangeArrowheads="1"/>
          </p:cNvSpPr>
          <p:nvPr/>
        </p:nvSpPr>
        <p:spPr bwMode="auto">
          <a:xfrm>
            <a:off x="8866188" y="5827713"/>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a:t>
            </a:r>
            <a:endParaRPr lang="en-US" altLang="x-none" sz="1800">
              <a:latin typeface="Comic Sans MS" charset="0"/>
            </a:endParaRPr>
          </a:p>
        </p:txBody>
      </p:sp>
      <p:grpSp>
        <p:nvGrpSpPr>
          <p:cNvPr id="80927" name="Group 73"/>
          <p:cNvGrpSpPr>
            <a:grpSpLocks/>
          </p:cNvGrpSpPr>
          <p:nvPr/>
        </p:nvGrpSpPr>
        <p:grpSpPr bwMode="auto">
          <a:xfrm>
            <a:off x="5897563" y="1528763"/>
            <a:ext cx="641350" cy="558800"/>
            <a:chOff x="-44" y="1473"/>
            <a:chExt cx="981" cy="1105"/>
          </a:xfrm>
        </p:grpSpPr>
        <p:pic>
          <p:nvPicPr>
            <p:cNvPr id="80962" name="Picture 74"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63" name="Freeform 7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28" name="Group 80"/>
          <p:cNvGrpSpPr>
            <a:grpSpLocks/>
          </p:cNvGrpSpPr>
          <p:nvPr/>
        </p:nvGrpSpPr>
        <p:grpSpPr bwMode="auto">
          <a:xfrm>
            <a:off x="5892800" y="2127250"/>
            <a:ext cx="641350" cy="558800"/>
            <a:chOff x="-44" y="1473"/>
            <a:chExt cx="981" cy="1105"/>
          </a:xfrm>
        </p:grpSpPr>
        <p:pic>
          <p:nvPicPr>
            <p:cNvPr id="80960" name="Picture 81"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61" name="Freeform 8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29" name="Group 83"/>
          <p:cNvGrpSpPr>
            <a:grpSpLocks/>
          </p:cNvGrpSpPr>
          <p:nvPr/>
        </p:nvGrpSpPr>
        <p:grpSpPr bwMode="auto">
          <a:xfrm>
            <a:off x="5921375" y="2736850"/>
            <a:ext cx="641350" cy="558800"/>
            <a:chOff x="-44" y="1473"/>
            <a:chExt cx="981" cy="1105"/>
          </a:xfrm>
        </p:grpSpPr>
        <p:pic>
          <p:nvPicPr>
            <p:cNvPr id="80958" name="Picture 84"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59" name="Freeform 8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30" name="Group 87"/>
          <p:cNvGrpSpPr>
            <a:grpSpLocks/>
          </p:cNvGrpSpPr>
          <p:nvPr/>
        </p:nvGrpSpPr>
        <p:grpSpPr bwMode="auto">
          <a:xfrm flipH="1">
            <a:off x="9580563" y="1685925"/>
            <a:ext cx="641350" cy="558800"/>
            <a:chOff x="-44" y="1473"/>
            <a:chExt cx="981" cy="1105"/>
          </a:xfrm>
        </p:grpSpPr>
        <p:pic>
          <p:nvPicPr>
            <p:cNvPr id="80956" name="Picture 88"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57" name="Freeform 89"/>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31" name="Group 90"/>
          <p:cNvGrpSpPr>
            <a:grpSpLocks/>
          </p:cNvGrpSpPr>
          <p:nvPr/>
        </p:nvGrpSpPr>
        <p:grpSpPr bwMode="auto">
          <a:xfrm flipH="1">
            <a:off x="9594850" y="2965450"/>
            <a:ext cx="641350" cy="558800"/>
            <a:chOff x="-44" y="1473"/>
            <a:chExt cx="981" cy="1105"/>
          </a:xfrm>
        </p:grpSpPr>
        <p:pic>
          <p:nvPicPr>
            <p:cNvPr id="80954" name="Picture 91"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55" name="Freeform 9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32" name="Group 93"/>
          <p:cNvGrpSpPr>
            <a:grpSpLocks/>
          </p:cNvGrpSpPr>
          <p:nvPr/>
        </p:nvGrpSpPr>
        <p:grpSpPr bwMode="auto">
          <a:xfrm flipH="1">
            <a:off x="8496300" y="4489450"/>
            <a:ext cx="641350" cy="558800"/>
            <a:chOff x="-44" y="1473"/>
            <a:chExt cx="981" cy="1105"/>
          </a:xfrm>
        </p:grpSpPr>
        <p:pic>
          <p:nvPicPr>
            <p:cNvPr id="80952" name="Picture 94"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53" name="Freeform 9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33" name="Group 96"/>
          <p:cNvGrpSpPr>
            <a:grpSpLocks/>
          </p:cNvGrpSpPr>
          <p:nvPr/>
        </p:nvGrpSpPr>
        <p:grpSpPr bwMode="auto">
          <a:xfrm flipH="1">
            <a:off x="7332663" y="4530725"/>
            <a:ext cx="641350" cy="558800"/>
            <a:chOff x="-44" y="1473"/>
            <a:chExt cx="981" cy="1105"/>
          </a:xfrm>
        </p:grpSpPr>
        <p:pic>
          <p:nvPicPr>
            <p:cNvPr id="80950" name="Picture 97"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51" name="Freeform 98"/>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934" name="Group 99"/>
          <p:cNvGrpSpPr>
            <a:grpSpLocks/>
          </p:cNvGrpSpPr>
          <p:nvPr/>
        </p:nvGrpSpPr>
        <p:grpSpPr bwMode="auto">
          <a:xfrm>
            <a:off x="7761288" y="2624138"/>
            <a:ext cx="698500" cy="355600"/>
            <a:chOff x="4396" y="1245"/>
            <a:chExt cx="672" cy="248"/>
          </a:xfrm>
        </p:grpSpPr>
        <p:sp>
          <p:nvSpPr>
            <p:cNvPr id="80942"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latin typeface="Times New Roman" charset="0"/>
              </a:endParaRPr>
            </a:p>
          </p:txBody>
        </p:sp>
        <p:sp>
          <p:nvSpPr>
            <p:cNvPr id="80943"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200">
                <a:latin typeface="Times New Roman" charset="0"/>
              </a:endParaRPr>
            </a:p>
          </p:txBody>
        </p:sp>
        <p:sp>
          <p:nvSpPr>
            <p:cNvPr id="80944"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latin typeface="Times New Roman" charset="0"/>
              </a:endParaRPr>
            </a:p>
          </p:txBody>
        </p:sp>
        <p:grpSp>
          <p:nvGrpSpPr>
            <p:cNvPr id="80945" name="Group 103"/>
            <p:cNvGrpSpPr>
              <a:grpSpLocks/>
            </p:cNvGrpSpPr>
            <p:nvPr/>
          </p:nvGrpSpPr>
          <p:grpSpPr bwMode="auto">
            <a:xfrm>
              <a:off x="4530" y="1287"/>
              <a:ext cx="377" cy="75"/>
              <a:chOff x="2468" y="1332"/>
              <a:chExt cx="310" cy="60"/>
            </a:xfrm>
          </p:grpSpPr>
          <p:sp>
            <p:nvSpPr>
              <p:cNvPr id="80948" name="Freeform 10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949" name="Freeform 10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0946" name="Line 106"/>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7" name="Line 107"/>
            <p:cNvSpPr>
              <a:spLocks noChangeShapeType="1"/>
            </p:cNvSpPr>
            <p:nvPr/>
          </p:nvSpPr>
          <p:spPr bwMode="auto">
            <a:xfrm>
              <a:off x="5063"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80935" name="Picture 10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2651" y="9112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36" name="Line 5"/>
          <p:cNvSpPr>
            <a:spLocks noChangeShapeType="1"/>
          </p:cNvSpPr>
          <p:nvPr/>
        </p:nvSpPr>
        <p:spPr bwMode="auto">
          <a:xfrm>
            <a:off x="6503989" y="1816100"/>
            <a:ext cx="390525"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37" name="Line 7"/>
          <p:cNvSpPr>
            <a:spLocks noChangeShapeType="1"/>
          </p:cNvSpPr>
          <p:nvPr/>
        </p:nvSpPr>
        <p:spPr bwMode="auto">
          <a:xfrm flipV="1">
            <a:off x="6538913" y="2555876"/>
            <a:ext cx="27781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38" name="Line 8"/>
          <p:cNvSpPr>
            <a:spLocks noChangeShapeType="1"/>
          </p:cNvSpPr>
          <p:nvPr/>
        </p:nvSpPr>
        <p:spPr bwMode="auto">
          <a:xfrm>
            <a:off x="6550026" y="3087688"/>
            <a:ext cx="422275" cy="47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39" name="Line 11"/>
          <p:cNvSpPr>
            <a:spLocks noChangeShapeType="1"/>
          </p:cNvSpPr>
          <p:nvPr/>
        </p:nvSpPr>
        <p:spPr bwMode="auto">
          <a:xfrm>
            <a:off x="7304089" y="2663825"/>
            <a:ext cx="561975" cy="15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41"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38271557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ChangeArrowheads="1"/>
          </p:cNvSpPr>
          <p:nvPr/>
        </p:nvSpPr>
        <p:spPr bwMode="auto">
          <a:xfrm>
            <a:off x="8029575" y="1638300"/>
            <a:ext cx="1892300" cy="3530600"/>
          </a:xfrm>
          <a:prstGeom prst="rect">
            <a:avLst/>
          </a:prstGeom>
          <a:solidFill>
            <a:srgbClr val="000099"/>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129027" name="Rectangle 3"/>
          <p:cNvSpPr>
            <a:spLocks noGrp="1" noChangeArrowheads="1"/>
          </p:cNvSpPr>
          <p:nvPr>
            <p:ph type="title" idx="4294967295"/>
          </p:nvPr>
        </p:nvSpPr>
        <p:spPr>
          <a:xfrm>
            <a:off x="1924050" y="85725"/>
            <a:ext cx="6503988" cy="1143000"/>
          </a:xfrm>
        </p:spPr>
        <p:txBody>
          <a:bodyPr/>
          <a:lstStyle/>
          <a:p>
            <a:pPr eaLnBrk="1" hangingPunct="1"/>
            <a:r>
              <a:rPr lang="en-US" altLang="x-none">
                <a:ea typeface="ＭＳ Ｐゴシック" charset="-128"/>
              </a:rPr>
              <a:t>ISO/OSI reference model</a:t>
            </a:r>
          </a:p>
        </p:txBody>
      </p:sp>
      <p:sp>
        <p:nvSpPr>
          <p:cNvPr id="129028" name="Rectangle 4"/>
          <p:cNvSpPr>
            <a:spLocks noGrp="1" noChangeArrowheads="1"/>
          </p:cNvSpPr>
          <p:nvPr>
            <p:ph type="body" sz="half" idx="4294967295"/>
          </p:nvPr>
        </p:nvSpPr>
        <p:spPr>
          <a:xfrm>
            <a:off x="2108201" y="1422400"/>
            <a:ext cx="5154613" cy="4648200"/>
          </a:xfrm>
        </p:spPr>
        <p:txBody>
          <a:bodyPr>
            <a:normAutofit lnSpcReduction="10000"/>
          </a:bodyPr>
          <a:lstStyle/>
          <a:p>
            <a:pPr marL="287338" indent="-287338"/>
            <a:r>
              <a:rPr lang="en-US" altLang="x-none" i="1">
                <a:solidFill>
                  <a:srgbClr val="CC0000"/>
                </a:solidFill>
                <a:ea typeface="ＭＳ Ｐゴシック" charset="-128"/>
              </a:rPr>
              <a:t>presentation:</a:t>
            </a:r>
            <a:r>
              <a:rPr lang="en-US" altLang="x-none">
                <a:ea typeface="ＭＳ Ｐゴシック" charset="-128"/>
              </a:rPr>
              <a:t> allow applications to interpret meaning of data, e.g., encryption, compression, machine-specific conventions</a:t>
            </a:r>
          </a:p>
          <a:p>
            <a:pPr marL="287338" indent="-287338"/>
            <a:r>
              <a:rPr lang="en-US" altLang="x-none" i="1">
                <a:solidFill>
                  <a:srgbClr val="CC0000"/>
                </a:solidFill>
                <a:ea typeface="ＭＳ Ｐゴシック" charset="-128"/>
              </a:rPr>
              <a:t>session:</a:t>
            </a:r>
            <a:r>
              <a:rPr lang="en-US" altLang="x-none">
                <a:ea typeface="ＭＳ Ｐゴシック" charset="-128"/>
              </a:rPr>
              <a:t> synchronization, checkpointing, recovery of data exchange</a:t>
            </a:r>
          </a:p>
          <a:p>
            <a:pPr marL="287338" indent="-287338"/>
            <a:r>
              <a:rPr lang="en-US" altLang="x-none">
                <a:ea typeface="ＭＳ Ｐゴシック" charset="-128"/>
              </a:rPr>
              <a:t>Internet stack </a:t>
            </a:r>
            <a:r>
              <a:rPr lang="ja-JP" altLang="en-US">
                <a:ea typeface="ＭＳ Ｐゴシック" charset="-128"/>
              </a:rPr>
              <a:t>“</a:t>
            </a:r>
            <a:r>
              <a:rPr lang="en-US" altLang="ja-JP">
                <a:ea typeface="ＭＳ Ｐゴシック" charset="-128"/>
              </a:rPr>
              <a:t>missing</a:t>
            </a:r>
            <a:r>
              <a:rPr lang="ja-JP" altLang="en-US">
                <a:ea typeface="ＭＳ Ｐゴシック" charset="-128"/>
              </a:rPr>
              <a:t>”</a:t>
            </a:r>
            <a:r>
              <a:rPr lang="en-US" altLang="ja-JP">
                <a:ea typeface="ＭＳ Ｐゴシック" charset="-128"/>
              </a:rPr>
              <a:t> these layers!</a:t>
            </a:r>
          </a:p>
          <a:p>
            <a:pPr marL="682625" lvl="1" indent="-225425"/>
            <a:r>
              <a:rPr lang="en-US" altLang="x-none"/>
              <a:t>these services, </a:t>
            </a:r>
            <a:r>
              <a:rPr lang="en-US" altLang="x-none" i="1"/>
              <a:t>if needed,</a:t>
            </a:r>
            <a:r>
              <a:rPr lang="en-US" altLang="x-none"/>
              <a:t> must be implemented in application</a:t>
            </a:r>
          </a:p>
          <a:p>
            <a:pPr marL="682625" lvl="1" indent="-225425"/>
            <a:r>
              <a:rPr lang="en-US" altLang="x-none"/>
              <a:t>needed?</a:t>
            </a:r>
          </a:p>
        </p:txBody>
      </p:sp>
      <p:sp>
        <p:nvSpPr>
          <p:cNvPr id="129029" name="Rectangle 6"/>
          <p:cNvSpPr>
            <a:spLocks noChangeArrowheads="1"/>
          </p:cNvSpPr>
          <p:nvPr/>
        </p:nvSpPr>
        <p:spPr bwMode="auto">
          <a:xfrm>
            <a:off x="7915275" y="1774826"/>
            <a:ext cx="1892300" cy="3586163"/>
          </a:xfrm>
          <a:prstGeom prst="rect">
            <a:avLst/>
          </a:prstGeom>
          <a:solidFill>
            <a:schemeClr val="bg1"/>
          </a:solidFill>
          <a:ln w="3810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129030" name="Text Box 7"/>
          <p:cNvSpPr txBox="1">
            <a:spLocks noChangeArrowheads="1"/>
          </p:cNvSpPr>
          <p:nvPr/>
        </p:nvSpPr>
        <p:spPr bwMode="auto">
          <a:xfrm>
            <a:off x="7872414" y="1946276"/>
            <a:ext cx="1982787" cy="3453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70000"/>
              </a:lnSpc>
            </a:pPr>
            <a:r>
              <a:rPr lang="en-US" altLang="x-none"/>
              <a:t>application</a:t>
            </a:r>
          </a:p>
          <a:p>
            <a:pPr algn="ctr">
              <a:lnSpc>
                <a:spcPct val="70000"/>
              </a:lnSpc>
            </a:pPr>
            <a:endParaRPr lang="en-US" altLang="x-none"/>
          </a:p>
          <a:p>
            <a:pPr algn="ctr">
              <a:lnSpc>
                <a:spcPct val="70000"/>
              </a:lnSpc>
            </a:pPr>
            <a:r>
              <a:rPr lang="en-US" altLang="x-none"/>
              <a:t>presentation</a:t>
            </a:r>
          </a:p>
          <a:p>
            <a:pPr algn="ctr">
              <a:lnSpc>
                <a:spcPct val="70000"/>
              </a:lnSpc>
            </a:pPr>
            <a:endParaRPr lang="en-US" altLang="x-none"/>
          </a:p>
          <a:p>
            <a:pPr algn="ctr">
              <a:lnSpc>
                <a:spcPct val="70000"/>
              </a:lnSpc>
            </a:pPr>
            <a:r>
              <a:rPr lang="en-US" altLang="x-none"/>
              <a:t>session</a:t>
            </a:r>
          </a:p>
          <a:p>
            <a:pPr algn="ctr">
              <a:lnSpc>
                <a:spcPct val="70000"/>
              </a:lnSpc>
            </a:pPr>
            <a:endParaRPr lang="en-US" altLang="x-none"/>
          </a:p>
          <a:p>
            <a:pPr algn="ctr">
              <a:lnSpc>
                <a:spcPct val="70000"/>
              </a:lnSpc>
            </a:pPr>
            <a:r>
              <a:rPr lang="en-US" altLang="x-none"/>
              <a:t>transport</a:t>
            </a:r>
          </a:p>
          <a:p>
            <a:pPr algn="ctr">
              <a:lnSpc>
                <a:spcPct val="70000"/>
              </a:lnSpc>
            </a:pPr>
            <a:endParaRPr lang="en-US" altLang="x-none"/>
          </a:p>
          <a:p>
            <a:pPr algn="ctr">
              <a:lnSpc>
                <a:spcPct val="70000"/>
              </a:lnSpc>
            </a:pPr>
            <a:r>
              <a:rPr lang="en-US" altLang="x-none"/>
              <a:t>network</a:t>
            </a:r>
          </a:p>
          <a:p>
            <a:pPr algn="ctr">
              <a:lnSpc>
                <a:spcPct val="70000"/>
              </a:lnSpc>
            </a:pPr>
            <a:endParaRPr lang="en-US" altLang="x-none"/>
          </a:p>
          <a:p>
            <a:pPr algn="ctr">
              <a:lnSpc>
                <a:spcPct val="70000"/>
              </a:lnSpc>
            </a:pPr>
            <a:r>
              <a:rPr lang="en-US" altLang="x-none"/>
              <a:t>link</a:t>
            </a:r>
          </a:p>
          <a:p>
            <a:pPr algn="ctr">
              <a:lnSpc>
                <a:spcPct val="70000"/>
              </a:lnSpc>
            </a:pPr>
            <a:endParaRPr lang="en-US" altLang="x-none"/>
          </a:p>
          <a:p>
            <a:pPr algn="ctr">
              <a:lnSpc>
                <a:spcPct val="70000"/>
              </a:lnSpc>
            </a:pPr>
            <a:r>
              <a:rPr lang="en-US" altLang="x-none"/>
              <a:t>physical</a:t>
            </a:r>
          </a:p>
        </p:txBody>
      </p:sp>
      <p:sp>
        <p:nvSpPr>
          <p:cNvPr id="129031" name="Line 8"/>
          <p:cNvSpPr>
            <a:spLocks noChangeShapeType="1"/>
          </p:cNvSpPr>
          <p:nvPr/>
        </p:nvSpPr>
        <p:spPr bwMode="auto">
          <a:xfrm>
            <a:off x="7894638" y="2366963"/>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9032" name="Line 9"/>
          <p:cNvSpPr>
            <a:spLocks noChangeShapeType="1"/>
          </p:cNvSpPr>
          <p:nvPr/>
        </p:nvSpPr>
        <p:spPr bwMode="auto">
          <a:xfrm>
            <a:off x="7908925" y="3343275"/>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9033" name="Line 10"/>
          <p:cNvSpPr>
            <a:spLocks noChangeShapeType="1"/>
          </p:cNvSpPr>
          <p:nvPr/>
        </p:nvSpPr>
        <p:spPr bwMode="auto">
          <a:xfrm>
            <a:off x="7908925" y="3883025"/>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9034" name="Line 11"/>
          <p:cNvSpPr>
            <a:spLocks noChangeShapeType="1"/>
          </p:cNvSpPr>
          <p:nvPr/>
        </p:nvSpPr>
        <p:spPr bwMode="auto">
          <a:xfrm>
            <a:off x="7910513" y="4899025"/>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9035" name="Line 12"/>
          <p:cNvSpPr>
            <a:spLocks noChangeShapeType="1"/>
          </p:cNvSpPr>
          <p:nvPr/>
        </p:nvSpPr>
        <p:spPr bwMode="auto">
          <a:xfrm>
            <a:off x="7894638" y="4416425"/>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9036" name="Line 13"/>
          <p:cNvSpPr>
            <a:spLocks noChangeShapeType="1"/>
          </p:cNvSpPr>
          <p:nvPr/>
        </p:nvSpPr>
        <p:spPr bwMode="auto">
          <a:xfrm>
            <a:off x="7893050" y="2886075"/>
            <a:ext cx="1885950" cy="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129037" name="Picture 1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4538" y="895350"/>
            <a:ext cx="598805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78543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Freeform 140"/>
          <p:cNvSpPr>
            <a:spLocks/>
          </p:cNvSpPr>
          <p:nvPr/>
        </p:nvSpPr>
        <p:spPr bwMode="auto">
          <a:xfrm rot="-5400000">
            <a:off x="7727157" y="319643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922" name="Freeform 140"/>
          <p:cNvSpPr>
            <a:spLocks/>
          </p:cNvSpPr>
          <p:nvPr/>
        </p:nvSpPr>
        <p:spPr bwMode="auto">
          <a:xfrm rot="10800000">
            <a:off x="8724900" y="187007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923" name="Freeform 140"/>
          <p:cNvSpPr>
            <a:spLocks/>
          </p:cNvSpPr>
          <p:nvPr/>
        </p:nvSpPr>
        <p:spPr bwMode="auto">
          <a:xfrm>
            <a:off x="6689726" y="1452564"/>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924" name="Rectangle 2"/>
          <p:cNvSpPr>
            <a:spLocks noGrp="1" noChangeArrowheads="1"/>
          </p:cNvSpPr>
          <p:nvPr>
            <p:ph type="title"/>
          </p:nvPr>
        </p:nvSpPr>
        <p:spPr>
          <a:xfrm>
            <a:off x="2057400" y="230188"/>
            <a:ext cx="7772400" cy="952500"/>
          </a:xfrm>
        </p:spPr>
        <p:txBody>
          <a:bodyPr/>
          <a:lstStyle/>
          <a:p>
            <a:r>
              <a:rPr lang="en-US" altLang="x-none" sz="4000">
                <a:ea typeface="ＭＳ Ｐゴシック" charset="-128"/>
              </a:rPr>
              <a:t>IP addressing: introduction</a:t>
            </a:r>
            <a:endParaRPr lang="en-US" altLang="x-none">
              <a:ea typeface="ＭＳ Ｐゴシック" charset="-128"/>
            </a:endParaRPr>
          </a:p>
        </p:txBody>
      </p:sp>
      <p:sp>
        <p:nvSpPr>
          <p:cNvPr id="81925" name="Rectangle 3"/>
          <p:cNvSpPr>
            <a:spLocks noGrp="1" noChangeArrowheads="1"/>
          </p:cNvSpPr>
          <p:nvPr>
            <p:ph type="body" sz="half" idx="1"/>
          </p:nvPr>
        </p:nvSpPr>
        <p:spPr>
          <a:xfrm>
            <a:off x="2000250" y="1444626"/>
            <a:ext cx="3695700" cy="1681163"/>
          </a:xfrm>
        </p:spPr>
        <p:txBody>
          <a:bodyPr>
            <a:normAutofit lnSpcReduction="10000"/>
          </a:bodyPr>
          <a:lstStyle/>
          <a:p>
            <a:pPr marL="0" indent="0">
              <a:buNone/>
            </a:pPr>
            <a:r>
              <a:rPr lang="en-US" altLang="x-none" i="1" dirty="0">
                <a:solidFill>
                  <a:srgbClr val="CC0000"/>
                </a:solidFill>
                <a:ea typeface="ＭＳ Ｐゴシック" charset="-128"/>
                <a:cs typeface="ＭＳ Ｐゴシック" charset="-128"/>
              </a:rPr>
              <a:t>Q: how are interfaces actually connected?</a:t>
            </a:r>
          </a:p>
          <a:p>
            <a:pPr marL="0" indent="0">
              <a:buNone/>
            </a:pPr>
            <a:r>
              <a:rPr lang="en-US" altLang="x-none" i="1" dirty="0">
                <a:solidFill>
                  <a:srgbClr val="CC0000"/>
                </a:solidFill>
                <a:ea typeface="ＭＳ Ｐゴシック" charset="-128"/>
                <a:cs typeface="ＭＳ Ｐゴシック" charset="-128"/>
              </a:rPr>
              <a:t>A: </a:t>
            </a:r>
            <a:r>
              <a:rPr lang="en-US" altLang="x-none" i="1" dirty="0">
                <a:ea typeface="ＭＳ Ｐゴシック" charset="-128"/>
                <a:cs typeface="ＭＳ Ｐゴシック" charset="-128"/>
              </a:rPr>
              <a:t>Routing and Data Link</a:t>
            </a:r>
          </a:p>
        </p:txBody>
      </p:sp>
      <p:sp>
        <p:nvSpPr>
          <p:cNvPr id="81926" name="Line 5"/>
          <p:cNvSpPr>
            <a:spLocks noChangeShapeType="1"/>
          </p:cNvSpPr>
          <p:nvPr/>
        </p:nvSpPr>
        <p:spPr bwMode="auto">
          <a:xfrm>
            <a:off x="6503989" y="1816100"/>
            <a:ext cx="390525"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27" name="Line 7"/>
          <p:cNvSpPr>
            <a:spLocks noChangeShapeType="1"/>
          </p:cNvSpPr>
          <p:nvPr/>
        </p:nvSpPr>
        <p:spPr bwMode="auto">
          <a:xfrm flipV="1">
            <a:off x="6538913" y="2555876"/>
            <a:ext cx="277812"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28" name="Line 8"/>
          <p:cNvSpPr>
            <a:spLocks noChangeShapeType="1"/>
          </p:cNvSpPr>
          <p:nvPr/>
        </p:nvSpPr>
        <p:spPr bwMode="auto">
          <a:xfrm>
            <a:off x="6550026" y="3087688"/>
            <a:ext cx="422275" cy="47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29" name="Line 11"/>
          <p:cNvSpPr>
            <a:spLocks noChangeShapeType="1"/>
          </p:cNvSpPr>
          <p:nvPr/>
        </p:nvSpPr>
        <p:spPr bwMode="auto">
          <a:xfrm>
            <a:off x="7304089" y="2663825"/>
            <a:ext cx="561975" cy="15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30" name="Text Box 26"/>
          <p:cNvSpPr txBox="1">
            <a:spLocks noChangeArrowheads="1"/>
          </p:cNvSpPr>
          <p:nvPr/>
        </p:nvSpPr>
        <p:spPr bwMode="auto">
          <a:xfrm>
            <a:off x="6072188" y="1282701"/>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223.1.1.1</a:t>
            </a:r>
            <a:endParaRPr lang="en-US" altLang="x-none" sz="1200">
              <a:latin typeface="Comic Sans MS" charset="0"/>
            </a:endParaRPr>
          </a:p>
        </p:txBody>
      </p:sp>
      <p:grpSp>
        <p:nvGrpSpPr>
          <p:cNvPr id="81931" name="Group 27"/>
          <p:cNvGrpSpPr>
            <a:grpSpLocks/>
          </p:cNvGrpSpPr>
          <p:nvPr/>
        </p:nvGrpSpPr>
        <p:grpSpPr bwMode="auto">
          <a:xfrm>
            <a:off x="5338763" y="2243139"/>
            <a:ext cx="920750" cy="276225"/>
            <a:chOff x="3251" y="608"/>
            <a:chExt cx="580" cy="174"/>
          </a:xfrm>
        </p:grpSpPr>
        <p:sp>
          <p:nvSpPr>
            <p:cNvPr id="81993" name="Rectangle 28"/>
            <p:cNvSpPr>
              <a:spLocks noChangeArrowheads="1"/>
            </p:cNvSpPr>
            <p:nvPr/>
          </p:nvSpPr>
          <p:spPr bwMode="auto">
            <a:xfrm>
              <a:off x="3306" y="657"/>
              <a:ext cx="525" cy="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p>
          </p:txBody>
        </p:sp>
        <p:sp>
          <p:nvSpPr>
            <p:cNvPr id="81994" name="Text Box 29"/>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223.1.1.2</a:t>
              </a:r>
              <a:endParaRPr lang="en-US" altLang="x-none" sz="1200">
                <a:latin typeface="Comic Sans MS" charset="0"/>
              </a:endParaRPr>
            </a:p>
          </p:txBody>
        </p:sp>
      </p:grpSp>
      <p:sp>
        <p:nvSpPr>
          <p:cNvPr id="81932" name="Text Box 30"/>
          <p:cNvSpPr txBox="1">
            <a:spLocks noChangeArrowheads="1"/>
          </p:cNvSpPr>
          <p:nvPr/>
        </p:nvSpPr>
        <p:spPr bwMode="auto">
          <a:xfrm>
            <a:off x="6176964" y="323850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223.1.1.3</a:t>
            </a:r>
            <a:endParaRPr lang="en-US" altLang="x-none" sz="1200">
              <a:latin typeface="Comic Sans MS" charset="0"/>
            </a:endParaRPr>
          </a:p>
        </p:txBody>
      </p:sp>
      <p:sp>
        <p:nvSpPr>
          <p:cNvPr id="81933" name="Text Box 31"/>
          <p:cNvSpPr txBox="1">
            <a:spLocks noChangeArrowheads="1"/>
          </p:cNvSpPr>
          <p:nvPr/>
        </p:nvSpPr>
        <p:spPr bwMode="auto">
          <a:xfrm>
            <a:off x="7277100" y="2368551"/>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223.1.1.4</a:t>
            </a:r>
            <a:endParaRPr lang="en-US" altLang="x-none" sz="1200">
              <a:latin typeface="Comic Sans MS" charset="0"/>
            </a:endParaRPr>
          </a:p>
        </p:txBody>
      </p:sp>
      <p:sp>
        <p:nvSpPr>
          <p:cNvPr id="81934" name="Line 32"/>
          <p:cNvSpPr>
            <a:spLocks noChangeShapeType="1"/>
          </p:cNvSpPr>
          <p:nvPr/>
        </p:nvSpPr>
        <p:spPr bwMode="auto">
          <a:xfrm>
            <a:off x="8378826" y="2668588"/>
            <a:ext cx="581025" cy="47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35" name="Text Box 33"/>
          <p:cNvSpPr txBox="1">
            <a:spLocks noChangeArrowheads="1"/>
          </p:cNvSpPr>
          <p:nvPr/>
        </p:nvSpPr>
        <p:spPr bwMode="auto">
          <a:xfrm>
            <a:off x="8253414" y="2378076"/>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223.1.2.9</a:t>
            </a:r>
            <a:endParaRPr lang="en-US" altLang="x-none" sz="1200">
              <a:latin typeface="Comic Sans MS" charset="0"/>
            </a:endParaRPr>
          </a:p>
        </p:txBody>
      </p:sp>
      <p:sp>
        <p:nvSpPr>
          <p:cNvPr id="81936" name="Line 36"/>
          <p:cNvSpPr>
            <a:spLocks noChangeShapeType="1"/>
          </p:cNvSpPr>
          <p:nvPr/>
        </p:nvSpPr>
        <p:spPr bwMode="auto">
          <a:xfrm>
            <a:off x="9402763" y="1978025"/>
            <a:ext cx="2349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37" name="Line 38"/>
          <p:cNvSpPr>
            <a:spLocks noChangeShapeType="1"/>
          </p:cNvSpPr>
          <p:nvPr/>
        </p:nvSpPr>
        <p:spPr bwMode="auto">
          <a:xfrm>
            <a:off x="9402763" y="3249613"/>
            <a:ext cx="2349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38" name="Text Box 41"/>
          <p:cNvSpPr txBox="1">
            <a:spLocks noChangeArrowheads="1"/>
          </p:cNvSpPr>
          <p:nvPr/>
        </p:nvSpPr>
        <p:spPr bwMode="auto">
          <a:xfrm>
            <a:off x="8982075" y="3349626"/>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223.1.2.2</a:t>
            </a:r>
            <a:endParaRPr lang="en-US" altLang="x-none" sz="1200">
              <a:latin typeface="Comic Sans MS" charset="0"/>
            </a:endParaRPr>
          </a:p>
        </p:txBody>
      </p:sp>
      <p:sp>
        <p:nvSpPr>
          <p:cNvPr id="81939" name="Text Box 44"/>
          <p:cNvSpPr txBox="1">
            <a:spLocks noChangeArrowheads="1"/>
          </p:cNvSpPr>
          <p:nvPr/>
        </p:nvSpPr>
        <p:spPr bwMode="auto">
          <a:xfrm>
            <a:off x="8774114" y="174307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223.1.2.1</a:t>
            </a:r>
            <a:endParaRPr lang="en-US" altLang="x-none" sz="1200">
              <a:latin typeface="Comic Sans MS" charset="0"/>
            </a:endParaRPr>
          </a:p>
        </p:txBody>
      </p:sp>
      <p:sp>
        <p:nvSpPr>
          <p:cNvPr id="81940" name="Line 45"/>
          <p:cNvSpPr>
            <a:spLocks noChangeShapeType="1"/>
          </p:cNvSpPr>
          <p:nvPr/>
        </p:nvSpPr>
        <p:spPr bwMode="auto">
          <a:xfrm>
            <a:off x="8140700" y="3006725"/>
            <a:ext cx="0" cy="7572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41" name="Line 47"/>
          <p:cNvSpPr>
            <a:spLocks noChangeShapeType="1"/>
          </p:cNvSpPr>
          <p:nvPr/>
        </p:nvSpPr>
        <p:spPr bwMode="auto">
          <a:xfrm flipH="1" flipV="1">
            <a:off x="7527926" y="4279900"/>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42" name="Line 48"/>
          <p:cNvSpPr>
            <a:spLocks noChangeShapeType="1"/>
          </p:cNvSpPr>
          <p:nvPr/>
        </p:nvSpPr>
        <p:spPr bwMode="auto">
          <a:xfrm flipH="1" flipV="1">
            <a:off x="8704264" y="4284663"/>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43" name="Text Box 53"/>
          <p:cNvSpPr txBox="1">
            <a:spLocks noChangeArrowheads="1"/>
          </p:cNvSpPr>
          <p:nvPr/>
        </p:nvSpPr>
        <p:spPr bwMode="auto">
          <a:xfrm>
            <a:off x="8736014" y="4344989"/>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223.1.3.2</a:t>
            </a:r>
            <a:endParaRPr lang="en-US" altLang="x-none" sz="1200">
              <a:latin typeface="Comic Sans MS" charset="0"/>
            </a:endParaRPr>
          </a:p>
        </p:txBody>
      </p:sp>
      <p:sp>
        <p:nvSpPr>
          <p:cNvPr id="81944" name="Text Box 56"/>
          <p:cNvSpPr txBox="1">
            <a:spLocks noChangeArrowheads="1"/>
          </p:cNvSpPr>
          <p:nvPr/>
        </p:nvSpPr>
        <p:spPr bwMode="auto">
          <a:xfrm>
            <a:off x="7493000" y="4349751"/>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223.1.3.1</a:t>
            </a:r>
            <a:endParaRPr lang="en-US" altLang="x-none" sz="1200">
              <a:latin typeface="Comic Sans MS" charset="0"/>
            </a:endParaRPr>
          </a:p>
        </p:txBody>
      </p:sp>
      <p:grpSp>
        <p:nvGrpSpPr>
          <p:cNvPr id="81945" name="Group 57"/>
          <p:cNvGrpSpPr>
            <a:grpSpLocks/>
          </p:cNvGrpSpPr>
          <p:nvPr/>
        </p:nvGrpSpPr>
        <p:grpSpPr bwMode="auto">
          <a:xfrm>
            <a:off x="7637464" y="3101976"/>
            <a:ext cx="935037" cy="276225"/>
            <a:chOff x="4532" y="1229"/>
            <a:chExt cx="589" cy="174"/>
          </a:xfrm>
        </p:grpSpPr>
        <p:sp>
          <p:nvSpPr>
            <p:cNvPr id="81991" name="Rectangle 58"/>
            <p:cNvSpPr>
              <a:spLocks noChangeArrowheads="1"/>
            </p:cNvSpPr>
            <p:nvPr/>
          </p:nvSpPr>
          <p:spPr bwMode="auto">
            <a:xfrm>
              <a:off x="4587" y="1284"/>
              <a:ext cx="534" cy="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p>
          </p:txBody>
        </p:sp>
        <p:sp>
          <p:nvSpPr>
            <p:cNvPr id="81992" name="Text Box 59"/>
            <p:cNvSpPr txBox="1">
              <a:spLocks noChangeArrowheads="1"/>
            </p:cNvSpPr>
            <p:nvPr/>
          </p:nvSpPr>
          <p:spPr bwMode="auto">
            <a:xfrm>
              <a:off x="4532" y="1229"/>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223.1.3.27</a:t>
              </a:r>
              <a:endParaRPr lang="en-US" altLang="x-none" sz="1200">
                <a:latin typeface="Comic Sans MS" charset="0"/>
              </a:endParaRPr>
            </a:p>
          </p:txBody>
        </p:sp>
      </p:grpSp>
      <p:grpSp>
        <p:nvGrpSpPr>
          <p:cNvPr id="81946" name="Group 73"/>
          <p:cNvGrpSpPr>
            <a:grpSpLocks/>
          </p:cNvGrpSpPr>
          <p:nvPr/>
        </p:nvGrpSpPr>
        <p:grpSpPr bwMode="auto">
          <a:xfrm>
            <a:off x="5897563" y="1528763"/>
            <a:ext cx="641350" cy="558800"/>
            <a:chOff x="-44" y="1473"/>
            <a:chExt cx="981" cy="1105"/>
          </a:xfrm>
        </p:grpSpPr>
        <p:pic>
          <p:nvPicPr>
            <p:cNvPr id="81989" name="Picture 74"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90" name="Freeform 7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47" name="Group 80"/>
          <p:cNvGrpSpPr>
            <a:grpSpLocks/>
          </p:cNvGrpSpPr>
          <p:nvPr/>
        </p:nvGrpSpPr>
        <p:grpSpPr bwMode="auto">
          <a:xfrm>
            <a:off x="5892800" y="2127250"/>
            <a:ext cx="641350" cy="558800"/>
            <a:chOff x="-44" y="1473"/>
            <a:chExt cx="981" cy="1105"/>
          </a:xfrm>
        </p:grpSpPr>
        <p:pic>
          <p:nvPicPr>
            <p:cNvPr id="81987" name="Picture 81"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8" name="Freeform 8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48" name="Group 83"/>
          <p:cNvGrpSpPr>
            <a:grpSpLocks/>
          </p:cNvGrpSpPr>
          <p:nvPr/>
        </p:nvGrpSpPr>
        <p:grpSpPr bwMode="auto">
          <a:xfrm>
            <a:off x="5921375" y="2736850"/>
            <a:ext cx="641350" cy="558800"/>
            <a:chOff x="-44" y="1473"/>
            <a:chExt cx="981" cy="1105"/>
          </a:xfrm>
        </p:grpSpPr>
        <p:pic>
          <p:nvPicPr>
            <p:cNvPr id="81985" name="Picture 84"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6" name="Freeform 8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49" name="Group 87"/>
          <p:cNvGrpSpPr>
            <a:grpSpLocks/>
          </p:cNvGrpSpPr>
          <p:nvPr/>
        </p:nvGrpSpPr>
        <p:grpSpPr bwMode="auto">
          <a:xfrm flipH="1">
            <a:off x="9580563" y="1685925"/>
            <a:ext cx="641350" cy="558800"/>
            <a:chOff x="-44" y="1473"/>
            <a:chExt cx="981" cy="1105"/>
          </a:xfrm>
        </p:grpSpPr>
        <p:pic>
          <p:nvPicPr>
            <p:cNvPr id="81983" name="Picture 88"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4" name="Freeform 89"/>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50" name="Group 90"/>
          <p:cNvGrpSpPr>
            <a:grpSpLocks/>
          </p:cNvGrpSpPr>
          <p:nvPr/>
        </p:nvGrpSpPr>
        <p:grpSpPr bwMode="auto">
          <a:xfrm flipH="1">
            <a:off x="9594850" y="2965450"/>
            <a:ext cx="641350" cy="558800"/>
            <a:chOff x="-44" y="1473"/>
            <a:chExt cx="981" cy="1105"/>
          </a:xfrm>
        </p:grpSpPr>
        <p:pic>
          <p:nvPicPr>
            <p:cNvPr id="81981" name="Picture 91"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2" name="Freeform 9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51" name="Group 93"/>
          <p:cNvGrpSpPr>
            <a:grpSpLocks/>
          </p:cNvGrpSpPr>
          <p:nvPr/>
        </p:nvGrpSpPr>
        <p:grpSpPr bwMode="auto">
          <a:xfrm flipH="1">
            <a:off x="8496300" y="4489450"/>
            <a:ext cx="641350" cy="558800"/>
            <a:chOff x="-44" y="1473"/>
            <a:chExt cx="981" cy="1105"/>
          </a:xfrm>
        </p:grpSpPr>
        <p:pic>
          <p:nvPicPr>
            <p:cNvPr id="81979" name="Picture 94"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0" name="Freeform 9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52" name="Group 96"/>
          <p:cNvGrpSpPr>
            <a:grpSpLocks/>
          </p:cNvGrpSpPr>
          <p:nvPr/>
        </p:nvGrpSpPr>
        <p:grpSpPr bwMode="auto">
          <a:xfrm flipH="1">
            <a:off x="7332663" y="4530725"/>
            <a:ext cx="641350" cy="558800"/>
            <a:chOff x="-44" y="1473"/>
            <a:chExt cx="981" cy="1105"/>
          </a:xfrm>
        </p:grpSpPr>
        <p:pic>
          <p:nvPicPr>
            <p:cNvPr id="81977" name="Picture 97" descr="desktop_computer_stylized_mediu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78" name="Freeform 98"/>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1953" name="Group 99"/>
          <p:cNvGrpSpPr>
            <a:grpSpLocks/>
          </p:cNvGrpSpPr>
          <p:nvPr/>
        </p:nvGrpSpPr>
        <p:grpSpPr bwMode="auto">
          <a:xfrm>
            <a:off x="7761288" y="2624138"/>
            <a:ext cx="698500" cy="355600"/>
            <a:chOff x="4396" y="1245"/>
            <a:chExt cx="672" cy="248"/>
          </a:xfrm>
        </p:grpSpPr>
        <p:sp>
          <p:nvSpPr>
            <p:cNvPr id="81969"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latin typeface="Times New Roman" charset="0"/>
              </a:endParaRPr>
            </a:p>
          </p:txBody>
        </p:sp>
        <p:sp>
          <p:nvSpPr>
            <p:cNvPr id="81970"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200">
                <a:latin typeface="Times New Roman" charset="0"/>
              </a:endParaRPr>
            </a:p>
          </p:txBody>
        </p:sp>
        <p:sp>
          <p:nvSpPr>
            <p:cNvPr id="81971"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200">
                <a:latin typeface="Times New Roman" charset="0"/>
              </a:endParaRPr>
            </a:p>
          </p:txBody>
        </p:sp>
        <p:grpSp>
          <p:nvGrpSpPr>
            <p:cNvPr id="81972" name="Group 103"/>
            <p:cNvGrpSpPr>
              <a:grpSpLocks/>
            </p:cNvGrpSpPr>
            <p:nvPr/>
          </p:nvGrpSpPr>
          <p:grpSpPr bwMode="auto">
            <a:xfrm>
              <a:off x="4530" y="1287"/>
              <a:ext cx="377" cy="75"/>
              <a:chOff x="2468" y="1332"/>
              <a:chExt cx="310" cy="60"/>
            </a:xfrm>
          </p:grpSpPr>
          <p:sp>
            <p:nvSpPr>
              <p:cNvPr id="81975" name="Freeform 10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1976" name="Freeform 10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1973" name="Line 106"/>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4" name="Line 107"/>
            <p:cNvSpPr>
              <a:spLocks noChangeShapeType="1"/>
            </p:cNvSpPr>
            <p:nvPr/>
          </p:nvSpPr>
          <p:spPr bwMode="auto">
            <a:xfrm>
              <a:off x="5063"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81954" name="Picture 108"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2651" y="911225"/>
            <a:ext cx="5484813"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9"/>
          <p:cNvGrpSpPr>
            <a:grpSpLocks/>
          </p:cNvGrpSpPr>
          <p:nvPr/>
        </p:nvGrpSpPr>
        <p:grpSpPr bwMode="auto">
          <a:xfrm>
            <a:off x="6802439" y="1817689"/>
            <a:ext cx="509587" cy="1279525"/>
            <a:chOff x="5278322" y="1817603"/>
            <a:chExt cx="509379" cy="1279224"/>
          </a:xfrm>
        </p:grpSpPr>
        <p:pic>
          <p:nvPicPr>
            <p:cNvPr id="8196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78322" y="2485783"/>
              <a:ext cx="509379" cy="287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1967" name="Straight Connector 3"/>
            <p:cNvCxnSpPr>
              <a:cxnSpLocks noChangeShapeType="1"/>
            </p:cNvCxnSpPr>
            <p:nvPr/>
          </p:nvCxnSpPr>
          <p:spPr bwMode="auto">
            <a:xfrm>
              <a:off x="5369756" y="1817603"/>
              <a:ext cx="0" cy="68102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81968" name="Straight Connector 77"/>
            <p:cNvCxnSpPr>
              <a:cxnSpLocks noChangeShapeType="1"/>
            </p:cNvCxnSpPr>
            <p:nvPr/>
          </p:nvCxnSpPr>
          <p:spPr bwMode="auto">
            <a:xfrm flipV="1">
              <a:off x="5443520" y="2769741"/>
              <a:ext cx="1" cy="32708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cxnSp>
      </p:grpSp>
      <p:grpSp>
        <p:nvGrpSpPr>
          <p:cNvPr id="14" name="Group 14"/>
          <p:cNvGrpSpPr>
            <a:grpSpLocks/>
          </p:cNvGrpSpPr>
          <p:nvPr/>
        </p:nvGrpSpPr>
        <p:grpSpPr bwMode="auto">
          <a:xfrm>
            <a:off x="1938338" y="2616201"/>
            <a:ext cx="5080000" cy="1751013"/>
            <a:chOff x="414922" y="2615565"/>
            <a:chExt cx="5079651" cy="1751597"/>
          </a:xfrm>
        </p:grpSpPr>
        <p:sp>
          <p:nvSpPr>
            <p:cNvPr id="81964" name="TextBox 10"/>
            <p:cNvSpPr txBox="1">
              <a:spLocks noChangeArrowheads="1"/>
            </p:cNvSpPr>
            <p:nvPr/>
          </p:nvSpPr>
          <p:spPr bwMode="auto">
            <a:xfrm>
              <a:off x="414922" y="3659276"/>
              <a:ext cx="43001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rPr>
                <a:t>A: </a:t>
              </a:r>
              <a:r>
                <a:rPr lang="en-US" altLang="x-none" sz="2000"/>
                <a:t>wired Ethernet interfaces connected by Ethernet switches</a:t>
              </a:r>
            </a:p>
          </p:txBody>
        </p:sp>
        <p:cxnSp>
          <p:nvCxnSpPr>
            <p:cNvPr id="81965" name="Straight Connector 12"/>
            <p:cNvCxnSpPr>
              <a:cxnSpLocks noChangeShapeType="1"/>
            </p:cNvCxnSpPr>
            <p:nvPr/>
          </p:nvCxnSpPr>
          <p:spPr bwMode="auto">
            <a:xfrm flipH="1">
              <a:off x="4061206" y="2615565"/>
              <a:ext cx="1433367" cy="14209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grpSp>
        <p:nvGrpSpPr>
          <p:cNvPr id="15" name="Group 15"/>
          <p:cNvGrpSpPr>
            <a:grpSpLocks/>
          </p:cNvGrpSpPr>
          <p:nvPr/>
        </p:nvGrpSpPr>
        <p:grpSpPr bwMode="auto">
          <a:xfrm>
            <a:off x="5853113" y="3790950"/>
            <a:ext cx="4298950" cy="2451100"/>
            <a:chOff x="4328727" y="3790332"/>
            <a:chExt cx="4300100" cy="2450981"/>
          </a:xfrm>
        </p:grpSpPr>
        <p:pic>
          <p:nvPicPr>
            <p:cNvPr id="81961" name="Picture 777" descr="access_point_stylized_smal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62" name="TextBox 89"/>
            <p:cNvSpPr txBox="1">
              <a:spLocks noChangeArrowheads="1"/>
            </p:cNvSpPr>
            <p:nvPr/>
          </p:nvSpPr>
          <p:spPr bwMode="auto">
            <a:xfrm>
              <a:off x="4328727" y="5533427"/>
              <a:ext cx="43001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rPr>
                <a:t>A: </a:t>
              </a:r>
              <a:r>
                <a:rPr lang="en-US" altLang="x-none" sz="2000"/>
                <a:t>wireless WiFi interfaces connected by WiFi base station</a:t>
              </a:r>
            </a:p>
          </p:txBody>
        </p:sp>
        <p:cxnSp>
          <p:nvCxnSpPr>
            <p:cNvPr id="81963" name="Straight Connector 90"/>
            <p:cNvCxnSpPr>
              <a:cxnSpLocks noChangeShapeType="1"/>
            </p:cNvCxnSpPr>
            <p:nvPr/>
          </p:nvCxnSpPr>
          <p:spPr bwMode="auto">
            <a:xfrm flipH="1">
              <a:off x="4982985" y="4208863"/>
              <a:ext cx="1433367" cy="142095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cxnSp>
      </p:grpSp>
      <p:sp>
        <p:nvSpPr>
          <p:cNvPr id="17" name="TextBox 16"/>
          <p:cNvSpPr txBox="1">
            <a:spLocks noChangeArrowheads="1"/>
          </p:cNvSpPr>
          <p:nvPr/>
        </p:nvSpPr>
        <p:spPr bwMode="auto">
          <a:xfrm>
            <a:off x="1963738" y="4775200"/>
            <a:ext cx="3797300"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rPr>
              <a:t>For now: </a:t>
            </a:r>
            <a:r>
              <a:rPr lang="en-US" altLang="x-none" sz="2000"/>
              <a:t>don</a:t>
            </a:r>
            <a:r>
              <a:rPr lang="fr-FR" altLang="en-US" sz="2000"/>
              <a:t>’</a:t>
            </a:r>
            <a:r>
              <a:rPr lang="en-US" altLang="ja-JP" sz="2000"/>
              <a:t>t need to worry about how one interface is connected to another (with no intervening router) </a:t>
            </a:r>
            <a:endParaRPr lang="en-US" altLang="x-none" sz="2000"/>
          </a:p>
        </p:txBody>
      </p:sp>
      <p:sp>
        <p:nvSpPr>
          <p:cNvPr id="81960"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17342646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dissolve">
                                      <p:cBhvr>
                                        <p:cTn id="11" dur="500"/>
                                        <p:tgtEl>
                                          <p:spTgt spid="1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dissolve">
                                      <p:cBhvr>
                                        <p:cTn id="16" dur="500"/>
                                        <p:tgtEl>
                                          <p:spTgt spid="1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dissolve">
                                      <p:cBhvr>
                                        <p:cTn id="21" dur="500"/>
                                        <p:tgtEl>
                                          <p:spTgt spid="17"/>
                                        </p:tgtEl>
                                      </p:cBhvr>
                                    </p:animEffect>
                                  </p:childTnLst>
                                </p:cTn>
                              </p:par>
                              <p:par>
                                <p:cTn id="22" presetID="9" presetClass="exit" presetSubtype="0" fill="hold" nodeType="withEffect">
                                  <p:stCondLst>
                                    <p:cond delay="0"/>
                                  </p:stCondLst>
                                  <p:childTnLst>
                                    <p:animEffect transition="out" filter="dissolve">
                                      <p:cBhvr>
                                        <p:cTn id="23" dur="500"/>
                                        <p:tgtEl>
                                          <p:spTgt spid="14"/>
                                        </p:tgtEl>
                                      </p:cBhvr>
                                    </p:animEffect>
                                    <p:set>
                                      <p:cBhvr>
                                        <p:cTn id="24" dur="1" fill="hold">
                                          <p:stCondLst>
                                            <p:cond delay="499"/>
                                          </p:stCondLst>
                                        </p:cTn>
                                        <p:tgtEl>
                                          <p:spTgt spid="14"/>
                                        </p:tgtEl>
                                        <p:attrNameLst>
                                          <p:attrName>style.visibility</p:attrName>
                                        </p:attrNameLst>
                                      </p:cBhvr>
                                      <p:to>
                                        <p:strVal val="hidden"/>
                                      </p:to>
                                    </p:set>
                                  </p:childTnLst>
                                </p:cTn>
                              </p:par>
                              <p:par>
                                <p:cTn id="25" presetID="9" presetClass="exit" presetSubtype="0" fill="hold" nodeType="withEffect">
                                  <p:stCondLst>
                                    <p:cond delay="0"/>
                                  </p:stCondLst>
                                  <p:childTnLst>
                                    <p:animEffect transition="out" filter="dissolve">
                                      <p:cBhvr>
                                        <p:cTn id="26" dur="500"/>
                                        <p:tgtEl>
                                          <p:spTgt spid="15"/>
                                        </p:tgtEl>
                                      </p:cBhvr>
                                    </p:animEffect>
                                    <p:set>
                                      <p:cBhvr>
                                        <p:cTn id="27" dur="1" fill="hold">
                                          <p:stCondLst>
                                            <p:cond delay="499"/>
                                          </p:stCondLst>
                                        </p:cTn>
                                        <p:tgtEl>
                                          <p:spTgt spid="15"/>
                                        </p:tgtEl>
                                        <p:attrNameLst>
                                          <p:attrName>style.visibility</p:attrName>
                                        </p:attrNameLst>
                                      </p:cBhvr>
                                      <p:to>
                                        <p:strVal val="hidden"/>
                                      </p:to>
                                    </p:set>
                                  </p:childTnLst>
                                </p:cTn>
                              </p:par>
                              <p:par>
                                <p:cTn id="28" presetID="9" presetClass="exit" presetSubtype="0" fill="hold" nodeType="withEffect">
                                  <p:stCondLst>
                                    <p:cond delay="0"/>
                                  </p:stCondLst>
                                  <p:childTnLst>
                                    <p:animEffect transition="out" filter="dissolve">
                                      <p:cBhvr>
                                        <p:cTn id="29" dur="500"/>
                                        <p:tgtEl>
                                          <p:spTgt spid="13"/>
                                        </p:tgtEl>
                                      </p:cBhvr>
                                    </p:animEffect>
                                    <p:set>
                                      <p:cBhvr>
                                        <p:cTn id="30" dur="1" fill="hold">
                                          <p:stCondLst>
                                            <p:cond delay="499"/>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40" name="Rectangle 5"/>
          <p:cNvSpPr>
            <a:spLocks noGrp="1" noChangeArrowheads="1"/>
          </p:cNvSpPr>
          <p:nvPr>
            <p:ph type="title"/>
          </p:nvPr>
        </p:nvSpPr>
        <p:spPr>
          <a:xfrm>
            <a:off x="2057400" y="228600"/>
            <a:ext cx="3702050" cy="763588"/>
          </a:xfrm>
        </p:spPr>
        <p:txBody>
          <a:bodyPr/>
          <a:lstStyle/>
          <a:p>
            <a:pPr>
              <a:defRPr/>
            </a:pPr>
            <a:r>
              <a:rPr lang="en-US">
                <a:cs typeface="+mj-cs"/>
              </a:rPr>
              <a:t>Subnets</a:t>
            </a:r>
          </a:p>
        </p:txBody>
      </p:sp>
      <p:sp>
        <p:nvSpPr>
          <p:cNvPr id="82946" name="Rectangle 6"/>
          <p:cNvSpPr>
            <a:spLocks noGrp="1" noChangeArrowheads="1"/>
          </p:cNvSpPr>
          <p:nvPr>
            <p:ph type="body" sz="half" idx="1"/>
          </p:nvPr>
        </p:nvSpPr>
        <p:spPr>
          <a:xfrm>
            <a:off x="2000250" y="1333500"/>
            <a:ext cx="3695700" cy="4648200"/>
          </a:xfrm>
        </p:spPr>
        <p:txBody>
          <a:bodyPr/>
          <a:lstStyle/>
          <a:p>
            <a:pPr marL="234950" indent="-234950"/>
            <a:r>
              <a:rPr lang="en-US" altLang="x-none">
                <a:solidFill>
                  <a:srgbClr val="000099"/>
                </a:solidFill>
                <a:ea typeface="ＭＳ Ｐゴシック" charset="-128"/>
                <a:cs typeface="ＭＳ Ｐゴシック" charset="-128"/>
              </a:rPr>
              <a:t>IP address:</a:t>
            </a:r>
            <a:r>
              <a:rPr lang="en-US" altLang="x-none">
                <a:ea typeface="ＭＳ Ｐゴシック" charset="-128"/>
                <a:cs typeface="ＭＳ Ｐゴシック" charset="-128"/>
              </a:rPr>
              <a:t> </a:t>
            </a:r>
          </a:p>
          <a:p>
            <a:pPr marL="512763" lvl="1" indent="-163513"/>
            <a:r>
              <a:rPr lang="en-US" altLang="x-none">
                <a:latin typeface="Gill Sans MT" charset="0"/>
                <a:ea typeface="ＭＳ Ｐゴシック" charset="-128"/>
              </a:rPr>
              <a:t>subnet part - high order bits</a:t>
            </a:r>
          </a:p>
          <a:p>
            <a:pPr marL="512763" lvl="1" indent="-163513"/>
            <a:r>
              <a:rPr lang="en-US" altLang="x-none">
                <a:latin typeface="Gill Sans MT" charset="0"/>
                <a:ea typeface="ＭＳ Ｐゴシック" charset="-128"/>
              </a:rPr>
              <a:t>host part - low order bits </a:t>
            </a:r>
          </a:p>
          <a:p>
            <a:pPr marL="234950" indent="-234950"/>
            <a:r>
              <a:rPr lang="en-US" altLang="x-none" i="1">
                <a:solidFill>
                  <a:srgbClr val="000099"/>
                </a:solidFill>
                <a:ea typeface="ＭＳ Ｐゴシック" charset="-128"/>
                <a:cs typeface="ＭＳ Ｐゴシック" charset="-128"/>
              </a:rPr>
              <a:t>what</a:t>
            </a:r>
            <a:r>
              <a:rPr lang="ja-JP" altLang="en-US" i="1">
                <a:solidFill>
                  <a:srgbClr val="000099"/>
                </a:solidFill>
                <a:ea typeface="ＭＳ Ｐゴシック" charset="-128"/>
                <a:cs typeface="ＭＳ Ｐゴシック" charset="-128"/>
              </a:rPr>
              <a:t>’</a:t>
            </a:r>
            <a:r>
              <a:rPr lang="en-US" altLang="ja-JP" i="1">
                <a:solidFill>
                  <a:srgbClr val="000099"/>
                </a:solidFill>
                <a:ea typeface="ＭＳ Ｐゴシック" charset="-128"/>
                <a:cs typeface="ＭＳ Ｐゴシック" charset="-128"/>
              </a:rPr>
              <a:t>s a subnet ?</a:t>
            </a:r>
          </a:p>
          <a:p>
            <a:pPr marL="512763" lvl="1" indent="-163513"/>
            <a:r>
              <a:rPr lang="en-US" altLang="x-none">
                <a:latin typeface="Gill Sans MT" charset="0"/>
                <a:ea typeface="ＭＳ Ｐゴシック" charset="-128"/>
              </a:rPr>
              <a:t>device interfaces with same subnet part of IP address</a:t>
            </a:r>
          </a:p>
          <a:p>
            <a:pPr marL="512763" lvl="1" indent="-163513"/>
            <a:r>
              <a:rPr lang="en-US" altLang="x-none">
                <a:latin typeface="Gill Sans MT" charset="0"/>
                <a:ea typeface="ＭＳ Ｐゴシック" charset="-128"/>
              </a:rPr>
              <a:t>can physically reach each other </a:t>
            </a:r>
            <a:r>
              <a:rPr lang="en-US" altLang="x-none" i="1">
                <a:solidFill>
                  <a:srgbClr val="CC0000"/>
                </a:solidFill>
                <a:latin typeface="Gill Sans MT" charset="0"/>
                <a:ea typeface="ＭＳ Ｐゴシック" charset="-128"/>
              </a:rPr>
              <a:t>without intervening router</a:t>
            </a:r>
          </a:p>
        </p:txBody>
      </p:sp>
      <p:sp>
        <p:nvSpPr>
          <p:cNvPr id="82947" name="Text Box 56"/>
          <p:cNvSpPr txBox="1">
            <a:spLocks noChangeArrowheads="1"/>
          </p:cNvSpPr>
          <p:nvPr/>
        </p:nvSpPr>
        <p:spPr bwMode="auto">
          <a:xfrm>
            <a:off x="6261101" y="5199064"/>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a:t>network consisting of 3 subnets</a:t>
            </a:r>
          </a:p>
        </p:txBody>
      </p:sp>
      <p:pic>
        <p:nvPicPr>
          <p:cNvPr id="82948" name="Picture 59"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46301" y="855664"/>
            <a:ext cx="201136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49" name="Rectangle 139"/>
          <p:cNvSpPr>
            <a:spLocks noChangeArrowheads="1"/>
          </p:cNvSpPr>
          <p:nvPr/>
        </p:nvSpPr>
        <p:spPr bwMode="auto">
          <a:xfrm>
            <a:off x="6489701" y="3354389"/>
            <a:ext cx="847725" cy="18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2950" name="Freeform 140"/>
          <p:cNvSpPr>
            <a:spLocks/>
          </p:cNvSpPr>
          <p:nvPr/>
        </p:nvSpPr>
        <p:spPr bwMode="auto">
          <a:xfrm>
            <a:off x="5902326" y="1293813"/>
            <a:ext cx="1941513" cy="2049462"/>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951" name="Freeform 141"/>
          <p:cNvSpPr>
            <a:spLocks/>
          </p:cNvSpPr>
          <p:nvPr/>
        </p:nvSpPr>
        <p:spPr bwMode="auto">
          <a:xfrm>
            <a:off x="8429625" y="1603376"/>
            <a:ext cx="1906588" cy="1958975"/>
          </a:xfrm>
          <a:custGeom>
            <a:avLst/>
            <a:gdLst>
              <a:gd name="T0" fmla="*/ 2147483647 w 1201"/>
              <a:gd name="T1" fmla="*/ 2147483647 h 1234"/>
              <a:gd name="T2" fmla="*/ 2147483647 w 1201"/>
              <a:gd name="T3" fmla="*/ 2147483647 h 1234"/>
              <a:gd name="T4" fmla="*/ 2147483647 w 1201"/>
              <a:gd name="T5" fmla="*/ 2147483647 h 1234"/>
              <a:gd name="T6" fmla="*/ 2147483647 w 1201"/>
              <a:gd name="T7" fmla="*/ 2147483647 h 1234"/>
              <a:gd name="T8" fmla="*/ 2147483647 w 1201"/>
              <a:gd name="T9" fmla="*/ 2147483647 h 1234"/>
              <a:gd name="T10" fmla="*/ 2147483647 w 1201"/>
              <a:gd name="T11" fmla="*/ 2147483647 h 1234"/>
              <a:gd name="T12" fmla="*/ 2147483647 w 1201"/>
              <a:gd name="T13" fmla="*/ 2147483647 h 1234"/>
              <a:gd name="T14" fmla="*/ 2147483647 w 1201"/>
              <a:gd name="T15" fmla="*/ 2147483647 h 1234"/>
              <a:gd name="T16" fmla="*/ 2147483647 w 1201"/>
              <a:gd name="T17" fmla="*/ 2147483647 h 1234"/>
              <a:gd name="T18" fmla="*/ 2147483647 w 1201"/>
              <a:gd name="T19" fmla="*/ 2147483647 h 1234"/>
              <a:gd name="T20" fmla="*/ 2147483647 w 1201"/>
              <a:gd name="T21" fmla="*/ 2147483647 h 1234"/>
              <a:gd name="T22" fmla="*/ 2147483647 w 1201"/>
              <a:gd name="T23" fmla="*/ 2147483647 h 1234"/>
              <a:gd name="T24" fmla="*/ 2147483647 w 1201"/>
              <a:gd name="T25" fmla="*/ 2147483647 h 1234"/>
              <a:gd name="T26" fmla="*/ 2147483647 w 1201"/>
              <a:gd name="T27" fmla="*/ 2147483647 h 12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1"/>
              <a:gd name="T43" fmla="*/ 0 h 1234"/>
              <a:gd name="T44" fmla="*/ 1201 w 1201"/>
              <a:gd name="T45" fmla="*/ 1234 h 12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1" h="1234">
                <a:moveTo>
                  <a:pt x="25" y="709"/>
                </a:moveTo>
                <a:cubicBezTo>
                  <a:pt x="49" y="824"/>
                  <a:pt x="428" y="709"/>
                  <a:pt x="526" y="780"/>
                </a:cubicBezTo>
                <a:cubicBezTo>
                  <a:pt x="624" y="851"/>
                  <a:pt x="543" y="1059"/>
                  <a:pt x="613" y="1134"/>
                </a:cubicBezTo>
                <a:cubicBezTo>
                  <a:pt x="683" y="1209"/>
                  <a:pt x="853" y="1234"/>
                  <a:pt x="946" y="1230"/>
                </a:cubicBezTo>
                <a:cubicBezTo>
                  <a:pt x="1039" y="1226"/>
                  <a:pt x="1141" y="1163"/>
                  <a:pt x="1171" y="1107"/>
                </a:cubicBezTo>
                <a:cubicBezTo>
                  <a:pt x="1201" y="1051"/>
                  <a:pt x="1135" y="963"/>
                  <a:pt x="1126" y="894"/>
                </a:cubicBezTo>
                <a:cubicBezTo>
                  <a:pt x="1117" y="825"/>
                  <a:pt x="1119" y="772"/>
                  <a:pt x="1114" y="693"/>
                </a:cubicBezTo>
                <a:cubicBezTo>
                  <a:pt x="1109" y="614"/>
                  <a:pt x="1095" y="502"/>
                  <a:pt x="1099" y="423"/>
                </a:cubicBezTo>
                <a:cubicBezTo>
                  <a:pt x="1103" y="344"/>
                  <a:pt x="1141" y="281"/>
                  <a:pt x="1141" y="216"/>
                </a:cubicBezTo>
                <a:cubicBezTo>
                  <a:pt x="1141" y="151"/>
                  <a:pt x="1185" y="56"/>
                  <a:pt x="1102" y="33"/>
                </a:cubicBezTo>
                <a:cubicBezTo>
                  <a:pt x="1019" y="10"/>
                  <a:pt x="740" y="0"/>
                  <a:pt x="646" y="81"/>
                </a:cubicBezTo>
                <a:cubicBezTo>
                  <a:pt x="552" y="162"/>
                  <a:pt x="635" y="441"/>
                  <a:pt x="535" y="519"/>
                </a:cubicBezTo>
                <a:cubicBezTo>
                  <a:pt x="435" y="597"/>
                  <a:pt x="129" y="516"/>
                  <a:pt x="44" y="548"/>
                </a:cubicBezTo>
                <a:cubicBezTo>
                  <a:pt x="15" y="601"/>
                  <a:pt x="0" y="594"/>
                  <a:pt x="25" y="70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952" name="Freeform 142"/>
          <p:cNvSpPr>
            <a:spLocks/>
          </p:cNvSpPr>
          <p:nvPr/>
        </p:nvSpPr>
        <p:spPr bwMode="auto">
          <a:xfrm>
            <a:off x="7102476" y="3036888"/>
            <a:ext cx="2041525" cy="1979612"/>
          </a:xfrm>
          <a:custGeom>
            <a:avLst/>
            <a:gdLst>
              <a:gd name="T0" fmla="*/ 2147483647 w 1286"/>
              <a:gd name="T1" fmla="*/ 2147483647 h 1247"/>
              <a:gd name="T2" fmla="*/ 2147483647 w 1286"/>
              <a:gd name="T3" fmla="*/ 2147483647 h 1247"/>
              <a:gd name="T4" fmla="*/ 2147483647 w 1286"/>
              <a:gd name="T5" fmla="*/ 2147483647 h 1247"/>
              <a:gd name="T6" fmla="*/ 2147483647 w 1286"/>
              <a:gd name="T7" fmla="*/ 2147483647 h 1247"/>
              <a:gd name="T8" fmla="*/ 2147483647 w 1286"/>
              <a:gd name="T9" fmla="*/ 2147483647 h 1247"/>
              <a:gd name="T10" fmla="*/ 2147483647 w 1286"/>
              <a:gd name="T11" fmla="*/ 2147483647 h 1247"/>
              <a:gd name="T12" fmla="*/ 2147483647 w 1286"/>
              <a:gd name="T13" fmla="*/ 2147483647 h 1247"/>
              <a:gd name="T14" fmla="*/ 2147483647 w 1286"/>
              <a:gd name="T15" fmla="*/ 2147483647 h 1247"/>
              <a:gd name="T16" fmla="*/ 2147483647 w 1286"/>
              <a:gd name="T17" fmla="*/ 2147483647 h 1247"/>
              <a:gd name="T18" fmla="*/ 2147483647 w 1286"/>
              <a:gd name="T19" fmla="*/ 2147483647 h 1247"/>
              <a:gd name="T20" fmla="*/ 2147483647 w 1286"/>
              <a:gd name="T21" fmla="*/ 2147483647 h 1247"/>
              <a:gd name="T22" fmla="*/ 2147483647 w 1286"/>
              <a:gd name="T23" fmla="*/ 2147483647 h 1247"/>
              <a:gd name="T24" fmla="*/ 2147483647 w 1286"/>
              <a:gd name="T25" fmla="*/ 2147483647 h 12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86"/>
              <a:gd name="T40" fmla="*/ 0 h 1247"/>
              <a:gd name="T41" fmla="*/ 1286 w 1286"/>
              <a:gd name="T42" fmla="*/ 1247 h 12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86" h="1247">
                <a:moveTo>
                  <a:pt x="587" y="30"/>
                </a:moveTo>
                <a:cubicBezTo>
                  <a:pt x="473" y="60"/>
                  <a:pt x="601" y="475"/>
                  <a:pt x="509" y="618"/>
                </a:cubicBezTo>
                <a:cubicBezTo>
                  <a:pt x="424" y="765"/>
                  <a:pt x="154" y="830"/>
                  <a:pt x="77" y="909"/>
                </a:cubicBezTo>
                <a:cubicBezTo>
                  <a:pt x="0" y="988"/>
                  <a:pt x="37" y="1043"/>
                  <a:pt x="47" y="1095"/>
                </a:cubicBezTo>
                <a:cubicBezTo>
                  <a:pt x="57" y="1147"/>
                  <a:pt x="71" y="1205"/>
                  <a:pt x="140" y="1224"/>
                </a:cubicBezTo>
                <a:cubicBezTo>
                  <a:pt x="209" y="1243"/>
                  <a:pt x="369" y="1212"/>
                  <a:pt x="461" y="1209"/>
                </a:cubicBezTo>
                <a:cubicBezTo>
                  <a:pt x="553" y="1206"/>
                  <a:pt x="571" y="1206"/>
                  <a:pt x="692" y="1209"/>
                </a:cubicBezTo>
                <a:cubicBezTo>
                  <a:pt x="813" y="1212"/>
                  <a:pt x="1094" y="1247"/>
                  <a:pt x="1190" y="1227"/>
                </a:cubicBezTo>
                <a:cubicBezTo>
                  <a:pt x="1286" y="1207"/>
                  <a:pt x="1279" y="1170"/>
                  <a:pt x="1271" y="1089"/>
                </a:cubicBezTo>
                <a:cubicBezTo>
                  <a:pt x="1263" y="1008"/>
                  <a:pt x="1217" y="818"/>
                  <a:pt x="1139" y="741"/>
                </a:cubicBezTo>
                <a:cubicBezTo>
                  <a:pt x="1061" y="664"/>
                  <a:pt x="865" y="743"/>
                  <a:pt x="800" y="627"/>
                </a:cubicBezTo>
                <a:cubicBezTo>
                  <a:pt x="735" y="511"/>
                  <a:pt x="785" y="142"/>
                  <a:pt x="749" y="42"/>
                </a:cubicBezTo>
                <a:cubicBezTo>
                  <a:pt x="695" y="15"/>
                  <a:pt x="701" y="0"/>
                  <a:pt x="587" y="30"/>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2953" name="Line 143"/>
          <p:cNvSpPr>
            <a:spLocks noChangeShapeType="1"/>
          </p:cNvSpPr>
          <p:nvPr/>
        </p:nvSpPr>
        <p:spPr bwMode="auto">
          <a:xfrm>
            <a:off x="6540501" y="1816100"/>
            <a:ext cx="277813" cy="15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4" name="Line 145"/>
          <p:cNvSpPr>
            <a:spLocks noChangeShapeType="1"/>
          </p:cNvSpPr>
          <p:nvPr/>
        </p:nvSpPr>
        <p:spPr bwMode="auto">
          <a:xfrm flipV="1">
            <a:off x="6540501" y="2460626"/>
            <a:ext cx="277813"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5" name="Line 146"/>
          <p:cNvSpPr>
            <a:spLocks noChangeShapeType="1"/>
          </p:cNvSpPr>
          <p:nvPr/>
        </p:nvSpPr>
        <p:spPr bwMode="auto">
          <a:xfrm>
            <a:off x="6550025" y="3087689"/>
            <a:ext cx="273050"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6" name="Line 147"/>
          <p:cNvSpPr>
            <a:spLocks noChangeShapeType="1"/>
          </p:cNvSpPr>
          <p:nvPr/>
        </p:nvSpPr>
        <p:spPr bwMode="auto">
          <a:xfrm>
            <a:off x="7043739" y="2662239"/>
            <a:ext cx="82232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7" name="Text Box 148"/>
          <p:cNvSpPr txBox="1">
            <a:spLocks noChangeArrowheads="1"/>
          </p:cNvSpPr>
          <p:nvPr/>
        </p:nvSpPr>
        <p:spPr bwMode="auto">
          <a:xfrm>
            <a:off x="6499226" y="14906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223.1.1.1</a:t>
            </a:r>
            <a:endParaRPr lang="en-US" altLang="x-none" sz="1800">
              <a:latin typeface="Comic Sans MS" charset="0"/>
            </a:endParaRPr>
          </a:p>
        </p:txBody>
      </p:sp>
      <p:sp>
        <p:nvSpPr>
          <p:cNvPr id="82958" name="Text Box 149"/>
          <p:cNvSpPr txBox="1">
            <a:spLocks noChangeArrowheads="1"/>
          </p:cNvSpPr>
          <p:nvPr/>
        </p:nvSpPr>
        <p:spPr bwMode="auto">
          <a:xfrm>
            <a:off x="6384926" y="31162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223.1.1.3</a:t>
            </a:r>
            <a:endParaRPr lang="en-US" altLang="x-none" sz="1800">
              <a:latin typeface="Comic Sans MS" charset="0"/>
            </a:endParaRPr>
          </a:p>
        </p:txBody>
      </p:sp>
      <p:sp>
        <p:nvSpPr>
          <p:cNvPr id="82959" name="Text Box 150"/>
          <p:cNvSpPr txBox="1">
            <a:spLocks noChangeArrowheads="1"/>
          </p:cNvSpPr>
          <p:nvPr/>
        </p:nvSpPr>
        <p:spPr bwMode="auto">
          <a:xfrm>
            <a:off x="7131051" y="2355850"/>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223.1.1.4</a:t>
            </a:r>
            <a:endParaRPr lang="en-US" altLang="x-none" sz="1800">
              <a:latin typeface="Comic Sans MS" charset="0"/>
            </a:endParaRPr>
          </a:p>
        </p:txBody>
      </p:sp>
      <p:sp>
        <p:nvSpPr>
          <p:cNvPr id="82960" name="Line 151"/>
          <p:cNvSpPr>
            <a:spLocks noChangeShapeType="1"/>
          </p:cNvSpPr>
          <p:nvPr/>
        </p:nvSpPr>
        <p:spPr bwMode="auto">
          <a:xfrm>
            <a:off x="8378826" y="2668589"/>
            <a:ext cx="639763"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1" name="Text Box 152"/>
          <p:cNvSpPr txBox="1">
            <a:spLocks noChangeArrowheads="1"/>
          </p:cNvSpPr>
          <p:nvPr/>
        </p:nvSpPr>
        <p:spPr bwMode="auto">
          <a:xfrm>
            <a:off x="8251826" y="235743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223.1.2.9</a:t>
            </a:r>
            <a:endParaRPr lang="en-US" altLang="x-none" sz="1800">
              <a:latin typeface="Comic Sans MS" charset="0"/>
            </a:endParaRPr>
          </a:p>
        </p:txBody>
      </p:sp>
      <p:sp>
        <p:nvSpPr>
          <p:cNvPr id="82962" name="Line 154"/>
          <p:cNvSpPr>
            <a:spLocks noChangeShapeType="1"/>
          </p:cNvSpPr>
          <p:nvPr/>
        </p:nvSpPr>
        <p:spPr bwMode="auto">
          <a:xfrm>
            <a:off x="9402763" y="1978025"/>
            <a:ext cx="2349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3" name="Line 155"/>
          <p:cNvSpPr>
            <a:spLocks noChangeShapeType="1"/>
          </p:cNvSpPr>
          <p:nvPr/>
        </p:nvSpPr>
        <p:spPr bwMode="auto">
          <a:xfrm>
            <a:off x="9402763" y="3249613"/>
            <a:ext cx="2349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4" name="Line 156"/>
          <p:cNvSpPr>
            <a:spLocks noChangeShapeType="1"/>
          </p:cNvSpPr>
          <p:nvPr/>
        </p:nvSpPr>
        <p:spPr bwMode="auto">
          <a:xfrm>
            <a:off x="8140701" y="3006726"/>
            <a:ext cx="3175" cy="644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5" name="Line 158"/>
          <p:cNvSpPr>
            <a:spLocks noChangeShapeType="1"/>
          </p:cNvSpPr>
          <p:nvPr/>
        </p:nvSpPr>
        <p:spPr bwMode="auto">
          <a:xfrm flipH="1" flipV="1">
            <a:off x="7527926" y="4279900"/>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6" name="Line 159"/>
          <p:cNvSpPr>
            <a:spLocks noChangeShapeType="1"/>
          </p:cNvSpPr>
          <p:nvPr/>
        </p:nvSpPr>
        <p:spPr bwMode="auto">
          <a:xfrm flipH="1" flipV="1">
            <a:off x="8704264" y="4284663"/>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7" name="Text Box 160"/>
          <p:cNvSpPr txBox="1">
            <a:spLocks noChangeArrowheads="1"/>
          </p:cNvSpPr>
          <p:nvPr/>
        </p:nvSpPr>
        <p:spPr bwMode="auto">
          <a:xfrm>
            <a:off x="8675689" y="4162425"/>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223.1.3.2</a:t>
            </a:r>
            <a:endParaRPr lang="en-US" altLang="x-none" sz="1800">
              <a:latin typeface="Comic Sans MS" charset="0"/>
            </a:endParaRPr>
          </a:p>
        </p:txBody>
      </p:sp>
      <p:sp>
        <p:nvSpPr>
          <p:cNvPr id="82968" name="Text Box 161"/>
          <p:cNvSpPr txBox="1">
            <a:spLocks noChangeArrowheads="1"/>
          </p:cNvSpPr>
          <p:nvPr/>
        </p:nvSpPr>
        <p:spPr bwMode="auto">
          <a:xfrm>
            <a:off x="6505576" y="4257675"/>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223.1.3.1</a:t>
            </a:r>
            <a:endParaRPr lang="en-US" altLang="x-none" sz="1800">
              <a:latin typeface="Comic Sans MS" charset="0"/>
            </a:endParaRPr>
          </a:p>
        </p:txBody>
      </p:sp>
      <p:grpSp>
        <p:nvGrpSpPr>
          <p:cNvPr id="82969" name="Group 162"/>
          <p:cNvGrpSpPr>
            <a:grpSpLocks/>
          </p:cNvGrpSpPr>
          <p:nvPr/>
        </p:nvGrpSpPr>
        <p:grpSpPr bwMode="auto">
          <a:xfrm>
            <a:off x="5897563" y="1517650"/>
            <a:ext cx="641350" cy="558800"/>
            <a:chOff x="-44" y="1473"/>
            <a:chExt cx="981" cy="1105"/>
          </a:xfrm>
        </p:grpSpPr>
        <p:pic>
          <p:nvPicPr>
            <p:cNvPr id="83010" name="Picture 163"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011" name="Freeform 164"/>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0" name="Group 165"/>
          <p:cNvGrpSpPr>
            <a:grpSpLocks/>
          </p:cNvGrpSpPr>
          <p:nvPr/>
        </p:nvGrpSpPr>
        <p:grpSpPr bwMode="auto">
          <a:xfrm>
            <a:off x="5892800" y="2127250"/>
            <a:ext cx="641350" cy="558800"/>
            <a:chOff x="-44" y="1473"/>
            <a:chExt cx="981" cy="1105"/>
          </a:xfrm>
        </p:grpSpPr>
        <p:pic>
          <p:nvPicPr>
            <p:cNvPr id="83008" name="Picture 166"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009" name="Freeform 167"/>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1" name="Group 168"/>
          <p:cNvGrpSpPr>
            <a:grpSpLocks/>
          </p:cNvGrpSpPr>
          <p:nvPr/>
        </p:nvGrpSpPr>
        <p:grpSpPr bwMode="auto">
          <a:xfrm>
            <a:off x="5921375" y="2736850"/>
            <a:ext cx="641350" cy="558800"/>
            <a:chOff x="-44" y="1473"/>
            <a:chExt cx="981" cy="1105"/>
          </a:xfrm>
        </p:grpSpPr>
        <p:pic>
          <p:nvPicPr>
            <p:cNvPr id="83006" name="Picture 169"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007" name="Freeform 170"/>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2" name="Group 171"/>
          <p:cNvGrpSpPr>
            <a:grpSpLocks/>
          </p:cNvGrpSpPr>
          <p:nvPr/>
        </p:nvGrpSpPr>
        <p:grpSpPr bwMode="auto">
          <a:xfrm flipH="1">
            <a:off x="9629775" y="1685925"/>
            <a:ext cx="641350" cy="558800"/>
            <a:chOff x="-44" y="1473"/>
            <a:chExt cx="981" cy="1105"/>
          </a:xfrm>
        </p:grpSpPr>
        <p:pic>
          <p:nvPicPr>
            <p:cNvPr id="83004" name="Picture 172"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005" name="Freeform 173"/>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3" name="Group 174"/>
          <p:cNvGrpSpPr>
            <a:grpSpLocks/>
          </p:cNvGrpSpPr>
          <p:nvPr/>
        </p:nvGrpSpPr>
        <p:grpSpPr bwMode="auto">
          <a:xfrm flipH="1">
            <a:off x="9704388" y="2965450"/>
            <a:ext cx="641350" cy="558800"/>
            <a:chOff x="-44" y="1473"/>
            <a:chExt cx="981" cy="1105"/>
          </a:xfrm>
        </p:grpSpPr>
        <p:pic>
          <p:nvPicPr>
            <p:cNvPr id="83002" name="Picture 175"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003" name="Freeform 176"/>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4" name="Group 177"/>
          <p:cNvGrpSpPr>
            <a:grpSpLocks/>
          </p:cNvGrpSpPr>
          <p:nvPr/>
        </p:nvGrpSpPr>
        <p:grpSpPr bwMode="auto">
          <a:xfrm flipH="1">
            <a:off x="8496300" y="4489450"/>
            <a:ext cx="641350" cy="558800"/>
            <a:chOff x="-44" y="1473"/>
            <a:chExt cx="981" cy="1105"/>
          </a:xfrm>
        </p:grpSpPr>
        <p:pic>
          <p:nvPicPr>
            <p:cNvPr id="83000" name="Picture 178"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001" name="Freeform 179"/>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5" name="Group 180"/>
          <p:cNvGrpSpPr>
            <a:grpSpLocks/>
          </p:cNvGrpSpPr>
          <p:nvPr/>
        </p:nvGrpSpPr>
        <p:grpSpPr bwMode="auto">
          <a:xfrm flipH="1">
            <a:off x="7332663" y="4530725"/>
            <a:ext cx="641350" cy="558800"/>
            <a:chOff x="-44" y="1473"/>
            <a:chExt cx="981" cy="1105"/>
          </a:xfrm>
        </p:grpSpPr>
        <p:pic>
          <p:nvPicPr>
            <p:cNvPr id="82998" name="Picture 181"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99" name="Freeform 18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2976" name="Group 183"/>
          <p:cNvGrpSpPr>
            <a:grpSpLocks/>
          </p:cNvGrpSpPr>
          <p:nvPr/>
        </p:nvGrpSpPr>
        <p:grpSpPr bwMode="auto">
          <a:xfrm>
            <a:off x="7761288" y="2624138"/>
            <a:ext cx="698500" cy="355600"/>
            <a:chOff x="4396" y="1245"/>
            <a:chExt cx="672" cy="248"/>
          </a:xfrm>
        </p:grpSpPr>
        <p:sp>
          <p:nvSpPr>
            <p:cNvPr id="82990"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82991"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82992"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82993" name="Group 187"/>
            <p:cNvGrpSpPr>
              <a:grpSpLocks/>
            </p:cNvGrpSpPr>
            <p:nvPr/>
          </p:nvGrpSpPr>
          <p:grpSpPr bwMode="auto">
            <a:xfrm>
              <a:off x="4530" y="1287"/>
              <a:ext cx="377" cy="75"/>
              <a:chOff x="2468" y="1332"/>
              <a:chExt cx="310" cy="60"/>
            </a:xfrm>
          </p:grpSpPr>
          <p:sp>
            <p:nvSpPr>
              <p:cNvPr id="82996" name="Freeform 18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97" name="Freeform 18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2994" name="Line 190"/>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95" name="Line 191"/>
            <p:cNvSpPr>
              <a:spLocks noChangeShapeType="1"/>
            </p:cNvSpPr>
            <p:nvPr/>
          </p:nvSpPr>
          <p:spPr bwMode="auto">
            <a:xfrm>
              <a:off x="5063"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2977" name="Group 192"/>
          <p:cNvGrpSpPr>
            <a:grpSpLocks/>
          </p:cNvGrpSpPr>
          <p:nvPr/>
        </p:nvGrpSpPr>
        <p:grpSpPr bwMode="auto">
          <a:xfrm>
            <a:off x="8374064" y="3529014"/>
            <a:ext cx="1006475" cy="573087"/>
            <a:chOff x="4758" y="3508"/>
            <a:chExt cx="634" cy="361"/>
          </a:xfrm>
        </p:grpSpPr>
        <p:sp>
          <p:nvSpPr>
            <p:cNvPr id="82988" name="Text Box 193"/>
            <p:cNvSpPr txBox="1">
              <a:spLocks noChangeArrowheads="1"/>
            </p:cNvSpPr>
            <p:nvPr/>
          </p:nvSpPr>
          <p:spPr bwMode="auto">
            <a:xfrm>
              <a:off x="4844" y="3508"/>
              <a:ext cx="5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rgbClr val="CC0000"/>
                  </a:solidFill>
                </a:rPr>
                <a:t>subnet</a:t>
              </a:r>
            </a:p>
          </p:txBody>
        </p:sp>
        <p:sp>
          <p:nvSpPr>
            <p:cNvPr id="82989" name="Line 194"/>
            <p:cNvSpPr>
              <a:spLocks noChangeShapeType="1"/>
            </p:cNvSpPr>
            <p:nvPr/>
          </p:nvSpPr>
          <p:spPr bwMode="auto">
            <a:xfrm flipH="1">
              <a:off x="4758" y="3677"/>
              <a:ext cx="108" cy="192"/>
            </a:xfrm>
            <a:prstGeom prst="line">
              <a:avLst/>
            </a:prstGeom>
            <a:noFill/>
            <a:ln w="952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82978" name="Rectangle 195"/>
          <p:cNvSpPr>
            <a:spLocks noChangeArrowheads="1"/>
          </p:cNvSpPr>
          <p:nvPr/>
        </p:nvSpPr>
        <p:spPr bwMode="auto">
          <a:xfrm>
            <a:off x="6654801" y="2163763"/>
            <a:ext cx="288925" cy="233362"/>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2979" name="Text Box 196"/>
          <p:cNvSpPr txBox="1">
            <a:spLocks noChangeArrowheads="1"/>
          </p:cNvSpPr>
          <p:nvPr/>
        </p:nvSpPr>
        <p:spPr bwMode="auto">
          <a:xfrm>
            <a:off x="6499226" y="2133600"/>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223.1.1.2</a:t>
            </a:r>
            <a:endParaRPr lang="en-US" altLang="x-none" sz="1800">
              <a:latin typeface="Comic Sans MS" charset="0"/>
            </a:endParaRPr>
          </a:p>
        </p:txBody>
      </p:sp>
      <p:sp>
        <p:nvSpPr>
          <p:cNvPr id="82980" name="Rectangle 197"/>
          <p:cNvSpPr>
            <a:spLocks noChangeArrowheads="1"/>
          </p:cNvSpPr>
          <p:nvPr/>
        </p:nvSpPr>
        <p:spPr bwMode="auto">
          <a:xfrm>
            <a:off x="9359901" y="2149476"/>
            <a:ext cx="288925" cy="233363"/>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2981" name="Rectangle 198"/>
          <p:cNvSpPr>
            <a:spLocks noChangeArrowheads="1"/>
          </p:cNvSpPr>
          <p:nvPr/>
        </p:nvSpPr>
        <p:spPr bwMode="auto">
          <a:xfrm>
            <a:off x="9356726" y="2949576"/>
            <a:ext cx="288925" cy="233363"/>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2982" name="Rectangle 199"/>
          <p:cNvSpPr>
            <a:spLocks noChangeArrowheads="1"/>
          </p:cNvSpPr>
          <p:nvPr/>
        </p:nvSpPr>
        <p:spPr bwMode="auto">
          <a:xfrm>
            <a:off x="8004176" y="3135313"/>
            <a:ext cx="288925" cy="233362"/>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2983" name="Text Box 200"/>
          <p:cNvSpPr txBox="1">
            <a:spLocks noChangeArrowheads="1"/>
          </p:cNvSpPr>
          <p:nvPr/>
        </p:nvSpPr>
        <p:spPr bwMode="auto">
          <a:xfrm>
            <a:off x="7527925" y="3097213"/>
            <a:ext cx="11445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223.1.3.27</a:t>
            </a:r>
            <a:endParaRPr lang="en-US" altLang="x-none" sz="1800">
              <a:latin typeface="Comic Sans MS" charset="0"/>
            </a:endParaRPr>
          </a:p>
        </p:txBody>
      </p:sp>
      <p:sp>
        <p:nvSpPr>
          <p:cNvPr id="82984" name="Text Box 201"/>
          <p:cNvSpPr txBox="1">
            <a:spLocks noChangeArrowheads="1"/>
          </p:cNvSpPr>
          <p:nvPr/>
        </p:nvSpPr>
        <p:spPr bwMode="auto">
          <a:xfrm>
            <a:off x="8713789" y="28876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223.1.2.2</a:t>
            </a:r>
            <a:endParaRPr lang="en-US" altLang="x-none" sz="1800">
              <a:latin typeface="Comic Sans MS" charset="0"/>
            </a:endParaRPr>
          </a:p>
        </p:txBody>
      </p:sp>
      <p:sp>
        <p:nvSpPr>
          <p:cNvPr id="82985" name="Text Box 202"/>
          <p:cNvSpPr txBox="1">
            <a:spLocks noChangeArrowheads="1"/>
          </p:cNvSpPr>
          <p:nvPr/>
        </p:nvSpPr>
        <p:spPr bwMode="auto">
          <a:xfrm>
            <a:off x="9110664" y="212883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223.1.2.1</a:t>
            </a:r>
            <a:endParaRPr lang="en-US" altLang="x-none" sz="1800">
              <a:latin typeface="Comic Sans MS" charset="0"/>
            </a:endParaRPr>
          </a:p>
        </p:txBody>
      </p:sp>
      <p:sp>
        <p:nvSpPr>
          <p:cNvPr id="82987"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162147842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6"/>
          <p:cNvSpPr>
            <a:spLocks noGrp="1" noChangeArrowheads="1"/>
          </p:cNvSpPr>
          <p:nvPr>
            <p:ph type="body" sz="half" idx="1"/>
          </p:nvPr>
        </p:nvSpPr>
        <p:spPr>
          <a:xfrm>
            <a:off x="2000250" y="1333500"/>
            <a:ext cx="3695700" cy="4648200"/>
          </a:xfrm>
        </p:spPr>
        <p:txBody>
          <a:bodyPr/>
          <a:lstStyle/>
          <a:p>
            <a:endParaRPr lang="en-US" altLang="x-none" sz="2400">
              <a:ea typeface="ＭＳ Ｐゴシック" charset="-128"/>
              <a:cs typeface="ＭＳ Ｐゴシック" charset="-128"/>
            </a:endParaRPr>
          </a:p>
          <a:p>
            <a:endParaRPr lang="en-US" altLang="x-none" sz="2400">
              <a:ea typeface="ＭＳ Ｐゴシック" charset="-128"/>
              <a:cs typeface="ＭＳ Ｐゴシック" charset="-128"/>
            </a:endParaRPr>
          </a:p>
        </p:txBody>
      </p:sp>
      <p:sp>
        <p:nvSpPr>
          <p:cNvPr id="40965" name="Rectangle 60"/>
          <p:cNvSpPr>
            <a:spLocks noGrp="1" noChangeArrowheads="1"/>
          </p:cNvSpPr>
          <p:nvPr>
            <p:ph type="body" sz="half" idx="2"/>
          </p:nvPr>
        </p:nvSpPr>
        <p:spPr>
          <a:xfrm>
            <a:off x="2039938" y="1535113"/>
            <a:ext cx="3810000" cy="4648200"/>
          </a:xfrm>
        </p:spPr>
        <p:txBody>
          <a:bodyPr/>
          <a:lstStyle/>
          <a:p>
            <a:pPr>
              <a:buFont typeface="Wingdings" charset="0"/>
              <a:buNone/>
              <a:defRPr/>
            </a:pPr>
            <a:r>
              <a:rPr lang="en-US" i="1">
                <a:solidFill>
                  <a:srgbClr val="CC0000"/>
                </a:solidFill>
                <a:cs typeface="+mn-cs"/>
              </a:rPr>
              <a:t>recipe</a:t>
            </a:r>
          </a:p>
          <a:p>
            <a:pPr>
              <a:defRPr/>
            </a:pPr>
            <a:r>
              <a:rPr lang="en-US">
                <a:cs typeface="+mn-cs"/>
              </a:rPr>
              <a:t>to determine the subnets, detach each interface from its host or router, creating islands of isolated networks</a:t>
            </a:r>
          </a:p>
          <a:p>
            <a:pPr>
              <a:defRPr/>
            </a:pPr>
            <a:r>
              <a:rPr lang="en-US">
                <a:cs typeface="+mn-cs"/>
              </a:rPr>
              <a:t>each isolated network is called a </a:t>
            </a:r>
            <a:r>
              <a:rPr lang="en-US" i="1">
                <a:solidFill>
                  <a:srgbClr val="CC0000"/>
                </a:solidFill>
                <a:cs typeface="+mn-cs"/>
              </a:rPr>
              <a:t>subnet</a:t>
            </a:r>
          </a:p>
        </p:txBody>
      </p:sp>
      <p:sp>
        <p:nvSpPr>
          <p:cNvPr id="83971" name="Text Box 61"/>
          <p:cNvSpPr txBox="1">
            <a:spLocks noChangeArrowheads="1"/>
          </p:cNvSpPr>
          <p:nvPr/>
        </p:nvSpPr>
        <p:spPr bwMode="auto">
          <a:xfrm>
            <a:off x="7081839" y="5781675"/>
            <a:ext cx="2505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subnet mask: /24</a:t>
            </a:r>
          </a:p>
        </p:txBody>
      </p:sp>
      <p:sp>
        <p:nvSpPr>
          <p:cNvPr id="40967" name="Rectangle 185"/>
          <p:cNvSpPr>
            <a:spLocks noGrp="1" noChangeArrowheads="1"/>
          </p:cNvSpPr>
          <p:nvPr>
            <p:ph type="title"/>
          </p:nvPr>
        </p:nvSpPr>
        <p:spPr>
          <a:xfrm>
            <a:off x="2057400" y="228600"/>
            <a:ext cx="3702050" cy="763588"/>
          </a:xfrm>
        </p:spPr>
        <p:txBody>
          <a:bodyPr/>
          <a:lstStyle/>
          <a:p>
            <a:pPr>
              <a:defRPr/>
            </a:pPr>
            <a:r>
              <a:rPr lang="en-US">
                <a:cs typeface="+mj-cs"/>
              </a:rPr>
              <a:t>Subnets</a:t>
            </a:r>
          </a:p>
        </p:txBody>
      </p:sp>
      <p:pic>
        <p:nvPicPr>
          <p:cNvPr id="83973" name="Picture 186"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46301" y="855664"/>
            <a:ext cx="201136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3974" name="Group 190"/>
          <p:cNvGrpSpPr>
            <a:grpSpLocks/>
          </p:cNvGrpSpPr>
          <p:nvPr/>
        </p:nvGrpSpPr>
        <p:grpSpPr bwMode="auto">
          <a:xfrm>
            <a:off x="5892800" y="908051"/>
            <a:ext cx="4452938" cy="4652963"/>
            <a:chOff x="2752" y="572"/>
            <a:chExt cx="2805" cy="2931"/>
          </a:xfrm>
        </p:grpSpPr>
        <p:sp>
          <p:nvSpPr>
            <p:cNvPr id="83980" name="Text Box 191"/>
            <p:cNvSpPr txBox="1">
              <a:spLocks noChangeArrowheads="1"/>
            </p:cNvSpPr>
            <p:nvPr/>
          </p:nvSpPr>
          <p:spPr bwMode="auto">
            <a:xfrm>
              <a:off x="2825" y="572"/>
              <a:ext cx="10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rPr>
                <a:t>223.1.1.0/24</a:t>
              </a:r>
            </a:p>
          </p:txBody>
        </p:sp>
        <p:sp>
          <p:nvSpPr>
            <p:cNvPr id="83981" name="Text Box 192"/>
            <p:cNvSpPr txBox="1">
              <a:spLocks noChangeArrowheads="1"/>
            </p:cNvSpPr>
            <p:nvPr/>
          </p:nvSpPr>
          <p:spPr bwMode="auto">
            <a:xfrm>
              <a:off x="4419" y="725"/>
              <a:ext cx="10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rPr>
                <a:t>223.1.2.0/24</a:t>
              </a:r>
            </a:p>
          </p:txBody>
        </p:sp>
        <p:sp>
          <p:nvSpPr>
            <p:cNvPr id="83982" name="Text Box 193"/>
            <p:cNvSpPr txBox="1">
              <a:spLocks noChangeArrowheads="1"/>
            </p:cNvSpPr>
            <p:nvPr/>
          </p:nvSpPr>
          <p:spPr bwMode="auto">
            <a:xfrm>
              <a:off x="3743" y="3253"/>
              <a:ext cx="100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000" i="1">
                  <a:solidFill>
                    <a:srgbClr val="CC0000"/>
                  </a:solidFill>
                </a:rPr>
                <a:t>223.1.3.0/24</a:t>
              </a:r>
            </a:p>
          </p:txBody>
        </p:sp>
        <p:sp>
          <p:nvSpPr>
            <p:cNvPr id="83983" name="Rectangle 194"/>
            <p:cNvSpPr>
              <a:spLocks noChangeArrowheads="1"/>
            </p:cNvSpPr>
            <p:nvPr/>
          </p:nvSpPr>
          <p:spPr bwMode="auto">
            <a:xfrm>
              <a:off x="3128" y="2113"/>
              <a:ext cx="534" cy="11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3984" name="Freeform 195"/>
            <p:cNvSpPr>
              <a:spLocks/>
            </p:cNvSpPr>
            <p:nvPr/>
          </p:nvSpPr>
          <p:spPr bwMode="auto">
            <a:xfrm>
              <a:off x="2758" y="815"/>
              <a:ext cx="1223" cy="1291"/>
            </a:xfrm>
            <a:custGeom>
              <a:avLst/>
              <a:gdLst>
                <a:gd name="T0" fmla="*/ 1201 w 1223"/>
                <a:gd name="T1" fmla="*/ 756 h 1291"/>
                <a:gd name="T2" fmla="*/ 702 w 1223"/>
                <a:gd name="T3" fmla="*/ 670 h 1291"/>
                <a:gd name="T4" fmla="*/ 608 w 1223"/>
                <a:gd name="T5" fmla="*/ 103 h 1291"/>
                <a:gd name="T6" fmla="*/ 335 w 1223"/>
                <a:gd name="T7" fmla="*/ 52 h 1291"/>
                <a:gd name="T8" fmla="*/ 65 w 1223"/>
                <a:gd name="T9" fmla="*/ 82 h 1291"/>
                <a:gd name="T10" fmla="*/ 41 w 1223"/>
                <a:gd name="T11" fmla="*/ 544 h 1291"/>
                <a:gd name="T12" fmla="*/ 38 w 1223"/>
                <a:gd name="T13" fmla="*/ 751 h 1291"/>
                <a:gd name="T14" fmla="*/ 23 w 1223"/>
                <a:gd name="T15" fmla="*/ 940 h 1291"/>
                <a:gd name="T16" fmla="*/ 17 w 1223"/>
                <a:gd name="T17" fmla="*/ 1114 h 1291"/>
                <a:gd name="T18" fmla="*/ 128 w 1223"/>
                <a:gd name="T19" fmla="*/ 1219 h 1291"/>
                <a:gd name="T20" fmla="*/ 602 w 1223"/>
                <a:gd name="T21" fmla="*/ 1243 h 1291"/>
                <a:gd name="T22" fmla="*/ 686 w 1223"/>
                <a:gd name="T23" fmla="*/ 930 h 1291"/>
                <a:gd name="T24" fmla="*/ 1177 w 1223"/>
                <a:gd name="T25" fmla="*/ 916 h 1291"/>
                <a:gd name="T26" fmla="*/ 1201 w 1223"/>
                <a:gd name="T27" fmla="*/ 756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985" name="Freeform 196"/>
            <p:cNvSpPr>
              <a:spLocks/>
            </p:cNvSpPr>
            <p:nvPr/>
          </p:nvSpPr>
          <p:spPr bwMode="auto">
            <a:xfrm>
              <a:off x="4350" y="1010"/>
              <a:ext cx="1201" cy="1234"/>
            </a:xfrm>
            <a:custGeom>
              <a:avLst/>
              <a:gdLst>
                <a:gd name="T0" fmla="*/ 25 w 1201"/>
                <a:gd name="T1" fmla="*/ 709 h 1234"/>
                <a:gd name="T2" fmla="*/ 526 w 1201"/>
                <a:gd name="T3" fmla="*/ 780 h 1234"/>
                <a:gd name="T4" fmla="*/ 613 w 1201"/>
                <a:gd name="T5" fmla="*/ 1134 h 1234"/>
                <a:gd name="T6" fmla="*/ 946 w 1201"/>
                <a:gd name="T7" fmla="*/ 1230 h 1234"/>
                <a:gd name="T8" fmla="*/ 1171 w 1201"/>
                <a:gd name="T9" fmla="*/ 1107 h 1234"/>
                <a:gd name="T10" fmla="*/ 1126 w 1201"/>
                <a:gd name="T11" fmla="*/ 894 h 1234"/>
                <a:gd name="T12" fmla="*/ 1114 w 1201"/>
                <a:gd name="T13" fmla="*/ 693 h 1234"/>
                <a:gd name="T14" fmla="*/ 1099 w 1201"/>
                <a:gd name="T15" fmla="*/ 423 h 1234"/>
                <a:gd name="T16" fmla="*/ 1141 w 1201"/>
                <a:gd name="T17" fmla="*/ 216 h 1234"/>
                <a:gd name="T18" fmla="*/ 1102 w 1201"/>
                <a:gd name="T19" fmla="*/ 33 h 1234"/>
                <a:gd name="T20" fmla="*/ 646 w 1201"/>
                <a:gd name="T21" fmla="*/ 81 h 1234"/>
                <a:gd name="T22" fmla="*/ 535 w 1201"/>
                <a:gd name="T23" fmla="*/ 519 h 1234"/>
                <a:gd name="T24" fmla="*/ 44 w 1201"/>
                <a:gd name="T25" fmla="*/ 548 h 1234"/>
                <a:gd name="T26" fmla="*/ 25 w 1201"/>
                <a:gd name="T27" fmla="*/ 709 h 12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01"/>
                <a:gd name="T43" fmla="*/ 0 h 1234"/>
                <a:gd name="T44" fmla="*/ 1201 w 1201"/>
                <a:gd name="T45" fmla="*/ 1234 h 12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01" h="1234">
                  <a:moveTo>
                    <a:pt x="25" y="709"/>
                  </a:moveTo>
                  <a:cubicBezTo>
                    <a:pt x="49" y="824"/>
                    <a:pt x="428" y="709"/>
                    <a:pt x="526" y="780"/>
                  </a:cubicBezTo>
                  <a:cubicBezTo>
                    <a:pt x="624" y="851"/>
                    <a:pt x="543" y="1059"/>
                    <a:pt x="613" y="1134"/>
                  </a:cubicBezTo>
                  <a:cubicBezTo>
                    <a:pt x="683" y="1209"/>
                    <a:pt x="853" y="1234"/>
                    <a:pt x="946" y="1230"/>
                  </a:cubicBezTo>
                  <a:cubicBezTo>
                    <a:pt x="1039" y="1226"/>
                    <a:pt x="1141" y="1163"/>
                    <a:pt x="1171" y="1107"/>
                  </a:cubicBezTo>
                  <a:cubicBezTo>
                    <a:pt x="1201" y="1051"/>
                    <a:pt x="1135" y="963"/>
                    <a:pt x="1126" y="894"/>
                  </a:cubicBezTo>
                  <a:cubicBezTo>
                    <a:pt x="1117" y="825"/>
                    <a:pt x="1119" y="772"/>
                    <a:pt x="1114" y="693"/>
                  </a:cubicBezTo>
                  <a:cubicBezTo>
                    <a:pt x="1109" y="614"/>
                    <a:pt x="1095" y="502"/>
                    <a:pt x="1099" y="423"/>
                  </a:cubicBezTo>
                  <a:cubicBezTo>
                    <a:pt x="1103" y="344"/>
                    <a:pt x="1141" y="281"/>
                    <a:pt x="1141" y="216"/>
                  </a:cubicBezTo>
                  <a:cubicBezTo>
                    <a:pt x="1141" y="151"/>
                    <a:pt x="1185" y="56"/>
                    <a:pt x="1102" y="33"/>
                  </a:cubicBezTo>
                  <a:cubicBezTo>
                    <a:pt x="1019" y="10"/>
                    <a:pt x="740" y="0"/>
                    <a:pt x="646" y="81"/>
                  </a:cubicBezTo>
                  <a:cubicBezTo>
                    <a:pt x="552" y="162"/>
                    <a:pt x="635" y="441"/>
                    <a:pt x="535" y="519"/>
                  </a:cubicBezTo>
                  <a:cubicBezTo>
                    <a:pt x="435" y="597"/>
                    <a:pt x="129" y="516"/>
                    <a:pt x="44" y="548"/>
                  </a:cubicBezTo>
                  <a:cubicBezTo>
                    <a:pt x="15" y="601"/>
                    <a:pt x="0" y="594"/>
                    <a:pt x="25" y="70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986" name="Freeform 197"/>
            <p:cNvSpPr>
              <a:spLocks/>
            </p:cNvSpPr>
            <p:nvPr/>
          </p:nvSpPr>
          <p:spPr bwMode="auto">
            <a:xfrm>
              <a:off x="3514" y="1913"/>
              <a:ext cx="1286" cy="1247"/>
            </a:xfrm>
            <a:custGeom>
              <a:avLst/>
              <a:gdLst>
                <a:gd name="T0" fmla="*/ 587 w 1286"/>
                <a:gd name="T1" fmla="*/ 30 h 1247"/>
                <a:gd name="T2" fmla="*/ 509 w 1286"/>
                <a:gd name="T3" fmla="*/ 618 h 1247"/>
                <a:gd name="T4" fmla="*/ 77 w 1286"/>
                <a:gd name="T5" fmla="*/ 909 h 1247"/>
                <a:gd name="T6" fmla="*/ 47 w 1286"/>
                <a:gd name="T7" fmla="*/ 1095 h 1247"/>
                <a:gd name="T8" fmla="*/ 140 w 1286"/>
                <a:gd name="T9" fmla="*/ 1224 h 1247"/>
                <a:gd name="T10" fmla="*/ 461 w 1286"/>
                <a:gd name="T11" fmla="*/ 1209 h 1247"/>
                <a:gd name="T12" fmla="*/ 692 w 1286"/>
                <a:gd name="T13" fmla="*/ 1209 h 1247"/>
                <a:gd name="T14" fmla="*/ 1190 w 1286"/>
                <a:gd name="T15" fmla="*/ 1227 h 1247"/>
                <a:gd name="T16" fmla="*/ 1271 w 1286"/>
                <a:gd name="T17" fmla="*/ 1089 h 1247"/>
                <a:gd name="T18" fmla="*/ 1139 w 1286"/>
                <a:gd name="T19" fmla="*/ 741 h 1247"/>
                <a:gd name="T20" fmla="*/ 800 w 1286"/>
                <a:gd name="T21" fmla="*/ 627 h 1247"/>
                <a:gd name="T22" fmla="*/ 749 w 1286"/>
                <a:gd name="T23" fmla="*/ 42 h 1247"/>
                <a:gd name="T24" fmla="*/ 587 w 1286"/>
                <a:gd name="T25" fmla="*/ 30 h 12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86"/>
                <a:gd name="T40" fmla="*/ 0 h 1247"/>
                <a:gd name="T41" fmla="*/ 1286 w 1286"/>
                <a:gd name="T42" fmla="*/ 1247 h 12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86" h="1247">
                  <a:moveTo>
                    <a:pt x="587" y="30"/>
                  </a:moveTo>
                  <a:cubicBezTo>
                    <a:pt x="473" y="60"/>
                    <a:pt x="601" y="475"/>
                    <a:pt x="509" y="618"/>
                  </a:cubicBezTo>
                  <a:cubicBezTo>
                    <a:pt x="424" y="765"/>
                    <a:pt x="154" y="830"/>
                    <a:pt x="77" y="909"/>
                  </a:cubicBezTo>
                  <a:cubicBezTo>
                    <a:pt x="0" y="988"/>
                    <a:pt x="37" y="1043"/>
                    <a:pt x="47" y="1095"/>
                  </a:cubicBezTo>
                  <a:cubicBezTo>
                    <a:pt x="57" y="1147"/>
                    <a:pt x="71" y="1205"/>
                    <a:pt x="140" y="1224"/>
                  </a:cubicBezTo>
                  <a:cubicBezTo>
                    <a:pt x="209" y="1243"/>
                    <a:pt x="369" y="1212"/>
                    <a:pt x="461" y="1209"/>
                  </a:cubicBezTo>
                  <a:cubicBezTo>
                    <a:pt x="553" y="1206"/>
                    <a:pt x="571" y="1206"/>
                    <a:pt x="692" y="1209"/>
                  </a:cubicBezTo>
                  <a:cubicBezTo>
                    <a:pt x="813" y="1212"/>
                    <a:pt x="1094" y="1247"/>
                    <a:pt x="1190" y="1227"/>
                  </a:cubicBezTo>
                  <a:cubicBezTo>
                    <a:pt x="1286" y="1207"/>
                    <a:pt x="1279" y="1170"/>
                    <a:pt x="1271" y="1089"/>
                  </a:cubicBezTo>
                  <a:cubicBezTo>
                    <a:pt x="1263" y="1008"/>
                    <a:pt x="1217" y="818"/>
                    <a:pt x="1139" y="741"/>
                  </a:cubicBezTo>
                  <a:cubicBezTo>
                    <a:pt x="1061" y="664"/>
                    <a:pt x="865" y="743"/>
                    <a:pt x="800" y="627"/>
                  </a:cubicBezTo>
                  <a:cubicBezTo>
                    <a:pt x="735" y="511"/>
                    <a:pt x="785" y="142"/>
                    <a:pt x="749" y="42"/>
                  </a:cubicBezTo>
                  <a:cubicBezTo>
                    <a:pt x="695" y="15"/>
                    <a:pt x="701" y="0"/>
                    <a:pt x="587" y="30"/>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3987" name="Line 198"/>
            <p:cNvSpPr>
              <a:spLocks noChangeShapeType="1"/>
            </p:cNvSpPr>
            <p:nvPr/>
          </p:nvSpPr>
          <p:spPr bwMode="auto">
            <a:xfrm>
              <a:off x="3160" y="1144"/>
              <a:ext cx="175"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8" name="Line 200"/>
            <p:cNvSpPr>
              <a:spLocks noChangeShapeType="1"/>
            </p:cNvSpPr>
            <p:nvPr/>
          </p:nvSpPr>
          <p:spPr bwMode="auto">
            <a:xfrm flipV="1">
              <a:off x="3160" y="1550"/>
              <a:ext cx="175" cy="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9" name="Line 201"/>
            <p:cNvSpPr>
              <a:spLocks noChangeShapeType="1"/>
            </p:cNvSpPr>
            <p:nvPr/>
          </p:nvSpPr>
          <p:spPr bwMode="auto">
            <a:xfrm>
              <a:off x="3166" y="1945"/>
              <a:ext cx="172" cy="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0" name="Text Box 203"/>
            <p:cNvSpPr txBox="1">
              <a:spLocks noChangeArrowheads="1"/>
            </p:cNvSpPr>
            <p:nvPr/>
          </p:nvSpPr>
          <p:spPr bwMode="auto">
            <a:xfrm>
              <a:off x="3134" y="939"/>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223.1.1.1</a:t>
              </a:r>
              <a:endParaRPr lang="en-US" altLang="x-none" sz="1800">
                <a:latin typeface="Comic Sans MS" charset="0"/>
              </a:endParaRPr>
            </a:p>
          </p:txBody>
        </p:sp>
        <p:sp>
          <p:nvSpPr>
            <p:cNvPr id="83991" name="Text Box 204"/>
            <p:cNvSpPr txBox="1">
              <a:spLocks noChangeArrowheads="1"/>
            </p:cNvSpPr>
            <p:nvPr/>
          </p:nvSpPr>
          <p:spPr bwMode="auto">
            <a:xfrm>
              <a:off x="3062" y="1963"/>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223.1.1.3</a:t>
              </a:r>
              <a:endParaRPr lang="en-US" altLang="x-none" sz="1800">
                <a:latin typeface="Comic Sans MS" charset="0"/>
              </a:endParaRPr>
            </a:p>
          </p:txBody>
        </p:sp>
        <p:sp>
          <p:nvSpPr>
            <p:cNvPr id="83992" name="Text Box 205"/>
            <p:cNvSpPr txBox="1">
              <a:spLocks noChangeArrowheads="1"/>
            </p:cNvSpPr>
            <p:nvPr/>
          </p:nvSpPr>
          <p:spPr bwMode="auto">
            <a:xfrm>
              <a:off x="3532" y="1484"/>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223.1.1.4</a:t>
              </a:r>
              <a:endParaRPr lang="en-US" altLang="x-none" sz="1800">
                <a:latin typeface="Comic Sans MS" charset="0"/>
              </a:endParaRPr>
            </a:p>
          </p:txBody>
        </p:sp>
        <p:sp>
          <p:nvSpPr>
            <p:cNvPr id="83993" name="Text Box 207"/>
            <p:cNvSpPr txBox="1">
              <a:spLocks noChangeArrowheads="1"/>
            </p:cNvSpPr>
            <p:nvPr/>
          </p:nvSpPr>
          <p:spPr bwMode="auto">
            <a:xfrm>
              <a:off x="4238" y="1485"/>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223.1.2.9</a:t>
              </a:r>
              <a:endParaRPr lang="en-US" altLang="x-none" sz="1800">
                <a:latin typeface="Comic Sans MS" charset="0"/>
              </a:endParaRPr>
            </a:p>
          </p:txBody>
        </p:sp>
        <p:sp>
          <p:nvSpPr>
            <p:cNvPr id="83994" name="Line 209"/>
            <p:cNvSpPr>
              <a:spLocks noChangeShapeType="1"/>
            </p:cNvSpPr>
            <p:nvPr/>
          </p:nvSpPr>
          <p:spPr bwMode="auto">
            <a:xfrm>
              <a:off x="4963" y="1246"/>
              <a:ext cx="148" cy="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5" name="Line 210"/>
            <p:cNvSpPr>
              <a:spLocks noChangeShapeType="1"/>
            </p:cNvSpPr>
            <p:nvPr/>
          </p:nvSpPr>
          <p:spPr bwMode="auto">
            <a:xfrm>
              <a:off x="4963" y="2047"/>
              <a:ext cx="148" cy="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6" name="Line 213"/>
            <p:cNvSpPr>
              <a:spLocks noChangeShapeType="1"/>
            </p:cNvSpPr>
            <p:nvPr/>
          </p:nvSpPr>
          <p:spPr bwMode="auto">
            <a:xfrm flipH="1" flipV="1">
              <a:off x="3782" y="2696"/>
              <a:ext cx="2" cy="1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7" name="Line 214"/>
            <p:cNvSpPr>
              <a:spLocks noChangeShapeType="1"/>
            </p:cNvSpPr>
            <p:nvPr/>
          </p:nvSpPr>
          <p:spPr bwMode="auto">
            <a:xfrm flipH="1" flipV="1">
              <a:off x="4523" y="2699"/>
              <a:ext cx="2" cy="15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8" name="Text Box 215"/>
            <p:cNvSpPr txBox="1">
              <a:spLocks noChangeArrowheads="1"/>
            </p:cNvSpPr>
            <p:nvPr/>
          </p:nvSpPr>
          <p:spPr bwMode="auto">
            <a:xfrm>
              <a:off x="4505" y="2622"/>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223.1.3.2</a:t>
              </a:r>
              <a:endParaRPr lang="en-US" altLang="x-none" sz="1800">
                <a:latin typeface="Comic Sans MS" charset="0"/>
              </a:endParaRPr>
            </a:p>
          </p:txBody>
        </p:sp>
        <p:sp>
          <p:nvSpPr>
            <p:cNvPr id="83999" name="Text Box 216"/>
            <p:cNvSpPr txBox="1">
              <a:spLocks noChangeArrowheads="1"/>
            </p:cNvSpPr>
            <p:nvPr/>
          </p:nvSpPr>
          <p:spPr bwMode="auto">
            <a:xfrm>
              <a:off x="3138" y="2682"/>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223.1.3.1</a:t>
              </a:r>
              <a:endParaRPr lang="en-US" altLang="x-none" sz="1800">
                <a:latin typeface="Comic Sans MS" charset="0"/>
              </a:endParaRPr>
            </a:p>
          </p:txBody>
        </p:sp>
        <p:grpSp>
          <p:nvGrpSpPr>
            <p:cNvPr id="84000" name="Group 217"/>
            <p:cNvGrpSpPr>
              <a:grpSpLocks/>
            </p:cNvGrpSpPr>
            <p:nvPr/>
          </p:nvGrpSpPr>
          <p:grpSpPr bwMode="auto">
            <a:xfrm>
              <a:off x="2755" y="956"/>
              <a:ext cx="404" cy="352"/>
              <a:chOff x="-44" y="1473"/>
              <a:chExt cx="981" cy="1105"/>
            </a:xfrm>
          </p:grpSpPr>
          <p:pic>
            <p:nvPicPr>
              <p:cNvPr id="84039" name="Picture 218"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40" name="Freeform 219"/>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1" name="Group 220"/>
            <p:cNvGrpSpPr>
              <a:grpSpLocks/>
            </p:cNvGrpSpPr>
            <p:nvPr/>
          </p:nvGrpSpPr>
          <p:grpSpPr bwMode="auto">
            <a:xfrm>
              <a:off x="2752" y="1340"/>
              <a:ext cx="404" cy="352"/>
              <a:chOff x="-44" y="1473"/>
              <a:chExt cx="981" cy="1105"/>
            </a:xfrm>
          </p:grpSpPr>
          <p:pic>
            <p:nvPicPr>
              <p:cNvPr id="84037" name="Picture 221"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38" name="Freeform 22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2" name="Group 223"/>
            <p:cNvGrpSpPr>
              <a:grpSpLocks/>
            </p:cNvGrpSpPr>
            <p:nvPr/>
          </p:nvGrpSpPr>
          <p:grpSpPr bwMode="auto">
            <a:xfrm>
              <a:off x="2770" y="1724"/>
              <a:ext cx="404" cy="352"/>
              <a:chOff x="-44" y="1473"/>
              <a:chExt cx="981" cy="1105"/>
            </a:xfrm>
          </p:grpSpPr>
          <p:pic>
            <p:nvPicPr>
              <p:cNvPr id="84035" name="Picture 224"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36" name="Freeform 22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3" name="Group 226"/>
            <p:cNvGrpSpPr>
              <a:grpSpLocks/>
            </p:cNvGrpSpPr>
            <p:nvPr/>
          </p:nvGrpSpPr>
          <p:grpSpPr bwMode="auto">
            <a:xfrm flipH="1">
              <a:off x="5106" y="1062"/>
              <a:ext cx="404" cy="352"/>
              <a:chOff x="-44" y="1473"/>
              <a:chExt cx="981" cy="1105"/>
            </a:xfrm>
          </p:grpSpPr>
          <p:pic>
            <p:nvPicPr>
              <p:cNvPr id="84033" name="Picture 227"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34" name="Freeform 228"/>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4" name="Group 229"/>
            <p:cNvGrpSpPr>
              <a:grpSpLocks/>
            </p:cNvGrpSpPr>
            <p:nvPr/>
          </p:nvGrpSpPr>
          <p:grpSpPr bwMode="auto">
            <a:xfrm flipH="1">
              <a:off x="5153" y="1868"/>
              <a:ext cx="404" cy="352"/>
              <a:chOff x="-44" y="1473"/>
              <a:chExt cx="981" cy="1105"/>
            </a:xfrm>
          </p:grpSpPr>
          <p:pic>
            <p:nvPicPr>
              <p:cNvPr id="84031" name="Picture 230"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32" name="Freeform 231"/>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5" name="Group 232"/>
            <p:cNvGrpSpPr>
              <a:grpSpLocks/>
            </p:cNvGrpSpPr>
            <p:nvPr/>
          </p:nvGrpSpPr>
          <p:grpSpPr bwMode="auto">
            <a:xfrm flipH="1">
              <a:off x="4392" y="2828"/>
              <a:ext cx="404" cy="352"/>
              <a:chOff x="-44" y="1473"/>
              <a:chExt cx="981" cy="1105"/>
            </a:xfrm>
          </p:grpSpPr>
          <p:pic>
            <p:nvPicPr>
              <p:cNvPr id="84029" name="Picture 233"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30" name="Freeform 234"/>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6" name="Group 235"/>
            <p:cNvGrpSpPr>
              <a:grpSpLocks/>
            </p:cNvGrpSpPr>
            <p:nvPr/>
          </p:nvGrpSpPr>
          <p:grpSpPr bwMode="auto">
            <a:xfrm flipH="1">
              <a:off x="3659" y="2854"/>
              <a:ext cx="404" cy="352"/>
              <a:chOff x="-44" y="1473"/>
              <a:chExt cx="981" cy="1105"/>
            </a:xfrm>
          </p:grpSpPr>
          <p:pic>
            <p:nvPicPr>
              <p:cNvPr id="84027" name="Picture 236" descr="desktop_computer_stylized_mediu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028" name="Freeform 237"/>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4007" name="Group 238"/>
            <p:cNvGrpSpPr>
              <a:grpSpLocks/>
            </p:cNvGrpSpPr>
            <p:nvPr/>
          </p:nvGrpSpPr>
          <p:grpSpPr bwMode="auto">
            <a:xfrm>
              <a:off x="3929" y="1653"/>
              <a:ext cx="440" cy="224"/>
              <a:chOff x="4396" y="1245"/>
              <a:chExt cx="672" cy="248"/>
            </a:xfrm>
          </p:grpSpPr>
          <p:sp>
            <p:nvSpPr>
              <p:cNvPr id="84019"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84020"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84021"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84022" name="Group 242"/>
              <p:cNvGrpSpPr>
                <a:grpSpLocks/>
              </p:cNvGrpSpPr>
              <p:nvPr/>
            </p:nvGrpSpPr>
            <p:grpSpPr bwMode="auto">
              <a:xfrm>
                <a:off x="4530" y="1287"/>
                <a:ext cx="377" cy="75"/>
                <a:chOff x="2468" y="1332"/>
                <a:chExt cx="310" cy="60"/>
              </a:xfrm>
            </p:grpSpPr>
            <p:sp>
              <p:nvSpPr>
                <p:cNvPr id="84025" name="Freeform 24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026" name="Freeform 24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4023" name="Line 245"/>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24" name="Line 246"/>
              <p:cNvSpPr>
                <a:spLocks noChangeShapeType="1"/>
              </p:cNvSpPr>
              <p:nvPr/>
            </p:nvSpPr>
            <p:spPr bwMode="auto">
              <a:xfrm>
                <a:off x="5063"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4008" name="Group 247"/>
            <p:cNvGrpSpPr>
              <a:grpSpLocks/>
            </p:cNvGrpSpPr>
            <p:nvPr/>
          </p:nvGrpSpPr>
          <p:grpSpPr bwMode="auto">
            <a:xfrm>
              <a:off x="4315" y="2223"/>
              <a:ext cx="634" cy="361"/>
              <a:chOff x="4758" y="3508"/>
              <a:chExt cx="634" cy="361"/>
            </a:xfrm>
          </p:grpSpPr>
          <p:sp>
            <p:nvSpPr>
              <p:cNvPr id="84017" name="Text Box 248"/>
              <p:cNvSpPr txBox="1">
                <a:spLocks noChangeArrowheads="1"/>
              </p:cNvSpPr>
              <p:nvPr/>
            </p:nvSpPr>
            <p:spPr bwMode="auto">
              <a:xfrm>
                <a:off x="4844" y="3508"/>
                <a:ext cx="5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rgbClr val="CC0000"/>
                    </a:solidFill>
                  </a:rPr>
                  <a:t>subnet</a:t>
                </a:r>
              </a:p>
            </p:txBody>
          </p:sp>
          <p:sp>
            <p:nvSpPr>
              <p:cNvPr id="84018" name="Line 249"/>
              <p:cNvSpPr>
                <a:spLocks noChangeShapeType="1"/>
              </p:cNvSpPr>
              <p:nvPr/>
            </p:nvSpPr>
            <p:spPr bwMode="auto">
              <a:xfrm flipH="1">
                <a:off x="4758" y="3677"/>
                <a:ext cx="108" cy="192"/>
              </a:xfrm>
              <a:prstGeom prst="line">
                <a:avLst/>
              </a:prstGeom>
              <a:noFill/>
              <a:ln w="952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84009" name="Rectangle 250"/>
            <p:cNvSpPr>
              <a:spLocks noChangeArrowheads="1"/>
            </p:cNvSpPr>
            <p:nvPr/>
          </p:nvSpPr>
          <p:spPr bwMode="auto">
            <a:xfrm>
              <a:off x="3232" y="1363"/>
              <a:ext cx="182" cy="14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4010" name="Text Box 251"/>
            <p:cNvSpPr txBox="1">
              <a:spLocks noChangeArrowheads="1"/>
            </p:cNvSpPr>
            <p:nvPr/>
          </p:nvSpPr>
          <p:spPr bwMode="auto">
            <a:xfrm>
              <a:off x="3134" y="1344"/>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223.1.1.2</a:t>
              </a:r>
              <a:endParaRPr lang="en-US" altLang="x-none" sz="1800">
                <a:latin typeface="Comic Sans MS" charset="0"/>
              </a:endParaRPr>
            </a:p>
          </p:txBody>
        </p:sp>
        <p:sp>
          <p:nvSpPr>
            <p:cNvPr id="84011" name="Rectangle 252"/>
            <p:cNvSpPr>
              <a:spLocks noChangeArrowheads="1"/>
            </p:cNvSpPr>
            <p:nvPr/>
          </p:nvSpPr>
          <p:spPr bwMode="auto">
            <a:xfrm>
              <a:off x="4936" y="1354"/>
              <a:ext cx="182" cy="14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4012" name="Rectangle 253"/>
            <p:cNvSpPr>
              <a:spLocks noChangeArrowheads="1"/>
            </p:cNvSpPr>
            <p:nvPr/>
          </p:nvSpPr>
          <p:spPr bwMode="auto">
            <a:xfrm>
              <a:off x="4934" y="1858"/>
              <a:ext cx="182" cy="14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4013" name="Rectangle 254"/>
            <p:cNvSpPr>
              <a:spLocks noChangeArrowheads="1"/>
            </p:cNvSpPr>
            <p:nvPr/>
          </p:nvSpPr>
          <p:spPr bwMode="auto">
            <a:xfrm>
              <a:off x="4082" y="1975"/>
              <a:ext cx="182" cy="14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4014" name="Text Box 255"/>
            <p:cNvSpPr txBox="1">
              <a:spLocks noChangeArrowheads="1"/>
            </p:cNvSpPr>
            <p:nvPr/>
          </p:nvSpPr>
          <p:spPr bwMode="auto">
            <a:xfrm>
              <a:off x="3782" y="1951"/>
              <a:ext cx="72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223.1.3.27</a:t>
              </a:r>
              <a:endParaRPr lang="en-US" altLang="x-none" sz="1800">
                <a:latin typeface="Comic Sans MS" charset="0"/>
              </a:endParaRPr>
            </a:p>
          </p:txBody>
        </p:sp>
        <p:sp>
          <p:nvSpPr>
            <p:cNvPr id="84015" name="Text Box 256"/>
            <p:cNvSpPr txBox="1">
              <a:spLocks noChangeArrowheads="1"/>
            </p:cNvSpPr>
            <p:nvPr/>
          </p:nvSpPr>
          <p:spPr bwMode="auto">
            <a:xfrm>
              <a:off x="4529" y="1819"/>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223.1.2.2</a:t>
              </a:r>
              <a:endParaRPr lang="en-US" altLang="x-none" sz="1800">
                <a:latin typeface="Comic Sans MS" charset="0"/>
              </a:endParaRPr>
            </a:p>
          </p:txBody>
        </p:sp>
        <p:sp>
          <p:nvSpPr>
            <p:cNvPr id="84016" name="Text Box 257"/>
            <p:cNvSpPr txBox="1">
              <a:spLocks noChangeArrowheads="1"/>
            </p:cNvSpPr>
            <p:nvPr/>
          </p:nvSpPr>
          <p:spPr bwMode="auto">
            <a:xfrm>
              <a:off x="4779" y="1341"/>
              <a:ext cx="65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223.1.2.1</a:t>
              </a:r>
              <a:endParaRPr lang="en-US" altLang="x-none" sz="1800">
                <a:latin typeface="Comic Sans MS" charset="0"/>
              </a:endParaRPr>
            </a:p>
          </p:txBody>
        </p:sp>
      </p:grpSp>
      <p:sp>
        <p:nvSpPr>
          <p:cNvPr id="83975" name="Line 147"/>
          <p:cNvSpPr>
            <a:spLocks noChangeShapeType="1"/>
          </p:cNvSpPr>
          <p:nvPr/>
        </p:nvSpPr>
        <p:spPr bwMode="auto">
          <a:xfrm>
            <a:off x="7043739" y="2662239"/>
            <a:ext cx="822325" cy="31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6" name="Line 151"/>
          <p:cNvSpPr>
            <a:spLocks noChangeShapeType="1"/>
          </p:cNvSpPr>
          <p:nvPr/>
        </p:nvSpPr>
        <p:spPr bwMode="auto">
          <a:xfrm>
            <a:off x="8378826" y="2668589"/>
            <a:ext cx="639763" cy="15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7" name="Line 156"/>
          <p:cNvSpPr>
            <a:spLocks noChangeShapeType="1"/>
          </p:cNvSpPr>
          <p:nvPr/>
        </p:nvSpPr>
        <p:spPr bwMode="auto">
          <a:xfrm>
            <a:off x="8140701" y="3006726"/>
            <a:ext cx="3175" cy="6445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9"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373955196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Freeform 2"/>
          <p:cNvSpPr>
            <a:spLocks/>
          </p:cNvSpPr>
          <p:nvPr/>
        </p:nvSpPr>
        <p:spPr bwMode="auto">
          <a:xfrm>
            <a:off x="7639051" y="2819401"/>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994" name="Freeform 3"/>
          <p:cNvSpPr>
            <a:spLocks/>
          </p:cNvSpPr>
          <p:nvPr/>
        </p:nvSpPr>
        <p:spPr bwMode="auto">
          <a:xfrm>
            <a:off x="6343651" y="4330701"/>
            <a:ext cx="2257425" cy="327025"/>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995" name="Freeform 4"/>
          <p:cNvSpPr>
            <a:spLocks/>
          </p:cNvSpPr>
          <p:nvPr/>
        </p:nvSpPr>
        <p:spPr bwMode="auto">
          <a:xfrm>
            <a:off x="6086476" y="2743201"/>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4996" name="Freeform 5"/>
          <p:cNvSpPr>
            <a:spLocks/>
          </p:cNvSpPr>
          <p:nvPr/>
        </p:nvSpPr>
        <p:spPr bwMode="auto">
          <a:xfrm rot="5265760">
            <a:off x="6800851" y="506413"/>
            <a:ext cx="1612900"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1992" name="Rectangle 7"/>
          <p:cNvSpPr>
            <a:spLocks noGrp="1" noChangeArrowheads="1"/>
          </p:cNvSpPr>
          <p:nvPr>
            <p:ph type="body" sz="half" idx="1"/>
          </p:nvPr>
        </p:nvSpPr>
        <p:spPr>
          <a:xfrm>
            <a:off x="2106613" y="1336675"/>
            <a:ext cx="3695700" cy="4648200"/>
          </a:xfrm>
        </p:spPr>
        <p:txBody>
          <a:bodyPr/>
          <a:lstStyle/>
          <a:p>
            <a:pPr>
              <a:buFont typeface="Wingdings" charset="0"/>
              <a:buNone/>
              <a:defRPr/>
            </a:pPr>
            <a:r>
              <a:rPr lang="en-US">
                <a:solidFill>
                  <a:srgbClr val="000099"/>
                </a:solidFill>
                <a:cs typeface="+mn-cs"/>
              </a:rPr>
              <a:t>how many?</a:t>
            </a:r>
          </a:p>
        </p:txBody>
      </p:sp>
      <p:sp>
        <p:nvSpPr>
          <p:cNvPr id="84998" name="Line 10"/>
          <p:cNvSpPr>
            <a:spLocks noChangeShapeType="1"/>
          </p:cNvSpPr>
          <p:nvPr/>
        </p:nvSpPr>
        <p:spPr bwMode="auto">
          <a:xfrm flipH="1" flipV="1">
            <a:off x="8251826" y="1401763"/>
            <a:ext cx="3175" cy="1651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999" name="Line 11"/>
          <p:cNvSpPr>
            <a:spLocks noChangeShapeType="1"/>
          </p:cNvSpPr>
          <p:nvPr/>
        </p:nvSpPr>
        <p:spPr bwMode="auto">
          <a:xfrm flipH="1">
            <a:off x="6751639" y="1347789"/>
            <a:ext cx="3175" cy="2254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0" name="Line 14"/>
          <p:cNvSpPr>
            <a:spLocks noChangeShapeType="1"/>
          </p:cNvSpPr>
          <p:nvPr/>
        </p:nvSpPr>
        <p:spPr bwMode="auto">
          <a:xfrm flipH="1">
            <a:off x="7380289" y="1790700"/>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1" name="Text Box 15"/>
          <p:cNvSpPr txBox="1">
            <a:spLocks noChangeArrowheads="1"/>
          </p:cNvSpPr>
          <p:nvPr/>
        </p:nvSpPr>
        <p:spPr bwMode="auto">
          <a:xfrm>
            <a:off x="5761039" y="1346200"/>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223.1.1.1</a:t>
            </a:r>
            <a:endParaRPr lang="en-US" altLang="x-none" sz="1800">
              <a:latin typeface="Comic Sans MS" charset="0"/>
            </a:endParaRPr>
          </a:p>
        </p:txBody>
      </p:sp>
      <p:sp>
        <p:nvSpPr>
          <p:cNvPr id="85002" name="Rectangle 16"/>
          <p:cNvSpPr>
            <a:spLocks noChangeArrowheads="1"/>
          </p:cNvSpPr>
          <p:nvPr/>
        </p:nvSpPr>
        <p:spPr bwMode="auto">
          <a:xfrm>
            <a:off x="7253288" y="2052639"/>
            <a:ext cx="309562" cy="180975"/>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5003" name="Text Box 17"/>
          <p:cNvSpPr txBox="1">
            <a:spLocks noChangeArrowheads="1"/>
          </p:cNvSpPr>
          <p:nvPr/>
        </p:nvSpPr>
        <p:spPr bwMode="auto">
          <a:xfrm>
            <a:off x="6896101" y="195421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223.1.1.3</a:t>
            </a:r>
            <a:endParaRPr lang="en-US" altLang="x-none" sz="1800">
              <a:latin typeface="Comic Sans MS" charset="0"/>
            </a:endParaRPr>
          </a:p>
        </p:txBody>
      </p:sp>
      <p:sp>
        <p:nvSpPr>
          <p:cNvPr id="85004" name="Text Box 18"/>
          <p:cNvSpPr txBox="1">
            <a:spLocks noChangeArrowheads="1"/>
          </p:cNvSpPr>
          <p:nvPr/>
        </p:nvSpPr>
        <p:spPr bwMode="auto">
          <a:xfrm>
            <a:off x="8208964" y="13509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223.1.1.4</a:t>
            </a:r>
            <a:endParaRPr lang="en-US" altLang="x-none" sz="1800">
              <a:latin typeface="Comic Sans MS" charset="0"/>
            </a:endParaRPr>
          </a:p>
        </p:txBody>
      </p:sp>
      <p:sp>
        <p:nvSpPr>
          <p:cNvPr id="85005" name="Freeform 19"/>
          <p:cNvSpPr>
            <a:spLocks/>
          </p:cNvSpPr>
          <p:nvPr/>
        </p:nvSpPr>
        <p:spPr bwMode="auto">
          <a:xfrm>
            <a:off x="5146676" y="4437064"/>
            <a:ext cx="1539875" cy="165893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06" name="Line 34"/>
          <p:cNvSpPr>
            <a:spLocks noChangeShapeType="1"/>
          </p:cNvSpPr>
          <p:nvPr/>
        </p:nvSpPr>
        <p:spPr bwMode="auto">
          <a:xfrm>
            <a:off x="5902325" y="4667251"/>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7" name="Line 36"/>
          <p:cNvSpPr>
            <a:spLocks noChangeShapeType="1"/>
          </p:cNvSpPr>
          <p:nvPr/>
        </p:nvSpPr>
        <p:spPr bwMode="auto">
          <a:xfrm flipH="1" flipV="1">
            <a:off x="5394326" y="5387976"/>
            <a:ext cx="3175" cy="1698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8" name="Line 37"/>
          <p:cNvSpPr>
            <a:spLocks noChangeShapeType="1"/>
          </p:cNvSpPr>
          <p:nvPr/>
        </p:nvSpPr>
        <p:spPr bwMode="auto">
          <a:xfrm flipH="1" flipV="1">
            <a:off x="6389689" y="5373688"/>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09" name="Text Box 40"/>
          <p:cNvSpPr txBox="1">
            <a:spLocks noChangeArrowheads="1"/>
          </p:cNvSpPr>
          <p:nvPr/>
        </p:nvSpPr>
        <p:spPr bwMode="auto">
          <a:xfrm>
            <a:off x="6337301" y="5260975"/>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223.1.2.2</a:t>
            </a:r>
            <a:endParaRPr lang="en-US" altLang="x-none" sz="1800">
              <a:latin typeface="Comic Sans MS" charset="0"/>
            </a:endParaRPr>
          </a:p>
        </p:txBody>
      </p:sp>
      <p:sp>
        <p:nvSpPr>
          <p:cNvPr id="85010" name="Text Box 41"/>
          <p:cNvSpPr txBox="1">
            <a:spLocks noChangeArrowheads="1"/>
          </p:cNvSpPr>
          <p:nvPr/>
        </p:nvSpPr>
        <p:spPr bwMode="auto">
          <a:xfrm>
            <a:off x="4441826" y="525621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223.1.2.1</a:t>
            </a:r>
            <a:endParaRPr lang="en-US" altLang="x-none" sz="1800">
              <a:latin typeface="Comic Sans MS" charset="0"/>
            </a:endParaRPr>
          </a:p>
        </p:txBody>
      </p:sp>
      <p:sp>
        <p:nvSpPr>
          <p:cNvPr id="85011" name="Rectangle 42"/>
          <p:cNvSpPr>
            <a:spLocks noChangeArrowheads="1"/>
          </p:cNvSpPr>
          <p:nvPr/>
        </p:nvSpPr>
        <p:spPr bwMode="auto">
          <a:xfrm>
            <a:off x="5843589" y="4767264"/>
            <a:ext cx="128587" cy="180975"/>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5012" name="Text Box 43"/>
          <p:cNvSpPr txBox="1">
            <a:spLocks noChangeArrowheads="1"/>
          </p:cNvSpPr>
          <p:nvPr/>
        </p:nvSpPr>
        <p:spPr bwMode="auto">
          <a:xfrm>
            <a:off x="5400676" y="470693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223.1.2.6</a:t>
            </a:r>
            <a:endParaRPr lang="en-US" altLang="x-none" sz="1800">
              <a:latin typeface="Comic Sans MS" charset="0"/>
            </a:endParaRPr>
          </a:p>
        </p:txBody>
      </p:sp>
      <p:sp>
        <p:nvSpPr>
          <p:cNvPr id="85013" name="Freeform 45"/>
          <p:cNvSpPr>
            <a:spLocks/>
          </p:cNvSpPr>
          <p:nvPr/>
        </p:nvSpPr>
        <p:spPr bwMode="auto">
          <a:xfrm>
            <a:off x="8164514" y="4416425"/>
            <a:ext cx="1539875" cy="1670050"/>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4" name="Line 60"/>
          <p:cNvSpPr>
            <a:spLocks noChangeShapeType="1"/>
          </p:cNvSpPr>
          <p:nvPr/>
        </p:nvSpPr>
        <p:spPr bwMode="auto">
          <a:xfrm>
            <a:off x="8931275" y="4686300"/>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5" name="Line 62"/>
          <p:cNvSpPr>
            <a:spLocks noChangeShapeType="1"/>
          </p:cNvSpPr>
          <p:nvPr/>
        </p:nvSpPr>
        <p:spPr bwMode="auto">
          <a:xfrm flipH="1" flipV="1">
            <a:off x="8423276" y="5407026"/>
            <a:ext cx="3175" cy="1698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6" name="Line 63"/>
          <p:cNvSpPr>
            <a:spLocks noChangeShapeType="1"/>
          </p:cNvSpPr>
          <p:nvPr/>
        </p:nvSpPr>
        <p:spPr bwMode="auto">
          <a:xfrm flipH="1" flipV="1">
            <a:off x="9418639" y="5392738"/>
            <a:ext cx="3175" cy="2413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17" name="Text Box 66"/>
          <p:cNvSpPr txBox="1">
            <a:spLocks noChangeArrowheads="1"/>
          </p:cNvSpPr>
          <p:nvPr/>
        </p:nvSpPr>
        <p:spPr bwMode="auto">
          <a:xfrm>
            <a:off x="9366251" y="5280025"/>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223.1.3.2</a:t>
            </a:r>
            <a:endParaRPr lang="en-US" altLang="x-none" sz="1800">
              <a:latin typeface="Comic Sans MS" charset="0"/>
            </a:endParaRPr>
          </a:p>
        </p:txBody>
      </p:sp>
      <p:sp>
        <p:nvSpPr>
          <p:cNvPr id="85018" name="Text Box 67"/>
          <p:cNvSpPr txBox="1">
            <a:spLocks noChangeArrowheads="1"/>
          </p:cNvSpPr>
          <p:nvPr/>
        </p:nvSpPr>
        <p:spPr bwMode="auto">
          <a:xfrm>
            <a:off x="7470776" y="52752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223.1.3.1</a:t>
            </a:r>
            <a:endParaRPr lang="en-US" altLang="x-none" sz="1800">
              <a:latin typeface="Comic Sans MS" charset="0"/>
            </a:endParaRPr>
          </a:p>
        </p:txBody>
      </p:sp>
      <p:sp>
        <p:nvSpPr>
          <p:cNvPr id="85019" name="Rectangle 68"/>
          <p:cNvSpPr>
            <a:spLocks noChangeArrowheads="1"/>
          </p:cNvSpPr>
          <p:nvPr/>
        </p:nvSpPr>
        <p:spPr bwMode="auto">
          <a:xfrm>
            <a:off x="8872539" y="4786314"/>
            <a:ext cx="128587" cy="180975"/>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85020" name="Text Box 69"/>
          <p:cNvSpPr txBox="1">
            <a:spLocks noChangeArrowheads="1"/>
          </p:cNvSpPr>
          <p:nvPr/>
        </p:nvSpPr>
        <p:spPr bwMode="auto">
          <a:xfrm>
            <a:off x="8423275" y="4751388"/>
            <a:ext cx="11445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223.1.3.27</a:t>
            </a:r>
            <a:endParaRPr lang="en-US" altLang="x-none" sz="1800">
              <a:latin typeface="Comic Sans MS" charset="0"/>
            </a:endParaRPr>
          </a:p>
        </p:txBody>
      </p:sp>
      <p:sp>
        <p:nvSpPr>
          <p:cNvPr id="85021" name="Line 84"/>
          <p:cNvSpPr>
            <a:spLocks noChangeShapeType="1"/>
          </p:cNvSpPr>
          <p:nvPr/>
        </p:nvSpPr>
        <p:spPr bwMode="auto">
          <a:xfrm flipH="1" flipV="1">
            <a:off x="7632701" y="1306513"/>
            <a:ext cx="3175" cy="2651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22" name="Text Box 86"/>
          <p:cNvSpPr txBox="1">
            <a:spLocks noChangeArrowheads="1"/>
          </p:cNvSpPr>
          <p:nvPr/>
        </p:nvSpPr>
        <p:spPr bwMode="auto">
          <a:xfrm>
            <a:off x="7142164" y="55721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223.1.1.2</a:t>
            </a:r>
            <a:endParaRPr lang="en-US" altLang="x-none" sz="1600">
              <a:latin typeface="Comic Sans MS" charset="0"/>
            </a:endParaRPr>
          </a:p>
        </p:txBody>
      </p:sp>
      <p:sp>
        <p:nvSpPr>
          <p:cNvPr id="85023" name="Line 87"/>
          <p:cNvSpPr>
            <a:spLocks noChangeShapeType="1"/>
          </p:cNvSpPr>
          <p:nvPr/>
        </p:nvSpPr>
        <p:spPr bwMode="auto">
          <a:xfrm flipV="1">
            <a:off x="6115051" y="2762250"/>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24" name="Line 88"/>
          <p:cNvSpPr>
            <a:spLocks noChangeShapeType="1"/>
          </p:cNvSpPr>
          <p:nvPr/>
        </p:nvSpPr>
        <p:spPr bwMode="auto">
          <a:xfrm flipH="1" flipV="1">
            <a:off x="7629525" y="2743200"/>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25" name="Line 89"/>
          <p:cNvSpPr>
            <a:spLocks noChangeShapeType="1"/>
          </p:cNvSpPr>
          <p:nvPr/>
        </p:nvSpPr>
        <p:spPr bwMode="auto">
          <a:xfrm flipH="1" flipV="1">
            <a:off x="6305550" y="4505326"/>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5026" name="Text Box 90"/>
          <p:cNvSpPr txBox="1">
            <a:spLocks noChangeArrowheads="1"/>
          </p:cNvSpPr>
          <p:nvPr/>
        </p:nvSpPr>
        <p:spPr bwMode="auto">
          <a:xfrm>
            <a:off x="7708901" y="265588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223.1.7.0</a:t>
            </a:r>
            <a:endParaRPr lang="en-US" altLang="x-none" sz="1800">
              <a:latin typeface="Comic Sans MS" charset="0"/>
            </a:endParaRPr>
          </a:p>
        </p:txBody>
      </p:sp>
      <p:sp>
        <p:nvSpPr>
          <p:cNvPr id="85027" name="Text Box 91"/>
          <p:cNvSpPr txBox="1">
            <a:spLocks noChangeArrowheads="1"/>
          </p:cNvSpPr>
          <p:nvPr/>
        </p:nvSpPr>
        <p:spPr bwMode="auto">
          <a:xfrm>
            <a:off x="8785226" y="39417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223.1.7.1</a:t>
            </a:r>
            <a:endParaRPr lang="en-US" altLang="x-none" sz="1800">
              <a:latin typeface="Comic Sans MS" charset="0"/>
            </a:endParaRPr>
          </a:p>
        </p:txBody>
      </p:sp>
      <p:sp>
        <p:nvSpPr>
          <p:cNvPr id="85028" name="Text Box 92"/>
          <p:cNvSpPr txBox="1">
            <a:spLocks noChangeArrowheads="1"/>
          </p:cNvSpPr>
          <p:nvPr/>
        </p:nvSpPr>
        <p:spPr bwMode="auto">
          <a:xfrm>
            <a:off x="7546976" y="419893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223.1.8.0</a:t>
            </a:r>
            <a:endParaRPr lang="en-US" altLang="x-none" sz="1800">
              <a:latin typeface="Comic Sans MS" charset="0"/>
            </a:endParaRPr>
          </a:p>
        </p:txBody>
      </p:sp>
      <p:sp>
        <p:nvSpPr>
          <p:cNvPr id="85029" name="Text Box 93"/>
          <p:cNvSpPr txBox="1">
            <a:spLocks noChangeArrowheads="1"/>
          </p:cNvSpPr>
          <p:nvPr/>
        </p:nvSpPr>
        <p:spPr bwMode="auto">
          <a:xfrm>
            <a:off x="6299201" y="419893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223.1.8.1</a:t>
            </a:r>
            <a:endParaRPr lang="en-US" altLang="x-none" sz="1800">
              <a:latin typeface="Comic Sans MS" charset="0"/>
            </a:endParaRPr>
          </a:p>
        </p:txBody>
      </p:sp>
      <p:sp>
        <p:nvSpPr>
          <p:cNvPr id="85030" name="Text Box 94"/>
          <p:cNvSpPr txBox="1">
            <a:spLocks noChangeArrowheads="1"/>
          </p:cNvSpPr>
          <p:nvPr/>
        </p:nvSpPr>
        <p:spPr bwMode="auto">
          <a:xfrm>
            <a:off x="5222876" y="390366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223.1.9.1</a:t>
            </a:r>
            <a:endParaRPr lang="en-US" altLang="x-none" sz="1800">
              <a:latin typeface="Comic Sans MS" charset="0"/>
            </a:endParaRPr>
          </a:p>
        </p:txBody>
      </p:sp>
      <p:sp>
        <p:nvSpPr>
          <p:cNvPr id="85031" name="Text Box 95"/>
          <p:cNvSpPr txBox="1">
            <a:spLocks noChangeArrowheads="1"/>
          </p:cNvSpPr>
          <p:nvPr/>
        </p:nvSpPr>
        <p:spPr bwMode="auto">
          <a:xfrm>
            <a:off x="6089651" y="2665413"/>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223.1.9.2</a:t>
            </a:r>
            <a:endParaRPr lang="en-US" altLang="x-none" sz="1800">
              <a:latin typeface="Comic Sans MS" charset="0"/>
            </a:endParaRPr>
          </a:p>
        </p:txBody>
      </p:sp>
      <p:sp>
        <p:nvSpPr>
          <p:cNvPr id="42031" name="Rectangle 98"/>
          <p:cNvSpPr>
            <a:spLocks noGrp="1" noChangeArrowheads="1"/>
          </p:cNvSpPr>
          <p:nvPr>
            <p:ph type="title"/>
          </p:nvPr>
        </p:nvSpPr>
        <p:spPr>
          <a:xfrm>
            <a:off x="2057400" y="228600"/>
            <a:ext cx="3702050" cy="763588"/>
          </a:xfrm>
        </p:spPr>
        <p:txBody>
          <a:bodyPr/>
          <a:lstStyle/>
          <a:p>
            <a:pPr>
              <a:defRPr/>
            </a:pPr>
            <a:r>
              <a:rPr lang="en-US">
                <a:cs typeface="+mj-cs"/>
              </a:rPr>
              <a:t>Subnets</a:t>
            </a:r>
          </a:p>
        </p:txBody>
      </p:sp>
      <p:pic>
        <p:nvPicPr>
          <p:cNvPr id="85033" name="Picture 99"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6301" y="855664"/>
            <a:ext cx="201136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5034" name="Group 100"/>
          <p:cNvGrpSpPr>
            <a:grpSpLocks/>
          </p:cNvGrpSpPr>
          <p:nvPr/>
        </p:nvGrpSpPr>
        <p:grpSpPr bwMode="auto">
          <a:xfrm>
            <a:off x="7069138" y="2379664"/>
            <a:ext cx="742950" cy="388937"/>
            <a:chOff x="4396" y="1245"/>
            <a:chExt cx="672" cy="248"/>
          </a:xfrm>
        </p:grpSpPr>
        <p:sp>
          <p:nvSpPr>
            <p:cNvPr id="85076"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85077"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85078"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85079" name="Group 104"/>
            <p:cNvGrpSpPr>
              <a:grpSpLocks/>
            </p:cNvGrpSpPr>
            <p:nvPr/>
          </p:nvGrpSpPr>
          <p:grpSpPr bwMode="auto">
            <a:xfrm>
              <a:off x="4530" y="1287"/>
              <a:ext cx="377" cy="75"/>
              <a:chOff x="2468" y="1332"/>
              <a:chExt cx="310" cy="60"/>
            </a:xfrm>
          </p:grpSpPr>
          <p:sp>
            <p:nvSpPr>
              <p:cNvPr id="85082" name="Freeform 105"/>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83" name="Freeform 106"/>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5080" name="Line 107"/>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81" name="Line 108"/>
            <p:cNvSpPr>
              <a:spLocks noChangeShapeType="1"/>
            </p:cNvSpPr>
            <p:nvPr/>
          </p:nvSpPr>
          <p:spPr bwMode="auto">
            <a:xfrm>
              <a:off x="5064"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35" name="Group 109"/>
          <p:cNvGrpSpPr>
            <a:grpSpLocks/>
          </p:cNvGrpSpPr>
          <p:nvPr/>
        </p:nvGrpSpPr>
        <p:grpSpPr bwMode="auto">
          <a:xfrm>
            <a:off x="8604250" y="4271964"/>
            <a:ext cx="742950" cy="388937"/>
            <a:chOff x="4396" y="1245"/>
            <a:chExt cx="672" cy="248"/>
          </a:xfrm>
        </p:grpSpPr>
        <p:sp>
          <p:nvSpPr>
            <p:cNvPr id="85068"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85069"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85070"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85071" name="Group 113"/>
            <p:cNvGrpSpPr>
              <a:grpSpLocks/>
            </p:cNvGrpSpPr>
            <p:nvPr/>
          </p:nvGrpSpPr>
          <p:grpSpPr bwMode="auto">
            <a:xfrm>
              <a:off x="4530" y="1287"/>
              <a:ext cx="377" cy="75"/>
              <a:chOff x="2468" y="1332"/>
              <a:chExt cx="310" cy="60"/>
            </a:xfrm>
          </p:grpSpPr>
          <p:sp>
            <p:nvSpPr>
              <p:cNvPr id="85074" name="Freeform 114"/>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75" name="Freeform 115"/>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5072" name="Line 116"/>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73" name="Line 117"/>
            <p:cNvSpPr>
              <a:spLocks noChangeShapeType="1"/>
            </p:cNvSpPr>
            <p:nvPr/>
          </p:nvSpPr>
          <p:spPr bwMode="auto">
            <a:xfrm>
              <a:off x="5064"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36" name="Group 118"/>
          <p:cNvGrpSpPr>
            <a:grpSpLocks/>
          </p:cNvGrpSpPr>
          <p:nvPr/>
        </p:nvGrpSpPr>
        <p:grpSpPr bwMode="auto">
          <a:xfrm>
            <a:off x="5611813" y="4279900"/>
            <a:ext cx="742950" cy="388938"/>
            <a:chOff x="4396" y="1245"/>
            <a:chExt cx="672" cy="248"/>
          </a:xfrm>
        </p:grpSpPr>
        <p:sp>
          <p:nvSpPr>
            <p:cNvPr id="85060"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85061"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85062"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85063" name="Group 122"/>
            <p:cNvGrpSpPr>
              <a:grpSpLocks/>
            </p:cNvGrpSpPr>
            <p:nvPr/>
          </p:nvGrpSpPr>
          <p:grpSpPr bwMode="auto">
            <a:xfrm>
              <a:off x="4530" y="1287"/>
              <a:ext cx="377" cy="75"/>
              <a:chOff x="2468" y="1332"/>
              <a:chExt cx="310" cy="60"/>
            </a:xfrm>
          </p:grpSpPr>
          <p:sp>
            <p:nvSpPr>
              <p:cNvPr id="85066" name="Freeform 123"/>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067" name="Freeform 124"/>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5064" name="Line 125"/>
            <p:cNvSpPr>
              <a:spLocks noChangeShapeType="1"/>
            </p:cNvSpPr>
            <p:nvPr/>
          </p:nvSpPr>
          <p:spPr bwMode="auto">
            <a:xfrm>
              <a:off x="4399" y="1321"/>
              <a:ext cx="0" cy="10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65" name="Line 126"/>
            <p:cNvSpPr>
              <a:spLocks noChangeShapeType="1"/>
            </p:cNvSpPr>
            <p:nvPr/>
          </p:nvSpPr>
          <p:spPr bwMode="auto">
            <a:xfrm>
              <a:off x="5064"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5037" name="Group 127"/>
          <p:cNvGrpSpPr>
            <a:grpSpLocks/>
          </p:cNvGrpSpPr>
          <p:nvPr/>
        </p:nvGrpSpPr>
        <p:grpSpPr bwMode="auto">
          <a:xfrm>
            <a:off x="7839075" y="881063"/>
            <a:ext cx="641350" cy="558800"/>
            <a:chOff x="-44" y="1473"/>
            <a:chExt cx="981" cy="1105"/>
          </a:xfrm>
        </p:grpSpPr>
        <p:pic>
          <p:nvPicPr>
            <p:cNvPr id="85058" name="Picture 128"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9" name="Freeform 129"/>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5038" name="Group 130"/>
          <p:cNvGrpSpPr>
            <a:grpSpLocks/>
          </p:cNvGrpSpPr>
          <p:nvPr/>
        </p:nvGrpSpPr>
        <p:grpSpPr bwMode="auto">
          <a:xfrm>
            <a:off x="6442075" y="898525"/>
            <a:ext cx="641350" cy="558800"/>
            <a:chOff x="-44" y="1473"/>
            <a:chExt cx="981" cy="1105"/>
          </a:xfrm>
        </p:grpSpPr>
        <p:pic>
          <p:nvPicPr>
            <p:cNvPr id="85056" name="Picture 131"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7" name="Freeform 132"/>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5039" name="Group 133"/>
          <p:cNvGrpSpPr>
            <a:grpSpLocks/>
          </p:cNvGrpSpPr>
          <p:nvPr/>
        </p:nvGrpSpPr>
        <p:grpSpPr bwMode="auto">
          <a:xfrm>
            <a:off x="7273925" y="849313"/>
            <a:ext cx="641350" cy="558800"/>
            <a:chOff x="-44" y="1473"/>
            <a:chExt cx="981" cy="1105"/>
          </a:xfrm>
        </p:grpSpPr>
        <p:pic>
          <p:nvPicPr>
            <p:cNvPr id="85054" name="Picture 134"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5" name="Freeform 135"/>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5040" name="Group 136"/>
          <p:cNvGrpSpPr>
            <a:grpSpLocks/>
          </p:cNvGrpSpPr>
          <p:nvPr/>
        </p:nvGrpSpPr>
        <p:grpSpPr bwMode="auto">
          <a:xfrm>
            <a:off x="8997950" y="5551488"/>
            <a:ext cx="641350" cy="558800"/>
            <a:chOff x="-44" y="1473"/>
            <a:chExt cx="981" cy="1105"/>
          </a:xfrm>
        </p:grpSpPr>
        <p:pic>
          <p:nvPicPr>
            <p:cNvPr id="85052" name="Picture 13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3" name="Freeform 138"/>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5041" name="Group 139"/>
          <p:cNvGrpSpPr>
            <a:grpSpLocks/>
          </p:cNvGrpSpPr>
          <p:nvPr/>
        </p:nvGrpSpPr>
        <p:grpSpPr bwMode="auto">
          <a:xfrm>
            <a:off x="8047038" y="5514975"/>
            <a:ext cx="641350" cy="558800"/>
            <a:chOff x="-44" y="1473"/>
            <a:chExt cx="981" cy="1105"/>
          </a:xfrm>
        </p:grpSpPr>
        <p:pic>
          <p:nvPicPr>
            <p:cNvPr id="85050" name="Picture 14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51" name="Freeform 141"/>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5042" name="Group 142"/>
          <p:cNvGrpSpPr>
            <a:grpSpLocks/>
          </p:cNvGrpSpPr>
          <p:nvPr/>
        </p:nvGrpSpPr>
        <p:grpSpPr bwMode="auto">
          <a:xfrm>
            <a:off x="5021263" y="5522913"/>
            <a:ext cx="641350" cy="558800"/>
            <a:chOff x="-44" y="1473"/>
            <a:chExt cx="981" cy="1105"/>
          </a:xfrm>
        </p:grpSpPr>
        <p:pic>
          <p:nvPicPr>
            <p:cNvPr id="85048" name="Picture 143"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49" name="Freeform 144"/>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5043" name="Group 145"/>
          <p:cNvGrpSpPr>
            <a:grpSpLocks/>
          </p:cNvGrpSpPr>
          <p:nvPr/>
        </p:nvGrpSpPr>
        <p:grpSpPr bwMode="auto">
          <a:xfrm>
            <a:off x="5943600" y="5564188"/>
            <a:ext cx="641350" cy="558800"/>
            <a:chOff x="-44" y="1473"/>
            <a:chExt cx="981" cy="1105"/>
          </a:xfrm>
        </p:grpSpPr>
        <p:pic>
          <p:nvPicPr>
            <p:cNvPr id="85046" name="Picture 146"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47" name="Freeform 147"/>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85045"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270534941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3" descr="underline_base"/>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65338" y="873125"/>
            <a:ext cx="5027612" cy="173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3" name="Rectangle 2"/>
          <p:cNvSpPr>
            <a:spLocks noGrp="1" noChangeArrowheads="1"/>
          </p:cNvSpPr>
          <p:nvPr>
            <p:ph type="title"/>
          </p:nvPr>
        </p:nvSpPr>
        <p:spPr>
          <a:xfrm>
            <a:off x="2024063" y="195263"/>
            <a:ext cx="7772400" cy="850900"/>
          </a:xfrm>
        </p:spPr>
        <p:txBody>
          <a:bodyPr/>
          <a:lstStyle/>
          <a:p>
            <a:pPr>
              <a:defRPr/>
            </a:pPr>
            <a:r>
              <a:rPr lang="en-US">
                <a:cs typeface="+mj-cs"/>
              </a:rPr>
              <a:t>IP addressing: CIDR</a:t>
            </a:r>
          </a:p>
        </p:txBody>
      </p:sp>
      <p:sp>
        <p:nvSpPr>
          <p:cNvPr id="43014" name="Rectangle 3"/>
          <p:cNvSpPr>
            <a:spLocks noGrp="1" noChangeArrowheads="1"/>
          </p:cNvSpPr>
          <p:nvPr>
            <p:ph type="body" idx="1"/>
          </p:nvPr>
        </p:nvSpPr>
        <p:spPr>
          <a:xfrm>
            <a:off x="2089151" y="1528764"/>
            <a:ext cx="8107363" cy="3171825"/>
          </a:xfrm>
        </p:spPr>
        <p:txBody>
          <a:bodyPr/>
          <a:lstStyle/>
          <a:p>
            <a:pPr>
              <a:buFont typeface="Wingdings" charset="0"/>
              <a:buNone/>
              <a:defRPr/>
            </a:pPr>
            <a:r>
              <a:rPr lang="en-US" sz="3200">
                <a:solidFill>
                  <a:srgbClr val="CC0000"/>
                </a:solidFill>
              </a:rPr>
              <a:t>CIDR:</a:t>
            </a:r>
            <a:r>
              <a:rPr lang="en-US" sz="3200"/>
              <a:t> </a:t>
            </a:r>
            <a:r>
              <a:rPr lang="en-US" sz="3200">
                <a:solidFill>
                  <a:srgbClr val="CC0000"/>
                </a:solidFill>
              </a:rPr>
              <a:t>C</a:t>
            </a:r>
            <a:r>
              <a:rPr lang="en-US" sz="3200"/>
              <a:t>lassless </a:t>
            </a:r>
            <a:r>
              <a:rPr lang="en-US" sz="3200">
                <a:solidFill>
                  <a:srgbClr val="CC0000"/>
                </a:solidFill>
              </a:rPr>
              <a:t>I</a:t>
            </a:r>
            <a:r>
              <a:rPr lang="en-US" sz="3200"/>
              <a:t>nter</a:t>
            </a:r>
            <a:r>
              <a:rPr lang="en-US" sz="3200">
                <a:solidFill>
                  <a:srgbClr val="CC0000"/>
                </a:solidFill>
              </a:rPr>
              <a:t>D</a:t>
            </a:r>
            <a:r>
              <a:rPr lang="en-US" sz="3200"/>
              <a:t>omain </a:t>
            </a:r>
            <a:r>
              <a:rPr lang="en-US" sz="3200">
                <a:solidFill>
                  <a:srgbClr val="CC0000"/>
                </a:solidFill>
              </a:rPr>
              <a:t>R</a:t>
            </a:r>
            <a:r>
              <a:rPr lang="en-US" sz="3200"/>
              <a:t>outing</a:t>
            </a:r>
          </a:p>
          <a:p>
            <a:pPr lvl="1">
              <a:buFont typeface="Arial"/>
              <a:buChar char="•"/>
              <a:defRPr/>
            </a:pPr>
            <a:r>
              <a:rPr lang="en-US" sz="2800"/>
              <a:t>subnet portion of address of arbitrary length</a:t>
            </a:r>
          </a:p>
          <a:p>
            <a:pPr lvl="1">
              <a:buFont typeface="Arial"/>
              <a:buChar char="•"/>
              <a:defRPr/>
            </a:pPr>
            <a:r>
              <a:rPr lang="en-US" sz="2800"/>
              <a:t>address format: </a:t>
            </a:r>
            <a:r>
              <a:rPr lang="en-US" sz="2800">
                <a:solidFill>
                  <a:srgbClr val="CC0000"/>
                </a:solidFill>
              </a:rPr>
              <a:t>a.b.c.d/x</a:t>
            </a:r>
            <a:r>
              <a:rPr lang="en-US" sz="2800"/>
              <a:t>, where x is # bits in subnet portion of address</a:t>
            </a:r>
          </a:p>
        </p:txBody>
      </p:sp>
      <p:sp>
        <p:nvSpPr>
          <p:cNvPr id="86020" name="Text Box 5"/>
          <p:cNvSpPr txBox="1">
            <a:spLocks noChangeArrowheads="1"/>
          </p:cNvSpPr>
          <p:nvPr/>
        </p:nvSpPr>
        <p:spPr bwMode="auto">
          <a:xfrm>
            <a:off x="2847976" y="4459288"/>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solidFill>
                  <a:srgbClr val="000099"/>
                </a:solidFill>
              </a:rPr>
              <a:t>11001000  00010111  0001000</a:t>
            </a:r>
            <a:r>
              <a:rPr lang="en-US" altLang="x-none"/>
              <a:t>0  00000000</a:t>
            </a:r>
            <a:endParaRPr lang="en-US" altLang="x-none">
              <a:latin typeface="Times New Roman" charset="0"/>
            </a:endParaRPr>
          </a:p>
        </p:txBody>
      </p:sp>
      <p:sp>
        <p:nvSpPr>
          <p:cNvPr id="86021" name="Text Box 6"/>
          <p:cNvSpPr txBox="1">
            <a:spLocks noChangeArrowheads="1"/>
          </p:cNvSpPr>
          <p:nvPr/>
        </p:nvSpPr>
        <p:spPr bwMode="auto">
          <a:xfrm>
            <a:off x="4510088" y="3914775"/>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solidFill>
                  <a:srgbClr val="000099"/>
                </a:solidFill>
              </a:rPr>
              <a:t>subnet</a:t>
            </a:r>
          </a:p>
          <a:p>
            <a:pPr algn="ctr"/>
            <a:r>
              <a:rPr lang="en-US" altLang="x-none" sz="1800">
                <a:solidFill>
                  <a:srgbClr val="000099"/>
                </a:solidFill>
              </a:rPr>
              <a:t>part</a:t>
            </a:r>
          </a:p>
        </p:txBody>
      </p:sp>
      <p:sp>
        <p:nvSpPr>
          <p:cNvPr id="86022" name="Text Box 7"/>
          <p:cNvSpPr txBox="1">
            <a:spLocks noChangeArrowheads="1"/>
          </p:cNvSpPr>
          <p:nvPr/>
        </p:nvSpPr>
        <p:spPr bwMode="auto">
          <a:xfrm>
            <a:off x="7789863" y="3878263"/>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host</a:t>
            </a:r>
          </a:p>
          <a:p>
            <a:pPr algn="ctr"/>
            <a:r>
              <a:rPr lang="en-US" altLang="x-none" sz="1800"/>
              <a:t>part</a:t>
            </a:r>
          </a:p>
        </p:txBody>
      </p:sp>
      <p:sp>
        <p:nvSpPr>
          <p:cNvPr id="86023" name="Line 8"/>
          <p:cNvSpPr>
            <a:spLocks noChangeShapeType="1"/>
          </p:cNvSpPr>
          <p:nvPr/>
        </p:nvSpPr>
        <p:spPr bwMode="auto">
          <a:xfrm>
            <a:off x="5516564" y="4224338"/>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24" name="Line 11"/>
          <p:cNvSpPr>
            <a:spLocks noChangeShapeType="1"/>
          </p:cNvSpPr>
          <p:nvPr/>
        </p:nvSpPr>
        <p:spPr bwMode="auto">
          <a:xfrm flipV="1">
            <a:off x="8307388" y="4213225"/>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6025" name="Text Box 12"/>
          <p:cNvSpPr txBox="1">
            <a:spLocks noChangeArrowheads="1"/>
          </p:cNvSpPr>
          <p:nvPr/>
        </p:nvSpPr>
        <p:spPr bwMode="auto">
          <a:xfrm>
            <a:off x="4784726" y="5045075"/>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a:t>200.23.16.0/23</a:t>
            </a:r>
            <a:endParaRPr lang="en-US" altLang="x-none" sz="1800"/>
          </a:p>
        </p:txBody>
      </p:sp>
      <p:sp>
        <p:nvSpPr>
          <p:cNvPr id="86026" name="Line 14"/>
          <p:cNvSpPr>
            <a:spLocks noChangeShapeType="1"/>
          </p:cNvSpPr>
          <p:nvPr/>
        </p:nvSpPr>
        <p:spPr bwMode="auto">
          <a:xfrm flipH="1">
            <a:off x="2917826" y="4214813"/>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6027" name="Line 15"/>
          <p:cNvSpPr>
            <a:spLocks noChangeShapeType="1"/>
          </p:cNvSpPr>
          <p:nvPr/>
        </p:nvSpPr>
        <p:spPr bwMode="auto">
          <a:xfrm flipH="1">
            <a:off x="7177088" y="4225925"/>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86029"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33871399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r>
              <a:rPr lang="en-US" altLang="x-none">
                <a:ea typeface="ＭＳ Ｐゴシック" charset="-128"/>
              </a:rPr>
              <a:t>IP addresses: how to get one?</a:t>
            </a:r>
            <a:endParaRPr lang="en-US" altLang="x-none" sz="4800">
              <a:ea typeface="ＭＳ Ｐゴシック" charset="-128"/>
            </a:endParaRPr>
          </a:p>
        </p:txBody>
      </p:sp>
      <p:sp>
        <p:nvSpPr>
          <p:cNvPr id="87043" name="Rectangle 3"/>
          <p:cNvSpPr>
            <a:spLocks noGrp="1" noChangeArrowheads="1"/>
          </p:cNvSpPr>
          <p:nvPr>
            <p:ph type="body" idx="1"/>
          </p:nvPr>
        </p:nvSpPr>
        <p:spPr>
          <a:xfrm>
            <a:off x="2035175" y="1508125"/>
            <a:ext cx="8034338" cy="3359150"/>
          </a:xfrm>
        </p:spPr>
        <p:txBody>
          <a:bodyPr>
            <a:normAutofit fontScale="92500" lnSpcReduction="20000"/>
          </a:bodyPr>
          <a:lstStyle/>
          <a:p>
            <a:pPr>
              <a:buFont typeface="Wingdings" charset="2"/>
              <a:buNone/>
            </a:pPr>
            <a:r>
              <a:rPr lang="en-US" altLang="x-none">
                <a:solidFill>
                  <a:srgbClr val="CC0000"/>
                </a:solidFill>
                <a:ea typeface="ＭＳ Ｐゴシック" charset="-128"/>
                <a:cs typeface="ＭＳ Ｐゴシック" charset="-128"/>
              </a:rPr>
              <a:t>Q:</a:t>
            </a:r>
            <a:r>
              <a:rPr lang="en-US" altLang="x-none">
                <a:ea typeface="ＭＳ Ｐゴシック" charset="-128"/>
                <a:cs typeface="ＭＳ Ｐゴシック" charset="-128"/>
              </a:rPr>
              <a:t> How does a </a:t>
            </a:r>
            <a:r>
              <a:rPr lang="en-US" altLang="x-none" i="1">
                <a:ea typeface="ＭＳ Ｐゴシック" charset="-128"/>
                <a:cs typeface="ＭＳ Ｐゴシック" charset="-128"/>
              </a:rPr>
              <a:t>host</a:t>
            </a:r>
            <a:r>
              <a:rPr lang="en-US" altLang="x-none">
                <a:ea typeface="ＭＳ Ｐゴシック" charset="-128"/>
                <a:cs typeface="ＭＳ Ｐゴシック" charset="-128"/>
              </a:rPr>
              <a:t> get IP address?</a:t>
            </a:r>
          </a:p>
          <a:p>
            <a:pPr>
              <a:buFont typeface="Wingdings" charset="2"/>
              <a:buNone/>
            </a:pPr>
            <a:endParaRPr lang="en-US" altLang="x-none">
              <a:ea typeface="ＭＳ Ｐゴシック" charset="-128"/>
              <a:cs typeface="ＭＳ Ｐゴシック" charset="-128"/>
            </a:endParaRPr>
          </a:p>
          <a:p>
            <a:r>
              <a:rPr lang="en-US" altLang="x-none">
                <a:ea typeface="ＭＳ Ｐゴシック" charset="-128"/>
                <a:cs typeface="ＭＳ Ｐゴシック" charset="-128"/>
              </a:rPr>
              <a:t>hard-coded by system admin in a file</a:t>
            </a:r>
          </a:p>
          <a:p>
            <a:pPr lvl="1"/>
            <a:r>
              <a:rPr lang="en-US" altLang="x-none">
                <a:latin typeface="Gill Sans MT" charset="0"/>
                <a:ea typeface="ＭＳ Ｐゴシック" charset="-128"/>
              </a:rPr>
              <a:t>Windows: control-panel-&gt;network-&gt;configuration-&gt;tcp/ip-&gt;properties</a:t>
            </a:r>
          </a:p>
          <a:p>
            <a:pPr lvl="1"/>
            <a:r>
              <a:rPr lang="en-US" altLang="x-none">
                <a:latin typeface="Gill Sans MT" charset="0"/>
                <a:ea typeface="ＭＳ Ｐゴシック" charset="-128"/>
              </a:rPr>
              <a:t>UNIX: /etc/rc.config</a:t>
            </a:r>
          </a:p>
          <a:p>
            <a:r>
              <a:rPr lang="en-US" altLang="x-none">
                <a:solidFill>
                  <a:srgbClr val="CC0000"/>
                </a:solidFill>
                <a:ea typeface="ＭＳ Ｐゴシック" charset="-128"/>
                <a:cs typeface="ＭＳ Ｐゴシック" charset="-128"/>
              </a:rPr>
              <a:t>DHCP:</a:t>
            </a:r>
            <a:r>
              <a:rPr lang="en-US" altLang="x-none">
                <a:ea typeface="ＭＳ Ｐゴシック" charset="-128"/>
                <a:cs typeface="ＭＳ Ｐゴシック" charset="-128"/>
              </a:rPr>
              <a:t> </a:t>
            </a:r>
            <a:r>
              <a:rPr lang="en-US" altLang="x-none">
                <a:solidFill>
                  <a:srgbClr val="CC0000"/>
                </a:solidFill>
                <a:ea typeface="ＭＳ Ｐゴシック" charset="-128"/>
                <a:cs typeface="ＭＳ Ｐゴシック" charset="-128"/>
              </a:rPr>
              <a:t>D</a:t>
            </a:r>
            <a:r>
              <a:rPr lang="en-US" altLang="x-none">
                <a:ea typeface="ＭＳ Ｐゴシック" charset="-128"/>
                <a:cs typeface="ＭＳ Ｐゴシック" charset="-128"/>
              </a:rPr>
              <a:t>ynamic </a:t>
            </a:r>
            <a:r>
              <a:rPr lang="en-US" altLang="x-none">
                <a:solidFill>
                  <a:srgbClr val="CC0000"/>
                </a:solidFill>
                <a:ea typeface="ＭＳ Ｐゴシック" charset="-128"/>
                <a:cs typeface="ＭＳ Ｐゴシック" charset="-128"/>
              </a:rPr>
              <a:t>H</a:t>
            </a:r>
            <a:r>
              <a:rPr lang="en-US" altLang="x-none">
                <a:ea typeface="ＭＳ Ｐゴシック" charset="-128"/>
                <a:cs typeface="ＭＳ Ｐゴシック" charset="-128"/>
              </a:rPr>
              <a:t>ost </a:t>
            </a:r>
            <a:r>
              <a:rPr lang="en-US" altLang="x-none">
                <a:solidFill>
                  <a:srgbClr val="CC0000"/>
                </a:solidFill>
                <a:ea typeface="ＭＳ Ｐゴシック" charset="-128"/>
                <a:cs typeface="ＭＳ Ｐゴシック" charset="-128"/>
              </a:rPr>
              <a:t>C</a:t>
            </a:r>
            <a:r>
              <a:rPr lang="en-US" altLang="x-none">
                <a:ea typeface="ＭＳ Ｐゴシック" charset="-128"/>
                <a:cs typeface="ＭＳ Ｐゴシック" charset="-128"/>
              </a:rPr>
              <a:t>onfiguration </a:t>
            </a:r>
            <a:r>
              <a:rPr lang="en-US" altLang="x-none">
                <a:solidFill>
                  <a:srgbClr val="CC0000"/>
                </a:solidFill>
                <a:ea typeface="ＭＳ Ｐゴシック" charset="-128"/>
                <a:cs typeface="ＭＳ Ｐゴシック" charset="-128"/>
              </a:rPr>
              <a:t>P</a:t>
            </a:r>
            <a:r>
              <a:rPr lang="en-US" altLang="x-none">
                <a:ea typeface="ＭＳ Ｐゴシック" charset="-128"/>
                <a:cs typeface="ＭＳ Ｐゴシック" charset="-128"/>
              </a:rPr>
              <a:t>rotocol: dynamically get address from as server</a:t>
            </a:r>
          </a:p>
          <a:p>
            <a:pPr lvl="1"/>
            <a:r>
              <a:rPr lang="ja-JP" altLang="en-US">
                <a:latin typeface="Gill Sans MT" charset="0"/>
                <a:ea typeface="ＭＳ Ｐゴシック" charset="-128"/>
              </a:rPr>
              <a:t>“</a:t>
            </a:r>
            <a:r>
              <a:rPr lang="en-US" altLang="ja-JP">
                <a:latin typeface="Gill Sans MT" charset="0"/>
                <a:ea typeface="ＭＳ Ｐゴシック" charset="-128"/>
              </a:rPr>
              <a:t>plug-and-play</a:t>
            </a:r>
            <a:r>
              <a:rPr lang="ja-JP" altLang="en-US" sz="2800">
                <a:latin typeface="Gill Sans MT" charset="0"/>
                <a:ea typeface="ＭＳ Ｐゴシック" charset="-128"/>
              </a:rPr>
              <a:t>”</a:t>
            </a:r>
            <a:r>
              <a:rPr lang="en-US" altLang="ja-JP" sz="2800">
                <a:latin typeface="Gill Sans MT" charset="0"/>
                <a:ea typeface="ＭＳ Ｐゴシック" charset="-128"/>
              </a:rPr>
              <a:t> </a:t>
            </a:r>
          </a:p>
          <a:p>
            <a:pPr>
              <a:buFont typeface="Wingdings" charset="2"/>
              <a:buNone/>
            </a:pPr>
            <a:endParaRPr lang="en-US" altLang="x-none">
              <a:ea typeface="ＭＳ Ｐゴシック" charset="-128"/>
              <a:cs typeface="ＭＳ Ｐゴシック" charset="-128"/>
            </a:endParaRPr>
          </a:p>
          <a:p>
            <a:endParaRPr lang="en-US" altLang="x-none" sz="2400">
              <a:ea typeface="ＭＳ Ｐゴシック" charset="-128"/>
              <a:cs typeface="ＭＳ Ｐゴシック" charset="-128"/>
            </a:endParaRPr>
          </a:p>
        </p:txBody>
      </p:sp>
      <p:sp>
        <p:nvSpPr>
          <p:cNvPr id="87045"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415549440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ext Box 7"/>
          <p:cNvSpPr txBox="1">
            <a:spLocks noChangeArrowheads="1"/>
          </p:cNvSpPr>
          <p:nvPr/>
        </p:nvSpPr>
        <p:spPr bwMode="auto">
          <a:xfrm>
            <a:off x="2405063" y="1270000"/>
            <a:ext cx="23415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solidFill>
                  <a:srgbClr val="CC0000"/>
                </a:solidFill>
              </a:rPr>
              <a:t>DHCP server: 223.1.2.5</a:t>
            </a:r>
          </a:p>
        </p:txBody>
      </p:sp>
      <p:sp>
        <p:nvSpPr>
          <p:cNvPr id="92162" name="Text Box 8"/>
          <p:cNvSpPr txBox="1">
            <a:spLocks noChangeArrowheads="1"/>
          </p:cNvSpPr>
          <p:nvPr/>
        </p:nvSpPr>
        <p:spPr bwMode="auto">
          <a:xfrm>
            <a:off x="7561263" y="1311275"/>
            <a:ext cx="84931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85000"/>
              </a:lnSpc>
            </a:pPr>
            <a:r>
              <a:rPr lang="en-US" altLang="x-none" sz="1600">
                <a:solidFill>
                  <a:srgbClr val="CC0000"/>
                </a:solidFill>
              </a:rPr>
              <a:t>arriving</a:t>
            </a:r>
          </a:p>
          <a:p>
            <a:pPr algn="ctr">
              <a:lnSpc>
                <a:spcPct val="85000"/>
              </a:lnSpc>
            </a:pPr>
            <a:r>
              <a:rPr lang="en-US" altLang="x-none" sz="1600">
                <a:solidFill>
                  <a:srgbClr val="CC0000"/>
                </a:solidFill>
              </a:rPr>
              <a:t> client</a:t>
            </a:r>
          </a:p>
        </p:txBody>
      </p:sp>
      <p:sp>
        <p:nvSpPr>
          <p:cNvPr id="92163" name="Line 10"/>
          <p:cNvSpPr>
            <a:spLocks noChangeShapeType="1"/>
          </p:cNvSpPr>
          <p:nvPr/>
        </p:nvSpPr>
        <p:spPr bwMode="auto">
          <a:xfrm flipH="1">
            <a:off x="3340101" y="2163764"/>
            <a:ext cx="11113" cy="4027487"/>
          </a:xfrm>
          <a:prstGeom prst="line">
            <a:avLst/>
          </a:prstGeom>
          <a:noFill/>
          <a:ln w="9525">
            <a:solidFill>
              <a:schemeClr val="bg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2164" name="Line 11"/>
          <p:cNvSpPr>
            <a:spLocks noChangeShapeType="1"/>
          </p:cNvSpPr>
          <p:nvPr/>
        </p:nvSpPr>
        <p:spPr bwMode="auto">
          <a:xfrm flipH="1">
            <a:off x="7866063" y="2239963"/>
            <a:ext cx="11112" cy="4140200"/>
          </a:xfrm>
          <a:prstGeom prst="line">
            <a:avLst/>
          </a:prstGeom>
          <a:noFill/>
          <a:ln w="9525">
            <a:solidFill>
              <a:schemeClr val="bg2"/>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6" name="Group 5"/>
          <p:cNvGrpSpPr>
            <a:grpSpLocks/>
          </p:cNvGrpSpPr>
          <p:nvPr/>
        </p:nvGrpSpPr>
        <p:grpSpPr bwMode="auto">
          <a:xfrm>
            <a:off x="3384550" y="1343026"/>
            <a:ext cx="4395788" cy="1401763"/>
            <a:chOff x="1860550" y="1343025"/>
            <a:chExt cx="4395788" cy="1401763"/>
          </a:xfrm>
        </p:grpSpPr>
        <p:sp>
          <p:nvSpPr>
            <p:cNvPr id="92250" name="Line 9"/>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92251" name="Group 23"/>
            <p:cNvGrpSpPr>
              <a:grpSpLocks/>
            </p:cNvGrpSpPr>
            <p:nvPr/>
          </p:nvGrpSpPr>
          <p:grpSpPr bwMode="auto">
            <a:xfrm>
              <a:off x="3389313" y="1343025"/>
              <a:ext cx="2673350" cy="1116013"/>
              <a:chOff x="11865" y="3885"/>
              <a:chExt cx="3720" cy="1260"/>
            </a:xfrm>
          </p:grpSpPr>
          <p:sp>
            <p:nvSpPr>
              <p:cNvPr id="92252" name="Text Box 24"/>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b="1">
                    <a:solidFill>
                      <a:srgbClr val="000000"/>
                    </a:solidFill>
                  </a:rPr>
                  <a:t>DHCP discover</a:t>
                </a:r>
                <a:endParaRPr lang="en-US" altLang="x-none" sz="1200" b="1">
                  <a:solidFill>
                    <a:srgbClr val="000000"/>
                  </a:solidFill>
                  <a:latin typeface="Comic Sans MS" charset="0"/>
                </a:endParaRPr>
              </a:p>
            </p:txBody>
          </p:sp>
          <p:sp>
            <p:nvSpPr>
              <p:cNvPr id="92253" name="Text Box 25"/>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a:solidFill>
                      <a:srgbClr val="000000"/>
                    </a:solidFill>
                  </a:rPr>
                  <a:t>src : 0.0.0.0, 68     </a:t>
                </a:r>
              </a:p>
              <a:p>
                <a:pPr algn="ctr"/>
                <a:r>
                  <a:rPr lang="en-US" altLang="x-none" sz="1200">
                    <a:solidFill>
                      <a:srgbClr val="000000"/>
                    </a:solidFill>
                  </a:rPr>
                  <a:t>dest.: 255.255.255.255,67</a:t>
                </a:r>
              </a:p>
              <a:p>
                <a:pPr algn="ctr"/>
                <a:r>
                  <a:rPr lang="en-US" altLang="x-none" sz="1200">
                    <a:solidFill>
                      <a:srgbClr val="000000"/>
                    </a:solidFill>
                  </a:rPr>
                  <a:t>yiaddr:    0.0.0.0</a:t>
                </a:r>
              </a:p>
              <a:p>
                <a:pPr algn="ctr"/>
                <a:r>
                  <a:rPr lang="en-US" altLang="x-none" sz="1200">
                    <a:solidFill>
                      <a:srgbClr val="000000"/>
                    </a:solidFill>
                  </a:rPr>
                  <a:t>transaction ID: 654</a:t>
                </a:r>
                <a:endParaRPr lang="en-US" altLang="x-none" sz="1600">
                  <a:solidFill>
                    <a:srgbClr val="000000"/>
                  </a:solidFill>
                  <a:latin typeface="Comic Sans MS" charset="0"/>
                </a:endParaRPr>
              </a:p>
            </p:txBody>
          </p:sp>
        </p:grpSp>
      </p:grpSp>
      <p:sp>
        <p:nvSpPr>
          <p:cNvPr id="34825" name="Line 26"/>
          <p:cNvSpPr>
            <a:spLocks noChangeShapeType="1"/>
          </p:cNvSpPr>
          <p:nvPr/>
        </p:nvSpPr>
        <p:spPr bwMode="auto">
          <a:xfrm>
            <a:off x="3427414" y="3194051"/>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7" name="Group 6"/>
          <p:cNvGrpSpPr>
            <a:grpSpLocks/>
          </p:cNvGrpSpPr>
          <p:nvPr/>
        </p:nvGrpSpPr>
        <p:grpSpPr bwMode="auto">
          <a:xfrm>
            <a:off x="5086350" y="2579688"/>
            <a:ext cx="2520950" cy="1217612"/>
            <a:chOff x="3562350" y="2579688"/>
            <a:chExt cx="2520950" cy="1217612"/>
          </a:xfrm>
        </p:grpSpPr>
        <p:sp>
          <p:nvSpPr>
            <p:cNvPr id="92248" name="Text Box 27"/>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b="1">
                  <a:solidFill>
                    <a:srgbClr val="000000"/>
                  </a:solidFill>
                </a:rPr>
                <a:t>DHCP offer</a:t>
              </a:r>
              <a:endParaRPr lang="en-US" altLang="x-none" sz="1600">
                <a:solidFill>
                  <a:srgbClr val="000000"/>
                </a:solidFill>
                <a:latin typeface="Comic Sans MS" charset="0"/>
              </a:endParaRPr>
            </a:p>
          </p:txBody>
        </p:sp>
        <p:sp>
          <p:nvSpPr>
            <p:cNvPr id="92249" name="Text Box 28"/>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a:solidFill>
                    <a:srgbClr val="000000"/>
                  </a:solidFill>
                </a:rPr>
                <a:t>src: 223.1.2.5, 67      </a:t>
              </a:r>
            </a:p>
            <a:p>
              <a:pPr algn="ctr"/>
              <a:r>
                <a:rPr lang="en-US" altLang="x-none" sz="1200">
                  <a:solidFill>
                    <a:srgbClr val="000000"/>
                  </a:solidFill>
                </a:rPr>
                <a:t>dest:  255.255.255.255, 68</a:t>
              </a:r>
            </a:p>
            <a:p>
              <a:pPr algn="ctr"/>
              <a:r>
                <a:rPr lang="en-US" altLang="x-none" sz="1200">
                  <a:solidFill>
                    <a:srgbClr val="000000"/>
                  </a:solidFill>
                </a:rPr>
                <a:t>yiaddrr: 223.1.2.4</a:t>
              </a:r>
            </a:p>
            <a:p>
              <a:pPr algn="ctr"/>
              <a:r>
                <a:rPr lang="en-US" altLang="x-none" sz="1200">
                  <a:solidFill>
                    <a:srgbClr val="000000"/>
                  </a:solidFill>
                </a:rPr>
                <a:t>transaction ID: 654</a:t>
              </a:r>
            </a:p>
            <a:p>
              <a:pPr algn="ctr"/>
              <a:r>
                <a:rPr lang="en-US" altLang="x-none" sz="1200">
                  <a:solidFill>
                    <a:srgbClr val="000000"/>
                  </a:solidFill>
                </a:rPr>
                <a:t>lifetime: 3600 secs</a:t>
              </a:r>
              <a:endParaRPr lang="en-US" altLang="x-none" sz="800">
                <a:solidFill>
                  <a:srgbClr val="000000"/>
                </a:solidFill>
                <a:latin typeface="Comic Sans MS" charset="0"/>
              </a:endParaRPr>
            </a:p>
          </p:txBody>
        </p:sp>
      </p:grpSp>
      <p:sp>
        <p:nvSpPr>
          <p:cNvPr id="34828" name="Line 29"/>
          <p:cNvSpPr>
            <a:spLocks noChangeShapeType="1"/>
          </p:cNvSpPr>
          <p:nvPr/>
        </p:nvSpPr>
        <p:spPr bwMode="auto">
          <a:xfrm flipH="1">
            <a:off x="3319464" y="4422776"/>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8" name="Group 7"/>
          <p:cNvGrpSpPr>
            <a:grpSpLocks/>
          </p:cNvGrpSpPr>
          <p:nvPr/>
        </p:nvGrpSpPr>
        <p:grpSpPr bwMode="auto">
          <a:xfrm>
            <a:off x="3490913" y="3765551"/>
            <a:ext cx="2887662" cy="1260475"/>
            <a:chOff x="1966913" y="3765550"/>
            <a:chExt cx="2887662" cy="1260475"/>
          </a:xfrm>
        </p:grpSpPr>
        <p:sp>
          <p:nvSpPr>
            <p:cNvPr id="92246" name="Text Box 30"/>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b="1">
                  <a:solidFill>
                    <a:srgbClr val="000000"/>
                  </a:solidFill>
                </a:rPr>
                <a:t>DHCP request</a:t>
              </a:r>
              <a:endParaRPr lang="en-US" altLang="x-none" sz="1600">
                <a:solidFill>
                  <a:srgbClr val="000000"/>
                </a:solidFill>
                <a:latin typeface="Comic Sans MS" charset="0"/>
              </a:endParaRPr>
            </a:p>
          </p:txBody>
        </p:sp>
        <p:sp>
          <p:nvSpPr>
            <p:cNvPr id="92247" name="Text Box 31"/>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a:solidFill>
                    <a:srgbClr val="000000"/>
                  </a:solidFill>
                </a:rPr>
                <a:t>src:  0.0.0.0, 68     </a:t>
              </a:r>
            </a:p>
            <a:p>
              <a:pPr algn="ctr"/>
              <a:r>
                <a:rPr lang="en-US" altLang="x-none" sz="1200">
                  <a:solidFill>
                    <a:srgbClr val="000000"/>
                  </a:solidFill>
                </a:rPr>
                <a:t>dest::  255.255.255.255, 67</a:t>
              </a:r>
            </a:p>
            <a:p>
              <a:pPr algn="ctr"/>
              <a:r>
                <a:rPr lang="en-US" altLang="x-none" sz="1200">
                  <a:solidFill>
                    <a:srgbClr val="000000"/>
                  </a:solidFill>
                </a:rPr>
                <a:t>yiaddrr: 223.1.2.4</a:t>
              </a:r>
            </a:p>
            <a:p>
              <a:pPr algn="ctr"/>
              <a:r>
                <a:rPr lang="en-US" altLang="x-none" sz="1200">
                  <a:solidFill>
                    <a:srgbClr val="000000"/>
                  </a:solidFill>
                </a:rPr>
                <a:t>transaction ID: 655</a:t>
              </a:r>
            </a:p>
            <a:p>
              <a:pPr algn="ctr"/>
              <a:r>
                <a:rPr lang="en-US" altLang="x-none" sz="1200">
                  <a:solidFill>
                    <a:srgbClr val="000000"/>
                  </a:solidFill>
                </a:rPr>
                <a:t>lifetime: 3600 secs</a:t>
              </a:r>
              <a:endParaRPr lang="en-US" altLang="x-none" sz="1600">
                <a:solidFill>
                  <a:srgbClr val="000000"/>
                </a:solidFill>
                <a:latin typeface="Comic Sans MS" charset="0"/>
              </a:endParaRPr>
            </a:p>
          </p:txBody>
        </p:sp>
      </p:grpSp>
      <p:sp>
        <p:nvSpPr>
          <p:cNvPr id="34831" name="Line 32"/>
          <p:cNvSpPr>
            <a:spLocks noChangeShapeType="1"/>
          </p:cNvSpPr>
          <p:nvPr/>
        </p:nvSpPr>
        <p:spPr bwMode="auto">
          <a:xfrm>
            <a:off x="3405189" y="5453063"/>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9" name="Group 8"/>
          <p:cNvGrpSpPr>
            <a:grpSpLocks/>
          </p:cNvGrpSpPr>
          <p:nvPr/>
        </p:nvGrpSpPr>
        <p:grpSpPr bwMode="auto">
          <a:xfrm>
            <a:off x="5043489" y="5168900"/>
            <a:ext cx="2509837" cy="1271588"/>
            <a:chOff x="3519488" y="5168900"/>
            <a:chExt cx="2509837" cy="1271588"/>
          </a:xfrm>
        </p:grpSpPr>
        <p:sp>
          <p:nvSpPr>
            <p:cNvPr id="92244" name="Text Box 33"/>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b="1">
                  <a:solidFill>
                    <a:srgbClr val="000000"/>
                  </a:solidFill>
                </a:rPr>
                <a:t>DHCP ACK</a:t>
              </a:r>
              <a:endParaRPr lang="en-US" altLang="x-none" sz="1600">
                <a:solidFill>
                  <a:srgbClr val="000000"/>
                </a:solidFill>
                <a:latin typeface="Comic Sans MS" charset="0"/>
              </a:endParaRPr>
            </a:p>
          </p:txBody>
        </p:sp>
        <p:sp>
          <p:nvSpPr>
            <p:cNvPr id="92245" name="Text Box 34"/>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200">
                  <a:solidFill>
                    <a:srgbClr val="000000"/>
                  </a:solidFill>
                </a:rPr>
                <a:t>src: 223.1.2.5, 67      </a:t>
              </a:r>
            </a:p>
            <a:p>
              <a:pPr algn="ctr"/>
              <a:r>
                <a:rPr lang="en-US" altLang="x-none" sz="1200">
                  <a:solidFill>
                    <a:srgbClr val="000000"/>
                  </a:solidFill>
                </a:rPr>
                <a:t>dest:  255.255.255.255, 68</a:t>
              </a:r>
            </a:p>
            <a:p>
              <a:pPr algn="ctr"/>
              <a:r>
                <a:rPr lang="en-US" altLang="x-none" sz="1200">
                  <a:solidFill>
                    <a:srgbClr val="000000"/>
                  </a:solidFill>
                </a:rPr>
                <a:t>yiaddrr: 223.1.2.4</a:t>
              </a:r>
            </a:p>
            <a:p>
              <a:pPr algn="ctr"/>
              <a:r>
                <a:rPr lang="en-US" altLang="x-none" sz="1200">
                  <a:solidFill>
                    <a:srgbClr val="000000"/>
                  </a:solidFill>
                </a:rPr>
                <a:t>transaction ID: 655</a:t>
              </a:r>
            </a:p>
            <a:p>
              <a:pPr algn="ctr"/>
              <a:r>
                <a:rPr lang="en-US" altLang="x-none" sz="1200">
                  <a:solidFill>
                    <a:srgbClr val="000000"/>
                  </a:solidFill>
                </a:rPr>
                <a:t>lifetime: 3600 secs</a:t>
              </a:r>
              <a:endParaRPr lang="en-US" altLang="x-none" sz="1000">
                <a:solidFill>
                  <a:srgbClr val="000000"/>
                </a:solidFill>
                <a:latin typeface="Comic Sans MS" charset="0"/>
              </a:endParaRPr>
            </a:p>
          </p:txBody>
        </p:sp>
      </p:grpSp>
      <p:grpSp>
        <p:nvGrpSpPr>
          <p:cNvPr id="92172" name="Group 36"/>
          <p:cNvGrpSpPr>
            <a:grpSpLocks/>
          </p:cNvGrpSpPr>
          <p:nvPr/>
        </p:nvGrpSpPr>
        <p:grpSpPr bwMode="auto">
          <a:xfrm>
            <a:off x="7818439" y="1781176"/>
            <a:ext cx="784225" cy="549275"/>
            <a:chOff x="4420" y="878"/>
            <a:chExt cx="614" cy="458"/>
          </a:xfrm>
        </p:grpSpPr>
        <p:pic>
          <p:nvPicPr>
            <p:cNvPr id="92222" name="Picture 37" descr="laptop_keyboar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23" name="Freeform 38"/>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2224" name="Picture 39" descr="scre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25" name="Freeform 40"/>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26" name="Freeform 41"/>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27" name="Freeform 42"/>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28" name="Freeform 43"/>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29" name="Freeform 44"/>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0" name="Freeform 45"/>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2231" name="Group 46"/>
            <p:cNvGrpSpPr>
              <a:grpSpLocks/>
            </p:cNvGrpSpPr>
            <p:nvPr/>
          </p:nvGrpSpPr>
          <p:grpSpPr bwMode="auto">
            <a:xfrm>
              <a:off x="4584" y="1203"/>
              <a:ext cx="119" cy="53"/>
              <a:chOff x="1740" y="2642"/>
              <a:chExt cx="752" cy="327"/>
            </a:xfrm>
          </p:grpSpPr>
          <p:sp>
            <p:nvSpPr>
              <p:cNvPr id="92238" name="Freeform 47"/>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9" name="Freeform 48"/>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40" name="Freeform 49"/>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41" name="Freeform 50"/>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42" name="Freeform 51"/>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43" name="Freeform 52"/>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232" name="Freeform 53"/>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3" name="Freeform 54"/>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4" name="Freeform 55"/>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5" name="Freeform 56"/>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6" name="Freeform 57"/>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37" name="Freeform 58"/>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2173" name="Group 60"/>
          <p:cNvGrpSpPr>
            <a:grpSpLocks/>
          </p:cNvGrpSpPr>
          <p:nvPr/>
        </p:nvGrpSpPr>
        <p:grpSpPr bwMode="auto">
          <a:xfrm>
            <a:off x="3241676" y="1590676"/>
            <a:ext cx="334963" cy="536575"/>
            <a:chOff x="4140" y="429"/>
            <a:chExt cx="1425" cy="2396"/>
          </a:xfrm>
        </p:grpSpPr>
        <p:sp>
          <p:nvSpPr>
            <p:cNvPr id="92190" name="Freeform 61"/>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91" name="Rectangle 62"/>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192" name="Freeform 63"/>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93" name="Freeform 64"/>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194" name="Rectangle 65"/>
            <p:cNvSpPr>
              <a:spLocks noChangeArrowheads="1"/>
            </p:cNvSpPr>
            <p:nvPr/>
          </p:nvSpPr>
          <p:spPr bwMode="auto">
            <a:xfrm>
              <a:off x="4214" y="691"/>
              <a:ext cx="594"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nvGrpSpPr>
            <p:cNvPr id="92195" name="Group 66"/>
            <p:cNvGrpSpPr>
              <a:grpSpLocks/>
            </p:cNvGrpSpPr>
            <p:nvPr/>
          </p:nvGrpSpPr>
          <p:grpSpPr bwMode="auto">
            <a:xfrm>
              <a:off x="4749" y="668"/>
              <a:ext cx="581" cy="145"/>
              <a:chOff x="614" y="2568"/>
              <a:chExt cx="725" cy="139"/>
            </a:xfrm>
          </p:grpSpPr>
          <p:sp>
            <p:nvSpPr>
              <p:cNvPr id="92220" name="AutoShape 67"/>
              <p:cNvSpPr>
                <a:spLocks noChangeArrowheads="1"/>
              </p:cNvSpPr>
              <p:nvPr/>
            </p:nvSpPr>
            <p:spPr bwMode="auto">
              <a:xfrm>
                <a:off x="613" y="2570"/>
                <a:ext cx="725" cy="136"/>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21" name="AutoShape 68"/>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sp>
          <p:nvSpPr>
            <p:cNvPr id="92196" name="Rectangle 69"/>
            <p:cNvSpPr>
              <a:spLocks noChangeArrowheads="1"/>
            </p:cNvSpPr>
            <p:nvPr/>
          </p:nvSpPr>
          <p:spPr bwMode="auto">
            <a:xfrm>
              <a:off x="4221" y="1017"/>
              <a:ext cx="60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nvGrpSpPr>
            <p:cNvPr id="92197" name="Group 70"/>
            <p:cNvGrpSpPr>
              <a:grpSpLocks/>
            </p:cNvGrpSpPr>
            <p:nvPr/>
          </p:nvGrpSpPr>
          <p:grpSpPr bwMode="auto">
            <a:xfrm>
              <a:off x="4747" y="994"/>
              <a:ext cx="581" cy="134"/>
              <a:chOff x="614" y="2568"/>
              <a:chExt cx="725" cy="139"/>
            </a:xfrm>
          </p:grpSpPr>
          <p:sp>
            <p:nvSpPr>
              <p:cNvPr id="92218" name="AutoShape 71"/>
              <p:cNvSpPr>
                <a:spLocks noChangeArrowheads="1"/>
              </p:cNvSpPr>
              <p:nvPr/>
            </p:nvSpPr>
            <p:spPr bwMode="auto">
              <a:xfrm>
                <a:off x="615" y="2570"/>
                <a:ext cx="725"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19" name="AutoShape 72"/>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sp>
          <p:nvSpPr>
            <p:cNvPr id="92198" name="Rectangle 73"/>
            <p:cNvSpPr>
              <a:spLocks noChangeArrowheads="1"/>
            </p:cNvSpPr>
            <p:nvPr/>
          </p:nvSpPr>
          <p:spPr bwMode="auto">
            <a:xfrm>
              <a:off x="4214" y="1358"/>
              <a:ext cx="60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199" name="Rectangle 74"/>
            <p:cNvSpPr>
              <a:spLocks noChangeArrowheads="1"/>
            </p:cNvSpPr>
            <p:nvPr/>
          </p:nvSpPr>
          <p:spPr bwMode="auto">
            <a:xfrm>
              <a:off x="4228" y="1655"/>
              <a:ext cx="594"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nvGrpSpPr>
            <p:cNvPr id="92200" name="Group 75"/>
            <p:cNvGrpSpPr>
              <a:grpSpLocks/>
            </p:cNvGrpSpPr>
            <p:nvPr/>
          </p:nvGrpSpPr>
          <p:grpSpPr bwMode="auto">
            <a:xfrm>
              <a:off x="4735" y="1627"/>
              <a:ext cx="582" cy="151"/>
              <a:chOff x="614" y="2568"/>
              <a:chExt cx="725" cy="139"/>
            </a:xfrm>
          </p:grpSpPr>
          <p:sp>
            <p:nvSpPr>
              <p:cNvPr id="92216" name="AutoShape 76"/>
              <p:cNvSpPr>
                <a:spLocks noChangeArrowheads="1"/>
              </p:cNvSpPr>
              <p:nvPr/>
            </p:nvSpPr>
            <p:spPr bwMode="auto">
              <a:xfrm>
                <a:off x="613" y="2568"/>
                <a:ext cx="724"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17" name="AutoShape 77"/>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sp>
          <p:nvSpPr>
            <p:cNvPr id="92201" name="Freeform 78"/>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2202" name="Group 79"/>
            <p:cNvGrpSpPr>
              <a:grpSpLocks/>
            </p:cNvGrpSpPr>
            <p:nvPr/>
          </p:nvGrpSpPr>
          <p:grpSpPr bwMode="auto">
            <a:xfrm>
              <a:off x="4739" y="1327"/>
              <a:ext cx="582" cy="139"/>
              <a:chOff x="614" y="2568"/>
              <a:chExt cx="725" cy="139"/>
            </a:xfrm>
          </p:grpSpPr>
          <p:sp>
            <p:nvSpPr>
              <p:cNvPr id="92214" name="AutoShape 80"/>
              <p:cNvSpPr>
                <a:spLocks noChangeArrowheads="1"/>
              </p:cNvSpPr>
              <p:nvPr/>
            </p:nvSpPr>
            <p:spPr bwMode="auto">
              <a:xfrm>
                <a:off x="617" y="2570"/>
                <a:ext cx="724" cy="135"/>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15" name="AutoShape 81"/>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sp>
          <p:nvSpPr>
            <p:cNvPr id="92203" name="Rectangle 82"/>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04" name="Freeform 83"/>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05" name="Freeform 84"/>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06" name="Oval 85"/>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07" name="Freeform 86"/>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208" name="AutoShape 87"/>
            <p:cNvSpPr>
              <a:spLocks noChangeArrowheads="1"/>
            </p:cNvSpPr>
            <p:nvPr/>
          </p:nvSpPr>
          <p:spPr bwMode="auto">
            <a:xfrm>
              <a:off x="4140" y="2676"/>
              <a:ext cx="1202" cy="149"/>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09" name="AutoShape 88"/>
            <p:cNvSpPr>
              <a:spLocks noChangeArrowheads="1"/>
            </p:cNvSpPr>
            <p:nvPr/>
          </p:nvSpPr>
          <p:spPr bwMode="auto">
            <a:xfrm>
              <a:off x="4208" y="2712"/>
              <a:ext cx="106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10" name="Oval 89"/>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11" name="Oval 90"/>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x-none" altLang="x-none" sz="1600">
                <a:solidFill>
                  <a:srgbClr val="FF0000"/>
                </a:solidFill>
                <a:latin typeface="Tahoma" charset="0"/>
              </a:endParaRPr>
            </a:p>
          </p:txBody>
        </p:sp>
        <p:sp>
          <p:nvSpPr>
            <p:cNvPr id="92212" name="Oval 91"/>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213" name="Rectangle 92"/>
            <p:cNvSpPr>
              <a:spLocks noChangeArrowheads="1"/>
            </p:cNvSpPr>
            <p:nvPr/>
          </p:nvSpPr>
          <p:spPr bwMode="auto">
            <a:xfrm>
              <a:off x="5065" y="1833"/>
              <a:ext cx="81" cy="766"/>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grpSp>
      <p:sp>
        <p:nvSpPr>
          <p:cNvPr id="47125" name="Rectangle 94"/>
          <p:cNvSpPr>
            <a:spLocks noGrp="1" noChangeArrowheads="1"/>
          </p:cNvSpPr>
          <p:nvPr>
            <p:ph type="title"/>
          </p:nvPr>
        </p:nvSpPr>
        <p:spPr>
          <a:xfrm>
            <a:off x="1962151" y="255589"/>
            <a:ext cx="6824663" cy="898525"/>
          </a:xfr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r>
              <a:rPr lang="en-US">
                <a:cs typeface="+mj-cs"/>
              </a:rPr>
              <a:t>DHCP client-server scenario</a:t>
            </a:r>
          </a:p>
        </p:txBody>
      </p:sp>
      <p:pic>
        <p:nvPicPr>
          <p:cNvPr id="92175" name="Picture 95" descr="underline_bas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8351" y="931864"/>
            <a:ext cx="6399213"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p:cNvGrpSpPr>
            <a:grpSpLocks/>
          </p:cNvGrpSpPr>
          <p:nvPr/>
        </p:nvGrpSpPr>
        <p:grpSpPr bwMode="auto">
          <a:xfrm>
            <a:off x="5029200" y="1663701"/>
            <a:ext cx="2540000" cy="733425"/>
            <a:chOff x="7333085" y="2736938"/>
            <a:chExt cx="2539755" cy="733428"/>
          </a:xfrm>
        </p:grpSpPr>
        <p:sp>
          <p:nvSpPr>
            <p:cNvPr id="92188" name="Rectangle 2"/>
            <p:cNvSpPr>
              <a:spLocks noChangeArrowheads="1"/>
            </p:cNvSpPr>
            <p:nvPr/>
          </p:nvSpPr>
          <p:spPr bwMode="auto">
            <a:xfrm>
              <a:off x="7333085"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189" name="TextBox 1"/>
            <p:cNvSpPr txBox="1">
              <a:spLocks noChangeArrowheads="1"/>
            </p:cNvSpPr>
            <p:nvPr/>
          </p:nvSpPr>
          <p:spPr bwMode="auto">
            <a:xfrm>
              <a:off x="7344917"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solidFill>
                    <a:srgbClr val="FF0000"/>
                  </a:solidFill>
                  <a:latin typeface="Tahoma" charset="0"/>
                </a:rPr>
                <a:t>Broadcast: is there a DHCP server out there?</a:t>
              </a:r>
            </a:p>
          </p:txBody>
        </p:sp>
      </p:grpSp>
      <p:grpSp>
        <p:nvGrpSpPr>
          <p:cNvPr id="10" name="Group 9"/>
          <p:cNvGrpSpPr>
            <a:grpSpLocks/>
          </p:cNvGrpSpPr>
          <p:nvPr/>
        </p:nvGrpSpPr>
        <p:grpSpPr bwMode="auto">
          <a:xfrm>
            <a:off x="5194300" y="2871789"/>
            <a:ext cx="2528888" cy="884237"/>
            <a:chOff x="9144000" y="3229217"/>
            <a:chExt cx="2527923" cy="885135"/>
          </a:xfrm>
        </p:grpSpPr>
        <p:sp>
          <p:nvSpPr>
            <p:cNvPr id="92186" name="Rectangle 87"/>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187" name="TextBox 88"/>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solidFill>
                    <a:srgbClr val="FF0000"/>
                  </a:solidFill>
                  <a:latin typeface="Tahoma" charset="0"/>
                </a:rPr>
                <a:t>Broadcast: I</a:t>
              </a:r>
              <a:r>
                <a:rPr lang="en-US" altLang="en-US" sz="1600">
                  <a:solidFill>
                    <a:srgbClr val="FF0000"/>
                  </a:solidFill>
                  <a:latin typeface="Tahoma" charset="0"/>
                </a:rPr>
                <a:t>’</a:t>
              </a:r>
              <a:r>
                <a:rPr lang="en-US" altLang="x-none" sz="1600">
                  <a:solidFill>
                    <a:srgbClr val="FF0000"/>
                  </a:solidFill>
                  <a:latin typeface="Tahoma" charset="0"/>
                </a:rPr>
                <a:t>m a DHCP server! Here</a:t>
              </a:r>
              <a:r>
                <a:rPr lang="en-US" altLang="en-US" sz="1600">
                  <a:solidFill>
                    <a:srgbClr val="FF0000"/>
                  </a:solidFill>
                  <a:latin typeface="Tahoma" charset="0"/>
                </a:rPr>
                <a:t>’</a:t>
              </a:r>
              <a:r>
                <a:rPr lang="en-US" altLang="x-none" sz="1600">
                  <a:solidFill>
                    <a:srgbClr val="FF0000"/>
                  </a:solidFill>
                  <a:latin typeface="Tahoma" charset="0"/>
                </a:rPr>
                <a:t>s an IP address you can use </a:t>
              </a:r>
            </a:p>
          </p:txBody>
        </p:sp>
      </p:grpSp>
      <p:grpSp>
        <p:nvGrpSpPr>
          <p:cNvPr id="11" name="Group 10"/>
          <p:cNvGrpSpPr>
            <a:grpSpLocks/>
          </p:cNvGrpSpPr>
          <p:nvPr/>
        </p:nvGrpSpPr>
        <p:grpSpPr bwMode="auto">
          <a:xfrm>
            <a:off x="3810000" y="4097339"/>
            <a:ext cx="2527300" cy="884237"/>
            <a:chOff x="8956574" y="4615923"/>
            <a:chExt cx="2527923" cy="885135"/>
          </a:xfrm>
        </p:grpSpPr>
        <p:sp>
          <p:nvSpPr>
            <p:cNvPr id="92184" name="Rectangle 89"/>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185" name="TextBox 90"/>
            <p:cNvSpPr txBox="1">
              <a:spLocks noChangeArrowheads="1"/>
            </p:cNvSpPr>
            <p:nvPr/>
          </p:nvSpPr>
          <p:spPr bwMode="auto">
            <a:xfrm>
              <a:off x="8956574" y="4765817"/>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solidFill>
                    <a:srgbClr val="FF0000"/>
                  </a:solidFill>
                  <a:latin typeface="Tahoma" charset="0"/>
                </a:rPr>
                <a:t>Broadcast: OK.  I</a:t>
              </a:r>
              <a:r>
                <a:rPr lang="en-US" altLang="en-US" sz="1600">
                  <a:solidFill>
                    <a:srgbClr val="FF0000"/>
                  </a:solidFill>
                  <a:latin typeface="Tahoma" charset="0"/>
                </a:rPr>
                <a:t>’</a:t>
              </a:r>
              <a:r>
                <a:rPr lang="en-US" altLang="x-none" sz="1600">
                  <a:solidFill>
                    <a:srgbClr val="FF0000"/>
                  </a:solidFill>
                  <a:latin typeface="Tahoma" charset="0"/>
                </a:rPr>
                <a:t>ll take that IP address!</a:t>
              </a:r>
            </a:p>
          </p:txBody>
        </p:sp>
      </p:grpSp>
      <p:grpSp>
        <p:nvGrpSpPr>
          <p:cNvPr id="12" name="Group 11"/>
          <p:cNvGrpSpPr>
            <a:grpSpLocks/>
          </p:cNvGrpSpPr>
          <p:nvPr/>
        </p:nvGrpSpPr>
        <p:grpSpPr bwMode="auto">
          <a:xfrm>
            <a:off x="5176839" y="5465764"/>
            <a:ext cx="2528887" cy="885825"/>
            <a:chOff x="9144000" y="5555417"/>
            <a:chExt cx="2527923" cy="885135"/>
          </a:xfrm>
        </p:grpSpPr>
        <p:sp>
          <p:nvSpPr>
            <p:cNvPr id="92182" name="Rectangle 91"/>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sz="1600">
                <a:solidFill>
                  <a:srgbClr val="000000"/>
                </a:solidFill>
                <a:latin typeface="Tahoma" charset="0"/>
              </a:endParaRPr>
            </a:p>
          </p:txBody>
        </p:sp>
        <p:sp>
          <p:nvSpPr>
            <p:cNvPr id="92183" name="TextBox 92"/>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600">
                  <a:solidFill>
                    <a:srgbClr val="FF0000"/>
                  </a:solidFill>
                  <a:latin typeface="Tahoma" charset="0"/>
                </a:rPr>
                <a:t>Broadcast: OK.  You</a:t>
              </a:r>
              <a:r>
                <a:rPr lang="en-US" altLang="en-US" sz="1600">
                  <a:solidFill>
                    <a:srgbClr val="FF0000"/>
                  </a:solidFill>
                  <a:latin typeface="Tahoma" charset="0"/>
                </a:rPr>
                <a:t>’</a:t>
              </a:r>
              <a:r>
                <a:rPr lang="en-US" altLang="x-none" sz="1600">
                  <a:solidFill>
                    <a:srgbClr val="FF0000"/>
                  </a:solidFill>
                  <a:latin typeface="Tahoma" charset="0"/>
                </a:rPr>
                <a:t>ve got that IP address!</a:t>
              </a:r>
            </a:p>
          </p:txBody>
        </p:sp>
      </p:grpSp>
      <p:sp>
        <p:nvSpPr>
          <p:cNvPr id="92181" name="Footer Placeholder 2"/>
          <p:cNvSpPr>
            <a:spLocks noGrp="1"/>
          </p:cNvSpPr>
          <p:nvPr>
            <p:ph type="ftr" sz="quarter" idx="11"/>
          </p:nvPr>
        </p:nvSpPr>
        <p:spPr>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40410524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xit" presetSubtype="0" fill="hold" nodeType="clickEffect">
                                  <p:stCondLst>
                                    <p:cond delay="0"/>
                                  </p:stCondLst>
                                  <p:childTnLst>
                                    <p:animEffect transition="out" filter="dissolve">
                                      <p:cBhvr>
                                        <p:cTn id="14" dur="500"/>
                                        <p:tgtEl>
                                          <p:spTgt spid="5"/>
                                        </p:tgtEl>
                                      </p:cBhvr>
                                    </p:animEffect>
                                    <p:set>
                                      <p:cBhvr>
                                        <p:cTn id="15" dur="1" fill="hold">
                                          <p:stCondLst>
                                            <p:cond delay="499"/>
                                          </p:stCondLst>
                                        </p:cTn>
                                        <p:tgtEl>
                                          <p:spTgt spid="5"/>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34825"/>
                                        </p:tgtEl>
                                        <p:attrNameLst>
                                          <p:attrName>style.visibility</p:attrName>
                                        </p:attrNameLst>
                                      </p:cBhvr>
                                      <p:to>
                                        <p:strVal val="visible"/>
                                      </p:to>
                                    </p:set>
                                    <p:animEffect transition="in" filter="wipe(left)">
                                      <p:cBhvr>
                                        <p:cTn id="23" dur="500"/>
                                        <p:tgtEl>
                                          <p:spTgt spid="34825"/>
                                        </p:tgtEl>
                                      </p:cBhvr>
                                    </p:animEffect>
                                  </p:childTnLst>
                                </p:cTn>
                              </p:par>
                              <p:par>
                                <p:cTn id="24" presetID="9" presetClass="entr" presetSubtype="0"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xit" presetSubtype="0" fill="hold" nodeType="clickEffect">
                                  <p:stCondLst>
                                    <p:cond delay="0"/>
                                  </p:stCondLst>
                                  <p:childTnLst>
                                    <p:animEffect transition="out" filter="dissolve">
                                      <p:cBhvr>
                                        <p:cTn id="30" dur="500"/>
                                        <p:tgtEl>
                                          <p:spTgt spid="10"/>
                                        </p:tgtEl>
                                      </p:cBhvr>
                                    </p:animEffect>
                                    <p:set>
                                      <p:cBhvr>
                                        <p:cTn id="31" dur="1" fill="hold">
                                          <p:stCondLst>
                                            <p:cond delay="499"/>
                                          </p:stCondLst>
                                        </p:cTn>
                                        <p:tgtEl>
                                          <p:spTgt spid="10"/>
                                        </p:tgtEl>
                                        <p:attrNameLst>
                                          <p:attrName>style.visibility</p:attrName>
                                        </p:attrNameLst>
                                      </p:cBhvr>
                                      <p:to>
                                        <p:strVal val="hidden"/>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right)">
                                      <p:cBhvr>
                                        <p:cTn id="36" dur="500"/>
                                        <p:tgtEl>
                                          <p:spTgt spid="8"/>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34828"/>
                                        </p:tgtEl>
                                        <p:attrNameLst>
                                          <p:attrName>style.visibility</p:attrName>
                                        </p:attrNameLst>
                                      </p:cBhvr>
                                      <p:to>
                                        <p:strVal val="visible"/>
                                      </p:to>
                                    </p:set>
                                    <p:animEffect transition="in" filter="wipe(right)">
                                      <p:cBhvr>
                                        <p:cTn id="39" dur="500"/>
                                        <p:tgtEl>
                                          <p:spTgt spid="34828"/>
                                        </p:tgtEl>
                                      </p:cBhvr>
                                    </p:animEffect>
                                  </p:childTnLst>
                                </p:cTn>
                              </p:par>
                              <p:par>
                                <p:cTn id="40" presetID="9"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xit" presetSubtype="0" fill="hold" nodeType="clickEffect">
                                  <p:stCondLst>
                                    <p:cond delay="0"/>
                                  </p:stCondLst>
                                  <p:childTnLst>
                                    <p:animEffect transition="out" filter="dissolve">
                                      <p:cBhvr>
                                        <p:cTn id="46" dur="500"/>
                                        <p:tgtEl>
                                          <p:spTgt spid="11"/>
                                        </p:tgtEl>
                                      </p:cBhvr>
                                    </p:animEffect>
                                    <p:set>
                                      <p:cBhvr>
                                        <p:cTn id="47" dur="1" fill="hold">
                                          <p:stCondLst>
                                            <p:cond delay="499"/>
                                          </p:stCondLst>
                                        </p:cTn>
                                        <p:tgtEl>
                                          <p:spTgt spid="11"/>
                                        </p:tgtEl>
                                        <p:attrNameLst>
                                          <p:attrName>style.visibility</p:attrName>
                                        </p:attrNameLst>
                                      </p:cBhvr>
                                      <p:to>
                                        <p:strVal val="hidden"/>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8" fill="hold" nodeType="click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left)">
                                      <p:cBhvr>
                                        <p:cTn id="52" dur="500"/>
                                        <p:tgtEl>
                                          <p:spTgt spid="9"/>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4831"/>
                                        </p:tgtEl>
                                        <p:attrNameLst>
                                          <p:attrName>style.visibility</p:attrName>
                                        </p:attrNameLst>
                                      </p:cBhvr>
                                      <p:to>
                                        <p:strVal val="visible"/>
                                      </p:to>
                                    </p:set>
                                    <p:animEffect transition="in" filter="wipe(left)">
                                      <p:cBhvr>
                                        <p:cTn id="55" dur="500"/>
                                        <p:tgtEl>
                                          <p:spTgt spid="34831"/>
                                        </p:tgtEl>
                                      </p:cBhvr>
                                    </p:animEffect>
                                  </p:childTnLst>
                                </p:cTn>
                              </p:par>
                              <p:par>
                                <p:cTn id="56" presetID="9" presetClass="entr" presetSubtype="0" fill="hold"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dissolve">
                                      <p:cBhvr>
                                        <p:cTn id="58" dur="500"/>
                                        <p:tgtEl>
                                          <p:spTgt spid="1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xit" presetSubtype="0" fill="hold" nodeType="clickEffect">
                                  <p:stCondLst>
                                    <p:cond delay="0"/>
                                  </p:stCondLst>
                                  <p:childTnLst>
                                    <p:animEffect transition="out" filter="dissolve">
                                      <p:cBhvr>
                                        <p:cTn id="62" dur="500"/>
                                        <p:tgtEl>
                                          <p:spTgt spid="12"/>
                                        </p:tgtEl>
                                      </p:cBhvr>
                                    </p:animEffect>
                                    <p:set>
                                      <p:cBhvr>
                                        <p:cTn id="63"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5" grpId="0" animBg="1"/>
      <p:bldP spid="34828" grpId="0" animBg="1"/>
      <p:bldP spid="34831"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Freeform 139"/>
          <p:cNvSpPr>
            <a:spLocks/>
          </p:cNvSpPr>
          <p:nvPr/>
        </p:nvSpPr>
        <p:spPr bwMode="auto">
          <a:xfrm>
            <a:off x="1703388" y="3651251"/>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474" name="Freeform 29"/>
          <p:cNvSpPr>
            <a:spLocks/>
          </p:cNvSpPr>
          <p:nvPr/>
        </p:nvSpPr>
        <p:spPr bwMode="auto">
          <a:xfrm>
            <a:off x="5992813" y="2922588"/>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475" name="Line 32"/>
          <p:cNvSpPr>
            <a:spLocks noChangeShapeType="1"/>
          </p:cNvSpPr>
          <p:nvPr/>
        </p:nvSpPr>
        <p:spPr bwMode="auto">
          <a:xfrm>
            <a:off x="6107114" y="4244975"/>
            <a:ext cx="6048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476" name="Line 34"/>
          <p:cNvSpPr>
            <a:spLocks noChangeShapeType="1"/>
          </p:cNvSpPr>
          <p:nvPr/>
        </p:nvSpPr>
        <p:spPr bwMode="auto">
          <a:xfrm>
            <a:off x="8947150" y="3497263"/>
            <a:ext cx="133350"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477" name="Line 35"/>
          <p:cNvSpPr>
            <a:spLocks noChangeShapeType="1"/>
          </p:cNvSpPr>
          <p:nvPr/>
        </p:nvSpPr>
        <p:spPr bwMode="auto">
          <a:xfrm flipV="1">
            <a:off x="8953500" y="5002213"/>
            <a:ext cx="1714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478" name="Text Box 36"/>
          <p:cNvSpPr txBox="1">
            <a:spLocks noChangeArrowheads="1"/>
          </p:cNvSpPr>
          <p:nvPr/>
        </p:nvSpPr>
        <p:spPr bwMode="auto">
          <a:xfrm>
            <a:off x="9572626" y="3227388"/>
            <a:ext cx="9191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10.0.0.1</a:t>
            </a:r>
          </a:p>
        </p:txBody>
      </p:sp>
      <p:sp>
        <p:nvSpPr>
          <p:cNvPr id="105479" name="Text Box 37"/>
          <p:cNvSpPr txBox="1">
            <a:spLocks noChangeArrowheads="1"/>
          </p:cNvSpPr>
          <p:nvPr/>
        </p:nvSpPr>
        <p:spPr bwMode="auto">
          <a:xfrm>
            <a:off x="9699626" y="3995738"/>
            <a:ext cx="9191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10.0.0.2</a:t>
            </a:r>
          </a:p>
        </p:txBody>
      </p:sp>
      <p:sp>
        <p:nvSpPr>
          <p:cNvPr id="105480" name="Text Box 38"/>
          <p:cNvSpPr txBox="1">
            <a:spLocks noChangeArrowheads="1"/>
          </p:cNvSpPr>
          <p:nvPr/>
        </p:nvSpPr>
        <p:spPr bwMode="auto">
          <a:xfrm>
            <a:off x="9661526" y="4891088"/>
            <a:ext cx="9191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10.0.0.3</a:t>
            </a:r>
          </a:p>
        </p:txBody>
      </p:sp>
      <p:grpSp>
        <p:nvGrpSpPr>
          <p:cNvPr id="2" name="Group 88"/>
          <p:cNvGrpSpPr>
            <a:grpSpLocks/>
          </p:cNvGrpSpPr>
          <p:nvPr/>
        </p:nvGrpSpPr>
        <p:grpSpPr bwMode="auto">
          <a:xfrm>
            <a:off x="7154863" y="2855913"/>
            <a:ext cx="1871662" cy="1033462"/>
            <a:chOff x="3550" y="2055"/>
            <a:chExt cx="1179" cy="651"/>
          </a:xfrm>
        </p:grpSpPr>
        <p:grpSp>
          <p:nvGrpSpPr>
            <p:cNvPr id="105574" name="Group 50"/>
            <p:cNvGrpSpPr>
              <a:grpSpLocks/>
            </p:cNvGrpSpPr>
            <p:nvPr/>
          </p:nvGrpSpPr>
          <p:grpSpPr bwMode="auto">
            <a:xfrm>
              <a:off x="3550" y="2055"/>
              <a:ext cx="1179" cy="357"/>
              <a:chOff x="4381" y="786"/>
              <a:chExt cx="1108" cy="357"/>
            </a:xfrm>
          </p:grpSpPr>
          <p:sp>
            <p:nvSpPr>
              <p:cNvPr id="105579" name="Rectangle 40"/>
              <p:cNvSpPr>
                <a:spLocks noChangeArrowheads="1"/>
              </p:cNvSpPr>
              <p:nvPr/>
            </p:nvSpPr>
            <p:spPr bwMode="auto">
              <a:xfrm>
                <a:off x="4385" y="830"/>
                <a:ext cx="1104" cy="256"/>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80" name="Text Box 39"/>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S: 10.0.0.1, 3345</a:t>
                </a:r>
              </a:p>
              <a:p>
                <a:r>
                  <a:rPr lang="en-US" altLang="x-none" sz="1200"/>
                  <a:t>D: 128.119.40.186, 80</a:t>
                </a:r>
              </a:p>
            </p:txBody>
          </p:sp>
          <p:grpSp>
            <p:nvGrpSpPr>
              <p:cNvPr id="105581" name="Group 44"/>
              <p:cNvGrpSpPr>
                <a:grpSpLocks/>
              </p:cNvGrpSpPr>
              <p:nvPr/>
            </p:nvGrpSpPr>
            <p:grpSpPr bwMode="auto">
              <a:xfrm>
                <a:off x="5394" y="786"/>
                <a:ext cx="48" cy="99"/>
                <a:chOff x="5508" y="1599"/>
                <a:chExt cx="48" cy="99"/>
              </a:xfrm>
            </p:grpSpPr>
            <p:sp>
              <p:nvSpPr>
                <p:cNvPr id="105586" name="Freeform 43"/>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87" name="Line 41"/>
                <p:cNvSpPr>
                  <a:spLocks noChangeShapeType="1"/>
                </p:cNvSpPr>
                <p:nvPr/>
              </p:nvSpPr>
              <p:spPr bwMode="auto">
                <a:xfrm flipH="1">
                  <a:off x="5512" y="1608"/>
                  <a:ext cx="22"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88" name="Line 42"/>
                <p:cNvSpPr>
                  <a:spLocks noChangeShapeType="1"/>
                </p:cNvSpPr>
                <p:nvPr/>
              </p:nvSpPr>
              <p:spPr bwMode="auto">
                <a:xfrm flipH="1">
                  <a:off x="5536" y="1620"/>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05582" name="Group 45"/>
              <p:cNvGrpSpPr>
                <a:grpSpLocks/>
              </p:cNvGrpSpPr>
              <p:nvPr/>
            </p:nvGrpSpPr>
            <p:grpSpPr bwMode="auto">
              <a:xfrm>
                <a:off x="5382" y="1044"/>
                <a:ext cx="48" cy="99"/>
                <a:chOff x="5508" y="1599"/>
                <a:chExt cx="48" cy="99"/>
              </a:xfrm>
            </p:grpSpPr>
            <p:sp>
              <p:nvSpPr>
                <p:cNvPr id="105583" name="Freeform 46"/>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84" name="Line 47"/>
                <p:cNvSpPr>
                  <a:spLocks noChangeShapeType="1"/>
                </p:cNvSpPr>
                <p:nvPr/>
              </p:nvSpPr>
              <p:spPr bwMode="auto">
                <a:xfrm flipH="1">
                  <a:off x="5512" y="1608"/>
                  <a:ext cx="22"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85" name="Line 48"/>
                <p:cNvSpPr>
                  <a:spLocks noChangeShapeType="1"/>
                </p:cNvSpPr>
                <p:nvPr/>
              </p:nvSpPr>
              <p:spPr bwMode="auto">
                <a:xfrm flipH="1">
                  <a:off x="5536" y="1620"/>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sp>
          <p:nvSpPr>
            <p:cNvPr id="105575" name="Freeform 51"/>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chemeClr val="tx1"/>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endParaRPr lang="en-US"/>
            </a:p>
          </p:txBody>
        </p:sp>
        <p:grpSp>
          <p:nvGrpSpPr>
            <p:cNvPr id="105576" name="Group 87"/>
            <p:cNvGrpSpPr>
              <a:grpSpLocks/>
            </p:cNvGrpSpPr>
            <p:nvPr/>
          </p:nvGrpSpPr>
          <p:grpSpPr bwMode="auto">
            <a:xfrm>
              <a:off x="4032" y="2416"/>
              <a:ext cx="218" cy="231"/>
              <a:chOff x="5140" y="400"/>
              <a:chExt cx="218" cy="231"/>
            </a:xfrm>
          </p:grpSpPr>
          <p:sp>
            <p:nvSpPr>
              <p:cNvPr id="105577" name="Oval 86"/>
              <p:cNvSpPr>
                <a:spLocks noChangeArrowheads="1"/>
              </p:cNvSpPr>
              <p:nvPr/>
            </p:nvSpPr>
            <p:spPr bwMode="auto">
              <a:xfrm>
                <a:off x="5140" y="410"/>
                <a:ext cx="218" cy="218"/>
              </a:xfrm>
              <a:prstGeom prst="ellipse">
                <a:avLst/>
              </a:prstGeom>
              <a:solidFill>
                <a:schemeClr val="bg1"/>
              </a:solidFill>
              <a:ln w="9525">
                <a:solidFill>
                  <a:srgbClr val="CC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78" name="Text Box 52"/>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rgbClr val="CC0000"/>
                    </a:solidFill>
                  </a:rPr>
                  <a:t>1</a:t>
                </a:r>
              </a:p>
            </p:txBody>
          </p:sp>
        </p:grpSp>
      </p:grpSp>
      <p:sp>
        <p:nvSpPr>
          <p:cNvPr id="105482" name="Text Box 54"/>
          <p:cNvSpPr txBox="1">
            <a:spLocks noChangeArrowheads="1"/>
          </p:cNvSpPr>
          <p:nvPr/>
        </p:nvSpPr>
        <p:spPr bwMode="auto">
          <a:xfrm>
            <a:off x="6057901" y="3817938"/>
            <a:ext cx="9191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10.0.0.4</a:t>
            </a:r>
          </a:p>
        </p:txBody>
      </p:sp>
      <p:sp>
        <p:nvSpPr>
          <p:cNvPr id="105483" name="Line 55"/>
          <p:cNvSpPr>
            <a:spLocks noChangeShapeType="1"/>
          </p:cNvSpPr>
          <p:nvPr/>
        </p:nvSpPr>
        <p:spPr bwMode="auto">
          <a:xfrm flipH="1">
            <a:off x="6181726" y="4073525"/>
            <a:ext cx="85725" cy="128588"/>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5484" name="Text Box 56"/>
          <p:cNvSpPr txBox="1">
            <a:spLocks noChangeArrowheads="1"/>
          </p:cNvSpPr>
          <p:nvPr/>
        </p:nvSpPr>
        <p:spPr bwMode="auto">
          <a:xfrm>
            <a:off x="4219575" y="4375150"/>
            <a:ext cx="1257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600"/>
              <a:t>138.76.29.7</a:t>
            </a:r>
          </a:p>
        </p:txBody>
      </p:sp>
      <p:sp>
        <p:nvSpPr>
          <p:cNvPr id="105485" name="Line 57"/>
          <p:cNvSpPr>
            <a:spLocks noChangeShapeType="1"/>
          </p:cNvSpPr>
          <p:nvPr/>
        </p:nvSpPr>
        <p:spPr bwMode="auto">
          <a:xfrm flipH="1">
            <a:off x="5441951" y="4311650"/>
            <a:ext cx="85725" cy="128588"/>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grpSp>
        <p:nvGrpSpPr>
          <p:cNvPr id="7" name="Group 59"/>
          <p:cNvGrpSpPr>
            <a:grpSpLocks/>
          </p:cNvGrpSpPr>
          <p:nvPr/>
        </p:nvGrpSpPr>
        <p:grpSpPr bwMode="auto">
          <a:xfrm>
            <a:off x="7993064" y="1570038"/>
            <a:ext cx="2433637" cy="1389062"/>
            <a:chOff x="3944" y="989"/>
            <a:chExt cx="1533" cy="875"/>
          </a:xfrm>
        </p:grpSpPr>
        <p:sp>
          <p:nvSpPr>
            <p:cNvPr id="105572" name="Text Box 53"/>
            <p:cNvSpPr txBox="1">
              <a:spLocks noChangeArrowheads="1"/>
            </p:cNvSpPr>
            <p:nvPr/>
          </p:nvSpPr>
          <p:spPr bwMode="auto">
            <a:xfrm>
              <a:off x="4121" y="989"/>
              <a:ext cx="1356" cy="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pPr>
              <a:r>
                <a:rPr lang="en-US" altLang="x-none" sz="1800" b="1" i="1">
                  <a:solidFill>
                    <a:srgbClr val="CC0000"/>
                  </a:solidFill>
                </a:rPr>
                <a:t>1:</a:t>
              </a:r>
              <a:r>
                <a:rPr lang="en-US" altLang="x-none" sz="1800">
                  <a:solidFill>
                    <a:srgbClr val="FF0000"/>
                  </a:solidFill>
                </a:rPr>
                <a:t> </a:t>
              </a:r>
              <a:r>
                <a:rPr lang="en-US" altLang="x-none" sz="1800">
                  <a:solidFill>
                    <a:srgbClr val="000099"/>
                  </a:solidFill>
                </a:rPr>
                <a:t>host 10.0.0.1 </a:t>
              </a:r>
            </a:p>
            <a:p>
              <a:pPr>
                <a:lnSpc>
                  <a:spcPct val="85000"/>
                </a:lnSpc>
              </a:pPr>
              <a:r>
                <a:rPr lang="en-US" altLang="x-none" sz="1800">
                  <a:solidFill>
                    <a:srgbClr val="000099"/>
                  </a:solidFill>
                </a:rPr>
                <a:t>sends datagram to </a:t>
              </a:r>
            </a:p>
            <a:p>
              <a:pPr>
                <a:lnSpc>
                  <a:spcPct val="85000"/>
                </a:lnSpc>
              </a:pPr>
              <a:r>
                <a:rPr lang="en-US" altLang="x-none" sz="1800">
                  <a:solidFill>
                    <a:srgbClr val="000099"/>
                  </a:solidFill>
                </a:rPr>
                <a:t>128.119.40.186, 80</a:t>
              </a:r>
            </a:p>
          </p:txBody>
        </p:sp>
        <p:sp>
          <p:nvSpPr>
            <p:cNvPr id="105573" name="Line 58"/>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05487" name="Freeform 67"/>
          <p:cNvSpPr>
            <a:spLocks/>
          </p:cNvSpPr>
          <p:nvPr/>
        </p:nvSpPr>
        <p:spPr bwMode="auto">
          <a:xfrm>
            <a:off x="3868739" y="2627314"/>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hlink"/>
              </a:gs>
              <a:gs pos="100000">
                <a:schemeClr val="bg1"/>
              </a:gs>
            </a:gsLst>
            <a:lin ang="5400000" scaled="1"/>
          </a:gradFill>
          <a:ln w="3175" cap="flat" cmpd="sng">
            <a:solidFill>
              <a:schemeClr val="hlink"/>
            </a:solidFill>
            <a:prstDash val="solid"/>
            <a:round/>
            <a:headEnd/>
            <a:tailEnd/>
          </a:ln>
        </p:spPr>
        <p:txBody>
          <a:bodyPr wrap="none"/>
          <a:lstStyle/>
          <a:p>
            <a:endParaRPr lang="en-US"/>
          </a:p>
        </p:txBody>
      </p:sp>
      <p:sp>
        <p:nvSpPr>
          <p:cNvPr id="105488" name="Rectangle 62"/>
          <p:cNvSpPr>
            <a:spLocks noChangeArrowheads="1"/>
          </p:cNvSpPr>
          <p:nvPr/>
        </p:nvSpPr>
        <p:spPr bwMode="auto">
          <a:xfrm>
            <a:off x="3868738" y="1374775"/>
            <a:ext cx="3784600" cy="1354138"/>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489" name="Text Box 60"/>
          <p:cNvSpPr txBox="1">
            <a:spLocks noChangeArrowheads="1"/>
          </p:cNvSpPr>
          <p:nvPr/>
        </p:nvSpPr>
        <p:spPr bwMode="auto">
          <a:xfrm>
            <a:off x="3910013" y="1419225"/>
            <a:ext cx="3676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t>NAT translation table</a:t>
            </a:r>
          </a:p>
          <a:p>
            <a:pPr algn="ctr"/>
            <a:r>
              <a:rPr lang="en-US" altLang="x-none" sz="1800"/>
              <a:t>WAN side addr        LAN side addr</a:t>
            </a:r>
          </a:p>
        </p:txBody>
      </p:sp>
      <p:sp>
        <p:nvSpPr>
          <p:cNvPr id="105490" name="Line 63"/>
          <p:cNvSpPr>
            <a:spLocks noChangeShapeType="1"/>
          </p:cNvSpPr>
          <p:nvPr/>
        </p:nvSpPr>
        <p:spPr bwMode="auto">
          <a:xfrm flipV="1">
            <a:off x="3868738" y="1747838"/>
            <a:ext cx="3790950" cy="111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491" name="Line 64"/>
          <p:cNvSpPr>
            <a:spLocks noChangeShapeType="1"/>
          </p:cNvSpPr>
          <p:nvPr/>
        </p:nvSpPr>
        <p:spPr bwMode="auto">
          <a:xfrm flipV="1">
            <a:off x="3883026" y="2025651"/>
            <a:ext cx="3749675" cy="11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492" name="Line 65"/>
          <p:cNvSpPr>
            <a:spLocks noChangeShapeType="1"/>
          </p:cNvSpPr>
          <p:nvPr/>
        </p:nvSpPr>
        <p:spPr bwMode="auto">
          <a:xfrm>
            <a:off x="5992814" y="1770064"/>
            <a:ext cx="3175" cy="9556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33533" name="Text Box 61"/>
          <p:cNvSpPr txBox="1">
            <a:spLocks noChangeArrowheads="1"/>
          </p:cNvSpPr>
          <p:nvPr/>
        </p:nvSpPr>
        <p:spPr bwMode="auto">
          <a:xfrm>
            <a:off x="3925888" y="2044700"/>
            <a:ext cx="37020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r>
              <a:rPr lang="en-US" altLang="x-none" sz="1800">
                <a:solidFill>
                  <a:srgbClr val="CC0000"/>
                </a:solidFill>
              </a:rPr>
              <a:t>138.76.29.7, 5001   10.0.0.1, 3345</a:t>
            </a:r>
          </a:p>
          <a:p>
            <a:pPr algn="ctr"/>
            <a:r>
              <a:rPr lang="en-US" altLang="x-none" sz="1800"/>
              <a:t>……                                         ……</a:t>
            </a:r>
          </a:p>
        </p:txBody>
      </p:sp>
      <p:grpSp>
        <p:nvGrpSpPr>
          <p:cNvPr id="8" name="Group 135"/>
          <p:cNvGrpSpPr>
            <a:grpSpLocks/>
          </p:cNvGrpSpPr>
          <p:nvPr/>
        </p:nvGrpSpPr>
        <p:grpSpPr bwMode="auto">
          <a:xfrm>
            <a:off x="6289676" y="3435350"/>
            <a:ext cx="2784475" cy="1638300"/>
            <a:chOff x="3002" y="2417"/>
            <a:chExt cx="1754" cy="1032"/>
          </a:xfrm>
        </p:grpSpPr>
        <p:sp>
          <p:nvSpPr>
            <p:cNvPr id="105558" name="Rectangle 91"/>
            <p:cNvSpPr>
              <a:spLocks noChangeArrowheads="1"/>
            </p:cNvSpPr>
            <p:nvPr/>
          </p:nvSpPr>
          <p:spPr bwMode="auto">
            <a:xfrm>
              <a:off x="3002" y="3051"/>
              <a:ext cx="1175" cy="256"/>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59" name="Text Box 92"/>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S: 128.119.40.186, 80 </a:t>
              </a:r>
            </a:p>
            <a:p>
              <a:r>
                <a:rPr lang="en-US" altLang="x-none" sz="1200"/>
                <a:t>D: 10.0.0.1, 3345</a:t>
              </a:r>
            </a:p>
            <a:p>
              <a:endParaRPr lang="en-US" altLang="x-none" sz="1200"/>
            </a:p>
          </p:txBody>
        </p:sp>
        <p:grpSp>
          <p:nvGrpSpPr>
            <p:cNvPr id="105560" name="Group 93"/>
            <p:cNvGrpSpPr>
              <a:grpSpLocks/>
            </p:cNvGrpSpPr>
            <p:nvPr/>
          </p:nvGrpSpPr>
          <p:grpSpPr bwMode="auto">
            <a:xfrm>
              <a:off x="3054" y="3007"/>
              <a:ext cx="51" cy="99"/>
              <a:chOff x="5508" y="1599"/>
              <a:chExt cx="48" cy="99"/>
            </a:xfrm>
          </p:grpSpPr>
          <p:sp>
            <p:nvSpPr>
              <p:cNvPr id="105569" name="Freeform 94"/>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70" name="Line 95"/>
              <p:cNvSpPr>
                <a:spLocks noChangeShapeType="1"/>
              </p:cNvSpPr>
              <p:nvPr/>
            </p:nvSpPr>
            <p:spPr bwMode="auto">
              <a:xfrm flipH="1">
                <a:off x="5512" y="1608"/>
                <a:ext cx="22"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71" name="Line 96"/>
              <p:cNvSpPr>
                <a:spLocks noChangeShapeType="1"/>
              </p:cNvSpPr>
              <p:nvPr/>
            </p:nvSpPr>
            <p:spPr bwMode="auto">
              <a:xfrm flipH="1">
                <a:off x="5536" y="1620"/>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05561" name="Group 97"/>
            <p:cNvGrpSpPr>
              <a:grpSpLocks/>
            </p:cNvGrpSpPr>
            <p:nvPr/>
          </p:nvGrpSpPr>
          <p:grpSpPr bwMode="auto">
            <a:xfrm>
              <a:off x="3059" y="3248"/>
              <a:ext cx="51" cy="99"/>
              <a:chOff x="5508" y="1599"/>
              <a:chExt cx="48" cy="99"/>
            </a:xfrm>
          </p:grpSpPr>
          <p:sp>
            <p:nvSpPr>
              <p:cNvPr id="105566" name="Freeform 98"/>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67" name="Line 99"/>
              <p:cNvSpPr>
                <a:spLocks noChangeShapeType="1"/>
              </p:cNvSpPr>
              <p:nvPr/>
            </p:nvSpPr>
            <p:spPr bwMode="auto">
              <a:xfrm flipH="1">
                <a:off x="5512" y="1608"/>
                <a:ext cx="22"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68" name="Line 100"/>
              <p:cNvSpPr>
                <a:spLocks noChangeShapeType="1"/>
              </p:cNvSpPr>
              <p:nvPr/>
            </p:nvSpPr>
            <p:spPr bwMode="auto">
              <a:xfrm flipH="1">
                <a:off x="5536" y="1620"/>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05562" name="Freeform 101"/>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chemeClr val="tx1"/>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endParaRPr lang="en-US"/>
            </a:p>
          </p:txBody>
        </p:sp>
        <p:grpSp>
          <p:nvGrpSpPr>
            <p:cNvPr id="105563" name="Group 102"/>
            <p:cNvGrpSpPr>
              <a:grpSpLocks/>
            </p:cNvGrpSpPr>
            <p:nvPr/>
          </p:nvGrpSpPr>
          <p:grpSpPr bwMode="auto">
            <a:xfrm>
              <a:off x="4240" y="3061"/>
              <a:ext cx="218" cy="231"/>
              <a:chOff x="5140" y="400"/>
              <a:chExt cx="218" cy="231"/>
            </a:xfrm>
          </p:grpSpPr>
          <p:sp>
            <p:nvSpPr>
              <p:cNvPr id="105564" name="Oval 103"/>
              <p:cNvSpPr>
                <a:spLocks noChangeArrowheads="1"/>
              </p:cNvSpPr>
              <p:nvPr/>
            </p:nvSpPr>
            <p:spPr bwMode="auto">
              <a:xfrm>
                <a:off x="5140" y="410"/>
                <a:ext cx="218" cy="218"/>
              </a:xfrm>
              <a:prstGeom prst="ellipse">
                <a:avLst/>
              </a:prstGeom>
              <a:solidFill>
                <a:schemeClr val="bg1"/>
              </a:solidFill>
              <a:ln w="9525">
                <a:solidFill>
                  <a:srgbClr val="CC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65" name="Text Box 104"/>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rgbClr val="CC0000"/>
                    </a:solidFill>
                  </a:rPr>
                  <a:t>4</a:t>
                </a:r>
              </a:p>
            </p:txBody>
          </p:sp>
        </p:grpSp>
      </p:grpSp>
      <p:grpSp>
        <p:nvGrpSpPr>
          <p:cNvPr id="12" name="Group 108"/>
          <p:cNvGrpSpPr>
            <a:grpSpLocks/>
          </p:cNvGrpSpPr>
          <p:nvPr/>
        </p:nvGrpSpPr>
        <p:grpSpPr bwMode="auto">
          <a:xfrm>
            <a:off x="3055939" y="3652839"/>
            <a:ext cx="2497137" cy="566737"/>
            <a:chOff x="1026" y="3559"/>
            <a:chExt cx="1573" cy="357"/>
          </a:xfrm>
        </p:grpSpPr>
        <p:grpSp>
          <p:nvGrpSpPr>
            <p:cNvPr id="105543" name="Group 68"/>
            <p:cNvGrpSpPr>
              <a:grpSpLocks/>
            </p:cNvGrpSpPr>
            <p:nvPr/>
          </p:nvGrpSpPr>
          <p:grpSpPr bwMode="auto">
            <a:xfrm>
              <a:off x="1412" y="3559"/>
              <a:ext cx="1187" cy="357"/>
              <a:chOff x="4381" y="786"/>
              <a:chExt cx="1108" cy="357"/>
            </a:xfrm>
          </p:grpSpPr>
          <p:sp>
            <p:nvSpPr>
              <p:cNvPr id="105548" name="Rectangle 69"/>
              <p:cNvSpPr>
                <a:spLocks noChangeArrowheads="1"/>
              </p:cNvSpPr>
              <p:nvPr/>
            </p:nvSpPr>
            <p:spPr bwMode="auto">
              <a:xfrm>
                <a:off x="4385" y="830"/>
                <a:ext cx="1104" cy="256"/>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49" name="Text Box 70"/>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S: 138.76.29.7, 5001</a:t>
                </a:r>
              </a:p>
              <a:p>
                <a:r>
                  <a:rPr lang="en-US" altLang="x-none" sz="1200"/>
                  <a:t>D: 128.119.40.186, 80</a:t>
                </a:r>
              </a:p>
            </p:txBody>
          </p:sp>
          <p:grpSp>
            <p:nvGrpSpPr>
              <p:cNvPr id="105550" name="Group 71"/>
              <p:cNvGrpSpPr>
                <a:grpSpLocks/>
              </p:cNvGrpSpPr>
              <p:nvPr/>
            </p:nvGrpSpPr>
            <p:grpSpPr bwMode="auto">
              <a:xfrm>
                <a:off x="5394" y="786"/>
                <a:ext cx="48" cy="99"/>
                <a:chOff x="5508" y="1599"/>
                <a:chExt cx="48" cy="99"/>
              </a:xfrm>
            </p:grpSpPr>
            <p:sp>
              <p:nvSpPr>
                <p:cNvPr id="105555" name="Freeform 72"/>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56" name="Line 73"/>
                <p:cNvSpPr>
                  <a:spLocks noChangeShapeType="1"/>
                </p:cNvSpPr>
                <p:nvPr/>
              </p:nvSpPr>
              <p:spPr bwMode="auto">
                <a:xfrm flipH="1">
                  <a:off x="5512" y="1608"/>
                  <a:ext cx="21"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57" name="Line 74"/>
                <p:cNvSpPr>
                  <a:spLocks noChangeShapeType="1"/>
                </p:cNvSpPr>
                <p:nvPr/>
              </p:nvSpPr>
              <p:spPr bwMode="auto">
                <a:xfrm flipH="1">
                  <a:off x="5536" y="1620"/>
                  <a:ext cx="21"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05551" name="Group 75"/>
              <p:cNvGrpSpPr>
                <a:grpSpLocks/>
              </p:cNvGrpSpPr>
              <p:nvPr/>
            </p:nvGrpSpPr>
            <p:grpSpPr bwMode="auto">
              <a:xfrm>
                <a:off x="5382" y="1044"/>
                <a:ext cx="48" cy="99"/>
                <a:chOff x="5508" y="1599"/>
                <a:chExt cx="48" cy="99"/>
              </a:xfrm>
            </p:grpSpPr>
            <p:sp>
              <p:nvSpPr>
                <p:cNvPr id="105552" name="Freeform 76"/>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53" name="Line 77"/>
                <p:cNvSpPr>
                  <a:spLocks noChangeShapeType="1"/>
                </p:cNvSpPr>
                <p:nvPr/>
              </p:nvSpPr>
              <p:spPr bwMode="auto">
                <a:xfrm flipH="1">
                  <a:off x="5510" y="1608"/>
                  <a:ext cx="21"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54" name="Line 78"/>
                <p:cNvSpPr>
                  <a:spLocks noChangeShapeType="1"/>
                </p:cNvSpPr>
                <p:nvPr/>
              </p:nvSpPr>
              <p:spPr bwMode="auto">
                <a:xfrm flipH="1">
                  <a:off x="5536" y="1620"/>
                  <a:ext cx="21"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sp>
          <p:nvSpPr>
            <p:cNvPr id="105544" name="Line 79"/>
            <p:cNvSpPr>
              <a:spLocks noChangeShapeType="1"/>
            </p:cNvSpPr>
            <p:nvPr/>
          </p:nvSpPr>
          <p:spPr bwMode="auto">
            <a:xfrm flipH="1">
              <a:off x="1026" y="3729"/>
              <a:ext cx="376"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endParaRPr lang="en-US"/>
            </a:p>
          </p:txBody>
        </p:sp>
        <p:grpSp>
          <p:nvGrpSpPr>
            <p:cNvPr id="105545" name="Group 105"/>
            <p:cNvGrpSpPr>
              <a:grpSpLocks/>
            </p:cNvGrpSpPr>
            <p:nvPr/>
          </p:nvGrpSpPr>
          <p:grpSpPr bwMode="auto">
            <a:xfrm>
              <a:off x="1143" y="3613"/>
              <a:ext cx="218" cy="231"/>
              <a:chOff x="5140" y="400"/>
              <a:chExt cx="218" cy="231"/>
            </a:xfrm>
          </p:grpSpPr>
          <p:sp>
            <p:nvSpPr>
              <p:cNvPr id="105546" name="Oval 106"/>
              <p:cNvSpPr>
                <a:spLocks noChangeArrowheads="1"/>
              </p:cNvSpPr>
              <p:nvPr/>
            </p:nvSpPr>
            <p:spPr bwMode="auto">
              <a:xfrm>
                <a:off x="5140" y="410"/>
                <a:ext cx="218" cy="218"/>
              </a:xfrm>
              <a:prstGeom prst="ellipse">
                <a:avLst/>
              </a:prstGeom>
              <a:solidFill>
                <a:schemeClr val="bg1"/>
              </a:solidFill>
              <a:ln w="9525">
                <a:solidFill>
                  <a:srgbClr val="FF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47" name="Text Box 107"/>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rgbClr val="CC0000"/>
                    </a:solidFill>
                  </a:rPr>
                  <a:t>2</a:t>
                </a:r>
              </a:p>
            </p:txBody>
          </p:sp>
        </p:grpSp>
      </p:grpSp>
      <p:grpSp>
        <p:nvGrpSpPr>
          <p:cNvPr id="17" name="Group 112"/>
          <p:cNvGrpSpPr>
            <a:grpSpLocks/>
          </p:cNvGrpSpPr>
          <p:nvPr/>
        </p:nvGrpSpPr>
        <p:grpSpPr bwMode="auto">
          <a:xfrm>
            <a:off x="1524001" y="1671639"/>
            <a:ext cx="5154613" cy="2052637"/>
            <a:chOff x="0" y="1306"/>
            <a:chExt cx="3247" cy="1293"/>
          </a:xfrm>
        </p:grpSpPr>
        <p:sp>
          <p:nvSpPr>
            <p:cNvPr id="105539" name="Text Box 82"/>
            <p:cNvSpPr txBox="1">
              <a:spLocks noChangeArrowheads="1"/>
            </p:cNvSpPr>
            <p:nvPr/>
          </p:nvSpPr>
          <p:spPr bwMode="auto">
            <a:xfrm>
              <a:off x="0" y="1306"/>
              <a:ext cx="1316" cy="9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pPr>
              <a:r>
                <a:rPr lang="en-US" altLang="x-none" sz="1800" b="1" i="1">
                  <a:solidFill>
                    <a:srgbClr val="CC0000"/>
                  </a:solidFill>
                </a:rPr>
                <a:t>2:</a:t>
              </a:r>
              <a:r>
                <a:rPr lang="en-US" altLang="x-none" sz="1800">
                  <a:solidFill>
                    <a:srgbClr val="FF0000"/>
                  </a:solidFill>
                </a:rPr>
                <a:t> </a:t>
              </a:r>
              <a:r>
                <a:rPr lang="en-US" altLang="x-none" sz="1800">
                  <a:solidFill>
                    <a:srgbClr val="000099"/>
                  </a:solidFill>
                </a:rPr>
                <a:t>NAT router</a:t>
              </a:r>
            </a:p>
            <a:p>
              <a:pPr>
                <a:lnSpc>
                  <a:spcPct val="85000"/>
                </a:lnSpc>
              </a:pPr>
              <a:r>
                <a:rPr lang="en-US" altLang="x-none" sz="1800">
                  <a:solidFill>
                    <a:srgbClr val="000099"/>
                  </a:solidFill>
                </a:rPr>
                <a:t>changes datagram</a:t>
              </a:r>
            </a:p>
            <a:p>
              <a:pPr>
                <a:lnSpc>
                  <a:spcPct val="85000"/>
                </a:lnSpc>
              </a:pPr>
              <a:r>
                <a:rPr lang="en-US" altLang="x-none" sz="1800">
                  <a:solidFill>
                    <a:srgbClr val="000099"/>
                  </a:solidFill>
                </a:rPr>
                <a:t>source addr from</a:t>
              </a:r>
            </a:p>
            <a:p>
              <a:pPr>
                <a:lnSpc>
                  <a:spcPct val="85000"/>
                </a:lnSpc>
              </a:pPr>
              <a:r>
                <a:rPr lang="en-US" altLang="x-none" sz="1800">
                  <a:solidFill>
                    <a:srgbClr val="000099"/>
                  </a:solidFill>
                </a:rPr>
                <a:t>10.0.0.1, 3345 to</a:t>
              </a:r>
            </a:p>
            <a:p>
              <a:pPr>
                <a:lnSpc>
                  <a:spcPct val="85000"/>
                </a:lnSpc>
              </a:pPr>
              <a:r>
                <a:rPr lang="en-US" altLang="x-none" sz="1800">
                  <a:solidFill>
                    <a:srgbClr val="000099"/>
                  </a:solidFill>
                </a:rPr>
                <a:t>138.76.29.7, 5001,</a:t>
              </a:r>
            </a:p>
            <a:p>
              <a:pPr>
                <a:lnSpc>
                  <a:spcPct val="85000"/>
                </a:lnSpc>
              </a:pPr>
              <a:r>
                <a:rPr lang="en-US" altLang="x-none" sz="1800">
                  <a:solidFill>
                    <a:srgbClr val="000099"/>
                  </a:solidFill>
                </a:rPr>
                <a:t>updates table</a:t>
              </a:r>
            </a:p>
          </p:txBody>
        </p:sp>
        <p:sp>
          <p:nvSpPr>
            <p:cNvPr id="105540" name="Line 83"/>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41" name="Line 110"/>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42" name="Line 111"/>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8" name="Group 129"/>
          <p:cNvGrpSpPr>
            <a:grpSpLocks/>
          </p:cNvGrpSpPr>
          <p:nvPr/>
        </p:nvGrpSpPr>
        <p:grpSpPr bwMode="auto">
          <a:xfrm>
            <a:off x="2884489" y="4681538"/>
            <a:ext cx="2471737" cy="703262"/>
            <a:chOff x="1163" y="3752"/>
            <a:chExt cx="1557" cy="443"/>
          </a:xfrm>
        </p:grpSpPr>
        <p:sp>
          <p:nvSpPr>
            <p:cNvPr id="105525" name="Rectangle 115"/>
            <p:cNvSpPr>
              <a:spLocks noChangeArrowheads="1"/>
            </p:cNvSpPr>
            <p:nvPr/>
          </p:nvSpPr>
          <p:spPr bwMode="auto">
            <a:xfrm>
              <a:off x="1163" y="3796"/>
              <a:ext cx="1183" cy="256"/>
            </a:xfrm>
            <a:prstGeom prst="rect">
              <a:avLst/>
            </a:prstGeom>
            <a:solidFill>
              <a:schemeClr val="bg1"/>
            </a:solidFill>
            <a:ln w="9525">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26" name="Text Box 116"/>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200"/>
                <a:t>S: 128.119.40.186, 80 </a:t>
              </a:r>
            </a:p>
            <a:p>
              <a:r>
                <a:rPr lang="en-US" altLang="x-none" sz="1200"/>
                <a:t>D: 138.76.29.7, 5001</a:t>
              </a:r>
            </a:p>
            <a:p>
              <a:endParaRPr lang="en-US" altLang="x-none" sz="1200"/>
            </a:p>
          </p:txBody>
        </p:sp>
        <p:grpSp>
          <p:nvGrpSpPr>
            <p:cNvPr id="105527" name="Group 117"/>
            <p:cNvGrpSpPr>
              <a:grpSpLocks/>
            </p:cNvGrpSpPr>
            <p:nvPr/>
          </p:nvGrpSpPr>
          <p:grpSpPr bwMode="auto">
            <a:xfrm>
              <a:off x="1214" y="3752"/>
              <a:ext cx="52" cy="99"/>
              <a:chOff x="5508" y="1599"/>
              <a:chExt cx="48" cy="99"/>
            </a:xfrm>
          </p:grpSpPr>
          <p:sp>
            <p:nvSpPr>
              <p:cNvPr id="105536" name="Freeform 118"/>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37" name="Line 119"/>
              <p:cNvSpPr>
                <a:spLocks noChangeShapeType="1"/>
              </p:cNvSpPr>
              <p:nvPr/>
            </p:nvSpPr>
            <p:spPr bwMode="auto">
              <a:xfrm flipH="1">
                <a:off x="5512" y="1608"/>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38" name="Line 120"/>
              <p:cNvSpPr>
                <a:spLocks noChangeShapeType="1"/>
              </p:cNvSpPr>
              <p:nvPr/>
            </p:nvSpPr>
            <p:spPr bwMode="auto">
              <a:xfrm flipH="1">
                <a:off x="5536" y="1620"/>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grpSp>
          <p:nvGrpSpPr>
            <p:cNvPr id="105528" name="Group 121"/>
            <p:cNvGrpSpPr>
              <a:grpSpLocks/>
            </p:cNvGrpSpPr>
            <p:nvPr/>
          </p:nvGrpSpPr>
          <p:grpSpPr bwMode="auto">
            <a:xfrm>
              <a:off x="1193" y="3984"/>
              <a:ext cx="52" cy="99"/>
              <a:chOff x="5508" y="1599"/>
              <a:chExt cx="48" cy="99"/>
            </a:xfrm>
          </p:grpSpPr>
          <p:sp>
            <p:nvSpPr>
              <p:cNvPr id="105533" name="Freeform 122"/>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chemeClr val="bg1"/>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sp>
            <p:nvSpPr>
              <p:cNvPr id="105534" name="Line 123"/>
              <p:cNvSpPr>
                <a:spLocks noChangeShapeType="1"/>
              </p:cNvSpPr>
              <p:nvPr/>
            </p:nvSpPr>
            <p:spPr bwMode="auto">
              <a:xfrm flipH="1">
                <a:off x="5512" y="1608"/>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35" name="Line 124"/>
              <p:cNvSpPr>
                <a:spLocks noChangeShapeType="1"/>
              </p:cNvSpPr>
              <p:nvPr/>
            </p:nvSpPr>
            <p:spPr bwMode="auto">
              <a:xfrm flipH="1">
                <a:off x="5536" y="1620"/>
                <a:ext cx="20"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sp>
          <p:nvSpPr>
            <p:cNvPr id="105529" name="Line 125"/>
            <p:cNvSpPr>
              <a:spLocks noChangeShapeType="1"/>
            </p:cNvSpPr>
            <p:nvPr/>
          </p:nvSpPr>
          <p:spPr bwMode="auto">
            <a:xfrm flipH="1">
              <a:off x="2344" y="3931"/>
              <a:ext cx="376"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endParaRPr lang="en-US"/>
            </a:p>
          </p:txBody>
        </p:sp>
        <p:grpSp>
          <p:nvGrpSpPr>
            <p:cNvPr id="105530" name="Group 126"/>
            <p:cNvGrpSpPr>
              <a:grpSpLocks/>
            </p:cNvGrpSpPr>
            <p:nvPr/>
          </p:nvGrpSpPr>
          <p:grpSpPr bwMode="auto">
            <a:xfrm>
              <a:off x="2409" y="3815"/>
              <a:ext cx="218" cy="231"/>
              <a:chOff x="5140" y="400"/>
              <a:chExt cx="218" cy="231"/>
            </a:xfrm>
          </p:grpSpPr>
          <p:sp>
            <p:nvSpPr>
              <p:cNvPr id="105531" name="Oval 127"/>
              <p:cNvSpPr>
                <a:spLocks noChangeArrowheads="1"/>
              </p:cNvSpPr>
              <p:nvPr/>
            </p:nvSpPr>
            <p:spPr bwMode="auto">
              <a:xfrm>
                <a:off x="5140" y="410"/>
                <a:ext cx="218" cy="218"/>
              </a:xfrm>
              <a:prstGeom prst="ellipse">
                <a:avLst/>
              </a:prstGeom>
              <a:solidFill>
                <a:schemeClr val="bg1"/>
              </a:solidFill>
              <a:ln w="9525">
                <a:solidFill>
                  <a:srgbClr val="CC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5532" name="Text Box 128"/>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solidFill>
                      <a:srgbClr val="CC0000"/>
                    </a:solidFill>
                  </a:rPr>
                  <a:t>3</a:t>
                </a:r>
              </a:p>
            </p:txBody>
          </p:sp>
        </p:grpSp>
      </p:grpSp>
      <p:sp>
        <p:nvSpPr>
          <p:cNvPr id="233603" name="Text Box 131"/>
          <p:cNvSpPr txBox="1">
            <a:spLocks noChangeArrowheads="1"/>
          </p:cNvSpPr>
          <p:nvPr/>
        </p:nvSpPr>
        <p:spPr bwMode="auto">
          <a:xfrm>
            <a:off x="2841625" y="5170488"/>
            <a:ext cx="2089150"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pPr>
            <a:r>
              <a:rPr lang="en-US" altLang="x-none" sz="1800" b="1" i="1">
                <a:solidFill>
                  <a:srgbClr val="CC0000"/>
                </a:solidFill>
              </a:rPr>
              <a:t>3:</a:t>
            </a:r>
            <a:r>
              <a:rPr lang="en-US" altLang="x-none" sz="1800">
                <a:solidFill>
                  <a:srgbClr val="FF0000"/>
                </a:solidFill>
              </a:rPr>
              <a:t> </a:t>
            </a:r>
            <a:r>
              <a:rPr lang="en-US" altLang="x-none" sz="1800">
                <a:solidFill>
                  <a:srgbClr val="000099"/>
                </a:solidFill>
              </a:rPr>
              <a:t>reply arrives</a:t>
            </a:r>
          </a:p>
          <a:p>
            <a:pPr>
              <a:lnSpc>
                <a:spcPct val="85000"/>
              </a:lnSpc>
            </a:pPr>
            <a:r>
              <a:rPr lang="en-US" altLang="x-none" sz="1800">
                <a:solidFill>
                  <a:srgbClr val="000099"/>
                </a:solidFill>
              </a:rPr>
              <a:t> dest. address:</a:t>
            </a:r>
          </a:p>
          <a:p>
            <a:pPr>
              <a:lnSpc>
                <a:spcPct val="85000"/>
              </a:lnSpc>
            </a:pPr>
            <a:r>
              <a:rPr lang="en-US" altLang="x-none" sz="1800">
                <a:solidFill>
                  <a:srgbClr val="000099"/>
                </a:solidFill>
              </a:rPr>
              <a:t> 138.76.29.7, 5001</a:t>
            </a:r>
          </a:p>
        </p:txBody>
      </p:sp>
      <p:sp>
        <p:nvSpPr>
          <p:cNvPr id="233608" name="Text Box 136"/>
          <p:cNvSpPr txBox="1">
            <a:spLocks noChangeArrowheads="1"/>
          </p:cNvSpPr>
          <p:nvPr/>
        </p:nvSpPr>
        <p:spPr bwMode="auto">
          <a:xfrm>
            <a:off x="6265863" y="5005388"/>
            <a:ext cx="3867150"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nSpc>
                <a:spcPct val="85000"/>
              </a:lnSpc>
            </a:pPr>
            <a:r>
              <a:rPr lang="en-US" altLang="x-none" sz="1800" b="1" i="1">
                <a:solidFill>
                  <a:srgbClr val="CC0000"/>
                </a:solidFill>
              </a:rPr>
              <a:t>4:</a:t>
            </a:r>
            <a:r>
              <a:rPr lang="en-US" altLang="x-none" sz="1800">
                <a:solidFill>
                  <a:srgbClr val="FF0000"/>
                </a:solidFill>
              </a:rPr>
              <a:t> </a:t>
            </a:r>
            <a:r>
              <a:rPr lang="en-US" altLang="x-none" sz="1800">
                <a:solidFill>
                  <a:srgbClr val="000099"/>
                </a:solidFill>
              </a:rPr>
              <a:t>NAT router</a:t>
            </a:r>
          </a:p>
          <a:p>
            <a:pPr>
              <a:lnSpc>
                <a:spcPct val="85000"/>
              </a:lnSpc>
            </a:pPr>
            <a:r>
              <a:rPr lang="en-US" altLang="x-none" sz="1800">
                <a:solidFill>
                  <a:srgbClr val="000099"/>
                </a:solidFill>
              </a:rPr>
              <a:t>changes datagram</a:t>
            </a:r>
          </a:p>
          <a:p>
            <a:pPr>
              <a:lnSpc>
                <a:spcPct val="85000"/>
              </a:lnSpc>
            </a:pPr>
            <a:r>
              <a:rPr lang="en-US" altLang="x-none" sz="1800">
                <a:solidFill>
                  <a:srgbClr val="000099"/>
                </a:solidFill>
              </a:rPr>
              <a:t>dest addr from</a:t>
            </a:r>
          </a:p>
          <a:p>
            <a:pPr>
              <a:lnSpc>
                <a:spcPct val="85000"/>
              </a:lnSpc>
            </a:pPr>
            <a:r>
              <a:rPr lang="en-US" altLang="x-none" sz="1800">
                <a:solidFill>
                  <a:srgbClr val="000099"/>
                </a:solidFill>
              </a:rPr>
              <a:t>138.76.29.7, 5001 to 10.0.0.1, 3345 </a:t>
            </a:r>
          </a:p>
          <a:p>
            <a:endParaRPr lang="en-US" altLang="x-none" sz="1800">
              <a:solidFill>
                <a:srgbClr val="000099"/>
              </a:solidFill>
            </a:endParaRPr>
          </a:p>
        </p:txBody>
      </p:sp>
      <p:sp>
        <p:nvSpPr>
          <p:cNvPr id="105500" name="Line 138"/>
          <p:cNvSpPr>
            <a:spLocks noChangeShapeType="1"/>
          </p:cNvSpPr>
          <p:nvPr/>
        </p:nvSpPr>
        <p:spPr bwMode="auto">
          <a:xfrm>
            <a:off x="2546351" y="4273550"/>
            <a:ext cx="3025775" cy="6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59425" name="Rectangle 141"/>
          <p:cNvSpPr>
            <a:spLocks noGrp="1" noChangeArrowheads="1"/>
          </p:cNvSpPr>
          <p:nvPr>
            <p:ph type="title"/>
          </p:nvPr>
        </p:nvSpPr>
        <p:spPr>
          <a:xfrm>
            <a:off x="2057400" y="230188"/>
            <a:ext cx="8091488" cy="908050"/>
          </a:xfrm>
        </p:spPr>
        <p:txBody>
          <a:bodyPr/>
          <a:lstStyle/>
          <a:p>
            <a:pPr>
              <a:defRPr/>
            </a:pPr>
            <a:r>
              <a:rPr lang="en-US">
                <a:cs typeface="+mj-cs"/>
              </a:rPr>
              <a:t>NAT: network address translation</a:t>
            </a:r>
          </a:p>
        </p:txBody>
      </p:sp>
      <p:pic>
        <p:nvPicPr>
          <p:cNvPr id="105502" name="Picture 14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2489" y="922339"/>
            <a:ext cx="7769225"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503" name="Group 143"/>
          <p:cNvGrpSpPr>
            <a:grpSpLocks/>
          </p:cNvGrpSpPr>
          <p:nvPr/>
        </p:nvGrpSpPr>
        <p:grpSpPr bwMode="auto">
          <a:xfrm>
            <a:off x="5559426" y="4095750"/>
            <a:ext cx="587375" cy="323850"/>
            <a:chOff x="4396" y="1245"/>
            <a:chExt cx="672" cy="248"/>
          </a:xfrm>
        </p:grpSpPr>
        <p:sp>
          <p:nvSpPr>
            <p:cNvPr id="105517" name="Oval 407"/>
            <p:cNvSpPr>
              <a:spLocks noChangeArrowheads="1"/>
            </p:cNvSpPr>
            <p:nvPr/>
          </p:nvSpPr>
          <p:spPr bwMode="auto">
            <a:xfrm>
              <a:off x="4399" y="1355"/>
              <a:ext cx="666" cy="138"/>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sp>
          <p:nvSpPr>
            <p:cNvPr id="105518" name="Rectangle 410"/>
            <p:cNvSpPr>
              <a:spLocks noChangeArrowheads="1"/>
            </p:cNvSpPr>
            <p:nvPr/>
          </p:nvSpPr>
          <p:spPr bwMode="auto">
            <a:xfrm>
              <a:off x="4399" y="1339"/>
              <a:ext cx="669" cy="86"/>
            </a:xfrm>
            <a:prstGeom prst="rect">
              <a:avLst/>
            </a:prstGeom>
            <a:gradFill rotWithShape="1">
              <a:gsLst>
                <a:gs pos="0">
                  <a:srgbClr val="CCCCFF"/>
                </a:gs>
                <a:gs pos="100000">
                  <a:srgbClr val="FFFFFF"/>
                </a:gs>
              </a:gsLst>
              <a:lin ang="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endParaRPr lang="x-none" altLang="x-none">
                <a:latin typeface="Times New Roman" charset="0"/>
              </a:endParaRPr>
            </a:p>
          </p:txBody>
        </p:sp>
        <p:sp>
          <p:nvSpPr>
            <p:cNvPr id="105519" name="Oval 411"/>
            <p:cNvSpPr>
              <a:spLocks noChangeArrowheads="1"/>
            </p:cNvSpPr>
            <p:nvPr/>
          </p:nvSpPr>
          <p:spPr bwMode="auto">
            <a:xfrm>
              <a:off x="4396" y="1245"/>
              <a:ext cx="667" cy="162"/>
            </a:xfrm>
            <a:prstGeom prst="ellipse">
              <a:avLst/>
            </a:prstGeom>
            <a:gradFill rotWithShape="1">
              <a:gsLst>
                <a:gs pos="0">
                  <a:srgbClr val="CCCCFF"/>
                </a:gs>
                <a:gs pos="100000">
                  <a:srgbClr val="FFFFFF"/>
                </a:gs>
              </a:gsLst>
              <a:lin ang="0" scaled="1"/>
            </a:gradFill>
            <a:ln w="19050">
              <a:solidFill>
                <a:srgbClr val="000000"/>
              </a:solidFill>
              <a:round/>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a:latin typeface="Times New Roman" charset="0"/>
              </a:endParaRPr>
            </a:p>
          </p:txBody>
        </p:sp>
        <p:grpSp>
          <p:nvGrpSpPr>
            <p:cNvPr id="105520" name="Group 147"/>
            <p:cNvGrpSpPr>
              <a:grpSpLocks/>
            </p:cNvGrpSpPr>
            <p:nvPr/>
          </p:nvGrpSpPr>
          <p:grpSpPr bwMode="auto">
            <a:xfrm>
              <a:off x="4530" y="1287"/>
              <a:ext cx="377" cy="75"/>
              <a:chOff x="2468" y="1332"/>
              <a:chExt cx="310" cy="60"/>
            </a:xfrm>
          </p:grpSpPr>
          <p:sp>
            <p:nvSpPr>
              <p:cNvPr id="105523" name="Freeform 148"/>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24" name="Freeform 149"/>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19050" cmpd="sng">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05521" name="Line 150"/>
            <p:cNvSpPr>
              <a:spLocks noChangeShapeType="1"/>
            </p:cNvSpPr>
            <p:nvPr/>
          </p:nvSpPr>
          <p:spPr bwMode="auto">
            <a:xfrm>
              <a:off x="4400" y="1322"/>
              <a:ext cx="0" cy="10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22" name="Line 151"/>
            <p:cNvSpPr>
              <a:spLocks noChangeShapeType="1"/>
            </p:cNvSpPr>
            <p:nvPr/>
          </p:nvSpPr>
          <p:spPr bwMode="auto">
            <a:xfrm>
              <a:off x="5063" y="1326"/>
              <a:ext cx="0" cy="10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05504" name="Group 156"/>
          <p:cNvGrpSpPr>
            <a:grpSpLocks/>
          </p:cNvGrpSpPr>
          <p:nvPr/>
        </p:nvGrpSpPr>
        <p:grpSpPr bwMode="auto">
          <a:xfrm flipH="1">
            <a:off x="9053513" y="3311525"/>
            <a:ext cx="641350" cy="558800"/>
            <a:chOff x="-44" y="1473"/>
            <a:chExt cx="981" cy="1105"/>
          </a:xfrm>
        </p:grpSpPr>
        <p:pic>
          <p:nvPicPr>
            <p:cNvPr id="105515" name="Picture 157"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516" name="Freeform 158"/>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5505" name="Group 159"/>
          <p:cNvGrpSpPr>
            <a:grpSpLocks/>
          </p:cNvGrpSpPr>
          <p:nvPr/>
        </p:nvGrpSpPr>
        <p:grpSpPr bwMode="auto">
          <a:xfrm flipH="1">
            <a:off x="9064625" y="4054475"/>
            <a:ext cx="641350" cy="558800"/>
            <a:chOff x="-44" y="1473"/>
            <a:chExt cx="981" cy="1105"/>
          </a:xfrm>
        </p:grpSpPr>
        <p:pic>
          <p:nvPicPr>
            <p:cNvPr id="105513" name="Picture 160"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514" name="Freeform 161"/>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5506" name="Group 162"/>
          <p:cNvGrpSpPr>
            <a:grpSpLocks/>
          </p:cNvGrpSpPr>
          <p:nvPr/>
        </p:nvGrpSpPr>
        <p:grpSpPr bwMode="auto">
          <a:xfrm flipH="1">
            <a:off x="9072563" y="4808538"/>
            <a:ext cx="641350" cy="558800"/>
            <a:chOff x="-44" y="1473"/>
            <a:chExt cx="981" cy="1105"/>
          </a:xfrm>
        </p:grpSpPr>
        <p:pic>
          <p:nvPicPr>
            <p:cNvPr id="105511" name="Picture 163" descr="desktop_computer_stylized_mediu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512" name="Freeform 164"/>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05507" name="Line 32"/>
          <p:cNvSpPr>
            <a:spLocks noChangeShapeType="1"/>
          </p:cNvSpPr>
          <p:nvPr/>
        </p:nvSpPr>
        <p:spPr bwMode="auto">
          <a:xfrm>
            <a:off x="8910639" y="4238625"/>
            <a:ext cx="219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5509"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
        <p:nvSpPr>
          <p:cNvPr id="105510" name="TextBox 1"/>
          <p:cNvSpPr txBox="1">
            <a:spLocks noChangeArrowheads="1"/>
          </p:cNvSpPr>
          <p:nvPr/>
        </p:nvSpPr>
        <p:spPr bwMode="auto">
          <a:xfrm>
            <a:off x="1863726" y="6199189"/>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400"/>
              <a:t>* Check out the online interactive exercises for more examples: h</a:t>
            </a:r>
            <a:r>
              <a:rPr lang="en-US" altLang="x-none" sz="1200"/>
              <a:t>ttp://gaia.cs.umass.edu/kurose_ross/interactive/</a:t>
            </a:r>
          </a:p>
        </p:txBody>
      </p:sp>
    </p:spTree>
    <p:extLst>
      <p:ext uri="{BB962C8B-B14F-4D97-AF65-F5344CB8AC3E}">
        <p14:creationId xmlns:p14="http://schemas.microsoft.com/office/powerpoint/2010/main" val="225934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par>
                          <p:cTn id="8" fill="hold" nodeType="afterGroup">
                            <p:stCondLst>
                              <p:cond delay="1000"/>
                            </p:stCondLst>
                            <p:childTnLst>
                              <p:par>
                                <p:cTn id="9" presetID="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childTnLst>
                                  <p:subTnLst>
                                    <p:set>
                                      <p:cBhvr override="childStyle">
                                        <p:cTn dur="1" fill="hold" display="0" masterRel="nextClick" afterEffect="1"/>
                                        <p:tgtEl>
                                          <p:spTgt spid="7"/>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1000"/>
                                        <p:tgtEl>
                                          <p:spTgt spid="12"/>
                                        </p:tgtEl>
                                      </p:cBhvr>
                                    </p:animEffect>
                                  </p:childTnLst>
                                </p:cTn>
                              </p:par>
                            </p:childTnLst>
                          </p:cTn>
                        </p:par>
                        <p:par>
                          <p:cTn id="16" fill="hold" nodeType="afterGroup">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33533"/>
                                        </p:tgtEl>
                                        <p:attrNameLst>
                                          <p:attrName>style.visibility</p:attrName>
                                        </p:attrNameLst>
                                      </p:cBhvr>
                                      <p:to>
                                        <p:strVal val="visible"/>
                                      </p:to>
                                    </p:set>
                                  </p:childTnLst>
                                </p:cTn>
                              </p:par>
                            </p:childTnLst>
                          </p:cTn>
                        </p:par>
                        <p:par>
                          <p:cTn id="19" fill="hold" nodeType="afterGroup">
                            <p:stCondLst>
                              <p:cond delay="1000"/>
                            </p:stCondLst>
                            <p:childTnLst>
                              <p:par>
                                <p:cTn id="20" presetID="1" presetClass="entr" presetSubtype="0"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wipe(left)">
                                      <p:cBhvr>
                                        <p:cTn id="26" dur="1000"/>
                                        <p:tgtEl>
                                          <p:spTgt spid="18"/>
                                        </p:tgtEl>
                                      </p:cBhvr>
                                    </p:animEffect>
                                  </p:childTnLst>
                                </p:cTn>
                              </p:par>
                            </p:childTnLst>
                          </p:cTn>
                        </p:par>
                        <p:par>
                          <p:cTn id="27" fill="hold" nodeType="afterGroup">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33603"/>
                                        </p:tgtEl>
                                        <p:attrNameLst>
                                          <p:attrName>style.visibility</p:attrName>
                                        </p:attrNameLst>
                                      </p:cBhvr>
                                      <p:to>
                                        <p:strVal val="visible"/>
                                      </p:to>
                                    </p:set>
                                  </p:childTnLst>
                                  <p:subTnLst>
                                    <p:set>
                                      <p:cBhvr override="childStyle">
                                        <p:cTn dur="1" fill="hold" display="0" masterRel="nextClick" afterEffect="1"/>
                                        <p:tgtEl>
                                          <p:spTgt spid="233603"/>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8"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1000"/>
                                        <p:tgtEl>
                                          <p:spTgt spid="8"/>
                                        </p:tgtEl>
                                      </p:cBhvr>
                                    </p:animEffect>
                                  </p:childTnLst>
                                </p:cTn>
                              </p:par>
                            </p:childTnLst>
                          </p:cTn>
                        </p:par>
                        <p:par>
                          <p:cTn id="35" fill="hold" nodeType="afterGroup">
                            <p:stCondLst>
                              <p:cond delay="1000"/>
                            </p:stCondLst>
                            <p:childTnLst>
                              <p:par>
                                <p:cTn id="36" presetID="1" presetClass="entr" presetSubtype="0" fill="hold" grpId="0" nodeType="afterEffect">
                                  <p:stCondLst>
                                    <p:cond delay="0"/>
                                  </p:stCondLst>
                                  <p:childTnLst>
                                    <p:set>
                                      <p:cBhvr>
                                        <p:cTn id="37" dur="1" fill="hold">
                                          <p:stCondLst>
                                            <p:cond delay="0"/>
                                          </p:stCondLst>
                                        </p:cTn>
                                        <p:tgtEl>
                                          <p:spTgt spid="2336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533" grpId="0"/>
      <p:bldP spid="233603" grpId="0"/>
      <p:bldP spid="23360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8" name="Rectangle 2"/>
          <p:cNvSpPr>
            <a:spLocks noGrp="1" noChangeArrowheads="1"/>
          </p:cNvSpPr>
          <p:nvPr>
            <p:ph type="title"/>
          </p:nvPr>
        </p:nvSpPr>
        <p:spPr>
          <a:xfrm>
            <a:off x="2209800" y="422275"/>
            <a:ext cx="7772400" cy="838200"/>
          </a:xfrm>
        </p:spPr>
        <p:txBody>
          <a:bodyPr/>
          <a:lstStyle/>
          <a:p>
            <a:pPr>
              <a:defRPr/>
            </a:pPr>
            <a:r>
              <a:rPr lang="en-US">
                <a:cs typeface="+mj-cs"/>
              </a:rPr>
              <a:t>IPv6: motivation</a:t>
            </a:r>
          </a:p>
        </p:txBody>
      </p:sp>
      <p:sp>
        <p:nvSpPr>
          <p:cNvPr id="108546" name="Rectangle 3"/>
          <p:cNvSpPr>
            <a:spLocks noGrp="1" noChangeArrowheads="1"/>
          </p:cNvSpPr>
          <p:nvPr>
            <p:ph type="body" idx="1"/>
          </p:nvPr>
        </p:nvSpPr>
        <p:spPr>
          <a:xfrm>
            <a:off x="2035175" y="1401764"/>
            <a:ext cx="8205788" cy="4027487"/>
          </a:xfrm>
        </p:spPr>
        <p:txBody>
          <a:bodyPr/>
          <a:lstStyle/>
          <a:p>
            <a:r>
              <a:rPr lang="en-US" altLang="x-none" i="1">
                <a:solidFill>
                  <a:srgbClr val="CC0000"/>
                </a:solidFill>
                <a:ea typeface="ＭＳ Ｐゴシック" charset="-128"/>
                <a:cs typeface="ＭＳ Ｐゴシック" charset="-128"/>
              </a:rPr>
              <a:t>initial motivation:</a:t>
            </a:r>
            <a:r>
              <a:rPr lang="en-US" altLang="x-none" i="1">
                <a:ea typeface="ＭＳ Ｐゴシック" charset="-128"/>
                <a:cs typeface="ＭＳ Ｐゴシック" charset="-128"/>
              </a:rPr>
              <a:t> </a:t>
            </a:r>
            <a:r>
              <a:rPr lang="en-US" altLang="x-none">
                <a:ea typeface="ＭＳ Ｐゴシック" charset="-128"/>
                <a:cs typeface="ＭＳ Ｐゴシック" charset="-128"/>
              </a:rPr>
              <a:t>32-bit address space soon to be completely allocated.  </a:t>
            </a:r>
          </a:p>
          <a:p>
            <a:r>
              <a:rPr lang="en-US" altLang="x-none">
                <a:ea typeface="ＭＳ Ｐゴシック" charset="-128"/>
                <a:cs typeface="ＭＳ Ｐゴシック" charset="-128"/>
              </a:rPr>
              <a:t>additional motivation:</a:t>
            </a:r>
          </a:p>
          <a:p>
            <a:pPr lvl="1"/>
            <a:r>
              <a:rPr lang="en-US" altLang="x-none">
                <a:latin typeface="Gill Sans MT" charset="0"/>
                <a:ea typeface="ＭＳ Ｐゴシック" charset="-128"/>
              </a:rPr>
              <a:t>header format helps speed processing/forwarding</a:t>
            </a:r>
          </a:p>
          <a:p>
            <a:pPr lvl="1"/>
            <a:r>
              <a:rPr lang="en-US" altLang="x-none">
                <a:latin typeface="Gill Sans MT" charset="0"/>
                <a:ea typeface="ＭＳ Ｐゴシック" charset="-128"/>
              </a:rPr>
              <a:t>header changes to facilitate QoS </a:t>
            </a:r>
          </a:p>
          <a:p>
            <a:pPr lvl="1"/>
            <a:endParaRPr lang="en-US" altLang="x-none">
              <a:latin typeface="Gill Sans MT" charset="0"/>
              <a:ea typeface="ＭＳ Ｐゴシック" charset="-128"/>
            </a:endParaRPr>
          </a:p>
          <a:p>
            <a:pPr>
              <a:buFont typeface="Wingdings" charset="2"/>
              <a:buNone/>
            </a:pPr>
            <a:r>
              <a:rPr lang="en-US" altLang="x-none" i="1">
                <a:solidFill>
                  <a:srgbClr val="CC0000"/>
                </a:solidFill>
                <a:ea typeface="ＭＳ Ｐゴシック" charset="-128"/>
                <a:cs typeface="ＭＳ Ｐゴシック" charset="-128"/>
              </a:rPr>
              <a:t>IPv6 datagram format: </a:t>
            </a:r>
          </a:p>
          <a:p>
            <a:pPr lvl="1"/>
            <a:r>
              <a:rPr lang="en-US" altLang="x-none">
                <a:latin typeface="Gill Sans MT" charset="0"/>
                <a:ea typeface="ＭＳ Ｐゴシック" charset="-128"/>
              </a:rPr>
              <a:t>fixed-length 40 byte header</a:t>
            </a:r>
          </a:p>
          <a:p>
            <a:pPr lvl="1"/>
            <a:r>
              <a:rPr lang="en-US" altLang="x-none">
                <a:latin typeface="Gill Sans MT" charset="0"/>
                <a:ea typeface="ＭＳ Ｐゴシック" charset="-128"/>
              </a:rPr>
              <a:t>no fragmentation allowed</a:t>
            </a:r>
            <a:endParaRPr lang="en-US" altLang="x-none" i="1">
              <a:latin typeface="Gill Sans MT" charset="0"/>
              <a:ea typeface="ＭＳ Ｐゴシック" charset="-128"/>
            </a:endParaRPr>
          </a:p>
        </p:txBody>
      </p:sp>
      <p:pic>
        <p:nvPicPr>
          <p:cNvPr id="108547" name="Picture 4"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5213" y="1055689"/>
            <a:ext cx="36560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49"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299345912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82" descr="underline_base"/>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2013" y="871539"/>
            <a:ext cx="5027612" cy="17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Rectangle 80"/>
          <p:cNvSpPr>
            <a:spLocks noChangeArrowheads="1"/>
          </p:cNvSpPr>
          <p:nvPr/>
        </p:nvSpPr>
        <p:spPr bwMode="auto">
          <a:xfrm>
            <a:off x="3740151" y="3263901"/>
            <a:ext cx="4748213" cy="2817813"/>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68614" name="Rectangle 2"/>
          <p:cNvSpPr>
            <a:spLocks noGrp="1" noChangeArrowheads="1"/>
          </p:cNvSpPr>
          <p:nvPr>
            <p:ph type="title"/>
          </p:nvPr>
        </p:nvSpPr>
        <p:spPr>
          <a:xfrm>
            <a:off x="2057400" y="185738"/>
            <a:ext cx="7772400" cy="908050"/>
          </a:xfrm>
        </p:spPr>
        <p:txBody>
          <a:bodyPr/>
          <a:lstStyle/>
          <a:p>
            <a:pPr>
              <a:defRPr/>
            </a:pPr>
            <a:r>
              <a:rPr lang="en-US">
                <a:cs typeface="+mj-cs"/>
              </a:rPr>
              <a:t>IPv6 datagram format</a:t>
            </a:r>
          </a:p>
        </p:txBody>
      </p:sp>
      <p:sp>
        <p:nvSpPr>
          <p:cNvPr id="109572" name="Rectangle 4"/>
          <p:cNvSpPr>
            <a:spLocks noChangeArrowheads="1"/>
          </p:cNvSpPr>
          <p:nvPr/>
        </p:nvSpPr>
        <p:spPr bwMode="auto">
          <a:xfrm>
            <a:off x="2003426" y="1306514"/>
            <a:ext cx="7413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2800" i="1">
                <a:solidFill>
                  <a:srgbClr val="CC0000"/>
                </a:solidFill>
                <a:latin typeface="Gill Sans MT" charset="0"/>
              </a:rPr>
              <a:t>priority:</a:t>
            </a:r>
            <a:r>
              <a:rPr lang="en-US" altLang="x-none" sz="2800">
                <a:latin typeface="Gill Sans MT" charset="0"/>
              </a:rPr>
              <a:t>  identify priority among datagrams in flow</a:t>
            </a:r>
          </a:p>
          <a:p>
            <a:r>
              <a:rPr lang="en-US" altLang="x-none" sz="2800" i="1">
                <a:solidFill>
                  <a:srgbClr val="CC0000"/>
                </a:solidFill>
                <a:latin typeface="Gill Sans MT" charset="0"/>
              </a:rPr>
              <a:t>flow Label:</a:t>
            </a:r>
            <a:r>
              <a:rPr lang="en-US" altLang="x-none" sz="2800">
                <a:latin typeface="Gill Sans MT" charset="0"/>
              </a:rPr>
              <a:t> identify datagrams in same </a:t>
            </a:r>
            <a:r>
              <a:rPr lang="ja-JP" altLang="en-US" sz="2800">
                <a:latin typeface="Gill Sans MT" charset="0"/>
              </a:rPr>
              <a:t>“</a:t>
            </a:r>
            <a:r>
              <a:rPr lang="en-US" altLang="ja-JP" sz="2800">
                <a:latin typeface="Gill Sans MT" charset="0"/>
              </a:rPr>
              <a:t>flow.</a:t>
            </a:r>
            <a:r>
              <a:rPr lang="ja-JP" altLang="en-US" sz="2800">
                <a:latin typeface="Gill Sans MT" charset="0"/>
              </a:rPr>
              <a:t>”</a:t>
            </a:r>
            <a:r>
              <a:rPr lang="en-US" altLang="ja-JP" sz="2800">
                <a:latin typeface="Gill Sans MT" charset="0"/>
              </a:rPr>
              <a:t> </a:t>
            </a:r>
          </a:p>
          <a:p>
            <a:r>
              <a:rPr lang="en-US" altLang="x-none" sz="2800">
                <a:latin typeface="Gill Sans MT" charset="0"/>
              </a:rPr>
              <a:t>                    (concept of</a:t>
            </a:r>
            <a:r>
              <a:rPr lang="ja-JP" altLang="en-US" sz="2800">
                <a:latin typeface="Gill Sans MT" charset="0"/>
              </a:rPr>
              <a:t>“</a:t>
            </a:r>
            <a:r>
              <a:rPr lang="en-US" altLang="ja-JP" sz="2800">
                <a:latin typeface="Gill Sans MT" charset="0"/>
              </a:rPr>
              <a:t>flow</a:t>
            </a:r>
            <a:r>
              <a:rPr lang="ja-JP" altLang="en-US" sz="2800">
                <a:latin typeface="Gill Sans MT" charset="0"/>
              </a:rPr>
              <a:t>”</a:t>
            </a:r>
            <a:r>
              <a:rPr lang="en-US" altLang="ja-JP" sz="2800">
                <a:latin typeface="Gill Sans MT" charset="0"/>
              </a:rPr>
              <a:t> not well defined).</a:t>
            </a:r>
          </a:p>
          <a:p>
            <a:r>
              <a:rPr lang="en-US" altLang="x-none" sz="2800" i="1">
                <a:solidFill>
                  <a:srgbClr val="CC0000"/>
                </a:solidFill>
                <a:latin typeface="Gill Sans MT" charset="0"/>
              </a:rPr>
              <a:t>next header:</a:t>
            </a:r>
            <a:r>
              <a:rPr lang="en-US" altLang="x-none" sz="2800">
                <a:latin typeface="Gill Sans MT" charset="0"/>
              </a:rPr>
              <a:t> identify upper layer protocol for data</a:t>
            </a:r>
            <a:r>
              <a:rPr lang="en-US" altLang="x-none">
                <a:latin typeface="Comic Sans MS" charset="0"/>
              </a:rPr>
              <a:t> </a:t>
            </a:r>
          </a:p>
        </p:txBody>
      </p:sp>
      <p:sp>
        <p:nvSpPr>
          <p:cNvPr id="109573" name="Rectangle 56"/>
          <p:cNvSpPr>
            <a:spLocks noChangeArrowheads="1"/>
          </p:cNvSpPr>
          <p:nvPr/>
        </p:nvSpPr>
        <p:spPr bwMode="auto">
          <a:xfrm>
            <a:off x="3665538" y="3344863"/>
            <a:ext cx="4748212" cy="2817812"/>
          </a:xfrm>
          <a:prstGeom prst="rect">
            <a:avLst/>
          </a:prstGeom>
          <a:solidFill>
            <a:schemeClr val="bg1"/>
          </a:solidFill>
          <a:ln w="19050">
            <a:solidFill>
              <a:schemeClr val="tx1"/>
            </a:solidFill>
            <a:miter lim="800000"/>
            <a:headEnd/>
            <a:tailEnd/>
          </a:ln>
        </p:spPr>
        <p:txBody>
          <a:bodyPr wrap="none" anchor="ct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endParaRPr lang="x-none" altLang="x-none" sz="1800"/>
          </a:p>
        </p:txBody>
      </p:sp>
      <p:sp>
        <p:nvSpPr>
          <p:cNvPr id="109574" name="Line 60"/>
          <p:cNvSpPr>
            <a:spLocks noChangeShapeType="1"/>
          </p:cNvSpPr>
          <p:nvPr/>
        </p:nvSpPr>
        <p:spPr bwMode="auto">
          <a:xfrm>
            <a:off x="3667126" y="3654425"/>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75" name="Line 61"/>
          <p:cNvSpPr>
            <a:spLocks noChangeShapeType="1"/>
          </p:cNvSpPr>
          <p:nvPr/>
        </p:nvSpPr>
        <p:spPr bwMode="auto">
          <a:xfrm>
            <a:off x="4318000" y="3354389"/>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76" name="Line 63"/>
          <p:cNvSpPr>
            <a:spLocks noChangeShapeType="1"/>
          </p:cNvSpPr>
          <p:nvPr/>
        </p:nvSpPr>
        <p:spPr bwMode="auto">
          <a:xfrm>
            <a:off x="5006975" y="3351214"/>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77" name="Line 64"/>
          <p:cNvSpPr>
            <a:spLocks noChangeShapeType="1"/>
          </p:cNvSpPr>
          <p:nvPr/>
        </p:nvSpPr>
        <p:spPr bwMode="auto">
          <a:xfrm>
            <a:off x="5934075" y="3649664"/>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78" name="Line 65"/>
          <p:cNvSpPr>
            <a:spLocks noChangeShapeType="1"/>
          </p:cNvSpPr>
          <p:nvPr/>
        </p:nvSpPr>
        <p:spPr bwMode="auto">
          <a:xfrm>
            <a:off x="7080250" y="3652839"/>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79" name="Line 66"/>
          <p:cNvSpPr>
            <a:spLocks noChangeShapeType="1"/>
          </p:cNvSpPr>
          <p:nvPr/>
        </p:nvSpPr>
        <p:spPr bwMode="auto">
          <a:xfrm>
            <a:off x="3654426" y="5175250"/>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80" name="Line 67"/>
          <p:cNvSpPr>
            <a:spLocks noChangeShapeType="1"/>
          </p:cNvSpPr>
          <p:nvPr/>
        </p:nvSpPr>
        <p:spPr bwMode="auto">
          <a:xfrm>
            <a:off x="3671888" y="4535488"/>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81" name="Line 68"/>
          <p:cNvSpPr>
            <a:spLocks noChangeShapeType="1"/>
          </p:cNvSpPr>
          <p:nvPr/>
        </p:nvSpPr>
        <p:spPr bwMode="auto">
          <a:xfrm>
            <a:off x="3657601" y="3952875"/>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109582" name="Text Box 69"/>
          <p:cNvSpPr txBox="1">
            <a:spLocks noChangeArrowheads="1"/>
          </p:cNvSpPr>
          <p:nvPr/>
        </p:nvSpPr>
        <p:spPr bwMode="auto">
          <a:xfrm>
            <a:off x="5570538" y="5440363"/>
            <a:ext cx="628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data</a:t>
            </a:r>
          </a:p>
        </p:txBody>
      </p:sp>
      <p:sp>
        <p:nvSpPr>
          <p:cNvPr id="109583" name="Text Box 70"/>
          <p:cNvSpPr txBox="1">
            <a:spLocks noChangeArrowheads="1"/>
          </p:cNvSpPr>
          <p:nvPr/>
        </p:nvSpPr>
        <p:spPr bwMode="auto">
          <a:xfrm>
            <a:off x="4902200" y="4578350"/>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85000"/>
              </a:lnSpc>
            </a:pPr>
            <a:r>
              <a:rPr lang="en-US" altLang="x-none" sz="1800"/>
              <a:t>destination address</a:t>
            </a:r>
          </a:p>
          <a:p>
            <a:pPr algn="ctr">
              <a:lnSpc>
                <a:spcPct val="85000"/>
              </a:lnSpc>
            </a:pPr>
            <a:r>
              <a:rPr lang="en-US" altLang="x-none" sz="1800"/>
              <a:t>(128 bits)</a:t>
            </a:r>
          </a:p>
        </p:txBody>
      </p:sp>
      <p:sp>
        <p:nvSpPr>
          <p:cNvPr id="109584" name="Text Box 71"/>
          <p:cNvSpPr txBox="1">
            <a:spLocks noChangeArrowheads="1"/>
          </p:cNvSpPr>
          <p:nvPr/>
        </p:nvSpPr>
        <p:spPr bwMode="auto">
          <a:xfrm>
            <a:off x="5067300" y="3971925"/>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ctr">
              <a:lnSpc>
                <a:spcPct val="85000"/>
              </a:lnSpc>
            </a:pPr>
            <a:r>
              <a:rPr lang="en-US" altLang="x-none" sz="1800"/>
              <a:t>source address</a:t>
            </a:r>
          </a:p>
          <a:p>
            <a:pPr algn="ctr">
              <a:lnSpc>
                <a:spcPct val="85000"/>
              </a:lnSpc>
            </a:pPr>
            <a:r>
              <a:rPr lang="en-US" altLang="x-none" sz="1800"/>
              <a:t>(128 bits)</a:t>
            </a:r>
          </a:p>
        </p:txBody>
      </p:sp>
      <p:sp>
        <p:nvSpPr>
          <p:cNvPr id="109585" name="Text Box 72"/>
          <p:cNvSpPr txBox="1">
            <a:spLocks noChangeArrowheads="1"/>
          </p:cNvSpPr>
          <p:nvPr/>
        </p:nvSpPr>
        <p:spPr bwMode="auto">
          <a:xfrm>
            <a:off x="4151313" y="3619501"/>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payload len</a:t>
            </a:r>
          </a:p>
        </p:txBody>
      </p:sp>
      <p:sp>
        <p:nvSpPr>
          <p:cNvPr id="109586" name="Text Box 73"/>
          <p:cNvSpPr txBox="1">
            <a:spLocks noChangeArrowheads="1"/>
          </p:cNvSpPr>
          <p:nvPr/>
        </p:nvSpPr>
        <p:spPr bwMode="auto">
          <a:xfrm>
            <a:off x="5932488" y="3627438"/>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next hdr</a:t>
            </a:r>
          </a:p>
        </p:txBody>
      </p:sp>
      <p:sp>
        <p:nvSpPr>
          <p:cNvPr id="109587" name="Text Box 74"/>
          <p:cNvSpPr txBox="1">
            <a:spLocks noChangeArrowheads="1"/>
          </p:cNvSpPr>
          <p:nvPr/>
        </p:nvSpPr>
        <p:spPr bwMode="auto">
          <a:xfrm>
            <a:off x="7188200" y="3613151"/>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hop limit</a:t>
            </a:r>
          </a:p>
        </p:txBody>
      </p:sp>
      <p:sp>
        <p:nvSpPr>
          <p:cNvPr id="109588" name="Text Box 75"/>
          <p:cNvSpPr txBox="1">
            <a:spLocks noChangeArrowheads="1"/>
          </p:cNvSpPr>
          <p:nvPr/>
        </p:nvSpPr>
        <p:spPr bwMode="auto">
          <a:xfrm>
            <a:off x="6057900" y="3319463"/>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flow label</a:t>
            </a:r>
          </a:p>
        </p:txBody>
      </p:sp>
      <p:sp>
        <p:nvSpPr>
          <p:cNvPr id="109589" name="Text Box 76"/>
          <p:cNvSpPr txBox="1">
            <a:spLocks noChangeArrowheads="1"/>
          </p:cNvSpPr>
          <p:nvPr/>
        </p:nvSpPr>
        <p:spPr bwMode="auto">
          <a:xfrm>
            <a:off x="4437063" y="3305176"/>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pri</a:t>
            </a:r>
          </a:p>
        </p:txBody>
      </p:sp>
      <p:sp>
        <p:nvSpPr>
          <p:cNvPr id="109590" name="Text Box 77"/>
          <p:cNvSpPr txBox="1">
            <a:spLocks noChangeArrowheads="1"/>
          </p:cNvSpPr>
          <p:nvPr/>
        </p:nvSpPr>
        <p:spPr bwMode="auto">
          <a:xfrm>
            <a:off x="3730625" y="3313113"/>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ver</a:t>
            </a:r>
          </a:p>
        </p:txBody>
      </p:sp>
      <p:sp>
        <p:nvSpPr>
          <p:cNvPr id="109591" name="Line 79"/>
          <p:cNvSpPr>
            <a:spLocks noChangeShapeType="1"/>
          </p:cNvSpPr>
          <p:nvPr/>
        </p:nvSpPr>
        <p:spPr bwMode="auto">
          <a:xfrm>
            <a:off x="3643314" y="6400800"/>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endParaRPr lang="en-US"/>
          </a:p>
        </p:txBody>
      </p:sp>
      <p:sp>
        <p:nvSpPr>
          <p:cNvPr id="109592" name="Text Box 78"/>
          <p:cNvSpPr txBox="1">
            <a:spLocks noChangeArrowheads="1"/>
          </p:cNvSpPr>
          <p:nvPr/>
        </p:nvSpPr>
        <p:spPr bwMode="auto">
          <a:xfrm>
            <a:off x="5502275" y="6210301"/>
            <a:ext cx="857250" cy="366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r>
              <a:rPr lang="en-US" altLang="x-none" sz="1800"/>
              <a:t>32 bits</a:t>
            </a:r>
          </a:p>
        </p:txBody>
      </p:sp>
      <p:sp>
        <p:nvSpPr>
          <p:cNvPr id="109594" name="Footer Placeholder 2"/>
          <p:cNvSpPr>
            <a:spLocks noGrp="1"/>
          </p:cNvSpPr>
          <p:nvPr>
            <p:ph type="ftr" sz="quarter" idx="11"/>
          </p:nvPr>
        </p:nvSpPr>
        <p:spPr bwMode="auto">
          <a:xfrm>
            <a:off x="7899400" y="6475413"/>
            <a:ext cx="2178050" cy="2413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algn="r"/>
            <a:r>
              <a:rPr lang="en-US" altLang="x-none" sz="1200">
                <a:solidFill>
                  <a:srgbClr val="000000"/>
                </a:solidFill>
                <a:latin typeface="Tahoma" charset="0"/>
              </a:rPr>
              <a:t>Network Layer: Data Plane</a:t>
            </a:r>
          </a:p>
        </p:txBody>
      </p:sp>
    </p:spTree>
    <p:extLst>
      <p:ext uri="{BB962C8B-B14F-4D97-AF65-F5344CB8AC3E}">
        <p14:creationId xmlns:p14="http://schemas.microsoft.com/office/powerpoint/2010/main" val="75045911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3209</TotalTime>
  <Words>11837</Words>
  <Application>Microsoft Macintosh PowerPoint</Application>
  <PresentationFormat>Widescreen</PresentationFormat>
  <Paragraphs>3165</Paragraphs>
  <Slides>136</Slides>
  <Notes>79</Notes>
  <HiddenSlides>1</HiddenSlides>
  <MMClips>0</MMClips>
  <ScaleCrop>false</ScaleCrop>
  <HeadingPairs>
    <vt:vector size="8" baseType="variant">
      <vt:variant>
        <vt:lpstr>Fonts Used</vt:lpstr>
      </vt:variant>
      <vt:variant>
        <vt:i4>16</vt:i4>
      </vt:variant>
      <vt:variant>
        <vt:lpstr>Theme</vt:lpstr>
      </vt:variant>
      <vt:variant>
        <vt:i4>1</vt:i4>
      </vt:variant>
      <vt:variant>
        <vt:lpstr>Embedded OLE Servers</vt:lpstr>
      </vt:variant>
      <vt:variant>
        <vt:i4>0</vt:i4>
      </vt:variant>
      <vt:variant>
        <vt:lpstr>Slide Titles</vt:lpstr>
      </vt:variant>
      <vt:variant>
        <vt:i4>136</vt:i4>
      </vt:variant>
    </vt:vector>
  </HeadingPairs>
  <TitlesOfParts>
    <vt:vector size="153" baseType="lpstr">
      <vt:lpstr>MS Mincho</vt:lpstr>
      <vt:lpstr>ＭＳ Ｐゴシック</vt:lpstr>
      <vt:lpstr>ＭＳ Ｐゴシック</vt:lpstr>
      <vt:lpstr>Yu Gothic</vt:lpstr>
      <vt:lpstr>Yu Gothic Light</vt:lpstr>
      <vt:lpstr>Arial</vt:lpstr>
      <vt:lpstr>Arial Narrow</vt:lpstr>
      <vt:lpstr>Calibri</vt:lpstr>
      <vt:lpstr>Calibri Light</vt:lpstr>
      <vt:lpstr>Comic Sans MS</vt:lpstr>
      <vt:lpstr>Courier New</vt:lpstr>
      <vt:lpstr>Gill Sans MT</vt:lpstr>
      <vt:lpstr>Tahoma</vt:lpstr>
      <vt:lpstr>Times New Roman</vt:lpstr>
      <vt:lpstr>Wingdings</vt:lpstr>
      <vt:lpstr>ZapfDingbats</vt:lpstr>
      <vt:lpstr>Office Theme</vt:lpstr>
      <vt:lpstr>Computer Networks… a crash course</vt:lpstr>
      <vt:lpstr>Outline</vt:lpstr>
      <vt:lpstr>What’s the Internet: “nuts and volts” view</vt:lpstr>
      <vt:lpstr>“Fun” Internet-connected devices</vt:lpstr>
      <vt:lpstr>PowerPoint Presentation</vt:lpstr>
      <vt:lpstr>What’s the Internet: a service view</vt:lpstr>
      <vt:lpstr>Outline</vt:lpstr>
      <vt:lpstr>Internet protocol stack</vt:lpstr>
      <vt:lpstr>ISO/OSI reference model</vt:lpstr>
      <vt:lpstr>Encapsulation</vt:lpstr>
      <vt:lpstr>Encapsulation</vt:lpstr>
      <vt:lpstr>Outline</vt:lpstr>
      <vt:lpstr>Big Picture: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Outline</vt:lpstr>
      <vt:lpstr>Internet structure: network of networks</vt:lpstr>
      <vt:lpstr>Internet structure: network of networks</vt:lpstr>
      <vt:lpstr>Internet structure: network of networks</vt:lpstr>
      <vt:lpstr>Internet structure: network of networks</vt:lpstr>
      <vt:lpstr>Internet structure: network of networks</vt:lpstr>
      <vt:lpstr>Internet structure: network of networks</vt:lpstr>
      <vt:lpstr>Internet structure: network of networks</vt:lpstr>
      <vt:lpstr>Internet structure: network of networks</vt:lpstr>
      <vt:lpstr>Tier-1 ISP: e.g., Sprint</vt:lpstr>
      <vt:lpstr>Outline</vt:lpstr>
      <vt:lpstr>Web and HTTP</vt:lpstr>
      <vt:lpstr>HTTP overview</vt:lpstr>
      <vt:lpstr>HTTP overview (continued)</vt:lpstr>
      <vt:lpstr>HTTP connections</vt:lpstr>
      <vt:lpstr>Non-persistent HTTP</vt:lpstr>
      <vt:lpstr>Non-persistent HTTP (cont.)</vt:lpstr>
      <vt:lpstr>Persistent HTTP</vt:lpstr>
      <vt:lpstr>HTTP request message</vt:lpstr>
      <vt:lpstr>HTTP request message: general format</vt:lpstr>
      <vt:lpstr>Uploading form input</vt:lpstr>
      <vt:lpstr>Method types</vt:lpstr>
      <vt:lpstr>HTTP response message</vt:lpstr>
      <vt:lpstr>HTTP response status codes</vt:lpstr>
      <vt:lpstr>User-server state: cookies</vt:lpstr>
      <vt:lpstr>Cookies: keeping “state” (cont.)</vt:lpstr>
      <vt:lpstr>DNS: domain name system</vt:lpstr>
      <vt:lpstr>DNS: services, structure </vt:lpstr>
      <vt:lpstr>DNS: a distributed, hierarchical database</vt:lpstr>
      <vt:lpstr>DNS: root name servers</vt:lpstr>
      <vt:lpstr>TLD, authoritative servers</vt:lpstr>
      <vt:lpstr>Local DNS name server</vt:lpstr>
      <vt:lpstr>DNS name  resolution example</vt:lpstr>
      <vt:lpstr>PowerPoint Presentation</vt:lpstr>
      <vt:lpstr>DNS records</vt:lpstr>
      <vt:lpstr>DNS protocol, messages</vt:lpstr>
      <vt:lpstr>PowerPoint Presentation</vt:lpstr>
      <vt:lpstr>PowerPoint Presentation</vt:lpstr>
      <vt:lpstr>Outline</vt:lpstr>
      <vt:lpstr>Transport vs. network layer</vt:lpstr>
      <vt:lpstr>Internet transport-layer protocols</vt:lpstr>
      <vt:lpstr>Multiplexing/demultiplexing</vt:lpstr>
      <vt:lpstr>How demultiplexing works</vt:lpstr>
      <vt:lpstr>Connectionless demultiplexing</vt:lpstr>
      <vt:lpstr>Connectionless demux: example</vt:lpstr>
      <vt:lpstr>Connection-oriented demux</vt:lpstr>
      <vt:lpstr>Connection-oriented demux: example</vt:lpstr>
      <vt:lpstr>Connection-oriented demux: example</vt:lpstr>
      <vt:lpstr>UDP: User Datagram Protocol [RFC 768]</vt:lpstr>
      <vt:lpstr>UDP: segment header</vt:lpstr>
      <vt:lpstr>TCP: Overview  RFCs: 793,1122,1323, 2018, 2581</vt:lpstr>
      <vt:lpstr>TCP segment structure</vt:lpstr>
      <vt:lpstr>TCP seq. numbers, ACKs</vt:lpstr>
      <vt:lpstr>TCP seq. numbers, ACKs</vt:lpstr>
      <vt:lpstr>TCP: retransmission scenarios</vt:lpstr>
      <vt:lpstr>TCP: retransmission scenarios</vt:lpstr>
      <vt:lpstr>TCP flow control</vt:lpstr>
      <vt:lpstr>L4: summary</vt:lpstr>
      <vt:lpstr>Outline</vt:lpstr>
      <vt:lpstr>Network layer</vt:lpstr>
      <vt:lpstr>Two key network-layer functions</vt:lpstr>
      <vt:lpstr>Network layer: data plane, control plane</vt:lpstr>
      <vt:lpstr>PowerPoint Presentation</vt:lpstr>
      <vt:lpstr>PowerPoint Presentation</vt:lpstr>
      <vt:lpstr>Router architecture overview</vt:lpstr>
      <vt:lpstr>The Internet network layer</vt:lpstr>
      <vt:lpstr>IP datagram format</vt:lpstr>
      <vt:lpstr>IP fragmentation, reassembly</vt:lpstr>
      <vt:lpstr>IP addressing: introduction</vt:lpstr>
      <vt:lpstr>IP addressing: introduction</vt:lpstr>
      <vt:lpstr>Subnets</vt:lpstr>
      <vt:lpstr>Subnets</vt:lpstr>
      <vt:lpstr>Subnets</vt:lpstr>
      <vt:lpstr>IP addressing: CIDR</vt:lpstr>
      <vt:lpstr>IP addresses: how to get one?</vt:lpstr>
      <vt:lpstr>DHCP client-server scenario</vt:lpstr>
      <vt:lpstr>NAT: network address translation</vt:lpstr>
      <vt:lpstr>IPv6: motivation</vt:lpstr>
      <vt:lpstr>IPv6 datagram format</vt:lpstr>
      <vt:lpstr>PowerPoint Presentation</vt:lpstr>
      <vt:lpstr>PowerPoint Presentation</vt:lpstr>
      <vt:lpstr>Distance vector algorithm </vt:lpstr>
      <vt:lpstr>PowerPoint Presentation</vt:lpstr>
      <vt:lpstr>PowerPoint Presentation</vt:lpstr>
      <vt:lpstr>Internet approach to scalable routing</vt:lpstr>
      <vt:lpstr>Interconnected ASes</vt:lpstr>
      <vt:lpstr>OSPF (Open Shortest Path First)</vt:lpstr>
      <vt:lpstr>Hierarchical OSPF</vt:lpstr>
      <vt:lpstr>Internet inter-AS routing: BGP</vt:lpstr>
      <vt:lpstr>BGP, OSPF, forwarding table entries</vt:lpstr>
      <vt:lpstr>BGP, OSPF, forwarding table entries</vt:lpstr>
      <vt:lpstr>Why different Intra-, Inter-AS routing ? </vt:lpstr>
      <vt:lpstr>Routing question time!</vt:lpstr>
      <vt:lpstr>ICMP</vt:lpstr>
      <vt:lpstr>Question time: ICMP</vt:lpstr>
      <vt:lpstr>Outline</vt:lpstr>
      <vt:lpstr>Link layer services</vt:lpstr>
      <vt:lpstr>Link layer services (more)</vt:lpstr>
      <vt:lpstr>Where is the link layer implemented?</vt:lpstr>
      <vt:lpstr>L2: Data Link</vt:lpstr>
      <vt:lpstr>An ideal multiple access protocol</vt:lpstr>
      <vt:lpstr>MAC protocols: taxonomy</vt:lpstr>
      <vt:lpstr>LAN addresses and ARP</vt:lpstr>
      <vt:lpstr>ARP: address resolution protocol</vt:lpstr>
      <vt:lpstr>Addressing: routing to another LAN</vt:lpstr>
      <vt:lpstr>Addressing: routing to another LAN</vt:lpstr>
      <vt:lpstr>Addressing: routing to another LAN</vt:lpstr>
      <vt:lpstr>Addressing: routing to another LAN</vt:lpstr>
      <vt:lpstr>Addressing: routing to another LAN</vt:lpstr>
      <vt:lpstr>Addressing: routing to another LAN</vt:lpstr>
      <vt:lpstr>L1: Physical</vt:lpstr>
      <vt:lpstr>Topologies</vt:lpstr>
      <vt:lpstr>PowerPoint Presentation</vt:lpstr>
      <vt:lpstr>L2: Summary</vt:lpstr>
      <vt:lpstr>Let’s take a breath</vt:lpstr>
      <vt:lpstr>Sources</vt:lpstr>
    </vt:vector>
  </TitlesOfParts>
  <Company/>
  <LinksUpToDate>false</LinksUpToDate>
  <SharedDoc>false</SharedDoc>
  <HyperlinksChanged>false</HyperlinksChanged>
  <AppVersion>16.0009</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Computer Networks… a crash course</dc:title>
  <dc:creator>Xenia Mountrouidou</dc:creator>
  <cp:lastModifiedBy>Xenia Mountrouidou</cp:lastModifiedBy>
  <cp:revision>92</cp:revision>
  <cp:lastPrinted>2016-03-08T18:32:50Z</cp:lastPrinted>
  <dcterms:created xsi:type="dcterms:W3CDTF">2016-03-07T23:22:02Z</dcterms:created>
  <dcterms:modified xsi:type="dcterms:W3CDTF">2018-02-12T17:03:00Z</dcterms:modified>
</cp:coreProperties>
</file>