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6" r:id="rId6"/>
    <p:sldId id="267"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8"/>
    <p:restoredTop sz="94671"/>
  </p:normalViewPr>
  <p:slideViewPr>
    <p:cSldViewPr snapToGrid="0" snapToObjects="1">
      <p:cViewPr varScale="1">
        <p:scale>
          <a:sx n="96" d="100"/>
          <a:sy n="96" d="100"/>
        </p:scale>
        <p:origin x="3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BEC3-2C6F-E84B-9A9A-E5CF35E73B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237D36-95A1-9C4B-8FF6-0ACF12853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C88252-4486-BB4D-A804-2D223FEEA3E2}"/>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5" name="Footer Placeholder 4">
            <a:extLst>
              <a:ext uri="{FF2B5EF4-FFF2-40B4-BE49-F238E27FC236}">
                <a16:creationId xmlns:a16="http://schemas.microsoft.com/office/drawing/2014/main" id="{CFDEED42-DAEF-2442-AC12-A21069B30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D07B0-4C56-8448-BEBF-988D9B28A81C}"/>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2304613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DCC4-E48C-BD4E-AF02-F7E9D67758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5582D3-8E49-EC48-875F-3E6DDF059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3CF40-B514-2741-BE71-A33C62AEFB87}"/>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5" name="Footer Placeholder 4">
            <a:extLst>
              <a:ext uri="{FF2B5EF4-FFF2-40B4-BE49-F238E27FC236}">
                <a16:creationId xmlns:a16="http://schemas.microsoft.com/office/drawing/2014/main" id="{7A7EF7BF-2C13-524A-994C-8FBED5773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F58FE-7398-3542-8BAA-FCAF8E7ACDB9}"/>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56288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A404F2-4196-4B4E-9B42-FFB8052095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AC239-F890-3542-B379-5500C63DA3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A2C7C-5132-314B-BC28-07F81A7F2D4E}"/>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5" name="Footer Placeholder 4">
            <a:extLst>
              <a:ext uri="{FF2B5EF4-FFF2-40B4-BE49-F238E27FC236}">
                <a16:creationId xmlns:a16="http://schemas.microsoft.com/office/drawing/2014/main" id="{ACAC92A6-85A1-7D45-8D7E-5ABA97993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4F77B-2397-8142-B1E3-811429A4A148}"/>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51911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160C-FB2C-FE44-9764-6158D9186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A19AEE-D35B-3B45-A3AA-47BE76D897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3DE5F-22DB-8249-85E2-E1A405E0B41A}"/>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5" name="Footer Placeholder 4">
            <a:extLst>
              <a:ext uri="{FF2B5EF4-FFF2-40B4-BE49-F238E27FC236}">
                <a16:creationId xmlns:a16="http://schemas.microsoft.com/office/drawing/2014/main" id="{218C2F69-9139-874B-AD47-16E11BBF1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22A24-45E3-6441-AB71-8D856DB0E00C}"/>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73736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2927-147D-6D4C-99D4-6D3FFD9F32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142D11-70B6-214B-AB8E-C94849D98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52238F-EF2F-DC44-9AA3-93B722091D0E}"/>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5" name="Footer Placeholder 4">
            <a:extLst>
              <a:ext uri="{FF2B5EF4-FFF2-40B4-BE49-F238E27FC236}">
                <a16:creationId xmlns:a16="http://schemas.microsoft.com/office/drawing/2014/main" id="{4FC56D11-1DB4-1641-A633-AD2C1793A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AE1BC-CA74-E74A-8A9C-D4ACFA8153E6}"/>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29479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4AC5-FFC3-594A-87F2-BFFA82B650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AEFDF9-1F56-2049-BCA2-5017562F74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616C2-12EE-E744-9AC2-11CFA9F425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7DE571-C48A-A540-BF82-8AFF35B2A7A6}"/>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6" name="Footer Placeholder 5">
            <a:extLst>
              <a:ext uri="{FF2B5EF4-FFF2-40B4-BE49-F238E27FC236}">
                <a16:creationId xmlns:a16="http://schemas.microsoft.com/office/drawing/2014/main" id="{CC85E42F-DEE0-B041-85ED-D6BC378B6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699BF-FB7F-1740-AED6-73A7904F08BA}"/>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38207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8A82-4852-2342-89BD-555384EB30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CBBE4-5888-B64C-9ECC-983C60F038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1D82BF-2940-9F4C-8AC0-044A232AE2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994A26-3559-C14B-9D51-F1B917E589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7A85FA-5DB2-6044-832B-E1C2495D65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76D5DD-6E16-0444-B681-776CFD474816}"/>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8" name="Footer Placeholder 7">
            <a:extLst>
              <a:ext uri="{FF2B5EF4-FFF2-40B4-BE49-F238E27FC236}">
                <a16:creationId xmlns:a16="http://schemas.microsoft.com/office/drawing/2014/main" id="{A018E523-C551-FE48-8787-114F756DAB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CED3F-39F6-594E-A05C-0463A21C977C}"/>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124405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8D06-E0E3-E142-B185-4ABD3E2039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8B1D6-FCC9-DB45-9C23-04FF1A034E26}"/>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4" name="Footer Placeholder 3">
            <a:extLst>
              <a:ext uri="{FF2B5EF4-FFF2-40B4-BE49-F238E27FC236}">
                <a16:creationId xmlns:a16="http://schemas.microsoft.com/office/drawing/2014/main" id="{8B7C4167-4762-3646-B6AD-54C33D9BE4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A2A8C-543C-A943-B697-FC6B029609DE}"/>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75382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26052-B6C7-714D-99AB-A9E91A7409C8}"/>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3" name="Footer Placeholder 2">
            <a:extLst>
              <a:ext uri="{FF2B5EF4-FFF2-40B4-BE49-F238E27FC236}">
                <a16:creationId xmlns:a16="http://schemas.microsoft.com/office/drawing/2014/main" id="{629A3D71-C847-524A-8B1E-F90EA553EB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E0B54D-923D-6847-BDC5-406B27AEC8E5}"/>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317830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C2EB-2842-EB43-B04B-3D4113157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CDF46B-38DA-D541-B099-FD7E635EFF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4701AD-9590-E541-ACF5-1435B69DF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1B0EB9-9BC1-9B48-90AE-47A2EB27C601}"/>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6" name="Footer Placeholder 5">
            <a:extLst>
              <a:ext uri="{FF2B5EF4-FFF2-40B4-BE49-F238E27FC236}">
                <a16:creationId xmlns:a16="http://schemas.microsoft.com/office/drawing/2014/main" id="{38C56548-8D24-3240-A4A1-6978F3228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7318FF-35EA-D04E-B8EE-06D37EFCB322}"/>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350724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6B4E-8C69-344D-9794-9C5043015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8C3EEC-2842-FC48-828B-905A0EA46F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5BBE43-2825-2E41-9221-CCE3451D2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E7C9F9-BBE8-5E42-8795-797F3EC20B06}"/>
              </a:ext>
            </a:extLst>
          </p:cNvPr>
          <p:cNvSpPr>
            <a:spLocks noGrp="1"/>
          </p:cNvSpPr>
          <p:nvPr>
            <p:ph type="dt" sz="half" idx="10"/>
          </p:nvPr>
        </p:nvSpPr>
        <p:spPr/>
        <p:txBody>
          <a:bodyPr/>
          <a:lstStyle/>
          <a:p>
            <a:fld id="{00C7A6AB-036E-D44C-B8B6-57F981C51287}" type="datetimeFigureOut">
              <a:rPr lang="en-US" smtClean="0"/>
              <a:t>4/13/20</a:t>
            </a:fld>
            <a:endParaRPr lang="en-US"/>
          </a:p>
        </p:txBody>
      </p:sp>
      <p:sp>
        <p:nvSpPr>
          <p:cNvPr id="6" name="Footer Placeholder 5">
            <a:extLst>
              <a:ext uri="{FF2B5EF4-FFF2-40B4-BE49-F238E27FC236}">
                <a16:creationId xmlns:a16="http://schemas.microsoft.com/office/drawing/2014/main" id="{030DB33C-AB85-904B-AC9D-EF211045C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F5141-5B7F-1E4D-A479-9A1CEF492699}"/>
              </a:ext>
            </a:extLst>
          </p:cNvPr>
          <p:cNvSpPr>
            <a:spLocks noGrp="1"/>
          </p:cNvSpPr>
          <p:nvPr>
            <p:ph type="sldNum" sz="quarter" idx="12"/>
          </p:nvPr>
        </p:nvSpPr>
        <p:spPr/>
        <p:txBody>
          <a:bodyPr/>
          <a:lstStyle/>
          <a:p>
            <a:fld id="{A08398FC-FCBF-D648-A85D-4063EE2EA97C}" type="slidenum">
              <a:rPr lang="en-US" smtClean="0"/>
              <a:t>‹#›</a:t>
            </a:fld>
            <a:endParaRPr lang="en-US"/>
          </a:p>
        </p:txBody>
      </p:sp>
    </p:spTree>
    <p:extLst>
      <p:ext uri="{BB962C8B-B14F-4D97-AF65-F5344CB8AC3E}">
        <p14:creationId xmlns:p14="http://schemas.microsoft.com/office/powerpoint/2010/main" val="267095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21AC6D-853C-574E-AF9F-7C9FF8E59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0E8901-CFA3-244F-8F51-BFA3E8733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12DB5-C3F6-2640-9849-66E85BEB5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7A6AB-036E-D44C-B8B6-57F981C51287}" type="datetimeFigureOut">
              <a:rPr lang="en-US" smtClean="0"/>
              <a:t>4/13/20</a:t>
            </a:fld>
            <a:endParaRPr lang="en-US"/>
          </a:p>
        </p:txBody>
      </p:sp>
      <p:sp>
        <p:nvSpPr>
          <p:cNvPr id="5" name="Footer Placeholder 4">
            <a:extLst>
              <a:ext uri="{FF2B5EF4-FFF2-40B4-BE49-F238E27FC236}">
                <a16:creationId xmlns:a16="http://schemas.microsoft.com/office/drawing/2014/main" id="{2DF3BF20-18B1-9448-82F5-20C7D11FC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2A6B07-040A-AE48-B85A-1639A46E2E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398FC-FCBF-D648-A85D-4063EE2EA97C}" type="slidenum">
              <a:rPr lang="en-US" smtClean="0"/>
              <a:t>‹#›</a:t>
            </a:fld>
            <a:endParaRPr lang="en-US"/>
          </a:p>
        </p:txBody>
      </p:sp>
    </p:spTree>
    <p:extLst>
      <p:ext uri="{BB962C8B-B14F-4D97-AF65-F5344CB8AC3E}">
        <p14:creationId xmlns:p14="http://schemas.microsoft.com/office/powerpoint/2010/main" val="109283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nielmiessler.com/study/infosec_interview_questions/" TargetMode="External"/><Relationship Id="rId2" Type="http://schemas.openxmlformats.org/officeDocument/2006/relationships/hyperlink" Target="https://resources.infosecinstitute.com/top-50-information-security-interview-ques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5F3F-F8C1-E945-BF95-B54BF5F5371A}"/>
              </a:ext>
            </a:extLst>
          </p:cNvPr>
          <p:cNvSpPr>
            <a:spLocks noGrp="1"/>
          </p:cNvSpPr>
          <p:nvPr>
            <p:ph type="ctrTitle"/>
          </p:nvPr>
        </p:nvSpPr>
        <p:spPr/>
        <p:txBody>
          <a:bodyPr/>
          <a:lstStyle/>
          <a:p>
            <a:r>
              <a:rPr lang="en-US" dirty="0"/>
              <a:t>Final Exam &amp; Career Advice</a:t>
            </a:r>
          </a:p>
        </p:txBody>
      </p:sp>
      <p:sp>
        <p:nvSpPr>
          <p:cNvPr id="3" name="Subtitle 2">
            <a:extLst>
              <a:ext uri="{FF2B5EF4-FFF2-40B4-BE49-F238E27FC236}">
                <a16:creationId xmlns:a16="http://schemas.microsoft.com/office/drawing/2014/main" id="{3CF35C0D-BC03-DD49-8643-EA85735BF30E}"/>
              </a:ext>
            </a:extLst>
          </p:cNvPr>
          <p:cNvSpPr>
            <a:spLocks noGrp="1"/>
          </p:cNvSpPr>
          <p:nvPr>
            <p:ph type="subTitle" idx="1"/>
          </p:nvPr>
        </p:nvSpPr>
        <p:spPr/>
        <p:txBody>
          <a:bodyPr/>
          <a:lstStyle/>
          <a:p>
            <a:r>
              <a:rPr lang="en-US" dirty="0"/>
              <a:t>Dr. X</a:t>
            </a:r>
          </a:p>
        </p:txBody>
      </p:sp>
    </p:spTree>
    <p:extLst>
      <p:ext uri="{BB962C8B-B14F-4D97-AF65-F5344CB8AC3E}">
        <p14:creationId xmlns:p14="http://schemas.microsoft.com/office/powerpoint/2010/main" val="5016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3337-9DC7-C844-9741-2C73B8AD6B29}"/>
              </a:ext>
            </a:extLst>
          </p:cNvPr>
          <p:cNvSpPr>
            <a:spLocks noGrp="1"/>
          </p:cNvSpPr>
          <p:nvPr>
            <p:ph type="title"/>
          </p:nvPr>
        </p:nvSpPr>
        <p:spPr/>
        <p:txBody>
          <a:bodyPr/>
          <a:lstStyle/>
          <a:p>
            <a:r>
              <a:rPr lang="en-US" dirty="0"/>
              <a:t>Infosec interview - Human</a:t>
            </a:r>
          </a:p>
        </p:txBody>
      </p:sp>
      <p:sp>
        <p:nvSpPr>
          <p:cNvPr id="3" name="Content Placeholder 2">
            <a:extLst>
              <a:ext uri="{FF2B5EF4-FFF2-40B4-BE49-F238E27FC236}">
                <a16:creationId xmlns:a16="http://schemas.microsoft.com/office/drawing/2014/main" id="{3DC10E80-A7FA-4540-B6AF-74CDC54B4200}"/>
              </a:ext>
            </a:extLst>
          </p:cNvPr>
          <p:cNvSpPr>
            <a:spLocks noGrp="1"/>
          </p:cNvSpPr>
          <p:nvPr>
            <p:ph idx="1"/>
          </p:nvPr>
        </p:nvSpPr>
        <p:spPr/>
        <p:txBody>
          <a:bodyPr>
            <a:normAutofit/>
          </a:bodyPr>
          <a:lstStyle/>
          <a:p>
            <a:r>
              <a:rPr lang="en-US" dirty="0"/>
              <a:t>Tell me what you’re passionate about. What kind of problems do you like to work on. Tell me, for example, what made you choose your previous projects, and how they went…</a:t>
            </a:r>
          </a:p>
          <a:p>
            <a:pPr lvl="1"/>
            <a:r>
              <a:rPr lang="en-US" dirty="0"/>
              <a:t>What kinds of problems excite them?</a:t>
            </a:r>
          </a:p>
          <a:p>
            <a:pPr lvl="1"/>
            <a:r>
              <a:rPr lang="en-US" dirty="0"/>
              <a:t>Are they hands-on? A leader? A facilitator?</a:t>
            </a:r>
          </a:p>
          <a:p>
            <a:pPr lvl="1"/>
            <a:r>
              <a:rPr lang="en-US" dirty="0"/>
              <a:t>How much do they talk about “I” vs. “we”?</a:t>
            </a:r>
          </a:p>
          <a:p>
            <a:pPr lvl="1"/>
            <a:r>
              <a:rPr lang="en-US" dirty="0"/>
              <a:t>Do they get reminded during your conversation about other things they wish they were working on?</a:t>
            </a:r>
          </a:p>
          <a:p>
            <a:r>
              <a:rPr lang="en-US" dirty="0"/>
              <a:t>Give me two truths and a lie about yourself.</a:t>
            </a:r>
          </a:p>
          <a:p>
            <a:r>
              <a:rPr lang="en-US" dirty="0"/>
              <a:t>Personality tests…</a:t>
            </a:r>
          </a:p>
          <a:p>
            <a:pPr lvl="1"/>
            <a:endParaRPr lang="en-US" dirty="0"/>
          </a:p>
          <a:p>
            <a:endParaRPr lang="en-US" dirty="0"/>
          </a:p>
        </p:txBody>
      </p:sp>
    </p:spTree>
    <p:extLst>
      <p:ext uri="{BB962C8B-B14F-4D97-AF65-F5344CB8AC3E}">
        <p14:creationId xmlns:p14="http://schemas.microsoft.com/office/powerpoint/2010/main" val="332664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8A94-4CD1-A847-972E-A14B4F4ACB2F}"/>
              </a:ext>
            </a:extLst>
          </p:cNvPr>
          <p:cNvSpPr>
            <a:spLocks noGrp="1"/>
          </p:cNvSpPr>
          <p:nvPr>
            <p:ph type="title"/>
          </p:nvPr>
        </p:nvSpPr>
        <p:spPr/>
        <p:txBody>
          <a:bodyPr/>
          <a:lstStyle/>
          <a:p>
            <a:r>
              <a:rPr lang="en-US" dirty="0"/>
              <a:t>Advice</a:t>
            </a:r>
          </a:p>
        </p:txBody>
      </p:sp>
      <p:sp>
        <p:nvSpPr>
          <p:cNvPr id="3" name="Content Placeholder 2">
            <a:extLst>
              <a:ext uri="{FF2B5EF4-FFF2-40B4-BE49-F238E27FC236}">
                <a16:creationId xmlns:a16="http://schemas.microsoft.com/office/drawing/2014/main" id="{9417D462-D04C-C74D-9CBC-391C7193DB68}"/>
              </a:ext>
            </a:extLst>
          </p:cNvPr>
          <p:cNvSpPr>
            <a:spLocks noGrp="1"/>
          </p:cNvSpPr>
          <p:nvPr>
            <p:ph idx="1"/>
          </p:nvPr>
        </p:nvSpPr>
        <p:spPr/>
        <p:txBody>
          <a:bodyPr/>
          <a:lstStyle/>
          <a:p>
            <a:r>
              <a:rPr lang="en-US" dirty="0"/>
              <a:t>Apply for the job if it interests you… even if you do not have all the qualifications listed</a:t>
            </a:r>
          </a:p>
          <a:p>
            <a:r>
              <a:rPr lang="en-US" dirty="0"/>
              <a:t>Volunteer to get experience</a:t>
            </a:r>
          </a:p>
          <a:p>
            <a:r>
              <a:rPr lang="en-US" dirty="0"/>
              <a:t>Put your project video in your </a:t>
            </a:r>
            <a:r>
              <a:rPr lang="en-US" dirty="0" err="1"/>
              <a:t>youtube</a:t>
            </a:r>
            <a:r>
              <a:rPr lang="en-US" dirty="0"/>
              <a:t> channel – portfolio, publication</a:t>
            </a:r>
          </a:p>
          <a:p>
            <a:r>
              <a:rPr lang="en-US" dirty="0" err="1"/>
              <a:t>Github</a:t>
            </a:r>
            <a:r>
              <a:rPr lang="en-US" dirty="0"/>
              <a:t> portfolio!!!</a:t>
            </a:r>
          </a:p>
          <a:p>
            <a:r>
              <a:rPr lang="en-US" dirty="0"/>
              <a:t>Show off your in and out of class work</a:t>
            </a:r>
          </a:p>
          <a:p>
            <a:r>
              <a:rPr lang="en-US" dirty="0"/>
              <a:t>Negotiate</a:t>
            </a:r>
          </a:p>
        </p:txBody>
      </p:sp>
    </p:spTree>
    <p:extLst>
      <p:ext uri="{BB962C8B-B14F-4D97-AF65-F5344CB8AC3E}">
        <p14:creationId xmlns:p14="http://schemas.microsoft.com/office/powerpoint/2010/main" val="138118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6816-7D39-4340-9011-7D268B47156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74A99F0-BE39-574A-BD6F-E7752900899E}"/>
              </a:ext>
            </a:extLst>
          </p:cNvPr>
          <p:cNvSpPr>
            <a:spLocks noGrp="1"/>
          </p:cNvSpPr>
          <p:nvPr>
            <p:ph idx="1"/>
          </p:nvPr>
        </p:nvSpPr>
        <p:spPr/>
        <p:txBody>
          <a:bodyPr/>
          <a:lstStyle/>
          <a:p>
            <a:r>
              <a:rPr lang="en-US" dirty="0"/>
              <a:t>Final review</a:t>
            </a:r>
          </a:p>
          <a:p>
            <a:r>
              <a:rPr lang="en-US" dirty="0"/>
              <a:t>Certifications</a:t>
            </a:r>
          </a:p>
          <a:p>
            <a:r>
              <a:rPr lang="en-US" dirty="0"/>
              <a:t>Interviews</a:t>
            </a:r>
          </a:p>
        </p:txBody>
      </p:sp>
    </p:spTree>
    <p:extLst>
      <p:ext uri="{BB962C8B-B14F-4D97-AF65-F5344CB8AC3E}">
        <p14:creationId xmlns:p14="http://schemas.microsoft.com/office/powerpoint/2010/main" val="245588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3670-32F6-E448-958E-41152D7B2CCE}"/>
              </a:ext>
            </a:extLst>
          </p:cNvPr>
          <p:cNvSpPr>
            <a:spLocks noGrp="1"/>
          </p:cNvSpPr>
          <p:nvPr>
            <p:ph type="title"/>
          </p:nvPr>
        </p:nvSpPr>
        <p:spPr/>
        <p:txBody>
          <a:bodyPr/>
          <a:lstStyle/>
          <a:p>
            <a:r>
              <a:rPr lang="en-US" dirty="0"/>
              <a:t>Final review</a:t>
            </a:r>
          </a:p>
        </p:txBody>
      </p:sp>
      <p:sp>
        <p:nvSpPr>
          <p:cNvPr id="3" name="Content Placeholder 2">
            <a:extLst>
              <a:ext uri="{FF2B5EF4-FFF2-40B4-BE49-F238E27FC236}">
                <a16:creationId xmlns:a16="http://schemas.microsoft.com/office/drawing/2014/main" id="{B9F01161-DDB5-9A4F-947E-F3731DF1A5B5}"/>
              </a:ext>
            </a:extLst>
          </p:cNvPr>
          <p:cNvSpPr>
            <a:spLocks noGrp="1"/>
          </p:cNvSpPr>
          <p:nvPr>
            <p:ph idx="1"/>
          </p:nvPr>
        </p:nvSpPr>
        <p:spPr/>
        <p:txBody>
          <a:bodyPr/>
          <a:lstStyle/>
          <a:p>
            <a:r>
              <a:rPr lang="en-US" dirty="0"/>
              <a:t>Final study guide with sample questions</a:t>
            </a:r>
          </a:p>
          <a:p>
            <a:r>
              <a:rPr lang="en-US" dirty="0"/>
              <a:t>Exam Date: </a:t>
            </a:r>
          </a:p>
          <a:p>
            <a:pPr lvl="1"/>
            <a:r>
              <a:rPr lang="en-US" dirty="0"/>
              <a:t>Section 1: April 28, 4-7 pm</a:t>
            </a:r>
          </a:p>
          <a:p>
            <a:pPr lvl="1"/>
            <a:r>
              <a:rPr lang="en-US" dirty="0"/>
              <a:t>Section 2: April 26, 4-7 pm</a:t>
            </a:r>
          </a:p>
          <a:p>
            <a:r>
              <a:rPr lang="en-US" dirty="0"/>
              <a:t>Take home exam</a:t>
            </a:r>
          </a:p>
          <a:p>
            <a:r>
              <a:rPr lang="en-US" dirty="0"/>
              <a:t>Cumulative exam: </a:t>
            </a:r>
            <a:r>
              <a:rPr lang="en-US" dirty="0" err="1"/>
              <a:t>ch.</a:t>
            </a:r>
            <a:r>
              <a:rPr lang="en-US" dirty="0"/>
              <a:t> 1-6, 12 from textbook</a:t>
            </a:r>
          </a:p>
          <a:p>
            <a:endParaRPr lang="en-US" dirty="0"/>
          </a:p>
        </p:txBody>
      </p:sp>
    </p:spTree>
    <p:extLst>
      <p:ext uri="{BB962C8B-B14F-4D97-AF65-F5344CB8AC3E}">
        <p14:creationId xmlns:p14="http://schemas.microsoft.com/office/powerpoint/2010/main" val="110391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7CA6-31BA-7E4C-88E0-CECE44CBB75C}"/>
              </a:ext>
            </a:extLst>
          </p:cNvPr>
          <p:cNvSpPr>
            <a:spLocks noGrp="1"/>
          </p:cNvSpPr>
          <p:nvPr>
            <p:ph type="title"/>
          </p:nvPr>
        </p:nvSpPr>
        <p:spPr/>
        <p:txBody>
          <a:bodyPr/>
          <a:lstStyle/>
          <a:p>
            <a:r>
              <a:rPr lang="en-US" dirty="0"/>
              <a:t>Take home exam</a:t>
            </a:r>
          </a:p>
        </p:txBody>
      </p:sp>
      <p:sp>
        <p:nvSpPr>
          <p:cNvPr id="3" name="Content Placeholder 2">
            <a:extLst>
              <a:ext uri="{FF2B5EF4-FFF2-40B4-BE49-F238E27FC236}">
                <a16:creationId xmlns:a16="http://schemas.microsoft.com/office/drawing/2014/main" id="{85EF37FD-DD44-124A-B863-4B3CD4F25355}"/>
              </a:ext>
            </a:extLst>
          </p:cNvPr>
          <p:cNvSpPr>
            <a:spLocks noGrp="1"/>
          </p:cNvSpPr>
          <p:nvPr>
            <p:ph idx="1"/>
          </p:nvPr>
        </p:nvSpPr>
        <p:spPr/>
        <p:txBody>
          <a:bodyPr/>
          <a:lstStyle/>
          <a:p>
            <a:r>
              <a:rPr lang="en-US" dirty="0"/>
              <a:t>Will be conducted on Oaks during your specific three hour time slot (see previous slide)</a:t>
            </a:r>
          </a:p>
          <a:p>
            <a:r>
              <a:rPr lang="en-US" dirty="0"/>
              <a:t>Open book, notes, slides</a:t>
            </a:r>
          </a:p>
          <a:p>
            <a:r>
              <a:rPr lang="en-US" dirty="0"/>
              <a:t>You may not search the internet for answers – you will waste valuable time, this is considered plagiarism</a:t>
            </a:r>
          </a:p>
          <a:p>
            <a:r>
              <a:rPr lang="en-US" dirty="0"/>
              <a:t>You may not collaborate</a:t>
            </a:r>
          </a:p>
          <a:p>
            <a:r>
              <a:rPr lang="en-US" dirty="0"/>
              <a:t>Please do not test if I can find out if you violated the honor code</a:t>
            </a:r>
          </a:p>
        </p:txBody>
      </p:sp>
    </p:spTree>
    <p:extLst>
      <p:ext uri="{BB962C8B-B14F-4D97-AF65-F5344CB8AC3E}">
        <p14:creationId xmlns:p14="http://schemas.microsoft.com/office/powerpoint/2010/main" val="252760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B33C-3FAB-744A-B548-1A902ADDF3EE}"/>
              </a:ext>
            </a:extLst>
          </p:cNvPr>
          <p:cNvSpPr>
            <a:spLocks noGrp="1"/>
          </p:cNvSpPr>
          <p:nvPr>
            <p:ph type="title"/>
          </p:nvPr>
        </p:nvSpPr>
        <p:spPr/>
        <p:txBody>
          <a:bodyPr/>
          <a:lstStyle/>
          <a:p>
            <a:r>
              <a:rPr lang="en-US" dirty="0"/>
              <a:t>Final review</a:t>
            </a:r>
          </a:p>
        </p:txBody>
      </p:sp>
      <p:sp>
        <p:nvSpPr>
          <p:cNvPr id="3" name="Content Placeholder 2">
            <a:extLst>
              <a:ext uri="{FF2B5EF4-FFF2-40B4-BE49-F238E27FC236}">
                <a16:creationId xmlns:a16="http://schemas.microsoft.com/office/drawing/2014/main" id="{08260B50-33CA-4149-A306-7EC3F4F6E7BC}"/>
              </a:ext>
            </a:extLst>
          </p:cNvPr>
          <p:cNvSpPr>
            <a:spLocks noGrp="1"/>
          </p:cNvSpPr>
          <p:nvPr>
            <p:ph idx="1"/>
          </p:nvPr>
        </p:nvSpPr>
        <p:spPr/>
        <p:txBody>
          <a:bodyPr/>
          <a:lstStyle/>
          <a:p>
            <a:r>
              <a:rPr lang="en-US" dirty="0"/>
              <a:t>Included in detailed pdf document on website</a:t>
            </a:r>
          </a:p>
          <a:p>
            <a:r>
              <a:rPr lang="en-US" dirty="0"/>
              <a:t>Study the end of chapter questions from your textbook</a:t>
            </a:r>
          </a:p>
          <a:p>
            <a:r>
              <a:rPr lang="en-US" dirty="0"/>
              <a:t>All questions will require problem solving and analytical thinking</a:t>
            </a:r>
          </a:p>
          <a:p>
            <a:r>
              <a:rPr lang="en-US" dirty="0"/>
              <a:t>Reminder: the final exam takes 30% of your final grade</a:t>
            </a:r>
          </a:p>
        </p:txBody>
      </p:sp>
    </p:spTree>
    <p:extLst>
      <p:ext uri="{BB962C8B-B14F-4D97-AF65-F5344CB8AC3E}">
        <p14:creationId xmlns:p14="http://schemas.microsoft.com/office/powerpoint/2010/main" val="308868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4F9FB-534E-E54A-B846-43E81B9338D3}"/>
              </a:ext>
            </a:extLst>
          </p:cNvPr>
          <p:cNvSpPr>
            <a:spLocks noGrp="1"/>
          </p:cNvSpPr>
          <p:nvPr>
            <p:ph type="title"/>
          </p:nvPr>
        </p:nvSpPr>
        <p:spPr/>
        <p:txBody>
          <a:bodyPr/>
          <a:lstStyle/>
          <a:p>
            <a:r>
              <a:rPr lang="en-US" dirty="0"/>
              <a:t>Career advice</a:t>
            </a:r>
          </a:p>
        </p:txBody>
      </p:sp>
      <p:sp>
        <p:nvSpPr>
          <p:cNvPr id="5" name="Text Placeholder 4">
            <a:extLst>
              <a:ext uri="{FF2B5EF4-FFF2-40B4-BE49-F238E27FC236}">
                <a16:creationId xmlns:a16="http://schemas.microsoft.com/office/drawing/2014/main" id="{132039D4-8FE0-3C47-8834-C26F8C216A73}"/>
              </a:ext>
            </a:extLst>
          </p:cNvPr>
          <p:cNvSpPr>
            <a:spLocks noGrp="1"/>
          </p:cNvSpPr>
          <p:nvPr>
            <p:ph type="body" idx="1"/>
          </p:nvPr>
        </p:nvSpPr>
        <p:spPr/>
        <p:txBody>
          <a:bodyPr/>
          <a:lstStyle/>
          <a:p>
            <a:r>
              <a:rPr lang="en-US" dirty="0"/>
              <a:t>Certifications</a:t>
            </a:r>
          </a:p>
          <a:p>
            <a:r>
              <a:rPr lang="en-US" dirty="0"/>
              <a:t>Infosec Interview</a:t>
            </a:r>
          </a:p>
        </p:txBody>
      </p:sp>
    </p:spTree>
    <p:extLst>
      <p:ext uri="{BB962C8B-B14F-4D97-AF65-F5344CB8AC3E}">
        <p14:creationId xmlns:p14="http://schemas.microsoft.com/office/powerpoint/2010/main" val="7220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BCCD-6B54-9248-89D1-F1743388B835}"/>
              </a:ext>
            </a:extLst>
          </p:cNvPr>
          <p:cNvSpPr>
            <a:spLocks noGrp="1"/>
          </p:cNvSpPr>
          <p:nvPr>
            <p:ph type="title"/>
          </p:nvPr>
        </p:nvSpPr>
        <p:spPr/>
        <p:txBody>
          <a:bodyPr/>
          <a:lstStyle/>
          <a:p>
            <a:r>
              <a:rPr lang="en-US" dirty="0"/>
              <a:t>Certifications</a:t>
            </a:r>
          </a:p>
        </p:txBody>
      </p:sp>
      <p:sp>
        <p:nvSpPr>
          <p:cNvPr id="3" name="Content Placeholder 2">
            <a:extLst>
              <a:ext uri="{FF2B5EF4-FFF2-40B4-BE49-F238E27FC236}">
                <a16:creationId xmlns:a16="http://schemas.microsoft.com/office/drawing/2014/main" id="{83A8A1D4-D048-904D-A18D-8F7A25814690}"/>
              </a:ext>
            </a:extLst>
          </p:cNvPr>
          <p:cNvSpPr>
            <a:spLocks noGrp="1"/>
          </p:cNvSpPr>
          <p:nvPr>
            <p:ph idx="1"/>
          </p:nvPr>
        </p:nvSpPr>
        <p:spPr/>
        <p:txBody>
          <a:bodyPr/>
          <a:lstStyle/>
          <a:p>
            <a:r>
              <a:rPr lang="en-US" dirty="0"/>
              <a:t>Security+</a:t>
            </a:r>
          </a:p>
          <a:p>
            <a:r>
              <a:rPr lang="en-US" dirty="0"/>
              <a:t>Certified Ethical Hacker (CEH)</a:t>
            </a:r>
          </a:p>
          <a:p>
            <a:r>
              <a:rPr lang="en-US" dirty="0"/>
              <a:t>Networking+</a:t>
            </a:r>
          </a:p>
          <a:p>
            <a:r>
              <a:rPr lang="en-US" dirty="0"/>
              <a:t>Certified Information Systems &amp; Security Professional (CISSP)</a:t>
            </a:r>
          </a:p>
          <a:p>
            <a:r>
              <a:rPr lang="en-US" dirty="0"/>
              <a:t>Offensive Security Certified Professional (OSCP)</a:t>
            </a:r>
          </a:p>
        </p:txBody>
      </p:sp>
    </p:spTree>
    <p:extLst>
      <p:ext uri="{BB962C8B-B14F-4D97-AF65-F5344CB8AC3E}">
        <p14:creationId xmlns:p14="http://schemas.microsoft.com/office/powerpoint/2010/main" val="365722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0B2D91-CA6B-094D-8D78-ECF321A65AFC}"/>
              </a:ext>
            </a:extLst>
          </p:cNvPr>
          <p:cNvPicPr>
            <a:picLocks noGrp="1" noChangeAspect="1"/>
          </p:cNvPicPr>
          <p:nvPr>
            <p:ph idx="1"/>
          </p:nvPr>
        </p:nvPicPr>
        <p:blipFill>
          <a:blip r:embed="rId2"/>
          <a:stretch>
            <a:fillRect/>
          </a:stretch>
        </p:blipFill>
        <p:spPr>
          <a:xfrm>
            <a:off x="106018" y="172036"/>
            <a:ext cx="8905312" cy="6685964"/>
          </a:xfrm>
          <a:prstGeom prst="rect">
            <a:avLst/>
          </a:prstGeom>
        </p:spPr>
      </p:pic>
      <p:pic>
        <p:nvPicPr>
          <p:cNvPr id="7" name="Picture 6">
            <a:extLst>
              <a:ext uri="{FF2B5EF4-FFF2-40B4-BE49-F238E27FC236}">
                <a16:creationId xmlns:a16="http://schemas.microsoft.com/office/drawing/2014/main" id="{488BA656-E725-B442-A8C7-3C37C9E788C2}"/>
              </a:ext>
            </a:extLst>
          </p:cNvPr>
          <p:cNvPicPr>
            <a:picLocks noChangeAspect="1"/>
          </p:cNvPicPr>
          <p:nvPr/>
        </p:nvPicPr>
        <p:blipFill>
          <a:blip r:embed="rId3"/>
          <a:stretch>
            <a:fillRect/>
          </a:stretch>
        </p:blipFill>
        <p:spPr>
          <a:xfrm>
            <a:off x="8367605" y="2432304"/>
            <a:ext cx="3824395" cy="2493506"/>
          </a:xfrm>
          <a:prstGeom prst="rect">
            <a:avLst/>
          </a:prstGeom>
        </p:spPr>
      </p:pic>
    </p:spTree>
    <p:extLst>
      <p:ext uri="{BB962C8B-B14F-4D97-AF65-F5344CB8AC3E}">
        <p14:creationId xmlns:p14="http://schemas.microsoft.com/office/powerpoint/2010/main" val="275259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3337-9DC7-C844-9741-2C73B8AD6B29}"/>
              </a:ext>
            </a:extLst>
          </p:cNvPr>
          <p:cNvSpPr>
            <a:spLocks noGrp="1"/>
          </p:cNvSpPr>
          <p:nvPr>
            <p:ph type="title"/>
          </p:nvPr>
        </p:nvSpPr>
        <p:spPr/>
        <p:txBody>
          <a:bodyPr/>
          <a:lstStyle/>
          <a:p>
            <a:r>
              <a:rPr lang="en-US" dirty="0"/>
              <a:t>Infosec interview - Technical</a:t>
            </a:r>
          </a:p>
        </p:txBody>
      </p:sp>
      <p:sp>
        <p:nvSpPr>
          <p:cNvPr id="3" name="Content Placeholder 2">
            <a:extLst>
              <a:ext uri="{FF2B5EF4-FFF2-40B4-BE49-F238E27FC236}">
                <a16:creationId xmlns:a16="http://schemas.microsoft.com/office/drawing/2014/main" id="{3DC10E80-A7FA-4540-B6AF-74CDC54B4200}"/>
              </a:ext>
            </a:extLst>
          </p:cNvPr>
          <p:cNvSpPr>
            <a:spLocks noGrp="1"/>
          </p:cNvSpPr>
          <p:nvPr>
            <p:ph idx="1"/>
          </p:nvPr>
        </p:nvSpPr>
        <p:spPr/>
        <p:txBody>
          <a:bodyPr>
            <a:normAutofit/>
          </a:bodyPr>
          <a:lstStyle/>
          <a:p>
            <a:r>
              <a:rPr lang="en-US" dirty="0">
                <a:hlinkClick r:id="rId2"/>
              </a:rPr>
              <a:t>https://resources.infosecinstitute.com/top-50-information-security-interview-questions/</a:t>
            </a:r>
            <a:endParaRPr lang="en-US" dirty="0"/>
          </a:p>
          <a:p>
            <a:r>
              <a:rPr lang="en-US" dirty="0">
                <a:hlinkClick r:id="rId3"/>
              </a:rPr>
              <a:t>https://danielmiessler.com/study/infosec_interview_questions/</a:t>
            </a:r>
            <a:endParaRPr lang="en-US" dirty="0"/>
          </a:p>
        </p:txBody>
      </p:sp>
    </p:spTree>
    <p:extLst>
      <p:ext uri="{BB962C8B-B14F-4D97-AF65-F5344CB8AC3E}">
        <p14:creationId xmlns:p14="http://schemas.microsoft.com/office/powerpoint/2010/main" val="299899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2792</TotalTime>
  <Words>367</Words>
  <Application>Microsoft Macintosh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Final Exam &amp; Career Advice</vt:lpstr>
      <vt:lpstr>Outline</vt:lpstr>
      <vt:lpstr>Final review</vt:lpstr>
      <vt:lpstr>Take home exam</vt:lpstr>
      <vt:lpstr>Final review</vt:lpstr>
      <vt:lpstr>Career advice</vt:lpstr>
      <vt:lpstr>Certifications</vt:lpstr>
      <vt:lpstr>PowerPoint Presentation</vt:lpstr>
      <vt:lpstr>Infosec interview - Technical</vt:lpstr>
      <vt:lpstr>Infosec interview - Human</vt:lpstr>
      <vt:lpstr>Advice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Review, Certifications, Future</dc:title>
  <dc:creator>Xenia Mountrouidou</dc:creator>
  <cp:lastModifiedBy>Xenia Mountrouidou</cp:lastModifiedBy>
  <cp:revision>18</cp:revision>
  <dcterms:created xsi:type="dcterms:W3CDTF">2019-04-21T17:01:36Z</dcterms:created>
  <dcterms:modified xsi:type="dcterms:W3CDTF">2020-04-13T21:34:05Z</dcterms:modified>
</cp:coreProperties>
</file>