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20"/>
  </p:notesMasterIdLst>
  <p:sldIdLst>
    <p:sldId id="256" r:id="rId2"/>
    <p:sldId id="288" r:id="rId3"/>
    <p:sldId id="289" r:id="rId4"/>
    <p:sldId id="290" r:id="rId5"/>
    <p:sldId id="291" r:id="rId6"/>
    <p:sldId id="292" r:id="rId7"/>
    <p:sldId id="284" r:id="rId8"/>
    <p:sldId id="285" r:id="rId9"/>
    <p:sldId id="287" r:id="rId10"/>
    <p:sldId id="257" r:id="rId11"/>
    <p:sldId id="270" r:id="rId12"/>
    <p:sldId id="272" r:id="rId13"/>
    <p:sldId id="274" r:id="rId14"/>
    <p:sldId id="276" r:id="rId15"/>
    <p:sldId id="278" r:id="rId16"/>
    <p:sldId id="280" r:id="rId17"/>
    <p:sldId id="282" r:id="rId18"/>
    <p:sldId id="286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9" autoAdjust="0"/>
    <p:restoredTop sz="78135"/>
  </p:normalViewPr>
  <p:slideViewPr>
    <p:cSldViewPr>
      <p:cViewPr>
        <p:scale>
          <a:sx n="118" d="100"/>
          <a:sy n="118" d="100"/>
        </p:scale>
        <p:origin x="-176" y="-6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0BE0-699F-094D-B88E-B4DC45DE39E7}" type="datetimeFigureOut">
              <a:rPr lang="en-US" smtClean="0"/>
              <a:t>9/25/18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6D53-53A8-3242-8EDE-833D7CE20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mplicable.com/new/software-component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21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design the</a:t>
            </a:r>
            <a:r>
              <a:rPr lang="en-US" baseline="0" dirty="0"/>
              <a:t> application logic with Objects?</a:t>
            </a:r>
          </a:p>
          <a:p>
            <a:r>
              <a:rPr lang="en-US" baseline="0" dirty="0"/>
              <a:t>What is domain model? Visualization of noteworthy domain concepts, inspiration for names of classes</a:t>
            </a:r>
          </a:p>
          <a:p>
            <a:r>
              <a:rPr lang="en-US" baseline="0" dirty="0"/>
              <a:t>Domain Layer: part of the </a:t>
            </a:r>
            <a:r>
              <a:rPr lang="en-US" baseline="0" dirty="0" err="1"/>
              <a:t>sw</a:t>
            </a:r>
            <a:r>
              <a:rPr lang="en-US" baseline="0" dirty="0"/>
              <a:t> and the domain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41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Layers: vertical, partitions: horizontal, parallel slices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55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do not couple non-UI objects to UI </a:t>
            </a:r>
            <a:r>
              <a:rPr lang="en-US" baseline="0" dirty="0" err="1"/>
              <a:t>objs</a:t>
            </a:r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/>
              <a:t>DO NOT </a:t>
            </a:r>
            <a:r>
              <a:rPr lang="en-US" baseline="0" dirty="0"/>
              <a:t>put application logic into the UI </a:t>
            </a:r>
            <a:r>
              <a:rPr lang="en-US" baseline="0" dirty="0" err="1"/>
              <a:t>obj</a:t>
            </a:r>
            <a:r>
              <a:rPr lang="en-US" baseline="0" dirty="0"/>
              <a:t> methods</a:t>
            </a:r>
            <a:br>
              <a:rPr lang="en-US" baseline="0" dirty="0"/>
            </a:br>
            <a:r>
              <a:rPr lang="en-US" baseline="0" dirty="0"/>
              <a:t>Model: domain layer of objects</a:t>
            </a:r>
            <a:br>
              <a:rPr lang="en-US" baseline="0" dirty="0"/>
            </a:br>
            <a:r>
              <a:rPr lang="en-US" baseline="0" dirty="0"/>
              <a:t>View: UI objects</a:t>
            </a:r>
            <a:br>
              <a:rPr lang="en-US" baseline="0" dirty="0"/>
            </a:br>
            <a:r>
              <a:rPr lang="en-US" baseline="0" dirty="0"/>
              <a:t>Model objects should not have direct knowledge of view </a:t>
            </a:r>
            <a:r>
              <a:rPr lang="en-US" baseline="0" dirty="0" err="1"/>
              <a:t>objs</a:t>
            </a:r>
            <a:r>
              <a:rPr lang="en-US" baseline="0" dirty="0"/>
              <a:t>. MVC</a:t>
            </a:r>
            <a:br>
              <a:rPr lang="en-US" baseline="0" dirty="0"/>
            </a:br>
            <a:r>
              <a:rPr lang="en-US" baseline="0" dirty="0" err="1"/>
              <a:t>enterItem</a:t>
            </a:r>
            <a:r>
              <a:rPr lang="en-US" baseline="0" dirty="0"/>
              <a:t>(</a:t>
            </a:r>
            <a:r>
              <a:rPr lang="is-IS" baseline="0" dirty="0"/>
              <a:t>…) message from UI layer to Domain Layer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03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package as the name suggests is a pack(group) of classes, interfaces and other packages. In java we use packages to organize our classes and interfaces. We have two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types of packages in Java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built-in packages and the packages we can create (also known as user defined package). In this guide we will learn what are packages, what are user-defined packages in java and how to use them.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02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realization that you cannot build exactly the software you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89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SW Phases: only one related to coding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52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D2D52-29D7-794C-BD2C-4FC694D12D4E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3843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4ED4B0-E6A2-094D-B0CD-06B826624150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x-none" sz="2600" dirty="0"/>
              <a:t>Although an iteration includes work in most disciplines, the relative effort and emphasis change over time.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Early iterations tend to apply greater emphasis to requirements and design, and later ones less so.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Figure illustrations are suggestive, not literal.</a:t>
            </a:r>
          </a:p>
          <a:p>
            <a:pPr>
              <a:lnSpc>
                <a:spcPct val="90000"/>
              </a:lnSpc>
            </a:pPr>
            <a:r>
              <a:rPr lang="en-GB" altLang="x-none" sz="2600" dirty="0"/>
              <a:t>Note that activities and </a:t>
            </a:r>
            <a:r>
              <a:rPr lang="en-GB" altLang="x-none" sz="2600" dirty="0" err="1"/>
              <a:t>artifacts</a:t>
            </a:r>
            <a:r>
              <a:rPr lang="en-GB" altLang="x-none" sz="2600" dirty="0"/>
              <a:t> are </a:t>
            </a:r>
            <a:r>
              <a:rPr lang="en-GB" altLang="x-none" sz="2600" i="1" dirty="0"/>
              <a:t>optional</a:t>
            </a:r>
            <a:r>
              <a:rPr lang="en-GB" altLang="x-none" sz="2600" dirty="0"/>
              <a:t> (except code!)</a:t>
            </a:r>
          </a:p>
          <a:p>
            <a:pPr lvl="1">
              <a:lnSpc>
                <a:spcPct val="90000"/>
              </a:lnSpc>
            </a:pPr>
            <a:r>
              <a:rPr lang="en-GB" altLang="x-none" sz="2200" dirty="0"/>
              <a:t>Developers select those </a:t>
            </a:r>
            <a:r>
              <a:rPr lang="en-GB" altLang="x-none" sz="2200" dirty="0" err="1"/>
              <a:t>artifacts</a:t>
            </a:r>
            <a:r>
              <a:rPr lang="en-GB" altLang="x-none" sz="2200" dirty="0"/>
              <a:t> that address their particular needs.</a:t>
            </a:r>
          </a:p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12391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Architectural investigation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those functional and non-functional requirements that should have a significant impact on the system design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Architectural design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Resolution of requirements in the design of the software, the hardware and networking, etc.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Architectural Dimensions and Views in UP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Logical Architecture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conceptual organization of system in layers, packages, major frameworks, classes, interfaces, subsystems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Deployment Architecture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allocation of processes to processing units and network configuration</a:t>
            </a:r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8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Logical Architecture</a:t>
            </a:r>
            <a:r>
              <a:rPr lang="en-US" baseline="0" dirty="0"/>
              <a:t> (LA) part of Design Model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Logical architecture: the large-scale organization of software classes into packages, subsystems, and layers. “Logical” because no decisions about how these elements are deployed across different operating system processes or across physical computers in a network </a:t>
            </a:r>
          </a:p>
          <a:p>
            <a:b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Logical architecture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structural design that gives as much detail as possible without constraining the architecture to a particular technology or environment. For example, a diagram that illustrates the relationship between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software components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Physical architecture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gives enough detail to implement the architecture on a technology. For example, a specification of software services and components.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0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LA? Large-scale organization of the </a:t>
            </a:r>
            <a:r>
              <a:rPr lang="en-US" dirty="0" err="1"/>
              <a:t>sw</a:t>
            </a:r>
            <a:r>
              <a:rPr lang="en-US" dirty="0"/>
              <a:t> classes into</a:t>
            </a:r>
            <a:r>
              <a:rPr lang="en-US" baseline="0" dirty="0"/>
              <a:t> packages or namespaces, subsystems, &amp; layers</a:t>
            </a:r>
          </a:p>
          <a:p>
            <a:r>
              <a:rPr lang="en-US" baseline="0" dirty="0"/>
              <a:t>Logical: no decision how to deploy elements, vs deployment architecture</a:t>
            </a:r>
          </a:p>
          <a:p>
            <a:r>
              <a:rPr lang="en-US" baseline="0" dirty="0"/>
              <a:t>What is a layer? Very coarse grained grouping of classes, packages, subsystems, that has cohesive responsibility for a major aspect of the system</a:t>
            </a:r>
          </a:p>
          <a:p>
            <a:r>
              <a:rPr lang="en-US" baseline="0" dirty="0"/>
              <a:t>What is SW architecture?? An architecture is the set of significant decisions about the organization of a </a:t>
            </a:r>
            <a:r>
              <a:rPr lang="en-US" baseline="0" dirty="0" err="1"/>
              <a:t>sw</a:t>
            </a:r>
            <a:r>
              <a:rPr lang="en-US" baseline="0" dirty="0"/>
              <a:t> system. Selection of structural elements, system components, behavior and collaborations. </a:t>
            </a:r>
            <a:br>
              <a:rPr lang="en-US" baseline="0" dirty="0"/>
            </a:br>
            <a:r>
              <a:rPr lang="en-US" baseline="0" dirty="0"/>
              <a:t>Has to do with large scale Big Ideas in motivations, constraints, organizations, patterns, responsibilities, &amp; connections of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5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design with layers? Separation of concerns, low</a:t>
            </a:r>
            <a:r>
              <a:rPr lang="en-US" baseline="0" dirty="0"/>
              <a:t> coupling, relate components with appropriate parts of system.</a:t>
            </a:r>
          </a:p>
          <a:p>
            <a:r>
              <a:rPr lang="en-US" baseline="0" dirty="0"/>
              <a:t>How many layers? 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Architectural Pattern : Layers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Organize the large-scale logical structure of a system into discrete layers of distinct, related responsibilities, with a clean cohesive separation of concerns such that the “lower” layers are low-level and general services, and the higher layers are more application specific.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Collaboration and coupling is from higher to lower layers; lower to higher layer coupling is avoided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code problems are rippling throughout the system – many parts of the system are highly coupled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 logic is intertwined with the user interface, and cannot be reused with a different interface, nor distributed to another processing mode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Potential general technical services or business logic is intertwined with more application specific logic.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high coupling across different areas of concern. It is difficult to divide the work along clear boundaries for different developers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6D53-53A8-3242-8EDE-833D7CE20E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0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34C87-BA87-1E43-B7E8-F0E378E1804D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5859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84B-B76A-A64A-B885-3A94E9A105B6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966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375-58A0-AF4E-B63E-B02388972264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1721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6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3"/>
            <a:ext cx="109728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1BFB3C6-872C-AC46-93A8-FEFB433E1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05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696-14E7-A744-BFE8-867AFCA98ACD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5247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5AA8-C2C0-0C4C-B907-4991C7C8DBB1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7947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9C19-9889-824B-872F-B893B3B1A3A8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2182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4C73-67DF-4644-A9DA-3C1EE4B21C4E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515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CEA6-389C-754D-8035-73CD8195AF8D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7873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6C3-4DCC-AA45-B146-2D08754AE2F8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232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BA81-5ABE-D742-96D7-90698DCFEFC9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4006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8502-EBD9-F84D-B6A8-1CFE33B2E453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9771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7091-519E-0B45-B158-3DD398BD3824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9448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eginnersbook.com/2013/03/packages-in-java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is.pace.edu/~marchese/CS616/Lec11/se_l11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red.com/2005/11/historys-worst-software-bugs/?currentPage=al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Logical Architecture &amp; UML Package Diagrams</a:t>
            </a:r>
            <a:endParaRPr lang="en-US" altLang="x-non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x-none"/>
              <a:t>Ch. 13</a:t>
            </a:r>
            <a:endParaRPr lang="x-none" altLang="x-non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5" name="Object 31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13183327"/>
              </p:ext>
            </p:extLst>
          </p:nvPr>
        </p:nvGraphicFramePr>
        <p:xfrm>
          <a:off x="533400" y="67725"/>
          <a:ext cx="10972800" cy="675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Visio" r:id="rId4" imgW="6382080" imgH="6901560" progId="Visio.Drawing.11">
                  <p:embed/>
                </p:oleObj>
              </mc:Choice>
              <mc:Fallback>
                <p:oleObj name="Visio" r:id="rId4" imgW="6382080" imgH="6901560" progId="Visio.Drawing.11">
                  <p:embed/>
                  <p:pic>
                    <p:nvPicPr>
                      <p:cNvPr id="0" name="Object 3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7725"/>
                        <a:ext cx="10972800" cy="675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UML Package Diagrams &amp; Layers</a:t>
            </a:r>
          </a:p>
        </p:txBody>
      </p:sp>
      <p:graphicFrame>
        <p:nvGraphicFramePr>
          <p:cNvPr id="12083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646880"/>
              </p:ext>
            </p:extLst>
          </p:nvPr>
        </p:nvGraphicFramePr>
        <p:xfrm>
          <a:off x="1066800" y="1378385"/>
          <a:ext cx="6459538" cy="5479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0" name="Visio" r:id="rId4" imgW="4385160" imgH="3718800" progId="Visio.Drawing.11">
                  <p:embed/>
                </p:oleObj>
              </mc:Choice>
              <mc:Fallback>
                <p:oleObj name="Visio" r:id="rId4" imgW="4385160" imgH="3718800" progId="Visio.Drawing.1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8385"/>
                        <a:ext cx="6459538" cy="5479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Guideline: Design with Layers</a:t>
            </a:r>
          </a:p>
        </p:txBody>
      </p:sp>
      <p:graphicFrame>
        <p:nvGraphicFramePr>
          <p:cNvPr id="12288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471715"/>
              </p:ext>
            </p:extLst>
          </p:nvPr>
        </p:nvGraphicFramePr>
        <p:xfrm>
          <a:off x="849824" y="1371600"/>
          <a:ext cx="9644782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8" name="Visio" r:id="rId4" imgW="5590080" imgH="3087360" progId="Visio.Drawing.11">
                  <p:embed/>
                </p:oleObj>
              </mc:Choice>
              <mc:Fallback>
                <p:oleObj name="Visio" r:id="rId4" imgW="5590080" imgH="3087360" progId="Visio.Drawing.1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824" y="1371600"/>
                        <a:ext cx="9644782" cy="532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Common Layers in Information Systems</a:t>
            </a:r>
          </a:p>
        </p:txBody>
      </p:sp>
      <p:graphicFrame>
        <p:nvGraphicFramePr>
          <p:cNvPr id="12493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578684"/>
              </p:ext>
            </p:extLst>
          </p:nvPr>
        </p:nvGraphicFramePr>
        <p:xfrm>
          <a:off x="533400" y="1295400"/>
          <a:ext cx="92202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6" name="Visio" r:id="rId3" imgW="6783480" imgH="6012360" progId="Visio.Drawing.11">
                  <p:embed/>
                </p:oleObj>
              </mc:Choice>
              <mc:Fallback>
                <p:oleObj name="Visio" r:id="rId3" imgW="6783480" imgH="6012360" progId="Visio.Drawing.1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922020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Domain Layer and Domain Model Relationship</a:t>
            </a:r>
          </a:p>
        </p:txBody>
      </p:sp>
      <p:graphicFrame>
        <p:nvGraphicFramePr>
          <p:cNvPr id="12698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072952"/>
              </p:ext>
            </p:extLst>
          </p:nvPr>
        </p:nvGraphicFramePr>
        <p:xfrm>
          <a:off x="990600" y="1305732"/>
          <a:ext cx="8432596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4" name="Visio" r:id="rId4" imgW="6338880" imgH="4182120" progId="Visio.Drawing.11">
                  <p:embed/>
                </p:oleObj>
              </mc:Choice>
              <mc:Fallback>
                <p:oleObj name="Visio" r:id="rId4" imgW="6338880" imgH="4182120" progId="Visio.Drawing.1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05732"/>
                        <a:ext cx="8432596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Layers &amp; Partitions</a:t>
            </a:r>
          </a:p>
        </p:txBody>
      </p:sp>
      <p:graphicFrame>
        <p:nvGraphicFramePr>
          <p:cNvPr id="12902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803384"/>
              </p:ext>
            </p:extLst>
          </p:nvPr>
        </p:nvGraphicFramePr>
        <p:xfrm>
          <a:off x="685800" y="1600200"/>
          <a:ext cx="8226425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2" name="Visio" r:id="rId4" imgW="4924080" imgH="2163600" progId="Visio.Drawing.11">
                  <p:embed/>
                </p:oleObj>
              </mc:Choice>
              <mc:Fallback>
                <p:oleObj name="Visio" r:id="rId4" imgW="4924080" imgH="2163600" progId="Visio.Drawing.1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8226425" cy="361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Mixing Views in the Architecture </a:t>
            </a:r>
          </a:p>
        </p:txBody>
      </p:sp>
      <p:graphicFrame>
        <p:nvGraphicFramePr>
          <p:cNvPr id="13107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0940"/>
              </p:ext>
            </p:extLst>
          </p:nvPr>
        </p:nvGraphicFramePr>
        <p:xfrm>
          <a:off x="914400" y="1524000"/>
          <a:ext cx="9880673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0" name="Visio" r:id="rId3" imgW="6927120" imgH="3739680" progId="Visio.Drawing.11">
                  <p:embed/>
                </p:oleObj>
              </mc:Choice>
              <mc:Fallback>
                <p:oleObj name="Visio" r:id="rId3" imgW="6927120" imgH="3739680" progId="Visio.Drawing.1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9880673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Model-View Separation Principle</a:t>
            </a:r>
          </a:p>
        </p:txBody>
      </p:sp>
      <p:graphicFrame>
        <p:nvGraphicFramePr>
          <p:cNvPr id="13312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508978"/>
              </p:ext>
            </p:extLst>
          </p:nvPr>
        </p:nvGraphicFramePr>
        <p:xfrm>
          <a:off x="533400" y="1524000"/>
          <a:ext cx="9877994" cy="5129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9" name="Visio" r:id="rId4" imgW="6716160" imgH="3487680" progId="Visio.Drawing.11">
                  <p:embed/>
                </p:oleObj>
              </mc:Choice>
              <mc:Fallback>
                <p:oleObj name="Visio" r:id="rId4" imgW="6716160" imgH="3487680" progId="Visio.Drawing.11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9877994" cy="5129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84162-F178-4B4A-ABCC-34078F7F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1381-5071-3B43-AD69-10E6B9951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Packages in java and how to use them: </a:t>
            </a:r>
            <a:r>
              <a:rPr lang="en-US" sz="2400" dirty="0">
                <a:hlinkClick r:id="rId3"/>
              </a:rPr>
              <a:t>https://beginnersbook.com/2013/03/packages-in-java/</a:t>
            </a:r>
            <a:r>
              <a:rPr lang="en-US" sz="2400" dirty="0"/>
              <a:t> </a:t>
            </a:r>
          </a:p>
          <a:p>
            <a:r>
              <a:rPr lang="en-US" sz="2400" dirty="0"/>
              <a:t>Chapter 30 – Designing the Logical Architecture Patterns </a:t>
            </a:r>
            <a:r>
              <a:rPr lang="en-US" sz="2400" dirty="0">
                <a:hlinkClick r:id="rId4"/>
              </a:rPr>
              <a:t>https://csis.pace.edu/~marchese/CS616/Lec11/se_l11.htm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326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B2F7E-84FB-1140-B374-3D03A8AA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take a step back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09C37-64D5-614F-807F-010D2A4CF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so difficult to build good software?</a:t>
            </a:r>
          </a:p>
          <a:p>
            <a:pPr lvl="1"/>
            <a:r>
              <a:rPr lang="en-US" dirty="0">
                <a:hlinkClick r:id="rId2"/>
              </a:rPr>
              <a:t>https://www.wired.com/2005/11/historys-worst-software-bugs/?currentPage=all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2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82563-315E-0743-B393-5D9888EBA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“60’s Software crisis”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1D5DE-10F0-0B42-9D3A-989A17931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Moved from HW to SW demand</a:t>
            </a:r>
          </a:p>
          <a:p>
            <a:r>
              <a:rPr lang="en-US"/>
              <a:t>Product complexity growth</a:t>
            </a:r>
          </a:p>
          <a:p>
            <a:r>
              <a:rPr lang="en-US"/>
              <a:t>Demand of SW in NASA &amp; Boeing increased exponentially </a:t>
            </a:r>
          </a:p>
          <a:p>
            <a:r>
              <a:rPr lang="en-US"/>
              <a:t>Development effort</a:t>
            </a:r>
          </a:p>
          <a:p>
            <a:pPr lvl="1"/>
            <a:r>
              <a:rPr lang="en-US"/>
              <a:t>Class exercise</a:t>
            </a:r>
          </a:p>
          <a:p>
            <a:pPr lvl="1"/>
            <a:r>
              <a:rPr lang="en-US"/>
              <a:t>Small project</a:t>
            </a:r>
          </a:p>
          <a:p>
            <a:pPr lvl="1"/>
            <a:r>
              <a:rPr lang="en-US"/>
              <a:t>Term project</a:t>
            </a:r>
          </a:p>
          <a:p>
            <a:pPr lvl="1"/>
            <a:r>
              <a:rPr lang="en-US"/>
              <a:t>Word processor</a:t>
            </a:r>
          </a:p>
          <a:p>
            <a:pPr lvl="1"/>
            <a:r>
              <a:rPr lang="en-US"/>
              <a:t>Operating system</a:t>
            </a:r>
          </a:p>
          <a:p>
            <a:r>
              <a:rPr lang="en-US"/>
              <a:t>Developers productivity growth - gap between that and the software complexity needed</a:t>
            </a:r>
          </a:p>
          <a:p>
            <a:r>
              <a:rPr lang="en-US"/>
              <a:t>Davis 1990 - 5/7 million spent were wasted (not used or not delivered software)</a:t>
            </a:r>
          </a:p>
          <a:p>
            <a:r>
              <a:rPr lang="en-US"/>
              <a:t>Nato 1969 conference on software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0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93B3-73DC-154A-879A-424B0861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51344-048C-F14F-8745-D515302D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Break down complexity in a systematic way</a:t>
            </a:r>
          </a:p>
          <a:p>
            <a:r>
              <a:rPr lang="en-US"/>
              <a:t>Break it down in a formal way</a:t>
            </a:r>
          </a:p>
          <a:p>
            <a:r>
              <a:rPr lang="en-US"/>
              <a:t>Processes:</a:t>
            </a:r>
          </a:p>
          <a:p>
            <a:pPr lvl="1"/>
            <a:r>
              <a:rPr lang="en-US"/>
              <a:t>Waterfall - the way the water falls</a:t>
            </a:r>
          </a:p>
          <a:p>
            <a:pPr lvl="1"/>
            <a:r>
              <a:rPr lang="en-US"/>
              <a:t>Evolutionary prototyping</a:t>
            </a:r>
          </a:p>
          <a:p>
            <a:pPr lvl="1"/>
            <a:r>
              <a:rPr lang="en-US"/>
              <a:t>Rational Unified Process</a:t>
            </a:r>
          </a:p>
          <a:p>
            <a:pPr lvl="1"/>
            <a:r>
              <a:rPr lang="en-US"/>
              <a:t>Agile - sacrifice discipline to accommodate changes, more usually changes in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9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EA8F-3B8A-2A4B-85C9-1FF820E42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Phases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C686A-3423-1D44-90B4-BD838075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Requirements engineering</a:t>
            </a:r>
          </a:p>
          <a:p>
            <a:r>
              <a:rPr lang="en-US"/>
              <a:t>Design - high level structure of sw</a:t>
            </a:r>
          </a:p>
          <a:p>
            <a:r>
              <a:rPr lang="en-US"/>
              <a:t>Implementation - code</a:t>
            </a:r>
          </a:p>
          <a:p>
            <a:r>
              <a:rPr lang="en-US"/>
              <a:t>Verification and validation</a:t>
            </a:r>
          </a:p>
          <a:p>
            <a:r>
              <a:rPr lang="en-US"/>
              <a:t>Maintenance - bugs, new functionality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9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88FF-2226-0D4A-9FBE-22591265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Tools Progression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8A9BA-AD65-9C47-B201-F8F6591E5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Development: Punch cards to IDES</a:t>
            </a:r>
          </a:p>
          <a:p>
            <a:r>
              <a:rPr lang="en-US"/>
              <a:t>Language: Assembly to high level</a:t>
            </a:r>
          </a:p>
          <a:p>
            <a:r>
              <a:rPr lang="en-US"/>
              <a:t>Debugging: Print lines to symbolic debuggers</a:t>
            </a:r>
          </a:p>
          <a:p>
            <a:r>
              <a:rPr lang="en-US"/>
              <a:t>Git</a:t>
            </a:r>
          </a:p>
          <a:p>
            <a:r>
              <a:rPr lang="en-US"/>
              <a:t>Coverage and verification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The UP Disciplines</a:t>
            </a:r>
            <a:endParaRPr lang="en-US" altLang="x-none"/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B258-5695-4F49-95A7-64B8D610C76C}" type="slidenum">
              <a:rPr lang="en-US" altLang="en-US" smtClean="0"/>
              <a:pPr/>
              <a:t>7</a:t>
            </a:fld>
            <a:endParaRPr lang="en-US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45A456-BD3A-C148-81C7-5812D5E804EE}"/>
              </a:ext>
            </a:extLst>
          </p:cNvPr>
          <p:cNvGrpSpPr/>
          <p:nvPr/>
        </p:nvGrpSpPr>
        <p:grpSpPr>
          <a:xfrm>
            <a:off x="1295400" y="914400"/>
            <a:ext cx="8610600" cy="5786438"/>
            <a:chOff x="2209800" y="1460642"/>
            <a:chExt cx="6660357" cy="4330558"/>
          </a:xfrm>
        </p:grpSpPr>
        <p:sp>
          <p:nvSpPr>
            <p:cNvPr id="422915" name="Line 3"/>
            <p:cNvSpPr>
              <a:spLocks noChangeShapeType="1"/>
            </p:cNvSpPr>
            <p:nvPr/>
          </p:nvSpPr>
          <p:spPr bwMode="auto">
            <a:xfrm flipH="1" flipV="1">
              <a:off x="6016229" y="2413143"/>
              <a:ext cx="4763" cy="278249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2916" name="Line 4"/>
            <p:cNvSpPr>
              <a:spLocks noChangeShapeType="1"/>
            </p:cNvSpPr>
            <p:nvPr/>
          </p:nvSpPr>
          <p:spPr bwMode="auto">
            <a:xfrm flipH="1" flipV="1">
              <a:off x="6817519" y="2414335"/>
              <a:ext cx="0" cy="278368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2917" name="Line 5"/>
            <p:cNvSpPr>
              <a:spLocks noChangeShapeType="1"/>
            </p:cNvSpPr>
            <p:nvPr/>
          </p:nvSpPr>
          <p:spPr bwMode="auto">
            <a:xfrm flipH="1" flipV="1">
              <a:off x="7203282" y="2410761"/>
              <a:ext cx="1191" cy="275748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2918" name="Line 6"/>
            <p:cNvSpPr>
              <a:spLocks noChangeShapeType="1"/>
            </p:cNvSpPr>
            <p:nvPr/>
          </p:nvSpPr>
          <p:spPr bwMode="auto">
            <a:xfrm flipH="1" flipV="1">
              <a:off x="7998619" y="2414334"/>
              <a:ext cx="0" cy="277415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2919" name="Line 7"/>
            <p:cNvSpPr>
              <a:spLocks noChangeShapeType="1"/>
            </p:cNvSpPr>
            <p:nvPr/>
          </p:nvSpPr>
          <p:spPr bwMode="auto">
            <a:xfrm flipH="1" flipV="1">
              <a:off x="5650709" y="2409572"/>
              <a:ext cx="2381" cy="27967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2920" name="Line 8"/>
            <p:cNvSpPr>
              <a:spLocks noChangeShapeType="1"/>
            </p:cNvSpPr>
            <p:nvPr/>
          </p:nvSpPr>
          <p:spPr bwMode="auto">
            <a:xfrm flipH="1" flipV="1">
              <a:off x="6411516" y="2409572"/>
              <a:ext cx="0" cy="27967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2921" name="Line 9"/>
            <p:cNvSpPr>
              <a:spLocks noChangeShapeType="1"/>
            </p:cNvSpPr>
            <p:nvPr/>
          </p:nvSpPr>
          <p:spPr bwMode="auto">
            <a:xfrm flipV="1">
              <a:off x="7556897" y="2413143"/>
              <a:ext cx="0" cy="27824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2922" name="Rectangle 10"/>
            <p:cNvSpPr>
              <a:spLocks noChangeArrowheads="1"/>
            </p:cNvSpPr>
            <p:nvPr/>
          </p:nvSpPr>
          <p:spPr bwMode="auto">
            <a:xfrm>
              <a:off x="3823097" y="4782486"/>
              <a:ext cx="1057982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Management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2923" name="Rectangle 11"/>
            <p:cNvSpPr>
              <a:spLocks noChangeArrowheads="1"/>
            </p:cNvSpPr>
            <p:nvPr/>
          </p:nvSpPr>
          <p:spPr bwMode="auto">
            <a:xfrm>
              <a:off x="3823097" y="5047995"/>
              <a:ext cx="1057982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Environment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2924" name="Rectangle 12"/>
            <p:cNvSpPr>
              <a:spLocks noChangeArrowheads="1"/>
            </p:cNvSpPr>
            <p:nvPr/>
          </p:nvSpPr>
          <p:spPr bwMode="auto">
            <a:xfrm>
              <a:off x="3087292" y="2501248"/>
              <a:ext cx="1738313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Business Modeling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2925" name="Rectangle 13"/>
            <p:cNvSpPr>
              <a:spLocks noChangeArrowheads="1"/>
            </p:cNvSpPr>
            <p:nvPr/>
          </p:nvSpPr>
          <p:spPr bwMode="auto">
            <a:xfrm>
              <a:off x="3546408" y="3389454"/>
              <a:ext cx="1279196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Implementation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2926" name="Rectangle 14"/>
            <p:cNvSpPr>
              <a:spLocks noChangeArrowheads="1"/>
            </p:cNvSpPr>
            <p:nvPr/>
          </p:nvSpPr>
          <p:spPr bwMode="auto">
            <a:xfrm>
              <a:off x="4462321" y="3656154"/>
              <a:ext cx="343043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Test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2927" name="Rectangle 15"/>
            <p:cNvSpPr>
              <a:spLocks noChangeArrowheads="1"/>
            </p:cNvSpPr>
            <p:nvPr/>
          </p:nvSpPr>
          <p:spPr bwMode="auto">
            <a:xfrm>
              <a:off x="3315574" y="3076320"/>
              <a:ext cx="1510030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Analysis &amp; Design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2928" name="Rectangle 16"/>
            <p:cNvSpPr>
              <a:spLocks noChangeArrowheads="1"/>
            </p:cNvSpPr>
            <p:nvPr/>
          </p:nvSpPr>
          <p:spPr bwMode="auto">
            <a:xfrm>
              <a:off x="4987527" y="5232543"/>
              <a:ext cx="657231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Preliminary 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Iteration(s)</a:t>
              </a:r>
            </a:p>
          </p:txBody>
        </p:sp>
        <p:sp>
          <p:nvSpPr>
            <p:cNvPr id="422929" name="Rectangle 17"/>
            <p:cNvSpPr>
              <a:spLocks noChangeArrowheads="1"/>
            </p:cNvSpPr>
            <p:nvPr/>
          </p:nvSpPr>
          <p:spPr bwMode="auto">
            <a:xfrm>
              <a:off x="5729064" y="5232543"/>
              <a:ext cx="251672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#1</a:t>
              </a:r>
            </a:p>
          </p:txBody>
        </p:sp>
        <p:sp>
          <p:nvSpPr>
            <p:cNvPr id="422930" name="Freeform 18"/>
            <p:cNvSpPr>
              <a:spLocks/>
            </p:cNvSpPr>
            <p:nvPr/>
          </p:nvSpPr>
          <p:spPr bwMode="auto">
            <a:xfrm>
              <a:off x="4989910" y="4832494"/>
              <a:ext cx="3405188" cy="84535"/>
            </a:xfrm>
            <a:custGeom>
              <a:avLst/>
              <a:gdLst>
                <a:gd name="T0" fmla="*/ 356 w 3169"/>
                <a:gd name="T1" fmla="*/ 5 h 79"/>
                <a:gd name="T2" fmla="*/ 620 w 3169"/>
                <a:gd name="T3" fmla="*/ 72 h 79"/>
                <a:gd name="T4" fmla="*/ 715 w 3169"/>
                <a:gd name="T5" fmla="*/ 54 h 79"/>
                <a:gd name="T6" fmla="*/ 810 w 3169"/>
                <a:gd name="T7" fmla="*/ 38 h 79"/>
                <a:gd name="T8" fmla="*/ 907 w 3169"/>
                <a:gd name="T9" fmla="*/ 23 h 79"/>
                <a:gd name="T10" fmla="*/ 1002 w 3169"/>
                <a:gd name="T11" fmla="*/ 5 h 79"/>
                <a:gd name="T12" fmla="*/ 1053 w 3169"/>
                <a:gd name="T13" fmla="*/ 5 h 79"/>
                <a:gd name="T14" fmla="*/ 1105 w 3169"/>
                <a:gd name="T15" fmla="*/ 0 h 79"/>
                <a:gd name="T16" fmla="*/ 1156 w 3169"/>
                <a:gd name="T17" fmla="*/ 0 h 79"/>
                <a:gd name="T18" fmla="*/ 1207 w 3169"/>
                <a:gd name="T19" fmla="*/ 5 h 79"/>
                <a:gd name="T20" fmla="*/ 1225 w 3169"/>
                <a:gd name="T21" fmla="*/ 13 h 79"/>
                <a:gd name="T22" fmla="*/ 1238 w 3169"/>
                <a:gd name="T23" fmla="*/ 25 h 79"/>
                <a:gd name="T24" fmla="*/ 1248 w 3169"/>
                <a:gd name="T25" fmla="*/ 38 h 79"/>
                <a:gd name="T26" fmla="*/ 1261 w 3169"/>
                <a:gd name="T27" fmla="*/ 51 h 79"/>
                <a:gd name="T28" fmla="*/ 1471 w 3169"/>
                <a:gd name="T29" fmla="*/ 46 h 79"/>
                <a:gd name="T30" fmla="*/ 1687 w 3169"/>
                <a:gd name="T31" fmla="*/ 79 h 79"/>
                <a:gd name="T32" fmla="*/ 1894 w 3169"/>
                <a:gd name="T33" fmla="*/ 33 h 79"/>
                <a:gd name="T34" fmla="*/ 2053 w 3169"/>
                <a:gd name="T35" fmla="*/ 74 h 79"/>
                <a:gd name="T36" fmla="*/ 2092 w 3169"/>
                <a:gd name="T37" fmla="*/ 61 h 79"/>
                <a:gd name="T38" fmla="*/ 2128 w 3169"/>
                <a:gd name="T39" fmla="*/ 49 h 79"/>
                <a:gd name="T40" fmla="*/ 2161 w 3169"/>
                <a:gd name="T41" fmla="*/ 36 h 79"/>
                <a:gd name="T42" fmla="*/ 2194 w 3169"/>
                <a:gd name="T43" fmla="*/ 25 h 79"/>
                <a:gd name="T44" fmla="*/ 2223 w 3169"/>
                <a:gd name="T45" fmla="*/ 20 h 79"/>
                <a:gd name="T46" fmla="*/ 2243 w 3169"/>
                <a:gd name="T47" fmla="*/ 18 h 79"/>
                <a:gd name="T48" fmla="*/ 2261 w 3169"/>
                <a:gd name="T49" fmla="*/ 18 h 79"/>
                <a:gd name="T50" fmla="*/ 2276 w 3169"/>
                <a:gd name="T51" fmla="*/ 20 h 79"/>
                <a:gd name="T52" fmla="*/ 2294 w 3169"/>
                <a:gd name="T53" fmla="*/ 23 h 79"/>
                <a:gd name="T54" fmla="*/ 2310 w 3169"/>
                <a:gd name="T55" fmla="*/ 31 h 79"/>
                <a:gd name="T56" fmla="*/ 2328 w 3169"/>
                <a:gd name="T57" fmla="*/ 38 h 79"/>
                <a:gd name="T58" fmla="*/ 2340 w 3169"/>
                <a:gd name="T59" fmla="*/ 46 h 79"/>
                <a:gd name="T60" fmla="*/ 2805 w 3169"/>
                <a:gd name="T61" fmla="*/ 25 h 79"/>
                <a:gd name="T62" fmla="*/ 2856 w 3169"/>
                <a:gd name="T63" fmla="*/ 23 h 79"/>
                <a:gd name="T64" fmla="*/ 2907 w 3169"/>
                <a:gd name="T65" fmla="*/ 20 h 79"/>
                <a:gd name="T66" fmla="*/ 2956 w 3169"/>
                <a:gd name="T67" fmla="*/ 18 h 79"/>
                <a:gd name="T68" fmla="*/ 2997 w 3169"/>
                <a:gd name="T69" fmla="*/ 20 h 79"/>
                <a:gd name="T70" fmla="*/ 3025 w 3169"/>
                <a:gd name="T71" fmla="*/ 25 h 79"/>
                <a:gd name="T72" fmla="*/ 3046 w 3169"/>
                <a:gd name="T73" fmla="*/ 33 h 79"/>
                <a:gd name="T74" fmla="*/ 3063 w 3169"/>
                <a:gd name="T75" fmla="*/ 43 h 79"/>
                <a:gd name="T76" fmla="*/ 3081 w 3169"/>
                <a:gd name="T77" fmla="*/ 51 h 79"/>
                <a:gd name="T78" fmla="*/ 2840 w 3169"/>
                <a:gd name="T79" fmla="*/ 77 h 79"/>
                <a:gd name="T80" fmla="*/ 0 w 3169"/>
                <a:gd name="T8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69" h="79">
                  <a:moveTo>
                    <a:pt x="0" y="79"/>
                  </a:moveTo>
                  <a:lnTo>
                    <a:pt x="356" y="5"/>
                  </a:lnTo>
                  <a:lnTo>
                    <a:pt x="538" y="20"/>
                  </a:lnTo>
                  <a:lnTo>
                    <a:pt x="620" y="72"/>
                  </a:lnTo>
                  <a:lnTo>
                    <a:pt x="666" y="61"/>
                  </a:lnTo>
                  <a:lnTo>
                    <a:pt x="715" y="54"/>
                  </a:lnTo>
                  <a:lnTo>
                    <a:pt x="764" y="46"/>
                  </a:lnTo>
                  <a:lnTo>
                    <a:pt x="810" y="38"/>
                  </a:lnTo>
                  <a:lnTo>
                    <a:pt x="859" y="31"/>
                  </a:lnTo>
                  <a:lnTo>
                    <a:pt x="907" y="23"/>
                  </a:lnTo>
                  <a:lnTo>
                    <a:pt x="954" y="15"/>
                  </a:lnTo>
                  <a:lnTo>
                    <a:pt x="1002" y="5"/>
                  </a:lnTo>
                  <a:lnTo>
                    <a:pt x="1028" y="5"/>
                  </a:lnTo>
                  <a:lnTo>
                    <a:pt x="1053" y="5"/>
                  </a:lnTo>
                  <a:lnTo>
                    <a:pt x="1079" y="2"/>
                  </a:lnTo>
                  <a:lnTo>
                    <a:pt x="1105" y="0"/>
                  </a:lnTo>
                  <a:lnTo>
                    <a:pt x="1130" y="0"/>
                  </a:lnTo>
                  <a:lnTo>
                    <a:pt x="1156" y="0"/>
                  </a:lnTo>
                  <a:lnTo>
                    <a:pt x="1182" y="2"/>
                  </a:lnTo>
                  <a:lnTo>
                    <a:pt x="1207" y="5"/>
                  </a:lnTo>
                  <a:lnTo>
                    <a:pt x="1218" y="10"/>
                  </a:lnTo>
                  <a:lnTo>
                    <a:pt x="1225" y="13"/>
                  </a:lnTo>
                  <a:lnTo>
                    <a:pt x="1233" y="20"/>
                  </a:lnTo>
                  <a:lnTo>
                    <a:pt x="1238" y="25"/>
                  </a:lnTo>
                  <a:lnTo>
                    <a:pt x="1243" y="33"/>
                  </a:lnTo>
                  <a:lnTo>
                    <a:pt x="1248" y="38"/>
                  </a:lnTo>
                  <a:lnTo>
                    <a:pt x="1253" y="46"/>
                  </a:lnTo>
                  <a:lnTo>
                    <a:pt x="1261" y="51"/>
                  </a:lnTo>
                  <a:lnTo>
                    <a:pt x="1300" y="79"/>
                  </a:lnTo>
                  <a:lnTo>
                    <a:pt x="1471" y="46"/>
                  </a:lnTo>
                  <a:lnTo>
                    <a:pt x="1564" y="38"/>
                  </a:lnTo>
                  <a:lnTo>
                    <a:pt x="1687" y="79"/>
                  </a:lnTo>
                  <a:lnTo>
                    <a:pt x="1807" y="51"/>
                  </a:lnTo>
                  <a:lnTo>
                    <a:pt x="1894" y="33"/>
                  </a:lnTo>
                  <a:lnTo>
                    <a:pt x="1964" y="43"/>
                  </a:lnTo>
                  <a:lnTo>
                    <a:pt x="2053" y="74"/>
                  </a:lnTo>
                  <a:lnTo>
                    <a:pt x="2074" y="69"/>
                  </a:lnTo>
                  <a:lnTo>
                    <a:pt x="2092" y="61"/>
                  </a:lnTo>
                  <a:lnTo>
                    <a:pt x="2112" y="54"/>
                  </a:lnTo>
                  <a:lnTo>
                    <a:pt x="2128" y="49"/>
                  </a:lnTo>
                  <a:lnTo>
                    <a:pt x="2146" y="41"/>
                  </a:lnTo>
                  <a:lnTo>
                    <a:pt x="2161" y="36"/>
                  </a:lnTo>
                  <a:lnTo>
                    <a:pt x="2179" y="31"/>
                  </a:lnTo>
                  <a:lnTo>
                    <a:pt x="2194" y="25"/>
                  </a:lnTo>
                  <a:lnTo>
                    <a:pt x="2210" y="23"/>
                  </a:lnTo>
                  <a:lnTo>
                    <a:pt x="2223" y="20"/>
                  </a:lnTo>
                  <a:lnTo>
                    <a:pt x="2233" y="18"/>
                  </a:lnTo>
                  <a:lnTo>
                    <a:pt x="2243" y="18"/>
                  </a:lnTo>
                  <a:lnTo>
                    <a:pt x="2253" y="18"/>
                  </a:lnTo>
                  <a:lnTo>
                    <a:pt x="2261" y="18"/>
                  </a:lnTo>
                  <a:lnTo>
                    <a:pt x="2269" y="18"/>
                  </a:lnTo>
                  <a:lnTo>
                    <a:pt x="2276" y="20"/>
                  </a:lnTo>
                  <a:lnTo>
                    <a:pt x="2284" y="20"/>
                  </a:lnTo>
                  <a:lnTo>
                    <a:pt x="2294" y="23"/>
                  </a:lnTo>
                  <a:lnTo>
                    <a:pt x="2302" y="25"/>
                  </a:lnTo>
                  <a:lnTo>
                    <a:pt x="2310" y="31"/>
                  </a:lnTo>
                  <a:lnTo>
                    <a:pt x="2320" y="33"/>
                  </a:lnTo>
                  <a:lnTo>
                    <a:pt x="2328" y="38"/>
                  </a:lnTo>
                  <a:lnTo>
                    <a:pt x="2333" y="41"/>
                  </a:lnTo>
                  <a:lnTo>
                    <a:pt x="2340" y="46"/>
                  </a:lnTo>
                  <a:lnTo>
                    <a:pt x="2392" y="77"/>
                  </a:lnTo>
                  <a:lnTo>
                    <a:pt x="2805" y="25"/>
                  </a:lnTo>
                  <a:lnTo>
                    <a:pt x="2830" y="25"/>
                  </a:lnTo>
                  <a:lnTo>
                    <a:pt x="2856" y="23"/>
                  </a:lnTo>
                  <a:lnTo>
                    <a:pt x="2881" y="20"/>
                  </a:lnTo>
                  <a:lnTo>
                    <a:pt x="2907" y="20"/>
                  </a:lnTo>
                  <a:lnTo>
                    <a:pt x="2933" y="18"/>
                  </a:lnTo>
                  <a:lnTo>
                    <a:pt x="2956" y="18"/>
                  </a:lnTo>
                  <a:lnTo>
                    <a:pt x="2976" y="18"/>
                  </a:lnTo>
                  <a:lnTo>
                    <a:pt x="2997" y="20"/>
                  </a:lnTo>
                  <a:lnTo>
                    <a:pt x="3012" y="20"/>
                  </a:lnTo>
                  <a:lnTo>
                    <a:pt x="3025" y="25"/>
                  </a:lnTo>
                  <a:lnTo>
                    <a:pt x="3035" y="28"/>
                  </a:lnTo>
                  <a:lnTo>
                    <a:pt x="3046" y="33"/>
                  </a:lnTo>
                  <a:lnTo>
                    <a:pt x="3056" y="38"/>
                  </a:lnTo>
                  <a:lnTo>
                    <a:pt x="3063" y="43"/>
                  </a:lnTo>
                  <a:lnTo>
                    <a:pt x="3071" y="49"/>
                  </a:lnTo>
                  <a:lnTo>
                    <a:pt x="3081" y="51"/>
                  </a:lnTo>
                  <a:lnTo>
                    <a:pt x="3169" y="79"/>
                  </a:lnTo>
                  <a:lnTo>
                    <a:pt x="2840" y="77"/>
                  </a:lnTo>
                  <a:lnTo>
                    <a:pt x="1546" y="7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1" name="Freeform 19"/>
            <p:cNvSpPr>
              <a:spLocks/>
            </p:cNvSpPr>
            <p:nvPr/>
          </p:nvSpPr>
          <p:spPr bwMode="auto">
            <a:xfrm>
              <a:off x="5006581" y="5083714"/>
              <a:ext cx="3369469" cy="84534"/>
            </a:xfrm>
            <a:custGeom>
              <a:avLst/>
              <a:gdLst>
                <a:gd name="T0" fmla="*/ 185 w 3136"/>
                <a:gd name="T1" fmla="*/ 10 h 79"/>
                <a:gd name="T2" fmla="*/ 239 w 3136"/>
                <a:gd name="T3" fmla="*/ 0 h 79"/>
                <a:gd name="T4" fmla="*/ 282 w 3136"/>
                <a:gd name="T5" fmla="*/ 7 h 79"/>
                <a:gd name="T6" fmla="*/ 328 w 3136"/>
                <a:gd name="T7" fmla="*/ 13 h 79"/>
                <a:gd name="T8" fmla="*/ 382 w 3136"/>
                <a:gd name="T9" fmla="*/ 25 h 79"/>
                <a:gd name="T10" fmla="*/ 431 w 3136"/>
                <a:gd name="T11" fmla="*/ 33 h 79"/>
                <a:gd name="T12" fmla="*/ 587 w 3136"/>
                <a:gd name="T13" fmla="*/ 56 h 79"/>
                <a:gd name="T14" fmla="*/ 623 w 3136"/>
                <a:gd name="T15" fmla="*/ 56 h 79"/>
                <a:gd name="T16" fmla="*/ 649 w 3136"/>
                <a:gd name="T17" fmla="*/ 56 h 79"/>
                <a:gd name="T18" fmla="*/ 700 w 3136"/>
                <a:gd name="T19" fmla="*/ 59 h 79"/>
                <a:gd name="T20" fmla="*/ 741 w 3136"/>
                <a:gd name="T21" fmla="*/ 61 h 79"/>
                <a:gd name="T22" fmla="*/ 774 w 3136"/>
                <a:gd name="T23" fmla="*/ 64 h 79"/>
                <a:gd name="T24" fmla="*/ 803 w 3136"/>
                <a:gd name="T25" fmla="*/ 66 h 79"/>
                <a:gd name="T26" fmla="*/ 862 w 3136"/>
                <a:gd name="T27" fmla="*/ 66 h 79"/>
                <a:gd name="T28" fmla="*/ 923 w 3136"/>
                <a:gd name="T29" fmla="*/ 66 h 79"/>
                <a:gd name="T30" fmla="*/ 951 w 3136"/>
                <a:gd name="T31" fmla="*/ 66 h 79"/>
                <a:gd name="T32" fmla="*/ 1000 w 3136"/>
                <a:gd name="T33" fmla="*/ 72 h 79"/>
                <a:gd name="T34" fmla="*/ 1056 w 3136"/>
                <a:gd name="T35" fmla="*/ 72 h 79"/>
                <a:gd name="T36" fmla="*/ 1118 w 3136"/>
                <a:gd name="T37" fmla="*/ 72 h 79"/>
                <a:gd name="T38" fmla="*/ 1162 w 3136"/>
                <a:gd name="T39" fmla="*/ 72 h 79"/>
                <a:gd name="T40" fmla="*/ 1221 w 3136"/>
                <a:gd name="T41" fmla="*/ 72 h 79"/>
                <a:gd name="T42" fmla="*/ 1244 w 3136"/>
                <a:gd name="T43" fmla="*/ 77 h 79"/>
                <a:gd name="T44" fmla="*/ 1264 w 3136"/>
                <a:gd name="T45" fmla="*/ 77 h 79"/>
                <a:gd name="T46" fmla="*/ 1326 w 3136"/>
                <a:gd name="T47" fmla="*/ 77 h 79"/>
                <a:gd name="T48" fmla="*/ 1385 w 3136"/>
                <a:gd name="T49" fmla="*/ 72 h 79"/>
                <a:gd name="T50" fmla="*/ 1426 w 3136"/>
                <a:gd name="T51" fmla="*/ 74 h 79"/>
                <a:gd name="T52" fmla="*/ 1556 w 3136"/>
                <a:gd name="T53" fmla="*/ 79 h 79"/>
                <a:gd name="T54" fmla="*/ 1687 w 3136"/>
                <a:gd name="T55" fmla="*/ 74 h 79"/>
                <a:gd name="T56" fmla="*/ 1700 w 3136"/>
                <a:gd name="T57" fmla="*/ 77 h 79"/>
                <a:gd name="T58" fmla="*/ 1731 w 3136"/>
                <a:gd name="T59" fmla="*/ 74 h 79"/>
                <a:gd name="T60" fmla="*/ 1764 w 3136"/>
                <a:gd name="T61" fmla="*/ 74 h 79"/>
                <a:gd name="T62" fmla="*/ 1836 w 3136"/>
                <a:gd name="T63" fmla="*/ 74 h 79"/>
                <a:gd name="T64" fmla="*/ 1908 w 3136"/>
                <a:gd name="T65" fmla="*/ 77 h 79"/>
                <a:gd name="T66" fmla="*/ 1967 w 3136"/>
                <a:gd name="T67" fmla="*/ 77 h 79"/>
                <a:gd name="T68" fmla="*/ 2043 w 3136"/>
                <a:gd name="T69" fmla="*/ 77 h 79"/>
                <a:gd name="T70" fmla="*/ 2115 w 3136"/>
                <a:gd name="T71" fmla="*/ 74 h 79"/>
                <a:gd name="T72" fmla="*/ 2164 w 3136"/>
                <a:gd name="T73" fmla="*/ 77 h 79"/>
                <a:gd name="T74" fmla="*/ 2215 w 3136"/>
                <a:gd name="T75" fmla="*/ 77 h 79"/>
                <a:gd name="T76" fmla="*/ 2264 w 3136"/>
                <a:gd name="T77" fmla="*/ 77 h 79"/>
                <a:gd name="T78" fmla="*/ 2259 w 3136"/>
                <a:gd name="T79" fmla="*/ 77 h 79"/>
                <a:gd name="T80" fmla="*/ 2392 w 3136"/>
                <a:gd name="T81" fmla="*/ 77 h 79"/>
                <a:gd name="T82" fmla="*/ 2713 w 3136"/>
                <a:gd name="T83" fmla="*/ 77 h 79"/>
                <a:gd name="T84" fmla="*/ 2884 w 3136"/>
                <a:gd name="T85" fmla="*/ 77 h 79"/>
                <a:gd name="T86" fmla="*/ 2982 w 3136"/>
                <a:gd name="T87" fmla="*/ 77 h 79"/>
                <a:gd name="T88" fmla="*/ 3056 w 3136"/>
                <a:gd name="T89" fmla="*/ 79 h 79"/>
                <a:gd name="T90" fmla="*/ 3079 w 3136"/>
                <a:gd name="T91" fmla="*/ 74 h 79"/>
                <a:gd name="T92" fmla="*/ 3102 w 3136"/>
                <a:gd name="T93" fmla="*/ 74 h 79"/>
                <a:gd name="T94" fmla="*/ 3133 w 3136"/>
                <a:gd name="T95" fmla="*/ 77 h 79"/>
                <a:gd name="T96" fmla="*/ 3007 w 3136"/>
                <a:gd name="T97" fmla="*/ 77 h 79"/>
                <a:gd name="T98" fmla="*/ 2928 w 3136"/>
                <a:gd name="T99" fmla="*/ 77 h 79"/>
                <a:gd name="T100" fmla="*/ 2838 w 3136"/>
                <a:gd name="T101" fmla="*/ 77 h 79"/>
                <a:gd name="T102" fmla="*/ 2748 w 3136"/>
                <a:gd name="T103" fmla="*/ 77 h 79"/>
                <a:gd name="T104" fmla="*/ 2400 w 3136"/>
                <a:gd name="T105" fmla="*/ 77 h 79"/>
                <a:gd name="T106" fmla="*/ 1920 w 3136"/>
                <a:gd name="T107" fmla="*/ 77 h 79"/>
                <a:gd name="T108" fmla="*/ 1462 w 3136"/>
                <a:gd name="T109" fmla="*/ 77 h 79"/>
                <a:gd name="T110" fmla="*/ 1180 w 3136"/>
                <a:gd name="T111" fmla="*/ 77 h 79"/>
                <a:gd name="T112" fmla="*/ 992 w 3136"/>
                <a:gd name="T113" fmla="*/ 77 h 79"/>
                <a:gd name="T114" fmla="*/ 928 w 3136"/>
                <a:gd name="T115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6" h="79">
                  <a:moveTo>
                    <a:pt x="0" y="77"/>
                  </a:moveTo>
                  <a:lnTo>
                    <a:pt x="151" y="15"/>
                  </a:lnTo>
                  <a:lnTo>
                    <a:pt x="162" y="13"/>
                  </a:lnTo>
                  <a:lnTo>
                    <a:pt x="172" y="10"/>
                  </a:lnTo>
                  <a:lnTo>
                    <a:pt x="185" y="10"/>
                  </a:lnTo>
                  <a:lnTo>
                    <a:pt x="195" y="7"/>
                  </a:lnTo>
                  <a:lnTo>
                    <a:pt x="208" y="5"/>
                  </a:lnTo>
                  <a:lnTo>
                    <a:pt x="218" y="2"/>
                  </a:lnTo>
                  <a:lnTo>
                    <a:pt x="228" y="2"/>
                  </a:lnTo>
                  <a:lnTo>
                    <a:pt x="239" y="0"/>
                  </a:lnTo>
                  <a:lnTo>
                    <a:pt x="249" y="0"/>
                  </a:lnTo>
                  <a:lnTo>
                    <a:pt x="257" y="2"/>
                  </a:lnTo>
                  <a:lnTo>
                    <a:pt x="267" y="2"/>
                  </a:lnTo>
                  <a:lnTo>
                    <a:pt x="275" y="5"/>
                  </a:lnTo>
                  <a:lnTo>
                    <a:pt x="282" y="7"/>
                  </a:lnTo>
                  <a:lnTo>
                    <a:pt x="292" y="10"/>
                  </a:lnTo>
                  <a:lnTo>
                    <a:pt x="300" y="10"/>
                  </a:lnTo>
                  <a:lnTo>
                    <a:pt x="310" y="10"/>
                  </a:lnTo>
                  <a:lnTo>
                    <a:pt x="321" y="10"/>
                  </a:lnTo>
                  <a:lnTo>
                    <a:pt x="328" y="13"/>
                  </a:lnTo>
                  <a:lnTo>
                    <a:pt x="341" y="15"/>
                  </a:lnTo>
                  <a:lnTo>
                    <a:pt x="351" y="18"/>
                  </a:lnTo>
                  <a:lnTo>
                    <a:pt x="362" y="20"/>
                  </a:lnTo>
                  <a:lnTo>
                    <a:pt x="372" y="23"/>
                  </a:lnTo>
                  <a:lnTo>
                    <a:pt x="382" y="25"/>
                  </a:lnTo>
                  <a:lnTo>
                    <a:pt x="392" y="25"/>
                  </a:lnTo>
                  <a:lnTo>
                    <a:pt x="403" y="28"/>
                  </a:lnTo>
                  <a:lnTo>
                    <a:pt x="413" y="28"/>
                  </a:lnTo>
                  <a:lnTo>
                    <a:pt x="421" y="31"/>
                  </a:lnTo>
                  <a:lnTo>
                    <a:pt x="431" y="33"/>
                  </a:lnTo>
                  <a:lnTo>
                    <a:pt x="441" y="36"/>
                  </a:lnTo>
                  <a:lnTo>
                    <a:pt x="451" y="38"/>
                  </a:lnTo>
                  <a:lnTo>
                    <a:pt x="462" y="38"/>
                  </a:lnTo>
                  <a:lnTo>
                    <a:pt x="474" y="41"/>
                  </a:lnTo>
                  <a:lnTo>
                    <a:pt x="587" y="56"/>
                  </a:lnTo>
                  <a:lnTo>
                    <a:pt x="605" y="56"/>
                  </a:lnTo>
                  <a:lnTo>
                    <a:pt x="615" y="56"/>
                  </a:lnTo>
                  <a:lnTo>
                    <a:pt x="621" y="56"/>
                  </a:lnTo>
                  <a:lnTo>
                    <a:pt x="623" y="56"/>
                  </a:lnTo>
                  <a:lnTo>
                    <a:pt x="623" y="56"/>
                  </a:lnTo>
                  <a:lnTo>
                    <a:pt x="623" y="56"/>
                  </a:lnTo>
                  <a:lnTo>
                    <a:pt x="623" y="56"/>
                  </a:lnTo>
                  <a:lnTo>
                    <a:pt x="631" y="56"/>
                  </a:lnTo>
                  <a:lnTo>
                    <a:pt x="639" y="56"/>
                  </a:lnTo>
                  <a:lnTo>
                    <a:pt x="649" y="56"/>
                  </a:lnTo>
                  <a:lnTo>
                    <a:pt x="659" y="56"/>
                  </a:lnTo>
                  <a:lnTo>
                    <a:pt x="669" y="56"/>
                  </a:lnTo>
                  <a:lnTo>
                    <a:pt x="680" y="56"/>
                  </a:lnTo>
                  <a:lnTo>
                    <a:pt x="690" y="56"/>
                  </a:lnTo>
                  <a:lnTo>
                    <a:pt x="700" y="59"/>
                  </a:lnTo>
                  <a:lnTo>
                    <a:pt x="708" y="59"/>
                  </a:lnTo>
                  <a:lnTo>
                    <a:pt x="718" y="59"/>
                  </a:lnTo>
                  <a:lnTo>
                    <a:pt x="726" y="61"/>
                  </a:lnTo>
                  <a:lnTo>
                    <a:pt x="733" y="61"/>
                  </a:lnTo>
                  <a:lnTo>
                    <a:pt x="741" y="61"/>
                  </a:lnTo>
                  <a:lnTo>
                    <a:pt x="749" y="61"/>
                  </a:lnTo>
                  <a:lnTo>
                    <a:pt x="756" y="61"/>
                  </a:lnTo>
                  <a:lnTo>
                    <a:pt x="764" y="61"/>
                  </a:lnTo>
                  <a:lnTo>
                    <a:pt x="772" y="61"/>
                  </a:lnTo>
                  <a:lnTo>
                    <a:pt x="774" y="64"/>
                  </a:lnTo>
                  <a:lnTo>
                    <a:pt x="780" y="64"/>
                  </a:lnTo>
                  <a:lnTo>
                    <a:pt x="785" y="66"/>
                  </a:lnTo>
                  <a:lnTo>
                    <a:pt x="790" y="66"/>
                  </a:lnTo>
                  <a:lnTo>
                    <a:pt x="795" y="66"/>
                  </a:lnTo>
                  <a:lnTo>
                    <a:pt x="803" y="66"/>
                  </a:lnTo>
                  <a:lnTo>
                    <a:pt x="810" y="66"/>
                  </a:lnTo>
                  <a:lnTo>
                    <a:pt x="821" y="66"/>
                  </a:lnTo>
                  <a:lnTo>
                    <a:pt x="833" y="66"/>
                  </a:lnTo>
                  <a:lnTo>
                    <a:pt x="846" y="66"/>
                  </a:lnTo>
                  <a:lnTo>
                    <a:pt x="862" y="66"/>
                  </a:lnTo>
                  <a:lnTo>
                    <a:pt x="874" y="64"/>
                  </a:lnTo>
                  <a:lnTo>
                    <a:pt x="890" y="64"/>
                  </a:lnTo>
                  <a:lnTo>
                    <a:pt x="903" y="66"/>
                  </a:lnTo>
                  <a:lnTo>
                    <a:pt x="913" y="66"/>
                  </a:lnTo>
                  <a:lnTo>
                    <a:pt x="923" y="66"/>
                  </a:lnTo>
                  <a:lnTo>
                    <a:pt x="931" y="66"/>
                  </a:lnTo>
                  <a:lnTo>
                    <a:pt x="936" y="66"/>
                  </a:lnTo>
                  <a:lnTo>
                    <a:pt x="941" y="66"/>
                  </a:lnTo>
                  <a:lnTo>
                    <a:pt x="946" y="66"/>
                  </a:lnTo>
                  <a:lnTo>
                    <a:pt x="951" y="66"/>
                  </a:lnTo>
                  <a:lnTo>
                    <a:pt x="959" y="66"/>
                  </a:lnTo>
                  <a:lnTo>
                    <a:pt x="967" y="66"/>
                  </a:lnTo>
                  <a:lnTo>
                    <a:pt x="974" y="69"/>
                  </a:lnTo>
                  <a:lnTo>
                    <a:pt x="987" y="69"/>
                  </a:lnTo>
                  <a:lnTo>
                    <a:pt x="1000" y="72"/>
                  </a:lnTo>
                  <a:lnTo>
                    <a:pt x="1010" y="72"/>
                  </a:lnTo>
                  <a:lnTo>
                    <a:pt x="1023" y="72"/>
                  </a:lnTo>
                  <a:lnTo>
                    <a:pt x="1033" y="72"/>
                  </a:lnTo>
                  <a:lnTo>
                    <a:pt x="1046" y="72"/>
                  </a:lnTo>
                  <a:lnTo>
                    <a:pt x="1056" y="72"/>
                  </a:lnTo>
                  <a:lnTo>
                    <a:pt x="1067" y="72"/>
                  </a:lnTo>
                  <a:lnTo>
                    <a:pt x="1085" y="72"/>
                  </a:lnTo>
                  <a:lnTo>
                    <a:pt x="1097" y="72"/>
                  </a:lnTo>
                  <a:lnTo>
                    <a:pt x="1108" y="72"/>
                  </a:lnTo>
                  <a:lnTo>
                    <a:pt x="1118" y="72"/>
                  </a:lnTo>
                  <a:lnTo>
                    <a:pt x="1123" y="72"/>
                  </a:lnTo>
                  <a:lnTo>
                    <a:pt x="1131" y="72"/>
                  </a:lnTo>
                  <a:lnTo>
                    <a:pt x="1138" y="72"/>
                  </a:lnTo>
                  <a:lnTo>
                    <a:pt x="1149" y="72"/>
                  </a:lnTo>
                  <a:lnTo>
                    <a:pt x="1162" y="72"/>
                  </a:lnTo>
                  <a:lnTo>
                    <a:pt x="1172" y="72"/>
                  </a:lnTo>
                  <a:lnTo>
                    <a:pt x="1185" y="72"/>
                  </a:lnTo>
                  <a:lnTo>
                    <a:pt x="1197" y="72"/>
                  </a:lnTo>
                  <a:lnTo>
                    <a:pt x="1210" y="72"/>
                  </a:lnTo>
                  <a:lnTo>
                    <a:pt x="1221" y="72"/>
                  </a:lnTo>
                  <a:lnTo>
                    <a:pt x="1228" y="72"/>
                  </a:lnTo>
                  <a:lnTo>
                    <a:pt x="1236" y="72"/>
                  </a:lnTo>
                  <a:lnTo>
                    <a:pt x="1238" y="74"/>
                  </a:lnTo>
                  <a:lnTo>
                    <a:pt x="1241" y="74"/>
                  </a:lnTo>
                  <a:lnTo>
                    <a:pt x="1244" y="77"/>
                  </a:lnTo>
                  <a:lnTo>
                    <a:pt x="1246" y="77"/>
                  </a:lnTo>
                  <a:lnTo>
                    <a:pt x="1249" y="79"/>
                  </a:lnTo>
                  <a:lnTo>
                    <a:pt x="1251" y="79"/>
                  </a:lnTo>
                  <a:lnTo>
                    <a:pt x="1256" y="79"/>
                  </a:lnTo>
                  <a:lnTo>
                    <a:pt x="1264" y="77"/>
                  </a:lnTo>
                  <a:lnTo>
                    <a:pt x="1274" y="74"/>
                  </a:lnTo>
                  <a:lnTo>
                    <a:pt x="1285" y="74"/>
                  </a:lnTo>
                  <a:lnTo>
                    <a:pt x="1297" y="74"/>
                  </a:lnTo>
                  <a:lnTo>
                    <a:pt x="1310" y="74"/>
                  </a:lnTo>
                  <a:lnTo>
                    <a:pt x="1326" y="77"/>
                  </a:lnTo>
                  <a:lnTo>
                    <a:pt x="1338" y="77"/>
                  </a:lnTo>
                  <a:lnTo>
                    <a:pt x="1354" y="77"/>
                  </a:lnTo>
                  <a:lnTo>
                    <a:pt x="1364" y="74"/>
                  </a:lnTo>
                  <a:lnTo>
                    <a:pt x="1374" y="74"/>
                  </a:lnTo>
                  <a:lnTo>
                    <a:pt x="1385" y="72"/>
                  </a:lnTo>
                  <a:lnTo>
                    <a:pt x="1390" y="72"/>
                  </a:lnTo>
                  <a:lnTo>
                    <a:pt x="1397" y="72"/>
                  </a:lnTo>
                  <a:lnTo>
                    <a:pt x="1405" y="72"/>
                  </a:lnTo>
                  <a:lnTo>
                    <a:pt x="1413" y="74"/>
                  </a:lnTo>
                  <a:lnTo>
                    <a:pt x="1426" y="74"/>
                  </a:lnTo>
                  <a:lnTo>
                    <a:pt x="1438" y="77"/>
                  </a:lnTo>
                  <a:lnTo>
                    <a:pt x="1459" y="77"/>
                  </a:lnTo>
                  <a:lnTo>
                    <a:pt x="1487" y="79"/>
                  </a:lnTo>
                  <a:lnTo>
                    <a:pt x="1520" y="79"/>
                  </a:lnTo>
                  <a:lnTo>
                    <a:pt x="1556" y="79"/>
                  </a:lnTo>
                  <a:lnTo>
                    <a:pt x="1592" y="79"/>
                  </a:lnTo>
                  <a:lnTo>
                    <a:pt x="1626" y="77"/>
                  </a:lnTo>
                  <a:lnTo>
                    <a:pt x="1654" y="77"/>
                  </a:lnTo>
                  <a:lnTo>
                    <a:pt x="1674" y="74"/>
                  </a:lnTo>
                  <a:lnTo>
                    <a:pt x="1687" y="74"/>
                  </a:lnTo>
                  <a:lnTo>
                    <a:pt x="1695" y="74"/>
                  </a:lnTo>
                  <a:lnTo>
                    <a:pt x="1697" y="74"/>
                  </a:lnTo>
                  <a:lnTo>
                    <a:pt x="1700" y="74"/>
                  </a:lnTo>
                  <a:lnTo>
                    <a:pt x="1700" y="77"/>
                  </a:lnTo>
                  <a:lnTo>
                    <a:pt x="1700" y="77"/>
                  </a:lnTo>
                  <a:lnTo>
                    <a:pt x="1705" y="77"/>
                  </a:lnTo>
                  <a:lnTo>
                    <a:pt x="1713" y="77"/>
                  </a:lnTo>
                  <a:lnTo>
                    <a:pt x="1720" y="74"/>
                  </a:lnTo>
                  <a:lnTo>
                    <a:pt x="1726" y="74"/>
                  </a:lnTo>
                  <a:lnTo>
                    <a:pt x="1731" y="74"/>
                  </a:lnTo>
                  <a:lnTo>
                    <a:pt x="1736" y="74"/>
                  </a:lnTo>
                  <a:lnTo>
                    <a:pt x="1738" y="74"/>
                  </a:lnTo>
                  <a:lnTo>
                    <a:pt x="1746" y="74"/>
                  </a:lnTo>
                  <a:lnTo>
                    <a:pt x="1754" y="74"/>
                  </a:lnTo>
                  <a:lnTo>
                    <a:pt x="1764" y="74"/>
                  </a:lnTo>
                  <a:lnTo>
                    <a:pt x="1777" y="74"/>
                  </a:lnTo>
                  <a:lnTo>
                    <a:pt x="1790" y="77"/>
                  </a:lnTo>
                  <a:lnTo>
                    <a:pt x="1805" y="77"/>
                  </a:lnTo>
                  <a:lnTo>
                    <a:pt x="1820" y="77"/>
                  </a:lnTo>
                  <a:lnTo>
                    <a:pt x="1836" y="74"/>
                  </a:lnTo>
                  <a:lnTo>
                    <a:pt x="1851" y="74"/>
                  </a:lnTo>
                  <a:lnTo>
                    <a:pt x="1867" y="77"/>
                  </a:lnTo>
                  <a:lnTo>
                    <a:pt x="1882" y="77"/>
                  </a:lnTo>
                  <a:lnTo>
                    <a:pt x="1895" y="77"/>
                  </a:lnTo>
                  <a:lnTo>
                    <a:pt x="1908" y="77"/>
                  </a:lnTo>
                  <a:lnTo>
                    <a:pt x="1918" y="77"/>
                  </a:lnTo>
                  <a:lnTo>
                    <a:pt x="1931" y="77"/>
                  </a:lnTo>
                  <a:lnTo>
                    <a:pt x="1941" y="77"/>
                  </a:lnTo>
                  <a:lnTo>
                    <a:pt x="1954" y="77"/>
                  </a:lnTo>
                  <a:lnTo>
                    <a:pt x="1967" y="77"/>
                  </a:lnTo>
                  <a:lnTo>
                    <a:pt x="1979" y="77"/>
                  </a:lnTo>
                  <a:lnTo>
                    <a:pt x="1995" y="77"/>
                  </a:lnTo>
                  <a:lnTo>
                    <a:pt x="2010" y="77"/>
                  </a:lnTo>
                  <a:lnTo>
                    <a:pt x="2026" y="77"/>
                  </a:lnTo>
                  <a:lnTo>
                    <a:pt x="2043" y="77"/>
                  </a:lnTo>
                  <a:lnTo>
                    <a:pt x="2059" y="77"/>
                  </a:lnTo>
                  <a:lnTo>
                    <a:pt x="2074" y="77"/>
                  </a:lnTo>
                  <a:lnTo>
                    <a:pt x="2090" y="77"/>
                  </a:lnTo>
                  <a:lnTo>
                    <a:pt x="2102" y="74"/>
                  </a:lnTo>
                  <a:lnTo>
                    <a:pt x="2115" y="74"/>
                  </a:lnTo>
                  <a:lnTo>
                    <a:pt x="2126" y="74"/>
                  </a:lnTo>
                  <a:lnTo>
                    <a:pt x="2136" y="74"/>
                  </a:lnTo>
                  <a:lnTo>
                    <a:pt x="2146" y="74"/>
                  </a:lnTo>
                  <a:lnTo>
                    <a:pt x="2156" y="74"/>
                  </a:lnTo>
                  <a:lnTo>
                    <a:pt x="2164" y="77"/>
                  </a:lnTo>
                  <a:lnTo>
                    <a:pt x="2174" y="77"/>
                  </a:lnTo>
                  <a:lnTo>
                    <a:pt x="2184" y="77"/>
                  </a:lnTo>
                  <a:lnTo>
                    <a:pt x="2195" y="77"/>
                  </a:lnTo>
                  <a:lnTo>
                    <a:pt x="2205" y="77"/>
                  </a:lnTo>
                  <a:lnTo>
                    <a:pt x="2215" y="77"/>
                  </a:lnTo>
                  <a:lnTo>
                    <a:pt x="2225" y="77"/>
                  </a:lnTo>
                  <a:lnTo>
                    <a:pt x="2236" y="77"/>
                  </a:lnTo>
                  <a:lnTo>
                    <a:pt x="2246" y="77"/>
                  </a:lnTo>
                  <a:lnTo>
                    <a:pt x="2254" y="77"/>
                  </a:lnTo>
                  <a:lnTo>
                    <a:pt x="2264" y="77"/>
                  </a:lnTo>
                  <a:lnTo>
                    <a:pt x="2267" y="77"/>
                  </a:lnTo>
                  <a:lnTo>
                    <a:pt x="2267" y="77"/>
                  </a:lnTo>
                  <a:lnTo>
                    <a:pt x="2261" y="77"/>
                  </a:lnTo>
                  <a:lnTo>
                    <a:pt x="2259" y="77"/>
                  </a:lnTo>
                  <a:lnTo>
                    <a:pt x="2259" y="77"/>
                  </a:lnTo>
                  <a:lnTo>
                    <a:pt x="2264" y="74"/>
                  </a:lnTo>
                  <a:lnTo>
                    <a:pt x="2277" y="74"/>
                  </a:lnTo>
                  <a:lnTo>
                    <a:pt x="2300" y="74"/>
                  </a:lnTo>
                  <a:lnTo>
                    <a:pt x="2341" y="74"/>
                  </a:lnTo>
                  <a:lnTo>
                    <a:pt x="2392" y="77"/>
                  </a:lnTo>
                  <a:lnTo>
                    <a:pt x="2454" y="77"/>
                  </a:lnTo>
                  <a:lnTo>
                    <a:pt x="2520" y="77"/>
                  </a:lnTo>
                  <a:lnTo>
                    <a:pt x="2587" y="77"/>
                  </a:lnTo>
                  <a:lnTo>
                    <a:pt x="2654" y="77"/>
                  </a:lnTo>
                  <a:lnTo>
                    <a:pt x="2713" y="77"/>
                  </a:lnTo>
                  <a:lnTo>
                    <a:pt x="2759" y="77"/>
                  </a:lnTo>
                  <a:lnTo>
                    <a:pt x="2797" y="77"/>
                  </a:lnTo>
                  <a:lnTo>
                    <a:pt x="2831" y="77"/>
                  </a:lnTo>
                  <a:lnTo>
                    <a:pt x="2859" y="77"/>
                  </a:lnTo>
                  <a:lnTo>
                    <a:pt x="2884" y="77"/>
                  </a:lnTo>
                  <a:lnTo>
                    <a:pt x="2907" y="77"/>
                  </a:lnTo>
                  <a:lnTo>
                    <a:pt x="2925" y="77"/>
                  </a:lnTo>
                  <a:lnTo>
                    <a:pt x="2943" y="77"/>
                  </a:lnTo>
                  <a:lnTo>
                    <a:pt x="2964" y="77"/>
                  </a:lnTo>
                  <a:lnTo>
                    <a:pt x="2982" y="77"/>
                  </a:lnTo>
                  <a:lnTo>
                    <a:pt x="3002" y="79"/>
                  </a:lnTo>
                  <a:lnTo>
                    <a:pt x="3018" y="79"/>
                  </a:lnTo>
                  <a:lnTo>
                    <a:pt x="3033" y="79"/>
                  </a:lnTo>
                  <a:lnTo>
                    <a:pt x="3046" y="79"/>
                  </a:lnTo>
                  <a:lnTo>
                    <a:pt x="3056" y="79"/>
                  </a:lnTo>
                  <a:lnTo>
                    <a:pt x="3064" y="77"/>
                  </a:lnTo>
                  <a:lnTo>
                    <a:pt x="3066" y="74"/>
                  </a:lnTo>
                  <a:lnTo>
                    <a:pt x="3072" y="74"/>
                  </a:lnTo>
                  <a:lnTo>
                    <a:pt x="3077" y="74"/>
                  </a:lnTo>
                  <a:lnTo>
                    <a:pt x="3079" y="74"/>
                  </a:lnTo>
                  <a:lnTo>
                    <a:pt x="3084" y="77"/>
                  </a:lnTo>
                  <a:lnTo>
                    <a:pt x="3089" y="77"/>
                  </a:lnTo>
                  <a:lnTo>
                    <a:pt x="3092" y="77"/>
                  </a:lnTo>
                  <a:lnTo>
                    <a:pt x="3097" y="77"/>
                  </a:lnTo>
                  <a:lnTo>
                    <a:pt x="3102" y="74"/>
                  </a:lnTo>
                  <a:lnTo>
                    <a:pt x="3107" y="74"/>
                  </a:lnTo>
                  <a:lnTo>
                    <a:pt x="3113" y="74"/>
                  </a:lnTo>
                  <a:lnTo>
                    <a:pt x="3120" y="74"/>
                  </a:lnTo>
                  <a:lnTo>
                    <a:pt x="3128" y="74"/>
                  </a:lnTo>
                  <a:lnTo>
                    <a:pt x="3133" y="77"/>
                  </a:lnTo>
                  <a:lnTo>
                    <a:pt x="3136" y="77"/>
                  </a:lnTo>
                  <a:lnTo>
                    <a:pt x="3136" y="77"/>
                  </a:lnTo>
                  <a:lnTo>
                    <a:pt x="3130" y="77"/>
                  </a:lnTo>
                  <a:lnTo>
                    <a:pt x="3020" y="77"/>
                  </a:lnTo>
                  <a:lnTo>
                    <a:pt x="3007" y="77"/>
                  </a:lnTo>
                  <a:lnTo>
                    <a:pt x="2995" y="77"/>
                  </a:lnTo>
                  <a:lnTo>
                    <a:pt x="2979" y="77"/>
                  </a:lnTo>
                  <a:lnTo>
                    <a:pt x="2964" y="77"/>
                  </a:lnTo>
                  <a:lnTo>
                    <a:pt x="2946" y="77"/>
                  </a:lnTo>
                  <a:lnTo>
                    <a:pt x="2928" y="77"/>
                  </a:lnTo>
                  <a:lnTo>
                    <a:pt x="2907" y="77"/>
                  </a:lnTo>
                  <a:lnTo>
                    <a:pt x="2884" y="77"/>
                  </a:lnTo>
                  <a:lnTo>
                    <a:pt x="2869" y="77"/>
                  </a:lnTo>
                  <a:lnTo>
                    <a:pt x="2854" y="77"/>
                  </a:lnTo>
                  <a:lnTo>
                    <a:pt x="2838" y="77"/>
                  </a:lnTo>
                  <a:lnTo>
                    <a:pt x="2823" y="77"/>
                  </a:lnTo>
                  <a:lnTo>
                    <a:pt x="2805" y="77"/>
                  </a:lnTo>
                  <a:lnTo>
                    <a:pt x="2787" y="77"/>
                  </a:lnTo>
                  <a:lnTo>
                    <a:pt x="2766" y="77"/>
                  </a:lnTo>
                  <a:lnTo>
                    <a:pt x="2748" y="77"/>
                  </a:lnTo>
                  <a:lnTo>
                    <a:pt x="2692" y="77"/>
                  </a:lnTo>
                  <a:lnTo>
                    <a:pt x="2631" y="77"/>
                  </a:lnTo>
                  <a:lnTo>
                    <a:pt x="2559" y="77"/>
                  </a:lnTo>
                  <a:lnTo>
                    <a:pt x="2482" y="77"/>
                  </a:lnTo>
                  <a:lnTo>
                    <a:pt x="2400" y="77"/>
                  </a:lnTo>
                  <a:lnTo>
                    <a:pt x="2315" y="77"/>
                  </a:lnTo>
                  <a:lnTo>
                    <a:pt x="2225" y="77"/>
                  </a:lnTo>
                  <a:lnTo>
                    <a:pt x="2136" y="77"/>
                  </a:lnTo>
                  <a:lnTo>
                    <a:pt x="2028" y="77"/>
                  </a:lnTo>
                  <a:lnTo>
                    <a:pt x="1920" y="77"/>
                  </a:lnTo>
                  <a:lnTo>
                    <a:pt x="1818" y="77"/>
                  </a:lnTo>
                  <a:lnTo>
                    <a:pt x="1718" y="77"/>
                  </a:lnTo>
                  <a:lnTo>
                    <a:pt x="1623" y="77"/>
                  </a:lnTo>
                  <a:lnTo>
                    <a:pt x="1538" y="77"/>
                  </a:lnTo>
                  <a:lnTo>
                    <a:pt x="1462" y="77"/>
                  </a:lnTo>
                  <a:lnTo>
                    <a:pt x="1397" y="77"/>
                  </a:lnTo>
                  <a:lnTo>
                    <a:pt x="1305" y="77"/>
                  </a:lnTo>
                  <a:lnTo>
                    <a:pt x="1246" y="77"/>
                  </a:lnTo>
                  <a:lnTo>
                    <a:pt x="1208" y="77"/>
                  </a:lnTo>
                  <a:lnTo>
                    <a:pt x="1180" y="77"/>
                  </a:lnTo>
                  <a:lnTo>
                    <a:pt x="1156" y="77"/>
                  </a:lnTo>
                  <a:lnTo>
                    <a:pt x="1126" y="77"/>
                  </a:lnTo>
                  <a:lnTo>
                    <a:pt x="1077" y="77"/>
                  </a:lnTo>
                  <a:lnTo>
                    <a:pt x="1005" y="77"/>
                  </a:lnTo>
                  <a:lnTo>
                    <a:pt x="992" y="77"/>
                  </a:lnTo>
                  <a:lnTo>
                    <a:pt x="982" y="77"/>
                  </a:lnTo>
                  <a:lnTo>
                    <a:pt x="969" y="77"/>
                  </a:lnTo>
                  <a:lnTo>
                    <a:pt x="956" y="77"/>
                  </a:lnTo>
                  <a:lnTo>
                    <a:pt x="941" y="77"/>
                  </a:lnTo>
                  <a:lnTo>
                    <a:pt x="928" y="77"/>
                  </a:lnTo>
                  <a:lnTo>
                    <a:pt x="913" y="77"/>
                  </a:lnTo>
                  <a:lnTo>
                    <a:pt x="900" y="77"/>
                  </a:lnTo>
                  <a:lnTo>
                    <a:pt x="454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32" name="Freeform 20"/>
            <p:cNvSpPr>
              <a:spLocks/>
            </p:cNvSpPr>
            <p:nvPr/>
          </p:nvSpPr>
          <p:spPr bwMode="auto">
            <a:xfrm>
              <a:off x="5006581" y="5083714"/>
              <a:ext cx="3369469" cy="84534"/>
            </a:xfrm>
            <a:custGeom>
              <a:avLst/>
              <a:gdLst>
                <a:gd name="T0" fmla="*/ 185 w 3136"/>
                <a:gd name="T1" fmla="*/ 10 h 79"/>
                <a:gd name="T2" fmla="*/ 239 w 3136"/>
                <a:gd name="T3" fmla="*/ 0 h 79"/>
                <a:gd name="T4" fmla="*/ 282 w 3136"/>
                <a:gd name="T5" fmla="*/ 7 h 79"/>
                <a:gd name="T6" fmla="*/ 328 w 3136"/>
                <a:gd name="T7" fmla="*/ 13 h 79"/>
                <a:gd name="T8" fmla="*/ 382 w 3136"/>
                <a:gd name="T9" fmla="*/ 25 h 79"/>
                <a:gd name="T10" fmla="*/ 431 w 3136"/>
                <a:gd name="T11" fmla="*/ 33 h 79"/>
                <a:gd name="T12" fmla="*/ 587 w 3136"/>
                <a:gd name="T13" fmla="*/ 56 h 79"/>
                <a:gd name="T14" fmla="*/ 631 w 3136"/>
                <a:gd name="T15" fmla="*/ 56 h 79"/>
                <a:gd name="T16" fmla="*/ 680 w 3136"/>
                <a:gd name="T17" fmla="*/ 56 h 79"/>
                <a:gd name="T18" fmla="*/ 726 w 3136"/>
                <a:gd name="T19" fmla="*/ 61 h 79"/>
                <a:gd name="T20" fmla="*/ 764 w 3136"/>
                <a:gd name="T21" fmla="*/ 61 h 79"/>
                <a:gd name="T22" fmla="*/ 790 w 3136"/>
                <a:gd name="T23" fmla="*/ 66 h 79"/>
                <a:gd name="T24" fmla="*/ 833 w 3136"/>
                <a:gd name="T25" fmla="*/ 66 h 79"/>
                <a:gd name="T26" fmla="*/ 903 w 3136"/>
                <a:gd name="T27" fmla="*/ 66 h 79"/>
                <a:gd name="T28" fmla="*/ 941 w 3136"/>
                <a:gd name="T29" fmla="*/ 66 h 79"/>
                <a:gd name="T30" fmla="*/ 974 w 3136"/>
                <a:gd name="T31" fmla="*/ 69 h 79"/>
                <a:gd name="T32" fmla="*/ 1033 w 3136"/>
                <a:gd name="T33" fmla="*/ 72 h 79"/>
                <a:gd name="T34" fmla="*/ 1097 w 3136"/>
                <a:gd name="T35" fmla="*/ 72 h 79"/>
                <a:gd name="T36" fmla="*/ 1138 w 3136"/>
                <a:gd name="T37" fmla="*/ 72 h 79"/>
                <a:gd name="T38" fmla="*/ 1197 w 3136"/>
                <a:gd name="T39" fmla="*/ 72 h 79"/>
                <a:gd name="T40" fmla="*/ 1238 w 3136"/>
                <a:gd name="T41" fmla="*/ 74 h 79"/>
                <a:gd name="T42" fmla="*/ 1251 w 3136"/>
                <a:gd name="T43" fmla="*/ 79 h 79"/>
                <a:gd name="T44" fmla="*/ 1297 w 3136"/>
                <a:gd name="T45" fmla="*/ 74 h 79"/>
                <a:gd name="T46" fmla="*/ 1364 w 3136"/>
                <a:gd name="T47" fmla="*/ 74 h 79"/>
                <a:gd name="T48" fmla="*/ 1405 w 3136"/>
                <a:gd name="T49" fmla="*/ 72 h 79"/>
                <a:gd name="T50" fmla="*/ 1487 w 3136"/>
                <a:gd name="T51" fmla="*/ 79 h 79"/>
                <a:gd name="T52" fmla="*/ 1654 w 3136"/>
                <a:gd name="T53" fmla="*/ 77 h 79"/>
                <a:gd name="T54" fmla="*/ 1700 w 3136"/>
                <a:gd name="T55" fmla="*/ 74 h 79"/>
                <a:gd name="T56" fmla="*/ 1726 w 3136"/>
                <a:gd name="T57" fmla="*/ 74 h 79"/>
                <a:gd name="T58" fmla="*/ 1754 w 3136"/>
                <a:gd name="T59" fmla="*/ 74 h 79"/>
                <a:gd name="T60" fmla="*/ 1820 w 3136"/>
                <a:gd name="T61" fmla="*/ 77 h 79"/>
                <a:gd name="T62" fmla="*/ 1895 w 3136"/>
                <a:gd name="T63" fmla="*/ 77 h 79"/>
                <a:gd name="T64" fmla="*/ 1954 w 3136"/>
                <a:gd name="T65" fmla="*/ 77 h 79"/>
                <a:gd name="T66" fmla="*/ 2026 w 3136"/>
                <a:gd name="T67" fmla="*/ 77 h 79"/>
                <a:gd name="T68" fmla="*/ 2102 w 3136"/>
                <a:gd name="T69" fmla="*/ 74 h 79"/>
                <a:gd name="T70" fmla="*/ 2156 w 3136"/>
                <a:gd name="T71" fmla="*/ 74 h 79"/>
                <a:gd name="T72" fmla="*/ 2205 w 3136"/>
                <a:gd name="T73" fmla="*/ 77 h 79"/>
                <a:gd name="T74" fmla="*/ 2254 w 3136"/>
                <a:gd name="T75" fmla="*/ 77 h 79"/>
                <a:gd name="T76" fmla="*/ 2264 w 3136"/>
                <a:gd name="T77" fmla="*/ 74 h 79"/>
                <a:gd name="T78" fmla="*/ 2454 w 3136"/>
                <a:gd name="T79" fmla="*/ 77 h 79"/>
                <a:gd name="T80" fmla="*/ 2759 w 3136"/>
                <a:gd name="T81" fmla="*/ 77 h 79"/>
                <a:gd name="T82" fmla="*/ 2907 w 3136"/>
                <a:gd name="T83" fmla="*/ 77 h 79"/>
                <a:gd name="T84" fmla="*/ 3002 w 3136"/>
                <a:gd name="T85" fmla="*/ 79 h 79"/>
                <a:gd name="T86" fmla="*/ 3064 w 3136"/>
                <a:gd name="T87" fmla="*/ 77 h 79"/>
                <a:gd name="T88" fmla="*/ 3084 w 3136"/>
                <a:gd name="T89" fmla="*/ 77 h 79"/>
                <a:gd name="T90" fmla="*/ 3107 w 3136"/>
                <a:gd name="T91" fmla="*/ 74 h 79"/>
                <a:gd name="T92" fmla="*/ 3136 w 3136"/>
                <a:gd name="T93" fmla="*/ 77 h 79"/>
                <a:gd name="T94" fmla="*/ 2979 w 3136"/>
                <a:gd name="T95" fmla="*/ 77 h 79"/>
                <a:gd name="T96" fmla="*/ 2884 w 3136"/>
                <a:gd name="T97" fmla="*/ 77 h 79"/>
                <a:gd name="T98" fmla="*/ 2805 w 3136"/>
                <a:gd name="T99" fmla="*/ 77 h 79"/>
                <a:gd name="T100" fmla="*/ 2631 w 3136"/>
                <a:gd name="T101" fmla="*/ 77 h 79"/>
                <a:gd name="T102" fmla="*/ 2225 w 3136"/>
                <a:gd name="T103" fmla="*/ 77 h 79"/>
                <a:gd name="T104" fmla="*/ 1718 w 3136"/>
                <a:gd name="T105" fmla="*/ 77 h 79"/>
                <a:gd name="T106" fmla="*/ 1305 w 3136"/>
                <a:gd name="T107" fmla="*/ 77 h 79"/>
                <a:gd name="T108" fmla="*/ 1126 w 3136"/>
                <a:gd name="T109" fmla="*/ 77 h 79"/>
                <a:gd name="T110" fmla="*/ 969 w 3136"/>
                <a:gd name="T111" fmla="*/ 77 h 79"/>
                <a:gd name="T112" fmla="*/ 900 w 3136"/>
                <a:gd name="T113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36" h="79">
                  <a:moveTo>
                    <a:pt x="0" y="77"/>
                  </a:moveTo>
                  <a:lnTo>
                    <a:pt x="151" y="15"/>
                  </a:lnTo>
                  <a:lnTo>
                    <a:pt x="162" y="13"/>
                  </a:lnTo>
                  <a:lnTo>
                    <a:pt x="172" y="10"/>
                  </a:lnTo>
                  <a:lnTo>
                    <a:pt x="185" y="10"/>
                  </a:lnTo>
                  <a:lnTo>
                    <a:pt x="195" y="7"/>
                  </a:lnTo>
                  <a:lnTo>
                    <a:pt x="208" y="5"/>
                  </a:lnTo>
                  <a:lnTo>
                    <a:pt x="218" y="2"/>
                  </a:lnTo>
                  <a:lnTo>
                    <a:pt x="228" y="2"/>
                  </a:lnTo>
                  <a:lnTo>
                    <a:pt x="239" y="0"/>
                  </a:lnTo>
                  <a:lnTo>
                    <a:pt x="249" y="0"/>
                  </a:lnTo>
                  <a:lnTo>
                    <a:pt x="257" y="2"/>
                  </a:lnTo>
                  <a:lnTo>
                    <a:pt x="267" y="2"/>
                  </a:lnTo>
                  <a:lnTo>
                    <a:pt x="275" y="5"/>
                  </a:lnTo>
                  <a:lnTo>
                    <a:pt x="282" y="7"/>
                  </a:lnTo>
                  <a:lnTo>
                    <a:pt x="292" y="10"/>
                  </a:lnTo>
                  <a:lnTo>
                    <a:pt x="300" y="10"/>
                  </a:lnTo>
                  <a:lnTo>
                    <a:pt x="310" y="10"/>
                  </a:lnTo>
                  <a:lnTo>
                    <a:pt x="321" y="10"/>
                  </a:lnTo>
                  <a:lnTo>
                    <a:pt x="328" y="13"/>
                  </a:lnTo>
                  <a:lnTo>
                    <a:pt x="341" y="15"/>
                  </a:lnTo>
                  <a:lnTo>
                    <a:pt x="351" y="18"/>
                  </a:lnTo>
                  <a:lnTo>
                    <a:pt x="362" y="20"/>
                  </a:lnTo>
                  <a:lnTo>
                    <a:pt x="372" y="23"/>
                  </a:lnTo>
                  <a:lnTo>
                    <a:pt x="382" y="25"/>
                  </a:lnTo>
                  <a:lnTo>
                    <a:pt x="392" y="25"/>
                  </a:lnTo>
                  <a:lnTo>
                    <a:pt x="403" y="28"/>
                  </a:lnTo>
                  <a:lnTo>
                    <a:pt x="413" y="28"/>
                  </a:lnTo>
                  <a:lnTo>
                    <a:pt x="421" y="31"/>
                  </a:lnTo>
                  <a:lnTo>
                    <a:pt x="431" y="33"/>
                  </a:lnTo>
                  <a:lnTo>
                    <a:pt x="441" y="36"/>
                  </a:lnTo>
                  <a:lnTo>
                    <a:pt x="451" y="38"/>
                  </a:lnTo>
                  <a:lnTo>
                    <a:pt x="462" y="38"/>
                  </a:lnTo>
                  <a:lnTo>
                    <a:pt x="474" y="41"/>
                  </a:lnTo>
                  <a:lnTo>
                    <a:pt x="587" y="56"/>
                  </a:lnTo>
                  <a:lnTo>
                    <a:pt x="605" y="56"/>
                  </a:lnTo>
                  <a:lnTo>
                    <a:pt x="615" y="56"/>
                  </a:lnTo>
                  <a:lnTo>
                    <a:pt x="621" y="56"/>
                  </a:lnTo>
                  <a:lnTo>
                    <a:pt x="623" y="56"/>
                  </a:lnTo>
                  <a:lnTo>
                    <a:pt x="631" y="56"/>
                  </a:lnTo>
                  <a:lnTo>
                    <a:pt x="639" y="56"/>
                  </a:lnTo>
                  <a:lnTo>
                    <a:pt x="649" y="56"/>
                  </a:lnTo>
                  <a:lnTo>
                    <a:pt x="659" y="56"/>
                  </a:lnTo>
                  <a:lnTo>
                    <a:pt x="669" y="56"/>
                  </a:lnTo>
                  <a:lnTo>
                    <a:pt x="680" y="56"/>
                  </a:lnTo>
                  <a:lnTo>
                    <a:pt x="690" y="56"/>
                  </a:lnTo>
                  <a:lnTo>
                    <a:pt x="700" y="59"/>
                  </a:lnTo>
                  <a:lnTo>
                    <a:pt x="708" y="59"/>
                  </a:lnTo>
                  <a:lnTo>
                    <a:pt x="718" y="59"/>
                  </a:lnTo>
                  <a:lnTo>
                    <a:pt x="726" y="61"/>
                  </a:lnTo>
                  <a:lnTo>
                    <a:pt x="733" y="61"/>
                  </a:lnTo>
                  <a:lnTo>
                    <a:pt x="741" y="61"/>
                  </a:lnTo>
                  <a:lnTo>
                    <a:pt x="749" y="61"/>
                  </a:lnTo>
                  <a:lnTo>
                    <a:pt x="756" y="61"/>
                  </a:lnTo>
                  <a:lnTo>
                    <a:pt x="764" y="61"/>
                  </a:lnTo>
                  <a:lnTo>
                    <a:pt x="772" y="61"/>
                  </a:lnTo>
                  <a:lnTo>
                    <a:pt x="774" y="64"/>
                  </a:lnTo>
                  <a:lnTo>
                    <a:pt x="780" y="64"/>
                  </a:lnTo>
                  <a:lnTo>
                    <a:pt x="785" y="66"/>
                  </a:lnTo>
                  <a:lnTo>
                    <a:pt x="790" y="66"/>
                  </a:lnTo>
                  <a:lnTo>
                    <a:pt x="795" y="66"/>
                  </a:lnTo>
                  <a:lnTo>
                    <a:pt x="803" y="66"/>
                  </a:lnTo>
                  <a:lnTo>
                    <a:pt x="810" y="66"/>
                  </a:lnTo>
                  <a:lnTo>
                    <a:pt x="821" y="66"/>
                  </a:lnTo>
                  <a:lnTo>
                    <a:pt x="833" y="66"/>
                  </a:lnTo>
                  <a:lnTo>
                    <a:pt x="846" y="66"/>
                  </a:lnTo>
                  <a:lnTo>
                    <a:pt x="862" y="66"/>
                  </a:lnTo>
                  <a:lnTo>
                    <a:pt x="874" y="64"/>
                  </a:lnTo>
                  <a:lnTo>
                    <a:pt x="890" y="64"/>
                  </a:lnTo>
                  <a:lnTo>
                    <a:pt x="903" y="66"/>
                  </a:lnTo>
                  <a:lnTo>
                    <a:pt x="913" y="66"/>
                  </a:lnTo>
                  <a:lnTo>
                    <a:pt x="923" y="66"/>
                  </a:lnTo>
                  <a:lnTo>
                    <a:pt x="931" y="66"/>
                  </a:lnTo>
                  <a:lnTo>
                    <a:pt x="936" y="66"/>
                  </a:lnTo>
                  <a:lnTo>
                    <a:pt x="941" y="66"/>
                  </a:lnTo>
                  <a:lnTo>
                    <a:pt x="946" y="66"/>
                  </a:lnTo>
                  <a:lnTo>
                    <a:pt x="951" y="66"/>
                  </a:lnTo>
                  <a:lnTo>
                    <a:pt x="959" y="66"/>
                  </a:lnTo>
                  <a:lnTo>
                    <a:pt x="967" y="66"/>
                  </a:lnTo>
                  <a:lnTo>
                    <a:pt x="974" y="69"/>
                  </a:lnTo>
                  <a:lnTo>
                    <a:pt x="987" y="69"/>
                  </a:lnTo>
                  <a:lnTo>
                    <a:pt x="1000" y="72"/>
                  </a:lnTo>
                  <a:lnTo>
                    <a:pt x="1010" y="72"/>
                  </a:lnTo>
                  <a:lnTo>
                    <a:pt x="1023" y="72"/>
                  </a:lnTo>
                  <a:lnTo>
                    <a:pt x="1033" y="72"/>
                  </a:lnTo>
                  <a:lnTo>
                    <a:pt x="1046" y="72"/>
                  </a:lnTo>
                  <a:lnTo>
                    <a:pt x="1056" y="72"/>
                  </a:lnTo>
                  <a:lnTo>
                    <a:pt x="1067" y="72"/>
                  </a:lnTo>
                  <a:lnTo>
                    <a:pt x="1085" y="72"/>
                  </a:lnTo>
                  <a:lnTo>
                    <a:pt x="1097" y="72"/>
                  </a:lnTo>
                  <a:lnTo>
                    <a:pt x="1108" y="72"/>
                  </a:lnTo>
                  <a:lnTo>
                    <a:pt x="1118" y="72"/>
                  </a:lnTo>
                  <a:lnTo>
                    <a:pt x="1123" y="72"/>
                  </a:lnTo>
                  <a:lnTo>
                    <a:pt x="1131" y="72"/>
                  </a:lnTo>
                  <a:lnTo>
                    <a:pt x="1138" y="72"/>
                  </a:lnTo>
                  <a:lnTo>
                    <a:pt x="1149" y="72"/>
                  </a:lnTo>
                  <a:lnTo>
                    <a:pt x="1162" y="72"/>
                  </a:lnTo>
                  <a:lnTo>
                    <a:pt x="1172" y="72"/>
                  </a:lnTo>
                  <a:lnTo>
                    <a:pt x="1185" y="72"/>
                  </a:lnTo>
                  <a:lnTo>
                    <a:pt x="1197" y="72"/>
                  </a:lnTo>
                  <a:lnTo>
                    <a:pt x="1210" y="72"/>
                  </a:lnTo>
                  <a:lnTo>
                    <a:pt x="1221" y="72"/>
                  </a:lnTo>
                  <a:lnTo>
                    <a:pt x="1228" y="72"/>
                  </a:lnTo>
                  <a:lnTo>
                    <a:pt x="1236" y="72"/>
                  </a:lnTo>
                  <a:lnTo>
                    <a:pt x="1238" y="74"/>
                  </a:lnTo>
                  <a:lnTo>
                    <a:pt x="1241" y="74"/>
                  </a:lnTo>
                  <a:lnTo>
                    <a:pt x="1244" y="77"/>
                  </a:lnTo>
                  <a:lnTo>
                    <a:pt x="1246" y="77"/>
                  </a:lnTo>
                  <a:lnTo>
                    <a:pt x="1249" y="79"/>
                  </a:lnTo>
                  <a:lnTo>
                    <a:pt x="1251" y="79"/>
                  </a:lnTo>
                  <a:lnTo>
                    <a:pt x="1256" y="79"/>
                  </a:lnTo>
                  <a:lnTo>
                    <a:pt x="1264" y="77"/>
                  </a:lnTo>
                  <a:lnTo>
                    <a:pt x="1274" y="74"/>
                  </a:lnTo>
                  <a:lnTo>
                    <a:pt x="1285" y="74"/>
                  </a:lnTo>
                  <a:lnTo>
                    <a:pt x="1297" y="74"/>
                  </a:lnTo>
                  <a:lnTo>
                    <a:pt x="1310" y="74"/>
                  </a:lnTo>
                  <a:lnTo>
                    <a:pt x="1326" y="77"/>
                  </a:lnTo>
                  <a:lnTo>
                    <a:pt x="1338" y="77"/>
                  </a:lnTo>
                  <a:lnTo>
                    <a:pt x="1354" y="77"/>
                  </a:lnTo>
                  <a:lnTo>
                    <a:pt x="1364" y="74"/>
                  </a:lnTo>
                  <a:lnTo>
                    <a:pt x="1374" y="74"/>
                  </a:lnTo>
                  <a:lnTo>
                    <a:pt x="1385" y="72"/>
                  </a:lnTo>
                  <a:lnTo>
                    <a:pt x="1390" y="72"/>
                  </a:lnTo>
                  <a:lnTo>
                    <a:pt x="1397" y="72"/>
                  </a:lnTo>
                  <a:lnTo>
                    <a:pt x="1405" y="72"/>
                  </a:lnTo>
                  <a:lnTo>
                    <a:pt x="1413" y="74"/>
                  </a:lnTo>
                  <a:lnTo>
                    <a:pt x="1426" y="74"/>
                  </a:lnTo>
                  <a:lnTo>
                    <a:pt x="1438" y="77"/>
                  </a:lnTo>
                  <a:lnTo>
                    <a:pt x="1459" y="77"/>
                  </a:lnTo>
                  <a:lnTo>
                    <a:pt x="1487" y="79"/>
                  </a:lnTo>
                  <a:lnTo>
                    <a:pt x="1520" y="79"/>
                  </a:lnTo>
                  <a:lnTo>
                    <a:pt x="1556" y="79"/>
                  </a:lnTo>
                  <a:lnTo>
                    <a:pt x="1592" y="79"/>
                  </a:lnTo>
                  <a:lnTo>
                    <a:pt x="1626" y="77"/>
                  </a:lnTo>
                  <a:lnTo>
                    <a:pt x="1654" y="77"/>
                  </a:lnTo>
                  <a:lnTo>
                    <a:pt x="1674" y="74"/>
                  </a:lnTo>
                  <a:lnTo>
                    <a:pt x="1687" y="74"/>
                  </a:lnTo>
                  <a:lnTo>
                    <a:pt x="1695" y="74"/>
                  </a:lnTo>
                  <a:lnTo>
                    <a:pt x="1697" y="74"/>
                  </a:lnTo>
                  <a:lnTo>
                    <a:pt x="1700" y="74"/>
                  </a:lnTo>
                  <a:lnTo>
                    <a:pt x="1700" y="77"/>
                  </a:lnTo>
                  <a:lnTo>
                    <a:pt x="1705" y="77"/>
                  </a:lnTo>
                  <a:lnTo>
                    <a:pt x="1713" y="77"/>
                  </a:lnTo>
                  <a:lnTo>
                    <a:pt x="1720" y="74"/>
                  </a:lnTo>
                  <a:lnTo>
                    <a:pt x="1726" y="74"/>
                  </a:lnTo>
                  <a:lnTo>
                    <a:pt x="1731" y="74"/>
                  </a:lnTo>
                  <a:lnTo>
                    <a:pt x="1736" y="74"/>
                  </a:lnTo>
                  <a:lnTo>
                    <a:pt x="1738" y="74"/>
                  </a:lnTo>
                  <a:lnTo>
                    <a:pt x="1746" y="74"/>
                  </a:lnTo>
                  <a:lnTo>
                    <a:pt x="1754" y="74"/>
                  </a:lnTo>
                  <a:lnTo>
                    <a:pt x="1764" y="74"/>
                  </a:lnTo>
                  <a:lnTo>
                    <a:pt x="1777" y="74"/>
                  </a:lnTo>
                  <a:lnTo>
                    <a:pt x="1790" y="77"/>
                  </a:lnTo>
                  <a:lnTo>
                    <a:pt x="1805" y="77"/>
                  </a:lnTo>
                  <a:lnTo>
                    <a:pt x="1820" y="77"/>
                  </a:lnTo>
                  <a:lnTo>
                    <a:pt x="1836" y="74"/>
                  </a:lnTo>
                  <a:lnTo>
                    <a:pt x="1851" y="74"/>
                  </a:lnTo>
                  <a:lnTo>
                    <a:pt x="1867" y="77"/>
                  </a:lnTo>
                  <a:lnTo>
                    <a:pt x="1882" y="77"/>
                  </a:lnTo>
                  <a:lnTo>
                    <a:pt x="1895" y="77"/>
                  </a:lnTo>
                  <a:lnTo>
                    <a:pt x="1908" y="77"/>
                  </a:lnTo>
                  <a:lnTo>
                    <a:pt x="1918" y="77"/>
                  </a:lnTo>
                  <a:lnTo>
                    <a:pt x="1931" y="77"/>
                  </a:lnTo>
                  <a:lnTo>
                    <a:pt x="1941" y="77"/>
                  </a:lnTo>
                  <a:lnTo>
                    <a:pt x="1954" y="77"/>
                  </a:lnTo>
                  <a:lnTo>
                    <a:pt x="1967" y="77"/>
                  </a:lnTo>
                  <a:lnTo>
                    <a:pt x="1979" y="77"/>
                  </a:lnTo>
                  <a:lnTo>
                    <a:pt x="1995" y="77"/>
                  </a:lnTo>
                  <a:lnTo>
                    <a:pt x="2010" y="77"/>
                  </a:lnTo>
                  <a:lnTo>
                    <a:pt x="2026" y="77"/>
                  </a:lnTo>
                  <a:lnTo>
                    <a:pt x="2043" y="77"/>
                  </a:lnTo>
                  <a:lnTo>
                    <a:pt x="2059" y="77"/>
                  </a:lnTo>
                  <a:lnTo>
                    <a:pt x="2074" y="77"/>
                  </a:lnTo>
                  <a:lnTo>
                    <a:pt x="2090" y="77"/>
                  </a:lnTo>
                  <a:lnTo>
                    <a:pt x="2102" y="74"/>
                  </a:lnTo>
                  <a:lnTo>
                    <a:pt x="2115" y="74"/>
                  </a:lnTo>
                  <a:lnTo>
                    <a:pt x="2126" y="74"/>
                  </a:lnTo>
                  <a:lnTo>
                    <a:pt x="2136" y="74"/>
                  </a:lnTo>
                  <a:lnTo>
                    <a:pt x="2146" y="74"/>
                  </a:lnTo>
                  <a:lnTo>
                    <a:pt x="2156" y="74"/>
                  </a:lnTo>
                  <a:lnTo>
                    <a:pt x="2164" y="77"/>
                  </a:lnTo>
                  <a:lnTo>
                    <a:pt x="2174" y="77"/>
                  </a:lnTo>
                  <a:lnTo>
                    <a:pt x="2184" y="77"/>
                  </a:lnTo>
                  <a:lnTo>
                    <a:pt x="2195" y="77"/>
                  </a:lnTo>
                  <a:lnTo>
                    <a:pt x="2205" y="77"/>
                  </a:lnTo>
                  <a:lnTo>
                    <a:pt x="2215" y="77"/>
                  </a:lnTo>
                  <a:lnTo>
                    <a:pt x="2225" y="77"/>
                  </a:lnTo>
                  <a:lnTo>
                    <a:pt x="2236" y="77"/>
                  </a:lnTo>
                  <a:lnTo>
                    <a:pt x="2246" y="77"/>
                  </a:lnTo>
                  <a:lnTo>
                    <a:pt x="2254" y="77"/>
                  </a:lnTo>
                  <a:lnTo>
                    <a:pt x="2264" y="77"/>
                  </a:lnTo>
                  <a:lnTo>
                    <a:pt x="2267" y="77"/>
                  </a:lnTo>
                  <a:lnTo>
                    <a:pt x="2261" y="77"/>
                  </a:lnTo>
                  <a:lnTo>
                    <a:pt x="2259" y="77"/>
                  </a:lnTo>
                  <a:lnTo>
                    <a:pt x="2264" y="74"/>
                  </a:lnTo>
                  <a:lnTo>
                    <a:pt x="2277" y="74"/>
                  </a:lnTo>
                  <a:lnTo>
                    <a:pt x="2300" y="74"/>
                  </a:lnTo>
                  <a:lnTo>
                    <a:pt x="2341" y="74"/>
                  </a:lnTo>
                  <a:lnTo>
                    <a:pt x="2392" y="77"/>
                  </a:lnTo>
                  <a:lnTo>
                    <a:pt x="2454" y="77"/>
                  </a:lnTo>
                  <a:lnTo>
                    <a:pt x="2520" y="77"/>
                  </a:lnTo>
                  <a:lnTo>
                    <a:pt x="2587" y="77"/>
                  </a:lnTo>
                  <a:lnTo>
                    <a:pt x="2654" y="77"/>
                  </a:lnTo>
                  <a:lnTo>
                    <a:pt x="2713" y="77"/>
                  </a:lnTo>
                  <a:lnTo>
                    <a:pt x="2759" y="77"/>
                  </a:lnTo>
                  <a:lnTo>
                    <a:pt x="2797" y="77"/>
                  </a:lnTo>
                  <a:lnTo>
                    <a:pt x="2831" y="77"/>
                  </a:lnTo>
                  <a:lnTo>
                    <a:pt x="2859" y="77"/>
                  </a:lnTo>
                  <a:lnTo>
                    <a:pt x="2884" y="77"/>
                  </a:lnTo>
                  <a:lnTo>
                    <a:pt x="2907" y="77"/>
                  </a:lnTo>
                  <a:lnTo>
                    <a:pt x="2925" y="77"/>
                  </a:lnTo>
                  <a:lnTo>
                    <a:pt x="2943" y="77"/>
                  </a:lnTo>
                  <a:lnTo>
                    <a:pt x="2964" y="77"/>
                  </a:lnTo>
                  <a:lnTo>
                    <a:pt x="2982" y="77"/>
                  </a:lnTo>
                  <a:lnTo>
                    <a:pt x="3002" y="79"/>
                  </a:lnTo>
                  <a:lnTo>
                    <a:pt x="3018" y="79"/>
                  </a:lnTo>
                  <a:lnTo>
                    <a:pt x="3033" y="79"/>
                  </a:lnTo>
                  <a:lnTo>
                    <a:pt x="3046" y="79"/>
                  </a:lnTo>
                  <a:lnTo>
                    <a:pt x="3056" y="79"/>
                  </a:lnTo>
                  <a:lnTo>
                    <a:pt x="3064" y="77"/>
                  </a:lnTo>
                  <a:lnTo>
                    <a:pt x="3066" y="74"/>
                  </a:lnTo>
                  <a:lnTo>
                    <a:pt x="3072" y="74"/>
                  </a:lnTo>
                  <a:lnTo>
                    <a:pt x="3077" y="74"/>
                  </a:lnTo>
                  <a:lnTo>
                    <a:pt x="3079" y="74"/>
                  </a:lnTo>
                  <a:lnTo>
                    <a:pt x="3084" y="77"/>
                  </a:lnTo>
                  <a:lnTo>
                    <a:pt x="3089" y="77"/>
                  </a:lnTo>
                  <a:lnTo>
                    <a:pt x="3092" y="77"/>
                  </a:lnTo>
                  <a:lnTo>
                    <a:pt x="3097" y="77"/>
                  </a:lnTo>
                  <a:lnTo>
                    <a:pt x="3102" y="74"/>
                  </a:lnTo>
                  <a:lnTo>
                    <a:pt x="3107" y="74"/>
                  </a:lnTo>
                  <a:lnTo>
                    <a:pt x="3113" y="74"/>
                  </a:lnTo>
                  <a:lnTo>
                    <a:pt x="3120" y="74"/>
                  </a:lnTo>
                  <a:lnTo>
                    <a:pt x="3128" y="74"/>
                  </a:lnTo>
                  <a:lnTo>
                    <a:pt x="3133" y="77"/>
                  </a:lnTo>
                  <a:lnTo>
                    <a:pt x="3136" y="77"/>
                  </a:lnTo>
                  <a:lnTo>
                    <a:pt x="3130" y="77"/>
                  </a:lnTo>
                  <a:lnTo>
                    <a:pt x="3020" y="77"/>
                  </a:lnTo>
                  <a:lnTo>
                    <a:pt x="3007" y="77"/>
                  </a:lnTo>
                  <a:lnTo>
                    <a:pt x="2995" y="77"/>
                  </a:lnTo>
                  <a:lnTo>
                    <a:pt x="2979" y="77"/>
                  </a:lnTo>
                  <a:lnTo>
                    <a:pt x="2964" y="77"/>
                  </a:lnTo>
                  <a:lnTo>
                    <a:pt x="2946" y="77"/>
                  </a:lnTo>
                  <a:lnTo>
                    <a:pt x="2928" y="77"/>
                  </a:lnTo>
                  <a:lnTo>
                    <a:pt x="2907" y="77"/>
                  </a:lnTo>
                  <a:lnTo>
                    <a:pt x="2884" y="77"/>
                  </a:lnTo>
                  <a:lnTo>
                    <a:pt x="2869" y="77"/>
                  </a:lnTo>
                  <a:lnTo>
                    <a:pt x="2854" y="77"/>
                  </a:lnTo>
                  <a:lnTo>
                    <a:pt x="2838" y="77"/>
                  </a:lnTo>
                  <a:lnTo>
                    <a:pt x="2823" y="77"/>
                  </a:lnTo>
                  <a:lnTo>
                    <a:pt x="2805" y="77"/>
                  </a:lnTo>
                  <a:lnTo>
                    <a:pt x="2787" y="77"/>
                  </a:lnTo>
                  <a:lnTo>
                    <a:pt x="2766" y="77"/>
                  </a:lnTo>
                  <a:lnTo>
                    <a:pt x="2748" y="77"/>
                  </a:lnTo>
                  <a:lnTo>
                    <a:pt x="2692" y="77"/>
                  </a:lnTo>
                  <a:lnTo>
                    <a:pt x="2631" y="77"/>
                  </a:lnTo>
                  <a:lnTo>
                    <a:pt x="2559" y="77"/>
                  </a:lnTo>
                  <a:lnTo>
                    <a:pt x="2482" y="77"/>
                  </a:lnTo>
                  <a:lnTo>
                    <a:pt x="2400" y="77"/>
                  </a:lnTo>
                  <a:lnTo>
                    <a:pt x="2315" y="77"/>
                  </a:lnTo>
                  <a:lnTo>
                    <a:pt x="2225" y="77"/>
                  </a:lnTo>
                  <a:lnTo>
                    <a:pt x="2136" y="77"/>
                  </a:lnTo>
                  <a:lnTo>
                    <a:pt x="2028" y="77"/>
                  </a:lnTo>
                  <a:lnTo>
                    <a:pt x="1920" y="77"/>
                  </a:lnTo>
                  <a:lnTo>
                    <a:pt x="1818" y="77"/>
                  </a:lnTo>
                  <a:lnTo>
                    <a:pt x="1718" y="77"/>
                  </a:lnTo>
                  <a:lnTo>
                    <a:pt x="1623" y="77"/>
                  </a:lnTo>
                  <a:lnTo>
                    <a:pt x="1538" y="77"/>
                  </a:lnTo>
                  <a:lnTo>
                    <a:pt x="1462" y="77"/>
                  </a:lnTo>
                  <a:lnTo>
                    <a:pt x="1397" y="77"/>
                  </a:lnTo>
                  <a:lnTo>
                    <a:pt x="1305" y="77"/>
                  </a:lnTo>
                  <a:lnTo>
                    <a:pt x="1246" y="77"/>
                  </a:lnTo>
                  <a:lnTo>
                    <a:pt x="1208" y="77"/>
                  </a:lnTo>
                  <a:lnTo>
                    <a:pt x="1180" y="77"/>
                  </a:lnTo>
                  <a:lnTo>
                    <a:pt x="1156" y="77"/>
                  </a:lnTo>
                  <a:lnTo>
                    <a:pt x="1126" y="77"/>
                  </a:lnTo>
                  <a:lnTo>
                    <a:pt x="1077" y="77"/>
                  </a:lnTo>
                  <a:lnTo>
                    <a:pt x="1005" y="77"/>
                  </a:lnTo>
                  <a:lnTo>
                    <a:pt x="992" y="77"/>
                  </a:lnTo>
                  <a:lnTo>
                    <a:pt x="982" y="77"/>
                  </a:lnTo>
                  <a:lnTo>
                    <a:pt x="969" y="77"/>
                  </a:lnTo>
                  <a:lnTo>
                    <a:pt x="956" y="77"/>
                  </a:lnTo>
                  <a:lnTo>
                    <a:pt x="941" y="77"/>
                  </a:lnTo>
                  <a:lnTo>
                    <a:pt x="928" y="77"/>
                  </a:lnTo>
                  <a:lnTo>
                    <a:pt x="913" y="77"/>
                  </a:lnTo>
                  <a:lnTo>
                    <a:pt x="900" y="77"/>
                  </a:lnTo>
                  <a:lnTo>
                    <a:pt x="454" y="77"/>
                  </a:lnTo>
                  <a:lnTo>
                    <a:pt x="0" y="77"/>
                  </a:lnTo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3" name="Freeform 21"/>
            <p:cNvSpPr>
              <a:spLocks/>
            </p:cNvSpPr>
            <p:nvPr/>
          </p:nvSpPr>
          <p:spPr bwMode="auto">
            <a:xfrm>
              <a:off x="5008960" y="2776283"/>
              <a:ext cx="3375422" cy="147638"/>
            </a:xfrm>
            <a:custGeom>
              <a:avLst/>
              <a:gdLst>
                <a:gd name="T0" fmla="*/ 0 w 2968"/>
                <a:gd name="T1" fmla="*/ 145 h 145"/>
                <a:gd name="T2" fmla="*/ 530 w 2968"/>
                <a:gd name="T3" fmla="*/ 34 h 145"/>
                <a:gd name="T4" fmla="*/ 573 w 2968"/>
                <a:gd name="T5" fmla="*/ 29 h 145"/>
                <a:gd name="T6" fmla="*/ 618 w 2968"/>
                <a:gd name="T7" fmla="*/ 24 h 145"/>
                <a:gd name="T8" fmla="*/ 658 w 2968"/>
                <a:gd name="T9" fmla="*/ 17 h 145"/>
                <a:gd name="T10" fmla="*/ 702 w 2968"/>
                <a:gd name="T11" fmla="*/ 10 h 145"/>
                <a:gd name="T12" fmla="*/ 746 w 2968"/>
                <a:gd name="T13" fmla="*/ 5 h 145"/>
                <a:gd name="T14" fmla="*/ 787 w 2968"/>
                <a:gd name="T15" fmla="*/ 3 h 145"/>
                <a:gd name="T16" fmla="*/ 830 w 2968"/>
                <a:gd name="T17" fmla="*/ 0 h 145"/>
                <a:gd name="T18" fmla="*/ 873 w 2968"/>
                <a:gd name="T19" fmla="*/ 5 h 145"/>
                <a:gd name="T20" fmla="*/ 1135 w 2968"/>
                <a:gd name="T21" fmla="*/ 34 h 145"/>
                <a:gd name="T22" fmla="*/ 1220 w 2968"/>
                <a:gd name="T23" fmla="*/ 60 h 145"/>
                <a:gd name="T24" fmla="*/ 1302 w 2968"/>
                <a:gd name="T25" fmla="*/ 85 h 145"/>
                <a:gd name="T26" fmla="*/ 1401 w 2968"/>
                <a:gd name="T27" fmla="*/ 97 h 145"/>
                <a:gd name="T28" fmla="*/ 1461 w 2968"/>
                <a:gd name="T29" fmla="*/ 105 h 145"/>
                <a:gd name="T30" fmla="*/ 1931 w 2968"/>
                <a:gd name="T31" fmla="*/ 107 h 145"/>
                <a:gd name="T32" fmla="*/ 2153 w 2968"/>
                <a:gd name="T33" fmla="*/ 109 h 145"/>
                <a:gd name="T34" fmla="*/ 2529 w 2968"/>
                <a:gd name="T35" fmla="*/ 113 h 145"/>
                <a:gd name="T36" fmla="*/ 2968 w 2968"/>
                <a:gd name="T37" fmla="*/ 145 h 145"/>
                <a:gd name="T38" fmla="*/ 0 w 2968"/>
                <a:gd name="T3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68" h="145">
                  <a:moveTo>
                    <a:pt x="0" y="145"/>
                  </a:moveTo>
                  <a:lnTo>
                    <a:pt x="530" y="34"/>
                  </a:lnTo>
                  <a:lnTo>
                    <a:pt x="573" y="29"/>
                  </a:lnTo>
                  <a:lnTo>
                    <a:pt x="618" y="24"/>
                  </a:lnTo>
                  <a:lnTo>
                    <a:pt x="658" y="17"/>
                  </a:lnTo>
                  <a:lnTo>
                    <a:pt x="702" y="10"/>
                  </a:lnTo>
                  <a:lnTo>
                    <a:pt x="746" y="5"/>
                  </a:lnTo>
                  <a:lnTo>
                    <a:pt x="787" y="3"/>
                  </a:lnTo>
                  <a:lnTo>
                    <a:pt x="830" y="0"/>
                  </a:lnTo>
                  <a:lnTo>
                    <a:pt x="873" y="5"/>
                  </a:lnTo>
                  <a:lnTo>
                    <a:pt x="1135" y="34"/>
                  </a:lnTo>
                  <a:lnTo>
                    <a:pt x="1220" y="60"/>
                  </a:lnTo>
                  <a:lnTo>
                    <a:pt x="1302" y="85"/>
                  </a:lnTo>
                  <a:lnTo>
                    <a:pt x="1401" y="97"/>
                  </a:lnTo>
                  <a:lnTo>
                    <a:pt x="1461" y="105"/>
                  </a:lnTo>
                  <a:lnTo>
                    <a:pt x="1931" y="107"/>
                  </a:lnTo>
                  <a:lnTo>
                    <a:pt x="2153" y="109"/>
                  </a:lnTo>
                  <a:lnTo>
                    <a:pt x="2529" y="113"/>
                  </a:lnTo>
                  <a:lnTo>
                    <a:pt x="2968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4" name="Freeform 22"/>
            <p:cNvSpPr>
              <a:spLocks/>
            </p:cNvSpPr>
            <p:nvPr/>
          </p:nvSpPr>
          <p:spPr bwMode="auto">
            <a:xfrm>
              <a:off x="5113736" y="3048937"/>
              <a:ext cx="3283744" cy="164306"/>
            </a:xfrm>
            <a:custGeom>
              <a:avLst/>
              <a:gdLst>
                <a:gd name="T0" fmla="*/ 0 w 3056"/>
                <a:gd name="T1" fmla="*/ 154 h 154"/>
                <a:gd name="T2" fmla="*/ 374 w 3056"/>
                <a:gd name="T3" fmla="*/ 141 h 154"/>
                <a:gd name="T4" fmla="*/ 500 w 3056"/>
                <a:gd name="T5" fmla="*/ 113 h 154"/>
                <a:gd name="T6" fmla="*/ 600 w 3056"/>
                <a:gd name="T7" fmla="*/ 28 h 154"/>
                <a:gd name="T8" fmla="*/ 718 w 3056"/>
                <a:gd name="T9" fmla="*/ 0 h 154"/>
                <a:gd name="T10" fmla="*/ 1226 w 3056"/>
                <a:gd name="T11" fmla="*/ 13 h 154"/>
                <a:gd name="T12" fmla="*/ 1249 w 3056"/>
                <a:gd name="T13" fmla="*/ 18 h 154"/>
                <a:gd name="T14" fmla="*/ 1269 w 3056"/>
                <a:gd name="T15" fmla="*/ 20 h 154"/>
                <a:gd name="T16" fmla="*/ 1290 w 3056"/>
                <a:gd name="T17" fmla="*/ 26 h 154"/>
                <a:gd name="T18" fmla="*/ 1313 w 3056"/>
                <a:gd name="T19" fmla="*/ 28 h 154"/>
                <a:gd name="T20" fmla="*/ 1333 w 3056"/>
                <a:gd name="T21" fmla="*/ 33 h 154"/>
                <a:gd name="T22" fmla="*/ 1354 w 3056"/>
                <a:gd name="T23" fmla="*/ 38 h 154"/>
                <a:gd name="T24" fmla="*/ 1374 w 3056"/>
                <a:gd name="T25" fmla="*/ 43 h 154"/>
                <a:gd name="T26" fmla="*/ 1395 w 3056"/>
                <a:gd name="T27" fmla="*/ 49 h 154"/>
                <a:gd name="T28" fmla="*/ 1544 w 3056"/>
                <a:gd name="T29" fmla="*/ 92 h 154"/>
                <a:gd name="T30" fmla="*/ 1702 w 3056"/>
                <a:gd name="T31" fmla="*/ 133 h 154"/>
                <a:gd name="T32" fmla="*/ 2243 w 3056"/>
                <a:gd name="T33" fmla="*/ 143 h 154"/>
                <a:gd name="T34" fmla="*/ 2889 w 3056"/>
                <a:gd name="T35" fmla="*/ 143 h 154"/>
                <a:gd name="T36" fmla="*/ 3056 w 3056"/>
                <a:gd name="T37" fmla="*/ 154 h 154"/>
                <a:gd name="T38" fmla="*/ 0 w 3056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56" h="154">
                  <a:moveTo>
                    <a:pt x="0" y="154"/>
                  </a:moveTo>
                  <a:lnTo>
                    <a:pt x="374" y="141"/>
                  </a:lnTo>
                  <a:lnTo>
                    <a:pt x="500" y="113"/>
                  </a:lnTo>
                  <a:lnTo>
                    <a:pt x="600" y="28"/>
                  </a:lnTo>
                  <a:lnTo>
                    <a:pt x="718" y="0"/>
                  </a:lnTo>
                  <a:lnTo>
                    <a:pt x="1226" y="13"/>
                  </a:lnTo>
                  <a:lnTo>
                    <a:pt x="1249" y="18"/>
                  </a:lnTo>
                  <a:lnTo>
                    <a:pt x="1269" y="20"/>
                  </a:lnTo>
                  <a:lnTo>
                    <a:pt x="1290" y="26"/>
                  </a:lnTo>
                  <a:lnTo>
                    <a:pt x="1313" y="28"/>
                  </a:lnTo>
                  <a:lnTo>
                    <a:pt x="1333" y="33"/>
                  </a:lnTo>
                  <a:lnTo>
                    <a:pt x="1354" y="38"/>
                  </a:lnTo>
                  <a:lnTo>
                    <a:pt x="1374" y="43"/>
                  </a:lnTo>
                  <a:lnTo>
                    <a:pt x="1395" y="49"/>
                  </a:lnTo>
                  <a:lnTo>
                    <a:pt x="1544" y="92"/>
                  </a:lnTo>
                  <a:lnTo>
                    <a:pt x="1702" y="133"/>
                  </a:lnTo>
                  <a:lnTo>
                    <a:pt x="2243" y="143"/>
                  </a:lnTo>
                  <a:lnTo>
                    <a:pt x="2889" y="143"/>
                  </a:lnTo>
                  <a:lnTo>
                    <a:pt x="3056" y="154"/>
                  </a:lnTo>
                  <a:lnTo>
                    <a:pt x="0" y="154"/>
                  </a:lnTo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5" name="Freeform 23"/>
            <p:cNvSpPr>
              <a:spLocks/>
            </p:cNvSpPr>
            <p:nvPr/>
          </p:nvSpPr>
          <p:spPr bwMode="auto">
            <a:xfrm>
              <a:off x="5088731" y="3338259"/>
              <a:ext cx="3306366" cy="186928"/>
            </a:xfrm>
            <a:custGeom>
              <a:avLst/>
              <a:gdLst>
                <a:gd name="T0" fmla="*/ 410 w 3077"/>
                <a:gd name="T1" fmla="*/ 226 h 239"/>
                <a:gd name="T2" fmla="*/ 1044 w 3077"/>
                <a:gd name="T3" fmla="*/ 113 h 239"/>
                <a:gd name="T4" fmla="*/ 1484 w 3077"/>
                <a:gd name="T5" fmla="*/ 0 h 239"/>
                <a:gd name="T6" fmla="*/ 2064 w 3077"/>
                <a:gd name="T7" fmla="*/ 5 h 239"/>
                <a:gd name="T8" fmla="*/ 2107 w 3077"/>
                <a:gd name="T9" fmla="*/ 11 h 239"/>
                <a:gd name="T10" fmla="*/ 2154 w 3077"/>
                <a:gd name="T11" fmla="*/ 21 h 239"/>
                <a:gd name="T12" fmla="*/ 2202 w 3077"/>
                <a:gd name="T13" fmla="*/ 44 h 239"/>
                <a:gd name="T14" fmla="*/ 2246 w 3077"/>
                <a:gd name="T15" fmla="*/ 77 h 239"/>
                <a:gd name="T16" fmla="*/ 2279 w 3077"/>
                <a:gd name="T17" fmla="*/ 105 h 239"/>
                <a:gd name="T18" fmla="*/ 2313 w 3077"/>
                <a:gd name="T19" fmla="*/ 134 h 239"/>
                <a:gd name="T20" fmla="*/ 2346 w 3077"/>
                <a:gd name="T21" fmla="*/ 159 h 239"/>
                <a:gd name="T22" fmla="*/ 2379 w 3077"/>
                <a:gd name="T23" fmla="*/ 177 h 239"/>
                <a:gd name="T24" fmla="*/ 2407 w 3077"/>
                <a:gd name="T25" fmla="*/ 190 h 239"/>
                <a:gd name="T26" fmla="*/ 2438 w 3077"/>
                <a:gd name="T27" fmla="*/ 198 h 239"/>
                <a:gd name="T28" fmla="*/ 2466 w 3077"/>
                <a:gd name="T29" fmla="*/ 205 h 239"/>
                <a:gd name="T30" fmla="*/ 2502 w 3077"/>
                <a:gd name="T31" fmla="*/ 208 h 239"/>
                <a:gd name="T32" fmla="*/ 2523 w 3077"/>
                <a:gd name="T33" fmla="*/ 210 h 239"/>
                <a:gd name="T34" fmla="*/ 2536 w 3077"/>
                <a:gd name="T35" fmla="*/ 210 h 239"/>
                <a:gd name="T36" fmla="*/ 2566 w 3077"/>
                <a:gd name="T37" fmla="*/ 210 h 239"/>
                <a:gd name="T38" fmla="*/ 2615 w 3077"/>
                <a:gd name="T39" fmla="*/ 205 h 239"/>
                <a:gd name="T40" fmla="*/ 2633 w 3077"/>
                <a:gd name="T41" fmla="*/ 193 h 239"/>
                <a:gd name="T42" fmla="*/ 2643 w 3077"/>
                <a:gd name="T43" fmla="*/ 175 h 239"/>
                <a:gd name="T44" fmla="*/ 2654 w 3077"/>
                <a:gd name="T45" fmla="*/ 159 h 239"/>
                <a:gd name="T46" fmla="*/ 2674 w 3077"/>
                <a:gd name="T47" fmla="*/ 159 h 239"/>
                <a:gd name="T48" fmla="*/ 2684 w 3077"/>
                <a:gd name="T49" fmla="*/ 172 h 239"/>
                <a:gd name="T50" fmla="*/ 2689 w 3077"/>
                <a:gd name="T51" fmla="*/ 187 h 239"/>
                <a:gd name="T52" fmla="*/ 2695 w 3077"/>
                <a:gd name="T53" fmla="*/ 200 h 239"/>
                <a:gd name="T54" fmla="*/ 2723 w 3077"/>
                <a:gd name="T55" fmla="*/ 210 h 239"/>
                <a:gd name="T56" fmla="*/ 2810 w 3077"/>
                <a:gd name="T57" fmla="*/ 221 h 239"/>
                <a:gd name="T58" fmla="*/ 2925 w 3077"/>
                <a:gd name="T59" fmla="*/ 228 h 239"/>
                <a:gd name="T60" fmla="*/ 3033 w 3077"/>
                <a:gd name="T61" fmla="*/ 234 h 239"/>
                <a:gd name="T62" fmla="*/ 2592 w 3077"/>
                <a:gd name="T63" fmla="*/ 239 h 239"/>
                <a:gd name="T64" fmla="*/ 1697 w 3077"/>
                <a:gd name="T65" fmla="*/ 239 h 239"/>
                <a:gd name="T66" fmla="*/ 328 w 3077"/>
                <a:gd name="T67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77" h="239">
                  <a:moveTo>
                    <a:pt x="0" y="239"/>
                  </a:moveTo>
                  <a:lnTo>
                    <a:pt x="410" y="226"/>
                  </a:lnTo>
                  <a:lnTo>
                    <a:pt x="738" y="193"/>
                  </a:lnTo>
                  <a:lnTo>
                    <a:pt x="1044" y="113"/>
                  </a:lnTo>
                  <a:lnTo>
                    <a:pt x="1338" y="21"/>
                  </a:lnTo>
                  <a:lnTo>
                    <a:pt x="1484" y="0"/>
                  </a:lnTo>
                  <a:lnTo>
                    <a:pt x="2038" y="0"/>
                  </a:lnTo>
                  <a:lnTo>
                    <a:pt x="2064" y="5"/>
                  </a:lnTo>
                  <a:lnTo>
                    <a:pt x="2084" y="8"/>
                  </a:lnTo>
                  <a:lnTo>
                    <a:pt x="2107" y="11"/>
                  </a:lnTo>
                  <a:lnTo>
                    <a:pt x="2131" y="16"/>
                  </a:lnTo>
                  <a:lnTo>
                    <a:pt x="2154" y="21"/>
                  </a:lnTo>
                  <a:lnTo>
                    <a:pt x="2179" y="31"/>
                  </a:lnTo>
                  <a:lnTo>
                    <a:pt x="2202" y="44"/>
                  </a:lnTo>
                  <a:lnTo>
                    <a:pt x="2231" y="64"/>
                  </a:lnTo>
                  <a:lnTo>
                    <a:pt x="2246" y="77"/>
                  </a:lnTo>
                  <a:lnTo>
                    <a:pt x="2264" y="93"/>
                  </a:lnTo>
                  <a:lnTo>
                    <a:pt x="2279" y="105"/>
                  </a:lnTo>
                  <a:lnTo>
                    <a:pt x="2297" y="121"/>
                  </a:lnTo>
                  <a:lnTo>
                    <a:pt x="2313" y="134"/>
                  </a:lnTo>
                  <a:lnTo>
                    <a:pt x="2331" y="146"/>
                  </a:lnTo>
                  <a:lnTo>
                    <a:pt x="2346" y="159"/>
                  </a:lnTo>
                  <a:lnTo>
                    <a:pt x="2364" y="169"/>
                  </a:lnTo>
                  <a:lnTo>
                    <a:pt x="2379" y="177"/>
                  </a:lnTo>
                  <a:lnTo>
                    <a:pt x="2392" y="182"/>
                  </a:lnTo>
                  <a:lnTo>
                    <a:pt x="2407" y="190"/>
                  </a:lnTo>
                  <a:lnTo>
                    <a:pt x="2423" y="193"/>
                  </a:lnTo>
                  <a:lnTo>
                    <a:pt x="2438" y="198"/>
                  </a:lnTo>
                  <a:lnTo>
                    <a:pt x="2454" y="203"/>
                  </a:lnTo>
                  <a:lnTo>
                    <a:pt x="2466" y="205"/>
                  </a:lnTo>
                  <a:lnTo>
                    <a:pt x="2482" y="208"/>
                  </a:lnTo>
                  <a:lnTo>
                    <a:pt x="2502" y="208"/>
                  </a:lnTo>
                  <a:lnTo>
                    <a:pt x="2515" y="210"/>
                  </a:lnTo>
                  <a:lnTo>
                    <a:pt x="2523" y="210"/>
                  </a:lnTo>
                  <a:lnTo>
                    <a:pt x="2528" y="210"/>
                  </a:lnTo>
                  <a:lnTo>
                    <a:pt x="2536" y="210"/>
                  </a:lnTo>
                  <a:lnTo>
                    <a:pt x="2548" y="210"/>
                  </a:lnTo>
                  <a:lnTo>
                    <a:pt x="2566" y="210"/>
                  </a:lnTo>
                  <a:lnTo>
                    <a:pt x="2595" y="210"/>
                  </a:lnTo>
                  <a:lnTo>
                    <a:pt x="2615" y="205"/>
                  </a:lnTo>
                  <a:lnTo>
                    <a:pt x="2625" y="200"/>
                  </a:lnTo>
                  <a:lnTo>
                    <a:pt x="2633" y="193"/>
                  </a:lnTo>
                  <a:lnTo>
                    <a:pt x="2638" y="182"/>
                  </a:lnTo>
                  <a:lnTo>
                    <a:pt x="2643" y="175"/>
                  </a:lnTo>
                  <a:lnTo>
                    <a:pt x="2646" y="167"/>
                  </a:lnTo>
                  <a:lnTo>
                    <a:pt x="2654" y="159"/>
                  </a:lnTo>
                  <a:lnTo>
                    <a:pt x="2664" y="157"/>
                  </a:lnTo>
                  <a:lnTo>
                    <a:pt x="2674" y="159"/>
                  </a:lnTo>
                  <a:lnTo>
                    <a:pt x="2682" y="164"/>
                  </a:lnTo>
                  <a:lnTo>
                    <a:pt x="2684" y="172"/>
                  </a:lnTo>
                  <a:lnTo>
                    <a:pt x="2687" y="180"/>
                  </a:lnTo>
                  <a:lnTo>
                    <a:pt x="2689" y="187"/>
                  </a:lnTo>
                  <a:lnTo>
                    <a:pt x="2689" y="195"/>
                  </a:lnTo>
                  <a:lnTo>
                    <a:pt x="2695" y="200"/>
                  </a:lnTo>
                  <a:lnTo>
                    <a:pt x="2702" y="208"/>
                  </a:lnTo>
                  <a:lnTo>
                    <a:pt x="2723" y="210"/>
                  </a:lnTo>
                  <a:lnTo>
                    <a:pt x="2761" y="216"/>
                  </a:lnTo>
                  <a:lnTo>
                    <a:pt x="2810" y="221"/>
                  </a:lnTo>
                  <a:lnTo>
                    <a:pt x="2866" y="223"/>
                  </a:lnTo>
                  <a:lnTo>
                    <a:pt x="2925" y="228"/>
                  </a:lnTo>
                  <a:lnTo>
                    <a:pt x="2982" y="231"/>
                  </a:lnTo>
                  <a:lnTo>
                    <a:pt x="3033" y="234"/>
                  </a:lnTo>
                  <a:lnTo>
                    <a:pt x="3077" y="239"/>
                  </a:lnTo>
                  <a:lnTo>
                    <a:pt x="2592" y="239"/>
                  </a:lnTo>
                  <a:lnTo>
                    <a:pt x="2295" y="239"/>
                  </a:lnTo>
                  <a:lnTo>
                    <a:pt x="1697" y="239"/>
                  </a:lnTo>
                  <a:lnTo>
                    <a:pt x="1044" y="239"/>
                  </a:lnTo>
                  <a:lnTo>
                    <a:pt x="328" y="239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6" name="Freeform 24"/>
            <p:cNvSpPr>
              <a:spLocks/>
            </p:cNvSpPr>
            <p:nvPr/>
          </p:nvSpPr>
          <p:spPr bwMode="auto">
            <a:xfrm>
              <a:off x="5122070" y="3650203"/>
              <a:ext cx="3273029" cy="126206"/>
            </a:xfrm>
            <a:custGeom>
              <a:avLst/>
              <a:gdLst>
                <a:gd name="T0" fmla="*/ 0 w 3046"/>
                <a:gd name="T1" fmla="*/ 118 h 118"/>
                <a:gd name="T2" fmla="*/ 490 w 3046"/>
                <a:gd name="T3" fmla="*/ 118 h 118"/>
                <a:gd name="T4" fmla="*/ 625 w 3046"/>
                <a:gd name="T5" fmla="*/ 92 h 118"/>
                <a:gd name="T6" fmla="*/ 725 w 3046"/>
                <a:gd name="T7" fmla="*/ 87 h 118"/>
                <a:gd name="T8" fmla="*/ 818 w 3046"/>
                <a:gd name="T9" fmla="*/ 118 h 118"/>
                <a:gd name="T10" fmla="*/ 905 w 3046"/>
                <a:gd name="T11" fmla="*/ 100 h 118"/>
                <a:gd name="T12" fmla="*/ 989 w 3046"/>
                <a:gd name="T13" fmla="*/ 87 h 118"/>
                <a:gd name="T14" fmla="*/ 1074 w 3046"/>
                <a:gd name="T15" fmla="*/ 87 h 118"/>
                <a:gd name="T16" fmla="*/ 1148 w 3046"/>
                <a:gd name="T17" fmla="*/ 118 h 118"/>
                <a:gd name="T18" fmla="*/ 1187 w 3046"/>
                <a:gd name="T19" fmla="*/ 118 h 118"/>
                <a:gd name="T20" fmla="*/ 1261 w 3046"/>
                <a:gd name="T21" fmla="*/ 87 h 118"/>
                <a:gd name="T22" fmla="*/ 1366 w 3046"/>
                <a:gd name="T23" fmla="*/ 66 h 118"/>
                <a:gd name="T24" fmla="*/ 1469 w 3046"/>
                <a:gd name="T25" fmla="*/ 79 h 118"/>
                <a:gd name="T26" fmla="*/ 1564 w 3046"/>
                <a:gd name="T27" fmla="*/ 118 h 118"/>
                <a:gd name="T28" fmla="*/ 1782 w 3046"/>
                <a:gd name="T29" fmla="*/ 59 h 118"/>
                <a:gd name="T30" fmla="*/ 1866 w 3046"/>
                <a:gd name="T31" fmla="*/ 54 h 118"/>
                <a:gd name="T32" fmla="*/ 1912 w 3046"/>
                <a:gd name="T33" fmla="*/ 87 h 118"/>
                <a:gd name="T34" fmla="*/ 1933 w 3046"/>
                <a:gd name="T35" fmla="*/ 118 h 118"/>
                <a:gd name="T36" fmla="*/ 2079 w 3046"/>
                <a:gd name="T37" fmla="*/ 46 h 118"/>
                <a:gd name="T38" fmla="*/ 2092 w 3046"/>
                <a:gd name="T39" fmla="*/ 41 h 118"/>
                <a:gd name="T40" fmla="*/ 2107 w 3046"/>
                <a:gd name="T41" fmla="*/ 36 h 118"/>
                <a:gd name="T42" fmla="*/ 2120 w 3046"/>
                <a:gd name="T43" fmla="*/ 31 h 118"/>
                <a:gd name="T44" fmla="*/ 2133 w 3046"/>
                <a:gd name="T45" fmla="*/ 25 h 118"/>
                <a:gd name="T46" fmla="*/ 2146 w 3046"/>
                <a:gd name="T47" fmla="*/ 20 h 118"/>
                <a:gd name="T48" fmla="*/ 2161 w 3046"/>
                <a:gd name="T49" fmla="*/ 15 h 118"/>
                <a:gd name="T50" fmla="*/ 2176 w 3046"/>
                <a:gd name="T51" fmla="*/ 10 h 118"/>
                <a:gd name="T52" fmla="*/ 2192 w 3046"/>
                <a:gd name="T53" fmla="*/ 7 h 118"/>
                <a:gd name="T54" fmla="*/ 2205 w 3046"/>
                <a:gd name="T55" fmla="*/ 5 h 118"/>
                <a:gd name="T56" fmla="*/ 2217 w 3046"/>
                <a:gd name="T57" fmla="*/ 2 h 118"/>
                <a:gd name="T58" fmla="*/ 2230 w 3046"/>
                <a:gd name="T59" fmla="*/ 0 h 118"/>
                <a:gd name="T60" fmla="*/ 2241 w 3046"/>
                <a:gd name="T61" fmla="*/ 0 h 118"/>
                <a:gd name="T62" fmla="*/ 2253 w 3046"/>
                <a:gd name="T63" fmla="*/ 0 h 118"/>
                <a:gd name="T64" fmla="*/ 2266 w 3046"/>
                <a:gd name="T65" fmla="*/ 0 h 118"/>
                <a:gd name="T66" fmla="*/ 2279 w 3046"/>
                <a:gd name="T67" fmla="*/ 2 h 118"/>
                <a:gd name="T68" fmla="*/ 2292 w 3046"/>
                <a:gd name="T69" fmla="*/ 5 h 118"/>
                <a:gd name="T70" fmla="*/ 2441 w 3046"/>
                <a:gd name="T71" fmla="*/ 54 h 118"/>
                <a:gd name="T72" fmla="*/ 2458 w 3046"/>
                <a:gd name="T73" fmla="*/ 59 h 118"/>
                <a:gd name="T74" fmla="*/ 2474 w 3046"/>
                <a:gd name="T75" fmla="*/ 64 h 118"/>
                <a:gd name="T76" fmla="*/ 2492 w 3046"/>
                <a:gd name="T77" fmla="*/ 69 h 118"/>
                <a:gd name="T78" fmla="*/ 2507 w 3046"/>
                <a:gd name="T79" fmla="*/ 74 h 118"/>
                <a:gd name="T80" fmla="*/ 2523 w 3046"/>
                <a:gd name="T81" fmla="*/ 79 h 118"/>
                <a:gd name="T82" fmla="*/ 2543 w 3046"/>
                <a:gd name="T83" fmla="*/ 82 h 118"/>
                <a:gd name="T84" fmla="*/ 2564 w 3046"/>
                <a:gd name="T85" fmla="*/ 87 h 118"/>
                <a:gd name="T86" fmla="*/ 2589 w 3046"/>
                <a:gd name="T87" fmla="*/ 89 h 118"/>
                <a:gd name="T88" fmla="*/ 2797 w 3046"/>
                <a:gd name="T89" fmla="*/ 92 h 118"/>
                <a:gd name="T90" fmla="*/ 2902 w 3046"/>
                <a:gd name="T91" fmla="*/ 100 h 118"/>
                <a:gd name="T92" fmla="*/ 3046 w 3046"/>
                <a:gd name="T93" fmla="*/ 118 h 118"/>
                <a:gd name="T94" fmla="*/ 0 w 3046"/>
                <a:gd name="T95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46" h="118">
                  <a:moveTo>
                    <a:pt x="0" y="118"/>
                  </a:moveTo>
                  <a:lnTo>
                    <a:pt x="490" y="118"/>
                  </a:lnTo>
                  <a:lnTo>
                    <a:pt x="625" y="92"/>
                  </a:lnTo>
                  <a:lnTo>
                    <a:pt x="725" y="87"/>
                  </a:lnTo>
                  <a:lnTo>
                    <a:pt x="818" y="118"/>
                  </a:lnTo>
                  <a:lnTo>
                    <a:pt x="905" y="100"/>
                  </a:lnTo>
                  <a:lnTo>
                    <a:pt x="989" y="87"/>
                  </a:lnTo>
                  <a:lnTo>
                    <a:pt x="1074" y="87"/>
                  </a:lnTo>
                  <a:lnTo>
                    <a:pt x="1148" y="118"/>
                  </a:lnTo>
                  <a:lnTo>
                    <a:pt x="1187" y="118"/>
                  </a:lnTo>
                  <a:lnTo>
                    <a:pt x="1261" y="87"/>
                  </a:lnTo>
                  <a:lnTo>
                    <a:pt x="1366" y="66"/>
                  </a:lnTo>
                  <a:lnTo>
                    <a:pt x="1469" y="79"/>
                  </a:lnTo>
                  <a:lnTo>
                    <a:pt x="1564" y="118"/>
                  </a:lnTo>
                  <a:lnTo>
                    <a:pt x="1782" y="59"/>
                  </a:lnTo>
                  <a:lnTo>
                    <a:pt x="1866" y="54"/>
                  </a:lnTo>
                  <a:lnTo>
                    <a:pt x="1912" y="87"/>
                  </a:lnTo>
                  <a:lnTo>
                    <a:pt x="1933" y="118"/>
                  </a:lnTo>
                  <a:lnTo>
                    <a:pt x="2079" y="46"/>
                  </a:lnTo>
                  <a:lnTo>
                    <a:pt x="2092" y="41"/>
                  </a:lnTo>
                  <a:lnTo>
                    <a:pt x="2107" y="36"/>
                  </a:lnTo>
                  <a:lnTo>
                    <a:pt x="2120" y="31"/>
                  </a:lnTo>
                  <a:lnTo>
                    <a:pt x="2133" y="25"/>
                  </a:lnTo>
                  <a:lnTo>
                    <a:pt x="2146" y="20"/>
                  </a:lnTo>
                  <a:lnTo>
                    <a:pt x="2161" y="15"/>
                  </a:lnTo>
                  <a:lnTo>
                    <a:pt x="2176" y="10"/>
                  </a:lnTo>
                  <a:lnTo>
                    <a:pt x="2192" y="7"/>
                  </a:lnTo>
                  <a:lnTo>
                    <a:pt x="2205" y="5"/>
                  </a:lnTo>
                  <a:lnTo>
                    <a:pt x="2217" y="2"/>
                  </a:lnTo>
                  <a:lnTo>
                    <a:pt x="2230" y="0"/>
                  </a:lnTo>
                  <a:lnTo>
                    <a:pt x="2241" y="0"/>
                  </a:lnTo>
                  <a:lnTo>
                    <a:pt x="2253" y="0"/>
                  </a:lnTo>
                  <a:lnTo>
                    <a:pt x="2266" y="0"/>
                  </a:lnTo>
                  <a:lnTo>
                    <a:pt x="2279" y="2"/>
                  </a:lnTo>
                  <a:lnTo>
                    <a:pt x="2292" y="5"/>
                  </a:lnTo>
                  <a:lnTo>
                    <a:pt x="2441" y="54"/>
                  </a:lnTo>
                  <a:lnTo>
                    <a:pt x="2458" y="59"/>
                  </a:lnTo>
                  <a:lnTo>
                    <a:pt x="2474" y="64"/>
                  </a:lnTo>
                  <a:lnTo>
                    <a:pt x="2492" y="69"/>
                  </a:lnTo>
                  <a:lnTo>
                    <a:pt x="2507" y="74"/>
                  </a:lnTo>
                  <a:lnTo>
                    <a:pt x="2523" y="79"/>
                  </a:lnTo>
                  <a:lnTo>
                    <a:pt x="2543" y="82"/>
                  </a:lnTo>
                  <a:lnTo>
                    <a:pt x="2564" y="87"/>
                  </a:lnTo>
                  <a:lnTo>
                    <a:pt x="2589" y="89"/>
                  </a:lnTo>
                  <a:lnTo>
                    <a:pt x="2797" y="92"/>
                  </a:lnTo>
                  <a:lnTo>
                    <a:pt x="2902" y="100"/>
                  </a:lnTo>
                  <a:lnTo>
                    <a:pt x="3046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37" name="Rectangle 25"/>
            <p:cNvSpPr>
              <a:spLocks noChangeArrowheads="1"/>
            </p:cNvSpPr>
            <p:nvPr/>
          </p:nvSpPr>
          <p:spPr bwMode="auto">
            <a:xfrm>
              <a:off x="6350796" y="1891650"/>
              <a:ext cx="706925" cy="21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575" b="1">
                  <a:solidFill>
                    <a:srgbClr val="FF0000"/>
                  </a:solidFill>
                  <a:latin typeface="Arial" charset="0"/>
                </a:rPr>
                <a:t>Phases</a:t>
              </a:r>
            </a:p>
          </p:txBody>
        </p:sp>
        <p:sp>
          <p:nvSpPr>
            <p:cNvPr id="422938" name="Rectangle 26"/>
            <p:cNvSpPr>
              <a:spLocks noChangeArrowheads="1"/>
            </p:cNvSpPr>
            <p:nvPr/>
          </p:nvSpPr>
          <p:spPr bwMode="auto">
            <a:xfrm>
              <a:off x="2209800" y="2145254"/>
              <a:ext cx="2063354" cy="21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575" b="1">
                  <a:solidFill>
                    <a:srgbClr val="FF0000"/>
                  </a:solidFill>
                  <a:latin typeface="Arial" charset="0"/>
                </a:rPr>
                <a:t>Process Disciplines</a:t>
              </a:r>
            </a:p>
          </p:txBody>
        </p:sp>
        <p:sp>
          <p:nvSpPr>
            <p:cNvPr id="422939" name="Rectangle 27"/>
            <p:cNvSpPr>
              <a:spLocks noChangeArrowheads="1"/>
            </p:cNvSpPr>
            <p:nvPr/>
          </p:nvSpPr>
          <p:spPr bwMode="auto">
            <a:xfrm>
              <a:off x="6307933" y="5573063"/>
              <a:ext cx="908903" cy="21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575" b="1">
                  <a:solidFill>
                    <a:srgbClr val="FF0000"/>
                  </a:solidFill>
                  <a:latin typeface="Arial" charset="0"/>
                </a:rPr>
                <a:t>Iterations</a:t>
              </a:r>
            </a:p>
          </p:txBody>
        </p:sp>
        <p:sp>
          <p:nvSpPr>
            <p:cNvPr id="422940" name="Freeform 28"/>
            <p:cNvSpPr>
              <a:spLocks/>
            </p:cNvSpPr>
            <p:nvPr/>
          </p:nvSpPr>
          <p:spPr bwMode="auto">
            <a:xfrm>
              <a:off x="5641183" y="5223018"/>
              <a:ext cx="22622" cy="205979"/>
            </a:xfrm>
            <a:custGeom>
              <a:avLst/>
              <a:gdLst>
                <a:gd name="T0" fmla="*/ 11 w 21"/>
                <a:gd name="T1" fmla="*/ 192 h 192"/>
                <a:gd name="T2" fmla="*/ 21 w 21"/>
                <a:gd name="T3" fmla="*/ 192 h 192"/>
                <a:gd name="T4" fmla="*/ 21 w 21"/>
                <a:gd name="T5" fmla="*/ 0 h 192"/>
                <a:gd name="T6" fmla="*/ 0 w 21"/>
                <a:gd name="T7" fmla="*/ 0 h 192"/>
                <a:gd name="T8" fmla="*/ 0 w 21"/>
                <a:gd name="T9" fmla="*/ 192 h 192"/>
                <a:gd name="T10" fmla="*/ 11 w 21"/>
                <a:gd name="T11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92">
                  <a:moveTo>
                    <a:pt x="11" y="192"/>
                  </a:moveTo>
                  <a:lnTo>
                    <a:pt x="21" y="1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11" y="192"/>
                  </a:lnTo>
                  <a:close/>
                </a:path>
              </a:pathLst>
            </a:custGeom>
            <a:solidFill>
              <a:schemeClr val="tx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41" name="Line 29"/>
            <p:cNvSpPr>
              <a:spLocks noChangeShapeType="1"/>
            </p:cNvSpPr>
            <p:nvPr/>
          </p:nvSpPr>
          <p:spPr bwMode="auto">
            <a:xfrm flipH="1">
              <a:off x="7203282" y="5215873"/>
              <a:ext cx="1191" cy="21550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42" name="Line 30"/>
            <p:cNvSpPr>
              <a:spLocks noChangeShapeType="1"/>
            </p:cNvSpPr>
            <p:nvPr/>
          </p:nvSpPr>
          <p:spPr bwMode="auto">
            <a:xfrm>
              <a:off x="6817519" y="5217066"/>
              <a:ext cx="0" cy="207169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43" name="Line 31"/>
            <p:cNvSpPr>
              <a:spLocks noChangeShapeType="1"/>
            </p:cNvSpPr>
            <p:nvPr/>
          </p:nvSpPr>
          <p:spPr bwMode="auto">
            <a:xfrm>
              <a:off x="6016230" y="5217065"/>
              <a:ext cx="1190" cy="208359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44" name="Rectangle 32"/>
            <p:cNvSpPr>
              <a:spLocks noChangeArrowheads="1"/>
            </p:cNvSpPr>
            <p:nvPr/>
          </p:nvSpPr>
          <p:spPr bwMode="auto">
            <a:xfrm>
              <a:off x="6093396" y="5232543"/>
              <a:ext cx="251672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#2</a:t>
              </a:r>
            </a:p>
          </p:txBody>
        </p:sp>
        <p:sp>
          <p:nvSpPr>
            <p:cNvPr id="422945" name="Rectangle 33"/>
            <p:cNvSpPr>
              <a:spLocks noChangeArrowheads="1"/>
            </p:cNvSpPr>
            <p:nvPr/>
          </p:nvSpPr>
          <p:spPr bwMode="auto">
            <a:xfrm>
              <a:off x="6435331" y="5232543"/>
              <a:ext cx="345281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#n</a:t>
              </a:r>
            </a:p>
          </p:txBody>
        </p:sp>
        <p:sp>
          <p:nvSpPr>
            <p:cNvPr id="422946" name="Rectangle 34"/>
            <p:cNvSpPr>
              <a:spLocks noChangeArrowheads="1"/>
            </p:cNvSpPr>
            <p:nvPr/>
          </p:nvSpPr>
          <p:spPr bwMode="auto">
            <a:xfrm>
              <a:off x="6853239" y="5232543"/>
              <a:ext cx="314325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#n+1</a:t>
              </a:r>
            </a:p>
          </p:txBody>
        </p:sp>
        <p:sp>
          <p:nvSpPr>
            <p:cNvPr id="422947" name="Rectangle 35"/>
            <p:cNvSpPr>
              <a:spLocks noChangeArrowheads="1"/>
            </p:cNvSpPr>
            <p:nvPr/>
          </p:nvSpPr>
          <p:spPr bwMode="auto">
            <a:xfrm>
              <a:off x="7223523" y="5232543"/>
              <a:ext cx="301228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#n+2</a:t>
              </a:r>
            </a:p>
          </p:txBody>
        </p:sp>
        <p:sp>
          <p:nvSpPr>
            <p:cNvPr id="422948" name="Rectangle 36"/>
            <p:cNvSpPr>
              <a:spLocks noChangeArrowheads="1"/>
            </p:cNvSpPr>
            <p:nvPr/>
          </p:nvSpPr>
          <p:spPr bwMode="auto">
            <a:xfrm>
              <a:off x="7605715" y="5232543"/>
              <a:ext cx="389335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#m</a:t>
              </a:r>
            </a:p>
          </p:txBody>
        </p:sp>
        <p:sp>
          <p:nvSpPr>
            <p:cNvPr id="422949" name="Rectangle 37"/>
            <p:cNvSpPr>
              <a:spLocks noChangeArrowheads="1"/>
            </p:cNvSpPr>
            <p:nvPr/>
          </p:nvSpPr>
          <p:spPr bwMode="auto">
            <a:xfrm>
              <a:off x="8043864" y="5232543"/>
              <a:ext cx="344091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#m+1</a:t>
              </a:r>
            </a:p>
          </p:txBody>
        </p:sp>
        <p:sp>
          <p:nvSpPr>
            <p:cNvPr id="422950" name="Rectangle 38"/>
            <p:cNvSpPr>
              <a:spLocks noChangeArrowheads="1"/>
            </p:cNvSpPr>
            <p:nvPr/>
          </p:nvSpPr>
          <p:spPr bwMode="auto">
            <a:xfrm>
              <a:off x="3834948" y="3924045"/>
              <a:ext cx="990656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Deployment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2951" name="Freeform 39"/>
            <p:cNvSpPr>
              <a:spLocks/>
            </p:cNvSpPr>
            <p:nvPr/>
          </p:nvSpPr>
          <p:spPr bwMode="auto">
            <a:xfrm>
              <a:off x="5723337" y="3901424"/>
              <a:ext cx="2620565" cy="151210"/>
            </a:xfrm>
            <a:custGeom>
              <a:avLst/>
              <a:gdLst>
                <a:gd name="T0" fmla="*/ 0 w 2440"/>
                <a:gd name="T1" fmla="*/ 141 h 141"/>
                <a:gd name="T2" fmla="*/ 169 w 2440"/>
                <a:gd name="T3" fmla="*/ 139 h 141"/>
                <a:gd name="T4" fmla="*/ 254 w 2440"/>
                <a:gd name="T5" fmla="*/ 141 h 141"/>
                <a:gd name="T6" fmla="*/ 343 w 2440"/>
                <a:gd name="T7" fmla="*/ 141 h 141"/>
                <a:gd name="T8" fmla="*/ 430 w 2440"/>
                <a:gd name="T9" fmla="*/ 139 h 141"/>
                <a:gd name="T10" fmla="*/ 520 w 2440"/>
                <a:gd name="T11" fmla="*/ 139 h 141"/>
                <a:gd name="T12" fmla="*/ 607 w 2440"/>
                <a:gd name="T13" fmla="*/ 136 h 141"/>
                <a:gd name="T14" fmla="*/ 671 w 2440"/>
                <a:gd name="T15" fmla="*/ 141 h 141"/>
                <a:gd name="T16" fmla="*/ 712 w 2440"/>
                <a:gd name="T17" fmla="*/ 141 h 141"/>
                <a:gd name="T18" fmla="*/ 802 w 2440"/>
                <a:gd name="T19" fmla="*/ 139 h 141"/>
                <a:gd name="T20" fmla="*/ 905 w 2440"/>
                <a:gd name="T21" fmla="*/ 141 h 141"/>
                <a:gd name="T22" fmla="*/ 1000 w 2440"/>
                <a:gd name="T23" fmla="*/ 139 h 141"/>
                <a:gd name="T24" fmla="*/ 1089 w 2440"/>
                <a:gd name="T25" fmla="*/ 141 h 141"/>
                <a:gd name="T26" fmla="*/ 1300 w 2440"/>
                <a:gd name="T27" fmla="*/ 141 h 141"/>
                <a:gd name="T28" fmla="*/ 1389 w 2440"/>
                <a:gd name="T29" fmla="*/ 134 h 141"/>
                <a:gd name="T30" fmla="*/ 1435 w 2440"/>
                <a:gd name="T31" fmla="*/ 128 h 141"/>
                <a:gd name="T32" fmla="*/ 1459 w 2440"/>
                <a:gd name="T33" fmla="*/ 126 h 141"/>
                <a:gd name="T34" fmla="*/ 1612 w 2440"/>
                <a:gd name="T35" fmla="*/ 95 h 141"/>
                <a:gd name="T36" fmla="*/ 1733 w 2440"/>
                <a:gd name="T37" fmla="*/ 59 h 141"/>
                <a:gd name="T38" fmla="*/ 1861 w 2440"/>
                <a:gd name="T39" fmla="*/ 36 h 141"/>
                <a:gd name="T40" fmla="*/ 2205 w 2440"/>
                <a:gd name="T41" fmla="*/ 0 h 141"/>
                <a:gd name="T42" fmla="*/ 2340 w 2440"/>
                <a:gd name="T43" fmla="*/ 23 h 141"/>
                <a:gd name="T44" fmla="*/ 2412 w 2440"/>
                <a:gd name="T45" fmla="*/ 75 h 141"/>
                <a:gd name="T46" fmla="*/ 2440 w 2440"/>
                <a:gd name="T47" fmla="*/ 141 h 141"/>
                <a:gd name="T48" fmla="*/ 0 w 2440"/>
                <a:gd name="T4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40" h="141">
                  <a:moveTo>
                    <a:pt x="0" y="141"/>
                  </a:moveTo>
                  <a:lnTo>
                    <a:pt x="169" y="139"/>
                  </a:lnTo>
                  <a:lnTo>
                    <a:pt x="254" y="141"/>
                  </a:lnTo>
                  <a:lnTo>
                    <a:pt x="343" y="141"/>
                  </a:lnTo>
                  <a:lnTo>
                    <a:pt x="430" y="139"/>
                  </a:lnTo>
                  <a:lnTo>
                    <a:pt x="520" y="139"/>
                  </a:lnTo>
                  <a:lnTo>
                    <a:pt x="607" y="136"/>
                  </a:lnTo>
                  <a:lnTo>
                    <a:pt x="671" y="141"/>
                  </a:lnTo>
                  <a:lnTo>
                    <a:pt x="712" y="141"/>
                  </a:lnTo>
                  <a:lnTo>
                    <a:pt x="802" y="139"/>
                  </a:lnTo>
                  <a:lnTo>
                    <a:pt x="905" y="141"/>
                  </a:lnTo>
                  <a:lnTo>
                    <a:pt x="1000" y="139"/>
                  </a:lnTo>
                  <a:lnTo>
                    <a:pt x="1089" y="141"/>
                  </a:lnTo>
                  <a:lnTo>
                    <a:pt x="1300" y="141"/>
                  </a:lnTo>
                  <a:lnTo>
                    <a:pt x="1389" y="134"/>
                  </a:lnTo>
                  <a:lnTo>
                    <a:pt x="1435" y="128"/>
                  </a:lnTo>
                  <a:lnTo>
                    <a:pt x="1459" y="126"/>
                  </a:lnTo>
                  <a:lnTo>
                    <a:pt x="1612" y="95"/>
                  </a:lnTo>
                  <a:lnTo>
                    <a:pt x="1733" y="59"/>
                  </a:lnTo>
                  <a:lnTo>
                    <a:pt x="1861" y="36"/>
                  </a:lnTo>
                  <a:lnTo>
                    <a:pt x="2205" y="0"/>
                  </a:lnTo>
                  <a:lnTo>
                    <a:pt x="2340" y="23"/>
                  </a:lnTo>
                  <a:lnTo>
                    <a:pt x="2412" y="75"/>
                  </a:lnTo>
                  <a:lnTo>
                    <a:pt x="2440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52" name="Freeform 40"/>
            <p:cNvSpPr>
              <a:spLocks/>
            </p:cNvSpPr>
            <p:nvPr/>
          </p:nvSpPr>
          <p:spPr bwMode="auto">
            <a:xfrm>
              <a:off x="5004198" y="2532205"/>
              <a:ext cx="3368278" cy="119063"/>
            </a:xfrm>
            <a:custGeom>
              <a:avLst/>
              <a:gdLst>
                <a:gd name="T0" fmla="*/ 0 w 1911"/>
                <a:gd name="T1" fmla="*/ 63 h 63"/>
                <a:gd name="T2" fmla="*/ 45 w 1911"/>
                <a:gd name="T3" fmla="*/ 50 h 63"/>
                <a:gd name="T4" fmla="*/ 81 w 1911"/>
                <a:gd name="T5" fmla="*/ 36 h 63"/>
                <a:gd name="T6" fmla="*/ 210 w 1911"/>
                <a:gd name="T7" fmla="*/ 0 h 63"/>
                <a:gd name="T8" fmla="*/ 531 w 1911"/>
                <a:gd name="T9" fmla="*/ 8 h 63"/>
                <a:gd name="T10" fmla="*/ 678 w 1911"/>
                <a:gd name="T11" fmla="*/ 25 h 63"/>
                <a:gd name="T12" fmla="*/ 765 w 1911"/>
                <a:gd name="T13" fmla="*/ 36 h 63"/>
                <a:gd name="T14" fmla="*/ 843 w 1911"/>
                <a:gd name="T15" fmla="*/ 47 h 63"/>
                <a:gd name="T16" fmla="*/ 903 w 1911"/>
                <a:gd name="T17" fmla="*/ 57 h 63"/>
                <a:gd name="T18" fmla="*/ 990 w 1911"/>
                <a:gd name="T19" fmla="*/ 53 h 63"/>
                <a:gd name="T20" fmla="*/ 1104 w 1911"/>
                <a:gd name="T21" fmla="*/ 47 h 63"/>
                <a:gd name="T22" fmla="*/ 1377 w 1911"/>
                <a:gd name="T23" fmla="*/ 53 h 63"/>
                <a:gd name="T24" fmla="*/ 1671 w 1911"/>
                <a:gd name="T25" fmla="*/ 58 h 63"/>
                <a:gd name="T26" fmla="*/ 1899 w 1911"/>
                <a:gd name="T27" fmla="*/ 63 h 63"/>
                <a:gd name="T28" fmla="*/ 0 w 1911"/>
                <a:gd name="T2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11" h="63">
                  <a:moveTo>
                    <a:pt x="0" y="63"/>
                  </a:moveTo>
                  <a:cubicBezTo>
                    <a:pt x="16" y="61"/>
                    <a:pt x="29" y="55"/>
                    <a:pt x="45" y="50"/>
                  </a:cubicBezTo>
                  <a:cubicBezTo>
                    <a:pt x="56" y="46"/>
                    <a:pt x="70" y="40"/>
                    <a:pt x="81" y="36"/>
                  </a:cubicBezTo>
                  <a:cubicBezTo>
                    <a:pt x="123" y="23"/>
                    <a:pt x="167" y="10"/>
                    <a:pt x="210" y="0"/>
                  </a:cubicBezTo>
                  <a:cubicBezTo>
                    <a:pt x="321" y="2"/>
                    <a:pt x="425" y="4"/>
                    <a:pt x="531" y="8"/>
                  </a:cubicBezTo>
                  <a:cubicBezTo>
                    <a:pt x="609" y="17"/>
                    <a:pt x="624" y="23"/>
                    <a:pt x="678" y="25"/>
                  </a:cubicBezTo>
                  <a:cubicBezTo>
                    <a:pt x="707" y="29"/>
                    <a:pt x="737" y="30"/>
                    <a:pt x="765" y="36"/>
                  </a:cubicBezTo>
                  <a:cubicBezTo>
                    <a:pt x="788" y="41"/>
                    <a:pt x="819" y="46"/>
                    <a:pt x="843" y="47"/>
                  </a:cubicBezTo>
                  <a:cubicBezTo>
                    <a:pt x="876" y="51"/>
                    <a:pt x="879" y="56"/>
                    <a:pt x="903" y="57"/>
                  </a:cubicBezTo>
                  <a:cubicBezTo>
                    <a:pt x="909" y="55"/>
                    <a:pt x="990" y="53"/>
                    <a:pt x="990" y="53"/>
                  </a:cubicBezTo>
                  <a:cubicBezTo>
                    <a:pt x="1013" y="51"/>
                    <a:pt x="1040" y="47"/>
                    <a:pt x="1104" y="47"/>
                  </a:cubicBezTo>
                  <a:cubicBezTo>
                    <a:pt x="1200" y="50"/>
                    <a:pt x="1280" y="51"/>
                    <a:pt x="1377" y="53"/>
                  </a:cubicBezTo>
                  <a:cubicBezTo>
                    <a:pt x="1471" y="55"/>
                    <a:pt x="1569" y="57"/>
                    <a:pt x="1671" y="58"/>
                  </a:cubicBezTo>
                  <a:cubicBezTo>
                    <a:pt x="1800" y="59"/>
                    <a:pt x="1911" y="63"/>
                    <a:pt x="1899" y="63"/>
                  </a:cubicBezTo>
                  <a:cubicBezTo>
                    <a:pt x="870" y="63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53" name="Freeform 41"/>
            <p:cNvSpPr>
              <a:spLocks/>
            </p:cNvSpPr>
            <p:nvPr/>
          </p:nvSpPr>
          <p:spPr bwMode="auto">
            <a:xfrm>
              <a:off x="4968480" y="4525313"/>
              <a:ext cx="3419475" cy="141685"/>
            </a:xfrm>
            <a:custGeom>
              <a:avLst/>
              <a:gdLst>
                <a:gd name="T0" fmla="*/ 0 w 3080"/>
                <a:gd name="T1" fmla="*/ 140 h 140"/>
                <a:gd name="T2" fmla="*/ 64 w 3080"/>
                <a:gd name="T3" fmla="*/ 123 h 140"/>
                <a:gd name="T4" fmla="*/ 808 w 3080"/>
                <a:gd name="T5" fmla="*/ 90 h 140"/>
                <a:gd name="T6" fmla="*/ 1171 w 3080"/>
                <a:gd name="T7" fmla="*/ 42 h 140"/>
                <a:gd name="T8" fmla="*/ 1508 w 3080"/>
                <a:gd name="T9" fmla="*/ 20 h 140"/>
                <a:gd name="T10" fmla="*/ 1578 w 3080"/>
                <a:gd name="T11" fmla="*/ 9 h 140"/>
                <a:gd name="T12" fmla="*/ 2147 w 3080"/>
                <a:gd name="T13" fmla="*/ 0 h 140"/>
                <a:gd name="T14" fmla="*/ 2789 w 3080"/>
                <a:gd name="T15" fmla="*/ 86 h 140"/>
                <a:gd name="T16" fmla="*/ 3080 w 3080"/>
                <a:gd name="T17" fmla="*/ 140 h 140"/>
                <a:gd name="T18" fmla="*/ 0 w 3080"/>
                <a:gd name="T1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80" h="140">
                  <a:moveTo>
                    <a:pt x="0" y="140"/>
                  </a:moveTo>
                  <a:lnTo>
                    <a:pt x="64" y="123"/>
                  </a:lnTo>
                  <a:lnTo>
                    <a:pt x="808" y="90"/>
                  </a:lnTo>
                  <a:lnTo>
                    <a:pt x="1171" y="42"/>
                  </a:lnTo>
                  <a:lnTo>
                    <a:pt x="1508" y="20"/>
                  </a:lnTo>
                  <a:lnTo>
                    <a:pt x="1578" y="9"/>
                  </a:lnTo>
                  <a:lnTo>
                    <a:pt x="2147" y="0"/>
                  </a:lnTo>
                  <a:lnTo>
                    <a:pt x="2789" y="86"/>
                  </a:lnTo>
                  <a:lnTo>
                    <a:pt x="3080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54" name="Freeform 42"/>
            <p:cNvSpPr>
              <a:spLocks/>
            </p:cNvSpPr>
            <p:nvPr/>
          </p:nvSpPr>
          <p:spPr bwMode="auto">
            <a:xfrm>
              <a:off x="6400801" y="5224209"/>
              <a:ext cx="22622" cy="205978"/>
            </a:xfrm>
            <a:custGeom>
              <a:avLst/>
              <a:gdLst>
                <a:gd name="T0" fmla="*/ 11 w 21"/>
                <a:gd name="T1" fmla="*/ 192 h 192"/>
                <a:gd name="T2" fmla="*/ 21 w 21"/>
                <a:gd name="T3" fmla="*/ 192 h 192"/>
                <a:gd name="T4" fmla="*/ 21 w 21"/>
                <a:gd name="T5" fmla="*/ 0 h 192"/>
                <a:gd name="T6" fmla="*/ 0 w 21"/>
                <a:gd name="T7" fmla="*/ 0 h 192"/>
                <a:gd name="T8" fmla="*/ 0 w 21"/>
                <a:gd name="T9" fmla="*/ 192 h 192"/>
                <a:gd name="T10" fmla="*/ 11 w 21"/>
                <a:gd name="T11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92">
                  <a:moveTo>
                    <a:pt x="11" y="192"/>
                  </a:moveTo>
                  <a:lnTo>
                    <a:pt x="21" y="1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11" y="192"/>
                  </a:lnTo>
                  <a:close/>
                </a:path>
              </a:pathLst>
            </a:custGeom>
            <a:solidFill>
              <a:schemeClr val="tx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55" name="Freeform 43"/>
            <p:cNvSpPr>
              <a:spLocks/>
            </p:cNvSpPr>
            <p:nvPr/>
          </p:nvSpPr>
          <p:spPr bwMode="auto">
            <a:xfrm>
              <a:off x="7542610" y="5225399"/>
              <a:ext cx="22622" cy="205979"/>
            </a:xfrm>
            <a:custGeom>
              <a:avLst/>
              <a:gdLst>
                <a:gd name="T0" fmla="*/ 11 w 21"/>
                <a:gd name="T1" fmla="*/ 192 h 192"/>
                <a:gd name="T2" fmla="*/ 21 w 21"/>
                <a:gd name="T3" fmla="*/ 192 h 192"/>
                <a:gd name="T4" fmla="*/ 21 w 21"/>
                <a:gd name="T5" fmla="*/ 0 h 192"/>
                <a:gd name="T6" fmla="*/ 0 w 21"/>
                <a:gd name="T7" fmla="*/ 0 h 192"/>
                <a:gd name="T8" fmla="*/ 0 w 21"/>
                <a:gd name="T9" fmla="*/ 192 h 192"/>
                <a:gd name="T10" fmla="*/ 11 w 21"/>
                <a:gd name="T11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92">
                  <a:moveTo>
                    <a:pt x="11" y="192"/>
                  </a:moveTo>
                  <a:lnTo>
                    <a:pt x="21" y="1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11" y="192"/>
                  </a:lnTo>
                  <a:close/>
                </a:path>
              </a:pathLst>
            </a:custGeom>
            <a:solidFill>
              <a:schemeClr val="tx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56" name="Rectangle 44"/>
            <p:cNvSpPr>
              <a:spLocks noChangeArrowheads="1"/>
            </p:cNvSpPr>
            <p:nvPr/>
          </p:nvSpPr>
          <p:spPr bwMode="auto">
            <a:xfrm>
              <a:off x="3269458" y="4528883"/>
              <a:ext cx="1644681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Configuration Mgmt</a:t>
              </a:r>
            </a:p>
          </p:txBody>
        </p:sp>
        <p:sp>
          <p:nvSpPr>
            <p:cNvPr id="422957" name="Rectangle 45"/>
            <p:cNvSpPr>
              <a:spLocks noChangeArrowheads="1"/>
            </p:cNvSpPr>
            <p:nvPr/>
          </p:nvSpPr>
          <p:spPr bwMode="auto">
            <a:xfrm>
              <a:off x="3430192" y="2794142"/>
              <a:ext cx="1395413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Requirements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2958" name="Freeform 46"/>
            <p:cNvSpPr>
              <a:spLocks/>
            </p:cNvSpPr>
            <p:nvPr/>
          </p:nvSpPr>
          <p:spPr bwMode="auto">
            <a:xfrm>
              <a:off x="5695952" y="2177399"/>
              <a:ext cx="713185" cy="233363"/>
            </a:xfrm>
            <a:custGeom>
              <a:avLst/>
              <a:gdLst>
                <a:gd name="T0" fmla="*/ 664 w 664"/>
                <a:gd name="T1" fmla="*/ 0 h 218"/>
                <a:gd name="T2" fmla="*/ 664 w 664"/>
                <a:gd name="T3" fmla="*/ 218 h 218"/>
                <a:gd name="T4" fmla="*/ 0 w 664"/>
                <a:gd name="T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4" h="218">
                  <a:moveTo>
                    <a:pt x="664" y="0"/>
                  </a:moveTo>
                  <a:lnTo>
                    <a:pt x="664" y="218"/>
                  </a:lnTo>
                  <a:lnTo>
                    <a:pt x="0" y="2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59" name="Freeform 47"/>
            <p:cNvSpPr>
              <a:spLocks/>
            </p:cNvSpPr>
            <p:nvPr/>
          </p:nvSpPr>
          <p:spPr bwMode="auto">
            <a:xfrm>
              <a:off x="6457951" y="2177399"/>
              <a:ext cx="1103710" cy="233363"/>
            </a:xfrm>
            <a:custGeom>
              <a:avLst/>
              <a:gdLst>
                <a:gd name="T0" fmla="*/ 1028 w 1028"/>
                <a:gd name="T1" fmla="*/ 0 h 218"/>
                <a:gd name="T2" fmla="*/ 1028 w 1028"/>
                <a:gd name="T3" fmla="*/ 218 h 218"/>
                <a:gd name="T4" fmla="*/ 0 w 1028"/>
                <a:gd name="T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8" h="218">
                  <a:moveTo>
                    <a:pt x="1028" y="0"/>
                  </a:moveTo>
                  <a:lnTo>
                    <a:pt x="1028" y="218"/>
                  </a:lnTo>
                  <a:lnTo>
                    <a:pt x="0" y="2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60" name="Freeform 48"/>
            <p:cNvSpPr>
              <a:spLocks/>
            </p:cNvSpPr>
            <p:nvPr/>
          </p:nvSpPr>
          <p:spPr bwMode="auto">
            <a:xfrm>
              <a:off x="7609286" y="2177399"/>
              <a:ext cx="817959" cy="233363"/>
            </a:xfrm>
            <a:custGeom>
              <a:avLst/>
              <a:gdLst>
                <a:gd name="T0" fmla="*/ 761 w 761"/>
                <a:gd name="T1" fmla="*/ 0 h 218"/>
                <a:gd name="T2" fmla="*/ 761 w 761"/>
                <a:gd name="T3" fmla="*/ 218 h 218"/>
                <a:gd name="T4" fmla="*/ 0 w 761"/>
                <a:gd name="T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1" h="218">
                  <a:moveTo>
                    <a:pt x="761" y="0"/>
                  </a:moveTo>
                  <a:lnTo>
                    <a:pt x="761" y="218"/>
                  </a:lnTo>
                  <a:lnTo>
                    <a:pt x="0" y="2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61" name="Rectangle 49"/>
            <p:cNvSpPr>
              <a:spLocks noChangeArrowheads="1"/>
            </p:cNvSpPr>
            <p:nvPr/>
          </p:nvSpPr>
          <p:spPr bwMode="auto">
            <a:xfrm>
              <a:off x="5659835" y="2204784"/>
              <a:ext cx="738985" cy="145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050" b="1">
                  <a:latin typeface="Arial" charset="0"/>
                </a:rPr>
                <a:t>Elaboration</a:t>
              </a:r>
            </a:p>
          </p:txBody>
        </p:sp>
        <p:sp>
          <p:nvSpPr>
            <p:cNvPr id="422962" name="Rectangle 50"/>
            <p:cNvSpPr>
              <a:spLocks noChangeArrowheads="1"/>
            </p:cNvSpPr>
            <p:nvPr/>
          </p:nvSpPr>
          <p:spPr bwMode="auto">
            <a:xfrm>
              <a:off x="7609286" y="2204784"/>
              <a:ext cx="817959" cy="145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050" b="1">
                  <a:latin typeface="Arial" charset="0"/>
                </a:rPr>
                <a:t>Transition</a:t>
              </a:r>
            </a:p>
          </p:txBody>
        </p:sp>
        <p:sp>
          <p:nvSpPr>
            <p:cNvPr id="422963" name="Rectangle 51"/>
            <p:cNvSpPr>
              <a:spLocks noChangeArrowheads="1"/>
            </p:cNvSpPr>
            <p:nvPr/>
          </p:nvSpPr>
          <p:spPr bwMode="auto">
            <a:xfrm>
              <a:off x="5006581" y="2204784"/>
              <a:ext cx="596503" cy="145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050" b="1">
                  <a:latin typeface="Arial" charset="0"/>
                </a:rPr>
                <a:t>Inception</a:t>
              </a:r>
            </a:p>
          </p:txBody>
        </p:sp>
        <p:sp>
          <p:nvSpPr>
            <p:cNvPr id="422964" name="Rectangle 52"/>
            <p:cNvSpPr>
              <a:spLocks noChangeArrowheads="1"/>
            </p:cNvSpPr>
            <p:nvPr/>
          </p:nvSpPr>
          <p:spPr bwMode="auto">
            <a:xfrm>
              <a:off x="6457950" y="2204784"/>
              <a:ext cx="1066800" cy="145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050" b="1">
                  <a:latin typeface="Arial" charset="0"/>
                </a:rPr>
                <a:t>Construction</a:t>
              </a:r>
            </a:p>
          </p:txBody>
        </p:sp>
        <p:sp>
          <p:nvSpPr>
            <p:cNvPr id="422965" name="Line 53"/>
            <p:cNvSpPr>
              <a:spLocks noChangeShapeType="1"/>
            </p:cNvSpPr>
            <p:nvPr/>
          </p:nvSpPr>
          <p:spPr bwMode="auto">
            <a:xfrm flipH="1">
              <a:off x="7999810" y="5215873"/>
              <a:ext cx="0" cy="21550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66" name="Rectangle 54"/>
            <p:cNvSpPr>
              <a:spLocks noChangeArrowheads="1"/>
            </p:cNvSpPr>
            <p:nvPr/>
          </p:nvSpPr>
          <p:spPr bwMode="auto">
            <a:xfrm>
              <a:off x="2209800" y="4201463"/>
              <a:ext cx="2628900" cy="21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575" b="1">
                  <a:solidFill>
                    <a:srgbClr val="FF0000"/>
                  </a:solidFill>
                  <a:latin typeface="Arial" charset="0"/>
                </a:rPr>
                <a:t>Supporting Disciplines</a:t>
              </a:r>
            </a:p>
          </p:txBody>
        </p:sp>
        <p:sp>
          <p:nvSpPr>
            <p:cNvPr id="422967" name="Rectangle 55"/>
            <p:cNvSpPr>
              <a:spLocks noChangeArrowheads="1"/>
            </p:cNvSpPr>
            <p:nvPr/>
          </p:nvSpPr>
          <p:spPr bwMode="auto">
            <a:xfrm>
              <a:off x="6386514" y="2431003"/>
              <a:ext cx="431006" cy="2755106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68" name="AutoShape 56"/>
            <p:cNvSpPr>
              <a:spLocks noChangeArrowheads="1"/>
            </p:cNvSpPr>
            <p:nvPr/>
          </p:nvSpPr>
          <p:spPr bwMode="auto">
            <a:xfrm>
              <a:off x="7223522" y="1460642"/>
              <a:ext cx="1646634" cy="863204"/>
            </a:xfrm>
            <a:prstGeom prst="wedgeRectCallout">
              <a:avLst>
                <a:gd name="adj1" fmla="val -72417"/>
                <a:gd name="adj2" fmla="val 108620"/>
              </a:avLst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x-none" altLang="x-none">
                <a:ea typeface="Arial" charset="0"/>
                <a:cs typeface="Arial" charset="0"/>
              </a:endParaRPr>
            </a:p>
          </p:txBody>
        </p:sp>
        <p:sp>
          <p:nvSpPr>
            <p:cNvPr id="422969" name="Text Box 57"/>
            <p:cNvSpPr txBox="1">
              <a:spLocks noChangeArrowheads="1"/>
            </p:cNvSpPr>
            <p:nvPr/>
          </p:nvSpPr>
          <p:spPr bwMode="auto">
            <a:xfrm>
              <a:off x="7255669" y="1513031"/>
              <a:ext cx="1614488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x-none" sz="1200" b="1" dirty="0">
                  <a:ea typeface="Arial" charset="0"/>
                  <a:cs typeface="Arial" charset="0"/>
                </a:rPr>
                <a:t>In an iteration you</a:t>
              </a:r>
            </a:p>
            <a:p>
              <a:pPr eaLnBrk="1" hangingPunct="1"/>
              <a:r>
                <a:rPr lang="en-US" altLang="x-none" sz="1200" b="1" dirty="0">
                  <a:ea typeface="Arial" charset="0"/>
                  <a:cs typeface="Arial" charset="0"/>
                </a:rPr>
                <a:t>walk through all</a:t>
              </a:r>
            </a:p>
            <a:p>
              <a:pPr eaLnBrk="1" hangingPunct="1"/>
              <a:r>
                <a:rPr lang="en-US" altLang="x-none" sz="1200" b="1" dirty="0">
                  <a:ea typeface="Arial" charset="0"/>
                  <a:cs typeface="Arial" charset="0"/>
                </a:rPr>
                <a:t>disciplines.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3817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The UP Disciplines</a:t>
            </a:r>
            <a:endParaRPr lang="en-US" altLang="x-none"/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84AE-756A-F24A-BD8B-0A2910A60735}" type="slidenum">
              <a:rPr lang="en-US" altLang="en-US" smtClean="0"/>
              <a:pPr/>
              <a:t>8</a:t>
            </a:fld>
            <a:endParaRPr lang="en-US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1C287C2-A3D7-B445-AF36-883C78035C9D}"/>
              </a:ext>
            </a:extLst>
          </p:cNvPr>
          <p:cNvGrpSpPr/>
          <p:nvPr/>
        </p:nvGrpSpPr>
        <p:grpSpPr>
          <a:xfrm>
            <a:off x="2057400" y="1223962"/>
            <a:ext cx="7281979" cy="5634038"/>
            <a:chOff x="2838450" y="1162050"/>
            <a:chExt cx="6330555" cy="4330558"/>
          </a:xfrm>
        </p:grpSpPr>
        <p:sp>
          <p:nvSpPr>
            <p:cNvPr id="423939" name="Line 3"/>
            <p:cNvSpPr>
              <a:spLocks noChangeShapeType="1"/>
            </p:cNvSpPr>
            <p:nvPr/>
          </p:nvSpPr>
          <p:spPr bwMode="auto">
            <a:xfrm flipH="1" flipV="1">
              <a:off x="6644879" y="2114551"/>
              <a:ext cx="4763" cy="278249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3940" name="Line 4"/>
            <p:cNvSpPr>
              <a:spLocks noChangeShapeType="1"/>
            </p:cNvSpPr>
            <p:nvPr/>
          </p:nvSpPr>
          <p:spPr bwMode="auto">
            <a:xfrm flipH="1" flipV="1">
              <a:off x="7446169" y="2115743"/>
              <a:ext cx="0" cy="278368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3941" name="Line 5"/>
            <p:cNvSpPr>
              <a:spLocks noChangeShapeType="1"/>
            </p:cNvSpPr>
            <p:nvPr/>
          </p:nvSpPr>
          <p:spPr bwMode="auto">
            <a:xfrm flipH="1" flipV="1">
              <a:off x="7831932" y="2112169"/>
              <a:ext cx="1191" cy="275748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3942" name="Line 6"/>
            <p:cNvSpPr>
              <a:spLocks noChangeShapeType="1"/>
            </p:cNvSpPr>
            <p:nvPr/>
          </p:nvSpPr>
          <p:spPr bwMode="auto">
            <a:xfrm flipH="1" flipV="1">
              <a:off x="8627269" y="2115742"/>
              <a:ext cx="0" cy="277415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3943" name="Line 7"/>
            <p:cNvSpPr>
              <a:spLocks noChangeShapeType="1"/>
            </p:cNvSpPr>
            <p:nvPr/>
          </p:nvSpPr>
          <p:spPr bwMode="auto">
            <a:xfrm flipH="1" flipV="1">
              <a:off x="6279359" y="2110980"/>
              <a:ext cx="2381" cy="27967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3944" name="Line 8"/>
            <p:cNvSpPr>
              <a:spLocks noChangeShapeType="1"/>
            </p:cNvSpPr>
            <p:nvPr/>
          </p:nvSpPr>
          <p:spPr bwMode="auto">
            <a:xfrm flipH="1" flipV="1">
              <a:off x="7040166" y="2110980"/>
              <a:ext cx="0" cy="27967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3945" name="Line 9"/>
            <p:cNvSpPr>
              <a:spLocks noChangeShapeType="1"/>
            </p:cNvSpPr>
            <p:nvPr/>
          </p:nvSpPr>
          <p:spPr bwMode="auto">
            <a:xfrm flipV="1">
              <a:off x="8185547" y="2114551"/>
              <a:ext cx="0" cy="27824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3946" name="Rectangle 10"/>
            <p:cNvSpPr>
              <a:spLocks noChangeArrowheads="1"/>
            </p:cNvSpPr>
            <p:nvPr/>
          </p:nvSpPr>
          <p:spPr bwMode="auto">
            <a:xfrm>
              <a:off x="4451747" y="4483894"/>
              <a:ext cx="1057982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Management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3947" name="Rectangle 11"/>
            <p:cNvSpPr>
              <a:spLocks noChangeArrowheads="1"/>
            </p:cNvSpPr>
            <p:nvPr/>
          </p:nvSpPr>
          <p:spPr bwMode="auto">
            <a:xfrm>
              <a:off x="4451747" y="4749403"/>
              <a:ext cx="1057982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Environment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3948" name="Rectangle 12"/>
            <p:cNvSpPr>
              <a:spLocks noChangeArrowheads="1"/>
            </p:cNvSpPr>
            <p:nvPr/>
          </p:nvSpPr>
          <p:spPr bwMode="auto">
            <a:xfrm>
              <a:off x="3715942" y="2202656"/>
              <a:ext cx="1738313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Business Modeling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3949" name="Rectangle 13"/>
            <p:cNvSpPr>
              <a:spLocks noChangeArrowheads="1"/>
            </p:cNvSpPr>
            <p:nvPr/>
          </p:nvSpPr>
          <p:spPr bwMode="auto">
            <a:xfrm>
              <a:off x="4175058" y="3090862"/>
              <a:ext cx="1279196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Implementation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3950" name="Rectangle 14"/>
            <p:cNvSpPr>
              <a:spLocks noChangeArrowheads="1"/>
            </p:cNvSpPr>
            <p:nvPr/>
          </p:nvSpPr>
          <p:spPr bwMode="auto">
            <a:xfrm>
              <a:off x="5090971" y="3357562"/>
              <a:ext cx="343043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Test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3951" name="Rectangle 15"/>
            <p:cNvSpPr>
              <a:spLocks noChangeArrowheads="1"/>
            </p:cNvSpPr>
            <p:nvPr/>
          </p:nvSpPr>
          <p:spPr bwMode="auto">
            <a:xfrm>
              <a:off x="3944224" y="2777728"/>
              <a:ext cx="1510030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Analysis &amp; Design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3952" name="Rectangle 16"/>
            <p:cNvSpPr>
              <a:spLocks noChangeArrowheads="1"/>
            </p:cNvSpPr>
            <p:nvPr/>
          </p:nvSpPr>
          <p:spPr bwMode="auto">
            <a:xfrm>
              <a:off x="5616177" y="4933951"/>
              <a:ext cx="657231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Preliminary 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Iteration(s)</a:t>
              </a:r>
            </a:p>
          </p:txBody>
        </p:sp>
        <p:sp>
          <p:nvSpPr>
            <p:cNvPr id="423953" name="Rectangle 17"/>
            <p:cNvSpPr>
              <a:spLocks noChangeArrowheads="1"/>
            </p:cNvSpPr>
            <p:nvPr/>
          </p:nvSpPr>
          <p:spPr bwMode="auto">
            <a:xfrm>
              <a:off x="6357714" y="4933951"/>
              <a:ext cx="251672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#1</a:t>
              </a:r>
            </a:p>
          </p:txBody>
        </p:sp>
        <p:sp>
          <p:nvSpPr>
            <p:cNvPr id="423954" name="Freeform 18"/>
            <p:cNvSpPr>
              <a:spLocks/>
            </p:cNvSpPr>
            <p:nvPr/>
          </p:nvSpPr>
          <p:spPr bwMode="auto">
            <a:xfrm>
              <a:off x="5618560" y="4533902"/>
              <a:ext cx="3405188" cy="84535"/>
            </a:xfrm>
            <a:custGeom>
              <a:avLst/>
              <a:gdLst>
                <a:gd name="T0" fmla="*/ 356 w 3169"/>
                <a:gd name="T1" fmla="*/ 5 h 79"/>
                <a:gd name="T2" fmla="*/ 620 w 3169"/>
                <a:gd name="T3" fmla="*/ 72 h 79"/>
                <a:gd name="T4" fmla="*/ 715 w 3169"/>
                <a:gd name="T5" fmla="*/ 54 h 79"/>
                <a:gd name="T6" fmla="*/ 810 w 3169"/>
                <a:gd name="T7" fmla="*/ 38 h 79"/>
                <a:gd name="T8" fmla="*/ 907 w 3169"/>
                <a:gd name="T9" fmla="*/ 23 h 79"/>
                <a:gd name="T10" fmla="*/ 1002 w 3169"/>
                <a:gd name="T11" fmla="*/ 5 h 79"/>
                <a:gd name="T12" fmla="*/ 1053 w 3169"/>
                <a:gd name="T13" fmla="*/ 5 h 79"/>
                <a:gd name="T14" fmla="*/ 1105 w 3169"/>
                <a:gd name="T15" fmla="*/ 0 h 79"/>
                <a:gd name="T16" fmla="*/ 1156 w 3169"/>
                <a:gd name="T17" fmla="*/ 0 h 79"/>
                <a:gd name="T18" fmla="*/ 1207 w 3169"/>
                <a:gd name="T19" fmla="*/ 5 h 79"/>
                <a:gd name="T20" fmla="*/ 1225 w 3169"/>
                <a:gd name="T21" fmla="*/ 13 h 79"/>
                <a:gd name="T22" fmla="*/ 1238 w 3169"/>
                <a:gd name="T23" fmla="*/ 25 h 79"/>
                <a:gd name="T24" fmla="*/ 1248 w 3169"/>
                <a:gd name="T25" fmla="*/ 38 h 79"/>
                <a:gd name="T26" fmla="*/ 1261 w 3169"/>
                <a:gd name="T27" fmla="*/ 51 h 79"/>
                <a:gd name="T28" fmla="*/ 1471 w 3169"/>
                <a:gd name="T29" fmla="*/ 46 h 79"/>
                <a:gd name="T30" fmla="*/ 1687 w 3169"/>
                <a:gd name="T31" fmla="*/ 79 h 79"/>
                <a:gd name="T32" fmla="*/ 1894 w 3169"/>
                <a:gd name="T33" fmla="*/ 33 h 79"/>
                <a:gd name="T34" fmla="*/ 2053 w 3169"/>
                <a:gd name="T35" fmla="*/ 74 h 79"/>
                <a:gd name="T36" fmla="*/ 2092 w 3169"/>
                <a:gd name="T37" fmla="*/ 61 h 79"/>
                <a:gd name="T38" fmla="*/ 2128 w 3169"/>
                <a:gd name="T39" fmla="*/ 49 h 79"/>
                <a:gd name="T40" fmla="*/ 2161 w 3169"/>
                <a:gd name="T41" fmla="*/ 36 h 79"/>
                <a:gd name="T42" fmla="*/ 2194 w 3169"/>
                <a:gd name="T43" fmla="*/ 25 h 79"/>
                <a:gd name="T44" fmla="*/ 2223 w 3169"/>
                <a:gd name="T45" fmla="*/ 20 h 79"/>
                <a:gd name="T46" fmla="*/ 2243 w 3169"/>
                <a:gd name="T47" fmla="*/ 18 h 79"/>
                <a:gd name="T48" fmla="*/ 2261 w 3169"/>
                <a:gd name="T49" fmla="*/ 18 h 79"/>
                <a:gd name="T50" fmla="*/ 2276 w 3169"/>
                <a:gd name="T51" fmla="*/ 20 h 79"/>
                <a:gd name="T52" fmla="*/ 2294 w 3169"/>
                <a:gd name="T53" fmla="*/ 23 h 79"/>
                <a:gd name="T54" fmla="*/ 2310 w 3169"/>
                <a:gd name="T55" fmla="*/ 31 h 79"/>
                <a:gd name="T56" fmla="*/ 2328 w 3169"/>
                <a:gd name="T57" fmla="*/ 38 h 79"/>
                <a:gd name="T58" fmla="*/ 2340 w 3169"/>
                <a:gd name="T59" fmla="*/ 46 h 79"/>
                <a:gd name="T60" fmla="*/ 2805 w 3169"/>
                <a:gd name="T61" fmla="*/ 25 h 79"/>
                <a:gd name="T62" fmla="*/ 2856 w 3169"/>
                <a:gd name="T63" fmla="*/ 23 h 79"/>
                <a:gd name="T64" fmla="*/ 2907 w 3169"/>
                <a:gd name="T65" fmla="*/ 20 h 79"/>
                <a:gd name="T66" fmla="*/ 2956 w 3169"/>
                <a:gd name="T67" fmla="*/ 18 h 79"/>
                <a:gd name="T68" fmla="*/ 2997 w 3169"/>
                <a:gd name="T69" fmla="*/ 20 h 79"/>
                <a:gd name="T70" fmla="*/ 3025 w 3169"/>
                <a:gd name="T71" fmla="*/ 25 h 79"/>
                <a:gd name="T72" fmla="*/ 3046 w 3169"/>
                <a:gd name="T73" fmla="*/ 33 h 79"/>
                <a:gd name="T74" fmla="*/ 3063 w 3169"/>
                <a:gd name="T75" fmla="*/ 43 h 79"/>
                <a:gd name="T76" fmla="*/ 3081 w 3169"/>
                <a:gd name="T77" fmla="*/ 51 h 79"/>
                <a:gd name="T78" fmla="*/ 2840 w 3169"/>
                <a:gd name="T79" fmla="*/ 77 h 79"/>
                <a:gd name="T80" fmla="*/ 0 w 3169"/>
                <a:gd name="T8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69" h="79">
                  <a:moveTo>
                    <a:pt x="0" y="79"/>
                  </a:moveTo>
                  <a:lnTo>
                    <a:pt x="356" y="5"/>
                  </a:lnTo>
                  <a:lnTo>
                    <a:pt x="538" y="20"/>
                  </a:lnTo>
                  <a:lnTo>
                    <a:pt x="620" y="72"/>
                  </a:lnTo>
                  <a:lnTo>
                    <a:pt x="666" y="61"/>
                  </a:lnTo>
                  <a:lnTo>
                    <a:pt x="715" y="54"/>
                  </a:lnTo>
                  <a:lnTo>
                    <a:pt x="764" y="46"/>
                  </a:lnTo>
                  <a:lnTo>
                    <a:pt x="810" y="38"/>
                  </a:lnTo>
                  <a:lnTo>
                    <a:pt x="859" y="31"/>
                  </a:lnTo>
                  <a:lnTo>
                    <a:pt x="907" y="23"/>
                  </a:lnTo>
                  <a:lnTo>
                    <a:pt x="954" y="15"/>
                  </a:lnTo>
                  <a:lnTo>
                    <a:pt x="1002" y="5"/>
                  </a:lnTo>
                  <a:lnTo>
                    <a:pt x="1028" y="5"/>
                  </a:lnTo>
                  <a:lnTo>
                    <a:pt x="1053" y="5"/>
                  </a:lnTo>
                  <a:lnTo>
                    <a:pt x="1079" y="2"/>
                  </a:lnTo>
                  <a:lnTo>
                    <a:pt x="1105" y="0"/>
                  </a:lnTo>
                  <a:lnTo>
                    <a:pt x="1130" y="0"/>
                  </a:lnTo>
                  <a:lnTo>
                    <a:pt x="1156" y="0"/>
                  </a:lnTo>
                  <a:lnTo>
                    <a:pt x="1182" y="2"/>
                  </a:lnTo>
                  <a:lnTo>
                    <a:pt x="1207" y="5"/>
                  </a:lnTo>
                  <a:lnTo>
                    <a:pt x="1218" y="10"/>
                  </a:lnTo>
                  <a:lnTo>
                    <a:pt x="1225" y="13"/>
                  </a:lnTo>
                  <a:lnTo>
                    <a:pt x="1233" y="20"/>
                  </a:lnTo>
                  <a:lnTo>
                    <a:pt x="1238" y="25"/>
                  </a:lnTo>
                  <a:lnTo>
                    <a:pt x="1243" y="33"/>
                  </a:lnTo>
                  <a:lnTo>
                    <a:pt x="1248" y="38"/>
                  </a:lnTo>
                  <a:lnTo>
                    <a:pt x="1253" y="46"/>
                  </a:lnTo>
                  <a:lnTo>
                    <a:pt x="1261" y="51"/>
                  </a:lnTo>
                  <a:lnTo>
                    <a:pt x="1300" y="79"/>
                  </a:lnTo>
                  <a:lnTo>
                    <a:pt x="1471" y="46"/>
                  </a:lnTo>
                  <a:lnTo>
                    <a:pt x="1564" y="38"/>
                  </a:lnTo>
                  <a:lnTo>
                    <a:pt x="1687" y="79"/>
                  </a:lnTo>
                  <a:lnTo>
                    <a:pt x="1807" y="51"/>
                  </a:lnTo>
                  <a:lnTo>
                    <a:pt x="1894" y="33"/>
                  </a:lnTo>
                  <a:lnTo>
                    <a:pt x="1964" y="43"/>
                  </a:lnTo>
                  <a:lnTo>
                    <a:pt x="2053" y="74"/>
                  </a:lnTo>
                  <a:lnTo>
                    <a:pt x="2074" y="69"/>
                  </a:lnTo>
                  <a:lnTo>
                    <a:pt x="2092" y="61"/>
                  </a:lnTo>
                  <a:lnTo>
                    <a:pt x="2112" y="54"/>
                  </a:lnTo>
                  <a:lnTo>
                    <a:pt x="2128" y="49"/>
                  </a:lnTo>
                  <a:lnTo>
                    <a:pt x="2146" y="41"/>
                  </a:lnTo>
                  <a:lnTo>
                    <a:pt x="2161" y="36"/>
                  </a:lnTo>
                  <a:lnTo>
                    <a:pt x="2179" y="31"/>
                  </a:lnTo>
                  <a:lnTo>
                    <a:pt x="2194" y="25"/>
                  </a:lnTo>
                  <a:lnTo>
                    <a:pt x="2210" y="23"/>
                  </a:lnTo>
                  <a:lnTo>
                    <a:pt x="2223" y="20"/>
                  </a:lnTo>
                  <a:lnTo>
                    <a:pt x="2233" y="18"/>
                  </a:lnTo>
                  <a:lnTo>
                    <a:pt x="2243" y="18"/>
                  </a:lnTo>
                  <a:lnTo>
                    <a:pt x="2253" y="18"/>
                  </a:lnTo>
                  <a:lnTo>
                    <a:pt x="2261" y="18"/>
                  </a:lnTo>
                  <a:lnTo>
                    <a:pt x="2269" y="18"/>
                  </a:lnTo>
                  <a:lnTo>
                    <a:pt x="2276" y="20"/>
                  </a:lnTo>
                  <a:lnTo>
                    <a:pt x="2284" y="20"/>
                  </a:lnTo>
                  <a:lnTo>
                    <a:pt x="2294" y="23"/>
                  </a:lnTo>
                  <a:lnTo>
                    <a:pt x="2302" y="25"/>
                  </a:lnTo>
                  <a:lnTo>
                    <a:pt x="2310" y="31"/>
                  </a:lnTo>
                  <a:lnTo>
                    <a:pt x="2320" y="33"/>
                  </a:lnTo>
                  <a:lnTo>
                    <a:pt x="2328" y="38"/>
                  </a:lnTo>
                  <a:lnTo>
                    <a:pt x="2333" y="41"/>
                  </a:lnTo>
                  <a:lnTo>
                    <a:pt x="2340" y="46"/>
                  </a:lnTo>
                  <a:lnTo>
                    <a:pt x="2392" y="77"/>
                  </a:lnTo>
                  <a:lnTo>
                    <a:pt x="2805" y="25"/>
                  </a:lnTo>
                  <a:lnTo>
                    <a:pt x="2830" y="25"/>
                  </a:lnTo>
                  <a:lnTo>
                    <a:pt x="2856" y="23"/>
                  </a:lnTo>
                  <a:lnTo>
                    <a:pt x="2881" y="20"/>
                  </a:lnTo>
                  <a:lnTo>
                    <a:pt x="2907" y="20"/>
                  </a:lnTo>
                  <a:lnTo>
                    <a:pt x="2933" y="18"/>
                  </a:lnTo>
                  <a:lnTo>
                    <a:pt x="2956" y="18"/>
                  </a:lnTo>
                  <a:lnTo>
                    <a:pt x="2976" y="18"/>
                  </a:lnTo>
                  <a:lnTo>
                    <a:pt x="2997" y="20"/>
                  </a:lnTo>
                  <a:lnTo>
                    <a:pt x="3012" y="20"/>
                  </a:lnTo>
                  <a:lnTo>
                    <a:pt x="3025" y="25"/>
                  </a:lnTo>
                  <a:lnTo>
                    <a:pt x="3035" y="28"/>
                  </a:lnTo>
                  <a:lnTo>
                    <a:pt x="3046" y="33"/>
                  </a:lnTo>
                  <a:lnTo>
                    <a:pt x="3056" y="38"/>
                  </a:lnTo>
                  <a:lnTo>
                    <a:pt x="3063" y="43"/>
                  </a:lnTo>
                  <a:lnTo>
                    <a:pt x="3071" y="49"/>
                  </a:lnTo>
                  <a:lnTo>
                    <a:pt x="3081" y="51"/>
                  </a:lnTo>
                  <a:lnTo>
                    <a:pt x="3169" y="79"/>
                  </a:lnTo>
                  <a:lnTo>
                    <a:pt x="2840" y="77"/>
                  </a:lnTo>
                  <a:lnTo>
                    <a:pt x="1546" y="7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55" name="Freeform 19"/>
            <p:cNvSpPr>
              <a:spLocks/>
            </p:cNvSpPr>
            <p:nvPr/>
          </p:nvSpPr>
          <p:spPr bwMode="auto">
            <a:xfrm>
              <a:off x="5635231" y="4785122"/>
              <a:ext cx="3369469" cy="84534"/>
            </a:xfrm>
            <a:custGeom>
              <a:avLst/>
              <a:gdLst>
                <a:gd name="T0" fmla="*/ 185 w 3136"/>
                <a:gd name="T1" fmla="*/ 10 h 79"/>
                <a:gd name="T2" fmla="*/ 239 w 3136"/>
                <a:gd name="T3" fmla="*/ 0 h 79"/>
                <a:gd name="T4" fmla="*/ 282 w 3136"/>
                <a:gd name="T5" fmla="*/ 7 h 79"/>
                <a:gd name="T6" fmla="*/ 328 w 3136"/>
                <a:gd name="T7" fmla="*/ 13 h 79"/>
                <a:gd name="T8" fmla="*/ 382 w 3136"/>
                <a:gd name="T9" fmla="*/ 25 h 79"/>
                <a:gd name="T10" fmla="*/ 431 w 3136"/>
                <a:gd name="T11" fmla="*/ 33 h 79"/>
                <a:gd name="T12" fmla="*/ 587 w 3136"/>
                <a:gd name="T13" fmla="*/ 56 h 79"/>
                <a:gd name="T14" fmla="*/ 623 w 3136"/>
                <a:gd name="T15" fmla="*/ 56 h 79"/>
                <a:gd name="T16" fmla="*/ 649 w 3136"/>
                <a:gd name="T17" fmla="*/ 56 h 79"/>
                <a:gd name="T18" fmla="*/ 700 w 3136"/>
                <a:gd name="T19" fmla="*/ 59 h 79"/>
                <a:gd name="T20" fmla="*/ 741 w 3136"/>
                <a:gd name="T21" fmla="*/ 61 h 79"/>
                <a:gd name="T22" fmla="*/ 774 w 3136"/>
                <a:gd name="T23" fmla="*/ 64 h 79"/>
                <a:gd name="T24" fmla="*/ 803 w 3136"/>
                <a:gd name="T25" fmla="*/ 66 h 79"/>
                <a:gd name="T26" fmla="*/ 862 w 3136"/>
                <a:gd name="T27" fmla="*/ 66 h 79"/>
                <a:gd name="T28" fmla="*/ 923 w 3136"/>
                <a:gd name="T29" fmla="*/ 66 h 79"/>
                <a:gd name="T30" fmla="*/ 951 w 3136"/>
                <a:gd name="T31" fmla="*/ 66 h 79"/>
                <a:gd name="T32" fmla="*/ 1000 w 3136"/>
                <a:gd name="T33" fmla="*/ 72 h 79"/>
                <a:gd name="T34" fmla="*/ 1056 w 3136"/>
                <a:gd name="T35" fmla="*/ 72 h 79"/>
                <a:gd name="T36" fmla="*/ 1118 w 3136"/>
                <a:gd name="T37" fmla="*/ 72 h 79"/>
                <a:gd name="T38" fmla="*/ 1162 w 3136"/>
                <a:gd name="T39" fmla="*/ 72 h 79"/>
                <a:gd name="T40" fmla="*/ 1221 w 3136"/>
                <a:gd name="T41" fmla="*/ 72 h 79"/>
                <a:gd name="T42" fmla="*/ 1244 w 3136"/>
                <a:gd name="T43" fmla="*/ 77 h 79"/>
                <a:gd name="T44" fmla="*/ 1264 w 3136"/>
                <a:gd name="T45" fmla="*/ 77 h 79"/>
                <a:gd name="T46" fmla="*/ 1326 w 3136"/>
                <a:gd name="T47" fmla="*/ 77 h 79"/>
                <a:gd name="T48" fmla="*/ 1385 w 3136"/>
                <a:gd name="T49" fmla="*/ 72 h 79"/>
                <a:gd name="T50" fmla="*/ 1426 w 3136"/>
                <a:gd name="T51" fmla="*/ 74 h 79"/>
                <a:gd name="T52" fmla="*/ 1556 w 3136"/>
                <a:gd name="T53" fmla="*/ 79 h 79"/>
                <a:gd name="T54" fmla="*/ 1687 w 3136"/>
                <a:gd name="T55" fmla="*/ 74 h 79"/>
                <a:gd name="T56" fmla="*/ 1700 w 3136"/>
                <a:gd name="T57" fmla="*/ 77 h 79"/>
                <a:gd name="T58" fmla="*/ 1731 w 3136"/>
                <a:gd name="T59" fmla="*/ 74 h 79"/>
                <a:gd name="T60" fmla="*/ 1764 w 3136"/>
                <a:gd name="T61" fmla="*/ 74 h 79"/>
                <a:gd name="T62" fmla="*/ 1836 w 3136"/>
                <a:gd name="T63" fmla="*/ 74 h 79"/>
                <a:gd name="T64" fmla="*/ 1908 w 3136"/>
                <a:gd name="T65" fmla="*/ 77 h 79"/>
                <a:gd name="T66" fmla="*/ 1967 w 3136"/>
                <a:gd name="T67" fmla="*/ 77 h 79"/>
                <a:gd name="T68" fmla="*/ 2043 w 3136"/>
                <a:gd name="T69" fmla="*/ 77 h 79"/>
                <a:gd name="T70" fmla="*/ 2115 w 3136"/>
                <a:gd name="T71" fmla="*/ 74 h 79"/>
                <a:gd name="T72" fmla="*/ 2164 w 3136"/>
                <a:gd name="T73" fmla="*/ 77 h 79"/>
                <a:gd name="T74" fmla="*/ 2215 w 3136"/>
                <a:gd name="T75" fmla="*/ 77 h 79"/>
                <a:gd name="T76" fmla="*/ 2264 w 3136"/>
                <a:gd name="T77" fmla="*/ 77 h 79"/>
                <a:gd name="T78" fmla="*/ 2259 w 3136"/>
                <a:gd name="T79" fmla="*/ 77 h 79"/>
                <a:gd name="T80" fmla="*/ 2392 w 3136"/>
                <a:gd name="T81" fmla="*/ 77 h 79"/>
                <a:gd name="T82" fmla="*/ 2713 w 3136"/>
                <a:gd name="T83" fmla="*/ 77 h 79"/>
                <a:gd name="T84" fmla="*/ 2884 w 3136"/>
                <a:gd name="T85" fmla="*/ 77 h 79"/>
                <a:gd name="T86" fmla="*/ 2982 w 3136"/>
                <a:gd name="T87" fmla="*/ 77 h 79"/>
                <a:gd name="T88" fmla="*/ 3056 w 3136"/>
                <a:gd name="T89" fmla="*/ 79 h 79"/>
                <a:gd name="T90" fmla="*/ 3079 w 3136"/>
                <a:gd name="T91" fmla="*/ 74 h 79"/>
                <a:gd name="T92" fmla="*/ 3102 w 3136"/>
                <a:gd name="T93" fmla="*/ 74 h 79"/>
                <a:gd name="T94" fmla="*/ 3133 w 3136"/>
                <a:gd name="T95" fmla="*/ 77 h 79"/>
                <a:gd name="T96" fmla="*/ 3007 w 3136"/>
                <a:gd name="T97" fmla="*/ 77 h 79"/>
                <a:gd name="T98" fmla="*/ 2928 w 3136"/>
                <a:gd name="T99" fmla="*/ 77 h 79"/>
                <a:gd name="T100" fmla="*/ 2838 w 3136"/>
                <a:gd name="T101" fmla="*/ 77 h 79"/>
                <a:gd name="T102" fmla="*/ 2748 w 3136"/>
                <a:gd name="T103" fmla="*/ 77 h 79"/>
                <a:gd name="T104" fmla="*/ 2400 w 3136"/>
                <a:gd name="T105" fmla="*/ 77 h 79"/>
                <a:gd name="T106" fmla="*/ 1920 w 3136"/>
                <a:gd name="T107" fmla="*/ 77 h 79"/>
                <a:gd name="T108" fmla="*/ 1462 w 3136"/>
                <a:gd name="T109" fmla="*/ 77 h 79"/>
                <a:gd name="T110" fmla="*/ 1180 w 3136"/>
                <a:gd name="T111" fmla="*/ 77 h 79"/>
                <a:gd name="T112" fmla="*/ 992 w 3136"/>
                <a:gd name="T113" fmla="*/ 77 h 79"/>
                <a:gd name="T114" fmla="*/ 928 w 3136"/>
                <a:gd name="T115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36" h="79">
                  <a:moveTo>
                    <a:pt x="0" y="77"/>
                  </a:moveTo>
                  <a:lnTo>
                    <a:pt x="151" y="15"/>
                  </a:lnTo>
                  <a:lnTo>
                    <a:pt x="162" y="13"/>
                  </a:lnTo>
                  <a:lnTo>
                    <a:pt x="172" y="10"/>
                  </a:lnTo>
                  <a:lnTo>
                    <a:pt x="185" y="10"/>
                  </a:lnTo>
                  <a:lnTo>
                    <a:pt x="195" y="7"/>
                  </a:lnTo>
                  <a:lnTo>
                    <a:pt x="208" y="5"/>
                  </a:lnTo>
                  <a:lnTo>
                    <a:pt x="218" y="2"/>
                  </a:lnTo>
                  <a:lnTo>
                    <a:pt x="228" y="2"/>
                  </a:lnTo>
                  <a:lnTo>
                    <a:pt x="239" y="0"/>
                  </a:lnTo>
                  <a:lnTo>
                    <a:pt x="249" y="0"/>
                  </a:lnTo>
                  <a:lnTo>
                    <a:pt x="257" y="2"/>
                  </a:lnTo>
                  <a:lnTo>
                    <a:pt x="267" y="2"/>
                  </a:lnTo>
                  <a:lnTo>
                    <a:pt x="275" y="5"/>
                  </a:lnTo>
                  <a:lnTo>
                    <a:pt x="282" y="7"/>
                  </a:lnTo>
                  <a:lnTo>
                    <a:pt x="292" y="10"/>
                  </a:lnTo>
                  <a:lnTo>
                    <a:pt x="300" y="10"/>
                  </a:lnTo>
                  <a:lnTo>
                    <a:pt x="310" y="10"/>
                  </a:lnTo>
                  <a:lnTo>
                    <a:pt x="321" y="10"/>
                  </a:lnTo>
                  <a:lnTo>
                    <a:pt x="328" y="13"/>
                  </a:lnTo>
                  <a:lnTo>
                    <a:pt x="341" y="15"/>
                  </a:lnTo>
                  <a:lnTo>
                    <a:pt x="351" y="18"/>
                  </a:lnTo>
                  <a:lnTo>
                    <a:pt x="362" y="20"/>
                  </a:lnTo>
                  <a:lnTo>
                    <a:pt x="372" y="23"/>
                  </a:lnTo>
                  <a:lnTo>
                    <a:pt x="382" y="25"/>
                  </a:lnTo>
                  <a:lnTo>
                    <a:pt x="392" y="25"/>
                  </a:lnTo>
                  <a:lnTo>
                    <a:pt x="403" y="28"/>
                  </a:lnTo>
                  <a:lnTo>
                    <a:pt x="413" y="28"/>
                  </a:lnTo>
                  <a:lnTo>
                    <a:pt x="421" y="31"/>
                  </a:lnTo>
                  <a:lnTo>
                    <a:pt x="431" y="33"/>
                  </a:lnTo>
                  <a:lnTo>
                    <a:pt x="441" y="36"/>
                  </a:lnTo>
                  <a:lnTo>
                    <a:pt x="451" y="38"/>
                  </a:lnTo>
                  <a:lnTo>
                    <a:pt x="462" y="38"/>
                  </a:lnTo>
                  <a:lnTo>
                    <a:pt x="474" y="41"/>
                  </a:lnTo>
                  <a:lnTo>
                    <a:pt x="587" y="56"/>
                  </a:lnTo>
                  <a:lnTo>
                    <a:pt x="605" y="56"/>
                  </a:lnTo>
                  <a:lnTo>
                    <a:pt x="615" y="56"/>
                  </a:lnTo>
                  <a:lnTo>
                    <a:pt x="621" y="56"/>
                  </a:lnTo>
                  <a:lnTo>
                    <a:pt x="623" y="56"/>
                  </a:lnTo>
                  <a:lnTo>
                    <a:pt x="623" y="56"/>
                  </a:lnTo>
                  <a:lnTo>
                    <a:pt x="623" y="56"/>
                  </a:lnTo>
                  <a:lnTo>
                    <a:pt x="623" y="56"/>
                  </a:lnTo>
                  <a:lnTo>
                    <a:pt x="631" y="56"/>
                  </a:lnTo>
                  <a:lnTo>
                    <a:pt x="639" y="56"/>
                  </a:lnTo>
                  <a:lnTo>
                    <a:pt x="649" y="56"/>
                  </a:lnTo>
                  <a:lnTo>
                    <a:pt x="659" y="56"/>
                  </a:lnTo>
                  <a:lnTo>
                    <a:pt x="669" y="56"/>
                  </a:lnTo>
                  <a:lnTo>
                    <a:pt x="680" y="56"/>
                  </a:lnTo>
                  <a:lnTo>
                    <a:pt x="690" y="56"/>
                  </a:lnTo>
                  <a:lnTo>
                    <a:pt x="700" y="59"/>
                  </a:lnTo>
                  <a:lnTo>
                    <a:pt x="708" y="59"/>
                  </a:lnTo>
                  <a:lnTo>
                    <a:pt x="718" y="59"/>
                  </a:lnTo>
                  <a:lnTo>
                    <a:pt x="726" y="61"/>
                  </a:lnTo>
                  <a:lnTo>
                    <a:pt x="733" y="61"/>
                  </a:lnTo>
                  <a:lnTo>
                    <a:pt x="741" y="61"/>
                  </a:lnTo>
                  <a:lnTo>
                    <a:pt x="749" y="61"/>
                  </a:lnTo>
                  <a:lnTo>
                    <a:pt x="756" y="61"/>
                  </a:lnTo>
                  <a:lnTo>
                    <a:pt x="764" y="61"/>
                  </a:lnTo>
                  <a:lnTo>
                    <a:pt x="772" y="61"/>
                  </a:lnTo>
                  <a:lnTo>
                    <a:pt x="774" y="64"/>
                  </a:lnTo>
                  <a:lnTo>
                    <a:pt x="780" y="64"/>
                  </a:lnTo>
                  <a:lnTo>
                    <a:pt x="785" y="66"/>
                  </a:lnTo>
                  <a:lnTo>
                    <a:pt x="790" y="66"/>
                  </a:lnTo>
                  <a:lnTo>
                    <a:pt x="795" y="66"/>
                  </a:lnTo>
                  <a:lnTo>
                    <a:pt x="803" y="66"/>
                  </a:lnTo>
                  <a:lnTo>
                    <a:pt x="810" y="66"/>
                  </a:lnTo>
                  <a:lnTo>
                    <a:pt x="821" y="66"/>
                  </a:lnTo>
                  <a:lnTo>
                    <a:pt x="833" y="66"/>
                  </a:lnTo>
                  <a:lnTo>
                    <a:pt x="846" y="66"/>
                  </a:lnTo>
                  <a:lnTo>
                    <a:pt x="862" y="66"/>
                  </a:lnTo>
                  <a:lnTo>
                    <a:pt x="874" y="64"/>
                  </a:lnTo>
                  <a:lnTo>
                    <a:pt x="890" y="64"/>
                  </a:lnTo>
                  <a:lnTo>
                    <a:pt x="903" y="66"/>
                  </a:lnTo>
                  <a:lnTo>
                    <a:pt x="913" y="66"/>
                  </a:lnTo>
                  <a:lnTo>
                    <a:pt x="923" y="66"/>
                  </a:lnTo>
                  <a:lnTo>
                    <a:pt x="931" y="66"/>
                  </a:lnTo>
                  <a:lnTo>
                    <a:pt x="936" y="66"/>
                  </a:lnTo>
                  <a:lnTo>
                    <a:pt x="941" y="66"/>
                  </a:lnTo>
                  <a:lnTo>
                    <a:pt x="946" y="66"/>
                  </a:lnTo>
                  <a:lnTo>
                    <a:pt x="951" y="66"/>
                  </a:lnTo>
                  <a:lnTo>
                    <a:pt x="959" y="66"/>
                  </a:lnTo>
                  <a:lnTo>
                    <a:pt x="967" y="66"/>
                  </a:lnTo>
                  <a:lnTo>
                    <a:pt x="974" y="69"/>
                  </a:lnTo>
                  <a:lnTo>
                    <a:pt x="987" y="69"/>
                  </a:lnTo>
                  <a:lnTo>
                    <a:pt x="1000" y="72"/>
                  </a:lnTo>
                  <a:lnTo>
                    <a:pt x="1010" y="72"/>
                  </a:lnTo>
                  <a:lnTo>
                    <a:pt x="1023" y="72"/>
                  </a:lnTo>
                  <a:lnTo>
                    <a:pt x="1033" y="72"/>
                  </a:lnTo>
                  <a:lnTo>
                    <a:pt x="1046" y="72"/>
                  </a:lnTo>
                  <a:lnTo>
                    <a:pt x="1056" y="72"/>
                  </a:lnTo>
                  <a:lnTo>
                    <a:pt x="1067" y="72"/>
                  </a:lnTo>
                  <a:lnTo>
                    <a:pt x="1085" y="72"/>
                  </a:lnTo>
                  <a:lnTo>
                    <a:pt x="1097" y="72"/>
                  </a:lnTo>
                  <a:lnTo>
                    <a:pt x="1108" y="72"/>
                  </a:lnTo>
                  <a:lnTo>
                    <a:pt x="1118" y="72"/>
                  </a:lnTo>
                  <a:lnTo>
                    <a:pt x="1123" y="72"/>
                  </a:lnTo>
                  <a:lnTo>
                    <a:pt x="1131" y="72"/>
                  </a:lnTo>
                  <a:lnTo>
                    <a:pt x="1138" y="72"/>
                  </a:lnTo>
                  <a:lnTo>
                    <a:pt x="1149" y="72"/>
                  </a:lnTo>
                  <a:lnTo>
                    <a:pt x="1162" y="72"/>
                  </a:lnTo>
                  <a:lnTo>
                    <a:pt x="1172" y="72"/>
                  </a:lnTo>
                  <a:lnTo>
                    <a:pt x="1185" y="72"/>
                  </a:lnTo>
                  <a:lnTo>
                    <a:pt x="1197" y="72"/>
                  </a:lnTo>
                  <a:lnTo>
                    <a:pt x="1210" y="72"/>
                  </a:lnTo>
                  <a:lnTo>
                    <a:pt x="1221" y="72"/>
                  </a:lnTo>
                  <a:lnTo>
                    <a:pt x="1228" y="72"/>
                  </a:lnTo>
                  <a:lnTo>
                    <a:pt x="1236" y="72"/>
                  </a:lnTo>
                  <a:lnTo>
                    <a:pt x="1238" y="74"/>
                  </a:lnTo>
                  <a:lnTo>
                    <a:pt x="1241" y="74"/>
                  </a:lnTo>
                  <a:lnTo>
                    <a:pt x="1244" y="77"/>
                  </a:lnTo>
                  <a:lnTo>
                    <a:pt x="1246" y="77"/>
                  </a:lnTo>
                  <a:lnTo>
                    <a:pt x="1249" y="79"/>
                  </a:lnTo>
                  <a:lnTo>
                    <a:pt x="1251" y="79"/>
                  </a:lnTo>
                  <a:lnTo>
                    <a:pt x="1256" y="79"/>
                  </a:lnTo>
                  <a:lnTo>
                    <a:pt x="1264" y="77"/>
                  </a:lnTo>
                  <a:lnTo>
                    <a:pt x="1274" y="74"/>
                  </a:lnTo>
                  <a:lnTo>
                    <a:pt x="1285" y="74"/>
                  </a:lnTo>
                  <a:lnTo>
                    <a:pt x="1297" y="74"/>
                  </a:lnTo>
                  <a:lnTo>
                    <a:pt x="1310" y="74"/>
                  </a:lnTo>
                  <a:lnTo>
                    <a:pt x="1326" y="77"/>
                  </a:lnTo>
                  <a:lnTo>
                    <a:pt x="1338" y="77"/>
                  </a:lnTo>
                  <a:lnTo>
                    <a:pt x="1354" y="77"/>
                  </a:lnTo>
                  <a:lnTo>
                    <a:pt x="1364" y="74"/>
                  </a:lnTo>
                  <a:lnTo>
                    <a:pt x="1374" y="74"/>
                  </a:lnTo>
                  <a:lnTo>
                    <a:pt x="1385" y="72"/>
                  </a:lnTo>
                  <a:lnTo>
                    <a:pt x="1390" y="72"/>
                  </a:lnTo>
                  <a:lnTo>
                    <a:pt x="1397" y="72"/>
                  </a:lnTo>
                  <a:lnTo>
                    <a:pt x="1405" y="72"/>
                  </a:lnTo>
                  <a:lnTo>
                    <a:pt x="1413" y="74"/>
                  </a:lnTo>
                  <a:lnTo>
                    <a:pt x="1426" y="74"/>
                  </a:lnTo>
                  <a:lnTo>
                    <a:pt x="1438" y="77"/>
                  </a:lnTo>
                  <a:lnTo>
                    <a:pt x="1459" y="77"/>
                  </a:lnTo>
                  <a:lnTo>
                    <a:pt x="1487" y="79"/>
                  </a:lnTo>
                  <a:lnTo>
                    <a:pt x="1520" y="79"/>
                  </a:lnTo>
                  <a:lnTo>
                    <a:pt x="1556" y="79"/>
                  </a:lnTo>
                  <a:lnTo>
                    <a:pt x="1592" y="79"/>
                  </a:lnTo>
                  <a:lnTo>
                    <a:pt x="1626" y="77"/>
                  </a:lnTo>
                  <a:lnTo>
                    <a:pt x="1654" y="77"/>
                  </a:lnTo>
                  <a:lnTo>
                    <a:pt x="1674" y="74"/>
                  </a:lnTo>
                  <a:lnTo>
                    <a:pt x="1687" y="74"/>
                  </a:lnTo>
                  <a:lnTo>
                    <a:pt x="1695" y="74"/>
                  </a:lnTo>
                  <a:lnTo>
                    <a:pt x="1697" y="74"/>
                  </a:lnTo>
                  <a:lnTo>
                    <a:pt x="1700" y="74"/>
                  </a:lnTo>
                  <a:lnTo>
                    <a:pt x="1700" y="77"/>
                  </a:lnTo>
                  <a:lnTo>
                    <a:pt x="1700" y="77"/>
                  </a:lnTo>
                  <a:lnTo>
                    <a:pt x="1705" y="77"/>
                  </a:lnTo>
                  <a:lnTo>
                    <a:pt x="1713" y="77"/>
                  </a:lnTo>
                  <a:lnTo>
                    <a:pt x="1720" y="74"/>
                  </a:lnTo>
                  <a:lnTo>
                    <a:pt x="1726" y="74"/>
                  </a:lnTo>
                  <a:lnTo>
                    <a:pt x="1731" y="74"/>
                  </a:lnTo>
                  <a:lnTo>
                    <a:pt x="1736" y="74"/>
                  </a:lnTo>
                  <a:lnTo>
                    <a:pt x="1738" y="74"/>
                  </a:lnTo>
                  <a:lnTo>
                    <a:pt x="1746" y="74"/>
                  </a:lnTo>
                  <a:lnTo>
                    <a:pt x="1754" y="74"/>
                  </a:lnTo>
                  <a:lnTo>
                    <a:pt x="1764" y="74"/>
                  </a:lnTo>
                  <a:lnTo>
                    <a:pt x="1777" y="74"/>
                  </a:lnTo>
                  <a:lnTo>
                    <a:pt x="1790" y="77"/>
                  </a:lnTo>
                  <a:lnTo>
                    <a:pt x="1805" y="77"/>
                  </a:lnTo>
                  <a:lnTo>
                    <a:pt x="1820" y="77"/>
                  </a:lnTo>
                  <a:lnTo>
                    <a:pt x="1836" y="74"/>
                  </a:lnTo>
                  <a:lnTo>
                    <a:pt x="1851" y="74"/>
                  </a:lnTo>
                  <a:lnTo>
                    <a:pt x="1867" y="77"/>
                  </a:lnTo>
                  <a:lnTo>
                    <a:pt x="1882" y="77"/>
                  </a:lnTo>
                  <a:lnTo>
                    <a:pt x="1895" y="77"/>
                  </a:lnTo>
                  <a:lnTo>
                    <a:pt x="1908" y="77"/>
                  </a:lnTo>
                  <a:lnTo>
                    <a:pt x="1918" y="77"/>
                  </a:lnTo>
                  <a:lnTo>
                    <a:pt x="1931" y="77"/>
                  </a:lnTo>
                  <a:lnTo>
                    <a:pt x="1941" y="77"/>
                  </a:lnTo>
                  <a:lnTo>
                    <a:pt x="1954" y="77"/>
                  </a:lnTo>
                  <a:lnTo>
                    <a:pt x="1967" y="77"/>
                  </a:lnTo>
                  <a:lnTo>
                    <a:pt x="1979" y="77"/>
                  </a:lnTo>
                  <a:lnTo>
                    <a:pt x="1995" y="77"/>
                  </a:lnTo>
                  <a:lnTo>
                    <a:pt x="2010" y="77"/>
                  </a:lnTo>
                  <a:lnTo>
                    <a:pt x="2026" y="77"/>
                  </a:lnTo>
                  <a:lnTo>
                    <a:pt x="2043" y="77"/>
                  </a:lnTo>
                  <a:lnTo>
                    <a:pt x="2059" y="77"/>
                  </a:lnTo>
                  <a:lnTo>
                    <a:pt x="2074" y="77"/>
                  </a:lnTo>
                  <a:lnTo>
                    <a:pt x="2090" y="77"/>
                  </a:lnTo>
                  <a:lnTo>
                    <a:pt x="2102" y="74"/>
                  </a:lnTo>
                  <a:lnTo>
                    <a:pt x="2115" y="74"/>
                  </a:lnTo>
                  <a:lnTo>
                    <a:pt x="2126" y="74"/>
                  </a:lnTo>
                  <a:lnTo>
                    <a:pt x="2136" y="74"/>
                  </a:lnTo>
                  <a:lnTo>
                    <a:pt x="2146" y="74"/>
                  </a:lnTo>
                  <a:lnTo>
                    <a:pt x="2156" y="74"/>
                  </a:lnTo>
                  <a:lnTo>
                    <a:pt x="2164" y="77"/>
                  </a:lnTo>
                  <a:lnTo>
                    <a:pt x="2174" y="77"/>
                  </a:lnTo>
                  <a:lnTo>
                    <a:pt x="2184" y="77"/>
                  </a:lnTo>
                  <a:lnTo>
                    <a:pt x="2195" y="77"/>
                  </a:lnTo>
                  <a:lnTo>
                    <a:pt x="2205" y="77"/>
                  </a:lnTo>
                  <a:lnTo>
                    <a:pt x="2215" y="77"/>
                  </a:lnTo>
                  <a:lnTo>
                    <a:pt x="2225" y="77"/>
                  </a:lnTo>
                  <a:lnTo>
                    <a:pt x="2236" y="77"/>
                  </a:lnTo>
                  <a:lnTo>
                    <a:pt x="2246" y="77"/>
                  </a:lnTo>
                  <a:lnTo>
                    <a:pt x="2254" y="77"/>
                  </a:lnTo>
                  <a:lnTo>
                    <a:pt x="2264" y="77"/>
                  </a:lnTo>
                  <a:lnTo>
                    <a:pt x="2267" y="77"/>
                  </a:lnTo>
                  <a:lnTo>
                    <a:pt x="2267" y="77"/>
                  </a:lnTo>
                  <a:lnTo>
                    <a:pt x="2261" y="77"/>
                  </a:lnTo>
                  <a:lnTo>
                    <a:pt x="2259" y="77"/>
                  </a:lnTo>
                  <a:lnTo>
                    <a:pt x="2259" y="77"/>
                  </a:lnTo>
                  <a:lnTo>
                    <a:pt x="2264" y="74"/>
                  </a:lnTo>
                  <a:lnTo>
                    <a:pt x="2277" y="74"/>
                  </a:lnTo>
                  <a:lnTo>
                    <a:pt x="2300" y="74"/>
                  </a:lnTo>
                  <a:lnTo>
                    <a:pt x="2341" y="74"/>
                  </a:lnTo>
                  <a:lnTo>
                    <a:pt x="2392" y="77"/>
                  </a:lnTo>
                  <a:lnTo>
                    <a:pt x="2454" y="77"/>
                  </a:lnTo>
                  <a:lnTo>
                    <a:pt x="2520" y="77"/>
                  </a:lnTo>
                  <a:lnTo>
                    <a:pt x="2587" y="77"/>
                  </a:lnTo>
                  <a:lnTo>
                    <a:pt x="2654" y="77"/>
                  </a:lnTo>
                  <a:lnTo>
                    <a:pt x="2713" y="77"/>
                  </a:lnTo>
                  <a:lnTo>
                    <a:pt x="2759" y="77"/>
                  </a:lnTo>
                  <a:lnTo>
                    <a:pt x="2797" y="77"/>
                  </a:lnTo>
                  <a:lnTo>
                    <a:pt x="2831" y="77"/>
                  </a:lnTo>
                  <a:lnTo>
                    <a:pt x="2859" y="77"/>
                  </a:lnTo>
                  <a:lnTo>
                    <a:pt x="2884" y="77"/>
                  </a:lnTo>
                  <a:lnTo>
                    <a:pt x="2907" y="77"/>
                  </a:lnTo>
                  <a:lnTo>
                    <a:pt x="2925" y="77"/>
                  </a:lnTo>
                  <a:lnTo>
                    <a:pt x="2943" y="77"/>
                  </a:lnTo>
                  <a:lnTo>
                    <a:pt x="2964" y="77"/>
                  </a:lnTo>
                  <a:lnTo>
                    <a:pt x="2982" y="77"/>
                  </a:lnTo>
                  <a:lnTo>
                    <a:pt x="3002" y="79"/>
                  </a:lnTo>
                  <a:lnTo>
                    <a:pt x="3018" y="79"/>
                  </a:lnTo>
                  <a:lnTo>
                    <a:pt x="3033" y="79"/>
                  </a:lnTo>
                  <a:lnTo>
                    <a:pt x="3046" y="79"/>
                  </a:lnTo>
                  <a:lnTo>
                    <a:pt x="3056" y="79"/>
                  </a:lnTo>
                  <a:lnTo>
                    <a:pt x="3064" y="77"/>
                  </a:lnTo>
                  <a:lnTo>
                    <a:pt x="3066" y="74"/>
                  </a:lnTo>
                  <a:lnTo>
                    <a:pt x="3072" y="74"/>
                  </a:lnTo>
                  <a:lnTo>
                    <a:pt x="3077" y="74"/>
                  </a:lnTo>
                  <a:lnTo>
                    <a:pt x="3079" y="74"/>
                  </a:lnTo>
                  <a:lnTo>
                    <a:pt x="3084" y="77"/>
                  </a:lnTo>
                  <a:lnTo>
                    <a:pt x="3089" y="77"/>
                  </a:lnTo>
                  <a:lnTo>
                    <a:pt x="3092" y="77"/>
                  </a:lnTo>
                  <a:lnTo>
                    <a:pt x="3097" y="77"/>
                  </a:lnTo>
                  <a:lnTo>
                    <a:pt x="3102" y="74"/>
                  </a:lnTo>
                  <a:lnTo>
                    <a:pt x="3107" y="74"/>
                  </a:lnTo>
                  <a:lnTo>
                    <a:pt x="3113" y="74"/>
                  </a:lnTo>
                  <a:lnTo>
                    <a:pt x="3120" y="74"/>
                  </a:lnTo>
                  <a:lnTo>
                    <a:pt x="3128" y="74"/>
                  </a:lnTo>
                  <a:lnTo>
                    <a:pt x="3133" y="77"/>
                  </a:lnTo>
                  <a:lnTo>
                    <a:pt x="3136" y="77"/>
                  </a:lnTo>
                  <a:lnTo>
                    <a:pt x="3136" y="77"/>
                  </a:lnTo>
                  <a:lnTo>
                    <a:pt x="3130" y="77"/>
                  </a:lnTo>
                  <a:lnTo>
                    <a:pt x="3020" y="77"/>
                  </a:lnTo>
                  <a:lnTo>
                    <a:pt x="3007" y="77"/>
                  </a:lnTo>
                  <a:lnTo>
                    <a:pt x="2995" y="77"/>
                  </a:lnTo>
                  <a:lnTo>
                    <a:pt x="2979" y="77"/>
                  </a:lnTo>
                  <a:lnTo>
                    <a:pt x="2964" y="77"/>
                  </a:lnTo>
                  <a:lnTo>
                    <a:pt x="2946" y="77"/>
                  </a:lnTo>
                  <a:lnTo>
                    <a:pt x="2928" y="77"/>
                  </a:lnTo>
                  <a:lnTo>
                    <a:pt x="2907" y="77"/>
                  </a:lnTo>
                  <a:lnTo>
                    <a:pt x="2884" y="77"/>
                  </a:lnTo>
                  <a:lnTo>
                    <a:pt x="2869" y="77"/>
                  </a:lnTo>
                  <a:lnTo>
                    <a:pt x="2854" y="77"/>
                  </a:lnTo>
                  <a:lnTo>
                    <a:pt x="2838" y="77"/>
                  </a:lnTo>
                  <a:lnTo>
                    <a:pt x="2823" y="77"/>
                  </a:lnTo>
                  <a:lnTo>
                    <a:pt x="2805" y="77"/>
                  </a:lnTo>
                  <a:lnTo>
                    <a:pt x="2787" y="77"/>
                  </a:lnTo>
                  <a:lnTo>
                    <a:pt x="2766" y="77"/>
                  </a:lnTo>
                  <a:lnTo>
                    <a:pt x="2748" y="77"/>
                  </a:lnTo>
                  <a:lnTo>
                    <a:pt x="2692" y="77"/>
                  </a:lnTo>
                  <a:lnTo>
                    <a:pt x="2631" y="77"/>
                  </a:lnTo>
                  <a:lnTo>
                    <a:pt x="2559" y="77"/>
                  </a:lnTo>
                  <a:lnTo>
                    <a:pt x="2482" y="77"/>
                  </a:lnTo>
                  <a:lnTo>
                    <a:pt x="2400" y="77"/>
                  </a:lnTo>
                  <a:lnTo>
                    <a:pt x="2315" y="77"/>
                  </a:lnTo>
                  <a:lnTo>
                    <a:pt x="2225" y="77"/>
                  </a:lnTo>
                  <a:lnTo>
                    <a:pt x="2136" y="77"/>
                  </a:lnTo>
                  <a:lnTo>
                    <a:pt x="2028" y="77"/>
                  </a:lnTo>
                  <a:lnTo>
                    <a:pt x="1920" y="77"/>
                  </a:lnTo>
                  <a:lnTo>
                    <a:pt x="1818" y="77"/>
                  </a:lnTo>
                  <a:lnTo>
                    <a:pt x="1718" y="77"/>
                  </a:lnTo>
                  <a:lnTo>
                    <a:pt x="1623" y="77"/>
                  </a:lnTo>
                  <a:lnTo>
                    <a:pt x="1538" y="77"/>
                  </a:lnTo>
                  <a:lnTo>
                    <a:pt x="1462" y="77"/>
                  </a:lnTo>
                  <a:lnTo>
                    <a:pt x="1397" y="77"/>
                  </a:lnTo>
                  <a:lnTo>
                    <a:pt x="1305" y="77"/>
                  </a:lnTo>
                  <a:lnTo>
                    <a:pt x="1246" y="77"/>
                  </a:lnTo>
                  <a:lnTo>
                    <a:pt x="1208" y="77"/>
                  </a:lnTo>
                  <a:lnTo>
                    <a:pt x="1180" y="77"/>
                  </a:lnTo>
                  <a:lnTo>
                    <a:pt x="1156" y="77"/>
                  </a:lnTo>
                  <a:lnTo>
                    <a:pt x="1126" y="77"/>
                  </a:lnTo>
                  <a:lnTo>
                    <a:pt x="1077" y="77"/>
                  </a:lnTo>
                  <a:lnTo>
                    <a:pt x="1005" y="77"/>
                  </a:lnTo>
                  <a:lnTo>
                    <a:pt x="992" y="77"/>
                  </a:lnTo>
                  <a:lnTo>
                    <a:pt x="982" y="77"/>
                  </a:lnTo>
                  <a:lnTo>
                    <a:pt x="969" y="77"/>
                  </a:lnTo>
                  <a:lnTo>
                    <a:pt x="956" y="77"/>
                  </a:lnTo>
                  <a:lnTo>
                    <a:pt x="941" y="77"/>
                  </a:lnTo>
                  <a:lnTo>
                    <a:pt x="928" y="77"/>
                  </a:lnTo>
                  <a:lnTo>
                    <a:pt x="913" y="77"/>
                  </a:lnTo>
                  <a:lnTo>
                    <a:pt x="900" y="77"/>
                  </a:lnTo>
                  <a:lnTo>
                    <a:pt x="454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56" name="Freeform 20"/>
            <p:cNvSpPr>
              <a:spLocks/>
            </p:cNvSpPr>
            <p:nvPr/>
          </p:nvSpPr>
          <p:spPr bwMode="auto">
            <a:xfrm>
              <a:off x="5635231" y="4785122"/>
              <a:ext cx="3369469" cy="84534"/>
            </a:xfrm>
            <a:custGeom>
              <a:avLst/>
              <a:gdLst>
                <a:gd name="T0" fmla="*/ 185 w 3136"/>
                <a:gd name="T1" fmla="*/ 10 h 79"/>
                <a:gd name="T2" fmla="*/ 239 w 3136"/>
                <a:gd name="T3" fmla="*/ 0 h 79"/>
                <a:gd name="T4" fmla="*/ 282 w 3136"/>
                <a:gd name="T5" fmla="*/ 7 h 79"/>
                <a:gd name="T6" fmla="*/ 328 w 3136"/>
                <a:gd name="T7" fmla="*/ 13 h 79"/>
                <a:gd name="T8" fmla="*/ 382 w 3136"/>
                <a:gd name="T9" fmla="*/ 25 h 79"/>
                <a:gd name="T10" fmla="*/ 431 w 3136"/>
                <a:gd name="T11" fmla="*/ 33 h 79"/>
                <a:gd name="T12" fmla="*/ 587 w 3136"/>
                <a:gd name="T13" fmla="*/ 56 h 79"/>
                <a:gd name="T14" fmla="*/ 631 w 3136"/>
                <a:gd name="T15" fmla="*/ 56 h 79"/>
                <a:gd name="T16" fmla="*/ 680 w 3136"/>
                <a:gd name="T17" fmla="*/ 56 h 79"/>
                <a:gd name="T18" fmla="*/ 726 w 3136"/>
                <a:gd name="T19" fmla="*/ 61 h 79"/>
                <a:gd name="T20" fmla="*/ 764 w 3136"/>
                <a:gd name="T21" fmla="*/ 61 h 79"/>
                <a:gd name="T22" fmla="*/ 790 w 3136"/>
                <a:gd name="T23" fmla="*/ 66 h 79"/>
                <a:gd name="T24" fmla="*/ 833 w 3136"/>
                <a:gd name="T25" fmla="*/ 66 h 79"/>
                <a:gd name="T26" fmla="*/ 903 w 3136"/>
                <a:gd name="T27" fmla="*/ 66 h 79"/>
                <a:gd name="T28" fmla="*/ 941 w 3136"/>
                <a:gd name="T29" fmla="*/ 66 h 79"/>
                <a:gd name="T30" fmla="*/ 974 w 3136"/>
                <a:gd name="T31" fmla="*/ 69 h 79"/>
                <a:gd name="T32" fmla="*/ 1033 w 3136"/>
                <a:gd name="T33" fmla="*/ 72 h 79"/>
                <a:gd name="T34" fmla="*/ 1097 w 3136"/>
                <a:gd name="T35" fmla="*/ 72 h 79"/>
                <a:gd name="T36" fmla="*/ 1138 w 3136"/>
                <a:gd name="T37" fmla="*/ 72 h 79"/>
                <a:gd name="T38" fmla="*/ 1197 w 3136"/>
                <a:gd name="T39" fmla="*/ 72 h 79"/>
                <a:gd name="T40" fmla="*/ 1238 w 3136"/>
                <a:gd name="T41" fmla="*/ 74 h 79"/>
                <a:gd name="T42" fmla="*/ 1251 w 3136"/>
                <a:gd name="T43" fmla="*/ 79 h 79"/>
                <a:gd name="T44" fmla="*/ 1297 w 3136"/>
                <a:gd name="T45" fmla="*/ 74 h 79"/>
                <a:gd name="T46" fmla="*/ 1364 w 3136"/>
                <a:gd name="T47" fmla="*/ 74 h 79"/>
                <a:gd name="T48" fmla="*/ 1405 w 3136"/>
                <a:gd name="T49" fmla="*/ 72 h 79"/>
                <a:gd name="T50" fmla="*/ 1487 w 3136"/>
                <a:gd name="T51" fmla="*/ 79 h 79"/>
                <a:gd name="T52" fmla="*/ 1654 w 3136"/>
                <a:gd name="T53" fmla="*/ 77 h 79"/>
                <a:gd name="T54" fmla="*/ 1700 w 3136"/>
                <a:gd name="T55" fmla="*/ 74 h 79"/>
                <a:gd name="T56" fmla="*/ 1726 w 3136"/>
                <a:gd name="T57" fmla="*/ 74 h 79"/>
                <a:gd name="T58" fmla="*/ 1754 w 3136"/>
                <a:gd name="T59" fmla="*/ 74 h 79"/>
                <a:gd name="T60" fmla="*/ 1820 w 3136"/>
                <a:gd name="T61" fmla="*/ 77 h 79"/>
                <a:gd name="T62" fmla="*/ 1895 w 3136"/>
                <a:gd name="T63" fmla="*/ 77 h 79"/>
                <a:gd name="T64" fmla="*/ 1954 w 3136"/>
                <a:gd name="T65" fmla="*/ 77 h 79"/>
                <a:gd name="T66" fmla="*/ 2026 w 3136"/>
                <a:gd name="T67" fmla="*/ 77 h 79"/>
                <a:gd name="T68" fmla="*/ 2102 w 3136"/>
                <a:gd name="T69" fmla="*/ 74 h 79"/>
                <a:gd name="T70" fmla="*/ 2156 w 3136"/>
                <a:gd name="T71" fmla="*/ 74 h 79"/>
                <a:gd name="T72" fmla="*/ 2205 w 3136"/>
                <a:gd name="T73" fmla="*/ 77 h 79"/>
                <a:gd name="T74" fmla="*/ 2254 w 3136"/>
                <a:gd name="T75" fmla="*/ 77 h 79"/>
                <a:gd name="T76" fmla="*/ 2264 w 3136"/>
                <a:gd name="T77" fmla="*/ 74 h 79"/>
                <a:gd name="T78" fmla="*/ 2454 w 3136"/>
                <a:gd name="T79" fmla="*/ 77 h 79"/>
                <a:gd name="T80" fmla="*/ 2759 w 3136"/>
                <a:gd name="T81" fmla="*/ 77 h 79"/>
                <a:gd name="T82" fmla="*/ 2907 w 3136"/>
                <a:gd name="T83" fmla="*/ 77 h 79"/>
                <a:gd name="T84" fmla="*/ 3002 w 3136"/>
                <a:gd name="T85" fmla="*/ 79 h 79"/>
                <a:gd name="T86" fmla="*/ 3064 w 3136"/>
                <a:gd name="T87" fmla="*/ 77 h 79"/>
                <a:gd name="T88" fmla="*/ 3084 w 3136"/>
                <a:gd name="T89" fmla="*/ 77 h 79"/>
                <a:gd name="T90" fmla="*/ 3107 w 3136"/>
                <a:gd name="T91" fmla="*/ 74 h 79"/>
                <a:gd name="T92" fmla="*/ 3136 w 3136"/>
                <a:gd name="T93" fmla="*/ 77 h 79"/>
                <a:gd name="T94" fmla="*/ 2979 w 3136"/>
                <a:gd name="T95" fmla="*/ 77 h 79"/>
                <a:gd name="T96" fmla="*/ 2884 w 3136"/>
                <a:gd name="T97" fmla="*/ 77 h 79"/>
                <a:gd name="T98" fmla="*/ 2805 w 3136"/>
                <a:gd name="T99" fmla="*/ 77 h 79"/>
                <a:gd name="T100" fmla="*/ 2631 w 3136"/>
                <a:gd name="T101" fmla="*/ 77 h 79"/>
                <a:gd name="T102" fmla="*/ 2225 w 3136"/>
                <a:gd name="T103" fmla="*/ 77 h 79"/>
                <a:gd name="T104" fmla="*/ 1718 w 3136"/>
                <a:gd name="T105" fmla="*/ 77 h 79"/>
                <a:gd name="T106" fmla="*/ 1305 w 3136"/>
                <a:gd name="T107" fmla="*/ 77 h 79"/>
                <a:gd name="T108" fmla="*/ 1126 w 3136"/>
                <a:gd name="T109" fmla="*/ 77 h 79"/>
                <a:gd name="T110" fmla="*/ 969 w 3136"/>
                <a:gd name="T111" fmla="*/ 77 h 79"/>
                <a:gd name="T112" fmla="*/ 900 w 3136"/>
                <a:gd name="T113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36" h="79">
                  <a:moveTo>
                    <a:pt x="0" y="77"/>
                  </a:moveTo>
                  <a:lnTo>
                    <a:pt x="151" y="15"/>
                  </a:lnTo>
                  <a:lnTo>
                    <a:pt x="162" y="13"/>
                  </a:lnTo>
                  <a:lnTo>
                    <a:pt x="172" y="10"/>
                  </a:lnTo>
                  <a:lnTo>
                    <a:pt x="185" y="10"/>
                  </a:lnTo>
                  <a:lnTo>
                    <a:pt x="195" y="7"/>
                  </a:lnTo>
                  <a:lnTo>
                    <a:pt x="208" y="5"/>
                  </a:lnTo>
                  <a:lnTo>
                    <a:pt x="218" y="2"/>
                  </a:lnTo>
                  <a:lnTo>
                    <a:pt x="228" y="2"/>
                  </a:lnTo>
                  <a:lnTo>
                    <a:pt x="239" y="0"/>
                  </a:lnTo>
                  <a:lnTo>
                    <a:pt x="249" y="0"/>
                  </a:lnTo>
                  <a:lnTo>
                    <a:pt x="257" y="2"/>
                  </a:lnTo>
                  <a:lnTo>
                    <a:pt x="267" y="2"/>
                  </a:lnTo>
                  <a:lnTo>
                    <a:pt x="275" y="5"/>
                  </a:lnTo>
                  <a:lnTo>
                    <a:pt x="282" y="7"/>
                  </a:lnTo>
                  <a:lnTo>
                    <a:pt x="292" y="10"/>
                  </a:lnTo>
                  <a:lnTo>
                    <a:pt x="300" y="10"/>
                  </a:lnTo>
                  <a:lnTo>
                    <a:pt x="310" y="10"/>
                  </a:lnTo>
                  <a:lnTo>
                    <a:pt x="321" y="10"/>
                  </a:lnTo>
                  <a:lnTo>
                    <a:pt x="328" y="13"/>
                  </a:lnTo>
                  <a:lnTo>
                    <a:pt x="341" y="15"/>
                  </a:lnTo>
                  <a:lnTo>
                    <a:pt x="351" y="18"/>
                  </a:lnTo>
                  <a:lnTo>
                    <a:pt x="362" y="20"/>
                  </a:lnTo>
                  <a:lnTo>
                    <a:pt x="372" y="23"/>
                  </a:lnTo>
                  <a:lnTo>
                    <a:pt x="382" y="25"/>
                  </a:lnTo>
                  <a:lnTo>
                    <a:pt x="392" y="25"/>
                  </a:lnTo>
                  <a:lnTo>
                    <a:pt x="403" y="28"/>
                  </a:lnTo>
                  <a:lnTo>
                    <a:pt x="413" y="28"/>
                  </a:lnTo>
                  <a:lnTo>
                    <a:pt x="421" y="31"/>
                  </a:lnTo>
                  <a:lnTo>
                    <a:pt x="431" y="33"/>
                  </a:lnTo>
                  <a:lnTo>
                    <a:pt x="441" y="36"/>
                  </a:lnTo>
                  <a:lnTo>
                    <a:pt x="451" y="38"/>
                  </a:lnTo>
                  <a:lnTo>
                    <a:pt x="462" y="38"/>
                  </a:lnTo>
                  <a:lnTo>
                    <a:pt x="474" y="41"/>
                  </a:lnTo>
                  <a:lnTo>
                    <a:pt x="587" y="56"/>
                  </a:lnTo>
                  <a:lnTo>
                    <a:pt x="605" y="56"/>
                  </a:lnTo>
                  <a:lnTo>
                    <a:pt x="615" y="56"/>
                  </a:lnTo>
                  <a:lnTo>
                    <a:pt x="621" y="56"/>
                  </a:lnTo>
                  <a:lnTo>
                    <a:pt x="623" y="56"/>
                  </a:lnTo>
                  <a:lnTo>
                    <a:pt x="631" y="56"/>
                  </a:lnTo>
                  <a:lnTo>
                    <a:pt x="639" y="56"/>
                  </a:lnTo>
                  <a:lnTo>
                    <a:pt x="649" y="56"/>
                  </a:lnTo>
                  <a:lnTo>
                    <a:pt x="659" y="56"/>
                  </a:lnTo>
                  <a:lnTo>
                    <a:pt x="669" y="56"/>
                  </a:lnTo>
                  <a:lnTo>
                    <a:pt x="680" y="56"/>
                  </a:lnTo>
                  <a:lnTo>
                    <a:pt x="690" y="56"/>
                  </a:lnTo>
                  <a:lnTo>
                    <a:pt x="700" y="59"/>
                  </a:lnTo>
                  <a:lnTo>
                    <a:pt x="708" y="59"/>
                  </a:lnTo>
                  <a:lnTo>
                    <a:pt x="718" y="59"/>
                  </a:lnTo>
                  <a:lnTo>
                    <a:pt x="726" y="61"/>
                  </a:lnTo>
                  <a:lnTo>
                    <a:pt x="733" y="61"/>
                  </a:lnTo>
                  <a:lnTo>
                    <a:pt x="741" y="61"/>
                  </a:lnTo>
                  <a:lnTo>
                    <a:pt x="749" y="61"/>
                  </a:lnTo>
                  <a:lnTo>
                    <a:pt x="756" y="61"/>
                  </a:lnTo>
                  <a:lnTo>
                    <a:pt x="764" y="61"/>
                  </a:lnTo>
                  <a:lnTo>
                    <a:pt x="772" y="61"/>
                  </a:lnTo>
                  <a:lnTo>
                    <a:pt x="774" y="64"/>
                  </a:lnTo>
                  <a:lnTo>
                    <a:pt x="780" y="64"/>
                  </a:lnTo>
                  <a:lnTo>
                    <a:pt x="785" y="66"/>
                  </a:lnTo>
                  <a:lnTo>
                    <a:pt x="790" y="66"/>
                  </a:lnTo>
                  <a:lnTo>
                    <a:pt x="795" y="66"/>
                  </a:lnTo>
                  <a:lnTo>
                    <a:pt x="803" y="66"/>
                  </a:lnTo>
                  <a:lnTo>
                    <a:pt x="810" y="66"/>
                  </a:lnTo>
                  <a:lnTo>
                    <a:pt x="821" y="66"/>
                  </a:lnTo>
                  <a:lnTo>
                    <a:pt x="833" y="66"/>
                  </a:lnTo>
                  <a:lnTo>
                    <a:pt x="846" y="66"/>
                  </a:lnTo>
                  <a:lnTo>
                    <a:pt x="862" y="66"/>
                  </a:lnTo>
                  <a:lnTo>
                    <a:pt x="874" y="64"/>
                  </a:lnTo>
                  <a:lnTo>
                    <a:pt x="890" y="64"/>
                  </a:lnTo>
                  <a:lnTo>
                    <a:pt x="903" y="66"/>
                  </a:lnTo>
                  <a:lnTo>
                    <a:pt x="913" y="66"/>
                  </a:lnTo>
                  <a:lnTo>
                    <a:pt x="923" y="66"/>
                  </a:lnTo>
                  <a:lnTo>
                    <a:pt x="931" y="66"/>
                  </a:lnTo>
                  <a:lnTo>
                    <a:pt x="936" y="66"/>
                  </a:lnTo>
                  <a:lnTo>
                    <a:pt x="941" y="66"/>
                  </a:lnTo>
                  <a:lnTo>
                    <a:pt x="946" y="66"/>
                  </a:lnTo>
                  <a:lnTo>
                    <a:pt x="951" y="66"/>
                  </a:lnTo>
                  <a:lnTo>
                    <a:pt x="959" y="66"/>
                  </a:lnTo>
                  <a:lnTo>
                    <a:pt x="967" y="66"/>
                  </a:lnTo>
                  <a:lnTo>
                    <a:pt x="974" y="69"/>
                  </a:lnTo>
                  <a:lnTo>
                    <a:pt x="987" y="69"/>
                  </a:lnTo>
                  <a:lnTo>
                    <a:pt x="1000" y="72"/>
                  </a:lnTo>
                  <a:lnTo>
                    <a:pt x="1010" y="72"/>
                  </a:lnTo>
                  <a:lnTo>
                    <a:pt x="1023" y="72"/>
                  </a:lnTo>
                  <a:lnTo>
                    <a:pt x="1033" y="72"/>
                  </a:lnTo>
                  <a:lnTo>
                    <a:pt x="1046" y="72"/>
                  </a:lnTo>
                  <a:lnTo>
                    <a:pt x="1056" y="72"/>
                  </a:lnTo>
                  <a:lnTo>
                    <a:pt x="1067" y="72"/>
                  </a:lnTo>
                  <a:lnTo>
                    <a:pt x="1085" y="72"/>
                  </a:lnTo>
                  <a:lnTo>
                    <a:pt x="1097" y="72"/>
                  </a:lnTo>
                  <a:lnTo>
                    <a:pt x="1108" y="72"/>
                  </a:lnTo>
                  <a:lnTo>
                    <a:pt x="1118" y="72"/>
                  </a:lnTo>
                  <a:lnTo>
                    <a:pt x="1123" y="72"/>
                  </a:lnTo>
                  <a:lnTo>
                    <a:pt x="1131" y="72"/>
                  </a:lnTo>
                  <a:lnTo>
                    <a:pt x="1138" y="72"/>
                  </a:lnTo>
                  <a:lnTo>
                    <a:pt x="1149" y="72"/>
                  </a:lnTo>
                  <a:lnTo>
                    <a:pt x="1162" y="72"/>
                  </a:lnTo>
                  <a:lnTo>
                    <a:pt x="1172" y="72"/>
                  </a:lnTo>
                  <a:lnTo>
                    <a:pt x="1185" y="72"/>
                  </a:lnTo>
                  <a:lnTo>
                    <a:pt x="1197" y="72"/>
                  </a:lnTo>
                  <a:lnTo>
                    <a:pt x="1210" y="72"/>
                  </a:lnTo>
                  <a:lnTo>
                    <a:pt x="1221" y="72"/>
                  </a:lnTo>
                  <a:lnTo>
                    <a:pt x="1228" y="72"/>
                  </a:lnTo>
                  <a:lnTo>
                    <a:pt x="1236" y="72"/>
                  </a:lnTo>
                  <a:lnTo>
                    <a:pt x="1238" y="74"/>
                  </a:lnTo>
                  <a:lnTo>
                    <a:pt x="1241" y="74"/>
                  </a:lnTo>
                  <a:lnTo>
                    <a:pt x="1244" y="77"/>
                  </a:lnTo>
                  <a:lnTo>
                    <a:pt x="1246" y="77"/>
                  </a:lnTo>
                  <a:lnTo>
                    <a:pt x="1249" y="79"/>
                  </a:lnTo>
                  <a:lnTo>
                    <a:pt x="1251" y="79"/>
                  </a:lnTo>
                  <a:lnTo>
                    <a:pt x="1256" y="79"/>
                  </a:lnTo>
                  <a:lnTo>
                    <a:pt x="1264" y="77"/>
                  </a:lnTo>
                  <a:lnTo>
                    <a:pt x="1274" y="74"/>
                  </a:lnTo>
                  <a:lnTo>
                    <a:pt x="1285" y="74"/>
                  </a:lnTo>
                  <a:lnTo>
                    <a:pt x="1297" y="74"/>
                  </a:lnTo>
                  <a:lnTo>
                    <a:pt x="1310" y="74"/>
                  </a:lnTo>
                  <a:lnTo>
                    <a:pt x="1326" y="77"/>
                  </a:lnTo>
                  <a:lnTo>
                    <a:pt x="1338" y="77"/>
                  </a:lnTo>
                  <a:lnTo>
                    <a:pt x="1354" y="77"/>
                  </a:lnTo>
                  <a:lnTo>
                    <a:pt x="1364" y="74"/>
                  </a:lnTo>
                  <a:lnTo>
                    <a:pt x="1374" y="74"/>
                  </a:lnTo>
                  <a:lnTo>
                    <a:pt x="1385" y="72"/>
                  </a:lnTo>
                  <a:lnTo>
                    <a:pt x="1390" y="72"/>
                  </a:lnTo>
                  <a:lnTo>
                    <a:pt x="1397" y="72"/>
                  </a:lnTo>
                  <a:lnTo>
                    <a:pt x="1405" y="72"/>
                  </a:lnTo>
                  <a:lnTo>
                    <a:pt x="1413" y="74"/>
                  </a:lnTo>
                  <a:lnTo>
                    <a:pt x="1426" y="74"/>
                  </a:lnTo>
                  <a:lnTo>
                    <a:pt x="1438" y="77"/>
                  </a:lnTo>
                  <a:lnTo>
                    <a:pt x="1459" y="77"/>
                  </a:lnTo>
                  <a:lnTo>
                    <a:pt x="1487" y="79"/>
                  </a:lnTo>
                  <a:lnTo>
                    <a:pt x="1520" y="79"/>
                  </a:lnTo>
                  <a:lnTo>
                    <a:pt x="1556" y="79"/>
                  </a:lnTo>
                  <a:lnTo>
                    <a:pt x="1592" y="79"/>
                  </a:lnTo>
                  <a:lnTo>
                    <a:pt x="1626" y="77"/>
                  </a:lnTo>
                  <a:lnTo>
                    <a:pt x="1654" y="77"/>
                  </a:lnTo>
                  <a:lnTo>
                    <a:pt x="1674" y="74"/>
                  </a:lnTo>
                  <a:lnTo>
                    <a:pt x="1687" y="74"/>
                  </a:lnTo>
                  <a:lnTo>
                    <a:pt x="1695" y="74"/>
                  </a:lnTo>
                  <a:lnTo>
                    <a:pt x="1697" y="74"/>
                  </a:lnTo>
                  <a:lnTo>
                    <a:pt x="1700" y="74"/>
                  </a:lnTo>
                  <a:lnTo>
                    <a:pt x="1700" y="77"/>
                  </a:lnTo>
                  <a:lnTo>
                    <a:pt x="1705" y="77"/>
                  </a:lnTo>
                  <a:lnTo>
                    <a:pt x="1713" y="77"/>
                  </a:lnTo>
                  <a:lnTo>
                    <a:pt x="1720" y="74"/>
                  </a:lnTo>
                  <a:lnTo>
                    <a:pt x="1726" y="74"/>
                  </a:lnTo>
                  <a:lnTo>
                    <a:pt x="1731" y="74"/>
                  </a:lnTo>
                  <a:lnTo>
                    <a:pt x="1736" y="74"/>
                  </a:lnTo>
                  <a:lnTo>
                    <a:pt x="1738" y="74"/>
                  </a:lnTo>
                  <a:lnTo>
                    <a:pt x="1746" y="74"/>
                  </a:lnTo>
                  <a:lnTo>
                    <a:pt x="1754" y="74"/>
                  </a:lnTo>
                  <a:lnTo>
                    <a:pt x="1764" y="74"/>
                  </a:lnTo>
                  <a:lnTo>
                    <a:pt x="1777" y="74"/>
                  </a:lnTo>
                  <a:lnTo>
                    <a:pt x="1790" y="77"/>
                  </a:lnTo>
                  <a:lnTo>
                    <a:pt x="1805" y="77"/>
                  </a:lnTo>
                  <a:lnTo>
                    <a:pt x="1820" y="77"/>
                  </a:lnTo>
                  <a:lnTo>
                    <a:pt x="1836" y="74"/>
                  </a:lnTo>
                  <a:lnTo>
                    <a:pt x="1851" y="74"/>
                  </a:lnTo>
                  <a:lnTo>
                    <a:pt x="1867" y="77"/>
                  </a:lnTo>
                  <a:lnTo>
                    <a:pt x="1882" y="77"/>
                  </a:lnTo>
                  <a:lnTo>
                    <a:pt x="1895" y="77"/>
                  </a:lnTo>
                  <a:lnTo>
                    <a:pt x="1908" y="77"/>
                  </a:lnTo>
                  <a:lnTo>
                    <a:pt x="1918" y="77"/>
                  </a:lnTo>
                  <a:lnTo>
                    <a:pt x="1931" y="77"/>
                  </a:lnTo>
                  <a:lnTo>
                    <a:pt x="1941" y="77"/>
                  </a:lnTo>
                  <a:lnTo>
                    <a:pt x="1954" y="77"/>
                  </a:lnTo>
                  <a:lnTo>
                    <a:pt x="1967" y="77"/>
                  </a:lnTo>
                  <a:lnTo>
                    <a:pt x="1979" y="77"/>
                  </a:lnTo>
                  <a:lnTo>
                    <a:pt x="1995" y="77"/>
                  </a:lnTo>
                  <a:lnTo>
                    <a:pt x="2010" y="77"/>
                  </a:lnTo>
                  <a:lnTo>
                    <a:pt x="2026" y="77"/>
                  </a:lnTo>
                  <a:lnTo>
                    <a:pt x="2043" y="77"/>
                  </a:lnTo>
                  <a:lnTo>
                    <a:pt x="2059" y="77"/>
                  </a:lnTo>
                  <a:lnTo>
                    <a:pt x="2074" y="77"/>
                  </a:lnTo>
                  <a:lnTo>
                    <a:pt x="2090" y="77"/>
                  </a:lnTo>
                  <a:lnTo>
                    <a:pt x="2102" y="74"/>
                  </a:lnTo>
                  <a:lnTo>
                    <a:pt x="2115" y="74"/>
                  </a:lnTo>
                  <a:lnTo>
                    <a:pt x="2126" y="74"/>
                  </a:lnTo>
                  <a:lnTo>
                    <a:pt x="2136" y="74"/>
                  </a:lnTo>
                  <a:lnTo>
                    <a:pt x="2146" y="74"/>
                  </a:lnTo>
                  <a:lnTo>
                    <a:pt x="2156" y="74"/>
                  </a:lnTo>
                  <a:lnTo>
                    <a:pt x="2164" y="77"/>
                  </a:lnTo>
                  <a:lnTo>
                    <a:pt x="2174" y="77"/>
                  </a:lnTo>
                  <a:lnTo>
                    <a:pt x="2184" y="77"/>
                  </a:lnTo>
                  <a:lnTo>
                    <a:pt x="2195" y="77"/>
                  </a:lnTo>
                  <a:lnTo>
                    <a:pt x="2205" y="77"/>
                  </a:lnTo>
                  <a:lnTo>
                    <a:pt x="2215" y="77"/>
                  </a:lnTo>
                  <a:lnTo>
                    <a:pt x="2225" y="77"/>
                  </a:lnTo>
                  <a:lnTo>
                    <a:pt x="2236" y="77"/>
                  </a:lnTo>
                  <a:lnTo>
                    <a:pt x="2246" y="77"/>
                  </a:lnTo>
                  <a:lnTo>
                    <a:pt x="2254" y="77"/>
                  </a:lnTo>
                  <a:lnTo>
                    <a:pt x="2264" y="77"/>
                  </a:lnTo>
                  <a:lnTo>
                    <a:pt x="2267" y="77"/>
                  </a:lnTo>
                  <a:lnTo>
                    <a:pt x="2261" y="77"/>
                  </a:lnTo>
                  <a:lnTo>
                    <a:pt x="2259" y="77"/>
                  </a:lnTo>
                  <a:lnTo>
                    <a:pt x="2264" y="74"/>
                  </a:lnTo>
                  <a:lnTo>
                    <a:pt x="2277" y="74"/>
                  </a:lnTo>
                  <a:lnTo>
                    <a:pt x="2300" y="74"/>
                  </a:lnTo>
                  <a:lnTo>
                    <a:pt x="2341" y="74"/>
                  </a:lnTo>
                  <a:lnTo>
                    <a:pt x="2392" y="77"/>
                  </a:lnTo>
                  <a:lnTo>
                    <a:pt x="2454" y="77"/>
                  </a:lnTo>
                  <a:lnTo>
                    <a:pt x="2520" y="77"/>
                  </a:lnTo>
                  <a:lnTo>
                    <a:pt x="2587" y="77"/>
                  </a:lnTo>
                  <a:lnTo>
                    <a:pt x="2654" y="77"/>
                  </a:lnTo>
                  <a:lnTo>
                    <a:pt x="2713" y="77"/>
                  </a:lnTo>
                  <a:lnTo>
                    <a:pt x="2759" y="77"/>
                  </a:lnTo>
                  <a:lnTo>
                    <a:pt x="2797" y="77"/>
                  </a:lnTo>
                  <a:lnTo>
                    <a:pt x="2831" y="77"/>
                  </a:lnTo>
                  <a:lnTo>
                    <a:pt x="2859" y="77"/>
                  </a:lnTo>
                  <a:lnTo>
                    <a:pt x="2884" y="77"/>
                  </a:lnTo>
                  <a:lnTo>
                    <a:pt x="2907" y="77"/>
                  </a:lnTo>
                  <a:lnTo>
                    <a:pt x="2925" y="77"/>
                  </a:lnTo>
                  <a:lnTo>
                    <a:pt x="2943" y="77"/>
                  </a:lnTo>
                  <a:lnTo>
                    <a:pt x="2964" y="77"/>
                  </a:lnTo>
                  <a:lnTo>
                    <a:pt x="2982" y="77"/>
                  </a:lnTo>
                  <a:lnTo>
                    <a:pt x="3002" y="79"/>
                  </a:lnTo>
                  <a:lnTo>
                    <a:pt x="3018" y="79"/>
                  </a:lnTo>
                  <a:lnTo>
                    <a:pt x="3033" y="79"/>
                  </a:lnTo>
                  <a:lnTo>
                    <a:pt x="3046" y="79"/>
                  </a:lnTo>
                  <a:lnTo>
                    <a:pt x="3056" y="79"/>
                  </a:lnTo>
                  <a:lnTo>
                    <a:pt x="3064" y="77"/>
                  </a:lnTo>
                  <a:lnTo>
                    <a:pt x="3066" y="74"/>
                  </a:lnTo>
                  <a:lnTo>
                    <a:pt x="3072" y="74"/>
                  </a:lnTo>
                  <a:lnTo>
                    <a:pt x="3077" y="74"/>
                  </a:lnTo>
                  <a:lnTo>
                    <a:pt x="3079" y="74"/>
                  </a:lnTo>
                  <a:lnTo>
                    <a:pt x="3084" y="77"/>
                  </a:lnTo>
                  <a:lnTo>
                    <a:pt x="3089" y="77"/>
                  </a:lnTo>
                  <a:lnTo>
                    <a:pt x="3092" y="77"/>
                  </a:lnTo>
                  <a:lnTo>
                    <a:pt x="3097" y="77"/>
                  </a:lnTo>
                  <a:lnTo>
                    <a:pt x="3102" y="74"/>
                  </a:lnTo>
                  <a:lnTo>
                    <a:pt x="3107" y="74"/>
                  </a:lnTo>
                  <a:lnTo>
                    <a:pt x="3113" y="74"/>
                  </a:lnTo>
                  <a:lnTo>
                    <a:pt x="3120" y="74"/>
                  </a:lnTo>
                  <a:lnTo>
                    <a:pt x="3128" y="74"/>
                  </a:lnTo>
                  <a:lnTo>
                    <a:pt x="3133" y="77"/>
                  </a:lnTo>
                  <a:lnTo>
                    <a:pt x="3136" y="77"/>
                  </a:lnTo>
                  <a:lnTo>
                    <a:pt x="3130" y="77"/>
                  </a:lnTo>
                  <a:lnTo>
                    <a:pt x="3020" y="77"/>
                  </a:lnTo>
                  <a:lnTo>
                    <a:pt x="3007" y="77"/>
                  </a:lnTo>
                  <a:lnTo>
                    <a:pt x="2995" y="77"/>
                  </a:lnTo>
                  <a:lnTo>
                    <a:pt x="2979" y="77"/>
                  </a:lnTo>
                  <a:lnTo>
                    <a:pt x="2964" y="77"/>
                  </a:lnTo>
                  <a:lnTo>
                    <a:pt x="2946" y="77"/>
                  </a:lnTo>
                  <a:lnTo>
                    <a:pt x="2928" y="77"/>
                  </a:lnTo>
                  <a:lnTo>
                    <a:pt x="2907" y="77"/>
                  </a:lnTo>
                  <a:lnTo>
                    <a:pt x="2884" y="77"/>
                  </a:lnTo>
                  <a:lnTo>
                    <a:pt x="2869" y="77"/>
                  </a:lnTo>
                  <a:lnTo>
                    <a:pt x="2854" y="77"/>
                  </a:lnTo>
                  <a:lnTo>
                    <a:pt x="2838" y="77"/>
                  </a:lnTo>
                  <a:lnTo>
                    <a:pt x="2823" y="77"/>
                  </a:lnTo>
                  <a:lnTo>
                    <a:pt x="2805" y="77"/>
                  </a:lnTo>
                  <a:lnTo>
                    <a:pt x="2787" y="77"/>
                  </a:lnTo>
                  <a:lnTo>
                    <a:pt x="2766" y="77"/>
                  </a:lnTo>
                  <a:lnTo>
                    <a:pt x="2748" y="77"/>
                  </a:lnTo>
                  <a:lnTo>
                    <a:pt x="2692" y="77"/>
                  </a:lnTo>
                  <a:lnTo>
                    <a:pt x="2631" y="77"/>
                  </a:lnTo>
                  <a:lnTo>
                    <a:pt x="2559" y="77"/>
                  </a:lnTo>
                  <a:lnTo>
                    <a:pt x="2482" y="77"/>
                  </a:lnTo>
                  <a:lnTo>
                    <a:pt x="2400" y="77"/>
                  </a:lnTo>
                  <a:lnTo>
                    <a:pt x="2315" y="77"/>
                  </a:lnTo>
                  <a:lnTo>
                    <a:pt x="2225" y="77"/>
                  </a:lnTo>
                  <a:lnTo>
                    <a:pt x="2136" y="77"/>
                  </a:lnTo>
                  <a:lnTo>
                    <a:pt x="2028" y="77"/>
                  </a:lnTo>
                  <a:lnTo>
                    <a:pt x="1920" y="77"/>
                  </a:lnTo>
                  <a:lnTo>
                    <a:pt x="1818" y="77"/>
                  </a:lnTo>
                  <a:lnTo>
                    <a:pt x="1718" y="77"/>
                  </a:lnTo>
                  <a:lnTo>
                    <a:pt x="1623" y="77"/>
                  </a:lnTo>
                  <a:lnTo>
                    <a:pt x="1538" y="77"/>
                  </a:lnTo>
                  <a:lnTo>
                    <a:pt x="1462" y="77"/>
                  </a:lnTo>
                  <a:lnTo>
                    <a:pt x="1397" y="77"/>
                  </a:lnTo>
                  <a:lnTo>
                    <a:pt x="1305" y="77"/>
                  </a:lnTo>
                  <a:lnTo>
                    <a:pt x="1246" y="77"/>
                  </a:lnTo>
                  <a:lnTo>
                    <a:pt x="1208" y="77"/>
                  </a:lnTo>
                  <a:lnTo>
                    <a:pt x="1180" y="77"/>
                  </a:lnTo>
                  <a:lnTo>
                    <a:pt x="1156" y="77"/>
                  </a:lnTo>
                  <a:lnTo>
                    <a:pt x="1126" y="77"/>
                  </a:lnTo>
                  <a:lnTo>
                    <a:pt x="1077" y="77"/>
                  </a:lnTo>
                  <a:lnTo>
                    <a:pt x="1005" y="77"/>
                  </a:lnTo>
                  <a:lnTo>
                    <a:pt x="992" y="77"/>
                  </a:lnTo>
                  <a:lnTo>
                    <a:pt x="982" y="77"/>
                  </a:lnTo>
                  <a:lnTo>
                    <a:pt x="969" y="77"/>
                  </a:lnTo>
                  <a:lnTo>
                    <a:pt x="956" y="77"/>
                  </a:lnTo>
                  <a:lnTo>
                    <a:pt x="941" y="77"/>
                  </a:lnTo>
                  <a:lnTo>
                    <a:pt x="928" y="77"/>
                  </a:lnTo>
                  <a:lnTo>
                    <a:pt x="913" y="77"/>
                  </a:lnTo>
                  <a:lnTo>
                    <a:pt x="900" y="77"/>
                  </a:lnTo>
                  <a:lnTo>
                    <a:pt x="454" y="77"/>
                  </a:lnTo>
                  <a:lnTo>
                    <a:pt x="0" y="77"/>
                  </a:lnTo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57" name="Freeform 21"/>
            <p:cNvSpPr>
              <a:spLocks/>
            </p:cNvSpPr>
            <p:nvPr/>
          </p:nvSpPr>
          <p:spPr bwMode="auto">
            <a:xfrm>
              <a:off x="5637610" y="2477691"/>
              <a:ext cx="3375422" cy="147638"/>
            </a:xfrm>
            <a:custGeom>
              <a:avLst/>
              <a:gdLst>
                <a:gd name="T0" fmla="*/ 0 w 2968"/>
                <a:gd name="T1" fmla="*/ 145 h 145"/>
                <a:gd name="T2" fmla="*/ 530 w 2968"/>
                <a:gd name="T3" fmla="*/ 34 h 145"/>
                <a:gd name="T4" fmla="*/ 573 w 2968"/>
                <a:gd name="T5" fmla="*/ 29 h 145"/>
                <a:gd name="T6" fmla="*/ 618 w 2968"/>
                <a:gd name="T7" fmla="*/ 24 h 145"/>
                <a:gd name="T8" fmla="*/ 658 w 2968"/>
                <a:gd name="T9" fmla="*/ 17 h 145"/>
                <a:gd name="T10" fmla="*/ 702 w 2968"/>
                <a:gd name="T11" fmla="*/ 10 h 145"/>
                <a:gd name="T12" fmla="*/ 746 w 2968"/>
                <a:gd name="T13" fmla="*/ 5 h 145"/>
                <a:gd name="T14" fmla="*/ 787 w 2968"/>
                <a:gd name="T15" fmla="*/ 3 h 145"/>
                <a:gd name="T16" fmla="*/ 830 w 2968"/>
                <a:gd name="T17" fmla="*/ 0 h 145"/>
                <a:gd name="T18" fmla="*/ 873 w 2968"/>
                <a:gd name="T19" fmla="*/ 5 h 145"/>
                <a:gd name="T20" fmla="*/ 1135 w 2968"/>
                <a:gd name="T21" fmla="*/ 34 h 145"/>
                <a:gd name="T22" fmla="*/ 1220 w 2968"/>
                <a:gd name="T23" fmla="*/ 60 h 145"/>
                <a:gd name="T24" fmla="*/ 1302 w 2968"/>
                <a:gd name="T25" fmla="*/ 85 h 145"/>
                <a:gd name="T26" fmla="*/ 1401 w 2968"/>
                <a:gd name="T27" fmla="*/ 97 h 145"/>
                <a:gd name="T28" fmla="*/ 1461 w 2968"/>
                <a:gd name="T29" fmla="*/ 105 h 145"/>
                <a:gd name="T30" fmla="*/ 1931 w 2968"/>
                <a:gd name="T31" fmla="*/ 107 h 145"/>
                <a:gd name="T32" fmla="*/ 2153 w 2968"/>
                <a:gd name="T33" fmla="*/ 109 h 145"/>
                <a:gd name="T34" fmla="*/ 2529 w 2968"/>
                <a:gd name="T35" fmla="*/ 113 h 145"/>
                <a:gd name="T36" fmla="*/ 2968 w 2968"/>
                <a:gd name="T37" fmla="*/ 145 h 145"/>
                <a:gd name="T38" fmla="*/ 0 w 2968"/>
                <a:gd name="T3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68" h="145">
                  <a:moveTo>
                    <a:pt x="0" y="145"/>
                  </a:moveTo>
                  <a:lnTo>
                    <a:pt x="530" y="34"/>
                  </a:lnTo>
                  <a:lnTo>
                    <a:pt x="573" y="29"/>
                  </a:lnTo>
                  <a:lnTo>
                    <a:pt x="618" y="24"/>
                  </a:lnTo>
                  <a:lnTo>
                    <a:pt x="658" y="17"/>
                  </a:lnTo>
                  <a:lnTo>
                    <a:pt x="702" y="10"/>
                  </a:lnTo>
                  <a:lnTo>
                    <a:pt x="746" y="5"/>
                  </a:lnTo>
                  <a:lnTo>
                    <a:pt x="787" y="3"/>
                  </a:lnTo>
                  <a:lnTo>
                    <a:pt x="830" y="0"/>
                  </a:lnTo>
                  <a:lnTo>
                    <a:pt x="873" y="5"/>
                  </a:lnTo>
                  <a:lnTo>
                    <a:pt x="1135" y="34"/>
                  </a:lnTo>
                  <a:lnTo>
                    <a:pt x="1220" y="60"/>
                  </a:lnTo>
                  <a:lnTo>
                    <a:pt x="1302" y="85"/>
                  </a:lnTo>
                  <a:lnTo>
                    <a:pt x="1401" y="97"/>
                  </a:lnTo>
                  <a:lnTo>
                    <a:pt x="1461" y="105"/>
                  </a:lnTo>
                  <a:lnTo>
                    <a:pt x="1931" y="107"/>
                  </a:lnTo>
                  <a:lnTo>
                    <a:pt x="2153" y="109"/>
                  </a:lnTo>
                  <a:lnTo>
                    <a:pt x="2529" y="113"/>
                  </a:lnTo>
                  <a:lnTo>
                    <a:pt x="2968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58" name="Freeform 22"/>
            <p:cNvSpPr>
              <a:spLocks/>
            </p:cNvSpPr>
            <p:nvPr/>
          </p:nvSpPr>
          <p:spPr bwMode="auto">
            <a:xfrm>
              <a:off x="5742386" y="2750345"/>
              <a:ext cx="3283744" cy="164306"/>
            </a:xfrm>
            <a:custGeom>
              <a:avLst/>
              <a:gdLst>
                <a:gd name="T0" fmla="*/ 0 w 3056"/>
                <a:gd name="T1" fmla="*/ 154 h 154"/>
                <a:gd name="T2" fmla="*/ 374 w 3056"/>
                <a:gd name="T3" fmla="*/ 141 h 154"/>
                <a:gd name="T4" fmla="*/ 500 w 3056"/>
                <a:gd name="T5" fmla="*/ 113 h 154"/>
                <a:gd name="T6" fmla="*/ 600 w 3056"/>
                <a:gd name="T7" fmla="*/ 28 h 154"/>
                <a:gd name="T8" fmla="*/ 718 w 3056"/>
                <a:gd name="T9" fmla="*/ 0 h 154"/>
                <a:gd name="T10" fmla="*/ 1226 w 3056"/>
                <a:gd name="T11" fmla="*/ 13 h 154"/>
                <a:gd name="T12" fmla="*/ 1249 w 3056"/>
                <a:gd name="T13" fmla="*/ 18 h 154"/>
                <a:gd name="T14" fmla="*/ 1269 w 3056"/>
                <a:gd name="T15" fmla="*/ 20 h 154"/>
                <a:gd name="T16" fmla="*/ 1290 w 3056"/>
                <a:gd name="T17" fmla="*/ 26 h 154"/>
                <a:gd name="T18" fmla="*/ 1313 w 3056"/>
                <a:gd name="T19" fmla="*/ 28 h 154"/>
                <a:gd name="T20" fmla="*/ 1333 w 3056"/>
                <a:gd name="T21" fmla="*/ 33 h 154"/>
                <a:gd name="T22" fmla="*/ 1354 w 3056"/>
                <a:gd name="T23" fmla="*/ 38 h 154"/>
                <a:gd name="T24" fmla="*/ 1374 w 3056"/>
                <a:gd name="T25" fmla="*/ 43 h 154"/>
                <a:gd name="T26" fmla="*/ 1395 w 3056"/>
                <a:gd name="T27" fmla="*/ 49 h 154"/>
                <a:gd name="T28" fmla="*/ 1544 w 3056"/>
                <a:gd name="T29" fmla="*/ 92 h 154"/>
                <a:gd name="T30" fmla="*/ 1702 w 3056"/>
                <a:gd name="T31" fmla="*/ 133 h 154"/>
                <a:gd name="T32" fmla="*/ 2243 w 3056"/>
                <a:gd name="T33" fmla="*/ 143 h 154"/>
                <a:gd name="T34" fmla="*/ 2889 w 3056"/>
                <a:gd name="T35" fmla="*/ 143 h 154"/>
                <a:gd name="T36" fmla="*/ 3056 w 3056"/>
                <a:gd name="T37" fmla="*/ 154 h 154"/>
                <a:gd name="T38" fmla="*/ 0 w 3056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56" h="154">
                  <a:moveTo>
                    <a:pt x="0" y="154"/>
                  </a:moveTo>
                  <a:lnTo>
                    <a:pt x="374" y="141"/>
                  </a:lnTo>
                  <a:lnTo>
                    <a:pt x="500" y="113"/>
                  </a:lnTo>
                  <a:lnTo>
                    <a:pt x="600" y="28"/>
                  </a:lnTo>
                  <a:lnTo>
                    <a:pt x="718" y="0"/>
                  </a:lnTo>
                  <a:lnTo>
                    <a:pt x="1226" y="13"/>
                  </a:lnTo>
                  <a:lnTo>
                    <a:pt x="1249" y="18"/>
                  </a:lnTo>
                  <a:lnTo>
                    <a:pt x="1269" y="20"/>
                  </a:lnTo>
                  <a:lnTo>
                    <a:pt x="1290" y="26"/>
                  </a:lnTo>
                  <a:lnTo>
                    <a:pt x="1313" y="28"/>
                  </a:lnTo>
                  <a:lnTo>
                    <a:pt x="1333" y="33"/>
                  </a:lnTo>
                  <a:lnTo>
                    <a:pt x="1354" y="38"/>
                  </a:lnTo>
                  <a:lnTo>
                    <a:pt x="1374" y="43"/>
                  </a:lnTo>
                  <a:lnTo>
                    <a:pt x="1395" y="49"/>
                  </a:lnTo>
                  <a:lnTo>
                    <a:pt x="1544" y="92"/>
                  </a:lnTo>
                  <a:lnTo>
                    <a:pt x="1702" y="133"/>
                  </a:lnTo>
                  <a:lnTo>
                    <a:pt x="2243" y="143"/>
                  </a:lnTo>
                  <a:lnTo>
                    <a:pt x="2889" y="143"/>
                  </a:lnTo>
                  <a:lnTo>
                    <a:pt x="3056" y="154"/>
                  </a:lnTo>
                  <a:lnTo>
                    <a:pt x="0" y="154"/>
                  </a:lnTo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59" name="Freeform 23"/>
            <p:cNvSpPr>
              <a:spLocks/>
            </p:cNvSpPr>
            <p:nvPr/>
          </p:nvSpPr>
          <p:spPr bwMode="auto">
            <a:xfrm>
              <a:off x="5717381" y="3039667"/>
              <a:ext cx="3306366" cy="186928"/>
            </a:xfrm>
            <a:custGeom>
              <a:avLst/>
              <a:gdLst>
                <a:gd name="T0" fmla="*/ 410 w 3077"/>
                <a:gd name="T1" fmla="*/ 226 h 239"/>
                <a:gd name="T2" fmla="*/ 1044 w 3077"/>
                <a:gd name="T3" fmla="*/ 113 h 239"/>
                <a:gd name="T4" fmla="*/ 1484 w 3077"/>
                <a:gd name="T5" fmla="*/ 0 h 239"/>
                <a:gd name="T6" fmla="*/ 2064 w 3077"/>
                <a:gd name="T7" fmla="*/ 5 h 239"/>
                <a:gd name="T8" fmla="*/ 2107 w 3077"/>
                <a:gd name="T9" fmla="*/ 11 h 239"/>
                <a:gd name="T10" fmla="*/ 2154 w 3077"/>
                <a:gd name="T11" fmla="*/ 21 h 239"/>
                <a:gd name="T12" fmla="*/ 2202 w 3077"/>
                <a:gd name="T13" fmla="*/ 44 h 239"/>
                <a:gd name="T14" fmla="*/ 2246 w 3077"/>
                <a:gd name="T15" fmla="*/ 77 h 239"/>
                <a:gd name="T16" fmla="*/ 2279 w 3077"/>
                <a:gd name="T17" fmla="*/ 105 h 239"/>
                <a:gd name="T18" fmla="*/ 2313 w 3077"/>
                <a:gd name="T19" fmla="*/ 134 h 239"/>
                <a:gd name="T20" fmla="*/ 2346 w 3077"/>
                <a:gd name="T21" fmla="*/ 159 h 239"/>
                <a:gd name="T22" fmla="*/ 2379 w 3077"/>
                <a:gd name="T23" fmla="*/ 177 h 239"/>
                <a:gd name="T24" fmla="*/ 2407 w 3077"/>
                <a:gd name="T25" fmla="*/ 190 h 239"/>
                <a:gd name="T26" fmla="*/ 2438 w 3077"/>
                <a:gd name="T27" fmla="*/ 198 h 239"/>
                <a:gd name="T28" fmla="*/ 2466 w 3077"/>
                <a:gd name="T29" fmla="*/ 205 h 239"/>
                <a:gd name="T30" fmla="*/ 2502 w 3077"/>
                <a:gd name="T31" fmla="*/ 208 h 239"/>
                <a:gd name="T32" fmla="*/ 2523 w 3077"/>
                <a:gd name="T33" fmla="*/ 210 h 239"/>
                <a:gd name="T34" fmla="*/ 2536 w 3077"/>
                <a:gd name="T35" fmla="*/ 210 h 239"/>
                <a:gd name="T36" fmla="*/ 2566 w 3077"/>
                <a:gd name="T37" fmla="*/ 210 h 239"/>
                <a:gd name="T38" fmla="*/ 2615 w 3077"/>
                <a:gd name="T39" fmla="*/ 205 h 239"/>
                <a:gd name="T40" fmla="*/ 2633 w 3077"/>
                <a:gd name="T41" fmla="*/ 193 h 239"/>
                <a:gd name="T42" fmla="*/ 2643 w 3077"/>
                <a:gd name="T43" fmla="*/ 175 h 239"/>
                <a:gd name="T44" fmla="*/ 2654 w 3077"/>
                <a:gd name="T45" fmla="*/ 159 h 239"/>
                <a:gd name="T46" fmla="*/ 2674 w 3077"/>
                <a:gd name="T47" fmla="*/ 159 h 239"/>
                <a:gd name="T48" fmla="*/ 2684 w 3077"/>
                <a:gd name="T49" fmla="*/ 172 h 239"/>
                <a:gd name="T50" fmla="*/ 2689 w 3077"/>
                <a:gd name="T51" fmla="*/ 187 h 239"/>
                <a:gd name="T52" fmla="*/ 2695 w 3077"/>
                <a:gd name="T53" fmla="*/ 200 h 239"/>
                <a:gd name="T54" fmla="*/ 2723 w 3077"/>
                <a:gd name="T55" fmla="*/ 210 h 239"/>
                <a:gd name="T56" fmla="*/ 2810 w 3077"/>
                <a:gd name="T57" fmla="*/ 221 h 239"/>
                <a:gd name="T58" fmla="*/ 2925 w 3077"/>
                <a:gd name="T59" fmla="*/ 228 h 239"/>
                <a:gd name="T60" fmla="*/ 3033 w 3077"/>
                <a:gd name="T61" fmla="*/ 234 h 239"/>
                <a:gd name="T62" fmla="*/ 2592 w 3077"/>
                <a:gd name="T63" fmla="*/ 239 h 239"/>
                <a:gd name="T64" fmla="*/ 1697 w 3077"/>
                <a:gd name="T65" fmla="*/ 239 h 239"/>
                <a:gd name="T66" fmla="*/ 328 w 3077"/>
                <a:gd name="T67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77" h="239">
                  <a:moveTo>
                    <a:pt x="0" y="239"/>
                  </a:moveTo>
                  <a:lnTo>
                    <a:pt x="410" y="226"/>
                  </a:lnTo>
                  <a:lnTo>
                    <a:pt x="738" y="193"/>
                  </a:lnTo>
                  <a:lnTo>
                    <a:pt x="1044" y="113"/>
                  </a:lnTo>
                  <a:lnTo>
                    <a:pt x="1338" y="21"/>
                  </a:lnTo>
                  <a:lnTo>
                    <a:pt x="1484" y="0"/>
                  </a:lnTo>
                  <a:lnTo>
                    <a:pt x="2038" y="0"/>
                  </a:lnTo>
                  <a:lnTo>
                    <a:pt x="2064" y="5"/>
                  </a:lnTo>
                  <a:lnTo>
                    <a:pt x="2084" y="8"/>
                  </a:lnTo>
                  <a:lnTo>
                    <a:pt x="2107" y="11"/>
                  </a:lnTo>
                  <a:lnTo>
                    <a:pt x="2131" y="16"/>
                  </a:lnTo>
                  <a:lnTo>
                    <a:pt x="2154" y="21"/>
                  </a:lnTo>
                  <a:lnTo>
                    <a:pt x="2179" y="31"/>
                  </a:lnTo>
                  <a:lnTo>
                    <a:pt x="2202" y="44"/>
                  </a:lnTo>
                  <a:lnTo>
                    <a:pt x="2231" y="64"/>
                  </a:lnTo>
                  <a:lnTo>
                    <a:pt x="2246" y="77"/>
                  </a:lnTo>
                  <a:lnTo>
                    <a:pt x="2264" y="93"/>
                  </a:lnTo>
                  <a:lnTo>
                    <a:pt x="2279" y="105"/>
                  </a:lnTo>
                  <a:lnTo>
                    <a:pt x="2297" y="121"/>
                  </a:lnTo>
                  <a:lnTo>
                    <a:pt x="2313" y="134"/>
                  </a:lnTo>
                  <a:lnTo>
                    <a:pt x="2331" y="146"/>
                  </a:lnTo>
                  <a:lnTo>
                    <a:pt x="2346" y="159"/>
                  </a:lnTo>
                  <a:lnTo>
                    <a:pt x="2364" y="169"/>
                  </a:lnTo>
                  <a:lnTo>
                    <a:pt x="2379" y="177"/>
                  </a:lnTo>
                  <a:lnTo>
                    <a:pt x="2392" y="182"/>
                  </a:lnTo>
                  <a:lnTo>
                    <a:pt x="2407" y="190"/>
                  </a:lnTo>
                  <a:lnTo>
                    <a:pt x="2423" y="193"/>
                  </a:lnTo>
                  <a:lnTo>
                    <a:pt x="2438" y="198"/>
                  </a:lnTo>
                  <a:lnTo>
                    <a:pt x="2454" y="203"/>
                  </a:lnTo>
                  <a:lnTo>
                    <a:pt x="2466" y="205"/>
                  </a:lnTo>
                  <a:lnTo>
                    <a:pt x="2482" y="208"/>
                  </a:lnTo>
                  <a:lnTo>
                    <a:pt x="2502" y="208"/>
                  </a:lnTo>
                  <a:lnTo>
                    <a:pt x="2515" y="210"/>
                  </a:lnTo>
                  <a:lnTo>
                    <a:pt x="2523" y="210"/>
                  </a:lnTo>
                  <a:lnTo>
                    <a:pt x="2528" y="210"/>
                  </a:lnTo>
                  <a:lnTo>
                    <a:pt x="2536" y="210"/>
                  </a:lnTo>
                  <a:lnTo>
                    <a:pt x="2548" y="210"/>
                  </a:lnTo>
                  <a:lnTo>
                    <a:pt x="2566" y="210"/>
                  </a:lnTo>
                  <a:lnTo>
                    <a:pt x="2595" y="210"/>
                  </a:lnTo>
                  <a:lnTo>
                    <a:pt x="2615" y="205"/>
                  </a:lnTo>
                  <a:lnTo>
                    <a:pt x="2625" y="200"/>
                  </a:lnTo>
                  <a:lnTo>
                    <a:pt x="2633" y="193"/>
                  </a:lnTo>
                  <a:lnTo>
                    <a:pt x="2638" y="182"/>
                  </a:lnTo>
                  <a:lnTo>
                    <a:pt x="2643" y="175"/>
                  </a:lnTo>
                  <a:lnTo>
                    <a:pt x="2646" y="167"/>
                  </a:lnTo>
                  <a:lnTo>
                    <a:pt x="2654" y="159"/>
                  </a:lnTo>
                  <a:lnTo>
                    <a:pt x="2664" y="157"/>
                  </a:lnTo>
                  <a:lnTo>
                    <a:pt x="2674" y="159"/>
                  </a:lnTo>
                  <a:lnTo>
                    <a:pt x="2682" y="164"/>
                  </a:lnTo>
                  <a:lnTo>
                    <a:pt x="2684" y="172"/>
                  </a:lnTo>
                  <a:lnTo>
                    <a:pt x="2687" y="180"/>
                  </a:lnTo>
                  <a:lnTo>
                    <a:pt x="2689" y="187"/>
                  </a:lnTo>
                  <a:lnTo>
                    <a:pt x="2689" y="195"/>
                  </a:lnTo>
                  <a:lnTo>
                    <a:pt x="2695" y="200"/>
                  </a:lnTo>
                  <a:lnTo>
                    <a:pt x="2702" y="208"/>
                  </a:lnTo>
                  <a:lnTo>
                    <a:pt x="2723" y="210"/>
                  </a:lnTo>
                  <a:lnTo>
                    <a:pt x="2761" y="216"/>
                  </a:lnTo>
                  <a:lnTo>
                    <a:pt x="2810" y="221"/>
                  </a:lnTo>
                  <a:lnTo>
                    <a:pt x="2866" y="223"/>
                  </a:lnTo>
                  <a:lnTo>
                    <a:pt x="2925" y="228"/>
                  </a:lnTo>
                  <a:lnTo>
                    <a:pt x="2982" y="231"/>
                  </a:lnTo>
                  <a:lnTo>
                    <a:pt x="3033" y="234"/>
                  </a:lnTo>
                  <a:lnTo>
                    <a:pt x="3077" y="239"/>
                  </a:lnTo>
                  <a:lnTo>
                    <a:pt x="2592" y="239"/>
                  </a:lnTo>
                  <a:lnTo>
                    <a:pt x="2295" y="239"/>
                  </a:lnTo>
                  <a:lnTo>
                    <a:pt x="1697" y="239"/>
                  </a:lnTo>
                  <a:lnTo>
                    <a:pt x="1044" y="239"/>
                  </a:lnTo>
                  <a:lnTo>
                    <a:pt x="328" y="239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60" name="Freeform 24"/>
            <p:cNvSpPr>
              <a:spLocks/>
            </p:cNvSpPr>
            <p:nvPr/>
          </p:nvSpPr>
          <p:spPr bwMode="auto">
            <a:xfrm>
              <a:off x="5750720" y="3351611"/>
              <a:ext cx="3273029" cy="126206"/>
            </a:xfrm>
            <a:custGeom>
              <a:avLst/>
              <a:gdLst>
                <a:gd name="T0" fmla="*/ 0 w 3046"/>
                <a:gd name="T1" fmla="*/ 118 h 118"/>
                <a:gd name="T2" fmla="*/ 490 w 3046"/>
                <a:gd name="T3" fmla="*/ 118 h 118"/>
                <a:gd name="T4" fmla="*/ 625 w 3046"/>
                <a:gd name="T5" fmla="*/ 92 h 118"/>
                <a:gd name="T6" fmla="*/ 725 w 3046"/>
                <a:gd name="T7" fmla="*/ 87 h 118"/>
                <a:gd name="T8" fmla="*/ 818 w 3046"/>
                <a:gd name="T9" fmla="*/ 118 h 118"/>
                <a:gd name="T10" fmla="*/ 905 w 3046"/>
                <a:gd name="T11" fmla="*/ 100 h 118"/>
                <a:gd name="T12" fmla="*/ 989 w 3046"/>
                <a:gd name="T13" fmla="*/ 87 h 118"/>
                <a:gd name="T14" fmla="*/ 1074 w 3046"/>
                <a:gd name="T15" fmla="*/ 87 h 118"/>
                <a:gd name="T16" fmla="*/ 1148 w 3046"/>
                <a:gd name="T17" fmla="*/ 118 h 118"/>
                <a:gd name="T18" fmla="*/ 1187 w 3046"/>
                <a:gd name="T19" fmla="*/ 118 h 118"/>
                <a:gd name="T20" fmla="*/ 1261 w 3046"/>
                <a:gd name="T21" fmla="*/ 87 h 118"/>
                <a:gd name="T22" fmla="*/ 1366 w 3046"/>
                <a:gd name="T23" fmla="*/ 66 h 118"/>
                <a:gd name="T24" fmla="*/ 1469 w 3046"/>
                <a:gd name="T25" fmla="*/ 79 h 118"/>
                <a:gd name="T26" fmla="*/ 1564 w 3046"/>
                <a:gd name="T27" fmla="*/ 118 h 118"/>
                <a:gd name="T28" fmla="*/ 1782 w 3046"/>
                <a:gd name="T29" fmla="*/ 59 h 118"/>
                <a:gd name="T30" fmla="*/ 1866 w 3046"/>
                <a:gd name="T31" fmla="*/ 54 h 118"/>
                <a:gd name="T32" fmla="*/ 1912 w 3046"/>
                <a:gd name="T33" fmla="*/ 87 h 118"/>
                <a:gd name="T34" fmla="*/ 1933 w 3046"/>
                <a:gd name="T35" fmla="*/ 118 h 118"/>
                <a:gd name="T36" fmla="*/ 2079 w 3046"/>
                <a:gd name="T37" fmla="*/ 46 h 118"/>
                <a:gd name="T38" fmla="*/ 2092 w 3046"/>
                <a:gd name="T39" fmla="*/ 41 h 118"/>
                <a:gd name="T40" fmla="*/ 2107 w 3046"/>
                <a:gd name="T41" fmla="*/ 36 h 118"/>
                <a:gd name="T42" fmla="*/ 2120 w 3046"/>
                <a:gd name="T43" fmla="*/ 31 h 118"/>
                <a:gd name="T44" fmla="*/ 2133 w 3046"/>
                <a:gd name="T45" fmla="*/ 25 h 118"/>
                <a:gd name="T46" fmla="*/ 2146 w 3046"/>
                <a:gd name="T47" fmla="*/ 20 h 118"/>
                <a:gd name="T48" fmla="*/ 2161 w 3046"/>
                <a:gd name="T49" fmla="*/ 15 h 118"/>
                <a:gd name="T50" fmla="*/ 2176 w 3046"/>
                <a:gd name="T51" fmla="*/ 10 h 118"/>
                <a:gd name="T52" fmla="*/ 2192 w 3046"/>
                <a:gd name="T53" fmla="*/ 7 h 118"/>
                <a:gd name="T54" fmla="*/ 2205 w 3046"/>
                <a:gd name="T55" fmla="*/ 5 h 118"/>
                <a:gd name="T56" fmla="*/ 2217 w 3046"/>
                <a:gd name="T57" fmla="*/ 2 h 118"/>
                <a:gd name="T58" fmla="*/ 2230 w 3046"/>
                <a:gd name="T59" fmla="*/ 0 h 118"/>
                <a:gd name="T60" fmla="*/ 2241 w 3046"/>
                <a:gd name="T61" fmla="*/ 0 h 118"/>
                <a:gd name="T62" fmla="*/ 2253 w 3046"/>
                <a:gd name="T63" fmla="*/ 0 h 118"/>
                <a:gd name="T64" fmla="*/ 2266 w 3046"/>
                <a:gd name="T65" fmla="*/ 0 h 118"/>
                <a:gd name="T66" fmla="*/ 2279 w 3046"/>
                <a:gd name="T67" fmla="*/ 2 h 118"/>
                <a:gd name="T68" fmla="*/ 2292 w 3046"/>
                <a:gd name="T69" fmla="*/ 5 h 118"/>
                <a:gd name="T70" fmla="*/ 2441 w 3046"/>
                <a:gd name="T71" fmla="*/ 54 h 118"/>
                <a:gd name="T72" fmla="*/ 2458 w 3046"/>
                <a:gd name="T73" fmla="*/ 59 h 118"/>
                <a:gd name="T74" fmla="*/ 2474 w 3046"/>
                <a:gd name="T75" fmla="*/ 64 h 118"/>
                <a:gd name="T76" fmla="*/ 2492 w 3046"/>
                <a:gd name="T77" fmla="*/ 69 h 118"/>
                <a:gd name="T78" fmla="*/ 2507 w 3046"/>
                <a:gd name="T79" fmla="*/ 74 h 118"/>
                <a:gd name="T80" fmla="*/ 2523 w 3046"/>
                <a:gd name="T81" fmla="*/ 79 h 118"/>
                <a:gd name="T82" fmla="*/ 2543 w 3046"/>
                <a:gd name="T83" fmla="*/ 82 h 118"/>
                <a:gd name="T84" fmla="*/ 2564 w 3046"/>
                <a:gd name="T85" fmla="*/ 87 h 118"/>
                <a:gd name="T86" fmla="*/ 2589 w 3046"/>
                <a:gd name="T87" fmla="*/ 89 h 118"/>
                <a:gd name="T88" fmla="*/ 2797 w 3046"/>
                <a:gd name="T89" fmla="*/ 92 h 118"/>
                <a:gd name="T90" fmla="*/ 2902 w 3046"/>
                <a:gd name="T91" fmla="*/ 100 h 118"/>
                <a:gd name="T92" fmla="*/ 3046 w 3046"/>
                <a:gd name="T93" fmla="*/ 118 h 118"/>
                <a:gd name="T94" fmla="*/ 0 w 3046"/>
                <a:gd name="T95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46" h="118">
                  <a:moveTo>
                    <a:pt x="0" y="118"/>
                  </a:moveTo>
                  <a:lnTo>
                    <a:pt x="490" y="118"/>
                  </a:lnTo>
                  <a:lnTo>
                    <a:pt x="625" y="92"/>
                  </a:lnTo>
                  <a:lnTo>
                    <a:pt x="725" y="87"/>
                  </a:lnTo>
                  <a:lnTo>
                    <a:pt x="818" y="118"/>
                  </a:lnTo>
                  <a:lnTo>
                    <a:pt x="905" y="100"/>
                  </a:lnTo>
                  <a:lnTo>
                    <a:pt x="989" y="87"/>
                  </a:lnTo>
                  <a:lnTo>
                    <a:pt x="1074" y="87"/>
                  </a:lnTo>
                  <a:lnTo>
                    <a:pt x="1148" y="118"/>
                  </a:lnTo>
                  <a:lnTo>
                    <a:pt x="1187" y="118"/>
                  </a:lnTo>
                  <a:lnTo>
                    <a:pt x="1261" y="87"/>
                  </a:lnTo>
                  <a:lnTo>
                    <a:pt x="1366" y="66"/>
                  </a:lnTo>
                  <a:lnTo>
                    <a:pt x="1469" y="79"/>
                  </a:lnTo>
                  <a:lnTo>
                    <a:pt x="1564" y="118"/>
                  </a:lnTo>
                  <a:lnTo>
                    <a:pt x="1782" y="59"/>
                  </a:lnTo>
                  <a:lnTo>
                    <a:pt x="1866" y="54"/>
                  </a:lnTo>
                  <a:lnTo>
                    <a:pt x="1912" y="87"/>
                  </a:lnTo>
                  <a:lnTo>
                    <a:pt x="1933" y="118"/>
                  </a:lnTo>
                  <a:lnTo>
                    <a:pt x="2079" y="46"/>
                  </a:lnTo>
                  <a:lnTo>
                    <a:pt x="2092" y="41"/>
                  </a:lnTo>
                  <a:lnTo>
                    <a:pt x="2107" y="36"/>
                  </a:lnTo>
                  <a:lnTo>
                    <a:pt x="2120" y="31"/>
                  </a:lnTo>
                  <a:lnTo>
                    <a:pt x="2133" y="25"/>
                  </a:lnTo>
                  <a:lnTo>
                    <a:pt x="2146" y="20"/>
                  </a:lnTo>
                  <a:lnTo>
                    <a:pt x="2161" y="15"/>
                  </a:lnTo>
                  <a:lnTo>
                    <a:pt x="2176" y="10"/>
                  </a:lnTo>
                  <a:lnTo>
                    <a:pt x="2192" y="7"/>
                  </a:lnTo>
                  <a:lnTo>
                    <a:pt x="2205" y="5"/>
                  </a:lnTo>
                  <a:lnTo>
                    <a:pt x="2217" y="2"/>
                  </a:lnTo>
                  <a:lnTo>
                    <a:pt x="2230" y="0"/>
                  </a:lnTo>
                  <a:lnTo>
                    <a:pt x="2241" y="0"/>
                  </a:lnTo>
                  <a:lnTo>
                    <a:pt x="2253" y="0"/>
                  </a:lnTo>
                  <a:lnTo>
                    <a:pt x="2266" y="0"/>
                  </a:lnTo>
                  <a:lnTo>
                    <a:pt x="2279" y="2"/>
                  </a:lnTo>
                  <a:lnTo>
                    <a:pt x="2292" y="5"/>
                  </a:lnTo>
                  <a:lnTo>
                    <a:pt x="2441" y="54"/>
                  </a:lnTo>
                  <a:lnTo>
                    <a:pt x="2458" y="59"/>
                  </a:lnTo>
                  <a:lnTo>
                    <a:pt x="2474" y="64"/>
                  </a:lnTo>
                  <a:lnTo>
                    <a:pt x="2492" y="69"/>
                  </a:lnTo>
                  <a:lnTo>
                    <a:pt x="2507" y="74"/>
                  </a:lnTo>
                  <a:lnTo>
                    <a:pt x="2523" y="79"/>
                  </a:lnTo>
                  <a:lnTo>
                    <a:pt x="2543" y="82"/>
                  </a:lnTo>
                  <a:lnTo>
                    <a:pt x="2564" y="87"/>
                  </a:lnTo>
                  <a:lnTo>
                    <a:pt x="2589" y="89"/>
                  </a:lnTo>
                  <a:lnTo>
                    <a:pt x="2797" y="92"/>
                  </a:lnTo>
                  <a:lnTo>
                    <a:pt x="2902" y="100"/>
                  </a:lnTo>
                  <a:lnTo>
                    <a:pt x="3046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61" name="Rectangle 25"/>
            <p:cNvSpPr>
              <a:spLocks noChangeArrowheads="1"/>
            </p:cNvSpPr>
            <p:nvPr/>
          </p:nvSpPr>
          <p:spPr bwMode="auto">
            <a:xfrm>
              <a:off x="6979446" y="1593058"/>
              <a:ext cx="706925" cy="21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575" b="1">
                  <a:solidFill>
                    <a:srgbClr val="FF0000"/>
                  </a:solidFill>
                  <a:latin typeface="Arial" charset="0"/>
                </a:rPr>
                <a:t>Phases</a:t>
              </a:r>
            </a:p>
          </p:txBody>
        </p:sp>
        <p:sp>
          <p:nvSpPr>
            <p:cNvPr id="423962" name="Rectangle 26"/>
            <p:cNvSpPr>
              <a:spLocks noChangeArrowheads="1"/>
            </p:cNvSpPr>
            <p:nvPr/>
          </p:nvSpPr>
          <p:spPr bwMode="auto">
            <a:xfrm>
              <a:off x="2838450" y="1846662"/>
              <a:ext cx="2063354" cy="21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575" b="1">
                  <a:solidFill>
                    <a:srgbClr val="FF0000"/>
                  </a:solidFill>
                  <a:latin typeface="Arial" charset="0"/>
                </a:rPr>
                <a:t>Process Disciplines</a:t>
              </a:r>
            </a:p>
          </p:txBody>
        </p:sp>
        <p:sp>
          <p:nvSpPr>
            <p:cNvPr id="423963" name="Rectangle 27"/>
            <p:cNvSpPr>
              <a:spLocks noChangeArrowheads="1"/>
            </p:cNvSpPr>
            <p:nvPr/>
          </p:nvSpPr>
          <p:spPr bwMode="auto">
            <a:xfrm>
              <a:off x="6936583" y="5274471"/>
              <a:ext cx="908903" cy="21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575" b="1">
                  <a:solidFill>
                    <a:srgbClr val="FF0000"/>
                  </a:solidFill>
                  <a:latin typeface="Arial" charset="0"/>
                </a:rPr>
                <a:t>Iterations</a:t>
              </a:r>
            </a:p>
          </p:txBody>
        </p:sp>
        <p:sp>
          <p:nvSpPr>
            <p:cNvPr id="423964" name="Freeform 28"/>
            <p:cNvSpPr>
              <a:spLocks/>
            </p:cNvSpPr>
            <p:nvPr/>
          </p:nvSpPr>
          <p:spPr bwMode="auto">
            <a:xfrm>
              <a:off x="6269833" y="4924426"/>
              <a:ext cx="22622" cy="205979"/>
            </a:xfrm>
            <a:custGeom>
              <a:avLst/>
              <a:gdLst>
                <a:gd name="T0" fmla="*/ 11 w 21"/>
                <a:gd name="T1" fmla="*/ 192 h 192"/>
                <a:gd name="T2" fmla="*/ 21 w 21"/>
                <a:gd name="T3" fmla="*/ 192 h 192"/>
                <a:gd name="T4" fmla="*/ 21 w 21"/>
                <a:gd name="T5" fmla="*/ 0 h 192"/>
                <a:gd name="T6" fmla="*/ 0 w 21"/>
                <a:gd name="T7" fmla="*/ 0 h 192"/>
                <a:gd name="T8" fmla="*/ 0 w 21"/>
                <a:gd name="T9" fmla="*/ 192 h 192"/>
                <a:gd name="T10" fmla="*/ 11 w 21"/>
                <a:gd name="T11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92">
                  <a:moveTo>
                    <a:pt x="11" y="192"/>
                  </a:moveTo>
                  <a:lnTo>
                    <a:pt x="21" y="1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11" y="192"/>
                  </a:lnTo>
                  <a:close/>
                </a:path>
              </a:pathLst>
            </a:custGeom>
            <a:solidFill>
              <a:schemeClr val="tx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65" name="Line 29"/>
            <p:cNvSpPr>
              <a:spLocks noChangeShapeType="1"/>
            </p:cNvSpPr>
            <p:nvPr/>
          </p:nvSpPr>
          <p:spPr bwMode="auto">
            <a:xfrm flipH="1">
              <a:off x="7831932" y="4917281"/>
              <a:ext cx="1191" cy="21550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66" name="Line 30"/>
            <p:cNvSpPr>
              <a:spLocks noChangeShapeType="1"/>
            </p:cNvSpPr>
            <p:nvPr/>
          </p:nvSpPr>
          <p:spPr bwMode="auto">
            <a:xfrm>
              <a:off x="7446169" y="4918474"/>
              <a:ext cx="0" cy="207169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67" name="Line 31"/>
            <p:cNvSpPr>
              <a:spLocks noChangeShapeType="1"/>
            </p:cNvSpPr>
            <p:nvPr/>
          </p:nvSpPr>
          <p:spPr bwMode="auto">
            <a:xfrm>
              <a:off x="6644880" y="4918473"/>
              <a:ext cx="1190" cy="208359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68" name="Rectangle 32"/>
            <p:cNvSpPr>
              <a:spLocks noChangeArrowheads="1"/>
            </p:cNvSpPr>
            <p:nvPr/>
          </p:nvSpPr>
          <p:spPr bwMode="auto">
            <a:xfrm>
              <a:off x="6722046" y="4933951"/>
              <a:ext cx="251672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#2</a:t>
              </a:r>
            </a:p>
          </p:txBody>
        </p:sp>
        <p:sp>
          <p:nvSpPr>
            <p:cNvPr id="423969" name="Rectangle 33"/>
            <p:cNvSpPr>
              <a:spLocks noChangeArrowheads="1"/>
            </p:cNvSpPr>
            <p:nvPr/>
          </p:nvSpPr>
          <p:spPr bwMode="auto">
            <a:xfrm>
              <a:off x="7063981" y="4933951"/>
              <a:ext cx="345281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#n</a:t>
              </a:r>
            </a:p>
          </p:txBody>
        </p:sp>
        <p:sp>
          <p:nvSpPr>
            <p:cNvPr id="423970" name="Rectangle 34"/>
            <p:cNvSpPr>
              <a:spLocks noChangeArrowheads="1"/>
            </p:cNvSpPr>
            <p:nvPr/>
          </p:nvSpPr>
          <p:spPr bwMode="auto">
            <a:xfrm>
              <a:off x="7481889" y="4933951"/>
              <a:ext cx="314325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#n+1</a:t>
              </a:r>
            </a:p>
          </p:txBody>
        </p:sp>
        <p:sp>
          <p:nvSpPr>
            <p:cNvPr id="423971" name="Rectangle 35"/>
            <p:cNvSpPr>
              <a:spLocks noChangeArrowheads="1"/>
            </p:cNvSpPr>
            <p:nvPr/>
          </p:nvSpPr>
          <p:spPr bwMode="auto">
            <a:xfrm>
              <a:off x="7852173" y="4933951"/>
              <a:ext cx="301228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#n+2</a:t>
              </a:r>
            </a:p>
          </p:txBody>
        </p:sp>
        <p:sp>
          <p:nvSpPr>
            <p:cNvPr id="423972" name="Rectangle 36"/>
            <p:cNvSpPr>
              <a:spLocks noChangeArrowheads="1"/>
            </p:cNvSpPr>
            <p:nvPr/>
          </p:nvSpPr>
          <p:spPr bwMode="auto">
            <a:xfrm>
              <a:off x="8234365" y="4933951"/>
              <a:ext cx="389335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#m</a:t>
              </a:r>
            </a:p>
          </p:txBody>
        </p:sp>
        <p:sp>
          <p:nvSpPr>
            <p:cNvPr id="423973" name="Rectangle 37"/>
            <p:cNvSpPr>
              <a:spLocks noChangeArrowheads="1"/>
            </p:cNvSpPr>
            <p:nvPr/>
          </p:nvSpPr>
          <p:spPr bwMode="auto">
            <a:xfrm>
              <a:off x="8672514" y="4933951"/>
              <a:ext cx="344091" cy="27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975">
                  <a:latin typeface="Arial" charset="0"/>
                </a:rPr>
                <a:t> Iter.</a:t>
              </a:r>
              <a:br>
                <a:rPr lang="en-US" altLang="x-none" sz="975">
                  <a:latin typeface="Arial" charset="0"/>
                </a:rPr>
              </a:br>
              <a:r>
                <a:rPr lang="en-US" altLang="x-none" sz="975">
                  <a:latin typeface="Arial" charset="0"/>
                </a:rPr>
                <a:t>#m+1</a:t>
              </a:r>
            </a:p>
          </p:txBody>
        </p:sp>
        <p:sp>
          <p:nvSpPr>
            <p:cNvPr id="423974" name="Rectangle 38"/>
            <p:cNvSpPr>
              <a:spLocks noChangeArrowheads="1"/>
            </p:cNvSpPr>
            <p:nvPr/>
          </p:nvSpPr>
          <p:spPr bwMode="auto">
            <a:xfrm>
              <a:off x="4463598" y="3625453"/>
              <a:ext cx="990656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Deployment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3975" name="Freeform 39"/>
            <p:cNvSpPr>
              <a:spLocks/>
            </p:cNvSpPr>
            <p:nvPr/>
          </p:nvSpPr>
          <p:spPr bwMode="auto">
            <a:xfrm>
              <a:off x="6351987" y="3602832"/>
              <a:ext cx="2620565" cy="151210"/>
            </a:xfrm>
            <a:custGeom>
              <a:avLst/>
              <a:gdLst>
                <a:gd name="T0" fmla="*/ 0 w 2440"/>
                <a:gd name="T1" fmla="*/ 141 h 141"/>
                <a:gd name="T2" fmla="*/ 169 w 2440"/>
                <a:gd name="T3" fmla="*/ 139 h 141"/>
                <a:gd name="T4" fmla="*/ 254 w 2440"/>
                <a:gd name="T5" fmla="*/ 141 h 141"/>
                <a:gd name="T6" fmla="*/ 343 w 2440"/>
                <a:gd name="T7" fmla="*/ 141 h 141"/>
                <a:gd name="T8" fmla="*/ 430 w 2440"/>
                <a:gd name="T9" fmla="*/ 139 h 141"/>
                <a:gd name="T10" fmla="*/ 520 w 2440"/>
                <a:gd name="T11" fmla="*/ 139 h 141"/>
                <a:gd name="T12" fmla="*/ 607 w 2440"/>
                <a:gd name="T13" fmla="*/ 136 h 141"/>
                <a:gd name="T14" fmla="*/ 671 w 2440"/>
                <a:gd name="T15" fmla="*/ 141 h 141"/>
                <a:gd name="T16" fmla="*/ 712 w 2440"/>
                <a:gd name="T17" fmla="*/ 141 h 141"/>
                <a:gd name="T18" fmla="*/ 802 w 2440"/>
                <a:gd name="T19" fmla="*/ 139 h 141"/>
                <a:gd name="T20" fmla="*/ 905 w 2440"/>
                <a:gd name="T21" fmla="*/ 141 h 141"/>
                <a:gd name="T22" fmla="*/ 1000 w 2440"/>
                <a:gd name="T23" fmla="*/ 139 h 141"/>
                <a:gd name="T24" fmla="*/ 1089 w 2440"/>
                <a:gd name="T25" fmla="*/ 141 h 141"/>
                <a:gd name="T26" fmla="*/ 1300 w 2440"/>
                <a:gd name="T27" fmla="*/ 141 h 141"/>
                <a:gd name="T28" fmla="*/ 1389 w 2440"/>
                <a:gd name="T29" fmla="*/ 134 h 141"/>
                <a:gd name="T30" fmla="*/ 1435 w 2440"/>
                <a:gd name="T31" fmla="*/ 128 h 141"/>
                <a:gd name="T32" fmla="*/ 1459 w 2440"/>
                <a:gd name="T33" fmla="*/ 126 h 141"/>
                <a:gd name="T34" fmla="*/ 1612 w 2440"/>
                <a:gd name="T35" fmla="*/ 95 h 141"/>
                <a:gd name="T36" fmla="*/ 1733 w 2440"/>
                <a:gd name="T37" fmla="*/ 59 h 141"/>
                <a:gd name="T38" fmla="*/ 1861 w 2440"/>
                <a:gd name="T39" fmla="*/ 36 h 141"/>
                <a:gd name="T40" fmla="*/ 2205 w 2440"/>
                <a:gd name="T41" fmla="*/ 0 h 141"/>
                <a:gd name="T42" fmla="*/ 2340 w 2440"/>
                <a:gd name="T43" fmla="*/ 23 h 141"/>
                <a:gd name="T44" fmla="*/ 2412 w 2440"/>
                <a:gd name="T45" fmla="*/ 75 h 141"/>
                <a:gd name="T46" fmla="*/ 2440 w 2440"/>
                <a:gd name="T47" fmla="*/ 141 h 141"/>
                <a:gd name="T48" fmla="*/ 0 w 2440"/>
                <a:gd name="T4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40" h="141">
                  <a:moveTo>
                    <a:pt x="0" y="141"/>
                  </a:moveTo>
                  <a:lnTo>
                    <a:pt x="169" y="139"/>
                  </a:lnTo>
                  <a:lnTo>
                    <a:pt x="254" y="141"/>
                  </a:lnTo>
                  <a:lnTo>
                    <a:pt x="343" y="141"/>
                  </a:lnTo>
                  <a:lnTo>
                    <a:pt x="430" y="139"/>
                  </a:lnTo>
                  <a:lnTo>
                    <a:pt x="520" y="139"/>
                  </a:lnTo>
                  <a:lnTo>
                    <a:pt x="607" y="136"/>
                  </a:lnTo>
                  <a:lnTo>
                    <a:pt x="671" y="141"/>
                  </a:lnTo>
                  <a:lnTo>
                    <a:pt x="712" y="141"/>
                  </a:lnTo>
                  <a:lnTo>
                    <a:pt x="802" y="139"/>
                  </a:lnTo>
                  <a:lnTo>
                    <a:pt x="905" y="141"/>
                  </a:lnTo>
                  <a:lnTo>
                    <a:pt x="1000" y="139"/>
                  </a:lnTo>
                  <a:lnTo>
                    <a:pt x="1089" y="141"/>
                  </a:lnTo>
                  <a:lnTo>
                    <a:pt x="1300" y="141"/>
                  </a:lnTo>
                  <a:lnTo>
                    <a:pt x="1389" y="134"/>
                  </a:lnTo>
                  <a:lnTo>
                    <a:pt x="1435" y="128"/>
                  </a:lnTo>
                  <a:lnTo>
                    <a:pt x="1459" y="126"/>
                  </a:lnTo>
                  <a:lnTo>
                    <a:pt x="1612" y="95"/>
                  </a:lnTo>
                  <a:lnTo>
                    <a:pt x="1733" y="59"/>
                  </a:lnTo>
                  <a:lnTo>
                    <a:pt x="1861" y="36"/>
                  </a:lnTo>
                  <a:lnTo>
                    <a:pt x="2205" y="0"/>
                  </a:lnTo>
                  <a:lnTo>
                    <a:pt x="2340" y="23"/>
                  </a:lnTo>
                  <a:lnTo>
                    <a:pt x="2412" y="75"/>
                  </a:lnTo>
                  <a:lnTo>
                    <a:pt x="2440" y="141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76" name="Freeform 40"/>
            <p:cNvSpPr>
              <a:spLocks/>
            </p:cNvSpPr>
            <p:nvPr/>
          </p:nvSpPr>
          <p:spPr bwMode="auto">
            <a:xfrm>
              <a:off x="5632848" y="2233613"/>
              <a:ext cx="3368278" cy="119063"/>
            </a:xfrm>
            <a:custGeom>
              <a:avLst/>
              <a:gdLst>
                <a:gd name="T0" fmla="*/ 0 w 1911"/>
                <a:gd name="T1" fmla="*/ 63 h 63"/>
                <a:gd name="T2" fmla="*/ 45 w 1911"/>
                <a:gd name="T3" fmla="*/ 50 h 63"/>
                <a:gd name="T4" fmla="*/ 81 w 1911"/>
                <a:gd name="T5" fmla="*/ 36 h 63"/>
                <a:gd name="T6" fmla="*/ 210 w 1911"/>
                <a:gd name="T7" fmla="*/ 0 h 63"/>
                <a:gd name="T8" fmla="*/ 531 w 1911"/>
                <a:gd name="T9" fmla="*/ 8 h 63"/>
                <a:gd name="T10" fmla="*/ 678 w 1911"/>
                <a:gd name="T11" fmla="*/ 25 h 63"/>
                <a:gd name="T12" fmla="*/ 765 w 1911"/>
                <a:gd name="T13" fmla="*/ 36 h 63"/>
                <a:gd name="T14" fmla="*/ 843 w 1911"/>
                <a:gd name="T15" fmla="*/ 47 h 63"/>
                <a:gd name="T16" fmla="*/ 903 w 1911"/>
                <a:gd name="T17" fmla="*/ 57 h 63"/>
                <a:gd name="T18" fmla="*/ 990 w 1911"/>
                <a:gd name="T19" fmla="*/ 53 h 63"/>
                <a:gd name="T20" fmla="*/ 1104 w 1911"/>
                <a:gd name="T21" fmla="*/ 47 h 63"/>
                <a:gd name="T22" fmla="*/ 1377 w 1911"/>
                <a:gd name="T23" fmla="*/ 53 h 63"/>
                <a:gd name="T24" fmla="*/ 1671 w 1911"/>
                <a:gd name="T25" fmla="*/ 58 h 63"/>
                <a:gd name="T26" fmla="*/ 1899 w 1911"/>
                <a:gd name="T27" fmla="*/ 63 h 63"/>
                <a:gd name="T28" fmla="*/ 0 w 1911"/>
                <a:gd name="T2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11" h="63">
                  <a:moveTo>
                    <a:pt x="0" y="63"/>
                  </a:moveTo>
                  <a:cubicBezTo>
                    <a:pt x="16" y="61"/>
                    <a:pt x="29" y="55"/>
                    <a:pt x="45" y="50"/>
                  </a:cubicBezTo>
                  <a:cubicBezTo>
                    <a:pt x="56" y="46"/>
                    <a:pt x="70" y="40"/>
                    <a:pt x="81" y="36"/>
                  </a:cubicBezTo>
                  <a:cubicBezTo>
                    <a:pt x="123" y="23"/>
                    <a:pt x="167" y="10"/>
                    <a:pt x="210" y="0"/>
                  </a:cubicBezTo>
                  <a:cubicBezTo>
                    <a:pt x="321" y="2"/>
                    <a:pt x="425" y="4"/>
                    <a:pt x="531" y="8"/>
                  </a:cubicBezTo>
                  <a:cubicBezTo>
                    <a:pt x="609" y="17"/>
                    <a:pt x="624" y="23"/>
                    <a:pt x="678" y="25"/>
                  </a:cubicBezTo>
                  <a:cubicBezTo>
                    <a:pt x="707" y="29"/>
                    <a:pt x="737" y="30"/>
                    <a:pt x="765" y="36"/>
                  </a:cubicBezTo>
                  <a:cubicBezTo>
                    <a:pt x="788" y="41"/>
                    <a:pt x="819" y="46"/>
                    <a:pt x="843" y="47"/>
                  </a:cubicBezTo>
                  <a:cubicBezTo>
                    <a:pt x="876" y="51"/>
                    <a:pt x="879" y="56"/>
                    <a:pt x="903" y="57"/>
                  </a:cubicBezTo>
                  <a:cubicBezTo>
                    <a:pt x="909" y="55"/>
                    <a:pt x="990" y="53"/>
                    <a:pt x="990" y="53"/>
                  </a:cubicBezTo>
                  <a:cubicBezTo>
                    <a:pt x="1013" y="51"/>
                    <a:pt x="1040" y="47"/>
                    <a:pt x="1104" y="47"/>
                  </a:cubicBezTo>
                  <a:cubicBezTo>
                    <a:pt x="1200" y="50"/>
                    <a:pt x="1280" y="51"/>
                    <a:pt x="1377" y="53"/>
                  </a:cubicBezTo>
                  <a:cubicBezTo>
                    <a:pt x="1471" y="55"/>
                    <a:pt x="1569" y="57"/>
                    <a:pt x="1671" y="58"/>
                  </a:cubicBezTo>
                  <a:cubicBezTo>
                    <a:pt x="1800" y="59"/>
                    <a:pt x="1911" y="63"/>
                    <a:pt x="1899" y="63"/>
                  </a:cubicBezTo>
                  <a:cubicBezTo>
                    <a:pt x="870" y="63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7" name="Freeform 41"/>
            <p:cNvSpPr>
              <a:spLocks/>
            </p:cNvSpPr>
            <p:nvPr/>
          </p:nvSpPr>
          <p:spPr bwMode="auto">
            <a:xfrm>
              <a:off x="5597130" y="4226721"/>
              <a:ext cx="3419475" cy="141685"/>
            </a:xfrm>
            <a:custGeom>
              <a:avLst/>
              <a:gdLst>
                <a:gd name="T0" fmla="*/ 0 w 3080"/>
                <a:gd name="T1" fmla="*/ 140 h 140"/>
                <a:gd name="T2" fmla="*/ 64 w 3080"/>
                <a:gd name="T3" fmla="*/ 123 h 140"/>
                <a:gd name="T4" fmla="*/ 808 w 3080"/>
                <a:gd name="T5" fmla="*/ 90 h 140"/>
                <a:gd name="T6" fmla="*/ 1171 w 3080"/>
                <a:gd name="T7" fmla="*/ 42 h 140"/>
                <a:gd name="T8" fmla="*/ 1508 w 3080"/>
                <a:gd name="T9" fmla="*/ 20 h 140"/>
                <a:gd name="T10" fmla="*/ 1578 w 3080"/>
                <a:gd name="T11" fmla="*/ 9 h 140"/>
                <a:gd name="T12" fmla="*/ 2147 w 3080"/>
                <a:gd name="T13" fmla="*/ 0 h 140"/>
                <a:gd name="T14" fmla="*/ 2789 w 3080"/>
                <a:gd name="T15" fmla="*/ 86 h 140"/>
                <a:gd name="T16" fmla="*/ 3080 w 3080"/>
                <a:gd name="T17" fmla="*/ 140 h 140"/>
                <a:gd name="T18" fmla="*/ 0 w 3080"/>
                <a:gd name="T1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80" h="140">
                  <a:moveTo>
                    <a:pt x="0" y="140"/>
                  </a:moveTo>
                  <a:lnTo>
                    <a:pt x="64" y="123"/>
                  </a:lnTo>
                  <a:lnTo>
                    <a:pt x="808" y="90"/>
                  </a:lnTo>
                  <a:lnTo>
                    <a:pt x="1171" y="42"/>
                  </a:lnTo>
                  <a:lnTo>
                    <a:pt x="1508" y="20"/>
                  </a:lnTo>
                  <a:lnTo>
                    <a:pt x="1578" y="9"/>
                  </a:lnTo>
                  <a:lnTo>
                    <a:pt x="2147" y="0"/>
                  </a:lnTo>
                  <a:lnTo>
                    <a:pt x="2789" y="86"/>
                  </a:lnTo>
                  <a:lnTo>
                    <a:pt x="3080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339966"/>
            </a:solidFill>
            <a:ln w="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8" name="Freeform 42"/>
            <p:cNvSpPr>
              <a:spLocks/>
            </p:cNvSpPr>
            <p:nvPr/>
          </p:nvSpPr>
          <p:spPr bwMode="auto">
            <a:xfrm>
              <a:off x="7029451" y="4925617"/>
              <a:ext cx="22622" cy="205978"/>
            </a:xfrm>
            <a:custGeom>
              <a:avLst/>
              <a:gdLst>
                <a:gd name="T0" fmla="*/ 11 w 21"/>
                <a:gd name="T1" fmla="*/ 192 h 192"/>
                <a:gd name="T2" fmla="*/ 21 w 21"/>
                <a:gd name="T3" fmla="*/ 192 h 192"/>
                <a:gd name="T4" fmla="*/ 21 w 21"/>
                <a:gd name="T5" fmla="*/ 0 h 192"/>
                <a:gd name="T6" fmla="*/ 0 w 21"/>
                <a:gd name="T7" fmla="*/ 0 h 192"/>
                <a:gd name="T8" fmla="*/ 0 w 21"/>
                <a:gd name="T9" fmla="*/ 192 h 192"/>
                <a:gd name="T10" fmla="*/ 11 w 21"/>
                <a:gd name="T11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92">
                  <a:moveTo>
                    <a:pt x="11" y="192"/>
                  </a:moveTo>
                  <a:lnTo>
                    <a:pt x="21" y="1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11" y="192"/>
                  </a:lnTo>
                  <a:close/>
                </a:path>
              </a:pathLst>
            </a:custGeom>
            <a:solidFill>
              <a:schemeClr val="tx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79" name="Freeform 43"/>
            <p:cNvSpPr>
              <a:spLocks/>
            </p:cNvSpPr>
            <p:nvPr/>
          </p:nvSpPr>
          <p:spPr bwMode="auto">
            <a:xfrm>
              <a:off x="8171260" y="4926807"/>
              <a:ext cx="22622" cy="205979"/>
            </a:xfrm>
            <a:custGeom>
              <a:avLst/>
              <a:gdLst>
                <a:gd name="T0" fmla="*/ 11 w 21"/>
                <a:gd name="T1" fmla="*/ 192 h 192"/>
                <a:gd name="T2" fmla="*/ 21 w 21"/>
                <a:gd name="T3" fmla="*/ 192 h 192"/>
                <a:gd name="T4" fmla="*/ 21 w 21"/>
                <a:gd name="T5" fmla="*/ 0 h 192"/>
                <a:gd name="T6" fmla="*/ 0 w 21"/>
                <a:gd name="T7" fmla="*/ 0 h 192"/>
                <a:gd name="T8" fmla="*/ 0 w 21"/>
                <a:gd name="T9" fmla="*/ 192 h 192"/>
                <a:gd name="T10" fmla="*/ 11 w 21"/>
                <a:gd name="T11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92">
                  <a:moveTo>
                    <a:pt x="11" y="192"/>
                  </a:moveTo>
                  <a:lnTo>
                    <a:pt x="21" y="1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11" y="192"/>
                  </a:lnTo>
                  <a:close/>
                </a:path>
              </a:pathLst>
            </a:custGeom>
            <a:solidFill>
              <a:schemeClr val="tx1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80" name="Rectangle 44"/>
            <p:cNvSpPr>
              <a:spLocks noChangeArrowheads="1"/>
            </p:cNvSpPr>
            <p:nvPr/>
          </p:nvSpPr>
          <p:spPr bwMode="auto">
            <a:xfrm>
              <a:off x="3898108" y="4230291"/>
              <a:ext cx="1644681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Configuration Mgmt</a:t>
              </a:r>
            </a:p>
          </p:txBody>
        </p:sp>
        <p:sp>
          <p:nvSpPr>
            <p:cNvPr id="423981" name="Rectangle 45"/>
            <p:cNvSpPr>
              <a:spLocks noChangeArrowheads="1"/>
            </p:cNvSpPr>
            <p:nvPr/>
          </p:nvSpPr>
          <p:spPr bwMode="auto">
            <a:xfrm>
              <a:off x="4058842" y="2495550"/>
              <a:ext cx="1395413" cy="18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350" b="1">
                  <a:latin typeface="Arial" charset="0"/>
                </a:rPr>
                <a:t>Requirements</a:t>
              </a:r>
              <a:endParaRPr lang="en-US" altLang="x-none" sz="1725" b="1">
                <a:latin typeface="Arial" charset="0"/>
              </a:endParaRPr>
            </a:p>
          </p:txBody>
        </p:sp>
        <p:sp>
          <p:nvSpPr>
            <p:cNvPr id="423982" name="Freeform 46"/>
            <p:cNvSpPr>
              <a:spLocks/>
            </p:cNvSpPr>
            <p:nvPr/>
          </p:nvSpPr>
          <p:spPr bwMode="auto">
            <a:xfrm>
              <a:off x="6324602" y="1878807"/>
              <a:ext cx="713185" cy="233363"/>
            </a:xfrm>
            <a:custGeom>
              <a:avLst/>
              <a:gdLst>
                <a:gd name="T0" fmla="*/ 664 w 664"/>
                <a:gd name="T1" fmla="*/ 0 h 218"/>
                <a:gd name="T2" fmla="*/ 664 w 664"/>
                <a:gd name="T3" fmla="*/ 218 h 218"/>
                <a:gd name="T4" fmla="*/ 0 w 664"/>
                <a:gd name="T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4" h="218">
                  <a:moveTo>
                    <a:pt x="664" y="0"/>
                  </a:moveTo>
                  <a:lnTo>
                    <a:pt x="664" y="218"/>
                  </a:lnTo>
                  <a:lnTo>
                    <a:pt x="0" y="2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83" name="Freeform 47"/>
            <p:cNvSpPr>
              <a:spLocks/>
            </p:cNvSpPr>
            <p:nvPr/>
          </p:nvSpPr>
          <p:spPr bwMode="auto">
            <a:xfrm>
              <a:off x="7086601" y="1878807"/>
              <a:ext cx="1103710" cy="233363"/>
            </a:xfrm>
            <a:custGeom>
              <a:avLst/>
              <a:gdLst>
                <a:gd name="T0" fmla="*/ 1028 w 1028"/>
                <a:gd name="T1" fmla="*/ 0 h 218"/>
                <a:gd name="T2" fmla="*/ 1028 w 1028"/>
                <a:gd name="T3" fmla="*/ 218 h 218"/>
                <a:gd name="T4" fmla="*/ 0 w 1028"/>
                <a:gd name="T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8" h="218">
                  <a:moveTo>
                    <a:pt x="1028" y="0"/>
                  </a:moveTo>
                  <a:lnTo>
                    <a:pt x="1028" y="218"/>
                  </a:lnTo>
                  <a:lnTo>
                    <a:pt x="0" y="2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84" name="Freeform 48"/>
            <p:cNvSpPr>
              <a:spLocks/>
            </p:cNvSpPr>
            <p:nvPr/>
          </p:nvSpPr>
          <p:spPr bwMode="auto">
            <a:xfrm>
              <a:off x="8237936" y="1878807"/>
              <a:ext cx="817959" cy="233363"/>
            </a:xfrm>
            <a:custGeom>
              <a:avLst/>
              <a:gdLst>
                <a:gd name="T0" fmla="*/ 761 w 761"/>
                <a:gd name="T1" fmla="*/ 0 h 218"/>
                <a:gd name="T2" fmla="*/ 761 w 761"/>
                <a:gd name="T3" fmla="*/ 218 h 218"/>
                <a:gd name="T4" fmla="*/ 0 w 761"/>
                <a:gd name="T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1" h="218">
                  <a:moveTo>
                    <a:pt x="761" y="0"/>
                  </a:moveTo>
                  <a:lnTo>
                    <a:pt x="761" y="218"/>
                  </a:lnTo>
                  <a:lnTo>
                    <a:pt x="0" y="2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85" name="Rectangle 49"/>
            <p:cNvSpPr>
              <a:spLocks noChangeArrowheads="1"/>
            </p:cNvSpPr>
            <p:nvPr/>
          </p:nvSpPr>
          <p:spPr bwMode="auto">
            <a:xfrm>
              <a:off x="6288485" y="1906192"/>
              <a:ext cx="738985" cy="145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050" b="1">
                  <a:latin typeface="Arial" charset="0"/>
                </a:rPr>
                <a:t>Elaboration</a:t>
              </a:r>
            </a:p>
          </p:txBody>
        </p:sp>
        <p:sp>
          <p:nvSpPr>
            <p:cNvPr id="423986" name="Rectangle 50"/>
            <p:cNvSpPr>
              <a:spLocks noChangeArrowheads="1"/>
            </p:cNvSpPr>
            <p:nvPr/>
          </p:nvSpPr>
          <p:spPr bwMode="auto">
            <a:xfrm>
              <a:off x="8237936" y="1906192"/>
              <a:ext cx="817959" cy="145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050" b="1">
                  <a:latin typeface="Arial" charset="0"/>
                </a:rPr>
                <a:t>Transition</a:t>
              </a:r>
            </a:p>
          </p:txBody>
        </p:sp>
        <p:sp>
          <p:nvSpPr>
            <p:cNvPr id="423987" name="Rectangle 51"/>
            <p:cNvSpPr>
              <a:spLocks noChangeArrowheads="1"/>
            </p:cNvSpPr>
            <p:nvPr/>
          </p:nvSpPr>
          <p:spPr bwMode="auto">
            <a:xfrm>
              <a:off x="5635231" y="1906192"/>
              <a:ext cx="596503" cy="145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050" b="1">
                  <a:latin typeface="Arial" charset="0"/>
                </a:rPr>
                <a:t>Inception</a:t>
              </a:r>
            </a:p>
          </p:txBody>
        </p:sp>
        <p:sp>
          <p:nvSpPr>
            <p:cNvPr id="423988" name="Rectangle 52"/>
            <p:cNvSpPr>
              <a:spLocks noChangeArrowheads="1"/>
            </p:cNvSpPr>
            <p:nvPr/>
          </p:nvSpPr>
          <p:spPr bwMode="auto">
            <a:xfrm>
              <a:off x="7086600" y="1906192"/>
              <a:ext cx="1066800" cy="145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050" b="1">
                  <a:latin typeface="Arial" charset="0"/>
                </a:rPr>
                <a:t>Construction</a:t>
              </a:r>
            </a:p>
          </p:txBody>
        </p:sp>
        <p:sp>
          <p:nvSpPr>
            <p:cNvPr id="423989" name="Line 53"/>
            <p:cNvSpPr>
              <a:spLocks noChangeShapeType="1"/>
            </p:cNvSpPr>
            <p:nvPr/>
          </p:nvSpPr>
          <p:spPr bwMode="auto">
            <a:xfrm flipH="1">
              <a:off x="8628460" y="4917281"/>
              <a:ext cx="0" cy="21550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90" name="Rectangle 54"/>
            <p:cNvSpPr>
              <a:spLocks noChangeArrowheads="1"/>
            </p:cNvSpPr>
            <p:nvPr/>
          </p:nvSpPr>
          <p:spPr bwMode="auto">
            <a:xfrm>
              <a:off x="2838450" y="3902871"/>
              <a:ext cx="2628900" cy="21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812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6384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956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552825" defTabSz="8620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x-none" sz="1575" b="1">
                  <a:solidFill>
                    <a:srgbClr val="FF0000"/>
                  </a:solidFill>
                  <a:latin typeface="Arial" charset="0"/>
                </a:rPr>
                <a:t>Supporting Disciplines</a:t>
              </a:r>
            </a:p>
          </p:txBody>
        </p:sp>
        <p:sp>
          <p:nvSpPr>
            <p:cNvPr id="423991" name="Rectangle 55"/>
            <p:cNvSpPr>
              <a:spLocks noChangeArrowheads="1"/>
            </p:cNvSpPr>
            <p:nvPr/>
          </p:nvSpPr>
          <p:spPr bwMode="auto">
            <a:xfrm>
              <a:off x="5610226" y="2132410"/>
              <a:ext cx="1457325" cy="1081088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2" name="AutoShape 56"/>
            <p:cNvSpPr>
              <a:spLocks noChangeArrowheads="1"/>
            </p:cNvSpPr>
            <p:nvPr/>
          </p:nvSpPr>
          <p:spPr bwMode="auto">
            <a:xfrm>
              <a:off x="7473554" y="1162050"/>
              <a:ext cx="1695451" cy="901302"/>
            </a:xfrm>
            <a:prstGeom prst="wedgeRectCallout">
              <a:avLst>
                <a:gd name="adj1" fmla="val -76815"/>
                <a:gd name="adj2" fmla="val 108620"/>
              </a:avLst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x-none" altLang="x-none">
                <a:ea typeface="Arial" charset="0"/>
                <a:cs typeface="Arial" charset="0"/>
              </a:endParaRPr>
            </a:p>
          </p:txBody>
        </p:sp>
        <p:sp>
          <p:nvSpPr>
            <p:cNvPr id="423993" name="Text Box 57"/>
            <p:cNvSpPr txBox="1">
              <a:spLocks noChangeArrowheads="1"/>
            </p:cNvSpPr>
            <p:nvPr/>
          </p:nvSpPr>
          <p:spPr bwMode="auto">
            <a:xfrm>
              <a:off x="7554516" y="1214438"/>
              <a:ext cx="161448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x-none" sz="1600" b="1" dirty="0">
                  <a:ea typeface="Arial" charset="0"/>
                  <a:cs typeface="Arial" charset="0"/>
                </a:rPr>
                <a:t>Focus of this</a:t>
              </a:r>
            </a:p>
            <a:p>
              <a:pPr eaLnBrk="1" hangingPunct="1"/>
              <a:r>
                <a:rPr lang="en-US" altLang="x-none" sz="1600" b="1" dirty="0">
                  <a:ea typeface="Arial" charset="0"/>
                  <a:cs typeface="Arial" charset="0"/>
                </a:rPr>
                <a:t>course.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0908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2221-AAB8-BC40-BFDC-DABB9B722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this architecture thing again?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0E443-E815-9944-B99B-52A26DD93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Architecture deals with the large scale system</a:t>
            </a:r>
          </a:p>
          <a:p>
            <a:r>
              <a:rPr lang="en-US" dirty="0"/>
              <a:t>Software architecture includes </a:t>
            </a:r>
          </a:p>
          <a:p>
            <a:pPr lvl="1"/>
            <a:r>
              <a:rPr lang="en-US" dirty="0"/>
              <a:t>organization and major structure of the major elements of the system</a:t>
            </a:r>
          </a:p>
          <a:p>
            <a:pPr lvl="1"/>
            <a:r>
              <a:rPr lang="en-US" dirty="0"/>
              <a:t>system and subsystem behavior</a:t>
            </a:r>
          </a:p>
          <a:p>
            <a:pPr lvl="1"/>
            <a:r>
              <a:rPr lang="en-US" dirty="0"/>
              <a:t>collaborations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8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5482</TotalTime>
  <Words>857</Words>
  <Application>Microsoft Macintosh PowerPoint</Application>
  <PresentationFormat>Widescreen</PresentationFormat>
  <Paragraphs>175</Paragraphs>
  <Slides>18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Visio</vt:lpstr>
      <vt:lpstr>Logical Architecture &amp; UML Package Diagrams</vt:lpstr>
      <vt:lpstr>Let’s take a step back</vt:lpstr>
      <vt:lpstr>The “60’s Software crisis”</vt:lpstr>
      <vt:lpstr>Software Process</vt:lpstr>
      <vt:lpstr>Software Phases</vt:lpstr>
      <vt:lpstr>Software Tools Progression</vt:lpstr>
      <vt:lpstr>The UP Disciplines</vt:lpstr>
      <vt:lpstr>The UP Disciplines</vt:lpstr>
      <vt:lpstr>What is this architecture thing again?</vt:lpstr>
      <vt:lpstr>PowerPoint Presentation</vt:lpstr>
      <vt:lpstr>UML Package Diagrams &amp; Layers</vt:lpstr>
      <vt:lpstr>Guideline: Design with Layers</vt:lpstr>
      <vt:lpstr>Common Layers in Information Systems</vt:lpstr>
      <vt:lpstr>Domain Layer and Domain Model Relationship</vt:lpstr>
      <vt:lpstr>Layers &amp; Partitions</vt:lpstr>
      <vt:lpstr>Mixing Views in the Architecture </vt:lpstr>
      <vt:lpstr>Model-View Separation Principle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Dmitri Korzh</dc:creator>
  <cp:lastModifiedBy>Xenia Mountrouidou</cp:lastModifiedBy>
  <cp:revision>98</cp:revision>
  <dcterms:created xsi:type="dcterms:W3CDTF">2004-11-24T03:27:20Z</dcterms:created>
  <dcterms:modified xsi:type="dcterms:W3CDTF">2018-09-26T00:08:50Z</dcterms:modified>
</cp:coreProperties>
</file>