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6" r:id="rId14"/>
    <p:sldId id="273" r:id="rId15"/>
    <p:sldId id="268" r:id="rId16"/>
    <p:sldId id="275" r:id="rId17"/>
    <p:sldId id="267" r:id="rId18"/>
    <p:sldId id="269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5"/>
    <p:restoredTop sz="80556"/>
  </p:normalViewPr>
  <p:slideViewPr>
    <p:cSldViewPr snapToGrid="0" snapToObjects="1">
      <p:cViewPr>
        <p:scale>
          <a:sx n="63" d="100"/>
          <a:sy n="63" d="100"/>
        </p:scale>
        <p:origin x="202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1089D-17BD-124C-96E5-6D3101DCA32D}" type="datetimeFigureOut">
              <a:rPr lang="en-US" smtClean="0"/>
              <a:t>9/24/17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A77F4-F8E0-B241-9CAD-B8907FB8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9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D37CB-25E8-8F4F-AB46-6C38136BD777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542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123430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97DF1-E712-874C-B168-D8F283EC8C14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551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068803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Synchronous vs asynchronous messages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A77F4-F8E0-B241-9CAD-B8907FB88C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Async</a:t>
            </a:r>
            <a:r>
              <a:rPr lang="en-US" dirty="0" smtClean="0"/>
              <a:t>: not</a:t>
            </a:r>
            <a:r>
              <a:rPr lang="en-US" baseline="0" dirty="0" smtClean="0"/>
              <a:t> block or wait for response, used in multithreaded java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A77F4-F8E0-B241-9CAD-B8907FB88C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84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A9B2B-157C-6442-819A-22D8054B423B}" type="slidenum">
              <a:rPr lang="en-US" altLang="x-none"/>
              <a:pPr/>
              <a:t>15</a:t>
            </a:fld>
            <a:endParaRPr lang="en-US" altLang="x-none"/>
          </a:p>
        </p:txBody>
      </p:sp>
      <p:sp>
        <p:nvSpPr>
          <p:cNvPr id="427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510448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0DD52-7297-3D4A-A360-8AE8D450C96B}" type="slidenum">
              <a:rPr lang="en-US" altLang="x-none"/>
              <a:pPr/>
              <a:t>17</a:t>
            </a:fld>
            <a:endParaRPr lang="en-US" altLang="x-none"/>
          </a:p>
        </p:txBody>
      </p:sp>
      <p:sp>
        <p:nvSpPr>
          <p:cNvPr id="552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Link: connection path between two objects (straight</a:t>
            </a:r>
            <a:r>
              <a:rPr lang="en-US" altLang="x-none" baseline="0" dirty="0" smtClean="0"/>
              <a:t> line in </a:t>
            </a:r>
            <a:r>
              <a:rPr lang="en-US" altLang="x-none" baseline="0" dirty="0" err="1" smtClean="0"/>
              <a:t>comm</a:t>
            </a:r>
            <a:r>
              <a:rPr lang="en-US" altLang="x-none" baseline="0" dirty="0" smtClean="0"/>
              <a:t> diag.)</a:t>
            </a:r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28131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DF61D-1885-3941-982A-C00930B7AFFE}" type="slidenum">
              <a:rPr lang="en-US" altLang="x-none"/>
              <a:pPr/>
              <a:t>18</a:t>
            </a:fld>
            <a:endParaRPr lang="en-US" altLang="x-none"/>
          </a:p>
        </p:txBody>
      </p:sp>
      <p:sp>
        <p:nvSpPr>
          <p:cNvPr id="553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183445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42097-E260-B44B-932E-6AB3C89B10E9}" type="slidenum">
              <a:rPr lang="en-US" altLang="x-none"/>
              <a:pPr/>
              <a:t>19</a:t>
            </a:fld>
            <a:endParaRPr lang="en-US" altLang="x-none"/>
          </a:p>
        </p:txBody>
      </p:sp>
      <p:sp>
        <p:nvSpPr>
          <p:cNvPr id="556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627148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47491-033E-CE43-B300-B3ECB37D1D24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543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48548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A157D-DE84-FB44-AC59-688C51AB4828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544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 smtClean="0"/>
              <a:t>What is the difference of collaboration vs</a:t>
            </a:r>
            <a:r>
              <a:rPr lang="en-US" altLang="x-none" baseline="0" dirty="0" smtClean="0"/>
              <a:t> sequence diagrams? </a:t>
            </a:r>
          </a:p>
          <a:p>
            <a:r>
              <a:rPr lang="en-US" altLang="x-none" baseline="0" dirty="0" smtClean="0"/>
              <a:t>For which components of a </a:t>
            </a:r>
            <a:r>
              <a:rPr lang="en-US" altLang="x-none" baseline="0" dirty="0" err="1" smtClean="0"/>
              <a:t>sw</a:t>
            </a:r>
            <a:r>
              <a:rPr lang="en-US" altLang="x-none" baseline="0" dirty="0" smtClean="0"/>
              <a:t> project do we draw a sequence diagram? </a:t>
            </a:r>
            <a:r>
              <a:rPr lang="en-US" altLang="x-none" baseline="0" dirty="0" smtClean="0"/>
              <a:t>For which components of a </a:t>
            </a:r>
            <a:r>
              <a:rPr lang="en-US" altLang="x-none" baseline="0" dirty="0" err="1" smtClean="0"/>
              <a:t>sw</a:t>
            </a:r>
            <a:r>
              <a:rPr lang="en-US" altLang="x-none" baseline="0" dirty="0" smtClean="0"/>
              <a:t> project </a:t>
            </a:r>
            <a:r>
              <a:rPr lang="en-US" altLang="x-none" baseline="0" dirty="0" smtClean="0"/>
              <a:t> do we draw a collaboration diagram?</a:t>
            </a:r>
          </a:p>
          <a:p>
            <a:r>
              <a:rPr lang="en-US" altLang="x-none" baseline="0" dirty="0" smtClean="0"/>
              <a:t>Collab: more for whiteboard vertical/horizontal expansion</a:t>
            </a:r>
          </a:p>
          <a:p>
            <a:r>
              <a:rPr lang="en-US" altLang="x-none" baseline="0" dirty="0" smtClean="0"/>
              <a:t>Spend time doing dynamic modeling!</a:t>
            </a:r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581522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D739D-9EC2-1540-865A-17A76BD2B756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545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53582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D2030-6511-C240-A9FD-9D0C00805467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546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783521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2AC00-0E3C-CA4B-A39E-A59D19BF8DE5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547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439926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57EE8-E7C3-434B-BA20-AED05454446F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548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54194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7A01F-54F1-164C-B92D-B8E63315D017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549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526049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B4408D-8B77-6F45-B004-11E667AD63FC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550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30840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5BC-636F-B04E-8BB5-C171C4A2A3C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253-34A7-E74C-A78E-8BF3ADF1B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3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5BC-636F-B04E-8BB5-C171C4A2A3C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253-34A7-E74C-A78E-8BF3ADF1B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3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5BC-636F-B04E-8BB5-C171C4A2A3C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253-34A7-E74C-A78E-8BF3ADF1B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61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61E9C04-C6DB-F34B-A6F5-024BFE03C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68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5BC-636F-B04E-8BB5-C171C4A2A3C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253-34A7-E74C-A78E-8BF3ADF1B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1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5BC-636F-B04E-8BB5-C171C4A2A3C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253-34A7-E74C-A78E-8BF3ADF1B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4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5BC-636F-B04E-8BB5-C171C4A2A3C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253-34A7-E74C-A78E-8BF3ADF1B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2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5BC-636F-B04E-8BB5-C171C4A2A3C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253-34A7-E74C-A78E-8BF3ADF1B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5BC-636F-B04E-8BB5-C171C4A2A3C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253-34A7-E74C-A78E-8BF3ADF1B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6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5BC-636F-B04E-8BB5-C171C4A2A3C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253-34A7-E74C-A78E-8BF3ADF1B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9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5BC-636F-B04E-8BB5-C171C4A2A3C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253-34A7-E74C-A78E-8BF3ADF1B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1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5BC-636F-B04E-8BB5-C171C4A2A3C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253-34A7-E74C-A78E-8BF3ADF1B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0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B65BC-636F-B04E-8BB5-C171C4A2A3C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6253-34A7-E74C-A78E-8BF3ADF1B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9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UML Interaction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65E8-0F29-2343-8911-9B229761001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Creation of Instances</a:t>
            </a:r>
            <a:endParaRPr lang="en-US" altLang="x-none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sz="2600"/>
              <a:t>The language independent creation message is create, being sent to the</a:t>
            </a:r>
            <a:r>
              <a:rPr lang="en-GB" altLang="x-none" sz="2600"/>
              <a:t> </a:t>
            </a:r>
            <a:r>
              <a:rPr lang="en-US" altLang="x-none" sz="2600"/>
              <a:t>instance being created.</a:t>
            </a:r>
          </a:p>
          <a:p>
            <a:pPr>
              <a:lnSpc>
                <a:spcPct val="90000"/>
              </a:lnSpc>
            </a:pPr>
            <a:r>
              <a:rPr lang="en-US" altLang="x-none" sz="2600"/>
              <a:t>The create message may include parameters, indicating passing of</a:t>
            </a:r>
            <a:r>
              <a:rPr lang="en-GB" altLang="x-none" sz="2600"/>
              <a:t> </a:t>
            </a:r>
            <a:r>
              <a:rPr lang="en-US" altLang="x-none" sz="2600"/>
              <a:t>initial values.</a:t>
            </a:r>
          </a:p>
        </p:txBody>
      </p:sp>
      <p:sp>
        <p:nvSpPr>
          <p:cNvPr id="213008" name="Rectangle 16"/>
          <p:cNvSpPr>
            <a:spLocks noChangeArrowheads="1"/>
          </p:cNvSpPr>
          <p:nvPr/>
        </p:nvSpPr>
        <p:spPr bwMode="auto">
          <a:xfrm>
            <a:off x="1600201" y="2919414"/>
            <a:ext cx="1096963" cy="606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1600"/>
              <a:t>:</a:t>
            </a:r>
            <a:r>
              <a:rPr lang="en-GB" altLang="x-none" sz="1600" u="sng"/>
              <a:t>Register</a:t>
            </a:r>
            <a:endParaRPr lang="en-US" altLang="x-none" sz="1600"/>
          </a:p>
        </p:txBody>
      </p:sp>
      <p:sp>
        <p:nvSpPr>
          <p:cNvPr id="213009" name="Text Box 17"/>
          <p:cNvSpPr txBox="1">
            <a:spLocks noChangeArrowheads="1"/>
          </p:cNvSpPr>
          <p:nvPr/>
        </p:nvSpPr>
        <p:spPr bwMode="auto">
          <a:xfrm>
            <a:off x="2011364" y="2208213"/>
            <a:ext cx="8467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msg1 ( )</a:t>
            </a:r>
          </a:p>
        </p:txBody>
      </p:sp>
      <p:sp>
        <p:nvSpPr>
          <p:cNvPr id="213010" name="Line 18"/>
          <p:cNvSpPr>
            <a:spLocks noChangeShapeType="1"/>
          </p:cNvSpPr>
          <p:nvPr/>
        </p:nvSpPr>
        <p:spPr bwMode="auto">
          <a:xfrm>
            <a:off x="4648201" y="3101975"/>
            <a:ext cx="182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1" name="Text Box 19"/>
          <p:cNvSpPr txBox="1">
            <a:spLocks noChangeArrowheads="1"/>
          </p:cNvSpPr>
          <p:nvPr/>
        </p:nvSpPr>
        <p:spPr bwMode="auto">
          <a:xfrm>
            <a:off x="2830513" y="2855913"/>
            <a:ext cx="16768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1: create (cashier)</a:t>
            </a:r>
          </a:p>
        </p:txBody>
      </p:sp>
      <p:sp>
        <p:nvSpPr>
          <p:cNvPr id="213012" name="Rectangle 20"/>
          <p:cNvSpPr>
            <a:spLocks noChangeArrowheads="1"/>
          </p:cNvSpPr>
          <p:nvPr/>
        </p:nvSpPr>
        <p:spPr bwMode="auto">
          <a:xfrm>
            <a:off x="4953001" y="2919414"/>
            <a:ext cx="1096963" cy="606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1600"/>
              <a:t>:</a:t>
            </a:r>
            <a:r>
              <a:rPr lang="en-US" altLang="x-none" sz="1600" u="sng"/>
              <a:t>Sale</a:t>
            </a:r>
            <a:endParaRPr lang="en-US" altLang="x-none" sz="1600"/>
          </a:p>
        </p:txBody>
      </p:sp>
      <p:sp>
        <p:nvSpPr>
          <p:cNvPr id="213013" name="Line 21"/>
          <p:cNvSpPr>
            <a:spLocks noChangeShapeType="1"/>
          </p:cNvSpPr>
          <p:nvPr/>
        </p:nvSpPr>
        <p:spPr bwMode="auto">
          <a:xfrm>
            <a:off x="2697164" y="3257550"/>
            <a:ext cx="225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4" name="Line 22"/>
          <p:cNvSpPr>
            <a:spLocks noChangeShapeType="1"/>
          </p:cNvSpPr>
          <p:nvPr/>
        </p:nvSpPr>
        <p:spPr bwMode="auto">
          <a:xfrm flipV="1">
            <a:off x="4656138" y="3514725"/>
            <a:ext cx="360362" cy="757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6" name="Line 24"/>
          <p:cNvSpPr>
            <a:spLocks noChangeShapeType="1"/>
          </p:cNvSpPr>
          <p:nvPr/>
        </p:nvSpPr>
        <p:spPr bwMode="auto">
          <a:xfrm>
            <a:off x="1935163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017" name="Line 25"/>
          <p:cNvSpPr>
            <a:spLocks noChangeShapeType="1"/>
          </p:cNvSpPr>
          <p:nvPr/>
        </p:nvSpPr>
        <p:spPr bwMode="auto">
          <a:xfrm>
            <a:off x="178276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018" name="AutoShape 26"/>
          <p:cNvSpPr>
            <a:spLocks noChangeArrowheads="1"/>
          </p:cNvSpPr>
          <p:nvPr/>
        </p:nvSpPr>
        <p:spPr bwMode="auto">
          <a:xfrm flipV="1">
            <a:off x="3575050" y="4271963"/>
            <a:ext cx="2592388" cy="576262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9" name="Text Box 27"/>
          <p:cNvSpPr txBox="1">
            <a:spLocks noChangeArrowheads="1"/>
          </p:cNvSpPr>
          <p:nvPr/>
        </p:nvSpPr>
        <p:spPr bwMode="auto">
          <a:xfrm>
            <a:off x="3627438" y="4351339"/>
            <a:ext cx="23415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newly created instance</a:t>
            </a:r>
          </a:p>
          <a:p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197345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7D8A-BBE3-A242-B491-3F9EEBD651E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Creation of Instances</a:t>
            </a:r>
            <a:endParaRPr lang="en-US" altLang="x-none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r>
              <a:rPr lang="en-GB" altLang="x-none" sz="2600"/>
              <a:t>An object lifeline shows the extend of the life of an object in the diagram.</a:t>
            </a:r>
          </a:p>
          <a:p>
            <a:r>
              <a:rPr lang="en-GB" altLang="x-none" sz="2600"/>
              <a:t>Note that newly created objects are placed at their creation height.</a:t>
            </a:r>
            <a:endParaRPr lang="en-US" altLang="x-none" sz="2600"/>
          </a:p>
        </p:txBody>
      </p:sp>
      <p:sp>
        <p:nvSpPr>
          <p:cNvPr id="214020" name="Line 4"/>
          <p:cNvSpPr>
            <a:spLocks noChangeShapeType="1"/>
          </p:cNvSpPr>
          <p:nvPr/>
        </p:nvSpPr>
        <p:spPr bwMode="auto">
          <a:xfrm>
            <a:off x="2655888" y="2730500"/>
            <a:ext cx="0" cy="1460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1" name="Line 5"/>
          <p:cNvSpPr>
            <a:spLocks noChangeShapeType="1"/>
          </p:cNvSpPr>
          <p:nvPr/>
        </p:nvSpPr>
        <p:spPr bwMode="auto">
          <a:xfrm>
            <a:off x="4194175" y="2730500"/>
            <a:ext cx="0" cy="1460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2" name="Line 6"/>
          <p:cNvSpPr>
            <a:spLocks noChangeShapeType="1"/>
          </p:cNvSpPr>
          <p:nvPr/>
        </p:nvSpPr>
        <p:spPr bwMode="auto">
          <a:xfrm>
            <a:off x="2066926" y="3084513"/>
            <a:ext cx="581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1524001" y="2819401"/>
            <a:ext cx="14527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400"/>
              <a:t>makePayment(…)</a:t>
            </a:r>
            <a:endParaRPr lang="en-US" altLang="x-none" sz="1400"/>
          </a:p>
        </p:txBody>
      </p:sp>
      <p:sp>
        <p:nvSpPr>
          <p:cNvPr id="214024" name="Rectangle 8"/>
          <p:cNvSpPr>
            <a:spLocks noChangeArrowheads="1"/>
          </p:cNvSpPr>
          <p:nvPr/>
        </p:nvSpPr>
        <p:spPr bwMode="auto">
          <a:xfrm>
            <a:off x="2259014" y="2362201"/>
            <a:ext cx="815975" cy="390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1400"/>
              <a:t>:</a:t>
            </a:r>
            <a:r>
              <a:rPr lang="en-GB" altLang="x-none" sz="1400" u="sng"/>
              <a:t>Register</a:t>
            </a:r>
            <a:endParaRPr lang="en-US" altLang="x-none" sz="1400"/>
          </a:p>
        </p:txBody>
      </p:sp>
      <p:sp>
        <p:nvSpPr>
          <p:cNvPr id="214025" name="Rectangle 9"/>
          <p:cNvSpPr>
            <a:spLocks noChangeArrowheads="1"/>
          </p:cNvSpPr>
          <p:nvPr/>
        </p:nvSpPr>
        <p:spPr bwMode="auto">
          <a:xfrm>
            <a:off x="3771900" y="2362201"/>
            <a:ext cx="812800" cy="390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1400"/>
              <a:t>:</a:t>
            </a:r>
            <a:r>
              <a:rPr lang="en-GB" altLang="x-none" sz="1400" u="sng"/>
              <a:t>Sale</a:t>
            </a:r>
            <a:endParaRPr lang="en-US" altLang="x-none" sz="1400"/>
          </a:p>
        </p:txBody>
      </p:sp>
      <p:sp>
        <p:nvSpPr>
          <p:cNvPr id="214026" name="Rectangle 10"/>
          <p:cNvSpPr>
            <a:spLocks noChangeArrowheads="1"/>
          </p:cNvSpPr>
          <p:nvPr/>
        </p:nvSpPr>
        <p:spPr bwMode="auto">
          <a:xfrm>
            <a:off x="5283200" y="3511550"/>
            <a:ext cx="812800" cy="388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1400"/>
              <a:t>:</a:t>
            </a:r>
            <a:r>
              <a:rPr lang="en-GB" altLang="x-none" sz="1400" u="sng"/>
              <a:t>Payment</a:t>
            </a:r>
            <a:endParaRPr lang="en-US" altLang="x-none" sz="1400"/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2682876" y="3200401"/>
            <a:ext cx="14527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400"/>
              <a:t>makePayment(…)</a:t>
            </a:r>
            <a:endParaRPr lang="en-US" altLang="x-none" sz="1400"/>
          </a:p>
        </p:txBody>
      </p:sp>
      <p:sp>
        <p:nvSpPr>
          <p:cNvPr id="214028" name="Line 12"/>
          <p:cNvSpPr>
            <a:spLocks noChangeShapeType="1"/>
          </p:cNvSpPr>
          <p:nvPr/>
        </p:nvSpPr>
        <p:spPr bwMode="auto">
          <a:xfrm>
            <a:off x="2647950" y="3459163"/>
            <a:ext cx="154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9" name="Text Box 13"/>
          <p:cNvSpPr txBox="1">
            <a:spLocks noChangeArrowheads="1"/>
          </p:cNvSpPr>
          <p:nvPr/>
        </p:nvSpPr>
        <p:spPr bwMode="auto">
          <a:xfrm>
            <a:off x="4197350" y="3429001"/>
            <a:ext cx="87626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 sz="1400"/>
              <a:t>create(…)</a:t>
            </a:r>
            <a:endParaRPr lang="en-US" altLang="x-none" sz="1400"/>
          </a:p>
        </p:txBody>
      </p:sp>
      <p:sp>
        <p:nvSpPr>
          <p:cNvPr id="214030" name="Line 14"/>
          <p:cNvSpPr>
            <a:spLocks noChangeShapeType="1"/>
          </p:cNvSpPr>
          <p:nvPr/>
        </p:nvSpPr>
        <p:spPr bwMode="auto">
          <a:xfrm>
            <a:off x="4197350" y="3724275"/>
            <a:ext cx="1085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>
            <a:off x="5708650" y="3894138"/>
            <a:ext cx="0" cy="296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120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Lifelines</a:t>
            </a:r>
            <a:endParaRPr lang="en-US" altLang="x-none" dirty="0"/>
          </a:p>
        </p:txBody>
      </p:sp>
      <p:pic>
        <p:nvPicPr>
          <p:cNvPr id="150532" name="Picture 4" descr="SQD-Mess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3776"/>
            <a:ext cx="8229600" cy="525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Asynchronous vs synchronous calls</a:t>
            </a:r>
            <a:endParaRPr lang="en-US" altLang="x-none" dirty="0"/>
          </a:p>
        </p:txBody>
      </p:sp>
      <p:graphicFrame>
        <p:nvGraphicFramePr>
          <p:cNvPr id="18022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81200" y="1897064"/>
          <a:ext cx="8229600" cy="339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Visio" r:id="rId4" imgW="6885360" imgH="2842560" progId="Visio.Drawing.11">
                  <p:embed/>
                </p:oleObj>
              </mc:Choice>
              <mc:Fallback>
                <p:oleObj name="Visio" r:id="rId4" imgW="6885360" imgH="2842560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97064"/>
                        <a:ext cx="8229600" cy="339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Return Values</a:t>
            </a:r>
            <a:endParaRPr lang="en-US" altLang="x-none" dirty="0"/>
          </a:p>
        </p:txBody>
      </p:sp>
      <p:graphicFrame>
        <p:nvGraphicFramePr>
          <p:cNvPr id="15155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81200" y="1809751"/>
          <a:ext cx="8229600" cy="357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Visio" r:id="rId3" imgW="3782520" imgH="1643760" progId="Visio.Drawing.11">
                  <p:embed/>
                </p:oleObj>
              </mc:Choice>
              <mc:Fallback>
                <p:oleObj name="Visio" r:id="rId3" imgW="3782520" imgH="1643760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09751"/>
                        <a:ext cx="8229600" cy="357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72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E6EE-7B11-0446-93A3-61C4F1CD2DF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Conditional Messages</a:t>
            </a:r>
            <a:endParaRPr lang="en-US" altLang="x-none"/>
          </a:p>
        </p:txBody>
      </p:sp>
      <p:sp>
        <p:nvSpPr>
          <p:cNvPr id="216067" name="Line 3"/>
          <p:cNvSpPr>
            <a:spLocks noChangeShapeType="1"/>
          </p:cNvSpPr>
          <p:nvPr/>
        </p:nvSpPr>
        <p:spPr bwMode="auto">
          <a:xfrm>
            <a:off x="4435475" y="2792414"/>
            <a:ext cx="0" cy="2617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7459663" y="2792414"/>
            <a:ext cx="0" cy="2617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69" name="Line 5"/>
          <p:cNvSpPr>
            <a:spLocks noChangeShapeType="1"/>
          </p:cNvSpPr>
          <p:nvPr/>
        </p:nvSpPr>
        <p:spPr bwMode="auto">
          <a:xfrm>
            <a:off x="3276600" y="3429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2813051" y="2970213"/>
            <a:ext cx="12552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message1()</a:t>
            </a:r>
            <a:endParaRPr lang="en-US" altLang="x-none"/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3657600" y="2133600"/>
            <a:ext cx="1600200" cy="698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GB" altLang="x-none" u="sng"/>
              <a:t>A</a:t>
            </a:r>
            <a:endParaRPr lang="en-US" altLang="x-none"/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6629400" y="2133600"/>
            <a:ext cx="1600200" cy="698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GB" altLang="x-none" u="sng"/>
              <a:t>B</a:t>
            </a:r>
            <a:endParaRPr lang="en-US" altLang="x-none"/>
          </a:p>
        </p:txBody>
      </p:sp>
      <p:sp>
        <p:nvSpPr>
          <p:cNvPr id="216073" name="Text Box 9"/>
          <p:cNvSpPr txBox="1">
            <a:spLocks noChangeArrowheads="1"/>
          </p:cNvSpPr>
          <p:nvPr/>
        </p:nvSpPr>
        <p:spPr bwMode="auto">
          <a:xfrm>
            <a:off x="4951413" y="3656013"/>
            <a:ext cx="2252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[color=red] calculate()</a:t>
            </a:r>
            <a:endParaRPr lang="en-US" altLang="x-none"/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>
            <a:off x="4419600" y="4100513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0701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Conditionals</a:t>
            </a:r>
            <a:endParaRPr lang="en-US" altLang="x-none" dirty="0"/>
          </a:p>
        </p:txBody>
      </p:sp>
      <p:graphicFrame>
        <p:nvGraphicFramePr>
          <p:cNvPr id="16589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81200" y="1371600"/>
          <a:ext cx="8229600" cy="410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Visio" r:id="rId3" imgW="4534560" imgH="2263320" progId="Visio.Drawing.11">
                  <p:embed/>
                </p:oleObj>
              </mc:Choice>
              <mc:Fallback>
                <p:oleObj name="Visio" r:id="rId3" imgW="4534560" imgH="2263320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8229600" cy="410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98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8D98-692E-5648-8A52-E304CDBC321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Conditional Messages</a:t>
            </a:r>
            <a:endParaRPr lang="en-US" altLang="x-none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sz="2600"/>
              <a:t>A conditional message is shown by following a sequence number with</a:t>
            </a:r>
            <a:r>
              <a:rPr lang="en-GB" altLang="x-none" sz="2600"/>
              <a:t> </a:t>
            </a:r>
            <a:r>
              <a:rPr lang="en-US" altLang="x-none" sz="2600"/>
              <a:t>a conditional clause in square brackets, similar to the iteration clause.</a:t>
            </a:r>
          </a:p>
          <a:p>
            <a:pPr>
              <a:lnSpc>
                <a:spcPct val="90000"/>
              </a:lnSpc>
            </a:pPr>
            <a:r>
              <a:rPr lang="en-US" altLang="x-none" sz="2600"/>
              <a:t>The message is sent only if the clause evaluates to true.</a:t>
            </a:r>
          </a:p>
          <a:p>
            <a:pPr>
              <a:lnSpc>
                <a:spcPct val="90000"/>
              </a:lnSpc>
            </a:pPr>
            <a:endParaRPr lang="en-US" altLang="x-none" sz="2600"/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1600201" y="3278189"/>
            <a:ext cx="1096963" cy="606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1600"/>
              <a:t>:</a:t>
            </a:r>
            <a:r>
              <a:rPr lang="en-GB" altLang="x-none" sz="1600" u="sng"/>
              <a:t>Register</a:t>
            </a:r>
            <a:endParaRPr lang="en-US" altLang="x-none" sz="1600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2011364" y="2566988"/>
            <a:ext cx="8467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msg1 ( )</a:t>
            </a:r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>
            <a:off x="4648201" y="3460750"/>
            <a:ext cx="182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2830514" y="3100389"/>
            <a:ext cx="14716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1:  </a:t>
            </a:r>
            <a:r>
              <a:rPr lang="en-GB" altLang="x-none" sz="1600"/>
              <a:t>[new sale]</a:t>
            </a:r>
          </a:p>
          <a:p>
            <a:r>
              <a:rPr lang="en-US" altLang="x-none" sz="1600"/>
              <a:t>create (cashier)</a:t>
            </a:r>
          </a:p>
        </p:txBody>
      </p:sp>
      <p:sp>
        <p:nvSpPr>
          <p:cNvPr id="215048" name="Rectangle 8"/>
          <p:cNvSpPr>
            <a:spLocks noChangeArrowheads="1"/>
          </p:cNvSpPr>
          <p:nvPr/>
        </p:nvSpPr>
        <p:spPr bwMode="auto">
          <a:xfrm>
            <a:off x="4953001" y="3278189"/>
            <a:ext cx="1096963" cy="606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1600"/>
              <a:t>:</a:t>
            </a:r>
            <a:r>
              <a:rPr lang="en-US" altLang="x-none" sz="1600" u="sng"/>
              <a:t>Sale</a:t>
            </a:r>
            <a:endParaRPr lang="en-US" altLang="x-none" sz="1600"/>
          </a:p>
        </p:txBody>
      </p:sp>
      <p:sp>
        <p:nvSpPr>
          <p:cNvPr id="215049" name="Line 9"/>
          <p:cNvSpPr>
            <a:spLocks noChangeShapeType="1"/>
          </p:cNvSpPr>
          <p:nvPr/>
        </p:nvSpPr>
        <p:spPr bwMode="auto">
          <a:xfrm>
            <a:off x="2697164" y="3616325"/>
            <a:ext cx="225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4" name="Line 14"/>
          <p:cNvSpPr>
            <a:spLocks noChangeShapeType="1"/>
          </p:cNvSpPr>
          <p:nvPr/>
        </p:nvSpPr>
        <p:spPr bwMode="auto">
          <a:xfrm>
            <a:off x="1935163" y="249237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55" name="Line 15"/>
          <p:cNvSpPr>
            <a:spLocks noChangeShapeType="1"/>
          </p:cNvSpPr>
          <p:nvPr/>
        </p:nvSpPr>
        <p:spPr bwMode="auto">
          <a:xfrm>
            <a:off x="1782763" y="27971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1948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2622-342F-6740-A962-D8AC5279471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Mutually Exclusive Conditional Paths</a:t>
            </a:r>
            <a:endParaRPr lang="en-US" altLang="x-none"/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4038600" y="3779838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ClassA</a:t>
            </a:r>
            <a:endParaRPr lang="en-US" altLang="x-none"/>
          </a:p>
        </p:txBody>
      </p:sp>
      <p:sp>
        <p:nvSpPr>
          <p:cNvPr id="217092" name="Line 4"/>
          <p:cNvSpPr>
            <a:spLocks noChangeShapeType="1"/>
          </p:cNvSpPr>
          <p:nvPr/>
        </p:nvSpPr>
        <p:spPr bwMode="auto">
          <a:xfrm flipH="1">
            <a:off x="2819400" y="41608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2743201" y="3722688"/>
            <a:ext cx="9316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msg1 ( )</a:t>
            </a:r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>
            <a:off x="3657600" y="39322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auto">
          <a:xfrm>
            <a:off x="7696200" y="3779838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ClassB</a:t>
            </a:r>
            <a:endParaRPr lang="en-US" altLang="x-none"/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auto">
          <a:xfrm>
            <a:off x="4038600" y="5380038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ClassD</a:t>
            </a:r>
            <a:endParaRPr lang="en-US" altLang="x-none"/>
          </a:p>
        </p:txBody>
      </p:sp>
      <p:sp>
        <p:nvSpPr>
          <p:cNvPr id="217097" name="Line 9"/>
          <p:cNvSpPr>
            <a:spLocks noChangeShapeType="1"/>
          </p:cNvSpPr>
          <p:nvPr/>
        </p:nvSpPr>
        <p:spPr bwMode="auto">
          <a:xfrm>
            <a:off x="6781800" y="56086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8" name="Rectangle 10"/>
          <p:cNvSpPr>
            <a:spLocks noChangeArrowheads="1"/>
          </p:cNvSpPr>
          <p:nvPr/>
        </p:nvSpPr>
        <p:spPr bwMode="auto">
          <a:xfrm>
            <a:off x="7696200" y="5380038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ClassC</a:t>
            </a:r>
            <a:endParaRPr lang="en-US" altLang="x-none"/>
          </a:p>
        </p:txBody>
      </p:sp>
      <p:sp>
        <p:nvSpPr>
          <p:cNvPr id="217099" name="Rectangle 11"/>
          <p:cNvSpPr>
            <a:spLocks noChangeArrowheads="1"/>
          </p:cNvSpPr>
          <p:nvPr/>
        </p:nvSpPr>
        <p:spPr bwMode="auto">
          <a:xfrm>
            <a:off x="4038600" y="2179638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ClassE</a:t>
            </a:r>
            <a:endParaRPr lang="en-US" altLang="x-none"/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>
            <a:off x="5257800" y="4084638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01" name="Line 13"/>
          <p:cNvSpPr>
            <a:spLocks noChangeShapeType="1"/>
          </p:cNvSpPr>
          <p:nvPr/>
        </p:nvSpPr>
        <p:spPr bwMode="auto">
          <a:xfrm>
            <a:off x="5257800" y="5761038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02" name="Line 14"/>
          <p:cNvSpPr>
            <a:spLocks noChangeShapeType="1"/>
          </p:cNvSpPr>
          <p:nvPr/>
        </p:nvSpPr>
        <p:spPr bwMode="auto">
          <a:xfrm>
            <a:off x="4648200" y="4465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03" name="Line 15"/>
          <p:cNvSpPr>
            <a:spLocks noChangeShapeType="1"/>
          </p:cNvSpPr>
          <p:nvPr/>
        </p:nvSpPr>
        <p:spPr bwMode="auto">
          <a:xfrm>
            <a:off x="8305800" y="44656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04" name="Line 16"/>
          <p:cNvSpPr>
            <a:spLocks noChangeShapeType="1"/>
          </p:cNvSpPr>
          <p:nvPr/>
        </p:nvSpPr>
        <p:spPr bwMode="auto">
          <a:xfrm>
            <a:off x="4648200" y="286543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5334000" y="3709988"/>
            <a:ext cx="18340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1a: [test1] msg2()</a:t>
            </a:r>
          </a:p>
        </p:txBody>
      </p:sp>
      <p:sp>
        <p:nvSpPr>
          <p:cNvPr id="217106" name="Text Box 18"/>
          <p:cNvSpPr txBox="1">
            <a:spLocks noChangeArrowheads="1"/>
          </p:cNvSpPr>
          <p:nvPr/>
        </p:nvSpPr>
        <p:spPr bwMode="auto">
          <a:xfrm>
            <a:off x="4724401" y="4700588"/>
            <a:ext cx="22188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1b: [not test1] msg4()</a:t>
            </a:r>
          </a:p>
        </p:txBody>
      </p:sp>
      <p:sp>
        <p:nvSpPr>
          <p:cNvPr id="217107" name="Text Box 19"/>
          <p:cNvSpPr txBox="1">
            <a:spLocks noChangeArrowheads="1"/>
          </p:cNvSpPr>
          <p:nvPr/>
        </p:nvSpPr>
        <p:spPr bwMode="auto">
          <a:xfrm>
            <a:off x="5257800" y="5462588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1b.1: msg5()</a:t>
            </a:r>
          </a:p>
        </p:txBody>
      </p:sp>
      <p:sp>
        <p:nvSpPr>
          <p:cNvPr id="217108" name="Text Box 20"/>
          <p:cNvSpPr txBox="1">
            <a:spLocks noChangeArrowheads="1"/>
          </p:cNvSpPr>
          <p:nvPr/>
        </p:nvSpPr>
        <p:spPr bwMode="auto">
          <a:xfrm>
            <a:off x="8350250" y="4700588"/>
            <a:ext cx="13436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1a.1: msg3()</a:t>
            </a:r>
          </a:p>
        </p:txBody>
      </p:sp>
      <p:sp>
        <p:nvSpPr>
          <p:cNvPr id="217109" name="Text Box 21"/>
          <p:cNvSpPr txBox="1">
            <a:spLocks noChangeArrowheads="1"/>
          </p:cNvSpPr>
          <p:nvPr/>
        </p:nvSpPr>
        <p:spPr bwMode="auto">
          <a:xfrm>
            <a:off x="3333751" y="3116263"/>
            <a:ext cx="10583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2: msg6()</a:t>
            </a:r>
          </a:p>
        </p:txBody>
      </p:sp>
      <p:sp>
        <p:nvSpPr>
          <p:cNvPr id="217110" name="Line 22"/>
          <p:cNvSpPr>
            <a:spLocks noChangeShapeType="1"/>
          </p:cNvSpPr>
          <p:nvPr/>
        </p:nvSpPr>
        <p:spPr bwMode="auto">
          <a:xfrm>
            <a:off x="7239000" y="39322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11" name="Line 23"/>
          <p:cNvSpPr>
            <a:spLocks noChangeShapeType="1"/>
          </p:cNvSpPr>
          <p:nvPr/>
        </p:nvSpPr>
        <p:spPr bwMode="auto">
          <a:xfrm>
            <a:off x="4495800" y="47704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12" name="Line 24"/>
          <p:cNvSpPr>
            <a:spLocks noChangeShapeType="1"/>
          </p:cNvSpPr>
          <p:nvPr/>
        </p:nvSpPr>
        <p:spPr bwMode="auto">
          <a:xfrm>
            <a:off x="8153400" y="47704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13" name="Line 25"/>
          <p:cNvSpPr>
            <a:spLocks noChangeShapeType="1"/>
          </p:cNvSpPr>
          <p:nvPr/>
        </p:nvSpPr>
        <p:spPr bwMode="auto">
          <a:xfrm flipV="1">
            <a:off x="4876800" y="31702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15" name="Line 27"/>
          <p:cNvSpPr>
            <a:spLocks noChangeShapeType="1"/>
          </p:cNvSpPr>
          <p:nvPr/>
        </p:nvSpPr>
        <p:spPr bwMode="auto">
          <a:xfrm flipH="1">
            <a:off x="7032625" y="3141664"/>
            <a:ext cx="503238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17" name="Line 29"/>
          <p:cNvSpPr>
            <a:spLocks noChangeShapeType="1"/>
          </p:cNvSpPr>
          <p:nvPr/>
        </p:nvSpPr>
        <p:spPr bwMode="auto">
          <a:xfrm>
            <a:off x="3143251" y="2708276"/>
            <a:ext cx="576263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18" name="AutoShape 30"/>
          <p:cNvSpPr>
            <a:spLocks noChangeArrowheads="1"/>
          </p:cNvSpPr>
          <p:nvPr/>
        </p:nvSpPr>
        <p:spPr bwMode="auto">
          <a:xfrm flipV="1">
            <a:off x="1795463" y="1773239"/>
            <a:ext cx="2087562" cy="935037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19" name="Text Box 31"/>
          <p:cNvSpPr txBox="1">
            <a:spLocks noChangeArrowheads="1"/>
          </p:cNvSpPr>
          <p:nvPr/>
        </p:nvSpPr>
        <p:spPr bwMode="auto">
          <a:xfrm>
            <a:off x="1774826" y="1792288"/>
            <a:ext cx="194450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unconditional</a:t>
            </a:r>
          </a:p>
          <a:p>
            <a:r>
              <a:rPr lang="en-US" altLang="x-none"/>
              <a:t>after either msg2()</a:t>
            </a:r>
          </a:p>
          <a:p>
            <a:r>
              <a:rPr lang="en-US" altLang="x-none"/>
              <a:t>or msg4()</a:t>
            </a:r>
          </a:p>
        </p:txBody>
      </p:sp>
      <p:sp>
        <p:nvSpPr>
          <p:cNvPr id="217121" name="AutoShape 33"/>
          <p:cNvSpPr>
            <a:spLocks noChangeArrowheads="1"/>
          </p:cNvSpPr>
          <p:nvPr/>
        </p:nvSpPr>
        <p:spPr bwMode="auto">
          <a:xfrm flipV="1">
            <a:off x="6959600" y="1341439"/>
            <a:ext cx="3168650" cy="18002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22" name="Text Box 34"/>
          <p:cNvSpPr txBox="1">
            <a:spLocks noChangeArrowheads="1"/>
          </p:cNvSpPr>
          <p:nvPr/>
        </p:nvSpPr>
        <p:spPr bwMode="auto">
          <a:xfrm>
            <a:off x="6959601" y="1341438"/>
            <a:ext cx="291906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1a and 1b are mutually</a:t>
            </a:r>
          </a:p>
          <a:p>
            <a:r>
              <a:rPr lang="en-US" altLang="x-none"/>
              <a:t>exclusive conditional paths.</a:t>
            </a:r>
          </a:p>
          <a:p>
            <a:endParaRPr lang="en-US" altLang="x-none"/>
          </a:p>
          <a:p>
            <a:r>
              <a:rPr lang="en-US" altLang="x-none"/>
              <a:t>Both are sequence number 1</a:t>
            </a:r>
          </a:p>
          <a:p>
            <a:r>
              <a:rPr lang="en-US" altLang="x-none"/>
              <a:t>since either could be the first</a:t>
            </a:r>
          </a:p>
          <a:p>
            <a:r>
              <a:rPr lang="en-US" altLang="x-none"/>
              <a:t>internal message.</a:t>
            </a:r>
          </a:p>
        </p:txBody>
      </p:sp>
    </p:spTree>
    <p:extLst>
      <p:ext uri="{BB962C8B-B14F-4D97-AF65-F5344CB8AC3E}">
        <p14:creationId xmlns:p14="http://schemas.microsoft.com/office/powerpoint/2010/main" val="205606847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1FEC-CF2D-EF42-8C38-0A0775CB041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Iteration or Looping</a:t>
            </a:r>
            <a:endParaRPr lang="en-US" altLang="x-none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sz="2200"/>
              <a:t>Iteration is indicated by following the sequence number with a star *</a:t>
            </a:r>
          </a:p>
          <a:p>
            <a:pPr>
              <a:lnSpc>
                <a:spcPct val="90000"/>
              </a:lnSpc>
            </a:pPr>
            <a:r>
              <a:rPr lang="en-US" altLang="x-none" sz="2200"/>
              <a:t>This expresses that the message is being sent repeatedly, in a loop, to</a:t>
            </a:r>
            <a:r>
              <a:rPr lang="en-GB" altLang="x-none" sz="2200"/>
              <a:t> </a:t>
            </a:r>
            <a:r>
              <a:rPr lang="en-US" altLang="x-none" sz="2200"/>
              <a:t>the receiver</a:t>
            </a:r>
            <a:r>
              <a:rPr lang="en-GB" altLang="x-none" sz="2200"/>
              <a:t>.</a:t>
            </a:r>
          </a:p>
          <a:p>
            <a:pPr>
              <a:lnSpc>
                <a:spcPct val="90000"/>
              </a:lnSpc>
            </a:pPr>
            <a:r>
              <a:rPr lang="en-US" altLang="x-none" sz="2200"/>
              <a:t>It is also possible to include an iteration clause indicating the</a:t>
            </a:r>
            <a:r>
              <a:rPr lang="en-GB" altLang="x-none" sz="2200"/>
              <a:t> </a:t>
            </a:r>
            <a:r>
              <a:rPr lang="en-US" altLang="x-none" sz="2200"/>
              <a:t>recurrence values.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1600200" y="2722563"/>
            <a:ext cx="1016000" cy="577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1600"/>
              <a:t>:</a:t>
            </a:r>
            <a:r>
              <a:rPr lang="en-GB" altLang="x-none" sz="1600" u="sng"/>
              <a:t>Register</a:t>
            </a:r>
            <a:endParaRPr lang="en-US" altLang="x-none" sz="1600"/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2622551" y="2420939"/>
            <a:ext cx="2106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1*:</a:t>
            </a:r>
            <a:r>
              <a:rPr lang="en-GB" altLang="x-none" sz="1600"/>
              <a:t> </a:t>
            </a:r>
            <a:r>
              <a:rPr lang="en-US" altLang="x-none" sz="1600"/>
              <a:t>li := nextLineItem():</a:t>
            </a:r>
            <a:endParaRPr lang="en-GB" altLang="x-none" sz="1600"/>
          </a:p>
          <a:p>
            <a:r>
              <a:rPr lang="en-US" altLang="x-none" sz="1600"/>
              <a:t>SalesLineItem</a:t>
            </a:r>
          </a:p>
        </p:txBody>
      </p:sp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5105400" y="2722563"/>
            <a:ext cx="1016000" cy="577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1600"/>
              <a:t>:</a:t>
            </a:r>
            <a:r>
              <a:rPr lang="en-US" altLang="x-none" sz="1600" u="sng"/>
              <a:t>Sale</a:t>
            </a:r>
            <a:endParaRPr lang="en-US" altLang="x-none" sz="1600"/>
          </a:p>
        </p:txBody>
      </p:sp>
      <p:sp>
        <p:nvSpPr>
          <p:cNvPr id="219143" name="Line 7"/>
          <p:cNvSpPr>
            <a:spLocks noChangeShapeType="1"/>
          </p:cNvSpPr>
          <p:nvPr/>
        </p:nvSpPr>
        <p:spPr bwMode="auto">
          <a:xfrm flipV="1">
            <a:off x="2108200" y="2201863"/>
            <a:ext cx="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44" name="Line 8"/>
          <p:cNvSpPr>
            <a:spLocks noChangeShapeType="1"/>
          </p:cNvSpPr>
          <p:nvPr/>
        </p:nvSpPr>
        <p:spPr bwMode="auto">
          <a:xfrm>
            <a:off x="2278063" y="2201864"/>
            <a:ext cx="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45" name="Text Box 9"/>
          <p:cNvSpPr txBox="1">
            <a:spLocks noChangeArrowheads="1"/>
          </p:cNvSpPr>
          <p:nvPr/>
        </p:nvSpPr>
        <p:spPr bwMode="auto">
          <a:xfrm>
            <a:off x="2208214" y="1773238"/>
            <a:ext cx="8002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msg1( )</a:t>
            </a:r>
          </a:p>
        </p:txBody>
      </p:sp>
      <p:sp>
        <p:nvSpPr>
          <p:cNvPr id="219148" name="Rectangle 12"/>
          <p:cNvSpPr>
            <a:spLocks noChangeArrowheads="1"/>
          </p:cNvSpPr>
          <p:nvPr/>
        </p:nvSpPr>
        <p:spPr bwMode="auto">
          <a:xfrm>
            <a:off x="1600200" y="5392738"/>
            <a:ext cx="890588" cy="557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1600"/>
              <a:t>:</a:t>
            </a:r>
            <a:r>
              <a:rPr lang="en-GB" altLang="x-none" sz="1600" u="sng"/>
              <a:t>Register</a:t>
            </a:r>
            <a:endParaRPr lang="en-US" altLang="x-none" sz="1600"/>
          </a:p>
        </p:txBody>
      </p:sp>
      <p:sp>
        <p:nvSpPr>
          <p:cNvPr id="219149" name="Text Box 13"/>
          <p:cNvSpPr txBox="1">
            <a:spLocks noChangeArrowheads="1"/>
          </p:cNvSpPr>
          <p:nvPr/>
        </p:nvSpPr>
        <p:spPr bwMode="auto">
          <a:xfrm>
            <a:off x="2566988" y="4867276"/>
            <a:ext cx="29943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1*: [i :=1..10] </a:t>
            </a:r>
            <a:endParaRPr lang="en-GB" altLang="x-none" sz="1600"/>
          </a:p>
          <a:p>
            <a:r>
              <a:rPr lang="en-US" altLang="x-none" sz="1600"/>
              <a:t>li := nextLineItem(): SalesLineItem</a:t>
            </a:r>
          </a:p>
        </p:txBody>
      </p:sp>
      <p:sp>
        <p:nvSpPr>
          <p:cNvPr id="219150" name="Rectangle 14"/>
          <p:cNvSpPr>
            <a:spLocks noChangeArrowheads="1"/>
          </p:cNvSpPr>
          <p:nvPr/>
        </p:nvSpPr>
        <p:spPr bwMode="auto">
          <a:xfrm>
            <a:off x="5510214" y="5392738"/>
            <a:ext cx="890587" cy="557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1600"/>
              <a:t>:</a:t>
            </a:r>
            <a:r>
              <a:rPr lang="en-US" altLang="x-none" sz="1600" u="sng"/>
              <a:t>Sale</a:t>
            </a:r>
            <a:endParaRPr lang="en-US" altLang="x-none" sz="1600"/>
          </a:p>
        </p:txBody>
      </p:sp>
      <p:sp>
        <p:nvSpPr>
          <p:cNvPr id="219151" name="Line 15"/>
          <p:cNvSpPr>
            <a:spLocks noChangeShapeType="1"/>
          </p:cNvSpPr>
          <p:nvPr/>
        </p:nvSpPr>
        <p:spPr bwMode="auto">
          <a:xfrm flipV="1">
            <a:off x="2044700" y="48895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52" name="Line 16"/>
          <p:cNvSpPr>
            <a:spLocks noChangeShapeType="1"/>
          </p:cNvSpPr>
          <p:nvPr/>
        </p:nvSpPr>
        <p:spPr bwMode="auto">
          <a:xfrm>
            <a:off x="2193925" y="4889500"/>
            <a:ext cx="0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2063751" y="4362450"/>
            <a:ext cx="8002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600"/>
              <a:t>msg1( )</a:t>
            </a:r>
          </a:p>
        </p:txBody>
      </p:sp>
      <p:sp>
        <p:nvSpPr>
          <p:cNvPr id="219156" name="Line 20"/>
          <p:cNvSpPr>
            <a:spLocks noChangeShapeType="1"/>
          </p:cNvSpPr>
          <p:nvPr/>
        </p:nvSpPr>
        <p:spPr bwMode="auto">
          <a:xfrm>
            <a:off x="2490789" y="5672138"/>
            <a:ext cx="3019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57" name="Line 21"/>
          <p:cNvSpPr>
            <a:spLocks noChangeShapeType="1"/>
          </p:cNvSpPr>
          <p:nvPr/>
        </p:nvSpPr>
        <p:spPr bwMode="auto">
          <a:xfrm>
            <a:off x="4495800" y="28432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158" name="Line 22"/>
          <p:cNvSpPr>
            <a:spLocks noChangeShapeType="1"/>
          </p:cNvSpPr>
          <p:nvPr/>
        </p:nvSpPr>
        <p:spPr bwMode="auto">
          <a:xfrm>
            <a:off x="3648075" y="55149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159" name="Line 23"/>
          <p:cNvSpPr>
            <a:spLocks noChangeShapeType="1"/>
          </p:cNvSpPr>
          <p:nvPr/>
        </p:nvSpPr>
        <p:spPr bwMode="auto">
          <a:xfrm>
            <a:off x="2590800" y="2995613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160" name="AutoShape 24"/>
          <p:cNvSpPr>
            <a:spLocks noChangeArrowheads="1"/>
          </p:cNvSpPr>
          <p:nvPr/>
        </p:nvSpPr>
        <p:spPr bwMode="auto">
          <a:xfrm flipV="1">
            <a:off x="3143250" y="1412876"/>
            <a:ext cx="3024188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61" name="Text Box 25"/>
          <p:cNvSpPr txBox="1">
            <a:spLocks noChangeArrowheads="1"/>
          </p:cNvSpPr>
          <p:nvPr/>
        </p:nvSpPr>
        <p:spPr bwMode="auto">
          <a:xfrm>
            <a:off x="3195639" y="1484314"/>
            <a:ext cx="26905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Iteration;</a:t>
            </a:r>
          </a:p>
          <a:p>
            <a:r>
              <a:rPr lang="en-US" altLang="x-none"/>
              <a:t>Recurrence values omitted</a:t>
            </a:r>
          </a:p>
        </p:txBody>
      </p:sp>
      <p:sp>
        <p:nvSpPr>
          <p:cNvPr id="219162" name="Line 26"/>
          <p:cNvSpPr>
            <a:spLocks noChangeShapeType="1"/>
          </p:cNvSpPr>
          <p:nvPr/>
        </p:nvSpPr>
        <p:spPr bwMode="auto">
          <a:xfrm flipH="1">
            <a:off x="2927350" y="2133601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163" name="AutoShape 27"/>
          <p:cNvSpPr>
            <a:spLocks noChangeArrowheads="1"/>
          </p:cNvSpPr>
          <p:nvPr/>
        </p:nvSpPr>
        <p:spPr bwMode="auto">
          <a:xfrm flipV="1">
            <a:off x="3287714" y="4076701"/>
            <a:ext cx="2160587" cy="5048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64" name="Text Box 28"/>
          <p:cNvSpPr txBox="1">
            <a:spLocks noChangeArrowheads="1"/>
          </p:cNvSpPr>
          <p:nvPr/>
        </p:nvSpPr>
        <p:spPr bwMode="auto">
          <a:xfrm>
            <a:off x="3340100" y="4148138"/>
            <a:ext cx="16312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Iteration clause</a:t>
            </a:r>
          </a:p>
        </p:txBody>
      </p:sp>
      <p:sp>
        <p:nvSpPr>
          <p:cNvPr id="219165" name="Line 29"/>
          <p:cNvSpPr>
            <a:spLocks noChangeShapeType="1"/>
          </p:cNvSpPr>
          <p:nvPr/>
        </p:nvSpPr>
        <p:spPr bwMode="auto">
          <a:xfrm flipH="1">
            <a:off x="3432175" y="4581526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2505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fld id="{959FA9B2-F30B-BB49-89BB-FC6EF659644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1" y="1709739"/>
            <a:ext cx="7623175" cy="1366837"/>
          </a:xfrm>
        </p:spPr>
        <p:txBody>
          <a:bodyPr>
            <a:normAutofit fontScale="90000"/>
          </a:bodyPr>
          <a:lstStyle/>
          <a:p>
            <a:r>
              <a:rPr lang="en-GB" altLang="x-none"/>
              <a:t>Interaction Diagram Notation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160803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FEA6-B2EE-8F48-8ABA-6609DCF5415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Introduction</a:t>
            </a:r>
            <a:endParaRPr lang="en-US" altLang="x-none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r>
              <a:rPr lang="en-US" altLang="x-none" sz="2600" i="1"/>
              <a:t>Interaction </a:t>
            </a:r>
            <a:r>
              <a:rPr lang="en-GB" altLang="x-none" sz="2600" i="1"/>
              <a:t>d</a:t>
            </a:r>
            <a:r>
              <a:rPr lang="en-US" altLang="x-none" sz="2600" i="1"/>
              <a:t>iagrams</a:t>
            </a:r>
            <a:r>
              <a:rPr lang="en-US" altLang="x-none" sz="2600"/>
              <a:t> illustrate how objects interact via messages.</a:t>
            </a:r>
            <a:endParaRPr lang="en-GB" altLang="x-none" sz="2600"/>
          </a:p>
          <a:p>
            <a:r>
              <a:rPr lang="en-US" altLang="x-none" sz="2600" i="1"/>
              <a:t>Collaboration </a:t>
            </a:r>
            <a:r>
              <a:rPr lang="en-GB" altLang="x-none" sz="2600" i="1"/>
              <a:t>d</a:t>
            </a:r>
            <a:r>
              <a:rPr lang="en-US" altLang="x-none" sz="2600" i="1"/>
              <a:t>iagrams</a:t>
            </a:r>
            <a:r>
              <a:rPr lang="en-US" altLang="x-none" sz="2600"/>
              <a:t> illustrate object interactions in a graph or network format</a:t>
            </a:r>
            <a:r>
              <a:rPr lang="en-GB" altLang="x-none" sz="2600"/>
              <a:t>.</a:t>
            </a:r>
            <a:endParaRPr lang="en-US" altLang="x-none" sz="2600"/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1703388" y="2554288"/>
            <a:ext cx="1751012" cy="698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GB" altLang="x-none" u="sng"/>
              <a:t>ClassAInstance</a:t>
            </a:r>
            <a:endParaRPr lang="en-US" altLang="x-none"/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2895601" y="3446464"/>
            <a:ext cx="14876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1: message</a:t>
            </a:r>
            <a:r>
              <a:rPr lang="en-GB" altLang="x-none"/>
              <a:t>2</a:t>
            </a:r>
            <a:r>
              <a:rPr lang="en-US" altLang="x-none"/>
              <a:t>()</a:t>
            </a:r>
          </a:p>
          <a:p>
            <a:r>
              <a:rPr lang="en-US" altLang="x-none"/>
              <a:t>2: message</a:t>
            </a:r>
            <a:r>
              <a:rPr lang="en-GB" altLang="x-none"/>
              <a:t>3</a:t>
            </a:r>
            <a:r>
              <a:rPr lang="en-US" altLang="x-none"/>
              <a:t>()</a:t>
            </a:r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4114800" y="4167188"/>
            <a:ext cx="1836738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GB" altLang="x-none" u="sng"/>
              <a:t>ClassBInstance</a:t>
            </a:r>
            <a:endParaRPr lang="en-US" altLang="x-none"/>
          </a:p>
        </p:txBody>
      </p:sp>
      <p:sp>
        <p:nvSpPr>
          <p:cNvPr id="204807" name="Line 7"/>
          <p:cNvSpPr>
            <a:spLocks noChangeShapeType="1"/>
          </p:cNvSpPr>
          <p:nvPr/>
        </p:nvSpPr>
        <p:spPr bwMode="auto">
          <a:xfrm flipV="1">
            <a:off x="2278063" y="1957388"/>
            <a:ext cx="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2454275" y="1957388"/>
            <a:ext cx="0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2513014" y="1916113"/>
            <a:ext cx="13081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m</a:t>
            </a:r>
            <a:r>
              <a:rPr lang="en-GB" altLang="x-none"/>
              <a:t>e</a:t>
            </a:r>
            <a:r>
              <a:rPr lang="en-US" altLang="x-none"/>
              <a:t>s</a:t>
            </a:r>
            <a:r>
              <a:rPr lang="en-GB" altLang="x-none"/>
              <a:t>sage</a:t>
            </a:r>
            <a:r>
              <a:rPr lang="en-US" altLang="x-none"/>
              <a:t>1( )</a:t>
            </a:r>
          </a:p>
        </p:txBody>
      </p:sp>
      <p:sp>
        <p:nvSpPr>
          <p:cNvPr id="204810" name="Line 10"/>
          <p:cNvSpPr>
            <a:spLocks noChangeShapeType="1"/>
          </p:cNvSpPr>
          <p:nvPr/>
        </p:nvSpPr>
        <p:spPr bwMode="auto">
          <a:xfrm>
            <a:off x="2590800" y="325278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11" name="Line 11"/>
          <p:cNvSpPr>
            <a:spLocks noChangeShapeType="1"/>
          </p:cNvSpPr>
          <p:nvPr/>
        </p:nvSpPr>
        <p:spPr bwMode="auto">
          <a:xfrm>
            <a:off x="2590800" y="4548188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12" name="Line 12"/>
          <p:cNvSpPr>
            <a:spLocks noChangeShapeType="1"/>
          </p:cNvSpPr>
          <p:nvPr/>
        </p:nvSpPr>
        <p:spPr bwMode="auto">
          <a:xfrm>
            <a:off x="2743200" y="3673476"/>
            <a:ext cx="0" cy="26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604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 dirty="0" smtClean="0"/>
              <a:t>Sequence vs Collaboration Diagrams</a:t>
            </a:r>
            <a:endParaRPr lang="en-US" altLang="x-none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81C-8B60-9B42-B9E0-FBDB558D8FBB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205828" name="Line 4"/>
          <p:cNvSpPr>
            <a:spLocks noChangeShapeType="1"/>
          </p:cNvSpPr>
          <p:nvPr/>
        </p:nvSpPr>
        <p:spPr bwMode="auto">
          <a:xfrm>
            <a:off x="3145155" y="2792414"/>
            <a:ext cx="0" cy="2617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29" name="Line 5"/>
          <p:cNvSpPr>
            <a:spLocks noChangeShapeType="1"/>
          </p:cNvSpPr>
          <p:nvPr/>
        </p:nvSpPr>
        <p:spPr bwMode="auto">
          <a:xfrm>
            <a:off x="5407343" y="2792414"/>
            <a:ext cx="0" cy="2617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30" name="Line 6"/>
          <p:cNvSpPr>
            <a:spLocks noChangeShapeType="1"/>
          </p:cNvSpPr>
          <p:nvPr/>
        </p:nvSpPr>
        <p:spPr bwMode="auto">
          <a:xfrm>
            <a:off x="3145155" y="3944938"/>
            <a:ext cx="2262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31" name="Line 7"/>
          <p:cNvSpPr>
            <a:spLocks noChangeShapeType="1"/>
          </p:cNvSpPr>
          <p:nvPr/>
        </p:nvSpPr>
        <p:spPr bwMode="auto">
          <a:xfrm>
            <a:off x="3145155" y="4783138"/>
            <a:ext cx="2262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3688081" y="3594100"/>
            <a:ext cx="12552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message2()</a:t>
            </a:r>
            <a:endParaRPr lang="en-US" altLang="x-none"/>
          </a:p>
        </p:txBody>
      </p:sp>
      <p:sp>
        <p:nvSpPr>
          <p:cNvPr id="205833" name="Text Box 9"/>
          <p:cNvSpPr txBox="1">
            <a:spLocks noChangeArrowheads="1"/>
          </p:cNvSpPr>
          <p:nvPr/>
        </p:nvSpPr>
        <p:spPr bwMode="auto">
          <a:xfrm>
            <a:off x="3692844" y="4432300"/>
            <a:ext cx="12552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message3()</a:t>
            </a:r>
            <a:endParaRPr lang="en-US" altLang="x-none"/>
          </a:p>
        </p:txBody>
      </p:sp>
      <p:sp>
        <p:nvSpPr>
          <p:cNvPr id="205834" name="Line 10"/>
          <p:cNvSpPr>
            <a:spLocks noChangeShapeType="1"/>
          </p:cNvSpPr>
          <p:nvPr/>
        </p:nvSpPr>
        <p:spPr bwMode="auto">
          <a:xfrm>
            <a:off x="1986280" y="3429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35" name="Text Box 11"/>
          <p:cNvSpPr txBox="1">
            <a:spLocks noChangeArrowheads="1"/>
          </p:cNvSpPr>
          <p:nvPr/>
        </p:nvSpPr>
        <p:spPr bwMode="auto">
          <a:xfrm>
            <a:off x="1784669" y="2997200"/>
            <a:ext cx="12552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message1()</a:t>
            </a:r>
            <a:endParaRPr lang="en-US" altLang="x-none"/>
          </a:p>
        </p:txBody>
      </p:sp>
      <p:sp>
        <p:nvSpPr>
          <p:cNvPr id="205836" name="Rectangle 12"/>
          <p:cNvSpPr>
            <a:spLocks noChangeArrowheads="1"/>
          </p:cNvSpPr>
          <p:nvPr/>
        </p:nvSpPr>
        <p:spPr bwMode="auto">
          <a:xfrm>
            <a:off x="2287906" y="2133600"/>
            <a:ext cx="1751013" cy="698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GB" altLang="x-none" u="sng"/>
              <a:t>ClassAInstance</a:t>
            </a:r>
            <a:endParaRPr lang="en-US" altLang="x-none"/>
          </a:p>
        </p:txBody>
      </p:sp>
      <p:sp>
        <p:nvSpPr>
          <p:cNvPr id="205837" name="Rectangle 13"/>
          <p:cNvSpPr>
            <a:spLocks noChangeArrowheads="1"/>
          </p:cNvSpPr>
          <p:nvPr/>
        </p:nvSpPr>
        <p:spPr bwMode="auto">
          <a:xfrm>
            <a:off x="4497706" y="2133600"/>
            <a:ext cx="1751013" cy="698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GB" altLang="x-none" u="sng"/>
              <a:t>ClassBInstance</a:t>
            </a:r>
            <a:endParaRPr lang="en-US" altLang="x-none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189788" y="2879408"/>
            <a:ext cx="1751012" cy="698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GB" altLang="x-none" u="sng"/>
              <a:t>ClassAInstance</a:t>
            </a:r>
            <a:endParaRPr lang="en-US" altLang="x-none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8382001" y="3771584"/>
            <a:ext cx="14876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1: message</a:t>
            </a:r>
            <a:r>
              <a:rPr lang="en-GB" altLang="x-none"/>
              <a:t>2</a:t>
            </a:r>
            <a:r>
              <a:rPr lang="en-US" altLang="x-none"/>
              <a:t>()</a:t>
            </a:r>
          </a:p>
          <a:p>
            <a:r>
              <a:rPr lang="en-US" altLang="x-none"/>
              <a:t>2: message</a:t>
            </a:r>
            <a:r>
              <a:rPr lang="en-GB" altLang="x-none"/>
              <a:t>3</a:t>
            </a:r>
            <a:r>
              <a:rPr lang="en-US" altLang="x-none"/>
              <a:t>()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9601200" y="4492308"/>
            <a:ext cx="1836738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GB" altLang="x-none" u="sng"/>
              <a:t>ClassBInstance</a:t>
            </a:r>
            <a:endParaRPr lang="en-US" altLang="x-none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flipV="1">
            <a:off x="7764463" y="2282508"/>
            <a:ext cx="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7940675" y="2282508"/>
            <a:ext cx="0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999414" y="2241233"/>
            <a:ext cx="13081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m</a:t>
            </a:r>
            <a:r>
              <a:rPr lang="en-GB" altLang="x-none"/>
              <a:t>e</a:t>
            </a:r>
            <a:r>
              <a:rPr lang="en-US" altLang="x-none"/>
              <a:t>s</a:t>
            </a:r>
            <a:r>
              <a:rPr lang="en-GB" altLang="x-none"/>
              <a:t>sage</a:t>
            </a:r>
            <a:r>
              <a:rPr lang="en-US" altLang="x-none"/>
              <a:t>1( )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8077200" y="357790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8077200" y="4873308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8229600" y="3998596"/>
            <a:ext cx="0" cy="26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5538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363F-5977-E44F-9848-67E8CF6064B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Example Collaboration Diagram: makePayment</a:t>
            </a:r>
            <a:endParaRPr lang="en-US" altLang="x-none"/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4572000" y="3087688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400">
                <a:latin typeface="Times New Roman" charset="0"/>
              </a:rPr>
              <a:t>:</a:t>
            </a:r>
            <a:r>
              <a:rPr lang="en-GB" altLang="x-none" sz="2200" u="sng">
                <a:latin typeface="Times New Roman" charset="0"/>
              </a:rPr>
              <a:t>Register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6852" name="Line 4"/>
          <p:cNvSpPr>
            <a:spLocks noChangeShapeType="1"/>
          </p:cNvSpPr>
          <p:nvPr/>
        </p:nvSpPr>
        <p:spPr bwMode="auto">
          <a:xfrm>
            <a:off x="9448800" y="384968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3" name="Line 5"/>
          <p:cNvSpPr>
            <a:spLocks noChangeShapeType="1"/>
          </p:cNvSpPr>
          <p:nvPr/>
        </p:nvSpPr>
        <p:spPr bwMode="auto">
          <a:xfrm flipH="1">
            <a:off x="1981200" y="346868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1914526" y="3055938"/>
            <a:ext cx="235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>
                <a:latin typeface="Times New Roman" charset="0"/>
              </a:rPr>
              <a:t>makePayment(cash Tendered</a:t>
            </a:r>
            <a:r>
              <a:rPr lang="en-US" altLang="x-none" sz="1600">
                <a:latin typeface="Times New Roman" charset="0"/>
              </a:rPr>
              <a:t>)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6855" name="Line 7"/>
          <p:cNvSpPr>
            <a:spLocks noChangeShapeType="1"/>
          </p:cNvSpPr>
          <p:nvPr/>
        </p:nvSpPr>
        <p:spPr bwMode="auto">
          <a:xfrm>
            <a:off x="4191000" y="32400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6" name="Line 8"/>
          <p:cNvSpPr>
            <a:spLocks noChangeShapeType="1"/>
          </p:cNvSpPr>
          <p:nvPr/>
        </p:nvSpPr>
        <p:spPr bwMode="auto">
          <a:xfrm>
            <a:off x="8382000" y="33162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7" name="Text Box 9"/>
          <p:cNvSpPr txBox="1">
            <a:spLocks noChangeArrowheads="1"/>
          </p:cNvSpPr>
          <p:nvPr/>
        </p:nvSpPr>
        <p:spPr bwMode="auto">
          <a:xfrm>
            <a:off x="5943601" y="3087688"/>
            <a:ext cx="2525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>
                <a:latin typeface="Times New Roman" charset="0"/>
              </a:rPr>
              <a:t>1: makePayment(cash Tendered)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6858" name="Text Box 10"/>
          <p:cNvSpPr txBox="1">
            <a:spLocks noChangeArrowheads="1"/>
          </p:cNvSpPr>
          <p:nvPr/>
        </p:nvSpPr>
        <p:spPr bwMode="auto">
          <a:xfrm>
            <a:off x="7372350" y="4383088"/>
            <a:ext cx="2076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1400">
                <a:latin typeface="Times New Roman" charset="0"/>
              </a:rPr>
              <a:t>1.1: create(cash Tendered)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6859" name="Rectangle 11"/>
          <p:cNvSpPr>
            <a:spLocks noChangeArrowheads="1"/>
          </p:cNvSpPr>
          <p:nvPr/>
        </p:nvSpPr>
        <p:spPr bwMode="auto">
          <a:xfrm>
            <a:off x="8763000" y="3087688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400">
                <a:latin typeface="Times New Roman" charset="0"/>
              </a:rPr>
              <a:t>:</a:t>
            </a:r>
            <a:r>
              <a:rPr lang="en-US" altLang="x-none" sz="2200" u="sng">
                <a:latin typeface="Times New Roman" charset="0"/>
              </a:rPr>
              <a:t>Sale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6860" name="Rectangle 12"/>
          <p:cNvSpPr>
            <a:spLocks noChangeArrowheads="1"/>
          </p:cNvSpPr>
          <p:nvPr/>
        </p:nvSpPr>
        <p:spPr bwMode="auto">
          <a:xfrm>
            <a:off x="8763000" y="5068888"/>
            <a:ext cx="1371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400">
                <a:latin typeface="Times New Roman" charset="0"/>
              </a:rPr>
              <a:t>:</a:t>
            </a:r>
            <a:r>
              <a:rPr lang="en-US" altLang="x-none" sz="2200" u="sng">
                <a:latin typeface="Times New Roman" charset="0"/>
              </a:rPr>
              <a:t>Payment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6861" name="Line 13"/>
          <p:cNvSpPr>
            <a:spLocks noChangeShapeType="1"/>
          </p:cNvSpPr>
          <p:nvPr/>
        </p:nvSpPr>
        <p:spPr bwMode="auto">
          <a:xfrm>
            <a:off x="9601200" y="44592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62" name="Line 14"/>
          <p:cNvSpPr>
            <a:spLocks noChangeShapeType="1"/>
          </p:cNvSpPr>
          <p:nvPr/>
        </p:nvSpPr>
        <p:spPr bwMode="auto">
          <a:xfrm>
            <a:off x="5943600" y="3513138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63" name="AutoShape 15"/>
          <p:cNvSpPr>
            <a:spLocks noChangeArrowheads="1"/>
          </p:cNvSpPr>
          <p:nvPr/>
        </p:nvSpPr>
        <p:spPr bwMode="auto">
          <a:xfrm>
            <a:off x="1752600" y="4960938"/>
            <a:ext cx="16764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200">
                <a:latin typeface="Times New Roman" charset="0"/>
              </a:rPr>
              <a:t>first message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6864" name="AutoShape 16"/>
          <p:cNvSpPr>
            <a:spLocks noChangeArrowheads="1"/>
          </p:cNvSpPr>
          <p:nvPr/>
        </p:nvSpPr>
        <p:spPr bwMode="auto">
          <a:xfrm>
            <a:off x="3733800" y="4960938"/>
            <a:ext cx="16764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200">
                <a:latin typeface="Times New Roman" charset="0"/>
              </a:rPr>
              <a:t>instance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6865" name="AutoShape 17"/>
          <p:cNvSpPr>
            <a:spLocks noChangeArrowheads="1"/>
          </p:cNvSpPr>
          <p:nvPr/>
        </p:nvSpPr>
        <p:spPr bwMode="auto">
          <a:xfrm>
            <a:off x="5562600" y="4122738"/>
            <a:ext cx="16764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200">
                <a:latin typeface="Times New Roman" charset="0"/>
              </a:rPr>
              <a:t>link line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6866" name="AutoShape 18"/>
          <p:cNvSpPr>
            <a:spLocks noChangeArrowheads="1"/>
          </p:cNvSpPr>
          <p:nvPr/>
        </p:nvSpPr>
        <p:spPr bwMode="auto">
          <a:xfrm>
            <a:off x="6096000" y="5494338"/>
            <a:ext cx="1828800" cy="6096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x-none" sz="2200">
                <a:latin typeface="Times New Roman" charset="0"/>
              </a:rPr>
              <a:t>object creation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6867" name="AutoShape 19"/>
          <p:cNvSpPr>
            <a:spLocks noChangeArrowheads="1"/>
          </p:cNvSpPr>
          <p:nvPr/>
        </p:nvSpPr>
        <p:spPr bwMode="auto">
          <a:xfrm>
            <a:off x="7010400" y="1989138"/>
            <a:ext cx="2590800" cy="6096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200">
                <a:latin typeface="Times New Roman" charset="0"/>
              </a:rPr>
              <a:t>first internal message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6868" name="AutoShape 20"/>
          <p:cNvSpPr>
            <a:spLocks noChangeArrowheads="1"/>
          </p:cNvSpPr>
          <p:nvPr/>
        </p:nvSpPr>
        <p:spPr bwMode="auto">
          <a:xfrm>
            <a:off x="3276600" y="1989138"/>
            <a:ext cx="2590800" cy="6096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 sz="2200">
                <a:latin typeface="Times New Roman" charset="0"/>
              </a:rPr>
              <a:t>direction of message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6869" name="Line 21"/>
          <p:cNvSpPr>
            <a:spLocks noChangeShapeType="1"/>
          </p:cNvSpPr>
          <p:nvPr/>
        </p:nvSpPr>
        <p:spPr bwMode="auto">
          <a:xfrm flipH="1">
            <a:off x="4267200" y="2598738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0" name="Line 22"/>
          <p:cNvSpPr>
            <a:spLocks noChangeShapeType="1"/>
          </p:cNvSpPr>
          <p:nvPr/>
        </p:nvSpPr>
        <p:spPr bwMode="auto">
          <a:xfrm flipH="1">
            <a:off x="7467600" y="2598738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1" name="Line 23"/>
          <p:cNvSpPr>
            <a:spLocks noChangeShapeType="1"/>
          </p:cNvSpPr>
          <p:nvPr/>
        </p:nvSpPr>
        <p:spPr bwMode="auto">
          <a:xfrm flipV="1">
            <a:off x="2286000" y="3360738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2" name="Line 24"/>
          <p:cNvSpPr>
            <a:spLocks noChangeShapeType="1"/>
          </p:cNvSpPr>
          <p:nvPr/>
        </p:nvSpPr>
        <p:spPr bwMode="auto">
          <a:xfrm flipV="1">
            <a:off x="4572000" y="3817938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3" name="Line 25"/>
          <p:cNvSpPr>
            <a:spLocks noChangeShapeType="1"/>
          </p:cNvSpPr>
          <p:nvPr/>
        </p:nvSpPr>
        <p:spPr bwMode="auto">
          <a:xfrm flipV="1">
            <a:off x="6324600" y="3513138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4" name="Line 26"/>
          <p:cNvSpPr>
            <a:spLocks noChangeShapeType="1"/>
          </p:cNvSpPr>
          <p:nvPr/>
        </p:nvSpPr>
        <p:spPr bwMode="auto">
          <a:xfrm flipV="1">
            <a:off x="7010400" y="4656138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5" name="AutoShape 27"/>
          <p:cNvSpPr>
            <a:spLocks noChangeArrowheads="1"/>
          </p:cNvSpPr>
          <p:nvPr/>
        </p:nvSpPr>
        <p:spPr bwMode="auto">
          <a:xfrm>
            <a:off x="2895600" y="4122738"/>
            <a:ext cx="1676400" cy="5334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x-none" sz="2200">
                <a:latin typeface="Times New Roman" charset="0"/>
              </a:rPr>
              <a:t>parameter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6876" name="Line 28"/>
          <p:cNvSpPr>
            <a:spLocks noChangeShapeType="1"/>
          </p:cNvSpPr>
          <p:nvPr/>
        </p:nvSpPr>
        <p:spPr bwMode="auto">
          <a:xfrm flipH="1" flipV="1">
            <a:off x="3429000" y="3284538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102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3C2F-3414-6B4F-824D-C908F7621C3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x-none"/>
              <a:t>How to Read the makePayment Collaboration Diagram</a:t>
            </a:r>
            <a:endParaRPr lang="en-US" altLang="x-none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x-none" sz="2200"/>
              <a:t>The message makePayment is sent to</a:t>
            </a:r>
            <a:r>
              <a:rPr lang="en-GB" altLang="x-none" sz="2200"/>
              <a:t> </a:t>
            </a:r>
            <a:r>
              <a:rPr lang="en-US" altLang="x-none" sz="2200"/>
              <a:t>an instance of </a:t>
            </a:r>
            <a:r>
              <a:rPr lang="en-GB" altLang="x-none" sz="2200"/>
              <a:t>Register</a:t>
            </a:r>
            <a:r>
              <a:rPr lang="en-US" altLang="x-none" sz="2200"/>
              <a:t>. </a:t>
            </a:r>
            <a:r>
              <a:rPr lang="en-GB" altLang="x-none" sz="2200"/>
              <a:t>The sender is not identified</a:t>
            </a:r>
            <a:r>
              <a:rPr lang="en-US" altLang="x-none" sz="220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altLang="x-none" sz="2200"/>
              <a:t>The </a:t>
            </a:r>
            <a:r>
              <a:rPr lang="en-GB" altLang="x-none" sz="2200"/>
              <a:t>Register</a:t>
            </a:r>
            <a:r>
              <a:rPr lang="en-US" altLang="x-none" sz="2200"/>
              <a:t> </a:t>
            </a:r>
            <a:r>
              <a:rPr lang="en-GB" altLang="x-none" sz="2200"/>
              <a:t>instance</a:t>
            </a:r>
            <a:r>
              <a:rPr lang="en-US" altLang="x-none" sz="2200"/>
              <a:t> sends the makePayment   message to a Sale instance.</a:t>
            </a:r>
          </a:p>
          <a:p>
            <a:pPr marL="457200" indent="-457200">
              <a:buFontTx/>
              <a:buAutoNum type="arabicPeriod"/>
            </a:pPr>
            <a:r>
              <a:rPr lang="en-US" altLang="x-none" sz="2200"/>
              <a:t>The Sale </a:t>
            </a:r>
            <a:r>
              <a:rPr lang="en-GB" altLang="x-none" sz="2200"/>
              <a:t>instance</a:t>
            </a:r>
            <a:r>
              <a:rPr lang="en-US" altLang="x-none" sz="2200"/>
              <a:t> creates an instance of a Payment</a:t>
            </a:r>
            <a:r>
              <a:rPr lang="en-GB" altLang="x-none" sz="2200"/>
              <a:t>.</a:t>
            </a:r>
            <a:endParaRPr lang="en-US" altLang="x-none" sz="2200"/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1992313" y="2540001"/>
            <a:ext cx="1446212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GB" altLang="x-none" u="sng"/>
              <a:t>Register</a:t>
            </a:r>
            <a:endParaRPr lang="en-US" altLang="x-none"/>
          </a:p>
        </p:txBody>
      </p:sp>
      <p:sp>
        <p:nvSpPr>
          <p:cNvPr id="207878" name="Line 6"/>
          <p:cNvSpPr>
            <a:spLocks noChangeShapeType="1"/>
          </p:cNvSpPr>
          <p:nvPr/>
        </p:nvSpPr>
        <p:spPr bwMode="auto">
          <a:xfrm>
            <a:off x="2384426" y="4370388"/>
            <a:ext cx="3175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80" name="Text Box 8"/>
          <p:cNvSpPr txBox="1">
            <a:spLocks noChangeArrowheads="1"/>
          </p:cNvSpPr>
          <p:nvPr/>
        </p:nvSpPr>
        <p:spPr bwMode="auto">
          <a:xfrm>
            <a:off x="2359025" y="1749425"/>
            <a:ext cx="2952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makePayment(cashTendered)</a:t>
            </a:r>
          </a:p>
        </p:txBody>
      </p:sp>
      <p:sp>
        <p:nvSpPr>
          <p:cNvPr id="207881" name="Text Box 9"/>
          <p:cNvSpPr txBox="1">
            <a:spLocks noChangeArrowheads="1"/>
          </p:cNvSpPr>
          <p:nvPr/>
        </p:nvSpPr>
        <p:spPr bwMode="auto">
          <a:xfrm>
            <a:off x="2430464" y="3190875"/>
            <a:ext cx="31851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1: makePayment(cashTendered)</a:t>
            </a:r>
          </a:p>
        </p:txBody>
      </p:sp>
      <p:sp>
        <p:nvSpPr>
          <p:cNvPr id="207882" name="Text Box 10"/>
          <p:cNvSpPr txBox="1">
            <a:spLocks noChangeArrowheads="1"/>
          </p:cNvSpPr>
          <p:nvPr/>
        </p:nvSpPr>
        <p:spPr bwMode="auto">
          <a:xfrm>
            <a:off x="2574926" y="4557713"/>
            <a:ext cx="2620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1.1: create(cashTendered)</a:t>
            </a:r>
          </a:p>
        </p:txBody>
      </p:sp>
      <p:sp>
        <p:nvSpPr>
          <p:cNvPr id="207884" name="Rectangle 12"/>
          <p:cNvSpPr>
            <a:spLocks noChangeArrowheads="1"/>
          </p:cNvSpPr>
          <p:nvPr/>
        </p:nvSpPr>
        <p:spPr bwMode="auto">
          <a:xfrm>
            <a:off x="2024064" y="5208588"/>
            <a:ext cx="1449387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Payment</a:t>
            </a:r>
            <a:endParaRPr lang="en-US" altLang="x-none"/>
          </a:p>
        </p:txBody>
      </p:sp>
      <p:sp>
        <p:nvSpPr>
          <p:cNvPr id="207885" name="Line 13"/>
          <p:cNvSpPr>
            <a:spLocks noChangeShapeType="1"/>
          </p:cNvSpPr>
          <p:nvPr/>
        </p:nvSpPr>
        <p:spPr bwMode="auto">
          <a:xfrm>
            <a:off x="2465389" y="4789489"/>
            <a:ext cx="3175" cy="261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89" name="Line 17"/>
          <p:cNvSpPr>
            <a:spLocks noChangeShapeType="1"/>
          </p:cNvSpPr>
          <p:nvPr/>
        </p:nvSpPr>
        <p:spPr bwMode="auto">
          <a:xfrm>
            <a:off x="2359026" y="3070226"/>
            <a:ext cx="317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90" name="Line 18"/>
          <p:cNvSpPr>
            <a:spLocks noChangeShapeType="1"/>
          </p:cNvSpPr>
          <p:nvPr/>
        </p:nvSpPr>
        <p:spPr bwMode="auto">
          <a:xfrm>
            <a:off x="2503489" y="3286125"/>
            <a:ext cx="317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91" name="Line 19"/>
          <p:cNvSpPr>
            <a:spLocks noChangeShapeType="1"/>
          </p:cNvSpPr>
          <p:nvPr/>
        </p:nvSpPr>
        <p:spPr bwMode="auto">
          <a:xfrm>
            <a:off x="2503489" y="2133600"/>
            <a:ext cx="317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92" name="Rectangle 20"/>
          <p:cNvSpPr>
            <a:spLocks noChangeArrowheads="1"/>
          </p:cNvSpPr>
          <p:nvPr/>
        </p:nvSpPr>
        <p:spPr bwMode="auto">
          <a:xfrm>
            <a:off x="2024064" y="3844926"/>
            <a:ext cx="1449387" cy="525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Sale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7955743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373E-6AD1-9846-B295-EF6EED27838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Example Sequence Diagram: makePayment</a:t>
            </a:r>
            <a:endParaRPr lang="en-US" altLang="x-none"/>
          </a:p>
        </p:txBody>
      </p:sp>
      <p:sp>
        <p:nvSpPr>
          <p:cNvPr id="208899" name="Line 3"/>
          <p:cNvSpPr>
            <a:spLocks noChangeShapeType="1"/>
          </p:cNvSpPr>
          <p:nvPr/>
        </p:nvSpPr>
        <p:spPr bwMode="auto">
          <a:xfrm>
            <a:off x="3749675" y="2792414"/>
            <a:ext cx="0" cy="2617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00" name="Line 4"/>
          <p:cNvSpPr>
            <a:spLocks noChangeShapeType="1"/>
          </p:cNvSpPr>
          <p:nvPr/>
        </p:nvSpPr>
        <p:spPr bwMode="auto">
          <a:xfrm>
            <a:off x="6773863" y="2792414"/>
            <a:ext cx="0" cy="2617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01" name="Line 5"/>
          <p:cNvSpPr>
            <a:spLocks noChangeShapeType="1"/>
          </p:cNvSpPr>
          <p:nvPr/>
        </p:nvSpPr>
        <p:spPr bwMode="auto">
          <a:xfrm>
            <a:off x="2590800" y="3429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1524000" y="2970213"/>
            <a:ext cx="3005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makePayment (cashTendered)</a:t>
            </a:r>
            <a:endParaRPr lang="en-US" altLang="x-none"/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2971800" y="2133600"/>
            <a:ext cx="1600200" cy="698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GB" altLang="x-none" u="sng"/>
              <a:t>Register</a:t>
            </a:r>
            <a:endParaRPr lang="en-US" altLang="x-none"/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5943600" y="2133600"/>
            <a:ext cx="1600200" cy="698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GB" altLang="x-none" u="sng"/>
              <a:t>Sale</a:t>
            </a:r>
            <a:endParaRPr lang="en-US" altLang="x-none"/>
          </a:p>
        </p:txBody>
      </p:sp>
      <p:sp>
        <p:nvSpPr>
          <p:cNvPr id="208905" name="Rectangle 9"/>
          <p:cNvSpPr>
            <a:spLocks noChangeArrowheads="1"/>
          </p:cNvSpPr>
          <p:nvPr/>
        </p:nvSpPr>
        <p:spPr bwMode="auto">
          <a:xfrm>
            <a:off x="8915400" y="4191000"/>
            <a:ext cx="1600200" cy="698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GB" altLang="x-none" u="sng"/>
              <a:t>Payment</a:t>
            </a:r>
            <a:endParaRPr lang="en-US" altLang="x-none"/>
          </a:p>
        </p:txBody>
      </p:sp>
      <p:sp>
        <p:nvSpPr>
          <p:cNvPr id="208906" name="Text Box 10"/>
          <p:cNvSpPr txBox="1">
            <a:spLocks noChangeArrowheads="1"/>
          </p:cNvSpPr>
          <p:nvPr/>
        </p:nvSpPr>
        <p:spPr bwMode="auto">
          <a:xfrm>
            <a:off x="3432175" y="3656013"/>
            <a:ext cx="3005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makePayment (cashTendered)</a:t>
            </a:r>
            <a:endParaRPr lang="en-US" altLang="x-none"/>
          </a:p>
        </p:txBody>
      </p:sp>
      <p:sp>
        <p:nvSpPr>
          <p:cNvPr id="208907" name="Line 11"/>
          <p:cNvSpPr>
            <a:spLocks noChangeShapeType="1"/>
          </p:cNvSpPr>
          <p:nvPr/>
        </p:nvSpPr>
        <p:spPr bwMode="auto">
          <a:xfrm>
            <a:off x="3733800" y="4100513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08" name="Text Box 12"/>
          <p:cNvSpPr txBox="1">
            <a:spLocks noChangeArrowheads="1"/>
          </p:cNvSpPr>
          <p:nvPr/>
        </p:nvSpPr>
        <p:spPr bwMode="auto">
          <a:xfrm>
            <a:off x="6311900" y="4189413"/>
            <a:ext cx="22664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x-none"/>
              <a:t>create (cashTendered)</a:t>
            </a:r>
            <a:endParaRPr lang="en-US" altLang="x-none"/>
          </a:p>
        </p:txBody>
      </p:sp>
      <p:sp>
        <p:nvSpPr>
          <p:cNvPr id="208909" name="Line 13"/>
          <p:cNvSpPr>
            <a:spLocks noChangeShapeType="1"/>
          </p:cNvSpPr>
          <p:nvPr/>
        </p:nvSpPr>
        <p:spPr bwMode="auto">
          <a:xfrm>
            <a:off x="6781800" y="4572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10" name="Line 14"/>
          <p:cNvSpPr>
            <a:spLocks noChangeShapeType="1"/>
          </p:cNvSpPr>
          <p:nvPr/>
        </p:nvSpPr>
        <p:spPr bwMode="auto">
          <a:xfrm>
            <a:off x="9753600" y="487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9722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DEA8-608E-0D45-BE22-39457D26772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/>
              <a:t>Illustrating Classes and Instances</a:t>
            </a:r>
            <a:endParaRPr lang="en-US" altLang="x-none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sz="2600"/>
              <a:t>To show an instance of a class, the regular class box graphic symbol</a:t>
            </a:r>
            <a:r>
              <a:rPr lang="en-GB" altLang="x-none" sz="2600"/>
              <a:t> </a:t>
            </a:r>
            <a:r>
              <a:rPr lang="en-US" altLang="x-none" sz="2600"/>
              <a:t>is used, but the name is </a:t>
            </a:r>
            <a:r>
              <a:rPr lang="en-GB" altLang="x-none" sz="2600"/>
              <a:t>u</a:t>
            </a:r>
            <a:r>
              <a:rPr lang="en-US" altLang="x-none" sz="2600"/>
              <a:t>nderlined. Additionally a class name should be</a:t>
            </a:r>
            <a:r>
              <a:rPr lang="en-GB" altLang="x-none" sz="2600"/>
              <a:t> </a:t>
            </a:r>
            <a:r>
              <a:rPr lang="en-US" altLang="x-none" sz="2600"/>
              <a:t>preceded by a colon.</a:t>
            </a:r>
          </a:p>
          <a:p>
            <a:pPr>
              <a:lnSpc>
                <a:spcPct val="90000"/>
              </a:lnSpc>
            </a:pPr>
            <a:r>
              <a:rPr lang="en-US" altLang="x-none" sz="2600"/>
              <a:t>An instance name can be used to uniquely identify the instance.</a:t>
            </a:r>
          </a:p>
          <a:p>
            <a:pPr>
              <a:lnSpc>
                <a:spcPct val="90000"/>
              </a:lnSpc>
            </a:pPr>
            <a:endParaRPr lang="en-US" altLang="x-none" sz="2600"/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1703389" y="1773239"/>
            <a:ext cx="1296987" cy="642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Sale</a:t>
            </a:r>
          </a:p>
        </p:txBody>
      </p:sp>
      <p:sp>
        <p:nvSpPr>
          <p:cNvPr id="210958" name="AutoShape 14"/>
          <p:cNvSpPr>
            <a:spLocks noChangeArrowheads="1"/>
          </p:cNvSpPr>
          <p:nvPr/>
        </p:nvSpPr>
        <p:spPr bwMode="auto">
          <a:xfrm flipV="1">
            <a:off x="4079876" y="1771651"/>
            <a:ext cx="1368425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4367213" y="1914525"/>
            <a:ext cx="6511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Class</a:t>
            </a:r>
          </a:p>
        </p:txBody>
      </p:sp>
      <p:sp>
        <p:nvSpPr>
          <p:cNvPr id="210960" name="Line 16"/>
          <p:cNvSpPr>
            <a:spLocks noChangeShapeType="1"/>
          </p:cNvSpPr>
          <p:nvPr/>
        </p:nvSpPr>
        <p:spPr bwMode="auto">
          <a:xfrm>
            <a:off x="3000375" y="213201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61" name="Rectangle 17"/>
          <p:cNvSpPr>
            <a:spLocks noChangeArrowheads="1"/>
          </p:cNvSpPr>
          <p:nvPr/>
        </p:nvSpPr>
        <p:spPr bwMode="auto">
          <a:xfrm>
            <a:off x="1703389" y="2854325"/>
            <a:ext cx="1296987" cy="642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:</a:t>
            </a:r>
            <a:r>
              <a:rPr lang="en-US" altLang="x-none" u="sng"/>
              <a:t>Sale</a:t>
            </a:r>
          </a:p>
        </p:txBody>
      </p:sp>
      <p:sp>
        <p:nvSpPr>
          <p:cNvPr id="210962" name="AutoShape 18"/>
          <p:cNvSpPr>
            <a:spLocks noChangeArrowheads="1"/>
          </p:cNvSpPr>
          <p:nvPr/>
        </p:nvSpPr>
        <p:spPr bwMode="auto">
          <a:xfrm flipV="1">
            <a:off x="4079876" y="2852739"/>
            <a:ext cx="1368425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63" name="Text Box 19"/>
          <p:cNvSpPr txBox="1">
            <a:spLocks noChangeArrowheads="1"/>
          </p:cNvSpPr>
          <p:nvPr/>
        </p:nvSpPr>
        <p:spPr bwMode="auto">
          <a:xfrm>
            <a:off x="4256088" y="2995613"/>
            <a:ext cx="9712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Instance</a:t>
            </a:r>
          </a:p>
        </p:txBody>
      </p:sp>
      <p:sp>
        <p:nvSpPr>
          <p:cNvPr id="210964" name="Line 20"/>
          <p:cNvSpPr>
            <a:spLocks noChangeShapeType="1"/>
          </p:cNvSpPr>
          <p:nvPr/>
        </p:nvSpPr>
        <p:spPr bwMode="auto">
          <a:xfrm>
            <a:off x="3000375" y="32131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65" name="Rectangle 21"/>
          <p:cNvSpPr>
            <a:spLocks noChangeArrowheads="1"/>
          </p:cNvSpPr>
          <p:nvPr/>
        </p:nvSpPr>
        <p:spPr bwMode="auto">
          <a:xfrm>
            <a:off x="1703389" y="4005264"/>
            <a:ext cx="1296987" cy="642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x-none"/>
              <a:t>s1:</a:t>
            </a:r>
            <a:r>
              <a:rPr lang="en-US" altLang="x-none" u="sng"/>
              <a:t>Sale</a:t>
            </a:r>
          </a:p>
        </p:txBody>
      </p:sp>
      <p:sp>
        <p:nvSpPr>
          <p:cNvPr id="210966" name="AutoShape 22"/>
          <p:cNvSpPr>
            <a:spLocks noChangeArrowheads="1"/>
          </p:cNvSpPr>
          <p:nvPr/>
        </p:nvSpPr>
        <p:spPr bwMode="auto">
          <a:xfrm flipV="1">
            <a:off x="4079875" y="4003676"/>
            <a:ext cx="1944688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67" name="Text Box 23"/>
          <p:cNvSpPr txBox="1">
            <a:spLocks noChangeArrowheads="1"/>
          </p:cNvSpPr>
          <p:nvPr/>
        </p:nvSpPr>
        <p:spPr bwMode="auto">
          <a:xfrm>
            <a:off x="4079875" y="4146550"/>
            <a:ext cx="17005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/>
              <a:t>Named instance</a:t>
            </a:r>
          </a:p>
        </p:txBody>
      </p:sp>
      <p:sp>
        <p:nvSpPr>
          <p:cNvPr id="210968" name="Line 24"/>
          <p:cNvSpPr>
            <a:spLocks noChangeShapeType="1"/>
          </p:cNvSpPr>
          <p:nvPr/>
        </p:nvSpPr>
        <p:spPr bwMode="auto">
          <a:xfrm>
            <a:off x="3000375" y="43640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2373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6E18-11D7-FC47-81AB-CAD4517CB4B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Messages to “self” or “this”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5376" y="1600201"/>
            <a:ext cx="4035425" cy="4530725"/>
          </a:xfrm>
        </p:spPr>
        <p:txBody>
          <a:bodyPr/>
          <a:lstStyle/>
          <a:p>
            <a:r>
              <a:rPr lang="en-US" altLang="x-none" sz="2600"/>
              <a:t>A message can be sent from an object to itself.</a:t>
            </a:r>
          </a:p>
          <a:p>
            <a:r>
              <a:rPr lang="en-US" altLang="x-none" sz="2600"/>
              <a:t>This is illustrated by a link to itself, with messages flowing along the</a:t>
            </a:r>
            <a:r>
              <a:rPr lang="en-GB" altLang="x-none" sz="2600"/>
              <a:t> </a:t>
            </a:r>
            <a:r>
              <a:rPr lang="en-US" altLang="x-none" sz="2600"/>
              <a:t>link.</a:t>
            </a: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2590800" y="3109913"/>
            <a:ext cx="19050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3" name="Line 5"/>
          <p:cNvSpPr>
            <a:spLocks noChangeShapeType="1"/>
          </p:cNvSpPr>
          <p:nvPr/>
        </p:nvSpPr>
        <p:spPr bwMode="auto">
          <a:xfrm>
            <a:off x="2971800" y="40243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4" name="Line 6"/>
          <p:cNvSpPr>
            <a:spLocks noChangeShapeType="1"/>
          </p:cNvSpPr>
          <p:nvPr/>
        </p:nvSpPr>
        <p:spPr bwMode="auto">
          <a:xfrm>
            <a:off x="3962400" y="40243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5" name="Line 7"/>
          <p:cNvSpPr>
            <a:spLocks noChangeShapeType="1"/>
          </p:cNvSpPr>
          <p:nvPr/>
        </p:nvSpPr>
        <p:spPr bwMode="auto">
          <a:xfrm flipH="1">
            <a:off x="2971800" y="47863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3810000" y="4873625"/>
            <a:ext cx="11079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1: clear()</a:t>
            </a:r>
          </a:p>
        </p:txBody>
      </p: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3794126" y="2130425"/>
            <a:ext cx="8980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msg1()</a:t>
            </a:r>
          </a:p>
        </p:txBody>
      </p:sp>
      <p:sp>
        <p:nvSpPr>
          <p:cNvPr id="211978" name="Line 10"/>
          <p:cNvSpPr>
            <a:spLocks noChangeShapeType="1"/>
          </p:cNvSpPr>
          <p:nvPr/>
        </p:nvSpPr>
        <p:spPr bwMode="auto">
          <a:xfrm>
            <a:off x="3505200" y="242411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2933701" y="3398838"/>
            <a:ext cx="10966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2000"/>
              <a:t>:</a:t>
            </a:r>
            <a:r>
              <a:rPr lang="en-GB" altLang="x-none" sz="2000" u="sng"/>
              <a:t>Register</a:t>
            </a:r>
            <a:endParaRPr lang="en-US" altLang="x-none" sz="2000"/>
          </a:p>
        </p:txBody>
      </p:sp>
      <p:sp>
        <p:nvSpPr>
          <p:cNvPr id="211980" name="Line 12"/>
          <p:cNvSpPr>
            <a:spLocks noChangeShapeType="1"/>
          </p:cNvSpPr>
          <p:nvPr/>
        </p:nvSpPr>
        <p:spPr bwMode="auto">
          <a:xfrm>
            <a:off x="3733800" y="24241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81" name="Line 13"/>
          <p:cNvSpPr>
            <a:spLocks noChangeShapeType="1"/>
          </p:cNvSpPr>
          <p:nvPr/>
        </p:nvSpPr>
        <p:spPr bwMode="auto">
          <a:xfrm flipV="1">
            <a:off x="4191000" y="42529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816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758</Words>
  <Application>Microsoft Macintosh PowerPoint</Application>
  <PresentationFormat>Widescreen</PresentationFormat>
  <Paragraphs>177</Paragraphs>
  <Slides>19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Calibri Light</vt:lpstr>
      <vt:lpstr>Arial</vt:lpstr>
      <vt:lpstr>Times New Roman</vt:lpstr>
      <vt:lpstr>Office Theme</vt:lpstr>
      <vt:lpstr>Microsoft Visio Drawing</vt:lpstr>
      <vt:lpstr>UML Interaction Diagrams</vt:lpstr>
      <vt:lpstr>Interaction Diagram Notation</vt:lpstr>
      <vt:lpstr>Introduction</vt:lpstr>
      <vt:lpstr>Sequence vs Collaboration Diagrams</vt:lpstr>
      <vt:lpstr>Example Collaboration Diagram: makePayment</vt:lpstr>
      <vt:lpstr>How to Read the makePayment Collaboration Diagram</vt:lpstr>
      <vt:lpstr>Example Sequence Diagram: makePayment</vt:lpstr>
      <vt:lpstr>Illustrating Classes and Instances</vt:lpstr>
      <vt:lpstr>Messages to “self” or “this”</vt:lpstr>
      <vt:lpstr>Creation of Instances</vt:lpstr>
      <vt:lpstr>Creation of Instances</vt:lpstr>
      <vt:lpstr>Lifelines</vt:lpstr>
      <vt:lpstr>Asynchronous vs synchronous calls</vt:lpstr>
      <vt:lpstr>Return Values</vt:lpstr>
      <vt:lpstr>Conditional Messages</vt:lpstr>
      <vt:lpstr>Conditionals</vt:lpstr>
      <vt:lpstr>Conditional Messages</vt:lpstr>
      <vt:lpstr>Mutually Exclusive Conditional Paths</vt:lpstr>
      <vt:lpstr>Iteration or Looping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 Interaction Diagrams</dc:title>
  <dc:creator>Xenia Mountrouidou</dc:creator>
  <cp:lastModifiedBy>Xenia Mountrouidou</cp:lastModifiedBy>
  <cp:revision>8</cp:revision>
  <dcterms:created xsi:type="dcterms:W3CDTF">2017-09-24T19:23:05Z</dcterms:created>
  <dcterms:modified xsi:type="dcterms:W3CDTF">2017-09-24T19:50:15Z</dcterms:modified>
</cp:coreProperties>
</file>