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/>
    <p:restoredTop sz="74479"/>
  </p:normalViewPr>
  <p:slideViewPr>
    <p:cSldViewPr snapToGrid="0" snapToObjects="1">
      <p:cViewPr varScale="1">
        <p:scale>
          <a:sx n="135" d="100"/>
          <a:sy n="135" d="100"/>
        </p:scale>
        <p:origin x="208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4AAF33-A91D-E749-83E5-AD53887D7F78}" type="datetimeFigureOut">
              <a:rPr lang="en-US" smtClean="0"/>
              <a:t>9/30/18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2F971A-A835-9845-904E-B887769B9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79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DDF698-4DF1-DB44-8781-7960A09CFD8D}" type="slidenum">
              <a:rPr lang="en-US" altLang="x-none"/>
              <a:pPr/>
              <a:t>1</a:t>
            </a:fld>
            <a:endParaRPr lang="en-US" altLang="x-none"/>
          </a:p>
        </p:txBody>
      </p:sp>
      <p:sp>
        <p:nvSpPr>
          <p:cNvPr id="598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8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795902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CF0B55-1113-5942-A529-F62681AE5564}" type="slidenum">
              <a:rPr lang="en-US" altLang="x-none"/>
              <a:pPr/>
              <a:t>10</a:t>
            </a:fld>
            <a:endParaRPr lang="en-US" altLang="x-none"/>
          </a:p>
        </p:txBody>
      </p:sp>
      <p:sp>
        <p:nvSpPr>
          <p:cNvPr id="607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7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13575214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2FF346-8376-214A-8C40-54D34C2CE3FD}" type="slidenum">
              <a:rPr lang="en-US" altLang="x-none"/>
              <a:pPr/>
              <a:t>11</a:t>
            </a:fld>
            <a:endParaRPr lang="en-US" altLang="x-none"/>
          </a:p>
        </p:txBody>
      </p:sp>
      <p:sp>
        <p:nvSpPr>
          <p:cNvPr id="608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8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16285787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801428-4DC5-CE40-A068-4E4E104706B9}" type="slidenum">
              <a:rPr lang="en-US" altLang="x-none"/>
              <a:pPr/>
              <a:t>12</a:t>
            </a:fld>
            <a:endParaRPr lang="en-US" altLang="x-none"/>
          </a:p>
        </p:txBody>
      </p:sp>
      <p:sp>
        <p:nvSpPr>
          <p:cNvPr id="609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9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1444745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D7B01D-0E1D-8047-A011-6C3B85D1C372}" type="slidenum">
              <a:rPr lang="en-US" altLang="x-none"/>
              <a:pPr/>
              <a:t>2</a:t>
            </a:fld>
            <a:endParaRPr lang="en-US" altLang="x-none"/>
          </a:p>
        </p:txBody>
      </p:sp>
      <p:sp>
        <p:nvSpPr>
          <p:cNvPr id="599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9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11754600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CC9130-790B-2546-897A-052E0530F47F}" type="slidenum">
              <a:rPr lang="en-US" altLang="x-none"/>
              <a:pPr/>
              <a:t>3</a:t>
            </a:fld>
            <a:endParaRPr lang="en-US" altLang="x-none"/>
          </a:p>
        </p:txBody>
      </p:sp>
      <p:sp>
        <p:nvSpPr>
          <p:cNvPr id="600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0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15513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0BAC16-4220-A94B-99ED-219FBC843BCA}" type="slidenum">
              <a:rPr lang="en-US" altLang="x-none"/>
              <a:pPr/>
              <a:t>4</a:t>
            </a:fld>
            <a:endParaRPr lang="en-US" altLang="x-none"/>
          </a:p>
        </p:txBody>
      </p:sp>
      <p:sp>
        <p:nvSpPr>
          <p:cNvPr id="601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1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18962200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886DA1-CF64-834A-AD5A-954789387383}" type="slidenum">
              <a:rPr lang="en-US" altLang="x-none"/>
              <a:pPr/>
              <a:t>5</a:t>
            </a:fld>
            <a:endParaRPr lang="en-US" altLang="x-none"/>
          </a:p>
        </p:txBody>
      </p:sp>
      <p:sp>
        <p:nvSpPr>
          <p:cNvPr id="602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2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8451726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2CB7C3-4FD7-EE48-8310-3588D2FAA134}" type="slidenum">
              <a:rPr lang="en-US" altLang="x-none"/>
              <a:pPr/>
              <a:t>6</a:t>
            </a:fld>
            <a:endParaRPr lang="en-US" altLang="x-none"/>
          </a:p>
        </p:txBody>
      </p:sp>
      <p:sp>
        <p:nvSpPr>
          <p:cNvPr id="603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3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4643735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F9B70E-F1FD-AA46-9662-6312B5B37824}" type="slidenum">
              <a:rPr lang="en-US" altLang="x-none"/>
              <a:pPr/>
              <a:t>7</a:t>
            </a:fld>
            <a:endParaRPr lang="en-US" altLang="x-none"/>
          </a:p>
        </p:txBody>
      </p:sp>
      <p:sp>
        <p:nvSpPr>
          <p:cNvPr id="604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4673858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3BE86D-C39D-DD40-88EF-01D887D0E5C7}" type="slidenum">
              <a:rPr lang="en-US" altLang="x-none"/>
              <a:pPr/>
              <a:t>8</a:t>
            </a:fld>
            <a:endParaRPr lang="en-US" altLang="x-none"/>
          </a:p>
        </p:txBody>
      </p:sp>
      <p:sp>
        <p:nvSpPr>
          <p:cNvPr id="605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5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10158930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AB07F2-3272-E04C-B42F-E1CFB72229C0}" type="slidenum">
              <a:rPr lang="en-US" altLang="x-none"/>
              <a:pPr/>
              <a:t>9</a:t>
            </a:fld>
            <a:endParaRPr lang="en-US" altLang="x-none"/>
          </a:p>
        </p:txBody>
      </p:sp>
      <p:sp>
        <p:nvSpPr>
          <p:cNvPr id="606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6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9543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C85F7-E46D-164A-A9D9-FDE9C383B74A}" type="datetimeFigureOut">
              <a:rPr lang="en-US" smtClean="0"/>
              <a:t>9/30/18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6CEF5-E188-814E-8B29-086336A08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395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C85F7-E46D-164A-A9D9-FDE9C383B74A}" type="datetimeFigureOut">
              <a:rPr lang="en-US" smtClean="0"/>
              <a:t>9/30/18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6CEF5-E188-814E-8B29-086336A08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69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C85F7-E46D-164A-A9D9-FDE9C383B74A}" type="datetimeFigureOut">
              <a:rPr lang="en-US" smtClean="0"/>
              <a:t>9/30/18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6CEF5-E188-814E-8B29-086336A08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9424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4C8555DE-37B9-624B-AC07-4B19FC01CE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9178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C85F7-E46D-164A-A9D9-FDE9C383B74A}" type="datetimeFigureOut">
              <a:rPr lang="en-US" smtClean="0"/>
              <a:t>9/30/18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6CEF5-E188-814E-8B29-086336A08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975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C85F7-E46D-164A-A9D9-FDE9C383B74A}" type="datetimeFigureOut">
              <a:rPr lang="en-US" smtClean="0"/>
              <a:t>9/30/18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6CEF5-E188-814E-8B29-086336A08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C85F7-E46D-164A-A9D9-FDE9C383B74A}" type="datetimeFigureOut">
              <a:rPr lang="en-US" smtClean="0"/>
              <a:t>9/30/18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6CEF5-E188-814E-8B29-086336A08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93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C85F7-E46D-164A-A9D9-FDE9C383B74A}" type="datetimeFigureOut">
              <a:rPr lang="en-US" smtClean="0"/>
              <a:t>9/30/18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6CEF5-E188-814E-8B29-086336A08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56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C85F7-E46D-164A-A9D9-FDE9C383B74A}" type="datetimeFigureOut">
              <a:rPr lang="en-US" smtClean="0"/>
              <a:t>9/30/18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6CEF5-E188-814E-8B29-086336A08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786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C85F7-E46D-164A-A9D9-FDE9C383B74A}" type="datetimeFigureOut">
              <a:rPr lang="en-US" smtClean="0"/>
              <a:t>9/30/18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6CEF5-E188-814E-8B29-086336A08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81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C85F7-E46D-164A-A9D9-FDE9C383B74A}" type="datetimeFigureOut">
              <a:rPr lang="en-US" smtClean="0"/>
              <a:t>9/30/18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6CEF5-E188-814E-8B29-086336A08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083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C85F7-E46D-164A-A9D9-FDE9C383B74A}" type="datetimeFigureOut">
              <a:rPr lang="en-US" smtClean="0"/>
              <a:t>9/30/18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6CEF5-E188-814E-8B29-086336A08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59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C85F7-E46D-164A-A9D9-FDE9C383B74A}" type="datetimeFigureOut">
              <a:rPr lang="en-US" smtClean="0"/>
              <a:t>9/30/18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6CEF5-E188-814E-8B29-086336A08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23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tonnygaric.com/blog/visibility-between-objects-in-a-uml-class-diagram" TargetMode="External"/><Relationship Id="rId2" Type="http://schemas.openxmlformats.org/officeDocument/2006/relationships/hyperlink" Target="https://www.visual-paradigm.com/guide/uml-unified-modeling-language/what-is-class-diagra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8077200" y="6243638"/>
            <a:ext cx="2133600" cy="457200"/>
          </a:xfrm>
          <a:prstGeom prst="rect">
            <a:avLst/>
          </a:prstGeom>
        </p:spPr>
        <p:txBody>
          <a:bodyPr/>
          <a:lstStyle/>
          <a:p>
            <a:fld id="{7894FFD7-5BB6-8848-8A25-A39CBA822651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64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38401" y="1709739"/>
            <a:ext cx="7623175" cy="1366837"/>
          </a:xfrm>
        </p:spPr>
        <p:txBody>
          <a:bodyPr>
            <a:normAutofit fontScale="90000"/>
          </a:bodyPr>
          <a:lstStyle/>
          <a:p>
            <a:r>
              <a:rPr lang="en-GB" altLang="x-none"/>
              <a:t>Design Model: Creating Design Class Diagrams</a:t>
            </a:r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04716231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Associations, Navigability, and Dependency Relationships </a:t>
            </a:r>
          </a:p>
        </p:txBody>
      </p:sp>
      <p:sp>
        <p:nvSpPr>
          <p:cNvPr id="458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x-none"/>
              <a:t>Add the associations necessary to support the required attribute visibility.</a:t>
            </a:r>
            <a:endParaRPr lang="en-GB" altLang="x-none"/>
          </a:p>
          <a:p>
            <a:pPr lvl="1"/>
            <a:r>
              <a:rPr lang="en-GB" altLang="x-none"/>
              <a:t>Each end of an association is called a role.</a:t>
            </a:r>
          </a:p>
          <a:p>
            <a:r>
              <a:rPr lang="en-GB" altLang="x-none"/>
              <a:t>Navigability is a property of the role implying visibility of the source to target class.</a:t>
            </a:r>
          </a:p>
          <a:p>
            <a:pPr lvl="1"/>
            <a:r>
              <a:rPr lang="en-GB" altLang="x-none"/>
              <a:t>Attribute visibility is implied.</a:t>
            </a:r>
          </a:p>
          <a:p>
            <a:pPr lvl="1"/>
            <a:r>
              <a:rPr lang="en-US" altLang="x-none"/>
              <a:t>Add navigability arrows to the associations to indicate the direction</a:t>
            </a:r>
            <a:r>
              <a:rPr lang="en-GB" altLang="x-none"/>
              <a:t> </a:t>
            </a:r>
            <a:r>
              <a:rPr lang="en-US" altLang="x-none"/>
              <a:t>of attribute visibility where applicable.</a:t>
            </a:r>
            <a:endParaRPr lang="en-GB" altLang="x-none"/>
          </a:p>
          <a:p>
            <a:pPr lvl="1"/>
            <a:r>
              <a:rPr lang="en-US" altLang="x-none"/>
              <a:t>Common situations suggesting a need to define an association</a:t>
            </a:r>
            <a:r>
              <a:rPr lang="en-GB" altLang="x-none"/>
              <a:t> </a:t>
            </a:r>
            <a:r>
              <a:rPr lang="en-US" altLang="x-none"/>
              <a:t>with navigability from A to B:</a:t>
            </a:r>
          </a:p>
          <a:p>
            <a:pPr lvl="2"/>
            <a:r>
              <a:rPr lang="en-US" altLang="x-none"/>
              <a:t> A sends a message to B.</a:t>
            </a:r>
          </a:p>
          <a:p>
            <a:pPr lvl="2"/>
            <a:r>
              <a:rPr lang="en-US" altLang="x-none"/>
              <a:t> A creates an instance of B.</a:t>
            </a:r>
          </a:p>
          <a:p>
            <a:pPr lvl="2"/>
            <a:r>
              <a:rPr lang="en-US" altLang="x-none"/>
              <a:t> A needs to maintain a connection to B</a:t>
            </a:r>
          </a:p>
          <a:p>
            <a:r>
              <a:rPr lang="en-US" altLang="x-none"/>
              <a:t>Add dependency relationship lines to indicate non-attribute visibility.</a:t>
            </a:r>
            <a:endParaRPr lang="en-US" altLang="x-none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EDFF-8786-D948-9452-E0A0A8F13D16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8033014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3D82A-F3ED-F342-9A3E-D2A1FDA93D8F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x-none"/>
              <a:t>Creating a NextGen POS DCD</a:t>
            </a:r>
            <a:endParaRPr lang="en-US" altLang="x-none"/>
          </a:p>
        </p:txBody>
      </p:sp>
      <p:sp>
        <p:nvSpPr>
          <p:cNvPr id="276483" name="Text Box 3"/>
          <p:cNvSpPr txBox="1">
            <a:spLocks noChangeArrowheads="1"/>
          </p:cNvSpPr>
          <p:nvPr/>
        </p:nvSpPr>
        <p:spPr bwMode="auto">
          <a:xfrm>
            <a:off x="7248525" y="34877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1</a:t>
            </a:r>
          </a:p>
        </p:txBody>
      </p:sp>
      <p:sp>
        <p:nvSpPr>
          <p:cNvPr id="276484" name="Text Box 4"/>
          <p:cNvSpPr txBox="1">
            <a:spLocks noChangeArrowheads="1"/>
          </p:cNvSpPr>
          <p:nvPr/>
        </p:nvSpPr>
        <p:spPr bwMode="auto">
          <a:xfrm>
            <a:off x="5456239" y="3435350"/>
            <a:ext cx="102072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Captures</a:t>
            </a:r>
          </a:p>
        </p:txBody>
      </p:sp>
      <p:sp>
        <p:nvSpPr>
          <p:cNvPr id="276485" name="Text Box 5"/>
          <p:cNvSpPr txBox="1">
            <a:spLocks noChangeArrowheads="1"/>
          </p:cNvSpPr>
          <p:nvPr/>
        </p:nvSpPr>
        <p:spPr bwMode="auto">
          <a:xfrm>
            <a:off x="8201026" y="2778125"/>
            <a:ext cx="5693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Sale</a:t>
            </a:r>
          </a:p>
        </p:txBody>
      </p:sp>
      <p:sp>
        <p:nvSpPr>
          <p:cNvPr id="276487" name="Rectangle 7"/>
          <p:cNvSpPr>
            <a:spLocks noChangeArrowheads="1"/>
          </p:cNvSpPr>
          <p:nvPr/>
        </p:nvSpPr>
        <p:spPr bwMode="auto">
          <a:xfrm>
            <a:off x="7612064" y="2806700"/>
            <a:ext cx="2587625" cy="2135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488" name="Line 8"/>
          <p:cNvSpPr>
            <a:spLocks noChangeShapeType="1"/>
          </p:cNvSpPr>
          <p:nvPr/>
        </p:nvSpPr>
        <p:spPr bwMode="auto">
          <a:xfrm>
            <a:off x="7612064" y="3213100"/>
            <a:ext cx="2587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489" name="Line 9"/>
          <p:cNvSpPr>
            <a:spLocks noChangeShapeType="1"/>
          </p:cNvSpPr>
          <p:nvPr/>
        </p:nvSpPr>
        <p:spPr bwMode="auto">
          <a:xfrm>
            <a:off x="7612064" y="4222750"/>
            <a:ext cx="2587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490" name="Text Box 10"/>
          <p:cNvSpPr txBox="1">
            <a:spLocks noChangeArrowheads="1"/>
          </p:cNvSpPr>
          <p:nvPr/>
        </p:nvSpPr>
        <p:spPr bwMode="auto">
          <a:xfrm>
            <a:off x="7666039" y="3257550"/>
            <a:ext cx="2173737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Date</a:t>
            </a:r>
          </a:p>
          <a:p>
            <a:r>
              <a:rPr lang="en-US" altLang="x-none"/>
              <a:t>isComplete : Boolean</a:t>
            </a:r>
          </a:p>
          <a:p>
            <a:r>
              <a:rPr lang="en-US" altLang="x-none"/>
              <a:t>time</a:t>
            </a:r>
          </a:p>
        </p:txBody>
      </p:sp>
      <p:sp>
        <p:nvSpPr>
          <p:cNvPr id="276491" name="Text Box 11"/>
          <p:cNvSpPr txBox="1">
            <a:spLocks noChangeArrowheads="1"/>
          </p:cNvSpPr>
          <p:nvPr/>
        </p:nvSpPr>
        <p:spPr bwMode="auto">
          <a:xfrm>
            <a:off x="2211388" y="4025900"/>
            <a:ext cx="165378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endSale()</a:t>
            </a:r>
          </a:p>
          <a:p>
            <a:r>
              <a:rPr lang="en-GB" altLang="x-none"/>
              <a:t>addLine</a:t>
            </a:r>
            <a:r>
              <a:rPr lang="en-US" altLang="x-none"/>
              <a:t>Item()</a:t>
            </a:r>
          </a:p>
          <a:p>
            <a:r>
              <a:rPr lang="en-US" altLang="x-none"/>
              <a:t>makePayment()</a:t>
            </a:r>
          </a:p>
        </p:txBody>
      </p:sp>
      <p:sp>
        <p:nvSpPr>
          <p:cNvPr id="276492" name="Text Box 12"/>
          <p:cNvSpPr txBox="1">
            <a:spLocks noChangeArrowheads="1"/>
          </p:cNvSpPr>
          <p:nvPr/>
        </p:nvSpPr>
        <p:spPr bwMode="auto">
          <a:xfrm>
            <a:off x="2555875" y="2847975"/>
            <a:ext cx="94051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x-none"/>
              <a:t>Register</a:t>
            </a:r>
            <a:endParaRPr lang="en-US" altLang="x-none"/>
          </a:p>
        </p:txBody>
      </p:sp>
      <p:grpSp>
        <p:nvGrpSpPr>
          <p:cNvPr id="276493" name="Group 13"/>
          <p:cNvGrpSpPr>
            <a:grpSpLocks/>
          </p:cNvGrpSpPr>
          <p:nvPr/>
        </p:nvGrpSpPr>
        <p:grpSpPr bwMode="auto">
          <a:xfrm>
            <a:off x="1919288" y="2854326"/>
            <a:ext cx="2260600" cy="2060575"/>
            <a:chOff x="3216" y="1872"/>
            <a:chExt cx="816" cy="1008"/>
          </a:xfrm>
        </p:grpSpPr>
        <p:sp>
          <p:nvSpPr>
            <p:cNvPr id="276494" name="Rectangle 14"/>
            <p:cNvSpPr>
              <a:spLocks noChangeArrowheads="1"/>
            </p:cNvSpPr>
            <p:nvPr/>
          </p:nvSpPr>
          <p:spPr bwMode="auto">
            <a:xfrm>
              <a:off x="3216" y="1872"/>
              <a:ext cx="816" cy="10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495" name="Line 15"/>
            <p:cNvSpPr>
              <a:spLocks noChangeShapeType="1"/>
            </p:cNvSpPr>
            <p:nvPr/>
          </p:nvSpPr>
          <p:spPr bwMode="auto">
            <a:xfrm>
              <a:off x="3216" y="2064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496" name="Line 16"/>
            <p:cNvSpPr>
              <a:spLocks noChangeShapeType="1"/>
            </p:cNvSpPr>
            <p:nvPr/>
          </p:nvSpPr>
          <p:spPr bwMode="auto">
            <a:xfrm>
              <a:off x="3216" y="2400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6497" name="Text Box 17"/>
          <p:cNvSpPr txBox="1">
            <a:spLocks noChangeArrowheads="1"/>
          </p:cNvSpPr>
          <p:nvPr/>
        </p:nvSpPr>
        <p:spPr bwMode="auto">
          <a:xfrm>
            <a:off x="4237038" y="34877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1</a:t>
            </a:r>
          </a:p>
        </p:txBody>
      </p:sp>
      <p:sp>
        <p:nvSpPr>
          <p:cNvPr id="276498" name="Line 18"/>
          <p:cNvSpPr>
            <a:spLocks noChangeShapeType="1"/>
          </p:cNvSpPr>
          <p:nvPr/>
        </p:nvSpPr>
        <p:spPr bwMode="auto">
          <a:xfrm>
            <a:off x="4179888" y="39243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499" name="Text Box 19"/>
          <p:cNvSpPr txBox="1">
            <a:spLocks noChangeArrowheads="1"/>
          </p:cNvSpPr>
          <p:nvPr/>
        </p:nvSpPr>
        <p:spPr bwMode="auto">
          <a:xfrm>
            <a:off x="7685089" y="4454525"/>
            <a:ext cx="165295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/>
              <a:t>makeLineItem()</a:t>
            </a:r>
          </a:p>
        </p:txBody>
      </p:sp>
      <p:sp>
        <p:nvSpPr>
          <p:cNvPr id="276502" name="Text Box 22"/>
          <p:cNvSpPr txBox="1">
            <a:spLocks noChangeArrowheads="1"/>
          </p:cNvSpPr>
          <p:nvPr/>
        </p:nvSpPr>
        <p:spPr bwMode="auto">
          <a:xfrm>
            <a:off x="1922463" y="1355725"/>
            <a:ext cx="303820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x-none"/>
              <a:t>Register</a:t>
            </a:r>
            <a:r>
              <a:rPr lang="en-US" altLang="x-none"/>
              <a:t> class will probably</a:t>
            </a:r>
          </a:p>
          <a:p>
            <a:r>
              <a:rPr lang="en-US" altLang="x-none"/>
              <a:t>have an attribute pointing to a</a:t>
            </a:r>
          </a:p>
          <a:p>
            <a:r>
              <a:rPr lang="en-US" altLang="x-none"/>
              <a:t>Sale object.</a:t>
            </a:r>
          </a:p>
        </p:txBody>
      </p:sp>
      <p:sp>
        <p:nvSpPr>
          <p:cNvPr id="276503" name="Line 23"/>
          <p:cNvSpPr>
            <a:spLocks noChangeShapeType="1"/>
          </p:cNvSpPr>
          <p:nvPr/>
        </p:nvSpPr>
        <p:spPr bwMode="auto">
          <a:xfrm flipH="1">
            <a:off x="4008439" y="2276475"/>
            <a:ext cx="503237" cy="5778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6504" name="Line 24"/>
          <p:cNvSpPr>
            <a:spLocks noChangeShapeType="1"/>
          </p:cNvSpPr>
          <p:nvPr/>
        </p:nvSpPr>
        <p:spPr bwMode="auto">
          <a:xfrm>
            <a:off x="7248525" y="2349500"/>
            <a:ext cx="287338" cy="14414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6507" name="Text Box 27"/>
          <p:cNvSpPr txBox="1">
            <a:spLocks noChangeArrowheads="1"/>
          </p:cNvSpPr>
          <p:nvPr/>
        </p:nvSpPr>
        <p:spPr bwMode="auto">
          <a:xfrm>
            <a:off x="6767513" y="1365250"/>
            <a:ext cx="318683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Navigability arrow indicates</a:t>
            </a:r>
          </a:p>
          <a:p>
            <a:r>
              <a:rPr lang="en-GB" altLang="x-none"/>
              <a:t>Register</a:t>
            </a:r>
            <a:r>
              <a:rPr lang="en-US" altLang="x-none"/>
              <a:t> objects are connected</a:t>
            </a:r>
          </a:p>
          <a:p>
            <a:r>
              <a:rPr lang="en-US" altLang="x-none"/>
              <a:t>uni-directionally to Sale objects.</a:t>
            </a:r>
          </a:p>
        </p:txBody>
      </p:sp>
      <p:sp>
        <p:nvSpPr>
          <p:cNvPr id="276509" name="Text Box 29"/>
          <p:cNvSpPr txBox="1">
            <a:spLocks noChangeArrowheads="1"/>
          </p:cNvSpPr>
          <p:nvPr/>
        </p:nvSpPr>
        <p:spPr bwMode="auto">
          <a:xfrm>
            <a:off x="4152900" y="5176839"/>
            <a:ext cx="33083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x-none"/>
              <a:t>Absence of navigability arrow indicates no connection from</a:t>
            </a:r>
          </a:p>
          <a:p>
            <a:r>
              <a:rPr lang="en-US" altLang="x-none"/>
              <a:t>Sale to </a:t>
            </a:r>
            <a:r>
              <a:rPr lang="en-GB" altLang="x-none"/>
              <a:t>Register</a:t>
            </a:r>
            <a:r>
              <a:rPr lang="en-US" altLang="x-none"/>
              <a:t>.</a:t>
            </a:r>
          </a:p>
        </p:txBody>
      </p:sp>
      <p:sp>
        <p:nvSpPr>
          <p:cNvPr id="276510" name="Line 30"/>
          <p:cNvSpPr>
            <a:spLocks noChangeShapeType="1"/>
          </p:cNvSpPr>
          <p:nvPr/>
        </p:nvSpPr>
        <p:spPr bwMode="auto">
          <a:xfrm flipH="1" flipV="1">
            <a:off x="4367214" y="3933826"/>
            <a:ext cx="433387" cy="12239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6511" name="AutoShape 31"/>
          <p:cNvSpPr>
            <a:spLocks noChangeArrowheads="1"/>
          </p:cNvSpPr>
          <p:nvPr/>
        </p:nvSpPr>
        <p:spPr bwMode="auto">
          <a:xfrm flipV="1">
            <a:off x="1919289" y="1388389"/>
            <a:ext cx="3448771" cy="877201"/>
          </a:xfrm>
          <a:prstGeom prst="foldedCorner">
            <a:avLst>
              <a:gd name="adj" fmla="val 125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76512" name="AutoShape 32"/>
          <p:cNvSpPr>
            <a:spLocks noChangeArrowheads="1"/>
          </p:cNvSpPr>
          <p:nvPr/>
        </p:nvSpPr>
        <p:spPr bwMode="auto">
          <a:xfrm flipV="1">
            <a:off x="4179888" y="5232399"/>
            <a:ext cx="3429000" cy="873126"/>
          </a:xfrm>
          <a:prstGeom prst="foldedCorner">
            <a:avLst>
              <a:gd name="adj" fmla="val 125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76513" name="AutoShape 33"/>
          <p:cNvSpPr>
            <a:spLocks noChangeArrowheads="1"/>
          </p:cNvSpPr>
          <p:nvPr/>
        </p:nvSpPr>
        <p:spPr bwMode="auto">
          <a:xfrm flipV="1">
            <a:off x="6597652" y="1388388"/>
            <a:ext cx="3602037" cy="895468"/>
          </a:xfrm>
          <a:prstGeom prst="foldedCorner">
            <a:avLst>
              <a:gd name="adj" fmla="val 125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727615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D2001-BC53-4B4A-93A7-D3B04A919123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x-none" sz="3800"/>
              <a:t>Adding Navigability and Dependency Relationships</a:t>
            </a:r>
            <a:endParaRPr lang="en-US" altLang="x-none" sz="3800"/>
          </a:p>
        </p:txBody>
      </p:sp>
      <p:sp>
        <p:nvSpPr>
          <p:cNvPr id="279555" name="Text Box 3"/>
          <p:cNvSpPr txBox="1">
            <a:spLocks noChangeArrowheads="1"/>
          </p:cNvSpPr>
          <p:nvPr/>
        </p:nvSpPr>
        <p:spPr bwMode="auto">
          <a:xfrm>
            <a:off x="9647239" y="2838450"/>
            <a:ext cx="2682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200"/>
              <a:t>1</a:t>
            </a:r>
          </a:p>
        </p:txBody>
      </p:sp>
      <p:sp>
        <p:nvSpPr>
          <p:cNvPr id="279556" name="Text Box 4"/>
          <p:cNvSpPr txBox="1">
            <a:spLocks noChangeArrowheads="1"/>
          </p:cNvSpPr>
          <p:nvPr/>
        </p:nvSpPr>
        <p:spPr bwMode="auto">
          <a:xfrm>
            <a:off x="4349751" y="4013201"/>
            <a:ext cx="73988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200"/>
              <a:t>Captures</a:t>
            </a:r>
          </a:p>
        </p:txBody>
      </p:sp>
      <p:sp>
        <p:nvSpPr>
          <p:cNvPr id="279557" name="Text Box 5"/>
          <p:cNvSpPr txBox="1">
            <a:spLocks noChangeArrowheads="1"/>
          </p:cNvSpPr>
          <p:nvPr/>
        </p:nvSpPr>
        <p:spPr bwMode="auto">
          <a:xfrm>
            <a:off x="2311400" y="1900239"/>
            <a:ext cx="2682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200"/>
              <a:t>1</a:t>
            </a:r>
          </a:p>
        </p:txBody>
      </p:sp>
      <p:sp>
        <p:nvSpPr>
          <p:cNvPr id="279558" name="Text Box 6"/>
          <p:cNvSpPr txBox="1">
            <a:spLocks noChangeArrowheads="1"/>
          </p:cNvSpPr>
          <p:nvPr/>
        </p:nvSpPr>
        <p:spPr bwMode="auto">
          <a:xfrm>
            <a:off x="2643188" y="4325939"/>
            <a:ext cx="116461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200"/>
              <a:t>endSale()</a:t>
            </a:r>
          </a:p>
          <a:p>
            <a:r>
              <a:rPr lang="en-US" altLang="x-none" sz="1200"/>
              <a:t>enterItem()</a:t>
            </a:r>
          </a:p>
          <a:p>
            <a:r>
              <a:rPr lang="en-US" altLang="x-none" sz="1200"/>
              <a:t>makePayment()</a:t>
            </a:r>
          </a:p>
        </p:txBody>
      </p:sp>
      <p:sp>
        <p:nvSpPr>
          <p:cNvPr id="279559" name="Text Box 7"/>
          <p:cNvSpPr txBox="1">
            <a:spLocks noChangeArrowheads="1"/>
          </p:cNvSpPr>
          <p:nvPr/>
        </p:nvSpPr>
        <p:spPr bwMode="auto">
          <a:xfrm>
            <a:off x="2984500" y="3776664"/>
            <a:ext cx="68858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x-none" sz="1200"/>
              <a:t>Register</a:t>
            </a:r>
            <a:endParaRPr lang="en-US" altLang="x-none" sz="1200"/>
          </a:p>
        </p:txBody>
      </p:sp>
      <p:grpSp>
        <p:nvGrpSpPr>
          <p:cNvPr id="279560" name="Group 8"/>
          <p:cNvGrpSpPr>
            <a:grpSpLocks/>
          </p:cNvGrpSpPr>
          <p:nvPr/>
        </p:nvGrpSpPr>
        <p:grpSpPr bwMode="auto">
          <a:xfrm>
            <a:off x="2597150" y="3727450"/>
            <a:ext cx="1385888" cy="1250950"/>
            <a:chOff x="624" y="2352"/>
            <a:chExt cx="816" cy="768"/>
          </a:xfrm>
        </p:grpSpPr>
        <p:sp>
          <p:nvSpPr>
            <p:cNvPr id="279561" name="Rectangle 9"/>
            <p:cNvSpPr>
              <a:spLocks noChangeArrowheads="1"/>
            </p:cNvSpPr>
            <p:nvPr/>
          </p:nvSpPr>
          <p:spPr bwMode="auto">
            <a:xfrm>
              <a:off x="624" y="2352"/>
              <a:ext cx="816" cy="7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9562" name="Line 10"/>
            <p:cNvSpPr>
              <a:spLocks noChangeShapeType="1"/>
            </p:cNvSpPr>
            <p:nvPr/>
          </p:nvSpPr>
          <p:spPr bwMode="auto">
            <a:xfrm>
              <a:off x="624" y="2544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9563" name="Line 11"/>
            <p:cNvSpPr>
              <a:spLocks noChangeShapeType="1"/>
            </p:cNvSpPr>
            <p:nvPr/>
          </p:nvSpPr>
          <p:spPr bwMode="auto">
            <a:xfrm>
              <a:off x="624" y="2736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9564" name="Group 12"/>
          <p:cNvGrpSpPr>
            <a:grpSpLocks/>
          </p:cNvGrpSpPr>
          <p:nvPr/>
        </p:nvGrpSpPr>
        <p:grpSpPr bwMode="auto">
          <a:xfrm>
            <a:off x="8750301" y="1584326"/>
            <a:ext cx="1666875" cy="1281113"/>
            <a:chOff x="1536" y="2400"/>
            <a:chExt cx="816" cy="768"/>
          </a:xfrm>
        </p:grpSpPr>
        <p:sp>
          <p:nvSpPr>
            <p:cNvPr id="279565" name="Rectangle 13"/>
            <p:cNvSpPr>
              <a:spLocks noChangeArrowheads="1"/>
            </p:cNvSpPr>
            <p:nvPr/>
          </p:nvSpPr>
          <p:spPr bwMode="auto">
            <a:xfrm>
              <a:off x="1536" y="2400"/>
              <a:ext cx="816" cy="7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9566" name="Line 14"/>
            <p:cNvSpPr>
              <a:spLocks noChangeShapeType="1"/>
            </p:cNvSpPr>
            <p:nvPr/>
          </p:nvSpPr>
          <p:spPr bwMode="auto">
            <a:xfrm>
              <a:off x="1536" y="2592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9567" name="Line 15"/>
            <p:cNvSpPr>
              <a:spLocks noChangeShapeType="1"/>
            </p:cNvSpPr>
            <p:nvPr/>
          </p:nvSpPr>
          <p:spPr bwMode="auto">
            <a:xfrm>
              <a:off x="1536" y="2928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9568" name="Text Box 16"/>
          <p:cNvSpPr txBox="1">
            <a:spLocks noChangeArrowheads="1"/>
          </p:cNvSpPr>
          <p:nvPr/>
        </p:nvSpPr>
        <p:spPr bwMode="auto">
          <a:xfrm>
            <a:off x="8804275" y="1639889"/>
            <a:ext cx="147001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200"/>
              <a:t>ProductSpecification</a:t>
            </a:r>
          </a:p>
        </p:txBody>
      </p:sp>
      <p:sp>
        <p:nvSpPr>
          <p:cNvPr id="279569" name="Text Box 17"/>
          <p:cNvSpPr txBox="1">
            <a:spLocks noChangeArrowheads="1"/>
          </p:cNvSpPr>
          <p:nvPr/>
        </p:nvSpPr>
        <p:spPr bwMode="auto">
          <a:xfrm>
            <a:off x="8748713" y="1874839"/>
            <a:ext cx="125213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200"/>
              <a:t>description : Text</a:t>
            </a:r>
          </a:p>
          <a:p>
            <a:r>
              <a:rPr lang="en-US" altLang="x-none" sz="1200"/>
              <a:t>price : </a:t>
            </a:r>
            <a:r>
              <a:rPr lang="en-GB" altLang="x-none" sz="1200"/>
              <a:t>Money</a:t>
            </a:r>
            <a:endParaRPr lang="en-US" altLang="x-none" sz="1200"/>
          </a:p>
          <a:p>
            <a:r>
              <a:rPr lang="en-GB" altLang="x-none" sz="1200"/>
              <a:t>itemID: itemID</a:t>
            </a:r>
            <a:endParaRPr lang="en-US" altLang="x-none" sz="1200"/>
          </a:p>
        </p:txBody>
      </p:sp>
      <p:grpSp>
        <p:nvGrpSpPr>
          <p:cNvPr id="279570" name="Group 18"/>
          <p:cNvGrpSpPr>
            <a:grpSpLocks/>
          </p:cNvGrpSpPr>
          <p:nvPr/>
        </p:nvGrpSpPr>
        <p:grpSpPr bwMode="auto">
          <a:xfrm>
            <a:off x="8750300" y="3805239"/>
            <a:ext cx="1385888" cy="1017587"/>
            <a:chOff x="2448" y="1008"/>
            <a:chExt cx="816" cy="624"/>
          </a:xfrm>
        </p:grpSpPr>
        <p:sp>
          <p:nvSpPr>
            <p:cNvPr id="279571" name="Rectangle 19"/>
            <p:cNvSpPr>
              <a:spLocks noChangeArrowheads="1"/>
            </p:cNvSpPr>
            <p:nvPr/>
          </p:nvSpPr>
          <p:spPr bwMode="auto">
            <a:xfrm>
              <a:off x="2448" y="1008"/>
              <a:ext cx="816" cy="6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9572" name="Line 20"/>
            <p:cNvSpPr>
              <a:spLocks noChangeShapeType="1"/>
            </p:cNvSpPr>
            <p:nvPr/>
          </p:nvSpPr>
          <p:spPr bwMode="auto">
            <a:xfrm>
              <a:off x="2448" y="1200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9573" name="Line 21"/>
            <p:cNvSpPr>
              <a:spLocks noChangeShapeType="1"/>
            </p:cNvSpPr>
            <p:nvPr/>
          </p:nvSpPr>
          <p:spPr bwMode="auto">
            <a:xfrm>
              <a:off x="2448" y="1392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9574" name="Text Box 22"/>
          <p:cNvSpPr txBox="1">
            <a:spLocks noChangeArrowheads="1"/>
          </p:cNvSpPr>
          <p:nvPr/>
        </p:nvSpPr>
        <p:spPr bwMode="auto">
          <a:xfrm>
            <a:off x="8991600" y="3857626"/>
            <a:ext cx="98623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200"/>
              <a:t>SaleLineItem</a:t>
            </a:r>
          </a:p>
        </p:txBody>
      </p:sp>
      <p:sp>
        <p:nvSpPr>
          <p:cNvPr id="279575" name="Text Box 23"/>
          <p:cNvSpPr txBox="1">
            <a:spLocks noChangeArrowheads="1"/>
          </p:cNvSpPr>
          <p:nvPr/>
        </p:nvSpPr>
        <p:spPr bwMode="auto">
          <a:xfrm>
            <a:off x="8751888" y="4167189"/>
            <a:ext cx="12611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200"/>
              <a:t>quantity : Integer</a:t>
            </a:r>
          </a:p>
        </p:txBody>
      </p:sp>
      <p:sp>
        <p:nvSpPr>
          <p:cNvPr id="279576" name="Text Box 24"/>
          <p:cNvSpPr txBox="1">
            <a:spLocks noChangeArrowheads="1"/>
          </p:cNvSpPr>
          <p:nvPr/>
        </p:nvSpPr>
        <p:spPr bwMode="auto">
          <a:xfrm>
            <a:off x="8748713" y="4403726"/>
            <a:ext cx="99629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x-none" sz="1200"/>
              <a:t>getS</a:t>
            </a:r>
            <a:r>
              <a:rPr lang="en-US" altLang="x-none" sz="1200"/>
              <a:t>ubtotal()</a:t>
            </a:r>
          </a:p>
        </p:txBody>
      </p:sp>
      <p:grpSp>
        <p:nvGrpSpPr>
          <p:cNvPr id="279577" name="Group 25"/>
          <p:cNvGrpSpPr>
            <a:grpSpLocks/>
          </p:cNvGrpSpPr>
          <p:nvPr/>
        </p:nvGrpSpPr>
        <p:grpSpPr bwMode="auto">
          <a:xfrm>
            <a:off x="8750300" y="5084764"/>
            <a:ext cx="1385888" cy="1017587"/>
            <a:chOff x="2448" y="1008"/>
            <a:chExt cx="816" cy="624"/>
          </a:xfrm>
        </p:grpSpPr>
        <p:sp>
          <p:nvSpPr>
            <p:cNvPr id="279578" name="Rectangle 26"/>
            <p:cNvSpPr>
              <a:spLocks noChangeArrowheads="1"/>
            </p:cNvSpPr>
            <p:nvPr/>
          </p:nvSpPr>
          <p:spPr bwMode="auto">
            <a:xfrm>
              <a:off x="2448" y="1008"/>
              <a:ext cx="816" cy="6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9579" name="Line 27"/>
            <p:cNvSpPr>
              <a:spLocks noChangeShapeType="1"/>
            </p:cNvSpPr>
            <p:nvPr/>
          </p:nvSpPr>
          <p:spPr bwMode="auto">
            <a:xfrm>
              <a:off x="2448" y="1200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9580" name="Line 28"/>
            <p:cNvSpPr>
              <a:spLocks noChangeShapeType="1"/>
            </p:cNvSpPr>
            <p:nvPr/>
          </p:nvSpPr>
          <p:spPr bwMode="auto">
            <a:xfrm>
              <a:off x="2448" y="1392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9581" name="Text Box 29"/>
          <p:cNvSpPr txBox="1">
            <a:spLocks noChangeArrowheads="1"/>
          </p:cNvSpPr>
          <p:nvPr/>
        </p:nvSpPr>
        <p:spPr bwMode="auto">
          <a:xfrm>
            <a:off x="9075738" y="5137151"/>
            <a:ext cx="73193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200"/>
              <a:t>Payment</a:t>
            </a:r>
          </a:p>
        </p:txBody>
      </p:sp>
      <p:sp>
        <p:nvSpPr>
          <p:cNvPr id="279582" name="Text Box 30"/>
          <p:cNvSpPr txBox="1">
            <a:spLocks noChangeArrowheads="1"/>
          </p:cNvSpPr>
          <p:nvPr/>
        </p:nvSpPr>
        <p:spPr bwMode="auto">
          <a:xfrm>
            <a:off x="8748713" y="5368926"/>
            <a:ext cx="122431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200"/>
              <a:t>amount : </a:t>
            </a:r>
            <a:r>
              <a:rPr lang="en-GB" altLang="x-none" sz="1200"/>
              <a:t>Money</a:t>
            </a:r>
            <a:endParaRPr lang="en-US" altLang="x-none" sz="1200"/>
          </a:p>
        </p:txBody>
      </p:sp>
      <p:grpSp>
        <p:nvGrpSpPr>
          <p:cNvPr id="279583" name="Group 31"/>
          <p:cNvGrpSpPr>
            <a:grpSpLocks/>
          </p:cNvGrpSpPr>
          <p:nvPr/>
        </p:nvGrpSpPr>
        <p:grpSpPr bwMode="auto">
          <a:xfrm>
            <a:off x="5449889" y="2005014"/>
            <a:ext cx="1385887" cy="1017587"/>
            <a:chOff x="2448" y="1008"/>
            <a:chExt cx="816" cy="624"/>
          </a:xfrm>
        </p:grpSpPr>
        <p:sp>
          <p:nvSpPr>
            <p:cNvPr id="279584" name="Rectangle 32"/>
            <p:cNvSpPr>
              <a:spLocks noChangeArrowheads="1"/>
            </p:cNvSpPr>
            <p:nvPr/>
          </p:nvSpPr>
          <p:spPr bwMode="auto">
            <a:xfrm>
              <a:off x="2448" y="1008"/>
              <a:ext cx="816" cy="6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9585" name="Line 33"/>
            <p:cNvSpPr>
              <a:spLocks noChangeShapeType="1"/>
            </p:cNvSpPr>
            <p:nvPr/>
          </p:nvSpPr>
          <p:spPr bwMode="auto">
            <a:xfrm>
              <a:off x="2448" y="1200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9586" name="Line 34"/>
            <p:cNvSpPr>
              <a:spLocks noChangeShapeType="1"/>
            </p:cNvSpPr>
            <p:nvPr/>
          </p:nvSpPr>
          <p:spPr bwMode="auto">
            <a:xfrm>
              <a:off x="2448" y="1392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9587" name="Text Box 35"/>
          <p:cNvSpPr txBox="1">
            <a:spLocks noChangeArrowheads="1"/>
          </p:cNvSpPr>
          <p:nvPr/>
        </p:nvSpPr>
        <p:spPr bwMode="auto">
          <a:xfrm>
            <a:off x="5591175" y="2057401"/>
            <a:ext cx="114076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200"/>
              <a:t>ProductCatalog</a:t>
            </a:r>
          </a:p>
        </p:txBody>
      </p:sp>
      <p:sp>
        <p:nvSpPr>
          <p:cNvPr id="279588" name="Text Box 36"/>
          <p:cNvSpPr txBox="1">
            <a:spLocks noChangeArrowheads="1"/>
          </p:cNvSpPr>
          <p:nvPr/>
        </p:nvSpPr>
        <p:spPr bwMode="auto">
          <a:xfrm>
            <a:off x="5495926" y="2649539"/>
            <a:ext cx="127169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x-none" sz="1200"/>
              <a:t>getS</a:t>
            </a:r>
            <a:r>
              <a:rPr lang="en-US" altLang="x-none" sz="1200"/>
              <a:t>pecification()</a:t>
            </a:r>
          </a:p>
        </p:txBody>
      </p:sp>
      <p:sp>
        <p:nvSpPr>
          <p:cNvPr id="279589" name="Text Box 37"/>
          <p:cNvSpPr txBox="1">
            <a:spLocks noChangeArrowheads="1"/>
          </p:cNvSpPr>
          <p:nvPr/>
        </p:nvSpPr>
        <p:spPr bwMode="auto">
          <a:xfrm>
            <a:off x="5956300" y="3933826"/>
            <a:ext cx="44114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200"/>
              <a:t>Sale</a:t>
            </a:r>
          </a:p>
        </p:txBody>
      </p:sp>
      <p:grpSp>
        <p:nvGrpSpPr>
          <p:cNvPr id="279590" name="Group 38"/>
          <p:cNvGrpSpPr>
            <a:grpSpLocks/>
          </p:cNvGrpSpPr>
          <p:nvPr/>
        </p:nvGrpSpPr>
        <p:grpSpPr bwMode="auto">
          <a:xfrm>
            <a:off x="5449888" y="3883026"/>
            <a:ext cx="1549400" cy="1643063"/>
            <a:chOff x="3216" y="1872"/>
            <a:chExt cx="816" cy="1008"/>
          </a:xfrm>
        </p:grpSpPr>
        <p:sp>
          <p:nvSpPr>
            <p:cNvPr id="279591" name="Rectangle 39"/>
            <p:cNvSpPr>
              <a:spLocks noChangeArrowheads="1"/>
            </p:cNvSpPr>
            <p:nvPr/>
          </p:nvSpPr>
          <p:spPr bwMode="auto">
            <a:xfrm>
              <a:off x="3216" y="1872"/>
              <a:ext cx="816" cy="10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9592" name="Line 40"/>
            <p:cNvSpPr>
              <a:spLocks noChangeShapeType="1"/>
            </p:cNvSpPr>
            <p:nvPr/>
          </p:nvSpPr>
          <p:spPr bwMode="auto">
            <a:xfrm>
              <a:off x="3216" y="2064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9593" name="Line 41"/>
            <p:cNvSpPr>
              <a:spLocks noChangeShapeType="1"/>
            </p:cNvSpPr>
            <p:nvPr/>
          </p:nvSpPr>
          <p:spPr bwMode="auto">
            <a:xfrm>
              <a:off x="3216" y="2400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9594" name="Text Box 42"/>
          <p:cNvSpPr txBox="1">
            <a:spLocks noChangeArrowheads="1"/>
          </p:cNvSpPr>
          <p:nvPr/>
        </p:nvSpPr>
        <p:spPr bwMode="auto">
          <a:xfrm>
            <a:off x="5497513" y="4716464"/>
            <a:ext cx="138659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200"/>
              <a:t>becomeComplete()</a:t>
            </a:r>
          </a:p>
          <a:p>
            <a:r>
              <a:rPr lang="en-US" altLang="x-none" sz="1200"/>
              <a:t>makeLineItem()</a:t>
            </a:r>
          </a:p>
          <a:p>
            <a:r>
              <a:rPr lang="en-US" altLang="x-none" sz="1200"/>
              <a:t>makePayment()</a:t>
            </a:r>
          </a:p>
          <a:p>
            <a:r>
              <a:rPr lang="en-GB" altLang="x-none" sz="1200"/>
              <a:t>getT</a:t>
            </a:r>
            <a:r>
              <a:rPr lang="en-US" altLang="x-none" sz="1200"/>
              <a:t>otal()</a:t>
            </a:r>
          </a:p>
        </p:txBody>
      </p:sp>
      <p:sp>
        <p:nvSpPr>
          <p:cNvPr id="279595" name="Text Box 43"/>
          <p:cNvSpPr txBox="1">
            <a:spLocks noChangeArrowheads="1"/>
          </p:cNvSpPr>
          <p:nvPr/>
        </p:nvSpPr>
        <p:spPr bwMode="auto">
          <a:xfrm>
            <a:off x="5448300" y="4167189"/>
            <a:ext cx="151124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200"/>
              <a:t>Date : Date</a:t>
            </a:r>
          </a:p>
          <a:p>
            <a:r>
              <a:rPr lang="en-US" altLang="x-none" sz="1200"/>
              <a:t>isComplete : Boolean</a:t>
            </a:r>
          </a:p>
          <a:p>
            <a:r>
              <a:rPr lang="en-US" altLang="x-none" sz="1200"/>
              <a:t>time : Time</a:t>
            </a:r>
          </a:p>
        </p:txBody>
      </p:sp>
      <p:sp>
        <p:nvSpPr>
          <p:cNvPr id="279596" name="Text Box 44"/>
          <p:cNvSpPr txBox="1">
            <a:spLocks noChangeArrowheads="1"/>
          </p:cNvSpPr>
          <p:nvPr/>
        </p:nvSpPr>
        <p:spPr bwMode="auto">
          <a:xfrm>
            <a:off x="2643189" y="1739901"/>
            <a:ext cx="12803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200"/>
              <a:t>address : Address</a:t>
            </a:r>
          </a:p>
          <a:p>
            <a:r>
              <a:rPr lang="en-US" altLang="x-none" sz="1200"/>
              <a:t>name : Text</a:t>
            </a:r>
          </a:p>
        </p:txBody>
      </p:sp>
      <p:grpSp>
        <p:nvGrpSpPr>
          <p:cNvPr id="279597" name="Group 45"/>
          <p:cNvGrpSpPr>
            <a:grpSpLocks/>
          </p:cNvGrpSpPr>
          <p:nvPr/>
        </p:nvGrpSpPr>
        <p:grpSpPr bwMode="auto">
          <a:xfrm>
            <a:off x="2597150" y="1458914"/>
            <a:ext cx="1385888" cy="1171575"/>
            <a:chOff x="528" y="912"/>
            <a:chExt cx="816" cy="720"/>
          </a:xfrm>
        </p:grpSpPr>
        <p:sp>
          <p:nvSpPr>
            <p:cNvPr id="279598" name="Rectangle 46"/>
            <p:cNvSpPr>
              <a:spLocks noChangeArrowheads="1"/>
            </p:cNvSpPr>
            <p:nvPr/>
          </p:nvSpPr>
          <p:spPr bwMode="auto">
            <a:xfrm>
              <a:off x="528" y="912"/>
              <a:ext cx="816" cy="7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9599" name="Line 47"/>
            <p:cNvSpPr>
              <a:spLocks noChangeShapeType="1"/>
            </p:cNvSpPr>
            <p:nvPr/>
          </p:nvSpPr>
          <p:spPr bwMode="auto">
            <a:xfrm>
              <a:off x="528" y="1104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9600" name="Line 48"/>
            <p:cNvSpPr>
              <a:spLocks noChangeShapeType="1"/>
            </p:cNvSpPr>
            <p:nvPr/>
          </p:nvSpPr>
          <p:spPr bwMode="auto">
            <a:xfrm>
              <a:off x="528" y="1392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9601" name="Text Box 49"/>
          <p:cNvSpPr txBox="1">
            <a:spLocks noChangeArrowheads="1"/>
          </p:cNvSpPr>
          <p:nvPr/>
        </p:nvSpPr>
        <p:spPr bwMode="auto">
          <a:xfrm>
            <a:off x="3048001" y="1516064"/>
            <a:ext cx="51469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200"/>
              <a:t>Store</a:t>
            </a:r>
          </a:p>
        </p:txBody>
      </p:sp>
      <p:sp>
        <p:nvSpPr>
          <p:cNvPr id="279602" name="Text Box 50"/>
          <p:cNvSpPr txBox="1">
            <a:spLocks noChangeArrowheads="1"/>
          </p:cNvSpPr>
          <p:nvPr/>
        </p:nvSpPr>
        <p:spPr bwMode="auto">
          <a:xfrm>
            <a:off x="2640014" y="2212976"/>
            <a:ext cx="76815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200"/>
              <a:t>addSale()</a:t>
            </a:r>
          </a:p>
        </p:txBody>
      </p:sp>
      <p:sp>
        <p:nvSpPr>
          <p:cNvPr id="279603" name="Line 51"/>
          <p:cNvSpPr>
            <a:spLocks noChangeShapeType="1"/>
          </p:cNvSpPr>
          <p:nvPr/>
        </p:nvSpPr>
        <p:spPr bwMode="auto">
          <a:xfrm>
            <a:off x="2963863" y="2630488"/>
            <a:ext cx="0" cy="1096962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9604" name="Line 52"/>
          <p:cNvSpPr>
            <a:spLocks noChangeShapeType="1"/>
          </p:cNvSpPr>
          <p:nvPr/>
        </p:nvSpPr>
        <p:spPr bwMode="auto">
          <a:xfrm>
            <a:off x="4024314" y="4273550"/>
            <a:ext cx="1385887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9605" name="Line 53"/>
          <p:cNvSpPr>
            <a:spLocks noChangeShapeType="1"/>
          </p:cNvSpPr>
          <p:nvPr/>
        </p:nvSpPr>
        <p:spPr bwMode="auto">
          <a:xfrm flipV="1">
            <a:off x="9972675" y="2865438"/>
            <a:ext cx="0" cy="939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9606" name="Line 54"/>
          <p:cNvSpPr>
            <a:spLocks noChangeShapeType="1"/>
          </p:cNvSpPr>
          <p:nvPr/>
        </p:nvSpPr>
        <p:spPr bwMode="auto">
          <a:xfrm>
            <a:off x="6877050" y="2474913"/>
            <a:ext cx="187325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9607" name="Freeform 55"/>
          <p:cNvSpPr>
            <a:spLocks/>
          </p:cNvSpPr>
          <p:nvPr/>
        </p:nvSpPr>
        <p:spPr bwMode="auto">
          <a:xfrm>
            <a:off x="6469064" y="5576372"/>
            <a:ext cx="184731" cy="369332"/>
          </a:xfrm>
          <a:custGeom>
            <a:avLst/>
            <a:gdLst>
              <a:gd name="T0" fmla="*/ 0 w 1344"/>
              <a:gd name="T1" fmla="*/ 0 h 288"/>
              <a:gd name="T2" fmla="*/ 0 w 1344"/>
              <a:gd name="T3" fmla="*/ 288 h 288"/>
              <a:gd name="T4" fmla="*/ 1344 w 1344"/>
              <a:gd name="T5" fmla="*/ 288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44" h="288">
                <a:moveTo>
                  <a:pt x="0" y="0"/>
                </a:moveTo>
                <a:lnTo>
                  <a:pt x="0" y="288"/>
                </a:lnTo>
                <a:lnTo>
                  <a:pt x="1344" y="288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9608" name="Freeform 56"/>
          <p:cNvSpPr>
            <a:spLocks/>
          </p:cNvSpPr>
          <p:nvPr/>
        </p:nvSpPr>
        <p:spPr bwMode="auto">
          <a:xfrm>
            <a:off x="2230439" y="3854728"/>
            <a:ext cx="184731" cy="369332"/>
          </a:xfrm>
          <a:custGeom>
            <a:avLst/>
            <a:gdLst>
              <a:gd name="T0" fmla="*/ 192 w 2064"/>
              <a:gd name="T1" fmla="*/ 0 h 2304"/>
              <a:gd name="T2" fmla="*/ 0 w 2064"/>
              <a:gd name="T3" fmla="*/ 0 h 2304"/>
              <a:gd name="T4" fmla="*/ 0 w 2064"/>
              <a:gd name="T5" fmla="*/ 2304 h 2304"/>
              <a:gd name="T6" fmla="*/ 2064 w 2064"/>
              <a:gd name="T7" fmla="*/ 2304 h 2304"/>
              <a:gd name="T8" fmla="*/ 2064 w 2064"/>
              <a:gd name="T9" fmla="*/ 2064 h 2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64" h="2304">
                <a:moveTo>
                  <a:pt x="192" y="0"/>
                </a:moveTo>
                <a:lnTo>
                  <a:pt x="0" y="0"/>
                </a:lnTo>
                <a:lnTo>
                  <a:pt x="0" y="2304"/>
                </a:lnTo>
                <a:lnTo>
                  <a:pt x="2064" y="2304"/>
                </a:lnTo>
                <a:lnTo>
                  <a:pt x="2064" y="2064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9609" name="Freeform 57"/>
          <p:cNvSpPr>
            <a:spLocks/>
          </p:cNvSpPr>
          <p:nvPr/>
        </p:nvSpPr>
        <p:spPr bwMode="auto">
          <a:xfrm>
            <a:off x="3697289" y="3111778"/>
            <a:ext cx="184731" cy="369332"/>
          </a:xfrm>
          <a:custGeom>
            <a:avLst/>
            <a:gdLst>
              <a:gd name="T0" fmla="*/ 1008 w 1008"/>
              <a:gd name="T1" fmla="*/ 0 h 528"/>
              <a:gd name="T2" fmla="*/ 0 w 1008"/>
              <a:gd name="T3" fmla="*/ 0 h 528"/>
              <a:gd name="T4" fmla="*/ 0 w 1008"/>
              <a:gd name="T5" fmla="*/ 528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8" h="528">
                <a:moveTo>
                  <a:pt x="1008" y="0"/>
                </a:moveTo>
                <a:lnTo>
                  <a:pt x="0" y="0"/>
                </a:lnTo>
                <a:lnTo>
                  <a:pt x="0" y="528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9610" name="Freeform 58"/>
          <p:cNvSpPr>
            <a:spLocks/>
          </p:cNvSpPr>
          <p:nvPr/>
        </p:nvSpPr>
        <p:spPr bwMode="auto">
          <a:xfrm>
            <a:off x="4024313" y="1625084"/>
            <a:ext cx="2119312" cy="369332"/>
          </a:xfrm>
          <a:custGeom>
            <a:avLst/>
            <a:gdLst>
              <a:gd name="T0" fmla="*/ 0 w 1296"/>
              <a:gd name="T1" fmla="*/ 0 h 240"/>
              <a:gd name="T2" fmla="*/ 1296 w 1296"/>
              <a:gd name="T3" fmla="*/ 0 h 240"/>
              <a:gd name="T4" fmla="*/ 1296 w 1296"/>
              <a:gd name="T5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96" h="240">
                <a:moveTo>
                  <a:pt x="0" y="0"/>
                </a:moveTo>
                <a:lnTo>
                  <a:pt x="1296" y="0"/>
                </a:lnTo>
                <a:lnTo>
                  <a:pt x="1296" y="24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9611" name="Text Box 59"/>
          <p:cNvSpPr txBox="1">
            <a:spLocks noChangeArrowheads="1"/>
          </p:cNvSpPr>
          <p:nvPr/>
        </p:nvSpPr>
        <p:spPr bwMode="auto">
          <a:xfrm>
            <a:off x="3941764" y="1587500"/>
            <a:ext cx="2682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200"/>
              <a:t>1</a:t>
            </a:r>
          </a:p>
        </p:txBody>
      </p:sp>
      <p:sp>
        <p:nvSpPr>
          <p:cNvPr id="279612" name="Text Box 60"/>
          <p:cNvSpPr txBox="1">
            <a:spLocks noChangeArrowheads="1"/>
          </p:cNvSpPr>
          <p:nvPr/>
        </p:nvSpPr>
        <p:spPr bwMode="auto">
          <a:xfrm>
            <a:off x="2963864" y="2603500"/>
            <a:ext cx="2682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200"/>
              <a:t>1</a:t>
            </a:r>
          </a:p>
        </p:txBody>
      </p:sp>
      <p:sp>
        <p:nvSpPr>
          <p:cNvPr id="279613" name="Text Box 61"/>
          <p:cNvSpPr txBox="1">
            <a:spLocks noChangeArrowheads="1"/>
          </p:cNvSpPr>
          <p:nvPr/>
        </p:nvSpPr>
        <p:spPr bwMode="auto">
          <a:xfrm>
            <a:off x="2963864" y="3387725"/>
            <a:ext cx="2682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200"/>
              <a:t>1</a:t>
            </a:r>
          </a:p>
        </p:txBody>
      </p:sp>
      <p:sp>
        <p:nvSpPr>
          <p:cNvPr id="279614" name="Text Box 62"/>
          <p:cNvSpPr txBox="1">
            <a:spLocks noChangeArrowheads="1"/>
          </p:cNvSpPr>
          <p:nvPr/>
        </p:nvSpPr>
        <p:spPr bwMode="auto">
          <a:xfrm>
            <a:off x="5165725" y="2525714"/>
            <a:ext cx="2682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200"/>
              <a:t>1</a:t>
            </a:r>
          </a:p>
        </p:txBody>
      </p:sp>
      <p:sp>
        <p:nvSpPr>
          <p:cNvPr id="279615" name="Text Box 63"/>
          <p:cNvSpPr txBox="1">
            <a:spLocks noChangeArrowheads="1"/>
          </p:cNvSpPr>
          <p:nvPr/>
        </p:nvSpPr>
        <p:spPr bwMode="auto">
          <a:xfrm>
            <a:off x="3697289" y="3465514"/>
            <a:ext cx="2682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200"/>
              <a:t>1</a:t>
            </a:r>
          </a:p>
        </p:txBody>
      </p:sp>
      <p:sp>
        <p:nvSpPr>
          <p:cNvPr id="279616" name="Text Box 64"/>
          <p:cNvSpPr txBox="1">
            <a:spLocks noChangeArrowheads="1"/>
          </p:cNvSpPr>
          <p:nvPr/>
        </p:nvSpPr>
        <p:spPr bwMode="auto">
          <a:xfrm>
            <a:off x="6142039" y="1744664"/>
            <a:ext cx="2682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200"/>
              <a:t>1</a:t>
            </a:r>
          </a:p>
        </p:txBody>
      </p:sp>
      <p:sp>
        <p:nvSpPr>
          <p:cNvPr id="279617" name="Text Box 65"/>
          <p:cNvSpPr txBox="1">
            <a:spLocks noChangeArrowheads="1"/>
          </p:cNvSpPr>
          <p:nvPr/>
        </p:nvSpPr>
        <p:spPr bwMode="auto">
          <a:xfrm>
            <a:off x="6877050" y="2509839"/>
            <a:ext cx="2682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200"/>
              <a:t>1</a:t>
            </a:r>
          </a:p>
        </p:txBody>
      </p:sp>
      <p:sp>
        <p:nvSpPr>
          <p:cNvPr id="279618" name="Text Box 66"/>
          <p:cNvSpPr txBox="1">
            <a:spLocks noChangeArrowheads="1"/>
          </p:cNvSpPr>
          <p:nvPr/>
        </p:nvSpPr>
        <p:spPr bwMode="auto">
          <a:xfrm>
            <a:off x="4024314" y="4246564"/>
            <a:ext cx="2682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200"/>
              <a:t>1</a:t>
            </a:r>
          </a:p>
        </p:txBody>
      </p:sp>
      <p:sp>
        <p:nvSpPr>
          <p:cNvPr id="279619" name="Text Box 67"/>
          <p:cNvSpPr txBox="1">
            <a:spLocks noChangeArrowheads="1"/>
          </p:cNvSpPr>
          <p:nvPr/>
        </p:nvSpPr>
        <p:spPr bwMode="auto">
          <a:xfrm>
            <a:off x="5165725" y="4246564"/>
            <a:ext cx="2682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200"/>
              <a:t>1</a:t>
            </a:r>
          </a:p>
        </p:txBody>
      </p:sp>
      <p:sp>
        <p:nvSpPr>
          <p:cNvPr id="279620" name="Text Box 68"/>
          <p:cNvSpPr txBox="1">
            <a:spLocks noChangeArrowheads="1"/>
          </p:cNvSpPr>
          <p:nvPr/>
        </p:nvSpPr>
        <p:spPr bwMode="auto">
          <a:xfrm>
            <a:off x="7104064" y="4325939"/>
            <a:ext cx="2682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200"/>
              <a:t>1</a:t>
            </a:r>
          </a:p>
        </p:txBody>
      </p:sp>
      <p:sp>
        <p:nvSpPr>
          <p:cNvPr id="279621" name="Text Box 69"/>
          <p:cNvSpPr txBox="1">
            <a:spLocks noChangeArrowheads="1"/>
          </p:cNvSpPr>
          <p:nvPr/>
        </p:nvSpPr>
        <p:spPr bwMode="auto">
          <a:xfrm>
            <a:off x="6469064" y="5499100"/>
            <a:ext cx="2682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200"/>
              <a:t>1</a:t>
            </a:r>
          </a:p>
        </p:txBody>
      </p:sp>
      <p:sp>
        <p:nvSpPr>
          <p:cNvPr id="279622" name="Text Box 70"/>
          <p:cNvSpPr txBox="1">
            <a:spLocks noChangeArrowheads="1"/>
          </p:cNvSpPr>
          <p:nvPr/>
        </p:nvSpPr>
        <p:spPr bwMode="auto">
          <a:xfrm>
            <a:off x="8505825" y="5734050"/>
            <a:ext cx="2682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200"/>
              <a:t>1</a:t>
            </a:r>
          </a:p>
        </p:txBody>
      </p:sp>
      <p:sp>
        <p:nvSpPr>
          <p:cNvPr id="279623" name="Text Box 71"/>
          <p:cNvSpPr txBox="1">
            <a:spLocks noChangeArrowheads="1"/>
          </p:cNvSpPr>
          <p:nvPr/>
        </p:nvSpPr>
        <p:spPr bwMode="auto">
          <a:xfrm>
            <a:off x="5491163" y="5499101"/>
            <a:ext cx="26161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200"/>
              <a:t>*</a:t>
            </a:r>
          </a:p>
        </p:txBody>
      </p:sp>
      <p:sp>
        <p:nvSpPr>
          <p:cNvPr id="279624" name="Text Box 72"/>
          <p:cNvSpPr txBox="1">
            <a:spLocks noChangeArrowheads="1"/>
          </p:cNvSpPr>
          <p:nvPr/>
        </p:nvSpPr>
        <p:spPr bwMode="auto">
          <a:xfrm>
            <a:off x="9728200" y="3543301"/>
            <a:ext cx="26161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200"/>
              <a:t>*</a:t>
            </a:r>
          </a:p>
        </p:txBody>
      </p:sp>
      <p:sp>
        <p:nvSpPr>
          <p:cNvPr id="279625" name="Text Box 73"/>
          <p:cNvSpPr txBox="1">
            <a:spLocks noChangeArrowheads="1"/>
          </p:cNvSpPr>
          <p:nvPr/>
        </p:nvSpPr>
        <p:spPr bwMode="auto">
          <a:xfrm>
            <a:off x="4838700" y="1352551"/>
            <a:ext cx="48282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200"/>
              <a:t>Uses</a:t>
            </a:r>
          </a:p>
        </p:txBody>
      </p:sp>
      <p:sp>
        <p:nvSpPr>
          <p:cNvPr id="279626" name="Text Box 74"/>
          <p:cNvSpPr txBox="1">
            <a:spLocks noChangeArrowheads="1"/>
          </p:cNvSpPr>
          <p:nvPr/>
        </p:nvSpPr>
        <p:spPr bwMode="auto">
          <a:xfrm>
            <a:off x="2963863" y="2995614"/>
            <a:ext cx="64152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200"/>
              <a:t>Houses</a:t>
            </a:r>
          </a:p>
        </p:txBody>
      </p:sp>
      <p:sp>
        <p:nvSpPr>
          <p:cNvPr id="279627" name="Text Box 75"/>
          <p:cNvSpPr txBox="1">
            <a:spLocks noChangeArrowheads="1"/>
          </p:cNvSpPr>
          <p:nvPr/>
        </p:nvSpPr>
        <p:spPr bwMode="auto">
          <a:xfrm>
            <a:off x="4186238" y="2603501"/>
            <a:ext cx="70423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200"/>
              <a:t>Looks-in</a:t>
            </a:r>
          </a:p>
        </p:txBody>
      </p:sp>
      <p:sp>
        <p:nvSpPr>
          <p:cNvPr id="279628" name="Text Box 76"/>
          <p:cNvSpPr txBox="1">
            <a:spLocks noChangeArrowheads="1"/>
          </p:cNvSpPr>
          <p:nvPr/>
        </p:nvSpPr>
        <p:spPr bwMode="auto">
          <a:xfrm>
            <a:off x="7448551" y="2212976"/>
            <a:ext cx="72641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200"/>
              <a:t>Contains</a:t>
            </a:r>
          </a:p>
        </p:txBody>
      </p:sp>
      <p:sp>
        <p:nvSpPr>
          <p:cNvPr id="279629" name="Text Box 77"/>
          <p:cNvSpPr txBox="1">
            <a:spLocks noChangeArrowheads="1"/>
          </p:cNvSpPr>
          <p:nvPr/>
        </p:nvSpPr>
        <p:spPr bwMode="auto">
          <a:xfrm>
            <a:off x="7448551" y="4013201"/>
            <a:ext cx="72641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200"/>
              <a:t>Contains</a:t>
            </a:r>
          </a:p>
        </p:txBody>
      </p:sp>
      <p:sp>
        <p:nvSpPr>
          <p:cNvPr id="279630" name="Text Box 78"/>
          <p:cNvSpPr txBox="1">
            <a:spLocks noChangeArrowheads="1"/>
          </p:cNvSpPr>
          <p:nvPr/>
        </p:nvSpPr>
        <p:spPr bwMode="auto">
          <a:xfrm>
            <a:off x="9053514" y="3230564"/>
            <a:ext cx="78899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200"/>
              <a:t>Describes</a:t>
            </a:r>
          </a:p>
        </p:txBody>
      </p:sp>
      <p:sp>
        <p:nvSpPr>
          <p:cNvPr id="279631" name="Text Box 79"/>
          <p:cNvSpPr txBox="1">
            <a:spLocks noChangeArrowheads="1"/>
          </p:cNvSpPr>
          <p:nvPr/>
        </p:nvSpPr>
        <p:spPr bwMode="auto">
          <a:xfrm>
            <a:off x="3290888" y="5656264"/>
            <a:ext cx="117820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200"/>
              <a:t>Logs-completed</a:t>
            </a:r>
          </a:p>
        </p:txBody>
      </p:sp>
      <p:sp>
        <p:nvSpPr>
          <p:cNvPr id="279632" name="Text Box 80"/>
          <p:cNvSpPr txBox="1">
            <a:spLocks noChangeArrowheads="1"/>
          </p:cNvSpPr>
          <p:nvPr/>
        </p:nvSpPr>
        <p:spPr bwMode="auto">
          <a:xfrm>
            <a:off x="7285038" y="5734051"/>
            <a:ext cx="64569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200"/>
              <a:t>Paid-by</a:t>
            </a:r>
          </a:p>
        </p:txBody>
      </p:sp>
      <p:sp>
        <p:nvSpPr>
          <p:cNvPr id="279633" name="Line 81"/>
          <p:cNvSpPr>
            <a:spLocks noChangeShapeType="1"/>
          </p:cNvSpPr>
          <p:nvPr/>
        </p:nvSpPr>
        <p:spPr bwMode="auto">
          <a:xfrm>
            <a:off x="7031038" y="4327525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79634" name="Line 82"/>
          <p:cNvSpPr>
            <a:spLocks noChangeShapeType="1"/>
          </p:cNvSpPr>
          <p:nvPr/>
        </p:nvSpPr>
        <p:spPr bwMode="auto">
          <a:xfrm flipV="1">
            <a:off x="3983038" y="2727325"/>
            <a:ext cx="4724400" cy="990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79635" name="Line 83"/>
          <p:cNvSpPr>
            <a:spLocks noChangeShapeType="1"/>
          </p:cNvSpPr>
          <p:nvPr/>
        </p:nvSpPr>
        <p:spPr bwMode="auto">
          <a:xfrm flipV="1">
            <a:off x="6954838" y="2879725"/>
            <a:ext cx="1752600" cy="990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79636" name="Text Box 84"/>
          <p:cNvSpPr txBox="1">
            <a:spLocks noChangeArrowheads="1"/>
          </p:cNvSpPr>
          <p:nvPr/>
        </p:nvSpPr>
        <p:spPr bwMode="auto">
          <a:xfrm>
            <a:off x="5278438" y="3259138"/>
            <a:ext cx="322729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x-none"/>
              <a:t>Illustrates non-attribute visibility</a:t>
            </a:r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843213920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3EDB7-9AC4-214D-9E42-CCEE719D1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1F29FF-0026-FC41-8A7A-5F84E87F3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Visual Paradigm Class Diagrams: </a:t>
            </a:r>
            <a:r>
              <a:rPr lang="en-US" dirty="0">
                <a:hlinkClick r:id="rId2"/>
              </a:rPr>
              <a:t>https://www.visual-paradigm.com/guide/uml-unified-modeling-language/what-is-class-diagram/</a:t>
            </a:r>
            <a:endParaRPr lang="en-US" dirty="0"/>
          </a:p>
          <a:p>
            <a:r>
              <a:rPr lang="en-US" dirty="0"/>
              <a:t>Good explanation on visibility: </a:t>
            </a:r>
            <a:r>
              <a:rPr lang="en-US" dirty="0">
                <a:hlinkClick r:id="rId3"/>
              </a:rPr>
              <a:t>https://tonnygaric.com/blog/visibility-between-objects-in-a-uml</a:t>
            </a:r>
            <a:r>
              <a:rPr lang="en-US">
                <a:hlinkClick r:id="rId3"/>
              </a:rPr>
              <a:t>-class-diagram</a:t>
            </a:r>
            <a:endParaRPr lang="en-US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186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F318B-2C05-9F48-84A5-76715397EFE2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x-none"/>
              <a:t>When to create DCDs</a:t>
            </a:r>
            <a:endParaRPr lang="en-US" altLang="x-none"/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x-none"/>
              <a:t>Once the interaction diagrams have been completed it is possible</a:t>
            </a:r>
            <a:r>
              <a:rPr lang="en-GB" altLang="x-none"/>
              <a:t> </a:t>
            </a:r>
            <a:r>
              <a:rPr lang="en-US" altLang="x-none"/>
              <a:t>to identify the specification for the software classes and interfaces.</a:t>
            </a:r>
            <a:endParaRPr lang="en-GB" altLang="x-none"/>
          </a:p>
          <a:p>
            <a:r>
              <a:rPr lang="en-US" altLang="x-none"/>
              <a:t>A class diagram differs from a Domain Model by showing software entities rather than real-world concepts. </a:t>
            </a:r>
          </a:p>
          <a:p>
            <a:r>
              <a:rPr lang="en-US" altLang="x-none"/>
              <a:t>The UML has notation to define design details in static structure, or</a:t>
            </a:r>
            <a:r>
              <a:rPr lang="en-GB" altLang="x-none"/>
              <a:t> </a:t>
            </a:r>
            <a:r>
              <a:rPr lang="en-US" altLang="x-none"/>
              <a:t>class diagrams.</a:t>
            </a:r>
          </a:p>
          <a:p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93877222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F1639-606A-B04B-9805-DF84A9F5EC78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x-none"/>
              <a:t>DCD and UP Terminology</a:t>
            </a:r>
            <a:endParaRPr lang="en-US" altLang="x-none"/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x-none" sz="2600"/>
              <a:t>Typical information in a DCD includes:</a:t>
            </a:r>
          </a:p>
          <a:p>
            <a:pPr lvl="1">
              <a:lnSpc>
                <a:spcPct val="90000"/>
              </a:lnSpc>
            </a:pPr>
            <a:r>
              <a:rPr lang="en-GB" altLang="x-none" sz="2200"/>
              <a:t>Classes, associations and attributes</a:t>
            </a:r>
          </a:p>
          <a:p>
            <a:pPr lvl="1">
              <a:lnSpc>
                <a:spcPct val="90000"/>
              </a:lnSpc>
            </a:pPr>
            <a:r>
              <a:rPr lang="en-GB" altLang="x-none" sz="2200"/>
              <a:t>Interfaces (with operations and constants)</a:t>
            </a:r>
          </a:p>
          <a:p>
            <a:pPr lvl="1">
              <a:lnSpc>
                <a:spcPct val="90000"/>
              </a:lnSpc>
            </a:pPr>
            <a:r>
              <a:rPr lang="en-GB" altLang="x-none" sz="2200"/>
              <a:t>Methods</a:t>
            </a:r>
          </a:p>
          <a:p>
            <a:pPr lvl="1">
              <a:lnSpc>
                <a:spcPct val="90000"/>
              </a:lnSpc>
            </a:pPr>
            <a:r>
              <a:rPr lang="en-GB" altLang="x-none" sz="2200"/>
              <a:t>Attribute type information</a:t>
            </a:r>
          </a:p>
          <a:p>
            <a:pPr lvl="1">
              <a:lnSpc>
                <a:spcPct val="90000"/>
              </a:lnSpc>
            </a:pPr>
            <a:r>
              <a:rPr lang="en-GB" altLang="x-none" sz="2200"/>
              <a:t>Navigability</a:t>
            </a:r>
          </a:p>
          <a:p>
            <a:pPr lvl="1">
              <a:lnSpc>
                <a:spcPct val="90000"/>
              </a:lnSpc>
            </a:pPr>
            <a:r>
              <a:rPr lang="en-GB" altLang="x-none" sz="2200"/>
              <a:t>Dependencies</a:t>
            </a:r>
          </a:p>
          <a:p>
            <a:pPr>
              <a:lnSpc>
                <a:spcPct val="90000"/>
              </a:lnSpc>
            </a:pPr>
            <a:r>
              <a:rPr lang="en-GB" altLang="x-none" sz="2600"/>
              <a:t>The DCD depends upon the Domain Model and interaction diagrams.</a:t>
            </a:r>
          </a:p>
          <a:p>
            <a:pPr>
              <a:lnSpc>
                <a:spcPct val="90000"/>
              </a:lnSpc>
            </a:pPr>
            <a:r>
              <a:rPr lang="en-GB" altLang="x-none" sz="2600"/>
              <a:t>The UP defines a Design Model which includes interaction and class diagrams.</a:t>
            </a:r>
            <a:endParaRPr lang="en-US" altLang="x-none" sz="2600"/>
          </a:p>
        </p:txBody>
      </p:sp>
    </p:spTree>
    <p:extLst>
      <p:ext uri="{BB962C8B-B14F-4D97-AF65-F5344CB8AC3E}">
        <p14:creationId xmlns:p14="http://schemas.microsoft.com/office/powerpoint/2010/main" val="125524370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F96A-1003-E247-BB39-A9444EB667B2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x-none"/>
              <a:t>Domain Model vs. Design Model Classes</a:t>
            </a:r>
            <a:endParaRPr lang="en-US" altLang="x-none"/>
          </a:p>
        </p:txBody>
      </p:sp>
      <p:sp>
        <p:nvSpPr>
          <p:cNvPr id="267267" name="Text Box 3"/>
          <p:cNvSpPr txBox="1">
            <a:spLocks noChangeArrowheads="1"/>
          </p:cNvSpPr>
          <p:nvPr/>
        </p:nvSpPr>
        <p:spPr bwMode="auto">
          <a:xfrm>
            <a:off x="7872413" y="501015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1</a:t>
            </a:r>
          </a:p>
        </p:txBody>
      </p:sp>
      <p:sp>
        <p:nvSpPr>
          <p:cNvPr id="267268" name="Text Box 4"/>
          <p:cNvSpPr txBox="1">
            <a:spLocks noChangeArrowheads="1"/>
          </p:cNvSpPr>
          <p:nvPr/>
        </p:nvSpPr>
        <p:spPr bwMode="auto">
          <a:xfrm>
            <a:off x="6503988" y="5005388"/>
            <a:ext cx="92653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Captures</a:t>
            </a:r>
          </a:p>
        </p:txBody>
      </p:sp>
      <p:sp>
        <p:nvSpPr>
          <p:cNvPr id="267269" name="Text Box 5"/>
          <p:cNvSpPr txBox="1">
            <a:spLocks noChangeArrowheads="1"/>
          </p:cNvSpPr>
          <p:nvPr/>
        </p:nvSpPr>
        <p:spPr bwMode="auto">
          <a:xfrm>
            <a:off x="8867775" y="4379913"/>
            <a:ext cx="52610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Sale</a:t>
            </a:r>
          </a:p>
        </p:txBody>
      </p:sp>
      <p:sp>
        <p:nvSpPr>
          <p:cNvPr id="267270" name="Rectangle 6"/>
          <p:cNvSpPr>
            <a:spLocks noChangeArrowheads="1"/>
          </p:cNvSpPr>
          <p:nvPr/>
        </p:nvSpPr>
        <p:spPr bwMode="auto">
          <a:xfrm>
            <a:off x="8134350" y="4365625"/>
            <a:ext cx="2114550" cy="1570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271" name="Line 7"/>
          <p:cNvSpPr>
            <a:spLocks noChangeShapeType="1"/>
          </p:cNvSpPr>
          <p:nvPr/>
        </p:nvSpPr>
        <p:spPr bwMode="auto">
          <a:xfrm>
            <a:off x="8134350" y="4714875"/>
            <a:ext cx="211455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272" name="Line 8"/>
          <p:cNvSpPr>
            <a:spLocks noChangeShapeType="1"/>
          </p:cNvSpPr>
          <p:nvPr/>
        </p:nvSpPr>
        <p:spPr bwMode="auto">
          <a:xfrm>
            <a:off x="8134350" y="5507039"/>
            <a:ext cx="211455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273" name="Text Box 9"/>
          <p:cNvSpPr txBox="1">
            <a:spLocks noChangeArrowheads="1"/>
          </p:cNvSpPr>
          <p:nvPr/>
        </p:nvSpPr>
        <p:spPr bwMode="auto">
          <a:xfrm>
            <a:off x="8159751" y="4683126"/>
            <a:ext cx="194970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Date</a:t>
            </a:r>
          </a:p>
          <a:p>
            <a:r>
              <a:rPr lang="en-US" altLang="x-none" sz="1600"/>
              <a:t>isComplete : Boolean</a:t>
            </a:r>
          </a:p>
          <a:p>
            <a:r>
              <a:rPr lang="en-US" altLang="x-none" sz="1600"/>
              <a:t>time</a:t>
            </a:r>
          </a:p>
        </p:txBody>
      </p:sp>
      <p:sp>
        <p:nvSpPr>
          <p:cNvPr id="267274" name="Text Box 10"/>
          <p:cNvSpPr txBox="1">
            <a:spLocks noChangeArrowheads="1"/>
          </p:cNvSpPr>
          <p:nvPr/>
        </p:nvSpPr>
        <p:spPr bwMode="auto">
          <a:xfrm>
            <a:off x="3911600" y="5214939"/>
            <a:ext cx="149066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x-none" sz="1600"/>
              <a:t>addLine</a:t>
            </a:r>
            <a:r>
              <a:rPr lang="en-US" altLang="x-none" sz="1600"/>
              <a:t>Item(</a:t>
            </a:r>
            <a:r>
              <a:rPr lang="en-GB" altLang="x-none" sz="1600"/>
              <a:t>…</a:t>
            </a:r>
            <a:r>
              <a:rPr lang="en-US" altLang="x-none" sz="1600"/>
              <a:t>)</a:t>
            </a:r>
          </a:p>
          <a:p>
            <a:r>
              <a:rPr lang="en-GB" altLang="x-none" sz="1600"/>
              <a:t>…</a:t>
            </a:r>
            <a:endParaRPr lang="en-US" altLang="x-none" sz="1600"/>
          </a:p>
        </p:txBody>
      </p:sp>
      <p:sp>
        <p:nvSpPr>
          <p:cNvPr id="267275" name="Text Box 11"/>
          <p:cNvSpPr txBox="1">
            <a:spLocks noChangeArrowheads="1"/>
          </p:cNvSpPr>
          <p:nvPr/>
        </p:nvSpPr>
        <p:spPr bwMode="auto">
          <a:xfrm>
            <a:off x="4271963" y="4429125"/>
            <a:ext cx="85818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x-none" sz="1600"/>
              <a:t>Register</a:t>
            </a:r>
            <a:endParaRPr lang="en-US" altLang="x-none" sz="1600"/>
          </a:p>
        </p:txBody>
      </p:sp>
      <p:sp>
        <p:nvSpPr>
          <p:cNvPr id="267277" name="Rectangle 13"/>
          <p:cNvSpPr>
            <a:spLocks noChangeArrowheads="1"/>
          </p:cNvSpPr>
          <p:nvPr/>
        </p:nvSpPr>
        <p:spPr bwMode="auto">
          <a:xfrm>
            <a:off x="3902075" y="4391026"/>
            <a:ext cx="1657350" cy="1520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278" name="Line 14"/>
          <p:cNvSpPr>
            <a:spLocks noChangeShapeType="1"/>
          </p:cNvSpPr>
          <p:nvPr/>
        </p:nvSpPr>
        <p:spPr bwMode="auto">
          <a:xfrm>
            <a:off x="3902075" y="4716463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279" name="Line 15"/>
          <p:cNvSpPr>
            <a:spLocks noChangeShapeType="1"/>
          </p:cNvSpPr>
          <p:nvPr/>
        </p:nvSpPr>
        <p:spPr bwMode="auto">
          <a:xfrm>
            <a:off x="3902075" y="5187950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280" name="Text Box 16"/>
          <p:cNvSpPr txBox="1">
            <a:spLocks noChangeArrowheads="1"/>
          </p:cNvSpPr>
          <p:nvPr/>
        </p:nvSpPr>
        <p:spPr bwMode="auto">
          <a:xfrm>
            <a:off x="5602288" y="4979988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1</a:t>
            </a:r>
          </a:p>
        </p:txBody>
      </p:sp>
      <p:sp>
        <p:nvSpPr>
          <p:cNvPr id="267281" name="Line 17"/>
          <p:cNvSpPr>
            <a:spLocks noChangeShapeType="1"/>
          </p:cNvSpPr>
          <p:nvPr/>
        </p:nvSpPr>
        <p:spPr bwMode="auto">
          <a:xfrm>
            <a:off x="5559425" y="5308600"/>
            <a:ext cx="2571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7282" name="Text Box 18"/>
          <p:cNvSpPr txBox="1">
            <a:spLocks noChangeArrowheads="1"/>
          </p:cNvSpPr>
          <p:nvPr/>
        </p:nvSpPr>
        <p:spPr bwMode="auto">
          <a:xfrm>
            <a:off x="8188325" y="5507038"/>
            <a:ext cx="148733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sz="1600"/>
              <a:t>makeLineItem()</a:t>
            </a:r>
          </a:p>
        </p:txBody>
      </p:sp>
      <p:sp>
        <p:nvSpPr>
          <p:cNvPr id="267283" name="Text Box 19"/>
          <p:cNvSpPr txBox="1">
            <a:spLocks noChangeArrowheads="1"/>
          </p:cNvSpPr>
          <p:nvPr/>
        </p:nvSpPr>
        <p:spPr bwMode="auto">
          <a:xfrm>
            <a:off x="7861301" y="26733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1</a:t>
            </a:r>
          </a:p>
        </p:txBody>
      </p:sp>
      <p:sp>
        <p:nvSpPr>
          <p:cNvPr id="267284" name="Text Box 20"/>
          <p:cNvSpPr txBox="1">
            <a:spLocks noChangeArrowheads="1"/>
          </p:cNvSpPr>
          <p:nvPr/>
        </p:nvSpPr>
        <p:spPr bwMode="auto">
          <a:xfrm>
            <a:off x="6421438" y="2673350"/>
            <a:ext cx="92653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Captures</a:t>
            </a:r>
          </a:p>
        </p:txBody>
      </p:sp>
      <p:sp>
        <p:nvSpPr>
          <p:cNvPr id="267285" name="Text Box 21"/>
          <p:cNvSpPr txBox="1">
            <a:spLocks noChangeArrowheads="1"/>
          </p:cNvSpPr>
          <p:nvPr/>
        </p:nvSpPr>
        <p:spPr bwMode="auto">
          <a:xfrm>
            <a:off x="8856663" y="2120900"/>
            <a:ext cx="52610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Sale</a:t>
            </a:r>
          </a:p>
        </p:txBody>
      </p:sp>
      <p:sp>
        <p:nvSpPr>
          <p:cNvPr id="267286" name="Rectangle 22"/>
          <p:cNvSpPr>
            <a:spLocks noChangeArrowheads="1"/>
          </p:cNvSpPr>
          <p:nvPr/>
        </p:nvSpPr>
        <p:spPr bwMode="auto">
          <a:xfrm>
            <a:off x="8158163" y="2111375"/>
            <a:ext cx="2114550" cy="1570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287" name="Line 23"/>
          <p:cNvSpPr>
            <a:spLocks noChangeShapeType="1"/>
          </p:cNvSpPr>
          <p:nvPr/>
        </p:nvSpPr>
        <p:spPr bwMode="auto">
          <a:xfrm>
            <a:off x="8158163" y="2455864"/>
            <a:ext cx="211455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288" name="Text Box 24"/>
          <p:cNvSpPr txBox="1">
            <a:spLocks noChangeArrowheads="1"/>
          </p:cNvSpPr>
          <p:nvPr/>
        </p:nvSpPr>
        <p:spPr bwMode="auto">
          <a:xfrm>
            <a:off x="8158164" y="2640014"/>
            <a:ext cx="194970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Date</a:t>
            </a:r>
          </a:p>
          <a:p>
            <a:r>
              <a:rPr lang="en-US" altLang="x-none" sz="1600"/>
              <a:t>isComplete : Boolean</a:t>
            </a:r>
          </a:p>
          <a:p>
            <a:r>
              <a:rPr lang="en-US" altLang="x-none" sz="1600"/>
              <a:t>time</a:t>
            </a:r>
          </a:p>
        </p:txBody>
      </p:sp>
      <p:sp>
        <p:nvSpPr>
          <p:cNvPr id="267289" name="Text Box 25"/>
          <p:cNvSpPr txBox="1">
            <a:spLocks noChangeArrowheads="1"/>
          </p:cNvSpPr>
          <p:nvPr/>
        </p:nvSpPr>
        <p:spPr bwMode="auto">
          <a:xfrm>
            <a:off x="4260850" y="2111375"/>
            <a:ext cx="85818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x-none" sz="1600"/>
              <a:t>Register</a:t>
            </a:r>
            <a:endParaRPr lang="en-US" altLang="x-none" sz="1600"/>
          </a:p>
        </p:txBody>
      </p:sp>
      <p:sp>
        <p:nvSpPr>
          <p:cNvPr id="267290" name="Rectangle 26"/>
          <p:cNvSpPr>
            <a:spLocks noChangeArrowheads="1"/>
          </p:cNvSpPr>
          <p:nvPr/>
        </p:nvSpPr>
        <p:spPr bwMode="auto">
          <a:xfrm>
            <a:off x="3890963" y="2060576"/>
            <a:ext cx="1657350" cy="1520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291" name="Line 27"/>
          <p:cNvSpPr>
            <a:spLocks noChangeShapeType="1"/>
          </p:cNvSpPr>
          <p:nvPr/>
        </p:nvSpPr>
        <p:spPr bwMode="auto">
          <a:xfrm>
            <a:off x="3890963" y="2457450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292" name="Text Box 28"/>
          <p:cNvSpPr txBox="1">
            <a:spLocks noChangeArrowheads="1"/>
          </p:cNvSpPr>
          <p:nvPr/>
        </p:nvSpPr>
        <p:spPr bwMode="auto">
          <a:xfrm>
            <a:off x="5591176" y="2649538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1</a:t>
            </a:r>
          </a:p>
        </p:txBody>
      </p:sp>
      <p:sp>
        <p:nvSpPr>
          <p:cNvPr id="267293" name="Line 29"/>
          <p:cNvSpPr>
            <a:spLocks noChangeShapeType="1"/>
          </p:cNvSpPr>
          <p:nvPr/>
        </p:nvSpPr>
        <p:spPr bwMode="auto">
          <a:xfrm>
            <a:off x="5548313" y="2978150"/>
            <a:ext cx="2571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7295" name="AutoShape 31"/>
          <p:cNvSpPr>
            <a:spLocks noChangeArrowheads="1"/>
          </p:cNvSpPr>
          <p:nvPr/>
        </p:nvSpPr>
        <p:spPr bwMode="auto">
          <a:xfrm flipV="1">
            <a:off x="1878013" y="2473206"/>
            <a:ext cx="1600200" cy="419338"/>
          </a:xfrm>
          <a:prstGeom prst="foldedCorner">
            <a:avLst>
              <a:gd name="adj" fmla="val 125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7296" name="Text Box 32"/>
          <p:cNvSpPr txBox="1">
            <a:spLocks noChangeArrowheads="1"/>
          </p:cNvSpPr>
          <p:nvPr/>
        </p:nvSpPr>
        <p:spPr bwMode="auto">
          <a:xfrm>
            <a:off x="1938338" y="2476500"/>
            <a:ext cx="142218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x-none" sz="1600"/>
              <a:t>Domain Model</a:t>
            </a:r>
            <a:endParaRPr lang="en-US" altLang="x-none" sz="1600"/>
          </a:p>
        </p:txBody>
      </p:sp>
      <p:sp>
        <p:nvSpPr>
          <p:cNvPr id="267297" name="AutoShape 33"/>
          <p:cNvSpPr>
            <a:spLocks noChangeArrowheads="1"/>
          </p:cNvSpPr>
          <p:nvPr/>
        </p:nvSpPr>
        <p:spPr bwMode="auto">
          <a:xfrm flipV="1">
            <a:off x="1854200" y="4773494"/>
            <a:ext cx="1600200" cy="419338"/>
          </a:xfrm>
          <a:prstGeom prst="foldedCorner">
            <a:avLst>
              <a:gd name="adj" fmla="val 125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7298" name="Text Box 34"/>
          <p:cNvSpPr txBox="1">
            <a:spLocks noChangeArrowheads="1"/>
          </p:cNvSpPr>
          <p:nvPr/>
        </p:nvSpPr>
        <p:spPr bwMode="auto">
          <a:xfrm>
            <a:off x="1914525" y="4776788"/>
            <a:ext cx="133081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x-none" sz="1600"/>
              <a:t>Design Model</a:t>
            </a:r>
            <a:endParaRPr lang="en-US" altLang="x-none" sz="1600"/>
          </a:p>
        </p:txBody>
      </p:sp>
    </p:spTree>
    <p:extLst>
      <p:ext uri="{BB962C8B-B14F-4D97-AF65-F5344CB8AC3E}">
        <p14:creationId xmlns:p14="http://schemas.microsoft.com/office/powerpoint/2010/main" val="30434073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772C4-F938-8F40-AFF4-7757C23AEB71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x-none"/>
              <a:t>An Example DCD</a:t>
            </a:r>
            <a:endParaRPr lang="en-US" altLang="x-none"/>
          </a:p>
        </p:txBody>
      </p:sp>
      <p:sp>
        <p:nvSpPr>
          <p:cNvPr id="268291" name="Text Box 3"/>
          <p:cNvSpPr txBox="1">
            <a:spLocks noChangeArrowheads="1"/>
          </p:cNvSpPr>
          <p:nvPr/>
        </p:nvSpPr>
        <p:spPr bwMode="auto">
          <a:xfrm>
            <a:off x="7412038" y="33496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1</a:t>
            </a:r>
          </a:p>
        </p:txBody>
      </p:sp>
      <p:sp>
        <p:nvSpPr>
          <p:cNvPr id="268292" name="Text Box 4"/>
          <p:cNvSpPr txBox="1">
            <a:spLocks noChangeArrowheads="1"/>
          </p:cNvSpPr>
          <p:nvPr/>
        </p:nvSpPr>
        <p:spPr bwMode="auto">
          <a:xfrm>
            <a:off x="5543551" y="3405188"/>
            <a:ext cx="102072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Captures</a:t>
            </a:r>
          </a:p>
        </p:txBody>
      </p:sp>
      <p:sp>
        <p:nvSpPr>
          <p:cNvPr id="268293" name="Text Box 5"/>
          <p:cNvSpPr txBox="1">
            <a:spLocks noChangeArrowheads="1"/>
          </p:cNvSpPr>
          <p:nvPr/>
        </p:nvSpPr>
        <p:spPr bwMode="auto">
          <a:xfrm>
            <a:off x="8288339" y="2316163"/>
            <a:ext cx="5693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Sale</a:t>
            </a:r>
          </a:p>
        </p:txBody>
      </p:sp>
      <p:grpSp>
        <p:nvGrpSpPr>
          <p:cNvPr id="268294" name="Group 6"/>
          <p:cNvGrpSpPr>
            <a:grpSpLocks/>
          </p:cNvGrpSpPr>
          <p:nvPr/>
        </p:nvGrpSpPr>
        <p:grpSpPr bwMode="auto">
          <a:xfrm>
            <a:off x="7699376" y="2344738"/>
            <a:ext cx="2587625" cy="2578100"/>
            <a:chOff x="3216" y="1872"/>
            <a:chExt cx="816" cy="1008"/>
          </a:xfrm>
        </p:grpSpPr>
        <p:sp>
          <p:nvSpPr>
            <p:cNvPr id="268295" name="Rectangle 7"/>
            <p:cNvSpPr>
              <a:spLocks noChangeArrowheads="1"/>
            </p:cNvSpPr>
            <p:nvPr/>
          </p:nvSpPr>
          <p:spPr bwMode="auto">
            <a:xfrm>
              <a:off x="3216" y="1872"/>
              <a:ext cx="816" cy="10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296" name="Line 8"/>
            <p:cNvSpPr>
              <a:spLocks noChangeShapeType="1"/>
            </p:cNvSpPr>
            <p:nvPr/>
          </p:nvSpPr>
          <p:spPr bwMode="auto">
            <a:xfrm>
              <a:off x="3216" y="2064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297" name="Line 9"/>
            <p:cNvSpPr>
              <a:spLocks noChangeShapeType="1"/>
            </p:cNvSpPr>
            <p:nvPr/>
          </p:nvSpPr>
          <p:spPr bwMode="auto">
            <a:xfrm>
              <a:off x="3216" y="2400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8298" name="Text Box 10"/>
          <p:cNvSpPr txBox="1">
            <a:spLocks noChangeArrowheads="1"/>
          </p:cNvSpPr>
          <p:nvPr/>
        </p:nvSpPr>
        <p:spPr bwMode="auto">
          <a:xfrm>
            <a:off x="7753351" y="2795588"/>
            <a:ext cx="2173737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Date</a:t>
            </a:r>
          </a:p>
          <a:p>
            <a:r>
              <a:rPr lang="en-US" altLang="x-none"/>
              <a:t>isComplete : Boolean</a:t>
            </a:r>
          </a:p>
          <a:p>
            <a:r>
              <a:rPr lang="en-US" altLang="x-none"/>
              <a:t>time</a:t>
            </a:r>
          </a:p>
        </p:txBody>
      </p:sp>
      <p:sp>
        <p:nvSpPr>
          <p:cNvPr id="268299" name="Text Box 11"/>
          <p:cNvSpPr txBox="1">
            <a:spLocks noChangeArrowheads="1"/>
          </p:cNvSpPr>
          <p:nvPr/>
        </p:nvSpPr>
        <p:spPr bwMode="auto">
          <a:xfrm>
            <a:off x="2330450" y="3700464"/>
            <a:ext cx="165872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x-none"/>
              <a:t>addLine</a:t>
            </a:r>
            <a:r>
              <a:rPr lang="en-US" altLang="x-none"/>
              <a:t>Item(</a:t>
            </a:r>
            <a:r>
              <a:rPr lang="en-GB" altLang="x-none"/>
              <a:t>…</a:t>
            </a:r>
            <a:r>
              <a:rPr lang="en-US" altLang="x-none"/>
              <a:t>)</a:t>
            </a:r>
          </a:p>
          <a:p>
            <a:r>
              <a:rPr lang="en-GB" altLang="x-none"/>
              <a:t>…</a:t>
            </a:r>
            <a:endParaRPr lang="en-US" altLang="x-none"/>
          </a:p>
        </p:txBody>
      </p:sp>
      <p:sp>
        <p:nvSpPr>
          <p:cNvPr id="268300" name="Text Box 12"/>
          <p:cNvSpPr txBox="1">
            <a:spLocks noChangeArrowheads="1"/>
          </p:cNvSpPr>
          <p:nvPr/>
        </p:nvSpPr>
        <p:spPr bwMode="auto">
          <a:xfrm>
            <a:off x="2667000" y="2414588"/>
            <a:ext cx="94051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x-none"/>
              <a:t>Register</a:t>
            </a:r>
            <a:endParaRPr lang="en-US" altLang="x-none"/>
          </a:p>
        </p:txBody>
      </p:sp>
      <p:grpSp>
        <p:nvGrpSpPr>
          <p:cNvPr id="268301" name="Group 13"/>
          <p:cNvGrpSpPr>
            <a:grpSpLocks/>
          </p:cNvGrpSpPr>
          <p:nvPr/>
        </p:nvGrpSpPr>
        <p:grpSpPr bwMode="auto">
          <a:xfrm>
            <a:off x="2057400" y="2386014"/>
            <a:ext cx="2209800" cy="2498725"/>
            <a:chOff x="3216" y="1872"/>
            <a:chExt cx="816" cy="1008"/>
          </a:xfrm>
        </p:grpSpPr>
        <p:sp>
          <p:nvSpPr>
            <p:cNvPr id="268302" name="Rectangle 14"/>
            <p:cNvSpPr>
              <a:spLocks noChangeArrowheads="1"/>
            </p:cNvSpPr>
            <p:nvPr/>
          </p:nvSpPr>
          <p:spPr bwMode="auto">
            <a:xfrm>
              <a:off x="3216" y="1872"/>
              <a:ext cx="816" cy="10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303" name="Line 15"/>
            <p:cNvSpPr>
              <a:spLocks noChangeShapeType="1"/>
            </p:cNvSpPr>
            <p:nvPr/>
          </p:nvSpPr>
          <p:spPr bwMode="auto">
            <a:xfrm>
              <a:off x="3216" y="2064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304" name="Line 16"/>
            <p:cNvSpPr>
              <a:spLocks noChangeShapeType="1"/>
            </p:cNvSpPr>
            <p:nvPr/>
          </p:nvSpPr>
          <p:spPr bwMode="auto">
            <a:xfrm>
              <a:off x="3216" y="2400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8305" name="Text Box 17"/>
          <p:cNvSpPr txBox="1">
            <a:spLocks noChangeArrowheads="1"/>
          </p:cNvSpPr>
          <p:nvPr/>
        </p:nvSpPr>
        <p:spPr bwMode="auto">
          <a:xfrm>
            <a:off x="4324350" y="342265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1</a:t>
            </a:r>
          </a:p>
        </p:txBody>
      </p:sp>
      <p:sp>
        <p:nvSpPr>
          <p:cNvPr id="268306" name="Line 18"/>
          <p:cNvSpPr>
            <a:spLocks noChangeShapeType="1"/>
          </p:cNvSpPr>
          <p:nvPr/>
        </p:nvSpPr>
        <p:spPr bwMode="auto">
          <a:xfrm>
            <a:off x="4267200" y="3894138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8307" name="Text Box 19"/>
          <p:cNvSpPr txBox="1">
            <a:spLocks noChangeArrowheads="1"/>
          </p:cNvSpPr>
          <p:nvPr/>
        </p:nvSpPr>
        <p:spPr bwMode="auto">
          <a:xfrm>
            <a:off x="7772401" y="3992563"/>
            <a:ext cx="165295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/>
              <a:t>makeLineItem()</a:t>
            </a:r>
          </a:p>
        </p:txBody>
      </p:sp>
      <p:sp>
        <p:nvSpPr>
          <p:cNvPr id="268308" name="AutoShape 20"/>
          <p:cNvSpPr>
            <a:spLocks noChangeArrowheads="1"/>
          </p:cNvSpPr>
          <p:nvPr/>
        </p:nvSpPr>
        <p:spPr bwMode="auto">
          <a:xfrm>
            <a:off x="3505201" y="1565157"/>
            <a:ext cx="184731" cy="390763"/>
          </a:xfrm>
          <a:prstGeom prst="foldedCorner">
            <a:avLst>
              <a:gd name="adj" fmla="val 125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8309" name="AutoShape 21"/>
          <p:cNvSpPr>
            <a:spLocks noChangeArrowheads="1"/>
          </p:cNvSpPr>
          <p:nvPr/>
        </p:nvSpPr>
        <p:spPr bwMode="auto">
          <a:xfrm>
            <a:off x="2971800" y="1588969"/>
            <a:ext cx="2438400" cy="419338"/>
          </a:xfrm>
          <a:prstGeom prst="foldedCorner">
            <a:avLst>
              <a:gd name="adj" fmla="val 125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8310" name="Text Box 22"/>
          <p:cNvSpPr txBox="1">
            <a:spLocks noChangeArrowheads="1"/>
          </p:cNvSpPr>
          <p:nvPr/>
        </p:nvSpPr>
        <p:spPr bwMode="auto">
          <a:xfrm>
            <a:off x="3184525" y="1606550"/>
            <a:ext cx="184762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/>
              <a:t>Three section box</a:t>
            </a:r>
          </a:p>
        </p:txBody>
      </p:sp>
      <p:sp>
        <p:nvSpPr>
          <p:cNvPr id="268311" name="AutoShape 23"/>
          <p:cNvSpPr>
            <a:spLocks noChangeArrowheads="1"/>
          </p:cNvSpPr>
          <p:nvPr/>
        </p:nvSpPr>
        <p:spPr bwMode="auto">
          <a:xfrm>
            <a:off x="6324600" y="1588969"/>
            <a:ext cx="2438400" cy="419338"/>
          </a:xfrm>
          <a:prstGeom prst="foldedCorner">
            <a:avLst>
              <a:gd name="adj" fmla="val 125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8312" name="Text Box 24"/>
          <p:cNvSpPr txBox="1">
            <a:spLocks noChangeArrowheads="1"/>
          </p:cNvSpPr>
          <p:nvPr/>
        </p:nvSpPr>
        <p:spPr bwMode="auto">
          <a:xfrm>
            <a:off x="6854825" y="1606550"/>
            <a:ext cx="127483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/>
              <a:t>Navigability</a:t>
            </a:r>
          </a:p>
        </p:txBody>
      </p:sp>
      <p:sp>
        <p:nvSpPr>
          <p:cNvPr id="268313" name="AutoShape 25"/>
          <p:cNvSpPr>
            <a:spLocks noChangeArrowheads="1"/>
          </p:cNvSpPr>
          <p:nvPr/>
        </p:nvSpPr>
        <p:spPr bwMode="auto">
          <a:xfrm flipV="1">
            <a:off x="2971800" y="5342612"/>
            <a:ext cx="3771900" cy="419338"/>
          </a:xfrm>
          <a:prstGeom prst="foldedCorner">
            <a:avLst>
              <a:gd name="adj" fmla="val 125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8314" name="Text Box 26"/>
          <p:cNvSpPr txBox="1">
            <a:spLocks noChangeArrowheads="1"/>
          </p:cNvSpPr>
          <p:nvPr/>
        </p:nvSpPr>
        <p:spPr bwMode="auto">
          <a:xfrm>
            <a:off x="2971800" y="5340350"/>
            <a:ext cx="34688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x-none"/>
              <a:t>m</a:t>
            </a:r>
            <a:r>
              <a:rPr lang="en-US" altLang="x-none"/>
              <a:t>ethods</a:t>
            </a:r>
            <a:r>
              <a:rPr lang="en-GB" altLang="x-none"/>
              <a:t>; parameters not specified</a:t>
            </a:r>
            <a:endParaRPr lang="en-US" altLang="x-none"/>
          </a:p>
        </p:txBody>
      </p:sp>
      <p:sp>
        <p:nvSpPr>
          <p:cNvPr id="268315" name="AutoShape 27"/>
          <p:cNvSpPr>
            <a:spLocks noChangeArrowheads="1"/>
          </p:cNvSpPr>
          <p:nvPr/>
        </p:nvSpPr>
        <p:spPr bwMode="auto">
          <a:xfrm flipV="1">
            <a:off x="8001000" y="5360869"/>
            <a:ext cx="2362200" cy="419338"/>
          </a:xfrm>
          <a:prstGeom prst="foldedCorner">
            <a:avLst>
              <a:gd name="adj" fmla="val 125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8316" name="Text Box 28"/>
          <p:cNvSpPr txBox="1">
            <a:spLocks noChangeArrowheads="1"/>
          </p:cNvSpPr>
          <p:nvPr/>
        </p:nvSpPr>
        <p:spPr bwMode="auto">
          <a:xfrm>
            <a:off x="8213726" y="5416550"/>
            <a:ext cx="17886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/>
              <a:t>Type information</a:t>
            </a:r>
          </a:p>
        </p:txBody>
      </p:sp>
      <p:sp>
        <p:nvSpPr>
          <p:cNvPr id="268317" name="Line 29"/>
          <p:cNvSpPr>
            <a:spLocks noChangeShapeType="1"/>
          </p:cNvSpPr>
          <p:nvPr/>
        </p:nvSpPr>
        <p:spPr bwMode="auto">
          <a:xfrm flipH="1">
            <a:off x="3962400" y="2103438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8318" name="Line 30"/>
          <p:cNvSpPr>
            <a:spLocks noChangeShapeType="1"/>
          </p:cNvSpPr>
          <p:nvPr/>
        </p:nvSpPr>
        <p:spPr bwMode="auto">
          <a:xfrm flipH="1" flipV="1">
            <a:off x="3657600" y="4008438"/>
            <a:ext cx="533400" cy="1219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8319" name="Line 31"/>
          <p:cNvSpPr>
            <a:spLocks noChangeShapeType="1"/>
          </p:cNvSpPr>
          <p:nvPr/>
        </p:nvSpPr>
        <p:spPr bwMode="auto">
          <a:xfrm>
            <a:off x="6553200" y="2103438"/>
            <a:ext cx="990600" cy="1676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8320" name="Line 32"/>
          <p:cNvSpPr>
            <a:spLocks noChangeShapeType="1"/>
          </p:cNvSpPr>
          <p:nvPr/>
        </p:nvSpPr>
        <p:spPr bwMode="auto">
          <a:xfrm>
            <a:off x="9601200" y="3322638"/>
            <a:ext cx="609600" cy="1981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1013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x-none"/>
              <a:t>Creating a NextGen POS DCD</a:t>
            </a:r>
            <a:endParaRPr lang="en-US" altLang="x-none"/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x-none"/>
              <a:t>Identify all the classes participating in the software solution.</a:t>
            </a:r>
            <a:r>
              <a:rPr lang="en-GB" altLang="x-none"/>
              <a:t> </a:t>
            </a:r>
            <a:r>
              <a:rPr lang="en-US" altLang="x-none"/>
              <a:t>Do this by analyzing the interaction diagrams.</a:t>
            </a:r>
            <a:r>
              <a:rPr lang="en-GB" altLang="x-none"/>
              <a:t> </a:t>
            </a:r>
            <a:r>
              <a:rPr lang="en-US" altLang="x-none"/>
              <a:t>Draw them in a class diagram.</a:t>
            </a:r>
            <a:endParaRPr lang="en-GB" altLang="x-none"/>
          </a:p>
          <a:p>
            <a:r>
              <a:rPr lang="en-US" altLang="x-none"/>
              <a:t>Duplicate the attributes from the associated concepts in the</a:t>
            </a:r>
            <a:r>
              <a:rPr lang="en-GB" altLang="x-none"/>
              <a:t> </a:t>
            </a:r>
            <a:r>
              <a:rPr lang="en-US" altLang="x-none"/>
              <a:t>Domain Model.</a:t>
            </a:r>
          </a:p>
        </p:txBody>
      </p:sp>
      <p:sp>
        <p:nvSpPr>
          <p:cNvPr id="3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E4BD9-9D72-B84A-8F48-8B891049FA66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269316" name="Rectangle 4"/>
          <p:cNvSpPr>
            <a:spLocks noChangeArrowheads="1"/>
          </p:cNvSpPr>
          <p:nvPr/>
        </p:nvSpPr>
        <p:spPr bwMode="auto">
          <a:xfrm>
            <a:off x="2120900" y="3402013"/>
            <a:ext cx="1847850" cy="107356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69317" name="Line 5"/>
          <p:cNvSpPr>
            <a:spLocks noChangeShapeType="1"/>
          </p:cNvSpPr>
          <p:nvPr/>
        </p:nvSpPr>
        <p:spPr bwMode="auto">
          <a:xfrm>
            <a:off x="2120900" y="3694113"/>
            <a:ext cx="1847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9318" name="Line 6"/>
          <p:cNvSpPr>
            <a:spLocks noChangeShapeType="1"/>
          </p:cNvSpPr>
          <p:nvPr/>
        </p:nvSpPr>
        <p:spPr bwMode="auto">
          <a:xfrm>
            <a:off x="2120900" y="4098925"/>
            <a:ext cx="1847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9319" name="Rectangle 7"/>
          <p:cNvSpPr>
            <a:spLocks noChangeArrowheads="1"/>
          </p:cNvSpPr>
          <p:nvPr/>
        </p:nvSpPr>
        <p:spPr bwMode="auto">
          <a:xfrm>
            <a:off x="4151314" y="3402013"/>
            <a:ext cx="1835485" cy="109430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69320" name="Line 8"/>
          <p:cNvSpPr>
            <a:spLocks noChangeShapeType="1"/>
          </p:cNvSpPr>
          <p:nvPr/>
        </p:nvSpPr>
        <p:spPr bwMode="auto">
          <a:xfrm>
            <a:off x="4151314" y="3697288"/>
            <a:ext cx="18494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9321" name="Line 9"/>
          <p:cNvSpPr>
            <a:spLocks noChangeShapeType="1"/>
          </p:cNvSpPr>
          <p:nvPr/>
        </p:nvSpPr>
        <p:spPr bwMode="auto">
          <a:xfrm>
            <a:off x="4151314" y="4102100"/>
            <a:ext cx="18494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9322" name="Rectangle 10"/>
          <p:cNvSpPr>
            <a:spLocks noChangeArrowheads="1"/>
          </p:cNvSpPr>
          <p:nvPr/>
        </p:nvSpPr>
        <p:spPr bwMode="auto">
          <a:xfrm>
            <a:off x="2120900" y="4880390"/>
            <a:ext cx="1903414" cy="11715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69323" name="Line 11"/>
          <p:cNvSpPr>
            <a:spLocks noChangeShapeType="1"/>
          </p:cNvSpPr>
          <p:nvPr/>
        </p:nvSpPr>
        <p:spPr bwMode="auto">
          <a:xfrm>
            <a:off x="2120900" y="5192713"/>
            <a:ext cx="1847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9324" name="Line 12"/>
          <p:cNvSpPr>
            <a:spLocks noChangeShapeType="1"/>
          </p:cNvSpPr>
          <p:nvPr/>
        </p:nvSpPr>
        <p:spPr bwMode="auto">
          <a:xfrm>
            <a:off x="2120900" y="5722938"/>
            <a:ext cx="1847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9325" name="Rectangle 13"/>
          <p:cNvSpPr>
            <a:spLocks noChangeArrowheads="1"/>
          </p:cNvSpPr>
          <p:nvPr/>
        </p:nvSpPr>
        <p:spPr bwMode="auto">
          <a:xfrm>
            <a:off x="4127500" y="4810641"/>
            <a:ext cx="1966912" cy="12620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69326" name="Line 14"/>
          <p:cNvSpPr>
            <a:spLocks noChangeShapeType="1"/>
          </p:cNvSpPr>
          <p:nvPr/>
        </p:nvSpPr>
        <p:spPr bwMode="auto">
          <a:xfrm>
            <a:off x="4151314" y="5195888"/>
            <a:ext cx="18494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9327" name="Line 15"/>
          <p:cNvSpPr>
            <a:spLocks noChangeShapeType="1"/>
          </p:cNvSpPr>
          <p:nvPr/>
        </p:nvSpPr>
        <p:spPr bwMode="auto">
          <a:xfrm>
            <a:off x="4151314" y="5875338"/>
            <a:ext cx="18494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9328" name="Rectangle 16"/>
          <p:cNvSpPr>
            <a:spLocks noChangeArrowheads="1"/>
          </p:cNvSpPr>
          <p:nvPr/>
        </p:nvSpPr>
        <p:spPr bwMode="auto">
          <a:xfrm>
            <a:off x="6127721" y="4810641"/>
            <a:ext cx="1889155" cy="12620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69329" name="Line 17"/>
          <p:cNvSpPr>
            <a:spLocks noChangeShapeType="1"/>
          </p:cNvSpPr>
          <p:nvPr/>
        </p:nvSpPr>
        <p:spPr bwMode="auto">
          <a:xfrm>
            <a:off x="6127750" y="5195888"/>
            <a:ext cx="1847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9330" name="Line 18"/>
          <p:cNvSpPr>
            <a:spLocks noChangeShapeType="1"/>
          </p:cNvSpPr>
          <p:nvPr/>
        </p:nvSpPr>
        <p:spPr bwMode="auto">
          <a:xfrm>
            <a:off x="6127750" y="5600700"/>
            <a:ext cx="1847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9331" name="Rectangle 19"/>
          <p:cNvSpPr>
            <a:spLocks noChangeArrowheads="1"/>
          </p:cNvSpPr>
          <p:nvPr/>
        </p:nvSpPr>
        <p:spPr bwMode="auto">
          <a:xfrm>
            <a:off x="8147703" y="3370263"/>
            <a:ext cx="1909110" cy="11220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69332" name="Line 20"/>
          <p:cNvSpPr>
            <a:spLocks noChangeShapeType="1"/>
          </p:cNvSpPr>
          <p:nvPr/>
        </p:nvSpPr>
        <p:spPr bwMode="auto">
          <a:xfrm>
            <a:off x="8207375" y="3692525"/>
            <a:ext cx="1849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9333" name="Line 21"/>
          <p:cNvSpPr>
            <a:spLocks noChangeShapeType="1"/>
          </p:cNvSpPr>
          <p:nvPr/>
        </p:nvSpPr>
        <p:spPr bwMode="auto">
          <a:xfrm>
            <a:off x="8207375" y="4098925"/>
            <a:ext cx="1849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9334" name="Text Box 22"/>
          <p:cNvSpPr txBox="1">
            <a:spLocks noChangeArrowheads="1"/>
          </p:cNvSpPr>
          <p:nvPr/>
        </p:nvSpPr>
        <p:spPr bwMode="auto">
          <a:xfrm>
            <a:off x="2598738" y="3363913"/>
            <a:ext cx="85818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x-none" sz="1600"/>
              <a:t>Register</a:t>
            </a:r>
            <a:endParaRPr lang="en-US" altLang="x-none" sz="1600"/>
          </a:p>
        </p:txBody>
      </p:sp>
      <p:sp>
        <p:nvSpPr>
          <p:cNvPr id="269335" name="Text Box 23"/>
          <p:cNvSpPr txBox="1">
            <a:spLocks noChangeArrowheads="1"/>
          </p:cNvSpPr>
          <p:nvPr/>
        </p:nvSpPr>
        <p:spPr bwMode="auto">
          <a:xfrm>
            <a:off x="2649539" y="4872038"/>
            <a:ext cx="62735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sz="1600"/>
              <a:t>Store</a:t>
            </a:r>
          </a:p>
        </p:txBody>
      </p:sp>
      <p:sp>
        <p:nvSpPr>
          <p:cNvPr id="269336" name="Text Box 24"/>
          <p:cNvSpPr txBox="1">
            <a:spLocks noChangeArrowheads="1"/>
          </p:cNvSpPr>
          <p:nvPr/>
        </p:nvSpPr>
        <p:spPr bwMode="auto">
          <a:xfrm>
            <a:off x="4219575" y="3402013"/>
            <a:ext cx="145950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sz="1600"/>
              <a:t>ProductCatalog</a:t>
            </a:r>
          </a:p>
        </p:txBody>
      </p:sp>
      <p:sp>
        <p:nvSpPr>
          <p:cNvPr id="269337" name="Text Box 25"/>
          <p:cNvSpPr txBox="1">
            <a:spLocks noChangeArrowheads="1"/>
          </p:cNvSpPr>
          <p:nvPr/>
        </p:nvSpPr>
        <p:spPr bwMode="auto">
          <a:xfrm>
            <a:off x="6286500" y="4872038"/>
            <a:ext cx="133357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sz="1600"/>
              <a:t>SalesLineItem</a:t>
            </a:r>
          </a:p>
        </p:txBody>
      </p:sp>
      <p:sp>
        <p:nvSpPr>
          <p:cNvPr id="269338" name="Text Box 26"/>
          <p:cNvSpPr txBox="1">
            <a:spLocks noChangeArrowheads="1"/>
          </p:cNvSpPr>
          <p:nvPr/>
        </p:nvSpPr>
        <p:spPr bwMode="auto">
          <a:xfrm>
            <a:off x="6494463" y="5254625"/>
            <a:ext cx="895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sz="1600"/>
              <a:t>quantity</a:t>
            </a:r>
          </a:p>
        </p:txBody>
      </p:sp>
      <p:sp>
        <p:nvSpPr>
          <p:cNvPr id="269339" name="Text Box 27"/>
          <p:cNvSpPr txBox="1">
            <a:spLocks noChangeArrowheads="1"/>
          </p:cNvSpPr>
          <p:nvPr/>
        </p:nvSpPr>
        <p:spPr bwMode="auto">
          <a:xfrm>
            <a:off x="4830763" y="4732338"/>
            <a:ext cx="52610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sz="1600"/>
              <a:t>Sale</a:t>
            </a:r>
          </a:p>
        </p:txBody>
      </p:sp>
      <p:sp>
        <p:nvSpPr>
          <p:cNvPr id="269340" name="Text Box 28"/>
          <p:cNvSpPr txBox="1">
            <a:spLocks noChangeArrowheads="1"/>
          </p:cNvSpPr>
          <p:nvPr/>
        </p:nvSpPr>
        <p:spPr bwMode="auto">
          <a:xfrm>
            <a:off x="8655050" y="3370263"/>
            <a:ext cx="91377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sz="1600"/>
              <a:t>Payment</a:t>
            </a:r>
          </a:p>
        </p:txBody>
      </p:sp>
      <p:sp>
        <p:nvSpPr>
          <p:cNvPr id="269341" name="Text Box 29"/>
          <p:cNvSpPr txBox="1">
            <a:spLocks noChangeArrowheads="1"/>
          </p:cNvSpPr>
          <p:nvPr/>
        </p:nvSpPr>
        <p:spPr bwMode="auto">
          <a:xfrm>
            <a:off x="2582863" y="5159376"/>
            <a:ext cx="8295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address</a:t>
            </a:r>
          </a:p>
          <a:p>
            <a:r>
              <a:rPr lang="en-US" altLang="x-none" sz="1600"/>
              <a:t>name</a:t>
            </a:r>
          </a:p>
        </p:txBody>
      </p:sp>
      <p:sp>
        <p:nvSpPr>
          <p:cNvPr id="269342" name="Text Box 30"/>
          <p:cNvSpPr txBox="1">
            <a:spLocks noChangeArrowheads="1"/>
          </p:cNvSpPr>
          <p:nvPr/>
        </p:nvSpPr>
        <p:spPr bwMode="auto">
          <a:xfrm>
            <a:off x="4483100" y="5113339"/>
            <a:ext cx="111774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date</a:t>
            </a:r>
          </a:p>
          <a:p>
            <a:r>
              <a:rPr lang="en-US" altLang="x-none" sz="1600"/>
              <a:t>isComplete</a:t>
            </a:r>
          </a:p>
          <a:p>
            <a:r>
              <a:rPr lang="en-US" altLang="x-none" sz="1600"/>
              <a:t>time</a:t>
            </a:r>
          </a:p>
        </p:txBody>
      </p:sp>
      <p:sp>
        <p:nvSpPr>
          <p:cNvPr id="269343" name="Text Box 31"/>
          <p:cNvSpPr txBox="1">
            <a:spLocks noChangeArrowheads="1"/>
          </p:cNvSpPr>
          <p:nvPr/>
        </p:nvSpPr>
        <p:spPr bwMode="auto">
          <a:xfrm>
            <a:off x="8670926" y="3779838"/>
            <a:ext cx="8620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sz="1600"/>
              <a:t>amount</a:t>
            </a:r>
          </a:p>
        </p:txBody>
      </p:sp>
      <p:sp>
        <p:nvSpPr>
          <p:cNvPr id="269344" name="Text Box 32"/>
          <p:cNvSpPr txBox="1">
            <a:spLocks noChangeArrowheads="1"/>
          </p:cNvSpPr>
          <p:nvPr/>
        </p:nvSpPr>
        <p:spPr bwMode="auto">
          <a:xfrm>
            <a:off x="4614863" y="3787775"/>
            <a:ext cx="895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sz="1600"/>
              <a:t>quantity</a:t>
            </a:r>
          </a:p>
        </p:txBody>
      </p:sp>
      <p:grpSp>
        <p:nvGrpSpPr>
          <p:cNvPr id="269345" name="Group 33"/>
          <p:cNvGrpSpPr>
            <a:grpSpLocks/>
          </p:cNvGrpSpPr>
          <p:nvPr/>
        </p:nvGrpSpPr>
        <p:grpSpPr bwMode="auto">
          <a:xfrm>
            <a:off x="6094412" y="3341826"/>
            <a:ext cx="2006938" cy="1150489"/>
            <a:chOff x="3072" y="1574"/>
            <a:chExt cx="1205" cy="723"/>
          </a:xfrm>
        </p:grpSpPr>
        <p:sp>
          <p:nvSpPr>
            <p:cNvPr id="269346" name="Rectangle 34"/>
            <p:cNvSpPr>
              <a:spLocks noChangeArrowheads="1"/>
            </p:cNvSpPr>
            <p:nvPr/>
          </p:nvSpPr>
          <p:spPr bwMode="auto">
            <a:xfrm>
              <a:off x="3092" y="1592"/>
              <a:ext cx="1185" cy="70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269347" name="Line 35"/>
            <p:cNvSpPr>
              <a:spLocks noChangeShapeType="1"/>
            </p:cNvSpPr>
            <p:nvPr/>
          </p:nvSpPr>
          <p:spPr bwMode="auto">
            <a:xfrm>
              <a:off x="3093" y="1796"/>
              <a:ext cx="11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9348" name="Line 36"/>
            <p:cNvSpPr>
              <a:spLocks noChangeShapeType="1"/>
            </p:cNvSpPr>
            <p:nvPr/>
          </p:nvSpPr>
          <p:spPr bwMode="auto">
            <a:xfrm>
              <a:off x="3093" y="2229"/>
              <a:ext cx="11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9349" name="Text Box 37"/>
            <p:cNvSpPr txBox="1">
              <a:spLocks noChangeArrowheads="1"/>
            </p:cNvSpPr>
            <p:nvPr/>
          </p:nvSpPr>
          <p:spPr bwMode="auto">
            <a:xfrm>
              <a:off x="3072" y="1574"/>
              <a:ext cx="1140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x-none" sz="1600"/>
                <a:t>ProductSpecification</a:t>
              </a:r>
            </a:p>
          </p:txBody>
        </p:sp>
        <p:sp>
          <p:nvSpPr>
            <p:cNvPr id="269350" name="Text Box 38"/>
            <p:cNvSpPr txBox="1">
              <a:spLocks noChangeArrowheads="1"/>
            </p:cNvSpPr>
            <p:nvPr/>
          </p:nvSpPr>
          <p:spPr bwMode="auto">
            <a:xfrm>
              <a:off x="3342" y="1728"/>
              <a:ext cx="671" cy="5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x-none" sz="1600" dirty="0"/>
                <a:t>description</a:t>
              </a:r>
            </a:p>
            <a:p>
              <a:r>
                <a:rPr lang="en-US" altLang="x-none" sz="1600" dirty="0"/>
                <a:t>price</a:t>
              </a:r>
            </a:p>
            <a:p>
              <a:r>
                <a:rPr lang="en-GB" altLang="x-none" sz="1600" dirty="0" err="1"/>
                <a:t>itemID</a:t>
              </a:r>
              <a:endParaRPr lang="en-US" altLang="x-none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1360173011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x-none"/>
              <a:t>Creating a NextGen POS DCD</a:t>
            </a:r>
            <a:endParaRPr lang="en-US" altLang="x-none"/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x-none" dirty="0"/>
              <a:t>Add method names by analyzing the interaction diagrams.</a:t>
            </a:r>
            <a:endParaRPr lang="en-GB" altLang="x-none" dirty="0"/>
          </a:p>
          <a:p>
            <a:pPr lvl="1"/>
            <a:r>
              <a:rPr lang="en-GB" altLang="x-none" dirty="0"/>
              <a:t>The methods for each class can be identified by </a:t>
            </a:r>
            <a:r>
              <a:rPr lang="en-GB" altLang="x-none" dirty="0" err="1"/>
              <a:t>analyzing</a:t>
            </a:r>
            <a:r>
              <a:rPr lang="en-GB" altLang="x-none" dirty="0"/>
              <a:t> the interaction diagrams.</a:t>
            </a:r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7CB1-B7CE-FD45-A9DC-D87F0BAA5E7D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271364" name="Rectangle 4"/>
          <p:cNvSpPr>
            <a:spLocks noChangeArrowheads="1"/>
          </p:cNvSpPr>
          <p:nvPr/>
        </p:nvSpPr>
        <p:spPr bwMode="auto">
          <a:xfrm>
            <a:off x="7389814" y="3004107"/>
            <a:ext cx="2162174" cy="115407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71365" name="Line 5"/>
          <p:cNvSpPr>
            <a:spLocks noChangeShapeType="1"/>
          </p:cNvSpPr>
          <p:nvPr/>
        </p:nvSpPr>
        <p:spPr bwMode="auto">
          <a:xfrm>
            <a:off x="7389814" y="3349625"/>
            <a:ext cx="2160587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1367" name="Text Box 7"/>
          <p:cNvSpPr txBox="1">
            <a:spLocks noChangeArrowheads="1"/>
          </p:cNvSpPr>
          <p:nvPr/>
        </p:nvSpPr>
        <p:spPr bwMode="auto">
          <a:xfrm>
            <a:off x="8153400" y="2925763"/>
            <a:ext cx="6492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/>
              <a:t>Sale</a:t>
            </a:r>
          </a:p>
        </p:txBody>
      </p:sp>
      <p:sp>
        <p:nvSpPr>
          <p:cNvPr id="271368" name="Text Box 8"/>
          <p:cNvSpPr txBox="1">
            <a:spLocks noChangeArrowheads="1"/>
          </p:cNvSpPr>
          <p:nvPr/>
        </p:nvSpPr>
        <p:spPr bwMode="auto">
          <a:xfrm>
            <a:off x="7772401" y="3370264"/>
            <a:ext cx="1344613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x-none" dirty="0"/>
              <a:t>date</a:t>
            </a:r>
          </a:p>
          <a:p>
            <a:r>
              <a:rPr lang="en-US" altLang="x-none" dirty="0" err="1"/>
              <a:t>isComplete</a:t>
            </a:r>
            <a:endParaRPr lang="en-US" altLang="x-none" dirty="0"/>
          </a:p>
          <a:p>
            <a:r>
              <a:rPr lang="en-US" altLang="x-none" dirty="0"/>
              <a:t>time</a:t>
            </a:r>
          </a:p>
        </p:txBody>
      </p:sp>
      <p:sp>
        <p:nvSpPr>
          <p:cNvPr id="271369" name="Rectangle 9"/>
          <p:cNvSpPr>
            <a:spLocks noChangeArrowheads="1"/>
          </p:cNvSpPr>
          <p:nvPr/>
        </p:nvSpPr>
        <p:spPr bwMode="auto">
          <a:xfrm>
            <a:off x="1981201" y="5527159"/>
            <a:ext cx="1453212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71370" name="Rectangle 10"/>
          <p:cNvSpPr>
            <a:spLocks noChangeArrowheads="1"/>
          </p:cNvSpPr>
          <p:nvPr/>
        </p:nvSpPr>
        <p:spPr bwMode="auto">
          <a:xfrm>
            <a:off x="7620001" y="5527159"/>
            <a:ext cx="1497013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71371" name="Line 11"/>
          <p:cNvSpPr>
            <a:spLocks noChangeShapeType="1"/>
          </p:cNvSpPr>
          <p:nvPr/>
        </p:nvSpPr>
        <p:spPr bwMode="auto">
          <a:xfrm>
            <a:off x="3434413" y="5773182"/>
            <a:ext cx="4185587" cy="1484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71372" name="Text Box 12"/>
          <p:cNvSpPr txBox="1">
            <a:spLocks noChangeArrowheads="1"/>
          </p:cNvSpPr>
          <p:nvPr/>
        </p:nvSpPr>
        <p:spPr bwMode="auto">
          <a:xfrm>
            <a:off x="2286001" y="5530850"/>
            <a:ext cx="10030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/>
              <a:t>:</a:t>
            </a:r>
            <a:r>
              <a:rPr lang="en-GB" altLang="x-none" u="sng"/>
              <a:t>Register</a:t>
            </a:r>
            <a:endParaRPr lang="en-US" altLang="x-none"/>
          </a:p>
        </p:txBody>
      </p:sp>
      <p:sp>
        <p:nvSpPr>
          <p:cNvPr id="271373" name="Text Box 13"/>
          <p:cNvSpPr txBox="1">
            <a:spLocks noChangeArrowheads="1"/>
          </p:cNvSpPr>
          <p:nvPr/>
        </p:nvSpPr>
        <p:spPr bwMode="auto">
          <a:xfrm>
            <a:off x="8110538" y="5519738"/>
            <a:ext cx="6319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/>
              <a:t>:</a:t>
            </a:r>
            <a:r>
              <a:rPr lang="en-US" altLang="x-none" u="sng"/>
              <a:t>Sale</a:t>
            </a:r>
            <a:endParaRPr lang="en-US" altLang="x-none"/>
          </a:p>
        </p:txBody>
      </p:sp>
      <p:sp>
        <p:nvSpPr>
          <p:cNvPr id="271374" name="Text Box 14"/>
          <p:cNvSpPr txBox="1">
            <a:spLocks noChangeArrowheads="1"/>
          </p:cNvSpPr>
          <p:nvPr/>
        </p:nvSpPr>
        <p:spPr bwMode="auto">
          <a:xfrm>
            <a:off x="4038600" y="5367338"/>
            <a:ext cx="320581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/>
              <a:t>3: makeLineItem(spec, quantity)</a:t>
            </a:r>
          </a:p>
        </p:txBody>
      </p:sp>
      <p:sp>
        <p:nvSpPr>
          <p:cNvPr id="271375" name="Line 15"/>
          <p:cNvSpPr>
            <a:spLocks noChangeShapeType="1"/>
          </p:cNvSpPr>
          <p:nvPr/>
        </p:nvSpPr>
        <p:spPr bwMode="auto">
          <a:xfrm>
            <a:off x="6553200" y="5330825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1376" name="Line 16"/>
          <p:cNvSpPr>
            <a:spLocks noChangeShapeType="1"/>
          </p:cNvSpPr>
          <p:nvPr/>
        </p:nvSpPr>
        <p:spPr bwMode="auto">
          <a:xfrm flipV="1">
            <a:off x="5867400" y="4657725"/>
            <a:ext cx="1524000" cy="7493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1377" name="Text Box 17"/>
          <p:cNvSpPr txBox="1">
            <a:spLocks noChangeArrowheads="1"/>
          </p:cNvSpPr>
          <p:nvPr/>
        </p:nvSpPr>
        <p:spPr bwMode="auto">
          <a:xfrm>
            <a:off x="7466014" y="4378326"/>
            <a:ext cx="17938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/>
              <a:t>makeLineItem()</a:t>
            </a:r>
          </a:p>
        </p:txBody>
      </p:sp>
      <p:sp>
        <p:nvSpPr>
          <p:cNvPr id="271378" name="Text Box 18"/>
          <p:cNvSpPr txBox="1">
            <a:spLocks noChangeArrowheads="1"/>
          </p:cNvSpPr>
          <p:nvPr/>
        </p:nvSpPr>
        <p:spPr bwMode="auto">
          <a:xfrm>
            <a:off x="2073275" y="3194051"/>
            <a:ext cx="3175998" cy="161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x-none" dirty="0"/>
              <a:t>I</a:t>
            </a:r>
            <a:r>
              <a:rPr lang="en-US" altLang="x-none" dirty="0"/>
              <a:t>f the message </a:t>
            </a:r>
            <a:r>
              <a:rPr lang="en-US" altLang="x-none" dirty="0" err="1"/>
              <a:t>makeLineItem</a:t>
            </a:r>
            <a:r>
              <a:rPr lang="en-US" altLang="x-none" dirty="0"/>
              <a:t> is</a:t>
            </a:r>
            <a:endParaRPr lang="en-GB" altLang="x-none" dirty="0"/>
          </a:p>
          <a:p>
            <a:r>
              <a:rPr lang="en-US" altLang="x-none" dirty="0"/>
              <a:t>sent to an instance of class</a:t>
            </a:r>
          </a:p>
          <a:p>
            <a:r>
              <a:rPr lang="en-US" altLang="x-none" dirty="0"/>
              <a:t>Sale, then class Sale must</a:t>
            </a:r>
            <a:endParaRPr lang="en-GB" altLang="x-none" dirty="0"/>
          </a:p>
          <a:p>
            <a:r>
              <a:rPr lang="en-US" altLang="x-none" dirty="0"/>
              <a:t>define a </a:t>
            </a:r>
            <a:r>
              <a:rPr lang="en-US" altLang="x-none" dirty="0" err="1"/>
              <a:t>makeLineItem</a:t>
            </a:r>
            <a:r>
              <a:rPr lang="en-US" altLang="x-none" dirty="0"/>
              <a:t> method.</a:t>
            </a:r>
          </a:p>
          <a:p>
            <a:pPr>
              <a:spcBef>
                <a:spcPct val="50000"/>
              </a:spcBef>
            </a:pPr>
            <a:endParaRPr lang="en-US" altLang="x-none" dirty="0"/>
          </a:p>
        </p:txBody>
      </p:sp>
      <p:sp>
        <p:nvSpPr>
          <p:cNvPr id="271379" name="AutoShape 19"/>
          <p:cNvSpPr>
            <a:spLocks noChangeArrowheads="1"/>
          </p:cNvSpPr>
          <p:nvPr/>
        </p:nvSpPr>
        <p:spPr bwMode="auto">
          <a:xfrm flipV="1">
            <a:off x="2073275" y="3292474"/>
            <a:ext cx="3662362" cy="1085851"/>
          </a:xfrm>
          <a:prstGeom prst="foldedCorner">
            <a:avLst>
              <a:gd name="adj" fmla="val 125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71380" name="Line 20"/>
          <p:cNvSpPr>
            <a:spLocks noChangeShapeType="1"/>
          </p:cNvSpPr>
          <p:nvPr/>
        </p:nvSpPr>
        <p:spPr bwMode="auto">
          <a:xfrm>
            <a:off x="5735638" y="4005263"/>
            <a:ext cx="1655762" cy="4365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8333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3BB8-28F9-764A-9272-1610C2246B13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x-none"/>
              <a:t>Creating a NextGen POS DCD</a:t>
            </a:r>
            <a:endParaRPr lang="en-US" altLang="x-none"/>
          </a:p>
        </p:txBody>
      </p:sp>
      <p:sp>
        <p:nvSpPr>
          <p:cNvPr id="273450" name="Rectangle 4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x-none" sz="2000" dirty="0"/>
              <a:t>Add type information to the attributes and methods.</a:t>
            </a:r>
            <a:endParaRPr lang="en-US" altLang="x-none" dirty="0"/>
          </a:p>
        </p:txBody>
      </p:sp>
      <p:sp>
        <p:nvSpPr>
          <p:cNvPr id="273411" name="Rectangle 3"/>
          <p:cNvSpPr>
            <a:spLocks noChangeArrowheads="1"/>
          </p:cNvSpPr>
          <p:nvPr/>
        </p:nvSpPr>
        <p:spPr bwMode="auto">
          <a:xfrm>
            <a:off x="1792288" y="2083324"/>
            <a:ext cx="1991509" cy="204417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73412" name="Line 4"/>
          <p:cNvSpPr>
            <a:spLocks noChangeShapeType="1"/>
          </p:cNvSpPr>
          <p:nvPr/>
        </p:nvSpPr>
        <p:spPr bwMode="auto">
          <a:xfrm>
            <a:off x="1793876" y="2451100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3413" name="Line 5"/>
          <p:cNvSpPr>
            <a:spLocks noChangeShapeType="1"/>
          </p:cNvSpPr>
          <p:nvPr/>
        </p:nvSpPr>
        <p:spPr bwMode="auto">
          <a:xfrm>
            <a:off x="1793876" y="2908300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3414" name="Rectangle 6"/>
          <p:cNvSpPr>
            <a:spLocks noChangeArrowheads="1"/>
          </p:cNvSpPr>
          <p:nvPr/>
        </p:nvSpPr>
        <p:spPr bwMode="auto">
          <a:xfrm>
            <a:off x="4044952" y="2083324"/>
            <a:ext cx="2036106" cy="152295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73415" name="Line 7"/>
          <p:cNvSpPr>
            <a:spLocks noChangeShapeType="1"/>
          </p:cNvSpPr>
          <p:nvPr/>
        </p:nvSpPr>
        <p:spPr bwMode="auto">
          <a:xfrm>
            <a:off x="4038601" y="2454275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3416" name="Line 8"/>
          <p:cNvSpPr>
            <a:spLocks noChangeShapeType="1"/>
          </p:cNvSpPr>
          <p:nvPr/>
        </p:nvSpPr>
        <p:spPr bwMode="auto">
          <a:xfrm>
            <a:off x="4038601" y="2773363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3417" name="Rectangle 9"/>
          <p:cNvSpPr>
            <a:spLocks noChangeArrowheads="1"/>
          </p:cNvSpPr>
          <p:nvPr/>
        </p:nvSpPr>
        <p:spPr bwMode="auto">
          <a:xfrm>
            <a:off x="6190597" y="2041248"/>
            <a:ext cx="2199341" cy="158501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73418" name="Line 10"/>
          <p:cNvSpPr>
            <a:spLocks noChangeShapeType="1"/>
          </p:cNvSpPr>
          <p:nvPr/>
        </p:nvSpPr>
        <p:spPr bwMode="auto">
          <a:xfrm>
            <a:off x="6248401" y="2454275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3419" name="Line 11"/>
          <p:cNvSpPr>
            <a:spLocks noChangeShapeType="1"/>
          </p:cNvSpPr>
          <p:nvPr/>
        </p:nvSpPr>
        <p:spPr bwMode="auto">
          <a:xfrm>
            <a:off x="6248401" y="3208338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3420" name="Rectangle 12"/>
          <p:cNvSpPr>
            <a:spLocks noChangeArrowheads="1"/>
          </p:cNvSpPr>
          <p:nvPr/>
        </p:nvSpPr>
        <p:spPr bwMode="auto">
          <a:xfrm>
            <a:off x="1792289" y="4581525"/>
            <a:ext cx="2013508" cy="15954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73421" name="Line 13"/>
          <p:cNvSpPr>
            <a:spLocks noChangeShapeType="1"/>
          </p:cNvSpPr>
          <p:nvPr/>
        </p:nvSpPr>
        <p:spPr bwMode="auto">
          <a:xfrm>
            <a:off x="1793876" y="5059363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3422" name="Line 14"/>
          <p:cNvSpPr>
            <a:spLocks noChangeShapeType="1"/>
          </p:cNvSpPr>
          <p:nvPr/>
        </p:nvSpPr>
        <p:spPr bwMode="auto">
          <a:xfrm>
            <a:off x="1793876" y="5584825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3423" name="Rectangle 15"/>
          <p:cNvSpPr>
            <a:spLocks noChangeArrowheads="1"/>
          </p:cNvSpPr>
          <p:nvPr/>
        </p:nvSpPr>
        <p:spPr bwMode="auto">
          <a:xfrm>
            <a:off x="4016376" y="3711057"/>
            <a:ext cx="2119917" cy="23159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73424" name="Line 16"/>
          <p:cNvSpPr>
            <a:spLocks noChangeShapeType="1"/>
          </p:cNvSpPr>
          <p:nvPr/>
        </p:nvSpPr>
        <p:spPr bwMode="auto">
          <a:xfrm>
            <a:off x="4038601" y="4127500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3425" name="Line 17"/>
          <p:cNvSpPr>
            <a:spLocks noChangeShapeType="1"/>
          </p:cNvSpPr>
          <p:nvPr/>
        </p:nvSpPr>
        <p:spPr bwMode="auto">
          <a:xfrm>
            <a:off x="4038601" y="4845050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3426" name="Rectangle 18"/>
          <p:cNvSpPr>
            <a:spLocks noChangeArrowheads="1"/>
          </p:cNvSpPr>
          <p:nvPr/>
        </p:nvSpPr>
        <p:spPr bwMode="auto">
          <a:xfrm>
            <a:off x="6248401" y="4039294"/>
            <a:ext cx="2016125" cy="144710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73427" name="Line 19"/>
          <p:cNvSpPr>
            <a:spLocks noChangeShapeType="1"/>
          </p:cNvSpPr>
          <p:nvPr/>
        </p:nvSpPr>
        <p:spPr bwMode="auto">
          <a:xfrm>
            <a:off x="6248401" y="4449763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3428" name="Line 20"/>
          <p:cNvSpPr>
            <a:spLocks noChangeShapeType="1"/>
          </p:cNvSpPr>
          <p:nvPr/>
        </p:nvSpPr>
        <p:spPr bwMode="auto">
          <a:xfrm>
            <a:off x="6248401" y="4906963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3429" name="Rectangle 21"/>
          <p:cNvSpPr>
            <a:spLocks noChangeArrowheads="1"/>
          </p:cNvSpPr>
          <p:nvPr/>
        </p:nvSpPr>
        <p:spPr bwMode="auto">
          <a:xfrm>
            <a:off x="8499477" y="2041248"/>
            <a:ext cx="2122488" cy="158501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73430" name="Line 22"/>
          <p:cNvSpPr>
            <a:spLocks noChangeShapeType="1"/>
          </p:cNvSpPr>
          <p:nvPr/>
        </p:nvSpPr>
        <p:spPr bwMode="auto">
          <a:xfrm>
            <a:off x="8497889" y="2379663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73431" name="Line 23"/>
          <p:cNvSpPr>
            <a:spLocks noChangeShapeType="1"/>
          </p:cNvSpPr>
          <p:nvPr/>
        </p:nvSpPr>
        <p:spPr bwMode="auto">
          <a:xfrm>
            <a:off x="8497889" y="2771775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3432" name="Text Box 24"/>
          <p:cNvSpPr txBox="1">
            <a:spLocks noChangeArrowheads="1"/>
          </p:cNvSpPr>
          <p:nvPr/>
        </p:nvSpPr>
        <p:spPr bwMode="auto">
          <a:xfrm>
            <a:off x="2316163" y="1989138"/>
            <a:ext cx="85818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x-none" sz="1600"/>
              <a:t>Register</a:t>
            </a:r>
            <a:endParaRPr lang="en-US" altLang="x-none" sz="1600"/>
          </a:p>
        </p:txBody>
      </p:sp>
      <p:sp>
        <p:nvSpPr>
          <p:cNvPr id="273433" name="Text Box 25"/>
          <p:cNvSpPr txBox="1">
            <a:spLocks noChangeArrowheads="1"/>
          </p:cNvSpPr>
          <p:nvPr/>
        </p:nvSpPr>
        <p:spPr bwMode="auto">
          <a:xfrm>
            <a:off x="2473326" y="4581525"/>
            <a:ext cx="62735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sz="1600"/>
              <a:t>Store</a:t>
            </a:r>
          </a:p>
        </p:txBody>
      </p:sp>
      <p:sp>
        <p:nvSpPr>
          <p:cNvPr id="273434" name="Text Box 26"/>
          <p:cNvSpPr txBox="1">
            <a:spLocks noChangeArrowheads="1"/>
          </p:cNvSpPr>
          <p:nvPr/>
        </p:nvSpPr>
        <p:spPr bwMode="auto">
          <a:xfrm>
            <a:off x="4225925" y="1989138"/>
            <a:ext cx="145950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sz="1600"/>
              <a:t>ProductCatalog</a:t>
            </a:r>
          </a:p>
        </p:txBody>
      </p:sp>
      <p:sp>
        <p:nvSpPr>
          <p:cNvPr id="273435" name="Text Box 27"/>
          <p:cNvSpPr txBox="1">
            <a:spLocks noChangeArrowheads="1"/>
          </p:cNvSpPr>
          <p:nvPr/>
        </p:nvSpPr>
        <p:spPr bwMode="auto">
          <a:xfrm>
            <a:off x="6278563" y="1989138"/>
            <a:ext cx="189789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sz="1600"/>
              <a:t>ProductSpecification</a:t>
            </a:r>
          </a:p>
        </p:txBody>
      </p:sp>
      <p:sp>
        <p:nvSpPr>
          <p:cNvPr id="273436" name="Text Box 28"/>
          <p:cNvSpPr txBox="1">
            <a:spLocks noChangeArrowheads="1"/>
          </p:cNvSpPr>
          <p:nvPr/>
        </p:nvSpPr>
        <p:spPr bwMode="auto">
          <a:xfrm>
            <a:off x="6497638" y="4005263"/>
            <a:ext cx="133357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sz="1600"/>
              <a:t>SalesLineItem</a:t>
            </a:r>
          </a:p>
        </p:txBody>
      </p:sp>
      <p:sp>
        <p:nvSpPr>
          <p:cNvPr id="273437" name="Text Box 29"/>
          <p:cNvSpPr txBox="1">
            <a:spLocks noChangeArrowheads="1"/>
          </p:cNvSpPr>
          <p:nvPr/>
        </p:nvSpPr>
        <p:spPr bwMode="auto">
          <a:xfrm>
            <a:off x="6456364" y="4513263"/>
            <a:ext cx="160710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sz="1600"/>
              <a:t>Quantity: Integer</a:t>
            </a:r>
          </a:p>
        </p:txBody>
      </p:sp>
      <p:sp>
        <p:nvSpPr>
          <p:cNvPr id="273438" name="Text Box 30"/>
          <p:cNvSpPr txBox="1">
            <a:spLocks noChangeArrowheads="1"/>
          </p:cNvSpPr>
          <p:nvPr/>
        </p:nvSpPr>
        <p:spPr bwMode="auto">
          <a:xfrm>
            <a:off x="4760913" y="3644900"/>
            <a:ext cx="52610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sz="1600" dirty="0"/>
              <a:t>Sale</a:t>
            </a:r>
          </a:p>
        </p:txBody>
      </p:sp>
      <p:sp>
        <p:nvSpPr>
          <p:cNvPr id="273439" name="Text Box 31"/>
          <p:cNvSpPr txBox="1">
            <a:spLocks noChangeArrowheads="1"/>
          </p:cNvSpPr>
          <p:nvPr/>
        </p:nvSpPr>
        <p:spPr bwMode="auto">
          <a:xfrm>
            <a:off x="8985250" y="1989138"/>
            <a:ext cx="91377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sz="1600"/>
              <a:t>Payment</a:t>
            </a:r>
          </a:p>
        </p:txBody>
      </p:sp>
      <p:sp>
        <p:nvSpPr>
          <p:cNvPr id="273440" name="Text Box 32"/>
          <p:cNvSpPr txBox="1">
            <a:spLocks noChangeArrowheads="1"/>
          </p:cNvSpPr>
          <p:nvPr/>
        </p:nvSpPr>
        <p:spPr bwMode="auto">
          <a:xfrm>
            <a:off x="2063751" y="5019676"/>
            <a:ext cx="14371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Address: String</a:t>
            </a:r>
          </a:p>
          <a:p>
            <a:r>
              <a:rPr lang="en-US" altLang="x-none" sz="1600"/>
              <a:t>Name: String</a:t>
            </a:r>
          </a:p>
        </p:txBody>
      </p:sp>
      <p:sp>
        <p:nvSpPr>
          <p:cNvPr id="273441" name="Text Box 33"/>
          <p:cNvSpPr txBox="1">
            <a:spLocks noChangeArrowheads="1"/>
          </p:cNvSpPr>
          <p:nvPr/>
        </p:nvSpPr>
        <p:spPr bwMode="auto">
          <a:xfrm>
            <a:off x="4008439" y="4100514"/>
            <a:ext cx="190321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 dirty="0"/>
              <a:t>date</a:t>
            </a:r>
          </a:p>
          <a:p>
            <a:r>
              <a:rPr lang="en-US" altLang="x-none" sz="1600" dirty="0" err="1"/>
              <a:t>isComplete</a:t>
            </a:r>
            <a:r>
              <a:rPr lang="en-US" altLang="x-none" sz="1600" dirty="0"/>
              <a:t>: Boolean</a:t>
            </a:r>
          </a:p>
          <a:p>
            <a:r>
              <a:rPr lang="en-US" altLang="x-none" sz="1600" dirty="0"/>
              <a:t>time</a:t>
            </a:r>
          </a:p>
        </p:txBody>
      </p:sp>
      <p:sp>
        <p:nvSpPr>
          <p:cNvPr id="273442" name="Text Box 34"/>
          <p:cNvSpPr txBox="1">
            <a:spLocks noChangeArrowheads="1"/>
          </p:cNvSpPr>
          <p:nvPr/>
        </p:nvSpPr>
        <p:spPr bwMode="auto">
          <a:xfrm>
            <a:off x="9058276" y="2422525"/>
            <a:ext cx="8620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sz="1600"/>
              <a:t>amount</a:t>
            </a:r>
          </a:p>
        </p:txBody>
      </p:sp>
      <p:sp>
        <p:nvSpPr>
          <p:cNvPr id="273443" name="Text Box 35"/>
          <p:cNvSpPr txBox="1">
            <a:spLocks noChangeArrowheads="1"/>
          </p:cNvSpPr>
          <p:nvPr/>
        </p:nvSpPr>
        <p:spPr bwMode="auto">
          <a:xfrm>
            <a:off x="4397375" y="2489200"/>
            <a:ext cx="32573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x-none" sz="1600"/>
              <a:t>…</a:t>
            </a:r>
            <a:endParaRPr lang="en-US" altLang="x-none" sz="1600"/>
          </a:p>
        </p:txBody>
      </p:sp>
      <p:sp>
        <p:nvSpPr>
          <p:cNvPr id="273444" name="Text Box 36"/>
          <p:cNvSpPr txBox="1">
            <a:spLocks noChangeArrowheads="1"/>
          </p:cNvSpPr>
          <p:nvPr/>
        </p:nvSpPr>
        <p:spPr bwMode="auto">
          <a:xfrm>
            <a:off x="6680201" y="2424114"/>
            <a:ext cx="111838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 dirty="0"/>
              <a:t>description</a:t>
            </a:r>
          </a:p>
          <a:p>
            <a:r>
              <a:rPr lang="en-US" altLang="x-none" sz="1600" dirty="0"/>
              <a:t>price</a:t>
            </a:r>
          </a:p>
          <a:p>
            <a:r>
              <a:rPr lang="en-GB" altLang="x-none" sz="1600" dirty="0" err="1"/>
              <a:t>itemID</a:t>
            </a:r>
            <a:endParaRPr lang="en-US" altLang="x-none" sz="1600" dirty="0"/>
          </a:p>
        </p:txBody>
      </p:sp>
      <p:sp>
        <p:nvSpPr>
          <p:cNvPr id="273445" name="Text Box 37"/>
          <p:cNvSpPr txBox="1">
            <a:spLocks noChangeArrowheads="1"/>
          </p:cNvSpPr>
          <p:nvPr/>
        </p:nvSpPr>
        <p:spPr bwMode="auto">
          <a:xfrm>
            <a:off x="1987550" y="2881313"/>
            <a:ext cx="1489126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endSale()</a:t>
            </a:r>
          </a:p>
          <a:p>
            <a:r>
              <a:rPr lang="en-GB" altLang="x-none" sz="1600"/>
              <a:t>addLine</a:t>
            </a:r>
            <a:r>
              <a:rPr lang="en-US" altLang="x-none" sz="1600"/>
              <a:t>Item()</a:t>
            </a:r>
            <a:endParaRPr lang="en-GB" altLang="x-none" sz="1600"/>
          </a:p>
          <a:p>
            <a:r>
              <a:rPr lang="en-GB" altLang="x-none" sz="1600"/>
              <a:t>makeNewSale()</a:t>
            </a:r>
            <a:endParaRPr lang="en-US" altLang="x-none" sz="1600"/>
          </a:p>
          <a:p>
            <a:r>
              <a:rPr lang="en-US" altLang="x-none" sz="1600"/>
              <a:t>makePayment()</a:t>
            </a:r>
          </a:p>
        </p:txBody>
      </p:sp>
      <p:sp>
        <p:nvSpPr>
          <p:cNvPr id="273446" name="Text Box 38"/>
          <p:cNvSpPr txBox="1">
            <a:spLocks noChangeArrowheads="1"/>
          </p:cNvSpPr>
          <p:nvPr/>
        </p:nvSpPr>
        <p:spPr bwMode="auto">
          <a:xfrm>
            <a:off x="4251326" y="2816225"/>
            <a:ext cx="163397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x-none" sz="1600"/>
              <a:t>getS</a:t>
            </a:r>
            <a:r>
              <a:rPr lang="en-US" altLang="x-none" sz="1600"/>
              <a:t>pecification</a:t>
            </a:r>
            <a:r>
              <a:rPr lang="en-GB" altLang="x-none" sz="1600"/>
              <a:t>()</a:t>
            </a:r>
            <a:endParaRPr lang="en-US" altLang="x-none" sz="1600"/>
          </a:p>
        </p:txBody>
      </p:sp>
      <p:sp>
        <p:nvSpPr>
          <p:cNvPr id="273447" name="Text Box 39"/>
          <p:cNvSpPr txBox="1">
            <a:spLocks noChangeArrowheads="1"/>
          </p:cNvSpPr>
          <p:nvPr/>
        </p:nvSpPr>
        <p:spPr bwMode="auto">
          <a:xfrm>
            <a:off x="4130675" y="4949825"/>
            <a:ext cx="178613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becomeComplete()</a:t>
            </a:r>
          </a:p>
          <a:p>
            <a:r>
              <a:rPr lang="en-US" altLang="x-none" sz="1600"/>
              <a:t>makeLineItem()</a:t>
            </a:r>
          </a:p>
          <a:p>
            <a:r>
              <a:rPr lang="en-US" altLang="x-none" sz="1600"/>
              <a:t>makePayment()</a:t>
            </a:r>
          </a:p>
          <a:p>
            <a:r>
              <a:rPr lang="en-GB" altLang="x-none" sz="1600"/>
              <a:t>getT</a:t>
            </a:r>
            <a:r>
              <a:rPr lang="en-US" altLang="x-none" sz="1600"/>
              <a:t>otal()</a:t>
            </a:r>
          </a:p>
        </p:txBody>
      </p:sp>
      <p:sp>
        <p:nvSpPr>
          <p:cNvPr id="273448" name="Text Box 40"/>
          <p:cNvSpPr txBox="1">
            <a:spLocks noChangeArrowheads="1"/>
          </p:cNvSpPr>
          <p:nvPr/>
        </p:nvSpPr>
        <p:spPr bwMode="auto">
          <a:xfrm>
            <a:off x="6583364" y="5014913"/>
            <a:ext cx="127009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x-none" sz="1600"/>
              <a:t>getS</a:t>
            </a:r>
            <a:r>
              <a:rPr lang="en-US" altLang="x-none" sz="1600"/>
              <a:t>ubtotal()</a:t>
            </a:r>
          </a:p>
        </p:txBody>
      </p:sp>
      <p:sp>
        <p:nvSpPr>
          <p:cNvPr id="273449" name="Text Box 41"/>
          <p:cNvSpPr txBox="1">
            <a:spLocks noChangeArrowheads="1"/>
          </p:cNvSpPr>
          <p:nvPr/>
        </p:nvSpPr>
        <p:spPr bwMode="auto">
          <a:xfrm>
            <a:off x="2286001" y="5691188"/>
            <a:ext cx="96372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x-none" sz="1600"/>
              <a:t>addSale()</a:t>
            </a:r>
            <a:endParaRPr lang="en-US" altLang="x-none" sz="1600"/>
          </a:p>
        </p:txBody>
      </p:sp>
    </p:spTree>
    <p:extLst>
      <p:ext uri="{BB962C8B-B14F-4D97-AF65-F5344CB8AC3E}">
        <p14:creationId xmlns:p14="http://schemas.microsoft.com/office/powerpoint/2010/main" val="2005460328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791AA-9280-5345-9718-8A73D6EBA7F1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x-none"/>
              <a:t>Method Names -Multiobjects</a:t>
            </a:r>
            <a:endParaRPr lang="en-US" altLang="x-none"/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175376" y="1600201"/>
            <a:ext cx="4035425" cy="4530725"/>
          </a:xfrm>
        </p:spPr>
        <p:txBody>
          <a:bodyPr/>
          <a:lstStyle/>
          <a:p>
            <a:r>
              <a:rPr lang="en-GB" altLang="x-none" sz="2600"/>
              <a:t>The find message to the multiobject should be interpreted as a message to the container/ collection object.</a:t>
            </a:r>
          </a:p>
          <a:p>
            <a:r>
              <a:rPr lang="en-GB" altLang="x-none" sz="2600"/>
              <a:t>The find method is not part of he ProductSpecification class.</a:t>
            </a:r>
            <a:endParaRPr lang="en-US" altLang="x-none" sz="2600"/>
          </a:p>
        </p:txBody>
      </p:sp>
      <p:sp>
        <p:nvSpPr>
          <p:cNvPr id="274438" name="Line 6"/>
          <p:cNvSpPr>
            <a:spLocks noChangeShapeType="1"/>
          </p:cNvSpPr>
          <p:nvPr/>
        </p:nvSpPr>
        <p:spPr bwMode="auto">
          <a:xfrm>
            <a:off x="3406775" y="2362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74439" name="Line 7"/>
          <p:cNvSpPr>
            <a:spLocks noChangeShapeType="1"/>
          </p:cNvSpPr>
          <p:nvPr/>
        </p:nvSpPr>
        <p:spPr bwMode="auto">
          <a:xfrm>
            <a:off x="3406775" y="3735388"/>
            <a:ext cx="0" cy="303212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274440" name="Group 8"/>
          <p:cNvGrpSpPr>
            <a:grpSpLocks/>
          </p:cNvGrpSpPr>
          <p:nvPr/>
        </p:nvGrpSpPr>
        <p:grpSpPr bwMode="auto">
          <a:xfrm>
            <a:off x="1992314" y="4419600"/>
            <a:ext cx="2522537" cy="762000"/>
            <a:chOff x="418" y="2723"/>
            <a:chExt cx="1086" cy="445"/>
          </a:xfrm>
        </p:grpSpPr>
        <p:sp>
          <p:nvSpPr>
            <p:cNvPr id="274441" name="Rectangle 9"/>
            <p:cNvSpPr>
              <a:spLocks noChangeArrowheads="1"/>
            </p:cNvSpPr>
            <p:nvPr/>
          </p:nvSpPr>
          <p:spPr bwMode="auto">
            <a:xfrm>
              <a:off x="473" y="2723"/>
              <a:ext cx="1031" cy="38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442" name="Rectangle 10"/>
            <p:cNvSpPr>
              <a:spLocks noChangeArrowheads="1"/>
            </p:cNvSpPr>
            <p:nvPr/>
          </p:nvSpPr>
          <p:spPr bwMode="auto">
            <a:xfrm>
              <a:off x="418" y="2787"/>
              <a:ext cx="1032" cy="38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r>
                <a:rPr lang="en-GB" altLang="x-none"/>
                <a:t>:</a:t>
              </a:r>
              <a:r>
                <a:rPr lang="en-GB" altLang="x-none" u="sng"/>
                <a:t>ProductSpecification</a:t>
              </a:r>
              <a:endParaRPr lang="en-US" altLang="x-none" u="sng"/>
            </a:p>
          </p:txBody>
        </p:sp>
      </p:grpSp>
      <p:sp>
        <p:nvSpPr>
          <p:cNvPr id="274444" name="Line 12"/>
          <p:cNvSpPr>
            <a:spLocks noChangeShapeType="1"/>
          </p:cNvSpPr>
          <p:nvPr/>
        </p:nvSpPr>
        <p:spPr bwMode="auto">
          <a:xfrm>
            <a:off x="3254375" y="35052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74445" name="Text Box 13"/>
          <p:cNvSpPr txBox="1">
            <a:spLocks noChangeArrowheads="1"/>
          </p:cNvSpPr>
          <p:nvPr/>
        </p:nvSpPr>
        <p:spPr bwMode="auto">
          <a:xfrm>
            <a:off x="3505201" y="3962400"/>
            <a:ext cx="198323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x-none"/>
              <a:t>1.1: spec := find(id)</a:t>
            </a:r>
            <a:endParaRPr lang="en-US" altLang="x-none"/>
          </a:p>
        </p:txBody>
      </p:sp>
      <p:sp>
        <p:nvSpPr>
          <p:cNvPr id="274446" name="Text Box 14"/>
          <p:cNvSpPr txBox="1">
            <a:spLocks noChangeArrowheads="1"/>
          </p:cNvSpPr>
          <p:nvPr/>
        </p:nvSpPr>
        <p:spPr bwMode="auto">
          <a:xfrm>
            <a:off x="1919288" y="1905000"/>
            <a:ext cx="2934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x-none"/>
              <a:t>1: spec := getSpecification(id)</a:t>
            </a:r>
            <a:endParaRPr lang="en-US" altLang="x-none"/>
          </a:p>
        </p:txBody>
      </p:sp>
      <p:sp>
        <p:nvSpPr>
          <p:cNvPr id="274447" name="Line 15"/>
          <p:cNvSpPr>
            <a:spLocks noChangeShapeType="1"/>
          </p:cNvSpPr>
          <p:nvPr/>
        </p:nvSpPr>
        <p:spPr bwMode="auto">
          <a:xfrm>
            <a:off x="3216275" y="249237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4448" name="Rectangle 16"/>
          <p:cNvSpPr>
            <a:spLocks noChangeArrowheads="1"/>
          </p:cNvSpPr>
          <p:nvPr/>
        </p:nvSpPr>
        <p:spPr bwMode="auto">
          <a:xfrm>
            <a:off x="2279651" y="2900364"/>
            <a:ext cx="1916113" cy="6048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4449" name="Text Box 17"/>
          <p:cNvSpPr txBox="1">
            <a:spLocks noChangeArrowheads="1"/>
          </p:cNvSpPr>
          <p:nvPr/>
        </p:nvSpPr>
        <p:spPr bwMode="auto">
          <a:xfrm>
            <a:off x="2349501" y="3008313"/>
            <a:ext cx="168296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x-none"/>
              <a:t>:</a:t>
            </a:r>
            <a:r>
              <a:rPr lang="en-GB" altLang="x-none" u="sng"/>
              <a:t>ProductCatalog</a:t>
            </a:r>
            <a:endParaRPr lang="en-US" altLang="x-none" u="sng"/>
          </a:p>
        </p:txBody>
      </p:sp>
    </p:spTree>
    <p:extLst>
      <p:ext uri="{BB962C8B-B14F-4D97-AF65-F5344CB8AC3E}">
        <p14:creationId xmlns:p14="http://schemas.microsoft.com/office/powerpoint/2010/main" val="61803938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766</Words>
  <Application>Microsoft Macintosh PowerPoint</Application>
  <PresentationFormat>Widescreen</PresentationFormat>
  <Paragraphs>240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Design Model: Creating Design Class Diagrams</vt:lpstr>
      <vt:lpstr>When to create DCDs</vt:lpstr>
      <vt:lpstr>DCD and UP Terminology</vt:lpstr>
      <vt:lpstr>Domain Model vs. Design Model Classes</vt:lpstr>
      <vt:lpstr>An Example DCD</vt:lpstr>
      <vt:lpstr>Creating a NextGen POS DCD</vt:lpstr>
      <vt:lpstr>Creating a NextGen POS DCD</vt:lpstr>
      <vt:lpstr>Creating a NextGen POS DCD</vt:lpstr>
      <vt:lpstr>Method Names -Multiobjects</vt:lpstr>
      <vt:lpstr>Associations, Navigability, and Dependency Relationships </vt:lpstr>
      <vt:lpstr>Creating a NextGen POS DCD</vt:lpstr>
      <vt:lpstr>Adding Navigability and Dependency Relationships</vt:lpstr>
      <vt:lpstr>Sources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Model: Creating Design Class Diagrams</dc:title>
  <dc:creator>Xenia Mountrouidou</dc:creator>
  <cp:lastModifiedBy>Xenia Mountrouidou</cp:lastModifiedBy>
  <cp:revision>7</cp:revision>
  <dcterms:created xsi:type="dcterms:W3CDTF">2017-10-01T16:49:07Z</dcterms:created>
  <dcterms:modified xsi:type="dcterms:W3CDTF">2018-09-30T20:05:37Z</dcterms:modified>
</cp:coreProperties>
</file>