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oleObject"/>
  <Default Extension="vml" ContentType="application/vnd.openxmlformats-officedocument.vmlDrawi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6"/>
    <p:restoredTop sz="88753"/>
  </p:normalViewPr>
  <p:slideViewPr>
    <p:cSldViewPr snapToGrid="0" snapToObjects="1">
      <p:cViewPr varScale="1">
        <p:scale>
          <a:sx n="113" d="100"/>
          <a:sy n="113" d="100"/>
        </p:scale>
        <p:origin x="8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1A5E5-4722-DE48-8509-0DE535B16051}" type="datetimeFigureOut">
              <a:rPr lang="en-US" smtClean="0"/>
              <a:t>10/8/17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02E33-4BF8-BB4A-B27A-B3C20916F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AF92E-D2CF-D044-8081-D54A9EFFD9CD}" type="slidenum">
              <a:rPr lang="en-US" altLang="x-none"/>
              <a:pPr/>
              <a:t>1</a:t>
            </a:fld>
            <a:endParaRPr lang="en-US" altLang="x-none"/>
          </a:p>
        </p:txBody>
      </p:sp>
      <p:sp>
        <p:nvSpPr>
          <p:cNvPr id="557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762718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7235CB-7064-E842-AADF-C930726F1448}" type="slidenum">
              <a:rPr lang="en-US" altLang="x-none"/>
              <a:pPr/>
              <a:t>10</a:t>
            </a:fld>
            <a:endParaRPr lang="en-US" altLang="x-none"/>
          </a:p>
        </p:txBody>
      </p:sp>
      <p:sp>
        <p:nvSpPr>
          <p:cNvPr id="568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29400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5FE685-85B6-5349-9422-74698979FC75}" type="slidenum">
              <a:rPr lang="en-US" altLang="x-none"/>
              <a:pPr/>
              <a:t>11</a:t>
            </a:fld>
            <a:endParaRPr lang="en-US" altLang="x-none"/>
          </a:p>
        </p:txBody>
      </p:sp>
      <p:sp>
        <p:nvSpPr>
          <p:cNvPr id="569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83448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03953C-9757-434B-86E8-120806D72314}" type="slidenum">
              <a:rPr lang="en-US" altLang="x-none"/>
              <a:pPr/>
              <a:t>12</a:t>
            </a:fld>
            <a:endParaRPr lang="en-US" altLang="x-none"/>
          </a:p>
        </p:txBody>
      </p:sp>
      <p:sp>
        <p:nvSpPr>
          <p:cNvPr id="570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737460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8D9EDD-83C6-8946-8C57-B9637290F5E3}" type="slidenum">
              <a:rPr lang="en-US" altLang="x-none"/>
              <a:pPr/>
              <a:t>13</a:t>
            </a:fld>
            <a:endParaRPr lang="en-US" altLang="x-none"/>
          </a:p>
        </p:txBody>
      </p:sp>
      <p:sp>
        <p:nvSpPr>
          <p:cNvPr id="571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dirty="0" smtClean="0"/>
              <a:t>Intuition: objects do things based on the information that they have</a:t>
            </a:r>
          </a:p>
          <a:p>
            <a:r>
              <a:rPr lang="en-US" altLang="x-none" dirty="0" smtClean="0"/>
              <a:t>Information spread</a:t>
            </a:r>
            <a:r>
              <a:rPr lang="en-US" altLang="x-none" baseline="0" dirty="0" smtClean="0"/>
              <a:t> across classes of objects</a:t>
            </a:r>
          </a:p>
          <a:p>
            <a:r>
              <a:rPr lang="en-US" altLang="x-none" baseline="0" dirty="0" smtClean="0"/>
              <a:t>“Do It Myself” in the OO world objects are alive or animated, they can take responsibilities and do things</a:t>
            </a:r>
          </a:p>
          <a:p>
            <a:r>
              <a:rPr lang="en-US" altLang="x-none" baseline="0" dirty="0" smtClean="0"/>
              <a:t>Animation principle: like being in a cartoon where everything is alive</a:t>
            </a:r>
          </a:p>
          <a:p>
            <a:r>
              <a:rPr lang="en-US" altLang="x-none" baseline="0" dirty="0" smtClean="0"/>
              <a:t>Expert: give information to fulfill task</a:t>
            </a:r>
          </a:p>
          <a:p>
            <a:r>
              <a:rPr lang="en-US" altLang="x-none" baseline="0" dirty="0" smtClean="0"/>
              <a:t>Benefits: info </a:t>
            </a:r>
            <a:r>
              <a:rPr lang="en-US" altLang="x-none" baseline="0" dirty="0" err="1" smtClean="0"/>
              <a:t>encapsilation</a:t>
            </a:r>
            <a:r>
              <a:rPr lang="en-US" altLang="x-none" baseline="0" dirty="0" smtClean="0"/>
              <a:t>, distributed behavior, </a:t>
            </a:r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1444667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0EF2D9-97BF-484E-A948-70DD8E64BEB2}" type="slidenum">
              <a:rPr lang="en-US" altLang="x-none"/>
              <a:pPr/>
              <a:t>14</a:t>
            </a:fld>
            <a:endParaRPr lang="en-US" altLang="x-none"/>
          </a:p>
        </p:txBody>
      </p:sp>
      <p:sp>
        <p:nvSpPr>
          <p:cNvPr id="572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79039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C58C5D-80EA-C94D-B842-6AE17E97FF66}" type="slidenum">
              <a:rPr lang="en-US" altLang="x-none"/>
              <a:pPr/>
              <a:t>15</a:t>
            </a:fld>
            <a:endParaRPr lang="en-US" altLang="x-none"/>
          </a:p>
        </p:txBody>
      </p:sp>
      <p:sp>
        <p:nvSpPr>
          <p:cNvPr id="573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6174381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A910AC-CEBC-1240-A2D8-4E658AEA088E}" type="slidenum">
              <a:rPr lang="en-US" altLang="x-none"/>
              <a:pPr/>
              <a:t>16</a:t>
            </a:fld>
            <a:endParaRPr lang="en-US" altLang="x-none"/>
          </a:p>
        </p:txBody>
      </p:sp>
      <p:sp>
        <p:nvSpPr>
          <p:cNvPr id="574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008869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FC10A4-DBC9-314C-A1A0-EB6F79D26907}" type="slidenum">
              <a:rPr lang="en-US" altLang="x-none"/>
              <a:pPr/>
              <a:t>17</a:t>
            </a:fld>
            <a:endParaRPr lang="en-US" altLang="x-none"/>
          </a:p>
        </p:txBody>
      </p:sp>
      <p:sp>
        <p:nvSpPr>
          <p:cNvPr id="575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dirty="0" smtClean="0"/>
              <a:t>Low coupling</a:t>
            </a:r>
            <a:r>
              <a:rPr lang="en-US" altLang="x-none" baseline="0" dirty="0" smtClean="0"/>
              <a:t> decreases the time, effort, and defects to change and maintain </a:t>
            </a:r>
            <a:r>
              <a:rPr lang="en-US" altLang="x-none" baseline="0" dirty="0" err="1" smtClean="0"/>
              <a:t>sw</a:t>
            </a:r>
            <a:endParaRPr lang="en-US" altLang="x-none" baseline="0" dirty="0" smtClean="0"/>
          </a:p>
          <a:p>
            <a:r>
              <a:rPr lang="en-US" altLang="x-none" baseline="0" dirty="0" smtClean="0"/>
              <a:t>Promotes object independence -&gt; reduces impact of change</a:t>
            </a:r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16730354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AD7AA3-4344-BD42-A672-BC502E0ED894}" type="slidenum">
              <a:rPr lang="en-US" altLang="x-none"/>
              <a:pPr/>
              <a:t>18</a:t>
            </a:fld>
            <a:endParaRPr lang="en-US" altLang="x-none"/>
          </a:p>
        </p:txBody>
      </p:sp>
      <p:sp>
        <p:nvSpPr>
          <p:cNvPr id="576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1869951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BFC942-ED66-3D41-B376-1B94725B88A4}" type="slidenum">
              <a:rPr lang="en-US" altLang="x-none"/>
              <a:pPr/>
              <a:t>19</a:t>
            </a:fld>
            <a:endParaRPr lang="en-US" altLang="x-none"/>
          </a:p>
        </p:txBody>
      </p:sp>
      <p:sp>
        <p:nvSpPr>
          <p:cNvPr id="577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657461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46EACE-ECC0-F547-9B76-57B68155279F}" type="slidenum">
              <a:rPr lang="en-US" altLang="x-none"/>
              <a:pPr/>
              <a:t>2</a:t>
            </a:fld>
            <a:endParaRPr lang="en-US" altLang="x-none"/>
          </a:p>
        </p:txBody>
      </p:sp>
      <p:sp>
        <p:nvSpPr>
          <p:cNvPr id="559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dirty="0" smtClean="0"/>
              <a:t>Responsibility driven design (RDD)</a:t>
            </a:r>
          </a:p>
          <a:p>
            <a:r>
              <a:rPr lang="en-US" altLang="x-none" dirty="0" smtClean="0"/>
              <a:t>Responsibility:</a:t>
            </a:r>
            <a:r>
              <a:rPr lang="en-US" altLang="x-none" baseline="0" dirty="0" smtClean="0"/>
              <a:t> a contract or obligation of a classifier</a:t>
            </a:r>
          </a:p>
          <a:p>
            <a:r>
              <a:rPr lang="en-US" altLang="x-none" baseline="0" dirty="0" smtClean="0"/>
              <a:t>RDD as a metaphor: people collaborating to get a job done, community of collaborating objects</a:t>
            </a:r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7388726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C16F90-B139-7149-9726-ADFFF4A2C507}" type="slidenum">
              <a:rPr lang="en-US" altLang="x-none"/>
              <a:pPr/>
              <a:t>20</a:t>
            </a:fld>
            <a:endParaRPr lang="en-US" altLang="x-none"/>
          </a:p>
        </p:txBody>
      </p:sp>
      <p:sp>
        <p:nvSpPr>
          <p:cNvPr id="578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7050788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4AB6-B47B-7047-B958-F2E5EC592C1E}" type="slidenum">
              <a:rPr lang="en-US" altLang="x-none"/>
              <a:pPr/>
              <a:t>21</a:t>
            </a:fld>
            <a:endParaRPr lang="en-US" altLang="x-none"/>
          </a:p>
        </p:txBody>
      </p:sp>
      <p:sp>
        <p:nvSpPr>
          <p:cNvPr id="579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9900374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51AC65-DA2B-2249-9992-3AE4622E6730}" type="slidenum">
              <a:rPr lang="en-US" altLang="x-none"/>
              <a:pPr/>
              <a:t>22</a:t>
            </a:fld>
            <a:endParaRPr lang="en-US" altLang="x-none"/>
          </a:p>
        </p:txBody>
      </p:sp>
      <p:sp>
        <p:nvSpPr>
          <p:cNvPr id="580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dirty="0" smtClean="0"/>
              <a:t>Correlates</a:t>
            </a:r>
            <a:r>
              <a:rPr lang="en-US" altLang="x-none" baseline="0" dirty="0" smtClean="0"/>
              <a:t> to low coupling and Expert</a:t>
            </a:r>
          </a:p>
          <a:p>
            <a:r>
              <a:rPr lang="en-US" altLang="x-none" baseline="0" dirty="0" smtClean="0"/>
              <a:t>Modularity: decomposed into set of cohesive and loosely coupled modules</a:t>
            </a:r>
          </a:p>
          <a:p>
            <a:r>
              <a:rPr lang="en-US" altLang="x-none" baseline="0" dirty="0" smtClean="0"/>
              <a:t>Benefits: clarity, ease of comprehension, maintenance and enhancements simplified, reuse </a:t>
            </a:r>
            <a:r>
              <a:rPr lang="en-US" altLang="x-none" baseline="0" smtClean="0"/>
              <a:t>is increased</a:t>
            </a: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5889025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C88013-0669-BC45-8D24-BBCD0ED56ED7}" type="slidenum">
              <a:rPr lang="en-US" altLang="x-none"/>
              <a:pPr/>
              <a:t>23</a:t>
            </a:fld>
            <a:endParaRPr lang="en-US" altLang="x-none"/>
          </a:p>
        </p:txBody>
      </p:sp>
      <p:sp>
        <p:nvSpPr>
          <p:cNvPr id="581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7899302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EA009B-174C-DB41-8115-699455A18160}" type="slidenum">
              <a:rPr lang="en-US" altLang="x-none"/>
              <a:pPr/>
              <a:t>24</a:t>
            </a:fld>
            <a:endParaRPr lang="en-US" altLang="x-none"/>
          </a:p>
        </p:txBody>
      </p:sp>
      <p:sp>
        <p:nvSpPr>
          <p:cNvPr id="582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5002377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1D5E15-2C17-B04B-AF86-69EB1D558E74}" type="slidenum">
              <a:rPr lang="en-US" altLang="x-none"/>
              <a:pPr/>
              <a:t>25</a:t>
            </a:fld>
            <a:endParaRPr lang="en-US" altLang="x-none"/>
          </a:p>
        </p:txBody>
      </p:sp>
      <p:sp>
        <p:nvSpPr>
          <p:cNvPr id="583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973754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975635-6985-BF4B-8E48-C7100DE4CEEC}" type="slidenum">
              <a:rPr lang="en-US" altLang="x-none"/>
              <a:pPr/>
              <a:t>26</a:t>
            </a:fld>
            <a:endParaRPr lang="en-US" altLang="x-none"/>
          </a:p>
        </p:txBody>
      </p:sp>
      <p:sp>
        <p:nvSpPr>
          <p:cNvPr id="584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5473775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first object after or beyond the UI layer should receive a message from the UI layer? Controller!</a:t>
            </a:r>
          </a:p>
          <a:p>
            <a:r>
              <a:rPr lang="en-US" baseline="0" dirty="0" smtClean="0"/>
              <a:t>Do you see the connections between the SSD, domain model, and UI layer?</a:t>
            </a:r>
          </a:p>
          <a:p>
            <a:r>
              <a:rPr lang="en-US" baseline="0" dirty="0" smtClean="0"/>
              <a:t>Controller connects application layer to UI layer</a:t>
            </a:r>
          </a:p>
          <a:p>
            <a:r>
              <a:rPr lang="en-US" baseline="0" dirty="0" smtClean="0"/>
              <a:t>Controller: first object beyond UI layer that is responsible for receiving or handling a system operation message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02E33-4BF8-BB4A-B27A-B3C20916F85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401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Which</a:t>
            </a:r>
            <a:r>
              <a:rPr lang="en-US" baseline="0" dirty="0" smtClean="0"/>
              <a:t> class should be controller?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02E33-4BF8-BB4A-B27A-B3C20916F85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391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Cohesion measures how</a:t>
            </a:r>
            <a:r>
              <a:rPr lang="en-US" baseline="0" dirty="0" smtClean="0"/>
              <a:t> functionally related operations of a </a:t>
            </a:r>
            <a:r>
              <a:rPr lang="en-US" baseline="0" dirty="0" err="1" smtClean="0"/>
              <a:t>sw</a:t>
            </a:r>
            <a:r>
              <a:rPr lang="en-US" baseline="0" dirty="0" smtClean="0"/>
              <a:t> element are and also measures how much work a </a:t>
            </a:r>
            <a:r>
              <a:rPr lang="en-US" baseline="0" dirty="0" err="1" smtClean="0"/>
              <a:t>sw</a:t>
            </a:r>
            <a:r>
              <a:rPr lang="en-US" baseline="0" dirty="0" smtClean="0"/>
              <a:t> element is doing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02E33-4BF8-BB4A-B27A-B3C20916F85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09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8CE453-5FF2-F544-B211-2056CD5064A0}" type="slidenum">
              <a:rPr lang="en-US" altLang="x-none"/>
              <a:pPr/>
              <a:t>3</a:t>
            </a:fld>
            <a:endParaRPr lang="en-US" altLang="x-none"/>
          </a:p>
        </p:txBody>
      </p:sp>
      <p:sp>
        <p:nvSpPr>
          <p:cNvPr id="560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dirty="0" smtClean="0"/>
              <a:t>Interaction diagrams: decide on responsibilities</a:t>
            </a:r>
          </a:p>
          <a:p>
            <a:r>
              <a:rPr lang="en-US" altLang="x-none" dirty="0" smtClean="0"/>
              <a:t>Domain</a:t>
            </a:r>
            <a:r>
              <a:rPr lang="en-US" altLang="x-none" baseline="0" dirty="0" smtClean="0"/>
              <a:t> mode helps with Low Representational Gap (LRG): how we think of the domain and a straightforward correspondence with </a:t>
            </a:r>
            <a:r>
              <a:rPr lang="en-US" altLang="x-none" baseline="0" dirty="0" err="1" smtClean="0"/>
              <a:t>sw</a:t>
            </a:r>
            <a:r>
              <a:rPr lang="en-US" altLang="x-none" baseline="0" dirty="0" smtClean="0"/>
              <a:t> objects.</a:t>
            </a:r>
          </a:p>
          <a:p>
            <a:r>
              <a:rPr lang="en-US" altLang="x-none" baseline="0" dirty="0" smtClean="0"/>
              <a:t>Who is responsible for creating a square in the monopoly game?</a:t>
            </a:r>
          </a:p>
          <a:p>
            <a:r>
              <a:rPr lang="en-US" altLang="x-none" baseline="0" dirty="0" smtClean="0"/>
              <a:t>Intuition</a:t>
            </a:r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89806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Command pattern, command processor pattern – telecommunication switch,</a:t>
            </a:r>
            <a:r>
              <a:rPr lang="en-US" baseline="0" dirty="0" smtClean="0"/>
              <a:t> control plane, data plane.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02E33-4BF8-BB4A-B27A-B3C20916F85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6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6B7ED3-6DF7-BE49-8695-BE6B0CA23B5B}" type="slidenum">
              <a:rPr lang="en-US" altLang="x-none"/>
              <a:pPr/>
              <a:t>4</a:t>
            </a:fld>
            <a:endParaRPr lang="en-US" altLang="x-none"/>
          </a:p>
        </p:txBody>
      </p:sp>
      <p:sp>
        <p:nvSpPr>
          <p:cNvPr id="561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x-none" sz="2200" dirty="0" smtClean="0"/>
              <a:t>For example, </a:t>
            </a:r>
            <a:r>
              <a:rPr lang="en-GB" altLang="x-none" sz="2200" i="1" dirty="0" smtClean="0"/>
              <a:t>“provide access to relational databases”</a:t>
            </a:r>
            <a:r>
              <a:rPr lang="en-GB" altLang="x-none" sz="2200" dirty="0" smtClean="0"/>
              <a:t> may involve dozens of classes and hundreds of methods, whereas </a:t>
            </a:r>
            <a:r>
              <a:rPr lang="en-GB" altLang="x-none" sz="2200" i="1" dirty="0" smtClean="0"/>
              <a:t>“create a Sale”</a:t>
            </a:r>
            <a:r>
              <a:rPr lang="en-GB" altLang="x-none" sz="2200" dirty="0" smtClean="0"/>
              <a:t> may involve only one or few methods.</a:t>
            </a:r>
          </a:p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84344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CD55D3-A6F6-3442-AAE9-1E474A19F751}" type="slidenum">
              <a:rPr lang="en-US" altLang="x-none"/>
              <a:pPr/>
              <a:t>5</a:t>
            </a:fld>
            <a:endParaRPr lang="en-US" altLang="x-none"/>
          </a:p>
        </p:txBody>
      </p:sp>
      <p:sp>
        <p:nvSpPr>
          <p:cNvPr id="563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x-none" sz="1200" dirty="0" smtClean="0"/>
              <a:t>Within the UML </a:t>
            </a:r>
            <a:r>
              <a:rPr lang="en-GB" altLang="x-none" sz="1200" dirty="0" err="1" smtClean="0"/>
              <a:t>artifacts</a:t>
            </a:r>
            <a:r>
              <a:rPr lang="en-GB" altLang="x-none" sz="1200" dirty="0" smtClean="0"/>
              <a:t>, a</a:t>
            </a:r>
            <a:r>
              <a:rPr lang="en-US" altLang="x-none" sz="1200" dirty="0" smtClean="0"/>
              <a:t> </a:t>
            </a:r>
            <a:r>
              <a:rPr lang="en-GB" altLang="x-none" sz="1200" dirty="0" smtClean="0"/>
              <a:t>common </a:t>
            </a:r>
            <a:r>
              <a:rPr lang="en-US" altLang="x-none" sz="1200" dirty="0" smtClean="0"/>
              <a:t>context where these responsibilities </a:t>
            </a:r>
            <a:r>
              <a:rPr lang="en-GB" altLang="x-none" sz="1200" dirty="0" smtClean="0"/>
              <a:t>(implemented as methods) </a:t>
            </a:r>
            <a:r>
              <a:rPr lang="en-US" altLang="x-none" sz="1200" dirty="0" smtClean="0"/>
              <a:t>are considered is during the</a:t>
            </a:r>
            <a:r>
              <a:rPr lang="en-GB" altLang="x-none" sz="1200" dirty="0" smtClean="0"/>
              <a:t> </a:t>
            </a:r>
            <a:r>
              <a:rPr lang="en-US" altLang="x-none" sz="1200" dirty="0" smtClean="0"/>
              <a:t>creation of interaction diagrams</a:t>
            </a:r>
            <a:r>
              <a:rPr lang="en-GB" altLang="x-none" sz="1200" dirty="0" smtClean="0"/>
              <a:t>.</a:t>
            </a:r>
            <a:endParaRPr lang="en-US" altLang="x-none" sz="1200" dirty="0" smtClean="0"/>
          </a:p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1701337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AD731A-D587-674C-A402-22017BAF9ADB}" type="slidenum">
              <a:rPr lang="en-US" altLang="x-none"/>
              <a:pPr/>
              <a:t>6</a:t>
            </a:fld>
            <a:endParaRPr lang="en-US" altLang="x-none"/>
          </a:p>
        </p:txBody>
      </p:sp>
      <p:sp>
        <p:nvSpPr>
          <p:cNvPr id="564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dirty="0" smtClean="0"/>
              <a:t>A well known problem-solution pair that can be</a:t>
            </a:r>
            <a:r>
              <a:rPr lang="en-US" altLang="x-none" baseline="0" dirty="0" smtClean="0"/>
              <a:t> applied in new concepts</a:t>
            </a:r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983084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EB9897-6648-1543-A19A-0A2488DFC1AB}" type="slidenum">
              <a:rPr lang="en-US" altLang="x-none"/>
              <a:pPr/>
              <a:t>7</a:t>
            </a:fld>
            <a:endParaRPr lang="en-US" altLang="x-none"/>
          </a:p>
        </p:txBody>
      </p:sp>
      <p:sp>
        <p:nvSpPr>
          <p:cNvPr id="565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830804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9A09BA-E4CF-C347-A290-97A79954BD7B}" type="slidenum">
              <a:rPr lang="en-US" altLang="x-none"/>
              <a:pPr/>
              <a:t>8</a:t>
            </a:fld>
            <a:endParaRPr lang="en-US" altLang="x-none"/>
          </a:p>
        </p:txBody>
      </p:sp>
      <p:sp>
        <p:nvSpPr>
          <p:cNvPr id="566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246152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2ABAF-7853-0E46-9F72-2E1AE976A394}" type="slidenum">
              <a:rPr lang="en-US" altLang="x-none"/>
              <a:pPr/>
              <a:t>9</a:t>
            </a:fld>
            <a:endParaRPr lang="en-US" altLang="x-none"/>
          </a:p>
        </p:txBody>
      </p:sp>
      <p:sp>
        <p:nvSpPr>
          <p:cNvPr id="567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647188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22A0-EB3F-9F43-9AF6-A6821D2E2479}" type="datetimeFigureOut">
              <a:rPr lang="en-US" smtClean="0"/>
              <a:t>10/8/17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0FDC-9A7B-854D-9E6D-B72C6E22A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7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22A0-EB3F-9F43-9AF6-A6821D2E2479}" type="datetimeFigureOut">
              <a:rPr lang="en-US" smtClean="0"/>
              <a:t>10/8/17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0FDC-9A7B-854D-9E6D-B72C6E22A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3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22A0-EB3F-9F43-9AF6-A6821D2E2479}" type="datetimeFigureOut">
              <a:rPr lang="en-US" smtClean="0"/>
              <a:t>10/8/17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0FDC-9A7B-854D-9E6D-B72C6E22A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9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310FF196-1ED8-EA45-828D-7EF01C00B3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806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70D84A10-EA03-5346-AA11-C417BD8C29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387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22A0-EB3F-9F43-9AF6-A6821D2E2479}" type="datetimeFigureOut">
              <a:rPr lang="en-US" smtClean="0"/>
              <a:t>10/8/17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0FDC-9A7B-854D-9E6D-B72C6E22A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71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22A0-EB3F-9F43-9AF6-A6821D2E2479}" type="datetimeFigureOut">
              <a:rPr lang="en-US" smtClean="0"/>
              <a:t>10/8/17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0FDC-9A7B-854D-9E6D-B72C6E22A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66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22A0-EB3F-9F43-9AF6-A6821D2E2479}" type="datetimeFigureOut">
              <a:rPr lang="en-US" smtClean="0"/>
              <a:t>10/8/17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0FDC-9A7B-854D-9E6D-B72C6E22A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15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22A0-EB3F-9F43-9AF6-A6821D2E2479}" type="datetimeFigureOut">
              <a:rPr lang="en-US" smtClean="0"/>
              <a:t>10/8/17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0FDC-9A7B-854D-9E6D-B72C6E22A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6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22A0-EB3F-9F43-9AF6-A6821D2E2479}" type="datetimeFigureOut">
              <a:rPr lang="en-US" smtClean="0"/>
              <a:t>10/8/17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0FDC-9A7B-854D-9E6D-B72C6E22A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52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22A0-EB3F-9F43-9AF6-A6821D2E2479}" type="datetimeFigureOut">
              <a:rPr lang="en-US" smtClean="0"/>
              <a:t>10/8/17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0FDC-9A7B-854D-9E6D-B72C6E22A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35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22A0-EB3F-9F43-9AF6-A6821D2E2479}" type="datetimeFigureOut">
              <a:rPr lang="en-US" smtClean="0"/>
              <a:t>10/8/17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0FDC-9A7B-854D-9E6D-B72C6E22A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4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22A0-EB3F-9F43-9AF6-A6821D2E2479}" type="datetimeFigureOut">
              <a:rPr lang="en-US" smtClean="0"/>
              <a:t>10/8/17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0FDC-9A7B-854D-9E6D-B72C6E22A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3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622A0-EB3F-9F43-9AF6-A6821D2E2479}" type="datetimeFigureOut">
              <a:rPr lang="en-US" smtClean="0"/>
              <a:t>10/8/17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30FDC-9A7B-854D-9E6D-B72C6E22A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9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077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fld id="{9696BBBB-0626-A843-81EF-82CDEB7536AF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1" y="1709739"/>
            <a:ext cx="7623175" cy="1366837"/>
          </a:xfrm>
        </p:spPr>
        <p:txBody>
          <a:bodyPr>
            <a:normAutofit fontScale="90000"/>
          </a:bodyPr>
          <a:lstStyle/>
          <a:p>
            <a:r>
              <a:rPr lang="en-GB" altLang="x-none"/>
              <a:t>GRASP</a:t>
            </a:r>
            <a:r>
              <a:rPr lang="en-GB" altLang="x-none" baseline="30000"/>
              <a:t>*</a:t>
            </a:r>
            <a:r>
              <a:rPr lang="en-GB" altLang="x-none"/>
              <a:t>: Designing Objects with Responsibilities</a:t>
            </a:r>
            <a:endParaRPr lang="en-US" altLang="x-none"/>
          </a:p>
        </p:txBody>
      </p:sp>
      <p:sp>
        <p:nvSpPr>
          <p:cNvPr id="220163" name="Text Box 3"/>
          <p:cNvSpPr txBox="1">
            <a:spLocks noChangeArrowheads="1"/>
          </p:cNvSpPr>
          <p:nvPr/>
        </p:nvSpPr>
        <p:spPr bwMode="auto">
          <a:xfrm>
            <a:off x="3498575" y="4259997"/>
            <a:ext cx="593842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x-none" sz="2000" dirty="0" smtClean="0"/>
              <a:t>* </a:t>
            </a:r>
            <a:r>
              <a:rPr lang="en-US" altLang="x-none" sz="2000" dirty="0" smtClean="0"/>
              <a:t>General </a:t>
            </a:r>
            <a:r>
              <a:rPr lang="en-US" altLang="x-none" sz="2000" dirty="0"/>
              <a:t>Responsibility Assignment Software </a:t>
            </a:r>
            <a:r>
              <a:rPr lang="en-US" altLang="x-none" sz="2000" dirty="0" smtClean="0"/>
              <a:t>Patterns</a:t>
            </a:r>
          </a:p>
          <a:p>
            <a:pPr>
              <a:spcBef>
                <a:spcPct val="50000"/>
              </a:spcBef>
            </a:pPr>
            <a:r>
              <a:rPr lang="en-US" altLang="x-none" sz="2000" dirty="0" smtClean="0"/>
              <a:t>Ch. 17</a:t>
            </a:r>
            <a:endParaRPr lang="en-US" altLang="x-none" sz="2000" dirty="0"/>
          </a:p>
        </p:txBody>
      </p:sp>
    </p:spTree>
    <p:extLst>
      <p:ext uri="{BB962C8B-B14F-4D97-AF65-F5344CB8AC3E}">
        <p14:creationId xmlns:p14="http://schemas.microsoft.com/office/powerpoint/2010/main" val="38589321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C135B-80B9-4948-AC5F-FACE4B5F41EA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x-none"/>
              <a:t>Information Expert (or Expert)</a:t>
            </a:r>
            <a:endParaRPr lang="en-US" altLang="x-none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75376" y="1600201"/>
            <a:ext cx="4035425" cy="4530725"/>
          </a:xfrm>
        </p:spPr>
        <p:txBody>
          <a:bodyPr/>
          <a:lstStyle/>
          <a:p>
            <a:r>
              <a:rPr lang="en-GB" altLang="x-none" sz="2600"/>
              <a:t>This is a partial interaction diagram.</a:t>
            </a:r>
          </a:p>
        </p:txBody>
      </p:sp>
      <p:sp>
        <p:nvSpPr>
          <p:cNvPr id="231428" name="Line 4"/>
          <p:cNvSpPr>
            <a:spLocks noChangeShapeType="1"/>
          </p:cNvSpPr>
          <p:nvPr/>
        </p:nvSpPr>
        <p:spPr bwMode="auto">
          <a:xfrm>
            <a:off x="3068638" y="20605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1431" name="Text Box 7"/>
          <p:cNvSpPr txBox="1">
            <a:spLocks noChangeArrowheads="1"/>
          </p:cNvSpPr>
          <p:nvPr/>
        </p:nvSpPr>
        <p:spPr bwMode="auto">
          <a:xfrm>
            <a:off x="3641725" y="2017713"/>
            <a:ext cx="1436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x-none"/>
              <a:t>t := getTotal()</a:t>
            </a:r>
            <a:endParaRPr lang="en-US" altLang="x-none"/>
          </a:p>
        </p:txBody>
      </p:sp>
      <p:sp>
        <p:nvSpPr>
          <p:cNvPr id="231432" name="Line 8"/>
          <p:cNvSpPr>
            <a:spLocks noChangeShapeType="1"/>
          </p:cNvSpPr>
          <p:nvPr/>
        </p:nvSpPr>
        <p:spPr bwMode="auto">
          <a:xfrm>
            <a:off x="3276600" y="1981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1433" name="Rectangle 9"/>
          <p:cNvSpPr>
            <a:spLocks noChangeArrowheads="1"/>
          </p:cNvSpPr>
          <p:nvPr/>
        </p:nvSpPr>
        <p:spPr bwMode="auto">
          <a:xfrm>
            <a:off x="2320925" y="2519364"/>
            <a:ext cx="1638300" cy="604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34" name="Text Box 10"/>
          <p:cNvSpPr txBox="1">
            <a:spLocks noChangeArrowheads="1"/>
          </p:cNvSpPr>
          <p:nvPr/>
        </p:nvSpPr>
        <p:spPr bwMode="auto">
          <a:xfrm>
            <a:off x="2787650" y="2627313"/>
            <a:ext cx="6319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x-none"/>
              <a:t>:</a:t>
            </a:r>
            <a:r>
              <a:rPr lang="en-GB" altLang="x-none" u="sng"/>
              <a:t>Sale</a:t>
            </a:r>
            <a:endParaRPr lang="en-US" altLang="x-none" u="sng"/>
          </a:p>
        </p:txBody>
      </p:sp>
    </p:spTree>
    <p:extLst>
      <p:ext uri="{BB962C8B-B14F-4D97-AF65-F5344CB8AC3E}">
        <p14:creationId xmlns:p14="http://schemas.microsoft.com/office/powerpoint/2010/main" val="28853141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72D8-B615-5742-A3F0-56DC2F1247C1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x-none"/>
              <a:t>Information Expert (or Expert)</a:t>
            </a:r>
            <a:endParaRPr lang="en-US" altLang="x-none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75376" y="1600201"/>
            <a:ext cx="4035425" cy="4530725"/>
          </a:xfrm>
        </p:spPr>
        <p:txBody>
          <a:bodyPr/>
          <a:lstStyle/>
          <a:p>
            <a:r>
              <a:rPr lang="en-GB" altLang="x-none" sz="2200"/>
              <a:t>What information is needed to determine the line item subtotal?</a:t>
            </a:r>
          </a:p>
          <a:p>
            <a:pPr lvl="1"/>
            <a:r>
              <a:rPr lang="en-GB" altLang="x-none" sz="2000"/>
              <a:t>quantity and price.</a:t>
            </a:r>
          </a:p>
          <a:p>
            <a:r>
              <a:rPr lang="en-GB" altLang="x-none" sz="2200"/>
              <a:t>SalesLineItem should determine the subtotal.</a:t>
            </a:r>
          </a:p>
          <a:p>
            <a:r>
              <a:rPr lang="en-GB" altLang="x-none" sz="2200"/>
              <a:t>This means that Sale needs to send getSubtotal() messages to each of the SalesLineItems and sum the results.</a:t>
            </a:r>
            <a:endParaRPr lang="en-US" altLang="x-none" sz="2200"/>
          </a:p>
        </p:txBody>
      </p:sp>
      <p:sp>
        <p:nvSpPr>
          <p:cNvPr id="232452" name="Line 4"/>
          <p:cNvSpPr>
            <a:spLocks noChangeShapeType="1"/>
          </p:cNvSpPr>
          <p:nvPr/>
        </p:nvSpPr>
        <p:spPr bwMode="auto">
          <a:xfrm>
            <a:off x="3068638" y="20605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2453" name="Rectangle 5"/>
          <p:cNvSpPr>
            <a:spLocks noChangeArrowheads="1"/>
          </p:cNvSpPr>
          <p:nvPr/>
        </p:nvSpPr>
        <p:spPr bwMode="auto">
          <a:xfrm>
            <a:off x="2320925" y="2519364"/>
            <a:ext cx="1638300" cy="604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54" name="Rectangle 6"/>
          <p:cNvSpPr>
            <a:spLocks noChangeArrowheads="1"/>
          </p:cNvSpPr>
          <p:nvPr/>
        </p:nvSpPr>
        <p:spPr bwMode="auto">
          <a:xfrm>
            <a:off x="2373313" y="4017964"/>
            <a:ext cx="1636712" cy="604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55" name="Line 7"/>
          <p:cNvSpPr>
            <a:spLocks noChangeShapeType="1"/>
          </p:cNvSpPr>
          <p:nvPr/>
        </p:nvSpPr>
        <p:spPr bwMode="auto">
          <a:xfrm>
            <a:off x="3276600" y="3354388"/>
            <a:ext cx="0" cy="30321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2456" name="Rectangle 8"/>
          <p:cNvSpPr>
            <a:spLocks noChangeArrowheads="1"/>
          </p:cNvSpPr>
          <p:nvPr/>
        </p:nvSpPr>
        <p:spPr bwMode="auto">
          <a:xfrm>
            <a:off x="2286000" y="4119564"/>
            <a:ext cx="1638300" cy="604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GB" altLang="x-none"/>
              <a:t>:</a:t>
            </a:r>
            <a:r>
              <a:rPr lang="en-GB" altLang="x-none" u="sng"/>
              <a:t>SalesLineItem</a:t>
            </a:r>
            <a:endParaRPr lang="en-US" altLang="x-none" u="sng"/>
          </a:p>
        </p:txBody>
      </p:sp>
      <p:sp>
        <p:nvSpPr>
          <p:cNvPr id="232457" name="Text Box 9"/>
          <p:cNvSpPr txBox="1">
            <a:spLocks noChangeArrowheads="1"/>
          </p:cNvSpPr>
          <p:nvPr/>
        </p:nvSpPr>
        <p:spPr bwMode="auto">
          <a:xfrm>
            <a:off x="2787650" y="2627313"/>
            <a:ext cx="6319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x-none"/>
              <a:t>:</a:t>
            </a:r>
            <a:r>
              <a:rPr lang="en-GB" altLang="x-none" u="sng"/>
              <a:t>Sale</a:t>
            </a:r>
            <a:endParaRPr lang="en-US" altLang="x-none" u="sng"/>
          </a:p>
        </p:txBody>
      </p:sp>
      <p:sp>
        <p:nvSpPr>
          <p:cNvPr id="232458" name="Line 10"/>
          <p:cNvSpPr>
            <a:spLocks noChangeShapeType="1"/>
          </p:cNvSpPr>
          <p:nvPr/>
        </p:nvSpPr>
        <p:spPr bwMode="auto">
          <a:xfrm>
            <a:off x="3124200" y="3124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2459" name="Text Box 11"/>
          <p:cNvSpPr txBox="1">
            <a:spLocks noChangeArrowheads="1"/>
          </p:cNvSpPr>
          <p:nvPr/>
        </p:nvSpPr>
        <p:spPr bwMode="auto">
          <a:xfrm>
            <a:off x="3641725" y="3465513"/>
            <a:ext cx="22556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x-none"/>
              <a:t>1 *: st := getSubtotal()</a:t>
            </a:r>
            <a:endParaRPr lang="en-US" altLang="x-none"/>
          </a:p>
        </p:txBody>
      </p:sp>
      <p:sp>
        <p:nvSpPr>
          <p:cNvPr id="232460" name="Text Box 12"/>
          <p:cNvSpPr txBox="1">
            <a:spLocks noChangeArrowheads="1"/>
          </p:cNvSpPr>
          <p:nvPr/>
        </p:nvSpPr>
        <p:spPr bwMode="auto">
          <a:xfrm>
            <a:off x="3641725" y="2017713"/>
            <a:ext cx="1436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x-none"/>
              <a:t>t := getTotal()</a:t>
            </a:r>
            <a:endParaRPr lang="en-US" altLang="x-none"/>
          </a:p>
        </p:txBody>
      </p:sp>
      <p:sp>
        <p:nvSpPr>
          <p:cNvPr id="232461" name="Line 13"/>
          <p:cNvSpPr>
            <a:spLocks noChangeShapeType="1"/>
          </p:cNvSpPr>
          <p:nvPr/>
        </p:nvSpPr>
        <p:spPr bwMode="auto">
          <a:xfrm>
            <a:off x="3276600" y="1981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83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E692-342C-3543-B31E-EA8897C7A434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x-none"/>
              <a:t>Information Expert (or Expert)</a:t>
            </a:r>
            <a:endParaRPr lang="en-US" altLang="x-none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75376" y="1600201"/>
            <a:ext cx="4035425" cy="4530725"/>
          </a:xfrm>
        </p:spPr>
        <p:txBody>
          <a:bodyPr/>
          <a:lstStyle/>
          <a:p>
            <a:r>
              <a:rPr lang="en-GB" altLang="x-none" sz="2600"/>
              <a:t>To fulfil the responsibility of knowing and answering its subtotal, a SalesLineItem needs to know the product price.</a:t>
            </a:r>
          </a:p>
          <a:p>
            <a:r>
              <a:rPr lang="en-GB" altLang="x-none" sz="2600"/>
              <a:t>The </a:t>
            </a:r>
            <a:r>
              <a:rPr lang="en-GB" altLang="x-none" sz="2400"/>
              <a:t>ProductSpecification</a:t>
            </a:r>
            <a:r>
              <a:rPr lang="en-GB" altLang="x-none" sz="2600"/>
              <a:t> is the information expert on answering its price.</a:t>
            </a:r>
            <a:endParaRPr lang="en-US" altLang="x-none" sz="2600"/>
          </a:p>
        </p:txBody>
      </p:sp>
      <p:sp>
        <p:nvSpPr>
          <p:cNvPr id="233476" name="Line 4"/>
          <p:cNvSpPr>
            <a:spLocks noChangeShapeType="1"/>
          </p:cNvSpPr>
          <p:nvPr/>
        </p:nvSpPr>
        <p:spPr bwMode="auto">
          <a:xfrm>
            <a:off x="3068638" y="20605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3477" name="Rectangle 5"/>
          <p:cNvSpPr>
            <a:spLocks noChangeArrowheads="1"/>
          </p:cNvSpPr>
          <p:nvPr/>
        </p:nvSpPr>
        <p:spPr bwMode="auto">
          <a:xfrm>
            <a:off x="2320925" y="2519364"/>
            <a:ext cx="1638300" cy="604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478" name="Line 6"/>
          <p:cNvSpPr>
            <a:spLocks noChangeShapeType="1"/>
          </p:cNvSpPr>
          <p:nvPr/>
        </p:nvSpPr>
        <p:spPr bwMode="auto">
          <a:xfrm>
            <a:off x="3276600" y="1981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3479" name="Rectangle 7"/>
          <p:cNvSpPr>
            <a:spLocks noChangeArrowheads="1"/>
          </p:cNvSpPr>
          <p:nvPr/>
        </p:nvSpPr>
        <p:spPr bwMode="auto">
          <a:xfrm>
            <a:off x="2373313" y="4017964"/>
            <a:ext cx="1636712" cy="604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480" name="Line 8"/>
          <p:cNvSpPr>
            <a:spLocks noChangeShapeType="1"/>
          </p:cNvSpPr>
          <p:nvPr/>
        </p:nvSpPr>
        <p:spPr bwMode="auto">
          <a:xfrm>
            <a:off x="3276600" y="3354388"/>
            <a:ext cx="0" cy="30321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3481" name="Rectangle 9"/>
          <p:cNvSpPr>
            <a:spLocks noChangeArrowheads="1"/>
          </p:cNvSpPr>
          <p:nvPr/>
        </p:nvSpPr>
        <p:spPr bwMode="auto">
          <a:xfrm>
            <a:off x="2286000" y="4119564"/>
            <a:ext cx="1638300" cy="604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GB" altLang="x-none"/>
              <a:t>:</a:t>
            </a:r>
            <a:r>
              <a:rPr lang="en-GB" altLang="x-none" u="sng"/>
              <a:t>SalesLineItem</a:t>
            </a:r>
            <a:endParaRPr lang="en-US" altLang="x-none" u="sng"/>
          </a:p>
        </p:txBody>
      </p:sp>
      <p:sp>
        <p:nvSpPr>
          <p:cNvPr id="233482" name="Text Box 10"/>
          <p:cNvSpPr txBox="1">
            <a:spLocks noChangeArrowheads="1"/>
          </p:cNvSpPr>
          <p:nvPr/>
        </p:nvSpPr>
        <p:spPr bwMode="auto">
          <a:xfrm>
            <a:off x="2787650" y="2627313"/>
            <a:ext cx="6319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x-none"/>
              <a:t>:</a:t>
            </a:r>
            <a:r>
              <a:rPr lang="en-GB" altLang="x-none" u="sng"/>
              <a:t>Sale</a:t>
            </a:r>
            <a:endParaRPr lang="en-US" altLang="x-none" u="sng"/>
          </a:p>
        </p:txBody>
      </p:sp>
      <p:sp>
        <p:nvSpPr>
          <p:cNvPr id="233483" name="Line 11"/>
          <p:cNvSpPr>
            <a:spLocks noChangeShapeType="1"/>
          </p:cNvSpPr>
          <p:nvPr/>
        </p:nvSpPr>
        <p:spPr bwMode="auto">
          <a:xfrm>
            <a:off x="3124200" y="3124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3484" name="Text Box 12"/>
          <p:cNvSpPr txBox="1">
            <a:spLocks noChangeArrowheads="1"/>
          </p:cNvSpPr>
          <p:nvPr/>
        </p:nvSpPr>
        <p:spPr bwMode="auto">
          <a:xfrm>
            <a:off x="3641725" y="3465513"/>
            <a:ext cx="22556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x-none"/>
              <a:t>1 *: st := getSubtotal()</a:t>
            </a:r>
            <a:endParaRPr lang="en-US" altLang="x-none"/>
          </a:p>
        </p:txBody>
      </p:sp>
      <p:sp>
        <p:nvSpPr>
          <p:cNvPr id="233485" name="Text Box 13"/>
          <p:cNvSpPr txBox="1">
            <a:spLocks noChangeArrowheads="1"/>
          </p:cNvSpPr>
          <p:nvPr/>
        </p:nvSpPr>
        <p:spPr bwMode="auto">
          <a:xfrm>
            <a:off x="3641725" y="2017713"/>
            <a:ext cx="1436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x-none"/>
              <a:t>t := getTotal()</a:t>
            </a:r>
            <a:endParaRPr lang="en-US" altLang="x-none"/>
          </a:p>
        </p:txBody>
      </p:sp>
      <p:sp>
        <p:nvSpPr>
          <p:cNvPr id="233486" name="Text Box 14"/>
          <p:cNvSpPr txBox="1">
            <a:spLocks noChangeArrowheads="1"/>
          </p:cNvSpPr>
          <p:nvPr/>
        </p:nvSpPr>
        <p:spPr bwMode="auto">
          <a:xfrm>
            <a:off x="2071688" y="5395913"/>
            <a:ext cx="21775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u="sng"/>
              <a:t>:ProductSpecification</a:t>
            </a:r>
          </a:p>
        </p:txBody>
      </p:sp>
      <p:sp>
        <p:nvSpPr>
          <p:cNvPr id="233487" name="Rectangle 15"/>
          <p:cNvSpPr>
            <a:spLocks noChangeArrowheads="1"/>
          </p:cNvSpPr>
          <p:nvPr/>
        </p:nvSpPr>
        <p:spPr bwMode="auto">
          <a:xfrm>
            <a:off x="1995488" y="5311775"/>
            <a:ext cx="2424112" cy="604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488" name="Text Box 16"/>
          <p:cNvSpPr txBox="1">
            <a:spLocks noChangeArrowheads="1"/>
          </p:cNvSpPr>
          <p:nvPr/>
        </p:nvSpPr>
        <p:spPr bwMode="auto">
          <a:xfrm>
            <a:off x="3733800" y="4875213"/>
            <a:ext cx="19016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x-none"/>
              <a:t>1</a:t>
            </a:r>
            <a:r>
              <a:rPr lang="en-US" altLang="x-none"/>
              <a:t>.1: p := </a:t>
            </a:r>
            <a:r>
              <a:rPr lang="en-GB" altLang="x-none"/>
              <a:t>getP</a:t>
            </a:r>
            <a:r>
              <a:rPr lang="en-US" altLang="x-none"/>
              <a:t>rice()</a:t>
            </a:r>
          </a:p>
        </p:txBody>
      </p:sp>
      <p:sp>
        <p:nvSpPr>
          <p:cNvPr id="233489" name="Line 17"/>
          <p:cNvSpPr>
            <a:spLocks noChangeShapeType="1"/>
          </p:cNvSpPr>
          <p:nvPr/>
        </p:nvSpPr>
        <p:spPr bwMode="auto">
          <a:xfrm>
            <a:off x="3276600" y="4879976"/>
            <a:ext cx="0" cy="3016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3490" name="Line 18"/>
          <p:cNvSpPr>
            <a:spLocks noChangeShapeType="1"/>
          </p:cNvSpPr>
          <p:nvPr/>
        </p:nvSpPr>
        <p:spPr bwMode="auto">
          <a:xfrm>
            <a:off x="3138489" y="4724400"/>
            <a:ext cx="7937" cy="60483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317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6BF5-03AB-9849-857B-6486A3503118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x-none"/>
              <a:t>Information Expert (or Expert)</a:t>
            </a:r>
            <a:endParaRPr lang="en-US" altLang="x-none"/>
          </a:p>
        </p:txBody>
      </p:sp>
      <p:sp>
        <p:nvSpPr>
          <p:cNvPr id="234515" name="Rectangle 1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x-none" sz="2200" dirty="0"/>
              <a:t>To fulfil the responsibility of knowing and answering the sale’s total, three responsibilities were assigned to three design classes</a:t>
            </a:r>
          </a:p>
          <a:p>
            <a:pPr>
              <a:lnSpc>
                <a:spcPct val="90000"/>
              </a:lnSpc>
            </a:pPr>
            <a:r>
              <a:rPr lang="en-GB" altLang="x-none" sz="2200" dirty="0"/>
              <a:t>The </a:t>
            </a:r>
            <a:r>
              <a:rPr lang="en-US" altLang="x-none" sz="2200" dirty="0"/>
              <a:t>fulfillment</a:t>
            </a:r>
            <a:r>
              <a:rPr lang="en-GB" altLang="x-none" sz="2200" dirty="0"/>
              <a:t> of a responsibility often requires information that is spread across different classes of objects. This implies that there are many “partial experts” who will  collaborate in the task.</a:t>
            </a:r>
            <a:endParaRPr lang="en-US" altLang="x-none" sz="2200" dirty="0"/>
          </a:p>
          <a:p>
            <a:pPr>
              <a:lnSpc>
                <a:spcPct val="90000"/>
              </a:lnSpc>
            </a:pPr>
            <a:endParaRPr lang="en-US" altLang="x-none" sz="2200" dirty="0"/>
          </a:p>
        </p:txBody>
      </p:sp>
      <p:sp>
        <p:nvSpPr>
          <p:cNvPr id="234499" name="Rectangle 3"/>
          <p:cNvSpPr>
            <a:spLocks noChangeArrowheads="1"/>
          </p:cNvSpPr>
          <p:nvPr/>
        </p:nvSpPr>
        <p:spPr bwMode="auto">
          <a:xfrm>
            <a:off x="9523413" y="1690688"/>
            <a:ext cx="11112" cy="111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9523413" y="1690688"/>
            <a:ext cx="11112" cy="111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4501" name="Rectangle 5"/>
          <p:cNvSpPr>
            <a:spLocks noChangeArrowheads="1"/>
          </p:cNvSpPr>
          <p:nvPr/>
        </p:nvSpPr>
        <p:spPr bwMode="auto">
          <a:xfrm>
            <a:off x="9523413" y="2108201"/>
            <a:ext cx="11112" cy="111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4502" name="Rectangle 6"/>
          <p:cNvSpPr>
            <a:spLocks noChangeArrowheads="1"/>
          </p:cNvSpPr>
          <p:nvPr/>
        </p:nvSpPr>
        <p:spPr bwMode="auto">
          <a:xfrm>
            <a:off x="9523413" y="2520951"/>
            <a:ext cx="11112" cy="111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4503" name="Rectangle 7"/>
          <p:cNvSpPr>
            <a:spLocks noChangeArrowheads="1"/>
          </p:cNvSpPr>
          <p:nvPr/>
        </p:nvSpPr>
        <p:spPr bwMode="auto">
          <a:xfrm>
            <a:off x="9523413" y="2932113"/>
            <a:ext cx="11112" cy="111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4507" name="Rectangle 11"/>
          <p:cNvSpPr>
            <a:spLocks noChangeArrowheads="1"/>
          </p:cNvSpPr>
          <p:nvPr/>
        </p:nvSpPr>
        <p:spPr bwMode="auto">
          <a:xfrm>
            <a:off x="9523413" y="3348038"/>
            <a:ext cx="11112" cy="111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4508" name="Rectangle 12"/>
          <p:cNvSpPr>
            <a:spLocks noChangeArrowheads="1"/>
          </p:cNvSpPr>
          <p:nvPr/>
        </p:nvSpPr>
        <p:spPr bwMode="auto">
          <a:xfrm>
            <a:off x="9523413" y="3348038"/>
            <a:ext cx="11112" cy="111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4504" name="Rectangle 8"/>
          <p:cNvSpPr>
            <a:spLocks noChangeArrowheads="1"/>
          </p:cNvSpPr>
          <p:nvPr/>
        </p:nvSpPr>
        <p:spPr bwMode="auto">
          <a:xfrm>
            <a:off x="-195263" y="3178176"/>
            <a:ext cx="7938" cy="111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4505" name="Rectangle 9"/>
          <p:cNvSpPr>
            <a:spLocks noChangeArrowheads="1"/>
          </p:cNvSpPr>
          <p:nvPr/>
        </p:nvSpPr>
        <p:spPr bwMode="auto">
          <a:xfrm>
            <a:off x="-195263" y="3178176"/>
            <a:ext cx="7938" cy="111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4506" name="Rectangle 10"/>
          <p:cNvSpPr>
            <a:spLocks noChangeArrowheads="1"/>
          </p:cNvSpPr>
          <p:nvPr/>
        </p:nvSpPr>
        <p:spPr bwMode="auto">
          <a:xfrm>
            <a:off x="3700464" y="2649538"/>
            <a:ext cx="9525" cy="111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4511" name="Text Box 15"/>
          <p:cNvSpPr txBox="1">
            <a:spLocks noChangeArrowheads="1"/>
          </p:cNvSpPr>
          <p:nvPr/>
        </p:nvSpPr>
        <p:spPr bwMode="auto">
          <a:xfrm>
            <a:off x="1558925" y="2133601"/>
            <a:ext cx="4589398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x-none" b="1"/>
              <a:t>Class		           Responsibility</a:t>
            </a:r>
          </a:p>
          <a:p>
            <a:pPr>
              <a:spcBef>
                <a:spcPct val="50000"/>
              </a:spcBef>
            </a:pPr>
            <a:r>
              <a:rPr lang="en-GB" altLang="x-none"/>
              <a:t>Sale		           Knows Sale total</a:t>
            </a:r>
          </a:p>
          <a:p>
            <a:pPr>
              <a:spcBef>
                <a:spcPct val="50000"/>
              </a:spcBef>
            </a:pPr>
            <a:r>
              <a:rPr lang="en-GB" altLang="x-none"/>
              <a:t>SalesLineItem	           Knows line item total</a:t>
            </a:r>
          </a:p>
          <a:p>
            <a:pPr>
              <a:spcBef>
                <a:spcPct val="50000"/>
              </a:spcBef>
            </a:pPr>
            <a:r>
              <a:rPr lang="en-GB" altLang="x-none"/>
              <a:t>ProductSpecification       Knows product price</a:t>
            </a:r>
            <a:endParaRPr lang="en-US" altLang="x-none"/>
          </a:p>
        </p:txBody>
      </p:sp>
      <p:sp>
        <p:nvSpPr>
          <p:cNvPr id="234512" name="Rectangle 16"/>
          <p:cNvSpPr>
            <a:spLocks noChangeArrowheads="1"/>
          </p:cNvSpPr>
          <p:nvPr/>
        </p:nvSpPr>
        <p:spPr bwMode="auto">
          <a:xfrm>
            <a:off x="1584326" y="2826822"/>
            <a:ext cx="4727575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4517" name="Line 21"/>
          <p:cNvSpPr>
            <a:spLocks noChangeShapeType="1"/>
          </p:cNvSpPr>
          <p:nvPr/>
        </p:nvSpPr>
        <p:spPr bwMode="auto">
          <a:xfrm>
            <a:off x="1595438" y="2540000"/>
            <a:ext cx="4716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1991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58B9-5882-5B45-BCD7-A26041DA4DB6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x-none"/>
              <a:t>Creator</a:t>
            </a:r>
            <a:endParaRPr lang="en-US" altLang="x-none"/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altLang="x-none" sz="2600"/>
              <a:t>Problem: Who should be responsible for creating a new instance of</a:t>
            </a:r>
            <a:r>
              <a:rPr lang="en-GB" altLang="x-none" sz="2600"/>
              <a:t> </a:t>
            </a:r>
            <a:r>
              <a:rPr lang="en-US" altLang="x-none" sz="2600"/>
              <a:t>some class?</a:t>
            </a:r>
          </a:p>
          <a:p>
            <a:pPr marL="533400" indent="-533400"/>
            <a:r>
              <a:rPr lang="en-US" altLang="x-none" sz="2600"/>
              <a:t>Solution: Assign class B the responsibility to create an instance of</a:t>
            </a:r>
            <a:r>
              <a:rPr lang="en-GB" altLang="x-none" sz="2600"/>
              <a:t> </a:t>
            </a:r>
            <a:r>
              <a:rPr lang="en-US" altLang="x-none" sz="2600"/>
              <a:t>class A if one </a:t>
            </a:r>
            <a:r>
              <a:rPr lang="en-GB" altLang="x-none" sz="2600"/>
              <a:t>or more </a:t>
            </a:r>
            <a:r>
              <a:rPr lang="en-US" altLang="x-none" sz="2600"/>
              <a:t>of the following is true:</a:t>
            </a:r>
            <a:endParaRPr lang="en-GB" altLang="x-none" sz="2600"/>
          </a:p>
          <a:p>
            <a:pPr marL="914400" lvl="1" indent="-569913">
              <a:buFontTx/>
              <a:buAutoNum type="arabicPeriod"/>
            </a:pPr>
            <a:r>
              <a:rPr lang="en-US" altLang="x-none" sz="2200"/>
              <a:t>B </a:t>
            </a:r>
            <a:r>
              <a:rPr lang="en-US" altLang="x-none" sz="2200" i="1"/>
              <a:t>aggregates</a:t>
            </a:r>
            <a:r>
              <a:rPr lang="en-US" altLang="x-none" sz="2200"/>
              <a:t> A objects.</a:t>
            </a:r>
          </a:p>
          <a:p>
            <a:pPr marL="914400" lvl="1" indent="-569913">
              <a:buFontTx/>
              <a:buAutoNum type="arabicPeriod"/>
            </a:pPr>
            <a:r>
              <a:rPr lang="en-US" altLang="x-none" sz="2200"/>
              <a:t>B </a:t>
            </a:r>
            <a:r>
              <a:rPr lang="en-US" altLang="x-none" sz="2200" i="1"/>
              <a:t>contains</a:t>
            </a:r>
            <a:r>
              <a:rPr lang="en-US" altLang="x-none" sz="2200"/>
              <a:t> A objects.</a:t>
            </a:r>
          </a:p>
          <a:p>
            <a:pPr marL="914400" lvl="1" indent="-569913">
              <a:buFontTx/>
              <a:buAutoNum type="arabicPeriod"/>
            </a:pPr>
            <a:r>
              <a:rPr lang="en-US" altLang="x-none" sz="2200"/>
              <a:t>B </a:t>
            </a:r>
            <a:r>
              <a:rPr lang="en-US" altLang="x-none" sz="2200" i="1"/>
              <a:t>records</a:t>
            </a:r>
            <a:r>
              <a:rPr lang="en-US" altLang="x-none" sz="2200"/>
              <a:t> instances of A objects.</a:t>
            </a:r>
          </a:p>
          <a:p>
            <a:pPr marL="914400" lvl="1" indent="-569913">
              <a:buFontTx/>
              <a:buAutoNum type="arabicPeriod"/>
            </a:pPr>
            <a:r>
              <a:rPr lang="en-US" altLang="x-none" sz="2200"/>
              <a:t>B </a:t>
            </a:r>
            <a:r>
              <a:rPr lang="en-US" altLang="x-none" sz="2200" i="1"/>
              <a:t>has the initializing data</a:t>
            </a:r>
            <a:r>
              <a:rPr lang="en-US" altLang="x-none" sz="2200"/>
              <a:t> that will be passed to A when it is created (thus B is an Expert with respect to creating A).</a:t>
            </a:r>
          </a:p>
          <a:p>
            <a:pPr marL="533400" indent="-533400"/>
            <a:endParaRPr lang="en-US" altLang="x-none" sz="2600"/>
          </a:p>
        </p:txBody>
      </p:sp>
    </p:spTree>
    <p:extLst>
      <p:ext uri="{BB962C8B-B14F-4D97-AF65-F5344CB8AC3E}">
        <p14:creationId xmlns:p14="http://schemas.microsoft.com/office/powerpoint/2010/main" val="107622337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EEE-F4E2-1D41-BEA5-B6EBD184862A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x-none"/>
              <a:t>Creator</a:t>
            </a:r>
            <a:endParaRPr lang="en-US" altLang="x-none"/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75376" y="1600201"/>
            <a:ext cx="4035425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x-none" sz="2600"/>
              <a:t>In the POS application, who should be responsible for creating a SalesLineItem instance?</a:t>
            </a:r>
          </a:p>
          <a:p>
            <a:pPr>
              <a:lnSpc>
                <a:spcPct val="90000"/>
              </a:lnSpc>
            </a:pPr>
            <a:r>
              <a:rPr lang="en-GB" altLang="x-none" sz="2600"/>
              <a:t>Since a Sale contains many SalesLineItem objects, the Creator pattern suggests that Sale is a good candidate.</a:t>
            </a:r>
            <a:endParaRPr lang="en-US" altLang="x-none" sz="2600"/>
          </a:p>
        </p:txBody>
      </p:sp>
      <p:sp>
        <p:nvSpPr>
          <p:cNvPr id="236568" name="Rectangle 24"/>
          <p:cNvSpPr>
            <a:spLocks noChangeArrowheads="1"/>
          </p:cNvSpPr>
          <p:nvPr/>
        </p:nvSpPr>
        <p:spPr bwMode="auto">
          <a:xfrm>
            <a:off x="1568450" y="1905001"/>
            <a:ext cx="1358900" cy="904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69" name="Text Box 25"/>
          <p:cNvSpPr txBox="1">
            <a:spLocks noChangeArrowheads="1"/>
          </p:cNvSpPr>
          <p:nvPr/>
        </p:nvSpPr>
        <p:spPr bwMode="auto">
          <a:xfrm>
            <a:off x="1906588" y="1903413"/>
            <a:ext cx="5261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600"/>
              <a:t>Sale</a:t>
            </a:r>
          </a:p>
        </p:txBody>
      </p:sp>
      <p:sp>
        <p:nvSpPr>
          <p:cNvPr id="236570" name="Line 26"/>
          <p:cNvSpPr>
            <a:spLocks noChangeShapeType="1"/>
          </p:cNvSpPr>
          <p:nvPr/>
        </p:nvSpPr>
        <p:spPr bwMode="auto">
          <a:xfrm>
            <a:off x="1568450" y="2224089"/>
            <a:ext cx="13589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71" name="Text Box 27"/>
          <p:cNvSpPr txBox="1">
            <a:spLocks noChangeArrowheads="1"/>
          </p:cNvSpPr>
          <p:nvPr/>
        </p:nvSpPr>
        <p:spPr bwMode="auto">
          <a:xfrm>
            <a:off x="1916114" y="2200276"/>
            <a:ext cx="5794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x-none" sz="1600"/>
              <a:t>d</a:t>
            </a:r>
            <a:r>
              <a:rPr lang="en-US" altLang="x-none" sz="1600"/>
              <a:t>ate</a:t>
            </a:r>
          </a:p>
          <a:p>
            <a:r>
              <a:rPr lang="en-US" altLang="x-none" sz="1600"/>
              <a:t>time</a:t>
            </a:r>
          </a:p>
        </p:txBody>
      </p:sp>
      <p:sp>
        <p:nvSpPr>
          <p:cNvPr id="236573" name="Text Box 29"/>
          <p:cNvSpPr txBox="1">
            <a:spLocks noChangeArrowheads="1"/>
          </p:cNvSpPr>
          <p:nvPr/>
        </p:nvSpPr>
        <p:spPr bwMode="auto">
          <a:xfrm>
            <a:off x="2398713" y="3475038"/>
            <a:ext cx="49404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600"/>
              <a:t>1..*</a:t>
            </a:r>
          </a:p>
        </p:txBody>
      </p:sp>
      <p:sp>
        <p:nvSpPr>
          <p:cNvPr id="236574" name="Text Box 30"/>
          <p:cNvSpPr txBox="1">
            <a:spLocks noChangeArrowheads="1"/>
          </p:cNvSpPr>
          <p:nvPr/>
        </p:nvSpPr>
        <p:spPr bwMode="auto">
          <a:xfrm>
            <a:off x="2927350" y="4292600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600"/>
              <a:t>*</a:t>
            </a:r>
          </a:p>
        </p:txBody>
      </p:sp>
      <p:sp>
        <p:nvSpPr>
          <p:cNvPr id="236575" name="Text Box 31"/>
          <p:cNvSpPr txBox="1">
            <a:spLocks noChangeArrowheads="1"/>
          </p:cNvSpPr>
          <p:nvPr/>
        </p:nvSpPr>
        <p:spPr bwMode="auto">
          <a:xfrm>
            <a:off x="3060701" y="3860800"/>
            <a:ext cx="12786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600"/>
              <a:t>Described-by</a:t>
            </a:r>
          </a:p>
        </p:txBody>
      </p:sp>
      <p:sp>
        <p:nvSpPr>
          <p:cNvPr id="236576" name="Text Box 32"/>
          <p:cNvSpPr txBox="1">
            <a:spLocks noChangeArrowheads="1"/>
          </p:cNvSpPr>
          <p:nvPr/>
        </p:nvSpPr>
        <p:spPr bwMode="auto">
          <a:xfrm>
            <a:off x="2374900" y="3021013"/>
            <a:ext cx="90653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600"/>
              <a:t>Contains</a:t>
            </a:r>
          </a:p>
        </p:txBody>
      </p:sp>
      <p:sp>
        <p:nvSpPr>
          <p:cNvPr id="236577" name="Rectangle 33"/>
          <p:cNvSpPr>
            <a:spLocks noChangeArrowheads="1"/>
          </p:cNvSpPr>
          <p:nvPr/>
        </p:nvSpPr>
        <p:spPr bwMode="auto">
          <a:xfrm>
            <a:off x="4483100" y="3802064"/>
            <a:ext cx="1612900" cy="1608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78" name="Text Box 34"/>
          <p:cNvSpPr txBox="1">
            <a:spLocks noChangeArrowheads="1"/>
          </p:cNvSpPr>
          <p:nvPr/>
        </p:nvSpPr>
        <p:spPr bwMode="auto">
          <a:xfrm>
            <a:off x="4725988" y="3835401"/>
            <a:ext cx="12439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600"/>
              <a:t>Product</a:t>
            </a:r>
            <a:endParaRPr lang="en-GB" altLang="x-none" sz="1600"/>
          </a:p>
          <a:p>
            <a:r>
              <a:rPr lang="en-US" altLang="x-none" sz="1600"/>
              <a:t>Specification</a:t>
            </a:r>
          </a:p>
        </p:txBody>
      </p:sp>
      <p:sp>
        <p:nvSpPr>
          <p:cNvPr id="236579" name="Line 35"/>
          <p:cNvSpPr>
            <a:spLocks noChangeShapeType="1"/>
          </p:cNvSpPr>
          <p:nvPr/>
        </p:nvSpPr>
        <p:spPr bwMode="auto">
          <a:xfrm>
            <a:off x="4483100" y="4454525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80" name="Text Box 36"/>
          <p:cNvSpPr txBox="1">
            <a:spLocks noChangeArrowheads="1"/>
          </p:cNvSpPr>
          <p:nvPr/>
        </p:nvSpPr>
        <p:spPr bwMode="auto">
          <a:xfrm>
            <a:off x="4724401" y="4545014"/>
            <a:ext cx="111838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600"/>
              <a:t>description</a:t>
            </a:r>
          </a:p>
          <a:p>
            <a:r>
              <a:rPr lang="en-US" altLang="x-none" sz="1600"/>
              <a:t>price</a:t>
            </a:r>
          </a:p>
          <a:p>
            <a:r>
              <a:rPr lang="en-GB" altLang="x-none" sz="1600"/>
              <a:t>itemID</a:t>
            </a:r>
            <a:endParaRPr lang="en-US" altLang="x-none" sz="1600"/>
          </a:p>
        </p:txBody>
      </p:sp>
      <p:sp>
        <p:nvSpPr>
          <p:cNvPr id="236581" name="Line 37"/>
          <p:cNvSpPr>
            <a:spLocks noChangeShapeType="1"/>
          </p:cNvSpPr>
          <p:nvPr/>
        </p:nvSpPr>
        <p:spPr bwMode="auto">
          <a:xfrm>
            <a:off x="2954338" y="4251325"/>
            <a:ext cx="1528762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6582" name="Text Box 38"/>
          <p:cNvSpPr txBox="1">
            <a:spLocks noChangeArrowheads="1"/>
          </p:cNvSpPr>
          <p:nvPr/>
        </p:nvSpPr>
        <p:spPr bwMode="auto">
          <a:xfrm>
            <a:off x="4224338" y="4244975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x-none" sz="1600"/>
              <a:t>1</a:t>
            </a:r>
            <a:endParaRPr lang="en-US" altLang="x-none" sz="1600"/>
          </a:p>
        </p:txBody>
      </p:sp>
      <p:sp>
        <p:nvSpPr>
          <p:cNvPr id="236587" name="Line 43"/>
          <p:cNvSpPr>
            <a:spLocks noChangeShapeType="1"/>
          </p:cNvSpPr>
          <p:nvPr/>
        </p:nvSpPr>
        <p:spPr bwMode="auto">
          <a:xfrm>
            <a:off x="2279650" y="2816225"/>
            <a:ext cx="0" cy="971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88" name="Rectangle 44"/>
          <p:cNvSpPr>
            <a:spLocks noChangeArrowheads="1"/>
          </p:cNvSpPr>
          <p:nvPr/>
        </p:nvSpPr>
        <p:spPr bwMode="auto">
          <a:xfrm>
            <a:off x="1601788" y="3775075"/>
            <a:ext cx="1346200" cy="89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89" name="Text Box 45"/>
          <p:cNvSpPr txBox="1">
            <a:spLocks noChangeArrowheads="1"/>
          </p:cNvSpPr>
          <p:nvPr/>
        </p:nvSpPr>
        <p:spPr bwMode="auto">
          <a:xfrm>
            <a:off x="1533525" y="3835400"/>
            <a:ext cx="13335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600"/>
              <a:t>SalesLineItem</a:t>
            </a:r>
          </a:p>
        </p:txBody>
      </p:sp>
      <p:sp>
        <p:nvSpPr>
          <p:cNvPr id="236590" name="Line 46"/>
          <p:cNvSpPr>
            <a:spLocks noChangeShapeType="1"/>
          </p:cNvSpPr>
          <p:nvPr/>
        </p:nvSpPr>
        <p:spPr bwMode="auto">
          <a:xfrm>
            <a:off x="1601788" y="4224338"/>
            <a:ext cx="134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91" name="Text Box 47"/>
          <p:cNvSpPr txBox="1">
            <a:spLocks noChangeArrowheads="1"/>
          </p:cNvSpPr>
          <p:nvPr/>
        </p:nvSpPr>
        <p:spPr bwMode="auto">
          <a:xfrm>
            <a:off x="1852614" y="4333875"/>
            <a:ext cx="8801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600"/>
              <a:t>quantity</a:t>
            </a:r>
          </a:p>
        </p:txBody>
      </p:sp>
    </p:spTree>
    <p:extLst>
      <p:ext uri="{BB962C8B-B14F-4D97-AF65-F5344CB8AC3E}">
        <p14:creationId xmlns:p14="http://schemas.microsoft.com/office/powerpoint/2010/main" val="148194994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8054C-6238-2643-B45F-EF1304AA847E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x-none"/>
              <a:t>Creator</a:t>
            </a:r>
            <a:endParaRPr lang="en-US" altLang="x-none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75376" y="1600201"/>
            <a:ext cx="4035425" cy="4530725"/>
          </a:xfrm>
        </p:spPr>
        <p:txBody>
          <a:bodyPr/>
          <a:lstStyle/>
          <a:p>
            <a:r>
              <a:rPr lang="en-GB" altLang="x-none" sz="2600"/>
              <a:t>This assignment of responsibilities requires that a makeLineItem method be defined in Sale.</a:t>
            </a:r>
            <a:endParaRPr lang="en-US" altLang="x-none" sz="2600"/>
          </a:p>
        </p:txBody>
      </p:sp>
      <p:sp>
        <p:nvSpPr>
          <p:cNvPr id="237572" name="Line 4"/>
          <p:cNvSpPr>
            <a:spLocks noChangeShapeType="1"/>
          </p:cNvSpPr>
          <p:nvPr/>
        </p:nvSpPr>
        <p:spPr bwMode="auto">
          <a:xfrm>
            <a:off x="3260725" y="2898776"/>
            <a:ext cx="0" cy="21304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573" name="Rectangle 5"/>
          <p:cNvSpPr>
            <a:spLocks noChangeArrowheads="1"/>
          </p:cNvSpPr>
          <p:nvPr/>
        </p:nvSpPr>
        <p:spPr bwMode="auto">
          <a:xfrm>
            <a:off x="2667000" y="2362201"/>
            <a:ext cx="1131888" cy="5699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/>
              <a:t>:</a:t>
            </a:r>
            <a:r>
              <a:rPr lang="en-GB" altLang="x-none" u="sng"/>
              <a:t>Sale</a:t>
            </a:r>
            <a:endParaRPr lang="en-US" altLang="x-none"/>
          </a:p>
        </p:txBody>
      </p:sp>
      <p:sp>
        <p:nvSpPr>
          <p:cNvPr id="237574" name="Rectangle 6"/>
          <p:cNvSpPr>
            <a:spLocks noChangeArrowheads="1"/>
          </p:cNvSpPr>
          <p:nvPr/>
        </p:nvSpPr>
        <p:spPr bwMode="auto">
          <a:xfrm>
            <a:off x="4637088" y="4343400"/>
            <a:ext cx="1674812" cy="5667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/>
              <a:t>:</a:t>
            </a:r>
            <a:r>
              <a:rPr lang="en-GB" altLang="x-none" u="sng"/>
              <a:t>SalesLineItem</a:t>
            </a:r>
            <a:endParaRPr lang="en-US" altLang="x-none"/>
          </a:p>
        </p:txBody>
      </p:sp>
      <p:sp>
        <p:nvSpPr>
          <p:cNvPr id="237575" name="Text Box 7"/>
          <p:cNvSpPr txBox="1">
            <a:spLocks noChangeArrowheads="1"/>
          </p:cNvSpPr>
          <p:nvPr/>
        </p:nvSpPr>
        <p:spPr bwMode="auto">
          <a:xfrm>
            <a:off x="1447801" y="3352800"/>
            <a:ext cx="2437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x-none"/>
              <a:t>makeLineItem(quantity)</a:t>
            </a:r>
            <a:endParaRPr lang="en-US" altLang="x-none"/>
          </a:p>
        </p:txBody>
      </p:sp>
      <p:sp>
        <p:nvSpPr>
          <p:cNvPr id="237576" name="Line 8"/>
          <p:cNvSpPr>
            <a:spLocks noChangeShapeType="1"/>
          </p:cNvSpPr>
          <p:nvPr/>
        </p:nvSpPr>
        <p:spPr bwMode="auto">
          <a:xfrm>
            <a:off x="1939926" y="3810000"/>
            <a:ext cx="1323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577" name="Text Box 9"/>
          <p:cNvSpPr txBox="1">
            <a:spLocks noChangeArrowheads="1"/>
          </p:cNvSpPr>
          <p:nvPr/>
        </p:nvSpPr>
        <p:spPr bwMode="auto">
          <a:xfrm>
            <a:off x="2884488" y="4214813"/>
            <a:ext cx="16996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x-none"/>
              <a:t>create(quantity)</a:t>
            </a:r>
            <a:endParaRPr lang="en-US" altLang="x-none"/>
          </a:p>
        </p:txBody>
      </p:sp>
      <p:sp>
        <p:nvSpPr>
          <p:cNvPr id="237578" name="Line 10"/>
          <p:cNvSpPr>
            <a:spLocks noChangeShapeType="1"/>
          </p:cNvSpPr>
          <p:nvPr/>
        </p:nvSpPr>
        <p:spPr bwMode="auto">
          <a:xfrm>
            <a:off x="3263900" y="4652963"/>
            <a:ext cx="1328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579" name="Line 11"/>
          <p:cNvSpPr>
            <a:spLocks noChangeShapeType="1"/>
          </p:cNvSpPr>
          <p:nvPr/>
        </p:nvSpPr>
        <p:spPr bwMode="auto">
          <a:xfrm>
            <a:off x="5448300" y="4900614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6860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0CFB-48ED-3A43-AFF9-53EE1466789F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x-none"/>
              <a:t>Low Coupling</a:t>
            </a:r>
            <a:endParaRPr lang="en-US" altLang="x-none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sz="2100"/>
              <a:t>Coupling: it is a measure of how strongly one element is connected to,</a:t>
            </a:r>
            <a:r>
              <a:rPr lang="en-GB" altLang="x-none" sz="2100"/>
              <a:t> </a:t>
            </a:r>
            <a:r>
              <a:rPr lang="en-US" altLang="x-none" sz="2100"/>
              <a:t>has knowledge of, or relies upon other elements.</a:t>
            </a:r>
          </a:p>
          <a:p>
            <a:pPr>
              <a:lnSpc>
                <a:spcPct val="90000"/>
              </a:lnSpc>
            </a:pPr>
            <a:r>
              <a:rPr lang="en-US" altLang="x-none" sz="2100"/>
              <a:t>A class with high coupling depends on many other classes (libraries, tools).</a:t>
            </a:r>
          </a:p>
          <a:p>
            <a:pPr>
              <a:lnSpc>
                <a:spcPct val="90000"/>
              </a:lnSpc>
            </a:pPr>
            <a:r>
              <a:rPr lang="en-US" altLang="x-none" sz="2100"/>
              <a:t>Problems because of a design with high coupling:</a:t>
            </a:r>
          </a:p>
          <a:p>
            <a:pPr lvl="1">
              <a:lnSpc>
                <a:spcPct val="90000"/>
              </a:lnSpc>
            </a:pPr>
            <a:r>
              <a:rPr lang="en-US" altLang="x-none" sz="2000"/>
              <a:t>Changes in </a:t>
            </a:r>
            <a:r>
              <a:rPr lang="en-GB" altLang="x-none" sz="2000"/>
              <a:t>related</a:t>
            </a:r>
            <a:r>
              <a:rPr lang="en-US" altLang="x-none" sz="2000"/>
              <a:t> classes force</a:t>
            </a:r>
            <a:r>
              <a:rPr lang="en-GB" altLang="x-none" sz="2000"/>
              <a:t> local</a:t>
            </a:r>
            <a:r>
              <a:rPr lang="en-US" altLang="x-none" sz="2000"/>
              <a:t> changes.</a:t>
            </a:r>
          </a:p>
          <a:p>
            <a:pPr lvl="1">
              <a:lnSpc>
                <a:spcPct val="90000"/>
              </a:lnSpc>
            </a:pPr>
            <a:r>
              <a:rPr lang="en-US" altLang="x-none" sz="2000"/>
              <a:t>Harder to understand in isolation; need to understand other classes.</a:t>
            </a:r>
            <a:endParaRPr lang="en-GB" altLang="x-none" sz="2000"/>
          </a:p>
          <a:p>
            <a:pPr lvl="1">
              <a:lnSpc>
                <a:spcPct val="90000"/>
              </a:lnSpc>
            </a:pPr>
            <a:r>
              <a:rPr lang="en-GB" altLang="x-none" sz="2000"/>
              <a:t>Harder to reuse because it requires additional presence of other classes.</a:t>
            </a:r>
          </a:p>
          <a:p>
            <a:pPr>
              <a:lnSpc>
                <a:spcPct val="90000"/>
              </a:lnSpc>
            </a:pPr>
            <a:r>
              <a:rPr lang="en-US" altLang="x-none" sz="2100"/>
              <a:t>Problem: How to support low dependency</a:t>
            </a:r>
            <a:r>
              <a:rPr lang="en-GB" altLang="x-none" sz="2100"/>
              <a:t>, low change impact</a:t>
            </a:r>
            <a:r>
              <a:rPr lang="en-US" altLang="x-none" sz="2100"/>
              <a:t> and increase</a:t>
            </a:r>
            <a:r>
              <a:rPr lang="en-GB" altLang="x-none" sz="2100"/>
              <a:t>d</a:t>
            </a:r>
            <a:r>
              <a:rPr lang="en-US" altLang="x-none" sz="2100"/>
              <a:t> reuse?</a:t>
            </a:r>
          </a:p>
          <a:p>
            <a:pPr>
              <a:lnSpc>
                <a:spcPct val="90000"/>
              </a:lnSpc>
            </a:pPr>
            <a:r>
              <a:rPr lang="en-US" altLang="x-none" sz="2100"/>
              <a:t>Solution: Assign a responsibility so that coupling remains low.</a:t>
            </a:r>
          </a:p>
          <a:p>
            <a:pPr>
              <a:lnSpc>
                <a:spcPct val="90000"/>
              </a:lnSpc>
            </a:pPr>
            <a:endParaRPr lang="en-US" altLang="x-none" sz="2100"/>
          </a:p>
          <a:p>
            <a:pPr>
              <a:lnSpc>
                <a:spcPct val="90000"/>
              </a:lnSpc>
            </a:pPr>
            <a:endParaRPr lang="en-US" altLang="x-none" sz="2100"/>
          </a:p>
        </p:txBody>
      </p:sp>
    </p:spTree>
    <p:extLst>
      <p:ext uri="{BB962C8B-B14F-4D97-AF65-F5344CB8AC3E}">
        <p14:creationId xmlns:p14="http://schemas.microsoft.com/office/powerpoint/2010/main" val="33103205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4AAC-7183-684D-8EB1-EE81F9678708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x-none"/>
              <a:t>Low Coupling</a:t>
            </a:r>
            <a:endParaRPr lang="en-US" altLang="x-none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75376" y="1600201"/>
            <a:ext cx="4035425" cy="4530725"/>
          </a:xfrm>
        </p:spPr>
        <p:txBody>
          <a:bodyPr/>
          <a:lstStyle/>
          <a:p>
            <a:r>
              <a:rPr lang="en-GB" altLang="x-none" sz="2600"/>
              <a:t>Assume we need to create a Payment instance and associate it with the Sale.</a:t>
            </a:r>
          </a:p>
          <a:p>
            <a:r>
              <a:rPr lang="en-GB" altLang="x-none" sz="2600"/>
              <a:t>What class should be responsible for this?</a:t>
            </a:r>
          </a:p>
          <a:p>
            <a:r>
              <a:rPr lang="en-GB" altLang="x-none" sz="2600"/>
              <a:t>By Creator, Register is a candidate.</a:t>
            </a:r>
            <a:endParaRPr lang="en-US" altLang="x-none" sz="2600"/>
          </a:p>
        </p:txBody>
      </p:sp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3216275" y="3477697"/>
            <a:ext cx="11430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3216276" y="3471863"/>
            <a:ext cx="10680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x-none"/>
              <a:t>:</a:t>
            </a:r>
            <a:r>
              <a:rPr lang="en-GB" altLang="x-none" u="sng"/>
              <a:t>Payment</a:t>
            </a:r>
            <a:endParaRPr lang="en-US" altLang="x-none" u="sng"/>
          </a:p>
        </p:txBody>
      </p:sp>
      <p:sp>
        <p:nvSpPr>
          <p:cNvPr id="240646" name="Rectangle 6"/>
          <p:cNvSpPr>
            <a:spLocks noChangeArrowheads="1"/>
          </p:cNvSpPr>
          <p:nvPr/>
        </p:nvSpPr>
        <p:spPr bwMode="auto">
          <a:xfrm>
            <a:off x="1631950" y="3474522"/>
            <a:ext cx="11430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0647" name="Text Box 7"/>
          <p:cNvSpPr txBox="1">
            <a:spLocks noChangeArrowheads="1"/>
          </p:cNvSpPr>
          <p:nvPr/>
        </p:nvSpPr>
        <p:spPr bwMode="auto">
          <a:xfrm>
            <a:off x="1631951" y="3468688"/>
            <a:ext cx="10030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x-none"/>
              <a:t>:</a:t>
            </a:r>
            <a:r>
              <a:rPr lang="en-GB" altLang="x-none" u="sng"/>
              <a:t>Register</a:t>
            </a:r>
            <a:endParaRPr lang="en-US" altLang="x-none" u="sng"/>
          </a:p>
        </p:txBody>
      </p:sp>
      <p:sp>
        <p:nvSpPr>
          <p:cNvPr id="240648" name="Rectangle 8"/>
          <p:cNvSpPr>
            <a:spLocks noChangeArrowheads="1"/>
          </p:cNvSpPr>
          <p:nvPr/>
        </p:nvSpPr>
        <p:spPr bwMode="auto">
          <a:xfrm>
            <a:off x="4727575" y="3474522"/>
            <a:ext cx="11430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0649" name="Text Box 9"/>
          <p:cNvSpPr txBox="1">
            <a:spLocks noChangeArrowheads="1"/>
          </p:cNvSpPr>
          <p:nvPr/>
        </p:nvSpPr>
        <p:spPr bwMode="auto">
          <a:xfrm>
            <a:off x="4943475" y="3468688"/>
            <a:ext cx="6319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x-none"/>
              <a:t>:</a:t>
            </a:r>
            <a:r>
              <a:rPr lang="en-GB" altLang="x-none" u="sng"/>
              <a:t>Sale</a:t>
            </a:r>
            <a:endParaRPr lang="en-US" altLang="x-none" u="sng"/>
          </a:p>
        </p:txBody>
      </p:sp>
    </p:spTree>
    <p:extLst>
      <p:ext uri="{BB962C8B-B14F-4D97-AF65-F5344CB8AC3E}">
        <p14:creationId xmlns:p14="http://schemas.microsoft.com/office/powerpoint/2010/main" val="170303141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291B0-2F41-D44A-8DD0-702B6BC1CCF6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x-none"/>
              <a:t>Low Coupling</a:t>
            </a:r>
            <a:endParaRPr lang="en-US" altLang="x-none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75376" y="1600201"/>
            <a:ext cx="4035425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x-none" sz="2600"/>
              <a:t>Register could then send an addPayment message to Sale, passing along the new Payment as a parameter.</a:t>
            </a:r>
          </a:p>
          <a:p>
            <a:pPr>
              <a:lnSpc>
                <a:spcPct val="90000"/>
              </a:lnSpc>
            </a:pPr>
            <a:r>
              <a:rPr lang="en-GB" altLang="x-none" sz="2600"/>
              <a:t>The assignment of responsibilities couples the Register class to knowledge of the Payment class.</a:t>
            </a:r>
          </a:p>
          <a:p>
            <a:pPr>
              <a:lnSpc>
                <a:spcPct val="90000"/>
              </a:lnSpc>
            </a:pPr>
            <a:endParaRPr lang="en-US" altLang="x-none" sz="2600"/>
          </a:p>
        </p:txBody>
      </p:sp>
      <p:sp>
        <p:nvSpPr>
          <p:cNvPr id="241668" name="Rectangle 4"/>
          <p:cNvSpPr>
            <a:spLocks noChangeArrowheads="1"/>
          </p:cNvSpPr>
          <p:nvPr/>
        </p:nvSpPr>
        <p:spPr bwMode="auto">
          <a:xfrm>
            <a:off x="1617663" y="2624138"/>
            <a:ext cx="1471612" cy="582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1846263" y="2722563"/>
            <a:ext cx="9126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600" u="sng"/>
              <a:t>:</a:t>
            </a:r>
            <a:r>
              <a:rPr lang="en-GB" altLang="x-none" sz="1600" u="sng"/>
              <a:t>Register</a:t>
            </a:r>
            <a:endParaRPr lang="en-US" altLang="x-none" sz="1600" u="sng"/>
          </a:p>
        </p:txBody>
      </p:sp>
      <p:sp>
        <p:nvSpPr>
          <p:cNvPr id="241670" name="Text Box 6"/>
          <p:cNvSpPr txBox="1">
            <a:spLocks noChangeArrowheads="1"/>
          </p:cNvSpPr>
          <p:nvPr/>
        </p:nvSpPr>
        <p:spPr bwMode="auto">
          <a:xfrm>
            <a:off x="2247900" y="1674813"/>
            <a:ext cx="14891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600"/>
              <a:t>makePayment()</a:t>
            </a:r>
          </a:p>
        </p:txBody>
      </p:sp>
      <p:sp>
        <p:nvSpPr>
          <p:cNvPr id="241671" name="Text Box 7"/>
          <p:cNvSpPr txBox="1">
            <a:spLocks noChangeArrowheads="1"/>
          </p:cNvSpPr>
          <p:nvPr/>
        </p:nvSpPr>
        <p:spPr bwMode="auto">
          <a:xfrm>
            <a:off x="4903789" y="2722563"/>
            <a:ext cx="10756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x-none" sz="1600" u="sng"/>
              <a:t>p</a:t>
            </a:r>
            <a:r>
              <a:rPr lang="en-US" altLang="x-none" sz="1600" u="sng"/>
              <a:t>:Payment</a:t>
            </a:r>
          </a:p>
        </p:txBody>
      </p:sp>
      <p:sp>
        <p:nvSpPr>
          <p:cNvPr id="241672" name="Rectangle 8"/>
          <p:cNvSpPr>
            <a:spLocks noChangeArrowheads="1"/>
          </p:cNvSpPr>
          <p:nvPr/>
        </p:nvSpPr>
        <p:spPr bwMode="auto">
          <a:xfrm>
            <a:off x="4700588" y="2624138"/>
            <a:ext cx="1471612" cy="582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73" name="Text Box 9"/>
          <p:cNvSpPr txBox="1">
            <a:spLocks noChangeArrowheads="1"/>
          </p:cNvSpPr>
          <p:nvPr/>
        </p:nvSpPr>
        <p:spPr bwMode="auto">
          <a:xfrm>
            <a:off x="5145088" y="4057650"/>
            <a:ext cx="5806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600" u="sng"/>
              <a:t>:Sale</a:t>
            </a:r>
          </a:p>
        </p:txBody>
      </p:sp>
      <p:sp>
        <p:nvSpPr>
          <p:cNvPr id="241674" name="Rectangle 10"/>
          <p:cNvSpPr>
            <a:spLocks noChangeArrowheads="1"/>
          </p:cNvSpPr>
          <p:nvPr/>
        </p:nvSpPr>
        <p:spPr bwMode="auto">
          <a:xfrm>
            <a:off x="4694239" y="3914776"/>
            <a:ext cx="1470025" cy="58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75" name="Text Box 11"/>
          <p:cNvSpPr txBox="1">
            <a:spLocks noChangeArrowheads="1"/>
          </p:cNvSpPr>
          <p:nvPr/>
        </p:nvSpPr>
        <p:spPr bwMode="auto">
          <a:xfrm>
            <a:off x="3238500" y="2516188"/>
            <a:ext cx="10388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600"/>
              <a:t>1: create()</a:t>
            </a:r>
          </a:p>
        </p:txBody>
      </p:sp>
      <p:sp>
        <p:nvSpPr>
          <p:cNvPr id="241676" name="Text Box 12"/>
          <p:cNvSpPr txBox="1">
            <a:spLocks noChangeArrowheads="1"/>
          </p:cNvSpPr>
          <p:nvPr/>
        </p:nvSpPr>
        <p:spPr bwMode="auto">
          <a:xfrm>
            <a:off x="2743200" y="3813175"/>
            <a:ext cx="161749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600"/>
              <a:t>2:addPayment(p)</a:t>
            </a:r>
          </a:p>
        </p:txBody>
      </p:sp>
      <p:sp>
        <p:nvSpPr>
          <p:cNvPr id="241677" name="Line 13"/>
          <p:cNvSpPr>
            <a:spLocks noChangeShapeType="1"/>
          </p:cNvSpPr>
          <p:nvPr/>
        </p:nvSpPr>
        <p:spPr bwMode="auto">
          <a:xfrm>
            <a:off x="4008438" y="3787775"/>
            <a:ext cx="233362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1678" name="Line 14"/>
          <p:cNvSpPr>
            <a:spLocks noChangeShapeType="1"/>
          </p:cNvSpPr>
          <p:nvPr/>
        </p:nvSpPr>
        <p:spPr bwMode="auto">
          <a:xfrm>
            <a:off x="3136901" y="2916238"/>
            <a:ext cx="1547813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1679" name="Freeform 15"/>
          <p:cNvSpPr>
            <a:spLocks/>
          </p:cNvSpPr>
          <p:nvPr/>
        </p:nvSpPr>
        <p:spPr bwMode="auto">
          <a:xfrm>
            <a:off x="2362201" y="3506271"/>
            <a:ext cx="2322513" cy="369332"/>
          </a:xfrm>
          <a:custGeom>
            <a:avLst/>
            <a:gdLst>
              <a:gd name="T0" fmla="*/ 0 w 1440"/>
              <a:gd name="T1" fmla="*/ 0 h 432"/>
              <a:gd name="T2" fmla="*/ 0 w 1440"/>
              <a:gd name="T3" fmla="*/ 432 h 432"/>
              <a:gd name="T4" fmla="*/ 1440 w 1440"/>
              <a:gd name="T5" fmla="*/ 43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40" h="432">
                <a:moveTo>
                  <a:pt x="0" y="0"/>
                </a:moveTo>
                <a:lnTo>
                  <a:pt x="0" y="432"/>
                </a:lnTo>
                <a:lnTo>
                  <a:pt x="1440" y="432"/>
                </a:ln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1680" name="Line 16"/>
          <p:cNvSpPr>
            <a:spLocks noChangeShapeType="1"/>
          </p:cNvSpPr>
          <p:nvPr/>
        </p:nvSpPr>
        <p:spPr bwMode="auto">
          <a:xfrm>
            <a:off x="4008438" y="2524125"/>
            <a:ext cx="233362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>
            <a:off x="2328863" y="2239964"/>
            <a:ext cx="0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>
            <a:off x="2489200" y="2079625"/>
            <a:ext cx="0" cy="401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1683" name="AutoShape 19"/>
          <p:cNvSpPr>
            <a:spLocks noChangeArrowheads="1"/>
          </p:cNvSpPr>
          <p:nvPr/>
        </p:nvSpPr>
        <p:spPr bwMode="auto">
          <a:xfrm flipV="1">
            <a:off x="2743200" y="5352931"/>
            <a:ext cx="2971800" cy="419338"/>
          </a:xfrm>
          <a:prstGeom prst="foldedCorner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1684" name="Text Box 20"/>
          <p:cNvSpPr txBox="1">
            <a:spLocks noChangeArrowheads="1"/>
          </p:cNvSpPr>
          <p:nvPr/>
        </p:nvSpPr>
        <p:spPr bwMode="auto">
          <a:xfrm>
            <a:off x="2955925" y="5241926"/>
            <a:ext cx="22836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x-none" sz="1600"/>
              <a:t>Sale also coupled to </a:t>
            </a:r>
          </a:p>
          <a:p>
            <a:r>
              <a:rPr lang="en-GB" altLang="x-none" sz="1600"/>
              <a:t>knowledge of a Payment.</a:t>
            </a:r>
            <a:endParaRPr lang="en-US" altLang="x-none" sz="1600"/>
          </a:p>
        </p:txBody>
      </p:sp>
      <p:sp>
        <p:nvSpPr>
          <p:cNvPr id="241685" name="Line 21"/>
          <p:cNvSpPr>
            <a:spLocks noChangeShapeType="1"/>
          </p:cNvSpPr>
          <p:nvPr/>
        </p:nvSpPr>
        <p:spPr bwMode="auto">
          <a:xfrm flipV="1">
            <a:off x="4495800" y="44958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1678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mtClean="0"/>
              <a:t>Responsibilities and Methods</a:t>
            </a:r>
            <a:endParaRPr lang="en-US" altLang="x-none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altLang="x-none" dirty="0" smtClean="0"/>
              <a:t>The focus of object design is to identify classes and objects, decide what methods belong where and how these objects should interact.</a:t>
            </a:r>
            <a:endParaRPr lang="en-US" altLang="x-none" dirty="0" smtClean="0"/>
          </a:p>
          <a:p>
            <a:r>
              <a:rPr lang="en-US" altLang="x-none" dirty="0" smtClean="0"/>
              <a:t>Responsibilities are related to the obligations of an object in terms of</a:t>
            </a:r>
            <a:r>
              <a:rPr lang="en-GB" altLang="x-none" dirty="0" smtClean="0"/>
              <a:t> </a:t>
            </a:r>
            <a:r>
              <a:rPr lang="en-US" altLang="x-none" dirty="0" smtClean="0"/>
              <a:t>its </a:t>
            </a:r>
            <a:r>
              <a:rPr lang="en-US" altLang="x-none" b="1" dirty="0" smtClean="0"/>
              <a:t>behavior</a:t>
            </a:r>
            <a:r>
              <a:rPr lang="en-US" altLang="x-none" dirty="0" smtClean="0"/>
              <a:t>. </a:t>
            </a:r>
            <a:endParaRPr lang="en-GB" altLang="x-none" dirty="0" smtClean="0"/>
          </a:p>
          <a:p>
            <a:r>
              <a:rPr lang="en-GB" altLang="x-none" dirty="0" smtClean="0"/>
              <a:t>Two types of responsibilities:</a:t>
            </a:r>
          </a:p>
          <a:p>
            <a:pPr lvl="1"/>
            <a:r>
              <a:rPr lang="en-US" altLang="x-none" dirty="0" smtClean="0"/>
              <a:t>Doing:</a:t>
            </a:r>
          </a:p>
          <a:p>
            <a:pPr lvl="2"/>
            <a:r>
              <a:rPr lang="en-US" altLang="x-none" dirty="0" smtClean="0"/>
              <a:t>Doing something itself</a:t>
            </a:r>
            <a:r>
              <a:rPr lang="en-GB" altLang="x-none" dirty="0" smtClean="0"/>
              <a:t> (e.g. creating an object, doing a calculation)</a:t>
            </a:r>
            <a:endParaRPr lang="en-US" altLang="x-none" dirty="0" smtClean="0"/>
          </a:p>
          <a:p>
            <a:pPr lvl="2"/>
            <a:r>
              <a:rPr lang="en-US" altLang="x-none" dirty="0" smtClean="0"/>
              <a:t>Initiating action in other objects.</a:t>
            </a:r>
          </a:p>
          <a:p>
            <a:pPr lvl="2"/>
            <a:r>
              <a:rPr lang="en-US" altLang="x-none" dirty="0" smtClean="0"/>
              <a:t>Controlling and coordinating activities in other objects.</a:t>
            </a:r>
          </a:p>
          <a:p>
            <a:pPr lvl="1"/>
            <a:r>
              <a:rPr lang="en-US" altLang="x-none" dirty="0" smtClean="0"/>
              <a:t>Knowing:</a:t>
            </a:r>
          </a:p>
          <a:p>
            <a:pPr lvl="2"/>
            <a:r>
              <a:rPr lang="en-US" altLang="x-none" dirty="0" smtClean="0"/>
              <a:t>Knowing about private encapsulated data.</a:t>
            </a:r>
          </a:p>
          <a:p>
            <a:pPr lvl="2"/>
            <a:r>
              <a:rPr lang="en-US" altLang="x-none" dirty="0" smtClean="0"/>
              <a:t>Knowing about related objects.</a:t>
            </a:r>
          </a:p>
          <a:p>
            <a:pPr lvl="2"/>
            <a:r>
              <a:rPr lang="en-US" altLang="x-none" dirty="0" smtClean="0"/>
              <a:t>Knowing about things it can derive or calculate.</a:t>
            </a:r>
          </a:p>
          <a:p>
            <a:endParaRPr lang="en-US" altLang="x-none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92F0-F904-C442-98E0-62E72142ADF4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69697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B6C5-5DE8-4445-A5AD-8E360F33BE55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x-none"/>
              <a:t>Low Coupling</a:t>
            </a:r>
            <a:endParaRPr lang="en-US" altLang="x-none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75376" y="1600201"/>
            <a:ext cx="4035425" cy="4530725"/>
          </a:xfrm>
        </p:spPr>
        <p:txBody>
          <a:bodyPr/>
          <a:lstStyle/>
          <a:p>
            <a:r>
              <a:rPr lang="en-GB" altLang="x-none" sz="2600"/>
              <a:t>An alternative solution is to create Payment and associate it with the Sale.</a:t>
            </a:r>
          </a:p>
          <a:p>
            <a:r>
              <a:rPr lang="en-GB" altLang="x-none" sz="2600"/>
              <a:t>No coupling between Register and Payment.</a:t>
            </a:r>
          </a:p>
          <a:p>
            <a:endParaRPr lang="en-US" altLang="x-none" sz="2600"/>
          </a:p>
        </p:txBody>
      </p:sp>
      <p:sp>
        <p:nvSpPr>
          <p:cNvPr id="242692" name="Rectangle 4"/>
          <p:cNvSpPr>
            <a:spLocks noChangeArrowheads="1"/>
          </p:cNvSpPr>
          <p:nvPr/>
        </p:nvSpPr>
        <p:spPr bwMode="auto">
          <a:xfrm>
            <a:off x="1617663" y="2624138"/>
            <a:ext cx="1471612" cy="582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>
            <a:off x="1846263" y="2722563"/>
            <a:ext cx="9126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600" u="sng"/>
              <a:t>:</a:t>
            </a:r>
            <a:r>
              <a:rPr lang="en-GB" altLang="x-none" sz="1600" u="sng"/>
              <a:t>Register</a:t>
            </a:r>
            <a:endParaRPr lang="en-US" altLang="x-none" sz="1600" u="sng"/>
          </a:p>
        </p:txBody>
      </p:sp>
      <p:sp>
        <p:nvSpPr>
          <p:cNvPr id="242694" name="Text Box 6"/>
          <p:cNvSpPr txBox="1">
            <a:spLocks noChangeArrowheads="1"/>
          </p:cNvSpPr>
          <p:nvPr/>
        </p:nvSpPr>
        <p:spPr bwMode="auto">
          <a:xfrm>
            <a:off x="2247900" y="1674813"/>
            <a:ext cx="14891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600"/>
              <a:t>makePayment()</a:t>
            </a:r>
          </a:p>
        </p:txBody>
      </p:sp>
      <p:sp>
        <p:nvSpPr>
          <p:cNvPr id="242695" name="Text Box 7"/>
          <p:cNvSpPr txBox="1">
            <a:spLocks noChangeArrowheads="1"/>
          </p:cNvSpPr>
          <p:nvPr/>
        </p:nvSpPr>
        <p:spPr bwMode="auto">
          <a:xfrm>
            <a:off x="5122863" y="2722563"/>
            <a:ext cx="5806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x-none" sz="1600" u="sng"/>
              <a:t>:Sale</a:t>
            </a:r>
            <a:endParaRPr lang="en-US" altLang="x-none" sz="1600" u="sng"/>
          </a:p>
        </p:txBody>
      </p:sp>
      <p:sp>
        <p:nvSpPr>
          <p:cNvPr id="242696" name="Rectangle 8"/>
          <p:cNvSpPr>
            <a:spLocks noChangeArrowheads="1"/>
          </p:cNvSpPr>
          <p:nvPr/>
        </p:nvSpPr>
        <p:spPr bwMode="auto">
          <a:xfrm>
            <a:off x="4700588" y="2624138"/>
            <a:ext cx="1471612" cy="582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697" name="Text Box 9"/>
          <p:cNvSpPr txBox="1">
            <a:spLocks noChangeArrowheads="1"/>
          </p:cNvSpPr>
          <p:nvPr/>
        </p:nvSpPr>
        <p:spPr bwMode="auto">
          <a:xfrm>
            <a:off x="4953000" y="4037013"/>
            <a:ext cx="96827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600" u="sng"/>
              <a:t>:</a:t>
            </a:r>
            <a:r>
              <a:rPr lang="en-GB" altLang="x-none" sz="1600" u="sng"/>
              <a:t>Payment</a:t>
            </a:r>
            <a:endParaRPr lang="en-US" altLang="x-none" sz="1600" u="sng"/>
          </a:p>
        </p:txBody>
      </p:sp>
      <p:sp>
        <p:nvSpPr>
          <p:cNvPr id="242698" name="Rectangle 10"/>
          <p:cNvSpPr>
            <a:spLocks noChangeArrowheads="1"/>
          </p:cNvSpPr>
          <p:nvPr/>
        </p:nvSpPr>
        <p:spPr bwMode="auto">
          <a:xfrm>
            <a:off x="4694239" y="3914776"/>
            <a:ext cx="1470025" cy="58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699" name="Text Box 11"/>
          <p:cNvSpPr txBox="1">
            <a:spLocks noChangeArrowheads="1"/>
          </p:cNvSpPr>
          <p:nvPr/>
        </p:nvSpPr>
        <p:spPr bwMode="auto">
          <a:xfrm>
            <a:off x="2927350" y="2349500"/>
            <a:ext cx="16943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x-none" sz="1600"/>
              <a:t>1: makePayment()</a:t>
            </a:r>
            <a:endParaRPr lang="en-US" altLang="x-none" sz="1600"/>
          </a:p>
        </p:txBody>
      </p:sp>
      <p:sp>
        <p:nvSpPr>
          <p:cNvPr id="242700" name="Text Box 12"/>
          <p:cNvSpPr txBox="1">
            <a:spLocks noChangeArrowheads="1"/>
          </p:cNvSpPr>
          <p:nvPr/>
        </p:nvSpPr>
        <p:spPr bwMode="auto">
          <a:xfrm>
            <a:off x="3886200" y="3429000"/>
            <a:ext cx="11911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x-none" sz="1600"/>
              <a:t>1.1. create()</a:t>
            </a:r>
            <a:endParaRPr lang="en-US" altLang="x-none" sz="1600"/>
          </a:p>
        </p:txBody>
      </p:sp>
      <p:sp>
        <p:nvSpPr>
          <p:cNvPr id="242701" name="Line 13"/>
          <p:cNvSpPr>
            <a:spLocks noChangeShapeType="1"/>
          </p:cNvSpPr>
          <p:nvPr/>
        </p:nvSpPr>
        <p:spPr bwMode="auto">
          <a:xfrm>
            <a:off x="3136901" y="2916238"/>
            <a:ext cx="1547813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2702" name="Line 14"/>
          <p:cNvSpPr>
            <a:spLocks noChangeShapeType="1"/>
          </p:cNvSpPr>
          <p:nvPr/>
        </p:nvSpPr>
        <p:spPr bwMode="auto">
          <a:xfrm>
            <a:off x="4224338" y="2349500"/>
            <a:ext cx="233362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2703" name="Line 15"/>
          <p:cNvSpPr>
            <a:spLocks noChangeShapeType="1"/>
          </p:cNvSpPr>
          <p:nvPr/>
        </p:nvSpPr>
        <p:spPr bwMode="auto">
          <a:xfrm>
            <a:off x="2328863" y="2239964"/>
            <a:ext cx="0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2704" name="Line 16"/>
          <p:cNvSpPr>
            <a:spLocks noChangeShapeType="1"/>
          </p:cNvSpPr>
          <p:nvPr/>
        </p:nvSpPr>
        <p:spPr bwMode="auto">
          <a:xfrm>
            <a:off x="2489200" y="2079625"/>
            <a:ext cx="0" cy="401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2705" name="Line 17"/>
          <p:cNvSpPr>
            <a:spLocks noChangeShapeType="1"/>
          </p:cNvSpPr>
          <p:nvPr/>
        </p:nvSpPr>
        <p:spPr bwMode="auto">
          <a:xfrm>
            <a:off x="5410200" y="3200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2706" name="Line 18"/>
          <p:cNvSpPr>
            <a:spLocks noChangeShapeType="1"/>
          </p:cNvSpPr>
          <p:nvPr/>
        </p:nvSpPr>
        <p:spPr bwMode="auto">
          <a:xfrm>
            <a:off x="5181600" y="3429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3219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14FB-D450-C443-BEBF-0BF26D745B1C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x-none"/>
              <a:t>Low Coupling</a:t>
            </a:r>
            <a:endParaRPr lang="en-US" altLang="x-none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x-none" sz="2600"/>
              <a:t>Some of the places where coupling occurs:</a:t>
            </a:r>
          </a:p>
          <a:p>
            <a:pPr lvl="1">
              <a:lnSpc>
                <a:spcPct val="90000"/>
              </a:lnSpc>
            </a:pPr>
            <a:r>
              <a:rPr lang="en-GB" altLang="x-none" sz="2200"/>
              <a:t>Attributes: X has an attribute that refers to a Y instance.</a:t>
            </a:r>
          </a:p>
          <a:p>
            <a:pPr lvl="1">
              <a:lnSpc>
                <a:spcPct val="90000"/>
              </a:lnSpc>
            </a:pPr>
            <a:r>
              <a:rPr lang="en-GB" altLang="x-none" sz="2200"/>
              <a:t>Methods: e.g. a parameter or a local variable of type Y is found in a method of X.</a:t>
            </a:r>
          </a:p>
          <a:p>
            <a:pPr lvl="1">
              <a:lnSpc>
                <a:spcPct val="90000"/>
              </a:lnSpc>
            </a:pPr>
            <a:r>
              <a:rPr lang="en-GB" altLang="x-none" sz="2200"/>
              <a:t>Subclasses: X is a subclass of Y.</a:t>
            </a:r>
          </a:p>
          <a:p>
            <a:pPr lvl="1">
              <a:lnSpc>
                <a:spcPct val="90000"/>
              </a:lnSpc>
            </a:pPr>
            <a:r>
              <a:rPr lang="en-GB" altLang="x-none" sz="2200"/>
              <a:t>Types: X implements interface Y.</a:t>
            </a:r>
          </a:p>
          <a:p>
            <a:pPr>
              <a:lnSpc>
                <a:spcPct val="90000"/>
              </a:lnSpc>
            </a:pPr>
            <a:r>
              <a:rPr lang="en-GB" altLang="x-none" sz="2600"/>
              <a:t>There is n</a:t>
            </a:r>
            <a:r>
              <a:rPr lang="en-US" altLang="x-none" sz="2600"/>
              <a:t>o specific measurement for coupling, but in general, classes that are generic and simple to reuse have low coupling.</a:t>
            </a:r>
            <a:endParaRPr lang="en-GB" altLang="x-none" sz="2600"/>
          </a:p>
          <a:p>
            <a:pPr>
              <a:lnSpc>
                <a:spcPct val="90000"/>
              </a:lnSpc>
            </a:pPr>
            <a:r>
              <a:rPr lang="en-US" altLang="x-none" sz="2600"/>
              <a:t>There will always be some coupling among object</a:t>
            </a:r>
            <a:r>
              <a:rPr lang="en-GB" altLang="x-none" sz="2600"/>
              <a:t>s,</a:t>
            </a:r>
            <a:r>
              <a:rPr lang="en-US" altLang="x-none" sz="2600"/>
              <a:t> otherwise, there would be no collaboration.</a:t>
            </a:r>
          </a:p>
        </p:txBody>
      </p:sp>
    </p:spTree>
    <p:extLst>
      <p:ext uri="{BB962C8B-B14F-4D97-AF65-F5344CB8AC3E}">
        <p14:creationId xmlns:p14="http://schemas.microsoft.com/office/powerpoint/2010/main" val="123792536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A878-8FC1-0F4C-9D10-C527613D2A7C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x-none"/>
              <a:t>High Cohesion</a:t>
            </a:r>
            <a:endParaRPr lang="en-US" altLang="x-none"/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x-none" sz="2600"/>
              <a:t>Cohesion: it is a measure of how strongly related and focused the</a:t>
            </a:r>
            <a:r>
              <a:rPr lang="en-GB" altLang="x-none" sz="2600"/>
              <a:t> </a:t>
            </a:r>
            <a:r>
              <a:rPr lang="en-US" altLang="x-none" sz="2600"/>
              <a:t>responsibilities of a</a:t>
            </a:r>
            <a:r>
              <a:rPr lang="en-GB" altLang="x-none" sz="2600"/>
              <a:t>n</a:t>
            </a:r>
            <a:r>
              <a:rPr lang="en-US" altLang="x-none" sz="2600"/>
              <a:t> </a:t>
            </a:r>
            <a:r>
              <a:rPr lang="en-GB" altLang="x-none" sz="2600"/>
              <a:t>element</a:t>
            </a:r>
            <a:r>
              <a:rPr lang="en-US" altLang="x-none" sz="2600"/>
              <a:t> are.</a:t>
            </a:r>
          </a:p>
          <a:p>
            <a:pPr>
              <a:lnSpc>
                <a:spcPct val="80000"/>
              </a:lnSpc>
            </a:pPr>
            <a:r>
              <a:rPr lang="en-US" altLang="x-none" sz="2600"/>
              <a:t>A class with low cohesion does many unrelated activities or does too much work.</a:t>
            </a:r>
          </a:p>
          <a:p>
            <a:pPr>
              <a:lnSpc>
                <a:spcPct val="80000"/>
              </a:lnSpc>
            </a:pPr>
            <a:r>
              <a:rPr lang="en-US" altLang="x-none" sz="2600"/>
              <a:t>Problems because of a design with low cohesion:</a:t>
            </a:r>
          </a:p>
          <a:p>
            <a:pPr lvl="1">
              <a:lnSpc>
                <a:spcPct val="80000"/>
              </a:lnSpc>
            </a:pPr>
            <a:r>
              <a:rPr lang="en-US" altLang="x-none" sz="2200"/>
              <a:t> Hard to understand.</a:t>
            </a:r>
          </a:p>
          <a:p>
            <a:pPr lvl="1">
              <a:lnSpc>
                <a:spcPct val="80000"/>
              </a:lnSpc>
            </a:pPr>
            <a:r>
              <a:rPr lang="en-US" altLang="x-none" sz="2200"/>
              <a:t> Hard to reuse.</a:t>
            </a:r>
          </a:p>
          <a:p>
            <a:pPr lvl="1">
              <a:lnSpc>
                <a:spcPct val="80000"/>
              </a:lnSpc>
            </a:pPr>
            <a:r>
              <a:rPr lang="en-US" altLang="x-none" sz="2200"/>
              <a:t> Hard to maintain.</a:t>
            </a:r>
          </a:p>
          <a:p>
            <a:pPr lvl="1">
              <a:lnSpc>
                <a:spcPct val="80000"/>
              </a:lnSpc>
            </a:pPr>
            <a:r>
              <a:rPr lang="en-US" altLang="x-none" sz="2200"/>
              <a:t> Delicate, affected by change.</a:t>
            </a:r>
          </a:p>
          <a:p>
            <a:pPr>
              <a:lnSpc>
                <a:spcPct val="80000"/>
              </a:lnSpc>
            </a:pPr>
            <a:r>
              <a:rPr lang="en-US" altLang="x-none" sz="2600"/>
              <a:t>Problem: How to keep complexity manageable?</a:t>
            </a:r>
          </a:p>
          <a:p>
            <a:pPr>
              <a:lnSpc>
                <a:spcPct val="80000"/>
              </a:lnSpc>
            </a:pPr>
            <a:r>
              <a:rPr lang="en-US" altLang="x-none" sz="2600"/>
              <a:t>Solution: Assign a responsibility so that cohesion remains high.</a:t>
            </a:r>
          </a:p>
        </p:txBody>
      </p:sp>
    </p:spTree>
    <p:extLst>
      <p:ext uri="{BB962C8B-B14F-4D97-AF65-F5344CB8AC3E}">
        <p14:creationId xmlns:p14="http://schemas.microsoft.com/office/powerpoint/2010/main" val="85560417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9E5A-7264-864E-BE8E-C39A9D1C33AC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x-none"/>
              <a:t>High Cohesion</a:t>
            </a:r>
            <a:endParaRPr lang="en-US" altLang="x-none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75376" y="1600201"/>
            <a:ext cx="4035425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x-none" sz="2200"/>
              <a:t>Assume we need to create a Payment instance and associate it with Sale. What class should be responsible for this?</a:t>
            </a:r>
          </a:p>
          <a:p>
            <a:pPr>
              <a:lnSpc>
                <a:spcPct val="90000"/>
              </a:lnSpc>
            </a:pPr>
            <a:r>
              <a:rPr lang="en-GB" altLang="x-none" sz="2200"/>
              <a:t>By Creator, Register is a candidate.</a:t>
            </a:r>
          </a:p>
          <a:p>
            <a:pPr>
              <a:lnSpc>
                <a:spcPct val="90000"/>
              </a:lnSpc>
            </a:pPr>
            <a:r>
              <a:rPr lang="en-GB" altLang="x-none" sz="2200"/>
              <a:t>Register may become bloated if it is assigned more and more system operations.</a:t>
            </a:r>
            <a:endParaRPr lang="en-US" altLang="x-none" sz="2200"/>
          </a:p>
        </p:txBody>
      </p:sp>
      <p:sp>
        <p:nvSpPr>
          <p:cNvPr id="246788" name="Rectangle 4"/>
          <p:cNvSpPr>
            <a:spLocks noChangeArrowheads="1"/>
          </p:cNvSpPr>
          <p:nvPr/>
        </p:nvSpPr>
        <p:spPr bwMode="auto">
          <a:xfrm>
            <a:off x="2057401" y="2406134"/>
            <a:ext cx="184731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6789" name="Text Box 5"/>
          <p:cNvSpPr txBox="1">
            <a:spLocks noChangeArrowheads="1"/>
          </p:cNvSpPr>
          <p:nvPr/>
        </p:nvSpPr>
        <p:spPr bwMode="auto">
          <a:xfrm>
            <a:off x="2133600" y="2384425"/>
            <a:ext cx="9126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x-none" sz="1600"/>
              <a:t>:</a:t>
            </a:r>
            <a:r>
              <a:rPr lang="en-GB" altLang="x-none" sz="1600" u="sng"/>
              <a:t>Register</a:t>
            </a:r>
            <a:endParaRPr lang="en-US" altLang="x-none" sz="1600" u="sng"/>
          </a:p>
        </p:txBody>
      </p:sp>
      <p:sp>
        <p:nvSpPr>
          <p:cNvPr id="246790" name="Rectangle 6"/>
          <p:cNvSpPr>
            <a:spLocks noChangeArrowheads="1"/>
          </p:cNvSpPr>
          <p:nvPr/>
        </p:nvSpPr>
        <p:spPr bwMode="auto">
          <a:xfrm>
            <a:off x="3790950" y="3853934"/>
            <a:ext cx="122555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6791" name="Text Box 7"/>
          <p:cNvSpPr txBox="1">
            <a:spLocks noChangeArrowheads="1"/>
          </p:cNvSpPr>
          <p:nvPr/>
        </p:nvSpPr>
        <p:spPr bwMode="auto">
          <a:xfrm>
            <a:off x="3863976" y="3832225"/>
            <a:ext cx="10756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x-none" sz="1600"/>
              <a:t>p:</a:t>
            </a:r>
            <a:r>
              <a:rPr lang="en-GB" altLang="x-none" sz="1600" u="sng"/>
              <a:t>Payment</a:t>
            </a:r>
            <a:endParaRPr lang="en-US" altLang="x-none" sz="1600" u="sng"/>
          </a:p>
        </p:txBody>
      </p:sp>
      <p:sp>
        <p:nvSpPr>
          <p:cNvPr id="246792" name="Rectangle 8"/>
          <p:cNvSpPr>
            <a:spLocks noChangeArrowheads="1"/>
          </p:cNvSpPr>
          <p:nvPr/>
        </p:nvSpPr>
        <p:spPr bwMode="auto">
          <a:xfrm>
            <a:off x="5105401" y="2406134"/>
            <a:ext cx="184731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6793" name="Text Box 9"/>
          <p:cNvSpPr txBox="1">
            <a:spLocks noChangeArrowheads="1"/>
          </p:cNvSpPr>
          <p:nvPr/>
        </p:nvSpPr>
        <p:spPr bwMode="auto">
          <a:xfrm>
            <a:off x="5334000" y="2420938"/>
            <a:ext cx="5806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x-none" sz="1600"/>
              <a:t>:</a:t>
            </a:r>
            <a:r>
              <a:rPr lang="en-GB" altLang="x-none" sz="1600" u="sng"/>
              <a:t>Sale</a:t>
            </a:r>
            <a:endParaRPr lang="en-US" altLang="x-none" sz="1600" u="sng"/>
          </a:p>
        </p:txBody>
      </p:sp>
      <p:sp>
        <p:nvSpPr>
          <p:cNvPr id="246794" name="Line 10"/>
          <p:cNvSpPr>
            <a:spLocks noChangeShapeType="1"/>
          </p:cNvSpPr>
          <p:nvPr/>
        </p:nvSpPr>
        <p:spPr bwMode="auto">
          <a:xfrm>
            <a:off x="2667000" y="28194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6795" name="Line 11"/>
          <p:cNvSpPr>
            <a:spLocks noChangeShapeType="1"/>
          </p:cNvSpPr>
          <p:nvPr/>
        </p:nvSpPr>
        <p:spPr bwMode="auto">
          <a:xfrm>
            <a:off x="5638800" y="28194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6796" name="Line 12"/>
          <p:cNvSpPr>
            <a:spLocks noChangeShapeType="1"/>
          </p:cNvSpPr>
          <p:nvPr/>
        </p:nvSpPr>
        <p:spPr bwMode="auto">
          <a:xfrm>
            <a:off x="2667000" y="41148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6797" name="Text Box 13"/>
          <p:cNvSpPr txBox="1">
            <a:spLocks noChangeArrowheads="1"/>
          </p:cNvSpPr>
          <p:nvPr/>
        </p:nvSpPr>
        <p:spPr bwMode="auto">
          <a:xfrm>
            <a:off x="2727325" y="3717925"/>
            <a:ext cx="83369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x-none" sz="1600"/>
              <a:t>create()</a:t>
            </a:r>
            <a:endParaRPr lang="en-US" altLang="x-none" sz="1600"/>
          </a:p>
        </p:txBody>
      </p:sp>
      <p:sp>
        <p:nvSpPr>
          <p:cNvPr id="246798" name="Line 14"/>
          <p:cNvSpPr>
            <a:spLocks noChangeShapeType="1"/>
          </p:cNvSpPr>
          <p:nvPr/>
        </p:nvSpPr>
        <p:spPr bwMode="auto">
          <a:xfrm>
            <a:off x="2667000" y="51816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6799" name="Text Box 15"/>
          <p:cNvSpPr txBox="1">
            <a:spLocks noChangeArrowheads="1"/>
          </p:cNvSpPr>
          <p:nvPr/>
        </p:nvSpPr>
        <p:spPr bwMode="auto">
          <a:xfrm>
            <a:off x="2667001" y="4838700"/>
            <a:ext cx="145879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x-none" sz="1600"/>
              <a:t>addPayment(p)</a:t>
            </a:r>
            <a:endParaRPr lang="en-US" altLang="x-none" sz="1600"/>
          </a:p>
        </p:txBody>
      </p:sp>
      <p:sp>
        <p:nvSpPr>
          <p:cNvPr id="246800" name="Text Box 16"/>
          <p:cNvSpPr txBox="1">
            <a:spLocks noChangeArrowheads="1"/>
          </p:cNvSpPr>
          <p:nvPr/>
        </p:nvSpPr>
        <p:spPr bwMode="auto">
          <a:xfrm>
            <a:off x="1524000" y="3086100"/>
            <a:ext cx="14891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x-none" sz="1600"/>
              <a:t>makePayment()</a:t>
            </a:r>
            <a:endParaRPr lang="en-US" altLang="x-none" sz="1600"/>
          </a:p>
        </p:txBody>
      </p:sp>
      <p:sp>
        <p:nvSpPr>
          <p:cNvPr id="246801" name="Line 17"/>
          <p:cNvSpPr>
            <a:spLocks noChangeShapeType="1"/>
          </p:cNvSpPr>
          <p:nvPr/>
        </p:nvSpPr>
        <p:spPr bwMode="auto">
          <a:xfrm>
            <a:off x="2057400" y="3581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6802" name="Line 18"/>
          <p:cNvSpPr>
            <a:spLocks noChangeShapeType="1"/>
          </p:cNvSpPr>
          <p:nvPr/>
        </p:nvSpPr>
        <p:spPr bwMode="auto">
          <a:xfrm>
            <a:off x="4367213" y="42672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2591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1429-D4FE-CE47-97AB-D7883F65D9A4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x-none"/>
              <a:t>High Cohesion</a:t>
            </a:r>
            <a:endParaRPr lang="en-US" altLang="x-none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75376" y="1600201"/>
            <a:ext cx="4035425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x-none" sz="2600"/>
              <a:t>An alternative design delegates the Payment creation responsibility to the Sale, which supports higher cohesion in the Register.</a:t>
            </a:r>
          </a:p>
          <a:p>
            <a:pPr>
              <a:lnSpc>
                <a:spcPct val="90000"/>
              </a:lnSpc>
            </a:pPr>
            <a:r>
              <a:rPr lang="en-GB" altLang="x-none" sz="2600"/>
              <a:t>This design supports high cohesion and low coupling.</a:t>
            </a:r>
            <a:endParaRPr lang="en-US" altLang="x-none" sz="2600"/>
          </a:p>
        </p:txBody>
      </p:sp>
      <p:sp>
        <p:nvSpPr>
          <p:cNvPr id="247812" name="Rectangle 4"/>
          <p:cNvSpPr>
            <a:spLocks noChangeArrowheads="1"/>
          </p:cNvSpPr>
          <p:nvPr/>
        </p:nvSpPr>
        <p:spPr bwMode="auto">
          <a:xfrm>
            <a:off x="2057401" y="2406134"/>
            <a:ext cx="184731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7813" name="Text Box 5"/>
          <p:cNvSpPr txBox="1">
            <a:spLocks noChangeArrowheads="1"/>
          </p:cNvSpPr>
          <p:nvPr/>
        </p:nvSpPr>
        <p:spPr bwMode="auto">
          <a:xfrm>
            <a:off x="2133600" y="2384425"/>
            <a:ext cx="9126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x-none" sz="1600"/>
              <a:t>:</a:t>
            </a:r>
            <a:r>
              <a:rPr lang="en-GB" altLang="x-none" sz="1600" u="sng"/>
              <a:t>Register</a:t>
            </a:r>
            <a:endParaRPr lang="en-US" altLang="x-none" sz="1600" u="sng"/>
          </a:p>
        </p:txBody>
      </p:sp>
      <p:sp>
        <p:nvSpPr>
          <p:cNvPr id="247814" name="Rectangle 6"/>
          <p:cNvSpPr>
            <a:spLocks noChangeArrowheads="1"/>
          </p:cNvSpPr>
          <p:nvPr/>
        </p:nvSpPr>
        <p:spPr bwMode="auto">
          <a:xfrm>
            <a:off x="3581401" y="2406134"/>
            <a:ext cx="184731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7815" name="Text Box 7"/>
          <p:cNvSpPr txBox="1">
            <a:spLocks noChangeArrowheads="1"/>
          </p:cNvSpPr>
          <p:nvPr/>
        </p:nvSpPr>
        <p:spPr bwMode="auto">
          <a:xfrm>
            <a:off x="3810000" y="2384425"/>
            <a:ext cx="5806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x-none" sz="1600"/>
              <a:t>:</a:t>
            </a:r>
            <a:r>
              <a:rPr lang="en-GB" altLang="x-none" sz="1600" u="sng"/>
              <a:t>Sale</a:t>
            </a:r>
            <a:endParaRPr lang="en-US" altLang="x-none" sz="1600" u="sng"/>
          </a:p>
        </p:txBody>
      </p:sp>
      <p:sp>
        <p:nvSpPr>
          <p:cNvPr id="247816" name="Line 8"/>
          <p:cNvSpPr>
            <a:spLocks noChangeShapeType="1"/>
          </p:cNvSpPr>
          <p:nvPr/>
        </p:nvSpPr>
        <p:spPr bwMode="auto">
          <a:xfrm>
            <a:off x="2667000" y="28194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7817" name="Line 9"/>
          <p:cNvSpPr>
            <a:spLocks noChangeShapeType="1"/>
          </p:cNvSpPr>
          <p:nvPr/>
        </p:nvSpPr>
        <p:spPr bwMode="auto">
          <a:xfrm>
            <a:off x="4114800" y="28194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7818" name="Text Box 10"/>
          <p:cNvSpPr txBox="1">
            <a:spLocks noChangeArrowheads="1"/>
          </p:cNvSpPr>
          <p:nvPr/>
        </p:nvSpPr>
        <p:spPr bwMode="auto">
          <a:xfrm>
            <a:off x="4038600" y="4305300"/>
            <a:ext cx="83369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x-none" sz="1600"/>
              <a:t>create()</a:t>
            </a:r>
            <a:endParaRPr lang="en-US" altLang="x-none" sz="1600"/>
          </a:p>
        </p:txBody>
      </p:sp>
      <p:sp>
        <p:nvSpPr>
          <p:cNvPr id="247819" name="Text Box 11"/>
          <p:cNvSpPr txBox="1">
            <a:spLocks noChangeArrowheads="1"/>
          </p:cNvSpPr>
          <p:nvPr/>
        </p:nvSpPr>
        <p:spPr bwMode="auto">
          <a:xfrm>
            <a:off x="1524000" y="3162300"/>
            <a:ext cx="14891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x-none" sz="1600"/>
              <a:t>makePayment()</a:t>
            </a:r>
            <a:endParaRPr lang="en-US" altLang="x-none" sz="1600"/>
          </a:p>
        </p:txBody>
      </p:sp>
      <p:sp>
        <p:nvSpPr>
          <p:cNvPr id="247820" name="Line 12"/>
          <p:cNvSpPr>
            <a:spLocks noChangeShapeType="1"/>
          </p:cNvSpPr>
          <p:nvPr/>
        </p:nvSpPr>
        <p:spPr bwMode="auto">
          <a:xfrm>
            <a:off x="2057400" y="3581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7821" name="Rectangle 13"/>
          <p:cNvSpPr>
            <a:spLocks noChangeArrowheads="1"/>
          </p:cNvSpPr>
          <p:nvPr/>
        </p:nvSpPr>
        <p:spPr bwMode="auto">
          <a:xfrm>
            <a:off x="5010151" y="4463534"/>
            <a:ext cx="184731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7822" name="Text Box 14"/>
          <p:cNvSpPr txBox="1">
            <a:spLocks noChangeArrowheads="1"/>
          </p:cNvSpPr>
          <p:nvPr/>
        </p:nvSpPr>
        <p:spPr bwMode="auto">
          <a:xfrm>
            <a:off x="5053013" y="4441825"/>
            <a:ext cx="96827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x-none" sz="1600"/>
              <a:t>:</a:t>
            </a:r>
            <a:r>
              <a:rPr lang="en-GB" altLang="x-none" sz="1600" u="sng"/>
              <a:t>Payment</a:t>
            </a:r>
            <a:endParaRPr lang="en-US" altLang="x-none" sz="1600" u="sng"/>
          </a:p>
        </p:txBody>
      </p:sp>
      <p:sp>
        <p:nvSpPr>
          <p:cNvPr id="247823" name="Line 15"/>
          <p:cNvSpPr>
            <a:spLocks noChangeShapeType="1"/>
          </p:cNvSpPr>
          <p:nvPr/>
        </p:nvSpPr>
        <p:spPr bwMode="auto">
          <a:xfrm>
            <a:off x="4114800" y="4724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7824" name="Line 16"/>
          <p:cNvSpPr>
            <a:spLocks noChangeShapeType="1"/>
          </p:cNvSpPr>
          <p:nvPr/>
        </p:nvSpPr>
        <p:spPr bwMode="auto">
          <a:xfrm>
            <a:off x="5562600" y="4876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7825" name="Line 17"/>
          <p:cNvSpPr>
            <a:spLocks noChangeShapeType="1"/>
          </p:cNvSpPr>
          <p:nvPr/>
        </p:nvSpPr>
        <p:spPr bwMode="auto">
          <a:xfrm>
            <a:off x="2667000" y="4191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7826" name="Text Box 18"/>
          <p:cNvSpPr txBox="1">
            <a:spLocks noChangeArrowheads="1"/>
          </p:cNvSpPr>
          <p:nvPr/>
        </p:nvSpPr>
        <p:spPr bwMode="auto">
          <a:xfrm>
            <a:off x="2622550" y="3757613"/>
            <a:ext cx="14891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x-none" sz="1600"/>
              <a:t>makePayment()</a:t>
            </a:r>
            <a:endParaRPr lang="en-US" altLang="x-none" sz="1600"/>
          </a:p>
        </p:txBody>
      </p:sp>
    </p:spTree>
    <p:extLst>
      <p:ext uri="{BB962C8B-B14F-4D97-AF65-F5344CB8AC3E}">
        <p14:creationId xmlns:p14="http://schemas.microsoft.com/office/powerpoint/2010/main" val="140725517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78CD-F005-A54C-8D08-6677C0020CA7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x-none"/>
              <a:t>High Cohesion</a:t>
            </a:r>
            <a:endParaRPr lang="en-US" altLang="x-none"/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altLang="x-none" sz="2600"/>
              <a:t>Scenarios that illustrate varying degrees of functional cohesion</a:t>
            </a:r>
          </a:p>
          <a:p>
            <a:pPr marL="533400" indent="-533400">
              <a:buFontTx/>
              <a:buAutoNum type="arabicPeriod"/>
            </a:pPr>
            <a:r>
              <a:rPr lang="en-US" altLang="x-none" sz="2600"/>
              <a:t>Very low cohesion: class responsible for many things in many different areas.</a:t>
            </a:r>
            <a:endParaRPr lang="en-GB" altLang="x-none" sz="2600"/>
          </a:p>
          <a:p>
            <a:pPr marL="914400" lvl="1" indent="-569913"/>
            <a:r>
              <a:rPr lang="en-GB" altLang="x-none" sz="2200"/>
              <a:t>e.g.</a:t>
            </a:r>
            <a:r>
              <a:rPr lang="en-US" altLang="x-none" sz="2200"/>
              <a:t>: a class responsible for interfacing with a data base and remote-procedure-calls.</a:t>
            </a:r>
          </a:p>
          <a:p>
            <a:pPr marL="533400" indent="-533400">
              <a:buFontTx/>
              <a:buAutoNum type="arabicPeriod"/>
            </a:pPr>
            <a:r>
              <a:rPr lang="en-US" altLang="x-none" sz="2600"/>
              <a:t>Low cohesion: class responsible for complex task in a functional area.</a:t>
            </a:r>
            <a:endParaRPr lang="en-GB" altLang="x-none" sz="2600"/>
          </a:p>
          <a:p>
            <a:pPr marL="914400" lvl="1" indent="-569913"/>
            <a:r>
              <a:rPr lang="en-GB" altLang="x-none" sz="2200"/>
              <a:t>e.g.</a:t>
            </a:r>
            <a:r>
              <a:rPr lang="en-US" altLang="x-none" sz="2200"/>
              <a:t>: a class responsible for interacting with a relational database.</a:t>
            </a:r>
          </a:p>
          <a:p>
            <a:pPr marL="533400" indent="-533400"/>
            <a:endParaRPr lang="en-US" altLang="x-none" sz="2600"/>
          </a:p>
        </p:txBody>
      </p:sp>
    </p:spTree>
    <p:extLst>
      <p:ext uri="{BB962C8B-B14F-4D97-AF65-F5344CB8AC3E}">
        <p14:creationId xmlns:p14="http://schemas.microsoft.com/office/powerpoint/2010/main" val="89085222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17E6-251A-C546-9BAB-DF168B2A4184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x-none"/>
              <a:t>High Cohesion</a:t>
            </a:r>
            <a:endParaRPr lang="en-US" altLang="x-none"/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None/>
            </a:pPr>
            <a:r>
              <a:rPr lang="en-GB" altLang="x-none" sz="2600"/>
              <a:t>3.	</a:t>
            </a:r>
            <a:r>
              <a:rPr lang="en-US" altLang="x-none" sz="2600"/>
              <a:t>High cohesion: class has moderate responsibility in one functional area and it collaborates with other classes to fulfill</a:t>
            </a:r>
            <a:r>
              <a:rPr lang="en-GB" altLang="x-none" sz="2600"/>
              <a:t> </a:t>
            </a:r>
            <a:r>
              <a:rPr lang="en-US" altLang="x-none" sz="2600"/>
              <a:t>a task.</a:t>
            </a:r>
            <a:endParaRPr lang="en-GB" altLang="x-none" sz="2600"/>
          </a:p>
          <a:p>
            <a:pPr marL="990600" lvl="1" indent="-646113"/>
            <a:r>
              <a:rPr lang="en-GB" altLang="x-none" sz="2200"/>
              <a:t>e.g.</a:t>
            </a:r>
            <a:r>
              <a:rPr lang="en-US" altLang="x-none" sz="2200"/>
              <a:t>: a class responsible for one section of interfacing with </a:t>
            </a:r>
            <a:r>
              <a:rPr lang="en-GB" altLang="x-none" sz="2200"/>
              <a:t>a</a:t>
            </a:r>
            <a:r>
              <a:rPr lang="en-US" altLang="x-none" sz="2200"/>
              <a:t> data base</a:t>
            </a:r>
            <a:r>
              <a:rPr lang="en-GB" altLang="x-none" sz="2200"/>
              <a:t>.</a:t>
            </a:r>
          </a:p>
          <a:p>
            <a:pPr marL="609600" indent="-609600"/>
            <a:r>
              <a:rPr lang="en-US" altLang="x-none" sz="2600"/>
              <a:t>Rule of thumb: a class with high cohesion has a relative low number</a:t>
            </a:r>
            <a:r>
              <a:rPr lang="en-GB" altLang="x-none" sz="2600"/>
              <a:t> </a:t>
            </a:r>
            <a:r>
              <a:rPr lang="en-US" altLang="x-none" sz="2600"/>
              <a:t>of methods, with highly related functionality, and doesn’t do much</a:t>
            </a:r>
            <a:r>
              <a:rPr lang="en-GB" altLang="x-none" sz="2600"/>
              <a:t> </a:t>
            </a:r>
            <a:r>
              <a:rPr lang="en-US" altLang="x-none" sz="2600"/>
              <a:t>work. It collaborates and delegates.</a:t>
            </a:r>
          </a:p>
          <a:p>
            <a:pPr marL="609600" indent="-609600"/>
            <a:endParaRPr lang="en-US" altLang="x-none" sz="2600"/>
          </a:p>
        </p:txBody>
      </p:sp>
    </p:spTree>
    <p:extLst>
      <p:ext uri="{BB962C8B-B14F-4D97-AF65-F5344CB8AC3E}">
        <p14:creationId xmlns:p14="http://schemas.microsoft.com/office/powerpoint/2010/main" val="79554831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F218-7184-9B44-B1C8-3D89658AD9EA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Controller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sz="2600"/>
              <a:t>Problem: Who should be responsible for handling an input system event?</a:t>
            </a:r>
          </a:p>
          <a:p>
            <a:pPr>
              <a:lnSpc>
                <a:spcPct val="90000"/>
              </a:lnSpc>
            </a:pPr>
            <a:r>
              <a:rPr lang="en-US" altLang="x-none" sz="2600"/>
              <a:t>Solution: Assign the responsibility for receiving or handling a system event message to a class representing one of he following choices:</a:t>
            </a:r>
          </a:p>
          <a:p>
            <a:pPr marL="742950" lvl="1" indent="-285750"/>
            <a:r>
              <a:rPr lang="en-US" altLang="x-none" sz="2200"/>
              <a:t>Represents the overall system.</a:t>
            </a:r>
          </a:p>
          <a:p>
            <a:pPr marL="742950" lvl="1" indent="-285750"/>
            <a:r>
              <a:rPr lang="en-US" altLang="x-none" sz="2200"/>
              <a:t>Represents a use case scenario.</a:t>
            </a:r>
          </a:p>
          <a:p>
            <a:pPr marL="742950" lvl="1" indent="-285750"/>
            <a:r>
              <a:rPr lang="en-US" altLang="x-none" sz="2200"/>
              <a:t>A Controller is a non-user interface object that defines the method for the system operation. Note that windows, applets, etc. typically receive events and delegate them to a controller.</a:t>
            </a:r>
          </a:p>
          <a:p>
            <a:pPr marL="742950" lvl="1" indent="-285750"/>
            <a:endParaRPr lang="en-US" altLang="x-none" sz="2200"/>
          </a:p>
        </p:txBody>
      </p:sp>
    </p:spTree>
    <p:extLst>
      <p:ext uri="{BB962C8B-B14F-4D97-AF65-F5344CB8AC3E}">
        <p14:creationId xmlns:p14="http://schemas.microsoft.com/office/powerpoint/2010/main" val="2102812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Fig. 17.9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x-none" altLang="x-none"/>
          </a:p>
        </p:txBody>
      </p:sp>
      <p:pic>
        <p:nvPicPr>
          <p:cNvPr id="264196" name="Picture 4" descr="controller-monopo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63689"/>
            <a:ext cx="8229600" cy="37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6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Fig. 17.10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x-none" altLang="x-none"/>
          </a:p>
        </p:txBody>
      </p:sp>
      <p:pic>
        <p:nvPicPr>
          <p:cNvPr id="266244" name="Picture 4" descr="sqd-playgame-g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84314"/>
            <a:ext cx="8229600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73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A287-B2FC-884E-93D2-A14E31130D96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Responsibilities and Methods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x-none" sz="2600"/>
              <a:t>Responsibilities are  assigned to classes during object design. For example, we may declare the following:</a:t>
            </a:r>
          </a:p>
          <a:p>
            <a:pPr lvl="1"/>
            <a:r>
              <a:rPr lang="en-US" altLang="x-none" sz="2200" i="1"/>
              <a:t>“a Sale is responsible </a:t>
            </a:r>
            <a:r>
              <a:rPr lang="en-GB" altLang="x-none" sz="2200" i="1"/>
              <a:t>for creating SalesLineItems</a:t>
            </a:r>
            <a:r>
              <a:rPr lang="en-US" altLang="x-none" sz="2200"/>
              <a:t>” (doing)</a:t>
            </a:r>
          </a:p>
          <a:p>
            <a:pPr lvl="1"/>
            <a:r>
              <a:rPr lang="en-US" altLang="x-none" sz="2200" i="1"/>
              <a:t>“a </a:t>
            </a:r>
            <a:r>
              <a:rPr lang="en-GB" altLang="x-none" sz="2200" i="1"/>
              <a:t>S</a:t>
            </a:r>
            <a:r>
              <a:rPr lang="en-US" altLang="x-none" sz="2200" i="1"/>
              <a:t>ale is responsible for knowing its </a:t>
            </a:r>
            <a:r>
              <a:rPr lang="en-GB" altLang="x-none" sz="2200" i="1"/>
              <a:t>total</a:t>
            </a:r>
            <a:r>
              <a:rPr lang="en-US" altLang="x-none" sz="2200" i="1"/>
              <a:t>”</a:t>
            </a:r>
            <a:r>
              <a:rPr lang="en-US" altLang="x-none" sz="2200"/>
              <a:t> (knowing)</a:t>
            </a:r>
            <a:endParaRPr lang="en-GB" altLang="x-none" sz="2200"/>
          </a:p>
          <a:p>
            <a:r>
              <a:rPr lang="en-GB" altLang="x-none" sz="2600"/>
              <a:t>Responsibilities related to “knowing” are often inferable from the Domain Model (because of the attributes and associations it illustrates)</a:t>
            </a:r>
            <a:endParaRPr lang="en-US" altLang="x-none" sz="2600"/>
          </a:p>
          <a:p>
            <a:endParaRPr lang="en-US" altLang="x-none" sz="2600"/>
          </a:p>
        </p:txBody>
      </p:sp>
    </p:spTree>
    <p:extLst>
      <p:ext uri="{BB962C8B-B14F-4D97-AF65-F5344CB8AC3E}">
        <p14:creationId xmlns:p14="http://schemas.microsoft.com/office/powerpoint/2010/main" val="148166057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Fig. 17.11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x-none" altLang="x-none"/>
          </a:p>
        </p:txBody>
      </p:sp>
      <p:pic>
        <p:nvPicPr>
          <p:cNvPr id="268292" name="Picture 4" descr="sqd-playgame-cohe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23975"/>
            <a:ext cx="82296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6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Fig. 17.21</a:t>
            </a:r>
          </a:p>
        </p:txBody>
      </p:sp>
      <p:graphicFrame>
        <p:nvGraphicFramePr>
          <p:cNvPr id="28877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133600" y="1084263"/>
          <a:ext cx="7848600" cy="507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4" name="Visio" r:id="rId4" imgW="6776280" imgH="4379400" progId="Visio.Drawing.11">
                  <p:embed/>
                </p:oleObj>
              </mc:Choice>
              <mc:Fallback>
                <p:oleObj name="Visio" r:id="rId4" imgW="6776280" imgH="4379400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084263"/>
                        <a:ext cx="7848600" cy="5072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415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4E35E-E132-8047-832D-22AA9D28B1EC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Responsibilities and Methods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x-none" sz="2600" dirty="0"/>
              <a:t>The translation of responsibilities into classes and methods is influenced by the granularity of responsibility.</a:t>
            </a:r>
          </a:p>
          <a:p>
            <a:pPr>
              <a:lnSpc>
                <a:spcPct val="90000"/>
              </a:lnSpc>
            </a:pPr>
            <a:r>
              <a:rPr lang="en-US" altLang="x-none" sz="2600" dirty="0" smtClean="0"/>
              <a:t>A </a:t>
            </a:r>
            <a:r>
              <a:rPr lang="en-US" altLang="x-none" sz="2600" dirty="0"/>
              <a:t>responsibility is not the same thing as a method</a:t>
            </a:r>
            <a:r>
              <a:rPr lang="en-GB" altLang="x-none" sz="2600" dirty="0"/>
              <a:t>, but m</a:t>
            </a:r>
            <a:r>
              <a:rPr lang="en-US" altLang="x-none" sz="2600" dirty="0" err="1"/>
              <a:t>ethods</a:t>
            </a:r>
            <a:r>
              <a:rPr lang="en-US" altLang="x-none" sz="2600" dirty="0"/>
              <a:t> are implemented to fulfill responsibilities</a:t>
            </a:r>
            <a:r>
              <a:rPr lang="en-GB" altLang="x-none" sz="2600" dirty="0"/>
              <a:t>.</a:t>
            </a:r>
            <a:endParaRPr lang="en-US" altLang="x-none" sz="2600" dirty="0"/>
          </a:p>
          <a:p>
            <a:pPr>
              <a:lnSpc>
                <a:spcPct val="90000"/>
              </a:lnSpc>
            </a:pPr>
            <a:r>
              <a:rPr lang="en-GB" altLang="x-none" sz="2600" dirty="0"/>
              <a:t>M</a:t>
            </a:r>
            <a:r>
              <a:rPr lang="en-US" altLang="x-none" sz="2600" dirty="0" err="1"/>
              <a:t>ethods</a:t>
            </a:r>
            <a:r>
              <a:rPr lang="en-US" altLang="x-none" sz="2600" dirty="0"/>
              <a:t> either act alone, or collaborate with other methods and objects.</a:t>
            </a:r>
            <a:endParaRPr lang="en-GB" altLang="x-none" sz="2600" dirty="0"/>
          </a:p>
          <a:p>
            <a:pPr>
              <a:lnSpc>
                <a:spcPct val="90000"/>
              </a:lnSpc>
            </a:pPr>
            <a:endParaRPr lang="en-US" altLang="x-none" sz="2600" dirty="0"/>
          </a:p>
        </p:txBody>
      </p:sp>
    </p:spTree>
    <p:extLst>
      <p:ext uri="{BB962C8B-B14F-4D97-AF65-F5344CB8AC3E}">
        <p14:creationId xmlns:p14="http://schemas.microsoft.com/office/powerpoint/2010/main" val="73139648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35BF-69C7-9E46-9237-35C306AE9498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x-none"/>
              <a:t>Responsibilities and Interaction Diagrams</a:t>
            </a:r>
            <a:endParaRPr lang="en-US" altLang="x-none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75376" y="1600201"/>
            <a:ext cx="4035425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x-none" sz="2200" dirty="0" smtClean="0"/>
              <a:t>Sale </a:t>
            </a:r>
            <a:r>
              <a:rPr lang="en-GB" altLang="x-none" sz="2200" dirty="0"/>
              <a:t>objects have been given the responsibility to create Payments, handled with the </a:t>
            </a:r>
            <a:r>
              <a:rPr lang="en-GB" altLang="x-none" sz="2200" dirty="0" err="1"/>
              <a:t>makePayment</a:t>
            </a:r>
            <a:r>
              <a:rPr lang="en-GB" altLang="x-none" sz="2200" dirty="0"/>
              <a:t> method.</a:t>
            </a:r>
            <a:endParaRPr lang="en-US" altLang="x-none" sz="2200" dirty="0"/>
          </a:p>
        </p:txBody>
      </p:sp>
      <p:sp>
        <p:nvSpPr>
          <p:cNvPr id="226309" name="Line 5"/>
          <p:cNvSpPr>
            <a:spLocks noChangeShapeType="1"/>
          </p:cNvSpPr>
          <p:nvPr/>
        </p:nvSpPr>
        <p:spPr bwMode="auto">
          <a:xfrm>
            <a:off x="3530600" y="2898776"/>
            <a:ext cx="0" cy="21304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10" name="Rectangle 6"/>
          <p:cNvSpPr>
            <a:spLocks noChangeArrowheads="1"/>
          </p:cNvSpPr>
          <p:nvPr/>
        </p:nvSpPr>
        <p:spPr bwMode="auto">
          <a:xfrm>
            <a:off x="2952751" y="2362201"/>
            <a:ext cx="1127125" cy="5699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/>
              <a:t>:</a:t>
            </a:r>
            <a:r>
              <a:rPr lang="en-GB" altLang="x-none" u="sng"/>
              <a:t>Sale</a:t>
            </a:r>
            <a:endParaRPr lang="en-US" altLang="x-none"/>
          </a:p>
        </p:txBody>
      </p:sp>
      <p:sp>
        <p:nvSpPr>
          <p:cNvPr id="226311" name="Rectangle 7"/>
          <p:cNvSpPr>
            <a:spLocks noChangeArrowheads="1"/>
          </p:cNvSpPr>
          <p:nvPr/>
        </p:nvSpPr>
        <p:spPr bwMode="auto">
          <a:xfrm>
            <a:off x="4835525" y="4038600"/>
            <a:ext cx="1189038" cy="5667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/>
              <a:t>:</a:t>
            </a:r>
            <a:r>
              <a:rPr lang="en-GB" altLang="x-none" u="sng"/>
              <a:t>Payment</a:t>
            </a:r>
            <a:endParaRPr lang="en-US" altLang="x-none"/>
          </a:p>
        </p:txBody>
      </p:sp>
      <p:sp>
        <p:nvSpPr>
          <p:cNvPr id="226312" name="Text Box 8"/>
          <p:cNvSpPr txBox="1">
            <a:spLocks noChangeArrowheads="1"/>
          </p:cNvSpPr>
          <p:nvPr/>
        </p:nvSpPr>
        <p:spPr bwMode="auto">
          <a:xfrm>
            <a:off x="1717675" y="3284538"/>
            <a:ext cx="18124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x-none"/>
              <a:t>makePayment(…)</a:t>
            </a:r>
            <a:endParaRPr lang="en-US" altLang="x-none"/>
          </a:p>
        </p:txBody>
      </p:sp>
      <p:sp>
        <p:nvSpPr>
          <p:cNvPr id="226313" name="Line 9"/>
          <p:cNvSpPr>
            <a:spLocks noChangeShapeType="1"/>
          </p:cNvSpPr>
          <p:nvPr/>
        </p:nvSpPr>
        <p:spPr bwMode="auto">
          <a:xfrm>
            <a:off x="1676401" y="3713163"/>
            <a:ext cx="1857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14" name="Text Box 10"/>
          <p:cNvSpPr txBox="1">
            <a:spLocks noChangeArrowheads="1"/>
          </p:cNvSpPr>
          <p:nvPr/>
        </p:nvSpPr>
        <p:spPr bwMode="auto">
          <a:xfrm>
            <a:off x="3533776" y="3867150"/>
            <a:ext cx="10733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x-none"/>
              <a:t>create(…)</a:t>
            </a:r>
            <a:endParaRPr lang="en-US" altLang="x-none"/>
          </a:p>
        </p:txBody>
      </p:sp>
      <p:sp>
        <p:nvSpPr>
          <p:cNvPr id="226315" name="Line 11"/>
          <p:cNvSpPr>
            <a:spLocks noChangeShapeType="1"/>
          </p:cNvSpPr>
          <p:nvPr/>
        </p:nvSpPr>
        <p:spPr bwMode="auto">
          <a:xfrm>
            <a:off x="3533775" y="4348163"/>
            <a:ext cx="1301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16" name="Line 12"/>
          <p:cNvSpPr>
            <a:spLocks noChangeShapeType="1"/>
          </p:cNvSpPr>
          <p:nvPr/>
        </p:nvSpPr>
        <p:spPr bwMode="auto">
          <a:xfrm>
            <a:off x="5448300" y="4595814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9365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3BC1-5FDD-234A-AE23-1BA4F6F60678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Patterns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x-none" sz="2600" dirty="0"/>
              <a:t>We will emphasize principles (expressed in patterns) to guide choices in where to assign responsibilities.</a:t>
            </a:r>
          </a:p>
          <a:p>
            <a:pPr>
              <a:lnSpc>
                <a:spcPct val="90000"/>
              </a:lnSpc>
            </a:pPr>
            <a:r>
              <a:rPr lang="en-US" altLang="x-none" sz="2600" i="1" dirty="0"/>
              <a:t>A pattern is a named description of a problem and a solution that</a:t>
            </a:r>
            <a:r>
              <a:rPr lang="en-GB" altLang="x-none" sz="2600" i="1" dirty="0"/>
              <a:t> </a:t>
            </a:r>
            <a:r>
              <a:rPr lang="en-US" altLang="x-none" sz="2600" i="1" dirty="0"/>
              <a:t>can be applied to new contexts</a:t>
            </a:r>
            <a:r>
              <a:rPr lang="en-US" altLang="x-none" sz="2600" dirty="0"/>
              <a:t>; it provides advice in how to apply</a:t>
            </a:r>
            <a:r>
              <a:rPr lang="en-GB" altLang="x-none" sz="2600" dirty="0"/>
              <a:t> </a:t>
            </a:r>
            <a:r>
              <a:rPr lang="en-US" altLang="x-none" sz="2600" dirty="0"/>
              <a:t>it in varying circumstances.</a:t>
            </a:r>
            <a:r>
              <a:rPr lang="en-GB" altLang="x-none" sz="2600" dirty="0"/>
              <a:t> For example,</a:t>
            </a:r>
          </a:p>
          <a:p>
            <a:pPr lvl="1">
              <a:lnSpc>
                <a:spcPct val="90000"/>
              </a:lnSpc>
            </a:pPr>
            <a:r>
              <a:rPr lang="en-GB" altLang="x-none" sz="2200" u="sng" dirty="0"/>
              <a:t>Pattern name</a:t>
            </a:r>
            <a:r>
              <a:rPr lang="en-GB" altLang="x-none" sz="2200" dirty="0"/>
              <a:t>:	Information Expert</a:t>
            </a:r>
          </a:p>
          <a:p>
            <a:pPr lvl="1">
              <a:lnSpc>
                <a:spcPct val="90000"/>
              </a:lnSpc>
            </a:pPr>
            <a:r>
              <a:rPr lang="en-GB" altLang="x-none" sz="2200" u="sng" dirty="0"/>
              <a:t>Problem</a:t>
            </a:r>
            <a:r>
              <a:rPr lang="en-GB" altLang="x-none" sz="2200" dirty="0"/>
              <a:t>:		What is the most basic principle by which to assign responsibilities </a:t>
            </a:r>
            <a:r>
              <a:rPr lang="en-GB" altLang="x-none" sz="2200" dirty="0" smtClean="0"/>
              <a:t>    			to </a:t>
            </a:r>
            <a:r>
              <a:rPr lang="en-GB" altLang="x-none" sz="2200" dirty="0"/>
              <a:t>objects?</a:t>
            </a:r>
          </a:p>
          <a:p>
            <a:pPr lvl="1">
              <a:lnSpc>
                <a:spcPct val="90000"/>
              </a:lnSpc>
            </a:pPr>
            <a:r>
              <a:rPr lang="en-GB" altLang="x-none" sz="2200" u="sng" dirty="0"/>
              <a:t>Solution</a:t>
            </a:r>
            <a:r>
              <a:rPr lang="en-GB" altLang="x-none" sz="2200" dirty="0"/>
              <a:t>:		Assign a responsibility to the class that has the information needed </a:t>
            </a:r>
            <a:r>
              <a:rPr lang="en-GB" altLang="x-none" sz="2200" dirty="0" smtClean="0"/>
              <a:t>			to </a:t>
            </a:r>
            <a:r>
              <a:rPr lang="en-GB" altLang="x-none" sz="2200" dirty="0"/>
              <a:t>fulfil it.</a:t>
            </a:r>
          </a:p>
          <a:p>
            <a:pPr>
              <a:lnSpc>
                <a:spcPct val="90000"/>
              </a:lnSpc>
            </a:pPr>
            <a:endParaRPr lang="en-US" altLang="x-none" sz="2600" dirty="0"/>
          </a:p>
          <a:p>
            <a:pPr>
              <a:lnSpc>
                <a:spcPct val="90000"/>
              </a:lnSpc>
            </a:pPr>
            <a:endParaRPr lang="en-US" altLang="x-none" sz="2600" dirty="0"/>
          </a:p>
        </p:txBody>
      </p:sp>
    </p:spTree>
    <p:extLst>
      <p:ext uri="{BB962C8B-B14F-4D97-AF65-F5344CB8AC3E}">
        <p14:creationId xmlns:p14="http://schemas.microsoft.com/office/powerpoint/2010/main" val="64250198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90F3-DA6F-EA49-BBAF-67676E29631C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x-none"/>
              <a:t>Information Expert (or Expert)</a:t>
            </a:r>
            <a:endParaRPr lang="en-US" altLang="x-none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x-none" sz="2600"/>
              <a:t>Problem: what is a general principle of assigning responsibilities to objects?</a:t>
            </a:r>
          </a:p>
          <a:p>
            <a:pPr>
              <a:lnSpc>
                <a:spcPct val="90000"/>
              </a:lnSpc>
            </a:pPr>
            <a:r>
              <a:rPr lang="en-US" altLang="x-none" sz="2600"/>
              <a:t>Solution: Assign a responsibility to the information expert - the class that has the information necessary to fulfill the responsibility.</a:t>
            </a:r>
            <a:endParaRPr lang="en-GB" altLang="x-none" sz="2600"/>
          </a:p>
          <a:p>
            <a:pPr>
              <a:lnSpc>
                <a:spcPct val="90000"/>
              </a:lnSpc>
            </a:pPr>
            <a:r>
              <a:rPr lang="en-GB" altLang="x-none" sz="2600"/>
              <a:t>In the NextGen POS application, who should be responsible for knowing the grand total of a sale?</a:t>
            </a:r>
          </a:p>
          <a:p>
            <a:pPr>
              <a:lnSpc>
                <a:spcPct val="90000"/>
              </a:lnSpc>
            </a:pPr>
            <a:r>
              <a:rPr lang="en-GB" altLang="x-none" sz="2600"/>
              <a:t>By Information Expert we should look for that class that has the information needed to determine the total.</a:t>
            </a:r>
          </a:p>
          <a:p>
            <a:pPr>
              <a:lnSpc>
                <a:spcPct val="90000"/>
              </a:lnSpc>
            </a:pPr>
            <a:endParaRPr lang="en-US" altLang="x-none" sz="2600"/>
          </a:p>
        </p:txBody>
      </p:sp>
    </p:spTree>
    <p:extLst>
      <p:ext uri="{BB962C8B-B14F-4D97-AF65-F5344CB8AC3E}">
        <p14:creationId xmlns:p14="http://schemas.microsoft.com/office/powerpoint/2010/main" val="211418428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241-8C3E-334E-A433-781D637580EC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x-none"/>
              <a:t>Information Expert (or Expert)</a:t>
            </a:r>
            <a:endParaRPr lang="en-US" altLang="x-none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x-none"/>
              <a:t>Do we look in the Domain Model or the Design Model to analyze the classes that have the information needed?</a:t>
            </a:r>
          </a:p>
          <a:p>
            <a:r>
              <a:rPr lang="en-GB" altLang="x-none"/>
              <a:t>A: Both. Assume there is no or minimal Design Model. Look to the Domain Model for information experts.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939899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F809-FAE7-8249-8D92-98B8E862AA03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x-none"/>
              <a:t>Information Expert (or Expert)</a:t>
            </a:r>
            <a:endParaRPr lang="en-US" altLang="x-none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75376" y="1600201"/>
            <a:ext cx="4035425" cy="4530725"/>
          </a:xfrm>
        </p:spPr>
        <p:txBody>
          <a:bodyPr/>
          <a:lstStyle/>
          <a:p>
            <a:r>
              <a:rPr lang="en-GB" altLang="x-none" sz="2600"/>
              <a:t>It is necessary to know about all the SalesLineItem instances of a sale and the sum of the subtotals.</a:t>
            </a:r>
          </a:p>
          <a:p>
            <a:r>
              <a:rPr lang="en-GB" altLang="x-none" sz="2600"/>
              <a:t>A Sale instance contains these, i.e. it is an information expert for this responsibility.</a:t>
            </a:r>
            <a:endParaRPr lang="en-US" altLang="x-none" sz="2600"/>
          </a:p>
        </p:txBody>
      </p:sp>
      <p:sp>
        <p:nvSpPr>
          <p:cNvPr id="230428" name="Rectangle 28"/>
          <p:cNvSpPr>
            <a:spLocks noChangeArrowheads="1"/>
          </p:cNvSpPr>
          <p:nvPr/>
        </p:nvSpPr>
        <p:spPr bwMode="auto">
          <a:xfrm>
            <a:off x="1568450" y="1905001"/>
            <a:ext cx="1358900" cy="904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29" name="Text Box 29"/>
          <p:cNvSpPr txBox="1">
            <a:spLocks noChangeArrowheads="1"/>
          </p:cNvSpPr>
          <p:nvPr/>
        </p:nvSpPr>
        <p:spPr bwMode="auto">
          <a:xfrm>
            <a:off x="1906588" y="1903413"/>
            <a:ext cx="5261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600"/>
              <a:t>Sale</a:t>
            </a:r>
          </a:p>
        </p:txBody>
      </p:sp>
      <p:sp>
        <p:nvSpPr>
          <p:cNvPr id="230430" name="Line 30"/>
          <p:cNvSpPr>
            <a:spLocks noChangeShapeType="1"/>
          </p:cNvSpPr>
          <p:nvPr/>
        </p:nvSpPr>
        <p:spPr bwMode="auto">
          <a:xfrm>
            <a:off x="1568450" y="2224089"/>
            <a:ext cx="13589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31" name="Text Box 31"/>
          <p:cNvSpPr txBox="1">
            <a:spLocks noChangeArrowheads="1"/>
          </p:cNvSpPr>
          <p:nvPr/>
        </p:nvSpPr>
        <p:spPr bwMode="auto">
          <a:xfrm>
            <a:off x="1916114" y="2200276"/>
            <a:ext cx="5794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x-none" sz="1600"/>
              <a:t>d</a:t>
            </a:r>
            <a:r>
              <a:rPr lang="en-US" altLang="x-none" sz="1600"/>
              <a:t>ate</a:t>
            </a:r>
          </a:p>
          <a:p>
            <a:r>
              <a:rPr lang="en-US" altLang="x-none" sz="1600"/>
              <a:t>time</a:t>
            </a:r>
          </a:p>
        </p:txBody>
      </p:sp>
      <p:sp>
        <p:nvSpPr>
          <p:cNvPr id="230432" name="Text Box 32"/>
          <p:cNvSpPr txBox="1">
            <a:spLocks noChangeArrowheads="1"/>
          </p:cNvSpPr>
          <p:nvPr/>
        </p:nvSpPr>
        <p:spPr bwMode="auto">
          <a:xfrm>
            <a:off x="2398713" y="3475038"/>
            <a:ext cx="49404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600"/>
              <a:t>1..*</a:t>
            </a:r>
          </a:p>
        </p:txBody>
      </p:sp>
      <p:sp>
        <p:nvSpPr>
          <p:cNvPr id="230433" name="Text Box 33"/>
          <p:cNvSpPr txBox="1">
            <a:spLocks noChangeArrowheads="1"/>
          </p:cNvSpPr>
          <p:nvPr/>
        </p:nvSpPr>
        <p:spPr bwMode="auto">
          <a:xfrm>
            <a:off x="2927350" y="4292600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600"/>
              <a:t>*</a:t>
            </a:r>
          </a:p>
        </p:txBody>
      </p:sp>
      <p:sp>
        <p:nvSpPr>
          <p:cNvPr id="230434" name="Text Box 34"/>
          <p:cNvSpPr txBox="1">
            <a:spLocks noChangeArrowheads="1"/>
          </p:cNvSpPr>
          <p:nvPr/>
        </p:nvSpPr>
        <p:spPr bwMode="auto">
          <a:xfrm>
            <a:off x="3060701" y="3860800"/>
            <a:ext cx="12786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600"/>
              <a:t>Described-by</a:t>
            </a:r>
          </a:p>
        </p:txBody>
      </p:sp>
      <p:sp>
        <p:nvSpPr>
          <p:cNvPr id="230435" name="Text Box 35"/>
          <p:cNvSpPr txBox="1">
            <a:spLocks noChangeArrowheads="1"/>
          </p:cNvSpPr>
          <p:nvPr/>
        </p:nvSpPr>
        <p:spPr bwMode="auto">
          <a:xfrm>
            <a:off x="2374900" y="3021013"/>
            <a:ext cx="90653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600"/>
              <a:t>Contains</a:t>
            </a:r>
          </a:p>
        </p:txBody>
      </p:sp>
      <p:sp>
        <p:nvSpPr>
          <p:cNvPr id="230436" name="Rectangle 36"/>
          <p:cNvSpPr>
            <a:spLocks noChangeArrowheads="1"/>
          </p:cNvSpPr>
          <p:nvPr/>
        </p:nvSpPr>
        <p:spPr bwMode="auto">
          <a:xfrm>
            <a:off x="4483100" y="3802064"/>
            <a:ext cx="1612900" cy="1608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37" name="Text Box 37"/>
          <p:cNvSpPr txBox="1">
            <a:spLocks noChangeArrowheads="1"/>
          </p:cNvSpPr>
          <p:nvPr/>
        </p:nvSpPr>
        <p:spPr bwMode="auto">
          <a:xfrm>
            <a:off x="4725988" y="3835401"/>
            <a:ext cx="12439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600"/>
              <a:t>Product</a:t>
            </a:r>
            <a:endParaRPr lang="en-GB" altLang="x-none" sz="1600"/>
          </a:p>
          <a:p>
            <a:r>
              <a:rPr lang="en-US" altLang="x-none" sz="1600"/>
              <a:t>Specification</a:t>
            </a:r>
          </a:p>
        </p:txBody>
      </p:sp>
      <p:sp>
        <p:nvSpPr>
          <p:cNvPr id="230438" name="Line 38"/>
          <p:cNvSpPr>
            <a:spLocks noChangeShapeType="1"/>
          </p:cNvSpPr>
          <p:nvPr/>
        </p:nvSpPr>
        <p:spPr bwMode="auto">
          <a:xfrm>
            <a:off x="4483100" y="4454525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39" name="Text Box 39"/>
          <p:cNvSpPr txBox="1">
            <a:spLocks noChangeArrowheads="1"/>
          </p:cNvSpPr>
          <p:nvPr/>
        </p:nvSpPr>
        <p:spPr bwMode="auto">
          <a:xfrm>
            <a:off x="4724401" y="4545014"/>
            <a:ext cx="111838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600"/>
              <a:t>description</a:t>
            </a:r>
          </a:p>
          <a:p>
            <a:r>
              <a:rPr lang="en-US" altLang="x-none" sz="1600"/>
              <a:t>price</a:t>
            </a:r>
          </a:p>
          <a:p>
            <a:r>
              <a:rPr lang="en-GB" altLang="x-none" sz="1600"/>
              <a:t>itemID</a:t>
            </a:r>
            <a:endParaRPr lang="en-US" altLang="x-none" sz="1600"/>
          </a:p>
        </p:txBody>
      </p:sp>
      <p:sp>
        <p:nvSpPr>
          <p:cNvPr id="230440" name="Line 40"/>
          <p:cNvSpPr>
            <a:spLocks noChangeShapeType="1"/>
          </p:cNvSpPr>
          <p:nvPr/>
        </p:nvSpPr>
        <p:spPr bwMode="auto">
          <a:xfrm>
            <a:off x="2954338" y="4251325"/>
            <a:ext cx="1528762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441" name="Text Box 41"/>
          <p:cNvSpPr txBox="1">
            <a:spLocks noChangeArrowheads="1"/>
          </p:cNvSpPr>
          <p:nvPr/>
        </p:nvSpPr>
        <p:spPr bwMode="auto">
          <a:xfrm>
            <a:off x="4224338" y="4244975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x-none" sz="1600"/>
              <a:t>1</a:t>
            </a:r>
            <a:endParaRPr lang="en-US" altLang="x-none" sz="1600"/>
          </a:p>
        </p:txBody>
      </p:sp>
      <p:sp>
        <p:nvSpPr>
          <p:cNvPr id="230442" name="Line 42"/>
          <p:cNvSpPr>
            <a:spLocks noChangeShapeType="1"/>
          </p:cNvSpPr>
          <p:nvPr/>
        </p:nvSpPr>
        <p:spPr bwMode="auto">
          <a:xfrm>
            <a:off x="2279650" y="2816225"/>
            <a:ext cx="0" cy="971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443" name="Rectangle 43"/>
          <p:cNvSpPr>
            <a:spLocks noChangeArrowheads="1"/>
          </p:cNvSpPr>
          <p:nvPr/>
        </p:nvSpPr>
        <p:spPr bwMode="auto">
          <a:xfrm>
            <a:off x="1601788" y="3775075"/>
            <a:ext cx="1346200" cy="89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44" name="Text Box 44"/>
          <p:cNvSpPr txBox="1">
            <a:spLocks noChangeArrowheads="1"/>
          </p:cNvSpPr>
          <p:nvPr/>
        </p:nvSpPr>
        <p:spPr bwMode="auto">
          <a:xfrm>
            <a:off x="1533525" y="3835400"/>
            <a:ext cx="13335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600"/>
              <a:t>SalesLineItem</a:t>
            </a:r>
          </a:p>
        </p:txBody>
      </p:sp>
      <p:sp>
        <p:nvSpPr>
          <p:cNvPr id="230445" name="Line 45"/>
          <p:cNvSpPr>
            <a:spLocks noChangeShapeType="1"/>
          </p:cNvSpPr>
          <p:nvPr/>
        </p:nvSpPr>
        <p:spPr bwMode="auto">
          <a:xfrm>
            <a:off x="1601788" y="4224338"/>
            <a:ext cx="134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46" name="Text Box 46"/>
          <p:cNvSpPr txBox="1">
            <a:spLocks noChangeArrowheads="1"/>
          </p:cNvSpPr>
          <p:nvPr/>
        </p:nvSpPr>
        <p:spPr bwMode="auto">
          <a:xfrm>
            <a:off x="1852614" y="4333875"/>
            <a:ext cx="8801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600"/>
              <a:t>quantity</a:t>
            </a:r>
          </a:p>
        </p:txBody>
      </p:sp>
    </p:spTree>
    <p:extLst>
      <p:ext uri="{BB962C8B-B14F-4D97-AF65-F5344CB8AC3E}">
        <p14:creationId xmlns:p14="http://schemas.microsoft.com/office/powerpoint/2010/main" val="182489490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2004</Words>
  <Application>Microsoft Macintosh PowerPoint</Application>
  <PresentationFormat>Widescreen</PresentationFormat>
  <Paragraphs>300</Paragraphs>
  <Slides>31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Calibri</vt:lpstr>
      <vt:lpstr>Calibri Light</vt:lpstr>
      <vt:lpstr>Arial</vt:lpstr>
      <vt:lpstr>Office Theme</vt:lpstr>
      <vt:lpstr>Microsoft Visio Drawing</vt:lpstr>
      <vt:lpstr>GRASP*: Designing Objects with Responsibilities</vt:lpstr>
      <vt:lpstr>Responsibilities and Methods</vt:lpstr>
      <vt:lpstr>Responsibilities and Methods</vt:lpstr>
      <vt:lpstr>Responsibilities and Methods</vt:lpstr>
      <vt:lpstr>Responsibilities and Interaction Diagrams</vt:lpstr>
      <vt:lpstr>Patterns</vt:lpstr>
      <vt:lpstr>Information Expert (or Expert)</vt:lpstr>
      <vt:lpstr>Information Expert (or Expert)</vt:lpstr>
      <vt:lpstr>Information Expert (or Expert)</vt:lpstr>
      <vt:lpstr>Information Expert (or Expert)</vt:lpstr>
      <vt:lpstr>Information Expert (or Expert)</vt:lpstr>
      <vt:lpstr>Information Expert (or Expert)</vt:lpstr>
      <vt:lpstr>Information Expert (or Expert)</vt:lpstr>
      <vt:lpstr>Creator</vt:lpstr>
      <vt:lpstr>Creator</vt:lpstr>
      <vt:lpstr>Creator</vt:lpstr>
      <vt:lpstr>Low Coupling</vt:lpstr>
      <vt:lpstr>Low Coupling</vt:lpstr>
      <vt:lpstr>Low Coupling</vt:lpstr>
      <vt:lpstr>Low Coupling</vt:lpstr>
      <vt:lpstr>Low Coupling</vt:lpstr>
      <vt:lpstr>High Cohesion</vt:lpstr>
      <vt:lpstr>High Cohesion</vt:lpstr>
      <vt:lpstr>High Cohesion</vt:lpstr>
      <vt:lpstr>High Cohesion</vt:lpstr>
      <vt:lpstr>High Cohesion</vt:lpstr>
      <vt:lpstr>Controller</vt:lpstr>
      <vt:lpstr>Fig. 17.9</vt:lpstr>
      <vt:lpstr>Fig. 17.10</vt:lpstr>
      <vt:lpstr>Fig. 17.11</vt:lpstr>
      <vt:lpstr>Fig. 17.21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GRASP*: Designing Objects with Responsibilities</dc:title>
  <dc:creator>Xenia Mountrouidou</dc:creator>
  <cp:lastModifiedBy>Xenia Mountrouidou</cp:lastModifiedBy>
  <cp:revision>23</cp:revision>
  <dcterms:created xsi:type="dcterms:W3CDTF">2017-10-08T18:57:25Z</dcterms:created>
  <dcterms:modified xsi:type="dcterms:W3CDTF">2017-10-08T19:47:30Z</dcterms:modified>
</cp:coreProperties>
</file>