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6016"/>
  </p:normalViewPr>
  <p:slideViewPr>
    <p:cSldViewPr snapToGrid="0" snapToObjects="1">
      <p:cViewPr varScale="1">
        <p:scale>
          <a:sx n="90" d="100"/>
          <a:sy n="90" d="100"/>
        </p:scale>
        <p:origin x="1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16F7B-98CE-A742-904F-9784D274087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07DCF-69ED-6042-8B5D-316B2597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OO design: More Science than art</a:t>
            </a:r>
          </a:p>
          <a:p>
            <a:r>
              <a:rPr lang="en-US" dirty="0" smtClean="0"/>
              <a:t>Designer</a:t>
            </a:r>
            <a:r>
              <a:rPr lang="en-US" baseline="0" dirty="0" smtClean="0"/>
              <a:t> can describe the design of one or more scenarios of a use case</a:t>
            </a:r>
          </a:p>
          <a:p>
            <a:r>
              <a:rPr lang="en-US" baseline="0" dirty="0" smtClean="0"/>
              <a:t>Operations in SSDs are used as the starting messages into the domain layer controller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7DCF-69ED-6042-8B5D-316B2597D5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Register: is it a physical register?</a:t>
            </a:r>
          </a:p>
          <a:p>
            <a:r>
              <a:rPr lang="en-US" dirty="0" smtClean="0"/>
              <a:t>Register: reasonable </a:t>
            </a:r>
            <a:r>
              <a:rPr lang="en-US" dirty="0" err="1" smtClean="0"/>
              <a:t>canditate</a:t>
            </a:r>
            <a:r>
              <a:rPr lang="en-US" baseline="0" dirty="0" smtClean="0"/>
              <a:t> for creating sale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7DCF-69ED-6042-8B5D-316B2597D5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7DCF-69ED-6042-8B5D-316B2597D5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2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 here is controller</a:t>
            </a:r>
          </a:p>
          <a:p>
            <a:r>
              <a:rPr lang="en-US" dirty="0" err="1" smtClean="0"/>
              <a:t>SlasLine</a:t>
            </a:r>
            <a:r>
              <a:rPr lang="en-US" baseline="0" dirty="0" err="1" smtClean="0"/>
              <a:t>Item</a:t>
            </a:r>
            <a:r>
              <a:rPr lang="en-US" baseline="0" dirty="0" smtClean="0"/>
              <a:t> is created with parameters quantity</a:t>
            </a:r>
          </a:p>
          <a:p>
            <a:r>
              <a:rPr lang="en-US" baseline="0" dirty="0" smtClean="0"/>
              <a:t>Who is responsible for knowing the </a:t>
            </a:r>
            <a:r>
              <a:rPr lang="en-US" baseline="0" dirty="0" err="1" smtClean="0"/>
              <a:t>productDescription</a:t>
            </a:r>
            <a:r>
              <a:rPr lang="en-US" baseline="0" dirty="0" smtClean="0"/>
              <a:t> based on </a:t>
            </a:r>
            <a:r>
              <a:rPr lang="en-US" baseline="0" dirty="0" err="1" smtClean="0"/>
              <a:t>itemID</a:t>
            </a:r>
            <a:r>
              <a:rPr lang="en-US" baseline="0" dirty="0" smtClean="0"/>
              <a:t> match? Product Catalog by expert</a:t>
            </a:r>
          </a:p>
          <a:p>
            <a:r>
              <a:rPr lang="en-US" baseline="0" dirty="0" smtClean="0"/>
              <a:t>For an object to send a message to another object it must have visibility to it. Register has permanent connection to </a:t>
            </a:r>
            <a:r>
              <a:rPr lang="en-US" baseline="0" dirty="0" err="1" smtClean="0"/>
              <a:t>ProductCatalog</a:t>
            </a:r>
            <a:r>
              <a:rPr lang="en-US" baseline="0" dirty="0" smtClean="0"/>
              <a:t> and thus can </a:t>
            </a:r>
            <a:r>
              <a:rPr lang="en-US" baseline="0" dirty="0" err="1" smtClean="0"/>
              <a:t>getSpecification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7DCF-69ED-6042-8B5D-316B2597D5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0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should be responsible for setting </a:t>
            </a:r>
            <a:r>
              <a:rPr lang="en-US" dirty="0" err="1" smtClean="0"/>
              <a:t>isComplete</a:t>
            </a:r>
            <a:r>
              <a:rPr lang="en-US" dirty="0" smtClean="0"/>
              <a:t> attribute?</a:t>
            </a:r>
            <a:r>
              <a:rPr lang="en-US" baseline="0" dirty="0" smtClean="0"/>
              <a:t> Sale by expert. Register sends </a:t>
            </a:r>
            <a:r>
              <a:rPr lang="en-US" baseline="0" dirty="0" err="1" smtClean="0"/>
              <a:t>becomeComplete</a:t>
            </a:r>
            <a:r>
              <a:rPr lang="en-US" baseline="0" dirty="0" smtClean="0"/>
              <a:t>() message to Sale</a:t>
            </a:r>
          </a:p>
          <a:p>
            <a:r>
              <a:rPr lang="en-US" baseline="0" dirty="0" smtClean="0"/>
              <a:t>When there are alternative design choices take a closer look at Cohesion and Coupling implications! LRG-realistic design, closest to real world</a:t>
            </a:r>
          </a:p>
          <a:p>
            <a:r>
              <a:rPr lang="en-US" baseline="0" smtClean="0"/>
              <a:t>Do initialization design last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7DCF-69ED-6042-8B5D-316B2597D5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7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9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A80ECAB-36DC-6840-891E-5B4161111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4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C4EAF-D266-3A44-86B6-6E27EC02D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55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3199-DA5A-AC44-AFD7-12EEFC0E041D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15A7-4F99-3D4A-BB8B-392EE2DC5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DD39AD91-DE02-F749-9255-C94A2E75130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7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Use Case Realizations</a:t>
            </a:r>
          </a:p>
        </p:txBody>
      </p:sp>
    </p:spTree>
    <p:extLst>
      <p:ext uri="{BB962C8B-B14F-4D97-AF65-F5344CB8AC3E}">
        <p14:creationId xmlns:p14="http://schemas.microsoft.com/office/powerpoint/2010/main" val="17346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D56B-8D76-0641-B234-2720784F0FD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Use Case Realizations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311276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100"/>
              <a:t>A use-case realization describes how a use case is realized in terms of collaborating objects.</a:t>
            </a:r>
          </a:p>
          <a:p>
            <a:pPr>
              <a:lnSpc>
                <a:spcPct val="90000"/>
              </a:lnSpc>
            </a:pPr>
            <a:r>
              <a:rPr lang="en-US" altLang="x-none" sz="2100"/>
              <a:t>UML interaction diagrams are used to illustrate use case realizations.</a:t>
            </a:r>
          </a:p>
          <a:p>
            <a:pPr>
              <a:lnSpc>
                <a:spcPct val="90000"/>
              </a:lnSpc>
            </a:pPr>
            <a:r>
              <a:rPr lang="en-US" altLang="x-none" sz="2100"/>
              <a:t>Recall Process Sale: from main scenario we identified a number of system events (operations)</a:t>
            </a:r>
          </a:p>
          <a:p>
            <a:pPr>
              <a:lnSpc>
                <a:spcPct val="90000"/>
              </a:lnSpc>
            </a:pPr>
            <a:r>
              <a:rPr lang="en-US" altLang="x-none" sz="2100"/>
              <a:t>Each system event was then described by a contract.</a:t>
            </a:r>
          </a:p>
        </p:txBody>
      </p:sp>
      <p:grpSp>
        <p:nvGrpSpPr>
          <p:cNvPr id="672772" name="Group 4"/>
          <p:cNvGrpSpPr>
            <a:grpSpLocks/>
          </p:cNvGrpSpPr>
          <p:nvPr/>
        </p:nvGrpSpPr>
        <p:grpSpPr bwMode="auto">
          <a:xfrm>
            <a:off x="2254250" y="1484313"/>
            <a:ext cx="3291010" cy="1700212"/>
            <a:chOff x="384" y="1071"/>
            <a:chExt cx="2437" cy="1344"/>
          </a:xfrm>
        </p:grpSpPr>
        <p:sp>
          <p:nvSpPr>
            <p:cNvPr id="672773" name="Rectangle 5"/>
            <p:cNvSpPr>
              <a:spLocks noChangeArrowheads="1"/>
            </p:cNvSpPr>
            <p:nvPr/>
          </p:nvSpPr>
          <p:spPr bwMode="auto">
            <a:xfrm>
              <a:off x="384" y="1071"/>
              <a:ext cx="2437" cy="13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4" name="Text Box 6"/>
            <p:cNvSpPr txBox="1">
              <a:spLocks noChangeArrowheads="1"/>
            </p:cNvSpPr>
            <p:nvPr/>
          </p:nvSpPr>
          <p:spPr bwMode="auto">
            <a:xfrm>
              <a:off x="1290" y="1122"/>
              <a:ext cx="631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>
                  <a:ea typeface="Arial" charset="0"/>
                  <a:cs typeface="Arial" charset="0"/>
                </a:rPr>
                <a:t>System</a:t>
              </a:r>
            </a:p>
          </p:txBody>
        </p:sp>
        <p:sp>
          <p:nvSpPr>
            <p:cNvPr id="672775" name="Text Box 7"/>
            <p:cNvSpPr txBox="1">
              <a:spLocks noChangeArrowheads="1"/>
            </p:cNvSpPr>
            <p:nvPr/>
          </p:nvSpPr>
          <p:spPr bwMode="auto">
            <a:xfrm>
              <a:off x="499" y="1458"/>
              <a:ext cx="2234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x-none">
                  <a:ea typeface="Arial" charset="0"/>
                  <a:cs typeface="Arial" charset="0"/>
                </a:rPr>
                <a:t>makeNewSale()</a:t>
              </a:r>
            </a:p>
            <a:p>
              <a:r>
                <a:rPr lang="en-GB" altLang="x-none">
                  <a:ea typeface="Arial" charset="0"/>
                  <a:cs typeface="Arial" charset="0"/>
                </a:rPr>
                <a:t>addLineItem(itemID, quantity)</a:t>
              </a:r>
            </a:p>
            <a:p>
              <a:r>
                <a:rPr lang="en-US" altLang="x-none">
                  <a:ea typeface="Arial" charset="0"/>
                  <a:cs typeface="Arial" charset="0"/>
                </a:rPr>
                <a:t>endSale()</a:t>
              </a:r>
            </a:p>
            <a:p>
              <a:r>
                <a:rPr lang="en-US" altLang="x-none">
                  <a:ea typeface="Arial" charset="0"/>
                  <a:cs typeface="Arial" charset="0"/>
                </a:rPr>
                <a:t>makePayment()</a:t>
              </a:r>
            </a:p>
          </p:txBody>
        </p:sp>
        <p:sp>
          <p:nvSpPr>
            <p:cNvPr id="672776" name="Line 8"/>
            <p:cNvSpPr>
              <a:spLocks noChangeShapeType="1"/>
            </p:cNvSpPr>
            <p:nvPr/>
          </p:nvSpPr>
          <p:spPr bwMode="auto">
            <a:xfrm>
              <a:off x="384" y="1407"/>
              <a:ext cx="23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2777" name="Rectangle 9"/>
          <p:cNvSpPr>
            <a:spLocks noChangeArrowheads="1"/>
          </p:cNvSpPr>
          <p:nvPr/>
        </p:nvSpPr>
        <p:spPr bwMode="auto">
          <a:xfrm>
            <a:off x="1612900" y="3344863"/>
            <a:ext cx="4699000" cy="317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GB" altLang="x-none" sz="1500" b="1"/>
              <a:t>Contract CO1: makeNewSale</a:t>
            </a:r>
          </a:p>
          <a:p>
            <a:pPr eaLnBrk="1" hangingPunct="1">
              <a:buFont typeface="Wingdings" charset="2"/>
              <a:buNone/>
            </a:pPr>
            <a:r>
              <a:rPr lang="en-GB" altLang="x-none" sz="1500" b="1"/>
              <a:t>Operation</a:t>
            </a:r>
            <a:r>
              <a:rPr lang="en-US" altLang="x-none" sz="1500" b="1"/>
              <a:t>:</a:t>
            </a:r>
            <a:r>
              <a:rPr lang="en-US" altLang="x-none" sz="1500"/>
              <a:t>	</a:t>
            </a:r>
            <a:r>
              <a:rPr lang="en-GB" altLang="x-none" sz="1500"/>
              <a:t>makeNewSale</a:t>
            </a:r>
            <a:r>
              <a:rPr lang="en-US" altLang="x-none" sz="1500"/>
              <a:t> ()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1500" b="1"/>
              <a:t>Cross Reference</a:t>
            </a:r>
            <a:r>
              <a:rPr lang="en-GB" altLang="x-none" sz="1500" b="1"/>
              <a:t>s</a:t>
            </a:r>
            <a:r>
              <a:rPr lang="en-US" altLang="x-none" sz="1500" b="1"/>
              <a:t>:</a:t>
            </a:r>
            <a:r>
              <a:rPr lang="en-GB" altLang="x-none" sz="1500"/>
              <a:t>	</a:t>
            </a:r>
            <a:r>
              <a:rPr lang="en-US" altLang="x-none" sz="1500"/>
              <a:t>Use </a:t>
            </a:r>
            <a:r>
              <a:rPr lang="en-GB" altLang="x-none" sz="1500"/>
              <a:t>C</a:t>
            </a:r>
            <a:r>
              <a:rPr lang="en-US" altLang="x-none" sz="1500"/>
              <a:t>ases: </a:t>
            </a:r>
            <a:r>
              <a:rPr lang="en-GB" altLang="x-none" sz="1500"/>
              <a:t>Process Sale</a:t>
            </a:r>
            <a:r>
              <a:rPr lang="en-US" altLang="x-none" sz="1500"/>
              <a:t>.</a:t>
            </a:r>
            <a:endParaRPr lang="en-GB" altLang="x-none" sz="1500" b="1"/>
          </a:p>
          <a:p>
            <a:pPr eaLnBrk="1" hangingPunct="1">
              <a:buFont typeface="Wingdings" charset="2"/>
              <a:buNone/>
            </a:pPr>
            <a:r>
              <a:rPr lang="en-US" altLang="x-none" sz="1500" b="1"/>
              <a:t>Pre-conditions:</a:t>
            </a:r>
            <a:r>
              <a:rPr lang="en-US" altLang="x-none" sz="1500"/>
              <a:t>	</a:t>
            </a:r>
            <a:r>
              <a:rPr lang="en-GB" altLang="x-none" sz="1500"/>
              <a:t>none</a:t>
            </a:r>
            <a:r>
              <a:rPr lang="en-US" altLang="x-none" sz="1500"/>
              <a:t>.</a:t>
            </a:r>
            <a:endParaRPr lang="en-US" altLang="x-none" sz="1500" b="1"/>
          </a:p>
          <a:p>
            <a:pPr eaLnBrk="1" hangingPunct="1">
              <a:buFont typeface="Wingdings" charset="2"/>
              <a:buNone/>
            </a:pPr>
            <a:r>
              <a:rPr lang="en-US" altLang="x-none" sz="1500" b="1"/>
              <a:t>Post-conditions:</a:t>
            </a:r>
            <a:endParaRPr lang="en-GB" altLang="x-none" sz="1500"/>
          </a:p>
          <a:p>
            <a:pPr lvl="1" eaLnBrk="1" hangingPunct="1"/>
            <a:r>
              <a:rPr lang="en-US" altLang="x-none" sz="1500"/>
              <a:t>A Sale </a:t>
            </a:r>
            <a:r>
              <a:rPr lang="en-GB" altLang="x-none" sz="1500"/>
              <a:t>instance </a:t>
            </a:r>
            <a:r>
              <a:rPr lang="en-GB" altLang="x-none" sz="1500" i="1"/>
              <a:t>s</a:t>
            </a:r>
            <a:r>
              <a:rPr lang="en-US" altLang="x-none" sz="1500"/>
              <a:t> was created.</a:t>
            </a:r>
            <a:r>
              <a:rPr lang="en-GB" altLang="x-none" sz="1500"/>
              <a:t> (instance creation)</a:t>
            </a:r>
          </a:p>
          <a:p>
            <a:pPr lvl="1" eaLnBrk="1" hangingPunct="1"/>
            <a:r>
              <a:rPr lang="en-GB" altLang="x-none" sz="1500"/>
              <a:t>s was associated with the Register (association formed)</a:t>
            </a:r>
          </a:p>
          <a:p>
            <a:pPr lvl="1" eaLnBrk="1" hangingPunct="1"/>
            <a:r>
              <a:rPr lang="en-GB" altLang="x-none" sz="1500"/>
              <a:t>Attributes of s were initialized</a:t>
            </a:r>
            <a:endParaRPr lang="en-US" altLang="x-none" sz="1500"/>
          </a:p>
        </p:txBody>
      </p:sp>
      <p:sp>
        <p:nvSpPr>
          <p:cNvPr id="672778" name="Rectangle 10"/>
          <p:cNvSpPr>
            <a:spLocks noChangeArrowheads="1"/>
          </p:cNvSpPr>
          <p:nvPr/>
        </p:nvSpPr>
        <p:spPr bwMode="auto">
          <a:xfrm>
            <a:off x="1631950" y="3355975"/>
            <a:ext cx="4535488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6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Fig. 18.2</a:t>
            </a:r>
          </a:p>
        </p:txBody>
      </p:sp>
      <p:graphicFrame>
        <p:nvGraphicFramePr>
          <p:cNvPr id="2283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408113"/>
          <a:ext cx="8229600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Visio" r:id="rId3" imgW="6186960" imgH="3290040" progId="Visio.Drawing.11">
                  <p:embed/>
                </p:oleObj>
              </mc:Choice>
              <mc:Fallback>
                <p:oleObj name="Visio" r:id="rId3" imgW="6186960" imgH="329004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08113"/>
                        <a:ext cx="8229600" cy="437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3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Fig. 18.3</a:t>
            </a:r>
          </a:p>
        </p:txBody>
      </p:sp>
      <p:graphicFrame>
        <p:nvGraphicFramePr>
          <p:cNvPr id="23040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331914"/>
          <a:ext cx="82296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Visio" r:id="rId3" imgW="6145920" imgH="3383280" progId="Visio.Drawing.11">
                  <p:embed/>
                </p:oleObj>
              </mc:Choice>
              <mc:Fallback>
                <p:oleObj name="Visio" r:id="rId3" imgW="6145920" imgH="338328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31914"/>
                        <a:ext cx="82296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2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0FF4-BF67-D344-8832-517A8A9C7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800"/>
              <a:t>Object Design: makeNewSale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66862"/>
            <a:ext cx="8229600" cy="2187575"/>
          </a:xfrm>
        </p:spPr>
        <p:txBody>
          <a:bodyPr/>
          <a:lstStyle/>
          <a:p>
            <a:r>
              <a:rPr lang="en-US" altLang="x-none" sz="2600"/>
              <a:t>We work through the </a:t>
            </a:r>
            <a:r>
              <a:rPr lang="en-US" altLang="x-none" sz="2600" dirty="0" err="1"/>
              <a:t>postcondition</a:t>
            </a:r>
            <a:r>
              <a:rPr lang="en-US" altLang="x-none" sz="2600" dirty="0"/>
              <a:t> state changes and design message interactions to satisfy the requirements.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819152" y="2753797"/>
            <a:ext cx="1847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895351" y="2732088"/>
            <a:ext cx="9126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Register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3798" name="Rectangle 6"/>
          <p:cNvSpPr>
            <a:spLocks noChangeArrowheads="1"/>
          </p:cNvSpPr>
          <p:nvPr/>
        </p:nvSpPr>
        <p:spPr bwMode="auto">
          <a:xfrm>
            <a:off x="3114677" y="3907909"/>
            <a:ext cx="1847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3343276" y="3886200"/>
            <a:ext cx="580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Sale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3800" name="Line 8"/>
          <p:cNvSpPr>
            <a:spLocks noChangeShapeType="1"/>
          </p:cNvSpPr>
          <p:nvPr/>
        </p:nvSpPr>
        <p:spPr bwMode="auto">
          <a:xfrm>
            <a:off x="1428751" y="3167063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3801" name="Text Box 9"/>
          <p:cNvSpPr txBox="1">
            <a:spLocks noChangeArrowheads="1"/>
          </p:cNvSpPr>
          <p:nvPr/>
        </p:nvSpPr>
        <p:spPr bwMode="auto">
          <a:xfrm>
            <a:off x="3884614" y="4489450"/>
            <a:ext cx="8336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>
                <a:ea typeface="Arial" charset="0"/>
                <a:cs typeface="Arial" charset="0"/>
              </a:rPr>
              <a:t>create()</a:t>
            </a:r>
            <a:endParaRPr lang="en-US" altLang="x-none" sz="1600">
              <a:ea typeface="Arial" charset="0"/>
              <a:cs typeface="Arial" charset="0"/>
            </a:endParaRPr>
          </a:p>
        </p:txBody>
      </p:sp>
      <p:sp>
        <p:nvSpPr>
          <p:cNvPr id="673802" name="Text Box 10"/>
          <p:cNvSpPr txBox="1">
            <a:spLocks noChangeArrowheads="1"/>
          </p:cNvSpPr>
          <p:nvPr/>
        </p:nvSpPr>
        <p:spPr bwMode="auto">
          <a:xfrm>
            <a:off x="82551" y="3168650"/>
            <a:ext cx="14837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>
                <a:ea typeface="Arial" charset="0"/>
                <a:cs typeface="Arial" charset="0"/>
              </a:rPr>
              <a:t>makeNewSale()</a:t>
            </a:r>
            <a:endParaRPr lang="en-US" altLang="x-none" sz="1600">
              <a:ea typeface="Arial" charset="0"/>
              <a:cs typeface="Arial" charset="0"/>
            </a:endParaRPr>
          </a:p>
        </p:txBody>
      </p:sp>
      <p:sp>
        <p:nvSpPr>
          <p:cNvPr id="673803" name="Line 11"/>
          <p:cNvSpPr>
            <a:spLocks noChangeShapeType="1"/>
          </p:cNvSpPr>
          <p:nvPr/>
        </p:nvSpPr>
        <p:spPr bwMode="auto">
          <a:xfrm>
            <a:off x="819151" y="3587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3804" name="Line 12"/>
          <p:cNvSpPr>
            <a:spLocks noChangeShapeType="1"/>
          </p:cNvSpPr>
          <p:nvPr/>
        </p:nvSpPr>
        <p:spPr bwMode="auto">
          <a:xfrm>
            <a:off x="6426201" y="52244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3805" name="Line 13"/>
          <p:cNvSpPr>
            <a:spLocks noChangeShapeType="1"/>
          </p:cNvSpPr>
          <p:nvPr/>
        </p:nvSpPr>
        <p:spPr bwMode="auto">
          <a:xfrm>
            <a:off x="1428752" y="4176713"/>
            <a:ext cx="1685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3806" name="Line 14"/>
          <p:cNvSpPr>
            <a:spLocks noChangeShapeType="1"/>
          </p:cNvSpPr>
          <p:nvPr/>
        </p:nvSpPr>
        <p:spPr bwMode="auto">
          <a:xfrm>
            <a:off x="3689351" y="48260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07" name="Rectangle 15"/>
          <p:cNvSpPr>
            <a:spLocks noChangeArrowheads="1"/>
          </p:cNvSpPr>
          <p:nvPr/>
        </p:nvSpPr>
        <p:spPr bwMode="auto">
          <a:xfrm>
            <a:off x="5705476" y="4700072"/>
            <a:ext cx="1574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3808" name="Rectangle 16"/>
          <p:cNvSpPr>
            <a:spLocks noChangeArrowheads="1"/>
          </p:cNvSpPr>
          <p:nvPr/>
        </p:nvSpPr>
        <p:spPr bwMode="auto">
          <a:xfrm>
            <a:off x="5572126" y="4811197"/>
            <a:ext cx="15748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3809" name="Text Box 17"/>
          <p:cNvSpPr txBox="1">
            <a:spLocks noChangeArrowheads="1"/>
          </p:cNvSpPr>
          <p:nvPr/>
        </p:nvSpPr>
        <p:spPr bwMode="auto">
          <a:xfrm>
            <a:off x="5634039" y="4826000"/>
            <a:ext cx="13880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SalesLineItem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3810" name="Line 18"/>
          <p:cNvSpPr>
            <a:spLocks noChangeShapeType="1"/>
          </p:cNvSpPr>
          <p:nvPr/>
        </p:nvSpPr>
        <p:spPr bwMode="auto">
          <a:xfrm>
            <a:off x="3689351" y="43211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11" name="Text Box 19"/>
          <p:cNvSpPr txBox="1">
            <a:spLocks noChangeArrowheads="1"/>
          </p:cNvSpPr>
          <p:nvPr/>
        </p:nvSpPr>
        <p:spPr bwMode="auto">
          <a:xfrm>
            <a:off x="1962151" y="3817938"/>
            <a:ext cx="8336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sz="1600">
                <a:ea typeface="Arial" charset="0"/>
                <a:cs typeface="Arial" charset="0"/>
              </a:rPr>
              <a:t>create()</a:t>
            </a:r>
            <a:endParaRPr lang="en-US" altLang="x-none" sz="1600">
              <a:ea typeface="Arial" charset="0"/>
              <a:cs typeface="Arial" charset="0"/>
            </a:endParaRPr>
          </a:p>
        </p:txBody>
      </p:sp>
      <p:sp>
        <p:nvSpPr>
          <p:cNvPr id="673812" name="Text Box 20"/>
          <p:cNvSpPr txBox="1">
            <a:spLocks noChangeArrowheads="1"/>
          </p:cNvSpPr>
          <p:nvPr/>
        </p:nvSpPr>
        <p:spPr bwMode="auto">
          <a:xfrm>
            <a:off x="2590802" y="2686051"/>
            <a:ext cx="18356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>
                <a:ea typeface="Arial" charset="0"/>
                <a:cs typeface="Arial" charset="0"/>
              </a:rPr>
              <a:t>Register creates a</a:t>
            </a:r>
          </a:p>
          <a:p>
            <a:pPr eaLnBrk="1" hangingPunct="1"/>
            <a:r>
              <a:rPr lang="en-US" altLang="x-none">
                <a:ea typeface="Arial" charset="0"/>
                <a:cs typeface="Arial" charset="0"/>
              </a:rPr>
              <a:t>Sale by Creator.</a:t>
            </a:r>
          </a:p>
        </p:txBody>
      </p:sp>
      <p:sp>
        <p:nvSpPr>
          <p:cNvPr id="673813" name="Text Box 21"/>
          <p:cNvSpPr txBox="1">
            <a:spLocks noChangeArrowheads="1"/>
          </p:cNvSpPr>
          <p:nvPr/>
        </p:nvSpPr>
        <p:spPr bwMode="auto">
          <a:xfrm>
            <a:off x="5057776" y="2736850"/>
            <a:ext cx="2337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Creator, Sale creates 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an empty multiobject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which will eventually hold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SalesLineItem instances</a:t>
            </a:r>
          </a:p>
        </p:txBody>
      </p:sp>
      <p:sp>
        <p:nvSpPr>
          <p:cNvPr id="673814" name="AutoShape 22"/>
          <p:cNvSpPr>
            <a:spLocks noChangeArrowheads="1"/>
          </p:cNvSpPr>
          <p:nvPr/>
        </p:nvSpPr>
        <p:spPr bwMode="auto">
          <a:xfrm flipV="1">
            <a:off x="5057776" y="2665413"/>
            <a:ext cx="2590800" cy="122396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815" name="Line 23"/>
          <p:cNvSpPr>
            <a:spLocks noChangeShapeType="1"/>
          </p:cNvSpPr>
          <p:nvPr/>
        </p:nvSpPr>
        <p:spPr bwMode="auto">
          <a:xfrm flipH="1">
            <a:off x="4697415" y="3889376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16" name="AutoShape 24"/>
          <p:cNvSpPr>
            <a:spLocks noChangeArrowheads="1"/>
          </p:cNvSpPr>
          <p:nvPr/>
        </p:nvSpPr>
        <p:spPr bwMode="auto">
          <a:xfrm flipV="1">
            <a:off x="2538415" y="2593975"/>
            <a:ext cx="2160587" cy="86518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817" name="Line 25"/>
          <p:cNvSpPr>
            <a:spLocks noChangeShapeType="1"/>
          </p:cNvSpPr>
          <p:nvPr/>
        </p:nvSpPr>
        <p:spPr bwMode="auto">
          <a:xfrm flipH="1">
            <a:off x="2681289" y="3457575"/>
            <a:ext cx="360362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18" name="AutoShape 26"/>
          <p:cNvSpPr>
            <a:spLocks noChangeArrowheads="1"/>
          </p:cNvSpPr>
          <p:nvPr/>
        </p:nvSpPr>
        <p:spPr bwMode="auto">
          <a:xfrm flipV="1">
            <a:off x="233365" y="4465638"/>
            <a:ext cx="1800225" cy="5762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819" name="Line 27"/>
          <p:cNvSpPr>
            <a:spLocks noChangeShapeType="1"/>
          </p:cNvSpPr>
          <p:nvPr/>
        </p:nvSpPr>
        <p:spPr bwMode="auto">
          <a:xfrm flipV="1">
            <a:off x="809627" y="3673476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20" name="Text Box 28"/>
          <p:cNvSpPr txBox="1">
            <a:spLocks noChangeArrowheads="1"/>
          </p:cNvSpPr>
          <p:nvPr/>
        </p:nvSpPr>
        <p:spPr bwMode="auto">
          <a:xfrm>
            <a:off x="320676" y="4537075"/>
            <a:ext cx="14409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>
                <a:ea typeface="Arial" charset="0"/>
                <a:cs typeface="Arial" charset="0"/>
              </a:rPr>
              <a:t>By Controller.</a:t>
            </a:r>
          </a:p>
        </p:txBody>
      </p:sp>
      <p:sp>
        <p:nvSpPr>
          <p:cNvPr id="673821" name="AutoShape 29"/>
          <p:cNvSpPr>
            <a:spLocks noChangeArrowheads="1"/>
          </p:cNvSpPr>
          <p:nvPr/>
        </p:nvSpPr>
        <p:spPr bwMode="auto">
          <a:xfrm flipV="1">
            <a:off x="4765677" y="5329238"/>
            <a:ext cx="2951163" cy="7921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822" name="Text Box 30"/>
          <p:cNvSpPr txBox="1">
            <a:spLocks noChangeArrowheads="1"/>
          </p:cNvSpPr>
          <p:nvPr/>
        </p:nvSpPr>
        <p:spPr bwMode="auto">
          <a:xfrm>
            <a:off x="4697415" y="5395914"/>
            <a:ext cx="28328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This is NOT a SalesLineItem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Instance but a collection object.</a:t>
            </a:r>
          </a:p>
        </p:txBody>
      </p:sp>
      <p:sp>
        <p:nvSpPr>
          <p:cNvPr id="673823" name="Line 31"/>
          <p:cNvSpPr>
            <a:spLocks noChangeShapeType="1"/>
          </p:cNvSpPr>
          <p:nvPr/>
        </p:nvSpPr>
        <p:spPr bwMode="auto">
          <a:xfrm flipH="1" flipV="1">
            <a:off x="6931027" y="5186364"/>
            <a:ext cx="138113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824" name="Line 32"/>
          <p:cNvSpPr>
            <a:spLocks noChangeShapeType="1"/>
          </p:cNvSpPr>
          <p:nvPr/>
        </p:nvSpPr>
        <p:spPr bwMode="auto">
          <a:xfrm flipH="1">
            <a:off x="3978277" y="4752976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3825" name="AutoShape 33"/>
          <p:cNvSpPr>
            <a:spLocks noChangeArrowheads="1"/>
          </p:cNvSpPr>
          <p:nvPr/>
        </p:nvSpPr>
        <p:spPr bwMode="auto">
          <a:xfrm flipV="1">
            <a:off x="1670052" y="5329238"/>
            <a:ext cx="2951163" cy="7921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826" name="Text Box 34"/>
          <p:cNvSpPr txBox="1">
            <a:spLocks noChangeArrowheads="1"/>
          </p:cNvSpPr>
          <p:nvPr/>
        </p:nvSpPr>
        <p:spPr bwMode="auto">
          <a:xfrm>
            <a:off x="1601790" y="5395914"/>
            <a:ext cx="28155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Implied to take place within the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constructor of Sale instance.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7749543" y="2687360"/>
            <a:ext cx="4699000" cy="317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GB" altLang="x-none" sz="1500" b="1" dirty="0"/>
              <a:t>Contract CO1: </a:t>
            </a:r>
            <a:r>
              <a:rPr lang="en-GB" altLang="x-none" sz="1500" b="1" dirty="0" err="1"/>
              <a:t>makeNewSale</a:t>
            </a:r>
            <a:endParaRPr lang="en-GB" altLang="x-none" sz="1500" b="1" dirty="0"/>
          </a:p>
          <a:p>
            <a:pPr eaLnBrk="1" hangingPunct="1">
              <a:buFont typeface="Wingdings" charset="2"/>
              <a:buNone/>
            </a:pPr>
            <a:r>
              <a:rPr lang="en-GB" altLang="x-none" sz="1500" b="1" dirty="0"/>
              <a:t>Operation</a:t>
            </a:r>
            <a:r>
              <a:rPr lang="en-US" altLang="x-none" sz="1500" b="1" dirty="0"/>
              <a:t>:</a:t>
            </a:r>
            <a:r>
              <a:rPr lang="en-US" altLang="x-none" sz="1500" dirty="0"/>
              <a:t>	</a:t>
            </a:r>
            <a:r>
              <a:rPr lang="en-GB" altLang="x-none" sz="1500" dirty="0" err="1"/>
              <a:t>makeNewSale</a:t>
            </a:r>
            <a:r>
              <a:rPr lang="en-US" altLang="x-none" sz="1500" dirty="0"/>
              <a:t> ()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sz="1500" b="1" dirty="0"/>
              <a:t>Cross Reference</a:t>
            </a:r>
            <a:r>
              <a:rPr lang="en-GB" altLang="x-none" sz="1500" b="1" dirty="0"/>
              <a:t>s</a:t>
            </a:r>
            <a:r>
              <a:rPr lang="en-US" altLang="x-none" sz="1500" b="1" dirty="0"/>
              <a:t>:</a:t>
            </a:r>
            <a:r>
              <a:rPr lang="en-GB" altLang="x-none" sz="1500" dirty="0"/>
              <a:t>	</a:t>
            </a:r>
            <a:r>
              <a:rPr lang="en-US" altLang="x-none" sz="1500" dirty="0"/>
              <a:t>Use </a:t>
            </a:r>
            <a:r>
              <a:rPr lang="en-GB" altLang="x-none" sz="1500" dirty="0"/>
              <a:t>C</a:t>
            </a:r>
            <a:r>
              <a:rPr lang="en-US" altLang="x-none" sz="1500" dirty="0" err="1"/>
              <a:t>ases</a:t>
            </a:r>
            <a:r>
              <a:rPr lang="en-US" altLang="x-none" sz="1500" dirty="0"/>
              <a:t>: </a:t>
            </a:r>
            <a:r>
              <a:rPr lang="en-GB" altLang="x-none" sz="1500" dirty="0"/>
              <a:t>Process Sale</a:t>
            </a:r>
            <a:r>
              <a:rPr lang="en-US" altLang="x-none" sz="1500" dirty="0"/>
              <a:t>.</a:t>
            </a:r>
            <a:endParaRPr lang="en-GB" altLang="x-none" sz="1500" b="1" dirty="0"/>
          </a:p>
          <a:p>
            <a:pPr eaLnBrk="1" hangingPunct="1">
              <a:buFont typeface="Wingdings" charset="2"/>
              <a:buNone/>
            </a:pPr>
            <a:r>
              <a:rPr lang="en-US" altLang="x-none" sz="1500" b="1" dirty="0"/>
              <a:t>Pre-conditions:</a:t>
            </a:r>
            <a:r>
              <a:rPr lang="en-US" altLang="x-none" sz="1500" dirty="0"/>
              <a:t>	</a:t>
            </a:r>
            <a:r>
              <a:rPr lang="en-GB" altLang="x-none" sz="1500" dirty="0"/>
              <a:t>none</a:t>
            </a:r>
            <a:r>
              <a:rPr lang="en-US" altLang="x-none" sz="1500" dirty="0"/>
              <a:t>.</a:t>
            </a:r>
            <a:endParaRPr lang="en-US" altLang="x-none" sz="1500" b="1" dirty="0"/>
          </a:p>
          <a:p>
            <a:pPr eaLnBrk="1" hangingPunct="1">
              <a:buFont typeface="Wingdings" charset="2"/>
              <a:buNone/>
            </a:pPr>
            <a:r>
              <a:rPr lang="en-US" altLang="x-none" sz="1500" b="1" dirty="0"/>
              <a:t>Post-conditions:</a:t>
            </a:r>
            <a:endParaRPr lang="en-GB" altLang="x-none" sz="1500" dirty="0"/>
          </a:p>
          <a:p>
            <a:pPr lvl="1" eaLnBrk="1" hangingPunct="1"/>
            <a:r>
              <a:rPr lang="en-US" altLang="x-none" sz="1500" dirty="0"/>
              <a:t>A Sale </a:t>
            </a:r>
            <a:r>
              <a:rPr lang="en-GB" altLang="x-none" sz="1500" dirty="0"/>
              <a:t>instance </a:t>
            </a:r>
            <a:r>
              <a:rPr lang="en-GB" altLang="x-none" sz="1500" i="1" dirty="0"/>
              <a:t>s</a:t>
            </a:r>
            <a:r>
              <a:rPr lang="en-US" altLang="x-none" sz="1500" dirty="0"/>
              <a:t> was created.</a:t>
            </a:r>
            <a:r>
              <a:rPr lang="en-GB" altLang="x-none" sz="1500" dirty="0"/>
              <a:t> (instance creation)</a:t>
            </a:r>
          </a:p>
          <a:p>
            <a:pPr lvl="1" eaLnBrk="1" hangingPunct="1"/>
            <a:r>
              <a:rPr lang="en-GB" altLang="x-none" sz="1500" dirty="0"/>
              <a:t>s was associated with the Register (association formed)</a:t>
            </a:r>
          </a:p>
          <a:p>
            <a:pPr lvl="1" eaLnBrk="1" hangingPunct="1"/>
            <a:r>
              <a:rPr lang="en-GB" altLang="x-none" sz="1500" dirty="0"/>
              <a:t>Attributes of s were initialized</a:t>
            </a:r>
            <a:endParaRPr lang="en-US" altLang="x-none" sz="1500" dirty="0"/>
          </a:p>
        </p:txBody>
      </p:sp>
    </p:spTree>
    <p:extLst>
      <p:ext uri="{BB962C8B-B14F-4D97-AF65-F5344CB8AC3E}">
        <p14:creationId xmlns:p14="http://schemas.microsoft.com/office/powerpoint/2010/main" val="21104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F270-A061-0944-87CA-89632BC59AA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800"/>
              <a:t>Object Design: addLineItem</a:t>
            </a:r>
          </a:p>
        </p:txBody>
      </p:sp>
      <p:sp>
        <p:nvSpPr>
          <p:cNvPr id="674819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6692781" y="722310"/>
            <a:ext cx="5043487" cy="2430266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altLang="x-none" sz="1600" b="1" dirty="0"/>
              <a:t>Contract CO2: </a:t>
            </a:r>
            <a:r>
              <a:rPr lang="en-GB" altLang="x-none" sz="1600" b="1" dirty="0" err="1"/>
              <a:t>addLineItem</a:t>
            </a:r>
            <a:endParaRPr lang="en-GB" altLang="x-none" sz="1600" b="1" dirty="0"/>
          </a:p>
          <a:p>
            <a:pPr>
              <a:lnSpc>
                <a:spcPct val="80000"/>
              </a:lnSpc>
            </a:pPr>
            <a:r>
              <a:rPr lang="en-GB" altLang="x-none" sz="1600" b="1" dirty="0"/>
              <a:t>…</a:t>
            </a:r>
            <a:endParaRPr lang="en-US" altLang="x-none" sz="1600" b="1" dirty="0"/>
          </a:p>
          <a:p>
            <a:pPr>
              <a:lnSpc>
                <a:spcPct val="80000"/>
              </a:lnSpc>
            </a:pPr>
            <a:r>
              <a:rPr lang="en-US" altLang="x-none" sz="1600" b="1" dirty="0"/>
              <a:t>Post-conditions:</a:t>
            </a:r>
            <a:endParaRPr lang="en-GB" altLang="x-none" sz="1600" dirty="0"/>
          </a:p>
          <a:p>
            <a:pPr marL="742950" lvl="1" indent="-285750">
              <a:lnSpc>
                <a:spcPct val="80000"/>
              </a:lnSpc>
            </a:pPr>
            <a:r>
              <a:rPr lang="en-US" altLang="x-none" sz="1600" dirty="0"/>
              <a:t>A </a:t>
            </a:r>
            <a:r>
              <a:rPr lang="en-US" altLang="x-none" sz="1600" dirty="0" err="1"/>
              <a:t>SalesLineItem</a:t>
            </a:r>
            <a:r>
              <a:rPr lang="en-US" altLang="x-none" sz="1600" dirty="0"/>
              <a:t> </a:t>
            </a:r>
            <a:r>
              <a:rPr lang="en-GB" altLang="x-none" sz="1600" dirty="0"/>
              <a:t>instance </a:t>
            </a:r>
            <a:r>
              <a:rPr lang="en-GB" altLang="x-none" sz="1600" i="1" dirty="0" err="1"/>
              <a:t>sli</a:t>
            </a:r>
            <a:r>
              <a:rPr lang="en-GB" altLang="x-none" sz="1600" dirty="0"/>
              <a:t> </a:t>
            </a:r>
            <a:r>
              <a:rPr lang="en-US" altLang="x-none" sz="1600" dirty="0"/>
              <a:t>was created.</a:t>
            </a:r>
            <a:r>
              <a:rPr lang="en-GB" altLang="x-none" sz="1600" dirty="0"/>
              <a:t> (instance creation)</a:t>
            </a:r>
          </a:p>
          <a:p>
            <a:pPr marL="742950" lvl="1" indent="-285750">
              <a:lnSpc>
                <a:spcPct val="80000"/>
              </a:lnSpc>
            </a:pPr>
            <a:r>
              <a:rPr lang="en-GB" altLang="x-none" sz="1600" i="1" dirty="0" err="1"/>
              <a:t>sli</a:t>
            </a:r>
            <a:r>
              <a:rPr lang="en-US" altLang="x-none" sz="1600" dirty="0"/>
              <a:t> was associated with the Sale.</a:t>
            </a:r>
            <a:r>
              <a:rPr lang="en-GB" altLang="x-none" sz="1600" dirty="0"/>
              <a:t> (association formed)</a:t>
            </a:r>
          </a:p>
          <a:p>
            <a:pPr marL="742950" lvl="1" indent="-285750">
              <a:lnSpc>
                <a:spcPct val="80000"/>
              </a:lnSpc>
            </a:pPr>
            <a:r>
              <a:rPr lang="en-GB" altLang="x-none" sz="1600" i="1" dirty="0" err="1"/>
              <a:t>sli</a:t>
            </a:r>
            <a:r>
              <a:rPr lang="en-US" altLang="x-none" sz="1600" i="1" dirty="0"/>
              <a:t>.quantity</a:t>
            </a:r>
            <a:r>
              <a:rPr lang="en-US" altLang="x-none" sz="1600" dirty="0"/>
              <a:t> was set to quantity.</a:t>
            </a:r>
            <a:r>
              <a:rPr lang="en-GB" altLang="x-none" sz="1600" dirty="0"/>
              <a:t> (attribute modification)</a:t>
            </a:r>
          </a:p>
          <a:p>
            <a:pPr marL="742950" lvl="1" indent="-285750">
              <a:lnSpc>
                <a:spcPct val="80000"/>
              </a:lnSpc>
            </a:pPr>
            <a:r>
              <a:rPr lang="en-GB" altLang="x-none" sz="1600" i="1" dirty="0" err="1"/>
              <a:t>sli</a:t>
            </a:r>
            <a:r>
              <a:rPr lang="en-US" altLang="x-none" sz="1600" dirty="0"/>
              <a:t> was associated with a </a:t>
            </a:r>
            <a:r>
              <a:rPr lang="en-US" altLang="x-none" sz="1600" dirty="0" err="1"/>
              <a:t>ProductSpecification</a:t>
            </a:r>
            <a:r>
              <a:rPr lang="en-US" altLang="x-none" sz="1600" dirty="0"/>
              <a:t>, based on </a:t>
            </a:r>
            <a:r>
              <a:rPr lang="en-GB" altLang="x-none" sz="1600" dirty="0" err="1"/>
              <a:t>itemID</a:t>
            </a:r>
            <a:r>
              <a:rPr lang="en-US" altLang="x-none" sz="1600" dirty="0"/>
              <a:t> match</a:t>
            </a:r>
            <a:r>
              <a:rPr lang="en-GB" altLang="x-none" sz="1600" dirty="0"/>
              <a:t> (association formed)</a:t>
            </a:r>
            <a:endParaRPr lang="en-US" altLang="x-none" sz="1600" dirty="0"/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6672263" y="736596"/>
            <a:ext cx="5200650" cy="2317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2730501" y="3359151"/>
            <a:ext cx="1471613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22" name="Text Box 6"/>
          <p:cNvSpPr txBox="1">
            <a:spLocks noChangeArrowheads="1"/>
          </p:cNvSpPr>
          <p:nvPr/>
        </p:nvSpPr>
        <p:spPr bwMode="auto">
          <a:xfrm>
            <a:off x="2959101" y="3481389"/>
            <a:ext cx="8238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u="sng">
                <a:ea typeface="Arial" charset="0"/>
                <a:cs typeface="Arial" charset="0"/>
              </a:rPr>
              <a:t>:</a:t>
            </a:r>
            <a:r>
              <a:rPr lang="en-GB" altLang="x-none" sz="1400" u="sng">
                <a:ea typeface="Arial" charset="0"/>
                <a:cs typeface="Arial" charset="0"/>
              </a:rPr>
              <a:t>Register</a:t>
            </a:r>
            <a:endParaRPr lang="en-US" altLang="x-none" sz="1400" u="sng">
              <a:ea typeface="Arial" charset="0"/>
              <a:cs typeface="Arial" charset="0"/>
            </a:endParaRPr>
          </a:p>
        </p:txBody>
      </p:sp>
      <p:sp>
        <p:nvSpPr>
          <p:cNvPr id="674823" name="Text Box 7"/>
          <p:cNvSpPr txBox="1">
            <a:spLocks noChangeArrowheads="1"/>
          </p:cNvSpPr>
          <p:nvPr/>
        </p:nvSpPr>
        <p:spPr bwMode="auto">
          <a:xfrm>
            <a:off x="1524001" y="3068639"/>
            <a:ext cx="23901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addLineItem(itemID, quantity)</a:t>
            </a:r>
          </a:p>
        </p:txBody>
      </p:sp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8612188" y="3478214"/>
            <a:ext cx="5325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400" u="sng">
                <a:ea typeface="Arial" charset="0"/>
                <a:cs typeface="Arial" charset="0"/>
              </a:rPr>
              <a:t>:Sale</a:t>
            </a:r>
            <a:endParaRPr lang="en-US" altLang="x-none" sz="1400" u="sng">
              <a:ea typeface="Arial" charset="0"/>
              <a:cs typeface="Arial" charset="0"/>
            </a:endParaRPr>
          </a:p>
        </p:txBody>
      </p:sp>
      <p:sp>
        <p:nvSpPr>
          <p:cNvPr id="674825" name="Rectangle 9"/>
          <p:cNvSpPr>
            <a:spLocks noChangeArrowheads="1"/>
          </p:cNvSpPr>
          <p:nvPr/>
        </p:nvSpPr>
        <p:spPr bwMode="auto">
          <a:xfrm>
            <a:off x="8186738" y="3359151"/>
            <a:ext cx="1471612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26" name="Text Box 10"/>
          <p:cNvSpPr txBox="1">
            <a:spLocks noChangeArrowheads="1"/>
          </p:cNvSpPr>
          <p:nvPr/>
        </p:nvSpPr>
        <p:spPr bwMode="auto">
          <a:xfrm>
            <a:off x="8170864" y="4721226"/>
            <a:ext cx="13947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u="sng">
                <a:ea typeface="Arial" charset="0"/>
                <a:cs typeface="Arial" charset="0"/>
              </a:rPr>
              <a:t>sli:SalesLineItem</a:t>
            </a:r>
          </a:p>
        </p:txBody>
      </p:sp>
      <p:sp>
        <p:nvSpPr>
          <p:cNvPr id="674827" name="Rectangle 11"/>
          <p:cNvSpPr>
            <a:spLocks noChangeArrowheads="1"/>
          </p:cNvSpPr>
          <p:nvPr/>
        </p:nvSpPr>
        <p:spPr bwMode="auto">
          <a:xfrm>
            <a:off x="8040689" y="4618039"/>
            <a:ext cx="1876425" cy="566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28" name="Text Box 12"/>
          <p:cNvSpPr txBox="1">
            <a:spLocks noChangeArrowheads="1"/>
          </p:cNvSpPr>
          <p:nvPr/>
        </p:nvSpPr>
        <p:spPr bwMode="auto">
          <a:xfrm>
            <a:off x="5029200" y="3209926"/>
            <a:ext cx="25351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2: makeLineItem(spec, quantity)</a:t>
            </a:r>
          </a:p>
        </p:txBody>
      </p:sp>
      <p:sp>
        <p:nvSpPr>
          <p:cNvPr id="674829" name="Line 13"/>
          <p:cNvSpPr>
            <a:spLocks noChangeShapeType="1"/>
          </p:cNvSpPr>
          <p:nvPr/>
        </p:nvSpPr>
        <p:spPr bwMode="auto">
          <a:xfrm>
            <a:off x="5799138" y="3190875"/>
            <a:ext cx="233362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4830" name="Line 14"/>
          <p:cNvSpPr>
            <a:spLocks noChangeShapeType="1"/>
          </p:cNvSpPr>
          <p:nvPr/>
        </p:nvSpPr>
        <p:spPr bwMode="auto">
          <a:xfrm>
            <a:off x="8937625" y="3921126"/>
            <a:ext cx="0" cy="703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31" name="Text Box 15"/>
          <p:cNvSpPr txBox="1">
            <a:spLocks noChangeArrowheads="1"/>
          </p:cNvSpPr>
          <p:nvPr/>
        </p:nvSpPr>
        <p:spPr bwMode="auto">
          <a:xfrm>
            <a:off x="8256589" y="4159251"/>
            <a:ext cx="2137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2.1: create (spec, quantity)</a:t>
            </a:r>
          </a:p>
        </p:txBody>
      </p:sp>
      <p:sp>
        <p:nvSpPr>
          <p:cNvPr id="674832" name="Line 16"/>
          <p:cNvSpPr>
            <a:spLocks noChangeShapeType="1"/>
          </p:cNvSpPr>
          <p:nvPr/>
        </p:nvSpPr>
        <p:spPr bwMode="auto">
          <a:xfrm>
            <a:off x="1817689" y="36417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33" name="Line 17"/>
          <p:cNvSpPr>
            <a:spLocks noChangeShapeType="1"/>
          </p:cNvSpPr>
          <p:nvPr/>
        </p:nvSpPr>
        <p:spPr bwMode="auto">
          <a:xfrm>
            <a:off x="1871663" y="3471863"/>
            <a:ext cx="233362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4834" name="Line 18"/>
          <p:cNvSpPr>
            <a:spLocks noChangeShapeType="1"/>
          </p:cNvSpPr>
          <p:nvPr/>
        </p:nvSpPr>
        <p:spPr bwMode="auto">
          <a:xfrm>
            <a:off x="8183563" y="4202114"/>
            <a:ext cx="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35" name="Line 19"/>
          <p:cNvSpPr>
            <a:spLocks noChangeShapeType="1"/>
          </p:cNvSpPr>
          <p:nvPr/>
        </p:nvSpPr>
        <p:spPr bwMode="auto">
          <a:xfrm>
            <a:off x="4224339" y="353377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36" name="Rectangle 20"/>
          <p:cNvSpPr>
            <a:spLocks noChangeArrowheads="1"/>
          </p:cNvSpPr>
          <p:nvPr/>
        </p:nvSpPr>
        <p:spPr bwMode="auto">
          <a:xfrm>
            <a:off x="2495551" y="4300539"/>
            <a:ext cx="1871663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37" name="Text Box 21"/>
          <p:cNvSpPr txBox="1">
            <a:spLocks noChangeArrowheads="1"/>
          </p:cNvSpPr>
          <p:nvPr/>
        </p:nvSpPr>
        <p:spPr bwMode="auto">
          <a:xfrm>
            <a:off x="2640014" y="4422776"/>
            <a:ext cx="13529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u="sng">
                <a:ea typeface="Arial" charset="0"/>
                <a:cs typeface="Arial" charset="0"/>
              </a:rPr>
              <a:t>:</a:t>
            </a:r>
            <a:r>
              <a:rPr lang="en-GB" altLang="x-none" sz="1400" u="sng">
                <a:ea typeface="Arial" charset="0"/>
                <a:cs typeface="Arial" charset="0"/>
              </a:rPr>
              <a:t>ProductCatalog</a:t>
            </a:r>
            <a:endParaRPr lang="en-US" altLang="x-none" sz="1400" u="sng">
              <a:ea typeface="Arial" charset="0"/>
              <a:cs typeface="Arial" charset="0"/>
            </a:endParaRPr>
          </a:p>
        </p:txBody>
      </p:sp>
      <p:sp>
        <p:nvSpPr>
          <p:cNvPr id="674838" name="Rectangle 22"/>
          <p:cNvSpPr>
            <a:spLocks noChangeArrowheads="1"/>
          </p:cNvSpPr>
          <p:nvPr/>
        </p:nvSpPr>
        <p:spPr bwMode="auto">
          <a:xfrm>
            <a:off x="2320926" y="5600701"/>
            <a:ext cx="2263775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39" name="Rectangle 23"/>
          <p:cNvSpPr>
            <a:spLocks noChangeArrowheads="1"/>
          </p:cNvSpPr>
          <p:nvPr/>
        </p:nvSpPr>
        <p:spPr bwMode="auto">
          <a:xfrm>
            <a:off x="2208214" y="5740401"/>
            <a:ext cx="2263775" cy="56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40" name="Text Box 24"/>
          <p:cNvSpPr txBox="1">
            <a:spLocks noChangeArrowheads="1"/>
          </p:cNvSpPr>
          <p:nvPr/>
        </p:nvSpPr>
        <p:spPr bwMode="auto">
          <a:xfrm>
            <a:off x="2349501" y="5845176"/>
            <a:ext cx="1735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u="sng">
                <a:ea typeface="Arial" charset="0"/>
                <a:cs typeface="Arial" charset="0"/>
              </a:rPr>
              <a:t>:</a:t>
            </a:r>
            <a:r>
              <a:rPr lang="en-GB" altLang="x-none" sz="1400" u="sng">
                <a:ea typeface="Arial" charset="0"/>
                <a:cs typeface="Arial" charset="0"/>
              </a:rPr>
              <a:t>ProductSpecification</a:t>
            </a:r>
            <a:endParaRPr lang="en-US" altLang="x-none" sz="1400" u="sng">
              <a:ea typeface="Arial" charset="0"/>
              <a:cs typeface="Arial" charset="0"/>
            </a:endParaRPr>
          </a:p>
        </p:txBody>
      </p:sp>
      <p:sp>
        <p:nvSpPr>
          <p:cNvPr id="674841" name="Line 25"/>
          <p:cNvSpPr>
            <a:spLocks noChangeShapeType="1"/>
          </p:cNvSpPr>
          <p:nvPr/>
        </p:nvSpPr>
        <p:spPr bwMode="auto">
          <a:xfrm>
            <a:off x="3432175" y="3956050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42" name="Line 26"/>
          <p:cNvSpPr>
            <a:spLocks noChangeShapeType="1"/>
          </p:cNvSpPr>
          <p:nvPr/>
        </p:nvSpPr>
        <p:spPr bwMode="auto">
          <a:xfrm>
            <a:off x="3432175" y="5011739"/>
            <a:ext cx="0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43" name="Rectangle 27"/>
          <p:cNvSpPr>
            <a:spLocks noChangeArrowheads="1"/>
          </p:cNvSpPr>
          <p:nvPr/>
        </p:nvSpPr>
        <p:spPr bwMode="auto">
          <a:xfrm>
            <a:off x="5127626" y="5213351"/>
            <a:ext cx="1831975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44" name="Rectangle 28"/>
          <p:cNvSpPr>
            <a:spLocks noChangeArrowheads="1"/>
          </p:cNvSpPr>
          <p:nvPr/>
        </p:nvSpPr>
        <p:spPr bwMode="auto">
          <a:xfrm>
            <a:off x="5014914" y="5353051"/>
            <a:ext cx="1831975" cy="56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845" name="Text Box 29"/>
          <p:cNvSpPr txBox="1">
            <a:spLocks noChangeArrowheads="1"/>
          </p:cNvSpPr>
          <p:nvPr/>
        </p:nvSpPr>
        <p:spPr bwMode="auto">
          <a:xfrm>
            <a:off x="5156201" y="5457826"/>
            <a:ext cx="12408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u="sng">
                <a:ea typeface="Arial" charset="0"/>
                <a:cs typeface="Arial" charset="0"/>
              </a:rPr>
              <a:t>:</a:t>
            </a:r>
            <a:r>
              <a:rPr lang="en-GB" altLang="x-none" sz="1400" u="sng">
                <a:ea typeface="Arial" charset="0"/>
                <a:cs typeface="Arial" charset="0"/>
              </a:rPr>
              <a:t>SalesLineItem</a:t>
            </a:r>
            <a:endParaRPr lang="en-US" altLang="x-none" sz="1400" u="sng">
              <a:ea typeface="Arial" charset="0"/>
              <a:cs typeface="Arial" charset="0"/>
            </a:endParaRPr>
          </a:p>
        </p:txBody>
      </p:sp>
      <p:sp>
        <p:nvSpPr>
          <p:cNvPr id="674846" name="Line 30"/>
          <p:cNvSpPr>
            <a:spLocks noChangeShapeType="1"/>
          </p:cNvSpPr>
          <p:nvPr/>
        </p:nvSpPr>
        <p:spPr bwMode="auto">
          <a:xfrm flipV="1">
            <a:off x="6024563" y="3675064"/>
            <a:ext cx="0" cy="154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47" name="Line 31"/>
          <p:cNvSpPr>
            <a:spLocks noChangeShapeType="1"/>
          </p:cNvSpPr>
          <p:nvPr/>
        </p:nvSpPr>
        <p:spPr bwMode="auto">
          <a:xfrm>
            <a:off x="6024563" y="367347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48" name="Text Box 32"/>
          <p:cNvSpPr txBox="1">
            <a:spLocks noChangeArrowheads="1"/>
          </p:cNvSpPr>
          <p:nvPr/>
        </p:nvSpPr>
        <p:spPr bwMode="auto">
          <a:xfrm>
            <a:off x="6061075" y="4192589"/>
            <a:ext cx="10791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2.2: add (sli)</a:t>
            </a:r>
          </a:p>
        </p:txBody>
      </p:sp>
      <p:sp>
        <p:nvSpPr>
          <p:cNvPr id="674849" name="Line 33"/>
          <p:cNvSpPr>
            <a:spLocks noChangeShapeType="1"/>
          </p:cNvSpPr>
          <p:nvPr/>
        </p:nvSpPr>
        <p:spPr bwMode="auto">
          <a:xfrm>
            <a:off x="5880100" y="4235451"/>
            <a:ext cx="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50" name="Text Box 34"/>
          <p:cNvSpPr txBox="1">
            <a:spLocks noChangeArrowheads="1"/>
          </p:cNvSpPr>
          <p:nvPr/>
        </p:nvSpPr>
        <p:spPr bwMode="auto">
          <a:xfrm>
            <a:off x="2855914" y="3981451"/>
            <a:ext cx="2125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1: getSpecification(itemID)</a:t>
            </a:r>
          </a:p>
        </p:txBody>
      </p:sp>
      <p:sp>
        <p:nvSpPr>
          <p:cNvPr id="674851" name="Line 35"/>
          <p:cNvSpPr>
            <a:spLocks noChangeShapeType="1"/>
          </p:cNvSpPr>
          <p:nvPr/>
        </p:nvSpPr>
        <p:spPr bwMode="auto">
          <a:xfrm>
            <a:off x="2855913" y="3956050"/>
            <a:ext cx="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52" name="Line 36"/>
          <p:cNvSpPr>
            <a:spLocks noChangeShapeType="1"/>
          </p:cNvSpPr>
          <p:nvPr/>
        </p:nvSpPr>
        <p:spPr bwMode="auto">
          <a:xfrm>
            <a:off x="3432175" y="4868864"/>
            <a:ext cx="0" cy="73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853" name="Text Box 37"/>
          <p:cNvSpPr txBox="1">
            <a:spLocks noChangeArrowheads="1"/>
          </p:cNvSpPr>
          <p:nvPr/>
        </p:nvSpPr>
        <p:spPr bwMode="auto">
          <a:xfrm>
            <a:off x="2855913" y="5038726"/>
            <a:ext cx="18916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ea typeface="Arial" charset="0"/>
                <a:cs typeface="Arial" charset="0"/>
              </a:rPr>
              <a:t>1.1: spec:= find(itemID)</a:t>
            </a:r>
          </a:p>
        </p:txBody>
      </p:sp>
      <p:sp>
        <p:nvSpPr>
          <p:cNvPr id="674854" name="Line 38"/>
          <p:cNvSpPr>
            <a:spLocks noChangeShapeType="1"/>
          </p:cNvSpPr>
          <p:nvPr/>
        </p:nvSpPr>
        <p:spPr bwMode="auto">
          <a:xfrm>
            <a:off x="2855913" y="5045076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21CC-DF2F-0F48-B2C1-6BBB5830BAF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800"/>
              <a:t>Object Design: addLineItem</a:t>
            </a:r>
          </a:p>
        </p:txBody>
      </p:sp>
      <p:sp>
        <p:nvSpPr>
          <p:cNvPr id="675843" name="Rectangle 3"/>
          <p:cNvSpPr>
            <a:spLocks noChangeArrowheads="1"/>
          </p:cNvSpPr>
          <p:nvPr/>
        </p:nvSpPr>
        <p:spPr bwMode="auto">
          <a:xfrm>
            <a:off x="3708400" y="2101850"/>
            <a:ext cx="13017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3910013" y="2184400"/>
            <a:ext cx="9126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Register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1558926" y="1814513"/>
            <a:ext cx="26949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addLineItem(itemID, quantity)</a:t>
            </a:r>
          </a:p>
        </p:txBody>
      </p:sp>
      <p:sp>
        <p:nvSpPr>
          <p:cNvPr id="675846" name="Text Box 6"/>
          <p:cNvSpPr txBox="1">
            <a:spLocks noChangeArrowheads="1"/>
          </p:cNvSpPr>
          <p:nvPr/>
        </p:nvSpPr>
        <p:spPr bwMode="auto">
          <a:xfrm>
            <a:off x="8915400" y="2181225"/>
            <a:ext cx="580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 u="sng">
                <a:ea typeface="Arial" charset="0"/>
                <a:cs typeface="Arial" charset="0"/>
              </a:rPr>
              <a:t>:Sale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8537575" y="2101850"/>
            <a:ext cx="1303338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8" name="Text Box 8"/>
          <p:cNvSpPr txBox="1">
            <a:spLocks noChangeArrowheads="1"/>
          </p:cNvSpPr>
          <p:nvPr/>
        </p:nvSpPr>
        <p:spPr bwMode="auto">
          <a:xfrm>
            <a:off x="8410576" y="3708400"/>
            <a:ext cx="15611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sli:SalesLineItem</a:t>
            </a:r>
          </a:p>
        </p:txBody>
      </p:sp>
      <p:sp>
        <p:nvSpPr>
          <p:cNvPr id="675849" name="Rectangle 9"/>
          <p:cNvSpPr>
            <a:spLocks noChangeArrowheads="1"/>
          </p:cNvSpPr>
          <p:nvPr/>
        </p:nvSpPr>
        <p:spPr bwMode="auto">
          <a:xfrm>
            <a:off x="8408989" y="3641725"/>
            <a:ext cx="1660525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50" name="Text Box 10"/>
          <p:cNvSpPr txBox="1">
            <a:spLocks noChangeArrowheads="1"/>
          </p:cNvSpPr>
          <p:nvPr/>
        </p:nvSpPr>
        <p:spPr bwMode="auto">
          <a:xfrm>
            <a:off x="5448300" y="1917700"/>
            <a:ext cx="2862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2: makeLineItem(spec, quantity)</a:t>
            </a:r>
          </a:p>
        </p:txBody>
      </p:sp>
      <p:sp>
        <p:nvSpPr>
          <p:cNvPr id="675851" name="Line 11"/>
          <p:cNvSpPr>
            <a:spLocks noChangeShapeType="1"/>
          </p:cNvSpPr>
          <p:nvPr/>
        </p:nvSpPr>
        <p:spPr bwMode="auto">
          <a:xfrm>
            <a:off x="9191626" y="2636839"/>
            <a:ext cx="11113" cy="101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52" name="Text Box 12"/>
          <p:cNvSpPr txBox="1">
            <a:spLocks noChangeArrowheads="1"/>
          </p:cNvSpPr>
          <p:nvPr/>
        </p:nvSpPr>
        <p:spPr bwMode="auto">
          <a:xfrm>
            <a:off x="8183563" y="3163888"/>
            <a:ext cx="24107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2.1: create (spec, quantity)</a:t>
            </a:r>
          </a:p>
        </p:txBody>
      </p:sp>
      <p:sp>
        <p:nvSpPr>
          <p:cNvPr id="675853" name="Line 13"/>
          <p:cNvSpPr>
            <a:spLocks noChangeShapeType="1"/>
          </p:cNvSpPr>
          <p:nvPr/>
        </p:nvSpPr>
        <p:spPr bwMode="auto">
          <a:xfrm>
            <a:off x="2900364" y="2355850"/>
            <a:ext cx="76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54" name="Line 14"/>
          <p:cNvSpPr>
            <a:spLocks noChangeShapeType="1"/>
          </p:cNvSpPr>
          <p:nvPr/>
        </p:nvSpPr>
        <p:spPr bwMode="auto">
          <a:xfrm>
            <a:off x="2947989" y="2203450"/>
            <a:ext cx="2063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5855" name="Line 15"/>
          <p:cNvSpPr>
            <a:spLocks noChangeShapeType="1"/>
          </p:cNvSpPr>
          <p:nvPr/>
        </p:nvSpPr>
        <p:spPr bwMode="auto">
          <a:xfrm>
            <a:off x="8183563" y="3270251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56" name="Line 16"/>
          <p:cNvSpPr>
            <a:spLocks noChangeShapeType="1"/>
          </p:cNvSpPr>
          <p:nvPr/>
        </p:nvSpPr>
        <p:spPr bwMode="auto">
          <a:xfrm>
            <a:off x="5030788" y="2259013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57" name="Rectangle 17"/>
          <p:cNvSpPr>
            <a:spLocks noChangeArrowheads="1"/>
          </p:cNvSpPr>
          <p:nvPr/>
        </p:nvSpPr>
        <p:spPr bwMode="auto">
          <a:xfrm>
            <a:off x="3500438" y="3359150"/>
            <a:ext cx="180340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58" name="Text Box 18"/>
          <p:cNvSpPr txBox="1">
            <a:spLocks noChangeArrowheads="1"/>
          </p:cNvSpPr>
          <p:nvPr/>
        </p:nvSpPr>
        <p:spPr bwMode="auto">
          <a:xfrm>
            <a:off x="3627438" y="3441700"/>
            <a:ext cx="15140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ProductCatalog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5859" name="Rectangle 19"/>
          <p:cNvSpPr>
            <a:spLocks noChangeArrowheads="1"/>
          </p:cNvSpPr>
          <p:nvPr/>
        </p:nvSpPr>
        <p:spPr bwMode="auto">
          <a:xfrm>
            <a:off x="3344864" y="4524375"/>
            <a:ext cx="2274887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60" name="Rectangle 20"/>
          <p:cNvSpPr>
            <a:spLocks noChangeArrowheads="1"/>
          </p:cNvSpPr>
          <p:nvPr/>
        </p:nvSpPr>
        <p:spPr bwMode="auto">
          <a:xfrm>
            <a:off x="3246438" y="4648200"/>
            <a:ext cx="2273300" cy="509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61" name="Text Box 21"/>
          <p:cNvSpPr txBox="1">
            <a:spLocks noChangeArrowheads="1"/>
          </p:cNvSpPr>
          <p:nvPr/>
        </p:nvSpPr>
        <p:spPr bwMode="auto">
          <a:xfrm>
            <a:off x="3370263" y="4714875"/>
            <a:ext cx="19523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ProductSpecification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5862" name="Rectangle 22"/>
          <p:cNvSpPr>
            <a:spLocks noChangeArrowheads="1"/>
          </p:cNvSpPr>
          <p:nvPr/>
        </p:nvSpPr>
        <p:spPr bwMode="auto">
          <a:xfrm>
            <a:off x="5829301" y="3762375"/>
            <a:ext cx="1806575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63" name="Rectangle 23"/>
          <p:cNvSpPr>
            <a:spLocks noChangeArrowheads="1"/>
          </p:cNvSpPr>
          <p:nvPr/>
        </p:nvSpPr>
        <p:spPr bwMode="auto">
          <a:xfrm>
            <a:off x="5730875" y="3887788"/>
            <a:ext cx="18049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64" name="Text Box 24"/>
          <p:cNvSpPr txBox="1">
            <a:spLocks noChangeArrowheads="1"/>
          </p:cNvSpPr>
          <p:nvPr/>
        </p:nvSpPr>
        <p:spPr bwMode="auto">
          <a:xfrm>
            <a:off x="5854700" y="3954463"/>
            <a:ext cx="13880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SalesLineItem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5865" name="Line 25"/>
          <p:cNvSpPr>
            <a:spLocks noChangeShapeType="1"/>
          </p:cNvSpPr>
          <p:nvPr/>
        </p:nvSpPr>
        <p:spPr bwMode="auto">
          <a:xfrm flipV="1">
            <a:off x="6624638" y="2386013"/>
            <a:ext cx="0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66" name="Line 26"/>
          <p:cNvSpPr>
            <a:spLocks noChangeShapeType="1"/>
          </p:cNvSpPr>
          <p:nvPr/>
        </p:nvSpPr>
        <p:spPr bwMode="auto">
          <a:xfrm>
            <a:off x="6624638" y="2384425"/>
            <a:ext cx="1911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67" name="Text Box 27"/>
          <p:cNvSpPr txBox="1">
            <a:spLocks noChangeArrowheads="1"/>
          </p:cNvSpPr>
          <p:nvPr/>
        </p:nvSpPr>
        <p:spPr bwMode="auto">
          <a:xfrm>
            <a:off x="6737351" y="2949575"/>
            <a:ext cx="12025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2.2: add (sli)</a:t>
            </a:r>
          </a:p>
        </p:txBody>
      </p:sp>
      <p:sp>
        <p:nvSpPr>
          <p:cNvPr id="675868" name="Line 28"/>
          <p:cNvSpPr>
            <a:spLocks noChangeShapeType="1"/>
          </p:cNvSpPr>
          <p:nvPr/>
        </p:nvSpPr>
        <p:spPr bwMode="auto">
          <a:xfrm>
            <a:off x="6743700" y="2960688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69" name="Text Box 29"/>
          <p:cNvSpPr txBox="1">
            <a:spLocks noChangeArrowheads="1"/>
          </p:cNvSpPr>
          <p:nvPr/>
        </p:nvSpPr>
        <p:spPr bwMode="auto">
          <a:xfrm>
            <a:off x="3792538" y="2898775"/>
            <a:ext cx="2396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1: getSpecification(itemID)</a:t>
            </a:r>
          </a:p>
        </p:txBody>
      </p:sp>
      <p:sp>
        <p:nvSpPr>
          <p:cNvPr id="675870" name="Line 30"/>
          <p:cNvSpPr>
            <a:spLocks noChangeShapeType="1"/>
          </p:cNvSpPr>
          <p:nvPr/>
        </p:nvSpPr>
        <p:spPr bwMode="auto">
          <a:xfrm>
            <a:off x="3819525" y="2997201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1" name="Line 31"/>
          <p:cNvSpPr>
            <a:spLocks noChangeShapeType="1"/>
          </p:cNvSpPr>
          <p:nvPr/>
        </p:nvSpPr>
        <p:spPr bwMode="auto">
          <a:xfrm>
            <a:off x="4367213" y="3868738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2" name="Text Box 32"/>
          <p:cNvSpPr txBox="1">
            <a:spLocks noChangeArrowheads="1"/>
          </p:cNvSpPr>
          <p:nvPr/>
        </p:nvSpPr>
        <p:spPr bwMode="auto">
          <a:xfrm>
            <a:off x="3216275" y="3994150"/>
            <a:ext cx="21318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1.1: spec:= find(itemID)</a:t>
            </a:r>
          </a:p>
        </p:txBody>
      </p:sp>
      <p:sp>
        <p:nvSpPr>
          <p:cNvPr id="675873" name="Line 33"/>
          <p:cNvSpPr>
            <a:spLocks noChangeShapeType="1"/>
          </p:cNvSpPr>
          <p:nvPr/>
        </p:nvSpPr>
        <p:spPr bwMode="auto">
          <a:xfrm>
            <a:off x="3216275" y="4025901"/>
            <a:ext cx="0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4" name="Line 34"/>
          <p:cNvSpPr>
            <a:spLocks noChangeShapeType="1"/>
          </p:cNvSpPr>
          <p:nvPr/>
        </p:nvSpPr>
        <p:spPr bwMode="auto">
          <a:xfrm>
            <a:off x="3270251" y="1701800"/>
            <a:ext cx="233363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5" name="AutoShape 35"/>
          <p:cNvSpPr>
            <a:spLocks noChangeArrowheads="1"/>
          </p:cNvSpPr>
          <p:nvPr/>
        </p:nvSpPr>
        <p:spPr bwMode="auto">
          <a:xfrm flipV="1">
            <a:off x="1703388" y="1196975"/>
            <a:ext cx="1593850" cy="5159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6" name="Text Box 36"/>
          <p:cNvSpPr txBox="1">
            <a:spLocks noChangeArrowheads="1"/>
          </p:cNvSpPr>
          <p:nvPr/>
        </p:nvSpPr>
        <p:spPr bwMode="auto">
          <a:xfrm>
            <a:off x="1781175" y="1284288"/>
            <a:ext cx="13033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Controller.</a:t>
            </a:r>
          </a:p>
        </p:txBody>
      </p:sp>
      <p:sp>
        <p:nvSpPr>
          <p:cNvPr id="675877" name="Line 37"/>
          <p:cNvSpPr>
            <a:spLocks noChangeShapeType="1"/>
          </p:cNvSpPr>
          <p:nvPr/>
        </p:nvSpPr>
        <p:spPr bwMode="auto">
          <a:xfrm flipH="1">
            <a:off x="8066089" y="1712913"/>
            <a:ext cx="2039937" cy="322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8" name="AutoShape 38"/>
          <p:cNvSpPr>
            <a:spLocks noChangeArrowheads="1"/>
          </p:cNvSpPr>
          <p:nvPr/>
        </p:nvSpPr>
        <p:spPr bwMode="auto">
          <a:xfrm flipV="1">
            <a:off x="8639175" y="1196975"/>
            <a:ext cx="1593850" cy="5159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9" name="Text Box 39"/>
          <p:cNvSpPr txBox="1">
            <a:spLocks noChangeArrowheads="1"/>
          </p:cNvSpPr>
          <p:nvPr/>
        </p:nvSpPr>
        <p:spPr bwMode="auto">
          <a:xfrm>
            <a:off x="8716964" y="1284288"/>
            <a:ext cx="10904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Creator.</a:t>
            </a:r>
          </a:p>
        </p:txBody>
      </p:sp>
      <p:sp>
        <p:nvSpPr>
          <p:cNvPr id="675880" name="Line 40"/>
          <p:cNvSpPr>
            <a:spLocks noChangeShapeType="1"/>
          </p:cNvSpPr>
          <p:nvPr/>
        </p:nvSpPr>
        <p:spPr bwMode="auto">
          <a:xfrm flipH="1">
            <a:off x="9696451" y="1712913"/>
            <a:ext cx="409575" cy="15732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1" name="AutoShape 41"/>
          <p:cNvSpPr>
            <a:spLocks noChangeArrowheads="1"/>
          </p:cNvSpPr>
          <p:nvPr/>
        </p:nvSpPr>
        <p:spPr bwMode="auto">
          <a:xfrm flipV="1">
            <a:off x="1703388" y="2925764"/>
            <a:ext cx="1593850" cy="5159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2" name="Text Box 42"/>
          <p:cNvSpPr txBox="1">
            <a:spLocks noChangeArrowheads="1"/>
          </p:cNvSpPr>
          <p:nvPr/>
        </p:nvSpPr>
        <p:spPr bwMode="auto">
          <a:xfrm>
            <a:off x="1779589" y="3013075"/>
            <a:ext cx="1025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Expert.</a:t>
            </a:r>
          </a:p>
        </p:txBody>
      </p:sp>
      <p:sp>
        <p:nvSpPr>
          <p:cNvPr id="675883" name="Line 43"/>
          <p:cNvSpPr>
            <a:spLocks noChangeShapeType="1"/>
          </p:cNvSpPr>
          <p:nvPr/>
        </p:nvSpPr>
        <p:spPr bwMode="auto">
          <a:xfrm>
            <a:off x="4367213" y="26368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4" name="Line 44"/>
          <p:cNvSpPr>
            <a:spLocks noChangeShapeType="1"/>
          </p:cNvSpPr>
          <p:nvPr/>
        </p:nvSpPr>
        <p:spPr bwMode="auto">
          <a:xfrm>
            <a:off x="3287713" y="3070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5" name="Line 45"/>
          <p:cNvSpPr>
            <a:spLocks noChangeShapeType="1"/>
          </p:cNvSpPr>
          <p:nvPr/>
        </p:nvSpPr>
        <p:spPr bwMode="auto">
          <a:xfrm>
            <a:off x="6826251" y="1917700"/>
            <a:ext cx="2063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5886" name="AutoShape 46"/>
          <p:cNvSpPr>
            <a:spLocks noChangeArrowheads="1"/>
          </p:cNvSpPr>
          <p:nvPr/>
        </p:nvSpPr>
        <p:spPr bwMode="auto">
          <a:xfrm flipV="1">
            <a:off x="1693864" y="5218113"/>
            <a:ext cx="3394075" cy="8763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7" name="Text Box 47"/>
          <p:cNvSpPr txBox="1">
            <a:spLocks noChangeArrowheads="1"/>
          </p:cNvSpPr>
          <p:nvPr/>
        </p:nvSpPr>
        <p:spPr bwMode="auto">
          <a:xfrm>
            <a:off x="1703388" y="5229226"/>
            <a:ext cx="29113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This is a multiobject collection. It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contains many instances of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ProductSpecification.</a:t>
            </a:r>
          </a:p>
        </p:txBody>
      </p:sp>
      <p:sp>
        <p:nvSpPr>
          <p:cNvPr id="675888" name="Line 48"/>
          <p:cNvSpPr>
            <a:spLocks noChangeShapeType="1"/>
          </p:cNvSpPr>
          <p:nvPr/>
        </p:nvSpPr>
        <p:spPr bwMode="auto">
          <a:xfrm flipV="1">
            <a:off x="2927351" y="501332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9" name="AutoShape 49"/>
          <p:cNvSpPr>
            <a:spLocks noChangeArrowheads="1"/>
          </p:cNvSpPr>
          <p:nvPr/>
        </p:nvSpPr>
        <p:spPr bwMode="auto">
          <a:xfrm flipV="1">
            <a:off x="7454901" y="5218113"/>
            <a:ext cx="2817813" cy="8763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0" name="Text Box 50"/>
          <p:cNvSpPr txBox="1">
            <a:spLocks noChangeArrowheads="1"/>
          </p:cNvSpPr>
          <p:nvPr/>
        </p:nvSpPr>
        <p:spPr bwMode="auto">
          <a:xfrm>
            <a:off x="7464426" y="5229226"/>
            <a:ext cx="2691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 i="1">
                <a:ea typeface="Arial" charset="0"/>
                <a:cs typeface="Arial" charset="0"/>
              </a:rPr>
              <a:t>find</a:t>
            </a:r>
            <a:r>
              <a:rPr lang="en-US" altLang="x-none" sz="1600">
                <a:ea typeface="Arial" charset="0"/>
                <a:cs typeface="Arial" charset="0"/>
              </a:rPr>
              <a:t> and </a:t>
            </a:r>
            <a:r>
              <a:rPr lang="en-US" altLang="x-none" sz="1600" i="1">
                <a:ea typeface="Arial" charset="0"/>
                <a:cs typeface="Arial" charset="0"/>
              </a:rPr>
              <a:t>add</a:t>
            </a:r>
            <a:r>
              <a:rPr lang="en-US" altLang="x-none" sz="1600">
                <a:ea typeface="Arial" charset="0"/>
                <a:cs typeface="Arial" charset="0"/>
              </a:rPr>
              <a:t> are generic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implementation-independent 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messages.</a:t>
            </a:r>
          </a:p>
        </p:txBody>
      </p:sp>
      <p:sp>
        <p:nvSpPr>
          <p:cNvPr id="675891" name="Line 51"/>
          <p:cNvSpPr>
            <a:spLocks noChangeShapeType="1"/>
          </p:cNvSpPr>
          <p:nvPr/>
        </p:nvSpPr>
        <p:spPr bwMode="auto">
          <a:xfrm flipH="1" flipV="1">
            <a:off x="7464425" y="3286125"/>
            <a:ext cx="863600" cy="194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2" name="Line 52"/>
          <p:cNvSpPr>
            <a:spLocks noChangeShapeType="1"/>
          </p:cNvSpPr>
          <p:nvPr/>
        </p:nvSpPr>
        <p:spPr bwMode="auto">
          <a:xfrm>
            <a:off x="5375275" y="4294189"/>
            <a:ext cx="2952750" cy="93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C61-DD79-6A40-A5D8-5770253BF3B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800"/>
              <a:t>Object Design: endSale</a:t>
            </a:r>
          </a:p>
        </p:txBody>
      </p:sp>
      <p:sp>
        <p:nvSpPr>
          <p:cNvPr id="67686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981200" y="1412875"/>
            <a:ext cx="8229600" cy="21859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1700" b="1"/>
              <a:t>Contract CO3: endSale</a:t>
            </a:r>
          </a:p>
          <a:p>
            <a:pPr>
              <a:lnSpc>
                <a:spcPct val="90000"/>
              </a:lnSpc>
            </a:pPr>
            <a:r>
              <a:rPr lang="en-GB" altLang="x-none" sz="1700" b="1"/>
              <a:t>…</a:t>
            </a:r>
            <a:endParaRPr lang="en-US" altLang="x-none" sz="1700" b="1"/>
          </a:p>
          <a:p>
            <a:pPr>
              <a:lnSpc>
                <a:spcPct val="90000"/>
              </a:lnSpc>
            </a:pPr>
            <a:r>
              <a:rPr lang="en-US" altLang="x-none" sz="1700" b="1"/>
              <a:t>Post-conditions:</a:t>
            </a:r>
            <a:endParaRPr lang="en-GB" altLang="x-none" sz="1700"/>
          </a:p>
          <a:p>
            <a:pPr marL="742950" lvl="1" indent="-285750"/>
            <a:r>
              <a:rPr lang="en-US" altLang="x-none" sz="1800"/>
              <a:t>Sale.isComplete became true (attribute modification)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1919289" y="1412876"/>
            <a:ext cx="835342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69" name="Rectangle 5"/>
          <p:cNvSpPr>
            <a:spLocks noChangeArrowheads="1"/>
          </p:cNvSpPr>
          <p:nvPr/>
        </p:nvSpPr>
        <p:spPr bwMode="auto">
          <a:xfrm>
            <a:off x="3673476" y="4754564"/>
            <a:ext cx="1471613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3902075" y="4849813"/>
            <a:ext cx="9126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>
                <a:ea typeface="Arial" charset="0"/>
                <a:cs typeface="Arial" charset="0"/>
              </a:rPr>
              <a:t>:</a:t>
            </a:r>
            <a:r>
              <a:rPr lang="en-GB" altLang="x-none" sz="1600" u="sng">
                <a:ea typeface="Arial" charset="0"/>
                <a:cs typeface="Arial" charset="0"/>
              </a:rPr>
              <a:t>Register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2536826" y="4579938"/>
            <a:ext cx="9685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endSale()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8729663" y="4846638"/>
            <a:ext cx="6607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 u="sng">
                <a:ea typeface="Arial" charset="0"/>
                <a:cs typeface="Arial" charset="0"/>
              </a:rPr>
              <a:t>s:Sale</a:t>
            </a:r>
            <a:endParaRPr lang="en-US" altLang="x-none" sz="1600" u="sng">
              <a:ea typeface="Arial" charset="0"/>
              <a:cs typeface="Arial" charset="0"/>
            </a:endParaRP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8369301" y="4754564"/>
            <a:ext cx="1471613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5776913" y="4579938"/>
            <a:ext cx="19913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ea typeface="Arial" charset="0"/>
                <a:cs typeface="Arial" charset="0"/>
              </a:rPr>
              <a:t>1: becomeComplete()</a:t>
            </a:r>
          </a:p>
        </p:txBody>
      </p:sp>
      <p:sp>
        <p:nvSpPr>
          <p:cNvPr id="676875" name="Line 11"/>
          <p:cNvSpPr>
            <a:spLocks noChangeShapeType="1"/>
          </p:cNvSpPr>
          <p:nvPr/>
        </p:nvSpPr>
        <p:spPr bwMode="auto">
          <a:xfrm>
            <a:off x="6546851" y="4579938"/>
            <a:ext cx="2333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6876" name="Line 12"/>
          <p:cNvSpPr>
            <a:spLocks noChangeShapeType="1"/>
          </p:cNvSpPr>
          <p:nvPr/>
        </p:nvSpPr>
        <p:spPr bwMode="auto">
          <a:xfrm>
            <a:off x="2760664" y="50371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77" name="Line 13"/>
          <p:cNvSpPr>
            <a:spLocks noChangeShapeType="1"/>
          </p:cNvSpPr>
          <p:nvPr/>
        </p:nvSpPr>
        <p:spPr bwMode="auto">
          <a:xfrm>
            <a:off x="2897188" y="4579938"/>
            <a:ext cx="233362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6878" name="Line 14"/>
          <p:cNvSpPr>
            <a:spLocks noChangeShapeType="1"/>
          </p:cNvSpPr>
          <p:nvPr/>
        </p:nvSpPr>
        <p:spPr bwMode="auto">
          <a:xfrm>
            <a:off x="5129214" y="501332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79" name="AutoShape 15"/>
          <p:cNvSpPr>
            <a:spLocks noChangeArrowheads="1"/>
          </p:cNvSpPr>
          <p:nvPr/>
        </p:nvSpPr>
        <p:spPr bwMode="auto">
          <a:xfrm flipV="1">
            <a:off x="7073900" y="5576889"/>
            <a:ext cx="1593850" cy="5159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80" name="Text Box 16"/>
          <p:cNvSpPr txBox="1">
            <a:spLocks noChangeArrowheads="1"/>
          </p:cNvSpPr>
          <p:nvPr/>
        </p:nvSpPr>
        <p:spPr bwMode="auto">
          <a:xfrm>
            <a:off x="7319964" y="5664200"/>
            <a:ext cx="1025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Expert.</a:t>
            </a:r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 flipV="1">
            <a:off x="7577138" y="5300664"/>
            <a:ext cx="792162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82" name="Line 18"/>
          <p:cNvSpPr>
            <a:spLocks noChangeShapeType="1"/>
          </p:cNvSpPr>
          <p:nvPr/>
        </p:nvSpPr>
        <p:spPr bwMode="auto">
          <a:xfrm flipH="1" flipV="1">
            <a:off x="7289800" y="4940300"/>
            <a:ext cx="287338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83" name="AutoShape 19"/>
          <p:cNvSpPr>
            <a:spLocks noChangeArrowheads="1"/>
          </p:cNvSpPr>
          <p:nvPr/>
        </p:nvSpPr>
        <p:spPr bwMode="auto">
          <a:xfrm flipV="1">
            <a:off x="3184525" y="5576889"/>
            <a:ext cx="1593850" cy="5159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84" name="Text Box 20"/>
          <p:cNvSpPr txBox="1">
            <a:spLocks noChangeArrowheads="1"/>
          </p:cNvSpPr>
          <p:nvPr/>
        </p:nvSpPr>
        <p:spPr bwMode="auto">
          <a:xfrm>
            <a:off x="3260725" y="5664200"/>
            <a:ext cx="13033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By Controller.</a:t>
            </a:r>
          </a:p>
        </p:txBody>
      </p:sp>
      <p:sp>
        <p:nvSpPr>
          <p:cNvPr id="676885" name="Line 21"/>
          <p:cNvSpPr>
            <a:spLocks noChangeShapeType="1"/>
          </p:cNvSpPr>
          <p:nvPr/>
        </p:nvSpPr>
        <p:spPr bwMode="auto">
          <a:xfrm flipH="1" flipV="1">
            <a:off x="3257551" y="4724400"/>
            <a:ext cx="360363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86" name="Line 22"/>
          <p:cNvSpPr>
            <a:spLocks noChangeShapeType="1"/>
          </p:cNvSpPr>
          <p:nvPr/>
        </p:nvSpPr>
        <p:spPr bwMode="auto">
          <a:xfrm flipV="1">
            <a:off x="3617914" y="5300664"/>
            <a:ext cx="574675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87" name="AutoShape 23"/>
          <p:cNvSpPr>
            <a:spLocks noChangeArrowheads="1"/>
          </p:cNvSpPr>
          <p:nvPr/>
        </p:nvSpPr>
        <p:spPr bwMode="auto">
          <a:xfrm flipV="1">
            <a:off x="3287714" y="2924175"/>
            <a:ext cx="3394075" cy="1295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88" name="Text Box 24"/>
          <p:cNvSpPr txBox="1">
            <a:spLocks noChangeArrowheads="1"/>
          </p:cNvSpPr>
          <p:nvPr/>
        </p:nvSpPr>
        <p:spPr bwMode="auto">
          <a:xfrm>
            <a:off x="3297239" y="2924176"/>
            <a:ext cx="284545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{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public void becomeComplete() {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	isComplete = true;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}</a:t>
            </a:r>
          </a:p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676889" name="Line 25"/>
          <p:cNvSpPr>
            <a:spLocks noChangeShapeType="1"/>
          </p:cNvSpPr>
          <p:nvPr/>
        </p:nvSpPr>
        <p:spPr bwMode="auto">
          <a:xfrm>
            <a:off x="5880101" y="4221163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90" name="AutoShape 26"/>
          <p:cNvSpPr>
            <a:spLocks noChangeArrowheads="1"/>
          </p:cNvSpPr>
          <p:nvPr/>
        </p:nvSpPr>
        <p:spPr bwMode="auto">
          <a:xfrm flipV="1">
            <a:off x="6888163" y="3140075"/>
            <a:ext cx="2952750" cy="43338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91" name="Text Box 27"/>
          <p:cNvSpPr txBox="1">
            <a:spLocks noChangeArrowheads="1"/>
          </p:cNvSpPr>
          <p:nvPr/>
        </p:nvSpPr>
        <p:spPr bwMode="auto">
          <a:xfrm>
            <a:off x="6900864" y="3163888"/>
            <a:ext cx="26462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UML notation for a constraint</a:t>
            </a:r>
          </a:p>
        </p:txBody>
      </p:sp>
      <p:sp>
        <p:nvSpPr>
          <p:cNvPr id="676892" name="Text Box 28"/>
          <p:cNvSpPr txBox="1">
            <a:spLocks noChangeArrowheads="1"/>
          </p:cNvSpPr>
          <p:nvPr/>
        </p:nvSpPr>
        <p:spPr bwMode="auto">
          <a:xfrm>
            <a:off x="7175501" y="4005263"/>
            <a:ext cx="19240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x-none" sz="1600">
                <a:ea typeface="Arial" charset="0"/>
                <a:cs typeface="Arial" charset="0"/>
              </a:rPr>
              <a:t>{s.isComplete = true}</a:t>
            </a:r>
          </a:p>
        </p:txBody>
      </p:sp>
      <p:sp>
        <p:nvSpPr>
          <p:cNvPr id="676893" name="Line 29"/>
          <p:cNvSpPr>
            <a:spLocks noChangeShapeType="1"/>
          </p:cNvSpPr>
          <p:nvPr/>
        </p:nvSpPr>
        <p:spPr bwMode="auto">
          <a:xfrm flipH="1">
            <a:off x="7319964" y="4292601"/>
            <a:ext cx="2889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1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561</Words>
  <Application>Microsoft Macintosh PowerPoint</Application>
  <PresentationFormat>Widescreen</PresentationFormat>
  <Paragraphs>131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Wingdings</vt:lpstr>
      <vt:lpstr>Arial</vt:lpstr>
      <vt:lpstr>Office Theme</vt:lpstr>
      <vt:lpstr>Microsoft Visio Drawing</vt:lpstr>
      <vt:lpstr>Use Case Realizations</vt:lpstr>
      <vt:lpstr>Use Case Realizations</vt:lpstr>
      <vt:lpstr>Fig. 18.2</vt:lpstr>
      <vt:lpstr>Fig. 18.3</vt:lpstr>
      <vt:lpstr>Object Design: makeNewSale</vt:lpstr>
      <vt:lpstr>Object Design: addLineItem</vt:lpstr>
      <vt:lpstr>Object Design: addLineItem</vt:lpstr>
      <vt:lpstr>Object Design: endSale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Realizations</dc:title>
  <dc:creator>Xenia Mountrouidou</dc:creator>
  <cp:lastModifiedBy>Xenia Mountrouidou</cp:lastModifiedBy>
  <cp:revision>6</cp:revision>
  <dcterms:created xsi:type="dcterms:W3CDTF">2017-10-18T22:29:05Z</dcterms:created>
  <dcterms:modified xsi:type="dcterms:W3CDTF">2017-10-19T00:44:48Z</dcterms:modified>
</cp:coreProperties>
</file>