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/>
    <p:restoredTop sz="94634"/>
  </p:normalViewPr>
  <p:slideViewPr>
    <p:cSldViewPr snapToGrid="0" snapToObjects="1">
      <p:cViewPr varScale="1">
        <p:scale>
          <a:sx n="106" d="100"/>
          <a:sy n="106" d="100"/>
        </p:scale>
        <p:origin x="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A02-D187-6845-BB8B-5314B342C3D4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EC1B7-C4CB-814E-9732-21B8E4D50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3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F9598-6F8C-DA40-9727-757FA37BB25A}" type="slidenum">
              <a:rPr lang="en-US" altLang="x-none"/>
              <a:pPr/>
              <a:t>1</a:t>
            </a:fld>
            <a:endParaRPr lang="en-US" altLang="x-none"/>
          </a:p>
        </p:txBody>
      </p:sp>
      <p:sp>
        <p:nvSpPr>
          <p:cNvPr id="585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38052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29315-4EB9-704A-B5DF-7B5ABFB08A8A}" type="slidenum">
              <a:rPr lang="en-US" altLang="x-none"/>
              <a:pPr/>
              <a:t>10</a:t>
            </a:fld>
            <a:endParaRPr lang="en-US" altLang="x-none"/>
          </a:p>
        </p:txBody>
      </p:sp>
      <p:sp>
        <p:nvSpPr>
          <p:cNvPr id="594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480206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B60C3-7504-1045-A8DD-E6D4B8AF6DDF}" type="slidenum">
              <a:rPr lang="en-US" altLang="x-none"/>
              <a:pPr/>
              <a:t>11</a:t>
            </a:fld>
            <a:endParaRPr lang="en-US" altLang="x-none"/>
          </a:p>
        </p:txBody>
      </p:sp>
      <p:sp>
        <p:nvSpPr>
          <p:cNvPr id="595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97983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EB977-04DA-3642-B3D8-0EFE52F68E95}" type="slidenum">
              <a:rPr lang="en-US" altLang="x-none"/>
              <a:pPr/>
              <a:t>12</a:t>
            </a:fld>
            <a:endParaRPr lang="en-US" altLang="x-none"/>
          </a:p>
        </p:txBody>
      </p:sp>
      <p:sp>
        <p:nvSpPr>
          <p:cNvPr id="596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11108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38764-2776-DD4C-9F74-3C1D226DA451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586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597887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E9A19-BBE3-6F4B-BB8A-85962EDFE469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587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935349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A5CF55-957C-A545-92DF-F89F8F7538E9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588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61558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EC8CA-AE16-4140-B526-5BE40A2DAD67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589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530164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292D34-29F3-C043-A6F8-81B181EA397E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590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003444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DFCDD-7A69-CA42-9078-98EF61C08CE2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591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581046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A17E20-8862-294D-ABE7-1063E5C7CB7F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592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568904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B2403-DEB8-DC41-A36C-40D4643CB29A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593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692713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C2F0-826A-C443-BF0A-104D00014CAF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9EB6-29A0-B049-9D6D-7205A6DF7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6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C2F0-826A-C443-BF0A-104D00014CAF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9EB6-29A0-B049-9D6D-7205A6DF7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6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C2F0-826A-C443-BF0A-104D00014CAF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9EB6-29A0-B049-9D6D-7205A6DF7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05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784D3D8D-7A66-6D47-A56B-7136C2209B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10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C2F0-826A-C443-BF0A-104D00014CAF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9EB6-29A0-B049-9D6D-7205A6DF7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0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C2F0-826A-C443-BF0A-104D00014CAF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9EB6-29A0-B049-9D6D-7205A6DF7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3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C2F0-826A-C443-BF0A-104D00014CAF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9EB6-29A0-B049-9D6D-7205A6DF7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C2F0-826A-C443-BF0A-104D00014CAF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9EB6-29A0-B049-9D6D-7205A6DF7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4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C2F0-826A-C443-BF0A-104D00014CAF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9EB6-29A0-B049-9D6D-7205A6DF7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4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C2F0-826A-C443-BF0A-104D00014CAF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9EB6-29A0-B049-9D6D-7205A6DF7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C2F0-826A-C443-BF0A-104D00014CAF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9EB6-29A0-B049-9D6D-7205A6DF7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0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C2F0-826A-C443-BF0A-104D00014CAF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9EB6-29A0-B049-9D6D-7205A6DF7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2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5C2F0-826A-C443-BF0A-104D00014CAF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A9EB6-29A0-B049-9D6D-7205A6DF7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9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altLang="x-none" dirty="0"/>
              <a:t>Design Model: Determining Visibility</a:t>
            </a:r>
            <a:endParaRPr lang="en-US" altLang="x-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</a:t>
            </a:r>
            <a:r>
              <a:rPr lang="en-US" smtClean="0"/>
              <a:t>19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9242A947-C50C-4C42-9D6D-6B8A7832CDC3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19960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87F2-B2B5-D542-89A4-0DC365A5BDA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Parameter Visibility</a:t>
            </a:r>
            <a:endParaRPr lang="el-GR" altLang="x-none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600201"/>
            <a:ext cx="4035425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sz="2200"/>
              <a:t>When Sale crates a new SalesLineItem, it passes a ProductSpecification to its constructor.</a:t>
            </a:r>
          </a:p>
          <a:p>
            <a:pPr>
              <a:lnSpc>
                <a:spcPct val="90000"/>
              </a:lnSpc>
            </a:pPr>
            <a:r>
              <a:rPr lang="en-US" altLang="x-none" sz="2200"/>
              <a:t>We can assign ProductSpecification to an attribute in the  constructor, thus transforming parameter visibility to attribute visibility.</a:t>
            </a:r>
            <a:endParaRPr lang="el-GR" altLang="x-none" sz="2200"/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1558926" y="2565400"/>
            <a:ext cx="406842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// constructor</a:t>
            </a:r>
          </a:p>
          <a:p>
            <a:r>
              <a:rPr lang="en-US" altLang="x-none"/>
              <a:t>SalesLineItem(ProductSpecification spec, </a:t>
            </a:r>
          </a:p>
          <a:p>
            <a:r>
              <a:rPr lang="en-US" altLang="x-none"/>
              <a:t>                        int quantity) { </a:t>
            </a:r>
          </a:p>
          <a:p>
            <a:pPr lvl="1"/>
            <a:r>
              <a:rPr lang="en-US" altLang="x-none"/>
              <a:t>…</a:t>
            </a:r>
          </a:p>
          <a:p>
            <a:pPr lvl="1"/>
            <a:r>
              <a:rPr lang="en-US" altLang="x-none"/>
              <a:t>// parameter to attribute visibility</a:t>
            </a:r>
          </a:p>
          <a:p>
            <a:pPr lvl="1"/>
            <a:r>
              <a:rPr lang="en-US" altLang="x-none"/>
              <a:t>productSpec = spec;</a:t>
            </a:r>
          </a:p>
          <a:p>
            <a:pPr lvl="1"/>
            <a:r>
              <a:rPr lang="en-US" altLang="x-none"/>
              <a:t>…</a:t>
            </a:r>
          </a:p>
          <a:p>
            <a:r>
              <a:rPr lang="en-US" altLang="x-none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2554913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C321-7F18-B34F-A1E0-DAD062ABA35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Local Visibility</a:t>
            </a:r>
            <a:endParaRPr lang="el-GR" altLang="x-none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altLang="x-none" sz="2200"/>
              <a:t>Locally declared visibility from A to B exists when B is declared as a local object within a method of A.</a:t>
            </a:r>
          </a:p>
          <a:p>
            <a:pPr marL="533400" indent="-533400"/>
            <a:r>
              <a:rPr lang="en-US" altLang="x-none" sz="2200"/>
              <a:t>It is relatively temporary visibility because it persists only within the scope of the method. Can be achieved as follows:</a:t>
            </a:r>
          </a:p>
          <a:p>
            <a:pPr marL="914400" lvl="1" indent="-569913">
              <a:buFontTx/>
              <a:buAutoNum type="arabicPeriod"/>
            </a:pPr>
            <a:r>
              <a:rPr lang="en-US" altLang="x-none" sz="2200"/>
              <a:t>Create a new local instance and assign it to a local variable.</a:t>
            </a:r>
          </a:p>
          <a:p>
            <a:pPr marL="914400" lvl="1" indent="-569913">
              <a:buFont typeface="Wingdings" charset="2"/>
              <a:buAutoNum type="arabicPeriod"/>
            </a:pPr>
            <a:r>
              <a:rPr lang="en-US" altLang="x-none" sz="2200"/>
              <a:t>Assign the return object from a method invocation to a local variable.</a:t>
            </a:r>
          </a:p>
          <a:p>
            <a:pPr marL="914400" lvl="1" indent="-569913">
              <a:buFont typeface="Wingdings" charset="2"/>
              <a:buAutoNum type="arabicPeriod"/>
            </a:pPr>
            <a:endParaRPr lang="en-US" altLang="x-none" sz="2200"/>
          </a:p>
          <a:p>
            <a:pPr marL="1295400" lvl="2" indent="-623888">
              <a:buNone/>
            </a:pPr>
            <a:r>
              <a:rPr lang="en-US" altLang="x-none" sz="1800"/>
              <a:t>addLineItem(itemID, quantity) {</a:t>
            </a:r>
          </a:p>
          <a:p>
            <a:pPr marL="1714500" lvl="3" indent="-690563">
              <a:buNone/>
            </a:pPr>
            <a:r>
              <a:rPr lang="en-US" altLang="x-none"/>
              <a:t>…</a:t>
            </a:r>
          </a:p>
          <a:p>
            <a:pPr marL="1714500" lvl="3" indent="-690563">
              <a:buNone/>
            </a:pPr>
            <a:r>
              <a:rPr lang="en-US" altLang="x-none"/>
              <a:t>ProductSpecification spec = catalog.getSpecification(itemID);</a:t>
            </a:r>
          </a:p>
          <a:p>
            <a:pPr marL="1714500" lvl="3" indent="-690563">
              <a:buNone/>
            </a:pPr>
            <a:r>
              <a:rPr lang="en-US" altLang="x-none"/>
              <a:t>...</a:t>
            </a:r>
          </a:p>
          <a:p>
            <a:pPr marL="1295400" lvl="2" indent="-623888">
              <a:buNone/>
            </a:pPr>
            <a:r>
              <a:rPr lang="en-US" altLang="x-none" sz="1800"/>
              <a:t>}</a:t>
            </a:r>
            <a:endParaRPr lang="el-GR" altLang="x-none" sz="1800"/>
          </a:p>
        </p:txBody>
      </p:sp>
    </p:spTree>
    <p:extLst>
      <p:ext uri="{BB962C8B-B14F-4D97-AF65-F5344CB8AC3E}">
        <p14:creationId xmlns:p14="http://schemas.microsoft.com/office/powerpoint/2010/main" val="137676767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CAD9-2557-FA42-B35A-6DC3E048C5B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x-none"/>
              <a:t>Global Visibility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Global visibility from A to  B exists when B is global to A.</a:t>
            </a:r>
          </a:p>
          <a:p>
            <a:r>
              <a:rPr lang="en-US" altLang="x-none"/>
              <a:t>It is a relatively permanent visibility because it persists as long as A and B exist.</a:t>
            </a:r>
          </a:p>
          <a:p>
            <a:r>
              <a:rPr lang="en-US" altLang="x-none"/>
              <a:t>One way to achieve this is to assign an instance to a global variable (possible in C++ but not in Java).</a:t>
            </a:r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105964139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F19-FF84-2440-9532-44941F1B04F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Introduction</a:t>
            </a:r>
            <a:endParaRPr lang="el-GR" altLang="x-none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Visibility: the ability of an object to “see” or have reference to another object.</a:t>
            </a:r>
          </a:p>
          <a:p>
            <a:r>
              <a:rPr lang="en-US" altLang="x-none"/>
              <a:t>For a sender object to send a message to a receiver object, the receiver must be visible to the sender – the sender must have some kind of reference (or pointer) to the receiver object.</a:t>
            </a:r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13837507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81FE-05A2-724F-A0C2-FEC35E19650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x-none"/>
              <a:t>Visibility Between Objects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600201"/>
            <a:ext cx="4035425" cy="4530725"/>
          </a:xfrm>
        </p:spPr>
        <p:txBody>
          <a:bodyPr/>
          <a:lstStyle/>
          <a:p>
            <a:r>
              <a:rPr lang="en-US" altLang="x-none" sz="2600"/>
              <a:t>The getSpecification message sent from a Register to a ProductCatalog, implies that the ProductCatalog instance is visible to the Register instance.</a:t>
            </a:r>
            <a:endParaRPr lang="el-GR" altLang="x-none" sz="2600"/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3125789" y="2801939"/>
            <a:ext cx="1298575" cy="612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US" altLang="x-none" u="sng"/>
              <a:t>Register</a:t>
            </a:r>
            <a:endParaRPr lang="en-US" altLang="x-none"/>
          </a:p>
        </p:txBody>
      </p:sp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2135188" y="5121275"/>
            <a:ext cx="3352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US" altLang="x-none" u="sng"/>
              <a:t>ProductCatalog</a:t>
            </a:r>
          </a:p>
        </p:txBody>
      </p:sp>
      <p:sp>
        <p:nvSpPr>
          <p:cNvPr id="252934" name="Line 6"/>
          <p:cNvSpPr>
            <a:spLocks noChangeShapeType="1"/>
          </p:cNvSpPr>
          <p:nvPr/>
        </p:nvSpPr>
        <p:spPr bwMode="auto">
          <a:xfrm>
            <a:off x="3995738" y="36925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5" name="Text Box 7"/>
          <p:cNvSpPr txBox="1">
            <a:spLocks noChangeArrowheads="1"/>
          </p:cNvSpPr>
          <p:nvPr/>
        </p:nvSpPr>
        <p:spPr bwMode="auto">
          <a:xfrm>
            <a:off x="2195514" y="4298950"/>
            <a:ext cx="33878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1: spec := getSpecification(itemID)</a:t>
            </a:r>
          </a:p>
        </p:txBody>
      </p:sp>
      <p:sp>
        <p:nvSpPr>
          <p:cNvPr id="252936" name="Text Box 8"/>
          <p:cNvSpPr txBox="1">
            <a:spLocks noChangeArrowheads="1"/>
          </p:cNvSpPr>
          <p:nvPr/>
        </p:nvSpPr>
        <p:spPr bwMode="auto">
          <a:xfrm>
            <a:off x="2236789" y="1700213"/>
            <a:ext cx="30173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addLineItem(itemID, quantity)</a:t>
            </a:r>
          </a:p>
        </p:txBody>
      </p:sp>
      <p:sp>
        <p:nvSpPr>
          <p:cNvPr id="252937" name="Line 9"/>
          <p:cNvSpPr>
            <a:spLocks noChangeShapeType="1"/>
          </p:cNvSpPr>
          <p:nvPr/>
        </p:nvSpPr>
        <p:spPr bwMode="auto">
          <a:xfrm>
            <a:off x="3779838" y="2209801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38" name="Line 10"/>
          <p:cNvSpPr>
            <a:spLocks noChangeShapeType="1"/>
          </p:cNvSpPr>
          <p:nvPr/>
        </p:nvSpPr>
        <p:spPr bwMode="auto">
          <a:xfrm>
            <a:off x="3924300" y="20669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39" name="Line 11"/>
          <p:cNvSpPr>
            <a:spLocks noChangeShapeType="1"/>
          </p:cNvSpPr>
          <p:nvPr/>
        </p:nvSpPr>
        <p:spPr bwMode="auto">
          <a:xfrm>
            <a:off x="3779838" y="3433763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4865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FE4F-2093-764D-B029-0B633B3F18D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Visibility</a:t>
            </a:r>
            <a:endParaRPr lang="el-GR" altLang="x-none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sz="2600"/>
              <a:t>How do we determine whether one resource (such as an instance) is within the scope of another?</a:t>
            </a:r>
          </a:p>
          <a:p>
            <a:pPr>
              <a:lnSpc>
                <a:spcPct val="90000"/>
              </a:lnSpc>
            </a:pPr>
            <a:r>
              <a:rPr lang="en-US" altLang="x-none" sz="2600"/>
              <a:t>Visibility can be achieved from object A to object B in four common ways:</a:t>
            </a:r>
          </a:p>
          <a:p>
            <a:pPr lvl="1">
              <a:lnSpc>
                <a:spcPct val="90000"/>
              </a:lnSpc>
            </a:pPr>
            <a:r>
              <a:rPr lang="en-US" altLang="x-none" sz="2200"/>
              <a:t>Attribute visibility:  B is an attribute of A.</a:t>
            </a:r>
          </a:p>
          <a:p>
            <a:pPr lvl="1">
              <a:lnSpc>
                <a:spcPct val="90000"/>
              </a:lnSpc>
            </a:pPr>
            <a:r>
              <a:rPr lang="en-US" altLang="x-none" sz="2200"/>
              <a:t>Parameter visibility:  B is a parameter of a method of A.</a:t>
            </a:r>
          </a:p>
          <a:p>
            <a:pPr lvl="1">
              <a:lnSpc>
                <a:spcPct val="90000"/>
              </a:lnSpc>
            </a:pPr>
            <a:r>
              <a:rPr lang="en-US" altLang="x-none" sz="2200"/>
              <a:t>Local visibility:  B is a (non-parameter) local object in a method of A.</a:t>
            </a:r>
          </a:p>
          <a:p>
            <a:pPr lvl="1">
              <a:lnSpc>
                <a:spcPct val="90000"/>
              </a:lnSpc>
            </a:pPr>
            <a:r>
              <a:rPr lang="en-US" altLang="x-none" sz="2200"/>
              <a:t>Global visibility:  B is in some way globally visible.</a:t>
            </a:r>
          </a:p>
          <a:p>
            <a:pPr>
              <a:lnSpc>
                <a:spcPct val="90000"/>
              </a:lnSpc>
            </a:pPr>
            <a:endParaRPr lang="el-GR" altLang="x-none" sz="2600"/>
          </a:p>
        </p:txBody>
      </p:sp>
    </p:spTree>
    <p:extLst>
      <p:ext uri="{BB962C8B-B14F-4D97-AF65-F5344CB8AC3E}">
        <p14:creationId xmlns:p14="http://schemas.microsoft.com/office/powerpoint/2010/main" val="163895604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BA42-674A-4F47-A4D8-A93DD6CCF6D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Visibility</a:t>
            </a:r>
            <a:endParaRPr lang="el-GR" altLang="x-none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557339"/>
            <a:ext cx="4035425" cy="4530725"/>
          </a:xfrm>
        </p:spPr>
        <p:txBody>
          <a:bodyPr/>
          <a:lstStyle/>
          <a:p>
            <a:r>
              <a:rPr lang="en-US" altLang="x-none" sz="2600"/>
              <a:t>The Regiser must have visibility to the ProductCatalog.</a:t>
            </a:r>
          </a:p>
          <a:p>
            <a:r>
              <a:rPr lang="en-US" altLang="x-none" sz="2600"/>
              <a:t>A typical visibility solution is that a reference to the ProductCatalog instance is maintained as an attribute of the Register.</a:t>
            </a:r>
            <a:endParaRPr lang="el-GR" altLang="x-none" sz="2600"/>
          </a:p>
        </p:txBody>
      </p:sp>
      <p:sp>
        <p:nvSpPr>
          <p:cNvPr id="254988" name="Rectangle 12"/>
          <p:cNvSpPr>
            <a:spLocks noChangeArrowheads="1"/>
          </p:cNvSpPr>
          <p:nvPr/>
        </p:nvSpPr>
        <p:spPr bwMode="auto">
          <a:xfrm>
            <a:off x="3125789" y="2801939"/>
            <a:ext cx="1298575" cy="612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US" altLang="x-none" u="sng"/>
              <a:t>Register</a:t>
            </a:r>
            <a:endParaRPr lang="en-US" altLang="x-none"/>
          </a:p>
        </p:txBody>
      </p:sp>
      <p:sp>
        <p:nvSpPr>
          <p:cNvPr id="254989" name="Rectangle 13"/>
          <p:cNvSpPr>
            <a:spLocks noChangeArrowheads="1"/>
          </p:cNvSpPr>
          <p:nvPr/>
        </p:nvSpPr>
        <p:spPr bwMode="auto">
          <a:xfrm>
            <a:off x="2135188" y="5121275"/>
            <a:ext cx="3352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US" altLang="x-none" u="sng"/>
              <a:t>ProductCatalog</a:t>
            </a:r>
          </a:p>
        </p:txBody>
      </p:sp>
      <p:sp>
        <p:nvSpPr>
          <p:cNvPr id="254990" name="Line 14"/>
          <p:cNvSpPr>
            <a:spLocks noChangeShapeType="1"/>
          </p:cNvSpPr>
          <p:nvPr/>
        </p:nvSpPr>
        <p:spPr bwMode="auto">
          <a:xfrm>
            <a:off x="3995738" y="36925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1" name="Text Box 15"/>
          <p:cNvSpPr txBox="1">
            <a:spLocks noChangeArrowheads="1"/>
          </p:cNvSpPr>
          <p:nvPr/>
        </p:nvSpPr>
        <p:spPr bwMode="auto">
          <a:xfrm>
            <a:off x="2195514" y="4298950"/>
            <a:ext cx="33878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1: spec := getSpecification(itemID)</a:t>
            </a:r>
          </a:p>
        </p:txBody>
      </p:sp>
      <p:sp>
        <p:nvSpPr>
          <p:cNvPr id="254992" name="Text Box 16"/>
          <p:cNvSpPr txBox="1">
            <a:spLocks noChangeArrowheads="1"/>
          </p:cNvSpPr>
          <p:nvPr/>
        </p:nvSpPr>
        <p:spPr bwMode="auto">
          <a:xfrm>
            <a:off x="2236789" y="1700213"/>
            <a:ext cx="30173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addLineItem(itemID, quantity)</a:t>
            </a:r>
          </a:p>
        </p:txBody>
      </p:sp>
      <p:sp>
        <p:nvSpPr>
          <p:cNvPr id="254993" name="Line 17"/>
          <p:cNvSpPr>
            <a:spLocks noChangeShapeType="1"/>
          </p:cNvSpPr>
          <p:nvPr/>
        </p:nvSpPr>
        <p:spPr bwMode="auto">
          <a:xfrm>
            <a:off x="3779838" y="2209801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994" name="Line 18"/>
          <p:cNvSpPr>
            <a:spLocks noChangeShapeType="1"/>
          </p:cNvSpPr>
          <p:nvPr/>
        </p:nvSpPr>
        <p:spPr bwMode="auto">
          <a:xfrm>
            <a:off x="3924300" y="20669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995" name="Line 19"/>
          <p:cNvSpPr>
            <a:spLocks noChangeShapeType="1"/>
          </p:cNvSpPr>
          <p:nvPr/>
        </p:nvSpPr>
        <p:spPr bwMode="auto">
          <a:xfrm>
            <a:off x="3779838" y="3433763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8646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7F3E-1488-D246-9B2A-81669C591E0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Attribute Visibility</a:t>
            </a:r>
            <a:endParaRPr lang="el-GR" altLang="x-none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Attribute visibility from A to B exists when B is an attribute of A.</a:t>
            </a:r>
          </a:p>
          <a:p>
            <a:r>
              <a:rPr lang="en-US" altLang="x-none"/>
              <a:t>It is a relatively permanent visibility, because it persists as long as A and B exist.</a:t>
            </a:r>
          </a:p>
          <a:p>
            <a:r>
              <a:rPr lang="en-US" altLang="x-none"/>
              <a:t>In the addLineItem collaboration diagram, Register needs to send message getSpecification message to a ProductCatalog. Thus, visibility from Register to ProductCatalog is required.</a:t>
            </a:r>
          </a:p>
          <a:p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135707025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579A-50D9-8F43-8742-51E100A9E59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Attribute Visibility</a:t>
            </a:r>
            <a:endParaRPr lang="el-GR" altLang="x-none"/>
          </a:p>
        </p:txBody>
      </p:sp>
      <p:sp>
        <p:nvSpPr>
          <p:cNvPr id="257035" name="Text Box 11"/>
          <p:cNvSpPr txBox="1">
            <a:spLocks noChangeArrowheads="1"/>
          </p:cNvSpPr>
          <p:nvPr/>
        </p:nvSpPr>
        <p:spPr bwMode="auto">
          <a:xfrm>
            <a:off x="6310313" y="1628776"/>
            <a:ext cx="361714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class Register {</a:t>
            </a:r>
          </a:p>
          <a:p>
            <a:pPr lvl="1"/>
            <a:r>
              <a:rPr lang="en-US" altLang="x-none"/>
              <a:t>…</a:t>
            </a:r>
          </a:p>
          <a:p>
            <a:pPr lvl="1"/>
            <a:r>
              <a:rPr lang="en-US" altLang="x-none"/>
              <a:t>private ProductCatalog catalog;</a:t>
            </a:r>
          </a:p>
          <a:p>
            <a:pPr lvl="1"/>
            <a:r>
              <a:rPr lang="en-US" altLang="x-none"/>
              <a:t>…</a:t>
            </a:r>
          </a:p>
          <a:p>
            <a:endParaRPr lang="en-GB" altLang="x-none"/>
          </a:p>
          <a:p>
            <a:r>
              <a:rPr lang="en-GB" altLang="x-none"/>
              <a:t>       public void addLineItem (…) { … }</a:t>
            </a:r>
          </a:p>
          <a:p>
            <a:r>
              <a:rPr lang="en-US" altLang="x-none"/>
              <a:t>}</a:t>
            </a:r>
            <a:endParaRPr lang="el-GR" altLang="x-none"/>
          </a:p>
        </p:txBody>
      </p:sp>
      <p:sp>
        <p:nvSpPr>
          <p:cNvPr id="257036" name="Text Box 12"/>
          <p:cNvSpPr txBox="1">
            <a:spLocks noChangeArrowheads="1"/>
          </p:cNvSpPr>
          <p:nvPr/>
        </p:nvSpPr>
        <p:spPr bwMode="auto">
          <a:xfrm>
            <a:off x="5743575" y="4137025"/>
            <a:ext cx="435010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public void addLineItem (itemID itemID,</a:t>
            </a:r>
            <a:endParaRPr lang="en-GB" altLang="x-none"/>
          </a:p>
          <a:p>
            <a:r>
              <a:rPr lang="en-GB" altLang="x-none"/>
              <a:t>                                        </a:t>
            </a:r>
            <a:r>
              <a:rPr lang="en-US" altLang="x-none"/>
              <a:t>int quantity) {</a:t>
            </a:r>
          </a:p>
          <a:p>
            <a:pPr lvl="1"/>
            <a:r>
              <a:rPr lang="en-US" altLang="x-none"/>
              <a:t>…</a:t>
            </a:r>
          </a:p>
          <a:p>
            <a:pPr lvl="1"/>
            <a:r>
              <a:rPr lang="en-US" altLang="x-none"/>
              <a:t>spec = catalog.getSpecification(itemID);</a:t>
            </a:r>
          </a:p>
          <a:p>
            <a:pPr lvl="1"/>
            <a:r>
              <a:rPr lang="en-US" altLang="x-none"/>
              <a:t>…</a:t>
            </a:r>
          </a:p>
          <a:p>
            <a:r>
              <a:rPr lang="en-US" altLang="x-none"/>
              <a:t>}</a:t>
            </a:r>
            <a:endParaRPr lang="el-GR" altLang="x-none"/>
          </a:p>
        </p:txBody>
      </p:sp>
      <p:sp>
        <p:nvSpPr>
          <p:cNvPr id="257037" name="Line 13"/>
          <p:cNvSpPr>
            <a:spLocks noChangeShapeType="1"/>
          </p:cNvSpPr>
          <p:nvPr/>
        </p:nvSpPr>
        <p:spPr bwMode="auto">
          <a:xfrm flipV="1">
            <a:off x="4224339" y="2133601"/>
            <a:ext cx="2016125" cy="8874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0" name="AutoShape 16"/>
          <p:cNvSpPr>
            <a:spLocks noChangeArrowheads="1"/>
          </p:cNvSpPr>
          <p:nvPr/>
        </p:nvSpPr>
        <p:spPr bwMode="auto">
          <a:xfrm flipV="1">
            <a:off x="6240463" y="1557338"/>
            <a:ext cx="4176712" cy="2087562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41" name="AutoShape 17"/>
          <p:cNvSpPr>
            <a:spLocks noChangeArrowheads="1"/>
          </p:cNvSpPr>
          <p:nvPr/>
        </p:nvSpPr>
        <p:spPr bwMode="auto">
          <a:xfrm flipV="1">
            <a:off x="5808663" y="4137025"/>
            <a:ext cx="4608512" cy="1727200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42" name="Rectangle 18"/>
          <p:cNvSpPr>
            <a:spLocks noChangeArrowheads="1"/>
          </p:cNvSpPr>
          <p:nvPr/>
        </p:nvSpPr>
        <p:spPr bwMode="auto">
          <a:xfrm>
            <a:off x="2909889" y="2801939"/>
            <a:ext cx="1298575" cy="612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US" altLang="x-none" u="sng"/>
              <a:t>Register</a:t>
            </a:r>
            <a:endParaRPr lang="en-US" altLang="x-none"/>
          </a:p>
        </p:txBody>
      </p:sp>
      <p:sp>
        <p:nvSpPr>
          <p:cNvPr id="257043" name="Rectangle 19"/>
          <p:cNvSpPr>
            <a:spLocks noChangeArrowheads="1"/>
          </p:cNvSpPr>
          <p:nvPr/>
        </p:nvSpPr>
        <p:spPr bwMode="auto">
          <a:xfrm>
            <a:off x="1919288" y="5121275"/>
            <a:ext cx="3352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US" altLang="x-none" u="sng"/>
              <a:t>ProductCatalog</a:t>
            </a:r>
          </a:p>
        </p:txBody>
      </p:sp>
      <p:sp>
        <p:nvSpPr>
          <p:cNvPr id="257044" name="Line 20"/>
          <p:cNvSpPr>
            <a:spLocks noChangeShapeType="1"/>
          </p:cNvSpPr>
          <p:nvPr/>
        </p:nvSpPr>
        <p:spPr bwMode="auto">
          <a:xfrm>
            <a:off x="3779838" y="36925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45" name="Text Box 21"/>
          <p:cNvSpPr txBox="1">
            <a:spLocks noChangeArrowheads="1"/>
          </p:cNvSpPr>
          <p:nvPr/>
        </p:nvSpPr>
        <p:spPr bwMode="auto">
          <a:xfrm>
            <a:off x="1979614" y="4298950"/>
            <a:ext cx="33878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1: spec := getSpecification(itemID)</a:t>
            </a:r>
          </a:p>
        </p:txBody>
      </p:sp>
      <p:sp>
        <p:nvSpPr>
          <p:cNvPr id="257046" name="Text Box 22"/>
          <p:cNvSpPr txBox="1">
            <a:spLocks noChangeArrowheads="1"/>
          </p:cNvSpPr>
          <p:nvPr/>
        </p:nvSpPr>
        <p:spPr bwMode="auto">
          <a:xfrm>
            <a:off x="2020889" y="1700213"/>
            <a:ext cx="30173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addLineItem(itemID, quantity)</a:t>
            </a:r>
          </a:p>
        </p:txBody>
      </p:sp>
      <p:sp>
        <p:nvSpPr>
          <p:cNvPr id="257047" name="Line 23"/>
          <p:cNvSpPr>
            <a:spLocks noChangeShapeType="1"/>
          </p:cNvSpPr>
          <p:nvPr/>
        </p:nvSpPr>
        <p:spPr bwMode="auto">
          <a:xfrm>
            <a:off x="3563938" y="2209801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8" name="Line 24"/>
          <p:cNvSpPr>
            <a:spLocks noChangeShapeType="1"/>
          </p:cNvSpPr>
          <p:nvPr/>
        </p:nvSpPr>
        <p:spPr bwMode="auto">
          <a:xfrm>
            <a:off x="3708400" y="20669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9" name="Line 25"/>
          <p:cNvSpPr>
            <a:spLocks noChangeShapeType="1"/>
          </p:cNvSpPr>
          <p:nvPr/>
        </p:nvSpPr>
        <p:spPr bwMode="auto">
          <a:xfrm>
            <a:off x="3563938" y="3433763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4720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6E42-85B0-BB49-93ED-DF1477AAD23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Parameter Visibility</a:t>
            </a:r>
            <a:endParaRPr lang="el-GR" altLang="x-none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Parameter visibility from A to B exists when B is passed as a parameter to a method of A.</a:t>
            </a:r>
          </a:p>
          <a:p>
            <a:r>
              <a:rPr lang="en-US" altLang="x-none"/>
              <a:t>It is a relatively temporary visibility, because it persists only within the scope of the method.</a:t>
            </a:r>
          </a:p>
          <a:p>
            <a:r>
              <a:rPr lang="en-US" altLang="x-none"/>
              <a:t>When the makeLineItem message is sent to a Sale instance, a ProductSpecification instance is passed as a parameter.</a:t>
            </a:r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104182799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8018-1240-684E-B90C-E493DB6753B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3990976" y="3463926"/>
            <a:ext cx="1298575" cy="612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US" altLang="x-none" u="sng"/>
              <a:t>Register</a:t>
            </a:r>
            <a:endParaRPr lang="en-US" altLang="x-none"/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3740150" y="5284788"/>
            <a:ext cx="1905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 </a:t>
            </a:r>
            <a:r>
              <a:rPr lang="en-US" altLang="x-none" u="sng"/>
              <a:t>ProductCatalog</a:t>
            </a:r>
            <a:endParaRPr lang="en-US" altLang="x-none"/>
          </a:p>
        </p:txBody>
      </p:sp>
      <p:sp>
        <p:nvSpPr>
          <p:cNvPr id="259076" name="Line 4"/>
          <p:cNvSpPr>
            <a:spLocks noChangeShapeType="1"/>
          </p:cNvSpPr>
          <p:nvPr/>
        </p:nvSpPr>
        <p:spPr bwMode="auto">
          <a:xfrm>
            <a:off x="2238375" y="3776663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77" name="Line 5"/>
          <p:cNvSpPr>
            <a:spLocks noChangeShapeType="1"/>
          </p:cNvSpPr>
          <p:nvPr/>
        </p:nvSpPr>
        <p:spPr bwMode="auto">
          <a:xfrm>
            <a:off x="2587625" y="359886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78" name="Line 6"/>
          <p:cNvSpPr>
            <a:spLocks noChangeShapeType="1"/>
          </p:cNvSpPr>
          <p:nvPr/>
        </p:nvSpPr>
        <p:spPr bwMode="auto">
          <a:xfrm>
            <a:off x="5467350" y="45227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79" name="Text Box 7"/>
          <p:cNvSpPr txBox="1">
            <a:spLocks noChangeArrowheads="1"/>
          </p:cNvSpPr>
          <p:nvPr/>
        </p:nvSpPr>
        <p:spPr bwMode="auto">
          <a:xfrm>
            <a:off x="1795464" y="4525963"/>
            <a:ext cx="33878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1: spec := getSpecification(itemID)</a:t>
            </a:r>
          </a:p>
        </p:txBody>
      </p:sp>
      <p:sp>
        <p:nvSpPr>
          <p:cNvPr id="259080" name="Text Box 8"/>
          <p:cNvSpPr txBox="1">
            <a:spLocks noChangeArrowheads="1"/>
          </p:cNvSpPr>
          <p:nvPr/>
        </p:nvSpPr>
        <p:spPr bwMode="auto">
          <a:xfrm>
            <a:off x="1774826" y="3068638"/>
            <a:ext cx="29644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addLineItem(itemID,quantity)</a:t>
            </a:r>
          </a:p>
        </p:txBody>
      </p:sp>
      <p:sp>
        <p:nvSpPr>
          <p:cNvPr id="259081" name="Rectangle 9"/>
          <p:cNvSpPr>
            <a:spLocks noChangeArrowheads="1"/>
          </p:cNvSpPr>
          <p:nvPr/>
        </p:nvSpPr>
        <p:spPr bwMode="auto">
          <a:xfrm>
            <a:off x="8410576" y="3463926"/>
            <a:ext cx="1298575" cy="612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US" altLang="x-none" u="sng"/>
              <a:t>Sale</a:t>
            </a:r>
            <a:endParaRPr lang="en-US" altLang="x-none"/>
          </a:p>
        </p:txBody>
      </p:sp>
      <p:sp>
        <p:nvSpPr>
          <p:cNvPr id="259082" name="Rectangle 10"/>
          <p:cNvSpPr>
            <a:spLocks noChangeArrowheads="1"/>
          </p:cNvSpPr>
          <p:nvPr/>
        </p:nvSpPr>
        <p:spPr bwMode="auto">
          <a:xfrm>
            <a:off x="8099425" y="5284788"/>
            <a:ext cx="1905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u="sng"/>
              <a:t>sli: SalesLineItem</a:t>
            </a:r>
          </a:p>
        </p:txBody>
      </p:sp>
      <p:sp>
        <p:nvSpPr>
          <p:cNvPr id="259083" name="Line 11"/>
          <p:cNvSpPr>
            <a:spLocks noChangeShapeType="1"/>
          </p:cNvSpPr>
          <p:nvPr/>
        </p:nvSpPr>
        <p:spPr bwMode="auto">
          <a:xfrm>
            <a:off x="6477000" y="359886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4" name="Line 12"/>
          <p:cNvSpPr>
            <a:spLocks noChangeShapeType="1"/>
          </p:cNvSpPr>
          <p:nvPr/>
        </p:nvSpPr>
        <p:spPr bwMode="auto">
          <a:xfrm>
            <a:off x="9212263" y="45227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5" name="Line 13"/>
          <p:cNvSpPr>
            <a:spLocks noChangeShapeType="1"/>
          </p:cNvSpPr>
          <p:nvPr/>
        </p:nvSpPr>
        <p:spPr bwMode="auto">
          <a:xfrm>
            <a:off x="5286375" y="37719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6" name="Text Box 14"/>
          <p:cNvSpPr txBox="1">
            <a:spLocks noChangeArrowheads="1"/>
          </p:cNvSpPr>
          <p:nvPr/>
        </p:nvSpPr>
        <p:spPr bwMode="auto">
          <a:xfrm>
            <a:off x="5251450" y="3116263"/>
            <a:ext cx="32058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2: makeLineItem(spec, quantity)</a:t>
            </a:r>
          </a:p>
        </p:txBody>
      </p:sp>
      <p:sp>
        <p:nvSpPr>
          <p:cNvPr id="259087" name="Text Box 15"/>
          <p:cNvSpPr txBox="1">
            <a:spLocks noChangeArrowheads="1"/>
          </p:cNvSpPr>
          <p:nvPr/>
        </p:nvSpPr>
        <p:spPr bwMode="auto">
          <a:xfrm>
            <a:off x="6116638" y="4556125"/>
            <a:ext cx="2642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2.1: create(spec, quantity)</a:t>
            </a:r>
          </a:p>
        </p:txBody>
      </p:sp>
      <p:sp>
        <p:nvSpPr>
          <p:cNvPr id="259088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Parameter Visibility</a:t>
            </a:r>
            <a:endParaRPr lang="el-GR" altLang="x-none"/>
          </a:p>
        </p:txBody>
      </p:sp>
      <p:sp>
        <p:nvSpPr>
          <p:cNvPr id="259089" name="Line 17"/>
          <p:cNvSpPr>
            <a:spLocks noChangeShapeType="1"/>
          </p:cNvSpPr>
          <p:nvPr/>
        </p:nvSpPr>
        <p:spPr bwMode="auto">
          <a:xfrm>
            <a:off x="8996363" y="4102101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90" name="Line 18"/>
          <p:cNvSpPr>
            <a:spLocks noChangeShapeType="1"/>
          </p:cNvSpPr>
          <p:nvPr/>
        </p:nvSpPr>
        <p:spPr bwMode="auto">
          <a:xfrm>
            <a:off x="4603750" y="4102101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91" name="Text Box 19"/>
          <p:cNvSpPr txBox="1">
            <a:spLocks noChangeArrowheads="1"/>
          </p:cNvSpPr>
          <p:nvPr/>
        </p:nvSpPr>
        <p:spPr bwMode="auto">
          <a:xfrm>
            <a:off x="4316414" y="1341438"/>
            <a:ext cx="538423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makeLineItem(ProductSpecification spec, int quantity) {</a:t>
            </a:r>
          </a:p>
          <a:p>
            <a:pPr lvl="1"/>
            <a:r>
              <a:rPr lang="en-US" altLang="x-none"/>
              <a:t>…</a:t>
            </a:r>
          </a:p>
          <a:p>
            <a:pPr lvl="1"/>
            <a:r>
              <a:rPr lang="en-US" altLang="x-none"/>
              <a:t>sli = new SalesLineItem(spec, quantity);</a:t>
            </a:r>
          </a:p>
          <a:p>
            <a:pPr lvl="1"/>
            <a:r>
              <a:rPr lang="en-US" altLang="x-none"/>
              <a:t>…</a:t>
            </a:r>
          </a:p>
          <a:p>
            <a:r>
              <a:rPr lang="en-US" altLang="x-none"/>
              <a:t>}</a:t>
            </a:r>
          </a:p>
        </p:txBody>
      </p:sp>
      <p:sp>
        <p:nvSpPr>
          <p:cNvPr id="259092" name="Line 20"/>
          <p:cNvSpPr>
            <a:spLocks noChangeShapeType="1"/>
          </p:cNvSpPr>
          <p:nvPr/>
        </p:nvSpPr>
        <p:spPr bwMode="auto">
          <a:xfrm flipV="1">
            <a:off x="8996364" y="2852738"/>
            <a:ext cx="288925" cy="6016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94" name="AutoShape 22"/>
          <p:cNvSpPr>
            <a:spLocks noChangeArrowheads="1"/>
          </p:cNvSpPr>
          <p:nvPr/>
        </p:nvSpPr>
        <p:spPr bwMode="auto">
          <a:xfrm flipV="1">
            <a:off x="4387850" y="1196976"/>
            <a:ext cx="5761038" cy="1655763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6065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685</Words>
  <Application>Microsoft Macintosh PowerPoint</Application>
  <PresentationFormat>Widescreen</PresentationFormat>
  <Paragraphs>115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Arial</vt:lpstr>
      <vt:lpstr>Wingdings</vt:lpstr>
      <vt:lpstr>Office Theme</vt:lpstr>
      <vt:lpstr>Design Model: Determining Visibility</vt:lpstr>
      <vt:lpstr>Introduction</vt:lpstr>
      <vt:lpstr>Visibility Between Objects</vt:lpstr>
      <vt:lpstr>Visibility</vt:lpstr>
      <vt:lpstr>Visibility</vt:lpstr>
      <vt:lpstr>Attribute Visibility</vt:lpstr>
      <vt:lpstr>Attribute Visibility</vt:lpstr>
      <vt:lpstr>Parameter Visibility</vt:lpstr>
      <vt:lpstr>Parameter Visibility</vt:lpstr>
      <vt:lpstr>Parameter Visibility</vt:lpstr>
      <vt:lpstr>Local Visibility</vt:lpstr>
      <vt:lpstr>Global Visibility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Model: Determining Visibility</dc:title>
  <dc:creator>Xenia Mountrouidou</dc:creator>
  <cp:lastModifiedBy>Xenia Mountrouidou</cp:lastModifiedBy>
  <cp:revision>2</cp:revision>
  <dcterms:created xsi:type="dcterms:W3CDTF">2017-10-22T15:31:05Z</dcterms:created>
  <dcterms:modified xsi:type="dcterms:W3CDTF">2017-10-22T15:45:26Z</dcterms:modified>
</cp:coreProperties>
</file>