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634"/>
  </p:normalViewPr>
  <p:slideViewPr>
    <p:cSldViewPr snapToGrid="0" snapToObjects="1">
      <p:cViewPr varScale="1">
        <p:scale>
          <a:sx n="106" d="100"/>
          <a:sy n="106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40C70-BC81-384B-BF60-A083A45989BF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9B49-5FA2-AA41-98B0-629B12DC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DE14C-7217-4746-9484-CFC29A2BC8D9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610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761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2E0B-F2BB-CC45-A4CC-0E735F7AFA14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1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2313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3E65A-D31A-6143-9028-4790F8D6F74E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12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9412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AE76A-A650-B54F-9BDC-EC8BF7EDCAA3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13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7619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A18F1-2794-EC4B-9A67-AD971ED2ED37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614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52049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7656F-C2BB-4E4F-BDBA-3776B40E151F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15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37245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A6BE4-604E-C04B-A724-5D17DC23C99B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616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85053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80F84-76AF-F84B-8F86-4DA773115C76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17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3608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1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6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9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6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7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0AE9-6EFD-1B4D-89D8-FA9E26901C98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ACA0-6DBE-224F-9D4B-0899C1CAC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x-none"/>
              <a:t>Implementation Model: Mapping Designs to Code</a:t>
            </a:r>
            <a:endParaRPr lang="en-US" altLang="x-none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20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6998E62-107F-5C4F-BDA5-795C0E461A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975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49FC-3B4D-034F-B964-E0552EC5991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Defining a </a:t>
            </a:r>
            <a:r>
              <a:rPr lang="en-GB" altLang="x-none"/>
              <a:t>C</a:t>
            </a:r>
            <a:r>
              <a:rPr lang="en-US" altLang="x-none"/>
              <a:t>lass</a:t>
            </a:r>
            <a:r>
              <a:rPr lang="en-GB" altLang="x-none"/>
              <a:t> w</a:t>
            </a:r>
            <a:r>
              <a:rPr lang="en-US" altLang="x-none"/>
              <a:t>ith </a:t>
            </a:r>
            <a:r>
              <a:rPr lang="en-GB" altLang="x-none"/>
              <a:t>M</a:t>
            </a:r>
            <a:r>
              <a:rPr lang="en-US" altLang="x-none"/>
              <a:t>ethods a</a:t>
            </a:r>
            <a:r>
              <a:rPr lang="en-GB" altLang="x-none"/>
              <a:t>nd</a:t>
            </a:r>
            <a:r>
              <a:rPr lang="en-US" altLang="x-none"/>
              <a:t> </a:t>
            </a:r>
            <a:r>
              <a:rPr lang="en-GB" altLang="x-none"/>
              <a:t>S</a:t>
            </a:r>
            <a:r>
              <a:rPr lang="en-US" altLang="x-none"/>
              <a:t>imple</a:t>
            </a:r>
            <a:r>
              <a:rPr lang="en-GB" altLang="x-none"/>
              <a:t> A</a:t>
            </a:r>
            <a:r>
              <a:rPr lang="en-US" altLang="x-none"/>
              <a:t>ttributes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6762751" y="4864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grpSp>
        <p:nvGrpSpPr>
          <p:cNvPr id="281604" name="Group 4"/>
          <p:cNvGrpSpPr>
            <a:grpSpLocks/>
          </p:cNvGrpSpPr>
          <p:nvPr/>
        </p:nvGrpSpPr>
        <p:grpSpPr bwMode="auto">
          <a:xfrm>
            <a:off x="7065963" y="4414838"/>
            <a:ext cx="2146300" cy="1625600"/>
            <a:chOff x="4416" y="1008"/>
            <a:chExt cx="816" cy="768"/>
          </a:xfrm>
        </p:grpSpPr>
        <p:grpSp>
          <p:nvGrpSpPr>
            <p:cNvPr id="281605" name="Group 5"/>
            <p:cNvGrpSpPr>
              <a:grpSpLocks/>
            </p:cNvGrpSpPr>
            <p:nvPr/>
          </p:nvGrpSpPr>
          <p:grpSpPr bwMode="auto">
            <a:xfrm>
              <a:off x="4416" y="1008"/>
              <a:ext cx="816" cy="768"/>
              <a:chOff x="1536" y="2400"/>
              <a:chExt cx="816" cy="768"/>
            </a:xfrm>
          </p:grpSpPr>
          <p:sp>
            <p:nvSpPr>
              <p:cNvPr id="281606" name="Rectangle 6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816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07" name="Line 7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08" name="Line 8"/>
              <p:cNvSpPr>
                <a:spLocks noChangeShapeType="1"/>
              </p:cNvSpPr>
              <p:nvPr/>
            </p:nvSpPr>
            <p:spPr bwMode="auto">
              <a:xfrm>
                <a:off x="1536" y="292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1609" name="Text Box 9"/>
            <p:cNvSpPr txBox="1">
              <a:spLocks noChangeArrowheads="1"/>
            </p:cNvSpPr>
            <p:nvPr/>
          </p:nvSpPr>
          <p:spPr bwMode="auto">
            <a:xfrm>
              <a:off x="4444" y="1020"/>
              <a:ext cx="72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ProductSpecification</a:t>
              </a:r>
            </a:p>
          </p:txBody>
        </p:sp>
        <p:sp>
          <p:nvSpPr>
            <p:cNvPr id="281610" name="Text Box 10"/>
            <p:cNvSpPr txBox="1">
              <a:spLocks noChangeArrowheads="1"/>
            </p:cNvSpPr>
            <p:nvPr/>
          </p:nvSpPr>
          <p:spPr bwMode="auto">
            <a:xfrm>
              <a:off x="4416" y="1164"/>
              <a:ext cx="610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description : Text</a:t>
              </a:r>
            </a:p>
            <a:p>
              <a:r>
                <a:rPr lang="en-US" altLang="x-none" sz="1600"/>
                <a:t>price : </a:t>
              </a:r>
              <a:r>
                <a:rPr lang="en-GB" altLang="x-none" sz="1600"/>
                <a:t>Money</a:t>
              </a:r>
              <a:endParaRPr lang="en-US" altLang="x-none" sz="1600"/>
            </a:p>
            <a:p>
              <a:r>
                <a:rPr lang="en-GB" altLang="x-none" sz="1600"/>
                <a:t>itemID</a:t>
              </a:r>
              <a:r>
                <a:rPr lang="en-US" altLang="x-none" sz="1600"/>
                <a:t> : </a:t>
              </a:r>
              <a:r>
                <a:rPr lang="en-GB" altLang="x-none" sz="1600"/>
                <a:t>ItemID</a:t>
              </a:r>
              <a:endParaRPr lang="en-US" altLang="x-none" sz="1600"/>
            </a:p>
          </p:txBody>
        </p:sp>
      </p:grpSp>
      <p:grpSp>
        <p:nvGrpSpPr>
          <p:cNvPr id="281612" name="Group 12"/>
          <p:cNvGrpSpPr>
            <a:grpSpLocks/>
          </p:cNvGrpSpPr>
          <p:nvPr/>
        </p:nvGrpSpPr>
        <p:grpSpPr bwMode="auto">
          <a:xfrm>
            <a:off x="2279651" y="4618038"/>
            <a:ext cx="2041525" cy="1320800"/>
            <a:chOff x="2448" y="1008"/>
            <a:chExt cx="816" cy="624"/>
          </a:xfrm>
        </p:grpSpPr>
        <p:sp>
          <p:nvSpPr>
            <p:cNvPr id="281613" name="Rectangle 13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14" name="Line 14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15" name="Line 15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1616" name="Text Box 16"/>
          <p:cNvSpPr txBox="1">
            <a:spLocks noChangeArrowheads="1"/>
          </p:cNvSpPr>
          <p:nvPr/>
        </p:nvSpPr>
        <p:spPr bwMode="auto">
          <a:xfrm>
            <a:off x="2609850" y="4643438"/>
            <a:ext cx="1333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  <a:r>
              <a:rPr lang="en-GB" altLang="x-none" sz="1600"/>
              <a:t>s</a:t>
            </a:r>
            <a:r>
              <a:rPr lang="en-US" altLang="x-none" sz="1600"/>
              <a:t>LineItem</a:t>
            </a:r>
          </a:p>
        </p:txBody>
      </p:sp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2290764" y="5049838"/>
            <a:ext cx="16231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quantity : Integer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2276476" y="5473700"/>
            <a:ext cx="1910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getS</a:t>
            </a:r>
            <a:r>
              <a:rPr lang="en-US" altLang="x-none" sz="1600"/>
              <a:t>ubtotal():</a:t>
            </a:r>
            <a:r>
              <a:rPr lang="en-GB" altLang="x-none" sz="1600"/>
              <a:t>Money</a:t>
            </a:r>
            <a:endParaRPr lang="en-US" altLang="x-none" sz="1600"/>
          </a:p>
        </p:txBody>
      </p:sp>
      <p:sp>
        <p:nvSpPr>
          <p:cNvPr id="281619" name="Line 19"/>
          <p:cNvSpPr>
            <a:spLocks noChangeShapeType="1"/>
          </p:cNvSpPr>
          <p:nvPr/>
        </p:nvSpPr>
        <p:spPr bwMode="auto">
          <a:xfrm flipV="1">
            <a:off x="4335463" y="5227638"/>
            <a:ext cx="27305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4373563" y="4864100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281621" name="Text Box 21"/>
          <p:cNvSpPr txBox="1">
            <a:spLocks noChangeArrowheads="1"/>
          </p:cNvSpPr>
          <p:nvPr/>
        </p:nvSpPr>
        <p:spPr bwMode="auto">
          <a:xfrm>
            <a:off x="5143501" y="4826000"/>
            <a:ext cx="1278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Described-by</a:t>
            </a:r>
          </a:p>
        </p:txBody>
      </p:sp>
      <p:sp>
        <p:nvSpPr>
          <p:cNvPr id="281622" name="AutoShape 22"/>
          <p:cNvSpPr>
            <a:spLocks noChangeArrowheads="1"/>
          </p:cNvSpPr>
          <p:nvPr/>
        </p:nvSpPr>
        <p:spPr bwMode="auto">
          <a:xfrm flipV="1">
            <a:off x="2614613" y="2607350"/>
            <a:ext cx="6172200" cy="419338"/>
          </a:xfrm>
          <a:prstGeom prst="foldedCorner">
            <a:avLst>
              <a:gd name="adj" fmla="val 125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1623" name="Text Box 23"/>
          <p:cNvSpPr txBox="1">
            <a:spLocks noChangeArrowheads="1"/>
          </p:cNvSpPr>
          <p:nvPr/>
        </p:nvSpPr>
        <p:spPr bwMode="auto">
          <a:xfrm>
            <a:off x="2614614" y="1776414"/>
            <a:ext cx="561935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public class SalesLineItem</a:t>
            </a:r>
            <a:r>
              <a:rPr lang="en-GB" altLang="x-none" sz="1600"/>
              <a:t> </a:t>
            </a:r>
            <a:r>
              <a:rPr lang="en-US" altLang="x-none" sz="1600"/>
              <a:t>{</a:t>
            </a:r>
            <a:endParaRPr lang="en-GB" altLang="x-none" sz="1600"/>
          </a:p>
          <a:p>
            <a:endParaRPr lang="en-GB" altLang="x-none" sz="1600"/>
          </a:p>
          <a:p>
            <a:pPr lvl="1"/>
            <a:r>
              <a:rPr lang="en-US" altLang="x-none" sz="1600"/>
              <a:t>private int quantity;</a:t>
            </a:r>
            <a:endParaRPr lang="en-GB" altLang="x-none" sz="1600"/>
          </a:p>
          <a:p>
            <a:pPr lvl="1"/>
            <a:endParaRPr lang="en-GB" altLang="x-none" sz="1600"/>
          </a:p>
          <a:p>
            <a:pPr lvl="1"/>
            <a:r>
              <a:rPr lang="en-GB" altLang="x-none" sz="1600"/>
              <a:t>public SalesLineItem(ProductSpecification spec, int, qty) {...}</a:t>
            </a:r>
          </a:p>
          <a:p>
            <a:pPr lvl="1"/>
            <a:r>
              <a:rPr lang="en-GB" altLang="x-none" sz="1600"/>
              <a:t>public Money getSubtotal() {…}</a:t>
            </a:r>
          </a:p>
          <a:p>
            <a:pPr lvl="1"/>
            <a:r>
              <a:rPr lang="en-GB" altLang="x-none" sz="1600"/>
              <a:t>…</a:t>
            </a:r>
          </a:p>
          <a:p>
            <a:r>
              <a:rPr lang="en-US" altLang="x-none" sz="1600"/>
              <a:t>}</a:t>
            </a:r>
          </a:p>
        </p:txBody>
      </p:sp>
      <p:sp>
        <p:nvSpPr>
          <p:cNvPr id="281624" name="Line 24"/>
          <p:cNvSpPr>
            <a:spLocks noChangeShapeType="1"/>
          </p:cNvSpPr>
          <p:nvPr/>
        </p:nvSpPr>
        <p:spPr bwMode="auto">
          <a:xfrm flipV="1">
            <a:off x="2767013" y="3860800"/>
            <a:ext cx="233362" cy="731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66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865D-715D-8A46-8FE8-79CB7247122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Adding Reference Attributes</a:t>
            </a:r>
            <a:endParaRPr lang="en-US" altLang="x-none"/>
          </a:p>
        </p:txBody>
      </p:sp>
      <p:sp>
        <p:nvSpPr>
          <p:cNvPr id="282646" name="AutoShape 22"/>
          <p:cNvSpPr>
            <a:spLocks noChangeArrowheads="1"/>
          </p:cNvSpPr>
          <p:nvPr/>
        </p:nvSpPr>
        <p:spPr bwMode="auto">
          <a:xfrm flipV="1">
            <a:off x="2614613" y="2462887"/>
            <a:ext cx="6324600" cy="419338"/>
          </a:xfrm>
          <a:prstGeom prst="foldedCorner">
            <a:avLst>
              <a:gd name="adj" fmla="val 125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47" name="Text Box 23"/>
          <p:cNvSpPr txBox="1">
            <a:spLocks noChangeArrowheads="1"/>
          </p:cNvSpPr>
          <p:nvPr/>
        </p:nvSpPr>
        <p:spPr bwMode="auto">
          <a:xfrm>
            <a:off x="2614614" y="1847850"/>
            <a:ext cx="59514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public class SalesLineItem</a:t>
            </a:r>
            <a:r>
              <a:rPr lang="en-GB" altLang="x-none" sz="1600"/>
              <a:t> </a:t>
            </a:r>
            <a:r>
              <a:rPr lang="en-US" altLang="x-none" sz="1600"/>
              <a:t>{</a:t>
            </a:r>
            <a:endParaRPr lang="en-GB" altLang="x-none" sz="1600"/>
          </a:p>
          <a:p>
            <a:endParaRPr lang="en-GB" altLang="x-none" sz="1600"/>
          </a:p>
          <a:p>
            <a:pPr lvl="1"/>
            <a:r>
              <a:rPr lang="en-US" altLang="x-none" sz="1600"/>
              <a:t>private int quantity;</a:t>
            </a:r>
            <a:endParaRPr lang="en-GB" altLang="x-none" sz="1600"/>
          </a:p>
          <a:p>
            <a:pPr lvl="1"/>
            <a:r>
              <a:rPr lang="en-GB" altLang="x-none" sz="1600"/>
              <a:t>private ProductSpecification productSpec; </a:t>
            </a:r>
            <a:r>
              <a:rPr lang="en-GB" altLang="x-none" sz="1600" i="1"/>
              <a:t>// reference attribute</a:t>
            </a:r>
          </a:p>
          <a:p>
            <a:pPr lvl="1"/>
            <a:r>
              <a:rPr lang="en-GB" altLang="x-none" sz="1600"/>
              <a:t>…</a:t>
            </a:r>
          </a:p>
          <a:p>
            <a:r>
              <a:rPr lang="en-US" altLang="x-none" sz="1600"/>
              <a:t>}</a:t>
            </a:r>
          </a:p>
        </p:txBody>
      </p:sp>
      <p:sp>
        <p:nvSpPr>
          <p:cNvPr id="282648" name="Line 24"/>
          <p:cNvSpPr>
            <a:spLocks noChangeShapeType="1"/>
          </p:cNvSpPr>
          <p:nvPr/>
        </p:nvSpPr>
        <p:spPr bwMode="auto">
          <a:xfrm flipH="1" flipV="1">
            <a:off x="6743701" y="3500439"/>
            <a:ext cx="144463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2649" name="Text Box 25"/>
          <p:cNvSpPr txBox="1">
            <a:spLocks noChangeArrowheads="1"/>
          </p:cNvSpPr>
          <p:nvPr/>
        </p:nvSpPr>
        <p:spPr bwMode="auto">
          <a:xfrm>
            <a:off x="6762751" y="4864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grpSp>
        <p:nvGrpSpPr>
          <p:cNvPr id="282650" name="Group 26"/>
          <p:cNvGrpSpPr>
            <a:grpSpLocks/>
          </p:cNvGrpSpPr>
          <p:nvPr/>
        </p:nvGrpSpPr>
        <p:grpSpPr bwMode="auto">
          <a:xfrm>
            <a:off x="7065963" y="4414838"/>
            <a:ext cx="2146300" cy="1625600"/>
            <a:chOff x="4416" y="1008"/>
            <a:chExt cx="816" cy="768"/>
          </a:xfrm>
        </p:grpSpPr>
        <p:grpSp>
          <p:nvGrpSpPr>
            <p:cNvPr id="282651" name="Group 27"/>
            <p:cNvGrpSpPr>
              <a:grpSpLocks/>
            </p:cNvGrpSpPr>
            <p:nvPr/>
          </p:nvGrpSpPr>
          <p:grpSpPr bwMode="auto">
            <a:xfrm>
              <a:off x="4416" y="1008"/>
              <a:ext cx="816" cy="768"/>
              <a:chOff x="1536" y="2400"/>
              <a:chExt cx="816" cy="768"/>
            </a:xfrm>
          </p:grpSpPr>
          <p:sp>
            <p:nvSpPr>
              <p:cNvPr id="282652" name="Rectangle 28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816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53" name="Line 29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54" name="Line 30"/>
              <p:cNvSpPr>
                <a:spLocks noChangeShapeType="1"/>
              </p:cNvSpPr>
              <p:nvPr/>
            </p:nvSpPr>
            <p:spPr bwMode="auto">
              <a:xfrm>
                <a:off x="1536" y="292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2655" name="Text Box 31"/>
            <p:cNvSpPr txBox="1">
              <a:spLocks noChangeArrowheads="1"/>
            </p:cNvSpPr>
            <p:nvPr/>
          </p:nvSpPr>
          <p:spPr bwMode="auto">
            <a:xfrm>
              <a:off x="4444" y="1020"/>
              <a:ext cx="72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ProductSpecification</a:t>
              </a:r>
            </a:p>
          </p:txBody>
        </p:sp>
        <p:sp>
          <p:nvSpPr>
            <p:cNvPr id="282656" name="Text Box 32"/>
            <p:cNvSpPr txBox="1">
              <a:spLocks noChangeArrowheads="1"/>
            </p:cNvSpPr>
            <p:nvPr/>
          </p:nvSpPr>
          <p:spPr bwMode="auto">
            <a:xfrm>
              <a:off x="4416" y="1164"/>
              <a:ext cx="610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description : Text</a:t>
              </a:r>
            </a:p>
            <a:p>
              <a:r>
                <a:rPr lang="en-US" altLang="x-none" sz="1600"/>
                <a:t>price : </a:t>
              </a:r>
              <a:r>
                <a:rPr lang="en-GB" altLang="x-none" sz="1600"/>
                <a:t>Money</a:t>
              </a:r>
              <a:endParaRPr lang="en-US" altLang="x-none" sz="1600"/>
            </a:p>
            <a:p>
              <a:r>
                <a:rPr lang="en-GB" altLang="x-none" sz="1600"/>
                <a:t>itemID</a:t>
              </a:r>
              <a:r>
                <a:rPr lang="en-US" altLang="x-none" sz="1600"/>
                <a:t> : </a:t>
              </a:r>
              <a:r>
                <a:rPr lang="en-GB" altLang="x-none" sz="1600"/>
                <a:t>ItemID</a:t>
              </a:r>
              <a:endParaRPr lang="en-US" altLang="x-none" sz="1600"/>
            </a:p>
          </p:txBody>
        </p:sp>
      </p:grpSp>
      <p:grpSp>
        <p:nvGrpSpPr>
          <p:cNvPr id="282657" name="Group 33"/>
          <p:cNvGrpSpPr>
            <a:grpSpLocks/>
          </p:cNvGrpSpPr>
          <p:nvPr/>
        </p:nvGrpSpPr>
        <p:grpSpPr bwMode="auto">
          <a:xfrm>
            <a:off x="2279651" y="4618038"/>
            <a:ext cx="2041525" cy="1320800"/>
            <a:chOff x="2448" y="1008"/>
            <a:chExt cx="816" cy="624"/>
          </a:xfrm>
        </p:grpSpPr>
        <p:sp>
          <p:nvSpPr>
            <p:cNvPr id="282658" name="Rectangle 34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659" name="Line 35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660" name="Line 36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2661" name="Text Box 37"/>
          <p:cNvSpPr txBox="1">
            <a:spLocks noChangeArrowheads="1"/>
          </p:cNvSpPr>
          <p:nvPr/>
        </p:nvSpPr>
        <p:spPr bwMode="auto">
          <a:xfrm>
            <a:off x="2609850" y="4643438"/>
            <a:ext cx="1333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  <a:r>
              <a:rPr lang="en-GB" altLang="x-none" sz="1600"/>
              <a:t>s</a:t>
            </a:r>
            <a:r>
              <a:rPr lang="en-US" altLang="x-none" sz="1600"/>
              <a:t>LineItem</a:t>
            </a:r>
          </a:p>
        </p:txBody>
      </p:sp>
      <p:sp>
        <p:nvSpPr>
          <p:cNvPr id="282662" name="Text Box 38"/>
          <p:cNvSpPr txBox="1">
            <a:spLocks noChangeArrowheads="1"/>
          </p:cNvSpPr>
          <p:nvPr/>
        </p:nvSpPr>
        <p:spPr bwMode="auto">
          <a:xfrm>
            <a:off x="2290764" y="5049838"/>
            <a:ext cx="16231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quantity : Integer</a:t>
            </a:r>
          </a:p>
        </p:txBody>
      </p:sp>
      <p:sp>
        <p:nvSpPr>
          <p:cNvPr id="282663" name="Text Box 39"/>
          <p:cNvSpPr txBox="1">
            <a:spLocks noChangeArrowheads="1"/>
          </p:cNvSpPr>
          <p:nvPr/>
        </p:nvSpPr>
        <p:spPr bwMode="auto">
          <a:xfrm>
            <a:off x="2276476" y="5473700"/>
            <a:ext cx="1910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getS</a:t>
            </a:r>
            <a:r>
              <a:rPr lang="en-US" altLang="x-none" sz="1600"/>
              <a:t>ubtotal():</a:t>
            </a:r>
            <a:r>
              <a:rPr lang="en-GB" altLang="x-none" sz="1600"/>
              <a:t>Money</a:t>
            </a:r>
            <a:endParaRPr lang="en-US" altLang="x-none" sz="1600"/>
          </a:p>
        </p:txBody>
      </p:sp>
      <p:sp>
        <p:nvSpPr>
          <p:cNvPr id="282664" name="Line 40"/>
          <p:cNvSpPr>
            <a:spLocks noChangeShapeType="1"/>
          </p:cNvSpPr>
          <p:nvPr/>
        </p:nvSpPr>
        <p:spPr bwMode="auto">
          <a:xfrm flipV="1">
            <a:off x="4335463" y="5227638"/>
            <a:ext cx="27305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65" name="Text Box 41"/>
          <p:cNvSpPr txBox="1">
            <a:spLocks noChangeArrowheads="1"/>
          </p:cNvSpPr>
          <p:nvPr/>
        </p:nvSpPr>
        <p:spPr bwMode="auto">
          <a:xfrm>
            <a:off x="4373563" y="4864100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282666" name="Text Box 42"/>
          <p:cNvSpPr txBox="1">
            <a:spLocks noChangeArrowheads="1"/>
          </p:cNvSpPr>
          <p:nvPr/>
        </p:nvSpPr>
        <p:spPr bwMode="auto">
          <a:xfrm>
            <a:off x="5143501" y="4826000"/>
            <a:ext cx="1278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Described-by</a:t>
            </a:r>
          </a:p>
        </p:txBody>
      </p:sp>
    </p:spTree>
    <p:extLst>
      <p:ext uri="{BB962C8B-B14F-4D97-AF65-F5344CB8AC3E}">
        <p14:creationId xmlns:p14="http://schemas.microsoft.com/office/powerpoint/2010/main" val="10236500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A3B8-5C4F-0E41-B511-280DB216FD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Reference Attributes and Role Names</a:t>
            </a:r>
            <a:endParaRPr lang="en-US" altLang="x-none"/>
          </a:p>
        </p:txBody>
      </p:sp>
      <p:sp>
        <p:nvSpPr>
          <p:cNvPr id="283670" name="AutoShape 22"/>
          <p:cNvSpPr>
            <a:spLocks noChangeArrowheads="1"/>
          </p:cNvSpPr>
          <p:nvPr/>
        </p:nvSpPr>
        <p:spPr bwMode="auto">
          <a:xfrm flipV="1">
            <a:off x="2774950" y="2786737"/>
            <a:ext cx="4648200" cy="419338"/>
          </a:xfrm>
          <a:prstGeom prst="foldedCorner">
            <a:avLst>
              <a:gd name="adj" fmla="val 125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3671" name="Text Box 23"/>
          <p:cNvSpPr txBox="1">
            <a:spLocks noChangeArrowheads="1"/>
          </p:cNvSpPr>
          <p:nvPr/>
        </p:nvSpPr>
        <p:spPr bwMode="auto">
          <a:xfrm>
            <a:off x="2774951" y="2208213"/>
            <a:ext cx="41352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public class SalesLineItem</a:t>
            </a:r>
            <a:r>
              <a:rPr lang="en-GB" altLang="x-none" sz="1600"/>
              <a:t> </a:t>
            </a:r>
            <a:r>
              <a:rPr lang="en-US" altLang="x-none" sz="1600"/>
              <a:t>{</a:t>
            </a:r>
            <a:endParaRPr lang="en-GB" altLang="x-none" sz="1600"/>
          </a:p>
          <a:p>
            <a:endParaRPr lang="en-GB" altLang="x-none" sz="1600"/>
          </a:p>
          <a:p>
            <a:pPr lvl="1"/>
            <a:r>
              <a:rPr lang="en-US" altLang="x-none" sz="1600"/>
              <a:t>private int quantity;</a:t>
            </a:r>
            <a:endParaRPr lang="en-GB" altLang="x-none" sz="1600"/>
          </a:p>
          <a:p>
            <a:pPr lvl="1"/>
            <a:r>
              <a:rPr lang="en-GB" altLang="x-none" sz="1600"/>
              <a:t>private ProductSpecification productSpec;</a:t>
            </a:r>
            <a:endParaRPr lang="en-GB" altLang="x-none" sz="1600" i="1"/>
          </a:p>
          <a:p>
            <a:pPr lvl="1"/>
            <a:r>
              <a:rPr lang="en-GB" altLang="x-none" sz="1600"/>
              <a:t>…</a:t>
            </a:r>
          </a:p>
          <a:p>
            <a:r>
              <a:rPr lang="en-US" altLang="x-none" sz="1600"/>
              <a:t>}</a:t>
            </a:r>
          </a:p>
        </p:txBody>
      </p:sp>
      <p:sp>
        <p:nvSpPr>
          <p:cNvPr id="283672" name="Line 24"/>
          <p:cNvSpPr>
            <a:spLocks noChangeShapeType="1"/>
          </p:cNvSpPr>
          <p:nvPr/>
        </p:nvSpPr>
        <p:spPr bwMode="auto">
          <a:xfrm flipH="1" flipV="1">
            <a:off x="6343650" y="3787776"/>
            <a:ext cx="184150" cy="15859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3673" name="Text Box 25"/>
          <p:cNvSpPr txBox="1">
            <a:spLocks noChangeArrowheads="1"/>
          </p:cNvSpPr>
          <p:nvPr/>
        </p:nvSpPr>
        <p:spPr bwMode="auto">
          <a:xfrm>
            <a:off x="5735639" y="5300663"/>
            <a:ext cx="1231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productSpec</a:t>
            </a:r>
            <a:endParaRPr lang="en-US" altLang="x-none" sz="1600"/>
          </a:p>
        </p:txBody>
      </p:sp>
      <p:sp>
        <p:nvSpPr>
          <p:cNvPr id="283692" name="Text Box 44"/>
          <p:cNvSpPr txBox="1">
            <a:spLocks noChangeArrowheads="1"/>
          </p:cNvSpPr>
          <p:nvPr/>
        </p:nvSpPr>
        <p:spPr bwMode="auto">
          <a:xfrm>
            <a:off x="6762751" y="4864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grpSp>
        <p:nvGrpSpPr>
          <p:cNvPr id="283693" name="Group 45"/>
          <p:cNvGrpSpPr>
            <a:grpSpLocks/>
          </p:cNvGrpSpPr>
          <p:nvPr/>
        </p:nvGrpSpPr>
        <p:grpSpPr bwMode="auto">
          <a:xfrm>
            <a:off x="7065963" y="4414838"/>
            <a:ext cx="2146300" cy="1625600"/>
            <a:chOff x="4416" y="1008"/>
            <a:chExt cx="816" cy="768"/>
          </a:xfrm>
        </p:grpSpPr>
        <p:grpSp>
          <p:nvGrpSpPr>
            <p:cNvPr id="283694" name="Group 46"/>
            <p:cNvGrpSpPr>
              <a:grpSpLocks/>
            </p:cNvGrpSpPr>
            <p:nvPr/>
          </p:nvGrpSpPr>
          <p:grpSpPr bwMode="auto">
            <a:xfrm>
              <a:off x="4416" y="1008"/>
              <a:ext cx="816" cy="768"/>
              <a:chOff x="1536" y="2400"/>
              <a:chExt cx="816" cy="768"/>
            </a:xfrm>
          </p:grpSpPr>
          <p:sp>
            <p:nvSpPr>
              <p:cNvPr id="283695" name="Rectangle 47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816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96" name="Line 48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97" name="Line 49"/>
              <p:cNvSpPr>
                <a:spLocks noChangeShapeType="1"/>
              </p:cNvSpPr>
              <p:nvPr/>
            </p:nvSpPr>
            <p:spPr bwMode="auto">
              <a:xfrm>
                <a:off x="1536" y="292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3698" name="Text Box 50"/>
            <p:cNvSpPr txBox="1">
              <a:spLocks noChangeArrowheads="1"/>
            </p:cNvSpPr>
            <p:nvPr/>
          </p:nvSpPr>
          <p:spPr bwMode="auto">
            <a:xfrm>
              <a:off x="4444" y="1020"/>
              <a:ext cx="72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ProductSpecification</a:t>
              </a:r>
            </a:p>
          </p:txBody>
        </p:sp>
        <p:sp>
          <p:nvSpPr>
            <p:cNvPr id="283699" name="Text Box 51"/>
            <p:cNvSpPr txBox="1">
              <a:spLocks noChangeArrowheads="1"/>
            </p:cNvSpPr>
            <p:nvPr/>
          </p:nvSpPr>
          <p:spPr bwMode="auto">
            <a:xfrm>
              <a:off x="4416" y="1164"/>
              <a:ext cx="610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description : Text</a:t>
              </a:r>
            </a:p>
            <a:p>
              <a:r>
                <a:rPr lang="en-US" altLang="x-none" sz="1600"/>
                <a:t>price : </a:t>
              </a:r>
              <a:r>
                <a:rPr lang="en-GB" altLang="x-none" sz="1600"/>
                <a:t>Money</a:t>
              </a:r>
              <a:endParaRPr lang="en-US" altLang="x-none" sz="1600"/>
            </a:p>
            <a:p>
              <a:r>
                <a:rPr lang="en-GB" altLang="x-none" sz="1600"/>
                <a:t>itemID</a:t>
              </a:r>
              <a:r>
                <a:rPr lang="en-US" altLang="x-none" sz="1600"/>
                <a:t> : </a:t>
              </a:r>
              <a:r>
                <a:rPr lang="en-GB" altLang="x-none" sz="1600"/>
                <a:t>ItemID</a:t>
              </a:r>
              <a:endParaRPr lang="en-US" altLang="x-none" sz="1600"/>
            </a:p>
          </p:txBody>
        </p:sp>
      </p:grpSp>
      <p:grpSp>
        <p:nvGrpSpPr>
          <p:cNvPr id="283700" name="Group 52"/>
          <p:cNvGrpSpPr>
            <a:grpSpLocks/>
          </p:cNvGrpSpPr>
          <p:nvPr/>
        </p:nvGrpSpPr>
        <p:grpSpPr bwMode="auto">
          <a:xfrm>
            <a:off x="2279651" y="4618038"/>
            <a:ext cx="2041525" cy="1320800"/>
            <a:chOff x="2448" y="1008"/>
            <a:chExt cx="816" cy="624"/>
          </a:xfrm>
        </p:grpSpPr>
        <p:sp>
          <p:nvSpPr>
            <p:cNvPr id="283701" name="Rectangle 53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2" name="Line 54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3" name="Line 55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3704" name="Text Box 56"/>
          <p:cNvSpPr txBox="1">
            <a:spLocks noChangeArrowheads="1"/>
          </p:cNvSpPr>
          <p:nvPr/>
        </p:nvSpPr>
        <p:spPr bwMode="auto">
          <a:xfrm>
            <a:off x="2609850" y="4643438"/>
            <a:ext cx="1333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  <a:r>
              <a:rPr lang="en-GB" altLang="x-none" sz="1600"/>
              <a:t>s</a:t>
            </a:r>
            <a:r>
              <a:rPr lang="en-US" altLang="x-none" sz="1600"/>
              <a:t>LineItem</a:t>
            </a:r>
          </a:p>
        </p:txBody>
      </p:sp>
      <p:sp>
        <p:nvSpPr>
          <p:cNvPr id="283705" name="Text Box 57"/>
          <p:cNvSpPr txBox="1">
            <a:spLocks noChangeArrowheads="1"/>
          </p:cNvSpPr>
          <p:nvPr/>
        </p:nvSpPr>
        <p:spPr bwMode="auto">
          <a:xfrm>
            <a:off x="2290764" y="5049838"/>
            <a:ext cx="16231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quantity : Integer</a:t>
            </a:r>
          </a:p>
        </p:txBody>
      </p:sp>
      <p:sp>
        <p:nvSpPr>
          <p:cNvPr id="283706" name="Text Box 58"/>
          <p:cNvSpPr txBox="1">
            <a:spLocks noChangeArrowheads="1"/>
          </p:cNvSpPr>
          <p:nvPr/>
        </p:nvSpPr>
        <p:spPr bwMode="auto">
          <a:xfrm>
            <a:off x="2276476" y="5473700"/>
            <a:ext cx="1910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getS</a:t>
            </a:r>
            <a:r>
              <a:rPr lang="en-US" altLang="x-none" sz="1600"/>
              <a:t>ubtotal():</a:t>
            </a:r>
            <a:r>
              <a:rPr lang="en-GB" altLang="x-none" sz="1600"/>
              <a:t>Money</a:t>
            </a:r>
            <a:endParaRPr lang="en-US" altLang="x-none" sz="1600"/>
          </a:p>
        </p:txBody>
      </p:sp>
      <p:sp>
        <p:nvSpPr>
          <p:cNvPr id="283707" name="Line 59"/>
          <p:cNvSpPr>
            <a:spLocks noChangeShapeType="1"/>
          </p:cNvSpPr>
          <p:nvPr/>
        </p:nvSpPr>
        <p:spPr bwMode="auto">
          <a:xfrm flipV="1">
            <a:off x="4335463" y="5227638"/>
            <a:ext cx="27305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3708" name="Text Box 60"/>
          <p:cNvSpPr txBox="1">
            <a:spLocks noChangeArrowheads="1"/>
          </p:cNvSpPr>
          <p:nvPr/>
        </p:nvSpPr>
        <p:spPr bwMode="auto">
          <a:xfrm>
            <a:off x="4373563" y="4864100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*</a:t>
            </a:r>
          </a:p>
        </p:txBody>
      </p:sp>
      <p:sp>
        <p:nvSpPr>
          <p:cNvPr id="283709" name="Text Box 61"/>
          <p:cNvSpPr txBox="1">
            <a:spLocks noChangeArrowheads="1"/>
          </p:cNvSpPr>
          <p:nvPr/>
        </p:nvSpPr>
        <p:spPr bwMode="auto">
          <a:xfrm>
            <a:off x="4872039" y="4826000"/>
            <a:ext cx="1278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Described-by</a:t>
            </a:r>
          </a:p>
        </p:txBody>
      </p:sp>
    </p:spTree>
    <p:extLst>
      <p:ext uri="{BB962C8B-B14F-4D97-AF65-F5344CB8AC3E}">
        <p14:creationId xmlns:p14="http://schemas.microsoft.com/office/powerpoint/2010/main" val="7707389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11BF3-E3DA-6244-9D82-6CA6EECCFC0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Creating Methods from Interaction Diagrams</a:t>
            </a:r>
            <a:endParaRPr lang="en-US" altLang="x-none"/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7097713" y="3048000"/>
            <a:ext cx="1587500" cy="54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7535863" y="3141663"/>
            <a:ext cx="580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/>
              <a:t>:Sale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8159751" y="5534025"/>
            <a:ext cx="15611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/>
              <a:t>sli:SalesLineItem</a:t>
            </a:r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1703389" y="1916113"/>
            <a:ext cx="26949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addLineItem</a:t>
            </a:r>
            <a:r>
              <a:rPr lang="en-US" altLang="x-none" sz="1600"/>
              <a:t>(</a:t>
            </a:r>
            <a:r>
              <a:rPr lang="en-GB" altLang="x-none" sz="1600"/>
              <a:t>itemID</a:t>
            </a:r>
            <a:r>
              <a:rPr lang="en-US" altLang="x-none" sz="1600"/>
              <a:t>, quantity)</a:t>
            </a:r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2784476" y="2324100"/>
            <a:ext cx="2508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8050214" y="5483225"/>
            <a:ext cx="1882775" cy="54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4681" name="Group 9"/>
          <p:cNvGrpSpPr>
            <a:grpSpLocks/>
          </p:cNvGrpSpPr>
          <p:nvPr/>
        </p:nvGrpSpPr>
        <p:grpSpPr bwMode="auto">
          <a:xfrm>
            <a:off x="3216276" y="5419725"/>
            <a:ext cx="2290763" cy="666750"/>
            <a:chOff x="817" y="2208"/>
            <a:chExt cx="1007" cy="355"/>
          </a:xfrm>
        </p:grpSpPr>
        <p:sp>
          <p:nvSpPr>
            <p:cNvPr id="284682" name="Rectangle 10"/>
            <p:cNvSpPr>
              <a:spLocks noChangeArrowheads="1"/>
            </p:cNvSpPr>
            <p:nvPr/>
          </p:nvSpPr>
          <p:spPr bwMode="auto">
            <a:xfrm>
              <a:off x="912" y="2208"/>
              <a:ext cx="9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683" name="Group 11"/>
            <p:cNvGrpSpPr>
              <a:grpSpLocks/>
            </p:cNvGrpSpPr>
            <p:nvPr/>
          </p:nvGrpSpPr>
          <p:grpSpPr bwMode="auto">
            <a:xfrm>
              <a:off x="817" y="2275"/>
              <a:ext cx="930" cy="288"/>
              <a:chOff x="817" y="2275"/>
              <a:chExt cx="930" cy="288"/>
            </a:xfrm>
          </p:grpSpPr>
          <p:sp>
            <p:nvSpPr>
              <p:cNvPr id="284684" name="Rectangle 12"/>
              <p:cNvSpPr>
                <a:spLocks noChangeArrowheads="1"/>
              </p:cNvSpPr>
              <p:nvPr/>
            </p:nvSpPr>
            <p:spPr bwMode="auto">
              <a:xfrm>
                <a:off x="835" y="2275"/>
                <a:ext cx="912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5" name="Text Box 13"/>
              <p:cNvSpPr txBox="1">
                <a:spLocks noChangeArrowheads="1"/>
              </p:cNvSpPr>
              <p:nvPr/>
            </p:nvSpPr>
            <p:spPr bwMode="auto">
              <a:xfrm>
                <a:off x="817" y="2302"/>
                <a:ext cx="85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x-none" sz="1600" u="sng"/>
                  <a:t>:ProductSpecification</a:t>
                </a:r>
              </a:p>
            </p:txBody>
          </p:sp>
        </p:grpSp>
      </p:grpSp>
      <p:sp>
        <p:nvSpPr>
          <p:cNvPr id="284686" name="Text Box 14"/>
          <p:cNvSpPr txBox="1">
            <a:spLocks noChangeArrowheads="1"/>
          </p:cNvSpPr>
          <p:nvPr/>
        </p:nvSpPr>
        <p:spPr bwMode="auto">
          <a:xfrm>
            <a:off x="1703389" y="3044825"/>
            <a:ext cx="29768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1</a:t>
            </a:r>
            <a:r>
              <a:rPr lang="en-US" altLang="x-none" sz="1600"/>
              <a:t>:spec := </a:t>
            </a:r>
            <a:r>
              <a:rPr lang="en-GB" altLang="x-none" sz="1600"/>
              <a:t>getS</a:t>
            </a:r>
            <a:r>
              <a:rPr lang="en-US" altLang="x-none" sz="1600"/>
              <a:t>pecification(itemI</a:t>
            </a:r>
            <a:r>
              <a:rPr lang="en-GB" altLang="x-none" sz="1600"/>
              <a:t>D</a:t>
            </a:r>
            <a:r>
              <a:rPr lang="en-US" altLang="x-none" sz="1600"/>
              <a:t>)</a:t>
            </a:r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>
            <a:off x="4945063" y="3138489"/>
            <a:ext cx="0" cy="2698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4688" name="Text Box 16"/>
          <p:cNvSpPr txBox="1">
            <a:spLocks noChangeArrowheads="1"/>
          </p:cNvSpPr>
          <p:nvPr/>
        </p:nvSpPr>
        <p:spPr bwMode="auto">
          <a:xfrm>
            <a:off x="3989388" y="2303463"/>
            <a:ext cx="9126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/>
              <a:t>:</a:t>
            </a:r>
            <a:r>
              <a:rPr lang="en-GB" altLang="x-none" sz="1600" u="sng"/>
              <a:t>Register</a:t>
            </a:r>
            <a:endParaRPr lang="en-US" altLang="x-none" sz="1600" u="sng"/>
          </a:p>
        </p:txBody>
      </p:sp>
      <p:sp>
        <p:nvSpPr>
          <p:cNvPr id="284689" name="Rectangle 17"/>
          <p:cNvSpPr>
            <a:spLocks noChangeArrowheads="1"/>
          </p:cNvSpPr>
          <p:nvPr/>
        </p:nvSpPr>
        <p:spPr bwMode="auto">
          <a:xfrm>
            <a:off x="3724275" y="2236789"/>
            <a:ext cx="1587500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1" name="Rectangle 19"/>
          <p:cNvSpPr>
            <a:spLocks noChangeArrowheads="1"/>
          </p:cNvSpPr>
          <p:nvPr/>
        </p:nvSpPr>
        <p:spPr bwMode="auto">
          <a:xfrm>
            <a:off x="5994400" y="5392739"/>
            <a:ext cx="1709738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3" name="Rectangle 21"/>
          <p:cNvSpPr>
            <a:spLocks noChangeArrowheads="1"/>
          </p:cNvSpPr>
          <p:nvPr/>
        </p:nvSpPr>
        <p:spPr bwMode="auto">
          <a:xfrm>
            <a:off x="5815013" y="5573714"/>
            <a:ext cx="1708150" cy="541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4" name="Text Box 22"/>
          <p:cNvSpPr txBox="1">
            <a:spLocks noChangeArrowheads="1"/>
          </p:cNvSpPr>
          <p:nvPr/>
        </p:nvSpPr>
        <p:spPr bwMode="auto">
          <a:xfrm>
            <a:off x="5937250" y="5637213"/>
            <a:ext cx="13880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/>
              <a:t>:SalesLineItem</a:t>
            </a:r>
          </a:p>
        </p:txBody>
      </p:sp>
      <p:sp>
        <p:nvSpPr>
          <p:cNvPr id="284695" name="Line 23"/>
          <p:cNvSpPr>
            <a:spLocks noChangeShapeType="1"/>
          </p:cNvSpPr>
          <p:nvPr/>
        </p:nvSpPr>
        <p:spPr bwMode="auto">
          <a:xfrm>
            <a:off x="4584700" y="4576764"/>
            <a:ext cx="0" cy="2698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4696" name="Text Box 24"/>
          <p:cNvSpPr txBox="1">
            <a:spLocks noChangeArrowheads="1"/>
          </p:cNvSpPr>
          <p:nvPr/>
        </p:nvSpPr>
        <p:spPr bwMode="auto">
          <a:xfrm>
            <a:off x="3571875" y="3860800"/>
            <a:ext cx="15140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 u="sng"/>
              <a:t>:ProductCatalog</a:t>
            </a:r>
          </a:p>
        </p:txBody>
      </p:sp>
      <p:sp>
        <p:nvSpPr>
          <p:cNvPr id="284697" name="Rectangle 25"/>
          <p:cNvSpPr>
            <a:spLocks noChangeArrowheads="1"/>
          </p:cNvSpPr>
          <p:nvPr/>
        </p:nvSpPr>
        <p:spPr bwMode="auto">
          <a:xfrm>
            <a:off x="3503613" y="3770314"/>
            <a:ext cx="1795462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>
            <a:off x="4424363" y="2778125"/>
            <a:ext cx="0" cy="9921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>
            <a:off x="4424363" y="4311650"/>
            <a:ext cx="0" cy="10810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700" name="Line 28"/>
          <p:cNvSpPr>
            <a:spLocks noChangeShapeType="1"/>
          </p:cNvSpPr>
          <p:nvPr/>
        </p:nvSpPr>
        <p:spPr bwMode="auto">
          <a:xfrm>
            <a:off x="7348538" y="3589338"/>
            <a:ext cx="0" cy="180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701" name="Line 29"/>
          <p:cNvSpPr>
            <a:spLocks noChangeShapeType="1"/>
          </p:cNvSpPr>
          <p:nvPr/>
        </p:nvSpPr>
        <p:spPr bwMode="auto">
          <a:xfrm>
            <a:off x="8435975" y="3589339"/>
            <a:ext cx="0" cy="18938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702" name="Freeform 30"/>
          <p:cNvSpPr>
            <a:spLocks/>
          </p:cNvSpPr>
          <p:nvPr/>
        </p:nvSpPr>
        <p:spPr bwMode="auto">
          <a:xfrm>
            <a:off x="5343526" y="2592665"/>
            <a:ext cx="184731" cy="369332"/>
          </a:xfrm>
          <a:custGeom>
            <a:avLst/>
            <a:gdLst>
              <a:gd name="T0" fmla="*/ 0 w 1440"/>
              <a:gd name="T1" fmla="*/ 0 h 288"/>
              <a:gd name="T2" fmla="*/ 1440 w 1440"/>
              <a:gd name="T3" fmla="*/ 0 h 288"/>
              <a:gd name="T4" fmla="*/ 1440 w 1440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288">
                <a:moveTo>
                  <a:pt x="0" y="0"/>
                </a:moveTo>
                <a:lnTo>
                  <a:pt x="1440" y="0"/>
                </a:lnTo>
                <a:lnTo>
                  <a:pt x="1440" y="288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703" name="Line 31"/>
          <p:cNvSpPr>
            <a:spLocks noChangeShapeType="1"/>
          </p:cNvSpPr>
          <p:nvPr/>
        </p:nvSpPr>
        <p:spPr bwMode="auto">
          <a:xfrm flipH="1">
            <a:off x="2084388" y="2506663"/>
            <a:ext cx="15875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704" name="Text Box 32"/>
          <p:cNvSpPr txBox="1">
            <a:spLocks noChangeArrowheads="1"/>
          </p:cNvSpPr>
          <p:nvPr/>
        </p:nvSpPr>
        <p:spPr bwMode="auto">
          <a:xfrm>
            <a:off x="2136775" y="4484688"/>
            <a:ext cx="21318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1</a:t>
            </a:r>
            <a:r>
              <a:rPr lang="en-US" altLang="x-none" sz="1600"/>
              <a:t>.1:spec := find(</a:t>
            </a:r>
            <a:r>
              <a:rPr lang="en-GB" altLang="x-none" sz="1600"/>
              <a:t>itemID</a:t>
            </a:r>
            <a:r>
              <a:rPr lang="en-US" altLang="x-none" sz="1600"/>
              <a:t>)</a:t>
            </a:r>
          </a:p>
        </p:txBody>
      </p:sp>
      <p:sp>
        <p:nvSpPr>
          <p:cNvPr id="284705" name="Text Box 33"/>
          <p:cNvSpPr txBox="1">
            <a:spLocks noChangeArrowheads="1"/>
          </p:cNvSpPr>
          <p:nvPr/>
        </p:nvSpPr>
        <p:spPr bwMode="auto">
          <a:xfrm>
            <a:off x="5427663" y="2060575"/>
            <a:ext cx="29089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2</a:t>
            </a:r>
            <a:r>
              <a:rPr lang="en-US" altLang="x-none" sz="1600"/>
              <a:t> : makeLineItem(spec, quantit</a:t>
            </a:r>
            <a:r>
              <a:rPr lang="en-GB" altLang="x-none" sz="1600"/>
              <a:t>y</a:t>
            </a:r>
            <a:r>
              <a:rPr lang="en-US" altLang="x-none" sz="1600"/>
              <a:t>)</a:t>
            </a:r>
          </a:p>
        </p:txBody>
      </p:sp>
      <p:sp>
        <p:nvSpPr>
          <p:cNvPr id="284706" name="Line 34"/>
          <p:cNvSpPr>
            <a:spLocks noChangeShapeType="1"/>
          </p:cNvSpPr>
          <p:nvPr/>
        </p:nvSpPr>
        <p:spPr bwMode="auto">
          <a:xfrm>
            <a:off x="6745289" y="2036763"/>
            <a:ext cx="24923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4707" name="Text Box 35"/>
          <p:cNvSpPr txBox="1">
            <a:spLocks noChangeArrowheads="1"/>
          </p:cNvSpPr>
          <p:nvPr/>
        </p:nvSpPr>
        <p:spPr bwMode="auto">
          <a:xfrm>
            <a:off x="5953126" y="4484688"/>
            <a:ext cx="12025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2</a:t>
            </a:r>
            <a:r>
              <a:rPr lang="en-US" altLang="x-none" sz="1600"/>
              <a:t>.2 : add(sli)</a:t>
            </a:r>
          </a:p>
        </p:txBody>
      </p:sp>
      <p:sp>
        <p:nvSpPr>
          <p:cNvPr id="284708" name="Line 36"/>
          <p:cNvSpPr>
            <a:spLocks noChangeShapeType="1"/>
          </p:cNvSpPr>
          <p:nvPr/>
        </p:nvSpPr>
        <p:spPr bwMode="auto">
          <a:xfrm>
            <a:off x="7248525" y="4491038"/>
            <a:ext cx="0" cy="2714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4709" name="Text Box 37"/>
          <p:cNvSpPr txBox="1">
            <a:spLocks noChangeArrowheads="1"/>
          </p:cNvSpPr>
          <p:nvPr/>
        </p:nvSpPr>
        <p:spPr bwMode="auto">
          <a:xfrm>
            <a:off x="7750175" y="4467225"/>
            <a:ext cx="24107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2</a:t>
            </a:r>
            <a:r>
              <a:rPr lang="en-US" altLang="x-none" sz="1600"/>
              <a:t>.1 : create(</a:t>
            </a:r>
            <a:r>
              <a:rPr lang="en-GB" altLang="x-none" sz="1600"/>
              <a:t>spec, quantity</a:t>
            </a:r>
            <a:r>
              <a:rPr lang="en-US" altLang="x-none" sz="1600"/>
              <a:t>)</a:t>
            </a:r>
          </a:p>
        </p:txBody>
      </p:sp>
      <p:sp>
        <p:nvSpPr>
          <p:cNvPr id="284710" name="Line 38"/>
          <p:cNvSpPr>
            <a:spLocks noChangeShapeType="1"/>
          </p:cNvSpPr>
          <p:nvPr/>
        </p:nvSpPr>
        <p:spPr bwMode="auto">
          <a:xfrm>
            <a:off x="7680325" y="4491038"/>
            <a:ext cx="0" cy="2714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34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F691-D957-8044-AF24-D865A0ADC4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The Register – addLineItem method</a:t>
            </a:r>
            <a:endParaRPr lang="en-US" altLang="x-none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300"/>
              <a:t>The </a:t>
            </a:r>
            <a:r>
              <a:rPr lang="en-GB" altLang="x-none" sz="2300"/>
              <a:t>addLineItem</a:t>
            </a:r>
            <a:r>
              <a:rPr lang="en-US" altLang="x-none" sz="2300"/>
              <a:t> collaboration diagram will be used to illustrate the Java</a:t>
            </a:r>
            <a:r>
              <a:rPr lang="en-GB" altLang="x-none" sz="2300"/>
              <a:t> </a:t>
            </a:r>
            <a:r>
              <a:rPr lang="en-US" altLang="x-none" sz="2300"/>
              <a:t>definition of the </a:t>
            </a:r>
            <a:r>
              <a:rPr lang="en-GB" altLang="x-none" sz="2300"/>
              <a:t>addLine</a:t>
            </a:r>
            <a:r>
              <a:rPr lang="en-US" altLang="x-none" sz="2300"/>
              <a:t>Item method.</a:t>
            </a:r>
          </a:p>
          <a:p>
            <a:pPr>
              <a:lnSpc>
                <a:spcPct val="90000"/>
              </a:lnSpc>
            </a:pPr>
            <a:r>
              <a:rPr lang="en-US" altLang="x-none" sz="2300"/>
              <a:t>In which class does </a:t>
            </a:r>
            <a:r>
              <a:rPr lang="en-GB" altLang="x-none" sz="2300"/>
              <a:t>addLine</a:t>
            </a:r>
            <a:r>
              <a:rPr lang="en-US" altLang="x-none" sz="2300"/>
              <a:t>Item belong to?</a:t>
            </a:r>
            <a:endParaRPr lang="en-GB" altLang="x-none" sz="2300"/>
          </a:p>
          <a:p>
            <a:pPr>
              <a:lnSpc>
                <a:spcPct val="90000"/>
              </a:lnSpc>
            </a:pPr>
            <a:r>
              <a:rPr lang="en-US" altLang="x-none" sz="2300"/>
              <a:t>The </a:t>
            </a:r>
            <a:r>
              <a:rPr lang="en-GB" altLang="x-none" sz="2300"/>
              <a:t>addLine</a:t>
            </a:r>
            <a:r>
              <a:rPr lang="en-US" altLang="x-none" sz="2300"/>
              <a:t>Item message is sent to a </a:t>
            </a:r>
            <a:r>
              <a:rPr lang="en-GB" altLang="x-none" sz="2300"/>
              <a:t>Register</a:t>
            </a:r>
            <a:r>
              <a:rPr lang="en-US" altLang="x-none" sz="2300"/>
              <a:t> instance, therefore the </a:t>
            </a:r>
            <a:r>
              <a:rPr lang="en-GB" altLang="x-none" sz="2300"/>
              <a:t>addLine</a:t>
            </a:r>
            <a:r>
              <a:rPr lang="en-US" altLang="x-none" sz="2300"/>
              <a:t>Item</a:t>
            </a:r>
            <a:r>
              <a:rPr lang="en-GB" altLang="x-none" sz="2300"/>
              <a:t> </a:t>
            </a:r>
            <a:r>
              <a:rPr lang="en-US" altLang="x-none" sz="2300"/>
              <a:t>method is defined in class </a:t>
            </a:r>
            <a:r>
              <a:rPr lang="en-GB" altLang="x-none" sz="2300"/>
              <a:t>Register</a:t>
            </a:r>
            <a:r>
              <a:rPr lang="en-US" altLang="x-none" sz="2300"/>
              <a:t>.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r>
              <a:rPr lang="en-US" altLang="x-none"/>
              <a:t>public void </a:t>
            </a:r>
            <a:r>
              <a:rPr lang="en-GB" altLang="x-none"/>
              <a:t>addLine</a:t>
            </a:r>
            <a:r>
              <a:rPr lang="en-US" altLang="x-none"/>
              <a:t>Item(</a:t>
            </a:r>
            <a:r>
              <a:rPr lang="en-GB" altLang="x-none"/>
              <a:t>itemID itemID</a:t>
            </a:r>
            <a:r>
              <a:rPr lang="en-US" altLang="x-none"/>
              <a:t>, int quantity);</a:t>
            </a:r>
          </a:p>
          <a:p>
            <a:pPr>
              <a:lnSpc>
                <a:spcPct val="90000"/>
              </a:lnSpc>
            </a:pPr>
            <a:r>
              <a:rPr lang="en-US" altLang="x-none" sz="2300"/>
              <a:t>Message 1. </a:t>
            </a:r>
            <a:r>
              <a:rPr lang="en-GB" altLang="x-none" sz="2300"/>
              <a:t>A getSpecification message is sent to the productCatalog to retrieve a productSpecification</a:t>
            </a:r>
          </a:p>
          <a:p>
            <a:pPr lvl="2">
              <a:lnSpc>
                <a:spcPct val="90000"/>
              </a:lnSpc>
              <a:buFont typeface="Wingdings" charset="2"/>
              <a:buNone/>
            </a:pPr>
            <a:r>
              <a:rPr lang="en-GB" altLang="x-none" sz="1800"/>
              <a:t>productSpecification spec = catalog.getSpecification(itemID);</a:t>
            </a:r>
            <a:endParaRPr lang="en-GB" altLang="x-none"/>
          </a:p>
          <a:p>
            <a:pPr>
              <a:lnSpc>
                <a:spcPct val="90000"/>
              </a:lnSpc>
            </a:pPr>
            <a:r>
              <a:rPr lang="en-GB" altLang="x-none" sz="2300"/>
              <a:t>Message 2: The makeLineItem message is sent to the Sale.</a:t>
            </a:r>
            <a:endParaRPr lang="en-GB" altLang="x-none" sz="2100"/>
          </a:p>
          <a:p>
            <a:pPr lvl="2">
              <a:lnSpc>
                <a:spcPct val="90000"/>
              </a:lnSpc>
              <a:buFont typeface="Wingdings" charset="2"/>
              <a:buNone/>
            </a:pPr>
            <a:r>
              <a:rPr lang="en-GB" altLang="x-none" sz="1800"/>
              <a:t>sale.makeLineItem(spec, quantity);</a:t>
            </a:r>
            <a:endParaRPr lang="en-US" altLang="x-none" sz="180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x-none" sz="2300"/>
          </a:p>
        </p:txBody>
      </p:sp>
    </p:spTree>
    <p:extLst>
      <p:ext uri="{BB962C8B-B14F-4D97-AF65-F5344CB8AC3E}">
        <p14:creationId xmlns:p14="http://schemas.microsoft.com/office/powerpoint/2010/main" val="20628436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55A5-824C-3043-A49A-AED28DED38D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A Skeletal definition of Register Class</a:t>
            </a:r>
            <a:endParaRPr lang="en-US" altLang="x-none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6456363" y="4471988"/>
            <a:ext cx="92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Captures</a:t>
            </a:r>
          </a:p>
        </p:txBody>
      </p:sp>
      <p:grpSp>
        <p:nvGrpSpPr>
          <p:cNvPr id="287749" name="Group 5"/>
          <p:cNvGrpSpPr>
            <a:grpSpLocks/>
          </p:cNvGrpSpPr>
          <p:nvPr/>
        </p:nvGrpSpPr>
        <p:grpSpPr bwMode="auto">
          <a:xfrm>
            <a:off x="6456364" y="1989138"/>
            <a:ext cx="1747837" cy="1071562"/>
            <a:chOff x="2448" y="1008"/>
            <a:chExt cx="816" cy="624"/>
          </a:xfrm>
        </p:grpSpPr>
        <p:sp>
          <p:nvSpPr>
            <p:cNvPr id="287750" name="Rectangle 6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1" name="Line 7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2" name="Line 8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6523038" y="1990725"/>
            <a:ext cx="14595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ProductCatalog</a:t>
            </a:r>
          </a:p>
        </p:txBody>
      </p:sp>
      <p:sp>
        <p:nvSpPr>
          <p:cNvPr id="287754" name="Text Box 10"/>
          <p:cNvSpPr txBox="1">
            <a:spLocks noChangeArrowheads="1"/>
          </p:cNvSpPr>
          <p:nvPr/>
        </p:nvSpPr>
        <p:spPr bwMode="auto">
          <a:xfrm>
            <a:off x="6497639" y="2628900"/>
            <a:ext cx="1633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getS</a:t>
            </a:r>
            <a:r>
              <a:rPr lang="en-US" altLang="x-none" sz="1600"/>
              <a:t>pecification()</a:t>
            </a:r>
          </a:p>
        </p:txBody>
      </p:sp>
      <p:grpSp>
        <p:nvGrpSpPr>
          <p:cNvPr id="287755" name="Group 11"/>
          <p:cNvGrpSpPr>
            <a:grpSpLocks/>
          </p:cNvGrpSpPr>
          <p:nvPr/>
        </p:nvGrpSpPr>
        <p:grpSpPr bwMode="auto">
          <a:xfrm>
            <a:off x="7935913" y="4005264"/>
            <a:ext cx="2265362" cy="2097087"/>
            <a:chOff x="2472" y="2400"/>
            <a:chExt cx="816" cy="1008"/>
          </a:xfrm>
        </p:grpSpPr>
        <p:sp>
          <p:nvSpPr>
            <p:cNvPr id="287756" name="Text Box 12"/>
            <p:cNvSpPr txBox="1">
              <a:spLocks noChangeArrowheads="1"/>
            </p:cNvSpPr>
            <p:nvPr/>
          </p:nvSpPr>
          <p:spPr bwMode="auto">
            <a:xfrm>
              <a:off x="2736" y="2403"/>
              <a:ext cx="19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Sale</a:t>
              </a:r>
            </a:p>
          </p:txBody>
        </p:sp>
        <p:grpSp>
          <p:nvGrpSpPr>
            <p:cNvPr id="287757" name="Group 13"/>
            <p:cNvGrpSpPr>
              <a:grpSpLocks/>
            </p:cNvGrpSpPr>
            <p:nvPr/>
          </p:nvGrpSpPr>
          <p:grpSpPr bwMode="auto">
            <a:xfrm>
              <a:off x="2472" y="2400"/>
              <a:ext cx="816" cy="1008"/>
              <a:chOff x="3216" y="1872"/>
              <a:chExt cx="816" cy="1008"/>
            </a:xfrm>
          </p:grpSpPr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816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9" name="Line 15"/>
              <p:cNvSpPr>
                <a:spLocks noChangeShapeType="1"/>
              </p:cNvSpPr>
              <p:nvPr/>
            </p:nvSpPr>
            <p:spPr bwMode="auto">
              <a:xfrm>
                <a:off x="3216" y="2064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0" name="Line 16"/>
              <p:cNvSpPr>
                <a:spLocks noChangeShapeType="1"/>
              </p:cNvSpPr>
              <p:nvPr/>
            </p:nvSpPr>
            <p:spPr bwMode="auto">
              <a:xfrm>
                <a:off x="3216" y="24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61" name="Text Box 17"/>
            <p:cNvSpPr txBox="1">
              <a:spLocks noChangeArrowheads="1"/>
            </p:cNvSpPr>
            <p:nvPr/>
          </p:nvSpPr>
          <p:spPr bwMode="auto">
            <a:xfrm>
              <a:off x="2495" y="2883"/>
              <a:ext cx="6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becomeComplete()</a:t>
              </a:r>
            </a:p>
            <a:p>
              <a:r>
                <a:rPr lang="en-US" altLang="x-none" sz="1600"/>
                <a:t>makeLineItem()</a:t>
              </a:r>
            </a:p>
            <a:p>
              <a:r>
                <a:rPr lang="en-US" altLang="x-none" sz="1600"/>
                <a:t>makePayment()</a:t>
              </a:r>
            </a:p>
            <a:p>
              <a:r>
                <a:rPr lang="en-GB" altLang="x-none" sz="1600"/>
                <a:t>getT</a:t>
              </a:r>
              <a:r>
                <a:rPr lang="en-US" altLang="x-none" sz="1600"/>
                <a:t>otal()</a:t>
              </a:r>
            </a:p>
          </p:txBody>
        </p:sp>
        <p:sp>
          <p:nvSpPr>
            <p:cNvPr id="287762" name="Text Box 18"/>
            <p:cNvSpPr txBox="1">
              <a:spLocks noChangeArrowheads="1"/>
            </p:cNvSpPr>
            <p:nvPr/>
          </p:nvSpPr>
          <p:spPr bwMode="auto">
            <a:xfrm>
              <a:off x="2496" y="2545"/>
              <a:ext cx="702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 sz="1600"/>
                <a:t>Date : Date</a:t>
              </a:r>
            </a:p>
            <a:p>
              <a:r>
                <a:rPr lang="en-US" altLang="x-none" sz="1600"/>
                <a:t>isComplete : Boolean</a:t>
              </a:r>
            </a:p>
            <a:p>
              <a:r>
                <a:rPr lang="en-US" altLang="x-none" sz="1600"/>
                <a:t>time : Time</a:t>
              </a:r>
            </a:p>
          </p:txBody>
        </p:sp>
      </p:grpSp>
      <p:sp>
        <p:nvSpPr>
          <p:cNvPr id="287763" name="Line 19"/>
          <p:cNvSpPr>
            <a:spLocks noChangeShapeType="1"/>
          </p:cNvSpPr>
          <p:nvPr/>
        </p:nvSpPr>
        <p:spPr bwMode="auto">
          <a:xfrm>
            <a:off x="5880101" y="4799014"/>
            <a:ext cx="2035175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65" name="Text Box 21"/>
          <p:cNvSpPr txBox="1">
            <a:spLocks noChangeArrowheads="1"/>
          </p:cNvSpPr>
          <p:nvPr/>
        </p:nvSpPr>
        <p:spPr bwMode="auto">
          <a:xfrm>
            <a:off x="7023101" y="30686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87766" name="Text Box 22"/>
          <p:cNvSpPr txBox="1">
            <a:spLocks noChangeArrowheads="1"/>
          </p:cNvSpPr>
          <p:nvPr/>
        </p:nvSpPr>
        <p:spPr bwMode="auto">
          <a:xfrm>
            <a:off x="5880101" y="3956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87767" name="Text Box 23"/>
          <p:cNvSpPr txBox="1">
            <a:spLocks noChangeArrowheads="1"/>
          </p:cNvSpPr>
          <p:nvPr/>
        </p:nvSpPr>
        <p:spPr bwMode="auto">
          <a:xfrm>
            <a:off x="5880101" y="48212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87768" name="Text Box 24"/>
          <p:cNvSpPr txBox="1">
            <a:spLocks noChangeArrowheads="1"/>
          </p:cNvSpPr>
          <p:nvPr/>
        </p:nvSpPr>
        <p:spPr bwMode="auto">
          <a:xfrm>
            <a:off x="7608888" y="48021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87769" name="Text Box 25"/>
          <p:cNvSpPr txBox="1">
            <a:spLocks noChangeArrowheads="1"/>
          </p:cNvSpPr>
          <p:nvPr/>
        </p:nvSpPr>
        <p:spPr bwMode="auto">
          <a:xfrm>
            <a:off x="7319964" y="3429000"/>
            <a:ext cx="876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Looks-in</a:t>
            </a:r>
          </a:p>
        </p:txBody>
      </p:sp>
      <p:sp>
        <p:nvSpPr>
          <p:cNvPr id="287770" name="AutoShape 26"/>
          <p:cNvSpPr>
            <a:spLocks noChangeArrowheads="1"/>
          </p:cNvSpPr>
          <p:nvPr/>
        </p:nvSpPr>
        <p:spPr bwMode="auto">
          <a:xfrm flipV="1">
            <a:off x="1866900" y="2271593"/>
            <a:ext cx="4516438" cy="419338"/>
          </a:xfrm>
          <a:prstGeom prst="foldedCorner">
            <a:avLst>
              <a:gd name="adj" fmla="val 125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1" name="Text Box 27"/>
          <p:cNvSpPr txBox="1">
            <a:spLocks noChangeArrowheads="1"/>
          </p:cNvSpPr>
          <p:nvPr/>
        </p:nvSpPr>
        <p:spPr bwMode="auto">
          <a:xfrm>
            <a:off x="1866900" y="1044575"/>
            <a:ext cx="46609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x-none" sz="1400"/>
              <a:t>public class </a:t>
            </a:r>
            <a:r>
              <a:rPr lang="en-GB" altLang="x-none" sz="1400"/>
              <a:t>Register </a:t>
            </a:r>
            <a:r>
              <a:rPr lang="en-US" altLang="x-none" sz="1400"/>
              <a:t>{</a:t>
            </a:r>
            <a:endParaRPr lang="en-GB" altLang="x-none" sz="1400"/>
          </a:p>
          <a:p>
            <a:endParaRPr lang="en-US" altLang="x-none" sz="1400"/>
          </a:p>
          <a:p>
            <a:r>
              <a:rPr lang="en-GB" altLang="x-none" sz="1400"/>
              <a:t>  private productCatalog catalog;</a:t>
            </a:r>
          </a:p>
          <a:p>
            <a:r>
              <a:rPr lang="en-GB" altLang="x-none" sz="1400"/>
              <a:t>  private Sale sale;</a:t>
            </a:r>
          </a:p>
          <a:p>
            <a:endParaRPr lang="en-GB" altLang="x-none" sz="1400"/>
          </a:p>
          <a:p>
            <a:r>
              <a:rPr lang="en-GB" altLang="x-none" sz="1400"/>
              <a:t>  public Register (ProductCatalog pc) {…}</a:t>
            </a:r>
          </a:p>
          <a:p>
            <a:endParaRPr lang="en-GB" altLang="x-none" sz="1400"/>
          </a:p>
          <a:p>
            <a:r>
              <a:rPr lang="en-US" altLang="x-none" sz="1400"/>
              <a:t>  public void endSale();</a:t>
            </a:r>
          </a:p>
          <a:p>
            <a:r>
              <a:rPr lang="en-US" altLang="x-none" sz="1400"/>
              <a:t>  public void </a:t>
            </a:r>
            <a:r>
              <a:rPr lang="en-GB" altLang="x-none" sz="1400"/>
              <a:t>addLine</a:t>
            </a:r>
            <a:r>
              <a:rPr lang="en-US" altLang="x-none" sz="1400"/>
              <a:t>Item (</a:t>
            </a:r>
            <a:r>
              <a:rPr lang="en-GB" altLang="x-none" sz="1400"/>
              <a:t>ItemID itemID</a:t>
            </a:r>
            <a:r>
              <a:rPr lang="en-US" altLang="x-none" sz="1400"/>
              <a:t>, int quantity);</a:t>
            </a:r>
          </a:p>
          <a:p>
            <a:r>
              <a:rPr lang="en-US" altLang="x-none" sz="1400"/>
              <a:t>  public void make</a:t>
            </a:r>
            <a:r>
              <a:rPr lang="en-GB" altLang="x-none" sz="1400"/>
              <a:t>NewSale() {…}</a:t>
            </a:r>
          </a:p>
          <a:p>
            <a:r>
              <a:rPr lang="en-GB" altLang="x-none" sz="1400"/>
              <a:t>  public void makePayment (Money cashTendered) {…}</a:t>
            </a:r>
            <a:endParaRPr lang="en-US" altLang="x-none" sz="1400"/>
          </a:p>
          <a:p>
            <a:endParaRPr lang="en-US" altLang="x-none" sz="1400"/>
          </a:p>
          <a:p>
            <a:r>
              <a:rPr lang="en-US" altLang="x-none" sz="1400"/>
              <a:t>}</a:t>
            </a:r>
          </a:p>
        </p:txBody>
      </p:sp>
      <p:sp>
        <p:nvSpPr>
          <p:cNvPr id="287773" name="Text Box 29"/>
          <p:cNvSpPr txBox="1">
            <a:spLocks noChangeArrowheads="1"/>
          </p:cNvSpPr>
          <p:nvPr/>
        </p:nvSpPr>
        <p:spPr bwMode="auto">
          <a:xfrm>
            <a:off x="4051300" y="4906963"/>
            <a:ext cx="148912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endSale()</a:t>
            </a:r>
          </a:p>
          <a:p>
            <a:r>
              <a:rPr lang="en-GB" altLang="x-none" sz="1600"/>
              <a:t>addLine</a:t>
            </a:r>
            <a:r>
              <a:rPr lang="en-US" altLang="x-none" sz="1600"/>
              <a:t>Item()</a:t>
            </a:r>
          </a:p>
          <a:p>
            <a:r>
              <a:rPr lang="en-US" altLang="x-none" sz="1600"/>
              <a:t>make</a:t>
            </a:r>
            <a:r>
              <a:rPr lang="en-GB" altLang="x-none" sz="1600"/>
              <a:t>NewSale()</a:t>
            </a:r>
          </a:p>
          <a:p>
            <a:r>
              <a:rPr lang="en-GB" altLang="x-none" sz="1600"/>
              <a:t>make</a:t>
            </a:r>
            <a:r>
              <a:rPr lang="en-US" altLang="x-none" sz="1600"/>
              <a:t>Payment()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4387850" y="4060825"/>
            <a:ext cx="858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Register</a:t>
            </a:r>
            <a:endParaRPr lang="en-US" altLang="x-none" sz="1600"/>
          </a:p>
        </p:txBody>
      </p:sp>
      <p:grpSp>
        <p:nvGrpSpPr>
          <p:cNvPr id="287775" name="Group 31"/>
          <p:cNvGrpSpPr>
            <a:grpSpLocks/>
          </p:cNvGrpSpPr>
          <p:nvPr/>
        </p:nvGrpSpPr>
        <p:grpSpPr bwMode="auto">
          <a:xfrm>
            <a:off x="3844926" y="4041776"/>
            <a:ext cx="2035175" cy="1908175"/>
            <a:chOff x="624" y="2352"/>
            <a:chExt cx="816" cy="768"/>
          </a:xfrm>
        </p:grpSpPr>
        <p:sp>
          <p:nvSpPr>
            <p:cNvPr id="287776" name="Rectangle 32"/>
            <p:cNvSpPr>
              <a:spLocks noChangeArrowheads="1"/>
            </p:cNvSpPr>
            <p:nvPr/>
          </p:nvSpPr>
          <p:spPr bwMode="auto">
            <a:xfrm>
              <a:off x="624" y="2352"/>
              <a:ext cx="816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7" name="Line 33"/>
            <p:cNvSpPr>
              <a:spLocks noChangeShapeType="1"/>
            </p:cNvSpPr>
            <p:nvPr/>
          </p:nvSpPr>
          <p:spPr bwMode="auto">
            <a:xfrm>
              <a:off x="624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8" name="Line 34"/>
            <p:cNvSpPr>
              <a:spLocks noChangeShapeType="1"/>
            </p:cNvSpPr>
            <p:nvPr/>
          </p:nvSpPr>
          <p:spPr bwMode="auto">
            <a:xfrm>
              <a:off x="624" y="27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779" name="Line 35"/>
          <p:cNvSpPr>
            <a:spLocks noChangeShapeType="1"/>
          </p:cNvSpPr>
          <p:nvPr/>
        </p:nvSpPr>
        <p:spPr bwMode="auto">
          <a:xfrm>
            <a:off x="3000375" y="3933825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80" name="Line 36"/>
          <p:cNvSpPr>
            <a:spLocks noChangeShapeType="1"/>
          </p:cNvSpPr>
          <p:nvPr/>
        </p:nvSpPr>
        <p:spPr bwMode="auto">
          <a:xfrm>
            <a:off x="5880101" y="42926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81" name="Line 37"/>
          <p:cNvSpPr>
            <a:spLocks noChangeShapeType="1"/>
          </p:cNvSpPr>
          <p:nvPr/>
        </p:nvSpPr>
        <p:spPr bwMode="auto">
          <a:xfrm flipV="1">
            <a:off x="7319963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76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8C0C-99B1-9249-82F8-F54625B9420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Container/Collection Classes in Code</a:t>
            </a:r>
            <a:endParaRPr lang="en-US" altLang="x-none"/>
          </a:p>
        </p:txBody>
      </p:sp>
      <p:grpSp>
        <p:nvGrpSpPr>
          <p:cNvPr id="288772" name="Group 4"/>
          <p:cNvGrpSpPr>
            <a:grpSpLocks/>
          </p:cNvGrpSpPr>
          <p:nvPr/>
        </p:nvGrpSpPr>
        <p:grpSpPr bwMode="auto">
          <a:xfrm>
            <a:off x="6634164" y="1868489"/>
            <a:ext cx="2270125" cy="1068387"/>
            <a:chOff x="2448" y="1008"/>
            <a:chExt cx="816" cy="624"/>
          </a:xfrm>
        </p:grpSpPr>
        <p:sp>
          <p:nvSpPr>
            <p:cNvPr id="288773" name="Rectangle 5"/>
            <p:cNvSpPr>
              <a:spLocks noChangeArrowheads="1"/>
            </p:cNvSpPr>
            <p:nvPr/>
          </p:nvSpPr>
          <p:spPr bwMode="auto">
            <a:xfrm>
              <a:off x="2448" y="1008"/>
              <a:ext cx="81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4" name="Line 6"/>
            <p:cNvSpPr>
              <a:spLocks noChangeShapeType="1"/>
            </p:cNvSpPr>
            <p:nvPr/>
          </p:nvSpPr>
          <p:spPr bwMode="auto">
            <a:xfrm>
              <a:off x="2448" y="12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5" name="Line 7"/>
            <p:cNvSpPr>
              <a:spLocks noChangeShapeType="1"/>
            </p:cNvSpPr>
            <p:nvPr/>
          </p:nvSpPr>
          <p:spPr bwMode="auto">
            <a:xfrm>
              <a:off x="244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776" name="Text Box 8"/>
          <p:cNvSpPr txBox="1">
            <a:spLocks noChangeArrowheads="1"/>
          </p:cNvSpPr>
          <p:nvPr/>
        </p:nvSpPr>
        <p:spPr bwMode="auto">
          <a:xfrm>
            <a:off x="7031038" y="1873250"/>
            <a:ext cx="13335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  <a:r>
              <a:rPr lang="en-GB" altLang="x-none" sz="1600"/>
              <a:t>s</a:t>
            </a:r>
            <a:r>
              <a:rPr lang="en-US" altLang="x-none" sz="1600"/>
              <a:t>LineItem</a:t>
            </a:r>
          </a:p>
        </p:txBody>
      </p:sp>
      <p:sp>
        <p:nvSpPr>
          <p:cNvPr id="288777" name="Text Box 9"/>
          <p:cNvSpPr txBox="1">
            <a:spLocks noChangeArrowheads="1"/>
          </p:cNvSpPr>
          <p:nvPr/>
        </p:nvSpPr>
        <p:spPr bwMode="auto">
          <a:xfrm>
            <a:off x="6630989" y="2203450"/>
            <a:ext cx="16231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quantity : Integer</a:t>
            </a:r>
          </a:p>
        </p:txBody>
      </p:sp>
      <p:sp>
        <p:nvSpPr>
          <p:cNvPr id="288778" name="Text Box 10"/>
          <p:cNvSpPr txBox="1">
            <a:spLocks noChangeArrowheads="1"/>
          </p:cNvSpPr>
          <p:nvPr/>
        </p:nvSpPr>
        <p:spPr bwMode="auto">
          <a:xfrm>
            <a:off x="6630989" y="2516188"/>
            <a:ext cx="1910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600"/>
              <a:t>getS</a:t>
            </a:r>
            <a:r>
              <a:rPr lang="en-US" altLang="x-none" sz="1600"/>
              <a:t>ubtotal():</a:t>
            </a:r>
            <a:r>
              <a:rPr lang="en-GB" altLang="x-none" sz="1600"/>
              <a:t>Money</a:t>
            </a:r>
            <a:endParaRPr lang="en-US" altLang="x-none" sz="1600"/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2008189" y="4508501"/>
            <a:ext cx="23183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public class Sale</a:t>
            </a:r>
            <a:r>
              <a:rPr lang="en-GB" altLang="x-none" sz="1600"/>
              <a:t> </a:t>
            </a:r>
            <a:r>
              <a:rPr lang="en-US" altLang="x-none" sz="1600"/>
              <a:t>{</a:t>
            </a:r>
          </a:p>
          <a:p>
            <a:r>
              <a:rPr lang="en-US" altLang="x-none" sz="1600"/>
              <a:t>  . . .</a:t>
            </a:r>
          </a:p>
          <a:p>
            <a:endParaRPr lang="en-US" altLang="x-none" sz="1600"/>
          </a:p>
          <a:p>
            <a:r>
              <a:rPr lang="en-US" altLang="x-none" sz="1600"/>
              <a:t>  private Vector lineItems;</a:t>
            </a:r>
          </a:p>
          <a:p>
            <a:r>
              <a:rPr lang="en-US" altLang="x-none" sz="1600"/>
              <a:t>}</a:t>
            </a:r>
          </a:p>
        </p:txBody>
      </p:sp>
      <p:sp>
        <p:nvSpPr>
          <p:cNvPr id="288782" name="Text Box 14"/>
          <p:cNvSpPr txBox="1">
            <a:spLocks noChangeArrowheads="1"/>
          </p:cNvSpPr>
          <p:nvPr/>
        </p:nvSpPr>
        <p:spPr bwMode="auto">
          <a:xfrm>
            <a:off x="3338513" y="1568450"/>
            <a:ext cx="526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Sale</a:t>
            </a:r>
          </a:p>
        </p:txBody>
      </p:sp>
      <p:grpSp>
        <p:nvGrpSpPr>
          <p:cNvPr id="288783" name="Group 15"/>
          <p:cNvGrpSpPr>
            <a:grpSpLocks/>
          </p:cNvGrpSpPr>
          <p:nvPr/>
        </p:nvGrpSpPr>
        <p:grpSpPr bwMode="auto">
          <a:xfrm>
            <a:off x="2566988" y="1557338"/>
            <a:ext cx="2386012" cy="2163762"/>
            <a:chOff x="3216" y="1872"/>
            <a:chExt cx="816" cy="1008"/>
          </a:xfrm>
        </p:grpSpPr>
        <p:sp>
          <p:nvSpPr>
            <p:cNvPr id="288784" name="Rectangle 16"/>
            <p:cNvSpPr>
              <a:spLocks noChangeArrowheads="1"/>
            </p:cNvSpPr>
            <p:nvPr/>
          </p:nvSpPr>
          <p:spPr bwMode="auto">
            <a:xfrm>
              <a:off x="3216" y="1872"/>
              <a:ext cx="816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5" name="Line 17"/>
            <p:cNvSpPr>
              <a:spLocks noChangeShapeType="1"/>
            </p:cNvSpPr>
            <p:nvPr/>
          </p:nvSpPr>
          <p:spPr bwMode="auto">
            <a:xfrm>
              <a:off x="3216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6" name="Line 18"/>
            <p:cNvSpPr>
              <a:spLocks noChangeShapeType="1"/>
            </p:cNvSpPr>
            <p:nvPr/>
          </p:nvSpPr>
          <p:spPr bwMode="auto">
            <a:xfrm>
              <a:off x="3216" y="24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787" name="Text Box 19"/>
          <p:cNvSpPr txBox="1">
            <a:spLocks noChangeArrowheads="1"/>
          </p:cNvSpPr>
          <p:nvPr/>
        </p:nvSpPr>
        <p:spPr bwMode="auto">
          <a:xfrm>
            <a:off x="2636838" y="2636838"/>
            <a:ext cx="178613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becomeComplete()</a:t>
            </a:r>
          </a:p>
          <a:p>
            <a:r>
              <a:rPr lang="en-US" altLang="x-none" sz="1600"/>
              <a:t>makeLineItem()</a:t>
            </a:r>
          </a:p>
          <a:p>
            <a:r>
              <a:rPr lang="en-US" altLang="x-none" sz="1600"/>
              <a:t>makePayment()</a:t>
            </a:r>
          </a:p>
          <a:p>
            <a:r>
              <a:rPr lang="en-GB" altLang="x-none" sz="1600"/>
              <a:t>getT</a:t>
            </a:r>
            <a:r>
              <a:rPr lang="en-US" altLang="x-none" sz="1600"/>
              <a:t>otal()</a:t>
            </a:r>
          </a:p>
        </p:txBody>
      </p:sp>
      <p:sp>
        <p:nvSpPr>
          <p:cNvPr id="288788" name="Text Box 20"/>
          <p:cNvSpPr txBox="1">
            <a:spLocks noChangeArrowheads="1"/>
          </p:cNvSpPr>
          <p:nvPr/>
        </p:nvSpPr>
        <p:spPr bwMode="auto">
          <a:xfrm>
            <a:off x="2636839" y="1876426"/>
            <a:ext cx="19497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Date : Date</a:t>
            </a:r>
          </a:p>
          <a:p>
            <a:r>
              <a:rPr lang="en-US" altLang="x-none" sz="1600"/>
              <a:t>isComplete : Boolean</a:t>
            </a:r>
          </a:p>
          <a:p>
            <a:r>
              <a:rPr lang="en-US" altLang="x-none" sz="1600"/>
              <a:t>time : Time</a:t>
            </a:r>
          </a:p>
        </p:txBody>
      </p:sp>
      <p:sp>
        <p:nvSpPr>
          <p:cNvPr id="288789" name="Text Box 21"/>
          <p:cNvSpPr txBox="1">
            <a:spLocks noChangeArrowheads="1"/>
          </p:cNvSpPr>
          <p:nvPr/>
        </p:nvSpPr>
        <p:spPr bwMode="auto">
          <a:xfrm>
            <a:off x="4933951" y="23733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</a:t>
            </a:r>
          </a:p>
        </p:txBody>
      </p:sp>
      <p:sp>
        <p:nvSpPr>
          <p:cNvPr id="288790" name="Text Box 22"/>
          <p:cNvSpPr txBox="1">
            <a:spLocks noChangeArrowheads="1"/>
          </p:cNvSpPr>
          <p:nvPr/>
        </p:nvSpPr>
        <p:spPr bwMode="auto">
          <a:xfrm>
            <a:off x="5303838" y="1987550"/>
            <a:ext cx="9065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Contains</a:t>
            </a:r>
          </a:p>
        </p:txBody>
      </p:sp>
      <p:sp>
        <p:nvSpPr>
          <p:cNvPr id="288791" name="Text Box 23"/>
          <p:cNvSpPr txBox="1">
            <a:spLocks noChangeArrowheads="1"/>
          </p:cNvSpPr>
          <p:nvPr/>
        </p:nvSpPr>
        <p:spPr bwMode="auto">
          <a:xfrm>
            <a:off x="6022975" y="2349500"/>
            <a:ext cx="604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 .. *</a:t>
            </a:r>
          </a:p>
        </p:txBody>
      </p:sp>
      <p:sp>
        <p:nvSpPr>
          <p:cNvPr id="288792" name="AutoShape 24"/>
          <p:cNvSpPr>
            <a:spLocks noChangeArrowheads="1"/>
          </p:cNvSpPr>
          <p:nvPr/>
        </p:nvSpPr>
        <p:spPr bwMode="auto">
          <a:xfrm flipV="1">
            <a:off x="6383338" y="4875887"/>
            <a:ext cx="3816350" cy="419338"/>
          </a:xfrm>
          <a:prstGeom prst="foldedCorner">
            <a:avLst>
              <a:gd name="adj" fmla="val 125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8793" name="Text Box 25"/>
          <p:cNvSpPr txBox="1">
            <a:spLocks noChangeArrowheads="1"/>
          </p:cNvSpPr>
          <p:nvPr/>
        </p:nvSpPr>
        <p:spPr bwMode="auto">
          <a:xfrm>
            <a:off x="6383338" y="4295775"/>
            <a:ext cx="34269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A container class is necessary to</a:t>
            </a:r>
          </a:p>
          <a:p>
            <a:r>
              <a:rPr lang="en-US" altLang="x-none" sz="1600"/>
              <a:t>maintain attribute visibility to all</a:t>
            </a:r>
          </a:p>
          <a:p>
            <a:r>
              <a:rPr lang="en-US" altLang="x-none" sz="1600"/>
              <a:t>the SalesLineItem instances.</a:t>
            </a:r>
          </a:p>
          <a:p>
            <a:endParaRPr lang="en-US" altLang="x-none" sz="1600"/>
          </a:p>
          <a:p>
            <a:r>
              <a:rPr lang="en-US" altLang="x-none" sz="1600"/>
              <a:t>Vector is an example of a dynamic data</a:t>
            </a:r>
          </a:p>
          <a:p>
            <a:r>
              <a:rPr lang="en-US" altLang="x-none" sz="1600"/>
              <a:t>structure. </a:t>
            </a:r>
          </a:p>
        </p:txBody>
      </p:sp>
      <p:sp>
        <p:nvSpPr>
          <p:cNvPr id="288794" name="Line 26"/>
          <p:cNvSpPr>
            <a:spLocks noChangeShapeType="1"/>
          </p:cNvSpPr>
          <p:nvPr/>
        </p:nvSpPr>
        <p:spPr bwMode="auto">
          <a:xfrm>
            <a:off x="4943476" y="2319339"/>
            <a:ext cx="1685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8796" name="AutoShape 28"/>
          <p:cNvSpPr>
            <a:spLocks noChangeArrowheads="1"/>
          </p:cNvSpPr>
          <p:nvPr/>
        </p:nvSpPr>
        <p:spPr bwMode="auto">
          <a:xfrm flipV="1">
            <a:off x="1992314" y="4947325"/>
            <a:ext cx="2968625" cy="419338"/>
          </a:xfrm>
          <a:prstGeom prst="foldedCorner">
            <a:avLst>
              <a:gd name="adj" fmla="val 125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8797" name="Line 29"/>
          <p:cNvSpPr>
            <a:spLocks noChangeShapeType="1"/>
          </p:cNvSpPr>
          <p:nvPr/>
        </p:nvSpPr>
        <p:spPr bwMode="auto">
          <a:xfrm flipH="1">
            <a:off x="4872038" y="2349501"/>
            <a:ext cx="792162" cy="2303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070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508</Words>
  <Application>Microsoft Macintosh PowerPoint</Application>
  <PresentationFormat>Widescreen</PresentationFormat>
  <Paragraphs>155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Arial</vt:lpstr>
      <vt:lpstr>Wingdings</vt:lpstr>
      <vt:lpstr>Office Theme</vt:lpstr>
      <vt:lpstr>Implementation Model: Mapping Designs to Code</vt:lpstr>
      <vt:lpstr>Defining a Class with Methods and Simple Attributes</vt:lpstr>
      <vt:lpstr>Adding Reference Attributes</vt:lpstr>
      <vt:lpstr>Reference Attributes and Role Names</vt:lpstr>
      <vt:lpstr>Creating Methods from Interaction Diagrams</vt:lpstr>
      <vt:lpstr>The Register – addLineItem method</vt:lpstr>
      <vt:lpstr>A Skeletal definition of Register Class</vt:lpstr>
      <vt:lpstr>Container/Collection Classes in Code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Model: Mapping Designs to Code</dc:title>
  <dc:creator>Xenia Mountrouidou</dc:creator>
  <cp:lastModifiedBy>Xenia Mountrouidou</cp:lastModifiedBy>
  <cp:revision>2</cp:revision>
  <dcterms:created xsi:type="dcterms:W3CDTF">2017-10-22T15:33:24Z</dcterms:created>
  <dcterms:modified xsi:type="dcterms:W3CDTF">2017-10-22T15:45:40Z</dcterms:modified>
</cp:coreProperties>
</file>