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82276"/>
  </p:normalViewPr>
  <p:slideViewPr>
    <p:cSldViewPr snapToGrid="0" snapToObjects="1">
      <p:cViewPr varScale="1">
        <p:scale>
          <a:sx n="86" d="100"/>
          <a:sy n="86" d="100"/>
        </p:scale>
        <p:origin x="15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E7F20-6921-DE40-9FC0-A8D8D08118B9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7CB81-AE76-D041-8BE2-DE23478F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1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Rich notation: sequence &amp; parallel activities</a:t>
            </a:r>
          </a:p>
          <a:p>
            <a:r>
              <a:rPr lang="en-US" dirty="0" smtClean="0"/>
              <a:t>Business modeling: understand the structure and dynamics</a:t>
            </a:r>
            <a:r>
              <a:rPr lang="en-US" baseline="0" dirty="0" smtClean="0"/>
              <a:t> of the organization</a:t>
            </a:r>
            <a:endParaRPr lang="en-US" dirty="0" smtClean="0"/>
          </a:p>
          <a:p>
            <a:r>
              <a:rPr lang="en-US" dirty="0" smtClean="0"/>
              <a:t>Control &amp; data flow</a:t>
            </a:r>
          </a:p>
          <a:p>
            <a:r>
              <a:rPr lang="en-US" dirty="0" smtClean="0"/>
              <a:t>Automatic outgoing transition</a:t>
            </a:r>
          </a:p>
          <a:p>
            <a:r>
              <a:rPr lang="en-US" dirty="0" smtClean="0"/>
              <a:t>DFD: Data Flow</a:t>
            </a:r>
            <a:r>
              <a:rPr lang="en-US" baseline="0" dirty="0" smtClean="0"/>
              <a:t>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CB81-AE76-D041-8BE2-DE23478F25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input leads to continuation</a:t>
            </a:r>
          </a:p>
          <a:p>
            <a:r>
              <a:rPr lang="en-US" dirty="0" smtClean="0"/>
              <a:t>In contrast to join, in which case all inputs have to arrive</a:t>
            </a:r>
            <a:r>
              <a:rPr lang="en-US" baseline="0" dirty="0" smtClean="0"/>
              <a:t> before it continues, decision symbol continues if only one arrives</a:t>
            </a:r>
          </a:p>
          <a:p>
            <a:r>
              <a:rPr lang="en-US" baseline="0" dirty="0" smtClean="0"/>
              <a:t>Guidelines: use activity diagrams for complex processes that involve many parties. Simple processes can be described with use case diagrams</a:t>
            </a:r>
          </a:p>
          <a:p>
            <a:r>
              <a:rPr lang="en-US" baseline="0" dirty="0" smtClean="0"/>
              <a:t>Rake – </a:t>
            </a:r>
            <a:r>
              <a:rPr lang="en-US" baseline="0" dirty="0" err="1" smtClean="0"/>
              <a:t>subprocess</a:t>
            </a:r>
            <a:r>
              <a:rPr lang="en-US" baseline="0" dirty="0" smtClean="0"/>
              <a:t>, l2, l3 diagrams</a:t>
            </a:r>
          </a:p>
          <a:p>
            <a:r>
              <a:rPr lang="en-US" baseline="0" dirty="0" smtClean="0"/>
              <a:t>Is this diagram complex enough to deserve an </a:t>
            </a:r>
            <a:r>
              <a:rPr lang="en-US" baseline="0" smtClean="0"/>
              <a:t>activity diagram?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CB81-AE76-D041-8BE2-DE23478F25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1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3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6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4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0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3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6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9A21A-E733-014E-A412-ABE6641EEBB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FC96-EF30-AE45-811C-86C4409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6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28 Larman</a:t>
            </a:r>
            <a:r>
              <a:rPr lang="en-US" dirty="0" smtClean="0"/>
              <a:t> UML &amp;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8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Fig. 28.1</a:t>
            </a:r>
          </a:p>
        </p:txBody>
      </p:sp>
      <p:graphicFrame>
        <p:nvGraphicFramePr>
          <p:cNvPr id="6181" name="Object 3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578839"/>
              </p:ext>
            </p:extLst>
          </p:nvPr>
        </p:nvGraphicFramePr>
        <p:xfrm>
          <a:off x="3733799" y="0"/>
          <a:ext cx="6804286" cy="6837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4" imgW="6190920" imgH="6629400" progId="Visio.Drawing.11">
                  <p:embed/>
                </p:oleObj>
              </mc:Choice>
              <mc:Fallback>
                <p:oleObj name="Visio" r:id="rId4" imgW="6190920" imgH="6629400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799" y="0"/>
                        <a:ext cx="6804286" cy="6837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2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Fig. 28.7</a:t>
            </a:r>
          </a:p>
        </p:txBody>
      </p:sp>
      <p:graphicFrame>
        <p:nvGraphicFramePr>
          <p:cNvPr id="23859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114697"/>
              </p:ext>
            </p:extLst>
          </p:nvPr>
        </p:nvGraphicFramePr>
        <p:xfrm>
          <a:off x="4247814" y="365126"/>
          <a:ext cx="6729085" cy="6335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Visio" r:id="rId4" imgW="6726960" imgH="6332760" progId="Visio.Drawing.11">
                  <p:embed/>
                </p:oleObj>
              </mc:Choice>
              <mc:Fallback>
                <p:oleObj name="Visio" r:id="rId4" imgW="6726960" imgH="6332760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814" y="365126"/>
                        <a:ext cx="6729085" cy="6335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Booking a Room in a hotel </a:t>
            </a:r>
            <a:r>
              <a:rPr lang="en-US" dirty="0" smtClean="0"/>
              <a:t>– </a:t>
            </a:r>
            <a:r>
              <a:rPr lang="en-US" smtClean="0"/>
              <a:t>Activity diagram</a:t>
            </a:r>
            <a:endParaRPr lang="en-US" dirty="0"/>
          </a:p>
          <a:p>
            <a:r>
              <a:rPr lang="en-US" dirty="0"/>
              <a:t>When customer requests a room, the hotel employee looks for room availability, then he insert customer’s data and verifies if the provided credit card number has enough credit to pay the room: in this case the booking is confirmed and we wait customer arrival. </a:t>
            </a:r>
            <a:endParaRPr lang="en-US" dirty="0"/>
          </a:p>
          <a:p>
            <a:r>
              <a:rPr lang="en-US" dirty="0"/>
              <a:t>The Hotel information system allows customer to modify or cancel his/her reservation. If customer arrives he uses the room and then he pays, in case of no-show a penalty is accounted on his credit card and the booking is canceled.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218</Words>
  <Application>Microsoft Macintosh PowerPoint</Application>
  <PresentationFormat>Widescreen</PresentationFormat>
  <Paragraphs>20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Visio</vt:lpstr>
      <vt:lpstr>Activity Diagrams</vt:lpstr>
      <vt:lpstr>Fig. 28.1</vt:lpstr>
      <vt:lpstr>Fig. 28.7</vt:lpstr>
      <vt:lpstr>Exercise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Diagrams</dc:title>
  <dc:creator>Xenia Mountrouidou</dc:creator>
  <cp:lastModifiedBy>Xenia Mountrouidou</cp:lastModifiedBy>
  <cp:revision>5</cp:revision>
  <dcterms:created xsi:type="dcterms:W3CDTF">2017-10-29T15:22:40Z</dcterms:created>
  <dcterms:modified xsi:type="dcterms:W3CDTF">2017-10-31T12:19:24Z</dcterms:modified>
</cp:coreProperties>
</file>