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1" r:id="rId4"/>
    <p:sldId id="263" r:id="rId5"/>
    <p:sldId id="265" r:id="rId6"/>
    <p:sldId id="267" r:id="rId7"/>
    <p:sldId id="268" r:id="rId8"/>
    <p:sldId id="269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/>
    <p:restoredTop sz="83740"/>
  </p:normalViewPr>
  <p:slideViewPr>
    <p:cSldViewPr snapToGrid="0" snapToObjects="1">
      <p:cViewPr varScale="1">
        <p:scale>
          <a:sx n="87" d="100"/>
          <a:sy n="87" d="100"/>
        </p:scale>
        <p:origin x="15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2EFC4-067A-DE48-BC4E-ADEA57AE5F72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5D87A-FFF4-2447-B035-A751BAAE1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43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A0B565-C7E6-6543-9E7B-2747FD56A7F3}" type="slidenum">
              <a:rPr lang="en-US" altLang="x-none"/>
              <a:pPr/>
              <a:t>1</a:t>
            </a:fld>
            <a:endParaRPr lang="en-US" altLang="x-none"/>
          </a:p>
        </p:txBody>
      </p:sp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9595122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43536B-BA3C-C248-8999-C46AE05D109A}" type="slidenum">
              <a:rPr lang="en-US" altLang="x-none"/>
              <a:pPr/>
              <a:t>10</a:t>
            </a:fld>
            <a:endParaRPr lang="en-US" altLang="x-none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x-none" dirty="0" smtClean="0"/>
              <a:t>A state allows nesting to contain </a:t>
            </a:r>
            <a:r>
              <a:rPr lang="en-GB" altLang="x-none" dirty="0" err="1" smtClean="0"/>
              <a:t>substates</a:t>
            </a:r>
            <a:r>
              <a:rPr lang="en-GB" altLang="x-none" dirty="0" smtClean="0"/>
              <a:t>. A </a:t>
            </a:r>
            <a:r>
              <a:rPr lang="en-GB" altLang="x-none" dirty="0" err="1" smtClean="0"/>
              <a:t>substate</a:t>
            </a:r>
            <a:r>
              <a:rPr lang="en-GB" altLang="x-none" dirty="0" smtClean="0"/>
              <a:t> inherits the transitions of its </a:t>
            </a:r>
            <a:r>
              <a:rPr lang="en-GB" altLang="x-none" dirty="0" err="1" smtClean="0"/>
              <a:t>superstate</a:t>
            </a:r>
            <a:r>
              <a:rPr lang="en-GB" altLang="x-none" dirty="0" smtClean="0"/>
              <a:t> (the enclosing state).</a:t>
            </a:r>
          </a:p>
          <a:p>
            <a:pPr lvl="1"/>
            <a:r>
              <a:rPr lang="en-GB" altLang="x-none" dirty="0" smtClean="0"/>
              <a:t>Within the </a:t>
            </a:r>
            <a:r>
              <a:rPr lang="en-GB" altLang="x-none" i="1" dirty="0" smtClean="0"/>
              <a:t>Active</a:t>
            </a:r>
            <a:r>
              <a:rPr lang="en-GB" altLang="x-none" dirty="0" smtClean="0"/>
              <a:t> state, and no matter what </a:t>
            </a:r>
            <a:r>
              <a:rPr lang="en-GB" altLang="x-none" dirty="0" err="1" smtClean="0"/>
              <a:t>substate</a:t>
            </a:r>
            <a:r>
              <a:rPr lang="en-GB" altLang="x-none" dirty="0" smtClean="0"/>
              <a:t> the object is in, if the </a:t>
            </a:r>
            <a:r>
              <a:rPr lang="en-GB" altLang="x-none" i="1" dirty="0" smtClean="0"/>
              <a:t>on hook</a:t>
            </a:r>
            <a:r>
              <a:rPr lang="en-GB" altLang="x-none" dirty="0" smtClean="0"/>
              <a:t> event occurs, a transition to the </a:t>
            </a:r>
            <a:r>
              <a:rPr lang="en-GB" altLang="x-none" i="1" dirty="0" smtClean="0"/>
              <a:t>idle</a:t>
            </a:r>
            <a:r>
              <a:rPr lang="en-GB" altLang="x-none" dirty="0" smtClean="0"/>
              <a:t> state occurs.</a:t>
            </a:r>
            <a:endParaRPr lang="en-US" altLang="x-none" dirty="0" smtClean="0"/>
          </a:p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543722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9E7E4C-A6D0-224B-A71D-1F53154F3B80}" type="slidenum">
              <a:rPr lang="en-US" altLang="x-none"/>
              <a:pPr/>
              <a:t>2</a:t>
            </a:fld>
            <a:endParaRPr lang="en-US" altLang="x-none"/>
          </a:p>
        </p:txBody>
      </p:sp>
      <p:sp>
        <p:nvSpPr>
          <p:cNvPr id="64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 smtClean="0"/>
              <a:t> </a:t>
            </a:r>
            <a:r>
              <a:rPr lang="en-GB" altLang="x-none" dirty="0" smtClean="0"/>
              <a:t>An e</a:t>
            </a:r>
            <a:r>
              <a:rPr lang="en-US" altLang="x-none" dirty="0" smtClean="0"/>
              <a:t>vent is a trigger, or occurrence.</a:t>
            </a:r>
          </a:p>
          <a:p>
            <a:pPr lvl="1"/>
            <a:r>
              <a:rPr lang="en-US" altLang="x-none" dirty="0" smtClean="0"/>
              <a:t>	e.g. a telephone receiver is taken off the hook.</a:t>
            </a:r>
          </a:p>
          <a:p>
            <a:r>
              <a:rPr lang="en-GB" altLang="x-none" dirty="0" smtClean="0"/>
              <a:t>A s</a:t>
            </a:r>
            <a:r>
              <a:rPr lang="en-US" altLang="x-none" dirty="0" err="1" smtClean="0"/>
              <a:t>tate</a:t>
            </a:r>
            <a:r>
              <a:rPr lang="en-GB" altLang="x-none" dirty="0" smtClean="0"/>
              <a:t> is</a:t>
            </a:r>
            <a:r>
              <a:rPr lang="en-US" altLang="x-none" dirty="0" smtClean="0"/>
              <a:t> the condition of an entity </a:t>
            </a:r>
            <a:r>
              <a:rPr lang="en-GB" altLang="x-none" dirty="0" smtClean="0"/>
              <a:t>(object) at a moment in</a:t>
            </a:r>
            <a:r>
              <a:rPr lang="en-US" altLang="x-none" dirty="0" smtClean="0"/>
              <a:t> time - the time between events.</a:t>
            </a:r>
          </a:p>
          <a:p>
            <a:pPr lvl="1"/>
            <a:r>
              <a:rPr lang="en-US" altLang="x-none" dirty="0" smtClean="0"/>
              <a:t>e.g. a telephone is in the state of being idle after the receiver</a:t>
            </a:r>
            <a:r>
              <a:rPr lang="en-GB" altLang="x-none" dirty="0" smtClean="0"/>
              <a:t> </a:t>
            </a:r>
            <a:r>
              <a:rPr lang="en-US" altLang="x-none" dirty="0" smtClean="0"/>
              <a:t>is placed on the hook and until it is taken off the hook.</a:t>
            </a:r>
          </a:p>
          <a:p>
            <a:r>
              <a:rPr lang="en-GB" altLang="x-none" dirty="0" smtClean="0"/>
              <a:t>A t</a:t>
            </a:r>
            <a:r>
              <a:rPr lang="en-US" altLang="x-none" dirty="0" err="1" smtClean="0"/>
              <a:t>ransition</a:t>
            </a:r>
            <a:r>
              <a:rPr lang="en-GB" altLang="x-none" dirty="0" smtClean="0"/>
              <a:t> is</a:t>
            </a:r>
            <a:r>
              <a:rPr lang="en-US" altLang="x-none" dirty="0" smtClean="0"/>
              <a:t> a relationship between two states; It indicates that when an event occurs, the object moves from the prior state to the subsequent state.</a:t>
            </a:r>
          </a:p>
          <a:p>
            <a:pPr lvl="1"/>
            <a:r>
              <a:rPr lang="en-US" altLang="x-none" dirty="0" smtClean="0"/>
              <a:t>e.g. when an event off the hook occurs, transition the</a:t>
            </a:r>
            <a:r>
              <a:rPr lang="en-GB" altLang="x-none" dirty="0" smtClean="0"/>
              <a:t> </a:t>
            </a:r>
            <a:r>
              <a:rPr lang="en-US" altLang="x-none" dirty="0" smtClean="0"/>
              <a:t>telephone from the idle state to active state.</a:t>
            </a:r>
          </a:p>
          <a:p>
            <a:pPr lvl="1"/>
            <a:endParaRPr lang="en-US" altLang="x-none" dirty="0" smtClean="0"/>
          </a:p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1996590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ED7F46-775C-344D-95A2-CAB3D69C74E8}" type="slidenum">
              <a:rPr lang="en-US" altLang="x-none"/>
              <a:pPr/>
              <a:t>3</a:t>
            </a:fld>
            <a:endParaRPr lang="en-US" altLang="x-none"/>
          </a:p>
        </p:txBody>
      </p:sp>
      <p:sp>
        <p:nvSpPr>
          <p:cNvPr id="64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sz="1200" dirty="0" smtClean="0"/>
              <a:t>A state</a:t>
            </a:r>
            <a:r>
              <a:rPr lang="en-GB" altLang="x-none" sz="1200" dirty="0" smtClean="0"/>
              <a:t>c</a:t>
            </a:r>
            <a:r>
              <a:rPr lang="en-GB" altLang="x-none" sz="1200" baseline="0" dirty="0" smtClean="0"/>
              <a:t> </a:t>
            </a:r>
            <a:r>
              <a:rPr lang="en-US" altLang="x-none" sz="1200" dirty="0" smtClean="0"/>
              <a:t>diagram shows the life-cycle of an </a:t>
            </a:r>
            <a:r>
              <a:rPr lang="en-US" altLang="x-none" sz="1200" u="sng" dirty="0" smtClean="0"/>
              <a:t>object</a:t>
            </a:r>
            <a:r>
              <a:rPr lang="en-US" altLang="x-none" sz="1200" dirty="0" smtClean="0"/>
              <a:t>;</a:t>
            </a:r>
            <a:r>
              <a:rPr lang="en-GB" altLang="x-none" sz="1200" dirty="0" smtClean="0"/>
              <a:t> </a:t>
            </a:r>
            <a:r>
              <a:rPr lang="en-US" altLang="x-none" sz="1200" dirty="0" smtClean="0"/>
              <a:t>what events it experiences, its transitions and the states it is in between events.</a:t>
            </a:r>
          </a:p>
          <a:p>
            <a:pPr>
              <a:lnSpc>
                <a:spcPct val="90000"/>
              </a:lnSpc>
            </a:pPr>
            <a:r>
              <a:rPr lang="en-US" altLang="x-none" sz="1200" dirty="0" smtClean="0"/>
              <a:t>A state diagram need not illustrate every possible event; if an event arises that is not represented in the diagram, the event is ignored as far as the state diagram is concerned.</a:t>
            </a:r>
          </a:p>
          <a:p>
            <a:pPr>
              <a:lnSpc>
                <a:spcPct val="90000"/>
              </a:lnSpc>
            </a:pPr>
            <a:r>
              <a:rPr lang="en-US" altLang="x-none" sz="1200" dirty="0" smtClean="0"/>
              <a:t>Thus, we can create a state diagram which describes the life-cycle</a:t>
            </a:r>
            <a:r>
              <a:rPr lang="en-GB" altLang="x-none" sz="1200" dirty="0" smtClean="0"/>
              <a:t> </a:t>
            </a:r>
            <a:r>
              <a:rPr lang="en-US" altLang="x-none" sz="1200" dirty="0" smtClean="0"/>
              <a:t>of an object at any simple or complex level of detail, depending on our needs.</a:t>
            </a:r>
          </a:p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534871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B4047B-BC90-CA4C-B73E-C652BCC89008}" type="slidenum">
              <a:rPr lang="en-US" altLang="x-none"/>
              <a:pPr/>
              <a:t>4</a:t>
            </a:fld>
            <a:endParaRPr lang="en-US" altLang="x-none"/>
          </a:p>
        </p:txBody>
      </p:sp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709408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084A72-7ABA-434B-A40C-08E86F6674D0}" type="slidenum">
              <a:rPr lang="en-US" altLang="x-none"/>
              <a:pPr/>
              <a:t>5</a:t>
            </a:fld>
            <a:endParaRPr lang="en-US" altLang="x-none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x-none" sz="1200" dirty="0" smtClean="0"/>
              <a:t>A </a:t>
            </a:r>
            <a:r>
              <a:rPr lang="en-GB" altLang="x-none" sz="1200" dirty="0" err="1" smtClean="0"/>
              <a:t>statechart</a:t>
            </a:r>
            <a:r>
              <a:rPr lang="en-GB" altLang="x-none" sz="1200" dirty="0" smtClean="0"/>
              <a:t> diagram that illustrates the legal order of external events is particularly helpful for complex use cases.</a:t>
            </a:r>
          </a:p>
          <a:p>
            <a:pPr>
              <a:lnSpc>
                <a:spcPct val="90000"/>
              </a:lnSpc>
            </a:pPr>
            <a:r>
              <a:rPr lang="en-GB" altLang="x-none" sz="2600" dirty="0" smtClean="0"/>
              <a:t>It is necessary to implement designs that ensure that no out-of-sequence events occur.</a:t>
            </a:r>
          </a:p>
          <a:p>
            <a:pPr>
              <a:lnSpc>
                <a:spcPct val="90000"/>
              </a:lnSpc>
            </a:pPr>
            <a:r>
              <a:rPr lang="en-GB" altLang="x-none" sz="2600" dirty="0" smtClean="0"/>
              <a:t>Possible design solutions include:</a:t>
            </a:r>
          </a:p>
          <a:p>
            <a:pPr lvl="1">
              <a:lnSpc>
                <a:spcPct val="90000"/>
              </a:lnSpc>
            </a:pPr>
            <a:r>
              <a:rPr lang="en-GB" altLang="x-none" sz="2200" dirty="0" smtClean="0"/>
              <a:t>Hard-coded conditional tests for out-of-order events.</a:t>
            </a:r>
          </a:p>
          <a:p>
            <a:pPr lvl="1">
              <a:lnSpc>
                <a:spcPct val="90000"/>
              </a:lnSpc>
            </a:pPr>
            <a:r>
              <a:rPr lang="en-GB" altLang="x-none" sz="2200" dirty="0" smtClean="0"/>
              <a:t> Disabling widgets in active windows to disallow illegal events.</a:t>
            </a:r>
          </a:p>
          <a:p>
            <a:pPr lvl="1">
              <a:lnSpc>
                <a:spcPct val="90000"/>
              </a:lnSpc>
            </a:pPr>
            <a:r>
              <a:rPr lang="en-GB" altLang="x-none" sz="2200" dirty="0" smtClean="0"/>
              <a:t> A state machine interpreter that runs a state table representing use case state diagram.</a:t>
            </a:r>
          </a:p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1723906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95C8CF-3C36-8F44-95C2-1278308C254D}" type="slidenum">
              <a:rPr lang="en-US" altLang="x-none"/>
              <a:pPr/>
              <a:t>6</a:t>
            </a:fld>
            <a:endParaRPr lang="en-US" altLang="x-none"/>
          </a:p>
        </p:txBody>
      </p:sp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395062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B11C24-525E-484A-A629-C9DCABC676C2}" type="slidenum">
              <a:rPr lang="en-US" altLang="x-none"/>
              <a:pPr/>
              <a:t>7</a:t>
            </a:fld>
            <a:endParaRPr lang="en-US" altLang="x-none"/>
          </a:p>
        </p:txBody>
      </p:sp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694041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529FE6-4CB7-F74A-A2E5-50DE3C4C6A85}" type="slidenum">
              <a:rPr lang="en-US" altLang="x-none"/>
              <a:pPr/>
              <a:t>8</a:t>
            </a:fld>
            <a:endParaRPr lang="en-US" altLang="x-none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x-none" dirty="0" smtClean="0"/>
              <a:t>SSDs illustrate external events.</a:t>
            </a:r>
            <a:endParaRPr lang="en-US" altLang="x-none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x-none" dirty="0" smtClean="0"/>
              <a:t>Messages in interaction diagrams suggest internal events.</a:t>
            </a:r>
          </a:p>
          <a:p>
            <a:pPr lvl="1">
              <a:lnSpc>
                <a:spcPct val="90000"/>
              </a:lnSpc>
            </a:pPr>
            <a:r>
              <a:rPr lang="en-GB" altLang="x-none" dirty="0" smtClean="0"/>
              <a:t>Driven by a real-time or simulated-time clock.</a:t>
            </a:r>
          </a:p>
          <a:p>
            <a:pPr lvl="1">
              <a:lnSpc>
                <a:spcPct val="90000"/>
              </a:lnSpc>
            </a:pPr>
            <a:r>
              <a:rPr lang="en-GB" altLang="x-none" dirty="0" smtClean="0"/>
              <a:t>Suppose that after an </a:t>
            </a:r>
            <a:r>
              <a:rPr lang="en-GB" altLang="x-none" i="1" dirty="0" err="1" smtClean="0"/>
              <a:t>endSale</a:t>
            </a:r>
            <a:r>
              <a:rPr lang="en-GB" altLang="x-none" dirty="0" smtClean="0"/>
              <a:t>, a </a:t>
            </a:r>
            <a:r>
              <a:rPr lang="en-GB" altLang="x-none" i="1" dirty="0" err="1" smtClean="0"/>
              <a:t>makePayment</a:t>
            </a:r>
            <a:r>
              <a:rPr lang="en-GB" altLang="x-none" dirty="0" smtClean="0"/>
              <a:t> operation must occur within 5 minutes.</a:t>
            </a:r>
            <a:endParaRPr lang="en-US" altLang="x-none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x-none" dirty="0" smtClean="0"/>
          </a:p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1305604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803F0F-A5CB-C042-9815-41C1C314C5E3}" type="slidenum">
              <a:rPr lang="en-US" altLang="x-none"/>
              <a:pPr/>
              <a:t>9</a:t>
            </a:fld>
            <a:endParaRPr lang="en-US" altLang="x-none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384657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878E-FF62-1E41-A386-19A953B02F4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D36D-2624-744F-A530-B7454CD7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7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878E-FF62-1E41-A386-19A953B02F4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D36D-2624-744F-A530-B7454CD7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69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878E-FF62-1E41-A386-19A953B02F4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D36D-2624-744F-A530-B7454CD7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3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878E-FF62-1E41-A386-19A953B02F4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D36D-2624-744F-A530-B7454CD7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878E-FF62-1E41-A386-19A953B02F4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D36D-2624-744F-A530-B7454CD7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16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878E-FF62-1E41-A386-19A953B02F4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D36D-2624-744F-A530-B7454CD7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8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878E-FF62-1E41-A386-19A953B02F4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D36D-2624-744F-A530-B7454CD7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98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878E-FF62-1E41-A386-19A953B02F4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D36D-2624-744F-A530-B7454CD7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67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878E-FF62-1E41-A386-19A953B02F4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D36D-2624-744F-A530-B7454CD7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878E-FF62-1E41-A386-19A953B02F4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D36D-2624-744F-A530-B7454CD7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00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878E-FF62-1E41-A386-19A953B02F4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D36D-2624-744F-A530-B7454CD7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2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9878E-FF62-1E41-A386-19A953B02F4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D36D-2624-744F-A530-B7454CD7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0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x-none" dirty="0"/>
              <a:t>Modeling Behavior in</a:t>
            </a:r>
            <a:br>
              <a:rPr lang="en-US" altLang="x-none" dirty="0"/>
            </a:br>
            <a:r>
              <a:rPr lang="en-US" altLang="x-none" dirty="0"/>
              <a:t>State</a:t>
            </a:r>
            <a:r>
              <a:rPr lang="en-GB" altLang="x-none" dirty="0"/>
              <a:t>chart</a:t>
            </a:r>
            <a:r>
              <a:rPr lang="en-US" altLang="x-none" dirty="0"/>
              <a:t> Diagrams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</a:t>
            </a:r>
            <a:r>
              <a:rPr lang="en-US" smtClean="0"/>
              <a:t>. 29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759AE814-FB03-264A-BD2A-1CD6F0866447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88464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BBAF-9910-ED47-8553-D1148AFBFF7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Additional Statechart Diagram Notation</a:t>
            </a:r>
            <a:endParaRPr lang="en-US" altLang="x-none"/>
          </a:p>
        </p:txBody>
      </p:sp>
      <p:sp>
        <p:nvSpPr>
          <p:cNvPr id="351235" name="AutoShape 3"/>
          <p:cNvSpPr>
            <a:spLocks noChangeArrowheads="1"/>
          </p:cNvSpPr>
          <p:nvPr/>
        </p:nvSpPr>
        <p:spPr bwMode="auto">
          <a:xfrm>
            <a:off x="5983288" y="3054350"/>
            <a:ext cx="21336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36" name="AutoShape 4"/>
          <p:cNvSpPr>
            <a:spLocks noChangeArrowheads="1"/>
          </p:cNvSpPr>
          <p:nvPr/>
        </p:nvSpPr>
        <p:spPr bwMode="auto">
          <a:xfrm>
            <a:off x="8610600" y="3054350"/>
            <a:ext cx="16764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37" name="AutoShape 5"/>
          <p:cNvSpPr>
            <a:spLocks noChangeArrowheads="1"/>
          </p:cNvSpPr>
          <p:nvPr/>
        </p:nvSpPr>
        <p:spPr bwMode="auto">
          <a:xfrm>
            <a:off x="6324600" y="4806950"/>
            <a:ext cx="13716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38" name="AutoShape 6"/>
          <p:cNvSpPr>
            <a:spLocks noChangeArrowheads="1"/>
          </p:cNvSpPr>
          <p:nvPr/>
        </p:nvSpPr>
        <p:spPr bwMode="auto">
          <a:xfrm>
            <a:off x="8610600" y="4806950"/>
            <a:ext cx="16764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39" name="AutoShape 7"/>
          <p:cNvSpPr>
            <a:spLocks noChangeArrowheads="1"/>
          </p:cNvSpPr>
          <p:nvPr/>
        </p:nvSpPr>
        <p:spPr bwMode="auto">
          <a:xfrm>
            <a:off x="1600200" y="3076575"/>
            <a:ext cx="16764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40" name="Text Box 8"/>
          <p:cNvSpPr txBox="1">
            <a:spLocks noChangeArrowheads="1"/>
          </p:cNvSpPr>
          <p:nvPr/>
        </p:nvSpPr>
        <p:spPr bwMode="auto">
          <a:xfrm>
            <a:off x="2162175" y="3189288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Idle</a:t>
            </a:r>
          </a:p>
        </p:txBody>
      </p:sp>
      <p:sp>
        <p:nvSpPr>
          <p:cNvPr id="351241" name="Text Box 9"/>
          <p:cNvSpPr txBox="1">
            <a:spLocks noChangeArrowheads="1"/>
          </p:cNvSpPr>
          <p:nvPr/>
        </p:nvSpPr>
        <p:spPr bwMode="auto">
          <a:xfrm>
            <a:off x="6059489" y="3167063"/>
            <a:ext cx="16605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PlayingDialTone</a:t>
            </a:r>
          </a:p>
        </p:txBody>
      </p:sp>
      <p:sp>
        <p:nvSpPr>
          <p:cNvPr id="351242" name="Text Box 10"/>
          <p:cNvSpPr txBox="1">
            <a:spLocks noChangeArrowheads="1"/>
          </p:cNvSpPr>
          <p:nvPr/>
        </p:nvSpPr>
        <p:spPr bwMode="auto">
          <a:xfrm>
            <a:off x="6461126" y="4884738"/>
            <a:ext cx="82747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Dialing</a:t>
            </a:r>
          </a:p>
        </p:txBody>
      </p:sp>
      <p:sp>
        <p:nvSpPr>
          <p:cNvPr id="351243" name="Text Box 11"/>
          <p:cNvSpPr txBox="1">
            <a:spLocks noChangeArrowheads="1"/>
          </p:cNvSpPr>
          <p:nvPr/>
        </p:nvSpPr>
        <p:spPr bwMode="auto">
          <a:xfrm>
            <a:off x="8763001" y="4919663"/>
            <a:ext cx="12474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Connecting</a:t>
            </a:r>
          </a:p>
        </p:txBody>
      </p:sp>
      <p:sp>
        <p:nvSpPr>
          <p:cNvPr id="351244" name="Text Box 12"/>
          <p:cNvSpPr txBox="1">
            <a:spLocks noChangeArrowheads="1"/>
          </p:cNvSpPr>
          <p:nvPr/>
        </p:nvSpPr>
        <p:spPr bwMode="auto">
          <a:xfrm>
            <a:off x="8991600" y="3208338"/>
            <a:ext cx="8302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Talking</a:t>
            </a:r>
          </a:p>
        </p:txBody>
      </p:sp>
      <p:sp>
        <p:nvSpPr>
          <p:cNvPr id="351245" name="Line 13"/>
          <p:cNvSpPr>
            <a:spLocks noChangeShapeType="1"/>
          </p:cNvSpPr>
          <p:nvPr/>
        </p:nvSpPr>
        <p:spPr bwMode="auto">
          <a:xfrm>
            <a:off x="6934200" y="366395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46" name="Line 14"/>
          <p:cNvSpPr>
            <a:spLocks noChangeShapeType="1"/>
          </p:cNvSpPr>
          <p:nvPr/>
        </p:nvSpPr>
        <p:spPr bwMode="auto">
          <a:xfrm>
            <a:off x="7693025" y="511492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47" name="Line 15"/>
          <p:cNvSpPr>
            <a:spLocks noChangeShapeType="1"/>
          </p:cNvSpPr>
          <p:nvPr/>
        </p:nvSpPr>
        <p:spPr bwMode="auto">
          <a:xfrm flipV="1">
            <a:off x="9448800" y="366395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51248" name="AutoShape 16"/>
          <p:cNvCxnSpPr>
            <a:cxnSpLocks noChangeShapeType="1"/>
            <a:stCxn id="351237" idx="2"/>
            <a:endCxn id="351237" idx="1"/>
          </p:cNvCxnSpPr>
          <p:nvPr/>
        </p:nvCxnSpPr>
        <p:spPr bwMode="auto">
          <a:xfrm rot="16200000" flipV="1">
            <a:off x="6515100" y="4921250"/>
            <a:ext cx="304800" cy="685800"/>
          </a:xfrm>
          <a:prstGeom prst="curvedConnector4">
            <a:avLst>
              <a:gd name="adj1" fmla="val -202088"/>
              <a:gd name="adj2" fmla="val 146296"/>
            </a:avLst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51249" name="Line 17"/>
          <p:cNvSpPr>
            <a:spLocks noChangeShapeType="1"/>
          </p:cNvSpPr>
          <p:nvPr/>
        </p:nvSpPr>
        <p:spPr bwMode="auto">
          <a:xfrm>
            <a:off x="6934200" y="236855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50" name="Text Box 18"/>
          <p:cNvSpPr txBox="1">
            <a:spLocks noChangeArrowheads="1"/>
          </p:cNvSpPr>
          <p:nvPr/>
        </p:nvSpPr>
        <p:spPr bwMode="auto">
          <a:xfrm>
            <a:off x="7615239" y="1982788"/>
            <a:ext cx="7629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Active</a:t>
            </a:r>
          </a:p>
        </p:txBody>
      </p:sp>
      <p:sp>
        <p:nvSpPr>
          <p:cNvPr id="351251" name="Text Box 19"/>
          <p:cNvSpPr txBox="1">
            <a:spLocks noChangeArrowheads="1"/>
          </p:cNvSpPr>
          <p:nvPr/>
        </p:nvSpPr>
        <p:spPr bwMode="auto">
          <a:xfrm>
            <a:off x="7070725" y="4005263"/>
            <a:ext cx="60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digit</a:t>
            </a:r>
          </a:p>
        </p:txBody>
      </p:sp>
      <p:sp>
        <p:nvSpPr>
          <p:cNvPr id="351252" name="Text Box 20"/>
          <p:cNvSpPr txBox="1">
            <a:spLocks noChangeArrowheads="1"/>
          </p:cNvSpPr>
          <p:nvPr/>
        </p:nvSpPr>
        <p:spPr bwMode="auto">
          <a:xfrm>
            <a:off x="6858000" y="5799138"/>
            <a:ext cx="60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digit</a:t>
            </a:r>
          </a:p>
        </p:txBody>
      </p:sp>
      <p:sp>
        <p:nvSpPr>
          <p:cNvPr id="351253" name="Text Box 21"/>
          <p:cNvSpPr txBox="1">
            <a:spLocks noChangeArrowheads="1"/>
          </p:cNvSpPr>
          <p:nvPr/>
        </p:nvSpPr>
        <p:spPr bwMode="auto">
          <a:xfrm>
            <a:off x="7696201" y="4473575"/>
            <a:ext cx="10658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complete</a:t>
            </a:r>
          </a:p>
        </p:txBody>
      </p:sp>
      <p:sp>
        <p:nvSpPr>
          <p:cNvPr id="351254" name="Text Box 22"/>
          <p:cNvSpPr txBox="1">
            <a:spLocks noChangeArrowheads="1"/>
          </p:cNvSpPr>
          <p:nvPr/>
        </p:nvSpPr>
        <p:spPr bwMode="auto">
          <a:xfrm>
            <a:off x="8208963" y="3863975"/>
            <a:ext cx="11711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connected</a:t>
            </a:r>
          </a:p>
        </p:txBody>
      </p:sp>
      <p:sp>
        <p:nvSpPr>
          <p:cNvPr id="351255" name="AutoShape 23"/>
          <p:cNvSpPr>
            <a:spLocks noChangeArrowheads="1"/>
          </p:cNvSpPr>
          <p:nvPr/>
        </p:nvSpPr>
        <p:spPr bwMode="auto">
          <a:xfrm>
            <a:off x="5791200" y="1987550"/>
            <a:ext cx="4800600" cy="411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56" name="Oval 24"/>
          <p:cNvSpPr>
            <a:spLocks noChangeArrowheads="1"/>
          </p:cNvSpPr>
          <p:nvPr/>
        </p:nvSpPr>
        <p:spPr bwMode="auto">
          <a:xfrm>
            <a:off x="6858000" y="22923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51257" name="AutoShape 25"/>
          <p:cNvCxnSpPr>
            <a:cxnSpLocks noChangeShapeType="1"/>
            <a:stCxn id="351255" idx="1"/>
            <a:endCxn id="351239" idx="2"/>
          </p:cNvCxnSpPr>
          <p:nvPr/>
        </p:nvCxnSpPr>
        <p:spPr bwMode="auto">
          <a:xfrm rot="10800000">
            <a:off x="2438400" y="3686176"/>
            <a:ext cx="3352800" cy="3587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51258" name="Text Box 26"/>
          <p:cNvSpPr txBox="1">
            <a:spLocks noChangeArrowheads="1"/>
          </p:cNvSpPr>
          <p:nvPr/>
        </p:nvSpPr>
        <p:spPr bwMode="auto">
          <a:xfrm>
            <a:off x="3321051" y="4214813"/>
            <a:ext cx="9509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on hook</a:t>
            </a:r>
          </a:p>
        </p:txBody>
      </p:sp>
      <p:sp>
        <p:nvSpPr>
          <p:cNvPr id="351259" name="Text Box 27"/>
          <p:cNvSpPr txBox="1">
            <a:spLocks noChangeArrowheads="1"/>
          </p:cNvSpPr>
          <p:nvPr/>
        </p:nvSpPr>
        <p:spPr bwMode="auto">
          <a:xfrm>
            <a:off x="1487487" y="2557463"/>
            <a:ext cx="40836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[valid subscriber]</a:t>
            </a:r>
            <a:r>
              <a:rPr lang="en-GB" altLang="x-none"/>
              <a:t> </a:t>
            </a:r>
            <a:r>
              <a:rPr lang="en-US" altLang="x-none"/>
              <a:t>off hook / play dial tone</a:t>
            </a:r>
          </a:p>
        </p:txBody>
      </p:sp>
      <p:cxnSp>
        <p:nvCxnSpPr>
          <p:cNvPr id="351260" name="AutoShape 28"/>
          <p:cNvCxnSpPr>
            <a:cxnSpLocks noChangeShapeType="1"/>
            <a:stCxn id="351240" idx="0"/>
            <a:endCxn id="351255" idx="0"/>
          </p:cNvCxnSpPr>
          <p:nvPr/>
        </p:nvCxnSpPr>
        <p:spPr bwMode="auto">
          <a:xfrm rot="16200000">
            <a:off x="4714081" y="-288131"/>
            <a:ext cx="1201738" cy="5753100"/>
          </a:xfrm>
          <a:prstGeom prst="curvedConnector3">
            <a:avLst>
              <a:gd name="adj1" fmla="val 119023"/>
            </a:avLst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1927891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Draw a </a:t>
            </a:r>
            <a:r>
              <a:rPr lang="en-US" dirty="0" err="1"/>
              <a:t>statechart</a:t>
            </a:r>
            <a:r>
              <a:rPr lang="en-US" dirty="0"/>
              <a:t> of a simple calculator 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interface of the calculator is composed of 10 buttons with digits, and 4 buttons with the basic operations (+, -, *, /)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button “C” resets the display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button “=” displays the result </a:t>
            </a:r>
            <a:endParaRPr lang="en-US" dirty="0" smtClean="0"/>
          </a:p>
          <a:p>
            <a:pPr lvl="1"/>
            <a:r>
              <a:rPr lang="en-US" smtClean="0"/>
              <a:t>Buttons </a:t>
            </a:r>
            <a:r>
              <a:rPr lang="en-US" dirty="0"/>
              <a:t>“On” and “OFF</a:t>
            </a:r>
            <a:r>
              <a:rPr lang="en-US"/>
              <a:t>”: </a:t>
            </a:r>
            <a:r>
              <a:rPr lang="en-US" smtClean="0"/>
              <a:t>try </a:t>
            </a:r>
            <a:r>
              <a:rPr lang="en-US" dirty="0"/>
              <a:t>to guess.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43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14F-B63C-A74E-917B-A2758A03AB6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Introduction</a:t>
            </a:r>
            <a:endParaRPr lang="en-US" altLang="x-none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A state diagram (also state transition diagram) illustrates the events</a:t>
            </a:r>
            <a:r>
              <a:rPr lang="en-GB" altLang="x-none"/>
              <a:t> </a:t>
            </a:r>
            <a:r>
              <a:rPr lang="en-US" altLang="x-none"/>
              <a:t>and the states of things: use cases, people, transactions, objects, etc.</a:t>
            </a:r>
          </a:p>
        </p:txBody>
      </p:sp>
    </p:spTree>
    <p:extLst>
      <p:ext uri="{BB962C8B-B14F-4D97-AF65-F5344CB8AC3E}">
        <p14:creationId xmlns:p14="http://schemas.microsoft.com/office/powerpoint/2010/main" val="106766362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4901-72C8-1D44-9A15-0B07F7E436A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 dirty="0" smtClean="0"/>
              <a:t>State Machine </a:t>
            </a:r>
            <a:r>
              <a:rPr lang="en-GB" altLang="x-none" dirty="0"/>
              <a:t>Diagrams</a:t>
            </a:r>
            <a:endParaRPr lang="en-US" altLang="x-none" dirty="0"/>
          </a:p>
        </p:txBody>
      </p:sp>
      <p:sp>
        <p:nvSpPr>
          <p:cNvPr id="337923" name="AutoShape 3"/>
          <p:cNvSpPr>
            <a:spLocks noChangeArrowheads="1"/>
          </p:cNvSpPr>
          <p:nvPr/>
        </p:nvSpPr>
        <p:spPr bwMode="auto">
          <a:xfrm>
            <a:off x="1900238" y="3348039"/>
            <a:ext cx="2057400" cy="8413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24" name="AutoShape 4"/>
          <p:cNvSpPr>
            <a:spLocks noChangeArrowheads="1"/>
          </p:cNvSpPr>
          <p:nvPr/>
        </p:nvSpPr>
        <p:spPr bwMode="auto">
          <a:xfrm>
            <a:off x="6172200" y="3349626"/>
            <a:ext cx="2057400" cy="8413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25" name="Line 5"/>
          <p:cNvSpPr>
            <a:spLocks noChangeShapeType="1"/>
          </p:cNvSpPr>
          <p:nvPr/>
        </p:nvSpPr>
        <p:spPr bwMode="auto">
          <a:xfrm>
            <a:off x="3957639" y="3805238"/>
            <a:ext cx="2211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26" name="Line 6"/>
          <p:cNvSpPr>
            <a:spLocks noChangeShapeType="1"/>
          </p:cNvSpPr>
          <p:nvPr/>
        </p:nvSpPr>
        <p:spPr bwMode="auto">
          <a:xfrm flipV="1">
            <a:off x="2895600" y="418782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27" name="Line 7"/>
          <p:cNvSpPr>
            <a:spLocks noChangeShapeType="1"/>
          </p:cNvSpPr>
          <p:nvPr/>
        </p:nvSpPr>
        <p:spPr bwMode="auto">
          <a:xfrm>
            <a:off x="2895600" y="4873625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28" name="Line 8"/>
          <p:cNvSpPr>
            <a:spLocks noChangeShapeType="1"/>
          </p:cNvSpPr>
          <p:nvPr/>
        </p:nvSpPr>
        <p:spPr bwMode="auto">
          <a:xfrm flipV="1">
            <a:off x="7239000" y="418782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29" name="Line 9"/>
          <p:cNvSpPr>
            <a:spLocks noChangeShapeType="1"/>
          </p:cNvSpPr>
          <p:nvPr/>
        </p:nvSpPr>
        <p:spPr bwMode="auto">
          <a:xfrm>
            <a:off x="2971800" y="2130425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30" name="AutoShape 10"/>
          <p:cNvSpPr>
            <a:spLocks noChangeArrowheads="1"/>
          </p:cNvSpPr>
          <p:nvPr/>
        </p:nvSpPr>
        <p:spPr bwMode="auto">
          <a:xfrm flipV="1">
            <a:off x="9067800" y="3349625"/>
            <a:ext cx="1447800" cy="533400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31" name="Text Box 11"/>
          <p:cNvSpPr txBox="1">
            <a:spLocks noChangeArrowheads="1"/>
          </p:cNvSpPr>
          <p:nvPr/>
        </p:nvSpPr>
        <p:spPr bwMode="auto">
          <a:xfrm>
            <a:off x="9356726" y="3436938"/>
            <a:ext cx="6996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2000"/>
              <a:t>state</a:t>
            </a:r>
            <a:endParaRPr lang="en-US" altLang="x-none" sz="2000"/>
          </a:p>
        </p:txBody>
      </p:sp>
      <p:sp>
        <p:nvSpPr>
          <p:cNvPr id="337932" name="Line 12"/>
          <p:cNvSpPr>
            <a:spLocks noChangeShapeType="1"/>
          </p:cNvSpPr>
          <p:nvPr/>
        </p:nvSpPr>
        <p:spPr bwMode="auto">
          <a:xfrm>
            <a:off x="8077200" y="36544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33" name="Text Box 13"/>
          <p:cNvSpPr txBox="1">
            <a:spLocks noChangeArrowheads="1"/>
          </p:cNvSpPr>
          <p:nvPr/>
        </p:nvSpPr>
        <p:spPr bwMode="auto">
          <a:xfrm>
            <a:off x="6781801" y="3548063"/>
            <a:ext cx="8043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2000"/>
              <a:t>active</a:t>
            </a:r>
          </a:p>
        </p:txBody>
      </p:sp>
      <p:sp>
        <p:nvSpPr>
          <p:cNvPr id="337934" name="Text Box 14"/>
          <p:cNvSpPr txBox="1">
            <a:spLocks noChangeArrowheads="1"/>
          </p:cNvSpPr>
          <p:nvPr/>
        </p:nvSpPr>
        <p:spPr bwMode="auto">
          <a:xfrm>
            <a:off x="2590801" y="3548064"/>
            <a:ext cx="581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2000"/>
              <a:t>idle</a:t>
            </a:r>
          </a:p>
        </p:txBody>
      </p:sp>
      <p:sp>
        <p:nvSpPr>
          <p:cNvPr id="337935" name="AutoShape 15"/>
          <p:cNvSpPr>
            <a:spLocks noChangeArrowheads="1"/>
          </p:cNvSpPr>
          <p:nvPr/>
        </p:nvSpPr>
        <p:spPr bwMode="auto">
          <a:xfrm flipV="1">
            <a:off x="4038600" y="1368425"/>
            <a:ext cx="5715000" cy="1219200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36" name="Text Box 16"/>
          <p:cNvSpPr txBox="1">
            <a:spLocks noChangeArrowheads="1"/>
          </p:cNvSpPr>
          <p:nvPr/>
        </p:nvSpPr>
        <p:spPr bwMode="auto">
          <a:xfrm>
            <a:off x="4043363" y="1446214"/>
            <a:ext cx="517879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2000"/>
              <a:t>It is common to include an initial pseudo-state</a:t>
            </a:r>
            <a:endParaRPr lang="en-GB" altLang="x-none" sz="2000"/>
          </a:p>
          <a:p>
            <a:r>
              <a:rPr lang="en-US" altLang="x-none" sz="2000"/>
              <a:t>which automatically</a:t>
            </a:r>
            <a:r>
              <a:rPr lang="en-GB" altLang="x-none" sz="2000"/>
              <a:t> </a:t>
            </a:r>
            <a:r>
              <a:rPr lang="en-US" altLang="x-none" sz="2000"/>
              <a:t>transitions to another state</a:t>
            </a:r>
            <a:endParaRPr lang="en-GB" altLang="x-none" sz="2000"/>
          </a:p>
          <a:p>
            <a:r>
              <a:rPr lang="en-US" altLang="x-none" sz="2000"/>
              <a:t>when the instance is created.</a:t>
            </a:r>
          </a:p>
        </p:txBody>
      </p:sp>
      <p:sp>
        <p:nvSpPr>
          <p:cNvPr id="337937" name="Line 17"/>
          <p:cNvSpPr>
            <a:spLocks noChangeShapeType="1"/>
          </p:cNvSpPr>
          <p:nvPr/>
        </p:nvSpPr>
        <p:spPr bwMode="auto">
          <a:xfrm>
            <a:off x="3048000" y="22066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38" name="Oval 18"/>
          <p:cNvSpPr>
            <a:spLocks noChangeArrowheads="1"/>
          </p:cNvSpPr>
          <p:nvPr/>
        </p:nvSpPr>
        <p:spPr bwMode="auto">
          <a:xfrm>
            <a:off x="2895600" y="213042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39" name="Text Box 19"/>
          <p:cNvSpPr txBox="1">
            <a:spLocks noChangeArrowheads="1"/>
          </p:cNvSpPr>
          <p:nvPr/>
        </p:nvSpPr>
        <p:spPr bwMode="auto">
          <a:xfrm>
            <a:off x="4403725" y="3395664"/>
            <a:ext cx="108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2000"/>
              <a:t>off hook</a:t>
            </a:r>
          </a:p>
        </p:txBody>
      </p:sp>
      <p:sp>
        <p:nvSpPr>
          <p:cNvPr id="337940" name="Text Box 20"/>
          <p:cNvSpPr txBox="1">
            <a:spLocks noChangeArrowheads="1"/>
          </p:cNvSpPr>
          <p:nvPr/>
        </p:nvSpPr>
        <p:spPr bwMode="auto">
          <a:xfrm>
            <a:off x="4479926" y="4462463"/>
            <a:ext cx="103265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2000"/>
              <a:t>on hook</a:t>
            </a:r>
          </a:p>
        </p:txBody>
      </p:sp>
      <p:sp>
        <p:nvSpPr>
          <p:cNvPr id="337941" name="AutoShape 21"/>
          <p:cNvSpPr>
            <a:spLocks noChangeArrowheads="1"/>
          </p:cNvSpPr>
          <p:nvPr/>
        </p:nvSpPr>
        <p:spPr bwMode="auto">
          <a:xfrm flipV="1">
            <a:off x="6950075" y="5137150"/>
            <a:ext cx="1447800" cy="533400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42" name="Text Box 22"/>
          <p:cNvSpPr txBox="1">
            <a:spLocks noChangeArrowheads="1"/>
          </p:cNvSpPr>
          <p:nvPr/>
        </p:nvSpPr>
        <p:spPr bwMode="auto">
          <a:xfrm>
            <a:off x="7239000" y="5224463"/>
            <a:ext cx="7721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2000"/>
              <a:t>event</a:t>
            </a:r>
          </a:p>
        </p:txBody>
      </p:sp>
      <p:sp>
        <p:nvSpPr>
          <p:cNvPr id="337943" name="Line 23"/>
          <p:cNvSpPr>
            <a:spLocks noChangeShapeType="1"/>
          </p:cNvSpPr>
          <p:nvPr/>
        </p:nvSpPr>
        <p:spPr bwMode="auto">
          <a:xfrm>
            <a:off x="5638801" y="4721226"/>
            <a:ext cx="1311275" cy="720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44" name="AutoShape 24"/>
          <p:cNvSpPr>
            <a:spLocks noChangeArrowheads="1"/>
          </p:cNvSpPr>
          <p:nvPr/>
        </p:nvSpPr>
        <p:spPr bwMode="auto">
          <a:xfrm flipV="1">
            <a:off x="2835276" y="5518151"/>
            <a:ext cx="1660525" cy="574675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45" name="Text Box 25"/>
          <p:cNvSpPr txBox="1">
            <a:spLocks noChangeArrowheads="1"/>
          </p:cNvSpPr>
          <p:nvPr/>
        </p:nvSpPr>
        <p:spPr bwMode="auto">
          <a:xfrm>
            <a:off x="2971800" y="5605464"/>
            <a:ext cx="1214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2000"/>
              <a:t>transition</a:t>
            </a:r>
          </a:p>
        </p:txBody>
      </p:sp>
      <p:sp>
        <p:nvSpPr>
          <p:cNvPr id="337946" name="Line 26"/>
          <p:cNvSpPr>
            <a:spLocks noChangeShapeType="1"/>
          </p:cNvSpPr>
          <p:nvPr/>
        </p:nvSpPr>
        <p:spPr bwMode="auto">
          <a:xfrm>
            <a:off x="3276601" y="4873626"/>
            <a:ext cx="15875" cy="644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47" name="Text Box 27"/>
          <p:cNvSpPr txBox="1">
            <a:spLocks noChangeArrowheads="1"/>
          </p:cNvSpPr>
          <p:nvPr/>
        </p:nvSpPr>
        <p:spPr bwMode="auto">
          <a:xfrm>
            <a:off x="1828801" y="1292225"/>
            <a:ext cx="12697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2000"/>
              <a:t>Telephone</a:t>
            </a:r>
            <a:endParaRPr lang="en-US" altLang="x-none" sz="2000"/>
          </a:p>
        </p:txBody>
      </p:sp>
    </p:spTree>
    <p:extLst>
      <p:ext uri="{BB962C8B-B14F-4D97-AF65-F5344CB8AC3E}">
        <p14:creationId xmlns:p14="http://schemas.microsoft.com/office/powerpoint/2010/main" val="108942586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7683-51E8-F14B-8894-DDBFB574F17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 dirty="0" smtClean="0"/>
              <a:t>State Machine </a:t>
            </a:r>
            <a:r>
              <a:rPr lang="en-GB" altLang="x-none" dirty="0"/>
              <a:t>Diagrams</a:t>
            </a:r>
            <a:endParaRPr lang="en-US" altLang="x-none" dirty="0"/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sz="2600" dirty="0"/>
              <a:t>A </a:t>
            </a:r>
            <a:r>
              <a:rPr lang="en-US" altLang="x-none" sz="2600" dirty="0" smtClean="0"/>
              <a:t>state </a:t>
            </a:r>
            <a:r>
              <a:rPr lang="en-US" altLang="x-none" sz="2600" dirty="0"/>
              <a:t>diagram may be applied to a variety of UML elements,</a:t>
            </a:r>
            <a:r>
              <a:rPr lang="en-GB" altLang="x-none" sz="2600" dirty="0"/>
              <a:t> </a:t>
            </a:r>
            <a:r>
              <a:rPr lang="en-US" altLang="x-none" sz="2600" dirty="0"/>
              <a:t>including:</a:t>
            </a:r>
          </a:p>
          <a:p>
            <a:pPr lvl="1"/>
            <a:r>
              <a:rPr lang="en-US" altLang="x-none" sz="2200" dirty="0"/>
              <a:t> classes</a:t>
            </a:r>
            <a:r>
              <a:rPr lang="en-GB" altLang="x-none" sz="2200" dirty="0"/>
              <a:t> (conceptual or software)</a:t>
            </a:r>
            <a:endParaRPr lang="en-US" altLang="x-none" sz="2200" dirty="0"/>
          </a:p>
          <a:p>
            <a:pPr lvl="1"/>
            <a:r>
              <a:rPr lang="en-US" altLang="x-none" sz="2200" dirty="0"/>
              <a:t> use cases</a:t>
            </a:r>
          </a:p>
          <a:p>
            <a:r>
              <a:rPr lang="en-US" altLang="x-none" sz="2600" dirty="0"/>
              <a:t>Since </a:t>
            </a:r>
            <a:r>
              <a:rPr lang="en-GB" altLang="x-none" sz="2600" dirty="0"/>
              <a:t>an</a:t>
            </a:r>
            <a:r>
              <a:rPr lang="en-US" altLang="x-none" sz="2600" dirty="0"/>
              <a:t> entire system can be represented by a </a:t>
            </a:r>
            <a:r>
              <a:rPr lang="en-GB" altLang="x-none" sz="2600" dirty="0"/>
              <a:t>class</a:t>
            </a:r>
            <a:r>
              <a:rPr lang="en-US" altLang="x-none" sz="2600" dirty="0"/>
              <a:t>, a</a:t>
            </a:r>
            <a:r>
              <a:rPr lang="en-GB" altLang="x-none" sz="2600" dirty="0"/>
              <a:t> </a:t>
            </a:r>
            <a:r>
              <a:rPr lang="en-US" altLang="x-none" sz="2600" dirty="0"/>
              <a:t>state</a:t>
            </a:r>
            <a:r>
              <a:rPr lang="en-GB" altLang="x-none" sz="2600" dirty="0"/>
              <a:t>chart</a:t>
            </a:r>
            <a:r>
              <a:rPr lang="en-US" altLang="x-none" sz="2600" dirty="0"/>
              <a:t> diagram may be used to represent it.</a:t>
            </a:r>
            <a:endParaRPr lang="en-GB" altLang="x-none" sz="2600" dirty="0"/>
          </a:p>
          <a:p>
            <a:r>
              <a:rPr lang="en-GB" altLang="x-none" sz="2600" dirty="0"/>
              <a:t>Any UP element (Domain Model, Design model, etc.) may have deploy </a:t>
            </a:r>
            <a:r>
              <a:rPr lang="en-GB" altLang="x-none" sz="2600" dirty="0" smtClean="0"/>
              <a:t>state diagrams </a:t>
            </a:r>
            <a:r>
              <a:rPr lang="en-GB" altLang="x-none" sz="2600" dirty="0"/>
              <a:t>to model its </a:t>
            </a:r>
            <a:r>
              <a:rPr lang="en-GB" altLang="x-none" sz="2600" u="sng" dirty="0"/>
              <a:t>dynamic </a:t>
            </a:r>
            <a:r>
              <a:rPr lang="en-GB" altLang="x-none" sz="2600" u="sng" dirty="0" err="1"/>
              <a:t>behavior</a:t>
            </a:r>
            <a:r>
              <a:rPr lang="en-GB" altLang="x-none" sz="2600" dirty="0"/>
              <a:t> in response to events.</a:t>
            </a:r>
            <a:endParaRPr lang="en-US" altLang="x-none" sz="2600" dirty="0"/>
          </a:p>
        </p:txBody>
      </p:sp>
    </p:spTree>
    <p:extLst>
      <p:ext uri="{BB962C8B-B14F-4D97-AF65-F5344CB8AC3E}">
        <p14:creationId xmlns:p14="http://schemas.microsoft.com/office/powerpoint/2010/main" val="186501938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83FA-14AD-8A4C-A8D4-3F91109632F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 dirty="0"/>
              <a:t>Use Case </a:t>
            </a:r>
            <a:r>
              <a:rPr lang="en-GB" altLang="x-none" dirty="0" smtClean="0"/>
              <a:t>State Machine </a:t>
            </a:r>
            <a:r>
              <a:rPr lang="en-GB" altLang="x-none" dirty="0"/>
              <a:t>Diagrams</a:t>
            </a:r>
            <a:endParaRPr lang="en-US" altLang="x-none" dirty="0"/>
          </a:p>
        </p:txBody>
      </p:sp>
      <p:sp>
        <p:nvSpPr>
          <p:cNvPr id="342020" name="Text Box 4"/>
          <p:cNvSpPr txBox="1">
            <a:spLocks noChangeArrowheads="1"/>
          </p:cNvSpPr>
          <p:nvPr/>
        </p:nvSpPr>
        <p:spPr bwMode="auto">
          <a:xfrm>
            <a:off x="6167438" y="5022850"/>
            <a:ext cx="2031838" cy="25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x-none"/>
              <a:t>WaitingForPayment</a:t>
            </a:r>
          </a:p>
        </p:txBody>
      </p:sp>
      <p:sp>
        <p:nvSpPr>
          <p:cNvPr id="342021" name="Text Box 5"/>
          <p:cNvSpPr txBox="1">
            <a:spLocks noChangeArrowheads="1"/>
          </p:cNvSpPr>
          <p:nvPr/>
        </p:nvSpPr>
        <p:spPr bwMode="auto">
          <a:xfrm>
            <a:off x="4344988" y="2882900"/>
            <a:ext cx="1505284" cy="25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altLang="x-none"/>
              <a:t>makeNewSale</a:t>
            </a:r>
            <a:endParaRPr lang="en-US" altLang="x-none"/>
          </a:p>
        </p:txBody>
      </p:sp>
      <p:sp>
        <p:nvSpPr>
          <p:cNvPr id="342022" name="Text Box 6"/>
          <p:cNvSpPr txBox="1">
            <a:spLocks noChangeArrowheads="1"/>
          </p:cNvSpPr>
          <p:nvPr/>
        </p:nvSpPr>
        <p:spPr bwMode="auto">
          <a:xfrm>
            <a:off x="8231188" y="2538413"/>
            <a:ext cx="1358962" cy="25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altLang="x-none"/>
              <a:t>addLine</a:t>
            </a:r>
            <a:r>
              <a:rPr lang="en-US" altLang="x-none"/>
              <a:t>Item</a:t>
            </a:r>
          </a:p>
        </p:txBody>
      </p:sp>
      <p:sp>
        <p:nvSpPr>
          <p:cNvPr id="342023" name="Text Box 7"/>
          <p:cNvSpPr txBox="1">
            <a:spLocks noChangeArrowheads="1"/>
          </p:cNvSpPr>
          <p:nvPr/>
        </p:nvSpPr>
        <p:spPr bwMode="auto">
          <a:xfrm>
            <a:off x="4259263" y="4791075"/>
            <a:ext cx="1512722" cy="25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x-none"/>
              <a:t>makePayment</a:t>
            </a:r>
          </a:p>
        </p:txBody>
      </p:sp>
      <p:sp>
        <p:nvSpPr>
          <p:cNvPr id="342024" name="Text Box 8"/>
          <p:cNvSpPr txBox="1">
            <a:spLocks noChangeArrowheads="1"/>
          </p:cNvSpPr>
          <p:nvPr/>
        </p:nvSpPr>
        <p:spPr bwMode="auto">
          <a:xfrm>
            <a:off x="2405064" y="3141663"/>
            <a:ext cx="1595693" cy="25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x-none"/>
              <a:t>WaitingForSale</a:t>
            </a:r>
          </a:p>
        </p:txBody>
      </p:sp>
      <p:sp>
        <p:nvSpPr>
          <p:cNvPr id="342026" name="Text Box 10"/>
          <p:cNvSpPr txBox="1">
            <a:spLocks noChangeArrowheads="1"/>
          </p:cNvSpPr>
          <p:nvPr/>
        </p:nvSpPr>
        <p:spPr bwMode="auto">
          <a:xfrm>
            <a:off x="6580188" y="3100388"/>
            <a:ext cx="1492460" cy="25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x-none"/>
              <a:t>EnteringItems</a:t>
            </a:r>
          </a:p>
        </p:txBody>
      </p:sp>
      <p:sp>
        <p:nvSpPr>
          <p:cNvPr id="342028" name="Text Box 12"/>
          <p:cNvSpPr txBox="1">
            <a:spLocks noChangeArrowheads="1"/>
          </p:cNvSpPr>
          <p:nvPr/>
        </p:nvSpPr>
        <p:spPr bwMode="auto">
          <a:xfrm>
            <a:off x="7493000" y="4076701"/>
            <a:ext cx="10223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x-none"/>
              <a:t>endSale</a:t>
            </a:r>
          </a:p>
        </p:txBody>
      </p:sp>
      <p:sp>
        <p:nvSpPr>
          <p:cNvPr id="342030" name="Freeform 14"/>
          <p:cNvSpPr>
            <a:spLocks/>
          </p:cNvSpPr>
          <p:nvPr/>
        </p:nvSpPr>
        <p:spPr bwMode="auto">
          <a:xfrm>
            <a:off x="8328026" y="3031609"/>
            <a:ext cx="184731" cy="369332"/>
          </a:xfrm>
          <a:custGeom>
            <a:avLst/>
            <a:gdLst>
              <a:gd name="T0" fmla="*/ 0 w 336"/>
              <a:gd name="T1" fmla="*/ 256 h 360"/>
              <a:gd name="T2" fmla="*/ 144 w 336"/>
              <a:gd name="T3" fmla="*/ 352 h 360"/>
              <a:gd name="T4" fmla="*/ 336 w 336"/>
              <a:gd name="T5" fmla="*/ 208 h 360"/>
              <a:gd name="T6" fmla="*/ 144 w 336"/>
              <a:gd name="T7" fmla="*/ 16 h 360"/>
              <a:gd name="T8" fmla="*/ 0 w 336"/>
              <a:gd name="T9" fmla="*/ 112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6" h="360">
                <a:moveTo>
                  <a:pt x="0" y="256"/>
                </a:moveTo>
                <a:cubicBezTo>
                  <a:pt x="44" y="308"/>
                  <a:pt x="88" y="360"/>
                  <a:pt x="144" y="352"/>
                </a:cubicBezTo>
                <a:cubicBezTo>
                  <a:pt x="200" y="344"/>
                  <a:pt x="336" y="264"/>
                  <a:pt x="336" y="208"/>
                </a:cubicBezTo>
                <a:cubicBezTo>
                  <a:pt x="336" y="152"/>
                  <a:pt x="200" y="32"/>
                  <a:pt x="144" y="16"/>
                </a:cubicBezTo>
                <a:cubicBezTo>
                  <a:pt x="88" y="0"/>
                  <a:pt x="44" y="56"/>
                  <a:pt x="0" y="112"/>
                </a:cubicBez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2031" name="Freeform 15"/>
          <p:cNvSpPr>
            <a:spLocks/>
          </p:cNvSpPr>
          <p:nvPr/>
        </p:nvSpPr>
        <p:spPr bwMode="auto">
          <a:xfrm>
            <a:off x="3309939" y="4207947"/>
            <a:ext cx="184731" cy="369332"/>
          </a:xfrm>
          <a:custGeom>
            <a:avLst/>
            <a:gdLst>
              <a:gd name="T0" fmla="*/ 1440 w 1440"/>
              <a:gd name="T1" fmla="*/ 672 h 672"/>
              <a:gd name="T2" fmla="*/ 0 w 1440"/>
              <a:gd name="T3" fmla="*/ 672 h 672"/>
              <a:gd name="T4" fmla="*/ 0 w 1440"/>
              <a:gd name="T5" fmla="*/ 0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0" h="672">
                <a:moveTo>
                  <a:pt x="1440" y="672"/>
                </a:moveTo>
                <a:lnTo>
                  <a:pt x="0" y="672"/>
                </a:lnTo>
                <a:lnTo>
                  <a:pt x="0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42032" name="Group 16"/>
          <p:cNvGrpSpPr>
            <a:grpSpLocks/>
          </p:cNvGrpSpPr>
          <p:nvPr/>
        </p:nvGrpSpPr>
        <p:grpSpPr bwMode="auto">
          <a:xfrm>
            <a:off x="3309939" y="1643063"/>
            <a:ext cx="96837" cy="1225550"/>
            <a:chOff x="1776" y="1437"/>
            <a:chExt cx="48" cy="579"/>
          </a:xfrm>
        </p:grpSpPr>
        <p:sp>
          <p:nvSpPr>
            <p:cNvPr id="342033" name="Line 17"/>
            <p:cNvSpPr>
              <a:spLocks noChangeShapeType="1"/>
            </p:cNvSpPr>
            <p:nvPr/>
          </p:nvSpPr>
          <p:spPr bwMode="auto">
            <a:xfrm>
              <a:off x="1800" y="1536"/>
              <a:ext cx="0" cy="48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034" name="Oval 18"/>
            <p:cNvSpPr>
              <a:spLocks noChangeArrowheads="1"/>
            </p:cNvSpPr>
            <p:nvPr/>
          </p:nvSpPr>
          <p:spPr bwMode="auto">
            <a:xfrm>
              <a:off x="1776" y="1437"/>
              <a:ext cx="48" cy="245"/>
            </a:xfrm>
            <a:prstGeom prst="ellipse">
              <a:avLst/>
            </a:prstGeom>
            <a:solidFill>
              <a:schemeClr val="tx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42035" name="AutoShape 19"/>
          <p:cNvSpPr>
            <a:spLocks noChangeArrowheads="1"/>
          </p:cNvSpPr>
          <p:nvPr/>
        </p:nvSpPr>
        <p:spPr bwMode="auto">
          <a:xfrm flipV="1">
            <a:off x="4268788" y="3482975"/>
            <a:ext cx="1524000" cy="1066800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036" name="Text Box 20"/>
          <p:cNvSpPr txBox="1">
            <a:spLocks noChangeArrowheads="1"/>
          </p:cNvSpPr>
          <p:nvPr/>
        </p:nvSpPr>
        <p:spPr bwMode="auto">
          <a:xfrm>
            <a:off x="4344988" y="3500438"/>
            <a:ext cx="109305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(external)</a:t>
            </a:r>
          </a:p>
          <a:p>
            <a:r>
              <a:rPr lang="en-US" altLang="x-none"/>
              <a:t>system</a:t>
            </a:r>
          </a:p>
          <a:p>
            <a:r>
              <a:rPr lang="en-US" altLang="x-none"/>
              <a:t>event</a:t>
            </a:r>
          </a:p>
        </p:txBody>
      </p:sp>
      <p:sp>
        <p:nvSpPr>
          <p:cNvPr id="342037" name="Line 21"/>
          <p:cNvSpPr>
            <a:spLocks noChangeShapeType="1"/>
          </p:cNvSpPr>
          <p:nvPr/>
        </p:nvSpPr>
        <p:spPr bwMode="auto">
          <a:xfrm flipH="1">
            <a:off x="4421188" y="45958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038" name="Line 22"/>
          <p:cNvSpPr>
            <a:spLocks noChangeShapeType="1"/>
          </p:cNvSpPr>
          <p:nvPr/>
        </p:nvSpPr>
        <p:spPr bwMode="auto">
          <a:xfrm>
            <a:off x="5894388" y="4291013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039" name="Line 23"/>
          <p:cNvSpPr>
            <a:spLocks noChangeShapeType="1"/>
          </p:cNvSpPr>
          <p:nvPr/>
        </p:nvSpPr>
        <p:spPr bwMode="auto">
          <a:xfrm flipV="1">
            <a:off x="5106988" y="3071813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040" name="Line 24"/>
          <p:cNvSpPr>
            <a:spLocks noChangeShapeType="1"/>
          </p:cNvSpPr>
          <p:nvPr/>
        </p:nvSpPr>
        <p:spPr bwMode="auto">
          <a:xfrm>
            <a:off x="4268788" y="3300413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045" name="AutoShape 29"/>
          <p:cNvSpPr>
            <a:spLocks noChangeArrowheads="1"/>
          </p:cNvSpPr>
          <p:nvPr/>
        </p:nvSpPr>
        <p:spPr bwMode="auto">
          <a:xfrm>
            <a:off x="2351089" y="2852738"/>
            <a:ext cx="1944687" cy="79216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047" name="AutoShape 31"/>
          <p:cNvSpPr>
            <a:spLocks noChangeArrowheads="1"/>
          </p:cNvSpPr>
          <p:nvPr/>
        </p:nvSpPr>
        <p:spPr bwMode="auto">
          <a:xfrm>
            <a:off x="6383339" y="2852738"/>
            <a:ext cx="1944687" cy="79216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048" name="AutoShape 32"/>
          <p:cNvSpPr>
            <a:spLocks noChangeArrowheads="1"/>
          </p:cNvSpPr>
          <p:nvPr/>
        </p:nvSpPr>
        <p:spPr bwMode="auto">
          <a:xfrm>
            <a:off x="6237289" y="4797426"/>
            <a:ext cx="2160587" cy="79216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049" name="Line 33"/>
          <p:cNvSpPr>
            <a:spLocks noChangeShapeType="1"/>
          </p:cNvSpPr>
          <p:nvPr/>
        </p:nvSpPr>
        <p:spPr bwMode="auto">
          <a:xfrm>
            <a:off x="7319963" y="3644901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9459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5010-1EF5-2947-BBD2-B9581240AE2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Classes that Benefit from Statechart Diagrams</a:t>
            </a:r>
            <a:endParaRPr lang="en-US" altLang="x-none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GB" altLang="x-none" sz="2600" dirty="0"/>
              <a:t>State-independent and State Dependent </a:t>
            </a:r>
            <a:r>
              <a:rPr lang="en-GB" altLang="x-none" sz="2600" dirty="0" smtClean="0"/>
              <a:t>Objects</a:t>
            </a:r>
          </a:p>
          <a:p>
            <a:pPr lvl="1"/>
            <a:r>
              <a:rPr lang="en-US" altLang="x-none" dirty="0" smtClean="0"/>
              <a:t>An </a:t>
            </a:r>
            <a:r>
              <a:rPr lang="en-US" altLang="x-none" dirty="0"/>
              <a:t>entity is considered to be </a:t>
            </a:r>
            <a:r>
              <a:rPr lang="en-US" altLang="x-none" i="1" dirty="0"/>
              <a:t>state-independent</a:t>
            </a:r>
            <a:r>
              <a:rPr lang="en-US" altLang="x-none" dirty="0"/>
              <a:t> if it responds in the same manner to all </a:t>
            </a:r>
            <a:r>
              <a:rPr lang="en-US" altLang="x-none" dirty="0" smtClean="0"/>
              <a:t>events.</a:t>
            </a:r>
          </a:p>
          <a:p>
            <a:pPr lvl="1"/>
            <a:r>
              <a:rPr lang="en-US" altLang="x-none" dirty="0" smtClean="0"/>
              <a:t>An </a:t>
            </a:r>
            <a:r>
              <a:rPr lang="en-US" altLang="x-none" dirty="0"/>
              <a:t>entity is considered to be state-dependent if it responds</a:t>
            </a:r>
            <a:r>
              <a:rPr lang="en-GB" altLang="x-none" dirty="0"/>
              <a:t> </a:t>
            </a:r>
            <a:r>
              <a:rPr lang="en-US" altLang="x-none" dirty="0"/>
              <a:t>differently to </a:t>
            </a:r>
            <a:r>
              <a:rPr lang="en-US" altLang="x-none" dirty="0" smtClean="0"/>
              <a:t>events.</a:t>
            </a:r>
          </a:p>
          <a:p>
            <a:pPr lvl="1"/>
            <a:r>
              <a:rPr lang="en-US" altLang="x-none" dirty="0" smtClean="0"/>
              <a:t>State </a:t>
            </a:r>
            <a:r>
              <a:rPr lang="en-US" altLang="x-none" dirty="0"/>
              <a:t>diagrams are created for state-dependent entities with</a:t>
            </a:r>
            <a:r>
              <a:rPr lang="en-GB" altLang="x-none" dirty="0"/>
              <a:t> </a:t>
            </a:r>
            <a:r>
              <a:rPr lang="en-US" altLang="x-none" dirty="0"/>
              <a:t>complex behavior.</a:t>
            </a:r>
          </a:p>
          <a:p>
            <a:pPr marL="533400" indent="-533400"/>
            <a:endParaRPr lang="en-US" altLang="x-none" sz="2600" dirty="0"/>
          </a:p>
        </p:txBody>
      </p:sp>
    </p:spTree>
    <p:extLst>
      <p:ext uri="{BB962C8B-B14F-4D97-AF65-F5344CB8AC3E}">
        <p14:creationId xmlns:p14="http://schemas.microsoft.com/office/powerpoint/2010/main" val="76799974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BBB8-7350-5D4D-B2B0-BA5CCFC7180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Classes that Benefit from Statechart Diagrams</a:t>
            </a:r>
            <a:endParaRPr lang="en-US" altLang="x-none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en-GB" altLang="x-none" sz="2600" dirty="0"/>
              <a:t>Common State-dependent Classes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x-none" sz="2600" dirty="0"/>
              <a:t>Use cases</a:t>
            </a:r>
            <a:r>
              <a:rPr lang="en-GB" altLang="x-none" sz="2600" dirty="0"/>
              <a:t>: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x-none" sz="2600" dirty="0" smtClean="0"/>
              <a:t>Systems</a:t>
            </a:r>
            <a:r>
              <a:rPr lang="en-GB" altLang="x-none" sz="2600" dirty="0"/>
              <a:t>: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x-none" sz="2600" dirty="0" smtClean="0"/>
              <a:t>Windows</a:t>
            </a:r>
            <a:r>
              <a:rPr lang="en-GB" altLang="x-none" sz="2600" dirty="0"/>
              <a:t>: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x-none" sz="2600" dirty="0" smtClean="0"/>
              <a:t>Transaction</a:t>
            </a:r>
            <a:r>
              <a:rPr lang="en-GB" altLang="x-none" sz="2600" dirty="0"/>
              <a:t>. </a:t>
            </a:r>
            <a:r>
              <a:rPr lang="en-US" altLang="x-none" sz="2600" dirty="0"/>
              <a:t>Dependent on its current state within the overall life-cycle</a:t>
            </a:r>
            <a:r>
              <a:rPr lang="en-US" altLang="x-none" sz="2600" dirty="0" smtClean="0"/>
              <a:t>.</a:t>
            </a:r>
            <a:endParaRPr lang="en-US" altLang="x-none" sz="2600" dirty="0"/>
          </a:p>
        </p:txBody>
      </p:sp>
    </p:spTree>
    <p:extLst>
      <p:ext uri="{BB962C8B-B14F-4D97-AF65-F5344CB8AC3E}">
        <p14:creationId xmlns:p14="http://schemas.microsoft.com/office/powerpoint/2010/main" val="59692926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FB2C-F9C5-3D46-A4B6-1E458B7CE7D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Illustrating External and Internal Event</a:t>
            </a:r>
            <a:r>
              <a:rPr lang="en-GB" altLang="x-none"/>
              <a:t>s</a:t>
            </a:r>
            <a:endParaRPr lang="en-US" altLang="x-none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u="sng" dirty="0"/>
              <a:t>External event</a:t>
            </a:r>
            <a:r>
              <a:rPr lang="en-US" altLang="x-none" dirty="0"/>
              <a:t>: caused by something outside a system boundary.</a:t>
            </a:r>
            <a:endParaRPr lang="en-GB" altLang="x-none" dirty="0"/>
          </a:p>
          <a:p>
            <a:r>
              <a:rPr lang="en-US" altLang="x-none" u="sng" dirty="0" smtClean="0"/>
              <a:t>Internal </a:t>
            </a:r>
            <a:r>
              <a:rPr lang="en-US" altLang="x-none" u="sng" dirty="0"/>
              <a:t>event</a:t>
            </a:r>
            <a:r>
              <a:rPr lang="en-US" altLang="x-none" dirty="0"/>
              <a:t>:  caused by something inside the system boundary</a:t>
            </a:r>
            <a:r>
              <a:rPr lang="en-US" altLang="x-none" dirty="0" smtClean="0"/>
              <a:t>.</a:t>
            </a:r>
          </a:p>
          <a:p>
            <a:r>
              <a:rPr lang="en-US" altLang="x-none" u="sng" dirty="0" smtClean="0"/>
              <a:t>Temporal event</a:t>
            </a:r>
            <a:r>
              <a:rPr lang="en-US" altLang="x-none" dirty="0" smtClean="0"/>
              <a:t>: cause</a:t>
            </a:r>
            <a:r>
              <a:rPr lang="en-GB" altLang="x-none" dirty="0" smtClean="0"/>
              <a:t>d</a:t>
            </a:r>
            <a:r>
              <a:rPr lang="en-US" altLang="x-none" dirty="0" smtClean="0"/>
              <a:t> by the occurrence of a specific date and</a:t>
            </a:r>
            <a:r>
              <a:rPr lang="en-GB" altLang="x-none" dirty="0" smtClean="0"/>
              <a:t> </a:t>
            </a:r>
            <a:r>
              <a:rPr lang="en-US" altLang="x-none" dirty="0" smtClean="0"/>
              <a:t>time or passage of time.</a:t>
            </a:r>
            <a:r>
              <a:rPr lang="en-GB" altLang="x-none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96250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67EB-1C1A-554A-B482-52083EE865E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Additional Statechart Diagram Notation</a:t>
            </a:r>
            <a:endParaRPr lang="en-US" altLang="x-none"/>
          </a:p>
        </p:txBody>
      </p:sp>
      <p:sp>
        <p:nvSpPr>
          <p:cNvPr id="350211" name="AutoShape 3"/>
          <p:cNvSpPr>
            <a:spLocks noChangeArrowheads="1"/>
          </p:cNvSpPr>
          <p:nvPr/>
        </p:nvSpPr>
        <p:spPr bwMode="auto">
          <a:xfrm>
            <a:off x="2198688" y="4094164"/>
            <a:ext cx="2057400" cy="8413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12" name="AutoShape 4"/>
          <p:cNvSpPr>
            <a:spLocks noChangeArrowheads="1"/>
          </p:cNvSpPr>
          <p:nvPr/>
        </p:nvSpPr>
        <p:spPr bwMode="auto">
          <a:xfrm>
            <a:off x="7913688" y="4095751"/>
            <a:ext cx="2057400" cy="8413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13" name="Text Box 5"/>
          <p:cNvSpPr txBox="1">
            <a:spLocks noChangeArrowheads="1"/>
          </p:cNvSpPr>
          <p:nvPr/>
        </p:nvSpPr>
        <p:spPr bwMode="auto">
          <a:xfrm>
            <a:off x="8442326" y="4322763"/>
            <a:ext cx="7629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Active</a:t>
            </a:r>
          </a:p>
        </p:txBody>
      </p:sp>
      <p:sp>
        <p:nvSpPr>
          <p:cNvPr id="350214" name="Text Box 6"/>
          <p:cNvSpPr txBox="1">
            <a:spLocks noChangeArrowheads="1"/>
          </p:cNvSpPr>
          <p:nvPr/>
        </p:nvSpPr>
        <p:spPr bwMode="auto">
          <a:xfrm>
            <a:off x="2884488" y="4338638"/>
            <a:ext cx="539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idle</a:t>
            </a:r>
          </a:p>
        </p:txBody>
      </p:sp>
      <p:sp>
        <p:nvSpPr>
          <p:cNvPr id="350215" name="Text Box 7"/>
          <p:cNvSpPr txBox="1">
            <a:spLocks noChangeArrowheads="1"/>
          </p:cNvSpPr>
          <p:nvPr/>
        </p:nvSpPr>
        <p:spPr bwMode="auto">
          <a:xfrm>
            <a:off x="4103688" y="3740150"/>
            <a:ext cx="40836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[valid subscriber] off hook / play dial tone</a:t>
            </a:r>
          </a:p>
        </p:txBody>
      </p:sp>
      <p:sp>
        <p:nvSpPr>
          <p:cNvPr id="350216" name="Line 8"/>
          <p:cNvSpPr>
            <a:spLocks noChangeShapeType="1"/>
          </p:cNvSpPr>
          <p:nvPr/>
        </p:nvSpPr>
        <p:spPr bwMode="auto">
          <a:xfrm>
            <a:off x="4256088" y="4251325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17" name="Line 9"/>
          <p:cNvSpPr>
            <a:spLocks noChangeShapeType="1"/>
          </p:cNvSpPr>
          <p:nvPr/>
        </p:nvSpPr>
        <p:spPr bwMode="auto">
          <a:xfrm flipH="1">
            <a:off x="4256088" y="4860925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18" name="Text Box 10"/>
          <p:cNvSpPr txBox="1">
            <a:spLocks noChangeArrowheads="1"/>
          </p:cNvSpPr>
          <p:nvPr/>
        </p:nvSpPr>
        <p:spPr bwMode="auto">
          <a:xfrm>
            <a:off x="5761039" y="5035550"/>
            <a:ext cx="9509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on hook</a:t>
            </a:r>
          </a:p>
        </p:txBody>
      </p:sp>
      <p:sp>
        <p:nvSpPr>
          <p:cNvPr id="350219" name="AutoShape 11"/>
          <p:cNvSpPr>
            <a:spLocks noChangeArrowheads="1"/>
          </p:cNvSpPr>
          <p:nvPr/>
        </p:nvSpPr>
        <p:spPr bwMode="auto">
          <a:xfrm flipV="1">
            <a:off x="7905750" y="2362200"/>
            <a:ext cx="2438400" cy="838200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20" name="Text Box 12"/>
          <p:cNvSpPr txBox="1">
            <a:spLocks noChangeArrowheads="1"/>
          </p:cNvSpPr>
          <p:nvPr/>
        </p:nvSpPr>
        <p:spPr bwMode="auto">
          <a:xfrm>
            <a:off x="7981951" y="2438401"/>
            <a:ext cx="21677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/>
              <a:t>This is an action fired</a:t>
            </a:r>
          </a:p>
          <a:p>
            <a:r>
              <a:rPr lang="en-GB" altLang="x-none"/>
              <a:t>by the transition</a:t>
            </a:r>
            <a:endParaRPr lang="en-US" altLang="x-none"/>
          </a:p>
        </p:txBody>
      </p:sp>
      <p:sp>
        <p:nvSpPr>
          <p:cNvPr id="350221" name="Line 13"/>
          <p:cNvSpPr>
            <a:spLocks noChangeShapeType="1"/>
          </p:cNvSpPr>
          <p:nvPr/>
        </p:nvSpPr>
        <p:spPr bwMode="auto">
          <a:xfrm flipV="1">
            <a:off x="7380289" y="3213100"/>
            <a:ext cx="598487" cy="596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22" name="AutoShape 14"/>
          <p:cNvSpPr>
            <a:spLocks noChangeArrowheads="1"/>
          </p:cNvSpPr>
          <p:nvPr/>
        </p:nvSpPr>
        <p:spPr bwMode="auto">
          <a:xfrm flipV="1">
            <a:off x="2198688" y="2514600"/>
            <a:ext cx="2209800" cy="609600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23" name="Text Box 15"/>
          <p:cNvSpPr txBox="1">
            <a:spLocks noChangeArrowheads="1"/>
          </p:cNvSpPr>
          <p:nvPr/>
        </p:nvSpPr>
        <p:spPr bwMode="auto">
          <a:xfrm>
            <a:off x="2274889" y="2627313"/>
            <a:ext cx="18068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guard (condition)</a:t>
            </a:r>
          </a:p>
        </p:txBody>
      </p:sp>
      <p:sp>
        <p:nvSpPr>
          <p:cNvPr id="350224" name="Line 16"/>
          <p:cNvSpPr>
            <a:spLocks noChangeShapeType="1"/>
          </p:cNvSpPr>
          <p:nvPr/>
        </p:nvSpPr>
        <p:spPr bwMode="auto">
          <a:xfrm flipH="1" flipV="1">
            <a:off x="4408488" y="29718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161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688</Words>
  <Application>Microsoft Macintosh PowerPoint</Application>
  <PresentationFormat>Widescreen</PresentationFormat>
  <Paragraphs>116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Arial</vt:lpstr>
      <vt:lpstr>Office Theme</vt:lpstr>
      <vt:lpstr>Modeling Behavior in Statechart Diagrams</vt:lpstr>
      <vt:lpstr>Introduction</vt:lpstr>
      <vt:lpstr>State Machine Diagrams</vt:lpstr>
      <vt:lpstr>State Machine Diagrams</vt:lpstr>
      <vt:lpstr>Use Case State Machine Diagrams</vt:lpstr>
      <vt:lpstr>Classes that Benefit from Statechart Diagrams</vt:lpstr>
      <vt:lpstr>Classes that Benefit from Statechart Diagrams</vt:lpstr>
      <vt:lpstr>Illustrating External and Internal Events</vt:lpstr>
      <vt:lpstr>Additional Statechart Diagram Notation</vt:lpstr>
      <vt:lpstr>Additional Statechart Diagram Notation</vt:lpstr>
      <vt:lpstr>Exercise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Behavior in Statechart Diagrams</dc:title>
  <dc:creator>Xenia Mountrouidou</dc:creator>
  <cp:lastModifiedBy>Xenia Mountrouidou</cp:lastModifiedBy>
  <cp:revision>6</cp:revision>
  <dcterms:created xsi:type="dcterms:W3CDTF">2017-10-29T16:12:13Z</dcterms:created>
  <dcterms:modified xsi:type="dcterms:W3CDTF">2017-10-31T12:19:32Z</dcterms:modified>
</cp:coreProperties>
</file>