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56" r:id="rId2"/>
    <p:sldId id="259" r:id="rId3"/>
    <p:sldId id="260" r:id="rId4"/>
    <p:sldId id="257" r:id="rId5"/>
    <p:sldId id="285" r:id="rId6"/>
    <p:sldId id="262" r:id="rId7"/>
    <p:sldId id="263" r:id="rId8"/>
    <p:sldId id="303" r:id="rId9"/>
    <p:sldId id="304" r:id="rId10"/>
    <p:sldId id="264" r:id="rId11"/>
    <p:sldId id="266" r:id="rId12"/>
    <p:sldId id="286" r:id="rId13"/>
    <p:sldId id="305" r:id="rId14"/>
    <p:sldId id="306" r:id="rId15"/>
    <p:sldId id="288" r:id="rId16"/>
    <p:sldId id="267" r:id="rId17"/>
    <p:sldId id="287" r:id="rId18"/>
    <p:sldId id="289" r:id="rId19"/>
    <p:sldId id="290" r:id="rId20"/>
    <p:sldId id="307" r:id="rId21"/>
    <p:sldId id="308" r:id="rId22"/>
    <p:sldId id="309" r:id="rId23"/>
    <p:sldId id="310" r:id="rId24"/>
    <p:sldId id="311" r:id="rId25"/>
    <p:sldId id="312" r:id="rId26"/>
    <p:sldId id="283" r:id="rId27"/>
    <p:sldId id="313" r:id="rId28"/>
    <p:sldId id="291" r:id="rId29"/>
    <p:sldId id="293" r:id="rId30"/>
    <p:sldId id="294" r:id="rId31"/>
    <p:sldId id="295" r:id="rId32"/>
    <p:sldId id="296" r:id="rId33"/>
    <p:sldId id="298" r:id="rId34"/>
    <p:sldId id="299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46"/>
    <p:restoredTop sz="81833"/>
  </p:normalViewPr>
  <p:slideViewPr>
    <p:cSldViewPr snapToGrid="0" snapToObjects="1">
      <p:cViewPr varScale="1">
        <p:scale>
          <a:sx n="86" d="100"/>
          <a:sy n="86" d="100"/>
        </p:scale>
        <p:origin x="11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65F51-24A1-CB4A-BFA8-48F71931DB66}" type="datetimeFigureOut">
              <a:rPr lang="en-US" smtClean="0"/>
              <a:t>8/19/18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C6723-F8FE-7B4C-9CB5-5F6623035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9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nified_Modeling_Language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de-DE" altLang="en-US" dirty="0">
                <a:latin typeface="Arial" charset="0"/>
                <a:ea typeface="ＭＳ Ｐゴシック" charset="-128"/>
              </a:rPr>
              <a:t>Secure </a:t>
            </a:r>
            <a:r>
              <a:rPr lang="de-DE" altLang="en-US" dirty="0" err="1">
                <a:latin typeface="Arial" charset="0"/>
                <a:ea typeface="ＭＳ Ｐゴシック" charset="-128"/>
              </a:rPr>
              <a:t>software</a:t>
            </a:r>
            <a:r>
              <a:rPr lang="de-DE" altLang="en-US" dirty="0">
                <a:latin typeface="Arial" charset="0"/>
                <a:ea typeface="ＭＳ Ｐゴシック" charset="-128"/>
              </a:rPr>
              <a:t> design </a:t>
            </a:r>
            <a:r>
              <a:rPr lang="de-DE" altLang="en-US" dirty="0" err="1">
                <a:latin typeface="Arial" charset="0"/>
                <a:ea typeface="ＭＳ Ｐゴシック" charset="-128"/>
              </a:rPr>
              <a:t>is</a:t>
            </a:r>
            <a:r>
              <a:rPr lang="de-DE" altLang="en-US" dirty="0">
                <a:latin typeface="Arial" charset="0"/>
                <a:ea typeface="ＭＳ Ｐゴシック" charset="-128"/>
              </a:rPr>
              <a:t> </a:t>
            </a:r>
            <a:r>
              <a:rPr lang="de-DE" altLang="en-US" dirty="0" err="1">
                <a:latin typeface="Arial" charset="0"/>
                <a:ea typeface="ＭＳ Ｐゴシック" charset="-128"/>
              </a:rPr>
              <a:t>appropriate</a:t>
            </a:r>
            <a:r>
              <a:rPr lang="de-DE" altLang="en-US" dirty="0">
                <a:latin typeface="Arial" charset="0"/>
                <a:ea typeface="ＭＳ Ｐゴシック" charset="-128"/>
              </a:rPr>
              <a:t>!</a:t>
            </a:r>
          </a:p>
        </p:txBody>
      </p:sp>
      <p:sp>
        <p:nvSpPr>
          <p:cNvPr id="1024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0075" y="31750"/>
            <a:ext cx="5548313" cy="3122613"/>
          </a:xfrm>
          <a:ln cap="flat"/>
        </p:spPr>
      </p:sp>
    </p:spTree>
    <p:extLst>
      <p:ext uri="{BB962C8B-B14F-4D97-AF65-F5344CB8AC3E}">
        <p14:creationId xmlns:p14="http://schemas.microsoft.com/office/powerpoint/2010/main" val="412468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RUP: iterative, not just a process but a framework, abstraction</a:t>
            </a:r>
          </a:p>
          <a:p>
            <a:r>
              <a:rPr lang="en-US" dirty="0"/>
              <a:t>Domain modeling: one step before objects, real things, problem domain, domain expert</a:t>
            </a:r>
          </a:p>
          <a:p>
            <a:r>
              <a:rPr lang="en-US" dirty="0"/>
              <a:t>GRASP: General Responsibility Assignment Software patterns, class/object responsibilities</a:t>
            </a:r>
          </a:p>
          <a:p>
            <a:r>
              <a:rPr lang="en-US" dirty="0"/>
              <a:t>Craig </a:t>
            </a:r>
            <a:r>
              <a:rPr lang="en-US" dirty="0" err="1"/>
              <a:t>Larman</a:t>
            </a:r>
            <a:r>
              <a:rPr lang="en-US" dirty="0"/>
              <a:t>: “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critical design tool for software development is a mind well educated in design principles. It is not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Unified Modeling Language"/>
              </a:rPr>
              <a:t>UML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or any other technology.”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C6723-F8FE-7B4C-9CB5-5F66230350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15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Experience, practice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C6723-F8FE-7B4C-9CB5-5F66230350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51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0075" y="31750"/>
            <a:ext cx="5548313" cy="3122613"/>
          </a:xfrm>
          <a:ln/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en-US" dirty="0">
              <a:latin typeface="Palatino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345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Homework </a:t>
            </a: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Homework assignments will be based on your reading and will prepare you for your project.</a:t>
            </a: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may complete the homework assignments in teams of two.</a:t>
            </a: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will have 1 homework assignment every week.</a:t>
            </a: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Project</a:t>
            </a: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project will be completed by teams of minimum two, maximum three students</a:t>
            </a: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topic of the project will be the design and prototype implementation of a health monitoring software system </a:t>
            </a: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Tests</a:t>
            </a: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will be two tests: a midterm (Oct. 10) and a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cumulative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final.</a:t>
            </a: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tests will be closed book. </a:t>
            </a: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may use one cheat sheet, i.e., a regular sized page written in front and back.</a:t>
            </a: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Participation will be the average of your attendance and active in class participation.</a:t>
            </a: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need to actively answer and ask questions during class to earn active in class participation points.</a:t>
            </a: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participation points are dependent on my discretion based on your attention and active preparation.</a:t>
            </a: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b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de-DE" altLang="en-US">
              <a:latin typeface="Palatino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0729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Analysis vs design: understand – problem, customer, domain, vs solution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0C6723-F8FE-7B4C-9CB5-5F662303501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57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1pPr>
            <a:lvl2pPr marL="37931725" indent="-37474525"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2pPr>
            <a:lvl3pPr marL="1143000" indent="-228600"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3pPr>
            <a:lvl4pPr marL="1600200" indent="-228600"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4pPr>
            <a:lvl5pPr marL="2057400" indent="-228600"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9pPr>
          </a:lstStyle>
          <a:p>
            <a:fld id="{DB180254-6A7B-C54E-8F63-7E7415F6C7D1}" type="slidenum">
              <a:rPr lang="en-US" altLang="en-US">
                <a:latin typeface="Helvetica" charset="0"/>
              </a:rPr>
              <a:pPr/>
              <a:t>26</a:t>
            </a:fld>
            <a:endParaRPr lang="en-US" altLang="en-US">
              <a:latin typeface="Helvetica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55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A23750C-B4DF-A74D-86A5-730B3896F38D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51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76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A312-7339-7A41-814F-3523027804CB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EA9C-D988-0E47-9BF3-17F7A202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4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A312-7339-7A41-814F-3523027804CB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EA9C-D988-0E47-9BF3-17F7A202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29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A312-7339-7A41-814F-3523027804CB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EA9C-D988-0E47-9BF3-17F7A202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62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8834" y="30163"/>
            <a:ext cx="10943167" cy="406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609600"/>
            <a:ext cx="5757333" cy="594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133" y="609600"/>
            <a:ext cx="5759451" cy="594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1603568" y="6586538"/>
            <a:ext cx="588433" cy="271462"/>
          </a:xfrm>
        </p:spPr>
        <p:txBody>
          <a:bodyPr/>
          <a:lstStyle>
            <a:lvl1pPr>
              <a:defRPr sz="1000" b="0"/>
            </a:lvl1pPr>
          </a:lstStyle>
          <a:p>
            <a:br>
              <a:rPr lang="en-US" altLang="x-none" b="1"/>
            </a:br>
            <a:fld id="{7012C516-6E57-DF43-A065-5ECACD51B8DC}" type="slidenum">
              <a:rPr lang="en-US" altLang="x-none" sz="1200" b="1"/>
              <a:pPr/>
              <a:t>‹#›</a:t>
            </a:fld>
            <a:endParaRPr lang="en-US" altLang="x-none" sz="1200" b="1"/>
          </a:p>
          <a:p>
            <a:endParaRPr lang="en-US" altLang="x-none" sz="1200"/>
          </a:p>
        </p:txBody>
      </p:sp>
    </p:spTree>
    <p:extLst>
      <p:ext uri="{BB962C8B-B14F-4D97-AF65-F5344CB8AC3E}">
        <p14:creationId xmlns:p14="http://schemas.microsoft.com/office/powerpoint/2010/main" val="416185505"/>
      </p:ext>
    </p:extLst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A312-7339-7A41-814F-3523027804CB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EA9C-D988-0E47-9BF3-17F7A202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32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A312-7339-7A41-814F-3523027804CB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EA9C-D988-0E47-9BF3-17F7A202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1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A312-7339-7A41-814F-3523027804CB}" type="datetimeFigureOut">
              <a:rPr lang="en-US" smtClean="0"/>
              <a:t>8/19/18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EA9C-D988-0E47-9BF3-17F7A202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3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A312-7339-7A41-814F-3523027804CB}" type="datetimeFigureOut">
              <a:rPr lang="en-US" smtClean="0"/>
              <a:t>8/19/18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EA9C-D988-0E47-9BF3-17F7A202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8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A312-7339-7A41-814F-3523027804CB}" type="datetimeFigureOut">
              <a:rPr lang="en-US" smtClean="0"/>
              <a:t>8/19/18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EA9C-D988-0E47-9BF3-17F7A202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2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A312-7339-7A41-814F-3523027804CB}" type="datetimeFigureOut">
              <a:rPr lang="en-US" smtClean="0"/>
              <a:t>8/19/18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EA9C-D988-0E47-9BF3-17F7A202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9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A312-7339-7A41-814F-3523027804CB}" type="datetimeFigureOut">
              <a:rPr lang="en-US" smtClean="0"/>
              <a:t>8/19/18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EA9C-D988-0E47-9BF3-17F7A202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23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A312-7339-7A41-814F-3523027804CB}" type="datetimeFigureOut">
              <a:rPr lang="en-US" smtClean="0"/>
              <a:t>8/19/18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EA9C-D988-0E47-9BF3-17F7A202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BA312-7339-7A41-814F-3523027804CB}" type="datetimeFigureOut">
              <a:rPr lang="en-US" smtClean="0"/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1EA9C-D988-0E47-9BF3-17F7A2021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1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CSCI 360: Software Architecture and 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Instructor: Xenia Mountrouidou</a:t>
            </a:r>
          </a:p>
        </p:txBody>
      </p:sp>
    </p:spTree>
    <p:extLst>
      <p:ext uri="{BB962C8B-B14F-4D97-AF65-F5344CB8AC3E}">
        <p14:creationId xmlns:p14="http://schemas.microsoft.com/office/powerpoint/2010/main" val="171891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>
                <a:ea typeface="ＭＳ Ｐゴシック" charset="-128"/>
              </a:rPr>
              <a:t>Assumptions for this Class</a:t>
            </a:r>
          </a:p>
        </p:txBody>
      </p:sp>
      <p:sp>
        <p:nvSpPr>
          <p:cNvPr id="11266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Assumption: </a:t>
            </a:r>
          </a:p>
          <a:p>
            <a:pPr lvl="1"/>
            <a:r>
              <a:rPr lang="de-DE" altLang="en-US" dirty="0">
                <a:ea typeface="ＭＳ Ｐゴシック" charset="-128"/>
              </a:rPr>
              <a:t>Y</a:t>
            </a:r>
            <a:r>
              <a:rPr lang="en-US" altLang="en-US" dirty="0" err="1">
                <a:ea typeface="ＭＳ Ｐゴシック" charset="-128"/>
              </a:rPr>
              <a:t>ou</a:t>
            </a:r>
            <a:r>
              <a:rPr lang="en-US" altLang="en-US" dirty="0">
                <a:ea typeface="ＭＳ Ｐゴシック" charset="-128"/>
              </a:rPr>
              <a:t> have taken CSCI 220, 221, 230</a:t>
            </a:r>
          </a:p>
          <a:p>
            <a:r>
              <a:rPr lang="en-US" altLang="en-US" dirty="0">
                <a:ea typeface="ＭＳ Ｐゴシック" charset="-128"/>
              </a:rPr>
              <a:t>Beneficial: 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You have had practical experience with a small/medium software system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You have experienced major problems.</a:t>
            </a:r>
          </a:p>
          <a:p>
            <a:endParaRPr lang="en-US" altLang="en-US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Grading Criteria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1120621"/>
              </p:ext>
            </p:extLst>
          </p:nvPr>
        </p:nvGraphicFramePr>
        <p:xfrm>
          <a:off x="2057400" y="2060575"/>
          <a:ext cx="8001000" cy="26895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00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7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MS PMincho" panose="02020600040205080304" pitchFamily="18" charset="-128"/>
                          <a:cs typeface="Times New Roman" panose="02020603050405020304" pitchFamily="18" charset="0"/>
                        </a:rPr>
                        <a:t>Midterm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imes New Roman" panose="02020603050405020304" pitchFamily="18" charset="0"/>
                          <a:ea typeface="MS PMincho" panose="02020600040205080304" pitchFamily="18" charset="-128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6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MS PMincho" panose="02020600040205080304" pitchFamily="18" charset="-128"/>
                          <a:cs typeface="Times New Roman" panose="02020603050405020304" pitchFamily="18" charset="0"/>
                        </a:rPr>
                        <a:t>Final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MS PMincho" panose="02020600040205080304" pitchFamily="18" charset="-128"/>
                          <a:cs typeface="Times New Roman" panose="02020603050405020304" pitchFamily="18" charset="0"/>
                        </a:rPr>
                        <a:t>30%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0720004"/>
                  </a:ext>
                </a:extLst>
              </a:tr>
              <a:tr h="4267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ea typeface="MS PMincho" panose="02020600040205080304" pitchFamily="18" charset="-128"/>
                          <a:cs typeface="Times New Roman" panose="02020603050405020304" pitchFamily="18" charset="0"/>
                        </a:rPr>
                        <a:t>Project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MS PMincho" panose="02020600040205080304" pitchFamily="18" charset="-128"/>
                          <a:cs typeface="Times New Roman" panose="02020603050405020304" pitchFamily="18" charset="0"/>
                        </a:rPr>
                        <a:t>35%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ea typeface="MS PMincho" panose="02020600040205080304" pitchFamily="18" charset="-128"/>
                          <a:cs typeface="Times New Roman" panose="02020603050405020304" pitchFamily="18" charset="0"/>
                        </a:rPr>
                        <a:t>Homework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MS PMincho" panose="02020600040205080304" pitchFamily="18" charset="-128"/>
                          <a:cs typeface="Times New Roman" panose="02020603050405020304" pitchFamily="18" charset="0"/>
                        </a:rPr>
                        <a:t>10%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ea typeface="MS PMincho" panose="02020600040205080304" pitchFamily="18" charset="-128"/>
                          <a:cs typeface="Times New Roman" panose="02020603050405020304" pitchFamily="18" charset="0"/>
                        </a:rPr>
                        <a:t>Participation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MS PMincho" panose="02020600040205080304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MS PMincho" panose="02020600040205080304" pitchFamily="18" charset="-128"/>
                          <a:cs typeface="Times New Roman" panose="02020603050405020304" pitchFamily="18" charset="0"/>
                        </a:rPr>
                        <a:t>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MS PMincho" panose="02020600040205080304" pitchFamily="18" charset="-128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MS PMincho" panose="02020600040205080304" pitchFamily="18" charset="-128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Slides</a:t>
            </a:r>
            <a:r>
              <a:rPr lang="en-US" dirty="0"/>
              <a:t>: will not substitute for your reading</a:t>
            </a:r>
          </a:p>
          <a:p>
            <a:r>
              <a:rPr lang="en-US" b="1" dirty="0"/>
              <a:t>Discussion</a:t>
            </a:r>
            <a:r>
              <a:rPr lang="en-US" dirty="0"/>
              <a:t>: answer questions (participation grade, active learning)</a:t>
            </a:r>
          </a:p>
          <a:p>
            <a:r>
              <a:rPr lang="en-US" b="1" dirty="0"/>
              <a:t>Labs/Exercises</a:t>
            </a:r>
          </a:p>
          <a:p>
            <a:pPr lvl="1"/>
            <a:r>
              <a:rPr lang="en-US" dirty="0"/>
              <a:t>Work on your project deliverable with your team</a:t>
            </a:r>
          </a:p>
          <a:p>
            <a:pPr lvl="1"/>
            <a:r>
              <a:rPr lang="en-US" dirty="0"/>
              <a:t>Work on a case study/in class exercise</a:t>
            </a:r>
          </a:p>
        </p:txBody>
      </p:sp>
    </p:spTree>
    <p:extLst>
      <p:ext uri="{BB962C8B-B14F-4D97-AF65-F5344CB8AC3E}">
        <p14:creationId xmlns:p14="http://schemas.microsoft.com/office/powerpoint/2010/main" val="896797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4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x-none"/>
              <a:t>Learning</a:t>
            </a:r>
          </a:p>
        </p:txBody>
      </p:sp>
      <p:graphicFrame>
        <p:nvGraphicFramePr>
          <p:cNvPr id="13327" name="Object 1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318276"/>
              </p:ext>
            </p:extLst>
          </p:nvPr>
        </p:nvGraphicFramePr>
        <p:xfrm>
          <a:off x="1949380" y="1675231"/>
          <a:ext cx="7540695" cy="4248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VISIO" r:id="rId3" imgW="6787440" imgH="3825000" progId="Visio.Drawing.6">
                  <p:embed/>
                </p:oleObj>
              </mc:Choice>
              <mc:Fallback>
                <p:oleObj name="VISIO" r:id="rId3" imgW="6787440" imgH="382500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9380" y="1675231"/>
                        <a:ext cx="7540695" cy="42482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x-none" dirty="0"/>
              <a:t>Learning Aids</a:t>
            </a:r>
          </a:p>
        </p:txBody>
      </p:sp>
      <p:pic>
        <p:nvPicPr>
          <p:cNvPr id="16389" name="Picture 5" descr="013092569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660" y="987425"/>
            <a:ext cx="3755256" cy="4873625"/>
          </a:xfrm>
        </p:spPr>
      </p:pic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x-none" sz="2000" dirty="0"/>
              <a:t>This presentation is terse.</a:t>
            </a:r>
          </a:p>
          <a:p>
            <a:endParaRPr lang="en-US" altLang="x-none" sz="2000" dirty="0"/>
          </a:p>
          <a:p>
            <a:r>
              <a:rPr lang="en-US" altLang="x-none" sz="2000" dirty="0"/>
              <a:t>The details are in…</a:t>
            </a:r>
          </a:p>
          <a:p>
            <a:endParaRPr lang="en-US" altLang="x-non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website – class content</a:t>
            </a:r>
          </a:p>
          <a:p>
            <a:r>
              <a:rPr lang="en-US" dirty="0"/>
              <a:t>Oaks – some overlapping content, submissions</a:t>
            </a:r>
          </a:p>
          <a:p>
            <a:r>
              <a:rPr lang="en-US" dirty="0"/>
              <a:t>Required textbook – required reading</a:t>
            </a:r>
          </a:p>
          <a:p>
            <a:r>
              <a:rPr lang="en-US" dirty="0"/>
              <a:t>Additional resources – links, interactive exercises</a:t>
            </a:r>
          </a:p>
        </p:txBody>
      </p:sp>
    </p:spTree>
    <p:extLst>
      <p:ext uri="{BB962C8B-B14F-4D97-AF65-F5344CB8AC3E}">
        <p14:creationId xmlns:p14="http://schemas.microsoft.com/office/powerpoint/2010/main" val="1054864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Syllabus	</a:t>
            </a: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Mandatory reading</a:t>
            </a:r>
          </a:p>
          <a:p>
            <a:r>
              <a:rPr lang="en-US" altLang="en-US" dirty="0">
                <a:ea typeface="ＭＳ Ｐゴシック" charset="-128"/>
              </a:rPr>
              <a:t>Ignorance of the rules does not exempt you from them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Honor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Syllabus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Additional considerations for Computer Science courses: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Code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Collaboration</a:t>
            </a:r>
          </a:p>
        </p:txBody>
      </p:sp>
    </p:spTree>
    <p:extLst>
      <p:ext uri="{BB962C8B-B14F-4D97-AF65-F5344CB8AC3E}">
        <p14:creationId xmlns:p14="http://schemas.microsoft.com/office/powerpoint/2010/main" val="1409104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survive the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up with readings</a:t>
            </a:r>
          </a:p>
          <a:p>
            <a:r>
              <a:rPr lang="en-US" dirty="0"/>
              <a:t>Actively participate in lecture during class</a:t>
            </a:r>
          </a:p>
          <a:p>
            <a:r>
              <a:rPr lang="en-US" dirty="0"/>
              <a:t>Do not miss more than necessary classes</a:t>
            </a:r>
          </a:p>
          <a:p>
            <a:r>
              <a:rPr lang="en-US" dirty="0"/>
              <a:t>Work hard on the project</a:t>
            </a:r>
          </a:p>
          <a:p>
            <a:r>
              <a:rPr lang="en-US" dirty="0"/>
              <a:t>Ask questions</a:t>
            </a:r>
          </a:p>
          <a:p>
            <a:r>
              <a:rPr lang="en-US" dirty="0"/>
              <a:t>Visit me during office hours (or setup an appointment)</a:t>
            </a:r>
          </a:p>
        </p:txBody>
      </p:sp>
    </p:spTree>
    <p:extLst>
      <p:ext uri="{BB962C8B-B14F-4D97-AF65-F5344CB8AC3E}">
        <p14:creationId xmlns:p14="http://schemas.microsoft.com/office/powerpoint/2010/main" val="815754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kickoff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teammates </a:t>
            </a:r>
          </a:p>
          <a:p>
            <a:r>
              <a:rPr lang="en-US" dirty="0"/>
              <a:t>Read project description</a:t>
            </a:r>
          </a:p>
          <a:p>
            <a:r>
              <a:rPr lang="en-US" dirty="0"/>
              <a:t>Familiarize with </a:t>
            </a:r>
            <a:r>
              <a:rPr lang="en-US" dirty="0" err="1"/>
              <a:t>Github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028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Who am I?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Dr. X – Computer Scientist</a:t>
            </a:r>
          </a:p>
          <a:p>
            <a:r>
              <a:rPr lang="en-US" dirty="0"/>
              <a:t>PhD at North Carolina State University – Computer networks performance </a:t>
            </a:r>
          </a:p>
          <a:p>
            <a:r>
              <a:rPr lang="en-US" dirty="0"/>
              <a:t>Worked at IBM – Software Performance Engineer</a:t>
            </a:r>
          </a:p>
          <a:p>
            <a:r>
              <a:rPr lang="en-US" dirty="0"/>
              <a:t>Post doc at College of William and Mary – research on performance and power savings for hard disk drives</a:t>
            </a:r>
          </a:p>
          <a:p>
            <a:r>
              <a:rPr lang="en-US" dirty="0"/>
              <a:t>Assistant professor at Jacksonville University, Wofford College</a:t>
            </a:r>
          </a:p>
          <a:p>
            <a:r>
              <a:rPr lang="en-US" dirty="0"/>
              <a:t>Assistant professor at CofC</a:t>
            </a:r>
          </a:p>
          <a:p>
            <a:r>
              <a:rPr lang="en-US" dirty="0"/>
              <a:t>Scuba diver, manga comics collector, science fiction reader, hacker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2</a:t>
            </a:r>
            <a:endParaRPr lang="en-US" dirty="0"/>
          </a:p>
        </p:txBody>
      </p:sp>
      <p:pic>
        <p:nvPicPr>
          <p:cNvPr id="4915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4199" y="2112110"/>
            <a:ext cx="1138238" cy="157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8908" y="4395270"/>
            <a:ext cx="1804987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1477" y="5475193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Analysis and Design?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x-none"/>
              <a:t>Analysis</a:t>
            </a:r>
          </a:p>
          <a:p>
            <a:pPr lvl="1"/>
            <a:r>
              <a:rPr lang="en-US" altLang="x-none"/>
              <a:t>investigation</a:t>
            </a:r>
          </a:p>
          <a:p>
            <a:pPr lvl="1"/>
            <a:r>
              <a:rPr lang="en-US" altLang="x-none"/>
              <a:t>what</a:t>
            </a:r>
          </a:p>
          <a:p>
            <a:pPr lvl="1"/>
            <a:r>
              <a:rPr lang="en-US" altLang="x-none"/>
              <a:t>best qualified…</a:t>
            </a:r>
          </a:p>
          <a:p>
            <a:pPr lvl="1"/>
            <a:endParaRPr lang="en-US" altLang="x-none"/>
          </a:p>
          <a:p>
            <a:r>
              <a:rPr lang="en-US" altLang="x-none"/>
              <a:t>Requirements analysis</a:t>
            </a:r>
          </a:p>
          <a:p>
            <a:endParaRPr lang="en-US" altLang="x-none"/>
          </a:p>
          <a:p>
            <a:r>
              <a:rPr lang="en-US" altLang="x-none"/>
              <a:t>Domain analysis</a:t>
            </a:r>
          </a:p>
          <a:p>
            <a:endParaRPr lang="en-US" altLang="x-none"/>
          </a:p>
          <a:p>
            <a:r>
              <a:rPr lang="en-US" altLang="x-none"/>
              <a:t>Architectural analysis</a:t>
            </a:r>
          </a:p>
          <a:p>
            <a:pPr lvl="1"/>
            <a:endParaRPr lang="en-US" altLang="x-none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altLang="x-none"/>
              <a:t>Design</a:t>
            </a:r>
          </a:p>
          <a:p>
            <a:pPr lvl="1"/>
            <a:r>
              <a:rPr lang="en-US" altLang="x-none"/>
              <a:t>solution</a:t>
            </a:r>
          </a:p>
          <a:p>
            <a:pPr lvl="1"/>
            <a:r>
              <a:rPr lang="en-US" altLang="x-none"/>
              <a:t>how</a:t>
            </a:r>
          </a:p>
          <a:p>
            <a:pPr lvl="1"/>
            <a:r>
              <a:rPr lang="en-US" altLang="x-none"/>
              <a:t>best qualified…</a:t>
            </a:r>
          </a:p>
          <a:p>
            <a:pPr lvl="1"/>
            <a:endParaRPr lang="en-US" altLang="x-none"/>
          </a:p>
          <a:p>
            <a:r>
              <a:rPr lang="en-US" altLang="x-none"/>
              <a:t>Object design</a:t>
            </a:r>
          </a:p>
          <a:p>
            <a:endParaRPr lang="en-US" altLang="x-none"/>
          </a:p>
          <a:p>
            <a:r>
              <a:rPr lang="en-US" altLang="x-none"/>
              <a:t>Database design</a:t>
            </a:r>
          </a:p>
          <a:p>
            <a:endParaRPr lang="en-US" altLang="x-none"/>
          </a:p>
          <a:p>
            <a:r>
              <a:rPr lang="en-US" altLang="x-none"/>
              <a:t>UI design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Object-Oriented Analysis and Design?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x-none"/>
              <a:t>Object-Oriented Analysis</a:t>
            </a:r>
          </a:p>
          <a:p>
            <a:pPr lvl="1"/>
            <a:endParaRPr lang="en-US" altLang="x-none"/>
          </a:p>
          <a:p>
            <a:pPr lvl="1"/>
            <a:r>
              <a:rPr lang="en-US" altLang="x-none"/>
              <a:t>Important domain concepts or objects?</a:t>
            </a:r>
          </a:p>
          <a:p>
            <a:pPr lvl="1"/>
            <a:endParaRPr lang="en-US" altLang="x-none"/>
          </a:p>
          <a:p>
            <a:pPr lvl="1"/>
            <a:r>
              <a:rPr lang="en-US" altLang="x-none"/>
              <a:t>Vocabulary?</a:t>
            </a:r>
          </a:p>
          <a:p>
            <a:pPr lvl="1"/>
            <a:endParaRPr lang="en-US" altLang="x-none"/>
          </a:p>
          <a:p>
            <a:pPr lvl="1"/>
            <a:r>
              <a:rPr lang="en-US" altLang="x-none"/>
              <a:t>Visualized in the UP Domain Model</a:t>
            </a:r>
          </a:p>
          <a:p>
            <a:pPr lvl="1"/>
            <a:endParaRPr lang="en-US" altLang="x-none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altLang="x-none"/>
              <a:t>Object-Oriented </a:t>
            </a:r>
            <a:br>
              <a:rPr lang="en-US" altLang="x-none"/>
            </a:br>
            <a:r>
              <a:rPr lang="en-US" altLang="x-none"/>
              <a:t>Design</a:t>
            </a:r>
          </a:p>
          <a:p>
            <a:pPr lvl="1"/>
            <a:endParaRPr lang="en-US" altLang="x-none"/>
          </a:p>
          <a:p>
            <a:pPr lvl="1"/>
            <a:r>
              <a:rPr lang="en-US" altLang="x-none"/>
              <a:t>Design of software objects</a:t>
            </a:r>
          </a:p>
          <a:p>
            <a:pPr lvl="1"/>
            <a:endParaRPr lang="en-US" altLang="x-none"/>
          </a:p>
          <a:p>
            <a:pPr lvl="1"/>
            <a:r>
              <a:rPr lang="en-US" altLang="x-none"/>
              <a:t>Responsibilities</a:t>
            </a:r>
          </a:p>
          <a:p>
            <a:pPr lvl="1"/>
            <a:r>
              <a:rPr lang="en-US" altLang="x-none"/>
              <a:t>Collaborations</a:t>
            </a:r>
          </a:p>
          <a:p>
            <a:pPr lvl="1"/>
            <a:endParaRPr lang="en-US" altLang="x-none"/>
          </a:p>
          <a:p>
            <a:pPr lvl="1"/>
            <a:r>
              <a:rPr lang="en-US" altLang="x-none"/>
              <a:t>Design patterns</a:t>
            </a:r>
          </a:p>
          <a:p>
            <a:pPr lvl="1"/>
            <a:endParaRPr lang="en-US" altLang="x-none"/>
          </a:p>
          <a:p>
            <a:pPr lvl="1"/>
            <a:r>
              <a:rPr lang="en-US" altLang="x-none"/>
              <a:t>Visualized in the UP Design Model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Development Method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OOA/D needs explanation in a method context.</a:t>
            </a:r>
          </a:p>
          <a:p>
            <a:endParaRPr lang="en-US" altLang="x-none"/>
          </a:p>
          <a:p>
            <a:r>
              <a:rPr lang="en-US" altLang="x-none"/>
              <a:t>Thus, an agile UP</a:t>
            </a:r>
          </a:p>
          <a:p>
            <a:pPr lvl="1"/>
            <a:r>
              <a:rPr lang="en-US" altLang="x-none"/>
              <a:t>Common, popular</a:t>
            </a:r>
          </a:p>
          <a:p>
            <a:pPr lvl="1"/>
            <a:endParaRPr lang="en-US" altLang="x-none"/>
          </a:p>
          <a:p>
            <a:pPr lvl="1"/>
            <a:r>
              <a:rPr lang="en-US" altLang="x-none"/>
              <a:t>Just a sample</a:t>
            </a:r>
          </a:p>
          <a:p>
            <a:pPr lvl="1"/>
            <a:endParaRPr lang="en-US" altLang="x-none"/>
          </a:p>
          <a:p>
            <a:pPr lvl="1"/>
            <a:r>
              <a:rPr lang="en-US" altLang="x-none"/>
              <a:t>Our focus is method-independent core skills, not UP </a:t>
            </a:r>
          </a:p>
          <a:p>
            <a:pPr lvl="2"/>
            <a:r>
              <a:rPr lang="en-US" altLang="x-none"/>
              <a:t>Responsibility assignment, design patterns, …</a:t>
            </a:r>
          </a:p>
          <a:p>
            <a:pPr lvl="1"/>
            <a:endParaRPr lang="en-US" altLang="x-none"/>
          </a:p>
          <a:p>
            <a:pPr lvl="1"/>
            <a:endParaRPr lang="en-US" altLang="x-none"/>
          </a:p>
          <a:p>
            <a:pPr lvl="1"/>
            <a:endParaRPr lang="en-US" altLang="x-non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Unified Modeling Language (UML)</a:t>
            </a:r>
          </a:p>
        </p:txBody>
      </p:sp>
      <p:graphicFrame>
        <p:nvGraphicFramePr>
          <p:cNvPr id="55303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3207387" y="1825625"/>
          <a:ext cx="5777225" cy="435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VISIO" r:id="rId3" imgW="5975280" imgH="4500360" progId="Visio.Drawing.6">
                  <p:embed/>
                </p:oleObj>
              </mc:Choice>
              <mc:Fallback>
                <p:oleObj name="VISIO" r:id="rId3" imgW="5975280" imgH="45003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7387" y="1825625"/>
                        <a:ext cx="5777225" cy="435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609600"/>
            <a:ext cx="5757863" cy="5943600"/>
          </a:xfrm>
        </p:spPr>
        <p:txBody>
          <a:bodyPr/>
          <a:lstStyle/>
          <a:p>
            <a:endParaRPr lang="en-US" altLang="x-none"/>
          </a:p>
          <a:p>
            <a:pPr lvl="1"/>
            <a:endParaRPr lang="en-US" altLang="x-none"/>
          </a:p>
          <a:p>
            <a:pPr lvl="1"/>
            <a:endParaRPr lang="en-US" altLang="x-none"/>
          </a:p>
          <a:p>
            <a:pPr lvl="1"/>
            <a:endParaRPr lang="en-US" altLang="x-none"/>
          </a:p>
        </p:txBody>
      </p:sp>
      <p:pic>
        <p:nvPicPr>
          <p:cNvPr id="55301" name="Picture 5" descr="umlhotl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8678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2" name="AutoShape 6"/>
          <p:cNvSpPr>
            <a:spLocks noChangeArrowheads="1"/>
          </p:cNvSpPr>
          <p:nvPr/>
        </p:nvSpPr>
        <p:spPr bwMode="auto">
          <a:xfrm>
            <a:off x="4876800" y="1598630"/>
            <a:ext cx="5562600" cy="2145268"/>
          </a:xfrm>
          <a:prstGeom prst="wedgeRoundRectCallout">
            <a:avLst>
              <a:gd name="adj1" fmla="val -66981"/>
              <a:gd name="adj2" fmla="val -9648"/>
              <a:gd name="adj3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altLang="x-none" sz="2400" b="1">
                <a:solidFill>
                  <a:srgbClr val="000000"/>
                </a:solidFill>
                <a:latin typeface="Arial Narrow" charset="0"/>
              </a:rPr>
              <a:t>Just a diagramming notation standard.</a:t>
            </a:r>
          </a:p>
          <a:p>
            <a:pPr algn="l" eaLnBrk="1" hangingPunct="1">
              <a:lnSpc>
                <a:spcPct val="100000"/>
              </a:lnSpc>
            </a:pPr>
            <a:endParaRPr lang="en-US" altLang="x-none" sz="2400" b="1">
              <a:solidFill>
                <a:srgbClr val="000000"/>
              </a:solidFill>
              <a:latin typeface="Arial Narrow" charset="0"/>
            </a:endParaRPr>
          </a:p>
          <a:p>
            <a:pPr algn="l" eaLnBrk="1" hangingPunct="1">
              <a:lnSpc>
                <a:spcPct val="100000"/>
              </a:lnSpc>
            </a:pPr>
            <a:r>
              <a:rPr lang="en-US" altLang="x-none" sz="2400" b="1">
                <a:solidFill>
                  <a:srgbClr val="000000"/>
                </a:solidFill>
                <a:latin typeface="Arial Narrow" charset="0"/>
              </a:rPr>
              <a:t>Trivial and relatively unimportant.</a:t>
            </a:r>
          </a:p>
          <a:p>
            <a:pPr algn="l" eaLnBrk="1" hangingPunct="1">
              <a:lnSpc>
                <a:spcPct val="100000"/>
              </a:lnSpc>
            </a:pPr>
            <a:endParaRPr lang="en-US" altLang="x-none" sz="2400" b="1">
              <a:solidFill>
                <a:srgbClr val="000000"/>
              </a:solidFill>
              <a:latin typeface="Arial Narrow" charset="0"/>
            </a:endParaRPr>
          </a:p>
          <a:p>
            <a:pPr algn="l" eaLnBrk="1" hangingPunct="1">
              <a:lnSpc>
                <a:spcPct val="100000"/>
              </a:lnSpc>
            </a:pPr>
            <a:r>
              <a:rPr lang="en-US" altLang="x-none" sz="2400" b="1">
                <a:solidFill>
                  <a:srgbClr val="000000"/>
                </a:solidFill>
                <a:latin typeface="Arial Narrow" charset="0"/>
              </a:rPr>
              <a:t>Not a method, process, or design guide.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x-none"/>
              <a:t>UML: What’s Important?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x-none"/>
          </a:p>
          <a:p>
            <a:pPr lvl="1"/>
            <a:endParaRPr lang="en-US" altLang="x-none"/>
          </a:p>
          <a:p>
            <a:pPr lvl="1"/>
            <a:endParaRPr lang="en-US" altLang="x-none"/>
          </a:p>
          <a:p>
            <a:pPr lvl="1"/>
            <a:endParaRPr lang="en-US" altLang="x-none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br>
              <a:rPr lang="en-US" altLang="x-none"/>
            </a:br>
            <a:fld id="{581E4764-CE89-BC4C-8162-B9D2D865E8C7}" type="slidenum">
              <a:rPr lang="en-US" altLang="x-none" smtClean="0"/>
              <a:pPr/>
              <a:t>24</a:t>
            </a:fld>
            <a:endParaRPr lang="en-US" altLang="x-none"/>
          </a:p>
          <a:p>
            <a:endParaRPr lang="en-US" altLang="x-none"/>
          </a:p>
        </p:txBody>
      </p:sp>
      <p:pic>
        <p:nvPicPr>
          <p:cNvPr id="57353" name="Picture 9" descr="Drafting.jpg (15477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347788"/>
            <a:ext cx="6400800" cy="537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4" name="Oval 10"/>
          <p:cNvSpPr>
            <a:spLocks noChangeArrowheads="1"/>
          </p:cNvSpPr>
          <p:nvPr/>
        </p:nvSpPr>
        <p:spPr bwMode="auto">
          <a:xfrm>
            <a:off x="5486400" y="3084513"/>
            <a:ext cx="1828800" cy="2133600"/>
          </a:xfrm>
          <a:prstGeom prst="ellipse">
            <a:avLst/>
          </a:prstGeom>
          <a:noFill/>
          <a:ln w="76200">
            <a:solidFill>
              <a:srgbClr val="00B6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Oval 11"/>
          <p:cNvSpPr>
            <a:spLocks noChangeArrowheads="1"/>
          </p:cNvSpPr>
          <p:nvPr/>
        </p:nvSpPr>
        <p:spPr bwMode="auto">
          <a:xfrm>
            <a:off x="2819400" y="1027113"/>
            <a:ext cx="2895600" cy="2514600"/>
          </a:xfrm>
          <a:prstGeom prst="ellipse">
            <a:avLst/>
          </a:prstGeom>
          <a:noFill/>
          <a:ln w="76200">
            <a:solidFill>
              <a:srgbClr val="00B6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x-none"/>
              <a:t>UML: What’s Important?</a:t>
            </a:r>
          </a:p>
        </p:txBody>
      </p:sp>
      <p:pic>
        <p:nvPicPr>
          <p:cNvPr id="58379" name="Picture 11" descr="yod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181" y="1690688"/>
            <a:ext cx="2197100" cy="2095500"/>
          </a:xfrm>
        </p:spPr>
      </p:pic>
      <p:sp>
        <p:nvSpPr>
          <p:cNvPr id="583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609600"/>
            <a:ext cx="5757863" cy="5943600"/>
          </a:xfrm>
        </p:spPr>
        <p:txBody>
          <a:bodyPr/>
          <a:lstStyle/>
          <a:p>
            <a:endParaRPr lang="en-US" altLang="x-none"/>
          </a:p>
          <a:p>
            <a:pPr lvl="1"/>
            <a:endParaRPr lang="en-US" altLang="x-none"/>
          </a:p>
          <a:p>
            <a:pPr lvl="1"/>
            <a:endParaRPr lang="en-US" altLang="x-none"/>
          </a:p>
          <a:p>
            <a:pPr lvl="1"/>
            <a:endParaRPr lang="en-US" altLang="x-none"/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2476500" y="990600"/>
            <a:ext cx="379095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ts val="900"/>
              </a:spcBef>
              <a:buClr>
                <a:srgbClr val="00B6B2"/>
              </a:buClr>
              <a:buSzPct val="90000"/>
              <a:buFont typeface="Wingdings" charset="2"/>
              <a:buChar char="§"/>
              <a:defRPr kumimoji="1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tique Olive (W1)" charset="0"/>
              </a:defRPr>
            </a:lvl1pPr>
            <a:lvl2pPr marL="742950" indent="-285750" algn="l">
              <a:spcBef>
                <a:spcPts val="600"/>
              </a:spcBef>
              <a:buClr>
                <a:srgbClr val="00B6B2"/>
              </a:buClr>
              <a:buSzPct val="70000"/>
              <a:buFont typeface="Wingdings" charset="2"/>
              <a:buChar char="§"/>
              <a:defRPr kumimoji="1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tique Olive (W1)" charset="0"/>
              </a:defRPr>
            </a:lvl2pPr>
            <a:lvl3pPr marL="1143000" indent="-228600" algn="l">
              <a:spcBef>
                <a:spcPts val="600"/>
              </a:spcBef>
              <a:buChar char="–"/>
              <a:defRPr kumimoji="1" sz="2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tique Olive (W1)" charset="0"/>
              </a:defRPr>
            </a:lvl3pPr>
            <a:lvl4pPr marL="1600200" indent="-228600" algn="l">
              <a:spcBef>
                <a:spcPts val="600"/>
              </a:spcBef>
              <a:defRPr kumimoji="1">
                <a:solidFill>
                  <a:srgbClr val="000000"/>
                </a:solidFill>
                <a:latin typeface="Antique Olive (W1)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x-none"/>
          </a:p>
          <a:p>
            <a:pPr>
              <a:lnSpc>
                <a:spcPct val="100000"/>
              </a:lnSpc>
            </a:pPr>
            <a:endParaRPr lang="en-US" altLang="x-none"/>
          </a:p>
        </p:txBody>
      </p:sp>
      <p:sp>
        <p:nvSpPr>
          <p:cNvPr id="58377" name="AutoShape 9"/>
          <p:cNvSpPr>
            <a:spLocks noChangeArrowheads="1"/>
          </p:cNvSpPr>
          <p:nvPr/>
        </p:nvSpPr>
        <p:spPr bwMode="auto">
          <a:xfrm>
            <a:off x="1752600" y="1752600"/>
            <a:ext cx="2895600" cy="2743200"/>
          </a:xfrm>
          <a:prstGeom prst="wedgeRoundRectCallout">
            <a:avLst>
              <a:gd name="adj1" fmla="val 69574"/>
              <a:gd name="adj2" fmla="val -37153"/>
              <a:gd name="adj3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lnSpc>
                <a:spcPct val="100000"/>
              </a:lnSpc>
            </a:pPr>
            <a:r>
              <a:rPr lang="en-US" altLang="x-none" sz="2400" b="1">
                <a:solidFill>
                  <a:srgbClr val="000000"/>
                </a:solidFill>
                <a:latin typeface="Arial Narrow" charset="0"/>
              </a:rPr>
              <a:t>Harmful is knowing how to read and draw UML diagrams, but not being an expert in design and patterns.</a:t>
            </a:r>
          </a:p>
        </p:txBody>
      </p:sp>
      <p:sp>
        <p:nvSpPr>
          <p:cNvPr id="58378" name="AutoShape 10"/>
          <p:cNvSpPr>
            <a:spLocks noChangeArrowheads="1"/>
          </p:cNvSpPr>
          <p:nvPr/>
        </p:nvSpPr>
        <p:spPr bwMode="auto">
          <a:xfrm>
            <a:off x="5867400" y="4572000"/>
            <a:ext cx="4114800" cy="1676400"/>
          </a:xfrm>
          <a:prstGeom prst="wedgeRoundRectCallout">
            <a:avLst>
              <a:gd name="adj1" fmla="val -28241"/>
              <a:gd name="adj2" fmla="val -95171"/>
              <a:gd name="adj3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lnSpc>
                <a:spcPct val="100000"/>
              </a:lnSpc>
              <a:spcBef>
                <a:spcPct val="20000"/>
              </a:spcBef>
              <a:buClr>
                <a:srgbClr val="005229"/>
              </a:buClr>
              <a:buSzPct val="75000"/>
              <a:buFont typeface="Wingdings" charset="2"/>
              <a:buNone/>
            </a:pPr>
            <a:r>
              <a:rPr lang="en-US" altLang="x-none" sz="2400" b="1">
                <a:solidFill>
                  <a:srgbClr val="000000"/>
                </a:solidFill>
                <a:latin typeface="Arial Narrow" charset="0"/>
              </a:rPr>
              <a:t>Important is object and architectural design skills, not UML diagrams, drawing, or CASE tools.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What to do next?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b="1" dirty="0">
                <a:latin typeface="ヒラギノ角ゴ Pro W3" charset="-128"/>
                <a:ea typeface="ヒラギノ角ゴ Pro W3" charset="-128"/>
              </a:rPr>
              <a:t>Reading </a:t>
            </a:r>
          </a:p>
          <a:p>
            <a:pPr>
              <a:lnSpc>
                <a:spcPct val="100000"/>
              </a:lnSpc>
            </a:pPr>
            <a:r>
              <a:rPr lang="en-US" altLang="en-US" b="1" dirty="0">
                <a:latin typeface="ヒラギノ角ゴ Pro W3" charset="-128"/>
                <a:ea typeface="ヒラギノ角ゴ Pro W3" charset="-128"/>
              </a:rPr>
              <a:t>Homework 1 (related to reading)</a:t>
            </a:r>
          </a:p>
          <a:p>
            <a:pPr>
              <a:lnSpc>
                <a:spcPct val="100000"/>
              </a:lnSpc>
            </a:pPr>
            <a:r>
              <a:rPr lang="en-US" altLang="en-US" b="1" dirty="0">
                <a:latin typeface="Arial" charset="0"/>
                <a:ea typeface="ＭＳ Ｐゴシック" charset="-128"/>
              </a:rPr>
              <a:t>Visit Oaks and course website</a:t>
            </a:r>
          </a:p>
          <a:p>
            <a:pPr>
              <a:lnSpc>
                <a:spcPct val="100000"/>
              </a:lnSpc>
            </a:pPr>
            <a:r>
              <a:rPr lang="en-US" altLang="en-US" b="1" dirty="0">
                <a:latin typeface="Arial" charset="0"/>
                <a:ea typeface="ＭＳ Ｐゴシック" charset="-128"/>
              </a:rPr>
              <a:t>Read syllabus</a:t>
            </a:r>
          </a:p>
          <a:p>
            <a:pPr>
              <a:lnSpc>
                <a:spcPct val="100000"/>
              </a:lnSpc>
            </a:pPr>
            <a:r>
              <a:rPr lang="en-US" altLang="en-US" b="1" dirty="0">
                <a:latin typeface="Arial" charset="0"/>
                <a:ea typeface="ＭＳ Ｐゴシック" charset="-128"/>
              </a:rPr>
              <a:t>Read project description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4E7C9B-B6AE-F840-A1F5-1C2E83B26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Kahoot</a:t>
            </a:r>
            <a:r>
              <a:rPr lang="en-US" dirty="0"/>
              <a:t> Quiz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60A2E2-3497-0148-850B-006DEB1762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Take out your  phones!</a:t>
            </a:r>
          </a:p>
        </p:txBody>
      </p:sp>
    </p:spTree>
    <p:extLst>
      <p:ext uri="{BB962C8B-B14F-4D97-AF65-F5344CB8AC3E}">
        <p14:creationId xmlns:p14="http://schemas.microsoft.com/office/powerpoint/2010/main" val="22268510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Choco plane activity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138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 Statement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Goal: Construct an Airplane that carries a Hershey’s kiss as far as possible without harming it.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1"/>
            <a:ext cx="2133600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3</a:t>
            </a:r>
          </a:p>
        </p:txBody>
      </p:sp>
      <p:sp>
        <p:nvSpPr>
          <p:cNvPr id="5017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Who am I?</a:t>
            </a:r>
          </a:p>
        </p:txBody>
      </p:sp>
      <p:pic>
        <p:nvPicPr>
          <p:cNvPr id="5017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76400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Chocoplane Requirements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Functional Requirements: </a:t>
            </a:r>
          </a:p>
          <a:p>
            <a:pPr lvl="1"/>
            <a:r>
              <a:rPr lang="en-US" altLang="en-US"/>
              <a:t>The airplane has to fly </a:t>
            </a:r>
          </a:p>
          <a:p>
            <a:pPr lvl="1"/>
            <a:r>
              <a:rPr lang="en-US" altLang="en-US"/>
              <a:t>The airplane carries a Hershey’s kiss </a:t>
            </a:r>
          </a:p>
          <a:p>
            <a:r>
              <a:rPr lang="en-US" altLang="en-US"/>
              <a:t>Nonfunctional Requirements:</a:t>
            </a:r>
          </a:p>
          <a:p>
            <a:pPr lvl="1"/>
            <a:r>
              <a:rPr lang="en-US" altLang="en-US"/>
              <a:t>Takeoff is the porch area outside the classrooms.</a:t>
            </a:r>
          </a:p>
          <a:p>
            <a:pPr lvl="1"/>
            <a:r>
              <a:rPr lang="en-US" altLang="en-US"/>
              <a:t>The Hershey’s kiss is not damaged at take-off</a:t>
            </a:r>
          </a:p>
        </p:txBody>
      </p:sp>
      <p:pic>
        <p:nvPicPr>
          <p:cNvPr id="512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026" y="4267200"/>
            <a:ext cx="1831975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Chocoplane Project Organization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4 teams with 6 participants each</a:t>
            </a:r>
          </a:p>
          <a:p>
            <a:pPr lvl="1"/>
            <a:r>
              <a:rPr lang="en-US" altLang="en-US"/>
              <a:t>Each team builds its own solution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Acceptance Criteria</a:t>
            </a:r>
          </a:p>
        </p:txBody>
      </p:sp>
      <p:sp>
        <p:nvSpPr>
          <p:cNvPr id="8194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plane must prominently display the name of the subsystem team </a:t>
            </a:r>
          </a:p>
          <a:p>
            <a:r>
              <a:rPr lang="en-US" altLang="en-US"/>
              <a:t>The plane must actually demonstrate flying behavior (throwing is not allowed)</a:t>
            </a:r>
          </a:p>
          <a:p>
            <a:r>
              <a:rPr lang="en-US" altLang="en-US"/>
              <a:t>The Hershey’s kiss must be undamaged after landing</a:t>
            </a:r>
          </a:p>
          <a:p>
            <a:r>
              <a:rPr lang="en-US" altLang="en-US"/>
              <a:t>The client inspects the Hershey’s kiss after the plane has come to complete standstill and determines its healthiness. 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7432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The Crew of Choco-Airlines wishes you a good flight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3970338"/>
            <a:ext cx="7315200" cy="1371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8000"/>
              <a:t>Have fun!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utoUpdateAnimBg="0"/>
      <p:bldP spid="6147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Craig </a:t>
            </a:r>
            <a:r>
              <a:rPr lang="en-US" dirty="0" err="1"/>
              <a:t>Larman’s</a:t>
            </a:r>
            <a:r>
              <a:rPr lang="en-US" dirty="0"/>
              <a:t> Lecture 1 slides</a:t>
            </a:r>
          </a:p>
          <a:p>
            <a:r>
              <a:rPr lang="en-US" dirty="0"/>
              <a:t>“Applying UML and Patterns”, Craig </a:t>
            </a:r>
            <a:r>
              <a:rPr lang="en-US" dirty="0" err="1"/>
              <a:t>Larman</a:t>
            </a:r>
            <a:r>
              <a:rPr lang="en-US" dirty="0"/>
              <a:t>, 3</a:t>
            </a:r>
            <a:r>
              <a:rPr lang="en-US" baseline="30000" dirty="0"/>
              <a:t>rd</a:t>
            </a:r>
            <a:r>
              <a:rPr lang="en-US" dirty="0"/>
              <a:t> edition</a:t>
            </a:r>
          </a:p>
          <a:p>
            <a:r>
              <a:rPr lang="en-US" dirty="0"/>
              <a:t>“Object-Oriented Software Engineering: Using UML, Patterns and Java”, Bernd </a:t>
            </a:r>
            <a:r>
              <a:rPr lang="en-US" dirty="0" err="1"/>
              <a:t>Bruegge</a:t>
            </a:r>
            <a:r>
              <a:rPr lang="en-US" dirty="0"/>
              <a:t>, Allen H. </a:t>
            </a:r>
            <a:r>
              <a:rPr lang="en-US" dirty="0" err="1"/>
              <a:t>Dutoit</a:t>
            </a:r>
            <a:r>
              <a:rPr lang="en-US" dirty="0"/>
              <a:t>, 3rd Edition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730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organization</a:t>
            </a:r>
          </a:p>
          <a:p>
            <a:r>
              <a:rPr lang="en-US" dirty="0"/>
              <a:t>How to survive this class</a:t>
            </a:r>
          </a:p>
          <a:p>
            <a:r>
              <a:rPr lang="en-US" dirty="0"/>
              <a:t>Project kickoff</a:t>
            </a:r>
          </a:p>
          <a:p>
            <a:r>
              <a:rPr lang="en-US" dirty="0"/>
              <a:t>Intro to architecture &amp; design</a:t>
            </a:r>
          </a:p>
          <a:p>
            <a:r>
              <a:rPr lang="en-US" dirty="0"/>
              <a:t>Choco plane activity</a:t>
            </a:r>
          </a:p>
        </p:txBody>
      </p:sp>
    </p:spTree>
    <p:extLst>
      <p:ext uri="{BB962C8B-B14F-4D97-AF65-F5344CB8AC3E}">
        <p14:creationId xmlns:p14="http://schemas.microsoft.com/office/powerpoint/2010/main" val="92502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Organization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Objectives</a:t>
            </a:r>
          </a:p>
          <a:p>
            <a:r>
              <a:rPr lang="en-US" dirty="0"/>
              <a:t>Lectures</a:t>
            </a:r>
          </a:p>
          <a:p>
            <a:r>
              <a:rPr lang="en-US" dirty="0"/>
              <a:t>Grading</a:t>
            </a:r>
          </a:p>
          <a:p>
            <a:r>
              <a:rPr lang="en-US" dirty="0"/>
              <a:t>Honor Code</a:t>
            </a:r>
          </a:p>
        </p:txBody>
      </p:sp>
    </p:spTree>
    <p:extLst>
      <p:ext uri="{BB962C8B-B14F-4D97-AF65-F5344CB8AC3E}">
        <p14:creationId xmlns:p14="http://schemas.microsoft.com/office/powerpoint/2010/main" val="80553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Outcomes</a:t>
            </a:r>
          </a:p>
        </p:txBody>
      </p:sp>
      <p:sp>
        <p:nvSpPr>
          <p:cNvPr id="31747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altLang="en-US" dirty="0"/>
              <a:t>After completing CSCI 360 students will be able to:</a:t>
            </a:r>
          </a:p>
          <a:p>
            <a:pPr>
              <a:defRPr/>
            </a:pPr>
            <a:r>
              <a:rPr lang="en-US" altLang="en-US" dirty="0"/>
              <a:t>Judge legal issues in software projects</a:t>
            </a:r>
          </a:p>
          <a:p>
            <a:pPr>
              <a:defRPr/>
            </a:pPr>
            <a:r>
              <a:rPr lang="en-US" altLang="en-US" dirty="0"/>
              <a:t>Construct UML diagrams</a:t>
            </a:r>
          </a:p>
          <a:p>
            <a:pPr>
              <a:defRPr/>
            </a:pPr>
            <a:r>
              <a:rPr lang="en-US" altLang="en-US" dirty="0"/>
              <a:t>Apply UML diagrams in different phases of a software engineering project</a:t>
            </a:r>
          </a:p>
          <a:p>
            <a:pPr>
              <a:defRPr/>
            </a:pPr>
            <a:r>
              <a:rPr lang="en-US" altLang="en-US" dirty="0"/>
              <a:t>Formulate the requirements and specifications for a software project</a:t>
            </a:r>
          </a:p>
          <a:p>
            <a:pPr>
              <a:defRPr/>
            </a:pPr>
            <a:r>
              <a:rPr lang="en-US" altLang="en-US" dirty="0"/>
              <a:t>Examine software architectural styles</a:t>
            </a:r>
          </a:p>
          <a:p>
            <a:pPr>
              <a:defRPr/>
            </a:pPr>
            <a:r>
              <a:rPr lang="en-US" altLang="en-US" dirty="0"/>
              <a:t>Apply </a:t>
            </a:r>
            <a:r>
              <a:rPr lang="en-US" altLang="en-US" b="1" dirty="0"/>
              <a:t>appropriate</a:t>
            </a:r>
            <a:r>
              <a:rPr lang="en-US" altLang="en-US" dirty="0"/>
              <a:t> design principles to software projects </a:t>
            </a:r>
          </a:p>
          <a:p>
            <a:pPr>
              <a:defRPr/>
            </a:pPr>
            <a:r>
              <a:rPr lang="en-US" altLang="en-US" dirty="0"/>
              <a:t>Build software with OO Design principles</a:t>
            </a:r>
          </a:p>
        </p:txBody>
      </p:sp>
    </p:spTree>
  </p:cSld>
  <p:clrMapOvr>
    <a:masterClrMapping/>
  </p:clrMapOvr>
  <p:transition advTm="2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Outcomes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Compare different software designs</a:t>
            </a:r>
          </a:p>
          <a:p>
            <a:r>
              <a:rPr lang="en-US" altLang="en-US" dirty="0">
                <a:ea typeface="ＭＳ Ｐゴシック" charset="-128"/>
              </a:rPr>
              <a:t>Design and implement software </a:t>
            </a:r>
            <a:r>
              <a:rPr lang="en-US" altLang="en-US" b="1" dirty="0">
                <a:ea typeface="ＭＳ Ｐゴシック" charset="-128"/>
              </a:rPr>
              <a:t>test cases</a:t>
            </a:r>
          </a:p>
          <a:p>
            <a:r>
              <a:rPr lang="en-US" altLang="en-US" dirty="0">
                <a:ea typeface="ＭＳ Ｐゴシック" charset="-128"/>
              </a:rPr>
              <a:t>Explain the software lifecycle and how it applies to different projects</a:t>
            </a:r>
          </a:p>
          <a:p>
            <a:r>
              <a:rPr lang="en-US" altLang="en-US" dirty="0">
                <a:ea typeface="ＭＳ Ｐゴシック" charset="-128"/>
              </a:rPr>
              <a:t>Build GUIs for enhanced user experience</a:t>
            </a:r>
          </a:p>
          <a:p>
            <a:r>
              <a:rPr lang="en-US" altLang="en-US" dirty="0">
                <a:ea typeface="ＭＳ Ｐゴシック" charset="-128"/>
              </a:rPr>
              <a:t>Understand the importance of project management in software </a:t>
            </a:r>
          </a:p>
          <a:p>
            <a:r>
              <a:rPr lang="en-US" altLang="en-US" dirty="0">
                <a:ea typeface="ＭＳ Ｐゴシック" charset="-128"/>
              </a:rPr>
              <a:t>Distinguish software design patterns</a:t>
            </a:r>
          </a:p>
          <a:p>
            <a:r>
              <a:rPr lang="en-US" altLang="en-US" dirty="0">
                <a:ea typeface="ＭＳ Ｐゴシック" charset="-128"/>
              </a:rPr>
              <a:t>Design software projects considering </a:t>
            </a:r>
            <a:r>
              <a:rPr lang="en-US" altLang="en-US" b="1" dirty="0">
                <a:ea typeface="ＭＳ Ｐゴシック" charset="-128"/>
              </a:rPr>
              <a:t>security</a:t>
            </a:r>
            <a:r>
              <a:rPr lang="en-US" altLang="en-US" dirty="0">
                <a:ea typeface="ＭＳ Ｐゴシック" charset="-128"/>
              </a:rPr>
              <a:t>, performance, usability, and data integrity.</a:t>
            </a:r>
          </a:p>
          <a:p>
            <a:endParaRPr lang="en-US" altLang="en-US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Objectives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x-none" dirty="0"/>
              <a:t>“Think in Objects”</a:t>
            </a:r>
          </a:p>
          <a:p>
            <a:endParaRPr lang="en-US" altLang="x-none" dirty="0"/>
          </a:p>
          <a:p>
            <a:r>
              <a:rPr lang="en-US" altLang="x-none" dirty="0"/>
              <a:t>Analyze requirements with use cases</a:t>
            </a:r>
          </a:p>
          <a:p>
            <a:endParaRPr lang="en-US" altLang="x-none" dirty="0"/>
          </a:p>
          <a:p>
            <a:r>
              <a:rPr lang="en-US" altLang="x-none" dirty="0"/>
              <a:t>Create domain models</a:t>
            </a:r>
          </a:p>
          <a:p>
            <a:endParaRPr lang="en-US" altLang="x-none" dirty="0"/>
          </a:p>
          <a:p>
            <a:r>
              <a:rPr lang="en-US" altLang="x-none" dirty="0"/>
              <a:t>Apply an iterative &amp; Rational Unified Process (UP)</a:t>
            </a:r>
          </a:p>
          <a:p>
            <a:endParaRPr lang="en-US" altLang="x-none" dirty="0"/>
          </a:p>
          <a:p>
            <a:r>
              <a:rPr lang="en-US" altLang="x-none" dirty="0"/>
              <a:t>Relate analysis and design artifacts</a:t>
            </a:r>
          </a:p>
          <a:p>
            <a:endParaRPr lang="en-US" altLang="x-none" dirty="0"/>
          </a:p>
          <a:p>
            <a:r>
              <a:rPr lang="en-US" altLang="x-none" dirty="0"/>
              <a:t>Read &amp; write UML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x-none" dirty="0"/>
              <a:t>Practice</a:t>
            </a:r>
          </a:p>
          <a:p>
            <a:pPr marL="0" indent="0">
              <a:buNone/>
            </a:pPr>
            <a:endParaRPr lang="en-US" altLang="x-none" dirty="0"/>
          </a:p>
          <a:p>
            <a:r>
              <a:rPr lang="en-US" altLang="x-none" dirty="0"/>
              <a:t>Design object solutions</a:t>
            </a:r>
          </a:p>
          <a:p>
            <a:pPr lvl="1"/>
            <a:r>
              <a:rPr lang="en-US" altLang="x-none" dirty="0"/>
              <a:t>Assign responsibilities to objects</a:t>
            </a:r>
          </a:p>
          <a:p>
            <a:pPr lvl="1"/>
            <a:endParaRPr lang="en-US" altLang="x-none" dirty="0"/>
          </a:p>
          <a:p>
            <a:pPr lvl="1"/>
            <a:r>
              <a:rPr lang="en-US" altLang="x-none" dirty="0"/>
              <a:t>Design collaborations</a:t>
            </a:r>
          </a:p>
          <a:p>
            <a:pPr lvl="1"/>
            <a:endParaRPr lang="en-US" altLang="x-none" dirty="0"/>
          </a:p>
          <a:p>
            <a:pPr lvl="1"/>
            <a:r>
              <a:rPr lang="en-US" altLang="x-none" dirty="0"/>
              <a:t>Design with patterns</a:t>
            </a:r>
          </a:p>
          <a:p>
            <a:pPr lvl="1"/>
            <a:endParaRPr lang="en-US" altLang="x-none" dirty="0"/>
          </a:p>
          <a:p>
            <a:pPr lvl="1"/>
            <a:r>
              <a:rPr lang="en-US" altLang="x-none" dirty="0"/>
              <a:t>Design with architectural layers</a:t>
            </a:r>
          </a:p>
          <a:p>
            <a:pPr lvl="1"/>
            <a:endParaRPr lang="en-US" altLang="x-none" dirty="0"/>
          </a:p>
          <a:p>
            <a:pPr lvl="1"/>
            <a:r>
              <a:rPr lang="en-US" altLang="x-none" dirty="0"/>
              <a:t>Understand OOP (e.g., Java) mapping issues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Priority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x-none" dirty="0"/>
          </a:p>
          <a:p>
            <a:r>
              <a:rPr lang="en-US" altLang="x-none" dirty="0"/>
              <a:t>Assign responsibilities to objects</a:t>
            </a:r>
          </a:p>
          <a:p>
            <a:pPr lvl="1"/>
            <a:endParaRPr lang="en-US" altLang="x-none" dirty="0"/>
          </a:p>
          <a:p>
            <a:pPr lvl="1"/>
            <a:r>
              <a:rPr lang="en-US" altLang="x-none" dirty="0"/>
              <a:t>The GRASP patterns are the key learning aid</a:t>
            </a:r>
          </a:p>
          <a:p>
            <a:pPr lvl="1"/>
            <a:endParaRPr lang="en-US" altLang="x-none" dirty="0"/>
          </a:p>
          <a:p>
            <a:r>
              <a:rPr lang="en-US" altLang="x-none" dirty="0"/>
              <a:t>After that. . . 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1144</Words>
  <Application>Microsoft Macintosh PowerPoint</Application>
  <PresentationFormat>Widescreen</PresentationFormat>
  <Paragraphs>255</Paragraphs>
  <Slides>34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9" baseType="lpstr">
      <vt:lpstr>ＭＳ Ｐゴシック</vt:lpstr>
      <vt:lpstr>MS PMincho</vt:lpstr>
      <vt:lpstr>ヒラギノ角ゴ Pro W3</vt:lpstr>
      <vt:lpstr>Antique Olive (W1)</vt:lpstr>
      <vt:lpstr>Arial</vt:lpstr>
      <vt:lpstr>Arial Narrow</vt:lpstr>
      <vt:lpstr>Calibri</vt:lpstr>
      <vt:lpstr>Calibri Light</vt:lpstr>
      <vt:lpstr>Helvetica</vt:lpstr>
      <vt:lpstr>Palatino</vt:lpstr>
      <vt:lpstr>Times</vt:lpstr>
      <vt:lpstr>Times New Roman</vt:lpstr>
      <vt:lpstr>Wingdings</vt:lpstr>
      <vt:lpstr>Office Theme</vt:lpstr>
      <vt:lpstr>VISIO</vt:lpstr>
      <vt:lpstr>CSCI 360: Software Architecture and Design</vt:lpstr>
      <vt:lpstr>Who am I?</vt:lpstr>
      <vt:lpstr>Who am I?</vt:lpstr>
      <vt:lpstr>Outline</vt:lpstr>
      <vt:lpstr>Class Organization</vt:lpstr>
      <vt:lpstr>Outcomes</vt:lpstr>
      <vt:lpstr>Outcomes</vt:lpstr>
      <vt:lpstr>Objectives</vt:lpstr>
      <vt:lpstr>Priority</vt:lpstr>
      <vt:lpstr>Assumptions for this Class</vt:lpstr>
      <vt:lpstr>Grading Criteria</vt:lpstr>
      <vt:lpstr>Lectures</vt:lpstr>
      <vt:lpstr>Learning</vt:lpstr>
      <vt:lpstr>Learning Aids</vt:lpstr>
      <vt:lpstr>Content</vt:lpstr>
      <vt:lpstr>Syllabus </vt:lpstr>
      <vt:lpstr>Honor code</vt:lpstr>
      <vt:lpstr>How to survive the class</vt:lpstr>
      <vt:lpstr>Project kickoff</vt:lpstr>
      <vt:lpstr>Analysis and Design?</vt:lpstr>
      <vt:lpstr>Object-Oriented Analysis and Design?</vt:lpstr>
      <vt:lpstr>Development Method</vt:lpstr>
      <vt:lpstr>Unified Modeling Language (UML)</vt:lpstr>
      <vt:lpstr>UML: What’s Important?</vt:lpstr>
      <vt:lpstr>UML: What’s Important?</vt:lpstr>
      <vt:lpstr>What to do next?</vt:lpstr>
      <vt:lpstr>Kahoot Quiz</vt:lpstr>
      <vt:lpstr>Choco plane activity</vt:lpstr>
      <vt:lpstr>Problem Statement</vt:lpstr>
      <vt:lpstr>Chocoplane Requirements</vt:lpstr>
      <vt:lpstr>Chocoplane Project Organization</vt:lpstr>
      <vt:lpstr>Acceptance Criteria</vt:lpstr>
      <vt:lpstr>The Crew of Choco-Airlines wishes you a good flight</vt:lpstr>
      <vt:lpstr>Sources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360: Software Architecture and Design</dc:title>
  <dc:creator>Xenia Mountrouidou</dc:creator>
  <cp:lastModifiedBy>Xenia Mountrouidou</cp:lastModifiedBy>
  <cp:revision>19</cp:revision>
  <dcterms:created xsi:type="dcterms:W3CDTF">2017-08-20T17:02:15Z</dcterms:created>
  <dcterms:modified xsi:type="dcterms:W3CDTF">2018-08-19T19:58:31Z</dcterms:modified>
</cp:coreProperties>
</file>