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oleObject"/>
  <Default Extension="vml" ContentType="application/vnd.openxmlformats-officedocument.vmlDrawing"/>
  <Default Extension="rels" ContentType="application/vnd.openxmlformats-package.relationships+xml"/>
  <Default Extension="wmf" ContentType="image/x-w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sldIdLst>
    <p:sldId id="256" r:id="rId2"/>
    <p:sldId id="267" r:id="rId3"/>
    <p:sldId id="268" r:id="rId4"/>
    <p:sldId id="257" r:id="rId5"/>
    <p:sldId id="258" r:id="rId6"/>
    <p:sldId id="259" r:id="rId7"/>
    <p:sldId id="260" r:id="rId8"/>
    <p:sldId id="261" r:id="rId9"/>
    <p:sldId id="262" r:id="rId10"/>
    <p:sldId id="263" r:id="rId11"/>
    <p:sldId id="269" r:id="rId12"/>
    <p:sldId id="264" r:id="rId13"/>
    <p:sldId id="265" r:id="rId14"/>
    <p:sldId id="270" r:id="rId15"/>
    <p:sldId id="266" r:id="rId16"/>
    <p:sldId id="271"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49"/>
    <p:restoredTop sz="87805"/>
  </p:normalViewPr>
  <p:slideViewPr>
    <p:cSldViewPr snapToGrid="0" snapToObjects="1">
      <p:cViewPr varScale="1">
        <p:scale>
          <a:sx n="92" d="100"/>
          <a:sy n="92" d="100"/>
        </p:scale>
        <p:origin x="1288"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notesMaster" Target="notesMasters/notesMaster1.xml"/><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D83ED36-BB2B-F74A-99AA-ED2AB3B8D4DF}" type="datetimeFigureOut">
              <a:rPr lang="en-US" smtClean="0"/>
              <a:t>11/5/17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99BC7A-C225-C344-A38E-8804D6D64E83}" type="slidenum">
              <a:rPr lang="en-US" smtClean="0"/>
              <a:t>‹#›</a:t>
            </a:fld>
            <a:endParaRPr lang="en-US"/>
          </a:p>
        </p:txBody>
      </p:sp>
    </p:spTree>
    <p:extLst>
      <p:ext uri="{BB962C8B-B14F-4D97-AF65-F5344CB8AC3E}">
        <p14:creationId xmlns:p14="http://schemas.microsoft.com/office/powerpoint/2010/main" val="176358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Polymorphism</a:t>
            </a:r>
            <a:r>
              <a:rPr lang="en-US" baseline="0" dirty="0" smtClean="0"/>
              <a:t> in adapting to different external tax calculators</a:t>
            </a:r>
          </a:p>
          <a:p>
            <a:r>
              <a:rPr lang="en-US" baseline="0" dirty="0" smtClean="0"/>
              <a:t>Polymorphic </a:t>
            </a:r>
            <a:r>
              <a:rPr lang="en-US" baseline="0" dirty="0" err="1" smtClean="0"/>
              <a:t>getTaxes</a:t>
            </a:r>
            <a:r>
              <a:rPr lang="en-US" baseline="0" dirty="0" smtClean="0"/>
              <a:t> operation</a:t>
            </a:r>
          </a:p>
          <a:p>
            <a:endParaRPr lang="en-US" dirty="0"/>
          </a:p>
        </p:txBody>
      </p:sp>
      <p:sp>
        <p:nvSpPr>
          <p:cNvPr id="4" name="Slide Number Placeholder 3"/>
          <p:cNvSpPr>
            <a:spLocks noGrp="1"/>
          </p:cNvSpPr>
          <p:nvPr>
            <p:ph type="sldNum" sz="quarter" idx="10"/>
          </p:nvPr>
        </p:nvSpPr>
        <p:spPr/>
        <p:txBody>
          <a:bodyPr/>
          <a:lstStyle/>
          <a:p>
            <a:fld id="{5A99BC7A-C225-C344-A38E-8804D6D64E83}" type="slidenum">
              <a:rPr lang="en-US" smtClean="0"/>
              <a:t>4</a:t>
            </a:fld>
            <a:endParaRPr lang="en-US"/>
          </a:p>
        </p:txBody>
      </p:sp>
    </p:spTree>
    <p:extLst>
      <p:ext uri="{BB962C8B-B14F-4D97-AF65-F5344CB8AC3E}">
        <p14:creationId xmlns:p14="http://schemas.microsoft.com/office/powerpoint/2010/main" val="524330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1" kern="1200" baseline="0" dirty="0" smtClean="0">
                <a:solidFill>
                  <a:schemeClr val="tx1"/>
                </a:solidFill>
                <a:effectLst/>
                <a:latin typeface="+mn-lt"/>
                <a:ea typeface="+mn-ea"/>
                <a:cs typeface="+mn-cs"/>
              </a:rPr>
              <a:t>I/f here has a broader view! Not just Java</a:t>
            </a:r>
          </a:p>
          <a:p>
            <a:r>
              <a:rPr lang="en-US" sz="1200" b="0" i="1" kern="1200" baseline="0" dirty="0" smtClean="0">
                <a:solidFill>
                  <a:schemeClr val="tx1"/>
                </a:solidFill>
                <a:effectLst/>
                <a:latin typeface="+mn-lt"/>
                <a:ea typeface="+mn-ea"/>
                <a:cs typeface="+mn-cs"/>
              </a:rPr>
              <a:t>Fundamental design principle, any design pattern is </a:t>
            </a:r>
            <a:r>
              <a:rPr lang="en-US" sz="1200" b="0" i="1" kern="1200" baseline="0" smtClean="0">
                <a:solidFill>
                  <a:schemeClr val="tx1"/>
                </a:solidFill>
                <a:effectLst/>
                <a:latin typeface="+mn-lt"/>
                <a:ea typeface="+mn-ea"/>
                <a:cs typeface="+mn-cs"/>
              </a:rPr>
              <a:t>a specialization of PV</a:t>
            </a:r>
            <a:endParaRPr lang="en-US" sz="1200" b="0" i="1" kern="1200" baseline="0" dirty="0" smtClean="0">
              <a:solidFill>
                <a:schemeClr val="tx1"/>
              </a:solidFill>
              <a:effectLst/>
              <a:latin typeface="+mn-lt"/>
              <a:ea typeface="+mn-ea"/>
              <a:cs typeface="+mn-cs"/>
            </a:endParaRPr>
          </a:p>
          <a:p>
            <a:r>
              <a:rPr lang="en-US" sz="1200" b="0" i="1" kern="1200" baseline="0" dirty="0" smtClean="0">
                <a:solidFill>
                  <a:schemeClr val="tx1"/>
                </a:solidFill>
                <a:effectLst/>
                <a:latin typeface="+mn-lt"/>
                <a:ea typeface="+mn-ea"/>
                <a:cs typeface="+mn-cs"/>
              </a:rPr>
              <a:t>Data encapsulation, interfaces, polymorphism: all for PV</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1" kern="1200" dirty="0" smtClean="0">
                <a:solidFill>
                  <a:schemeClr val="tx1"/>
                </a:solidFill>
                <a:effectLst/>
                <a:latin typeface="+mn-lt"/>
                <a:ea typeface="+mn-ea"/>
                <a:cs typeface="+mn-cs"/>
              </a:rPr>
              <a:t>Information</a:t>
            </a:r>
            <a:r>
              <a:rPr lang="en-US" sz="1200" b="0" i="1" kern="1200" baseline="0" dirty="0" smtClean="0">
                <a:solidFill>
                  <a:schemeClr val="tx1"/>
                </a:solidFill>
                <a:effectLst/>
                <a:latin typeface="+mn-lt"/>
                <a:ea typeface="+mn-ea"/>
                <a:cs typeface="+mn-cs"/>
              </a:rPr>
              <a:t> hiding</a:t>
            </a:r>
          </a:p>
          <a:p>
            <a:r>
              <a:rPr lang="en-US" sz="1200" b="0" i="1" kern="1200" baseline="0" dirty="0" smtClean="0">
                <a:solidFill>
                  <a:schemeClr val="tx1"/>
                </a:solidFill>
                <a:effectLst/>
                <a:latin typeface="+mn-lt"/>
                <a:ea typeface="+mn-ea"/>
                <a:cs typeface="+mn-cs"/>
              </a:rPr>
              <a:t>Law of Demeter (Don</a:t>
            </a:r>
            <a:r>
              <a:rPr lang="uk-UA" sz="1200" b="0" i="1" kern="1200" baseline="0" dirty="0" smtClean="0">
                <a:solidFill>
                  <a:schemeClr val="tx1"/>
                </a:solidFill>
                <a:effectLst/>
                <a:latin typeface="+mn-lt"/>
                <a:ea typeface="+mn-ea"/>
                <a:cs typeface="+mn-cs"/>
              </a:rPr>
              <a:t>’</a:t>
            </a:r>
            <a:r>
              <a:rPr lang="en-US" sz="1200" b="0" i="1" kern="1200" baseline="0" dirty="0" smtClean="0">
                <a:solidFill>
                  <a:schemeClr val="tx1"/>
                </a:solidFill>
                <a:effectLst/>
                <a:latin typeface="+mn-lt"/>
                <a:ea typeface="+mn-ea"/>
                <a:cs typeface="+mn-cs"/>
              </a:rPr>
              <a:t>t talk to strangers) </a:t>
            </a:r>
          </a:p>
          <a:p>
            <a:r>
              <a:rPr lang="en-US" sz="1200" b="0" i="1" kern="1200" baseline="0" dirty="0" smtClean="0">
                <a:solidFill>
                  <a:schemeClr val="tx1"/>
                </a:solidFill>
                <a:effectLst/>
                <a:latin typeface="+mn-lt"/>
                <a:ea typeface="+mn-ea"/>
                <a:cs typeface="+mn-cs"/>
              </a:rPr>
              <a:t>LSP</a:t>
            </a:r>
          </a:p>
          <a:p>
            <a:r>
              <a:rPr lang="en-US" sz="1200" b="0" i="1" kern="1200" baseline="0" dirty="0" smtClean="0">
                <a:solidFill>
                  <a:schemeClr val="tx1"/>
                </a:solidFill>
                <a:effectLst/>
                <a:latin typeface="+mn-lt"/>
                <a:ea typeface="+mn-ea"/>
                <a:cs typeface="+mn-cs"/>
              </a:rPr>
              <a:t>OCP</a:t>
            </a:r>
            <a:endParaRPr lang="en-US" sz="1200" b="0" i="1" kern="1200" dirty="0" smtClean="0">
              <a:solidFill>
                <a:schemeClr val="tx1"/>
              </a:solidFill>
              <a:effectLst/>
              <a:latin typeface="+mn-lt"/>
              <a:ea typeface="+mn-ea"/>
              <a:cs typeface="+mn-cs"/>
            </a:endParaRPr>
          </a:p>
          <a:p>
            <a:endParaRPr lang="en-US" sz="1200" b="0" i="1" kern="1200" dirty="0" smtClean="0">
              <a:solidFill>
                <a:schemeClr val="tx1"/>
              </a:solidFill>
              <a:effectLst/>
              <a:latin typeface="+mn-lt"/>
              <a:ea typeface="+mn-ea"/>
              <a:cs typeface="+mn-cs"/>
            </a:endParaRPr>
          </a:p>
          <a:p>
            <a:endParaRPr lang="en-US" sz="1200" b="0" i="1" kern="1200" dirty="0" smtClean="0">
              <a:solidFill>
                <a:schemeClr val="tx1"/>
              </a:solidFill>
              <a:effectLst/>
              <a:latin typeface="+mn-lt"/>
              <a:ea typeface="+mn-ea"/>
              <a:cs typeface="+mn-cs"/>
            </a:endParaRPr>
          </a:p>
          <a:p>
            <a:endParaRPr lang="en-US" sz="1200" b="0" i="1" kern="1200" dirty="0" smtClean="0">
              <a:solidFill>
                <a:schemeClr val="tx1"/>
              </a:solidFill>
              <a:effectLst/>
              <a:latin typeface="+mn-lt"/>
              <a:ea typeface="+mn-ea"/>
              <a:cs typeface="+mn-cs"/>
            </a:endParaRPr>
          </a:p>
          <a:p>
            <a:endParaRPr lang="en-US" sz="1200" b="0" i="1" kern="1200" dirty="0" smtClean="0">
              <a:solidFill>
                <a:schemeClr val="tx1"/>
              </a:solidFill>
              <a:effectLst/>
              <a:latin typeface="+mn-lt"/>
              <a:ea typeface="+mn-ea"/>
              <a:cs typeface="+mn-cs"/>
            </a:endParaRPr>
          </a:p>
          <a:p>
            <a:endParaRPr lang="en-US" sz="1200" b="0" i="1" kern="1200" dirty="0" smtClean="0">
              <a:solidFill>
                <a:schemeClr val="tx1"/>
              </a:solidFill>
              <a:effectLst/>
              <a:latin typeface="+mn-lt"/>
              <a:ea typeface="+mn-ea"/>
              <a:cs typeface="+mn-cs"/>
            </a:endParaRPr>
          </a:p>
          <a:p>
            <a:r>
              <a:rPr lang="en-US" sz="1200" b="0" i="1" kern="1200" dirty="0" smtClean="0">
                <a:solidFill>
                  <a:schemeClr val="tx1"/>
                </a:solidFill>
                <a:effectLst/>
                <a:latin typeface="+mn-lt"/>
                <a:ea typeface="+mn-ea"/>
                <a:cs typeface="+mn-cs"/>
              </a:rPr>
              <a:t>One ring to rule them all, One ring to find them, One ring to bring them all and in the darkness bind them.</a:t>
            </a:r>
            <a:endParaRPr lang="en-US" dirty="0"/>
          </a:p>
        </p:txBody>
      </p:sp>
      <p:sp>
        <p:nvSpPr>
          <p:cNvPr id="4" name="Slide Number Placeholder 3"/>
          <p:cNvSpPr>
            <a:spLocks noGrp="1"/>
          </p:cNvSpPr>
          <p:nvPr>
            <p:ph type="sldNum" sz="quarter" idx="10"/>
          </p:nvPr>
        </p:nvSpPr>
        <p:spPr/>
        <p:txBody>
          <a:bodyPr/>
          <a:lstStyle/>
          <a:p>
            <a:fld id="{5A99BC7A-C225-C344-A38E-8804D6D64E83}" type="slidenum">
              <a:rPr lang="en-US" smtClean="0"/>
              <a:t>16</a:t>
            </a:fld>
            <a:endParaRPr lang="en-US"/>
          </a:p>
        </p:txBody>
      </p:sp>
    </p:spTree>
    <p:extLst>
      <p:ext uri="{BB962C8B-B14F-4D97-AF65-F5344CB8AC3E}">
        <p14:creationId xmlns:p14="http://schemas.microsoft.com/office/powerpoint/2010/main" val="7069023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Switch</a:t>
            </a:r>
            <a:r>
              <a:rPr lang="en-US" baseline="0" dirty="0" smtClean="0"/>
              <a:t> on </a:t>
            </a:r>
            <a:r>
              <a:rPr lang="en-US" baseline="0" dirty="0" err="1" smtClean="0"/>
              <a:t>square.design</a:t>
            </a:r>
            <a:endParaRPr lang="en-US" baseline="0" dirty="0" smtClean="0"/>
          </a:p>
          <a:p>
            <a:r>
              <a:rPr lang="en-US" baseline="0" dirty="0" smtClean="0"/>
              <a:t>Case </a:t>
            </a:r>
            <a:r>
              <a:rPr lang="en-US" baseline="0" dirty="0" err="1" smtClean="0"/>
              <a:t>regularSquare</a:t>
            </a:r>
            <a:endParaRPr lang="en-US" baseline="0" dirty="0" smtClean="0"/>
          </a:p>
          <a:p>
            <a:r>
              <a:rPr lang="en-US" baseline="0" dirty="0" smtClean="0"/>
              <a:t>Case </a:t>
            </a:r>
            <a:r>
              <a:rPr lang="en-US" baseline="0" dirty="0" err="1" smtClean="0"/>
              <a:t>goSquare</a:t>
            </a:r>
            <a:endParaRPr lang="en-US" baseline="0" dirty="0" smtClean="0"/>
          </a:p>
          <a:p>
            <a:r>
              <a:rPr lang="en-US" baseline="0" dirty="0" smtClean="0"/>
              <a:t>Why abstract and not interface?</a:t>
            </a:r>
            <a:endParaRPr lang="en-US" dirty="0"/>
          </a:p>
        </p:txBody>
      </p:sp>
      <p:sp>
        <p:nvSpPr>
          <p:cNvPr id="4" name="Slide Number Placeholder 3"/>
          <p:cNvSpPr>
            <a:spLocks noGrp="1"/>
          </p:cNvSpPr>
          <p:nvPr>
            <p:ph type="sldNum" sz="quarter" idx="10"/>
          </p:nvPr>
        </p:nvSpPr>
        <p:spPr/>
        <p:txBody>
          <a:bodyPr/>
          <a:lstStyle/>
          <a:p>
            <a:fld id="{5A99BC7A-C225-C344-A38E-8804D6D64E83}" type="slidenum">
              <a:rPr lang="en-US" smtClean="0"/>
              <a:t>5</a:t>
            </a:fld>
            <a:endParaRPr lang="en-US"/>
          </a:p>
        </p:txBody>
      </p:sp>
    </p:spTree>
    <p:extLst>
      <p:ext uri="{BB962C8B-B14F-4D97-AF65-F5344CB8AC3E}">
        <p14:creationId xmlns:p14="http://schemas.microsoft.com/office/powerpoint/2010/main" val="7472830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Loc</a:t>
            </a:r>
            <a:r>
              <a:rPr lang="en-US" dirty="0" smtClean="0"/>
              <a:t> passed</a:t>
            </a:r>
            <a:r>
              <a:rPr lang="en-US" baseline="0" dirty="0" smtClean="0"/>
              <a:t> as parameter in get square</a:t>
            </a:r>
          </a:p>
          <a:p>
            <a:r>
              <a:rPr lang="en-US" baseline="0" dirty="0" smtClean="0"/>
              <a:t>P passed as parameter in landed on</a:t>
            </a:r>
            <a:endParaRPr lang="en-US" dirty="0"/>
          </a:p>
        </p:txBody>
      </p:sp>
      <p:sp>
        <p:nvSpPr>
          <p:cNvPr id="4" name="Slide Number Placeholder 3"/>
          <p:cNvSpPr>
            <a:spLocks noGrp="1"/>
          </p:cNvSpPr>
          <p:nvPr>
            <p:ph type="sldNum" sz="quarter" idx="10"/>
          </p:nvPr>
        </p:nvSpPr>
        <p:spPr/>
        <p:txBody>
          <a:bodyPr/>
          <a:lstStyle/>
          <a:p>
            <a:fld id="{5A99BC7A-C225-C344-A38E-8804D6D64E83}" type="slidenum">
              <a:rPr lang="en-US" smtClean="0"/>
              <a:t>6</a:t>
            </a:fld>
            <a:endParaRPr lang="en-US"/>
          </a:p>
        </p:txBody>
      </p:sp>
    </p:spTree>
    <p:extLst>
      <p:ext uri="{BB962C8B-B14F-4D97-AF65-F5344CB8AC3E}">
        <p14:creationId xmlns:p14="http://schemas.microsoft.com/office/powerpoint/2010/main" val="14608541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Use case </a:t>
            </a:r>
            <a:r>
              <a:rPr lang="en-US" dirty="0" err="1" smtClean="0"/>
              <a:t>GoSquare</a:t>
            </a:r>
            <a:endParaRPr lang="en-US" dirty="0"/>
          </a:p>
        </p:txBody>
      </p:sp>
      <p:sp>
        <p:nvSpPr>
          <p:cNvPr id="4" name="Slide Number Placeholder 3"/>
          <p:cNvSpPr>
            <a:spLocks noGrp="1"/>
          </p:cNvSpPr>
          <p:nvPr>
            <p:ph type="sldNum" sz="quarter" idx="10"/>
          </p:nvPr>
        </p:nvSpPr>
        <p:spPr/>
        <p:txBody>
          <a:bodyPr/>
          <a:lstStyle/>
          <a:p>
            <a:fld id="{5A99BC7A-C225-C344-A38E-8804D6D64E83}" type="slidenum">
              <a:rPr lang="en-US" smtClean="0"/>
              <a:t>7</a:t>
            </a:fld>
            <a:endParaRPr lang="en-US"/>
          </a:p>
        </p:txBody>
      </p:sp>
    </p:spTree>
    <p:extLst>
      <p:ext uri="{BB962C8B-B14F-4D97-AF65-F5344CB8AC3E}">
        <p14:creationId xmlns:p14="http://schemas.microsoft.com/office/powerpoint/2010/main" val="457845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Use case </a:t>
            </a:r>
            <a:r>
              <a:rPr lang="en-US" dirty="0" err="1" smtClean="0"/>
              <a:t>RegularSquare</a:t>
            </a:r>
            <a:endParaRPr lang="en-US" dirty="0"/>
          </a:p>
        </p:txBody>
      </p:sp>
      <p:sp>
        <p:nvSpPr>
          <p:cNvPr id="4" name="Slide Number Placeholder 3"/>
          <p:cNvSpPr>
            <a:spLocks noGrp="1"/>
          </p:cNvSpPr>
          <p:nvPr>
            <p:ph type="sldNum" sz="quarter" idx="10"/>
          </p:nvPr>
        </p:nvSpPr>
        <p:spPr/>
        <p:txBody>
          <a:bodyPr/>
          <a:lstStyle/>
          <a:p>
            <a:fld id="{5A99BC7A-C225-C344-A38E-8804D6D64E83}" type="slidenum">
              <a:rPr lang="en-US" smtClean="0"/>
              <a:t>8</a:t>
            </a:fld>
            <a:endParaRPr lang="en-US"/>
          </a:p>
        </p:txBody>
      </p:sp>
    </p:spTree>
    <p:extLst>
      <p:ext uri="{BB962C8B-B14F-4D97-AF65-F5344CB8AC3E}">
        <p14:creationId xmlns:p14="http://schemas.microsoft.com/office/powerpoint/2010/main" val="7015005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Use case Income Tax Square</a:t>
            </a:r>
            <a:endParaRPr lang="en-US" dirty="0"/>
          </a:p>
        </p:txBody>
      </p:sp>
      <p:sp>
        <p:nvSpPr>
          <p:cNvPr id="4" name="Slide Number Placeholder 3"/>
          <p:cNvSpPr>
            <a:spLocks noGrp="1"/>
          </p:cNvSpPr>
          <p:nvPr>
            <p:ph type="sldNum" sz="quarter" idx="10"/>
          </p:nvPr>
        </p:nvSpPr>
        <p:spPr/>
        <p:txBody>
          <a:bodyPr/>
          <a:lstStyle/>
          <a:p>
            <a:fld id="{5A99BC7A-C225-C344-A38E-8804D6D64E83}" type="slidenum">
              <a:rPr lang="en-US" smtClean="0"/>
              <a:t>9</a:t>
            </a:fld>
            <a:endParaRPr lang="en-US"/>
          </a:p>
        </p:txBody>
      </p:sp>
    </p:spTree>
    <p:extLst>
      <p:ext uri="{BB962C8B-B14F-4D97-AF65-F5344CB8AC3E}">
        <p14:creationId xmlns:p14="http://schemas.microsoft.com/office/powerpoint/2010/main" val="4337655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to</a:t>
            </a:r>
            <a:r>
              <a:rPr lang="en-US" baseline="0" dirty="0" smtClean="0"/>
              <a:t> design with interfaces?</a:t>
            </a:r>
            <a:endParaRPr lang="en-US" dirty="0"/>
          </a:p>
        </p:txBody>
      </p:sp>
      <p:sp>
        <p:nvSpPr>
          <p:cNvPr id="4" name="Slide Number Placeholder 3"/>
          <p:cNvSpPr>
            <a:spLocks noGrp="1"/>
          </p:cNvSpPr>
          <p:nvPr>
            <p:ph type="sldNum" sz="quarter" idx="10"/>
          </p:nvPr>
        </p:nvSpPr>
        <p:spPr/>
        <p:txBody>
          <a:bodyPr/>
          <a:lstStyle/>
          <a:p>
            <a:fld id="{5A99BC7A-C225-C344-A38E-8804D6D64E83}" type="slidenum">
              <a:rPr lang="en-US" smtClean="0"/>
              <a:t>10</a:t>
            </a:fld>
            <a:endParaRPr lang="en-US"/>
          </a:p>
        </p:txBody>
      </p:sp>
    </p:spTree>
    <p:extLst>
      <p:ext uri="{BB962C8B-B14F-4D97-AF65-F5344CB8AC3E}">
        <p14:creationId xmlns:p14="http://schemas.microsoft.com/office/powerpoint/2010/main" val="2158296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POS Persistent</a:t>
            </a:r>
            <a:r>
              <a:rPr lang="en-US" baseline="0" dirty="0" smtClean="0"/>
              <a:t> Storage: Adapter between Sale and Database</a:t>
            </a:r>
            <a:endParaRPr lang="en-US" dirty="0"/>
          </a:p>
        </p:txBody>
      </p:sp>
      <p:sp>
        <p:nvSpPr>
          <p:cNvPr id="4" name="Slide Number Placeholder 3"/>
          <p:cNvSpPr>
            <a:spLocks noGrp="1"/>
          </p:cNvSpPr>
          <p:nvPr>
            <p:ph type="sldNum" sz="quarter" idx="10"/>
          </p:nvPr>
        </p:nvSpPr>
        <p:spPr/>
        <p:txBody>
          <a:bodyPr/>
          <a:lstStyle/>
          <a:p>
            <a:fld id="{5A99BC7A-C225-C344-A38E-8804D6D64E83}" type="slidenum">
              <a:rPr lang="en-US" smtClean="0"/>
              <a:t>11</a:t>
            </a:fld>
            <a:endParaRPr lang="en-US"/>
          </a:p>
        </p:txBody>
      </p:sp>
    </p:spTree>
    <p:extLst>
      <p:ext uri="{BB962C8B-B14F-4D97-AF65-F5344CB8AC3E}">
        <p14:creationId xmlns:p14="http://schemas.microsoft.com/office/powerpoint/2010/main" val="21204635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Most problems</a:t>
            </a:r>
            <a:r>
              <a:rPr lang="en-US" baseline="0" dirty="0" smtClean="0"/>
              <a:t> in CS can be solved with another level of indirection</a:t>
            </a:r>
          </a:p>
          <a:p>
            <a:r>
              <a:rPr lang="en-US" baseline="0" dirty="0" err="1" smtClean="0"/>
              <a:t>PersistentStorage</a:t>
            </a:r>
            <a:r>
              <a:rPr lang="en-US" baseline="0" dirty="0" smtClean="0"/>
              <a:t> can also be considered indirection</a:t>
            </a:r>
          </a:p>
          <a:p>
            <a:r>
              <a:rPr lang="en-US" baseline="0" dirty="0" smtClean="0"/>
              <a:t>Protects inner design against variations in external </a:t>
            </a:r>
            <a:r>
              <a:rPr lang="en-US" baseline="0" dirty="0" err="1" smtClean="0"/>
              <a:t>i</a:t>
            </a:r>
            <a:r>
              <a:rPr lang="en-US" baseline="0" dirty="0" smtClean="0"/>
              <a:t>/fs</a:t>
            </a:r>
            <a:endParaRPr lang="en-US" dirty="0"/>
          </a:p>
        </p:txBody>
      </p:sp>
      <p:sp>
        <p:nvSpPr>
          <p:cNvPr id="4" name="Slide Number Placeholder 3"/>
          <p:cNvSpPr>
            <a:spLocks noGrp="1"/>
          </p:cNvSpPr>
          <p:nvPr>
            <p:ph type="sldNum" sz="quarter" idx="10"/>
          </p:nvPr>
        </p:nvSpPr>
        <p:spPr/>
        <p:txBody>
          <a:bodyPr/>
          <a:lstStyle/>
          <a:p>
            <a:fld id="{5A99BC7A-C225-C344-A38E-8804D6D64E83}" type="slidenum">
              <a:rPr lang="en-US" smtClean="0"/>
              <a:t>14</a:t>
            </a:fld>
            <a:endParaRPr lang="en-US"/>
          </a:p>
        </p:txBody>
      </p:sp>
    </p:spTree>
    <p:extLst>
      <p:ext uri="{BB962C8B-B14F-4D97-AF65-F5344CB8AC3E}">
        <p14:creationId xmlns:p14="http://schemas.microsoft.com/office/powerpoint/2010/main" val="15255279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D681235-EC56-7A4E-A9D5-C4DF16E25F66}" type="datetimeFigureOut">
              <a:rPr lang="en-US" smtClean="0"/>
              <a:t>11/5/17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AD5D4D-E5BD-BC41-9378-CA9CF6EF1E6B}" type="slidenum">
              <a:rPr lang="en-US" smtClean="0"/>
              <a:t>‹#›</a:t>
            </a:fld>
            <a:endParaRPr lang="en-US"/>
          </a:p>
        </p:txBody>
      </p:sp>
    </p:spTree>
    <p:extLst>
      <p:ext uri="{BB962C8B-B14F-4D97-AF65-F5344CB8AC3E}">
        <p14:creationId xmlns:p14="http://schemas.microsoft.com/office/powerpoint/2010/main" val="18538967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D681235-EC56-7A4E-A9D5-C4DF16E25F66}" type="datetimeFigureOut">
              <a:rPr lang="en-US" smtClean="0"/>
              <a:t>11/5/17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AD5D4D-E5BD-BC41-9378-CA9CF6EF1E6B}" type="slidenum">
              <a:rPr lang="en-US" smtClean="0"/>
              <a:t>‹#›</a:t>
            </a:fld>
            <a:endParaRPr lang="en-US"/>
          </a:p>
        </p:txBody>
      </p:sp>
    </p:spTree>
    <p:extLst>
      <p:ext uri="{BB962C8B-B14F-4D97-AF65-F5344CB8AC3E}">
        <p14:creationId xmlns:p14="http://schemas.microsoft.com/office/powerpoint/2010/main" val="3011744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D681235-EC56-7A4E-A9D5-C4DF16E25F66}" type="datetimeFigureOut">
              <a:rPr lang="en-US" smtClean="0"/>
              <a:t>11/5/17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AD5D4D-E5BD-BC41-9378-CA9CF6EF1E6B}" type="slidenum">
              <a:rPr lang="en-US" smtClean="0"/>
              <a:t>‹#›</a:t>
            </a:fld>
            <a:endParaRPr lang="en-US"/>
          </a:p>
        </p:txBody>
      </p:sp>
    </p:spTree>
    <p:extLst>
      <p:ext uri="{BB962C8B-B14F-4D97-AF65-F5344CB8AC3E}">
        <p14:creationId xmlns:p14="http://schemas.microsoft.com/office/powerpoint/2010/main" val="2195209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D681235-EC56-7A4E-A9D5-C4DF16E25F66}" type="datetimeFigureOut">
              <a:rPr lang="en-US" smtClean="0"/>
              <a:t>11/5/17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AD5D4D-E5BD-BC41-9378-CA9CF6EF1E6B}" type="slidenum">
              <a:rPr lang="en-US" smtClean="0"/>
              <a:t>‹#›</a:t>
            </a:fld>
            <a:endParaRPr lang="en-US"/>
          </a:p>
        </p:txBody>
      </p:sp>
    </p:spTree>
    <p:extLst>
      <p:ext uri="{BB962C8B-B14F-4D97-AF65-F5344CB8AC3E}">
        <p14:creationId xmlns:p14="http://schemas.microsoft.com/office/powerpoint/2010/main" val="6016529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D681235-EC56-7A4E-A9D5-C4DF16E25F66}" type="datetimeFigureOut">
              <a:rPr lang="en-US" smtClean="0"/>
              <a:t>11/5/17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AD5D4D-E5BD-BC41-9378-CA9CF6EF1E6B}" type="slidenum">
              <a:rPr lang="en-US" smtClean="0"/>
              <a:t>‹#›</a:t>
            </a:fld>
            <a:endParaRPr lang="en-US"/>
          </a:p>
        </p:txBody>
      </p:sp>
    </p:spTree>
    <p:extLst>
      <p:ext uri="{BB962C8B-B14F-4D97-AF65-F5344CB8AC3E}">
        <p14:creationId xmlns:p14="http://schemas.microsoft.com/office/powerpoint/2010/main" val="16289273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D681235-EC56-7A4E-A9D5-C4DF16E25F66}" type="datetimeFigureOut">
              <a:rPr lang="en-US" smtClean="0"/>
              <a:t>11/5/17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AD5D4D-E5BD-BC41-9378-CA9CF6EF1E6B}" type="slidenum">
              <a:rPr lang="en-US" smtClean="0"/>
              <a:t>‹#›</a:t>
            </a:fld>
            <a:endParaRPr lang="en-US"/>
          </a:p>
        </p:txBody>
      </p:sp>
    </p:spTree>
    <p:extLst>
      <p:ext uri="{BB962C8B-B14F-4D97-AF65-F5344CB8AC3E}">
        <p14:creationId xmlns:p14="http://schemas.microsoft.com/office/powerpoint/2010/main" val="12597672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D681235-EC56-7A4E-A9D5-C4DF16E25F66}" type="datetimeFigureOut">
              <a:rPr lang="en-US" smtClean="0"/>
              <a:t>11/5/17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7AD5D4D-E5BD-BC41-9378-CA9CF6EF1E6B}" type="slidenum">
              <a:rPr lang="en-US" smtClean="0"/>
              <a:t>‹#›</a:t>
            </a:fld>
            <a:endParaRPr lang="en-US"/>
          </a:p>
        </p:txBody>
      </p:sp>
    </p:spTree>
    <p:extLst>
      <p:ext uri="{BB962C8B-B14F-4D97-AF65-F5344CB8AC3E}">
        <p14:creationId xmlns:p14="http://schemas.microsoft.com/office/powerpoint/2010/main" val="8662899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D681235-EC56-7A4E-A9D5-C4DF16E25F66}" type="datetimeFigureOut">
              <a:rPr lang="en-US" smtClean="0"/>
              <a:t>11/5/17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7AD5D4D-E5BD-BC41-9378-CA9CF6EF1E6B}" type="slidenum">
              <a:rPr lang="en-US" smtClean="0"/>
              <a:t>‹#›</a:t>
            </a:fld>
            <a:endParaRPr lang="en-US"/>
          </a:p>
        </p:txBody>
      </p:sp>
    </p:spTree>
    <p:extLst>
      <p:ext uri="{BB962C8B-B14F-4D97-AF65-F5344CB8AC3E}">
        <p14:creationId xmlns:p14="http://schemas.microsoft.com/office/powerpoint/2010/main" val="19431264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681235-EC56-7A4E-A9D5-C4DF16E25F66}" type="datetimeFigureOut">
              <a:rPr lang="en-US" smtClean="0"/>
              <a:t>11/5/17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7AD5D4D-E5BD-BC41-9378-CA9CF6EF1E6B}" type="slidenum">
              <a:rPr lang="en-US" smtClean="0"/>
              <a:t>‹#›</a:t>
            </a:fld>
            <a:endParaRPr lang="en-US"/>
          </a:p>
        </p:txBody>
      </p:sp>
    </p:spTree>
    <p:extLst>
      <p:ext uri="{BB962C8B-B14F-4D97-AF65-F5344CB8AC3E}">
        <p14:creationId xmlns:p14="http://schemas.microsoft.com/office/powerpoint/2010/main" val="13426269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D681235-EC56-7A4E-A9D5-C4DF16E25F66}" type="datetimeFigureOut">
              <a:rPr lang="en-US" smtClean="0"/>
              <a:t>11/5/17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AD5D4D-E5BD-BC41-9378-CA9CF6EF1E6B}" type="slidenum">
              <a:rPr lang="en-US" smtClean="0"/>
              <a:t>‹#›</a:t>
            </a:fld>
            <a:endParaRPr lang="en-US"/>
          </a:p>
        </p:txBody>
      </p:sp>
    </p:spTree>
    <p:extLst>
      <p:ext uri="{BB962C8B-B14F-4D97-AF65-F5344CB8AC3E}">
        <p14:creationId xmlns:p14="http://schemas.microsoft.com/office/powerpoint/2010/main" val="19197133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D681235-EC56-7A4E-A9D5-C4DF16E25F66}" type="datetimeFigureOut">
              <a:rPr lang="en-US" smtClean="0"/>
              <a:t>11/5/17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AD5D4D-E5BD-BC41-9378-CA9CF6EF1E6B}" type="slidenum">
              <a:rPr lang="en-US" smtClean="0"/>
              <a:t>‹#›</a:t>
            </a:fld>
            <a:endParaRPr lang="en-US"/>
          </a:p>
        </p:txBody>
      </p:sp>
    </p:spTree>
    <p:extLst>
      <p:ext uri="{BB962C8B-B14F-4D97-AF65-F5344CB8AC3E}">
        <p14:creationId xmlns:p14="http://schemas.microsoft.com/office/powerpoint/2010/main" val="82722141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681235-EC56-7A4E-A9D5-C4DF16E25F66}" type="datetimeFigureOut">
              <a:rPr lang="en-US" smtClean="0"/>
              <a:t>11/5/17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AD5D4D-E5BD-BC41-9378-CA9CF6EF1E6B}" type="slidenum">
              <a:rPr lang="en-US" smtClean="0"/>
              <a:t>‹#›</a:t>
            </a:fld>
            <a:endParaRPr lang="en-US"/>
          </a:p>
        </p:txBody>
      </p:sp>
    </p:spTree>
    <p:extLst>
      <p:ext uri="{BB962C8B-B14F-4D97-AF65-F5344CB8AC3E}">
        <p14:creationId xmlns:p14="http://schemas.microsoft.com/office/powerpoint/2010/main" val="6967296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7.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2.bin"/><Relationship Id="rId4" Type="http://schemas.openxmlformats.org/officeDocument/2006/relationships/image" Target="../media/image10.wmf"/><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1.xml"/><Relationship Id="rId4" Type="http://schemas.openxmlformats.org/officeDocument/2006/relationships/oleObject" Target="../embeddings/oleObject1.bin"/><Relationship Id="rId5" Type="http://schemas.openxmlformats.org/officeDocument/2006/relationships/image" Target="../media/image1.w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4.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5.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GRASP</a:t>
            </a:r>
            <a:endParaRPr lang="en-US" dirty="0"/>
          </a:p>
        </p:txBody>
      </p:sp>
      <p:sp>
        <p:nvSpPr>
          <p:cNvPr id="3" name="Subtitle 2"/>
          <p:cNvSpPr>
            <a:spLocks noGrp="1"/>
          </p:cNvSpPr>
          <p:nvPr>
            <p:ph type="subTitle" idx="1"/>
          </p:nvPr>
        </p:nvSpPr>
        <p:spPr/>
        <p:txBody>
          <a:bodyPr/>
          <a:lstStyle/>
          <a:p>
            <a:r>
              <a:rPr lang="en-US" dirty="0" smtClean="0"/>
              <a:t>Ch. 25</a:t>
            </a:r>
            <a:endParaRPr lang="en-US" dirty="0"/>
          </a:p>
        </p:txBody>
      </p:sp>
    </p:spTree>
    <p:extLst>
      <p:ext uri="{BB962C8B-B14F-4D97-AF65-F5344CB8AC3E}">
        <p14:creationId xmlns:p14="http://schemas.microsoft.com/office/powerpoint/2010/main" val="1118859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2"/>
          <p:cNvSpPr>
            <a:spLocks noGrp="1" noChangeArrowheads="1"/>
          </p:cNvSpPr>
          <p:nvPr>
            <p:ph type="title"/>
          </p:nvPr>
        </p:nvSpPr>
        <p:spPr/>
        <p:txBody>
          <a:bodyPr/>
          <a:lstStyle/>
          <a:p>
            <a:r>
              <a:rPr lang="en-US" altLang="x-none"/>
              <a:t>Fig. 25.7</a:t>
            </a:r>
          </a:p>
        </p:txBody>
      </p:sp>
      <p:sp>
        <p:nvSpPr>
          <p:cNvPr id="233475" name="Rectangle 3"/>
          <p:cNvSpPr>
            <a:spLocks noGrp="1" noChangeArrowheads="1"/>
          </p:cNvSpPr>
          <p:nvPr>
            <p:ph idx="1"/>
          </p:nvPr>
        </p:nvSpPr>
        <p:spPr/>
        <p:txBody>
          <a:bodyPr/>
          <a:lstStyle/>
          <a:p>
            <a:endParaRPr lang="x-none" altLang="x-none"/>
          </a:p>
        </p:txBody>
      </p:sp>
      <p:pic>
        <p:nvPicPr>
          <p:cNvPr id="233476" name="Picture 4" descr="sqd-landedOn-gotojai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1927226"/>
            <a:ext cx="8229600" cy="3000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816217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Pure Fabrication</a:t>
            </a:r>
            <a:endParaRPr lang="en-US" dirty="0"/>
          </a:p>
        </p:txBody>
      </p:sp>
      <p:sp>
        <p:nvSpPr>
          <p:cNvPr id="3" name="Content Placeholder 2"/>
          <p:cNvSpPr>
            <a:spLocks noGrp="1"/>
          </p:cNvSpPr>
          <p:nvPr>
            <p:ph idx="1"/>
          </p:nvPr>
        </p:nvSpPr>
        <p:spPr/>
        <p:txBody>
          <a:bodyPr/>
          <a:lstStyle/>
          <a:p>
            <a:r>
              <a:rPr lang="en-US" dirty="0" smtClean="0"/>
              <a:t>Problem: What object should have the responsibility when you do not want to violate high cohesion and low coupling or other goals but solutions offered by others, such as Expert, are not appropriate?</a:t>
            </a:r>
          </a:p>
          <a:p>
            <a:r>
              <a:rPr lang="en-US" dirty="0" smtClean="0"/>
              <a:t>Solution: Assign highly cohesive set of responsibilities to an artificial or convenience class that does not represent a problem domain concept.</a:t>
            </a:r>
            <a:endParaRPr lang="en-US" dirty="0"/>
          </a:p>
        </p:txBody>
      </p:sp>
    </p:spTree>
    <p:extLst>
      <p:ext uri="{BB962C8B-B14F-4D97-AF65-F5344CB8AC3E}">
        <p14:creationId xmlns:p14="http://schemas.microsoft.com/office/powerpoint/2010/main" val="17373446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2"/>
          <p:cNvSpPr>
            <a:spLocks noGrp="1" noChangeArrowheads="1"/>
          </p:cNvSpPr>
          <p:nvPr>
            <p:ph type="title"/>
          </p:nvPr>
        </p:nvSpPr>
        <p:spPr/>
        <p:txBody>
          <a:bodyPr/>
          <a:lstStyle/>
          <a:p>
            <a:r>
              <a:rPr lang="en-US" altLang="x-none"/>
              <a:t>Fig. 25.8</a:t>
            </a:r>
          </a:p>
        </p:txBody>
      </p:sp>
      <p:sp>
        <p:nvSpPr>
          <p:cNvPr id="234499" name="Rectangle 3"/>
          <p:cNvSpPr>
            <a:spLocks noGrp="1" noChangeArrowheads="1"/>
          </p:cNvSpPr>
          <p:nvPr>
            <p:ph idx="1"/>
          </p:nvPr>
        </p:nvSpPr>
        <p:spPr/>
        <p:txBody>
          <a:bodyPr/>
          <a:lstStyle/>
          <a:p>
            <a:endParaRPr lang="x-none" altLang="x-none"/>
          </a:p>
        </p:txBody>
      </p:sp>
      <p:pic>
        <p:nvPicPr>
          <p:cNvPr id="234500" name="Picture 4" descr="dcd-cu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2133601"/>
            <a:ext cx="8229600" cy="25003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05993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2"/>
          <p:cNvSpPr>
            <a:spLocks noGrp="1" noChangeArrowheads="1"/>
          </p:cNvSpPr>
          <p:nvPr>
            <p:ph type="title"/>
          </p:nvPr>
        </p:nvSpPr>
        <p:spPr/>
        <p:txBody>
          <a:bodyPr/>
          <a:lstStyle/>
          <a:p>
            <a:r>
              <a:rPr lang="en-US" altLang="x-none"/>
              <a:t>Fig. 25.9</a:t>
            </a:r>
          </a:p>
        </p:txBody>
      </p:sp>
      <p:sp>
        <p:nvSpPr>
          <p:cNvPr id="235523" name="Rectangle 3"/>
          <p:cNvSpPr>
            <a:spLocks noGrp="1" noChangeArrowheads="1"/>
          </p:cNvSpPr>
          <p:nvPr>
            <p:ph idx="1"/>
          </p:nvPr>
        </p:nvSpPr>
        <p:spPr/>
        <p:txBody>
          <a:bodyPr/>
          <a:lstStyle/>
          <a:p>
            <a:endParaRPr lang="x-none" altLang="x-none"/>
          </a:p>
        </p:txBody>
      </p:sp>
      <p:pic>
        <p:nvPicPr>
          <p:cNvPr id="235524" name="Picture 4" descr="sqd-taketurn-cu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1412875"/>
            <a:ext cx="8229600" cy="4032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938717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Indirection</a:t>
            </a:r>
            <a:endParaRPr lang="en-US" dirty="0"/>
          </a:p>
        </p:txBody>
      </p:sp>
      <p:sp>
        <p:nvSpPr>
          <p:cNvPr id="3" name="Content Placeholder 2"/>
          <p:cNvSpPr>
            <a:spLocks noGrp="1"/>
          </p:cNvSpPr>
          <p:nvPr>
            <p:ph idx="1"/>
          </p:nvPr>
        </p:nvSpPr>
        <p:spPr/>
        <p:txBody>
          <a:bodyPr/>
          <a:lstStyle/>
          <a:p>
            <a:r>
              <a:rPr lang="en-US" dirty="0" smtClean="0"/>
              <a:t>Problem: Where to assign responsibility to avoid direct coupling between two or more things? </a:t>
            </a:r>
          </a:p>
          <a:p>
            <a:r>
              <a:rPr lang="en-US" dirty="0" smtClean="0"/>
              <a:t>Solution: Assign the responsibility to an intermediate object</a:t>
            </a:r>
            <a:endParaRPr lang="en-US" dirty="0"/>
          </a:p>
        </p:txBody>
      </p:sp>
    </p:spTree>
    <p:extLst>
      <p:ext uri="{BB962C8B-B14F-4D97-AF65-F5344CB8AC3E}">
        <p14:creationId xmlns:p14="http://schemas.microsoft.com/office/powerpoint/2010/main" val="10121820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Rectangle 2"/>
          <p:cNvSpPr>
            <a:spLocks noGrp="1" noChangeArrowheads="1"/>
          </p:cNvSpPr>
          <p:nvPr>
            <p:ph type="title"/>
          </p:nvPr>
        </p:nvSpPr>
        <p:spPr/>
        <p:txBody>
          <a:bodyPr/>
          <a:lstStyle/>
          <a:p>
            <a:r>
              <a:rPr lang="en-US" altLang="x-none"/>
              <a:t>Fig. 25.10</a:t>
            </a:r>
          </a:p>
        </p:txBody>
      </p:sp>
      <p:graphicFrame>
        <p:nvGraphicFramePr>
          <p:cNvPr id="236548" name="Object 4"/>
          <p:cNvGraphicFramePr>
            <a:graphicFrameLocks noGrp="1" noChangeAspect="1"/>
          </p:cNvGraphicFramePr>
          <p:nvPr>
            <p:ph idx="1"/>
          </p:nvPr>
        </p:nvGraphicFramePr>
        <p:xfrm>
          <a:off x="1981200" y="2016126"/>
          <a:ext cx="8229600" cy="2784475"/>
        </p:xfrm>
        <a:graphic>
          <a:graphicData uri="http://schemas.openxmlformats.org/presentationml/2006/ole">
            <mc:AlternateContent xmlns:mc="http://schemas.openxmlformats.org/markup-compatibility/2006">
              <mc:Choice xmlns:v="urn:schemas-microsoft-com:vml" Requires="v">
                <p:oleObj spid="_x0000_s10259" name="Visio" r:id="rId3" imgW="6348600" imgH="2147760" progId="Visio.Drawing.11">
                  <p:embed/>
                </p:oleObj>
              </mc:Choice>
              <mc:Fallback>
                <p:oleObj name="Visio" r:id="rId3" imgW="6348600" imgH="2147760" progId="Visio.Drawing.11">
                  <p:embed/>
                  <p:pic>
                    <p:nvPicPr>
                      <p:cNvPr id="0" name=""/>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1200" y="2016126"/>
                        <a:ext cx="8229600" cy="278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extLst>
      <p:ext uri="{BB962C8B-B14F-4D97-AF65-F5344CB8AC3E}">
        <p14:creationId xmlns:p14="http://schemas.microsoft.com/office/powerpoint/2010/main" val="23753137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Protected Variations</a:t>
            </a:r>
            <a:endParaRPr lang="en-US" dirty="0"/>
          </a:p>
        </p:txBody>
      </p:sp>
      <p:sp>
        <p:nvSpPr>
          <p:cNvPr id="3" name="Content Placeholder 2"/>
          <p:cNvSpPr>
            <a:spLocks noGrp="1"/>
          </p:cNvSpPr>
          <p:nvPr>
            <p:ph idx="1"/>
          </p:nvPr>
        </p:nvSpPr>
        <p:spPr/>
        <p:txBody>
          <a:bodyPr/>
          <a:lstStyle/>
          <a:p>
            <a:r>
              <a:rPr lang="en-US" dirty="0" smtClean="0"/>
              <a:t>Problem: How to design objects, subsystems, and systems so that variations and instabilities in these elements does not have undesirable impact on other elements?</a:t>
            </a:r>
          </a:p>
          <a:p>
            <a:r>
              <a:rPr lang="en-US" dirty="0" smtClean="0"/>
              <a:t>Solution: Identify points of predicted variation or instability; assign responsibilities to create a stable interface around them.</a:t>
            </a:r>
            <a:endParaRPr lang="en-US" dirty="0"/>
          </a:p>
        </p:txBody>
      </p:sp>
    </p:spTree>
    <p:extLst>
      <p:ext uri="{BB962C8B-B14F-4D97-AF65-F5344CB8AC3E}">
        <p14:creationId xmlns:p14="http://schemas.microsoft.com/office/powerpoint/2010/main" val="9687071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GRASP</a:t>
            </a:r>
            <a:endParaRPr lang="en-US" dirty="0"/>
          </a:p>
        </p:txBody>
      </p:sp>
      <p:sp>
        <p:nvSpPr>
          <p:cNvPr id="3" name="Content Placeholder 2"/>
          <p:cNvSpPr>
            <a:spLocks noGrp="1"/>
          </p:cNvSpPr>
          <p:nvPr>
            <p:ph idx="1"/>
          </p:nvPr>
        </p:nvSpPr>
        <p:spPr/>
        <p:txBody>
          <a:bodyPr/>
          <a:lstStyle/>
          <a:p>
            <a:r>
              <a:rPr lang="en-US" dirty="0" smtClean="0"/>
              <a:t>Polymorphism</a:t>
            </a:r>
          </a:p>
          <a:p>
            <a:r>
              <a:rPr lang="en-US" dirty="0" smtClean="0"/>
              <a:t>Indirection</a:t>
            </a:r>
          </a:p>
          <a:p>
            <a:r>
              <a:rPr lang="en-US" dirty="0" smtClean="0"/>
              <a:t>Pure Fabrication</a:t>
            </a:r>
          </a:p>
          <a:p>
            <a:r>
              <a:rPr lang="en-US" dirty="0" smtClean="0"/>
              <a:t>Protected Variations</a:t>
            </a:r>
            <a:endParaRPr lang="en-US" dirty="0"/>
          </a:p>
        </p:txBody>
      </p:sp>
    </p:spTree>
    <p:extLst>
      <p:ext uri="{BB962C8B-B14F-4D97-AF65-F5344CB8AC3E}">
        <p14:creationId xmlns:p14="http://schemas.microsoft.com/office/powerpoint/2010/main" val="17762490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Polymorphism</a:t>
            </a:r>
            <a:endParaRPr lang="en-US" dirty="0"/>
          </a:p>
        </p:txBody>
      </p:sp>
      <p:sp>
        <p:nvSpPr>
          <p:cNvPr id="3" name="Content Placeholder 2"/>
          <p:cNvSpPr>
            <a:spLocks noGrp="1"/>
          </p:cNvSpPr>
          <p:nvPr>
            <p:ph idx="1"/>
          </p:nvPr>
        </p:nvSpPr>
        <p:spPr/>
        <p:txBody>
          <a:bodyPr/>
          <a:lstStyle/>
          <a:p>
            <a:r>
              <a:rPr lang="en-US" b="1" dirty="0" smtClean="0"/>
              <a:t>Problem: </a:t>
            </a:r>
            <a:r>
              <a:rPr lang="en-US" dirty="0" smtClean="0"/>
              <a:t>How to handle alternatives based on type? How to create pluggable </a:t>
            </a:r>
            <a:r>
              <a:rPr lang="en-US" dirty="0" err="1" smtClean="0"/>
              <a:t>sw</a:t>
            </a:r>
            <a:r>
              <a:rPr lang="en-US" dirty="0" smtClean="0"/>
              <a:t> components? </a:t>
            </a:r>
          </a:p>
          <a:p>
            <a:r>
              <a:rPr lang="en-US" b="1" dirty="0" smtClean="0"/>
              <a:t>Solution: </a:t>
            </a:r>
            <a:r>
              <a:rPr lang="en-US" dirty="0" smtClean="0"/>
              <a:t>When related alternatives or behaviors vary by type (class) assign responsibilities for the behavior using polymorphic operations to the types for which the behavior varies</a:t>
            </a:r>
            <a:endParaRPr lang="en-US" dirty="0"/>
          </a:p>
        </p:txBody>
      </p:sp>
    </p:spTree>
    <p:extLst>
      <p:ext uri="{BB962C8B-B14F-4D97-AF65-F5344CB8AC3E}">
        <p14:creationId xmlns:p14="http://schemas.microsoft.com/office/powerpoint/2010/main" val="5780978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0" name="Rectangle 6"/>
          <p:cNvSpPr>
            <a:spLocks noGrp="1" noChangeArrowheads="1"/>
          </p:cNvSpPr>
          <p:nvPr>
            <p:ph type="title"/>
          </p:nvPr>
        </p:nvSpPr>
        <p:spPr/>
        <p:txBody>
          <a:bodyPr/>
          <a:lstStyle/>
          <a:p>
            <a:r>
              <a:rPr lang="en-US" altLang="x-none"/>
              <a:t>Fig. 25.1</a:t>
            </a:r>
          </a:p>
        </p:txBody>
      </p:sp>
      <p:graphicFrame>
        <p:nvGraphicFramePr>
          <p:cNvPr id="6180" name="Object 36"/>
          <p:cNvGraphicFramePr>
            <a:graphicFrameLocks noGrp="1" noChangeAspect="1"/>
          </p:cNvGraphicFramePr>
          <p:nvPr>
            <p:ph idx="1"/>
          </p:nvPr>
        </p:nvGraphicFramePr>
        <p:xfrm>
          <a:off x="2362200" y="1081089"/>
          <a:ext cx="7391400" cy="5081587"/>
        </p:xfrm>
        <a:graphic>
          <a:graphicData uri="http://schemas.openxmlformats.org/presentationml/2006/ole">
            <mc:AlternateContent xmlns:mc="http://schemas.openxmlformats.org/markup-compatibility/2006">
              <mc:Choice xmlns:v="urn:schemas-microsoft-com:vml" Requires="v">
                <p:oleObj spid="_x0000_s1043" name="Visio" r:id="rId4" imgW="5982120" imgH="4111920" progId="Visio.Drawing.11">
                  <p:embed/>
                </p:oleObj>
              </mc:Choice>
              <mc:Fallback>
                <p:oleObj name="Visio" r:id="rId4" imgW="5982120" imgH="4111920" progId="Visio.Drawing.11">
                  <p:embed/>
                  <p:pic>
                    <p:nvPicPr>
                      <p:cNvPr id="0" name=""/>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62200" y="1081089"/>
                        <a:ext cx="7391400" cy="5081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extLst>
      <p:ext uri="{BB962C8B-B14F-4D97-AF65-F5344CB8AC3E}">
        <p14:creationId xmlns:p14="http://schemas.microsoft.com/office/powerpoint/2010/main" val="20464376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2"/>
          <p:cNvSpPr>
            <a:spLocks noGrp="1" noChangeArrowheads="1"/>
          </p:cNvSpPr>
          <p:nvPr>
            <p:ph type="title"/>
          </p:nvPr>
        </p:nvSpPr>
        <p:spPr/>
        <p:txBody>
          <a:bodyPr/>
          <a:lstStyle/>
          <a:p>
            <a:r>
              <a:rPr lang="en-US" altLang="x-none"/>
              <a:t>Fig. 25.2</a:t>
            </a:r>
          </a:p>
        </p:txBody>
      </p:sp>
      <p:sp>
        <p:nvSpPr>
          <p:cNvPr id="228355" name="Rectangle 3"/>
          <p:cNvSpPr>
            <a:spLocks noGrp="1" noChangeArrowheads="1"/>
          </p:cNvSpPr>
          <p:nvPr>
            <p:ph idx="1"/>
          </p:nvPr>
        </p:nvSpPr>
        <p:spPr/>
        <p:txBody>
          <a:bodyPr/>
          <a:lstStyle/>
          <a:p>
            <a:endParaRPr lang="x-none" altLang="x-none"/>
          </a:p>
        </p:txBody>
      </p:sp>
      <p:pic>
        <p:nvPicPr>
          <p:cNvPr id="228356" name="Picture 4" descr="dcd-mono-landed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1570039"/>
            <a:ext cx="8229600" cy="3717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0898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2"/>
          <p:cNvSpPr>
            <a:spLocks noGrp="1" noChangeArrowheads="1"/>
          </p:cNvSpPr>
          <p:nvPr>
            <p:ph type="title"/>
          </p:nvPr>
        </p:nvSpPr>
        <p:spPr/>
        <p:txBody>
          <a:bodyPr/>
          <a:lstStyle/>
          <a:p>
            <a:r>
              <a:rPr lang="en-US" altLang="x-none"/>
              <a:t>Fig. 25.3</a:t>
            </a:r>
          </a:p>
        </p:txBody>
      </p:sp>
      <p:sp>
        <p:nvSpPr>
          <p:cNvPr id="229379" name="Rectangle 3"/>
          <p:cNvSpPr>
            <a:spLocks noGrp="1" noChangeArrowheads="1"/>
          </p:cNvSpPr>
          <p:nvPr>
            <p:ph idx="1"/>
          </p:nvPr>
        </p:nvSpPr>
        <p:spPr/>
        <p:txBody>
          <a:bodyPr/>
          <a:lstStyle/>
          <a:p>
            <a:endParaRPr lang="x-none" altLang="x-none"/>
          </a:p>
        </p:txBody>
      </p:sp>
      <p:pic>
        <p:nvPicPr>
          <p:cNvPr id="229380" name="Picture 4" descr="sqd-landed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1384300"/>
            <a:ext cx="8229600" cy="4178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62758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Rectangle 2"/>
          <p:cNvSpPr>
            <a:spLocks noGrp="1" noChangeArrowheads="1"/>
          </p:cNvSpPr>
          <p:nvPr>
            <p:ph type="title"/>
          </p:nvPr>
        </p:nvSpPr>
        <p:spPr/>
        <p:txBody>
          <a:bodyPr/>
          <a:lstStyle/>
          <a:p>
            <a:r>
              <a:rPr lang="en-US" altLang="x-none"/>
              <a:t>Fig. 25.4</a:t>
            </a:r>
          </a:p>
        </p:txBody>
      </p:sp>
      <p:sp>
        <p:nvSpPr>
          <p:cNvPr id="230403" name="Rectangle 3"/>
          <p:cNvSpPr>
            <a:spLocks noGrp="1" noChangeArrowheads="1"/>
          </p:cNvSpPr>
          <p:nvPr>
            <p:ph idx="1"/>
          </p:nvPr>
        </p:nvSpPr>
        <p:spPr/>
        <p:txBody>
          <a:bodyPr/>
          <a:lstStyle/>
          <a:p>
            <a:endParaRPr lang="x-none" altLang="x-none"/>
          </a:p>
        </p:txBody>
      </p:sp>
      <p:pic>
        <p:nvPicPr>
          <p:cNvPr id="230404" name="Picture 4" descr="sqd-landedOn-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1227138"/>
            <a:ext cx="8229600" cy="47164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15265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2"/>
          <p:cNvSpPr>
            <a:spLocks noGrp="1" noChangeArrowheads="1"/>
          </p:cNvSpPr>
          <p:nvPr>
            <p:ph type="title"/>
          </p:nvPr>
        </p:nvSpPr>
        <p:spPr/>
        <p:txBody>
          <a:bodyPr/>
          <a:lstStyle/>
          <a:p>
            <a:r>
              <a:rPr lang="en-US" altLang="x-none"/>
              <a:t>Fig. 25.5</a:t>
            </a:r>
          </a:p>
        </p:txBody>
      </p:sp>
      <p:sp>
        <p:nvSpPr>
          <p:cNvPr id="231427" name="Rectangle 3"/>
          <p:cNvSpPr>
            <a:spLocks noGrp="1" noChangeArrowheads="1"/>
          </p:cNvSpPr>
          <p:nvPr>
            <p:ph idx="1"/>
          </p:nvPr>
        </p:nvSpPr>
        <p:spPr/>
        <p:txBody>
          <a:bodyPr/>
          <a:lstStyle/>
          <a:p>
            <a:endParaRPr lang="x-none" altLang="x-none"/>
          </a:p>
        </p:txBody>
      </p:sp>
      <p:pic>
        <p:nvPicPr>
          <p:cNvPr id="231428" name="Picture 4" descr="sqd-landedOn-r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1739900"/>
            <a:ext cx="8229600" cy="3441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3750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2"/>
          <p:cNvSpPr>
            <a:spLocks noGrp="1" noChangeArrowheads="1"/>
          </p:cNvSpPr>
          <p:nvPr>
            <p:ph type="title"/>
          </p:nvPr>
        </p:nvSpPr>
        <p:spPr/>
        <p:txBody>
          <a:bodyPr/>
          <a:lstStyle/>
          <a:p>
            <a:r>
              <a:rPr lang="en-US" altLang="x-none"/>
              <a:t>Fig. 25.6</a:t>
            </a:r>
          </a:p>
        </p:txBody>
      </p:sp>
      <p:sp>
        <p:nvSpPr>
          <p:cNvPr id="232451" name="Rectangle 3"/>
          <p:cNvSpPr>
            <a:spLocks noGrp="1" noChangeArrowheads="1"/>
          </p:cNvSpPr>
          <p:nvPr>
            <p:ph idx="1"/>
          </p:nvPr>
        </p:nvSpPr>
        <p:spPr/>
        <p:txBody>
          <a:bodyPr/>
          <a:lstStyle/>
          <a:p>
            <a:endParaRPr lang="x-none" altLang="x-none"/>
          </a:p>
        </p:txBody>
      </p:sp>
      <p:pic>
        <p:nvPicPr>
          <p:cNvPr id="232452" name="Picture 4" descr="sqd-landedOn-inco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1554164"/>
            <a:ext cx="8229600" cy="37480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036694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255</TotalTime>
  <Words>399</Words>
  <Application>Microsoft Macintosh PowerPoint</Application>
  <PresentationFormat>Widescreen</PresentationFormat>
  <Paragraphs>68</Paragraphs>
  <Slides>16</Slides>
  <Notes>10</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16</vt:i4>
      </vt:variant>
    </vt:vector>
  </HeadingPairs>
  <TitlesOfParts>
    <vt:vector size="21" baseType="lpstr">
      <vt:lpstr>Calibri</vt:lpstr>
      <vt:lpstr>Calibri Light</vt:lpstr>
      <vt:lpstr>Arial</vt:lpstr>
      <vt:lpstr>Office Theme</vt:lpstr>
      <vt:lpstr>Visio</vt:lpstr>
      <vt:lpstr>GRASP</vt:lpstr>
      <vt:lpstr>GRASP</vt:lpstr>
      <vt:lpstr>Polymorphism</vt:lpstr>
      <vt:lpstr>Fig. 25.1</vt:lpstr>
      <vt:lpstr>Fig. 25.2</vt:lpstr>
      <vt:lpstr>Fig. 25.3</vt:lpstr>
      <vt:lpstr>Fig. 25.4</vt:lpstr>
      <vt:lpstr>Fig. 25.5</vt:lpstr>
      <vt:lpstr>Fig. 25.6</vt:lpstr>
      <vt:lpstr>Fig. 25.7</vt:lpstr>
      <vt:lpstr>Pure Fabrication</vt:lpstr>
      <vt:lpstr>Fig. 25.8</vt:lpstr>
      <vt:lpstr>Fig. 25.9</vt:lpstr>
      <vt:lpstr>Indirection</vt:lpstr>
      <vt:lpstr>Fig. 25.10</vt:lpstr>
      <vt:lpstr>Protected Variations</vt:lpstr>
    </vt:vector>
  </TitlesOfParts>
  <Company/>
  <LinksUpToDate>false</LinksUpToDate>
  <SharedDoc>false</SharedDoc>
  <HyperlinksChanged>false</HyperlinksChanged>
  <AppVersion>15.0028</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GRASP</dc:title>
  <dc:creator>Xenia Mountrouidou</dc:creator>
  <cp:lastModifiedBy>Xenia Mountrouidou</cp:lastModifiedBy>
  <cp:revision>16</cp:revision>
  <dcterms:created xsi:type="dcterms:W3CDTF">2017-10-29T16:32:43Z</dcterms:created>
  <dcterms:modified xsi:type="dcterms:W3CDTF">2017-11-05T23:55:38Z</dcterms:modified>
</cp:coreProperties>
</file>