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/>
    <p:restoredTop sz="87967"/>
  </p:normalViewPr>
  <p:slideViewPr>
    <p:cSldViewPr snapToGrid="0" snapToObjects="1">
      <p:cViewPr varScale="1">
        <p:scale>
          <a:sx n="92" d="100"/>
          <a:sy n="92" d="100"/>
        </p:scale>
        <p:origin x="1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74FD7-A3B0-1943-BCFC-E303304DF7E6}" type="datetimeFigureOut">
              <a:rPr lang="en-US" smtClean="0"/>
              <a:t>11/6/17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BD182-7B18-D541-BD69-D94341EC3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72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simple words, derived classes must be substitutable for the base class.</a:t>
            </a:r>
          </a:p>
          <a:p>
            <a:r>
              <a:rPr lang="en-US" dirty="0" smtClean="0"/>
              <a:t>If LSP violated, open-close principle violated</a:t>
            </a:r>
            <a:r>
              <a:rPr lang="en-US" baseline="0" dirty="0" smtClean="0"/>
              <a:t> as well</a:t>
            </a:r>
          </a:p>
          <a:p>
            <a:r>
              <a:rPr lang="en-US" baseline="0" dirty="0" smtClean="0"/>
              <a:t>Open-closed principle: Open for extension, closed for modification, i.e., an entity allows its behavior to be extended without modifying the source code.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D182-7B18-D541-BD69-D94341EC3A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18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LSP is also, at times, termed as “Design by Contract.” Using this scheme, methods of classes declare pre-conditions and post-conditions. The pre-conditions must be true in order for the method to execute. Upon completion, the method guarantees that the post-condition will be true.</a:t>
            </a:r>
          </a:p>
          <a:p>
            <a:r>
              <a:rPr lang="en-US" dirty="0" smtClean="0"/>
              <a:t>Design by Contract does influence the declaration of “throws” exceptions, as well as the throwing of runtime exceptions and try/catch in general.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D182-7B18-D541-BD69-D94341EC3A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17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67E4-2DA4-DF45-81FC-F4ED5713CCDE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D6C1-A4AB-CA4B-945F-79A58FB5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84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67E4-2DA4-DF45-81FC-F4ED5713CCDE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D6C1-A4AB-CA4B-945F-79A58FB5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1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67E4-2DA4-DF45-81FC-F4ED5713CCDE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D6C1-A4AB-CA4B-945F-79A58FB5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67E4-2DA4-DF45-81FC-F4ED5713CCDE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D6C1-A4AB-CA4B-945F-79A58FB5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7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67E4-2DA4-DF45-81FC-F4ED5713CCDE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D6C1-A4AB-CA4B-945F-79A58FB5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4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67E4-2DA4-DF45-81FC-F4ED5713CCDE}" type="datetimeFigureOut">
              <a:rPr lang="en-US" smtClean="0"/>
              <a:t>11/6/17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D6C1-A4AB-CA4B-945F-79A58FB5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87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67E4-2DA4-DF45-81FC-F4ED5713CCDE}" type="datetimeFigureOut">
              <a:rPr lang="en-US" smtClean="0"/>
              <a:t>11/6/17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D6C1-A4AB-CA4B-945F-79A58FB5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7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67E4-2DA4-DF45-81FC-F4ED5713CCDE}" type="datetimeFigureOut">
              <a:rPr lang="en-US" smtClean="0"/>
              <a:t>11/6/17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D6C1-A4AB-CA4B-945F-79A58FB5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6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67E4-2DA4-DF45-81FC-F4ED5713CCDE}" type="datetimeFigureOut">
              <a:rPr lang="en-US" smtClean="0"/>
              <a:t>11/6/17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D6C1-A4AB-CA4B-945F-79A58FB5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0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67E4-2DA4-DF45-81FC-F4ED5713CCDE}" type="datetimeFigureOut">
              <a:rPr lang="en-US" smtClean="0"/>
              <a:t>11/6/17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D6C1-A4AB-CA4B-945F-79A58FB5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3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67E4-2DA4-DF45-81FC-F4ED5713CCDE}" type="datetimeFigureOut">
              <a:rPr lang="en-US" smtClean="0"/>
              <a:t>11/6/17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D6C1-A4AB-CA4B-945F-79A58FB5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1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C67E4-2DA4-DF45-81FC-F4ED5713CCDE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4D6C1-A4AB-CA4B-945F-79A58FB5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zone.com/articles/the-liskov-substitution-principle-with-examples" TargetMode="External"/><Relationship Id="rId3" Type="http://schemas.openxmlformats.org/officeDocument/2006/relationships/hyperlink" Target="https://drive.google.com/file/d/0BwhCYaYDn8EgNzAzZjA5ZmItNjU3NS00MzQ5LTkwYjMtMDJhNDU5ZTM0MTlh/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Liskov</a:t>
            </a:r>
            <a:r>
              <a:rPr lang="en-US" dirty="0" smtClean="0"/>
              <a:t> Substitution Principle (LSP)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636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LSP Definition</a:t>
            </a:r>
          </a:p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30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“What is wanted here is something like the following substitution property: If for each object o</a:t>
            </a:r>
            <a:r>
              <a:rPr lang="en-US" i="1" baseline="-25000" dirty="0" smtClean="0"/>
              <a:t>1</a:t>
            </a:r>
            <a:r>
              <a:rPr lang="en-US" i="1" dirty="0" smtClean="0"/>
              <a:t> of type S there is an object o</a:t>
            </a:r>
            <a:r>
              <a:rPr lang="en-US" i="1" baseline="-25000" dirty="0" smtClean="0"/>
              <a:t>2</a:t>
            </a:r>
            <a:r>
              <a:rPr lang="en-US" i="1" dirty="0" smtClean="0"/>
              <a:t> of type T such that for all programs P defined in terms of T, the behavior of P is unchanged when o</a:t>
            </a:r>
            <a:r>
              <a:rPr lang="en-US" i="1" baseline="-25000" dirty="0" smtClean="0"/>
              <a:t>1</a:t>
            </a:r>
            <a:r>
              <a:rPr lang="en-US" i="1" dirty="0" smtClean="0"/>
              <a:t> is substituted for o</a:t>
            </a:r>
            <a:r>
              <a:rPr lang="en-US" i="1" baseline="-25000" dirty="0" smtClean="0"/>
              <a:t>2</a:t>
            </a:r>
            <a:r>
              <a:rPr lang="en-US" i="1" dirty="0" smtClean="0"/>
              <a:t> then S is a subtype of T.”</a:t>
            </a:r>
          </a:p>
          <a:p>
            <a:pPr marL="0" indent="0">
              <a:buNone/>
            </a:pPr>
            <a:r>
              <a:rPr lang="en-US" i="1" dirty="0" smtClean="0"/>
              <a:t>Barbara </a:t>
            </a:r>
            <a:r>
              <a:rPr lang="en-US" i="1" dirty="0" err="1" smtClean="0"/>
              <a:t>Liskov</a:t>
            </a:r>
            <a:r>
              <a:rPr lang="en-US" i="1" dirty="0" smtClean="0"/>
              <a:t>, 2008 Turing Award Winner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74951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LSP</a:t>
            </a:r>
            <a:r>
              <a:rPr lang="en-US" dirty="0"/>
              <a:t>, </a:t>
            </a:r>
            <a:r>
              <a:rPr lang="en-US" i="1" dirty="0"/>
              <a:t>functions that use references to base classes must be able to use objects of the derived class without </a:t>
            </a:r>
            <a:r>
              <a:rPr lang="en-US" i="1" dirty="0" smtClean="0"/>
              <a:t>knowing it</a:t>
            </a:r>
          </a:p>
          <a:p>
            <a:endParaRPr lang="en-US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9050" y="2722562"/>
            <a:ext cx="7073900" cy="394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540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Square and Rectangle</a:t>
            </a:r>
          </a:p>
          <a:p>
            <a:r>
              <a:rPr lang="en-US" dirty="0" smtClean="0"/>
              <a:t>Develop ISA relationship</a:t>
            </a:r>
          </a:p>
          <a:p>
            <a:r>
              <a:rPr lang="en-US" dirty="0" smtClean="0"/>
              <a:t>Use square and rectangle interchangeably</a:t>
            </a:r>
          </a:p>
          <a:p>
            <a:r>
              <a:rPr lang="en-US" dirty="0" smtClean="0"/>
              <a:t>Demo eclipse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94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Quality Represented by LSP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only when derived types are completely substitutable for their base types that functions that use those base types can be reused with </a:t>
            </a:r>
            <a:r>
              <a:rPr lang="en-US" dirty="0" smtClean="0"/>
              <a:t>impunity</a:t>
            </a:r>
          </a:p>
          <a:p>
            <a:r>
              <a:rPr lang="en-US" dirty="0" smtClean="0"/>
              <a:t>“</a:t>
            </a:r>
            <a:r>
              <a:rPr lang="en-US" dirty="0"/>
              <a:t>Design by </a:t>
            </a:r>
            <a:r>
              <a:rPr lang="en-US" dirty="0" smtClean="0"/>
              <a:t>Contract”</a:t>
            </a:r>
            <a:endParaRPr lang="en-US" dirty="0"/>
          </a:p>
          <a:p>
            <a:pPr lvl="1"/>
            <a:r>
              <a:rPr lang="en-US" dirty="0" smtClean="0"/>
              <a:t>Influence the </a:t>
            </a:r>
            <a:r>
              <a:rPr lang="en-US" dirty="0"/>
              <a:t>declaration of “throws” exceptions, 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hrowing </a:t>
            </a:r>
            <a:r>
              <a:rPr lang="en-US" dirty="0"/>
              <a:t>of runtime exceptions and </a:t>
            </a:r>
            <a:r>
              <a:rPr lang="en-US" dirty="0" smtClean="0"/>
              <a:t>try/catch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873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Dzone Article </a:t>
            </a:r>
            <a:r>
              <a:rPr lang="en-US" smtClean="0">
                <a:hlinkClick r:id="rId2"/>
              </a:rPr>
              <a:t>on LSP: 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dzone.com/articles/the-liskov-substitution-principle-with-examples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Paper on LSP: 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drive.google.com/file/d/0BwhCYaYDn8EgNzAzZjA5ZmItNjU3NS00MzQ5LTkwYjMtMDJhNDU5ZTM0MTlh/view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685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227</Words>
  <Application>Microsoft Macintosh PowerPoint</Application>
  <PresentationFormat>Widescreen</PresentationFormat>
  <Paragraphs>30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Liskov Substitution Principle (LSP)</vt:lpstr>
      <vt:lpstr>Outline</vt:lpstr>
      <vt:lpstr>LSP</vt:lpstr>
      <vt:lpstr>LSP</vt:lpstr>
      <vt:lpstr>Example</vt:lpstr>
      <vt:lpstr>Code Quality Represented by LSP</vt:lpstr>
      <vt:lpstr>Resources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Liskov Substitution Principle (LSP)</dc:title>
  <dc:creator>Xenia Mountrouidou</dc:creator>
  <cp:lastModifiedBy>Xenia Mountrouidou</cp:lastModifiedBy>
  <cp:revision>11</cp:revision>
  <dcterms:created xsi:type="dcterms:W3CDTF">2017-11-05T21:21:48Z</dcterms:created>
  <dcterms:modified xsi:type="dcterms:W3CDTF">2017-11-06T18:50:09Z</dcterms:modified>
</cp:coreProperties>
</file>