
<file path=[Content_Types].xml><?xml version="1.0" encoding="utf-8"?>
<Types xmlns="http://schemas.openxmlformats.org/package/2006/content-types">
  <Default Extension="xml" ContentType="application/xml"/>
  <Default Extension="bin" ContentType="application/vnd.openxmlformats-officedocument.oleObject"/>
  <Default Extension="vml" ContentType="application/vnd.openxmlformats-officedocument.vmlDrawi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35"/>
  </p:notesMasterIdLst>
  <p:handoutMasterIdLst>
    <p:handoutMasterId r:id="rId36"/>
  </p:handoutMasterIdLst>
  <p:sldIdLst>
    <p:sldId id="256" r:id="rId2"/>
    <p:sldId id="322" r:id="rId3"/>
    <p:sldId id="257" r:id="rId4"/>
    <p:sldId id="270" r:id="rId5"/>
    <p:sldId id="272" r:id="rId6"/>
    <p:sldId id="274" r:id="rId7"/>
    <p:sldId id="323" r:id="rId8"/>
    <p:sldId id="276" r:id="rId9"/>
    <p:sldId id="324" r:id="rId10"/>
    <p:sldId id="278" r:id="rId11"/>
    <p:sldId id="280" r:id="rId12"/>
    <p:sldId id="282" r:id="rId13"/>
    <p:sldId id="325" r:id="rId14"/>
    <p:sldId id="284" r:id="rId15"/>
    <p:sldId id="286" r:id="rId16"/>
    <p:sldId id="288" r:id="rId17"/>
    <p:sldId id="290" r:id="rId18"/>
    <p:sldId id="292" r:id="rId19"/>
    <p:sldId id="326" r:id="rId20"/>
    <p:sldId id="294" r:id="rId21"/>
    <p:sldId id="296" r:id="rId22"/>
    <p:sldId id="298" r:id="rId23"/>
    <p:sldId id="300" r:id="rId24"/>
    <p:sldId id="302" r:id="rId25"/>
    <p:sldId id="304" r:id="rId26"/>
    <p:sldId id="330" r:id="rId27"/>
    <p:sldId id="327" r:id="rId28"/>
    <p:sldId id="306" r:id="rId29"/>
    <p:sldId id="308" r:id="rId30"/>
    <p:sldId id="328" r:id="rId31"/>
    <p:sldId id="310" r:id="rId32"/>
    <p:sldId id="312" r:id="rId33"/>
    <p:sldId id="329"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23" autoAdjust="0"/>
    <p:restoredTop sz="76585"/>
  </p:normalViewPr>
  <p:slideViewPr>
    <p:cSldViewPr>
      <p:cViewPr varScale="1">
        <p:scale>
          <a:sx n="79" d="100"/>
          <a:sy n="79" d="100"/>
        </p:scale>
        <p:origin x="2024"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273246CC-5610-0D41-A1CD-F05110B92AB2}" type="datetimeFigureOut">
              <a:rPr lang="en-US"/>
              <a:pPr>
                <a:defRPr/>
              </a:pPr>
              <a:t>11/16/17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C61B7B2B-6254-DD4A-AEDB-E7C6BC158D3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01F12CD2-E6E5-4F4C-A1B7-4992600108EC}" type="datetimeFigureOut">
              <a:rPr lang="en-US"/>
              <a:pPr>
                <a:defRPr/>
              </a:pPr>
              <a:t>11/16/17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0FB78634-97DB-9542-8F45-01A5AAB0400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Next gen POS needs to interface with several third-party services: tax calculators, credit authorization services, inventory systems, and accounting. Each has a different API which cannot be changed.</a:t>
            </a:r>
          </a:p>
          <a:p>
            <a:pPr>
              <a:spcBef>
                <a:spcPct val="0"/>
              </a:spcBef>
            </a:pPr>
            <a:endParaRPr lang="en-US" altLang="en-US"/>
          </a:p>
          <a:p>
            <a:pPr>
              <a:spcBef>
                <a:spcPct val="0"/>
              </a:spcBef>
            </a:pPr>
            <a:r>
              <a:rPr lang="en-US" altLang="en-US"/>
              <a:t>Add indirection: adapts to external, has consistent internal I/F - adapter</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8C5B372-686D-1446-A00B-69AF9DEBBB16}" type="slidenum">
              <a:rPr lang="en-US" altLang="en-US"/>
              <a:pPr/>
              <a:t>3</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Building blocks</a:t>
            </a:r>
          </a:p>
          <a:p>
            <a:pPr>
              <a:spcBef>
                <a:spcPct val="0"/>
              </a:spcBef>
            </a:pPr>
            <a:r>
              <a:rPr lang="en-US" altLang="en-US"/>
              <a:t>To handle the problem of varying interfaces for external services, let’s use Adapters generated from a Singleton Factory</a:t>
            </a: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55E054D-0768-9440-B825-2636114E2F7A}" type="slidenum">
              <a:rPr lang="en-US" altLang="en-US"/>
              <a:pPr/>
              <a:t>12</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Multiple sale pricing strategy classes, polymorphic getTotal method</a:t>
            </a: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78EBF1B-4B14-3A43-9793-1299D41D6869}" type="slidenum">
              <a:rPr lang="en-US" altLang="en-US"/>
              <a:pPr/>
              <a:t>14</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Outer composite object contains a list of inner objects and both the outer and inner objects implement the same interface. CompositeBestForCustomerPRicingStrategy inherits the attribute pricing Strategies</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9F26F16-81D1-5A46-B407-9922C9339654}" type="slidenum">
              <a:rPr lang="en-US" altLang="en-US"/>
              <a:pPr/>
              <a:t>20</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Based on polymorphism and protected variations</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4849E3F-505D-3246-82C2-02B0AFF86C14}" type="slidenum">
              <a:rPr lang="en-US" altLang="en-US"/>
              <a:pPr/>
              <a:t>25</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Front end interface, hides subsystem behind an object</a:t>
            </a:r>
          </a:p>
          <a:p>
            <a:pPr>
              <a:spcBef>
                <a:spcPct val="0"/>
              </a:spcBef>
            </a:pPr>
            <a:r>
              <a:rPr lang="en-US" altLang="en-US"/>
              <a:t>Singleton pattern</a:t>
            </a:r>
          </a:p>
          <a:p>
            <a:pPr>
              <a:spcBef>
                <a:spcPct val="0"/>
              </a:spcBef>
            </a:pPr>
            <a:r>
              <a:rPr lang="en-US" altLang="en-US"/>
              <a:t>Separation of concerns</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116E71B-553D-FC4B-ABD6-D76C46B77A46}" type="slidenum">
              <a:rPr lang="en-US" altLang="en-US"/>
              <a:pPr/>
              <a:t>28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Includes pattern in type name</a:t>
            </a:r>
          </a:p>
          <a:p>
            <a:pPr>
              <a:spcBef>
                <a:spcPct val="0"/>
              </a:spcBef>
            </a:pPr>
            <a:r>
              <a:rPr lang="en-US" altLang="en-US"/>
              <a:t>Façade – wrap access to system or subsystem with a single object</a:t>
            </a:r>
          </a:p>
          <a:p>
            <a:pPr>
              <a:spcBef>
                <a:spcPct val="0"/>
              </a:spcBef>
            </a:pPr>
            <a:r>
              <a:rPr lang="en-US" altLang="en-US"/>
              <a:t>Adapter supports protected variations – changing ext interfaces, indirection, polymorphism</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D251EC0-F724-E64C-B3E4-FE10AAA16FFE}" type="slidenum">
              <a:rPr lang="en-US" altLang="en-US"/>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Most design patterns are seen as specialization of GRASP</a:t>
            </a:r>
          </a:p>
          <a:p>
            <a:pPr>
              <a:spcBef>
                <a:spcPct val="0"/>
              </a:spcBef>
            </a:pPr>
            <a:r>
              <a:rPr lang="en-US" altLang="en-US"/>
              <a:t>Adapter: indirection and protected variation that uses polymorphism</a:t>
            </a:r>
          </a:p>
          <a:p>
            <a:pPr>
              <a:spcBef>
                <a:spcPct val="0"/>
              </a:spcBef>
            </a:pPr>
            <a:endParaRPr lang="en-US" altLang="en-US"/>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D076D52-879B-2145-A8E0-C7D33EC4097F}" type="slidenum">
              <a:rPr lang="en-US" altLang="en-US"/>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Discover noteworthy domain concepts after creating a new class</a:t>
            </a: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815A076-00FC-A545-8274-B2CF000756B6}" type="slidenum">
              <a:rPr lang="en-US" altLang="en-US"/>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Design to maintain separation of concerns, the more distinct the concerns, the more cohesive is the purpose!</a:t>
            </a:r>
          </a:p>
          <a:p>
            <a:pPr>
              <a:spcBef>
                <a:spcPct val="0"/>
              </a:spcBef>
            </a:pPr>
            <a:r>
              <a:rPr lang="en-US" altLang="en-US"/>
              <a:t>Factory object is designed to create objects</a:t>
            </a:r>
          </a:p>
          <a:p>
            <a:pPr>
              <a:spcBef>
                <a:spcPct val="0"/>
              </a:spcBef>
            </a:pPr>
            <a:r>
              <a:rPr lang="en-US" altLang="en-US"/>
              <a:t>	separate responsibility into a cohesive helper object</a:t>
            </a:r>
          </a:p>
          <a:p>
            <a:pPr>
              <a:spcBef>
                <a:spcPct val="0"/>
              </a:spcBef>
            </a:pPr>
            <a:r>
              <a:rPr lang="en-US" altLang="en-US"/>
              <a:t>	hide complex creation logic</a:t>
            </a:r>
          </a:p>
          <a:p>
            <a:pPr>
              <a:spcBef>
                <a:spcPct val="0"/>
              </a:spcBef>
            </a:pPr>
            <a:r>
              <a:rPr lang="en-US" altLang="en-US"/>
              <a:t>	allow performance-enhancing memory management through caching or recycling</a:t>
            </a:r>
          </a:p>
          <a:p>
            <a:pPr>
              <a:spcBef>
                <a:spcPct val="0"/>
              </a:spcBef>
            </a:pPr>
            <a:endParaRPr lang="en-US" altLang="en-US"/>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C919D00-BCAD-8F43-9776-126BB97C3CAE}" type="slidenum">
              <a:rPr lang="en-US" altLang="en-US"/>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Dynamically loads the class!!! – in this case from an external property</a:t>
            </a:r>
          </a:p>
          <a:p>
            <a:pPr>
              <a:spcBef>
                <a:spcPct val="0"/>
              </a:spcBef>
            </a:pPr>
            <a:r>
              <a:rPr lang="en-US" altLang="en-US"/>
              <a:t>Protected variations if adapter changes, without changing source code of factory we can create new adapters!</a:t>
            </a:r>
          </a:p>
          <a:p>
            <a:pPr>
              <a:spcBef>
                <a:spcPct val="0"/>
              </a:spcBef>
            </a:pPr>
            <a:r>
              <a:rPr lang="en-US" altLang="en-US"/>
              <a:t>Factory ~ Singleton</a:t>
            </a: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6372848-938D-394B-A7EF-C484D8A18F35}" type="slidenum">
              <a:rPr lang="en-US" altLang="en-US"/>
              <a:pPr/>
              <a:t>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Who creates the factory and how is it accessed?</a:t>
            </a:r>
          </a:p>
          <a:p>
            <a:pPr>
              <a:spcBef>
                <a:spcPct val="0"/>
              </a:spcBef>
            </a:pPr>
            <a:r>
              <a:rPr lang="en-US" altLang="en-US"/>
              <a:t>Static is a form of visibility: we do not need to pass the object as a parameter to be able to access its methods</a:t>
            </a: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1697DB-47E0-2B46-8008-E1FEC6E6F849}" type="slidenum">
              <a:rPr lang="en-US" altLang="en-US"/>
              <a:pPr/>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Class X defines a static method getInstance that itself provides an instance of X</a:t>
            </a:r>
          </a:p>
          <a:p>
            <a:pPr>
              <a:spcBef>
                <a:spcPct val="0"/>
              </a:spcBef>
            </a:pPr>
            <a:r>
              <a:rPr lang="en-US" altLang="en-US"/>
              <a:t>Lazy (preferred, less work!, check if null, then init) vs Eager initialization</a:t>
            </a: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608B3BF-6929-AD45-BB67-0CC77522E906}" type="slidenum">
              <a:rPr lang="en-US" altLang="en-US"/>
              <a:pPr/>
              <a:t>10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Wy not make service methods static methods of the class itself?</a:t>
            </a:r>
          </a:p>
          <a:p>
            <a:pPr>
              <a:spcBef>
                <a:spcPct val="0"/>
              </a:spcBef>
            </a:pPr>
            <a:r>
              <a:rPr lang="en-US" altLang="en-US"/>
              <a:t>Static methods not polymorphic, do not permit overriding</a:t>
            </a:r>
          </a:p>
          <a:p>
            <a:pPr>
              <a:spcBef>
                <a:spcPct val="0"/>
              </a:spcBef>
            </a:pPr>
            <a:r>
              <a:rPr lang="en-US" altLang="en-US"/>
              <a:t>Related: factory, façade </a:t>
            </a:r>
          </a:p>
          <a:p>
            <a:pPr>
              <a:spcBef>
                <a:spcPct val="0"/>
              </a:spcBef>
            </a:pPr>
            <a:endParaRPr lang="en-US" altLang="en-US"/>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AB6C814-DC94-3044-8EDE-F47CF4E8BB1D}" type="slidenum">
              <a:rPr lang="en-US" altLang="en-US"/>
              <a:pPr/>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999BD33C-B767-B740-8CC5-D457704D9867}" type="slidenum">
              <a:rPr lang="en-US" altLang="en-US"/>
              <a:pPr>
                <a:defRPr/>
              </a:pPr>
              <a:t>‹#›</a:t>
            </a:fld>
            <a:endParaRPr lang="en-US" altLang="en-US"/>
          </a:p>
        </p:txBody>
      </p:sp>
    </p:spTree>
    <p:extLst>
      <p:ext uri="{BB962C8B-B14F-4D97-AF65-F5344CB8AC3E}">
        <p14:creationId xmlns:p14="http://schemas.microsoft.com/office/powerpoint/2010/main" val="634985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6C08906A-1015-5241-9EC4-1D47AADC0F7A}" type="slidenum">
              <a:rPr lang="en-US" altLang="en-US"/>
              <a:pPr>
                <a:defRPr/>
              </a:pPr>
              <a:t>‹#›</a:t>
            </a:fld>
            <a:endParaRPr lang="en-US" altLang="en-US"/>
          </a:p>
        </p:txBody>
      </p:sp>
    </p:spTree>
    <p:extLst>
      <p:ext uri="{BB962C8B-B14F-4D97-AF65-F5344CB8AC3E}">
        <p14:creationId xmlns:p14="http://schemas.microsoft.com/office/powerpoint/2010/main" val="1581102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ltLang="en-US"/>
          </a:p>
        </p:txBody>
      </p:sp>
      <p:sp>
        <p:nvSpPr>
          <p:cNvPr id="8" name="Slide Number Placeholder 5"/>
          <p:cNvSpPr>
            <a:spLocks noGrp="1"/>
          </p:cNvSpPr>
          <p:nvPr>
            <p:ph type="sldNum" sz="quarter" idx="12"/>
          </p:nvPr>
        </p:nvSpPr>
        <p:spPr/>
        <p:txBody>
          <a:bodyPr/>
          <a:lstStyle>
            <a:lvl1pPr>
              <a:defRPr/>
            </a:lvl1pPr>
          </a:lstStyle>
          <a:p>
            <a:pPr>
              <a:defRPr/>
            </a:pPr>
            <a:fld id="{829D8D88-2474-E846-B2D4-393D232D763C}" type="slidenum">
              <a:rPr lang="en-US" altLang="en-US"/>
              <a:pPr>
                <a:defRPr/>
              </a:pPr>
              <a:t>‹#›</a:t>
            </a:fld>
            <a:endParaRPr lang="en-US" altLang="en-US"/>
          </a:p>
        </p:txBody>
      </p:sp>
    </p:spTree>
    <p:extLst>
      <p:ext uri="{BB962C8B-B14F-4D97-AF65-F5344CB8AC3E}">
        <p14:creationId xmlns:p14="http://schemas.microsoft.com/office/powerpoint/2010/main" val="66757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55CE5836-9417-EA44-BB9B-81A42EA34D75}" type="slidenum">
              <a:rPr lang="en-US" altLang="en-US"/>
              <a:pPr>
                <a:defRPr/>
              </a:pPr>
              <a:t>‹#›</a:t>
            </a:fld>
            <a:endParaRPr lang="en-US" altLang="en-US"/>
          </a:p>
        </p:txBody>
      </p:sp>
    </p:spTree>
    <p:extLst>
      <p:ext uri="{BB962C8B-B14F-4D97-AF65-F5344CB8AC3E}">
        <p14:creationId xmlns:p14="http://schemas.microsoft.com/office/powerpoint/2010/main" val="275741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4D960DA1-4240-F647-A61A-0FAB3A6B3858}" type="slidenum">
              <a:rPr lang="en-US" altLang="en-US"/>
              <a:pPr>
                <a:defRPr/>
              </a:pPr>
              <a:t>‹#›</a:t>
            </a:fld>
            <a:endParaRPr lang="en-US" altLang="en-US"/>
          </a:p>
        </p:txBody>
      </p:sp>
    </p:spTree>
    <p:extLst>
      <p:ext uri="{BB962C8B-B14F-4D97-AF65-F5344CB8AC3E}">
        <p14:creationId xmlns:p14="http://schemas.microsoft.com/office/powerpoint/2010/main" val="1357056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AECE58C3-A2E7-DD43-99F6-1A41821E29EA}" type="slidenum">
              <a:rPr lang="en-US" altLang="en-US"/>
              <a:pPr>
                <a:defRPr/>
              </a:pPr>
              <a:t>‹#›</a:t>
            </a:fld>
            <a:endParaRPr lang="en-US" altLang="en-US"/>
          </a:p>
        </p:txBody>
      </p:sp>
    </p:spTree>
    <p:extLst>
      <p:ext uri="{BB962C8B-B14F-4D97-AF65-F5344CB8AC3E}">
        <p14:creationId xmlns:p14="http://schemas.microsoft.com/office/powerpoint/2010/main" val="122604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41BAF402-4E5B-8E49-854C-5D8AF848A722}" type="slidenum">
              <a:rPr lang="en-US" altLang="en-US"/>
              <a:pPr>
                <a:defRPr/>
              </a:pPr>
              <a:t>‹#›</a:t>
            </a:fld>
            <a:endParaRPr lang="en-US" altLang="en-US"/>
          </a:p>
        </p:txBody>
      </p:sp>
    </p:spTree>
    <p:extLst>
      <p:ext uri="{BB962C8B-B14F-4D97-AF65-F5344CB8AC3E}">
        <p14:creationId xmlns:p14="http://schemas.microsoft.com/office/powerpoint/2010/main" val="1180795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8148361A-3D96-A241-A4C8-724167664B61}" type="slidenum">
              <a:rPr lang="en-US" altLang="en-US"/>
              <a:pPr>
                <a:defRPr/>
              </a:pPr>
              <a:t>‹#›</a:t>
            </a:fld>
            <a:endParaRPr lang="en-US" altLang="en-US"/>
          </a:p>
        </p:txBody>
      </p:sp>
    </p:spTree>
    <p:extLst>
      <p:ext uri="{BB962C8B-B14F-4D97-AF65-F5344CB8AC3E}">
        <p14:creationId xmlns:p14="http://schemas.microsoft.com/office/powerpoint/2010/main" val="735300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endParaRPr lang="en-US" alt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6" name="Slide Number Placeholder 8"/>
          <p:cNvSpPr>
            <a:spLocks noGrp="1"/>
          </p:cNvSpPr>
          <p:nvPr>
            <p:ph type="sldNum" sz="quarter" idx="12"/>
          </p:nvPr>
        </p:nvSpPr>
        <p:spPr/>
        <p:txBody>
          <a:bodyPr/>
          <a:lstStyle>
            <a:lvl1pPr>
              <a:defRPr/>
            </a:lvl1pPr>
          </a:lstStyle>
          <a:p>
            <a:pPr>
              <a:defRPr/>
            </a:pPr>
            <a:fld id="{95596698-ECC5-4E42-A30C-19C251ACC39F}" type="slidenum">
              <a:rPr lang="en-US" altLang="en-US"/>
              <a:pPr>
                <a:defRPr/>
              </a:pPr>
              <a:t>‹#›</a:t>
            </a:fld>
            <a:endParaRPr lang="en-US" altLang="en-US"/>
          </a:p>
        </p:txBody>
      </p:sp>
    </p:spTree>
    <p:extLst>
      <p:ext uri="{BB962C8B-B14F-4D97-AF65-F5344CB8AC3E}">
        <p14:creationId xmlns:p14="http://schemas.microsoft.com/office/powerpoint/2010/main" val="1773776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349250" y="6459538"/>
            <a:ext cx="1963738" cy="365125"/>
          </a:xfrm>
        </p:spPr>
        <p:txBody>
          <a:bodyPr/>
          <a:lstStyle>
            <a:lvl1pPr algn="l">
              <a:defRPr/>
            </a:lvl1pPr>
          </a:lstStyle>
          <a:p>
            <a:pPr>
              <a:defRPr/>
            </a:pPr>
            <a:endParaRPr lang="en-US" altLang="en-US"/>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n-US" altLang="en-US"/>
          </a:p>
        </p:txBody>
      </p:sp>
      <p:sp>
        <p:nvSpPr>
          <p:cNvPr id="9" name="Slide Number Placeholder 6"/>
          <p:cNvSpPr>
            <a:spLocks noGrp="1"/>
          </p:cNvSpPr>
          <p:nvPr>
            <p:ph type="sldNum" sz="quarter" idx="12"/>
          </p:nvPr>
        </p:nvSpPr>
        <p:spPr/>
        <p:txBody>
          <a:bodyPr/>
          <a:lstStyle>
            <a:lvl1pPr>
              <a:defRPr smtClean="0">
                <a:solidFill>
                  <a:schemeClr val="tx2"/>
                </a:solidFill>
              </a:defRPr>
            </a:lvl1pPr>
          </a:lstStyle>
          <a:p>
            <a:pPr>
              <a:defRPr/>
            </a:pPr>
            <a:fld id="{79F0C906-B9F0-7649-B2B0-DBCC938CBC27}" type="slidenum">
              <a:rPr lang="en-US" altLang="en-US"/>
              <a:pPr>
                <a:defRPr/>
              </a:pPr>
              <a:t>‹#›</a:t>
            </a:fld>
            <a:endParaRPr lang="en-US" altLang="en-US"/>
          </a:p>
        </p:txBody>
      </p:sp>
    </p:spTree>
    <p:extLst>
      <p:ext uri="{BB962C8B-B14F-4D97-AF65-F5344CB8AC3E}">
        <p14:creationId xmlns:p14="http://schemas.microsoft.com/office/powerpoint/2010/main" val="501883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ltLang="en-US"/>
          </a:p>
        </p:txBody>
      </p:sp>
      <p:sp>
        <p:nvSpPr>
          <p:cNvPr id="8" name="Footer Placeholder 5"/>
          <p:cNvSpPr>
            <a:spLocks noGrp="1"/>
          </p:cNvSpPr>
          <p:nvPr>
            <p:ph type="ftr" sz="quarter" idx="11"/>
          </p:nvPr>
        </p:nvSpPr>
        <p:spPr/>
        <p:txBody>
          <a:bodyPr/>
          <a:lstStyle>
            <a:lvl1pPr>
              <a:defRPr/>
            </a:lvl1pPr>
          </a:lstStyle>
          <a:p>
            <a:pPr>
              <a:defRPr/>
            </a:pPr>
            <a:endParaRPr lang="en-US" altLang="en-US"/>
          </a:p>
        </p:txBody>
      </p:sp>
      <p:sp>
        <p:nvSpPr>
          <p:cNvPr id="9" name="Slide Number Placeholder 6"/>
          <p:cNvSpPr>
            <a:spLocks noGrp="1"/>
          </p:cNvSpPr>
          <p:nvPr>
            <p:ph type="sldNum" sz="quarter" idx="12"/>
          </p:nvPr>
        </p:nvSpPr>
        <p:spPr/>
        <p:txBody>
          <a:bodyPr/>
          <a:lstStyle>
            <a:lvl1pPr>
              <a:defRPr/>
            </a:lvl1pPr>
          </a:lstStyle>
          <a:p>
            <a:pPr>
              <a:defRPr/>
            </a:pPr>
            <a:fld id="{6BABE1B6-49C4-F24C-81DF-38B1876E7E97}" type="slidenum">
              <a:rPr lang="en-US" altLang="en-US"/>
              <a:pPr>
                <a:defRPr/>
              </a:pPr>
              <a:t>‹#›</a:t>
            </a:fld>
            <a:endParaRPr lang="en-US" altLang="en-US"/>
          </a:p>
        </p:txBody>
      </p:sp>
    </p:spTree>
    <p:extLst>
      <p:ext uri="{BB962C8B-B14F-4D97-AF65-F5344CB8AC3E}">
        <p14:creationId xmlns:p14="http://schemas.microsoft.com/office/powerpoint/2010/main" val="19839379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25605" name="Text Placeholder 2"/>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eaLnBrk="1" hangingPunct="1">
              <a:defRPr sz="900">
                <a:solidFill>
                  <a:srgbClr val="FFFFFF"/>
                </a:solidFill>
              </a:defRPr>
            </a:lvl1pPr>
          </a:lstStyle>
          <a:p>
            <a:pPr>
              <a:defRPr/>
            </a:pPr>
            <a:endParaRPr lang="en-US" altLang="en-US"/>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eaLnBrk="1" hangingPunct="1">
              <a:defRPr sz="900" cap="all" baseline="0">
                <a:solidFill>
                  <a:srgbClr val="FFFFFF"/>
                </a:solidFill>
              </a:defRPr>
            </a:lvl1pPr>
          </a:lstStyle>
          <a:p>
            <a:pPr>
              <a:defRPr/>
            </a:pPr>
            <a:endParaRPr lang="en-US" altLang="en-US"/>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eaLnBrk="1" hangingPunct="1">
              <a:defRPr sz="1050" smtClean="0">
                <a:solidFill>
                  <a:srgbClr val="FFFFFF"/>
                </a:solidFill>
              </a:defRPr>
            </a:lvl1pPr>
          </a:lstStyle>
          <a:p>
            <a:pPr>
              <a:defRPr/>
            </a:pPr>
            <a:fld id="{B6F36DE6-BD59-2F4B-85CA-BCFAA81DD8BF}" type="slidenum">
              <a:rPr lang="en-US" altLang="en-US"/>
              <a:pPr>
                <a:defRPr/>
              </a:pPr>
              <a:t>‹#›</a:t>
            </a:fld>
            <a:endParaRPr lang="en-US" altLang="en-US"/>
          </a:p>
        </p:txBody>
      </p:sp>
      <p:cxnSp>
        <p:nvCxnSpPr>
          <p:cNvPr id="10" name="Straight Connector 9"/>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44" r:id="rId1"/>
    <p:sldLayoutId id="2147483739" r:id="rId2"/>
    <p:sldLayoutId id="2147483745" r:id="rId3"/>
    <p:sldLayoutId id="2147483740" r:id="rId4"/>
    <p:sldLayoutId id="2147483741" r:id="rId5"/>
    <p:sldLayoutId id="2147483742" r:id="rId6"/>
    <p:sldLayoutId id="2147483746" r:id="rId7"/>
    <p:sldLayoutId id="2147483747" r:id="rId8"/>
    <p:sldLayoutId id="2147483748" r:id="rId9"/>
    <p:sldLayoutId id="2147483743" r:id="rId10"/>
    <p:sldLayoutId id="2147483749" r:id="rId11"/>
  </p:sldLayoutIdLst>
  <p:txStyles>
    <p:title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charset="0"/>
        </a:defRPr>
      </a:lvl2pPr>
      <a:lvl3pPr algn="l" rtl="0" fontAlgn="base">
        <a:lnSpc>
          <a:spcPct val="85000"/>
        </a:lnSpc>
        <a:spcBef>
          <a:spcPct val="0"/>
        </a:spcBef>
        <a:spcAft>
          <a:spcPct val="0"/>
        </a:spcAft>
        <a:defRPr sz="4800">
          <a:solidFill>
            <a:srgbClr val="404040"/>
          </a:solidFill>
          <a:latin typeface="Calibri Light" charset="0"/>
        </a:defRPr>
      </a:lvl3pPr>
      <a:lvl4pPr algn="l" rtl="0" fontAlgn="base">
        <a:lnSpc>
          <a:spcPct val="85000"/>
        </a:lnSpc>
        <a:spcBef>
          <a:spcPct val="0"/>
        </a:spcBef>
        <a:spcAft>
          <a:spcPct val="0"/>
        </a:spcAft>
        <a:defRPr sz="4800">
          <a:solidFill>
            <a:srgbClr val="404040"/>
          </a:solidFill>
          <a:latin typeface="Calibri Light" charset="0"/>
        </a:defRPr>
      </a:lvl4pPr>
      <a:lvl5pPr algn="l" rtl="0" fontAlgn="base">
        <a:lnSpc>
          <a:spcPct val="85000"/>
        </a:lnSpc>
        <a:spcBef>
          <a:spcPct val="0"/>
        </a:spcBef>
        <a:spcAft>
          <a:spcPct val="0"/>
        </a:spcAft>
        <a:defRPr sz="4800">
          <a:solidFill>
            <a:srgbClr val="404040"/>
          </a:solidFill>
          <a:latin typeface="Calibri Light" charset="0"/>
        </a:defRPr>
      </a:lvl5pPr>
      <a:lvl6pPr marL="457200" algn="l" rtl="0" fontAlgn="base">
        <a:lnSpc>
          <a:spcPct val="85000"/>
        </a:lnSpc>
        <a:spcBef>
          <a:spcPct val="0"/>
        </a:spcBef>
        <a:spcAft>
          <a:spcPct val="0"/>
        </a:spcAft>
        <a:defRPr sz="4800">
          <a:solidFill>
            <a:srgbClr val="404040"/>
          </a:solidFill>
          <a:latin typeface="Calibri Light" charset="0"/>
        </a:defRPr>
      </a:lvl6pPr>
      <a:lvl7pPr marL="914400" algn="l" rtl="0" fontAlgn="base">
        <a:lnSpc>
          <a:spcPct val="85000"/>
        </a:lnSpc>
        <a:spcBef>
          <a:spcPct val="0"/>
        </a:spcBef>
        <a:spcAft>
          <a:spcPct val="0"/>
        </a:spcAft>
        <a:defRPr sz="4800">
          <a:solidFill>
            <a:srgbClr val="404040"/>
          </a:solidFill>
          <a:latin typeface="Calibri Light" charset="0"/>
        </a:defRPr>
      </a:lvl7pPr>
      <a:lvl8pPr marL="1371600" algn="l" rtl="0" fontAlgn="base">
        <a:lnSpc>
          <a:spcPct val="85000"/>
        </a:lnSpc>
        <a:spcBef>
          <a:spcPct val="0"/>
        </a:spcBef>
        <a:spcAft>
          <a:spcPct val="0"/>
        </a:spcAft>
        <a:defRPr sz="4800">
          <a:solidFill>
            <a:srgbClr val="404040"/>
          </a:solidFill>
          <a:latin typeface="Calibri Light" charset="0"/>
        </a:defRPr>
      </a:lvl8pPr>
      <a:lvl9pPr marL="1828800" algn="l" rtl="0" fontAlgn="base">
        <a:lnSpc>
          <a:spcPct val="85000"/>
        </a:lnSpc>
        <a:spcBef>
          <a:spcPct val="0"/>
        </a:spcBef>
        <a:spcAft>
          <a:spcPct val="0"/>
        </a:spcAft>
        <a:defRPr sz="4800">
          <a:solidFill>
            <a:srgbClr val="404040"/>
          </a:solidFill>
          <a:latin typeface="Calibri Light" charset="0"/>
        </a:defRPr>
      </a:lvl9pPr>
    </p:titleStyle>
    <p:bodyStyle>
      <a:lvl1pPr marL="90488" indent="-90488" algn="l" rtl="0" fontAlgn="base">
        <a:lnSpc>
          <a:spcPct val="90000"/>
        </a:lnSpc>
        <a:spcBef>
          <a:spcPts val="1200"/>
        </a:spcBef>
        <a:spcAft>
          <a:spcPts val="200"/>
        </a:spcAft>
        <a:buClr>
          <a:schemeClr val="accent1"/>
        </a:buClr>
        <a:buSzPct val="100000"/>
        <a:buFont typeface="Calibri"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6.bin"/><Relationship Id="rId5" Type="http://schemas.openxmlformats.org/officeDocument/2006/relationships/image" Target="../media/image6.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7.bin"/><Relationship Id="rId5" Type="http://schemas.openxmlformats.org/officeDocument/2006/relationships/image" Target="../media/image7.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8.bin"/><Relationship Id="rId5" Type="http://schemas.openxmlformats.org/officeDocument/2006/relationships/image" Target="../media/image8.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9.bin"/><Relationship Id="rId5" Type="http://schemas.openxmlformats.org/officeDocument/2006/relationships/image" Target="../media/image9.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0.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1.w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2.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3.w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4.bin"/><Relationship Id="rId5" Type="http://schemas.openxmlformats.org/officeDocument/2006/relationships/image" Target="../media/image14.w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15.w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16.w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17.w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18.w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9.bin"/><Relationship Id="rId5" Type="http://schemas.openxmlformats.org/officeDocument/2006/relationships/image" Target="../media/image19.w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20.bin"/><Relationship Id="rId5" Type="http://schemas.openxmlformats.org/officeDocument/2006/relationships/image" Target="../media/image20.w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image" Target="../media/image21.w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22.w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23.w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dofactory.com/net/design-patterns" TargetMode="External"/><Relationship Id="rId4" Type="http://schemas.openxmlformats.org/officeDocument/2006/relationships/hyperlink" Target="https://www.proprofs.com/quiz-school/story.php?title=Quiz-GoF-Design-Patterns-1&amp;user_name=I" TargetMode="External"/><Relationship Id="rId5" Type="http://schemas.openxmlformats.org/officeDocument/2006/relationships/hyperlink" Target="https://www.tutorialspoint.com/design_pattern/design_pattern_online_quiz.htm" TargetMode="External"/><Relationship Id="rId1" Type="http://schemas.openxmlformats.org/officeDocument/2006/relationships/slideLayout" Target="../slideLayouts/slideLayout2.xml"/><Relationship Id="rId2" Type="http://schemas.openxmlformats.org/officeDocument/2006/relationships/hyperlink" Target="http://www.vincehuston.org/dp/patterns_quiz.html"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2.bin"/><Relationship Id="rId5" Type="http://schemas.openxmlformats.org/officeDocument/2006/relationships/image" Target="../media/image2.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3.bin"/><Relationship Id="rId5" Type="http://schemas.openxmlformats.org/officeDocument/2006/relationships/image" Target="../media/image3.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4.bin"/><Relationship Id="rId5" Type="http://schemas.openxmlformats.org/officeDocument/2006/relationships/image" Target="../media/image4.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5.bin"/><Relationship Id="rId5" Type="http://schemas.openxmlformats.org/officeDocument/2006/relationships/image" Target="../media/image5.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nchor="ctr"/>
          <a:lstStyle/>
          <a:p>
            <a:pPr fontAlgn="auto">
              <a:spcAft>
                <a:spcPts val="0"/>
              </a:spcAft>
              <a:defRPr/>
            </a:pPr>
            <a:r>
              <a:rPr lang="en-US" altLang="en-US" sz="4800" dirty="0" err="1" smtClean="0"/>
              <a:t>GoF</a:t>
            </a:r>
            <a:r>
              <a:rPr lang="en-US" altLang="en-US" sz="4800" dirty="0" smtClean="0"/>
              <a:t> Patterns</a:t>
            </a:r>
            <a:endParaRPr lang="en-US" altLang="en-US" sz="4800" dirty="0"/>
          </a:p>
        </p:txBody>
      </p:sp>
      <p:sp>
        <p:nvSpPr>
          <p:cNvPr id="2051" name="Rectangle 3"/>
          <p:cNvSpPr>
            <a:spLocks noGrp="1" noChangeArrowheads="1"/>
          </p:cNvSpPr>
          <p:nvPr>
            <p:ph type="subTitle" idx="1"/>
          </p:nvPr>
        </p:nvSpPr>
        <p:spPr>
          <a:xfrm>
            <a:off x="1371600" y="3886200"/>
            <a:ext cx="6400800" cy="1752600"/>
          </a:xfrm>
        </p:spPr>
        <p:txBody>
          <a:bodyPr rtlCol="0"/>
          <a:lstStyle/>
          <a:p>
            <a:pPr fontAlgn="auto">
              <a:buFont typeface="Calibri" panose="020F0502020204030204" pitchFamily="34" charset="0"/>
              <a:buNone/>
              <a:defRPr/>
            </a:pPr>
            <a:r>
              <a:rPr lang="en-US" altLang="en-US" sz="3200" dirty="0" smtClean="0"/>
              <a:t>Ch. 26</a:t>
            </a:r>
            <a:endParaRPr lang="en-US" alt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fontAlgn="auto">
              <a:spcAft>
                <a:spcPts val="0"/>
              </a:spcAft>
              <a:defRPr/>
            </a:pPr>
            <a:r>
              <a:rPr lang="en-US" altLang="en-US" dirty="0" smtClean="0">
                <a:solidFill>
                  <a:schemeClr val="tx1">
                    <a:lumMod val="75000"/>
                    <a:lumOff val="25000"/>
                  </a:schemeClr>
                </a:solidFill>
              </a:rPr>
              <a:t>Singleton</a:t>
            </a:r>
            <a:endParaRPr lang="en-US" altLang="en-US" dirty="0">
              <a:solidFill>
                <a:schemeClr val="tx1">
                  <a:lumMod val="75000"/>
                  <a:lumOff val="25000"/>
                </a:schemeClr>
              </a:solidFill>
            </a:endParaRPr>
          </a:p>
        </p:txBody>
      </p:sp>
      <p:graphicFrame>
        <p:nvGraphicFramePr>
          <p:cNvPr id="7170" name="Object 4"/>
          <p:cNvGraphicFramePr>
            <a:graphicFrameLocks noGrp="1" noChangeAspect="1"/>
          </p:cNvGraphicFramePr>
          <p:nvPr>
            <p:ph idx="1"/>
          </p:nvPr>
        </p:nvGraphicFramePr>
        <p:xfrm>
          <a:off x="1295400" y="1846263"/>
          <a:ext cx="6781800" cy="5011737"/>
        </p:xfrm>
        <a:graphic>
          <a:graphicData uri="http://schemas.openxmlformats.org/presentationml/2006/ole">
            <mc:AlternateContent xmlns:mc="http://schemas.openxmlformats.org/markup-compatibility/2006">
              <mc:Choice xmlns:v="urn:schemas-microsoft-com:vml" Requires="v">
                <p:oleObj spid="_x0000_s7177" name="Visio" r:id="rId4" imgW="6296201" imgH="4482022" progId="Visio.Drawing.11">
                  <p:embed/>
                </p:oleObj>
              </mc:Choice>
              <mc:Fallback>
                <p:oleObj name="Visio" r:id="rId4" imgW="6296201" imgH="4482022" progId="Visio.Drawing.11">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846263"/>
                        <a:ext cx="6781800" cy="501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fontAlgn="auto">
              <a:spcAft>
                <a:spcPts val="0"/>
              </a:spcAft>
              <a:defRPr/>
            </a:pPr>
            <a:r>
              <a:rPr lang="en-US" altLang="en-US" dirty="0" smtClean="0">
                <a:solidFill>
                  <a:schemeClr val="tx1">
                    <a:lumMod val="75000"/>
                    <a:lumOff val="25000"/>
                  </a:schemeClr>
                </a:solidFill>
              </a:rPr>
              <a:t>Implicit </a:t>
            </a:r>
            <a:r>
              <a:rPr lang="en-US" altLang="en-US" dirty="0" err="1" smtClean="0">
                <a:solidFill>
                  <a:schemeClr val="tx1">
                    <a:lumMod val="75000"/>
                    <a:lumOff val="25000"/>
                  </a:schemeClr>
                </a:solidFill>
              </a:rPr>
              <a:t>getInstance</a:t>
            </a:r>
            <a:r>
              <a:rPr lang="en-US" altLang="en-US" dirty="0" smtClean="0">
                <a:solidFill>
                  <a:schemeClr val="tx1">
                    <a:lumMod val="75000"/>
                    <a:lumOff val="25000"/>
                  </a:schemeClr>
                </a:solidFill>
              </a:rPr>
              <a:t> </a:t>
            </a:r>
            <a:r>
              <a:rPr lang="en-US" altLang="en-US" dirty="0" err="1" smtClean="0">
                <a:solidFill>
                  <a:schemeClr val="tx1">
                    <a:lumMod val="75000"/>
                    <a:lumOff val="25000"/>
                  </a:schemeClr>
                </a:solidFill>
              </a:rPr>
              <a:t>SIngleton</a:t>
            </a:r>
            <a:endParaRPr lang="en-US" altLang="en-US" dirty="0">
              <a:solidFill>
                <a:schemeClr val="tx1">
                  <a:lumMod val="75000"/>
                  <a:lumOff val="25000"/>
                </a:schemeClr>
              </a:solidFill>
            </a:endParaRPr>
          </a:p>
        </p:txBody>
      </p:sp>
      <p:graphicFrame>
        <p:nvGraphicFramePr>
          <p:cNvPr id="8194" name="Object 4"/>
          <p:cNvGraphicFramePr>
            <a:graphicFrameLocks noGrp="1" noChangeAspect="1"/>
          </p:cNvGraphicFramePr>
          <p:nvPr>
            <p:ph idx="1"/>
          </p:nvPr>
        </p:nvGraphicFramePr>
        <p:xfrm>
          <a:off x="457200" y="2133600"/>
          <a:ext cx="8228013" cy="2543175"/>
        </p:xfrm>
        <a:graphic>
          <a:graphicData uri="http://schemas.openxmlformats.org/presentationml/2006/ole">
            <mc:AlternateContent xmlns:mc="http://schemas.openxmlformats.org/markup-compatibility/2006">
              <mc:Choice xmlns:v="urn:schemas-microsoft-com:vml" Requires="v">
                <p:oleObj spid="_x0000_s8201" name="Visio" r:id="rId4" imgW="5504396" imgH="1702831" progId="Visio.Drawing.11">
                  <p:embed/>
                </p:oleObj>
              </mc:Choice>
              <mc:Fallback>
                <p:oleObj name="Visio" r:id="rId4" imgW="5504396" imgH="1702831" progId="Visio.Drawing.11">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133600"/>
                        <a:ext cx="8228013"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fontAlgn="auto">
              <a:spcAft>
                <a:spcPts val="0"/>
              </a:spcAft>
              <a:defRPr/>
            </a:pPr>
            <a:r>
              <a:rPr lang="en-US" altLang="en-US" dirty="0" smtClean="0">
                <a:solidFill>
                  <a:schemeClr val="tx1">
                    <a:lumMod val="75000"/>
                    <a:lumOff val="25000"/>
                  </a:schemeClr>
                </a:solidFill>
              </a:rPr>
              <a:t>Adapter, Factory, &amp; Singleton</a:t>
            </a:r>
            <a:endParaRPr lang="en-US" altLang="en-US" dirty="0">
              <a:solidFill>
                <a:schemeClr val="tx1">
                  <a:lumMod val="75000"/>
                  <a:lumOff val="25000"/>
                </a:schemeClr>
              </a:solidFill>
            </a:endParaRPr>
          </a:p>
        </p:txBody>
      </p:sp>
      <p:graphicFrame>
        <p:nvGraphicFramePr>
          <p:cNvPr id="9218" name="Object 4"/>
          <p:cNvGraphicFramePr>
            <a:graphicFrameLocks noGrp="1" noChangeAspect="1"/>
          </p:cNvGraphicFramePr>
          <p:nvPr>
            <p:ph idx="1"/>
          </p:nvPr>
        </p:nvGraphicFramePr>
        <p:xfrm>
          <a:off x="1460500" y="1846263"/>
          <a:ext cx="6265863" cy="4022725"/>
        </p:xfrm>
        <a:graphic>
          <a:graphicData uri="http://schemas.openxmlformats.org/presentationml/2006/ole">
            <mc:AlternateContent xmlns:mc="http://schemas.openxmlformats.org/markup-compatibility/2006">
              <mc:Choice xmlns:v="urn:schemas-microsoft-com:vml" Requires="v">
                <p:oleObj spid="_x0000_s9225" name="Visio" r:id="rId4" imgW="6870934" imgH="4411165" progId="Visio.Drawing.11">
                  <p:embed/>
                </p:oleObj>
              </mc:Choice>
              <mc:Fallback>
                <p:oleObj name="Visio" r:id="rId4" imgW="6870934" imgH="4411165" progId="Visio.Drawing.11">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0500" y="1846263"/>
                        <a:ext cx="6265863"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1">
                    <a:lumMod val="75000"/>
                    <a:lumOff val="25000"/>
                  </a:schemeClr>
                </a:solidFill>
              </a:rPr>
              <a:t>Strategy</a:t>
            </a:r>
            <a:endParaRPr lang="en-US" dirty="0">
              <a:solidFill>
                <a:schemeClr val="tx1">
                  <a:lumMod val="75000"/>
                  <a:lumOff val="25000"/>
                </a:schemeClr>
              </a:solidFill>
            </a:endParaRPr>
          </a:p>
        </p:txBody>
      </p:sp>
      <p:sp>
        <p:nvSpPr>
          <p:cNvPr id="48130" name="Content Placeholder 2"/>
          <p:cNvSpPr>
            <a:spLocks noGrp="1"/>
          </p:cNvSpPr>
          <p:nvPr>
            <p:ph idx="1"/>
          </p:nvPr>
        </p:nvSpPr>
        <p:spPr/>
        <p:txBody>
          <a:bodyPr/>
          <a:lstStyle/>
          <a:p>
            <a:r>
              <a:rPr lang="en-US" altLang="en-US"/>
              <a:t>Problem: How to design for varying, but related, algorithms or policies? How to design for the ability to change algorithms or policies?</a:t>
            </a:r>
          </a:p>
          <a:p>
            <a:r>
              <a:rPr lang="en-US" altLang="en-US"/>
              <a:t>Solution: Define each algorithm/policy/strategy in a separate class with a common interface.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pPr fontAlgn="auto">
              <a:spcAft>
                <a:spcPts val="0"/>
              </a:spcAft>
              <a:defRPr/>
            </a:pPr>
            <a:r>
              <a:rPr lang="en-US" altLang="en-US" dirty="0" smtClean="0">
                <a:solidFill>
                  <a:schemeClr val="tx1">
                    <a:lumMod val="75000"/>
                    <a:lumOff val="25000"/>
                  </a:schemeClr>
                </a:solidFill>
              </a:rPr>
              <a:t>Strategy</a:t>
            </a:r>
            <a:endParaRPr lang="en-US" altLang="en-US" dirty="0">
              <a:solidFill>
                <a:schemeClr val="tx1">
                  <a:lumMod val="75000"/>
                  <a:lumOff val="25000"/>
                </a:schemeClr>
              </a:solidFill>
            </a:endParaRPr>
          </a:p>
        </p:txBody>
      </p:sp>
      <p:graphicFrame>
        <p:nvGraphicFramePr>
          <p:cNvPr id="10242" name="Object 4"/>
          <p:cNvGraphicFramePr>
            <a:graphicFrameLocks noGrp="1" noChangeAspect="1"/>
          </p:cNvGraphicFramePr>
          <p:nvPr>
            <p:ph idx="1"/>
          </p:nvPr>
        </p:nvGraphicFramePr>
        <p:xfrm>
          <a:off x="609600" y="1125538"/>
          <a:ext cx="7772400" cy="5038725"/>
        </p:xfrm>
        <a:graphic>
          <a:graphicData uri="http://schemas.openxmlformats.org/presentationml/2006/ole">
            <mc:AlternateContent xmlns:mc="http://schemas.openxmlformats.org/markup-compatibility/2006">
              <mc:Choice xmlns:v="urn:schemas-microsoft-com:vml" Requires="v">
                <p:oleObj spid="_x0000_s10249" name="Visio" r:id="rId4" imgW="6468283" imgH="4195218" progId="Visio.Drawing.11">
                  <p:embed/>
                </p:oleObj>
              </mc:Choice>
              <mc:Fallback>
                <p:oleObj name="Visio" r:id="rId4" imgW="6468283" imgH="4195218" progId="Visio.Drawing.11">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125538"/>
                        <a:ext cx="7772400"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fontAlgn="auto">
              <a:spcAft>
                <a:spcPts val="0"/>
              </a:spcAft>
              <a:defRPr/>
            </a:pPr>
            <a:r>
              <a:rPr lang="en-US" altLang="en-US" dirty="0" smtClean="0">
                <a:solidFill>
                  <a:schemeClr val="tx1">
                    <a:lumMod val="75000"/>
                    <a:lumOff val="25000"/>
                  </a:schemeClr>
                </a:solidFill>
              </a:rPr>
              <a:t>Strategy Application</a:t>
            </a:r>
            <a:endParaRPr lang="en-US" altLang="en-US" dirty="0">
              <a:solidFill>
                <a:schemeClr val="tx1">
                  <a:lumMod val="75000"/>
                  <a:lumOff val="25000"/>
                </a:schemeClr>
              </a:solidFill>
            </a:endParaRPr>
          </a:p>
        </p:txBody>
      </p:sp>
      <p:graphicFrame>
        <p:nvGraphicFramePr>
          <p:cNvPr id="11266" name="Object 6"/>
          <p:cNvGraphicFramePr>
            <a:graphicFrameLocks noGrp="1" noChangeAspect="1"/>
          </p:cNvGraphicFramePr>
          <p:nvPr>
            <p:ph idx="1"/>
          </p:nvPr>
        </p:nvGraphicFramePr>
        <p:xfrm>
          <a:off x="0" y="1905000"/>
          <a:ext cx="8686800" cy="3886200"/>
        </p:xfrm>
        <a:graphic>
          <a:graphicData uri="http://schemas.openxmlformats.org/presentationml/2006/ole">
            <mc:AlternateContent xmlns:mc="http://schemas.openxmlformats.org/markup-compatibility/2006">
              <mc:Choice xmlns:v="urn:schemas-microsoft-com:vml" Requires="v">
                <p:oleObj spid="_x0000_s11273" name="Visio" r:id="rId3" imgW="6145488" imgH="2276440" progId="Visio.Drawing.11">
                  <p:embed/>
                </p:oleObj>
              </mc:Choice>
              <mc:Fallback>
                <p:oleObj name="Visio" r:id="rId3" imgW="6145488" imgH="2276440" progId="Visio.Drawing.11">
                  <p:embed/>
                  <p:pic>
                    <p:nvPicPr>
                      <p:cNvPr id="0"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05000"/>
                        <a:ext cx="8686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fontAlgn="auto">
              <a:spcAft>
                <a:spcPts val="0"/>
              </a:spcAft>
              <a:defRPr/>
            </a:pPr>
            <a:r>
              <a:rPr lang="en-US" altLang="en-US" dirty="0" smtClean="0">
                <a:solidFill>
                  <a:schemeClr val="tx1">
                    <a:lumMod val="75000"/>
                    <a:lumOff val="25000"/>
                  </a:schemeClr>
                </a:solidFill>
              </a:rPr>
              <a:t>Creating Strategy with Factory</a:t>
            </a:r>
            <a:endParaRPr lang="en-US" altLang="en-US" dirty="0">
              <a:solidFill>
                <a:schemeClr val="tx1">
                  <a:lumMod val="75000"/>
                  <a:lumOff val="25000"/>
                </a:schemeClr>
              </a:solidFill>
            </a:endParaRPr>
          </a:p>
        </p:txBody>
      </p:sp>
      <p:graphicFrame>
        <p:nvGraphicFramePr>
          <p:cNvPr id="12290" name="Object 5"/>
          <p:cNvGraphicFramePr>
            <a:graphicFrameLocks noGrp="1" noChangeAspect="1"/>
          </p:cNvGraphicFramePr>
          <p:nvPr>
            <p:ph idx="1"/>
          </p:nvPr>
        </p:nvGraphicFramePr>
        <p:xfrm>
          <a:off x="1712913" y="2116138"/>
          <a:ext cx="5761037" cy="3484562"/>
        </p:xfrm>
        <a:graphic>
          <a:graphicData uri="http://schemas.openxmlformats.org/presentationml/2006/ole">
            <mc:AlternateContent xmlns:mc="http://schemas.openxmlformats.org/markup-compatibility/2006">
              <mc:Choice xmlns:v="urn:schemas-microsoft-com:vml" Requires="v">
                <p:oleObj spid="_x0000_s12297" name="Visio" r:id="rId3" imgW="5761957" imgH="3484393" progId="Visio.Drawing.11">
                  <p:embed/>
                </p:oleObj>
              </mc:Choice>
              <mc:Fallback>
                <p:oleObj name="Visio" r:id="rId3" imgW="5761957" imgH="3484393" progId="Visio.Drawing.11">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2913" y="2116138"/>
                        <a:ext cx="5761037" cy="348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pPr fontAlgn="auto">
              <a:spcAft>
                <a:spcPts val="0"/>
              </a:spcAft>
              <a:defRPr/>
            </a:pPr>
            <a:r>
              <a:rPr lang="en-US" altLang="en-US" dirty="0" smtClean="0">
                <a:solidFill>
                  <a:schemeClr val="tx1">
                    <a:lumMod val="75000"/>
                    <a:lumOff val="25000"/>
                  </a:schemeClr>
                </a:solidFill>
              </a:rPr>
              <a:t>Creating Strategy with Factory</a:t>
            </a:r>
            <a:endParaRPr lang="en-US" altLang="en-US" dirty="0">
              <a:solidFill>
                <a:schemeClr val="tx1">
                  <a:lumMod val="75000"/>
                  <a:lumOff val="25000"/>
                </a:schemeClr>
              </a:solidFill>
            </a:endParaRPr>
          </a:p>
        </p:txBody>
      </p:sp>
      <p:graphicFrame>
        <p:nvGraphicFramePr>
          <p:cNvPr id="13314" name="Object 5"/>
          <p:cNvGraphicFramePr>
            <a:graphicFrameLocks noGrp="1" noChangeAspect="1"/>
          </p:cNvGraphicFramePr>
          <p:nvPr>
            <p:ph idx="1"/>
          </p:nvPr>
        </p:nvGraphicFramePr>
        <p:xfrm>
          <a:off x="2266950" y="2522538"/>
          <a:ext cx="4652963" cy="2670175"/>
        </p:xfrm>
        <a:graphic>
          <a:graphicData uri="http://schemas.openxmlformats.org/presentationml/2006/ole">
            <mc:AlternateContent xmlns:mc="http://schemas.openxmlformats.org/markup-compatibility/2006">
              <mc:Choice xmlns:v="urn:schemas-microsoft-com:vml" Requires="v">
                <p:oleObj spid="_x0000_s13321" name="Visio" r:id="rId3" imgW="4654105" imgH="2671218" progId="Visio.Drawing.11">
                  <p:embed/>
                </p:oleObj>
              </mc:Choice>
              <mc:Fallback>
                <p:oleObj name="Visio" r:id="rId3" imgW="4654105" imgH="2671218" progId="Visio.Drawing.11">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6950" y="2522538"/>
                        <a:ext cx="4652963"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pPr fontAlgn="auto">
              <a:spcAft>
                <a:spcPts val="0"/>
              </a:spcAft>
              <a:defRPr/>
            </a:pPr>
            <a:r>
              <a:rPr lang="en-US" altLang="en-US" dirty="0" smtClean="0">
                <a:solidFill>
                  <a:schemeClr val="tx1">
                    <a:lumMod val="75000"/>
                    <a:lumOff val="25000"/>
                  </a:schemeClr>
                </a:solidFill>
              </a:rPr>
              <a:t>Creating a strategy</a:t>
            </a:r>
            <a:endParaRPr lang="en-US" altLang="en-US" dirty="0">
              <a:solidFill>
                <a:schemeClr val="tx1">
                  <a:lumMod val="75000"/>
                  <a:lumOff val="25000"/>
                </a:schemeClr>
              </a:solidFill>
            </a:endParaRPr>
          </a:p>
        </p:txBody>
      </p:sp>
      <p:graphicFrame>
        <p:nvGraphicFramePr>
          <p:cNvPr id="14338" name="Object 4"/>
          <p:cNvGraphicFramePr>
            <a:graphicFrameLocks noGrp="1" noChangeAspect="1"/>
          </p:cNvGraphicFramePr>
          <p:nvPr>
            <p:ph idx="1"/>
          </p:nvPr>
        </p:nvGraphicFramePr>
        <p:xfrm>
          <a:off x="457200" y="2286000"/>
          <a:ext cx="8228013" cy="2255838"/>
        </p:xfrm>
        <a:graphic>
          <a:graphicData uri="http://schemas.openxmlformats.org/presentationml/2006/ole">
            <mc:AlternateContent xmlns:mc="http://schemas.openxmlformats.org/markup-compatibility/2006">
              <mc:Choice xmlns:v="urn:schemas-microsoft-com:vml" Requires="v">
                <p:oleObj spid="_x0000_s14345" name="Visio" r:id="rId3" imgW="6820322" imgH="1871539" progId="Visio.Drawing.11">
                  <p:embed/>
                </p:oleObj>
              </mc:Choice>
              <mc:Fallback>
                <p:oleObj name="Visio" r:id="rId3" imgW="6820322" imgH="1871539" progId="Visio.Drawing.11">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86000"/>
                        <a:ext cx="8228013"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1">
                    <a:lumMod val="75000"/>
                    <a:lumOff val="25000"/>
                  </a:schemeClr>
                </a:solidFill>
              </a:rPr>
              <a:t>Composite</a:t>
            </a:r>
            <a:endParaRPr lang="en-US" dirty="0">
              <a:solidFill>
                <a:schemeClr val="tx1">
                  <a:lumMod val="75000"/>
                  <a:lumOff val="25000"/>
                </a:schemeClr>
              </a:solidFill>
            </a:endParaRPr>
          </a:p>
        </p:txBody>
      </p:sp>
      <p:sp>
        <p:nvSpPr>
          <p:cNvPr id="50178" name="Content Placeholder 2"/>
          <p:cNvSpPr>
            <a:spLocks noGrp="1"/>
          </p:cNvSpPr>
          <p:nvPr>
            <p:ph idx="1"/>
          </p:nvPr>
        </p:nvSpPr>
        <p:spPr/>
        <p:txBody>
          <a:bodyPr/>
          <a:lstStyle/>
          <a:p>
            <a:r>
              <a:rPr lang="en-US" altLang="en-US"/>
              <a:t>Problem: How to treat a group or composition structure of bjects the same way (polymorphically) as a non-composite (atomic) object?</a:t>
            </a:r>
          </a:p>
          <a:p>
            <a:r>
              <a:rPr lang="en-US" altLang="en-US"/>
              <a:t>Solution: Define classes for composite and atomic objects so that they implement the same interface.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1">
                    <a:lumMod val="75000"/>
                    <a:lumOff val="25000"/>
                  </a:schemeClr>
                </a:solidFill>
              </a:rPr>
              <a:t>Adapter Pattern</a:t>
            </a:r>
            <a:endParaRPr lang="en-US" dirty="0">
              <a:solidFill>
                <a:schemeClr val="tx1">
                  <a:lumMod val="75000"/>
                  <a:lumOff val="25000"/>
                </a:schemeClr>
              </a:solidFill>
            </a:endParaRPr>
          </a:p>
        </p:txBody>
      </p:sp>
      <p:sp>
        <p:nvSpPr>
          <p:cNvPr id="34818" name="Content Placeholder 6"/>
          <p:cNvSpPr>
            <a:spLocks noGrp="1"/>
          </p:cNvSpPr>
          <p:nvPr>
            <p:ph idx="1"/>
          </p:nvPr>
        </p:nvSpPr>
        <p:spPr/>
        <p:txBody>
          <a:bodyPr/>
          <a:lstStyle/>
          <a:p>
            <a:r>
              <a:rPr lang="en-US" altLang="en-US"/>
              <a:t>Problem: how to resolve incompatible interfaces, or provide a stable interface to similar components with different interfaces?</a:t>
            </a:r>
          </a:p>
          <a:p>
            <a:r>
              <a:rPr lang="en-US" altLang="en-US"/>
              <a:t>Solution: Convert the original interface of a component into another interface, through an intermediate adapter object.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fontAlgn="auto">
              <a:spcAft>
                <a:spcPts val="0"/>
              </a:spcAft>
              <a:defRPr/>
            </a:pPr>
            <a:r>
              <a:rPr lang="en-US" altLang="en-US" dirty="0" smtClean="0">
                <a:solidFill>
                  <a:schemeClr val="tx1">
                    <a:lumMod val="75000"/>
                    <a:lumOff val="25000"/>
                  </a:schemeClr>
                </a:solidFill>
              </a:rPr>
              <a:t>Composite</a:t>
            </a:r>
            <a:endParaRPr lang="en-US" altLang="en-US" dirty="0">
              <a:solidFill>
                <a:schemeClr val="tx1">
                  <a:lumMod val="75000"/>
                  <a:lumOff val="25000"/>
                </a:schemeClr>
              </a:solidFill>
            </a:endParaRPr>
          </a:p>
        </p:txBody>
      </p:sp>
      <p:graphicFrame>
        <p:nvGraphicFramePr>
          <p:cNvPr id="15362" name="Object 4"/>
          <p:cNvGraphicFramePr>
            <a:graphicFrameLocks noGrp="1" noChangeAspect="1"/>
          </p:cNvGraphicFramePr>
          <p:nvPr>
            <p:ph idx="1"/>
          </p:nvPr>
        </p:nvGraphicFramePr>
        <p:xfrm>
          <a:off x="1371600" y="1846263"/>
          <a:ext cx="5867400" cy="5011737"/>
        </p:xfrm>
        <a:graphic>
          <a:graphicData uri="http://schemas.openxmlformats.org/presentationml/2006/ole">
            <mc:AlternateContent xmlns:mc="http://schemas.openxmlformats.org/markup-compatibility/2006">
              <mc:Choice xmlns:v="urn:schemas-microsoft-com:vml" Requires="v">
                <p:oleObj spid="_x0000_s15369" name="Visio" r:id="rId4" imgW="6563885" imgH="7396180" progId="Visio.Drawing.11">
                  <p:embed/>
                </p:oleObj>
              </mc:Choice>
              <mc:Fallback>
                <p:oleObj name="Visio" r:id="rId4" imgW="6563885" imgH="7396180" progId="Visio.Drawing.11">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846263"/>
                        <a:ext cx="5867400" cy="501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fontAlgn="auto">
              <a:spcAft>
                <a:spcPts val="0"/>
              </a:spcAft>
              <a:defRPr/>
            </a:pPr>
            <a:r>
              <a:rPr lang="en-US" altLang="en-US" dirty="0" smtClean="0">
                <a:solidFill>
                  <a:schemeClr val="tx1">
                    <a:lumMod val="75000"/>
                    <a:lumOff val="25000"/>
                  </a:schemeClr>
                </a:solidFill>
              </a:rPr>
              <a:t>Composite</a:t>
            </a:r>
            <a:endParaRPr lang="en-US" altLang="en-US" dirty="0">
              <a:solidFill>
                <a:schemeClr val="tx1">
                  <a:lumMod val="75000"/>
                  <a:lumOff val="25000"/>
                </a:schemeClr>
              </a:solidFill>
            </a:endParaRPr>
          </a:p>
        </p:txBody>
      </p:sp>
      <p:graphicFrame>
        <p:nvGraphicFramePr>
          <p:cNvPr id="16386" name="Object 4"/>
          <p:cNvGraphicFramePr>
            <a:graphicFrameLocks noGrp="1" noChangeAspect="1"/>
          </p:cNvGraphicFramePr>
          <p:nvPr>
            <p:ph idx="1"/>
          </p:nvPr>
        </p:nvGraphicFramePr>
        <p:xfrm>
          <a:off x="457200" y="1295400"/>
          <a:ext cx="8229600" cy="4411663"/>
        </p:xfrm>
        <a:graphic>
          <a:graphicData uri="http://schemas.openxmlformats.org/presentationml/2006/ole">
            <mc:AlternateContent xmlns:mc="http://schemas.openxmlformats.org/markup-compatibility/2006">
              <mc:Choice xmlns:v="urn:schemas-microsoft-com:vml" Requires="v">
                <p:oleObj spid="_x0000_s16393" name="Visio" r:id="rId3" imgW="6989030" imgH="3746453" progId="Visio.Drawing.11">
                  <p:embed/>
                </p:oleObj>
              </mc:Choice>
              <mc:Fallback>
                <p:oleObj name="Visio" r:id="rId3" imgW="6989030" imgH="3746453" progId="Visio.Drawing.11">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95400"/>
                        <a:ext cx="8229600" cy="441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09" name="Object 4"/>
          <p:cNvGraphicFramePr>
            <a:graphicFrameLocks noGrp="1" noChangeAspect="1"/>
          </p:cNvGraphicFramePr>
          <p:nvPr>
            <p:ph idx="1"/>
          </p:nvPr>
        </p:nvGraphicFramePr>
        <p:xfrm>
          <a:off x="457200" y="1219200"/>
          <a:ext cx="8229600" cy="4498975"/>
        </p:xfrm>
        <a:graphic>
          <a:graphicData uri="http://schemas.openxmlformats.org/presentationml/2006/ole">
            <mc:AlternateContent xmlns:mc="http://schemas.openxmlformats.org/markup-compatibility/2006">
              <mc:Choice xmlns:v="urn:schemas-microsoft-com:vml" Requires="v">
                <p:oleObj spid="_x0000_s17416" name="Visio" r:id="rId3" imgW="5279451" imgH="2886040" progId="Visio.Drawing.11">
                  <p:embed/>
                </p:oleObj>
              </mc:Choice>
              <mc:Fallback>
                <p:oleObj name="Visio" r:id="rId3" imgW="5279451" imgH="2886040" progId="Visio.Drawing.11">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19200"/>
                        <a:ext cx="822960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3" name="Object 4"/>
          <p:cNvGraphicFramePr>
            <a:graphicFrameLocks noGrp="1" noChangeAspect="1"/>
          </p:cNvGraphicFramePr>
          <p:nvPr>
            <p:ph idx="1"/>
          </p:nvPr>
        </p:nvGraphicFramePr>
        <p:xfrm>
          <a:off x="458788" y="2057400"/>
          <a:ext cx="8226425" cy="4195763"/>
        </p:xfrm>
        <a:graphic>
          <a:graphicData uri="http://schemas.openxmlformats.org/presentationml/2006/ole">
            <mc:AlternateContent xmlns:mc="http://schemas.openxmlformats.org/markup-compatibility/2006">
              <mc:Choice xmlns:v="urn:schemas-microsoft-com:vml" Requires="v">
                <p:oleObj spid="_x0000_s18441" name="Visio" r:id="rId3" imgW="6832694" imgH="3484393" progId="Visio.Drawing.11">
                  <p:embed/>
                </p:oleObj>
              </mc:Choice>
              <mc:Fallback>
                <p:oleObj name="Visio" r:id="rId3" imgW="6832694" imgH="3484393" progId="Visio.Drawing.11">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788" y="2057400"/>
                        <a:ext cx="8226425" cy="419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title"/>
          </p:nvPr>
        </p:nvSpPr>
        <p:spPr/>
        <p:txBody>
          <a:bodyPr/>
          <a:lstStyle/>
          <a:p>
            <a:pPr fontAlgn="auto">
              <a:spcAft>
                <a:spcPts val="0"/>
              </a:spcAft>
              <a:defRPr/>
            </a:pPr>
            <a:r>
              <a:rPr lang="en-US" dirty="0" smtClean="0">
                <a:solidFill>
                  <a:schemeClr val="tx1">
                    <a:lumMod val="75000"/>
                    <a:lumOff val="25000"/>
                  </a:schemeClr>
                </a:solidFill>
              </a:rPr>
              <a:t>Creating Composite Strategy</a:t>
            </a:r>
            <a:endParaRPr lang="en-U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fontAlgn="auto">
              <a:spcAft>
                <a:spcPts val="0"/>
              </a:spcAft>
              <a:defRPr/>
            </a:pPr>
            <a:r>
              <a:rPr lang="en-US" altLang="en-US" dirty="0" smtClean="0">
                <a:solidFill>
                  <a:schemeClr val="tx1">
                    <a:lumMod val="75000"/>
                    <a:lumOff val="25000"/>
                  </a:schemeClr>
                </a:solidFill>
              </a:rPr>
              <a:t>Pricing strategy for customer discount</a:t>
            </a:r>
            <a:endParaRPr lang="en-US" altLang="en-US" dirty="0">
              <a:solidFill>
                <a:schemeClr val="tx1">
                  <a:lumMod val="75000"/>
                  <a:lumOff val="25000"/>
                </a:schemeClr>
              </a:solidFill>
            </a:endParaRPr>
          </a:p>
        </p:txBody>
      </p:sp>
      <p:graphicFrame>
        <p:nvGraphicFramePr>
          <p:cNvPr id="19458" name="Object 4"/>
          <p:cNvGraphicFramePr>
            <a:graphicFrameLocks noGrp="1" noChangeAspect="1"/>
          </p:cNvGraphicFramePr>
          <p:nvPr>
            <p:ph idx="1"/>
          </p:nvPr>
        </p:nvGraphicFramePr>
        <p:xfrm>
          <a:off x="457200" y="1905000"/>
          <a:ext cx="8228013" cy="4267200"/>
        </p:xfrm>
        <a:graphic>
          <a:graphicData uri="http://schemas.openxmlformats.org/presentationml/2006/ole">
            <mc:AlternateContent xmlns:mc="http://schemas.openxmlformats.org/markup-compatibility/2006">
              <mc:Choice xmlns:v="urn:schemas-microsoft-com:vml" Requires="v">
                <p:oleObj spid="_x0000_s19465" name="Visio" r:id="rId3" imgW="7224097" imgH="3177343" progId="Visio.Drawing.11">
                  <p:embed/>
                </p:oleObj>
              </mc:Choice>
              <mc:Fallback>
                <p:oleObj name="Visio" r:id="rId3" imgW="7224097" imgH="3177343" progId="Visio.Drawing.11">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05000"/>
                        <a:ext cx="82280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fontAlgn="auto">
              <a:spcAft>
                <a:spcPts val="0"/>
              </a:spcAft>
              <a:defRPr/>
            </a:pPr>
            <a:r>
              <a:rPr lang="en-US" altLang="en-US" dirty="0">
                <a:solidFill>
                  <a:schemeClr val="tx1">
                    <a:lumMod val="75000"/>
                    <a:lumOff val="25000"/>
                  </a:schemeClr>
                </a:solidFill>
              </a:rPr>
              <a:t>Pricing strategy for customer discount</a:t>
            </a:r>
          </a:p>
        </p:txBody>
      </p:sp>
      <p:graphicFrame>
        <p:nvGraphicFramePr>
          <p:cNvPr id="20482" name="Object 4"/>
          <p:cNvGraphicFramePr>
            <a:graphicFrameLocks noGrp="1" noChangeAspect="1"/>
          </p:cNvGraphicFramePr>
          <p:nvPr>
            <p:ph idx="1"/>
          </p:nvPr>
        </p:nvGraphicFramePr>
        <p:xfrm>
          <a:off x="1282700" y="1846263"/>
          <a:ext cx="6642100" cy="5253037"/>
        </p:xfrm>
        <a:graphic>
          <a:graphicData uri="http://schemas.openxmlformats.org/presentationml/2006/ole">
            <mc:AlternateContent xmlns:mc="http://schemas.openxmlformats.org/markup-compatibility/2006">
              <mc:Choice xmlns:v="urn:schemas-microsoft-com:vml" Requires="v">
                <p:oleObj spid="_x0000_s20489" name="Visio" r:id="rId4" imgW="6786580" imgH="5367179" progId="Visio.Drawing.11">
                  <p:embed/>
                </p:oleObj>
              </mc:Choice>
              <mc:Fallback>
                <p:oleObj name="Visio" r:id="rId4" imgW="6786580" imgH="5367179" progId="Visio.Drawing.11">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2700" y="1846263"/>
                        <a:ext cx="6642100" cy="525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 </a:t>
            </a:r>
            <a:r>
              <a:rPr lang="en-US" dirty="0" err="1" smtClean="0"/>
              <a:t>GoF</a:t>
            </a:r>
            <a:endParaRPr lang="en-US" dirty="0"/>
          </a:p>
        </p:txBody>
      </p:sp>
      <p:sp>
        <p:nvSpPr>
          <p:cNvPr id="3" name="Content Placeholder 2"/>
          <p:cNvSpPr>
            <a:spLocks noGrp="1"/>
          </p:cNvSpPr>
          <p:nvPr>
            <p:ph idx="1"/>
          </p:nvPr>
        </p:nvSpPr>
        <p:spPr/>
        <p:txBody>
          <a:bodyPr/>
          <a:lstStyle/>
          <a:p>
            <a:pPr lvl="1"/>
            <a:r>
              <a:rPr lang="en-US" sz="2400" dirty="0" smtClean="0"/>
              <a:t>Adapter</a:t>
            </a:r>
          </a:p>
          <a:p>
            <a:pPr lvl="1"/>
            <a:r>
              <a:rPr lang="en-US" sz="2400" dirty="0" smtClean="0"/>
              <a:t>Factory</a:t>
            </a:r>
          </a:p>
          <a:p>
            <a:pPr lvl="1"/>
            <a:r>
              <a:rPr lang="en-US" sz="2400" dirty="0" smtClean="0"/>
              <a:t>Singleton</a:t>
            </a:r>
          </a:p>
          <a:p>
            <a:pPr lvl="1"/>
            <a:r>
              <a:rPr lang="en-US" sz="2400" smtClean="0"/>
              <a:t>Strategy</a:t>
            </a:r>
            <a:endParaRPr lang="en-US" sz="2400" dirty="0" smtClean="0"/>
          </a:p>
          <a:p>
            <a:pPr lvl="1"/>
            <a:r>
              <a:rPr lang="en-US" sz="2400" dirty="0" smtClean="0"/>
              <a:t>Composite</a:t>
            </a:r>
          </a:p>
          <a:p>
            <a:pPr lvl="1"/>
            <a:r>
              <a:rPr lang="en-US" sz="2400" dirty="0" smtClean="0"/>
              <a:t>Still left:</a:t>
            </a:r>
          </a:p>
          <a:p>
            <a:pPr lvl="2"/>
            <a:r>
              <a:rPr lang="en-US" sz="2000" dirty="0" smtClean="0"/>
              <a:t>Façade</a:t>
            </a:r>
          </a:p>
          <a:p>
            <a:pPr lvl="2"/>
            <a:r>
              <a:rPr lang="en-US" sz="2000" dirty="0" smtClean="0"/>
              <a:t>Observer</a:t>
            </a:r>
            <a:endParaRPr lang="en-US" sz="2000" dirty="0"/>
          </a:p>
        </p:txBody>
      </p:sp>
    </p:spTree>
    <p:extLst>
      <p:ext uri="{BB962C8B-B14F-4D97-AF65-F5344CB8AC3E}">
        <p14:creationId xmlns:p14="http://schemas.microsoft.com/office/powerpoint/2010/main" val="1062039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1">
                    <a:lumMod val="75000"/>
                    <a:lumOff val="25000"/>
                  </a:schemeClr>
                </a:solidFill>
              </a:rPr>
              <a:t>Facade</a:t>
            </a:r>
            <a:endParaRPr lang="en-US" dirty="0">
              <a:solidFill>
                <a:schemeClr val="tx1">
                  <a:lumMod val="75000"/>
                  <a:lumOff val="25000"/>
                </a:schemeClr>
              </a:solidFill>
            </a:endParaRPr>
          </a:p>
        </p:txBody>
      </p:sp>
      <p:sp>
        <p:nvSpPr>
          <p:cNvPr id="53250" name="Content Placeholder 2"/>
          <p:cNvSpPr>
            <a:spLocks noGrp="1"/>
          </p:cNvSpPr>
          <p:nvPr>
            <p:ph idx="1"/>
          </p:nvPr>
        </p:nvSpPr>
        <p:spPr/>
        <p:txBody>
          <a:bodyPr/>
          <a:lstStyle/>
          <a:p>
            <a:r>
              <a:rPr lang="en-US" altLang="en-US"/>
              <a:t>Problem: A common, unified interface to disparate set of implementations or interface such as within a subsystem is required. There may be undesirable coupling to many things in the subsystem, or the implementation of the subsystem may change. What to do?</a:t>
            </a:r>
          </a:p>
          <a:p>
            <a:r>
              <a:rPr lang="en-US" altLang="en-US"/>
              <a:t>Solution: Define a single point of contact to the subsystem, a façade object that wraps the subsystem. This façade object presents a single, unified interface and is responsible for collaborating with the subsystem components.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fontAlgn="auto">
              <a:spcAft>
                <a:spcPts val="0"/>
              </a:spcAft>
              <a:defRPr/>
            </a:pPr>
            <a:r>
              <a:rPr lang="en-US" altLang="en-US" dirty="0" smtClean="0">
                <a:solidFill>
                  <a:schemeClr val="tx1">
                    <a:lumMod val="75000"/>
                    <a:lumOff val="25000"/>
                  </a:schemeClr>
                </a:solidFill>
              </a:rPr>
              <a:t>Façade </a:t>
            </a:r>
            <a:endParaRPr lang="en-US" altLang="en-US" dirty="0">
              <a:solidFill>
                <a:schemeClr val="tx1">
                  <a:lumMod val="75000"/>
                  <a:lumOff val="25000"/>
                </a:schemeClr>
              </a:solidFill>
            </a:endParaRPr>
          </a:p>
        </p:txBody>
      </p:sp>
      <p:graphicFrame>
        <p:nvGraphicFramePr>
          <p:cNvPr id="21506" name="Object 4"/>
          <p:cNvGraphicFramePr>
            <a:graphicFrameLocks noGrp="1" noChangeAspect="1"/>
          </p:cNvGraphicFramePr>
          <p:nvPr>
            <p:ph idx="1"/>
          </p:nvPr>
        </p:nvGraphicFramePr>
        <p:xfrm>
          <a:off x="1751013" y="1846263"/>
          <a:ext cx="5686425" cy="4022725"/>
        </p:xfrm>
        <a:graphic>
          <a:graphicData uri="http://schemas.openxmlformats.org/presentationml/2006/ole">
            <mc:AlternateContent xmlns:mc="http://schemas.openxmlformats.org/markup-compatibility/2006">
              <mc:Choice xmlns:v="urn:schemas-microsoft-com:vml" Requires="v">
                <p:oleObj spid="_x0000_s21513" name="Visio" r:id="rId4" imgW="5736089" imgH="4056877" progId="Visio.Drawing.11">
                  <p:embed/>
                </p:oleObj>
              </mc:Choice>
              <mc:Fallback>
                <p:oleObj name="Visio" r:id="rId4" imgW="5736089" imgH="4056877" progId="Visio.Drawing.11">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1013" y="1846263"/>
                        <a:ext cx="5686425"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pPr fontAlgn="auto">
              <a:spcAft>
                <a:spcPts val="0"/>
              </a:spcAft>
              <a:defRPr/>
            </a:pPr>
            <a:r>
              <a:rPr lang="en-US" altLang="en-US" dirty="0" smtClean="0">
                <a:solidFill>
                  <a:schemeClr val="tx1">
                    <a:lumMod val="75000"/>
                    <a:lumOff val="25000"/>
                  </a:schemeClr>
                </a:solidFill>
              </a:rPr>
              <a:t>Observer</a:t>
            </a:r>
            <a:endParaRPr lang="en-US" altLang="en-US" dirty="0">
              <a:solidFill>
                <a:schemeClr val="tx1">
                  <a:lumMod val="75000"/>
                  <a:lumOff val="25000"/>
                </a:schemeClr>
              </a:solidFill>
            </a:endParaRPr>
          </a:p>
        </p:txBody>
      </p:sp>
      <p:graphicFrame>
        <p:nvGraphicFramePr>
          <p:cNvPr id="22530" name="Object 4"/>
          <p:cNvGraphicFramePr>
            <a:graphicFrameLocks noGrp="1" noChangeAspect="1"/>
          </p:cNvGraphicFramePr>
          <p:nvPr>
            <p:ph idx="1"/>
          </p:nvPr>
        </p:nvGraphicFramePr>
        <p:xfrm>
          <a:off x="457200" y="1295400"/>
          <a:ext cx="8229600" cy="4191000"/>
        </p:xfrm>
        <a:graphic>
          <a:graphicData uri="http://schemas.openxmlformats.org/presentationml/2006/ole">
            <mc:AlternateContent xmlns:mc="http://schemas.openxmlformats.org/markup-compatibility/2006">
              <mc:Choice xmlns:v="urn:schemas-microsoft-com:vml" Requires="v">
                <p:oleObj spid="_x0000_s22537" name="Visio" r:id="rId3" imgW="4632735" imgH="2359669" progId="Visio.Drawing.11">
                  <p:embed/>
                </p:oleObj>
              </mc:Choice>
              <mc:Fallback>
                <p:oleObj name="Visio" r:id="rId3" imgW="4632735" imgH="2359669" progId="Visio.Drawing.11">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95400"/>
                        <a:ext cx="8229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Grp="1" noChangeArrowheads="1"/>
          </p:cNvSpPr>
          <p:nvPr>
            <p:ph type="title"/>
          </p:nvPr>
        </p:nvSpPr>
        <p:spPr/>
        <p:txBody>
          <a:bodyPr/>
          <a:lstStyle/>
          <a:p>
            <a:pPr fontAlgn="auto">
              <a:spcAft>
                <a:spcPts val="0"/>
              </a:spcAft>
              <a:defRPr/>
            </a:pPr>
            <a:r>
              <a:rPr lang="en-US" altLang="en-US" dirty="0" smtClean="0">
                <a:solidFill>
                  <a:schemeClr val="tx1">
                    <a:lumMod val="75000"/>
                    <a:lumOff val="25000"/>
                  </a:schemeClr>
                </a:solidFill>
              </a:rPr>
              <a:t>Adapter</a:t>
            </a:r>
            <a:endParaRPr lang="en-US" altLang="en-US" dirty="0">
              <a:solidFill>
                <a:schemeClr val="tx1">
                  <a:lumMod val="75000"/>
                  <a:lumOff val="25000"/>
                </a:schemeClr>
              </a:solidFill>
            </a:endParaRPr>
          </a:p>
        </p:txBody>
      </p:sp>
      <p:graphicFrame>
        <p:nvGraphicFramePr>
          <p:cNvPr id="2050" name="Object 36"/>
          <p:cNvGraphicFramePr>
            <a:graphicFrameLocks noGrp="1" noChangeAspect="1"/>
          </p:cNvGraphicFramePr>
          <p:nvPr>
            <p:ph idx="1"/>
          </p:nvPr>
        </p:nvGraphicFramePr>
        <p:xfrm>
          <a:off x="1350963" y="1828800"/>
          <a:ext cx="6497637" cy="4953000"/>
        </p:xfrm>
        <a:graphic>
          <a:graphicData uri="http://schemas.openxmlformats.org/presentationml/2006/ole">
            <mc:AlternateContent xmlns:mc="http://schemas.openxmlformats.org/markup-compatibility/2006">
              <mc:Choice xmlns:v="urn:schemas-microsoft-com:vml" Requires="v">
                <p:oleObj spid="_x0000_s2057" name="Visio" r:id="rId4" imgW="7053139" imgH="5110742" progId="Visio.Drawing.11">
                  <p:embed/>
                </p:oleObj>
              </mc:Choice>
              <mc:Fallback>
                <p:oleObj name="Visio" r:id="rId4" imgW="7053139" imgH="5110742" progId="Visio.Drawing.11">
                  <p:embed/>
                  <p:pic>
                    <p:nvPicPr>
                      <p:cNvPr id="0" name="Object 3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0963" y="1828800"/>
                        <a:ext cx="649763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1">
                    <a:lumMod val="75000"/>
                    <a:lumOff val="25000"/>
                  </a:schemeClr>
                </a:solidFill>
              </a:rPr>
              <a:t>Observer (Publish-Subscribe)</a:t>
            </a:r>
            <a:endParaRPr lang="en-US" dirty="0">
              <a:solidFill>
                <a:schemeClr val="tx1">
                  <a:lumMod val="75000"/>
                  <a:lumOff val="25000"/>
                </a:schemeClr>
              </a:solidFill>
            </a:endParaRPr>
          </a:p>
        </p:txBody>
      </p:sp>
      <p:sp>
        <p:nvSpPr>
          <p:cNvPr id="55298" name="Content Placeholder 2"/>
          <p:cNvSpPr>
            <a:spLocks noGrp="1"/>
          </p:cNvSpPr>
          <p:nvPr>
            <p:ph idx="1"/>
          </p:nvPr>
        </p:nvSpPr>
        <p:spPr/>
        <p:txBody>
          <a:bodyPr/>
          <a:lstStyle/>
          <a:p>
            <a:r>
              <a:rPr lang="en-US" altLang="en-US"/>
              <a:t>Problem: Different kinds of subscriber objects are interested in the state changes or events of a publisher object, and want to react in their own unique way when the publisher generates an event. Moreover, the publisher wants to maintain low coupling to the subscribers. What to do?</a:t>
            </a:r>
          </a:p>
          <a:p>
            <a:r>
              <a:rPr lang="en-US" altLang="en-US"/>
              <a:t>Solution: Define a subscriber or listener interface. Subscribers implement this interface. The publisher can dynamically register subscribers who are interested in an event and notify them when an event occurs.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pPr fontAlgn="auto">
              <a:spcAft>
                <a:spcPts val="0"/>
              </a:spcAft>
              <a:defRPr/>
            </a:pPr>
            <a:r>
              <a:rPr lang="en-US" altLang="en-US" dirty="0" smtClean="0">
                <a:solidFill>
                  <a:schemeClr val="tx1">
                    <a:lumMod val="75000"/>
                    <a:lumOff val="25000"/>
                  </a:schemeClr>
                </a:solidFill>
              </a:rPr>
              <a:t>Observer</a:t>
            </a:r>
            <a:endParaRPr lang="en-US" altLang="en-US" dirty="0">
              <a:solidFill>
                <a:schemeClr val="tx1">
                  <a:lumMod val="75000"/>
                  <a:lumOff val="25000"/>
                </a:schemeClr>
              </a:solidFill>
            </a:endParaRPr>
          </a:p>
        </p:txBody>
      </p:sp>
      <p:graphicFrame>
        <p:nvGraphicFramePr>
          <p:cNvPr id="23554" name="Object 4"/>
          <p:cNvGraphicFramePr>
            <a:graphicFrameLocks noGrp="1" noChangeAspect="1"/>
          </p:cNvGraphicFramePr>
          <p:nvPr>
            <p:ph idx="1"/>
          </p:nvPr>
        </p:nvGraphicFramePr>
        <p:xfrm>
          <a:off x="1981200" y="1846263"/>
          <a:ext cx="6019800" cy="5011737"/>
        </p:xfrm>
        <a:graphic>
          <a:graphicData uri="http://schemas.openxmlformats.org/presentationml/2006/ole">
            <mc:AlternateContent xmlns:mc="http://schemas.openxmlformats.org/markup-compatibility/2006">
              <mc:Choice xmlns:v="urn:schemas-microsoft-com:vml" Requires="v">
                <p:oleObj spid="_x0000_s23561" name="Visio" r:id="rId3" imgW="6918173" imgH="5669730" progId="Visio.Drawing.11">
                  <p:embed/>
                </p:oleObj>
              </mc:Choice>
              <mc:Fallback>
                <p:oleObj name="Visio" r:id="rId3" imgW="6918173" imgH="5669730" progId="Visio.Drawing.11">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846263"/>
                        <a:ext cx="6019800" cy="501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fontAlgn="auto">
              <a:spcAft>
                <a:spcPts val="0"/>
              </a:spcAft>
              <a:defRPr/>
            </a:pPr>
            <a:r>
              <a:rPr lang="en-US" altLang="en-US" dirty="0" smtClean="0">
                <a:solidFill>
                  <a:schemeClr val="tx1">
                    <a:lumMod val="75000"/>
                    <a:lumOff val="25000"/>
                  </a:schemeClr>
                </a:solidFill>
              </a:rPr>
              <a:t>Observer</a:t>
            </a:r>
            <a:endParaRPr lang="en-US" altLang="en-US" dirty="0">
              <a:solidFill>
                <a:schemeClr val="tx1">
                  <a:lumMod val="75000"/>
                  <a:lumOff val="25000"/>
                </a:schemeClr>
              </a:solidFill>
            </a:endParaRPr>
          </a:p>
        </p:txBody>
      </p:sp>
      <p:graphicFrame>
        <p:nvGraphicFramePr>
          <p:cNvPr id="24578" name="Object 4"/>
          <p:cNvGraphicFramePr>
            <a:graphicFrameLocks noGrp="1" noChangeAspect="1"/>
          </p:cNvGraphicFramePr>
          <p:nvPr>
            <p:ph idx="1"/>
          </p:nvPr>
        </p:nvGraphicFramePr>
        <p:xfrm>
          <a:off x="457200" y="2057400"/>
          <a:ext cx="8229600" cy="2768600"/>
        </p:xfrm>
        <a:graphic>
          <a:graphicData uri="http://schemas.openxmlformats.org/presentationml/2006/ole">
            <mc:AlternateContent xmlns:mc="http://schemas.openxmlformats.org/markup-compatibility/2006">
              <mc:Choice xmlns:v="urn:schemas-microsoft-com:vml" Requires="v">
                <p:oleObj spid="_x0000_s24585" name="Visio" r:id="rId3" imgW="4930787" imgH="1658967" progId="Visio.Drawing.11">
                  <p:embed/>
                </p:oleObj>
              </mc:Choice>
              <mc:Fallback>
                <p:oleObj name="Visio" r:id="rId3" imgW="4930787" imgH="1658967" progId="Visio.Drawing.11">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57400"/>
                        <a:ext cx="8229600"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with patterns</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www.vincehuston.org/dp/patterns_quiz.html</a:t>
            </a:r>
            <a:r>
              <a:rPr lang="en-US" dirty="0" smtClean="0"/>
              <a:t> </a:t>
            </a:r>
          </a:p>
          <a:p>
            <a:r>
              <a:rPr lang="en-US" dirty="0">
                <a:hlinkClick r:id="rId3"/>
              </a:rPr>
              <a:t>http://</a:t>
            </a:r>
            <a:r>
              <a:rPr lang="en-US" dirty="0" smtClean="0">
                <a:hlinkClick r:id="rId3"/>
              </a:rPr>
              <a:t>www.dofactory.com/net/design-patterns</a:t>
            </a:r>
            <a:r>
              <a:rPr lang="en-US" dirty="0" smtClean="0"/>
              <a:t> </a:t>
            </a:r>
          </a:p>
          <a:p>
            <a:r>
              <a:rPr lang="en-US" dirty="0">
                <a:hlinkClick r:id="rId4"/>
              </a:rPr>
              <a:t>https://</a:t>
            </a:r>
            <a:r>
              <a:rPr lang="en-US" dirty="0" smtClean="0">
                <a:hlinkClick r:id="rId4"/>
              </a:rPr>
              <a:t>www.proprofs.com/quiz-school/story.php?title=Quiz-GoF-Design-Patterns-1&amp;user_name=I</a:t>
            </a:r>
            <a:r>
              <a:rPr lang="en-US" dirty="0" smtClean="0"/>
              <a:t> </a:t>
            </a:r>
          </a:p>
          <a:p>
            <a:r>
              <a:rPr lang="en-US" dirty="0">
                <a:hlinkClick r:id="rId5"/>
              </a:rPr>
              <a:t>https://</a:t>
            </a:r>
            <a:r>
              <a:rPr lang="en-US" dirty="0" smtClean="0">
                <a:hlinkClick r:id="rId5"/>
              </a:rPr>
              <a:t>www.tutorialspoint.com/design_pattern/design_pattern_online_quiz.htm</a:t>
            </a:r>
            <a:r>
              <a:rPr lang="en-US" dirty="0" smtClean="0"/>
              <a:t> </a:t>
            </a:r>
          </a:p>
          <a:p>
            <a:endParaRPr lang="en-US" dirty="0"/>
          </a:p>
        </p:txBody>
      </p:sp>
    </p:spTree>
    <p:extLst>
      <p:ext uri="{BB962C8B-B14F-4D97-AF65-F5344CB8AC3E}">
        <p14:creationId xmlns:p14="http://schemas.microsoft.com/office/powerpoint/2010/main" val="92889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fontAlgn="auto">
              <a:spcAft>
                <a:spcPts val="0"/>
              </a:spcAft>
              <a:defRPr/>
            </a:pPr>
            <a:r>
              <a:rPr lang="en-US" altLang="en-US" dirty="0" smtClean="0">
                <a:solidFill>
                  <a:schemeClr val="tx1">
                    <a:lumMod val="75000"/>
                    <a:lumOff val="25000"/>
                  </a:schemeClr>
                </a:solidFill>
              </a:rPr>
              <a:t>Using the Adapter</a:t>
            </a:r>
            <a:endParaRPr lang="en-US" altLang="en-US" dirty="0">
              <a:solidFill>
                <a:schemeClr val="tx1">
                  <a:lumMod val="75000"/>
                  <a:lumOff val="25000"/>
                </a:schemeClr>
              </a:solidFill>
            </a:endParaRPr>
          </a:p>
        </p:txBody>
      </p:sp>
      <p:graphicFrame>
        <p:nvGraphicFramePr>
          <p:cNvPr id="3074" name="Object 4"/>
          <p:cNvGraphicFramePr>
            <a:graphicFrameLocks noGrp="1" noChangeAspect="1"/>
          </p:cNvGraphicFramePr>
          <p:nvPr>
            <p:ph idx="1"/>
          </p:nvPr>
        </p:nvGraphicFramePr>
        <p:xfrm>
          <a:off x="457200" y="1828800"/>
          <a:ext cx="8229600" cy="3152775"/>
        </p:xfrm>
        <a:graphic>
          <a:graphicData uri="http://schemas.openxmlformats.org/presentationml/2006/ole">
            <mc:AlternateContent xmlns:mc="http://schemas.openxmlformats.org/markup-compatibility/2006">
              <mc:Choice xmlns:v="urn:schemas-microsoft-com:vml" Requires="v">
                <p:oleObj spid="_x0000_s3081" name="Visio" r:id="rId4" imgW="5926167" imgH="2270816" progId="Visio.Drawing.11">
                  <p:embed/>
                </p:oleObj>
              </mc:Choice>
              <mc:Fallback>
                <p:oleObj name="Visio" r:id="rId4" imgW="5926167" imgH="2270816" progId="Visio.Drawing.11">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828800"/>
                        <a:ext cx="822960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7" name="Object 4"/>
          <p:cNvGraphicFramePr>
            <a:graphicFrameLocks noGrp="1" noChangeAspect="1"/>
          </p:cNvGraphicFramePr>
          <p:nvPr>
            <p:ph idx="1"/>
          </p:nvPr>
        </p:nvGraphicFramePr>
        <p:xfrm>
          <a:off x="458788" y="1447800"/>
          <a:ext cx="8226425" cy="3956050"/>
        </p:xfrm>
        <a:graphic>
          <a:graphicData uri="http://schemas.openxmlformats.org/presentationml/2006/ole">
            <mc:AlternateContent xmlns:mc="http://schemas.openxmlformats.org/markup-compatibility/2006">
              <mc:Choice xmlns:v="urn:schemas-microsoft-com:vml" Requires="v">
                <p:oleObj spid="_x0000_s4104" name="Visio" r:id="rId4" imgW="6470533" imgH="3112109" progId="Visio.Drawing.11">
                  <p:embed/>
                </p:oleObj>
              </mc:Choice>
              <mc:Fallback>
                <p:oleObj name="Visio" r:id="rId4" imgW="6470533" imgH="3112109" progId="Visio.Drawing.11">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8" y="1447800"/>
                        <a:ext cx="8226425" cy="395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fontAlgn="auto">
              <a:spcAft>
                <a:spcPts val="0"/>
              </a:spcAft>
              <a:defRPr/>
            </a:pPr>
            <a:r>
              <a:rPr lang="en-US" altLang="en-US" dirty="0" smtClean="0">
                <a:solidFill>
                  <a:schemeClr val="tx1">
                    <a:lumMod val="75000"/>
                    <a:lumOff val="25000"/>
                  </a:schemeClr>
                </a:solidFill>
              </a:rPr>
              <a:t>Updating the domain model!</a:t>
            </a:r>
            <a:endParaRPr lang="en-US" altLang="en-US" dirty="0">
              <a:solidFill>
                <a:schemeClr val="tx1">
                  <a:lumMod val="75000"/>
                  <a:lumOff val="25000"/>
                </a:schemeClr>
              </a:solidFill>
            </a:endParaRPr>
          </a:p>
        </p:txBody>
      </p:sp>
      <p:graphicFrame>
        <p:nvGraphicFramePr>
          <p:cNvPr id="5122" name="Object 4"/>
          <p:cNvGraphicFramePr>
            <a:graphicFrameLocks noGrp="1" noChangeAspect="1"/>
          </p:cNvGraphicFramePr>
          <p:nvPr>
            <p:ph idx="1"/>
          </p:nvPr>
        </p:nvGraphicFramePr>
        <p:xfrm>
          <a:off x="762000" y="1779588"/>
          <a:ext cx="7543800" cy="5002212"/>
        </p:xfrm>
        <a:graphic>
          <a:graphicData uri="http://schemas.openxmlformats.org/presentationml/2006/ole">
            <mc:AlternateContent xmlns:mc="http://schemas.openxmlformats.org/markup-compatibility/2006">
              <mc:Choice xmlns:v="urn:schemas-microsoft-com:vml" Requires="v">
                <p:oleObj spid="_x0000_s5129" name="Visio" r:id="rId4" imgW="3830807" imgH="2540750" progId="Visio.Drawing.11">
                  <p:embed/>
                </p:oleObj>
              </mc:Choice>
              <mc:Fallback>
                <p:oleObj name="Visio" r:id="rId4" imgW="3830807" imgH="2540750" progId="Visio.Drawing.11">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779588"/>
                        <a:ext cx="7543800" cy="500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1">
                    <a:lumMod val="75000"/>
                    <a:lumOff val="25000"/>
                  </a:schemeClr>
                </a:solidFill>
              </a:rPr>
              <a:t>Factory</a:t>
            </a:r>
            <a:endParaRPr lang="en-US" dirty="0">
              <a:solidFill>
                <a:schemeClr val="tx1">
                  <a:lumMod val="75000"/>
                  <a:lumOff val="25000"/>
                </a:schemeClr>
              </a:solidFill>
            </a:endParaRPr>
          </a:p>
        </p:txBody>
      </p:sp>
      <p:sp>
        <p:nvSpPr>
          <p:cNvPr id="39938" name="Content Placeholder 2"/>
          <p:cNvSpPr>
            <a:spLocks noGrp="1"/>
          </p:cNvSpPr>
          <p:nvPr>
            <p:ph idx="1"/>
          </p:nvPr>
        </p:nvSpPr>
        <p:spPr/>
        <p:txBody>
          <a:bodyPr/>
          <a:lstStyle/>
          <a:p>
            <a:r>
              <a:rPr lang="en-US" altLang="en-US"/>
              <a:t>Problem: Who should be responsible for creating objects when there are special considerations, such as complex creation logic, a desire to separate the creation responsibilities for better cohesion, etc?</a:t>
            </a:r>
          </a:p>
          <a:p>
            <a:r>
              <a:rPr lang="en-US" altLang="en-US"/>
              <a:t>Solution: Create a Pure Fabrication object called Factory that handles the creation.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fontAlgn="auto">
              <a:spcAft>
                <a:spcPts val="0"/>
              </a:spcAft>
              <a:defRPr/>
            </a:pPr>
            <a:r>
              <a:rPr lang="en-US" altLang="en-US" dirty="0" smtClean="0">
                <a:solidFill>
                  <a:schemeClr val="tx1">
                    <a:lumMod val="75000"/>
                    <a:lumOff val="25000"/>
                  </a:schemeClr>
                </a:solidFill>
              </a:rPr>
              <a:t>Factory</a:t>
            </a:r>
            <a:endParaRPr lang="en-US" altLang="en-US" dirty="0">
              <a:solidFill>
                <a:schemeClr val="tx1">
                  <a:lumMod val="75000"/>
                  <a:lumOff val="25000"/>
                </a:schemeClr>
              </a:solidFill>
            </a:endParaRPr>
          </a:p>
        </p:txBody>
      </p:sp>
      <p:graphicFrame>
        <p:nvGraphicFramePr>
          <p:cNvPr id="6146" name="Object 4"/>
          <p:cNvGraphicFramePr>
            <a:graphicFrameLocks noGrp="1" noChangeAspect="1"/>
          </p:cNvGraphicFramePr>
          <p:nvPr>
            <p:ph idx="1"/>
          </p:nvPr>
        </p:nvGraphicFramePr>
        <p:xfrm>
          <a:off x="833438" y="1981200"/>
          <a:ext cx="7243762" cy="4876800"/>
        </p:xfrm>
        <a:graphic>
          <a:graphicData uri="http://schemas.openxmlformats.org/presentationml/2006/ole">
            <mc:AlternateContent xmlns:mc="http://schemas.openxmlformats.org/markup-compatibility/2006">
              <mc:Choice xmlns:v="urn:schemas-microsoft-com:vml" Requires="v">
                <p:oleObj spid="_x0000_s6153" name="Visio" r:id="rId4" imgW="5507770" imgH="3615985" progId="Visio.Drawing.11">
                  <p:embed/>
                </p:oleObj>
              </mc:Choice>
              <mc:Fallback>
                <p:oleObj name="Visio" r:id="rId4" imgW="5507770" imgH="3615985" progId="Visio.Drawing.11">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38" y="1981200"/>
                        <a:ext cx="724376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1">
                    <a:lumMod val="75000"/>
                    <a:lumOff val="25000"/>
                  </a:schemeClr>
                </a:solidFill>
              </a:rPr>
              <a:t>Singleton</a:t>
            </a:r>
            <a:endParaRPr lang="en-US" dirty="0">
              <a:solidFill>
                <a:schemeClr val="tx1">
                  <a:lumMod val="75000"/>
                  <a:lumOff val="25000"/>
                </a:schemeClr>
              </a:solidFill>
            </a:endParaRPr>
          </a:p>
        </p:txBody>
      </p:sp>
      <p:sp>
        <p:nvSpPr>
          <p:cNvPr id="43010" name="Content Placeholder 2"/>
          <p:cNvSpPr>
            <a:spLocks noGrp="1"/>
          </p:cNvSpPr>
          <p:nvPr>
            <p:ph idx="1"/>
          </p:nvPr>
        </p:nvSpPr>
        <p:spPr/>
        <p:txBody>
          <a:bodyPr/>
          <a:lstStyle/>
          <a:p>
            <a:r>
              <a:rPr lang="en-US" altLang="en-US"/>
              <a:t>Problem: Exactly one instance of a class is allowed in a “singleton”. Objects need a global and single point of access.</a:t>
            </a:r>
          </a:p>
          <a:p>
            <a:r>
              <a:rPr lang="en-US" altLang="en-US"/>
              <a:t>Solution: Define a static method of the class that returns the singleton.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1160</TotalTime>
  <Words>827</Words>
  <Application>Microsoft Macintosh PowerPoint</Application>
  <PresentationFormat>On-screen Show (4:3)</PresentationFormat>
  <Paragraphs>104</Paragraphs>
  <Slides>33</Slides>
  <Notes>14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8" baseType="lpstr">
      <vt:lpstr>Calibri</vt:lpstr>
      <vt:lpstr>Calibri Light</vt:lpstr>
      <vt:lpstr>Arial</vt:lpstr>
      <vt:lpstr>Retrospect</vt:lpstr>
      <vt:lpstr>Visio</vt:lpstr>
      <vt:lpstr>GoF Patterns</vt:lpstr>
      <vt:lpstr>Adapter Pattern</vt:lpstr>
      <vt:lpstr>Adapter</vt:lpstr>
      <vt:lpstr>Using the Adapter</vt:lpstr>
      <vt:lpstr>PowerPoint Presentation</vt:lpstr>
      <vt:lpstr>Updating the domain model!</vt:lpstr>
      <vt:lpstr>Factory</vt:lpstr>
      <vt:lpstr>Factory</vt:lpstr>
      <vt:lpstr>Singleton</vt:lpstr>
      <vt:lpstr>Singleton</vt:lpstr>
      <vt:lpstr>Implicit getInstance SIngleton</vt:lpstr>
      <vt:lpstr>Adapter, Factory, &amp; Singleton</vt:lpstr>
      <vt:lpstr>Strategy</vt:lpstr>
      <vt:lpstr>Strategy</vt:lpstr>
      <vt:lpstr>Strategy Application</vt:lpstr>
      <vt:lpstr>Creating Strategy with Factory</vt:lpstr>
      <vt:lpstr>Creating Strategy with Factory</vt:lpstr>
      <vt:lpstr>Creating a strategy</vt:lpstr>
      <vt:lpstr>Composite</vt:lpstr>
      <vt:lpstr>Composite</vt:lpstr>
      <vt:lpstr>Composite</vt:lpstr>
      <vt:lpstr>PowerPoint Presentation</vt:lpstr>
      <vt:lpstr>Creating Composite Strategy</vt:lpstr>
      <vt:lpstr>Pricing strategy for customer discount</vt:lpstr>
      <vt:lpstr>Pricing strategy for customer discount</vt:lpstr>
      <vt:lpstr>Recap - GoF</vt:lpstr>
      <vt:lpstr>Facade</vt:lpstr>
      <vt:lpstr>Façade </vt:lpstr>
      <vt:lpstr>Observer</vt:lpstr>
      <vt:lpstr>Observer (Publish-Subscribe)</vt:lpstr>
      <vt:lpstr>Observer</vt:lpstr>
      <vt:lpstr>Observer</vt:lpstr>
      <vt:lpstr>Practice with patterns</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Dmitri Korzh</dc:creator>
  <cp:lastModifiedBy>Xenia Mountrouidou</cp:lastModifiedBy>
  <cp:revision>129</cp:revision>
  <dcterms:created xsi:type="dcterms:W3CDTF">2004-11-24T03:27:20Z</dcterms:created>
  <dcterms:modified xsi:type="dcterms:W3CDTF">2017-11-16T20:37:08Z</dcterms:modified>
</cp:coreProperties>
</file>