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93" r:id="rId3"/>
    <p:sldId id="294" r:id="rId4"/>
    <p:sldId id="299" r:id="rId5"/>
    <p:sldId id="295" r:id="rId6"/>
    <p:sldId id="296" r:id="rId7"/>
    <p:sldId id="276" r:id="rId8"/>
    <p:sldId id="278" r:id="rId9"/>
    <p:sldId id="282" r:id="rId10"/>
    <p:sldId id="280" r:id="rId11"/>
    <p:sldId id="285" r:id="rId12"/>
    <p:sldId id="286" r:id="rId13"/>
    <p:sldId id="287" r:id="rId14"/>
    <p:sldId id="288" r:id="rId15"/>
    <p:sldId id="289" r:id="rId16"/>
    <p:sldId id="290" r:id="rId17"/>
    <p:sldId id="292" r:id="rId18"/>
    <p:sldId id="297" r:id="rId19"/>
    <p:sldId id="298" r:id="rId20"/>
    <p:sldId id="300" r:id="rId21"/>
    <p:sldId id="302" r:id="rId22"/>
    <p:sldId id="30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83"/>
    <p:restoredTop sz="80462"/>
  </p:normalViewPr>
  <p:slideViewPr>
    <p:cSldViewPr snapToGrid="0" snapToObjects="1">
      <p:cViewPr varScale="1">
        <p:scale>
          <a:sx n="76" d="100"/>
          <a:sy n="76" d="100"/>
        </p:scale>
        <p:origin x="159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F97035-9270-E745-8F83-A8C4B7462666}" type="datetimeFigureOut">
              <a:rPr lang="en-US" smtClean="0"/>
              <a:t>1/14/20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D7917-A6EB-334B-929E-E6C5B5EE326B}" type="slidenum">
              <a:rPr lang="en-US" smtClean="0"/>
              <a:t>‹#›</a:t>
            </a:fld>
            <a:endParaRPr lang="en-US"/>
          </a:p>
        </p:txBody>
      </p:sp>
    </p:spTree>
    <p:extLst>
      <p:ext uri="{BB962C8B-B14F-4D97-AF65-F5344CB8AC3E}">
        <p14:creationId xmlns:p14="http://schemas.microsoft.com/office/powerpoint/2010/main" val="2053351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Engineering"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en.wikipedia.org/wiki/Software" TargetMode="External"/><Relationship Id="rId4" Type="http://schemas.openxmlformats.org/officeDocument/2006/relationships/hyperlink" Target="https://en.wikipedia.org/wiki/Software_developmen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case: stories, scenarios of how product will be used</a:t>
            </a:r>
          </a:p>
          <a:p>
            <a:r>
              <a:rPr lang="en-US" dirty="0"/>
              <a:t>Domain model: noteworthy</a:t>
            </a:r>
            <a:r>
              <a:rPr lang="en-US" baseline="0" dirty="0"/>
              <a:t> concepts or objects</a:t>
            </a:r>
          </a:p>
          <a:p>
            <a:r>
              <a:rPr lang="en-US" baseline="0" dirty="0"/>
              <a:t>Interaction: sequence</a:t>
            </a:r>
            <a:endParaRPr lang="en-US" dirty="0"/>
          </a:p>
        </p:txBody>
      </p:sp>
      <p:sp>
        <p:nvSpPr>
          <p:cNvPr id="4" name="Slide Number Placeholder 3"/>
          <p:cNvSpPr>
            <a:spLocks noGrp="1"/>
          </p:cNvSpPr>
          <p:nvPr>
            <p:ph type="sldNum" sz="quarter" idx="10"/>
          </p:nvPr>
        </p:nvSpPr>
        <p:spPr/>
        <p:txBody>
          <a:bodyPr/>
          <a:lstStyle/>
          <a:p>
            <a:fld id="{F5FD7917-A6EB-334B-929E-E6C5B5EE326B}" type="slidenum">
              <a:rPr lang="en-US" smtClean="0"/>
              <a:t>4</a:t>
            </a:fld>
            <a:endParaRPr lang="en-US"/>
          </a:p>
        </p:txBody>
      </p:sp>
    </p:spTree>
    <p:extLst>
      <p:ext uri="{BB962C8B-B14F-4D97-AF65-F5344CB8AC3E}">
        <p14:creationId xmlns:p14="http://schemas.microsoft.com/office/powerpoint/2010/main" val="1613717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09C38-DD79-FC4E-B86E-B3958B3510DD}" type="slidenum">
              <a:rPr lang="en-US" altLang="x-none"/>
              <a:pPr/>
              <a:t>14</a:t>
            </a:fld>
            <a:endParaRPr lang="en-US" altLang="x-none"/>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r>
              <a:rPr lang="en-US" sz="1200" b="0" i="0" kern="1200" dirty="0">
                <a:solidFill>
                  <a:schemeClr val="tx1"/>
                </a:solidFill>
                <a:effectLst/>
                <a:latin typeface="+mn-lt"/>
                <a:ea typeface="+mn-ea"/>
                <a:cs typeface="+mn-cs"/>
              </a:rPr>
              <a:t>Each iteration has a mix of disciplines (requirements, domain, design, code) and so a phase will have several repetitions of a little life cycle. However the mix of disciplines tends to be different in each phase.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disciplines are like tools that are used in many phases. However in the early phases we normally do more business modeling and requirements than Design and Implementation. In later phases this is reversed.</a:t>
            </a:r>
          </a:p>
        </p:txBody>
      </p:sp>
    </p:spTree>
    <p:extLst>
      <p:ext uri="{BB962C8B-B14F-4D97-AF65-F5344CB8AC3E}">
        <p14:creationId xmlns:p14="http://schemas.microsoft.com/office/powerpoint/2010/main" val="1763013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D2D52-29D7-794C-BD2C-4FC694D12D4E}" type="slidenum">
              <a:rPr lang="en-US" altLang="x-none"/>
              <a:pPr/>
              <a:t>15</a:t>
            </a:fld>
            <a:endParaRPr lang="en-US" altLang="x-none"/>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680771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4ED4B0-E6A2-094D-B0CD-06B826624150}" type="slidenum">
              <a:rPr lang="en-US" altLang="x-none"/>
              <a:pPr/>
              <a:t>16</a:t>
            </a:fld>
            <a:endParaRPr lang="en-US" altLang="x-none"/>
          </a:p>
        </p:txBody>
      </p:sp>
      <p:sp>
        <p:nvSpPr>
          <p:cNvPr id="480258" name="Rectangle 2"/>
          <p:cNvSpPr>
            <a:spLocks noGrp="1" noRot="1" noChangeAspect="1" noChangeArrowheads="1" noTextEdit="1"/>
          </p:cNvSpPr>
          <p:nvPr>
            <p:ph type="sldImg"/>
          </p:nvPr>
        </p:nvSpPr>
        <p:spPr>
          <a:ln/>
        </p:spPr>
      </p:sp>
      <p:sp>
        <p:nvSpPr>
          <p:cNvPr id="480259" name="Rectangle 3"/>
          <p:cNvSpPr>
            <a:spLocks noGrp="1" noChangeArrowheads="1"/>
          </p:cNvSpPr>
          <p:nvPr>
            <p:ph type="body" idx="1"/>
          </p:nvPr>
        </p:nvSpPr>
        <p:spPr/>
        <p:txBody>
          <a:bodyPr/>
          <a:lstStyle/>
          <a:p>
            <a:pPr>
              <a:lnSpc>
                <a:spcPct val="90000"/>
              </a:lnSpc>
            </a:pPr>
            <a:r>
              <a:rPr lang="en-GB" altLang="x-none" sz="2600" dirty="0"/>
              <a:t>Although an iteration includes work in most disciplines, the relative effort and emphasis change over time.</a:t>
            </a:r>
          </a:p>
          <a:p>
            <a:pPr lvl="1">
              <a:lnSpc>
                <a:spcPct val="90000"/>
              </a:lnSpc>
            </a:pPr>
            <a:r>
              <a:rPr lang="en-GB" altLang="x-none" sz="2200" dirty="0"/>
              <a:t>Early iterations tend to apply greater emphasis to requirements and design, and later ones less so.</a:t>
            </a:r>
          </a:p>
          <a:p>
            <a:pPr lvl="1">
              <a:lnSpc>
                <a:spcPct val="90000"/>
              </a:lnSpc>
            </a:pPr>
            <a:r>
              <a:rPr lang="en-GB" altLang="x-none" sz="2200" dirty="0"/>
              <a:t>Figure illustrations are suggestive, not literal.</a:t>
            </a:r>
          </a:p>
          <a:p>
            <a:pPr>
              <a:lnSpc>
                <a:spcPct val="90000"/>
              </a:lnSpc>
            </a:pPr>
            <a:r>
              <a:rPr lang="en-GB" altLang="x-none" sz="2600" dirty="0"/>
              <a:t>Note that activities and </a:t>
            </a:r>
            <a:r>
              <a:rPr lang="en-GB" altLang="x-none" sz="2600" dirty="0" err="1"/>
              <a:t>artifacts</a:t>
            </a:r>
            <a:r>
              <a:rPr lang="en-GB" altLang="x-none" sz="2600" dirty="0"/>
              <a:t> are </a:t>
            </a:r>
            <a:r>
              <a:rPr lang="en-GB" altLang="x-none" sz="2600" i="1" dirty="0"/>
              <a:t>optional</a:t>
            </a:r>
            <a:r>
              <a:rPr lang="en-GB" altLang="x-none" sz="2600" dirty="0"/>
              <a:t> (except code!)</a:t>
            </a:r>
          </a:p>
          <a:p>
            <a:pPr lvl="1">
              <a:lnSpc>
                <a:spcPct val="90000"/>
              </a:lnSpc>
            </a:pPr>
            <a:r>
              <a:rPr lang="en-GB" altLang="x-none" sz="2200" dirty="0"/>
              <a:t>Developers select those </a:t>
            </a:r>
            <a:r>
              <a:rPr lang="en-GB" altLang="x-none" sz="2200" dirty="0" err="1"/>
              <a:t>artifacts</a:t>
            </a:r>
            <a:r>
              <a:rPr lang="en-GB" altLang="x-none" sz="2200" dirty="0"/>
              <a:t> that address their particular needs.</a:t>
            </a:r>
          </a:p>
          <a:p>
            <a:endParaRPr lang="x-none" altLang="x-none" dirty="0"/>
          </a:p>
        </p:txBody>
      </p:sp>
    </p:spTree>
    <p:extLst>
      <p:ext uri="{BB962C8B-B14F-4D97-AF65-F5344CB8AC3E}">
        <p14:creationId xmlns:p14="http://schemas.microsoft.com/office/powerpoint/2010/main" val="626488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4C9E3-7294-D542-BC2D-25929F146317}" type="slidenum">
              <a:rPr lang="en-US" altLang="x-none"/>
              <a:pPr/>
              <a:t>17</a:t>
            </a:fld>
            <a:endParaRPr lang="en-US" altLang="x-none"/>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pPr>
              <a:lnSpc>
                <a:spcPct val="90000"/>
              </a:lnSpc>
            </a:pPr>
            <a:r>
              <a:rPr lang="en-GB" altLang="x-none" sz="2600" dirty="0"/>
              <a:t>Reduce risks</a:t>
            </a:r>
          </a:p>
          <a:p>
            <a:pPr lvl="1">
              <a:lnSpc>
                <a:spcPct val="90000"/>
              </a:lnSpc>
            </a:pPr>
            <a:r>
              <a:rPr lang="en-GB" altLang="x-none" sz="2200" dirty="0"/>
              <a:t>Risks are identified early, progress is easier to see.</a:t>
            </a:r>
          </a:p>
          <a:p>
            <a:pPr>
              <a:lnSpc>
                <a:spcPct val="90000"/>
              </a:lnSpc>
            </a:pPr>
            <a:r>
              <a:rPr lang="en-GB" altLang="x-none" sz="2600" dirty="0"/>
              <a:t>Get a robust architecture</a:t>
            </a:r>
          </a:p>
          <a:p>
            <a:pPr lvl="1">
              <a:lnSpc>
                <a:spcPct val="90000"/>
              </a:lnSpc>
            </a:pPr>
            <a:r>
              <a:rPr lang="en-GB" altLang="x-none" sz="2200" dirty="0"/>
              <a:t>Architecture can be assessed and improve early.</a:t>
            </a:r>
          </a:p>
          <a:p>
            <a:pPr>
              <a:lnSpc>
                <a:spcPct val="90000"/>
              </a:lnSpc>
            </a:pPr>
            <a:r>
              <a:rPr lang="en-GB" altLang="x-none" sz="2600" dirty="0"/>
              <a:t>Handle evolving requirements</a:t>
            </a:r>
          </a:p>
          <a:p>
            <a:pPr lvl="1">
              <a:lnSpc>
                <a:spcPct val="90000"/>
              </a:lnSpc>
            </a:pPr>
            <a:r>
              <a:rPr lang="en-GB" altLang="x-none" sz="2200" dirty="0"/>
              <a:t>Users provide feedback to operational systems.</a:t>
            </a:r>
          </a:p>
          <a:p>
            <a:pPr lvl="1">
              <a:lnSpc>
                <a:spcPct val="90000"/>
              </a:lnSpc>
            </a:pPr>
            <a:r>
              <a:rPr lang="en-GB" altLang="x-none" sz="2200" dirty="0"/>
              <a:t>Responding to feedback is an incremental change.</a:t>
            </a:r>
          </a:p>
          <a:p>
            <a:pPr>
              <a:lnSpc>
                <a:spcPct val="90000"/>
              </a:lnSpc>
            </a:pPr>
            <a:r>
              <a:rPr lang="en-GB" altLang="x-none" sz="2600" dirty="0"/>
              <a:t>Allow for changes</a:t>
            </a:r>
          </a:p>
          <a:p>
            <a:pPr lvl="1">
              <a:lnSpc>
                <a:spcPct val="90000"/>
              </a:lnSpc>
            </a:pPr>
            <a:r>
              <a:rPr lang="en-GB" altLang="x-none" sz="2200" dirty="0"/>
              <a:t>System can adapt to problems</a:t>
            </a:r>
          </a:p>
          <a:p>
            <a:pPr>
              <a:lnSpc>
                <a:spcPct val="90000"/>
              </a:lnSpc>
            </a:pPr>
            <a:r>
              <a:rPr lang="en-GB" altLang="x-none" sz="2600" dirty="0"/>
              <a:t>Attain early learning</a:t>
            </a:r>
          </a:p>
          <a:p>
            <a:pPr lvl="1">
              <a:lnSpc>
                <a:spcPct val="90000"/>
              </a:lnSpc>
            </a:pPr>
            <a:r>
              <a:rPr lang="en-GB" altLang="x-none" sz="2200"/>
              <a:t>Everyone obtains an understanding of the different workflows early on.</a:t>
            </a:r>
          </a:p>
          <a:p>
            <a:endParaRPr lang="x-none" altLang="x-none"/>
          </a:p>
        </p:txBody>
      </p:sp>
    </p:spTree>
    <p:extLst>
      <p:ext uri="{BB962C8B-B14F-4D97-AF65-F5344CB8AC3E}">
        <p14:creationId xmlns:p14="http://schemas.microsoft.com/office/powerpoint/2010/main" val="693168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Would you plan to eat it one layer at a time: (1) all the Requirements, (2)all the Design, (3) Code it all and then (4) do the tests</a:t>
            </a:r>
            <a:endParaRPr lang="en-US" dirty="0"/>
          </a:p>
        </p:txBody>
      </p:sp>
      <p:sp>
        <p:nvSpPr>
          <p:cNvPr id="4" name="Slide Number Placeholder 3"/>
          <p:cNvSpPr>
            <a:spLocks noGrp="1"/>
          </p:cNvSpPr>
          <p:nvPr>
            <p:ph type="sldNum" sz="quarter" idx="10"/>
          </p:nvPr>
        </p:nvSpPr>
        <p:spPr/>
        <p:txBody>
          <a:bodyPr/>
          <a:lstStyle/>
          <a:p>
            <a:fld id="{F5FD7917-A6EB-334B-929E-E6C5B5EE326B}" type="slidenum">
              <a:rPr lang="en-US" smtClean="0"/>
              <a:t>18</a:t>
            </a:fld>
            <a:endParaRPr lang="en-US"/>
          </a:p>
        </p:txBody>
      </p:sp>
    </p:spTree>
    <p:extLst>
      <p:ext uri="{BB962C8B-B14F-4D97-AF65-F5344CB8AC3E}">
        <p14:creationId xmlns:p14="http://schemas.microsoft.com/office/powerpoint/2010/main" val="79535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visual modeling a good thing and why?</a:t>
            </a:r>
          </a:p>
        </p:txBody>
      </p:sp>
      <p:sp>
        <p:nvSpPr>
          <p:cNvPr id="4" name="Slide Number Placeholder 3"/>
          <p:cNvSpPr>
            <a:spLocks noGrp="1"/>
          </p:cNvSpPr>
          <p:nvPr>
            <p:ph type="sldNum" sz="quarter" idx="10"/>
          </p:nvPr>
        </p:nvSpPr>
        <p:spPr/>
        <p:txBody>
          <a:bodyPr/>
          <a:lstStyle/>
          <a:p>
            <a:fld id="{F5FD7917-A6EB-334B-929E-E6C5B5EE326B}" type="slidenum">
              <a:rPr lang="en-US" smtClean="0"/>
              <a:t>6</a:t>
            </a:fld>
            <a:endParaRPr lang="en-US"/>
          </a:p>
        </p:txBody>
      </p:sp>
    </p:spTree>
    <p:extLst>
      <p:ext uri="{BB962C8B-B14F-4D97-AF65-F5344CB8AC3E}">
        <p14:creationId xmlns:p14="http://schemas.microsoft.com/office/powerpoint/2010/main" val="1904125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635214-D52E-F942-A476-7783A3F21B91}" type="slidenum">
              <a:rPr lang="en-US" altLang="x-none"/>
              <a:pPr/>
              <a:t>7</a:t>
            </a:fld>
            <a:endParaRPr lang="en-US" altLang="x-none"/>
          </a:p>
        </p:txBody>
      </p:sp>
      <p:sp>
        <p:nvSpPr>
          <p:cNvPr id="464898" name="Rectangle 2"/>
          <p:cNvSpPr>
            <a:spLocks noGrp="1" noRot="1" noChangeAspec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61616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B1BA7-62EE-8D47-9BFA-8D9A9A8D1003}" type="slidenum">
              <a:rPr lang="en-US" altLang="x-none"/>
              <a:pPr/>
              <a:t>8</a:t>
            </a:fld>
            <a:endParaRPr lang="en-US" altLang="x-none"/>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pPr lvl="0"/>
            <a:r>
              <a:rPr lang="en-US" sz="1200" b="1" kern="1200" dirty="0">
                <a:solidFill>
                  <a:schemeClr val="tx1"/>
                </a:solidFill>
                <a:effectLst/>
                <a:latin typeface="+mn-lt"/>
                <a:ea typeface="+mn-ea"/>
                <a:cs typeface="+mn-cs"/>
              </a:rPr>
              <a:t>Software Engineering Goals: Software engineering is the application of </a:t>
            </a:r>
            <a:r>
              <a:rPr lang="en-US" sz="1200" b="1" u="sng" kern="1200" dirty="0">
                <a:solidFill>
                  <a:schemeClr val="tx1"/>
                </a:solidFill>
                <a:effectLst/>
                <a:latin typeface="+mn-lt"/>
                <a:ea typeface="+mn-ea"/>
                <a:cs typeface="+mn-cs"/>
                <a:hlinkClick r:id="rId3" tooltip="Engineering"/>
              </a:rPr>
              <a:t>engineering</a:t>
            </a:r>
            <a:r>
              <a:rPr lang="en-US" sz="1200" b="1" kern="1200" dirty="0">
                <a:solidFill>
                  <a:schemeClr val="tx1"/>
                </a:solidFill>
                <a:effectLst/>
                <a:latin typeface="+mn-lt"/>
                <a:ea typeface="+mn-ea"/>
                <a:cs typeface="+mn-cs"/>
              </a:rPr>
              <a:t> to the </a:t>
            </a:r>
            <a:r>
              <a:rPr lang="en-US" sz="1200" b="1" u="sng" kern="1200" dirty="0">
                <a:solidFill>
                  <a:schemeClr val="tx1"/>
                </a:solidFill>
                <a:effectLst/>
                <a:latin typeface="+mn-lt"/>
                <a:ea typeface="+mn-ea"/>
                <a:cs typeface="+mn-cs"/>
                <a:hlinkClick r:id="rId4" tooltip="Software development"/>
              </a:rPr>
              <a:t>development</a:t>
            </a:r>
            <a:r>
              <a:rPr lang="en-US" sz="1200" b="1" kern="1200" dirty="0">
                <a:solidFill>
                  <a:schemeClr val="tx1"/>
                </a:solidFill>
                <a:effectLst/>
                <a:latin typeface="+mn-lt"/>
                <a:ea typeface="+mn-ea"/>
                <a:cs typeface="+mn-cs"/>
              </a:rPr>
              <a:t> of </a:t>
            </a:r>
            <a:r>
              <a:rPr lang="en-US" sz="1200" b="1" u="sng" kern="1200" dirty="0">
                <a:solidFill>
                  <a:schemeClr val="tx1"/>
                </a:solidFill>
                <a:effectLst/>
                <a:latin typeface="+mn-lt"/>
                <a:ea typeface="+mn-ea"/>
                <a:cs typeface="+mn-cs"/>
                <a:hlinkClick r:id="rId5" tooltip="Software"/>
              </a:rPr>
              <a:t>software</a:t>
            </a:r>
            <a:r>
              <a:rPr lang="en-US" sz="1200" b="1" kern="1200" dirty="0">
                <a:solidFill>
                  <a:schemeClr val="tx1"/>
                </a:solidFill>
                <a:effectLst/>
                <a:latin typeface="+mn-lt"/>
                <a:ea typeface="+mn-ea"/>
                <a:cs typeface="+mn-cs"/>
              </a:rPr>
              <a:t> in a systematic method</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Readability</a:t>
            </a:r>
          </a:p>
          <a:p>
            <a:pPr lvl="1"/>
            <a:r>
              <a:rPr lang="en-US" sz="1200" kern="1200" dirty="0">
                <a:solidFill>
                  <a:schemeClr val="tx1"/>
                </a:solidFill>
                <a:effectLst/>
                <a:latin typeface="+mn-lt"/>
                <a:ea typeface="+mn-ea"/>
                <a:cs typeface="+mn-cs"/>
              </a:rPr>
              <a:t>Correctness</a:t>
            </a:r>
          </a:p>
          <a:p>
            <a:pPr lvl="1"/>
            <a:r>
              <a:rPr lang="en-US" sz="1200" kern="1200" dirty="0">
                <a:solidFill>
                  <a:schemeClr val="tx1"/>
                </a:solidFill>
                <a:effectLst/>
                <a:latin typeface="+mn-lt"/>
                <a:ea typeface="+mn-ea"/>
                <a:cs typeface="+mn-cs"/>
              </a:rPr>
              <a:t>Reliability</a:t>
            </a:r>
          </a:p>
          <a:p>
            <a:pPr lvl="1"/>
            <a:r>
              <a:rPr lang="en-US" sz="1200" kern="1200" dirty="0">
                <a:solidFill>
                  <a:schemeClr val="tx1"/>
                </a:solidFill>
                <a:effectLst/>
                <a:latin typeface="+mn-lt"/>
                <a:ea typeface="+mn-ea"/>
                <a:cs typeface="+mn-cs"/>
              </a:rPr>
              <a:t>Reusability</a:t>
            </a:r>
          </a:p>
          <a:p>
            <a:pPr lvl="1"/>
            <a:r>
              <a:rPr lang="en-US" sz="1200" kern="1200" dirty="0">
                <a:solidFill>
                  <a:schemeClr val="tx1"/>
                </a:solidFill>
                <a:effectLst/>
                <a:latin typeface="+mn-lt"/>
                <a:ea typeface="+mn-ea"/>
                <a:cs typeface="+mn-cs"/>
              </a:rPr>
              <a:t>Extensibility</a:t>
            </a:r>
          </a:p>
          <a:p>
            <a:pPr lvl="1"/>
            <a:r>
              <a:rPr lang="en-US" sz="1200" kern="1200" dirty="0">
                <a:solidFill>
                  <a:schemeClr val="tx1"/>
                </a:solidFill>
                <a:effectLst/>
                <a:latin typeface="+mn-lt"/>
                <a:ea typeface="+mn-ea"/>
                <a:cs typeface="+mn-cs"/>
              </a:rPr>
              <a:t>Flexibility</a:t>
            </a:r>
          </a:p>
          <a:p>
            <a:pPr lvl="1"/>
            <a:r>
              <a:rPr lang="en-US" sz="1200" kern="1200" dirty="0">
                <a:solidFill>
                  <a:schemeClr val="tx1"/>
                </a:solidFill>
                <a:effectLst/>
                <a:latin typeface="+mn-lt"/>
                <a:ea typeface="+mn-ea"/>
                <a:cs typeface="+mn-cs"/>
              </a:rPr>
              <a:t>Efficiency</a:t>
            </a:r>
          </a:p>
          <a:p>
            <a:pPr lvl="0"/>
            <a:r>
              <a:rPr lang="en-US" sz="1200" kern="1200" dirty="0">
                <a:solidFill>
                  <a:schemeClr val="tx1"/>
                </a:solidFill>
                <a:effectLst/>
                <a:latin typeface="+mn-lt"/>
                <a:ea typeface="+mn-ea"/>
                <a:cs typeface="+mn-cs"/>
              </a:rPr>
              <a:t>What is a SW process?</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In software engineering, a software development process is the process of dividing software development work into distinct phases to improve design, product management, and project management. It is also known as a software development life cycle.</a:t>
            </a:r>
          </a:p>
          <a:p>
            <a:pPr lvl="0"/>
            <a:r>
              <a:rPr lang="en-US" sz="1200" kern="1200" dirty="0">
                <a:solidFill>
                  <a:schemeClr val="tx1"/>
                </a:solidFill>
                <a:effectLst/>
                <a:latin typeface="+mn-lt"/>
                <a:ea typeface="+mn-ea"/>
                <a:cs typeface="+mn-cs"/>
              </a:rPr>
              <a:t>What is the goal of UP?</a:t>
            </a:r>
            <a:br>
              <a:rPr lang="en-US" sz="1200" kern="1200" dirty="0">
                <a:solidFill>
                  <a:schemeClr val="tx1"/>
                </a:solidFill>
                <a:effectLst/>
                <a:latin typeface="+mn-lt"/>
                <a:ea typeface="+mn-ea"/>
                <a:cs typeface="+mn-cs"/>
              </a:rPr>
            </a:br>
            <a:r>
              <a:rPr lang="en-GB" sz="1200" kern="1200" dirty="0">
                <a:solidFill>
                  <a:schemeClr val="tx1"/>
                </a:solidFill>
                <a:effectLst/>
                <a:latin typeface="+mn-lt"/>
                <a:ea typeface="+mn-ea"/>
                <a:cs typeface="+mn-cs"/>
              </a:rPr>
              <a:t>The goal of the UP is to enable the production of high quality software that meets users needs within predictable schedules and budgets.</a:t>
            </a:r>
            <a:endParaRPr lang="en-US" sz="1200" kern="1200">
              <a:solidFill>
                <a:schemeClr val="tx1"/>
              </a:solidFill>
              <a:effectLst/>
              <a:latin typeface="+mn-lt"/>
              <a:ea typeface="+mn-ea"/>
              <a:cs typeface="+mn-cs"/>
            </a:endParaRPr>
          </a:p>
          <a:p>
            <a:endParaRPr lang="x-none" altLang="x-none"/>
          </a:p>
        </p:txBody>
      </p:sp>
    </p:spTree>
    <p:extLst>
      <p:ext uri="{BB962C8B-B14F-4D97-AF65-F5344CB8AC3E}">
        <p14:creationId xmlns:p14="http://schemas.microsoft.com/office/powerpoint/2010/main" val="7320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003A39-2313-7F44-B376-F39AA5495B47}" type="slidenum">
              <a:rPr lang="en-US" altLang="x-none"/>
              <a:pPr/>
              <a:t>9</a:t>
            </a:fld>
            <a:endParaRPr lang="en-US" altLang="x-none"/>
          </a:p>
        </p:txBody>
      </p:sp>
      <p:sp>
        <p:nvSpPr>
          <p:cNvPr id="471042" name="Rectangle 2"/>
          <p:cNvSpPr>
            <a:spLocks noGrp="1" noRot="1" noChangeAspect="1"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906244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D3AE38-F161-4946-B7E0-75A87B8A0345}" type="slidenum">
              <a:rPr lang="en-US" altLang="x-none"/>
              <a:pPr/>
              <a:t>10</a:t>
            </a:fld>
            <a:endParaRPr lang="en-US" altLang="x-none"/>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r>
              <a:rPr lang="en-US" altLang="x-none" dirty="0"/>
              <a:t>Is the output of an iteration a</a:t>
            </a:r>
            <a:r>
              <a:rPr lang="en-US" altLang="x-none" baseline="0" dirty="0"/>
              <a:t> throwaway prototype or a production grade subset of a system?</a:t>
            </a:r>
          </a:p>
          <a:p>
            <a:r>
              <a:rPr lang="en-US" altLang="x-none" baseline="0" dirty="0"/>
              <a:t>If you find yourself in an iterative project where you try to define all the requirements and UML models before programming, then you have fallen in the trap of waterfall thinking!</a:t>
            </a:r>
          </a:p>
          <a:p>
            <a:r>
              <a:rPr lang="en-US" altLang="x-none" baseline="0" dirty="0"/>
              <a:t>Change is the constant in </a:t>
            </a:r>
            <a:r>
              <a:rPr lang="en-US" altLang="x-none" baseline="0" dirty="0" err="1"/>
              <a:t>Sw</a:t>
            </a:r>
            <a:r>
              <a:rPr lang="en-US" altLang="x-none" baseline="0" dirty="0"/>
              <a:t> projects</a:t>
            </a:r>
          </a:p>
          <a:p>
            <a:r>
              <a:rPr lang="en-US" altLang="x-none" baseline="0" dirty="0"/>
              <a:t>Feedback, adaptation to marketplace and change! Agility: rapid and flexible response to change!</a:t>
            </a:r>
          </a:p>
          <a:p>
            <a:endParaRPr lang="en-US" altLang="x-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a:t>Th</a:t>
            </a:r>
            <a:r>
              <a:rPr lang="en-GB" altLang="x-none" dirty="0"/>
              <a:t>e output of an iteration</a:t>
            </a:r>
            <a:r>
              <a:rPr lang="en-US" altLang="x-none" dirty="0"/>
              <a:t> is not</a:t>
            </a:r>
            <a:r>
              <a:rPr lang="en-GB" altLang="x-none" dirty="0"/>
              <a:t> </a:t>
            </a:r>
            <a:r>
              <a:rPr lang="en-US" altLang="x-none" dirty="0"/>
              <a:t>an experimental prototype</a:t>
            </a:r>
            <a:r>
              <a:rPr lang="en-GB" altLang="x-none" dirty="0"/>
              <a:t> </a:t>
            </a:r>
            <a:r>
              <a:rPr lang="en-US" altLang="x-none" dirty="0"/>
              <a:t>but a production subset of the final system.</a:t>
            </a:r>
            <a:endParaRPr lang="en-GB" altLang="x-none" dirty="0"/>
          </a:p>
          <a:p>
            <a:r>
              <a:rPr lang="en-GB" altLang="x-none" dirty="0"/>
              <a:t>Each iteration tackles new requirements and incrementally extends the system.</a:t>
            </a:r>
          </a:p>
          <a:p>
            <a:r>
              <a:rPr lang="en-GB" altLang="x-none" dirty="0"/>
              <a:t>An iteration may occasionally revisit existing software and improve it</a:t>
            </a:r>
          </a:p>
          <a:p>
            <a:endParaRPr lang="en-GB" altLang="x-none" dirty="0"/>
          </a:p>
          <a:p>
            <a:r>
              <a:rPr lang="en-US" altLang="x-none" dirty="0"/>
              <a:t>Stakeholders usually have changing requirements.</a:t>
            </a:r>
          </a:p>
          <a:p>
            <a:r>
              <a:rPr lang="en-US" altLang="x-none" dirty="0"/>
              <a:t>Each iteration involves choosing a small subset of the requirements and quickly design, implement and testing them.</a:t>
            </a:r>
          </a:p>
          <a:p>
            <a:r>
              <a:rPr lang="en-US" altLang="x-none" dirty="0"/>
              <a:t>This leads to rapid feedback</a:t>
            </a:r>
            <a:r>
              <a:rPr lang="en-GB" altLang="x-none" dirty="0"/>
              <a:t>, and an opportunity to modify or adapt understanding of the requirements or design.</a:t>
            </a:r>
            <a:endParaRPr lang="en-US" altLang="x-none" dirty="0"/>
          </a:p>
          <a:p>
            <a:endParaRPr lang="x-none" altLang="x-none" dirty="0"/>
          </a:p>
        </p:txBody>
      </p:sp>
    </p:spTree>
    <p:extLst>
      <p:ext uri="{BB962C8B-B14F-4D97-AF65-F5344CB8AC3E}">
        <p14:creationId xmlns:p14="http://schemas.microsoft.com/office/powerpoint/2010/main" val="68972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795616-9946-5443-93BE-C95B90B4DCC9}" type="slidenum">
              <a:rPr lang="en-US" altLang="x-none"/>
              <a:pPr/>
              <a:t>11</a:t>
            </a:fld>
            <a:endParaRPr lang="en-US" altLang="x-none"/>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pPr>
              <a:lnSpc>
                <a:spcPct val="90000"/>
              </a:lnSpc>
            </a:pPr>
            <a:r>
              <a:rPr lang="en-GB" altLang="x-none" dirty="0"/>
              <a:t>The UP recommends short iteration lengths to allow for rapid feedback and adaptation.</a:t>
            </a:r>
          </a:p>
          <a:p>
            <a:pPr>
              <a:lnSpc>
                <a:spcPct val="90000"/>
              </a:lnSpc>
            </a:pPr>
            <a:r>
              <a:rPr lang="en-GB" altLang="x-none" dirty="0"/>
              <a:t>Long iterations increase project risk.</a:t>
            </a:r>
          </a:p>
          <a:p>
            <a:pPr>
              <a:lnSpc>
                <a:spcPct val="90000"/>
              </a:lnSpc>
            </a:pPr>
            <a:r>
              <a:rPr lang="en-GB" altLang="x-none" dirty="0"/>
              <a:t>Iterations are fixed in length (</a:t>
            </a:r>
            <a:r>
              <a:rPr lang="en-GB" altLang="x-none" b="1" dirty="0"/>
              <a:t>timeboxed</a:t>
            </a:r>
            <a:r>
              <a:rPr lang="en-GB" altLang="x-none" dirty="0"/>
              <a:t>).If meeting deadline seems to be difficult, then remove tasks or requirements from the iteration and include them in a future iteration.</a:t>
            </a:r>
          </a:p>
          <a:p>
            <a:pPr>
              <a:lnSpc>
                <a:spcPct val="90000"/>
              </a:lnSpc>
            </a:pPr>
            <a:r>
              <a:rPr lang="en-GB" altLang="x-none" dirty="0"/>
              <a:t>The UP recommends that an iteration should be between two and six weeks in duration.</a:t>
            </a:r>
            <a:endParaRPr lang="en-US" altLang="x-none" dirty="0"/>
          </a:p>
          <a:p>
            <a:endParaRPr lang="x-none" altLang="x-none"/>
          </a:p>
        </p:txBody>
      </p:sp>
    </p:spTree>
    <p:extLst>
      <p:ext uri="{BB962C8B-B14F-4D97-AF65-F5344CB8AC3E}">
        <p14:creationId xmlns:p14="http://schemas.microsoft.com/office/powerpoint/2010/main" val="1150569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F46233-EF50-8F4D-AFB7-9BBE804D6CCA}" type="slidenum">
              <a:rPr lang="en-US" altLang="x-none"/>
              <a:pPr/>
              <a:t>12</a:t>
            </a:fld>
            <a:endParaRPr lang="en-US" altLang="x-none"/>
          </a:p>
        </p:txBody>
      </p:sp>
      <p:sp>
        <p:nvSpPr>
          <p:cNvPr id="475138" name="Rectangle 2"/>
          <p:cNvSpPr>
            <a:spLocks noGrp="1" noRot="1" noChangeAspect="1" noChangeArrowheads="1" noTextEdit="1"/>
          </p:cNvSpPr>
          <p:nvPr>
            <p:ph type="sldImg"/>
          </p:nvPr>
        </p:nvSpPr>
        <p:spPr>
          <a:ln/>
        </p:spPr>
      </p:sp>
      <p:sp>
        <p:nvSpPr>
          <p:cNvPr id="475139" name="Rectangle 3"/>
          <p:cNvSpPr>
            <a:spLocks noGrp="1" noChangeArrowheads="1"/>
          </p:cNvSpPr>
          <p:nvPr>
            <p:ph type="body" idx="1"/>
          </p:nvPr>
        </p:nvSpPr>
        <p:spPr/>
        <p:txBody>
          <a:bodyPr/>
          <a:lstStyle/>
          <a:p>
            <a:r>
              <a:rPr lang="en-US" altLang="x-none" dirty="0"/>
              <a:t>Inception – vision</a:t>
            </a:r>
          </a:p>
          <a:p>
            <a:r>
              <a:rPr lang="en-US" altLang="x-none" dirty="0"/>
              <a:t>Elaboration – model</a:t>
            </a:r>
          </a:p>
          <a:p>
            <a:r>
              <a:rPr lang="en-US" altLang="x-none" dirty="0"/>
              <a:t>Construction</a:t>
            </a:r>
            <a:r>
              <a:rPr lang="en-US" altLang="x-none" baseline="0" dirty="0"/>
              <a:t> – coding</a:t>
            </a:r>
          </a:p>
          <a:p>
            <a:r>
              <a:rPr lang="en-US" altLang="x-none" baseline="0" dirty="0"/>
              <a:t>Transition - testing</a:t>
            </a:r>
            <a:endParaRPr lang="x-none" altLang="x-none" dirty="0"/>
          </a:p>
        </p:txBody>
      </p:sp>
    </p:spTree>
    <p:extLst>
      <p:ext uri="{BB962C8B-B14F-4D97-AF65-F5344CB8AC3E}">
        <p14:creationId xmlns:p14="http://schemas.microsoft.com/office/powerpoint/2010/main" val="87908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93DEA-4FD5-864B-B936-EF159C694DD0}" type="slidenum">
              <a:rPr lang="en-US" altLang="x-none"/>
              <a:pPr/>
              <a:t>13</a:t>
            </a:fld>
            <a:endParaRPr lang="en-US" altLang="x-none"/>
          </a:p>
        </p:txBody>
      </p:sp>
      <p:sp>
        <p:nvSpPr>
          <p:cNvPr id="476162" name="Rectangle 2"/>
          <p:cNvSpPr>
            <a:spLocks noGrp="1" noRot="1" noChangeAspect="1" noChangeArrowheads="1" noTextEdit="1"/>
          </p:cNvSpPr>
          <p:nvPr>
            <p:ph type="sldImg"/>
          </p:nvPr>
        </p:nvSpPr>
        <p:spPr>
          <a:ln/>
        </p:spPr>
      </p:sp>
      <p:sp>
        <p:nvSpPr>
          <p:cNvPr id="476163" name="Rectangle 3"/>
          <p:cNvSpPr>
            <a:spLocks noGrp="1" noChangeArrowheads="1"/>
          </p:cNvSpPr>
          <p:nvPr>
            <p:ph type="body" idx="1"/>
          </p:nvPr>
        </p:nvSpPr>
        <p:spPr/>
        <p:txBody>
          <a:bodyPr/>
          <a:lstStyle/>
          <a:p>
            <a:r>
              <a:rPr lang="en-US" sz="1200" b="0" i="0" kern="1200" dirty="0">
                <a:solidFill>
                  <a:schemeClr val="tx1"/>
                </a:solidFill>
                <a:effectLst/>
                <a:latin typeface="+mn-lt"/>
                <a:ea typeface="+mn-ea"/>
                <a:cs typeface="+mn-cs"/>
              </a:rPr>
              <a:t>Always remember that a phase can have several iterations in it. An iteration does not contain any phases!</a:t>
            </a:r>
          </a:p>
          <a:p>
            <a:endParaRPr lang="en-US" altLang="x-none" sz="1200" b="0" i="0" kern="1200" dirty="0">
              <a:solidFill>
                <a:schemeClr val="tx1"/>
              </a:solidFill>
              <a:effectLst/>
              <a:latin typeface="+mn-lt"/>
              <a:ea typeface="+mn-ea"/>
              <a:cs typeface="+mn-cs"/>
            </a:endParaRPr>
          </a:p>
          <a:p>
            <a:r>
              <a:rPr lang="en-GB" altLang="x-none" dirty="0"/>
              <a:t>Each phase and iteration has some risk mitigation focus, and concludes with a well-defined milestone.</a:t>
            </a:r>
          </a:p>
          <a:p>
            <a:r>
              <a:rPr lang="en-GB" altLang="x-none" dirty="0"/>
              <a:t>The milestone review provides a point in time to assess how well key goals have been met and whether the project needs to be restructured in any way to proceed.</a:t>
            </a:r>
          </a:p>
          <a:p>
            <a:r>
              <a:rPr lang="en-GB" altLang="x-none" dirty="0"/>
              <a:t>The end of each iteration is a minor release, a stable executable subset of the final product.</a:t>
            </a:r>
            <a:endParaRPr lang="en-US" altLang="x-none" dirty="0"/>
          </a:p>
          <a:p>
            <a:endParaRPr lang="x-none" altLang="x-none" dirty="0"/>
          </a:p>
        </p:txBody>
      </p:sp>
    </p:spTree>
    <p:extLst>
      <p:ext uri="{BB962C8B-B14F-4D97-AF65-F5344CB8AC3E}">
        <p14:creationId xmlns:p14="http://schemas.microsoft.com/office/powerpoint/2010/main" val="105500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33C2990-31D5-A047-B31D-79D102290099}"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96430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3C2990-31D5-A047-B31D-79D102290099}"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52883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3C2990-31D5-A047-B31D-79D102290099}"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881858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SmartArt Placeholder 2"/>
          <p:cNvSpPr>
            <a:spLocks noGrp="1"/>
          </p:cNvSpPr>
          <p:nvPr>
            <p:ph type="dgm" idx="1"/>
          </p:nvPr>
        </p:nvSpPr>
        <p:spPr>
          <a:xfrm>
            <a:off x="609600" y="1600201"/>
            <a:ext cx="10972800" cy="4530725"/>
          </a:xfrm>
        </p:spPr>
        <p:txBody>
          <a:bodyPr/>
          <a:lstStyle/>
          <a:p>
            <a:endParaRPr lang="en-US"/>
          </a:p>
        </p:txBody>
      </p:sp>
      <p:sp>
        <p:nvSpPr>
          <p:cNvPr id="4" name="Date Placeholder 3"/>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8737600" y="6243638"/>
            <a:ext cx="2844800" cy="457200"/>
          </a:xfrm>
        </p:spPr>
        <p:txBody>
          <a:bodyPr/>
          <a:lstStyle>
            <a:lvl1pPr>
              <a:defRPr/>
            </a:lvl1pPr>
          </a:lstStyle>
          <a:p>
            <a:fld id="{01BFB3C6-872C-AC46-93A8-FEFB433E121B}" type="slidenum">
              <a:rPr lang="en-US" altLang="en-US"/>
              <a:pPr/>
              <a:t>‹#›</a:t>
            </a:fld>
            <a:endParaRPr lang="en-US" altLang="en-US"/>
          </a:p>
        </p:txBody>
      </p:sp>
    </p:spTree>
    <p:extLst>
      <p:ext uri="{BB962C8B-B14F-4D97-AF65-F5344CB8AC3E}">
        <p14:creationId xmlns:p14="http://schemas.microsoft.com/office/powerpoint/2010/main" val="419490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hart Placeholder 2"/>
          <p:cNvSpPr>
            <a:spLocks noGrp="1"/>
          </p:cNvSpPr>
          <p:nvPr>
            <p:ph type="chart" sz="half" idx="1"/>
          </p:nvPr>
        </p:nvSpPr>
        <p:spPr>
          <a:xfrm>
            <a:off x="609600" y="1600201"/>
            <a:ext cx="5384800" cy="4530725"/>
          </a:xfrm>
        </p:spPr>
        <p:txBody>
          <a:bodyPr/>
          <a:lstStyle/>
          <a:p>
            <a:endParaRPr lang="en-US"/>
          </a:p>
        </p:txBody>
      </p:sp>
      <p:sp>
        <p:nvSpPr>
          <p:cNvPr id="4" name="Text Placeholder 3"/>
          <p:cNvSpPr>
            <a:spLocks noGrp="1"/>
          </p:cNvSpPr>
          <p:nvPr>
            <p:ph type="body"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3638"/>
            <a:ext cx="2844800" cy="457200"/>
          </a:xfrm>
        </p:spPr>
        <p:txBody>
          <a:bodyPr/>
          <a:lstStyle>
            <a:lvl1pPr>
              <a:defRPr/>
            </a:lvl1pPr>
          </a:lstStyle>
          <a:p>
            <a:fld id="{4CDBCFDC-C889-7E4B-B459-602D2F80D2B2}" type="slidenum">
              <a:rPr lang="en-US" altLang="en-US"/>
              <a:pPr/>
              <a:t>‹#›</a:t>
            </a:fld>
            <a:endParaRPr lang="en-US" altLang="en-US"/>
          </a:p>
        </p:txBody>
      </p:sp>
    </p:spTree>
    <p:extLst>
      <p:ext uri="{BB962C8B-B14F-4D97-AF65-F5344CB8AC3E}">
        <p14:creationId xmlns:p14="http://schemas.microsoft.com/office/powerpoint/2010/main" val="1890245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quarter" idx="1"/>
          </p:nvPr>
        </p:nvSpPr>
        <p:spPr>
          <a:xfrm>
            <a:off x="609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3941763"/>
            <a:ext cx="10972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3638"/>
            <a:ext cx="28448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8737600" y="6243638"/>
            <a:ext cx="2844800" cy="457200"/>
          </a:xfrm>
        </p:spPr>
        <p:txBody>
          <a:bodyPr/>
          <a:lstStyle>
            <a:lvl1pPr>
              <a:defRPr/>
            </a:lvl1pPr>
          </a:lstStyle>
          <a:p>
            <a:fld id="{346001FD-39AB-F448-B472-6611F3D54C4E}" type="slidenum">
              <a:rPr lang="en-US" altLang="en-US"/>
              <a:pPr/>
              <a:t>‹#›</a:t>
            </a:fld>
            <a:endParaRPr lang="en-US" altLang="en-US"/>
          </a:p>
        </p:txBody>
      </p:sp>
    </p:spTree>
    <p:extLst>
      <p:ext uri="{BB962C8B-B14F-4D97-AF65-F5344CB8AC3E}">
        <p14:creationId xmlns:p14="http://schemas.microsoft.com/office/powerpoint/2010/main" val="134070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3C2990-31D5-A047-B31D-79D102290099}"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79132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3C2990-31D5-A047-B31D-79D102290099}" type="datetimeFigureOut">
              <a:rPr lang="en-US" smtClean="0"/>
              <a:t>1/14/20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40802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3C2990-31D5-A047-B31D-79D102290099}" type="datetimeFigureOut">
              <a:rPr lang="en-US" smtClean="0"/>
              <a:t>1/14/20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735780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3C2990-31D5-A047-B31D-79D102290099}" type="datetimeFigureOut">
              <a:rPr lang="en-US" smtClean="0"/>
              <a:t>1/14/20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05153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3C2990-31D5-A047-B31D-79D102290099}" type="datetimeFigureOut">
              <a:rPr lang="en-US" smtClean="0"/>
              <a:t>1/14/20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53389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C2990-31D5-A047-B31D-79D102290099}" type="datetimeFigureOut">
              <a:rPr lang="en-US" smtClean="0"/>
              <a:t>1/14/20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83560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3C2990-31D5-A047-B31D-79D102290099}" type="datetimeFigureOut">
              <a:rPr lang="en-US" smtClean="0"/>
              <a:t>1/14/20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9509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3C2990-31D5-A047-B31D-79D102290099}" type="datetimeFigureOut">
              <a:rPr lang="en-US" smtClean="0"/>
              <a:t>1/14/20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B370B-7876-9841-A4F3-9D24B6AA03B1}" type="slidenum">
              <a:rPr lang="en-US" smtClean="0"/>
              <a:t>‹#›</a:t>
            </a:fld>
            <a:endParaRPr lang="en-US"/>
          </a:p>
        </p:txBody>
      </p:sp>
    </p:spTree>
    <p:extLst>
      <p:ext uri="{BB962C8B-B14F-4D97-AF65-F5344CB8AC3E}">
        <p14:creationId xmlns:p14="http://schemas.microsoft.com/office/powerpoint/2010/main" val="188225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C2990-31D5-A047-B31D-79D102290099}" type="datetimeFigureOut">
              <a:rPr lang="en-US" smtClean="0"/>
              <a:t>1/14/20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B370B-7876-9841-A4F3-9D24B6AA03B1}" type="slidenum">
              <a:rPr lang="en-US" smtClean="0"/>
              <a:t>‹#›</a:t>
            </a:fld>
            <a:endParaRPr lang="en-US"/>
          </a:p>
        </p:txBody>
      </p:sp>
    </p:spTree>
    <p:extLst>
      <p:ext uri="{BB962C8B-B14F-4D97-AF65-F5344CB8AC3E}">
        <p14:creationId xmlns:p14="http://schemas.microsoft.com/office/powerpoint/2010/main" val="2117190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gilemanifesto.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CSCI 360: Software Architecture &amp; Design</a:t>
            </a:r>
          </a:p>
        </p:txBody>
      </p:sp>
      <p:sp>
        <p:nvSpPr>
          <p:cNvPr id="3" name="Subtitle 2"/>
          <p:cNvSpPr>
            <a:spLocks noGrp="1"/>
          </p:cNvSpPr>
          <p:nvPr>
            <p:ph type="subTitle" idx="1"/>
          </p:nvPr>
        </p:nvSpPr>
        <p:spPr/>
        <p:txBody>
          <a:bodyPr/>
          <a:lstStyle/>
          <a:p>
            <a:r>
              <a:rPr lang="en-US" dirty="0"/>
              <a:t>Dr. X</a:t>
            </a:r>
          </a:p>
        </p:txBody>
      </p:sp>
    </p:spTree>
    <p:extLst>
      <p:ext uri="{BB962C8B-B14F-4D97-AF65-F5344CB8AC3E}">
        <p14:creationId xmlns:p14="http://schemas.microsoft.com/office/powerpoint/2010/main" val="26339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ltLang="x-none"/>
              <a:t>Iterative Development</a:t>
            </a:r>
          </a:p>
        </p:txBody>
      </p:sp>
      <p:sp>
        <p:nvSpPr>
          <p:cNvPr id="121859" name="Rectangle 3"/>
          <p:cNvSpPr>
            <a:spLocks noGrp="1" noChangeArrowheads="1"/>
          </p:cNvSpPr>
          <p:nvPr>
            <p:ph type="body" idx="1"/>
          </p:nvPr>
        </p:nvSpPr>
        <p:spPr/>
        <p:txBody>
          <a:bodyPr/>
          <a:lstStyle/>
          <a:p>
            <a:r>
              <a:rPr lang="en-GB" altLang="x-none" dirty="0"/>
              <a:t>How do we organize development?</a:t>
            </a:r>
          </a:p>
          <a:p>
            <a:r>
              <a:rPr lang="en-GB" altLang="x-none" dirty="0"/>
              <a:t>What does an iteration represent?</a:t>
            </a:r>
          </a:p>
          <a:p>
            <a:r>
              <a:rPr lang="en-GB" altLang="x-none" dirty="0"/>
              <a:t>What is the input of an iteration?</a:t>
            </a:r>
          </a:p>
          <a:p>
            <a:r>
              <a:rPr lang="en-GB" altLang="x-none" dirty="0"/>
              <a:t>What is the output of an iteration?</a:t>
            </a:r>
          </a:p>
          <a:p>
            <a:r>
              <a:rPr lang="en-GB" altLang="x-none" dirty="0"/>
              <a:t>Why should we as developers embrace iterative development and change?</a:t>
            </a:r>
          </a:p>
          <a:p>
            <a:endParaRPr lang="en-GB" altLang="x-none" dirty="0"/>
          </a:p>
        </p:txBody>
      </p:sp>
      <p:sp>
        <p:nvSpPr>
          <p:cNvPr id="4" name="Slide Number Placeholder 5"/>
          <p:cNvSpPr>
            <a:spLocks noGrp="1"/>
          </p:cNvSpPr>
          <p:nvPr>
            <p:ph type="sldNum" sz="quarter" idx="12"/>
          </p:nvPr>
        </p:nvSpPr>
        <p:spPr/>
        <p:txBody>
          <a:bodyPr/>
          <a:lstStyle/>
          <a:p>
            <a:fld id="{035220CF-7653-9A4A-90A5-83D7DD0BE65C}" type="slidenum">
              <a:rPr lang="en-US" altLang="en-US" smtClean="0"/>
              <a:pPr/>
              <a:t>10</a:t>
            </a:fld>
            <a:endParaRPr lang="en-US" altLang="en-US"/>
          </a:p>
        </p:txBody>
      </p:sp>
    </p:spTree>
    <p:extLst>
      <p:ext uri="{BB962C8B-B14F-4D97-AF65-F5344CB8AC3E}">
        <p14:creationId xmlns:p14="http://schemas.microsoft.com/office/powerpoint/2010/main" val="2962192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37CE4F-0D4E-C042-B9D0-1279415A55B1}" type="slidenum">
              <a:rPr lang="en-US" altLang="en-US"/>
              <a:pPr/>
              <a:t>11</a:t>
            </a:fld>
            <a:endParaRPr lang="en-US" altLang="en-US"/>
          </a:p>
        </p:txBody>
      </p:sp>
      <p:sp>
        <p:nvSpPr>
          <p:cNvPr id="126978" name="Rectangle 2"/>
          <p:cNvSpPr>
            <a:spLocks noGrp="1" noChangeArrowheads="1"/>
          </p:cNvSpPr>
          <p:nvPr>
            <p:ph type="title"/>
          </p:nvPr>
        </p:nvSpPr>
        <p:spPr/>
        <p:txBody>
          <a:bodyPr/>
          <a:lstStyle/>
          <a:p>
            <a:r>
              <a:rPr lang="en-GB" altLang="x-none"/>
              <a:t>Iteration Length and Timeboxing</a:t>
            </a:r>
            <a:endParaRPr lang="en-US" altLang="x-none"/>
          </a:p>
        </p:txBody>
      </p:sp>
      <p:sp>
        <p:nvSpPr>
          <p:cNvPr id="126979" name="Rectangle 3"/>
          <p:cNvSpPr>
            <a:spLocks noGrp="1" noChangeArrowheads="1"/>
          </p:cNvSpPr>
          <p:nvPr>
            <p:ph type="body" idx="1"/>
          </p:nvPr>
        </p:nvSpPr>
        <p:spPr/>
        <p:txBody>
          <a:bodyPr/>
          <a:lstStyle/>
          <a:p>
            <a:pPr>
              <a:lnSpc>
                <a:spcPct val="90000"/>
              </a:lnSpc>
            </a:pPr>
            <a:r>
              <a:rPr lang="en-GB" altLang="x-none" dirty="0"/>
              <a:t>What is the recommendation of UP for iteration length and why?</a:t>
            </a:r>
          </a:p>
          <a:p>
            <a:pPr>
              <a:lnSpc>
                <a:spcPct val="90000"/>
              </a:lnSpc>
            </a:pPr>
            <a:r>
              <a:rPr lang="en-GB" altLang="x-none" dirty="0"/>
              <a:t>What is </a:t>
            </a:r>
            <a:r>
              <a:rPr lang="en-GB" altLang="x-none" dirty="0" err="1"/>
              <a:t>timeboxing</a:t>
            </a:r>
            <a:r>
              <a:rPr lang="en-GB" altLang="x-none" dirty="0"/>
              <a:t>? How does it manage change or lack of enough time?</a:t>
            </a:r>
          </a:p>
        </p:txBody>
      </p:sp>
    </p:spTree>
    <p:extLst>
      <p:ext uri="{BB962C8B-B14F-4D97-AF65-F5344CB8AC3E}">
        <p14:creationId xmlns:p14="http://schemas.microsoft.com/office/powerpoint/2010/main" val="17818425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4" name="Rectangle 4"/>
          <p:cNvSpPr>
            <a:spLocks noGrp="1" noChangeArrowheads="1"/>
          </p:cNvSpPr>
          <p:nvPr>
            <p:ph type="title"/>
          </p:nvPr>
        </p:nvSpPr>
        <p:spPr/>
        <p:txBody>
          <a:bodyPr/>
          <a:lstStyle/>
          <a:p>
            <a:r>
              <a:rPr lang="en-US" altLang="x-none" dirty="0"/>
              <a:t>Phases of the Unified Process</a:t>
            </a:r>
          </a:p>
        </p:txBody>
      </p:sp>
      <p:sp>
        <p:nvSpPr>
          <p:cNvPr id="15" name="Slide Number Placeholder 4"/>
          <p:cNvSpPr>
            <a:spLocks noGrp="1"/>
          </p:cNvSpPr>
          <p:nvPr>
            <p:ph type="sldNum" sz="quarter" idx="12"/>
          </p:nvPr>
        </p:nvSpPr>
        <p:spPr/>
        <p:txBody>
          <a:bodyPr/>
          <a:lstStyle/>
          <a:p>
            <a:fld id="{F3F66D61-4AAC-8043-9B26-9C9C3096E77D}" type="slidenum">
              <a:rPr lang="en-US" altLang="en-US" smtClean="0"/>
              <a:pPr/>
              <a:t>12</a:t>
            </a:fld>
            <a:endParaRPr lang="en-US" altLang="en-US"/>
          </a:p>
        </p:txBody>
      </p:sp>
      <p:sp>
        <p:nvSpPr>
          <p:cNvPr id="424965" name="Rectangle 5"/>
          <p:cNvSpPr>
            <a:spLocks noChangeArrowheads="1"/>
          </p:cNvSpPr>
          <p:nvPr/>
        </p:nvSpPr>
        <p:spPr bwMode="blackGray">
          <a:xfrm>
            <a:off x="2006983" y="1438280"/>
            <a:ext cx="7789862" cy="5683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4966" name="Line 6"/>
          <p:cNvSpPr>
            <a:spLocks noChangeShapeType="1"/>
          </p:cNvSpPr>
          <p:nvPr/>
        </p:nvSpPr>
        <p:spPr bwMode="auto">
          <a:xfrm flipH="1" flipV="1">
            <a:off x="7815645" y="1455742"/>
            <a:ext cx="0" cy="533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4967" name="Rectangle 7"/>
          <p:cNvSpPr>
            <a:spLocks noChangeArrowheads="1"/>
          </p:cNvSpPr>
          <p:nvPr/>
        </p:nvSpPr>
        <p:spPr bwMode="auto">
          <a:xfrm>
            <a:off x="2481645" y="1554167"/>
            <a:ext cx="991618" cy="339196"/>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t>Inception</a:t>
            </a:r>
          </a:p>
        </p:txBody>
      </p:sp>
      <p:sp>
        <p:nvSpPr>
          <p:cNvPr id="424968" name="Rectangle 8"/>
          <p:cNvSpPr>
            <a:spLocks noChangeArrowheads="1"/>
          </p:cNvSpPr>
          <p:nvPr/>
        </p:nvSpPr>
        <p:spPr bwMode="auto">
          <a:xfrm>
            <a:off x="4310446" y="1554167"/>
            <a:ext cx="1167243" cy="339196"/>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t>Elaboration</a:t>
            </a:r>
          </a:p>
        </p:txBody>
      </p:sp>
      <p:sp>
        <p:nvSpPr>
          <p:cNvPr id="424969" name="Rectangle 9"/>
          <p:cNvSpPr>
            <a:spLocks noChangeArrowheads="1"/>
          </p:cNvSpPr>
          <p:nvPr/>
        </p:nvSpPr>
        <p:spPr bwMode="auto">
          <a:xfrm>
            <a:off x="6139246" y="1554167"/>
            <a:ext cx="1278555" cy="339196"/>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t>Construction</a:t>
            </a:r>
          </a:p>
        </p:txBody>
      </p:sp>
      <p:sp>
        <p:nvSpPr>
          <p:cNvPr id="424970" name="Rectangle 10"/>
          <p:cNvSpPr>
            <a:spLocks noChangeArrowheads="1"/>
          </p:cNvSpPr>
          <p:nvPr/>
        </p:nvSpPr>
        <p:spPr bwMode="auto">
          <a:xfrm>
            <a:off x="8272845" y="1554167"/>
            <a:ext cx="1030410" cy="339196"/>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t>Transition</a:t>
            </a:r>
          </a:p>
        </p:txBody>
      </p:sp>
      <p:sp>
        <p:nvSpPr>
          <p:cNvPr id="424971" name="Line 11"/>
          <p:cNvSpPr>
            <a:spLocks noChangeShapeType="1"/>
          </p:cNvSpPr>
          <p:nvPr/>
        </p:nvSpPr>
        <p:spPr bwMode="auto">
          <a:xfrm flipH="1" flipV="1">
            <a:off x="5910645" y="1455742"/>
            <a:ext cx="0" cy="533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4972" name="Line 12"/>
          <p:cNvSpPr>
            <a:spLocks noChangeShapeType="1"/>
          </p:cNvSpPr>
          <p:nvPr/>
        </p:nvSpPr>
        <p:spPr bwMode="auto">
          <a:xfrm flipH="1" flipV="1">
            <a:off x="4005645" y="1455742"/>
            <a:ext cx="0" cy="533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4973" name="Rectangle 13"/>
          <p:cNvSpPr>
            <a:spLocks noChangeArrowheads="1"/>
          </p:cNvSpPr>
          <p:nvPr/>
        </p:nvSpPr>
        <p:spPr bwMode="auto">
          <a:xfrm>
            <a:off x="1828800" y="2517778"/>
            <a:ext cx="8489950" cy="28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7950" tIns="53975" rIns="107950" bIns="53975"/>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20000"/>
              </a:spcBef>
            </a:pPr>
            <a:r>
              <a:rPr lang="en-GB" altLang="x-none" sz="3000" dirty="0">
                <a:latin typeface="Arial" charset="0"/>
              </a:rPr>
              <a:t>A</a:t>
            </a:r>
            <a:r>
              <a:rPr lang="en-US" altLang="x-none" sz="3000" dirty="0">
                <a:latin typeface="Arial" charset="0"/>
              </a:rPr>
              <a:t> U</a:t>
            </a:r>
            <a:r>
              <a:rPr lang="en-GB" altLang="x-none" sz="3000" dirty="0">
                <a:latin typeface="Arial" charset="0"/>
              </a:rPr>
              <a:t>P project organizes the work and iterations across four major phases:</a:t>
            </a:r>
            <a:endParaRPr lang="en-US" altLang="x-none" sz="3000" dirty="0">
              <a:latin typeface="Arial" charset="0"/>
            </a:endParaRPr>
          </a:p>
          <a:p>
            <a:pPr lvl="1" eaLnBrk="1" hangingPunct="1">
              <a:spcBef>
                <a:spcPct val="20000"/>
              </a:spcBef>
              <a:buFontTx/>
              <a:buChar char="–"/>
            </a:pPr>
            <a:r>
              <a:rPr lang="en-US" altLang="x-none" sz="3000" dirty="0">
                <a:solidFill>
                  <a:schemeClr val="tx2"/>
                </a:solidFill>
                <a:latin typeface="Arial" charset="0"/>
              </a:rPr>
              <a:t>Inception</a:t>
            </a:r>
            <a:r>
              <a:rPr lang="en-US" altLang="x-none" sz="3000" dirty="0">
                <a:latin typeface="Arial" charset="0"/>
              </a:rPr>
              <a:t> - Define the scope of project</a:t>
            </a:r>
            <a:r>
              <a:rPr lang="en-GB" altLang="x-none" sz="3000" dirty="0">
                <a:latin typeface="Arial" charset="0"/>
              </a:rPr>
              <a:t>.</a:t>
            </a:r>
            <a:endParaRPr lang="en-US" altLang="x-none" sz="3000" dirty="0">
              <a:latin typeface="Arial" charset="0"/>
            </a:endParaRPr>
          </a:p>
          <a:p>
            <a:pPr lvl="1" eaLnBrk="1" hangingPunct="1">
              <a:spcBef>
                <a:spcPct val="20000"/>
              </a:spcBef>
              <a:buFontTx/>
              <a:buChar char="–"/>
            </a:pPr>
            <a:r>
              <a:rPr lang="en-US" altLang="x-none" sz="3000" dirty="0">
                <a:solidFill>
                  <a:schemeClr val="tx2"/>
                </a:solidFill>
                <a:latin typeface="Arial" charset="0"/>
              </a:rPr>
              <a:t>Elaboration</a:t>
            </a:r>
            <a:r>
              <a:rPr lang="en-US" altLang="x-none" sz="3000" dirty="0">
                <a:latin typeface="Arial" charset="0"/>
              </a:rPr>
              <a:t> - Plan project, specify features, baseline architecture</a:t>
            </a:r>
            <a:r>
              <a:rPr lang="en-GB" altLang="x-none" sz="3000" dirty="0">
                <a:latin typeface="Arial" charset="0"/>
              </a:rPr>
              <a:t>.</a:t>
            </a:r>
            <a:endParaRPr lang="en-US" altLang="x-none" sz="3000" dirty="0">
              <a:latin typeface="Arial" charset="0"/>
            </a:endParaRPr>
          </a:p>
          <a:p>
            <a:pPr lvl="1" eaLnBrk="1" hangingPunct="1">
              <a:spcBef>
                <a:spcPct val="20000"/>
              </a:spcBef>
              <a:buFontTx/>
              <a:buChar char="–"/>
            </a:pPr>
            <a:r>
              <a:rPr lang="en-US" altLang="x-none" sz="3000" dirty="0">
                <a:solidFill>
                  <a:schemeClr val="tx2"/>
                </a:solidFill>
                <a:latin typeface="Arial" charset="0"/>
              </a:rPr>
              <a:t>Construction</a:t>
            </a:r>
            <a:r>
              <a:rPr lang="en-US" altLang="x-none" sz="3000" dirty="0">
                <a:latin typeface="Arial" charset="0"/>
              </a:rPr>
              <a:t> - Build the product</a:t>
            </a:r>
          </a:p>
          <a:p>
            <a:pPr lvl="1" eaLnBrk="1" hangingPunct="1">
              <a:spcBef>
                <a:spcPct val="20000"/>
              </a:spcBef>
              <a:buFontTx/>
              <a:buChar char="–"/>
            </a:pPr>
            <a:r>
              <a:rPr lang="en-US" altLang="x-none" sz="3000" dirty="0">
                <a:solidFill>
                  <a:schemeClr val="tx2"/>
                </a:solidFill>
                <a:latin typeface="Arial" charset="0"/>
              </a:rPr>
              <a:t>Transition</a:t>
            </a:r>
            <a:r>
              <a:rPr lang="en-US" altLang="x-none" sz="3000" dirty="0">
                <a:latin typeface="Arial" charset="0"/>
              </a:rPr>
              <a:t> - Transition the product into end user community</a:t>
            </a:r>
          </a:p>
        </p:txBody>
      </p:sp>
      <p:grpSp>
        <p:nvGrpSpPr>
          <p:cNvPr id="424974" name="Group 14"/>
          <p:cNvGrpSpPr>
            <a:grpSpLocks/>
          </p:cNvGrpSpPr>
          <p:nvPr/>
        </p:nvGrpSpPr>
        <p:grpSpPr bwMode="auto">
          <a:xfrm>
            <a:off x="1960945" y="2171705"/>
            <a:ext cx="7759700" cy="366713"/>
            <a:chOff x="392" y="1672"/>
            <a:chExt cx="4888" cy="231"/>
          </a:xfrm>
        </p:grpSpPr>
        <p:sp>
          <p:nvSpPr>
            <p:cNvPr id="424975" name="Line 15"/>
            <p:cNvSpPr>
              <a:spLocks noChangeShapeType="1"/>
            </p:cNvSpPr>
            <p:nvPr/>
          </p:nvSpPr>
          <p:spPr bwMode="auto">
            <a:xfrm>
              <a:off x="480" y="1680"/>
              <a:ext cx="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4976" name="Rectangle 16"/>
            <p:cNvSpPr>
              <a:spLocks noChangeArrowheads="1"/>
            </p:cNvSpPr>
            <p:nvPr/>
          </p:nvSpPr>
          <p:spPr bwMode="auto">
            <a:xfrm>
              <a:off x="392" y="1672"/>
              <a:ext cx="3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i="1">
                  <a:latin typeface="Helvetica" charset="0"/>
                </a:rPr>
                <a:t>time</a:t>
              </a:r>
            </a:p>
          </p:txBody>
        </p:sp>
      </p:grpSp>
    </p:spTree>
    <p:extLst>
      <p:ext uri="{BB962C8B-B14F-4D97-AF65-F5344CB8AC3E}">
        <p14:creationId xmlns:p14="http://schemas.microsoft.com/office/powerpoint/2010/main" val="168499708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a:bodyPr>
          <a:lstStyle/>
          <a:p>
            <a:r>
              <a:rPr lang="en-GB" altLang="x-none"/>
              <a:t>Iterations and Milestones</a:t>
            </a:r>
            <a:br>
              <a:rPr lang="en-GB" altLang="x-none"/>
            </a:br>
            <a:endParaRPr lang="en-US" altLang="x-none"/>
          </a:p>
        </p:txBody>
      </p:sp>
      <p:sp>
        <p:nvSpPr>
          <p:cNvPr id="129067" name="Rectangle 43"/>
          <p:cNvSpPr>
            <a:spLocks noGrp="1" noChangeArrowheads="1"/>
          </p:cNvSpPr>
          <p:nvPr>
            <p:ph idx="1"/>
          </p:nvPr>
        </p:nvSpPr>
        <p:spPr/>
        <p:txBody>
          <a:bodyPr>
            <a:normAutofit/>
          </a:bodyPr>
          <a:lstStyle/>
          <a:p>
            <a:endParaRPr lang="en-GB" altLang="x-none" dirty="0"/>
          </a:p>
          <a:p>
            <a:endParaRPr lang="en-GB" altLang="x-none" dirty="0"/>
          </a:p>
          <a:p>
            <a:endParaRPr lang="en-GB" altLang="x-none" dirty="0"/>
          </a:p>
          <a:p>
            <a:endParaRPr lang="en-GB" altLang="x-none" dirty="0"/>
          </a:p>
          <a:p>
            <a:r>
              <a:rPr lang="en-GB" altLang="x-none" dirty="0"/>
              <a:t>What is the focus of a release or iteration?</a:t>
            </a:r>
          </a:p>
          <a:p>
            <a:r>
              <a:rPr lang="en-GB" altLang="x-none" dirty="0"/>
              <a:t>What does a milestone review provide?</a:t>
            </a:r>
          </a:p>
          <a:p>
            <a:r>
              <a:rPr lang="en-GB" altLang="x-none" dirty="0"/>
              <a:t>What marks the end of an iteration?</a:t>
            </a:r>
          </a:p>
        </p:txBody>
      </p:sp>
      <p:sp>
        <p:nvSpPr>
          <p:cNvPr id="37" name="Slide Number Placeholder 7"/>
          <p:cNvSpPr>
            <a:spLocks noGrp="1"/>
          </p:cNvSpPr>
          <p:nvPr>
            <p:ph type="sldNum" sz="quarter" idx="12"/>
          </p:nvPr>
        </p:nvSpPr>
        <p:spPr/>
        <p:txBody>
          <a:bodyPr/>
          <a:lstStyle/>
          <a:p>
            <a:fld id="{7CD99892-6E22-C347-B64E-4F809138597D}" type="slidenum">
              <a:rPr lang="en-US" altLang="en-US" smtClean="0"/>
              <a:pPr/>
              <a:t>13</a:t>
            </a:fld>
            <a:endParaRPr lang="en-US" altLang="en-US"/>
          </a:p>
        </p:txBody>
      </p:sp>
      <p:sp>
        <p:nvSpPr>
          <p:cNvPr id="129027" name="Rectangle 3"/>
          <p:cNvSpPr>
            <a:spLocks noChangeArrowheads="1"/>
          </p:cNvSpPr>
          <p:nvPr/>
        </p:nvSpPr>
        <p:spPr bwMode="blackGray">
          <a:xfrm>
            <a:off x="2279651" y="2290764"/>
            <a:ext cx="7485063" cy="5683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28" name="Rectangle 4"/>
          <p:cNvSpPr>
            <a:spLocks noChangeArrowheads="1"/>
          </p:cNvSpPr>
          <p:nvPr/>
        </p:nvSpPr>
        <p:spPr bwMode="auto">
          <a:xfrm>
            <a:off x="2202679" y="2330451"/>
            <a:ext cx="1144544" cy="5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550" tIns="41275" rIns="82550" bIns="41275">
            <a:spAutoFit/>
          </a:bodyPr>
          <a:lstStyle>
            <a:lvl1pPr defTabSz="739775">
              <a:defRPr sz="2400">
                <a:solidFill>
                  <a:schemeClr val="tx1"/>
                </a:solidFill>
                <a:latin typeface="Times New Roman" charset="0"/>
              </a:defRPr>
            </a:lvl1pPr>
            <a:lvl2pPr marL="411163" defTabSz="739775">
              <a:defRPr sz="2400">
                <a:solidFill>
                  <a:schemeClr val="tx1"/>
                </a:solidFill>
                <a:latin typeface="Times New Roman" charset="0"/>
              </a:defRPr>
            </a:lvl2pPr>
            <a:lvl3pPr marL="822325" defTabSz="739775">
              <a:defRPr sz="2400">
                <a:solidFill>
                  <a:schemeClr val="tx1"/>
                </a:solidFill>
                <a:latin typeface="Times New Roman" charset="0"/>
              </a:defRPr>
            </a:lvl3pPr>
            <a:lvl4pPr marL="1235075" defTabSz="739775">
              <a:defRPr sz="2400">
                <a:solidFill>
                  <a:schemeClr val="tx1"/>
                </a:solidFill>
                <a:latin typeface="Times New Roman" charset="0"/>
              </a:defRPr>
            </a:lvl4pPr>
            <a:lvl5pPr marL="1646238" defTabSz="739775">
              <a:defRPr sz="2400">
                <a:solidFill>
                  <a:schemeClr val="tx1"/>
                </a:solidFill>
                <a:latin typeface="Times New Roman" charset="0"/>
              </a:defRPr>
            </a:lvl5pPr>
            <a:lvl6pPr marL="2103438" defTabSz="739775" eaLnBrk="0" fontAlgn="base" hangingPunct="0">
              <a:spcBef>
                <a:spcPct val="0"/>
              </a:spcBef>
              <a:spcAft>
                <a:spcPct val="0"/>
              </a:spcAft>
              <a:defRPr sz="2400">
                <a:solidFill>
                  <a:schemeClr val="tx1"/>
                </a:solidFill>
                <a:latin typeface="Times New Roman" charset="0"/>
              </a:defRPr>
            </a:lvl6pPr>
            <a:lvl7pPr marL="2560638" defTabSz="739775" eaLnBrk="0" fontAlgn="base" hangingPunct="0">
              <a:spcBef>
                <a:spcPct val="0"/>
              </a:spcBef>
              <a:spcAft>
                <a:spcPct val="0"/>
              </a:spcAft>
              <a:defRPr sz="2400">
                <a:solidFill>
                  <a:schemeClr val="tx1"/>
                </a:solidFill>
                <a:latin typeface="Times New Roman" charset="0"/>
              </a:defRPr>
            </a:lvl7pPr>
            <a:lvl8pPr marL="3017838" defTabSz="739775" eaLnBrk="0" fontAlgn="base" hangingPunct="0">
              <a:spcBef>
                <a:spcPct val="0"/>
              </a:spcBef>
              <a:spcAft>
                <a:spcPct val="0"/>
              </a:spcAft>
              <a:defRPr sz="2400">
                <a:solidFill>
                  <a:schemeClr val="tx1"/>
                </a:solidFill>
                <a:latin typeface="Times New Roman" charset="0"/>
              </a:defRPr>
            </a:lvl8pPr>
            <a:lvl9pPr marL="3475038" defTabSz="739775" eaLnBrk="0" fontAlgn="base" hangingPunct="0">
              <a:spcBef>
                <a:spcPct val="0"/>
              </a:spcBef>
              <a:spcAft>
                <a:spcPct val="0"/>
              </a:spcAft>
              <a:defRPr sz="2400">
                <a:solidFill>
                  <a:schemeClr val="tx1"/>
                </a:solidFill>
                <a:latin typeface="Times New Roman" charset="0"/>
              </a:defRPr>
            </a:lvl9pPr>
          </a:lstStyle>
          <a:p>
            <a:pPr algn="ctr"/>
            <a:r>
              <a:rPr lang="en-US" altLang="x-none" sz="1400" b="1">
                <a:effectLst>
                  <a:outerShdw blurRad="38100" dist="38100" dir="2700000" algn="tl">
                    <a:srgbClr val="C0C0C0"/>
                  </a:outerShdw>
                </a:effectLst>
                <a:latin typeface="Arial" charset="0"/>
              </a:rPr>
              <a:t>Preliminary</a:t>
            </a:r>
          </a:p>
          <a:p>
            <a:pPr algn="ctr"/>
            <a:r>
              <a:rPr lang="en-US" altLang="x-none" sz="1400" b="1">
                <a:effectLst>
                  <a:outerShdw blurRad="38100" dist="38100" dir="2700000" algn="tl">
                    <a:srgbClr val="C0C0C0"/>
                  </a:outerShdw>
                </a:effectLst>
                <a:latin typeface="Arial" charset="0"/>
              </a:rPr>
              <a:t>Iteration</a:t>
            </a:r>
          </a:p>
        </p:txBody>
      </p:sp>
      <p:sp>
        <p:nvSpPr>
          <p:cNvPr id="129029" name="Rectangle 5"/>
          <p:cNvSpPr>
            <a:spLocks noChangeArrowheads="1"/>
          </p:cNvSpPr>
          <p:nvPr/>
        </p:nvSpPr>
        <p:spPr bwMode="blackGray">
          <a:xfrm>
            <a:off x="2262188" y="1341439"/>
            <a:ext cx="7485062" cy="56832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0" name="Rectangle 6"/>
          <p:cNvSpPr>
            <a:spLocks noChangeArrowheads="1"/>
          </p:cNvSpPr>
          <p:nvPr/>
        </p:nvSpPr>
        <p:spPr bwMode="auto">
          <a:xfrm>
            <a:off x="2262188" y="2300288"/>
            <a:ext cx="7466012" cy="546100"/>
          </a:xfrm>
          <a:prstGeom prst="rect">
            <a:avLst/>
          </a:prstGeom>
          <a:noFill/>
          <a:ln>
            <a:noFill/>
          </a:ln>
          <a:effectLst/>
          <a:extLst>
            <a:ext uri="{909E8E84-426E-40DD-AFC4-6F175D3DCCD1}">
              <a14:hiddenFill xmlns:a14="http://schemas.microsoft.com/office/drawing/2010/main">
                <a:gradFill rotWithShape="0">
                  <a:gsLst>
                    <a:gs pos="0">
                      <a:schemeClr val="hlink">
                        <a:gamma/>
                        <a:shade val="76078"/>
                        <a:invGamma/>
                      </a:schemeClr>
                    </a:gs>
                    <a:gs pos="50000">
                      <a:schemeClr val="hlink"/>
                    </a:gs>
                    <a:gs pos="100000">
                      <a:schemeClr val="hlink">
                        <a:gamma/>
                        <a:shade val="76078"/>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1" name="Rectangle 7"/>
          <p:cNvSpPr>
            <a:spLocks noChangeArrowheads="1"/>
          </p:cNvSpPr>
          <p:nvPr/>
        </p:nvSpPr>
        <p:spPr bwMode="auto">
          <a:xfrm>
            <a:off x="3471616" y="2330450"/>
            <a:ext cx="733919" cy="29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550" tIns="41275" rIns="82550" bIns="41275">
            <a:spAutoFit/>
          </a:bodyPr>
          <a:lstStyle>
            <a:lvl1pPr defTabSz="739775">
              <a:defRPr sz="2400">
                <a:solidFill>
                  <a:schemeClr val="tx1"/>
                </a:solidFill>
                <a:latin typeface="Times New Roman" charset="0"/>
              </a:defRPr>
            </a:lvl1pPr>
            <a:lvl2pPr marL="411163" defTabSz="739775">
              <a:defRPr sz="2400">
                <a:solidFill>
                  <a:schemeClr val="tx1"/>
                </a:solidFill>
                <a:latin typeface="Times New Roman" charset="0"/>
              </a:defRPr>
            </a:lvl2pPr>
            <a:lvl3pPr marL="822325" defTabSz="739775">
              <a:defRPr sz="2400">
                <a:solidFill>
                  <a:schemeClr val="tx1"/>
                </a:solidFill>
                <a:latin typeface="Times New Roman" charset="0"/>
              </a:defRPr>
            </a:lvl3pPr>
            <a:lvl4pPr marL="1235075" defTabSz="739775">
              <a:defRPr sz="2400">
                <a:solidFill>
                  <a:schemeClr val="tx1"/>
                </a:solidFill>
                <a:latin typeface="Times New Roman" charset="0"/>
              </a:defRPr>
            </a:lvl4pPr>
            <a:lvl5pPr marL="1646238" defTabSz="739775">
              <a:defRPr sz="2400">
                <a:solidFill>
                  <a:schemeClr val="tx1"/>
                </a:solidFill>
                <a:latin typeface="Times New Roman" charset="0"/>
              </a:defRPr>
            </a:lvl5pPr>
            <a:lvl6pPr marL="2103438" defTabSz="739775" eaLnBrk="0" fontAlgn="base" hangingPunct="0">
              <a:spcBef>
                <a:spcPct val="0"/>
              </a:spcBef>
              <a:spcAft>
                <a:spcPct val="0"/>
              </a:spcAft>
              <a:defRPr sz="2400">
                <a:solidFill>
                  <a:schemeClr val="tx1"/>
                </a:solidFill>
                <a:latin typeface="Times New Roman" charset="0"/>
              </a:defRPr>
            </a:lvl6pPr>
            <a:lvl7pPr marL="2560638" defTabSz="739775" eaLnBrk="0" fontAlgn="base" hangingPunct="0">
              <a:spcBef>
                <a:spcPct val="0"/>
              </a:spcBef>
              <a:spcAft>
                <a:spcPct val="0"/>
              </a:spcAft>
              <a:defRPr sz="2400">
                <a:solidFill>
                  <a:schemeClr val="tx1"/>
                </a:solidFill>
                <a:latin typeface="Times New Roman" charset="0"/>
              </a:defRPr>
            </a:lvl7pPr>
            <a:lvl8pPr marL="3017838" defTabSz="739775" eaLnBrk="0" fontAlgn="base" hangingPunct="0">
              <a:spcBef>
                <a:spcPct val="0"/>
              </a:spcBef>
              <a:spcAft>
                <a:spcPct val="0"/>
              </a:spcAft>
              <a:defRPr sz="2400">
                <a:solidFill>
                  <a:schemeClr val="tx1"/>
                </a:solidFill>
                <a:latin typeface="Times New Roman" charset="0"/>
              </a:defRPr>
            </a:lvl8pPr>
            <a:lvl9pPr marL="3475038" defTabSz="739775" eaLnBrk="0" fontAlgn="base" hangingPunct="0">
              <a:spcBef>
                <a:spcPct val="0"/>
              </a:spcBef>
              <a:spcAft>
                <a:spcPct val="0"/>
              </a:spcAft>
              <a:defRPr sz="2400">
                <a:solidFill>
                  <a:schemeClr val="tx1"/>
                </a:solidFill>
                <a:latin typeface="Times New Roman" charset="0"/>
              </a:defRPr>
            </a:lvl9pPr>
          </a:lstStyle>
          <a:p>
            <a:pPr algn="ctr"/>
            <a:r>
              <a:rPr lang="en-US" altLang="x-none" sz="1400" b="1">
                <a:effectLst>
                  <a:outerShdw blurRad="38100" dist="38100" dir="2700000" algn="tl">
                    <a:srgbClr val="C0C0C0"/>
                  </a:outerShdw>
                </a:effectLst>
                <a:latin typeface="Arial" charset="0"/>
              </a:rPr>
              <a:t>Iter. #1</a:t>
            </a:r>
          </a:p>
        </p:txBody>
      </p:sp>
      <p:sp>
        <p:nvSpPr>
          <p:cNvPr id="129032" name="Rectangle 8"/>
          <p:cNvSpPr>
            <a:spLocks noChangeArrowheads="1"/>
          </p:cNvSpPr>
          <p:nvPr/>
        </p:nvSpPr>
        <p:spPr bwMode="auto">
          <a:xfrm>
            <a:off x="4382841" y="2330450"/>
            <a:ext cx="733919" cy="29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550" tIns="41275" rIns="82550" bIns="41275">
            <a:spAutoFit/>
          </a:bodyPr>
          <a:lstStyle>
            <a:lvl1pPr defTabSz="739775">
              <a:defRPr sz="2400">
                <a:solidFill>
                  <a:schemeClr val="tx1"/>
                </a:solidFill>
                <a:latin typeface="Times New Roman" charset="0"/>
              </a:defRPr>
            </a:lvl1pPr>
            <a:lvl2pPr marL="411163" defTabSz="739775">
              <a:defRPr sz="2400">
                <a:solidFill>
                  <a:schemeClr val="tx1"/>
                </a:solidFill>
                <a:latin typeface="Times New Roman" charset="0"/>
              </a:defRPr>
            </a:lvl2pPr>
            <a:lvl3pPr marL="822325" defTabSz="739775">
              <a:defRPr sz="2400">
                <a:solidFill>
                  <a:schemeClr val="tx1"/>
                </a:solidFill>
                <a:latin typeface="Times New Roman" charset="0"/>
              </a:defRPr>
            </a:lvl3pPr>
            <a:lvl4pPr marL="1235075" defTabSz="739775">
              <a:defRPr sz="2400">
                <a:solidFill>
                  <a:schemeClr val="tx1"/>
                </a:solidFill>
                <a:latin typeface="Times New Roman" charset="0"/>
              </a:defRPr>
            </a:lvl4pPr>
            <a:lvl5pPr marL="1646238" defTabSz="739775">
              <a:defRPr sz="2400">
                <a:solidFill>
                  <a:schemeClr val="tx1"/>
                </a:solidFill>
                <a:latin typeface="Times New Roman" charset="0"/>
              </a:defRPr>
            </a:lvl5pPr>
            <a:lvl6pPr marL="2103438" defTabSz="739775" eaLnBrk="0" fontAlgn="base" hangingPunct="0">
              <a:spcBef>
                <a:spcPct val="0"/>
              </a:spcBef>
              <a:spcAft>
                <a:spcPct val="0"/>
              </a:spcAft>
              <a:defRPr sz="2400">
                <a:solidFill>
                  <a:schemeClr val="tx1"/>
                </a:solidFill>
                <a:latin typeface="Times New Roman" charset="0"/>
              </a:defRPr>
            </a:lvl6pPr>
            <a:lvl7pPr marL="2560638" defTabSz="739775" eaLnBrk="0" fontAlgn="base" hangingPunct="0">
              <a:spcBef>
                <a:spcPct val="0"/>
              </a:spcBef>
              <a:spcAft>
                <a:spcPct val="0"/>
              </a:spcAft>
              <a:defRPr sz="2400">
                <a:solidFill>
                  <a:schemeClr val="tx1"/>
                </a:solidFill>
                <a:latin typeface="Times New Roman" charset="0"/>
              </a:defRPr>
            </a:lvl7pPr>
            <a:lvl8pPr marL="3017838" defTabSz="739775" eaLnBrk="0" fontAlgn="base" hangingPunct="0">
              <a:spcBef>
                <a:spcPct val="0"/>
              </a:spcBef>
              <a:spcAft>
                <a:spcPct val="0"/>
              </a:spcAft>
              <a:defRPr sz="2400">
                <a:solidFill>
                  <a:schemeClr val="tx1"/>
                </a:solidFill>
                <a:latin typeface="Times New Roman" charset="0"/>
              </a:defRPr>
            </a:lvl8pPr>
            <a:lvl9pPr marL="3475038" defTabSz="739775" eaLnBrk="0" fontAlgn="base" hangingPunct="0">
              <a:spcBef>
                <a:spcPct val="0"/>
              </a:spcBef>
              <a:spcAft>
                <a:spcPct val="0"/>
              </a:spcAft>
              <a:defRPr sz="2400">
                <a:solidFill>
                  <a:schemeClr val="tx1"/>
                </a:solidFill>
                <a:latin typeface="Times New Roman" charset="0"/>
              </a:defRPr>
            </a:lvl9pPr>
          </a:lstStyle>
          <a:p>
            <a:pPr algn="ctr"/>
            <a:r>
              <a:rPr lang="en-US" altLang="x-none" sz="1400" b="1">
                <a:effectLst>
                  <a:outerShdw blurRad="38100" dist="38100" dir="2700000" algn="tl">
                    <a:srgbClr val="C0C0C0"/>
                  </a:outerShdw>
                </a:effectLst>
                <a:latin typeface="Arial" charset="0"/>
              </a:rPr>
              <a:t>Iter. #2</a:t>
            </a:r>
          </a:p>
        </p:txBody>
      </p:sp>
      <p:sp>
        <p:nvSpPr>
          <p:cNvPr id="129033" name="Line 9"/>
          <p:cNvSpPr>
            <a:spLocks noChangeShapeType="1"/>
          </p:cNvSpPr>
          <p:nvPr/>
        </p:nvSpPr>
        <p:spPr bwMode="auto">
          <a:xfrm flipV="1">
            <a:off x="3352800"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4" name="Line 10"/>
          <p:cNvSpPr>
            <a:spLocks noChangeShapeType="1"/>
          </p:cNvSpPr>
          <p:nvPr/>
        </p:nvSpPr>
        <p:spPr bwMode="auto">
          <a:xfrm flipV="1">
            <a:off x="4283075"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5" name="Line 11"/>
          <p:cNvSpPr>
            <a:spLocks noChangeShapeType="1"/>
          </p:cNvSpPr>
          <p:nvPr/>
        </p:nvSpPr>
        <p:spPr bwMode="auto">
          <a:xfrm flipV="1">
            <a:off x="5183188"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6" name="Line 12"/>
          <p:cNvSpPr>
            <a:spLocks noChangeShapeType="1"/>
          </p:cNvSpPr>
          <p:nvPr/>
        </p:nvSpPr>
        <p:spPr bwMode="auto">
          <a:xfrm flipV="1">
            <a:off x="6096000"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7" name="Line 13"/>
          <p:cNvSpPr>
            <a:spLocks noChangeShapeType="1"/>
          </p:cNvSpPr>
          <p:nvPr/>
        </p:nvSpPr>
        <p:spPr bwMode="auto">
          <a:xfrm flipV="1">
            <a:off x="7005638"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8" name="Line 14"/>
          <p:cNvSpPr>
            <a:spLocks noChangeShapeType="1"/>
          </p:cNvSpPr>
          <p:nvPr/>
        </p:nvSpPr>
        <p:spPr bwMode="auto">
          <a:xfrm flipV="1">
            <a:off x="7915275"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39" name="Line 15"/>
          <p:cNvSpPr>
            <a:spLocks noChangeShapeType="1"/>
          </p:cNvSpPr>
          <p:nvPr/>
        </p:nvSpPr>
        <p:spPr bwMode="auto">
          <a:xfrm flipV="1">
            <a:off x="8816975"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0" name="Line 16"/>
          <p:cNvSpPr>
            <a:spLocks noChangeShapeType="1"/>
          </p:cNvSpPr>
          <p:nvPr/>
        </p:nvSpPr>
        <p:spPr bwMode="auto">
          <a:xfrm flipV="1">
            <a:off x="9747250" y="1936750"/>
            <a:ext cx="0" cy="909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1" name="Line 17"/>
          <p:cNvSpPr>
            <a:spLocks noChangeShapeType="1"/>
          </p:cNvSpPr>
          <p:nvPr/>
        </p:nvSpPr>
        <p:spPr bwMode="auto">
          <a:xfrm flipH="1">
            <a:off x="2262189" y="2287588"/>
            <a:ext cx="74453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2" name="Line 18"/>
          <p:cNvSpPr>
            <a:spLocks noChangeShapeType="1"/>
          </p:cNvSpPr>
          <p:nvPr/>
        </p:nvSpPr>
        <p:spPr bwMode="auto">
          <a:xfrm>
            <a:off x="2262188" y="2290764"/>
            <a:ext cx="0" cy="5556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3" name="Line 19"/>
          <p:cNvSpPr>
            <a:spLocks noChangeShapeType="1"/>
          </p:cNvSpPr>
          <p:nvPr/>
        </p:nvSpPr>
        <p:spPr bwMode="auto">
          <a:xfrm>
            <a:off x="2284414" y="1922463"/>
            <a:ext cx="7443787"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4" name="Rectangle 20"/>
          <p:cNvSpPr>
            <a:spLocks noChangeArrowheads="1"/>
          </p:cNvSpPr>
          <p:nvPr/>
        </p:nvSpPr>
        <p:spPr bwMode="auto">
          <a:xfrm>
            <a:off x="2263775" y="1376364"/>
            <a:ext cx="7467600" cy="568325"/>
          </a:xfrm>
          <a:prstGeom prst="rect">
            <a:avLst/>
          </a:prstGeom>
          <a:noFill/>
          <a:ln>
            <a:noFill/>
          </a:ln>
          <a:effectLst/>
          <a:extLst>
            <a:ext uri="{909E8E84-426E-40DD-AFC4-6F175D3DCCD1}">
              <a14:hiddenFill xmlns:a14="http://schemas.microsoft.com/office/drawing/2010/main">
                <a:gradFill rotWithShape="0">
                  <a:gsLst>
                    <a:gs pos="0">
                      <a:schemeClr val="hlink">
                        <a:gamma/>
                        <a:shade val="66275"/>
                        <a:invGamma/>
                      </a:schemeClr>
                    </a:gs>
                    <a:gs pos="50000">
                      <a:schemeClr val="hlink"/>
                    </a:gs>
                    <a:gs pos="100000">
                      <a:schemeClr val="hlink">
                        <a:gamma/>
                        <a:shade val="66275"/>
                        <a:invGamma/>
                      </a:schemeClr>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5" name="Line 21"/>
          <p:cNvSpPr>
            <a:spLocks noChangeShapeType="1"/>
          </p:cNvSpPr>
          <p:nvPr/>
        </p:nvSpPr>
        <p:spPr bwMode="auto">
          <a:xfrm flipV="1">
            <a:off x="3362325" y="1565275"/>
            <a:ext cx="0" cy="3571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6" name="Line 22"/>
          <p:cNvSpPr>
            <a:spLocks noChangeShapeType="1"/>
          </p:cNvSpPr>
          <p:nvPr/>
        </p:nvSpPr>
        <p:spPr bwMode="auto">
          <a:xfrm flipV="1">
            <a:off x="5195888" y="1565275"/>
            <a:ext cx="0" cy="3571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7" name="Line 23"/>
          <p:cNvSpPr>
            <a:spLocks noChangeShapeType="1"/>
          </p:cNvSpPr>
          <p:nvPr/>
        </p:nvSpPr>
        <p:spPr bwMode="auto">
          <a:xfrm flipV="1">
            <a:off x="7915275" y="1546225"/>
            <a:ext cx="0" cy="37623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8" name="Line 24"/>
          <p:cNvSpPr>
            <a:spLocks noChangeShapeType="1"/>
          </p:cNvSpPr>
          <p:nvPr/>
        </p:nvSpPr>
        <p:spPr bwMode="auto">
          <a:xfrm flipV="1">
            <a:off x="9734550" y="1565275"/>
            <a:ext cx="0" cy="3571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49" name="Rectangle 25"/>
          <p:cNvSpPr>
            <a:spLocks noChangeArrowheads="1"/>
          </p:cNvSpPr>
          <p:nvPr/>
        </p:nvSpPr>
        <p:spPr bwMode="auto">
          <a:xfrm>
            <a:off x="2300288" y="1552575"/>
            <a:ext cx="991618"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effectLst>
                  <a:outerShdw blurRad="38100" dist="38100" dir="2700000" algn="tl">
                    <a:srgbClr val="C0C0C0"/>
                  </a:outerShdw>
                </a:effectLst>
              </a:rPr>
              <a:t>Inception</a:t>
            </a:r>
          </a:p>
        </p:txBody>
      </p:sp>
      <p:sp>
        <p:nvSpPr>
          <p:cNvPr id="129050" name="Rectangle 26"/>
          <p:cNvSpPr>
            <a:spLocks noChangeArrowheads="1"/>
          </p:cNvSpPr>
          <p:nvPr/>
        </p:nvSpPr>
        <p:spPr bwMode="auto">
          <a:xfrm>
            <a:off x="3711576" y="1552575"/>
            <a:ext cx="1167243"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effectLst>
                  <a:outerShdw blurRad="38100" dist="38100" dir="2700000" algn="tl">
                    <a:srgbClr val="C0C0C0"/>
                  </a:outerShdw>
                </a:effectLst>
              </a:rPr>
              <a:t>Elaboration</a:t>
            </a:r>
          </a:p>
        </p:txBody>
      </p:sp>
      <p:sp>
        <p:nvSpPr>
          <p:cNvPr id="129051" name="Rectangle 27"/>
          <p:cNvSpPr>
            <a:spLocks noChangeArrowheads="1"/>
          </p:cNvSpPr>
          <p:nvPr/>
        </p:nvSpPr>
        <p:spPr bwMode="auto">
          <a:xfrm>
            <a:off x="5870576" y="1552575"/>
            <a:ext cx="1278555"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effectLst>
                  <a:outerShdw blurRad="38100" dist="38100" dir="2700000" algn="tl">
                    <a:srgbClr val="C0C0C0"/>
                  </a:outerShdw>
                </a:effectLst>
              </a:rPr>
              <a:t>Construction</a:t>
            </a:r>
          </a:p>
        </p:txBody>
      </p:sp>
      <p:sp>
        <p:nvSpPr>
          <p:cNvPr id="129052" name="Rectangle 28"/>
          <p:cNvSpPr>
            <a:spLocks noChangeArrowheads="1"/>
          </p:cNvSpPr>
          <p:nvPr/>
        </p:nvSpPr>
        <p:spPr bwMode="auto">
          <a:xfrm>
            <a:off x="8299450" y="1552575"/>
            <a:ext cx="1030410" cy="33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x-none" sz="1600" b="1">
                <a:effectLst>
                  <a:outerShdw blurRad="38100" dist="38100" dir="2700000" algn="tl">
                    <a:srgbClr val="C0C0C0"/>
                  </a:outerShdw>
                </a:effectLst>
              </a:rPr>
              <a:t>Transition</a:t>
            </a:r>
          </a:p>
        </p:txBody>
      </p:sp>
      <p:sp>
        <p:nvSpPr>
          <p:cNvPr id="129053" name="Line 29"/>
          <p:cNvSpPr>
            <a:spLocks noChangeShapeType="1"/>
          </p:cNvSpPr>
          <p:nvPr/>
        </p:nvSpPr>
        <p:spPr bwMode="auto">
          <a:xfrm flipV="1">
            <a:off x="2273300" y="1565275"/>
            <a:ext cx="0" cy="3571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9055" name="Text Box 31"/>
          <p:cNvSpPr txBox="1">
            <a:spLocks noChangeArrowheads="1"/>
          </p:cNvSpPr>
          <p:nvPr/>
        </p:nvSpPr>
        <p:spPr bwMode="auto">
          <a:xfrm>
            <a:off x="3960813" y="3206751"/>
            <a:ext cx="1162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u="sng"/>
              <a:t>Milestone</a:t>
            </a:r>
            <a:endParaRPr lang="en-US" altLang="x-none" u="sng"/>
          </a:p>
        </p:txBody>
      </p:sp>
      <p:sp>
        <p:nvSpPr>
          <p:cNvPr id="129056" name="Line 32"/>
          <p:cNvSpPr>
            <a:spLocks noChangeShapeType="1"/>
          </p:cNvSpPr>
          <p:nvPr/>
        </p:nvSpPr>
        <p:spPr bwMode="auto">
          <a:xfrm flipV="1">
            <a:off x="5162550" y="2970213"/>
            <a:ext cx="0" cy="457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9058" name="Text Box 34"/>
          <p:cNvSpPr txBox="1">
            <a:spLocks noChangeArrowheads="1"/>
          </p:cNvSpPr>
          <p:nvPr/>
        </p:nvSpPr>
        <p:spPr bwMode="auto">
          <a:xfrm>
            <a:off x="5986463" y="3194050"/>
            <a:ext cx="905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u="sng"/>
              <a:t>Release</a:t>
            </a:r>
            <a:endParaRPr lang="en-US" altLang="x-none" u="sng"/>
          </a:p>
        </p:txBody>
      </p:sp>
      <p:sp>
        <p:nvSpPr>
          <p:cNvPr id="129059" name="Line 35"/>
          <p:cNvSpPr>
            <a:spLocks noChangeShapeType="1"/>
          </p:cNvSpPr>
          <p:nvPr/>
        </p:nvSpPr>
        <p:spPr bwMode="auto">
          <a:xfrm flipV="1">
            <a:off x="7018338" y="2970213"/>
            <a:ext cx="0" cy="457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9060" name="Text Box 36"/>
          <p:cNvSpPr txBox="1">
            <a:spLocks noChangeArrowheads="1"/>
          </p:cNvSpPr>
          <p:nvPr/>
        </p:nvSpPr>
        <p:spPr bwMode="auto">
          <a:xfrm>
            <a:off x="7921625" y="3213101"/>
            <a:ext cx="17166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u="sng"/>
              <a:t>Final production</a:t>
            </a:r>
          </a:p>
          <a:p>
            <a:pPr eaLnBrk="1" hangingPunct="1"/>
            <a:r>
              <a:rPr lang="en-GB" altLang="x-none" u="sng"/>
              <a:t>release</a:t>
            </a:r>
            <a:endParaRPr lang="en-US" altLang="x-none" u="sng"/>
          </a:p>
        </p:txBody>
      </p:sp>
      <p:sp>
        <p:nvSpPr>
          <p:cNvPr id="129061" name="Line 37"/>
          <p:cNvSpPr>
            <a:spLocks noChangeShapeType="1"/>
          </p:cNvSpPr>
          <p:nvPr/>
        </p:nvSpPr>
        <p:spPr bwMode="auto">
          <a:xfrm flipV="1">
            <a:off x="9726613" y="2970213"/>
            <a:ext cx="0" cy="45720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6156738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GB" altLang="x-none" dirty="0"/>
              <a:t>The UP Disciplines</a:t>
            </a:r>
            <a:endParaRPr lang="en-US" altLang="x-none" dirty="0"/>
          </a:p>
        </p:txBody>
      </p:sp>
      <p:sp>
        <p:nvSpPr>
          <p:cNvPr id="55" name="Slide Number Placeholder 5"/>
          <p:cNvSpPr>
            <a:spLocks noGrp="1"/>
          </p:cNvSpPr>
          <p:nvPr>
            <p:ph type="sldNum" sz="quarter" idx="12"/>
          </p:nvPr>
        </p:nvSpPr>
        <p:spPr/>
        <p:txBody>
          <a:bodyPr/>
          <a:lstStyle/>
          <a:p>
            <a:fld id="{967A6955-01C1-964C-B161-10146E948373}" type="slidenum">
              <a:rPr lang="en-US" altLang="en-US" smtClean="0"/>
              <a:pPr/>
              <a:t>14</a:t>
            </a:fld>
            <a:endParaRPr lang="en-US" altLang="en-US"/>
          </a:p>
        </p:txBody>
      </p:sp>
      <p:sp>
        <p:nvSpPr>
          <p:cNvPr id="132099" name="Line 3"/>
          <p:cNvSpPr>
            <a:spLocks noChangeShapeType="1"/>
          </p:cNvSpPr>
          <p:nvPr/>
        </p:nvSpPr>
        <p:spPr bwMode="auto">
          <a:xfrm flipH="1" flipV="1">
            <a:off x="6827838" y="2106704"/>
            <a:ext cx="6350" cy="3709988"/>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0" name="Line 4"/>
          <p:cNvSpPr>
            <a:spLocks noChangeShapeType="1"/>
          </p:cNvSpPr>
          <p:nvPr/>
        </p:nvSpPr>
        <p:spPr bwMode="auto">
          <a:xfrm flipH="1" flipV="1">
            <a:off x="7896225" y="2108293"/>
            <a:ext cx="0" cy="3711575"/>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1" name="Line 5"/>
          <p:cNvSpPr>
            <a:spLocks noChangeShapeType="1"/>
          </p:cNvSpPr>
          <p:nvPr/>
        </p:nvSpPr>
        <p:spPr bwMode="auto">
          <a:xfrm flipH="1" flipV="1">
            <a:off x="8410575" y="2103529"/>
            <a:ext cx="1588" cy="3676650"/>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2" name="Line 6"/>
          <p:cNvSpPr>
            <a:spLocks noChangeShapeType="1"/>
          </p:cNvSpPr>
          <p:nvPr/>
        </p:nvSpPr>
        <p:spPr bwMode="auto">
          <a:xfrm flipH="1" flipV="1">
            <a:off x="9471025" y="2108293"/>
            <a:ext cx="0" cy="3698875"/>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3" name="Line 7"/>
          <p:cNvSpPr>
            <a:spLocks noChangeShapeType="1"/>
          </p:cNvSpPr>
          <p:nvPr/>
        </p:nvSpPr>
        <p:spPr bwMode="auto">
          <a:xfrm flipH="1" flipV="1">
            <a:off x="6340476" y="2101943"/>
            <a:ext cx="3175" cy="37290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4" name="Line 8"/>
          <p:cNvSpPr>
            <a:spLocks noChangeShapeType="1"/>
          </p:cNvSpPr>
          <p:nvPr/>
        </p:nvSpPr>
        <p:spPr bwMode="auto">
          <a:xfrm flipH="1" flipV="1">
            <a:off x="7354888" y="2101943"/>
            <a:ext cx="0" cy="37290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5" name="Line 9"/>
          <p:cNvSpPr>
            <a:spLocks noChangeShapeType="1"/>
          </p:cNvSpPr>
          <p:nvPr/>
        </p:nvSpPr>
        <p:spPr bwMode="auto">
          <a:xfrm flipV="1">
            <a:off x="8882063" y="2106704"/>
            <a:ext cx="0" cy="3709988"/>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2106" name="Rectangle 10"/>
          <p:cNvSpPr>
            <a:spLocks noChangeArrowheads="1"/>
          </p:cNvSpPr>
          <p:nvPr/>
        </p:nvSpPr>
        <p:spPr bwMode="auto">
          <a:xfrm>
            <a:off x="3903663" y="5265829"/>
            <a:ext cx="1397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Management</a:t>
            </a:r>
            <a:endParaRPr lang="en-US" altLang="x-none" sz="2300" b="1">
              <a:latin typeface="Arial" charset="0"/>
            </a:endParaRPr>
          </a:p>
        </p:txBody>
      </p:sp>
      <p:sp>
        <p:nvSpPr>
          <p:cNvPr id="132107" name="Rectangle 11"/>
          <p:cNvSpPr>
            <a:spLocks noChangeArrowheads="1"/>
          </p:cNvSpPr>
          <p:nvPr/>
        </p:nvSpPr>
        <p:spPr bwMode="auto">
          <a:xfrm>
            <a:off x="3903663" y="5619842"/>
            <a:ext cx="1397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Environment</a:t>
            </a:r>
            <a:endParaRPr lang="en-US" altLang="x-none" sz="2300" b="1">
              <a:latin typeface="Arial" charset="0"/>
            </a:endParaRPr>
          </a:p>
        </p:txBody>
      </p:sp>
      <p:sp>
        <p:nvSpPr>
          <p:cNvPr id="132108" name="Rectangle 12"/>
          <p:cNvSpPr>
            <a:spLocks noChangeArrowheads="1"/>
          </p:cNvSpPr>
          <p:nvPr/>
        </p:nvSpPr>
        <p:spPr bwMode="auto">
          <a:xfrm>
            <a:off x="2922588" y="2224179"/>
            <a:ext cx="231775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dirty="0">
                <a:latin typeface="Arial" charset="0"/>
              </a:rPr>
              <a:t>Business Modeling</a:t>
            </a:r>
            <a:endParaRPr lang="en-US" altLang="x-none" sz="2300" b="1" dirty="0">
              <a:latin typeface="Arial" charset="0"/>
            </a:endParaRPr>
          </a:p>
        </p:txBody>
      </p:sp>
      <p:sp>
        <p:nvSpPr>
          <p:cNvPr id="132109" name="Rectangle 13"/>
          <p:cNvSpPr>
            <a:spLocks noChangeArrowheads="1"/>
          </p:cNvSpPr>
          <p:nvPr/>
        </p:nvSpPr>
        <p:spPr bwMode="auto">
          <a:xfrm>
            <a:off x="3551238" y="3408454"/>
            <a:ext cx="16891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Implementation</a:t>
            </a:r>
            <a:endParaRPr lang="en-US" altLang="x-none" sz="2300" b="1">
              <a:latin typeface="Arial" charset="0"/>
            </a:endParaRPr>
          </a:p>
        </p:txBody>
      </p:sp>
      <p:sp>
        <p:nvSpPr>
          <p:cNvPr id="132110" name="Rectangle 14"/>
          <p:cNvSpPr>
            <a:spLocks noChangeArrowheads="1"/>
          </p:cNvSpPr>
          <p:nvPr/>
        </p:nvSpPr>
        <p:spPr bwMode="auto">
          <a:xfrm>
            <a:off x="4743450" y="3764054"/>
            <a:ext cx="4699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Test</a:t>
            </a:r>
            <a:endParaRPr lang="en-US" altLang="x-none" sz="2300" b="1">
              <a:latin typeface="Arial" charset="0"/>
            </a:endParaRPr>
          </a:p>
        </p:txBody>
      </p:sp>
      <p:sp>
        <p:nvSpPr>
          <p:cNvPr id="132111" name="Rectangle 15"/>
          <p:cNvSpPr>
            <a:spLocks noChangeArrowheads="1"/>
          </p:cNvSpPr>
          <p:nvPr/>
        </p:nvSpPr>
        <p:spPr bwMode="auto">
          <a:xfrm>
            <a:off x="3246438" y="2990942"/>
            <a:ext cx="19939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Analysis &amp; Design</a:t>
            </a:r>
            <a:endParaRPr lang="en-US" altLang="x-none" sz="2300" b="1">
              <a:latin typeface="Arial" charset="0"/>
            </a:endParaRPr>
          </a:p>
        </p:txBody>
      </p:sp>
      <p:sp>
        <p:nvSpPr>
          <p:cNvPr id="132112" name="Rectangle 16"/>
          <p:cNvSpPr>
            <a:spLocks noChangeArrowheads="1"/>
          </p:cNvSpPr>
          <p:nvPr/>
        </p:nvSpPr>
        <p:spPr bwMode="auto">
          <a:xfrm>
            <a:off x="5457826" y="5865905"/>
            <a:ext cx="8731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Preliminary </a:t>
            </a:r>
            <a:br>
              <a:rPr lang="en-US" altLang="x-none" sz="1300">
                <a:latin typeface="Arial" charset="0"/>
              </a:rPr>
            </a:br>
            <a:r>
              <a:rPr lang="en-US" altLang="x-none" sz="1300">
                <a:latin typeface="Arial" charset="0"/>
              </a:rPr>
              <a:t>Iteration(s)</a:t>
            </a:r>
          </a:p>
        </p:txBody>
      </p:sp>
      <p:sp>
        <p:nvSpPr>
          <p:cNvPr id="132113" name="Rectangle 17"/>
          <p:cNvSpPr>
            <a:spLocks noChangeArrowheads="1"/>
          </p:cNvSpPr>
          <p:nvPr/>
        </p:nvSpPr>
        <p:spPr bwMode="auto">
          <a:xfrm>
            <a:off x="6446839" y="5865905"/>
            <a:ext cx="3317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#1</a:t>
            </a:r>
          </a:p>
        </p:txBody>
      </p:sp>
      <p:sp>
        <p:nvSpPr>
          <p:cNvPr id="132114" name="Freeform 18"/>
          <p:cNvSpPr>
            <a:spLocks/>
          </p:cNvSpPr>
          <p:nvPr/>
        </p:nvSpPr>
        <p:spPr bwMode="auto">
          <a:xfrm>
            <a:off x="5459413" y="5332505"/>
            <a:ext cx="4540250" cy="112713"/>
          </a:xfrm>
          <a:custGeom>
            <a:avLst/>
            <a:gdLst>
              <a:gd name="T0" fmla="*/ 356 w 3169"/>
              <a:gd name="T1" fmla="*/ 5 h 79"/>
              <a:gd name="T2" fmla="*/ 620 w 3169"/>
              <a:gd name="T3" fmla="*/ 72 h 79"/>
              <a:gd name="T4" fmla="*/ 715 w 3169"/>
              <a:gd name="T5" fmla="*/ 54 h 79"/>
              <a:gd name="T6" fmla="*/ 810 w 3169"/>
              <a:gd name="T7" fmla="*/ 38 h 79"/>
              <a:gd name="T8" fmla="*/ 907 w 3169"/>
              <a:gd name="T9" fmla="*/ 23 h 79"/>
              <a:gd name="T10" fmla="*/ 1002 w 3169"/>
              <a:gd name="T11" fmla="*/ 5 h 79"/>
              <a:gd name="T12" fmla="*/ 1053 w 3169"/>
              <a:gd name="T13" fmla="*/ 5 h 79"/>
              <a:gd name="T14" fmla="*/ 1105 w 3169"/>
              <a:gd name="T15" fmla="*/ 0 h 79"/>
              <a:gd name="T16" fmla="*/ 1156 w 3169"/>
              <a:gd name="T17" fmla="*/ 0 h 79"/>
              <a:gd name="T18" fmla="*/ 1207 w 3169"/>
              <a:gd name="T19" fmla="*/ 5 h 79"/>
              <a:gd name="T20" fmla="*/ 1225 w 3169"/>
              <a:gd name="T21" fmla="*/ 13 h 79"/>
              <a:gd name="T22" fmla="*/ 1238 w 3169"/>
              <a:gd name="T23" fmla="*/ 25 h 79"/>
              <a:gd name="T24" fmla="*/ 1248 w 3169"/>
              <a:gd name="T25" fmla="*/ 38 h 79"/>
              <a:gd name="T26" fmla="*/ 1261 w 3169"/>
              <a:gd name="T27" fmla="*/ 51 h 79"/>
              <a:gd name="T28" fmla="*/ 1471 w 3169"/>
              <a:gd name="T29" fmla="*/ 46 h 79"/>
              <a:gd name="T30" fmla="*/ 1687 w 3169"/>
              <a:gd name="T31" fmla="*/ 79 h 79"/>
              <a:gd name="T32" fmla="*/ 1894 w 3169"/>
              <a:gd name="T33" fmla="*/ 33 h 79"/>
              <a:gd name="T34" fmla="*/ 2053 w 3169"/>
              <a:gd name="T35" fmla="*/ 74 h 79"/>
              <a:gd name="T36" fmla="*/ 2092 w 3169"/>
              <a:gd name="T37" fmla="*/ 61 h 79"/>
              <a:gd name="T38" fmla="*/ 2128 w 3169"/>
              <a:gd name="T39" fmla="*/ 49 h 79"/>
              <a:gd name="T40" fmla="*/ 2161 w 3169"/>
              <a:gd name="T41" fmla="*/ 36 h 79"/>
              <a:gd name="T42" fmla="*/ 2194 w 3169"/>
              <a:gd name="T43" fmla="*/ 25 h 79"/>
              <a:gd name="T44" fmla="*/ 2223 w 3169"/>
              <a:gd name="T45" fmla="*/ 20 h 79"/>
              <a:gd name="T46" fmla="*/ 2243 w 3169"/>
              <a:gd name="T47" fmla="*/ 18 h 79"/>
              <a:gd name="T48" fmla="*/ 2261 w 3169"/>
              <a:gd name="T49" fmla="*/ 18 h 79"/>
              <a:gd name="T50" fmla="*/ 2276 w 3169"/>
              <a:gd name="T51" fmla="*/ 20 h 79"/>
              <a:gd name="T52" fmla="*/ 2294 w 3169"/>
              <a:gd name="T53" fmla="*/ 23 h 79"/>
              <a:gd name="T54" fmla="*/ 2310 w 3169"/>
              <a:gd name="T55" fmla="*/ 31 h 79"/>
              <a:gd name="T56" fmla="*/ 2328 w 3169"/>
              <a:gd name="T57" fmla="*/ 38 h 79"/>
              <a:gd name="T58" fmla="*/ 2340 w 3169"/>
              <a:gd name="T59" fmla="*/ 46 h 79"/>
              <a:gd name="T60" fmla="*/ 2805 w 3169"/>
              <a:gd name="T61" fmla="*/ 25 h 79"/>
              <a:gd name="T62" fmla="*/ 2856 w 3169"/>
              <a:gd name="T63" fmla="*/ 23 h 79"/>
              <a:gd name="T64" fmla="*/ 2907 w 3169"/>
              <a:gd name="T65" fmla="*/ 20 h 79"/>
              <a:gd name="T66" fmla="*/ 2956 w 3169"/>
              <a:gd name="T67" fmla="*/ 18 h 79"/>
              <a:gd name="T68" fmla="*/ 2997 w 3169"/>
              <a:gd name="T69" fmla="*/ 20 h 79"/>
              <a:gd name="T70" fmla="*/ 3025 w 3169"/>
              <a:gd name="T71" fmla="*/ 25 h 79"/>
              <a:gd name="T72" fmla="*/ 3046 w 3169"/>
              <a:gd name="T73" fmla="*/ 33 h 79"/>
              <a:gd name="T74" fmla="*/ 3063 w 3169"/>
              <a:gd name="T75" fmla="*/ 43 h 79"/>
              <a:gd name="T76" fmla="*/ 3081 w 3169"/>
              <a:gd name="T77" fmla="*/ 51 h 79"/>
              <a:gd name="T78" fmla="*/ 2840 w 3169"/>
              <a:gd name="T79" fmla="*/ 77 h 79"/>
              <a:gd name="T80" fmla="*/ 0 w 3169"/>
              <a:gd name="T8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69" h="79">
                <a:moveTo>
                  <a:pt x="0" y="79"/>
                </a:moveTo>
                <a:lnTo>
                  <a:pt x="356" y="5"/>
                </a:lnTo>
                <a:lnTo>
                  <a:pt x="538" y="20"/>
                </a:lnTo>
                <a:lnTo>
                  <a:pt x="620" y="72"/>
                </a:lnTo>
                <a:lnTo>
                  <a:pt x="666" y="61"/>
                </a:lnTo>
                <a:lnTo>
                  <a:pt x="715" y="54"/>
                </a:lnTo>
                <a:lnTo>
                  <a:pt x="764" y="46"/>
                </a:lnTo>
                <a:lnTo>
                  <a:pt x="810" y="38"/>
                </a:lnTo>
                <a:lnTo>
                  <a:pt x="859" y="31"/>
                </a:lnTo>
                <a:lnTo>
                  <a:pt x="907" y="23"/>
                </a:lnTo>
                <a:lnTo>
                  <a:pt x="954" y="15"/>
                </a:lnTo>
                <a:lnTo>
                  <a:pt x="1002" y="5"/>
                </a:lnTo>
                <a:lnTo>
                  <a:pt x="1028" y="5"/>
                </a:lnTo>
                <a:lnTo>
                  <a:pt x="1053" y="5"/>
                </a:lnTo>
                <a:lnTo>
                  <a:pt x="1079" y="2"/>
                </a:lnTo>
                <a:lnTo>
                  <a:pt x="1105" y="0"/>
                </a:lnTo>
                <a:lnTo>
                  <a:pt x="1130" y="0"/>
                </a:lnTo>
                <a:lnTo>
                  <a:pt x="1156" y="0"/>
                </a:lnTo>
                <a:lnTo>
                  <a:pt x="1182" y="2"/>
                </a:lnTo>
                <a:lnTo>
                  <a:pt x="1207" y="5"/>
                </a:lnTo>
                <a:lnTo>
                  <a:pt x="1218" y="10"/>
                </a:lnTo>
                <a:lnTo>
                  <a:pt x="1225" y="13"/>
                </a:lnTo>
                <a:lnTo>
                  <a:pt x="1233" y="20"/>
                </a:lnTo>
                <a:lnTo>
                  <a:pt x="1238" y="25"/>
                </a:lnTo>
                <a:lnTo>
                  <a:pt x="1243" y="33"/>
                </a:lnTo>
                <a:lnTo>
                  <a:pt x="1248" y="38"/>
                </a:lnTo>
                <a:lnTo>
                  <a:pt x="1253" y="46"/>
                </a:lnTo>
                <a:lnTo>
                  <a:pt x="1261" y="51"/>
                </a:lnTo>
                <a:lnTo>
                  <a:pt x="1300" y="79"/>
                </a:lnTo>
                <a:lnTo>
                  <a:pt x="1471" y="46"/>
                </a:lnTo>
                <a:lnTo>
                  <a:pt x="1564" y="38"/>
                </a:lnTo>
                <a:lnTo>
                  <a:pt x="1687" y="79"/>
                </a:lnTo>
                <a:lnTo>
                  <a:pt x="1807" y="51"/>
                </a:lnTo>
                <a:lnTo>
                  <a:pt x="1894" y="33"/>
                </a:lnTo>
                <a:lnTo>
                  <a:pt x="1964" y="43"/>
                </a:lnTo>
                <a:lnTo>
                  <a:pt x="2053" y="74"/>
                </a:lnTo>
                <a:lnTo>
                  <a:pt x="2074" y="69"/>
                </a:lnTo>
                <a:lnTo>
                  <a:pt x="2092" y="61"/>
                </a:lnTo>
                <a:lnTo>
                  <a:pt x="2112" y="54"/>
                </a:lnTo>
                <a:lnTo>
                  <a:pt x="2128" y="49"/>
                </a:lnTo>
                <a:lnTo>
                  <a:pt x="2146" y="41"/>
                </a:lnTo>
                <a:lnTo>
                  <a:pt x="2161" y="36"/>
                </a:lnTo>
                <a:lnTo>
                  <a:pt x="2179" y="31"/>
                </a:lnTo>
                <a:lnTo>
                  <a:pt x="2194" y="25"/>
                </a:lnTo>
                <a:lnTo>
                  <a:pt x="2210" y="23"/>
                </a:lnTo>
                <a:lnTo>
                  <a:pt x="2223" y="20"/>
                </a:lnTo>
                <a:lnTo>
                  <a:pt x="2233" y="18"/>
                </a:lnTo>
                <a:lnTo>
                  <a:pt x="2243" y="18"/>
                </a:lnTo>
                <a:lnTo>
                  <a:pt x="2253" y="18"/>
                </a:lnTo>
                <a:lnTo>
                  <a:pt x="2261" y="18"/>
                </a:lnTo>
                <a:lnTo>
                  <a:pt x="2269" y="18"/>
                </a:lnTo>
                <a:lnTo>
                  <a:pt x="2276" y="20"/>
                </a:lnTo>
                <a:lnTo>
                  <a:pt x="2284" y="20"/>
                </a:lnTo>
                <a:lnTo>
                  <a:pt x="2294" y="23"/>
                </a:lnTo>
                <a:lnTo>
                  <a:pt x="2302" y="25"/>
                </a:lnTo>
                <a:lnTo>
                  <a:pt x="2310" y="31"/>
                </a:lnTo>
                <a:lnTo>
                  <a:pt x="2320" y="33"/>
                </a:lnTo>
                <a:lnTo>
                  <a:pt x="2328" y="38"/>
                </a:lnTo>
                <a:lnTo>
                  <a:pt x="2333" y="41"/>
                </a:lnTo>
                <a:lnTo>
                  <a:pt x="2340" y="46"/>
                </a:lnTo>
                <a:lnTo>
                  <a:pt x="2392" y="77"/>
                </a:lnTo>
                <a:lnTo>
                  <a:pt x="2805" y="25"/>
                </a:lnTo>
                <a:lnTo>
                  <a:pt x="2830" y="25"/>
                </a:lnTo>
                <a:lnTo>
                  <a:pt x="2856" y="23"/>
                </a:lnTo>
                <a:lnTo>
                  <a:pt x="2881" y="20"/>
                </a:lnTo>
                <a:lnTo>
                  <a:pt x="2907" y="20"/>
                </a:lnTo>
                <a:lnTo>
                  <a:pt x="2933" y="18"/>
                </a:lnTo>
                <a:lnTo>
                  <a:pt x="2956" y="18"/>
                </a:lnTo>
                <a:lnTo>
                  <a:pt x="2976" y="18"/>
                </a:lnTo>
                <a:lnTo>
                  <a:pt x="2997" y="20"/>
                </a:lnTo>
                <a:lnTo>
                  <a:pt x="3012" y="20"/>
                </a:lnTo>
                <a:lnTo>
                  <a:pt x="3025" y="25"/>
                </a:lnTo>
                <a:lnTo>
                  <a:pt x="3035" y="28"/>
                </a:lnTo>
                <a:lnTo>
                  <a:pt x="3046" y="33"/>
                </a:lnTo>
                <a:lnTo>
                  <a:pt x="3056" y="38"/>
                </a:lnTo>
                <a:lnTo>
                  <a:pt x="3063" y="43"/>
                </a:lnTo>
                <a:lnTo>
                  <a:pt x="3071" y="49"/>
                </a:lnTo>
                <a:lnTo>
                  <a:pt x="3081" y="51"/>
                </a:lnTo>
                <a:lnTo>
                  <a:pt x="3169" y="79"/>
                </a:lnTo>
                <a:lnTo>
                  <a:pt x="2840" y="77"/>
                </a:lnTo>
                <a:lnTo>
                  <a:pt x="1546" y="79"/>
                </a:lnTo>
                <a:lnTo>
                  <a:pt x="0" y="79"/>
                </a:lnTo>
                <a:close/>
              </a:path>
            </a:pathLst>
          </a:custGeom>
          <a:solidFill>
            <a:srgbClr val="339966"/>
          </a:solidFill>
          <a:ln w="0">
            <a:solidFill>
              <a:srgbClr val="000000"/>
            </a:solidFill>
            <a:round/>
            <a:headEnd/>
            <a:tailEnd/>
          </a:ln>
        </p:spPr>
        <p:txBody>
          <a:bodyPr/>
          <a:lstStyle/>
          <a:p>
            <a:endParaRPr lang="en-US"/>
          </a:p>
        </p:txBody>
      </p:sp>
      <p:sp>
        <p:nvSpPr>
          <p:cNvPr id="132115" name="Freeform 19"/>
          <p:cNvSpPr>
            <a:spLocks/>
          </p:cNvSpPr>
          <p:nvPr/>
        </p:nvSpPr>
        <p:spPr bwMode="auto">
          <a:xfrm>
            <a:off x="5481639" y="5667467"/>
            <a:ext cx="4492625" cy="112712"/>
          </a:xfrm>
          <a:custGeom>
            <a:avLst/>
            <a:gdLst>
              <a:gd name="T0" fmla="*/ 185 w 3136"/>
              <a:gd name="T1" fmla="*/ 10 h 79"/>
              <a:gd name="T2" fmla="*/ 239 w 3136"/>
              <a:gd name="T3" fmla="*/ 0 h 79"/>
              <a:gd name="T4" fmla="*/ 282 w 3136"/>
              <a:gd name="T5" fmla="*/ 7 h 79"/>
              <a:gd name="T6" fmla="*/ 328 w 3136"/>
              <a:gd name="T7" fmla="*/ 13 h 79"/>
              <a:gd name="T8" fmla="*/ 382 w 3136"/>
              <a:gd name="T9" fmla="*/ 25 h 79"/>
              <a:gd name="T10" fmla="*/ 431 w 3136"/>
              <a:gd name="T11" fmla="*/ 33 h 79"/>
              <a:gd name="T12" fmla="*/ 587 w 3136"/>
              <a:gd name="T13" fmla="*/ 56 h 79"/>
              <a:gd name="T14" fmla="*/ 623 w 3136"/>
              <a:gd name="T15" fmla="*/ 56 h 79"/>
              <a:gd name="T16" fmla="*/ 649 w 3136"/>
              <a:gd name="T17" fmla="*/ 56 h 79"/>
              <a:gd name="T18" fmla="*/ 700 w 3136"/>
              <a:gd name="T19" fmla="*/ 59 h 79"/>
              <a:gd name="T20" fmla="*/ 741 w 3136"/>
              <a:gd name="T21" fmla="*/ 61 h 79"/>
              <a:gd name="T22" fmla="*/ 774 w 3136"/>
              <a:gd name="T23" fmla="*/ 64 h 79"/>
              <a:gd name="T24" fmla="*/ 803 w 3136"/>
              <a:gd name="T25" fmla="*/ 66 h 79"/>
              <a:gd name="T26" fmla="*/ 862 w 3136"/>
              <a:gd name="T27" fmla="*/ 66 h 79"/>
              <a:gd name="T28" fmla="*/ 923 w 3136"/>
              <a:gd name="T29" fmla="*/ 66 h 79"/>
              <a:gd name="T30" fmla="*/ 951 w 3136"/>
              <a:gd name="T31" fmla="*/ 66 h 79"/>
              <a:gd name="T32" fmla="*/ 1000 w 3136"/>
              <a:gd name="T33" fmla="*/ 72 h 79"/>
              <a:gd name="T34" fmla="*/ 1056 w 3136"/>
              <a:gd name="T35" fmla="*/ 72 h 79"/>
              <a:gd name="T36" fmla="*/ 1118 w 3136"/>
              <a:gd name="T37" fmla="*/ 72 h 79"/>
              <a:gd name="T38" fmla="*/ 1162 w 3136"/>
              <a:gd name="T39" fmla="*/ 72 h 79"/>
              <a:gd name="T40" fmla="*/ 1221 w 3136"/>
              <a:gd name="T41" fmla="*/ 72 h 79"/>
              <a:gd name="T42" fmla="*/ 1244 w 3136"/>
              <a:gd name="T43" fmla="*/ 77 h 79"/>
              <a:gd name="T44" fmla="*/ 1264 w 3136"/>
              <a:gd name="T45" fmla="*/ 77 h 79"/>
              <a:gd name="T46" fmla="*/ 1326 w 3136"/>
              <a:gd name="T47" fmla="*/ 77 h 79"/>
              <a:gd name="T48" fmla="*/ 1385 w 3136"/>
              <a:gd name="T49" fmla="*/ 72 h 79"/>
              <a:gd name="T50" fmla="*/ 1426 w 3136"/>
              <a:gd name="T51" fmla="*/ 74 h 79"/>
              <a:gd name="T52" fmla="*/ 1556 w 3136"/>
              <a:gd name="T53" fmla="*/ 79 h 79"/>
              <a:gd name="T54" fmla="*/ 1687 w 3136"/>
              <a:gd name="T55" fmla="*/ 74 h 79"/>
              <a:gd name="T56" fmla="*/ 1700 w 3136"/>
              <a:gd name="T57" fmla="*/ 77 h 79"/>
              <a:gd name="T58" fmla="*/ 1731 w 3136"/>
              <a:gd name="T59" fmla="*/ 74 h 79"/>
              <a:gd name="T60" fmla="*/ 1764 w 3136"/>
              <a:gd name="T61" fmla="*/ 74 h 79"/>
              <a:gd name="T62" fmla="*/ 1836 w 3136"/>
              <a:gd name="T63" fmla="*/ 74 h 79"/>
              <a:gd name="T64" fmla="*/ 1908 w 3136"/>
              <a:gd name="T65" fmla="*/ 77 h 79"/>
              <a:gd name="T66" fmla="*/ 1967 w 3136"/>
              <a:gd name="T67" fmla="*/ 77 h 79"/>
              <a:gd name="T68" fmla="*/ 2043 w 3136"/>
              <a:gd name="T69" fmla="*/ 77 h 79"/>
              <a:gd name="T70" fmla="*/ 2115 w 3136"/>
              <a:gd name="T71" fmla="*/ 74 h 79"/>
              <a:gd name="T72" fmla="*/ 2164 w 3136"/>
              <a:gd name="T73" fmla="*/ 77 h 79"/>
              <a:gd name="T74" fmla="*/ 2215 w 3136"/>
              <a:gd name="T75" fmla="*/ 77 h 79"/>
              <a:gd name="T76" fmla="*/ 2264 w 3136"/>
              <a:gd name="T77" fmla="*/ 77 h 79"/>
              <a:gd name="T78" fmla="*/ 2259 w 3136"/>
              <a:gd name="T79" fmla="*/ 77 h 79"/>
              <a:gd name="T80" fmla="*/ 2392 w 3136"/>
              <a:gd name="T81" fmla="*/ 77 h 79"/>
              <a:gd name="T82" fmla="*/ 2713 w 3136"/>
              <a:gd name="T83" fmla="*/ 77 h 79"/>
              <a:gd name="T84" fmla="*/ 2884 w 3136"/>
              <a:gd name="T85" fmla="*/ 77 h 79"/>
              <a:gd name="T86" fmla="*/ 2982 w 3136"/>
              <a:gd name="T87" fmla="*/ 77 h 79"/>
              <a:gd name="T88" fmla="*/ 3056 w 3136"/>
              <a:gd name="T89" fmla="*/ 79 h 79"/>
              <a:gd name="T90" fmla="*/ 3079 w 3136"/>
              <a:gd name="T91" fmla="*/ 74 h 79"/>
              <a:gd name="T92" fmla="*/ 3102 w 3136"/>
              <a:gd name="T93" fmla="*/ 74 h 79"/>
              <a:gd name="T94" fmla="*/ 3133 w 3136"/>
              <a:gd name="T95" fmla="*/ 77 h 79"/>
              <a:gd name="T96" fmla="*/ 3007 w 3136"/>
              <a:gd name="T97" fmla="*/ 77 h 79"/>
              <a:gd name="T98" fmla="*/ 2928 w 3136"/>
              <a:gd name="T99" fmla="*/ 77 h 79"/>
              <a:gd name="T100" fmla="*/ 2838 w 3136"/>
              <a:gd name="T101" fmla="*/ 77 h 79"/>
              <a:gd name="T102" fmla="*/ 2748 w 3136"/>
              <a:gd name="T103" fmla="*/ 77 h 79"/>
              <a:gd name="T104" fmla="*/ 2400 w 3136"/>
              <a:gd name="T105" fmla="*/ 77 h 79"/>
              <a:gd name="T106" fmla="*/ 1920 w 3136"/>
              <a:gd name="T107" fmla="*/ 77 h 79"/>
              <a:gd name="T108" fmla="*/ 1462 w 3136"/>
              <a:gd name="T109" fmla="*/ 77 h 79"/>
              <a:gd name="T110" fmla="*/ 1180 w 3136"/>
              <a:gd name="T111" fmla="*/ 77 h 79"/>
              <a:gd name="T112" fmla="*/ 992 w 3136"/>
              <a:gd name="T113" fmla="*/ 77 h 79"/>
              <a:gd name="T114" fmla="*/ 928 w 3136"/>
              <a:gd name="T115" fmla="*/ 7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23" y="56"/>
                </a:lnTo>
                <a:lnTo>
                  <a:pt x="623"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7" y="77"/>
                </a:lnTo>
                <a:lnTo>
                  <a:pt x="2261" y="77"/>
                </a:lnTo>
                <a:lnTo>
                  <a:pt x="2259"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116" name="Freeform 20"/>
          <p:cNvSpPr>
            <a:spLocks/>
          </p:cNvSpPr>
          <p:nvPr/>
        </p:nvSpPr>
        <p:spPr bwMode="auto">
          <a:xfrm>
            <a:off x="5481639" y="5667467"/>
            <a:ext cx="4492625" cy="112712"/>
          </a:xfrm>
          <a:custGeom>
            <a:avLst/>
            <a:gdLst>
              <a:gd name="T0" fmla="*/ 185 w 3136"/>
              <a:gd name="T1" fmla="*/ 10 h 79"/>
              <a:gd name="T2" fmla="*/ 239 w 3136"/>
              <a:gd name="T3" fmla="*/ 0 h 79"/>
              <a:gd name="T4" fmla="*/ 282 w 3136"/>
              <a:gd name="T5" fmla="*/ 7 h 79"/>
              <a:gd name="T6" fmla="*/ 328 w 3136"/>
              <a:gd name="T7" fmla="*/ 13 h 79"/>
              <a:gd name="T8" fmla="*/ 382 w 3136"/>
              <a:gd name="T9" fmla="*/ 25 h 79"/>
              <a:gd name="T10" fmla="*/ 431 w 3136"/>
              <a:gd name="T11" fmla="*/ 33 h 79"/>
              <a:gd name="T12" fmla="*/ 587 w 3136"/>
              <a:gd name="T13" fmla="*/ 56 h 79"/>
              <a:gd name="T14" fmla="*/ 631 w 3136"/>
              <a:gd name="T15" fmla="*/ 56 h 79"/>
              <a:gd name="T16" fmla="*/ 680 w 3136"/>
              <a:gd name="T17" fmla="*/ 56 h 79"/>
              <a:gd name="T18" fmla="*/ 726 w 3136"/>
              <a:gd name="T19" fmla="*/ 61 h 79"/>
              <a:gd name="T20" fmla="*/ 764 w 3136"/>
              <a:gd name="T21" fmla="*/ 61 h 79"/>
              <a:gd name="T22" fmla="*/ 790 w 3136"/>
              <a:gd name="T23" fmla="*/ 66 h 79"/>
              <a:gd name="T24" fmla="*/ 833 w 3136"/>
              <a:gd name="T25" fmla="*/ 66 h 79"/>
              <a:gd name="T26" fmla="*/ 903 w 3136"/>
              <a:gd name="T27" fmla="*/ 66 h 79"/>
              <a:gd name="T28" fmla="*/ 941 w 3136"/>
              <a:gd name="T29" fmla="*/ 66 h 79"/>
              <a:gd name="T30" fmla="*/ 974 w 3136"/>
              <a:gd name="T31" fmla="*/ 69 h 79"/>
              <a:gd name="T32" fmla="*/ 1033 w 3136"/>
              <a:gd name="T33" fmla="*/ 72 h 79"/>
              <a:gd name="T34" fmla="*/ 1097 w 3136"/>
              <a:gd name="T35" fmla="*/ 72 h 79"/>
              <a:gd name="T36" fmla="*/ 1138 w 3136"/>
              <a:gd name="T37" fmla="*/ 72 h 79"/>
              <a:gd name="T38" fmla="*/ 1197 w 3136"/>
              <a:gd name="T39" fmla="*/ 72 h 79"/>
              <a:gd name="T40" fmla="*/ 1238 w 3136"/>
              <a:gd name="T41" fmla="*/ 74 h 79"/>
              <a:gd name="T42" fmla="*/ 1251 w 3136"/>
              <a:gd name="T43" fmla="*/ 79 h 79"/>
              <a:gd name="T44" fmla="*/ 1297 w 3136"/>
              <a:gd name="T45" fmla="*/ 74 h 79"/>
              <a:gd name="T46" fmla="*/ 1364 w 3136"/>
              <a:gd name="T47" fmla="*/ 74 h 79"/>
              <a:gd name="T48" fmla="*/ 1405 w 3136"/>
              <a:gd name="T49" fmla="*/ 72 h 79"/>
              <a:gd name="T50" fmla="*/ 1487 w 3136"/>
              <a:gd name="T51" fmla="*/ 79 h 79"/>
              <a:gd name="T52" fmla="*/ 1654 w 3136"/>
              <a:gd name="T53" fmla="*/ 77 h 79"/>
              <a:gd name="T54" fmla="*/ 1700 w 3136"/>
              <a:gd name="T55" fmla="*/ 74 h 79"/>
              <a:gd name="T56" fmla="*/ 1726 w 3136"/>
              <a:gd name="T57" fmla="*/ 74 h 79"/>
              <a:gd name="T58" fmla="*/ 1754 w 3136"/>
              <a:gd name="T59" fmla="*/ 74 h 79"/>
              <a:gd name="T60" fmla="*/ 1820 w 3136"/>
              <a:gd name="T61" fmla="*/ 77 h 79"/>
              <a:gd name="T62" fmla="*/ 1895 w 3136"/>
              <a:gd name="T63" fmla="*/ 77 h 79"/>
              <a:gd name="T64" fmla="*/ 1954 w 3136"/>
              <a:gd name="T65" fmla="*/ 77 h 79"/>
              <a:gd name="T66" fmla="*/ 2026 w 3136"/>
              <a:gd name="T67" fmla="*/ 77 h 79"/>
              <a:gd name="T68" fmla="*/ 2102 w 3136"/>
              <a:gd name="T69" fmla="*/ 74 h 79"/>
              <a:gd name="T70" fmla="*/ 2156 w 3136"/>
              <a:gd name="T71" fmla="*/ 74 h 79"/>
              <a:gd name="T72" fmla="*/ 2205 w 3136"/>
              <a:gd name="T73" fmla="*/ 77 h 79"/>
              <a:gd name="T74" fmla="*/ 2254 w 3136"/>
              <a:gd name="T75" fmla="*/ 77 h 79"/>
              <a:gd name="T76" fmla="*/ 2264 w 3136"/>
              <a:gd name="T77" fmla="*/ 74 h 79"/>
              <a:gd name="T78" fmla="*/ 2454 w 3136"/>
              <a:gd name="T79" fmla="*/ 77 h 79"/>
              <a:gd name="T80" fmla="*/ 2759 w 3136"/>
              <a:gd name="T81" fmla="*/ 77 h 79"/>
              <a:gd name="T82" fmla="*/ 2907 w 3136"/>
              <a:gd name="T83" fmla="*/ 77 h 79"/>
              <a:gd name="T84" fmla="*/ 3002 w 3136"/>
              <a:gd name="T85" fmla="*/ 79 h 79"/>
              <a:gd name="T86" fmla="*/ 3064 w 3136"/>
              <a:gd name="T87" fmla="*/ 77 h 79"/>
              <a:gd name="T88" fmla="*/ 3084 w 3136"/>
              <a:gd name="T89" fmla="*/ 77 h 79"/>
              <a:gd name="T90" fmla="*/ 3107 w 3136"/>
              <a:gd name="T91" fmla="*/ 74 h 79"/>
              <a:gd name="T92" fmla="*/ 3136 w 3136"/>
              <a:gd name="T93" fmla="*/ 77 h 79"/>
              <a:gd name="T94" fmla="*/ 2979 w 3136"/>
              <a:gd name="T95" fmla="*/ 77 h 79"/>
              <a:gd name="T96" fmla="*/ 2884 w 3136"/>
              <a:gd name="T97" fmla="*/ 77 h 79"/>
              <a:gd name="T98" fmla="*/ 2805 w 3136"/>
              <a:gd name="T99" fmla="*/ 77 h 79"/>
              <a:gd name="T100" fmla="*/ 2631 w 3136"/>
              <a:gd name="T101" fmla="*/ 77 h 79"/>
              <a:gd name="T102" fmla="*/ 2225 w 3136"/>
              <a:gd name="T103" fmla="*/ 77 h 79"/>
              <a:gd name="T104" fmla="*/ 1718 w 3136"/>
              <a:gd name="T105" fmla="*/ 77 h 79"/>
              <a:gd name="T106" fmla="*/ 1305 w 3136"/>
              <a:gd name="T107" fmla="*/ 77 h 79"/>
              <a:gd name="T108" fmla="*/ 1126 w 3136"/>
              <a:gd name="T109" fmla="*/ 77 h 79"/>
              <a:gd name="T110" fmla="*/ 969 w 3136"/>
              <a:gd name="T111" fmla="*/ 77 h 79"/>
              <a:gd name="T112" fmla="*/ 900 w 3136"/>
              <a:gd name="T113" fmla="*/ 7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1"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path>
            </a:pathLst>
          </a:custGeom>
          <a:solidFill>
            <a:srgbClr val="339966"/>
          </a:solidFill>
          <a:ln w="0">
            <a:solidFill>
              <a:srgbClr val="000000"/>
            </a:solidFill>
            <a:prstDash val="solid"/>
            <a:round/>
            <a:headEnd/>
            <a:tailEnd/>
          </a:ln>
        </p:spPr>
        <p:txBody>
          <a:bodyPr/>
          <a:lstStyle/>
          <a:p>
            <a:endParaRPr lang="en-US"/>
          </a:p>
        </p:txBody>
      </p:sp>
      <p:sp>
        <p:nvSpPr>
          <p:cNvPr id="132117" name="Freeform 21"/>
          <p:cNvSpPr>
            <a:spLocks/>
          </p:cNvSpPr>
          <p:nvPr/>
        </p:nvSpPr>
        <p:spPr bwMode="auto">
          <a:xfrm>
            <a:off x="5484813" y="2590892"/>
            <a:ext cx="4500562" cy="196850"/>
          </a:xfrm>
          <a:custGeom>
            <a:avLst/>
            <a:gdLst>
              <a:gd name="T0" fmla="*/ 0 w 2968"/>
              <a:gd name="T1" fmla="*/ 145 h 145"/>
              <a:gd name="T2" fmla="*/ 530 w 2968"/>
              <a:gd name="T3" fmla="*/ 34 h 145"/>
              <a:gd name="T4" fmla="*/ 573 w 2968"/>
              <a:gd name="T5" fmla="*/ 29 h 145"/>
              <a:gd name="T6" fmla="*/ 618 w 2968"/>
              <a:gd name="T7" fmla="*/ 24 h 145"/>
              <a:gd name="T8" fmla="*/ 658 w 2968"/>
              <a:gd name="T9" fmla="*/ 17 h 145"/>
              <a:gd name="T10" fmla="*/ 702 w 2968"/>
              <a:gd name="T11" fmla="*/ 10 h 145"/>
              <a:gd name="T12" fmla="*/ 746 w 2968"/>
              <a:gd name="T13" fmla="*/ 5 h 145"/>
              <a:gd name="T14" fmla="*/ 787 w 2968"/>
              <a:gd name="T15" fmla="*/ 3 h 145"/>
              <a:gd name="T16" fmla="*/ 830 w 2968"/>
              <a:gd name="T17" fmla="*/ 0 h 145"/>
              <a:gd name="T18" fmla="*/ 873 w 2968"/>
              <a:gd name="T19" fmla="*/ 5 h 145"/>
              <a:gd name="T20" fmla="*/ 1135 w 2968"/>
              <a:gd name="T21" fmla="*/ 34 h 145"/>
              <a:gd name="T22" fmla="*/ 1220 w 2968"/>
              <a:gd name="T23" fmla="*/ 60 h 145"/>
              <a:gd name="T24" fmla="*/ 1302 w 2968"/>
              <a:gd name="T25" fmla="*/ 85 h 145"/>
              <a:gd name="T26" fmla="*/ 1401 w 2968"/>
              <a:gd name="T27" fmla="*/ 97 h 145"/>
              <a:gd name="T28" fmla="*/ 1461 w 2968"/>
              <a:gd name="T29" fmla="*/ 105 h 145"/>
              <a:gd name="T30" fmla="*/ 1931 w 2968"/>
              <a:gd name="T31" fmla="*/ 107 h 145"/>
              <a:gd name="T32" fmla="*/ 2153 w 2968"/>
              <a:gd name="T33" fmla="*/ 109 h 145"/>
              <a:gd name="T34" fmla="*/ 2529 w 2968"/>
              <a:gd name="T35" fmla="*/ 113 h 145"/>
              <a:gd name="T36" fmla="*/ 2968 w 2968"/>
              <a:gd name="T37" fmla="*/ 145 h 145"/>
              <a:gd name="T38" fmla="*/ 0 w 2968"/>
              <a:gd name="T3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8" h="145">
                <a:moveTo>
                  <a:pt x="0" y="145"/>
                </a:moveTo>
                <a:lnTo>
                  <a:pt x="530" y="34"/>
                </a:lnTo>
                <a:lnTo>
                  <a:pt x="573" y="29"/>
                </a:lnTo>
                <a:lnTo>
                  <a:pt x="618" y="24"/>
                </a:lnTo>
                <a:lnTo>
                  <a:pt x="658" y="17"/>
                </a:lnTo>
                <a:lnTo>
                  <a:pt x="702" y="10"/>
                </a:lnTo>
                <a:lnTo>
                  <a:pt x="746" y="5"/>
                </a:lnTo>
                <a:lnTo>
                  <a:pt x="787" y="3"/>
                </a:lnTo>
                <a:lnTo>
                  <a:pt x="830" y="0"/>
                </a:lnTo>
                <a:lnTo>
                  <a:pt x="873" y="5"/>
                </a:lnTo>
                <a:lnTo>
                  <a:pt x="1135" y="34"/>
                </a:lnTo>
                <a:lnTo>
                  <a:pt x="1220" y="60"/>
                </a:lnTo>
                <a:lnTo>
                  <a:pt x="1302" y="85"/>
                </a:lnTo>
                <a:lnTo>
                  <a:pt x="1401" y="97"/>
                </a:lnTo>
                <a:lnTo>
                  <a:pt x="1461" y="105"/>
                </a:lnTo>
                <a:lnTo>
                  <a:pt x="1931" y="107"/>
                </a:lnTo>
                <a:lnTo>
                  <a:pt x="2153" y="109"/>
                </a:lnTo>
                <a:lnTo>
                  <a:pt x="2529" y="113"/>
                </a:lnTo>
                <a:lnTo>
                  <a:pt x="2968" y="145"/>
                </a:lnTo>
                <a:lnTo>
                  <a:pt x="0" y="145"/>
                </a:lnTo>
                <a:close/>
              </a:path>
            </a:pathLst>
          </a:custGeom>
          <a:solidFill>
            <a:srgbClr val="339966"/>
          </a:solidFill>
          <a:ln w="0">
            <a:solidFill>
              <a:srgbClr val="000000"/>
            </a:solidFill>
            <a:round/>
            <a:headEnd/>
            <a:tailEnd/>
          </a:ln>
        </p:spPr>
        <p:txBody>
          <a:bodyPr/>
          <a:lstStyle/>
          <a:p>
            <a:endParaRPr lang="en-US"/>
          </a:p>
        </p:txBody>
      </p:sp>
      <p:sp>
        <p:nvSpPr>
          <p:cNvPr id="132118" name="Freeform 22"/>
          <p:cNvSpPr>
            <a:spLocks/>
          </p:cNvSpPr>
          <p:nvPr/>
        </p:nvSpPr>
        <p:spPr bwMode="auto">
          <a:xfrm>
            <a:off x="5624514" y="2954430"/>
            <a:ext cx="4378325" cy="219075"/>
          </a:xfrm>
          <a:custGeom>
            <a:avLst/>
            <a:gdLst>
              <a:gd name="T0" fmla="*/ 0 w 3056"/>
              <a:gd name="T1" fmla="*/ 154 h 154"/>
              <a:gd name="T2" fmla="*/ 374 w 3056"/>
              <a:gd name="T3" fmla="*/ 141 h 154"/>
              <a:gd name="T4" fmla="*/ 500 w 3056"/>
              <a:gd name="T5" fmla="*/ 113 h 154"/>
              <a:gd name="T6" fmla="*/ 600 w 3056"/>
              <a:gd name="T7" fmla="*/ 28 h 154"/>
              <a:gd name="T8" fmla="*/ 718 w 3056"/>
              <a:gd name="T9" fmla="*/ 0 h 154"/>
              <a:gd name="T10" fmla="*/ 1226 w 3056"/>
              <a:gd name="T11" fmla="*/ 13 h 154"/>
              <a:gd name="T12" fmla="*/ 1249 w 3056"/>
              <a:gd name="T13" fmla="*/ 18 h 154"/>
              <a:gd name="T14" fmla="*/ 1269 w 3056"/>
              <a:gd name="T15" fmla="*/ 20 h 154"/>
              <a:gd name="T16" fmla="*/ 1290 w 3056"/>
              <a:gd name="T17" fmla="*/ 26 h 154"/>
              <a:gd name="T18" fmla="*/ 1313 w 3056"/>
              <a:gd name="T19" fmla="*/ 28 h 154"/>
              <a:gd name="T20" fmla="*/ 1333 w 3056"/>
              <a:gd name="T21" fmla="*/ 33 h 154"/>
              <a:gd name="T22" fmla="*/ 1354 w 3056"/>
              <a:gd name="T23" fmla="*/ 38 h 154"/>
              <a:gd name="T24" fmla="*/ 1374 w 3056"/>
              <a:gd name="T25" fmla="*/ 43 h 154"/>
              <a:gd name="T26" fmla="*/ 1395 w 3056"/>
              <a:gd name="T27" fmla="*/ 49 h 154"/>
              <a:gd name="T28" fmla="*/ 1544 w 3056"/>
              <a:gd name="T29" fmla="*/ 92 h 154"/>
              <a:gd name="T30" fmla="*/ 1702 w 3056"/>
              <a:gd name="T31" fmla="*/ 133 h 154"/>
              <a:gd name="T32" fmla="*/ 2243 w 3056"/>
              <a:gd name="T33" fmla="*/ 143 h 154"/>
              <a:gd name="T34" fmla="*/ 2889 w 3056"/>
              <a:gd name="T35" fmla="*/ 143 h 154"/>
              <a:gd name="T36" fmla="*/ 3056 w 3056"/>
              <a:gd name="T37" fmla="*/ 154 h 154"/>
              <a:gd name="T38" fmla="*/ 0 w 3056"/>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56" h="154">
                <a:moveTo>
                  <a:pt x="0" y="154"/>
                </a:moveTo>
                <a:lnTo>
                  <a:pt x="374" y="141"/>
                </a:lnTo>
                <a:lnTo>
                  <a:pt x="500" y="113"/>
                </a:lnTo>
                <a:lnTo>
                  <a:pt x="600" y="28"/>
                </a:lnTo>
                <a:lnTo>
                  <a:pt x="718" y="0"/>
                </a:lnTo>
                <a:lnTo>
                  <a:pt x="1226" y="13"/>
                </a:lnTo>
                <a:lnTo>
                  <a:pt x="1249" y="18"/>
                </a:lnTo>
                <a:lnTo>
                  <a:pt x="1269" y="20"/>
                </a:lnTo>
                <a:lnTo>
                  <a:pt x="1290" y="26"/>
                </a:lnTo>
                <a:lnTo>
                  <a:pt x="1313" y="28"/>
                </a:lnTo>
                <a:lnTo>
                  <a:pt x="1333" y="33"/>
                </a:lnTo>
                <a:lnTo>
                  <a:pt x="1354" y="38"/>
                </a:lnTo>
                <a:lnTo>
                  <a:pt x="1374" y="43"/>
                </a:lnTo>
                <a:lnTo>
                  <a:pt x="1395" y="49"/>
                </a:lnTo>
                <a:lnTo>
                  <a:pt x="1544" y="92"/>
                </a:lnTo>
                <a:lnTo>
                  <a:pt x="1702" y="133"/>
                </a:lnTo>
                <a:lnTo>
                  <a:pt x="2243" y="143"/>
                </a:lnTo>
                <a:lnTo>
                  <a:pt x="2889" y="143"/>
                </a:lnTo>
                <a:lnTo>
                  <a:pt x="3056" y="154"/>
                </a:lnTo>
                <a:lnTo>
                  <a:pt x="0" y="154"/>
                </a:lnTo>
              </a:path>
            </a:pathLst>
          </a:custGeom>
          <a:solidFill>
            <a:srgbClr val="339966"/>
          </a:solidFill>
          <a:ln w="0">
            <a:solidFill>
              <a:srgbClr val="000000"/>
            </a:solidFill>
            <a:prstDash val="solid"/>
            <a:round/>
            <a:headEnd/>
            <a:tailEnd/>
          </a:ln>
        </p:spPr>
        <p:txBody>
          <a:bodyPr/>
          <a:lstStyle/>
          <a:p>
            <a:endParaRPr lang="en-US"/>
          </a:p>
        </p:txBody>
      </p:sp>
      <p:sp>
        <p:nvSpPr>
          <p:cNvPr id="132119" name="Freeform 23"/>
          <p:cNvSpPr>
            <a:spLocks/>
          </p:cNvSpPr>
          <p:nvPr/>
        </p:nvSpPr>
        <p:spPr bwMode="auto">
          <a:xfrm>
            <a:off x="5591175" y="3340193"/>
            <a:ext cx="4408488" cy="249237"/>
          </a:xfrm>
          <a:custGeom>
            <a:avLst/>
            <a:gdLst>
              <a:gd name="T0" fmla="*/ 410 w 3077"/>
              <a:gd name="T1" fmla="*/ 226 h 239"/>
              <a:gd name="T2" fmla="*/ 1044 w 3077"/>
              <a:gd name="T3" fmla="*/ 113 h 239"/>
              <a:gd name="T4" fmla="*/ 1484 w 3077"/>
              <a:gd name="T5" fmla="*/ 0 h 239"/>
              <a:gd name="T6" fmla="*/ 2064 w 3077"/>
              <a:gd name="T7" fmla="*/ 5 h 239"/>
              <a:gd name="T8" fmla="*/ 2107 w 3077"/>
              <a:gd name="T9" fmla="*/ 11 h 239"/>
              <a:gd name="T10" fmla="*/ 2154 w 3077"/>
              <a:gd name="T11" fmla="*/ 21 h 239"/>
              <a:gd name="T12" fmla="*/ 2202 w 3077"/>
              <a:gd name="T13" fmla="*/ 44 h 239"/>
              <a:gd name="T14" fmla="*/ 2246 w 3077"/>
              <a:gd name="T15" fmla="*/ 77 h 239"/>
              <a:gd name="T16" fmla="*/ 2279 w 3077"/>
              <a:gd name="T17" fmla="*/ 105 h 239"/>
              <a:gd name="T18" fmla="*/ 2313 w 3077"/>
              <a:gd name="T19" fmla="*/ 134 h 239"/>
              <a:gd name="T20" fmla="*/ 2346 w 3077"/>
              <a:gd name="T21" fmla="*/ 159 h 239"/>
              <a:gd name="T22" fmla="*/ 2379 w 3077"/>
              <a:gd name="T23" fmla="*/ 177 h 239"/>
              <a:gd name="T24" fmla="*/ 2407 w 3077"/>
              <a:gd name="T25" fmla="*/ 190 h 239"/>
              <a:gd name="T26" fmla="*/ 2438 w 3077"/>
              <a:gd name="T27" fmla="*/ 198 h 239"/>
              <a:gd name="T28" fmla="*/ 2466 w 3077"/>
              <a:gd name="T29" fmla="*/ 205 h 239"/>
              <a:gd name="T30" fmla="*/ 2502 w 3077"/>
              <a:gd name="T31" fmla="*/ 208 h 239"/>
              <a:gd name="T32" fmla="*/ 2523 w 3077"/>
              <a:gd name="T33" fmla="*/ 210 h 239"/>
              <a:gd name="T34" fmla="*/ 2536 w 3077"/>
              <a:gd name="T35" fmla="*/ 210 h 239"/>
              <a:gd name="T36" fmla="*/ 2566 w 3077"/>
              <a:gd name="T37" fmla="*/ 210 h 239"/>
              <a:gd name="T38" fmla="*/ 2615 w 3077"/>
              <a:gd name="T39" fmla="*/ 205 h 239"/>
              <a:gd name="T40" fmla="*/ 2633 w 3077"/>
              <a:gd name="T41" fmla="*/ 193 h 239"/>
              <a:gd name="T42" fmla="*/ 2643 w 3077"/>
              <a:gd name="T43" fmla="*/ 175 h 239"/>
              <a:gd name="T44" fmla="*/ 2654 w 3077"/>
              <a:gd name="T45" fmla="*/ 159 h 239"/>
              <a:gd name="T46" fmla="*/ 2674 w 3077"/>
              <a:gd name="T47" fmla="*/ 159 h 239"/>
              <a:gd name="T48" fmla="*/ 2684 w 3077"/>
              <a:gd name="T49" fmla="*/ 172 h 239"/>
              <a:gd name="T50" fmla="*/ 2689 w 3077"/>
              <a:gd name="T51" fmla="*/ 187 h 239"/>
              <a:gd name="T52" fmla="*/ 2695 w 3077"/>
              <a:gd name="T53" fmla="*/ 200 h 239"/>
              <a:gd name="T54" fmla="*/ 2723 w 3077"/>
              <a:gd name="T55" fmla="*/ 210 h 239"/>
              <a:gd name="T56" fmla="*/ 2810 w 3077"/>
              <a:gd name="T57" fmla="*/ 221 h 239"/>
              <a:gd name="T58" fmla="*/ 2925 w 3077"/>
              <a:gd name="T59" fmla="*/ 228 h 239"/>
              <a:gd name="T60" fmla="*/ 3033 w 3077"/>
              <a:gd name="T61" fmla="*/ 234 h 239"/>
              <a:gd name="T62" fmla="*/ 2592 w 3077"/>
              <a:gd name="T63" fmla="*/ 239 h 239"/>
              <a:gd name="T64" fmla="*/ 1697 w 3077"/>
              <a:gd name="T65" fmla="*/ 239 h 239"/>
              <a:gd name="T66" fmla="*/ 328 w 3077"/>
              <a:gd name="T67" fmla="*/ 23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77" h="239">
                <a:moveTo>
                  <a:pt x="0" y="239"/>
                </a:moveTo>
                <a:lnTo>
                  <a:pt x="410" y="226"/>
                </a:lnTo>
                <a:lnTo>
                  <a:pt x="738" y="193"/>
                </a:lnTo>
                <a:lnTo>
                  <a:pt x="1044" y="113"/>
                </a:lnTo>
                <a:lnTo>
                  <a:pt x="1338" y="21"/>
                </a:lnTo>
                <a:lnTo>
                  <a:pt x="1484" y="0"/>
                </a:lnTo>
                <a:lnTo>
                  <a:pt x="2038" y="0"/>
                </a:lnTo>
                <a:lnTo>
                  <a:pt x="2064" y="5"/>
                </a:lnTo>
                <a:lnTo>
                  <a:pt x="2084" y="8"/>
                </a:lnTo>
                <a:lnTo>
                  <a:pt x="2107" y="11"/>
                </a:lnTo>
                <a:lnTo>
                  <a:pt x="2131" y="16"/>
                </a:lnTo>
                <a:lnTo>
                  <a:pt x="2154" y="21"/>
                </a:lnTo>
                <a:lnTo>
                  <a:pt x="2179" y="31"/>
                </a:lnTo>
                <a:lnTo>
                  <a:pt x="2202" y="44"/>
                </a:lnTo>
                <a:lnTo>
                  <a:pt x="2231" y="64"/>
                </a:lnTo>
                <a:lnTo>
                  <a:pt x="2246" y="77"/>
                </a:lnTo>
                <a:lnTo>
                  <a:pt x="2264" y="93"/>
                </a:lnTo>
                <a:lnTo>
                  <a:pt x="2279" y="105"/>
                </a:lnTo>
                <a:lnTo>
                  <a:pt x="2297" y="121"/>
                </a:lnTo>
                <a:lnTo>
                  <a:pt x="2313" y="134"/>
                </a:lnTo>
                <a:lnTo>
                  <a:pt x="2331" y="146"/>
                </a:lnTo>
                <a:lnTo>
                  <a:pt x="2346" y="159"/>
                </a:lnTo>
                <a:lnTo>
                  <a:pt x="2364" y="169"/>
                </a:lnTo>
                <a:lnTo>
                  <a:pt x="2379" y="177"/>
                </a:lnTo>
                <a:lnTo>
                  <a:pt x="2392" y="182"/>
                </a:lnTo>
                <a:lnTo>
                  <a:pt x="2407" y="190"/>
                </a:lnTo>
                <a:lnTo>
                  <a:pt x="2423" y="193"/>
                </a:lnTo>
                <a:lnTo>
                  <a:pt x="2438" y="198"/>
                </a:lnTo>
                <a:lnTo>
                  <a:pt x="2454" y="203"/>
                </a:lnTo>
                <a:lnTo>
                  <a:pt x="2466" y="205"/>
                </a:lnTo>
                <a:lnTo>
                  <a:pt x="2482" y="208"/>
                </a:lnTo>
                <a:lnTo>
                  <a:pt x="2502" y="208"/>
                </a:lnTo>
                <a:lnTo>
                  <a:pt x="2515" y="210"/>
                </a:lnTo>
                <a:lnTo>
                  <a:pt x="2523" y="210"/>
                </a:lnTo>
                <a:lnTo>
                  <a:pt x="2528" y="210"/>
                </a:lnTo>
                <a:lnTo>
                  <a:pt x="2536" y="210"/>
                </a:lnTo>
                <a:lnTo>
                  <a:pt x="2548" y="210"/>
                </a:lnTo>
                <a:lnTo>
                  <a:pt x="2566" y="210"/>
                </a:lnTo>
                <a:lnTo>
                  <a:pt x="2595" y="210"/>
                </a:lnTo>
                <a:lnTo>
                  <a:pt x="2615" y="205"/>
                </a:lnTo>
                <a:lnTo>
                  <a:pt x="2625" y="200"/>
                </a:lnTo>
                <a:lnTo>
                  <a:pt x="2633" y="193"/>
                </a:lnTo>
                <a:lnTo>
                  <a:pt x="2638" y="182"/>
                </a:lnTo>
                <a:lnTo>
                  <a:pt x="2643" y="175"/>
                </a:lnTo>
                <a:lnTo>
                  <a:pt x="2646" y="167"/>
                </a:lnTo>
                <a:lnTo>
                  <a:pt x="2654" y="159"/>
                </a:lnTo>
                <a:lnTo>
                  <a:pt x="2664" y="157"/>
                </a:lnTo>
                <a:lnTo>
                  <a:pt x="2674" y="159"/>
                </a:lnTo>
                <a:lnTo>
                  <a:pt x="2682" y="164"/>
                </a:lnTo>
                <a:lnTo>
                  <a:pt x="2684" y="172"/>
                </a:lnTo>
                <a:lnTo>
                  <a:pt x="2687" y="180"/>
                </a:lnTo>
                <a:lnTo>
                  <a:pt x="2689" y="187"/>
                </a:lnTo>
                <a:lnTo>
                  <a:pt x="2689" y="195"/>
                </a:lnTo>
                <a:lnTo>
                  <a:pt x="2695" y="200"/>
                </a:lnTo>
                <a:lnTo>
                  <a:pt x="2702" y="208"/>
                </a:lnTo>
                <a:lnTo>
                  <a:pt x="2723" y="210"/>
                </a:lnTo>
                <a:lnTo>
                  <a:pt x="2761" y="216"/>
                </a:lnTo>
                <a:lnTo>
                  <a:pt x="2810" y="221"/>
                </a:lnTo>
                <a:lnTo>
                  <a:pt x="2866" y="223"/>
                </a:lnTo>
                <a:lnTo>
                  <a:pt x="2925" y="228"/>
                </a:lnTo>
                <a:lnTo>
                  <a:pt x="2982" y="231"/>
                </a:lnTo>
                <a:lnTo>
                  <a:pt x="3033" y="234"/>
                </a:lnTo>
                <a:lnTo>
                  <a:pt x="3077" y="239"/>
                </a:lnTo>
                <a:lnTo>
                  <a:pt x="2592" y="239"/>
                </a:lnTo>
                <a:lnTo>
                  <a:pt x="2295" y="239"/>
                </a:lnTo>
                <a:lnTo>
                  <a:pt x="1697" y="239"/>
                </a:lnTo>
                <a:lnTo>
                  <a:pt x="1044" y="239"/>
                </a:lnTo>
                <a:lnTo>
                  <a:pt x="328" y="239"/>
                </a:lnTo>
                <a:lnTo>
                  <a:pt x="0" y="239"/>
                </a:lnTo>
                <a:close/>
              </a:path>
            </a:pathLst>
          </a:custGeom>
          <a:solidFill>
            <a:srgbClr val="339966"/>
          </a:solidFill>
          <a:ln w="0">
            <a:solidFill>
              <a:srgbClr val="000000"/>
            </a:solidFill>
            <a:round/>
            <a:headEnd/>
            <a:tailEnd/>
          </a:ln>
        </p:spPr>
        <p:txBody>
          <a:bodyPr/>
          <a:lstStyle/>
          <a:p>
            <a:endParaRPr lang="en-US"/>
          </a:p>
        </p:txBody>
      </p:sp>
      <p:sp>
        <p:nvSpPr>
          <p:cNvPr id="132120" name="Freeform 24"/>
          <p:cNvSpPr>
            <a:spLocks/>
          </p:cNvSpPr>
          <p:nvPr/>
        </p:nvSpPr>
        <p:spPr bwMode="auto">
          <a:xfrm>
            <a:off x="5635625" y="3756118"/>
            <a:ext cx="4364038" cy="168275"/>
          </a:xfrm>
          <a:custGeom>
            <a:avLst/>
            <a:gdLst>
              <a:gd name="T0" fmla="*/ 0 w 3046"/>
              <a:gd name="T1" fmla="*/ 118 h 118"/>
              <a:gd name="T2" fmla="*/ 490 w 3046"/>
              <a:gd name="T3" fmla="*/ 118 h 118"/>
              <a:gd name="T4" fmla="*/ 625 w 3046"/>
              <a:gd name="T5" fmla="*/ 92 h 118"/>
              <a:gd name="T6" fmla="*/ 725 w 3046"/>
              <a:gd name="T7" fmla="*/ 87 h 118"/>
              <a:gd name="T8" fmla="*/ 818 w 3046"/>
              <a:gd name="T9" fmla="*/ 118 h 118"/>
              <a:gd name="T10" fmla="*/ 905 w 3046"/>
              <a:gd name="T11" fmla="*/ 100 h 118"/>
              <a:gd name="T12" fmla="*/ 989 w 3046"/>
              <a:gd name="T13" fmla="*/ 87 h 118"/>
              <a:gd name="T14" fmla="*/ 1074 w 3046"/>
              <a:gd name="T15" fmla="*/ 87 h 118"/>
              <a:gd name="T16" fmla="*/ 1148 w 3046"/>
              <a:gd name="T17" fmla="*/ 118 h 118"/>
              <a:gd name="T18" fmla="*/ 1187 w 3046"/>
              <a:gd name="T19" fmla="*/ 118 h 118"/>
              <a:gd name="T20" fmla="*/ 1261 w 3046"/>
              <a:gd name="T21" fmla="*/ 87 h 118"/>
              <a:gd name="T22" fmla="*/ 1366 w 3046"/>
              <a:gd name="T23" fmla="*/ 66 h 118"/>
              <a:gd name="T24" fmla="*/ 1469 w 3046"/>
              <a:gd name="T25" fmla="*/ 79 h 118"/>
              <a:gd name="T26" fmla="*/ 1564 w 3046"/>
              <a:gd name="T27" fmla="*/ 118 h 118"/>
              <a:gd name="T28" fmla="*/ 1782 w 3046"/>
              <a:gd name="T29" fmla="*/ 59 h 118"/>
              <a:gd name="T30" fmla="*/ 1866 w 3046"/>
              <a:gd name="T31" fmla="*/ 54 h 118"/>
              <a:gd name="T32" fmla="*/ 1912 w 3046"/>
              <a:gd name="T33" fmla="*/ 87 h 118"/>
              <a:gd name="T34" fmla="*/ 1933 w 3046"/>
              <a:gd name="T35" fmla="*/ 118 h 118"/>
              <a:gd name="T36" fmla="*/ 2079 w 3046"/>
              <a:gd name="T37" fmla="*/ 46 h 118"/>
              <a:gd name="T38" fmla="*/ 2092 w 3046"/>
              <a:gd name="T39" fmla="*/ 41 h 118"/>
              <a:gd name="T40" fmla="*/ 2107 w 3046"/>
              <a:gd name="T41" fmla="*/ 36 h 118"/>
              <a:gd name="T42" fmla="*/ 2120 w 3046"/>
              <a:gd name="T43" fmla="*/ 31 h 118"/>
              <a:gd name="T44" fmla="*/ 2133 w 3046"/>
              <a:gd name="T45" fmla="*/ 25 h 118"/>
              <a:gd name="T46" fmla="*/ 2146 w 3046"/>
              <a:gd name="T47" fmla="*/ 20 h 118"/>
              <a:gd name="T48" fmla="*/ 2161 w 3046"/>
              <a:gd name="T49" fmla="*/ 15 h 118"/>
              <a:gd name="T50" fmla="*/ 2176 w 3046"/>
              <a:gd name="T51" fmla="*/ 10 h 118"/>
              <a:gd name="T52" fmla="*/ 2192 w 3046"/>
              <a:gd name="T53" fmla="*/ 7 h 118"/>
              <a:gd name="T54" fmla="*/ 2205 w 3046"/>
              <a:gd name="T55" fmla="*/ 5 h 118"/>
              <a:gd name="T56" fmla="*/ 2217 w 3046"/>
              <a:gd name="T57" fmla="*/ 2 h 118"/>
              <a:gd name="T58" fmla="*/ 2230 w 3046"/>
              <a:gd name="T59" fmla="*/ 0 h 118"/>
              <a:gd name="T60" fmla="*/ 2241 w 3046"/>
              <a:gd name="T61" fmla="*/ 0 h 118"/>
              <a:gd name="T62" fmla="*/ 2253 w 3046"/>
              <a:gd name="T63" fmla="*/ 0 h 118"/>
              <a:gd name="T64" fmla="*/ 2266 w 3046"/>
              <a:gd name="T65" fmla="*/ 0 h 118"/>
              <a:gd name="T66" fmla="*/ 2279 w 3046"/>
              <a:gd name="T67" fmla="*/ 2 h 118"/>
              <a:gd name="T68" fmla="*/ 2292 w 3046"/>
              <a:gd name="T69" fmla="*/ 5 h 118"/>
              <a:gd name="T70" fmla="*/ 2441 w 3046"/>
              <a:gd name="T71" fmla="*/ 54 h 118"/>
              <a:gd name="T72" fmla="*/ 2458 w 3046"/>
              <a:gd name="T73" fmla="*/ 59 h 118"/>
              <a:gd name="T74" fmla="*/ 2474 w 3046"/>
              <a:gd name="T75" fmla="*/ 64 h 118"/>
              <a:gd name="T76" fmla="*/ 2492 w 3046"/>
              <a:gd name="T77" fmla="*/ 69 h 118"/>
              <a:gd name="T78" fmla="*/ 2507 w 3046"/>
              <a:gd name="T79" fmla="*/ 74 h 118"/>
              <a:gd name="T80" fmla="*/ 2523 w 3046"/>
              <a:gd name="T81" fmla="*/ 79 h 118"/>
              <a:gd name="T82" fmla="*/ 2543 w 3046"/>
              <a:gd name="T83" fmla="*/ 82 h 118"/>
              <a:gd name="T84" fmla="*/ 2564 w 3046"/>
              <a:gd name="T85" fmla="*/ 87 h 118"/>
              <a:gd name="T86" fmla="*/ 2589 w 3046"/>
              <a:gd name="T87" fmla="*/ 89 h 118"/>
              <a:gd name="T88" fmla="*/ 2797 w 3046"/>
              <a:gd name="T89" fmla="*/ 92 h 118"/>
              <a:gd name="T90" fmla="*/ 2902 w 3046"/>
              <a:gd name="T91" fmla="*/ 100 h 118"/>
              <a:gd name="T92" fmla="*/ 3046 w 3046"/>
              <a:gd name="T93" fmla="*/ 118 h 118"/>
              <a:gd name="T94" fmla="*/ 0 w 3046"/>
              <a:gd name="T95"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46" h="118">
                <a:moveTo>
                  <a:pt x="0" y="118"/>
                </a:moveTo>
                <a:lnTo>
                  <a:pt x="490" y="118"/>
                </a:lnTo>
                <a:lnTo>
                  <a:pt x="625" y="92"/>
                </a:lnTo>
                <a:lnTo>
                  <a:pt x="725" y="87"/>
                </a:lnTo>
                <a:lnTo>
                  <a:pt x="818" y="118"/>
                </a:lnTo>
                <a:lnTo>
                  <a:pt x="905" y="100"/>
                </a:lnTo>
                <a:lnTo>
                  <a:pt x="989" y="87"/>
                </a:lnTo>
                <a:lnTo>
                  <a:pt x="1074" y="87"/>
                </a:lnTo>
                <a:lnTo>
                  <a:pt x="1148" y="118"/>
                </a:lnTo>
                <a:lnTo>
                  <a:pt x="1187" y="118"/>
                </a:lnTo>
                <a:lnTo>
                  <a:pt x="1261" y="87"/>
                </a:lnTo>
                <a:lnTo>
                  <a:pt x="1366" y="66"/>
                </a:lnTo>
                <a:lnTo>
                  <a:pt x="1469" y="79"/>
                </a:lnTo>
                <a:lnTo>
                  <a:pt x="1564" y="118"/>
                </a:lnTo>
                <a:lnTo>
                  <a:pt x="1782" y="59"/>
                </a:lnTo>
                <a:lnTo>
                  <a:pt x="1866" y="54"/>
                </a:lnTo>
                <a:lnTo>
                  <a:pt x="1912" y="87"/>
                </a:lnTo>
                <a:lnTo>
                  <a:pt x="1933" y="118"/>
                </a:lnTo>
                <a:lnTo>
                  <a:pt x="2079" y="46"/>
                </a:lnTo>
                <a:lnTo>
                  <a:pt x="2092" y="41"/>
                </a:lnTo>
                <a:lnTo>
                  <a:pt x="2107" y="36"/>
                </a:lnTo>
                <a:lnTo>
                  <a:pt x="2120" y="31"/>
                </a:lnTo>
                <a:lnTo>
                  <a:pt x="2133" y="25"/>
                </a:lnTo>
                <a:lnTo>
                  <a:pt x="2146" y="20"/>
                </a:lnTo>
                <a:lnTo>
                  <a:pt x="2161" y="15"/>
                </a:lnTo>
                <a:lnTo>
                  <a:pt x="2176" y="10"/>
                </a:lnTo>
                <a:lnTo>
                  <a:pt x="2192" y="7"/>
                </a:lnTo>
                <a:lnTo>
                  <a:pt x="2205" y="5"/>
                </a:lnTo>
                <a:lnTo>
                  <a:pt x="2217" y="2"/>
                </a:lnTo>
                <a:lnTo>
                  <a:pt x="2230" y="0"/>
                </a:lnTo>
                <a:lnTo>
                  <a:pt x="2241" y="0"/>
                </a:lnTo>
                <a:lnTo>
                  <a:pt x="2253" y="0"/>
                </a:lnTo>
                <a:lnTo>
                  <a:pt x="2266" y="0"/>
                </a:lnTo>
                <a:lnTo>
                  <a:pt x="2279" y="2"/>
                </a:lnTo>
                <a:lnTo>
                  <a:pt x="2292" y="5"/>
                </a:lnTo>
                <a:lnTo>
                  <a:pt x="2441" y="54"/>
                </a:lnTo>
                <a:lnTo>
                  <a:pt x="2458" y="59"/>
                </a:lnTo>
                <a:lnTo>
                  <a:pt x="2474" y="64"/>
                </a:lnTo>
                <a:lnTo>
                  <a:pt x="2492" y="69"/>
                </a:lnTo>
                <a:lnTo>
                  <a:pt x="2507" y="74"/>
                </a:lnTo>
                <a:lnTo>
                  <a:pt x="2523" y="79"/>
                </a:lnTo>
                <a:lnTo>
                  <a:pt x="2543" y="82"/>
                </a:lnTo>
                <a:lnTo>
                  <a:pt x="2564" y="87"/>
                </a:lnTo>
                <a:lnTo>
                  <a:pt x="2589" y="89"/>
                </a:lnTo>
                <a:lnTo>
                  <a:pt x="2797" y="92"/>
                </a:lnTo>
                <a:lnTo>
                  <a:pt x="2902" y="100"/>
                </a:lnTo>
                <a:lnTo>
                  <a:pt x="3046" y="118"/>
                </a:lnTo>
                <a:lnTo>
                  <a:pt x="0" y="118"/>
                </a:lnTo>
                <a:close/>
              </a:path>
            </a:pathLst>
          </a:custGeom>
          <a:solidFill>
            <a:srgbClr val="339966"/>
          </a:solidFill>
          <a:ln w="0">
            <a:solidFill>
              <a:srgbClr val="000000"/>
            </a:solidFill>
            <a:round/>
            <a:headEnd/>
            <a:tailEnd/>
          </a:ln>
        </p:spPr>
        <p:txBody>
          <a:bodyPr/>
          <a:lstStyle/>
          <a:p>
            <a:endParaRPr lang="en-US"/>
          </a:p>
        </p:txBody>
      </p:sp>
      <p:sp>
        <p:nvSpPr>
          <p:cNvPr id="132121" name="Rectangle 25"/>
          <p:cNvSpPr>
            <a:spLocks noChangeArrowheads="1"/>
          </p:cNvSpPr>
          <p:nvPr/>
        </p:nvSpPr>
        <p:spPr bwMode="auto">
          <a:xfrm>
            <a:off x="6860941" y="1079986"/>
            <a:ext cx="3956518" cy="29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Phases</a:t>
            </a:r>
          </a:p>
        </p:txBody>
      </p:sp>
      <p:sp>
        <p:nvSpPr>
          <p:cNvPr id="132122" name="Rectangle 26"/>
          <p:cNvSpPr>
            <a:spLocks noChangeArrowheads="1"/>
          </p:cNvSpPr>
          <p:nvPr/>
        </p:nvSpPr>
        <p:spPr bwMode="auto">
          <a:xfrm>
            <a:off x="2586037" y="1818679"/>
            <a:ext cx="27511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Process Disciplines</a:t>
            </a:r>
          </a:p>
        </p:txBody>
      </p:sp>
      <p:sp>
        <p:nvSpPr>
          <p:cNvPr id="132123" name="Rectangle 27"/>
          <p:cNvSpPr>
            <a:spLocks noChangeArrowheads="1"/>
          </p:cNvSpPr>
          <p:nvPr/>
        </p:nvSpPr>
        <p:spPr bwMode="auto">
          <a:xfrm>
            <a:off x="7216775" y="6319930"/>
            <a:ext cx="12001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Iterations</a:t>
            </a:r>
          </a:p>
        </p:txBody>
      </p:sp>
      <p:sp>
        <p:nvSpPr>
          <p:cNvPr id="132124" name="Freeform 28"/>
          <p:cNvSpPr>
            <a:spLocks/>
          </p:cNvSpPr>
          <p:nvPr/>
        </p:nvSpPr>
        <p:spPr bwMode="auto">
          <a:xfrm>
            <a:off x="6327776" y="5853204"/>
            <a:ext cx="30163" cy="274638"/>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132125" name="Line 29"/>
          <p:cNvSpPr>
            <a:spLocks noChangeShapeType="1"/>
          </p:cNvSpPr>
          <p:nvPr/>
        </p:nvSpPr>
        <p:spPr bwMode="auto">
          <a:xfrm flipH="1">
            <a:off x="8410575" y="5843679"/>
            <a:ext cx="1588" cy="287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2126" name="Line 30"/>
          <p:cNvSpPr>
            <a:spLocks noChangeShapeType="1"/>
          </p:cNvSpPr>
          <p:nvPr/>
        </p:nvSpPr>
        <p:spPr bwMode="auto">
          <a:xfrm>
            <a:off x="7896225" y="5845268"/>
            <a:ext cx="0" cy="2762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2127" name="Line 31"/>
          <p:cNvSpPr>
            <a:spLocks noChangeShapeType="1"/>
          </p:cNvSpPr>
          <p:nvPr/>
        </p:nvSpPr>
        <p:spPr bwMode="auto">
          <a:xfrm>
            <a:off x="6827839" y="5845267"/>
            <a:ext cx="1587" cy="2778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2128" name="Rectangle 32"/>
          <p:cNvSpPr>
            <a:spLocks noChangeArrowheads="1"/>
          </p:cNvSpPr>
          <p:nvPr/>
        </p:nvSpPr>
        <p:spPr bwMode="auto">
          <a:xfrm>
            <a:off x="6932614" y="5865905"/>
            <a:ext cx="3317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#2</a:t>
            </a:r>
          </a:p>
        </p:txBody>
      </p:sp>
      <p:sp>
        <p:nvSpPr>
          <p:cNvPr id="132129" name="Rectangle 33"/>
          <p:cNvSpPr>
            <a:spLocks noChangeArrowheads="1"/>
          </p:cNvSpPr>
          <p:nvPr/>
        </p:nvSpPr>
        <p:spPr bwMode="auto">
          <a:xfrm>
            <a:off x="7386639" y="5865905"/>
            <a:ext cx="4603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a:t>
            </a:r>
          </a:p>
        </p:txBody>
      </p:sp>
      <p:sp>
        <p:nvSpPr>
          <p:cNvPr id="132130" name="Rectangle 34"/>
          <p:cNvSpPr>
            <a:spLocks noChangeArrowheads="1"/>
          </p:cNvSpPr>
          <p:nvPr/>
        </p:nvSpPr>
        <p:spPr bwMode="auto">
          <a:xfrm>
            <a:off x="7943850" y="5865905"/>
            <a:ext cx="4191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#n+1</a:t>
            </a:r>
          </a:p>
        </p:txBody>
      </p:sp>
      <p:sp>
        <p:nvSpPr>
          <p:cNvPr id="132131" name="Rectangle 35"/>
          <p:cNvSpPr>
            <a:spLocks noChangeArrowheads="1"/>
          </p:cNvSpPr>
          <p:nvPr/>
        </p:nvSpPr>
        <p:spPr bwMode="auto">
          <a:xfrm>
            <a:off x="8437564" y="5865905"/>
            <a:ext cx="4016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#n+2</a:t>
            </a:r>
          </a:p>
        </p:txBody>
      </p:sp>
      <p:sp>
        <p:nvSpPr>
          <p:cNvPr id="132132" name="Rectangle 36"/>
          <p:cNvSpPr>
            <a:spLocks noChangeArrowheads="1"/>
          </p:cNvSpPr>
          <p:nvPr/>
        </p:nvSpPr>
        <p:spPr bwMode="auto">
          <a:xfrm>
            <a:off x="8947151" y="5865905"/>
            <a:ext cx="5191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#m</a:t>
            </a:r>
          </a:p>
        </p:txBody>
      </p:sp>
      <p:sp>
        <p:nvSpPr>
          <p:cNvPr id="132133" name="Rectangle 37"/>
          <p:cNvSpPr>
            <a:spLocks noChangeArrowheads="1"/>
          </p:cNvSpPr>
          <p:nvPr/>
        </p:nvSpPr>
        <p:spPr bwMode="auto">
          <a:xfrm>
            <a:off x="9531350" y="5865905"/>
            <a:ext cx="4587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#m+1</a:t>
            </a:r>
          </a:p>
        </p:txBody>
      </p:sp>
      <p:sp>
        <p:nvSpPr>
          <p:cNvPr id="132134" name="Rectangle 38"/>
          <p:cNvSpPr>
            <a:spLocks noChangeArrowheads="1"/>
          </p:cNvSpPr>
          <p:nvPr/>
        </p:nvSpPr>
        <p:spPr bwMode="auto">
          <a:xfrm>
            <a:off x="3932238" y="4121242"/>
            <a:ext cx="13081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Deployment</a:t>
            </a:r>
            <a:endParaRPr lang="en-US" altLang="x-none" sz="2300" b="1">
              <a:latin typeface="Arial" charset="0"/>
            </a:endParaRPr>
          </a:p>
        </p:txBody>
      </p:sp>
      <p:sp>
        <p:nvSpPr>
          <p:cNvPr id="132135" name="Freeform 39"/>
          <p:cNvSpPr>
            <a:spLocks/>
          </p:cNvSpPr>
          <p:nvPr/>
        </p:nvSpPr>
        <p:spPr bwMode="auto">
          <a:xfrm>
            <a:off x="6437314" y="4091080"/>
            <a:ext cx="3494087" cy="201613"/>
          </a:xfrm>
          <a:custGeom>
            <a:avLst/>
            <a:gdLst>
              <a:gd name="T0" fmla="*/ 0 w 2440"/>
              <a:gd name="T1" fmla="*/ 141 h 141"/>
              <a:gd name="T2" fmla="*/ 169 w 2440"/>
              <a:gd name="T3" fmla="*/ 139 h 141"/>
              <a:gd name="T4" fmla="*/ 254 w 2440"/>
              <a:gd name="T5" fmla="*/ 141 h 141"/>
              <a:gd name="T6" fmla="*/ 343 w 2440"/>
              <a:gd name="T7" fmla="*/ 141 h 141"/>
              <a:gd name="T8" fmla="*/ 430 w 2440"/>
              <a:gd name="T9" fmla="*/ 139 h 141"/>
              <a:gd name="T10" fmla="*/ 520 w 2440"/>
              <a:gd name="T11" fmla="*/ 139 h 141"/>
              <a:gd name="T12" fmla="*/ 607 w 2440"/>
              <a:gd name="T13" fmla="*/ 136 h 141"/>
              <a:gd name="T14" fmla="*/ 671 w 2440"/>
              <a:gd name="T15" fmla="*/ 141 h 141"/>
              <a:gd name="T16" fmla="*/ 712 w 2440"/>
              <a:gd name="T17" fmla="*/ 141 h 141"/>
              <a:gd name="T18" fmla="*/ 802 w 2440"/>
              <a:gd name="T19" fmla="*/ 139 h 141"/>
              <a:gd name="T20" fmla="*/ 905 w 2440"/>
              <a:gd name="T21" fmla="*/ 141 h 141"/>
              <a:gd name="T22" fmla="*/ 1000 w 2440"/>
              <a:gd name="T23" fmla="*/ 139 h 141"/>
              <a:gd name="T24" fmla="*/ 1089 w 2440"/>
              <a:gd name="T25" fmla="*/ 141 h 141"/>
              <a:gd name="T26" fmla="*/ 1300 w 2440"/>
              <a:gd name="T27" fmla="*/ 141 h 141"/>
              <a:gd name="T28" fmla="*/ 1389 w 2440"/>
              <a:gd name="T29" fmla="*/ 134 h 141"/>
              <a:gd name="T30" fmla="*/ 1435 w 2440"/>
              <a:gd name="T31" fmla="*/ 128 h 141"/>
              <a:gd name="T32" fmla="*/ 1459 w 2440"/>
              <a:gd name="T33" fmla="*/ 126 h 141"/>
              <a:gd name="T34" fmla="*/ 1612 w 2440"/>
              <a:gd name="T35" fmla="*/ 95 h 141"/>
              <a:gd name="T36" fmla="*/ 1733 w 2440"/>
              <a:gd name="T37" fmla="*/ 59 h 141"/>
              <a:gd name="T38" fmla="*/ 1861 w 2440"/>
              <a:gd name="T39" fmla="*/ 36 h 141"/>
              <a:gd name="T40" fmla="*/ 2205 w 2440"/>
              <a:gd name="T41" fmla="*/ 0 h 141"/>
              <a:gd name="T42" fmla="*/ 2340 w 2440"/>
              <a:gd name="T43" fmla="*/ 23 h 141"/>
              <a:gd name="T44" fmla="*/ 2412 w 2440"/>
              <a:gd name="T45" fmla="*/ 75 h 141"/>
              <a:gd name="T46" fmla="*/ 2440 w 2440"/>
              <a:gd name="T47" fmla="*/ 141 h 141"/>
              <a:gd name="T48" fmla="*/ 0 w 2440"/>
              <a:gd name="T49"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40" h="141">
                <a:moveTo>
                  <a:pt x="0" y="141"/>
                </a:moveTo>
                <a:lnTo>
                  <a:pt x="169" y="139"/>
                </a:lnTo>
                <a:lnTo>
                  <a:pt x="254" y="141"/>
                </a:lnTo>
                <a:lnTo>
                  <a:pt x="343" y="141"/>
                </a:lnTo>
                <a:lnTo>
                  <a:pt x="430" y="139"/>
                </a:lnTo>
                <a:lnTo>
                  <a:pt x="520" y="139"/>
                </a:lnTo>
                <a:lnTo>
                  <a:pt x="607" y="136"/>
                </a:lnTo>
                <a:lnTo>
                  <a:pt x="671" y="141"/>
                </a:lnTo>
                <a:lnTo>
                  <a:pt x="712" y="141"/>
                </a:lnTo>
                <a:lnTo>
                  <a:pt x="802" y="139"/>
                </a:lnTo>
                <a:lnTo>
                  <a:pt x="905" y="141"/>
                </a:lnTo>
                <a:lnTo>
                  <a:pt x="1000" y="139"/>
                </a:lnTo>
                <a:lnTo>
                  <a:pt x="1089" y="141"/>
                </a:lnTo>
                <a:lnTo>
                  <a:pt x="1300" y="141"/>
                </a:lnTo>
                <a:lnTo>
                  <a:pt x="1389" y="134"/>
                </a:lnTo>
                <a:lnTo>
                  <a:pt x="1435" y="128"/>
                </a:lnTo>
                <a:lnTo>
                  <a:pt x="1459" y="126"/>
                </a:lnTo>
                <a:lnTo>
                  <a:pt x="1612" y="95"/>
                </a:lnTo>
                <a:lnTo>
                  <a:pt x="1733" y="59"/>
                </a:lnTo>
                <a:lnTo>
                  <a:pt x="1861" y="36"/>
                </a:lnTo>
                <a:lnTo>
                  <a:pt x="2205" y="0"/>
                </a:lnTo>
                <a:lnTo>
                  <a:pt x="2340" y="23"/>
                </a:lnTo>
                <a:lnTo>
                  <a:pt x="2412" y="75"/>
                </a:lnTo>
                <a:lnTo>
                  <a:pt x="2440" y="141"/>
                </a:lnTo>
                <a:lnTo>
                  <a:pt x="0" y="141"/>
                </a:lnTo>
                <a:close/>
              </a:path>
            </a:pathLst>
          </a:custGeom>
          <a:solidFill>
            <a:srgbClr val="339966"/>
          </a:solidFill>
          <a:ln w="0">
            <a:solidFill>
              <a:srgbClr val="000000"/>
            </a:solidFill>
            <a:round/>
            <a:headEnd/>
            <a:tailEnd/>
          </a:ln>
        </p:spPr>
        <p:txBody>
          <a:bodyPr/>
          <a:lstStyle/>
          <a:p>
            <a:endParaRPr lang="en-US"/>
          </a:p>
        </p:txBody>
      </p:sp>
      <p:sp>
        <p:nvSpPr>
          <p:cNvPr id="132136" name="Freeform 40"/>
          <p:cNvSpPr>
            <a:spLocks/>
          </p:cNvSpPr>
          <p:nvPr/>
        </p:nvSpPr>
        <p:spPr bwMode="auto">
          <a:xfrm>
            <a:off x="5478464" y="2265454"/>
            <a:ext cx="4491037" cy="158750"/>
          </a:xfrm>
          <a:custGeom>
            <a:avLst/>
            <a:gdLst>
              <a:gd name="T0" fmla="*/ 0 w 1911"/>
              <a:gd name="T1" fmla="*/ 63 h 63"/>
              <a:gd name="T2" fmla="*/ 45 w 1911"/>
              <a:gd name="T3" fmla="*/ 50 h 63"/>
              <a:gd name="T4" fmla="*/ 81 w 1911"/>
              <a:gd name="T5" fmla="*/ 36 h 63"/>
              <a:gd name="T6" fmla="*/ 210 w 1911"/>
              <a:gd name="T7" fmla="*/ 0 h 63"/>
              <a:gd name="T8" fmla="*/ 531 w 1911"/>
              <a:gd name="T9" fmla="*/ 8 h 63"/>
              <a:gd name="T10" fmla="*/ 678 w 1911"/>
              <a:gd name="T11" fmla="*/ 25 h 63"/>
              <a:gd name="T12" fmla="*/ 765 w 1911"/>
              <a:gd name="T13" fmla="*/ 36 h 63"/>
              <a:gd name="T14" fmla="*/ 843 w 1911"/>
              <a:gd name="T15" fmla="*/ 47 h 63"/>
              <a:gd name="T16" fmla="*/ 903 w 1911"/>
              <a:gd name="T17" fmla="*/ 57 h 63"/>
              <a:gd name="T18" fmla="*/ 990 w 1911"/>
              <a:gd name="T19" fmla="*/ 53 h 63"/>
              <a:gd name="T20" fmla="*/ 1104 w 1911"/>
              <a:gd name="T21" fmla="*/ 47 h 63"/>
              <a:gd name="T22" fmla="*/ 1377 w 1911"/>
              <a:gd name="T23" fmla="*/ 53 h 63"/>
              <a:gd name="T24" fmla="*/ 1671 w 1911"/>
              <a:gd name="T25" fmla="*/ 58 h 63"/>
              <a:gd name="T26" fmla="*/ 1899 w 1911"/>
              <a:gd name="T27" fmla="*/ 63 h 63"/>
              <a:gd name="T28" fmla="*/ 0 w 1911"/>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11" h="63">
                <a:moveTo>
                  <a:pt x="0" y="63"/>
                </a:moveTo>
                <a:cubicBezTo>
                  <a:pt x="16" y="61"/>
                  <a:pt x="29" y="55"/>
                  <a:pt x="45" y="50"/>
                </a:cubicBezTo>
                <a:cubicBezTo>
                  <a:pt x="56" y="46"/>
                  <a:pt x="70" y="40"/>
                  <a:pt x="81" y="36"/>
                </a:cubicBezTo>
                <a:cubicBezTo>
                  <a:pt x="123" y="23"/>
                  <a:pt x="167" y="10"/>
                  <a:pt x="210" y="0"/>
                </a:cubicBezTo>
                <a:cubicBezTo>
                  <a:pt x="321" y="2"/>
                  <a:pt x="425" y="4"/>
                  <a:pt x="531" y="8"/>
                </a:cubicBezTo>
                <a:cubicBezTo>
                  <a:pt x="609" y="17"/>
                  <a:pt x="624" y="23"/>
                  <a:pt x="678" y="25"/>
                </a:cubicBezTo>
                <a:cubicBezTo>
                  <a:pt x="707" y="29"/>
                  <a:pt x="737" y="30"/>
                  <a:pt x="765" y="36"/>
                </a:cubicBezTo>
                <a:cubicBezTo>
                  <a:pt x="788" y="41"/>
                  <a:pt x="819" y="46"/>
                  <a:pt x="843" y="47"/>
                </a:cubicBezTo>
                <a:cubicBezTo>
                  <a:pt x="876" y="51"/>
                  <a:pt x="879" y="56"/>
                  <a:pt x="903" y="57"/>
                </a:cubicBezTo>
                <a:cubicBezTo>
                  <a:pt x="909" y="55"/>
                  <a:pt x="990" y="53"/>
                  <a:pt x="990" y="53"/>
                </a:cubicBezTo>
                <a:cubicBezTo>
                  <a:pt x="1013" y="51"/>
                  <a:pt x="1040" y="47"/>
                  <a:pt x="1104" y="47"/>
                </a:cubicBezTo>
                <a:cubicBezTo>
                  <a:pt x="1200" y="50"/>
                  <a:pt x="1280" y="51"/>
                  <a:pt x="1377" y="53"/>
                </a:cubicBezTo>
                <a:cubicBezTo>
                  <a:pt x="1471" y="55"/>
                  <a:pt x="1569" y="57"/>
                  <a:pt x="1671" y="58"/>
                </a:cubicBezTo>
                <a:cubicBezTo>
                  <a:pt x="1800" y="59"/>
                  <a:pt x="1911" y="63"/>
                  <a:pt x="1899" y="63"/>
                </a:cubicBezTo>
                <a:cubicBezTo>
                  <a:pt x="870" y="63"/>
                  <a:pt x="0" y="63"/>
                  <a:pt x="0" y="63"/>
                </a:cubicBezTo>
                <a:close/>
              </a:path>
            </a:pathLst>
          </a:custGeom>
          <a:solidFill>
            <a:srgbClr val="339966"/>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2137" name="Freeform 41"/>
          <p:cNvSpPr>
            <a:spLocks/>
          </p:cNvSpPr>
          <p:nvPr/>
        </p:nvSpPr>
        <p:spPr bwMode="auto">
          <a:xfrm>
            <a:off x="5430838" y="4922930"/>
            <a:ext cx="4559300" cy="188913"/>
          </a:xfrm>
          <a:custGeom>
            <a:avLst/>
            <a:gdLst>
              <a:gd name="T0" fmla="*/ 0 w 3080"/>
              <a:gd name="T1" fmla="*/ 140 h 140"/>
              <a:gd name="T2" fmla="*/ 64 w 3080"/>
              <a:gd name="T3" fmla="*/ 123 h 140"/>
              <a:gd name="T4" fmla="*/ 808 w 3080"/>
              <a:gd name="T5" fmla="*/ 90 h 140"/>
              <a:gd name="T6" fmla="*/ 1171 w 3080"/>
              <a:gd name="T7" fmla="*/ 42 h 140"/>
              <a:gd name="T8" fmla="*/ 1508 w 3080"/>
              <a:gd name="T9" fmla="*/ 20 h 140"/>
              <a:gd name="T10" fmla="*/ 1578 w 3080"/>
              <a:gd name="T11" fmla="*/ 9 h 140"/>
              <a:gd name="T12" fmla="*/ 2147 w 3080"/>
              <a:gd name="T13" fmla="*/ 0 h 140"/>
              <a:gd name="T14" fmla="*/ 2789 w 3080"/>
              <a:gd name="T15" fmla="*/ 86 h 140"/>
              <a:gd name="T16" fmla="*/ 3080 w 3080"/>
              <a:gd name="T17" fmla="*/ 140 h 140"/>
              <a:gd name="T18" fmla="*/ 0 w 3080"/>
              <a:gd name="T19"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0" h="140">
                <a:moveTo>
                  <a:pt x="0" y="140"/>
                </a:moveTo>
                <a:lnTo>
                  <a:pt x="64" y="123"/>
                </a:lnTo>
                <a:lnTo>
                  <a:pt x="808" y="90"/>
                </a:lnTo>
                <a:lnTo>
                  <a:pt x="1171" y="42"/>
                </a:lnTo>
                <a:lnTo>
                  <a:pt x="1508" y="20"/>
                </a:lnTo>
                <a:lnTo>
                  <a:pt x="1578" y="9"/>
                </a:lnTo>
                <a:lnTo>
                  <a:pt x="2147" y="0"/>
                </a:lnTo>
                <a:lnTo>
                  <a:pt x="2789" y="86"/>
                </a:lnTo>
                <a:lnTo>
                  <a:pt x="3080" y="140"/>
                </a:lnTo>
                <a:lnTo>
                  <a:pt x="0" y="140"/>
                </a:lnTo>
                <a:close/>
              </a:path>
            </a:pathLst>
          </a:custGeom>
          <a:solidFill>
            <a:srgbClr val="339966"/>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2138" name="Freeform 42"/>
          <p:cNvSpPr>
            <a:spLocks/>
          </p:cNvSpPr>
          <p:nvPr/>
        </p:nvSpPr>
        <p:spPr bwMode="auto">
          <a:xfrm>
            <a:off x="7340601" y="5854793"/>
            <a:ext cx="30163" cy="274637"/>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132139" name="Freeform 43"/>
          <p:cNvSpPr>
            <a:spLocks/>
          </p:cNvSpPr>
          <p:nvPr/>
        </p:nvSpPr>
        <p:spPr bwMode="auto">
          <a:xfrm>
            <a:off x="8863013" y="5856379"/>
            <a:ext cx="30162" cy="274638"/>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132140" name="Rectangle 44"/>
          <p:cNvSpPr>
            <a:spLocks noChangeArrowheads="1"/>
          </p:cNvSpPr>
          <p:nvPr/>
        </p:nvSpPr>
        <p:spPr bwMode="auto">
          <a:xfrm>
            <a:off x="3165475" y="4927692"/>
            <a:ext cx="21717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Configuration Mgmt</a:t>
            </a:r>
          </a:p>
        </p:txBody>
      </p:sp>
      <p:sp>
        <p:nvSpPr>
          <p:cNvPr id="132141" name="Rectangle 45"/>
          <p:cNvSpPr>
            <a:spLocks noChangeArrowheads="1"/>
          </p:cNvSpPr>
          <p:nvPr/>
        </p:nvSpPr>
        <p:spPr bwMode="auto">
          <a:xfrm>
            <a:off x="3379788" y="2614704"/>
            <a:ext cx="186055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Requirements</a:t>
            </a:r>
            <a:endParaRPr lang="en-US" altLang="x-none" sz="2300" b="1">
              <a:latin typeface="Arial" charset="0"/>
            </a:endParaRPr>
          </a:p>
        </p:txBody>
      </p:sp>
      <p:sp>
        <p:nvSpPr>
          <p:cNvPr id="132142" name="Freeform 46"/>
          <p:cNvSpPr>
            <a:spLocks/>
          </p:cNvSpPr>
          <p:nvPr/>
        </p:nvSpPr>
        <p:spPr bwMode="auto">
          <a:xfrm>
            <a:off x="6400801" y="1644462"/>
            <a:ext cx="950913" cy="311150"/>
          </a:xfrm>
          <a:custGeom>
            <a:avLst/>
            <a:gdLst>
              <a:gd name="T0" fmla="*/ 664 w 664"/>
              <a:gd name="T1" fmla="*/ 0 h 218"/>
              <a:gd name="T2" fmla="*/ 664 w 664"/>
              <a:gd name="T3" fmla="*/ 218 h 218"/>
              <a:gd name="T4" fmla="*/ 0 w 664"/>
              <a:gd name="T5" fmla="*/ 218 h 218"/>
            </a:gdLst>
            <a:ahLst/>
            <a:cxnLst>
              <a:cxn ang="0">
                <a:pos x="T0" y="T1"/>
              </a:cxn>
              <a:cxn ang="0">
                <a:pos x="T2" y="T3"/>
              </a:cxn>
              <a:cxn ang="0">
                <a:pos x="T4" y="T5"/>
              </a:cxn>
            </a:cxnLst>
            <a:rect l="0" t="0" r="r" b="b"/>
            <a:pathLst>
              <a:path w="664" h="218">
                <a:moveTo>
                  <a:pt x="664" y="0"/>
                </a:moveTo>
                <a:lnTo>
                  <a:pt x="664"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132143" name="Freeform 47"/>
          <p:cNvSpPr>
            <a:spLocks/>
          </p:cNvSpPr>
          <p:nvPr/>
        </p:nvSpPr>
        <p:spPr bwMode="auto">
          <a:xfrm>
            <a:off x="7416801" y="1644462"/>
            <a:ext cx="1471613" cy="311150"/>
          </a:xfrm>
          <a:custGeom>
            <a:avLst/>
            <a:gdLst>
              <a:gd name="T0" fmla="*/ 1028 w 1028"/>
              <a:gd name="T1" fmla="*/ 0 h 218"/>
              <a:gd name="T2" fmla="*/ 1028 w 1028"/>
              <a:gd name="T3" fmla="*/ 218 h 218"/>
              <a:gd name="T4" fmla="*/ 0 w 1028"/>
              <a:gd name="T5" fmla="*/ 218 h 218"/>
            </a:gdLst>
            <a:ahLst/>
            <a:cxnLst>
              <a:cxn ang="0">
                <a:pos x="T0" y="T1"/>
              </a:cxn>
              <a:cxn ang="0">
                <a:pos x="T2" y="T3"/>
              </a:cxn>
              <a:cxn ang="0">
                <a:pos x="T4" y="T5"/>
              </a:cxn>
            </a:cxnLst>
            <a:rect l="0" t="0" r="r" b="b"/>
            <a:pathLst>
              <a:path w="1028" h="218">
                <a:moveTo>
                  <a:pt x="1028" y="0"/>
                </a:moveTo>
                <a:lnTo>
                  <a:pt x="1028"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132144" name="Freeform 48"/>
          <p:cNvSpPr>
            <a:spLocks/>
          </p:cNvSpPr>
          <p:nvPr/>
        </p:nvSpPr>
        <p:spPr bwMode="auto">
          <a:xfrm>
            <a:off x="8951913" y="1644462"/>
            <a:ext cx="1090612" cy="311150"/>
          </a:xfrm>
          <a:custGeom>
            <a:avLst/>
            <a:gdLst>
              <a:gd name="T0" fmla="*/ 761 w 761"/>
              <a:gd name="T1" fmla="*/ 0 h 218"/>
              <a:gd name="T2" fmla="*/ 761 w 761"/>
              <a:gd name="T3" fmla="*/ 218 h 218"/>
              <a:gd name="T4" fmla="*/ 0 w 761"/>
              <a:gd name="T5" fmla="*/ 218 h 218"/>
            </a:gdLst>
            <a:ahLst/>
            <a:cxnLst>
              <a:cxn ang="0">
                <a:pos x="T0" y="T1"/>
              </a:cxn>
              <a:cxn ang="0">
                <a:pos x="T2" y="T3"/>
              </a:cxn>
              <a:cxn ang="0">
                <a:pos x="T4" y="T5"/>
              </a:cxn>
            </a:cxnLst>
            <a:rect l="0" t="0" r="r" b="b"/>
            <a:pathLst>
              <a:path w="761" h="218">
                <a:moveTo>
                  <a:pt x="761" y="0"/>
                </a:moveTo>
                <a:lnTo>
                  <a:pt x="761"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132145" name="Rectangle 49"/>
          <p:cNvSpPr>
            <a:spLocks noChangeArrowheads="1"/>
          </p:cNvSpPr>
          <p:nvPr/>
        </p:nvSpPr>
        <p:spPr bwMode="auto">
          <a:xfrm>
            <a:off x="6357939" y="1680976"/>
            <a:ext cx="974725"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Elaboration</a:t>
            </a:r>
          </a:p>
        </p:txBody>
      </p:sp>
      <p:sp>
        <p:nvSpPr>
          <p:cNvPr id="132146" name="Rectangle 50"/>
          <p:cNvSpPr>
            <a:spLocks noChangeArrowheads="1"/>
          </p:cNvSpPr>
          <p:nvPr/>
        </p:nvSpPr>
        <p:spPr bwMode="auto">
          <a:xfrm>
            <a:off x="8951913" y="1680976"/>
            <a:ext cx="1090612"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Transition</a:t>
            </a:r>
          </a:p>
        </p:txBody>
      </p:sp>
      <p:sp>
        <p:nvSpPr>
          <p:cNvPr id="132147" name="Rectangle 51"/>
          <p:cNvSpPr>
            <a:spLocks noChangeArrowheads="1"/>
          </p:cNvSpPr>
          <p:nvPr/>
        </p:nvSpPr>
        <p:spPr bwMode="auto">
          <a:xfrm>
            <a:off x="5481639" y="1680976"/>
            <a:ext cx="795337"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Inception</a:t>
            </a:r>
          </a:p>
        </p:txBody>
      </p:sp>
      <p:sp>
        <p:nvSpPr>
          <p:cNvPr id="132148" name="Rectangle 52"/>
          <p:cNvSpPr>
            <a:spLocks noChangeArrowheads="1"/>
          </p:cNvSpPr>
          <p:nvPr/>
        </p:nvSpPr>
        <p:spPr bwMode="auto">
          <a:xfrm>
            <a:off x="7416800" y="1680976"/>
            <a:ext cx="14224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Construction</a:t>
            </a:r>
          </a:p>
        </p:txBody>
      </p:sp>
      <p:sp>
        <p:nvSpPr>
          <p:cNvPr id="132149" name="Line 53"/>
          <p:cNvSpPr>
            <a:spLocks noChangeShapeType="1"/>
          </p:cNvSpPr>
          <p:nvPr/>
        </p:nvSpPr>
        <p:spPr bwMode="auto">
          <a:xfrm flipH="1">
            <a:off x="9472613" y="5843679"/>
            <a:ext cx="0" cy="287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2150" name="Rectangle 54"/>
          <p:cNvSpPr>
            <a:spLocks noChangeArrowheads="1"/>
          </p:cNvSpPr>
          <p:nvPr/>
        </p:nvSpPr>
        <p:spPr bwMode="auto">
          <a:xfrm>
            <a:off x="1752600" y="4491130"/>
            <a:ext cx="35052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Supporting Disciplines</a:t>
            </a:r>
          </a:p>
        </p:txBody>
      </p:sp>
    </p:spTree>
    <p:extLst>
      <p:ext uri="{BB962C8B-B14F-4D97-AF65-F5344CB8AC3E}">
        <p14:creationId xmlns:p14="http://schemas.microsoft.com/office/powerpoint/2010/main" val="191542469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fld id="{5279B258-5695-4F49-95A7-64B8D610C76C}" type="slidenum">
              <a:rPr lang="en-US" altLang="en-US"/>
              <a:pPr/>
              <a:t>15</a:t>
            </a:fld>
            <a:endParaRPr lang="en-US" altLang="en-US"/>
          </a:p>
        </p:txBody>
      </p:sp>
      <p:sp>
        <p:nvSpPr>
          <p:cNvPr id="422914" name="Rectangle 2"/>
          <p:cNvSpPr>
            <a:spLocks noGrp="1" noChangeArrowheads="1"/>
          </p:cNvSpPr>
          <p:nvPr>
            <p:ph type="title"/>
          </p:nvPr>
        </p:nvSpPr>
        <p:spPr/>
        <p:txBody>
          <a:bodyPr/>
          <a:lstStyle/>
          <a:p>
            <a:r>
              <a:rPr lang="en-GB" altLang="x-none"/>
              <a:t>The UP Disciplines</a:t>
            </a:r>
            <a:endParaRPr lang="en-US" altLang="x-none"/>
          </a:p>
        </p:txBody>
      </p:sp>
      <p:sp>
        <p:nvSpPr>
          <p:cNvPr id="422915" name="Line 3"/>
          <p:cNvSpPr>
            <a:spLocks noChangeShapeType="1"/>
          </p:cNvSpPr>
          <p:nvPr/>
        </p:nvSpPr>
        <p:spPr bwMode="auto">
          <a:xfrm flipH="1" flipV="1">
            <a:off x="6827838" y="1676400"/>
            <a:ext cx="6350" cy="3709988"/>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16" name="Line 4"/>
          <p:cNvSpPr>
            <a:spLocks noChangeShapeType="1"/>
          </p:cNvSpPr>
          <p:nvPr/>
        </p:nvSpPr>
        <p:spPr bwMode="auto">
          <a:xfrm flipH="1" flipV="1">
            <a:off x="7896225" y="1677989"/>
            <a:ext cx="0" cy="3711575"/>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17" name="Line 5"/>
          <p:cNvSpPr>
            <a:spLocks noChangeShapeType="1"/>
          </p:cNvSpPr>
          <p:nvPr/>
        </p:nvSpPr>
        <p:spPr bwMode="auto">
          <a:xfrm flipH="1" flipV="1">
            <a:off x="8410575" y="1673225"/>
            <a:ext cx="1588" cy="3676650"/>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18" name="Line 6"/>
          <p:cNvSpPr>
            <a:spLocks noChangeShapeType="1"/>
          </p:cNvSpPr>
          <p:nvPr/>
        </p:nvSpPr>
        <p:spPr bwMode="auto">
          <a:xfrm flipH="1" flipV="1">
            <a:off x="9471025" y="1677989"/>
            <a:ext cx="0" cy="3698875"/>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19" name="Line 7"/>
          <p:cNvSpPr>
            <a:spLocks noChangeShapeType="1"/>
          </p:cNvSpPr>
          <p:nvPr/>
        </p:nvSpPr>
        <p:spPr bwMode="auto">
          <a:xfrm flipH="1" flipV="1">
            <a:off x="6340476" y="1671639"/>
            <a:ext cx="3175" cy="37290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20" name="Line 8"/>
          <p:cNvSpPr>
            <a:spLocks noChangeShapeType="1"/>
          </p:cNvSpPr>
          <p:nvPr/>
        </p:nvSpPr>
        <p:spPr bwMode="auto">
          <a:xfrm flipH="1" flipV="1">
            <a:off x="7354888" y="1671639"/>
            <a:ext cx="0" cy="37290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21" name="Line 9"/>
          <p:cNvSpPr>
            <a:spLocks noChangeShapeType="1"/>
          </p:cNvSpPr>
          <p:nvPr/>
        </p:nvSpPr>
        <p:spPr bwMode="auto">
          <a:xfrm flipV="1">
            <a:off x="8882063" y="1676400"/>
            <a:ext cx="0" cy="3709988"/>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2922" name="Rectangle 10"/>
          <p:cNvSpPr>
            <a:spLocks noChangeArrowheads="1"/>
          </p:cNvSpPr>
          <p:nvPr/>
        </p:nvSpPr>
        <p:spPr bwMode="auto">
          <a:xfrm>
            <a:off x="3903663" y="4835525"/>
            <a:ext cx="1397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Management</a:t>
            </a:r>
            <a:endParaRPr lang="en-US" altLang="x-none" sz="2300" b="1">
              <a:latin typeface="Arial" charset="0"/>
            </a:endParaRPr>
          </a:p>
        </p:txBody>
      </p:sp>
      <p:sp>
        <p:nvSpPr>
          <p:cNvPr id="422923" name="Rectangle 11"/>
          <p:cNvSpPr>
            <a:spLocks noChangeArrowheads="1"/>
          </p:cNvSpPr>
          <p:nvPr/>
        </p:nvSpPr>
        <p:spPr bwMode="auto">
          <a:xfrm>
            <a:off x="3903663" y="5189538"/>
            <a:ext cx="1397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Environment</a:t>
            </a:r>
            <a:endParaRPr lang="en-US" altLang="x-none" sz="2300" b="1">
              <a:latin typeface="Arial" charset="0"/>
            </a:endParaRPr>
          </a:p>
        </p:txBody>
      </p:sp>
      <p:sp>
        <p:nvSpPr>
          <p:cNvPr id="422924" name="Rectangle 12"/>
          <p:cNvSpPr>
            <a:spLocks noChangeArrowheads="1"/>
          </p:cNvSpPr>
          <p:nvPr/>
        </p:nvSpPr>
        <p:spPr bwMode="auto">
          <a:xfrm>
            <a:off x="2922588" y="1793875"/>
            <a:ext cx="231775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Business Modeling</a:t>
            </a:r>
            <a:endParaRPr lang="en-US" altLang="x-none" sz="2300" b="1">
              <a:latin typeface="Arial" charset="0"/>
            </a:endParaRPr>
          </a:p>
        </p:txBody>
      </p:sp>
      <p:sp>
        <p:nvSpPr>
          <p:cNvPr id="422925" name="Rectangle 13"/>
          <p:cNvSpPr>
            <a:spLocks noChangeArrowheads="1"/>
          </p:cNvSpPr>
          <p:nvPr/>
        </p:nvSpPr>
        <p:spPr bwMode="auto">
          <a:xfrm>
            <a:off x="3551238" y="2978150"/>
            <a:ext cx="16891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Implementation</a:t>
            </a:r>
            <a:endParaRPr lang="en-US" altLang="x-none" sz="2300" b="1">
              <a:latin typeface="Arial" charset="0"/>
            </a:endParaRPr>
          </a:p>
        </p:txBody>
      </p:sp>
      <p:sp>
        <p:nvSpPr>
          <p:cNvPr id="422926" name="Rectangle 14"/>
          <p:cNvSpPr>
            <a:spLocks noChangeArrowheads="1"/>
          </p:cNvSpPr>
          <p:nvPr/>
        </p:nvSpPr>
        <p:spPr bwMode="auto">
          <a:xfrm>
            <a:off x="4743450" y="3333750"/>
            <a:ext cx="4699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Test</a:t>
            </a:r>
            <a:endParaRPr lang="en-US" altLang="x-none" sz="2300" b="1">
              <a:latin typeface="Arial" charset="0"/>
            </a:endParaRPr>
          </a:p>
        </p:txBody>
      </p:sp>
      <p:sp>
        <p:nvSpPr>
          <p:cNvPr id="422927" name="Rectangle 15"/>
          <p:cNvSpPr>
            <a:spLocks noChangeArrowheads="1"/>
          </p:cNvSpPr>
          <p:nvPr/>
        </p:nvSpPr>
        <p:spPr bwMode="auto">
          <a:xfrm>
            <a:off x="3246438" y="2560638"/>
            <a:ext cx="19939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Analysis &amp; Design</a:t>
            </a:r>
            <a:endParaRPr lang="en-US" altLang="x-none" sz="2300" b="1">
              <a:latin typeface="Arial" charset="0"/>
            </a:endParaRPr>
          </a:p>
        </p:txBody>
      </p:sp>
      <p:sp>
        <p:nvSpPr>
          <p:cNvPr id="422928" name="Rectangle 16"/>
          <p:cNvSpPr>
            <a:spLocks noChangeArrowheads="1"/>
          </p:cNvSpPr>
          <p:nvPr/>
        </p:nvSpPr>
        <p:spPr bwMode="auto">
          <a:xfrm>
            <a:off x="5457826" y="5435601"/>
            <a:ext cx="8731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Preliminary </a:t>
            </a:r>
            <a:br>
              <a:rPr lang="en-US" altLang="x-none" sz="1300">
                <a:latin typeface="Arial" charset="0"/>
              </a:rPr>
            </a:br>
            <a:r>
              <a:rPr lang="en-US" altLang="x-none" sz="1300">
                <a:latin typeface="Arial" charset="0"/>
              </a:rPr>
              <a:t>Iteration(s)</a:t>
            </a:r>
          </a:p>
        </p:txBody>
      </p:sp>
      <p:sp>
        <p:nvSpPr>
          <p:cNvPr id="422929" name="Rectangle 17"/>
          <p:cNvSpPr>
            <a:spLocks noChangeArrowheads="1"/>
          </p:cNvSpPr>
          <p:nvPr/>
        </p:nvSpPr>
        <p:spPr bwMode="auto">
          <a:xfrm>
            <a:off x="6446839" y="5435601"/>
            <a:ext cx="3317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#1</a:t>
            </a:r>
          </a:p>
        </p:txBody>
      </p:sp>
      <p:sp>
        <p:nvSpPr>
          <p:cNvPr id="422930" name="Freeform 18"/>
          <p:cNvSpPr>
            <a:spLocks/>
          </p:cNvSpPr>
          <p:nvPr/>
        </p:nvSpPr>
        <p:spPr bwMode="auto">
          <a:xfrm>
            <a:off x="5459413" y="4902201"/>
            <a:ext cx="4540250" cy="112713"/>
          </a:xfrm>
          <a:custGeom>
            <a:avLst/>
            <a:gdLst>
              <a:gd name="T0" fmla="*/ 356 w 3169"/>
              <a:gd name="T1" fmla="*/ 5 h 79"/>
              <a:gd name="T2" fmla="*/ 620 w 3169"/>
              <a:gd name="T3" fmla="*/ 72 h 79"/>
              <a:gd name="T4" fmla="*/ 715 w 3169"/>
              <a:gd name="T5" fmla="*/ 54 h 79"/>
              <a:gd name="T6" fmla="*/ 810 w 3169"/>
              <a:gd name="T7" fmla="*/ 38 h 79"/>
              <a:gd name="T8" fmla="*/ 907 w 3169"/>
              <a:gd name="T9" fmla="*/ 23 h 79"/>
              <a:gd name="T10" fmla="*/ 1002 w 3169"/>
              <a:gd name="T11" fmla="*/ 5 h 79"/>
              <a:gd name="T12" fmla="*/ 1053 w 3169"/>
              <a:gd name="T13" fmla="*/ 5 h 79"/>
              <a:gd name="T14" fmla="*/ 1105 w 3169"/>
              <a:gd name="T15" fmla="*/ 0 h 79"/>
              <a:gd name="T16" fmla="*/ 1156 w 3169"/>
              <a:gd name="T17" fmla="*/ 0 h 79"/>
              <a:gd name="T18" fmla="*/ 1207 w 3169"/>
              <a:gd name="T19" fmla="*/ 5 h 79"/>
              <a:gd name="T20" fmla="*/ 1225 w 3169"/>
              <a:gd name="T21" fmla="*/ 13 h 79"/>
              <a:gd name="T22" fmla="*/ 1238 w 3169"/>
              <a:gd name="T23" fmla="*/ 25 h 79"/>
              <a:gd name="T24" fmla="*/ 1248 w 3169"/>
              <a:gd name="T25" fmla="*/ 38 h 79"/>
              <a:gd name="T26" fmla="*/ 1261 w 3169"/>
              <a:gd name="T27" fmla="*/ 51 h 79"/>
              <a:gd name="T28" fmla="*/ 1471 w 3169"/>
              <a:gd name="T29" fmla="*/ 46 h 79"/>
              <a:gd name="T30" fmla="*/ 1687 w 3169"/>
              <a:gd name="T31" fmla="*/ 79 h 79"/>
              <a:gd name="T32" fmla="*/ 1894 w 3169"/>
              <a:gd name="T33" fmla="*/ 33 h 79"/>
              <a:gd name="T34" fmla="*/ 2053 w 3169"/>
              <a:gd name="T35" fmla="*/ 74 h 79"/>
              <a:gd name="T36" fmla="*/ 2092 w 3169"/>
              <a:gd name="T37" fmla="*/ 61 h 79"/>
              <a:gd name="T38" fmla="*/ 2128 w 3169"/>
              <a:gd name="T39" fmla="*/ 49 h 79"/>
              <a:gd name="T40" fmla="*/ 2161 w 3169"/>
              <a:gd name="T41" fmla="*/ 36 h 79"/>
              <a:gd name="T42" fmla="*/ 2194 w 3169"/>
              <a:gd name="T43" fmla="*/ 25 h 79"/>
              <a:gd name="T44" fmla="*/ 2223 w 3169"/>
              <a:gd name="T45" fmla="*/ 20 h 79"/>
              <a:gd name="T46" fmla="*/ 2243 w 3169"/>
              <a:gd name="T47" fmla="*/ 18 h 79"/>
              <a:gd name="T48" fmla="*/ 2261 w 3169"/>
              <a:gd name="T49" fmla="*/ 18 h 79"/>
              <a:gd name="T50" fmla="*/ 2276 w 3169"/>
              <a:gd name="T51" fmla="*/ 20 h 79"/>
              <a:gd name="T52" fmla="*/ 2294 w 3169"/>
              <a:gd name="T53" fmla="*/ 23 h 79"/>
              <a:gd name="T54" fmla="*/ 2310 w 3169"/>
              <a:gd name="T55" fmla="*/ 31 h 79"/>
              <a:gd name="T56" fmla="*/ 2328 w 3169"/>
              <a:gd name="T57" fmla="*/ 38 h 79"/>
              <a:gd name="T58" fmla="*/ 2340 w 3169"/>
              <a:gd name="T59" fmla="*/ 46 h 79"/>
              <a:gd name="T60" fmla="*/ 2805 w 3169"/>
              <a:gd name="T61" fmla="*/ 25 h 79"/>
              <a:gd name="T62" fmla="*/ 2856 w 3169"/>
              <a:gd name="T63" fmla="*/ 23 h 79"/>
              <a:gd name="T64" fmla="*/ 2907 w 3169"/>
              <a:gd name="T65" fmla="*/ 20 h 79"/>
              <a:gd name="T66" fmla="*/ 2956 w 3169"/>
              <a:gd name="T67" fmla="*/ 18 h 79"/>
              <a:gd name="T68" fmla="*/ 2997 w 3169"/>
              <a:gd name="T69" fmla="*/ 20 h 79"/>
              <a:gd name="T70" fmla="*/ 3025 w 3169"/>
              <a:gd name="T71" fmla="*/ 25 h 79"/>
              <a:gd name="T72" fmla="*/ 3046 w 3169"/>
              <a:gd name="T73" fmla="*/ 33 h 79"/>
              <a:gd name="T74" fmla="*/ 3063 w 3169"/>
              <a:gd name="T75" fmla="*/ 43 h 79"/>
              <a:gd name="T76" fmla="*/ 3081 w 3169"/>
              <a:gd name="T77" fmla="*/ 51 h 79"/>
              <a:gd name="T78" fmla="*/ 2840 w 3169"/>
              <a:gd name="T79" fmla="*/ 77 h 79"/>
              <a:gd name="T80" fmla="*/ 0 w 3169"/>
              <a:gd name="T8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69" h="79">
                <a:moveTo>
                  <a:pt x="0" y="79"/>
                </a:moveTo>
                <a:lnTo>
                  <a:pt x="356" y="5"/>
                </a:lnTo>
                <a:lnTo>
                  <a:pt x="538" y="20"/>
                </a:lnTo>
                <a:lnTo>
                  <a:pt x="620" y="72"/>
                </a:lnTo>
                <a:lnTo>
                  <a:pt x="666" y="61"/>
                </a:lnTo>
                <a:lnTo>
                  <a:pt x="715" y="54"/>
                </a:lnTo>
                <a:lnTo>
                  <a:pt x="764" y="46"/>
                </a:lnTo>
                <a:lnTo>
                  <a:pt x="810" y="38"/>
                </a:lnTo>
                <a:lnTo>
                  <a:pt x="859" y="31"/>
                </a:lnTo>
                <a:lnTo>
                  <a:pt x="907" y="23"/>
                </a:lnTo>
                <a:lnTo>
                  <a:pt x="954" y="15"/>
                </a:lnTo>
                <a:lnTo>
                  <a:pt x="1002" y="5"/>
                </a:lnTo>
                <a:lnTo>
                  <a:pt x="1028" y="5"/>
                </a:lnTo>
                <a:lnTo>
                  <a:pt x="1053" y="5"/>
                </a:lnTo>
                <a:lnTo>
                  <a:pt x="1079" y="2"/>
                </a:lnTo>
                <a:lnTo>
                  <a:pt x="1105" y="0"/>
                </a:lnTo>
                <a:lnTo>
                  <a:pt x="1130" y="0"/>
                </a:lnTo>
                <a:lnTo>
                  <a:pt x="1156" y="0"/>
                </a:lnTo>
                <a:lnTo>
                  <a:pt x="1182" y="2"/>
                </a:lnTo>
                <a:lnTo>
                  <a:pt x="1207" y="5"/>
                </a:lnTo>
                <a:lnTo>
                  <a:pt x="1218" y="10"/>
                </a:lnTo>
                <a:lnTo>
                  <a:pt x="1225" y="13"/>
                </a:lnTo>
                <a:lnTo>
                  <a:pt x="1233" y="20"/>
                </a:lnTo>
                <a:lnTo>
                  <a:pt x="1238" y="25"/>
                </a:lnTo>
                <a:lnTo>
                  <a:pt x="1243" y="33"/>
                </a:lnTo>
                <a:lnTo>
                  <a:pt x="1248" y="38"/>
                </a:lnTo>
                <a:lnTo>
                  <a:pt x="1253" y="46"/>
                </a:lnTo>
                <a:lnTo>
                  <a:pt x="1261" y="51"/>
                </a:lnTo>
                <a:lnTo>
                  <a:pt x="1300" y="79"/>
                </a:lnTo>
                <a:lnTo>
                  <a:pt x="1471" y="46"/>
                </a:lnTo>
                <a:lnTo>
                  <a:pt x="1564" y="38"/>
                </a:lnTo>
                <a:lnTo>
                  <a:pt x="1687" y="79"/>
                </a:lnTo>
                <a:lnTo>
                  <a:pt x="1807" y="51"/>
                </a:lnTo>
                <a:lnTo>
                  <a:pt x="1894" y="33"/>
                </a:lnTo>
                <a:lnTo>
                  <a:pt x="1964" y="43"/>
                </a:lnTo>
                <a:lnTo>
                  <a:pt x="2053" y="74"/>
                </a:lnTo>
                <a:lnTo>
                  <a:pt x="2074" y="69"/>
                </a:lnTo>
                <a:lnTo>
                  <a:pt x="2092" y="61"/>
                </a:lnTo>
                <a:lnTo>
                  <a:pt x="2112" y="54"/>
                </a:lnTo>
                <a:lnTo>
                  <a:pt x="2128" y="49"/>
                </a:lnTo>
                <a:lnTo>
                  <a:pt x="2146" y="41"/>
                </a:lnTo>
                <a:lnTo>
                  <a:pt x="2161" y="36"/>
                </a:lnTo>
                <a:lnTo>
                  <a:pt x="2179" y="31"/>
                </a:lnTo>
                <a:lnTo>
                  <a:pt x="2194" y="25"/>
                </a:lnTo>
                <a:lnTo>
                  <a:pt x="2210" y="23"/>
                </a:lnTo>
                <a:lnTo>
                  <a:pt x="2223" y="20"/>
                </a:lnTo>
                <a:lnTo>
                  <a:pt x="2233" y="18"/>
                </a:lnTo>
                <a:lnTo>
                  <a:pt x="2243" y="18"/>
                </a:lnTo>
                <a:lnTo>
                  <a:pt x="2253" y="18"/>
                </a:lnTo>
                <a:lnTo>
                  <a:pt x="2261" y="18"/>
                </a:lnTo>
                <a:lnTo>
                  <a:pt x="2269" y="18"/>
                </a:lnTo>
                <a:lnTo>
                  <a:pt x="2276" y="20"/>
                </a:lnTo>
                <a:lnTo>
                  <a:pt x="2284" y="20"/>
                </a:lnTo>
                <a:lnTo>
                  <a:pt x="2294" y="23"/>
                </a:lnTo>
                <a:lnTo>
                  <a:pt x="2302" y="25"/>
                </a:lnTo>
                <a:lnTo>
                  <a:pt x="2310" y="31"/>
                </a:lnTo>
                <a:lnTo>
                  <a:pt x="2320" y="33"/>
                </a:lnTo>
                <a:lnTo>
                  <a:pt x="2328" y="38"/>
                </a:lnTo>
                <a:lnTo>
                  <a:pt x="2333" y="41"/>
                </a:lnTo>
                <a:lnTo>
                  <a:pt x="2340" y="46"/>
                </a:lnTo>
                <a:lnTo>
                  <a:pt x="2392" y="77"/>
                </a:lnTo>
                <a:lnTo>
                  <a:pt x="2805" y="25"/>
                </a:lnTo>
                <a:lnTo>
                  <a:pt x="2830" y="25"/>
                </a:lnTo>
                <a:lnTo>
                  <a:pt x="2856" y="23"/>
                </a:lnTo>
                <a:lnTo>
                  <a:pt x="2881" y="20"/>
                </a:lnTo>
                <a:lnTo>
                  <a:pt x="2907" y="20"/>
                </a:lnTo>
                <a:lnTo>
                  <a:pt x="2933" y="18"/>
                </a:lnTo>
                <a:lnTo>
                  <a:pt x="2956" y="18"/>
                </a:lnTo>
                <a:lnTo>
                  <a:pt x="2976" y="18"/>
                </a:lnTo>
                <a:lnTo>
                  <a:pt x="2997" y="20"/>
                </a:lnTo>
                <a:lnTo>
                  <a:pt x="3012" y="20"/>
                </a:lnTo>
                <a:lnTo>
                  <a:pt x="3025" y="25"/>
                </a:lnTo>
                <a:lnTo>
                  <a:pt x="3035" y="28"/>
                </a:lnTo>
                <a:lnTo>
                  <a:pt x="3046" y="33"/>
                </a:lnTo>
                <a:lnTo>
                  <a:pt x="3056" y="38"/>
                </a:lnTo>
                <a:lnTo>
                  <a:pt x="3063" y="43"/>
                </a:lnTo>
                <a:lnTo>
                  <a:pt x="3071" y="49"/>
                </a:lnTo>
                <a:lnTo>
                  <a:pt x="3081" y="51"/>
                </a:lnTo>
                <a:lnTo>
                  <a:pt x="3169" y="79"/>
                </a:lnTo>
                <a:lnTo>
                  <a:pt x="2840" y="77"/>
                </a:lnTo>
                <a:lnTo>
                  <a:pt x="1546" y="79"/>
                </a:lnTo>
                <a:lnTo>
                  <a:pt x="0" y="79"/>
                </a:lnTo>
                <a:close/>
              </a:path>
            </a:pathLst>
          </a:custGeom>
          <a:solidFill>
            <a:srgbClr val="339966"/>
          </a:solidFill>
          <a:ln w="0">
            <a:solidFill>
              <a:srgbClr val="000000"/>
            </a:solidFill>
            <a:round/>
            <a:headEnd/>
            <a:tailEnd/>
          </a:ln>
        </p:spPr>
        <p:txBody>
          <a:bodyPr/>
          <a:lstStyle/>
          <a:p>
            <a:endParaRPr lang="en-US"/>
          </a:p>
        </p:txBody>
      </p:sp>
      <p:sp>
        <p:nvSpPr>
          <p:cNvPr id="422931" name="Freeform 19"/>
          <p:cNvSpPr>
            <a:spLocks/>
          </p:cNvSpPr>
          <p:nvPr/>
        </p:nvSpPr>
        <p:spPr bwMode="auto">
          <a:xfrm>
            <a:off x="5481639" y="5237163"/>
            <a:ext cx="4492625" cy="112712"/>
          </a:xfrm>
          <a:custGeom>
            <a:avLst/>
            <a:gdLst>
              <a:gd name="T0" fmla="*/ 185 w 3136"/>
              <a:gd name="T1" fmla="*/ 10 h 79"/>
              <a:gd name="T2" fmla="*/ 239 w 3136"/>
              <a:gd name="T3" fmla="*/ 0 h 79"/>
              <a:gd name="T4" fmla="*/ 282 w 3136"/>
              <a:gd name="T5" fmla="*/ 7 h 79"/>
              <a:gd name="T6" fmla="*/ 328 w 3136"/>
              <a:gd name="T7" fmla="*/ 13 h 79"/>
              <a:gd name="T8" fmla="*/ 382 w 3136"/>
              <a:gd name="T9" fmla="*/ 25 h 79"/>
              <a:gd name="T10" fmla="*/ 431 w 3136"/>
              <a:gd name="T11" fmla="*/ 33 h 79"/>
              <a:gd name="T12" fmla="*/ 587 w 3136"/>
              <a:gd name="T13" fmla="*/ 56 h 79"/>
              <a:gd name="T14" fmla="*/ 623 w 3136"/>
              <a:gd name="T15" fmla="*/ 56 h 79"/>
              <a:gd name="T16" fmla="*/ 649 w 3136"/>
              <a:gd name="T17" fmla="*/ 56 h 79"/>
              <a:gd name="T18" fmla="*/ 700 w 3136"/>
              <a:gd name="T19" fmla="*/ 59 h 79"/>
              <a:gd name="T20" fmla="*/ 741 w 3136"/>
              <a:gd name="T21" fmla="*/ 61 h 79"/>
              <a:gd name="T22" fmla="*/ 774 w 3136"/>
              <a:gd name="T23" fmla="*/ 64 h 79"/>
              <a:gd name="T24" fmla="*/ 803 w 3136"/>
              <a:gd name="T25" fmla="*/ 66 h 79"/>
              <a:gd name="T26" fmla="*/ 862 w 3136"/>
              <a:gd name="T27" fmla="*/ 66 h 79"/>
              <a:gd name="T28" fmla="*/ 923 w 3136"/>
              <a:gd name="T29" fmla="*/ 66 h 79"/>
              <a:gd name="T30" fmla="*/ 951 w 3136"/>
              <a:gd name="T31" fmla="*/ 66 h 79"/>
              <a:gd name="T32" fmla="*/ 1000 w 3136"/>
              <a:gd name="T33" fmla="*/ 72 h 79"/>
              <a:gd name="T34" fmla="*/ 1056 w 3136"/>
              <a:gd name="T35" fmla="*/ 72 h 79"/>
              <a:gd name="T36" fmla="*/ 1118 w 3136"/>
              <a:gd name="T37" fmla="*/ 72 h 79"/>
              <a:gd name="T38" fmla="*/ 1162 w 3136"/>
              <a:gd name="T39" fmla="*/ 72 h 79"/>
              <a:gd name="T40" fmla="*/ 1221 w 3136"/>
              <a:gd name="T41" fmla="*/ 72 h 79"/>
              <a:gd name="T42" fmla="*/ 1244 w 3136"/>
              <a:gd name="T43" fmla="*/ 77 h 79"/>
              <a:gd name="T44" fmla="*/ 1264 w 3136"/>
              <a:gd name="T45" fmla="*/ 77 h 79"/>
              <a:gd name="T46" fmla="*/ 1326 w 3136"/>
              <a:gd name="T47" fmla="*/ 77 h 79"/>
              <a:gd name="T48" fmla="*/ 1385 w 3136"/>
              <a:gd name="T49" fmla="*/ 72 h 79"/>
              <a:gd name="T50" fmla="*/ 1426 w 3136"/>
              <a:gd name="T51" fmla="*/ 74 h 79"/>
              <a:gd name="T52" fmla="*/ 1556 w 3136"/>
              <a:gd name="T53" fmla="*/ 79 h 79"/>
              <a:gd name="T54" fmla="*/ 1687 w 3136"/>
              <a:gd name="T55" fmla="*/ 74 h 79"/>
              <a:gd name="T56" fmla="*/ 1700 w 3136"/>
              <a:gd name="T57" fmla="*/ 77 h 79"/>
              <a:gd name="T58" fmla="*/ 1731 w 3136"/>
              <a:gd name="T59" fmla="*/ 74 h 79"/>
              <a:gd name="T60" fmla="*/ 1764 w 3136"/>
              <a:gd name="T61" fmla="*/ 74 h 79"/>
              <a:gd name="T62" fmla="*/ 1836 w 3136"/>
              <a:gd name="T63" fmla="*/ 74 h 79"/>
              <a:gd name="T64" fmla="*/ 1908 w 3136"/>
              <a:gd name="T65" fmla="*/ 77 h 79"/>
              <a:gd name="T66" fmla="*/ 1967 w 3136"/>
              <a:gd name="T67" fmla="*/ 77 h 79"/>
              <a:gd name="T68" fmla="*/ 2043 w 3136"/>
              <a:gd name="T69" fmla="*/ 77 h 79"/>
              <a:gd name="T70" fmla="*/ 2115 w 3136"/>
              <a:gd name="T71" fmla="*/ 74 h 79"/>
              <a:gd name="T72" fmla="*/ 2164 w 3136"/>
              <a:gd name="T73" fmla="*/ 77 h 79"/>
              <a:gd name="T74" fmla="*/ 2215 w 3136"/>
              <a:gd name="T75" fmla="*/ 77 h 79"/>
              <a:gd name="T76" fmla="*/ 2264 w 3136"/>
              <a:gd name="T77" fmla="*/ 77 h 79"/>
              <a:gd name="T78" fmla="*/ 2259 w 3136"/>
              <a:gd name="T79" fmla="*/ 77 h 79"/>
              <a:gd name="T80" fmla="*/ 2392 w 3136"/>
              <a:gd name="T81" fmla="*/ 77 h 79"/>
              <a:gd name="T82" fmla="*/ 2713 w 3136"/>
              <a:gd name="T83" fmla="*/ 77 h 79"/>
              <a:gd name="T84" fmla="*/ 2884 w 3136"/>
              <a:gd name="T85" fmla="*/ 77 h 79"/>
              <a:gd name="T86" fmla="*/ 2982 w 3136"/>
              <a:gd name="T87" fmla="*/ 77 h 79"/>
              <a:gd name="T88" fmla="*/ 3056 w 3136"/>
              <a:gd name="T89" fmla="*/ 79 h 79"/>
              <a:gd name="T90" fmla="*/ 3079 w 3136"/>
              <a:gd name="T91" fmla="*/ 74 h 79"/>
              <a:gd name="T92" fmla="*/ 3102 w 3136"/>
              <a:gd name="T93" fmla="*/ 74 h 79"/>
              <a:gd name="T94" fmla="*/ 3133 w 3136"/>
              <a:gd name="T95" fmla="*/ 77 h 79"/>
              <a:gd name="T96" fmla="*/ 3007 w 3136"/>
              <a:gd name="T97" fmla="*/ 77 h 79"/>
              <a:gd name="T98" fmla="*/ 2928 w 3136"/>
              <a:gd name="T99" fmla="*/ 77 h 79"/>
              <a:gd name="T100" fmla="*/ 2838 w 3136"/>
              <a:gd name="T101" fmla="*/ 77 h 79"/>
              <a:gd name="T102" fmla="*/ 2748 w 3136"/>
              <a:gd name="T103" fmla="*/ 77 h 79"/>
              <a:gd name="T104" fmla="*/ 2400 w 3136"/>
              <a:gd name="T105" fmla="*/ 77 h 79"/>
              <a:gd name="T106" fmla="*/ 1920 w 3136"/>
              <a:gd name="T107" fmla="*/ 77 h 79"/>
              <a:gd name="T108" fmla="*/ 1462 w 3136"/>
              <a:gd name="T109" fmla="*/ 77 h 79"/>
              <a:gd name="T110" fmla="*/ 1180 w 3136"/>
              <a:gd name="T111" fmla="*/ 77 h 79"/>
              <a:gd name="T112" fmla="*/ 992 w 3136"/>
              <a:gd name="T113" fmla="*/ 77 h 79"/>
              <a:gd name="T114" fmla="*/ 928 w 3136"/>
              <a:gd name="T115" fmla="*/ 7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23" y="56"/>
                </a:lnTo>
                <a:lnTo>
                  <a:pt x="623"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7" y="77"/>
                </a:lnTo>
                <a:lnTo>
                  <a:pt x="2261" y="77"/>
                </a:lnTo>
                <a:lnTo>
                  <a:pt x="2259"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2932" name="Freeform 20"/>
          <p:cNvSpPr>
            <a:spLocks/>
          </p:cNvSpPr>
          <p:nvPr/>
        </p:nvSpPr>
        <p:spPr bwMode="auto">
          <a:xfrm>
            <a:off x="5481639" y="5237163"/>
            <a:ext cx="4492625" cy="112712"/>
          </a:xfrm>
          <a:custGeom>
            <a:avLst/>
            <a:gdLst>
              <a:gd name="T0" fmla="*/ 185 w 3136"/>
              <a:gd name="T1" fmla="*/ 10 h 79"/>
              <a:gd name="T2" fmla="*/ 239 w 3136"/>
              <a:gd name="T3" fmla="*/ 0 h 79"/>
              <a:gd name="T4" fmla="*/ 282 w 3136"/>
              <a:gd name="T5" fmla="*/ 7 h 79"/>
              <a:gd name="T6" fmla="*/ 328 w 3136"/>
              <a:gd name="T7" fmla="*/ 13 h 79"/>
              <a:gd name="T8" fmla="*/ 382 w 3136"/>
              <a:gd name="T9" fmla="*/ 25 h 79"/>
              <a:gd name="T10" fmla="*/ 431 w 3136"/>
              <a:gd name="T11" fmla="*/ 33 h 79"/>
              <a:gd name="T12" fmla="*/ 587 w 3136"/>
              <a:gd name="T13" fmla="*/ 56 h 79"/>
              <a:gd name="T14" fmla="*/ 631 w 3136"/>
              <a:gd name="T15" fmla="*/ 56 h 79"/>
              <a:gd name="T16" fmla="*/ 680 w 3136"/>
              <a:gd name="T17" fmla="*/ 56 h 79"/>
              <a:gd name="T18" fmla="*/ 726 w 3136"/>
              <a:gd name="T19" fmla="*/ 61 h 79"/>
              <a:gd name="T20" fmla="*/ 764 w 3136"/>
              <a:gd name="T21" fmla="*/ 61 h 79"/>
              <a:gd name="T22" fmla="*/ 790 w 3136"/>
              <a:gd name="T23" fmla="*/ 66 h 79"/>
              <a:gd name="T24" fmla="*/ 833 w 3136"/>
              <a:gd name="T25" fmla="*/ 66 h 79"/>
              <a:gd name="T26" fmla="*/ 903 w 3136"/>
              <a:gd name="T27" fmla="*/ 66 h 79"/>
              <a:gd name="T28" fmla="*/ 941 w 3136"/>
              <a:gd name="T29" fmla="*/ 66 h 79"/>
              <a:gd name="T30" fmla="*/ 974 w 3136"/>
              <a:gd name="T31" fmla="*/ 69 h 79"/>
              <a:gd name="T32" fmla="*/ 1033 w 3136"/>
              <a:gd name="T33" fmla="*/ 72 h 79"/>
              <a:gd name="T34" fmla="*/ 1097 w 3136"/>
              <a:gd name="T35" fmla="*/ 72 h 79"/>
              <a:gd name="T36" fmla="*/ 1138 w 3136"/>
              <a:gd name="T37" fmla="*/ 72 h 79"/>
              <a:gd name="T38" fmla="*/ 1197 w 3136"/>
              <a:gd name="T39" fmla="*/ 72 h 79"/>
              <a:gd name="T40" fmla="*/ 1238 w 3136"/>
              <a:gd name="T41" fmla="*/ 74 h 79"/>
              <a:gd name="T42" fmla="*/ 1251 w 3136"/>
              <a:gd name="T43" fmla="*/ 79 h 79"/>
              <a:gd name="T44" fmla="*/ 1297 w 3136"/>
              <a:gd name="T45" fmla="*/ 74 h 79"/>
              <a:gd name="T46" fmla="*/ 1364 w 3136"/>
              <a:gd name="T47" fmla="*/ 74 h 79"/>
              <a:gd name="T48" fmla="*/ 1405 w 3136"/>
              <a:gd name="T49" fmla="*/ 72 h 79"/>
              <a:gd name="T50" fmla="*/ 1487 w 3136"/>
              <a:gd name="T51" fmla="*/ 79 h 79"/>
              <a:gd name="T52" fmla="*/ 1654 w 3136"/>
              <a:gd name="T53" fmla="*/ 77 h 79"/>
              <a:gd name="T54" fmla="*/ 1700 w 3136"/>
              <a:gd name="T55" fmla="*/ 74 h 79"/>
              <a:gd name="T56" fmla="*/ 1726 w 3136"/>
              <a:gd name="T57" fmla="*/ 74 h 79"/>
              <a:gd name="T58" fmla="*/ 1754 w 3136"/>
              <a:gd name="T59" fmla="*/ 74 h 79"/>
              <a:gd name="T60" fmla="*/ 1820 w 3136"/>
              <a:gd name="T61" fmla="*/ 77 h 79"/>
              <a:gd name="T62" fmla="*/ 1895 w 3136"/>
              <a:gd name="T63" fmla="*/ 77 h 79"/>
              <a:gd name="T64" fmla="*/ 1954 w 3136"/>
              <a:gd name="T65" fmla="*/ 77 h 79"/>
              <a:gd name="T66" fmla="*/ 2026 w 3136"/>
              <a:gd name="T67" fmla="*/ 77 h 79"/>
              <a:gd name="T68" fmla="*/ 2102 w 3136"/>
              <a:gd name="T69" fmla="*/ 74 h 79"/>
              <a:gd name="T70" fmla="*/ 2156 w 3136"/>
              <a:gd name="T71" fmla="*/ 74 h 79"/>
              <a:gd name="T72" fmla="*/ 2205 w 3136"/>
              <a:gd name="T73" fmla="*/ 77 h 79"/>
              <a:gd name="T74" fmla="*/ 2254 w 3136"/>
              <a:gd name="T75" fmla="*/ 77 h 79"/>
              <a:gd name="T76" fmla="*/ 2264 w 3136"/>
              <a:gd name="T77" fmla="*/ 74 h 79"/>
              <a:gd name="T78" fmla="*/ 2454 w 3136"/>
              <a:gd name="T79" fmla="*/ 77 h 79"/>
              <a:gd name="T80" fmla="*/ 2759 w 3136"/>
              <a:gd name="T81" fmla="*/ 77 h 79"/>
              <a:gd name="T82" fmla="*/ 2907 w 3136"/>
              <a:gd name="T83" fmla="*/ 77 h 79"/>
              <a:gd name="T84" fmla="*/ 3002 w 3136"/>
              <a:gd name="T85" fmla="*/ 79 h 79"/>
              <a:gd name="T86" fmla="*/ 3064 w 3136"/>
              <a:gd name="T87" fmla="*/ 77 h 79"/>
              <a:gd name="T88" fmla="*/ 3084 w 3136"/>
              <a:gd name="T89" fmla="*/ 77 h 79"/>
              <a:gd name="T90" fmla="*/ 3107 w 3136"/>
              <a:gd name="T91" fmla="*/ 74 h 79"/>
              <a:gd name="T92" fmla="*/ 3136 w 3136"/>
              <a:gd name="T93" fmla="*/ 77 h 79"/>
              <a:gd name="T94" fmla="*/ 2979 w 3136"/>
              <a:gd name="T95" fmla="*/ 77 h 79"/>
              <a:gd name="T96" fmla="*/ 2884 w 3136"/>
              <a:gd name="T97" fmla="*/ 77 h 79"/>
              <a:gd name="T98" fmla="*/ 2805 w 3136"/>
              <a:gd name="T99" fmla="*/ 77 h 79"/>
              <a:gd name="T100" fmla="*/ 2631 w 3136"/>
              <a:gd name="T101" fmla="*/ 77 h 79"/>
              <a:gd name="T102" fmla="*/ 2225 w 3136"/>
              <a:gd name="T103" fmla="*/ 77 h 79"/>
              <a:gd name="T104" fmla="*/ 1718 w 3136"/>
              <a:gd name="T105" fmla="*/ 77 h 79"/>
              <a:gd name="T106" fmla="*/ 1305 w 3136"/>
              <a:gd name="T107" fmla="*/ 77 h 79"/>
              <a:gd name="T108" fmla="*/ 1126 w 3136"/>
              <a:gd name="T109" fmla="*/ 77 h 79"/>
              <a:gd name="T110" fmla="*/ 969 w 3136"/>
              <a:gd name="T111" fmla="*/ 77 h 79"/>
              <a:gd name="T112" fmla="*/ 900 w 3136"/>
              <a:gd name="T113" fmla="*/ 7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1"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path>
            </a:pathLst>
          </a:custGeom>
          <a:solidFill>
            <a:srgbClr val="339966"/>
          </a:solidFill>
          <a:ln w="0">
            <a:solidFill>
              <a:srgbClr val="000000"/>
            </a:solidFill>
            <a:prstDash val="solid"/>
            <a:round/>
            <a:headEnd/>
            <a:tailEnd/>
          </a:ln>
        </p:spPr>
        <p:txBody>
          <a:bodyPr/>
          <a:lstStyle/>
          <a:p>
            <a:endParaRPr lang="en-US"/>
          </a:p>
        </p:txBody>
      </p:sp>
      <p:sp>
        <p:nvSpPr>
          <p:cNvPr id="422933" name="Freeform 21"/>
          <p:cNvSpPr>
            <a:spLocks/>
          </p:cNvSpPr>
          <p:nvPr/>
        </p:nvSpPr>
        <p:spPr bwMode="auto">
          <a:xfrm>
            <a:off x="5484813" y="2160588"/>
            <a:ext cx="4500562" cy="196850"/>
          </a:xfrm>
          <a:custGeom>
            <a:avLst/>
            <a:gdLst>
              <a:gd name="T0" fmla="*/ 0 w 2968"/>
              <a:gd name="T1" fmla="*/ 145 h 145"/>
              <a:gd name="T2" fmla="*/ 530 w 2968"/>
              <a:gd name="T3" fmla="*/ 34 h 145"/>
              <a:gd name="T4" fmla="*/ 573 w 2968"/>
              <a:gd name="T5" fmla="*/ 29 h 145"/>
              <a:gd name="T6" fmla="*/ 618 w 2968"/>
              <a:gd name="T7" fmla="*/ 24 h 145"/>
              <a:gd name="T8" fmla="*/ 658 w 2968"/>
              <a:gd name="T9" fmla="*/ 17 h 145"/>
              <a:gd name="T10" fmla="*/ 702 w 2968"/>
              <a:gd name="T11" fmla="*/ 10 h 145"/>
              <a:gd name="T12" fmla="*/ 746 w 2968"/>
              <a:gd name="T13" fmla="*/ 5 h 145"/>
              <a:gd name="T14" fmla="*/ 787 w 2968"/>
              <a:gd name="T15" fmla="*/ 3 h 145"/>
              <a:gd name="T16" fmla="*/ 830 w 2968"/>
              <a:gd name="T17" fmla="*/ 0 h 145"/>
              <a:gd name="T18" fmla="*/ 873 w 2968"/>
              <a:gd name="T19" fmla="*/ 5 h 145"/>
              <a:gd name="T20" fmla="*/ 1135 w 2968"/>
              <a:gd name="T21" fmla="*/ 34 h 145"/>
              <a:gd name="T22" fmla="*/ 1220 w 2968"/>
              <a:gd name="T23" fmla="*/ 60 h 145"/>
              <a:gd name="T24" fmla="*/ 1302 w 2968"/>
              <a:gd name="T25" fmla="*/ 85 h 145"/>
              <a:gd name="T26" fmla="*/ 1401 w 2968"/>
              <a:gd name="T27" fmla="*/ 97 h 145"/>
              <a:gd name="T28" fmla="*/ 1461 w 2968"/>
              <a:gd name="T29" fmla="*/ 105 h 145"/>
              <a:gd name="T30" fmla="*/ 1931 w 2968"/>
              <a:gd name="T31" fmla="*/ 107 h 145"/>
              <a:gd name="T32" fmla="*/ 2153 w 2968"/>
              <a:gd name="T33" fmla="*/ 109 h 145"/>
              <a:gd name="T34" fmla="*/ 2529 w 2968"/>
              <a:gd name="T35" fmla="*/ 113 h 145"/>
              <a:gd name="T36" fmla="*/ 2968 w 2968"/>
              <a:gd name="T37" fmla="*/ 145 h 145"/>
              <a:gd name="T38" fmla="*/ 0 w 2968"/>
              <a:gd name="T3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8" h="145">
                <a:moveTo>
                  <a:pt x="0" y="145"/>
                </a:moveTo>
                <a:lnTo>
                  <a:pt x="530" y="34"/>
                </a:lnTo>
                <a:lnTo>
                  <a:pt x="573" y="29"/>
                </a:lnTo>
                <a:lnTo>
                  <a:pt x="618" y="24"/>
                </a:lnTo>
                <a:lnTo>
                  <a:pt x="658" y="17"/>
                </a:lnTo>
                <a:lnTo>
                  <a:pt x="702" y="10"/>
                </a:lnTo>
                <a:lnTo>
                  <a:pt x="746" y="5"/>
                </a:lnTo>
                <a:lnTo>
                  <a:pt x="787" y="3"/>
                </a:lnTo>
                <a:lnTo>
                  <a:pt x="830" y="0"/>
                </a:lnTo>
                <a:lnTo>
                  <a:pt x="873" y="5"/>
                </a:lnTo>
                <a:lnTo>
                  <a:pt x="1135" y="34"/>
                </a:lnTo>
                <a:lnTo>
                  <a:pt x="1220" y="60"/>
                </a:lnTo>
                <a:lnTo>
                  <a:pt x="1302" y="85"/>
                </a:lnTo>
                <a:lnTo>
                  <a:pt x="1401" y="97"/>
                </a:lnTo>
                <a:lnTo>
                  <a:pt x="1461" y="105"/>
                </a:lnTo>
                <a:lnTo>
                  <a:pt x="1931" y="107"/>
                </a:lnTo>
                <a:lnTo>
                  <a:pt x="2153" y="109"/>
                </a:lnTo>
                <a:lnTo>
                  <a:pt x="2529" y="113"/>
                </a:lnTo>
                <a:lnTo>
                  <a:pt x="2968" y="145"/>
                </a:lnTo>
                <a:lnTo>
                  <a:pt x="0" y="145"/>
                </a:lnTo>
                <a:close/>
              </a:path>
            </a:pathLst>
          </a:custGeom>
          <a:solidFill>
            <a:srgbClr val="339966"/>
          </a:solidFill>
          <a:ln w="0">
            <a:solidFill>
              <a:srgbClr val="000000"/>
            </a:solidFill>
            <a:round/>
            <a:headEnd/>
            <a:tailEnd/>
          </a:ln>
        </p:spPr>
        <p:txBody>
          <a:bodyPr/>
          <a:lstStyle/>
          <a:p>
            <a:endParaRPr lang="en-US"/>
          </a:p>
        </p:txBody>
      </p:sp>
      <p:sp>
        <p:nvSpPr>
          <p:cNvPr id="422934" name="Freeform 22"/>
          <p:cNvSpPr>
            <a:spLocks/>
          </p:cNvSpPr>
          <p:nvPr/>
        </p:nvSpPr>
        <p:spPr bwMode="auto">
          <a:xfrm>
            <a:off x="5624514" y="2524126"/>
            <a:ext cx="4378325" cy="219075"/>
          </a:xfrm>
          <a:custGeom>
            <a:avLst/>
            <a:gdLst>
              <a:gd name="T0" fmla="*/ 0 w 3056"/>
              <a:gd name="T1" fmla="*/ 154 h 154"/>
              <a:gd name="T2" fmla="*/ 374 w 3056"/>
              <a:gd name="T3" fmla="*/ 141 h 154"/>
              <a:gd name="T4" fmla="*/ 500 w 3056"/>
              <a:gd name="T5" fmla="*/ 113 h 154"/>
              <a:gd name="T6" fmla="*/ 600 w 3056"/>
              <a:gd name="T7" fmla="*/ 28 h 154"/>
              <a:gd name="T8" fmla="*/ 718 w 3056"/>
              <a:gd name="T9" fmla="*/ 0 h 154"/>
              <a:gd name="T10" fmla="*/ 1226 w 3056"/>
              <a:gd name="T11" fmla="*/ 13 h 154"/>
              <a:gd name="T12" fmla="*/ 1249 w 3056"/>
              <a:gd name="T13" fmla="*/ 18 h 154"/>
              <a:gd name="T14" fmla="*/ 1269 w 3056"/>
              <a:gd name="T15" fmla="*/ 20 h 154"/>
              <a:gd name="T16" fmla="*/ 1290 w 3056"/>
              <a:gd name="T17" fmla="*/ 26 h 154"/>
              <a:gd name="T18" fmla="*/ 1313 w 3056"/>
              <a:gd name="T19" fmla="*/ 28 h 154"/>
              <a:gd name="T20" fmla="*/ 1333 w 3056"/>
              <a:gd name="T21" fmla="*/ 33 h 154"/>
              <a:gd name="T22" fmla="*/ 1354 w 3056"/>
              <a:gd name="T23" fmla="*/ 38 h 154"/>
              <a:gd name="T24" fmla="*/ 1374 w 3056"/>
              <a:gd name="T25" fmla="*/ 43 h 154"/>
              <a:gd name="T26" fmla="*/ 1395 w 3056"/>
              <a:gd name="T27" fmla="*/ 49 h 154"/>
              <a:gd name="T28" fmla="*/ 1544 w 3056"/>
              <a:gd name="T29" fmla="*/ 92 h 154"/>
              <a:gd name="T30" fmla="*/ 1702 w 3056"/>
              <a:gd name="T31" fmla="*/ 133 h 154"/>
              <a:gd name="T32" fmla="*/ 2243 w 3056"/>
              <a:gd name="T33" fmla="*/ 143 h 154"/>
              <a:gd name="T34" fmla="*/ 2889 w 3056"/>
              <a:gd name="T35" fmla="*/ 143 h 154"/>
              <a:gd name="T36" fmla="*/ 3056 w 3056"/>
              <a:gd name="T37" fmla="*/ 154 h 154"/>
              <a:gd name="T38" fmla="*/ 0 w 3056"/>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56" h="154">
                <a:moveTo>
                  <a:pt x="0" y="154"/>
                </a:moveTo>
                <a:lnTo>
                  <a:pt x="374" y="141"/>
                </a:lnTo>
                <a:lnTo>
                  <a:pt x="500" y="113"/>
                </a:lnTo>
                <a:lnTo>
                  <a:pt x="600" y="28"/>
                </a:lnTo>
                <a:lnTo>
                  <a:pt x="718" y="0"/>
                </a:lnTo>
                <a:lnTo>
                  <a:pt x="1226" y="13"/>
                </a:lnTo>
                <a:lnTo>
                  <a:pt x="1249" y="18"/>
                </a:lnTo>
                <a:lnTo>
                  <a:pt x="1269" y="20"/>
                </a:lnTo>
                <a:lnTo>
                  <a:pt x="1290" y="26"/>
                </a:lnTo>
                <a:lnTo>
                  <a:pt x="1313" y="28"/>
                </a:lnTo>
                <a:lnTo>
                  <a:pt x="1333" y="33"/>
                </a:lnTo>
                <a:lnTo>
                  <a:pt x="1354" y="38"/>
                </a:lnTo>
                <a:lnTo>
                  <a:pt x="1374" y="43"/>
                </a:lnTo>
                <a:lnTo>
                  <a:pt x="1395" y="49"/>
                </a:lnTo>
                <a:lnTo>
                  <a:pt x="1544" y="92"/>
                </a:lnTo>
                <a:lnTo>
                  <a:pt x="1702" y="133"/>
                </a:lnTo>
                <a:lnTo>
                  <a:pt x="2243" y="143"/>
                </a:lnTo>
                <a:lnTo>
                  <a:pt x="2889" y="143"/>
                </a:lnTo>
                <a:lnTo>
                  <a:pt x="3056" y="154"/>
                </a:lnTo>
                <a:lnTo>
                  <a:pt x="0" y="154"/>
                </a:lnTo>
              </a:path>
            </a:pathLst>
          </a:custGeom>
          <a:solidFill>
            <a:srgbClr val="339966"/>
          </a:solidFill>
          <a:ln w="0">
            <a:solidFill>
              <a:srgbClr val="000000"/>
            </a:solidFill>
            <a:prstDash val="solid"/>
            <a:round/>
            <a:headEnd/>
            <a:tailEnd/>
          </a:ln>
        </p:spPr>
        <p:txBody>
          <a:bodyPr/>
          <a:lstStyle/>
          <a:p>
            <a:endParaRPr lang="en-US"/>
          </a:p>
        </p:txBody>
      </p:sp>
      <p:sp>
        <p:nvSpPr>
          <p:cNvPr id="422935" name="Freeform 23"/>
          <p:cNvSpPr>
            <a:spLocks/>
          </p:cNvSpPr>
          <p:nvPr/>
        </p:nvSpPr>
        <p:spPr bwMode="auto">
          <a:xfrm>
            <a:off x="5591175" y="2909889"/>
            <a:ext cx="4408488" cy="249237"/>
          </a:xfrm>
          <a:custGeom>
            <a:avLst/>
            <a:gdLst>
              <a:gd name="T0" fmla="*/ 410 w 3077"/>
              <a:gd name="T1" fmla="*/ 226 h 239"/>
              <a:gd name="T2" fmla="*/ 1044 w 3077"/>
              <a:gd name="T3" fmla="*/ 113 h 239"/>
              <a:gd name="T4" fmla="*/ 1484 w 3077"/>
              <a:gd name="T5" fmla="*/ 0 h 239"/>
              <a:gd name="T6" fmla="*/ 2064 w 3077"/>
              <a:gd name="T7" fmla="*/ 5 h 239"/>
              <a:gd name="T8" fmla="*/ 2107 w 3077"/>
              <a:gd name="T9" fmla="*/ 11 h 239"/>
              <a:gd name="T10" fmla="*/ 2154 w 3077"/>
              <a:gd name="T11" fmla="*/ 21 h 239"/>
              <a:gd name="T12" fmla="*/ 2202 w 3077"/>
              <a:gd name="T13" fmla="*/ 44 h 239"/>
              <a:gd name="T14" fmla="*/ 2246 w 3077"/>
              <a:gd name="T15" fmla="*/ 77 h 239"/>
              <a:gd name="T16" fmla="*/ 2279 w 3077"/>
              <a:gd name="T17" fmla="*/ 105 h 239"/>
              <a:gd name="T18" fmla="*/ 2313 w 3077"/>
              <a:gd name="T19" fmla="*/ 134 h 239"/>
              <a:gd name="T20" fmla="*/ 2346 w 3077"/>
              <a:gd name="T21" fmla="*/ 159 h 239"/>
              <a:gd name="T22" fmla="*/ 2379 w 3077"/>
              <a:gd name="T23" fmla="*/ 177 h 239"/>
              <a:gd name="T24" fmla="*/ 2407 w 3077"/>
              <a:gd name="T25" fmla="*/ 190 h 239"/>
              <a:gd name="T26" fmla="*/ 2438 w 3077"/>
              <a:gd name="T27" fmla="*/ 198 h 239"/>
              <a:gd name="T28" fmla="*/ 2466 w 3077"/>
              <a:gd name="T29" fmla="*/ 205 h 239"/>
              <a:gd name="T30" fmla="*/ 2502 w 3077"/>
              <a:gd name="T31" fmla="*/ 208 h 239"/>
              <a:gd name="T32" fmla="*/ 2523 w 3077"/>
              <a:gd name="T33" fmla="*/ 210 h 239"/>
              <a:gd name="T34" fmla="*/ 2536 w 3077"/>
              <a:gd name="T35" fmla="*/ 210 h 239"/>
              <a:gd name="T36" fmla="*/ 2566 w 3077"/>
              <a:gd name="T37" fmla="*/ 210 h 239"/>
              <a:gd name="T38" fmla="*/ 2615 w 3077"/>
              <a:gd name="T39" fmla="*/ 205 h 239"/>
              <a:gd name="T40" fmla="*/ 2633 w 3077"/>
              <a:gd name="T41" fmla="*/ 193 h 239"/>
              <a:gd name="T42" fmla="*/ 2643 w 3077"/>
              <a:gd name="T43" fmla="*/ 175 h 239"/>
              <a:gd name="T44" fmla="*/ 2654 w 3077"/>
              <a:gd name="T45" fmla="*/ 159 h 239"/>
              <a:gd name="T46" fmla="*/ 2674 w 3077"/>
              <a:gd name="T47" fmla="*/ 159 h 239"/>
              <a:gd name="T48" fmla="*/ 2684 w 3077"/>
              <a:gd name="T49" fmla="*/ 172 h 239"/>
              <a:gd name="T50" fmla="*/ 2689 w 3077"/>
              <a:gd name="T51" fmla="*/ 187 h 239"/>
              <a:gd name="T52" fmla="*/ 2695 w 3077"/>
              <a:gd name="T53" fmla="*/ 200 h 239"/>
              <a:gd name="T54" fmla="*/ 2723 w 3077"/>
              <a:gd name="T55" fmla="*/ 210 h 239"/>
              <a:gd name="T56" fmla="*/ 2810 w 3077"/>
              <a:gd name="T57" fmla="*/ 221 h 239"/>
              <a:gd name="T58" fmla="*/ 2925 w 3077"/>
              <a:gd name="T59" fmla="*/ 228 h 239"/>
              <a:gd name="T60" fmla="*/ 3033 w 3077"/>
              <a:gd name="T61" fmla="*/ 234 h 239"/>
              <a:gd name="T62" fmla="*/ 2592 w 3077"/>
              <a:gd name="T63" fmla="*/ 239 h 239"/>
              <a:gd name="T64" fmla="*/ 1697 w 3077"/>
              <a:gd name="T65" fmla="*/ 239 h 239"/>
              <a:gd name="T66" fmla="*/ 328 w 3077"/>
              <a:gd name="T67" fmla="*/ 23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77" h="239">
                <a:moveTo>
                  <a:pt x="0" y="239"/>
                </a:moveTo>
                <a:lnTo>
                  <a:pt x="410" y="226"/>
                </a:lnTo>
                <a:lnTo>
                  <a:pt x="738" y="193"/>
                </a:lnTo>
                <a:lnTo>
                  <a:pt x="1044" y="113"/>
                </a:lnTo>
                <a:lnTo>
                  <a:pt x="1338" y="21"/>
                </a:lnTo>
                <a:lnTo>
                  <a:pt x="1484" y="0"/>
                </a:lnTo>
                <a:lnTo>
                  <a:pt x="2038" y="0"/>
                </a:lnTo>
                <a:lnTo>
                  <a:pt x="2064" y="5"/>
                </a:lnTo>
                <a:lnTo>
                  <a:pt x="2084" y="8"/>
                </a:lnTo>
                <a:lnTo>
                  <a:pt x="2107" y="11"/>
                </a:lnTo>
                <a:lnTo>
                  <a:pt x="2131" y="16"/>
                </a:lnTo>
                <a:lnTo>
                  <a:pt x="2154" y="21"/>
                </a:lnTo>
                <a:lnTo>
                  <a:pt x="2179" y="31"/>
                </a:lnTo>
                <a:lnTo>
                  <a:pt x="2202" y="44"/>
                </a:lnTo>
                <a:lnTo>
                  <a:pt x="2231" y="64"/>
                </a:lnTo>
                <a:lnTo>
                  <a:pt x="2246" y="77"/>
                </a:lnTo>
                <a:lnTo>
                  <a:pt x="2264" y="93"/>
                </a:lnTo>
                <a:lnTo>
                  <a:pt x="2279" y="105"/>
                </a:lnTo>
                <a:lnTo>
                  <a:pt x="2297" y="121"/>
                </a:lnTo>
                <a:lnTo>
                  <a:pt x="2313" y="134"/>
                </a:lnTo>
                <a:lnTo>
                  <a:pt x="2331" y="146"/>
                </a:lnTo>
                <a:lnTo>
                  <a:pt x="2346" y="159"/>
                </a:lnTo>
                <a:lnTo>
                  <a:pt x="2364" y="169"/>
                </a:lnTo>
                <a:lnTo>
                  <a:pt x="2379" y="177"/>
                </a:lnTo>
                <a:lnTo>
                  <a:pt x="2392" y="182"/>
                </a:lnTo>
                <a:lnTo>
                  <a:pt x="2407" y="190"/>
                </a:lnTo>
                <a:lnTo>
                  <a:pt x="2423" y="193"/>
                </a:lnTo>
                <a:lnTo>
                  <a:pt x="2438" y="198"/>
                </a:lnTo>
                <a:lnTo>
                  <a:pt x="2454" y="203"/>
                </a:lnTo>
                <a:lnTo>
                  <a:pt x="2466" y="205"/>
                </a:lnTo>
                <a:lnTo>
                  <a:pt x="2482" y="208"/>
                </a:lnTo>
                <a:lnTo>
                  <a:pt x="2502" y="208"/>
                </a:lnTo>
                <a:lnTo>
                  <a:pt x="2515" y="210"/>
                </a:lnTo>
                <a:lnTo>
                  <a:pt x="2523" y="210"/>
                </a:lnTo>
                <a:lnTo>
                  <a:pt x="2528" y="210"/>
                </a:lnTo>
                <a:lnTo>
                  <a:pt x="2536" y="210"/>
                </a:lnTo>
                <a:lnTo>
                  <a:pt x="2548" y="210"/>
                </a:lnTo>
                <a:lnTo>
                  <a:pt x="2566" y="210"/>
                </a:lnTo>
                <a:lnTo>
                  <a:pt x="2595" y="210"/>
                </a:lnTo>
                <a:lnTo>
                  <a:pt x="2615" y="205"/>
                </a:lnTo>
                <a:lnTo>
                  <a:pt x="2625" y="200"/>
                </a:lnTo>
                <a:lnTo>
                  <a:pt x="2633" y="193"/>
                </a:lnTo>
                <a:lnTo>
                  <a:pt x="2638" y="182"/>
                </a:lnTo>
                <a:lnTo>
                  <a:pt x="2643" y="175"/>
                </a:lnTo>
                <a:lnTo>
                  <a:pt x="2646" y="167"/>
                </a:lnTo>
                <a:lnTo>
                  <a:pt x="2654" y="159"/>
                </a:lnTo>
                <a:lnTo>
                  <a:pt x="2664" y="157"/>
                </a:lnTo>
                <a:lnTo>
                  <a:pt x="2674" y="159"/>
                </a:lnTo>
                <a:lnTo>
                  <a:pt x="2682" y="164"/>
                </a:lnTo>
                <a:lnTo>
                  <a:pt x="2684" y="172"/>
                </a:lnTo>
                <a:lnTo>
                  <a:pt x="2687" y="180"/>
                </a:lnTo>
                <a:lnTo>
                  <a:pt x="2689" y="187"/>
                </a:lnTo>
                <a:lnTo>
                  <a:pt x="2689" y="195"/>
                </a:lnTo>
                <a:lnTo>
                  <a:pt x="2695" y="200"/>
                </a:lnTo>
                <a:lnTo>
                  <a:pt x="2702" y="208"/>
                </a:lnTo>
                <a:lnTo>
                  <a:pt x="2723" y="210"/>
                </a:lnTo>
                <a:lnTo>
                  <a:pt x="2761" y="216"/>
                </a:lnTo>
                <a:lnTo>
                  <a:pt x="2810" y="221"/>
                </a:lnTo>
                <a:lnTo>
                  <a:pt x="2866" y="223"/>
                </a:lnTo>
                <a:lnTo>
                  <a:pt x="2925" y="228"/>
                </a:lnTo>
                <a:lnTo>
                  <a:pt x="2982" y="231"/>
                </a:lnTo>
                <a:lnTo>
                  <a:pt x="3033" y="234"/>
                </a:lnTo>
                <a:lnTo>
                  <a:pt x="3077" y="239"/>
                </a:lnTo>
                <a:lnTo>
                  <a:pt x="2592" y="239"/>
                </a:lnTo>
                <a:lnTo>
                  <a:pt x="2295" y="239"/>
                </a:lnTo>
                <a:lnTo>
                  <a:pt x="1697" y="239"/>
                </a:lnTo>
                <a:lnTo>
                  <a:pt x="1044" y="239"/>
                </a:lnTo>
                <a:lnTo>
                  <a:pt x="328" y="239"/>
                </a:lnTo>
                <a:lnTo>
                  <a:pt x="0" y="239"/>
                </a:lnTo>
                <a:close/>
              </a:path>
            </a:pathLst>
          </a:custGeom>
          <a:solidFill>
            <a:srgbClr val="339966"/>
          </a:solidFill>
          <a:ln w="0">
            <a:solidFill>
              <a:srgbClr val="000000"/>
            </a:solidFill>
            <a:round/>
            <a:headEnd/>
            <a:tailEnd/>
          </a:ln>
        </p:spPr>
        <p:txBody>
          <a:bodyPr/>
          <a:lstStyle/>
          <a:p>
            <a:endParaRPr lang="en-US"/>
          </a:p>
        </p:txBody>
      </p:sp>
      <p:sp>
        <p:nvSpPr>
          <p:cNvPr id="422936" name="Freeform 24"/>
          <p:cNvSpPr>
            <a:spLocks/>
          </p:cNvSpPr>
          <p:nvPr/>
        </p:nvSpPr>
        <p:spPr bwMode="auto">
          <a:xfrm>
            <a:off x="5635625" y="3325814"/>
            <a:ext cx="4364038" cy="168275"/>
          </a:xfrm>
          <a:custGeom>
            <a:avLst/>
            <a:gdLst>
              <a:gd name="T0" fmla="*/ 0 w 3046"/>
              <a:gd name="T1" fmla="*/ 118 h 118"/>
              <a:gd name="T2" fmla="*/ 490 w 3046"/>
              <a:gd name="T3" fmla="*/ 118 h 118"/>
              <a:gd name="T4" fmla="*/ 625 w 3046"/>
              <a:gd name="T5" fmla="*/ 92 h 118"/>
              <a:gd name="T6" fmla="*/ 725 w 3046"/>
              <a:gd name="T7" fmla="*/ 87 h 118"/>
              <a:gd name="T8" fmla="*/ 818 w 3046"/>
              <a:gd name="T9" fmla="*/ 118 h 118"/>
              <a:gd name="T10" fmla="*/ 905 w 3046"/>
              <a:gd name="T11" fmla="*/ 100 h 118"/>
              <a:gd name="T12" fmla="*/ 989 w 3046"/>
              <a:gd name="T13" fmla="*/ 87 h 118"/>
              <a:gd name="T14" fmla="*/ 1074 w 3046"/>
              <a:gd name="T15" fmla="*/ 87 h 118"/>
              <a:gd name="T16" fmla="*/ 1148 w 3046"/>
              <a:gd name="T17" fmla="*/ 118 h 118"/>
              <a:gd name="T18" fmla="*/ 1187 w 3046"/>
              <a:gd name="T19" fmla="*/ 118 h 118"/>
              <a:gd name="T20" fmla="*/ 1261 w 3046"/>
              <a:gd name="T21" fmla="*/ 87 h 118"/>
              <a:gd name="T22" fmla="*/ 1366 w 3046"/>
              <a:gd name="T23" fmla="*/ 66 h 118"/>
              <a:gd name="T24" fmla="*/ 1469 w 3046"/>
              <a:gd name="T25" fmla="*/ 79 h 118"/>
              <a:gd name="T26" fmla="*/ 1564 w 3046"/>
              <a:gd name="T27" fmla="*/ 118 h 118"/>
              <a:gd name="T28" fmla="*/ 1782 w 3046"/>
              <a:gd name="T29" fmla="*/ 59 h 118"/>
              <a:gd name="T30" fmla="*/ 1866 w 3046"/>
              <a:gd name="T31" fmla="*/ 54 h 118"/>
              <a:gd name="T32" fmla="*/ 1912 w 3046"/>
              <a:gd name="T33" fmla="*/ 87 h 118"/>
              <a:gd name="T34" fmla="*/ 1933 w 3046"/>
              <a:gd name="T35" fmla="*/ 118 h 118"/>
              <a:gd name="T36" fmla="*/ 2079 w 3046"/>
              <a:gd name="T37" fmla="*/ 46 h 118"/>
              <a:gd name="T38" fmla="*/ 2092 w 3046"/>
              <a:gd name="T39" fmla="*/ 41 h 118"/>
              <a:gd name="T40" fmla="*/ 2107 w 3046"/>
              <a:gd name="T41" fmla="*/ 36 h 118"/>
              <a:gd name="T42" fmla="*/ 2120 w 3046"/>
              <a:gd name="T43" fmla="*/ 31 h 118"/>
              <a:gd name="T44" fmla="*/ 2133 w 3046"/>
              <a:gd name="T45" fmla="*/ 25 h 118"/>
              <a:gd name="T46" fmla="*/ 2146 w 3046"/>
              <a:gd name="T47" fmla="*/ 20 h 118"/>
              <a:gd name="T48" fmla="*/ 2161 w 3046"/>
              <a:gd name="T49" fmla="*/ 15 h 118"/>
              <a:gd name="T50" fmla="*/ 2176 w 3046"/>
              <a:gd name="T51" fmla="*/ 10 h 118"/>
              <a:gd name="T52" fmla="*/ 2192 w 3046"/>
              <a:gd name="T53" fmla="*/ 7 h 118"/>
              <a:gd name="T54" fmla="*/ 2205 w 3046"/>
              <a:gd name="T55" fmla="*/ 5 h 118"/>
              <a:gd name="T56" fmla="*/ 2217 w 3046"/>
              <a:gd name="T57" fmla="*/ 2 h 118"/>
              <a:gd name="T58" fmla="*/ 2230 w 3046"/>
              <a:gd name="T59" fmla="*/ 0 h 118"/>
              <a:gd name="T60" fmla="*/ 2241 w 3046"/>
              <a:gd name="T61" fmla="*/ 0 h 118"/>
              <a:gd name="T62" fmla="*/ 2253 w 3046"/>
              <a:gd name="T63" fmla="*/ 0 h 118"/>
              <a:gd name="T64" fmla="*/ 2266 w 3046"/>
              <a:gd name="T65" fmla="*/ 0 h 118"/>
              <a:gd name="T66" fmla="*/ 2279 w 3046"/>
              <a:gd name="T67" fmla="*/ 2 h 118"/>
              <a:gd name="T68" fmla="*/ 2292 w 3046"/>
              <a:gd name="T69" fmla="*/ 5 h 118"/>
              <a:gd name="T70" fmla="*/ 2441 w 3046"/>
              <a:gd name="T71" fmla="*/ 54 h 118"/>
              <a:gd name="T72" fmla="*/ 2458 w 3046"/>
              <a:gd name="T73" fmla="*/ 59 h 118"/>
              <a:gd name="T74" fmla="*/ 2474 w 3046"/>
              <a:gd name="T75" fmla="*/ 64 h 118"/>
              <a:gd name="T76" fmla="*/ 2492 w 3046"/>
              <a:gd name="T77" fmla="*/ 69 h 118"/>
              <a:gd name="T78" fmla="*/ 2507 w 3046"/>
              <a:gd name="T79" fmla="*/ 74 h 118"/>
              <a:gd name="T80" fmla="*/ 2523 w 3046"/>
              <a:gd name="T81" fmla="*/ 79 h 118"/>
              <a:gd name="T82" fmla="*/ 2543 w 3046"/>
              <a:gd name="T83" fmla="*/ 82 h 118"/>
              <a:gd name="T84" fmla="*/ 2564 w 3046"/>
              <a:gd name="T85" fmla="*/ 87 h 118"/>
              <a:gd name="T86" fmla="*/ 2589 w 3046"/>
              <a:gd name="T87" fmla="*/ 89 h 118"/>
              <a:gd name="T88" fmla="*/ 2797 w 3046"/>
              <a:gd name="T89" fmla="*/ 92 h 118"/>
              <a:gd name="T90" fmla="*/ 2902 w 3046"/>
              <a:gd name="T91" fmla="*/ 100 h 118"/>
              <a:gd name="T92" fmla="*/ 3046 w 3046"/>
              <a:gd name="T93" fmla="*/ 118 h 118"/>
              <a:gd name="T94" fmla="*/ 0 w 3046"/>
              <a:gd name="T95"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46" h="118">
                <a:moveTo>
                  <a:pt x="0" y="118"/>
                </a:moveTo>
                <a:lnTo>
                  <a:pt x="490" y="118"/>
                </a:lnTo>
                <a:lnTo>
                  <a:pt x="625" y="92"/>
                </a:lnTo>
                <a:lnTo>
                  <a:pt x="725" y="87"/>
                </a:lnTo>
                <a:lnTo>
                  <a:pt x="818" y="118"/>
                </a:lnTo>
                <a:lnTo>
                  <a:pt x="905" y="100"/>
                </a:lnTo>
                <a:lnTo>
                  <a:pt x="989" y="87"/>
                </a:lnTo>
                <a:lnTo>
                  <a:pt x="1074" y="87"/>
                </a:lnTo>
                <a:lnTo>
                  <a:pt x="1148" y="118"/>
                </a:lnTo>
                <a:lnTo>
                  <a:pt x="1187" y="118"/>
                </a:lnTo>
                <a:lnTo>
                  <a:pt x="1261" y="87"/>
                </a:lnTo>
                <a:lnTo>
                  <a:pt x="1366" y="66"/>
                </a:lnTo>
                <a:lnTo>
                  <a:pt x="1469" y="79"/>
                </a:lnTo>
                <a:lnTo>
                  <a:pt x="1564" y="118"/>
                </a:lnTo>
                <a:lnTo>
                  <a:pt x="1782" y="59"/>
                </a:lnTo>
                <a:lnTo>
                  <a:pt x="1866" y="54"/>
                </a:lnTo>
                <a:lnTo>
                  <a:pt x="1912" y="87"/>
                </a:lnTo>
                <a:lnTo>
                  <a:pt x="1933" y="118"/>
                </a:lnTo>
                <a:lnTo>
                  <a:pt x="2079" y="46"/>
                </a:lnTo>
                <a:lnTo>
                  <a:pt x="2092" y="41"/>
                </a:lnTo>
                <a:lnTo>
                  <a:pt x="2107" y="36"/>
                </a:lnTo>
                <a:lnTo>
                  <a:pt x="2120" y="31"/>
                </a:lnTo>
                <a:lnTo>
                  <a:pt x="2133" y="25"/>
                </a:lnTo>
                <a:lnTo>
                  <a:pt x="2146" y="20"/>
                </a:lnTo>
                <a:lnTo>
                  <a:pt x="2161" y="15"/>
                </a:lnTo>
                <a:lnTo>
                  <a:pt x="2176" y="10"/>
                </a:lnTo>
                <a:lnTo>
                  <a:pt x="2192" y="7"/>
                </a:lnTo>
                <a:lnTo>
                  <a:pt x="2205" y="5"/>
                </a:lnTo>
                <a:lnTo>
                  <a:pt x="2217" y="2"/>
                </a:lnTo>
                <a:lnTo>
                  <a:pt x="2230" y="0"/>
                </a:lnTo>
                <a:lnTo>
                  <a:pt x="2241" y="0"/>
                </a:lnTo>
                <a:lnTo>
                  <a:pt x="2253" y="0"/>
                </a:lnTo>
                <a:lnTo>
                  <a:pt x="2266" y="0"/>
                </a:lnTo>
                <a:lnTo>
                  <a:pt x="2279" y="2"/>
                </a:lnTo>
                <a:lnTo>
                  <a:pt x="2292" y="5"/>
                </a:lnTo>
                <a:lnTo>
                  <a:pt x="2441" y="54"/>
                </a:lnTo>
                <a:lnTo>
                  <a:pt x="2458" y="59"/>
                </a:lnTo>
                <a:lnTo>
                  <a:pt x="2474" y="64"/>
                </a:lnTo>
                <a:lnTo>
                  <a:pt x="2492" y="69"/>
                </a:lnTo>
                <a:lnTo>
                  <a:pt x="2507" y="74"/>
                </a:lnTo>
                <a:lnTo>
                  <a:pt x="2523" y="79"/>
                </a:lnTo>
                <a:lnTo>
                  <a:pt x="2543" y="82"/>
                </a:lnTo>
                <a:lnTo>
                  <a:pt x="2564" y="87"/>
                </a:lnTo>
                <a:lnTo>
                  <a:pt x="2589" y="89"/>
                </a:lnTo>
                <a:lnTo>
                  <a:pt x="2797" y="92"/>
                </a:lnTo>
                <a:lnTo>
                  <a:pt x="2902" y="100"/>
                </a:lnTo>
                <a:lnTo>
                  <a:pt x="3046" y="118"/>
                </a:lnTo>
                <a:lnTo>
                  <a:pt x="0" y="118"/>
                </a:lnTo>
                <a:close/>
              </a:path>
            </a:pathLst>
          </a:custGeom>
          <a:solidFill>
            <a:srgbClr val="339966"/>
          </a:solidFill>
          <a:ln w="0">
            <a:solidFill>
              <a:srgbClr val="000000"/>
            </a:solidFill>
            <a:round/>
            <a:headEnd/>
            <a:tailEnd/>
          </a:ln>
        </p:spPr>
        <p:txBody>
          <a:bodyPr/>
          <a:lstStyle/>
          <a:p>
            <a:endParaRPr lang="en-US"/>
          </a:p>
        </p:txBody>
      </p:sp>
      <p:sp>
        <p:nvSpPr>
          <p:cNvPr id="422937" name="Rectangle 25"/>
          <p:cNvSpPr>
            <a:spLocks noChangeArrowheads="1"/>
          </p:cNvSpPr>
          <p:nvPr/>
        </p:nvSpPr>
        <p:spPr bwMode="auto">
          <a:xfrm>
            <a:off x="7273926" y="981076"/>
            <a:ext cx="9318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Phases</a:t>
            </a:r>
          </a:p>
        </p:txBody>
      </p:sp>
      <p:sp>
        <p:nvSpPr>
          <p:cNvPr id="422938" name="Rectangle 26"/>
          <p:cNvSpPr>
            <a:spLocks noChangeArrowheads="1"/>
          </p:cNvSpPr>
          <p:nvPr/>
        </p:nvSpPr>
        <p:spPr bwMode="auto">
          <a:xfrm>
            <a:off x="1752600" y="1319214"/>
            <a:ext cx="27511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Process Disciplines</a:t>
            </a:r>
          </a:p>
        </p:txBody>
      </p:sp>
      <p:sp>
        <p:nvSpPr>
          <p:cNvPr id="422939" name="Rectangle 27"/>
          <p:cNvSpPr>
            <a:spLocks noChangeArrowheads="1"/>
          </p:cNvSpPr>
          <p:nvPr/>
        </p:nvSpPr>
        <p:spPr bwMode="auto">
          <a:xfrm>
            <a:off x="7216775" y="5889626"/>
            <a:ext cx="12001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Iterations</a:t>
            </a:r>
          </a:p>
        </p:txBody>
      </p:sp>
      <p:sp>
        <p:nvSpPr>
          <p:cNvPr id="422940" name="Freeform 28"/>
          <p:cNvSpPr>
            <a:spLocks/>
          </p:cNvSpPr>
          <p:nvPr/>
        </p:nvSpPr>
        <p:spPr bwMode="auto">
          <a:xfrm>
            <a:off x="6327776" y="5422900"/>
            <a:ext cx="30163" cy="274638"/>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22941" name="Line 29"/>
          <p:cNvSpPr>
            <a:spLocks noChangeShapeType="1"/>
          </p:cNvSpPr>
          <p:nvPr/>
        </p:nvSpPr>
        <p:spPr bwMode="auto">
          <a:xfrm flipH="1">
            <a:off x="8410575" y="5413375"/>
            <a:ext cx="1588" cy="287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2942" name="Line 30"/>
          <p:cNvSpPr>
            <a:spLocks noChangeShapeType="1"/>
          </p:cNvSpPr>
          <p:nvPr/>
        </p:nvSpPr>
        <p:spPr bwMode="auto">
          <a:xfrm>
            <a:off x="7896225" y="5414964"/>
            <a:ext cx="0" cy="2762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2943" name="Line 31"/>
          <p:cNvSpPr>
            <a:spLocks noChangeShapeType="1"/>
          </p:cNvSpPr>
          <p:nvPr/>
        </p:nvSpPr>
        <p:spPr bwMode="auto">
          <a:xfrm>
            <a:off x="6827839" y="5414963"/>
            <a:ext cx="1587" cy="2778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2944" name="Rectangle 32"/>
          <p:cNvSpPr>
            <a:spLocks noChangeArrowheads="1"/>
          </p:cNvSpPr>
          <p:nvPr/>
        </p:nvSpPr>
        <p:spPr bwMode="auto">
          <a:xfrm>
            <a:off x="6932614" y="5435601"/>
            <a:ext cx="3317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#2</a:t>
            </a:r>
          </a:p>
        </p:txBody>
      </p:sp>
      <p:sp>
        <p:nvSpPr>
          <p:cNvPr id="422945" name="Rectangle 33"/>
          <p:cNvSpPr>
            <a:spLocks noChangeArrowheads="1"/>
          </p:cNvSpPr>
          <p:nvPr/>
        </p:nvSpPr>
        <p:spPr bwMode="auto">
          <a:xfrm>
            <a:off x="7386639" y="5435601"/>
            <a:ext cx="4603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a:t>
            </a:r>
          </a:p>
        </p:txBody>
      </p:sp>
      <p:sp>
        <p:nvSpPr>
          <p:cNvPr id="422946" name="Rectangle 34"/>
          <p:cNvSpPr>
            <a:spLocks noChangeArrowheads="1"/>
          </p:cNvSpPr>
          <p:nvPr/>
        </p:nvSpPr>
        <p:spPr bwMode="auto">
          <a:xfrm>
            <a:off x="7943850" y="5435601"/>
            <a:ext cx="4191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#n+1</a:t>
            </a:r>
          </a:p>
        </p:txBody>
      </p:sp>
      <p:sp>
        <p:nvSpPr>
          <p:cNvPr id="422947" name="Rectangle 35"/>
          <p:cNvSpPr>
            <a:spLocks noChangeArrowheads="1"/>
          </p:cNvSpPr>
          <p:nvPr/>
        </p:nvSpPr>
        <p:spPr bwMode="auto">
          <a:xfrm>
            <a:off x="8437564" y="5435601"/>
            <a:ext cx="4016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#n+2</a:t>
            </a:r>
          </a:p>
        </p:txBody>
      </p:sp>
      <p:sp>
        <p:nvSpPr>
          <p:cNvPr id="422948" name="Rectangle 36"/>
          <p:cNvSpPr>
            <a:spLocks noChangeArrowheads="1"/>
          </p:cNvSpPr>
          <p:nvPr/>
        </p:nvSpPr>
        <p:spPr bwMode="auto">
          <a:xfrm>
            <a:off x="8947151" y="5435601"/>
            <a:ext cx="5191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#m</a:t>
            </a:r>
          </a:p>
        </p:txBody>
      </p:sp>
      <p:sp>
        <p:nvSpPr>
          <p:cNvPr id="422949" name="Rectangle 37"/>
          <p:cNvSpPr>
            <a:spLocks noChangeArrowheads="1"/>
          </p:cNvSpPr>
          <p:nvPr/>
        </p:nvSpPr>
        <p:spPr bwMode="auto">
          <a:xfrm>
            <a:off x="9531350" y="5435601"/>
            <a:ext cx="4587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#m+1</a:t>
            </a:r>
          </a:p>
        </p:txBody>
      </p:sp>
      <p:sp>
        <p:nvSpPr>
          <p:cNvPr id="422950" name="Rectangle 38"/>
          <p:cNvSpPr>
            <a:spLocks noChangeArrowheads="1"/>
          </p:cNvSpPr>
          <p:nvPr/>
        </p:nvSpPr>
        <p:spPr bwMode="auto">
          <a:xfrm>
            <a:off x="3932238" y="3690938"/>
            <a:ext cx="13081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Deployment</a:t>
            </a:r>
            <a:endParaRPr lang="en-US" altLang="x-none" sz="2300" b="1">
              <a:latin typeface="Arial" charset="0"/>
            </a:endParaRPr>
          </a:p>
        </p:txBody>
      </p:sp>
      <p:sp>
        <p:nvSpPr>
          <p:cNvPr id="422951" name="Freeform 39"/>
          <p:cNvSpPr>
            <a:spLocks/>
          </p:cNvSpPr>
          <p:nvPr/>
        </p:nvSpPr>
        <p:spPr bwMode="auto">
          <a:xfrm>
            <a:off x="6437314" y="3660776"/>
            <a:ext cx="3494087" cy="201613"/>
          </a:xfrm>
          <a:custGeom>
            <a:avLst/>
            <a:gdLst>
              <a:gd name="T0" fmla="*/ 0 w 2440"/>
              <a:gd name="T1" fmla="*/ 141 h 141"/>
              <a:gd name="T2" fmla="*/ 169 w 2440"/>
              <a:gd name="T3" fmla="*/ 139 h 141"/>
              <a:gd name="T4" fmla="*/ 254 w 2440"/>
              <a:gd name="T5" fmla="*/ 141 h 141"/>
              <a:gd name="T6" fmla="*/ 343 w 2440"/>
              <a:gd name="T7" fmla="*/ 141 h 141"/>
              <a:gd name="T8" fmla="*/ 430 w 2440"/>
              <a:gd name="T9" fmla="*/ 139 h 141"/>
              <a:gd name="T10" fmla="*/ 520 w 2440"/>
              <a:gd name="T11" fmla="*/ 139 h 141"/>
              <a:gd name="T12" fmla="*/ 607 w 2440"/>
              <a:gd name="T13" fmla="*/ 136 h 141"/>
              <a:gd name="T14" fmla="*/ 671 w 2440"/>
              <a:gd name="T15" fmla="*/ 141 h 141"/>
              <a:gd name="T16" fmla="*/ 712 w 2440"/>
              <a:gd name="T17" fmla="*/ 141 h 141"/>
              <a:gd name="T18" fmla="*/ 802 w 2440"/>
              <a:gd name="T19" fmla="*/ 139 h 141"/>
              <a:gd name="T20" fmla="*/ 905 w 2440"/>
              <a:gd name="T21" fmla="*/ 141 h 141"/>
              <a:gd name="T22" fmla="*/ 1000 w 2440"/>
              <a:gd name="T23" fmla="*/ 139 h 141"/>
              <a:gd name="T24" fmla="*/ 1089 w 2440"/>
              <a:gd name="T25" fmla="*/ 141 h 141"/>
              <a:gd name="T26" fmla="*/ 1300 w 2440"/>
              <a:gd name="T27" fmla="*/ 141 h 141"/>
              <a:gd name="T28" fmla="*/ 1389 w 2440"/>
              <a:gd name="T29" fmla="*/ 134 h 141"/>
              <a:gd name="T30" fmla="*/ 1435 w 2440"/>
              <a:gd name="T31" fmla="*/ 128 h 141"/>
              <a:gd name="T32" fmla="*/ 1459 w 2440"/>
              <a:gd name="T33" fmla="*/ 126 h 141"/>
              <a:gd name="T34" fmla="*/ 1612 w 2440"/>
              <a:gd name="T35" fmla="*/ 95 h 141"/>
              <a:gd name="T36" fmla="*/ 1733 w 2440"/>
              <a:gd name="T37" fmla="*/ 59 h 141"/>
              <a:gd name="T38" fmla="*/ 1861 w 2440"/>
              <a:gd name="T39" fmla="*/ 36 h 141"/>
              <a:gd name="T40" fmla="*/ 2205 w 2440"/>
              <a:gd name="T41" fmla="*/ 0 h 141"/>
              <a:gd name="T42" fmla="*/ 2340 w 2440"/>
              <a:gd name="T43" fmla="*/ 23 h 141"/>
              <a:gd name="T44" fmla="*/ 2412 w 2440"/>
              <a:gd name="T45" fmla="*/ 75 h 141"/>
              <a:gd name="T46" fmla="*/ 2440 w 2440"/>
              <a:gd name="T47" fmla="*/ 141 h 141"/>
              <a:gd name="T48" fmla="*/ 0 w 2440"/>
              <a:gd name="T49"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40" h="141">
                <a:moveTo>
                  <a:pt x="0" y="141"/>
                </a:moveTo>
                <a:lnTo>
                  <a:pt x="169" y="139"/>
                </a:lnTo>
                <a:lnTo>
                  <a:pt x="254" y="141"/>
                </a:lnTo>
                <a:lnTo>
                  <a:pt x="343" y="141"/>
                </a:lnTo>
                <a:lnTo>
                  <a:pt x="430" y="139"/>
                </a:lnTo>
                <a:lnTo>
                  <a:pt x="520" y="139"/>
                </a:lnTo>
                <a:lnTo>
                  <a:pt x="607" y="136"/>
                </a:lnTo>
                <a:lnTo>
                  <a:pt x="671" y="141"/>
                </a:lnTo>
                <a:lnTo>
                  <a:pt x="712" y="141"/>
                </a:lnTo>
                <a:lnTo>
                  <a:pt x="802" y="139"/>
                </a:lnTo>
                <a:lnTo>
                  <a:pt x="905" y="141"/>
                </a:lnTo>
                <a:lnTo>
                  <a:pt x="1000" y="139"/>
                </a:lnTo>
                <a:lnTo>
                  <a:pt x="1089" y="141"/>
                </a:lnTo>
                <a:lnTo>
                  <a:pt x="1300" y="141"/>
                </a:lnTo>
                <a:lnTo>
                  <a:pt x="1389" y="134"/>
                </a:lnTo>
                <a:lnTo>
                  <a:pt x="1435" y="128"/>
                </a:lnTo>
                <a:lnTo>
                  <a:pt x="1459" y="126"/>
                </a:lnTo>
                <a:lnTo>
                  <a:pt x="1612" y="95"/>
                </a:lnTo>
                <a:lnTo>
                  <a:pt x="1733" y="59"/>
                </a:lnTo>
                <a:lnTo>
                  <a:pt x="1861" y="36"/>
                </a:lnTo>
                <a:lnTo>
                  <a:pt x="2205" y="0"/>
                </a:lnTo>
                <a:lnTo>
                  <a:pt x="2340" y="23"/>
                </a:lnTo>
                <a:lnTo>
                  <a:pt x="2412" y="75"/>
                </a:lnTo>
                <a:lnTo>
                  <a:pt x="2440" y="141"/>
                </a:lnTo>
                <a:lnTo>
                  <a:pt x="0" y="141"/>
                </a:lnTo>
                <a:close/>
              </a:path>
            </a:pathLst>
          </a:custGeom>
          <a:solidFill>
            <a:srgbClr val="339966"/>
          </a:solidFill>
          <a:ln w="0">
            <a:solidFill>
              <a:srgbClr val="000000"/>
            </a:solidFill>
            <a:round/>
            <a:headEnd/>
            <a:tailEnd/>
          </a:ln>
        </p:spPr>
        <p:txBody>
          <a:bodyPr/>
          <a:lstStyle/>
          <a:p>
            <a:endParaRPr lang="en-US"/>
          </a:p>
        </p:txBody>
      </p:sp>
      <p:sp>
        <p:nvSpPr>
          <p:cNvPr id="422952" name="Freeform 40"/>
          <p:cNvSpPr>
            <a:spLocks/>
          </p:cNvSpPr>
          <p:nvPr/>
        </p:nvSpPr>
        <p:spPr bwMode="auto">
          <a:xfrm>
            <a:off x="5478464" y="1835150"/>
            <a:ext cx="4491037" cy="158750"/>
          </a:xfrm>
          <a:custGeom>
            <a:avLst/>
            <a:gdLst>
              <a:gd name="T0" fmla="*/ 0 w 1911"/>
              <a:gd name="T1" fmla="*/ 63 h 63"/>
              <a:gd name="T2" fmla="*/ 45 w 1911"/>
              <a:gd name="T3" fmla="*/ 50 h 63"/>
              <a:gd name="T4" fmla="*/ 81 w 1911"/>
              <a:gd name="T5" fmla="*/ 36 h 63"/>
              <a:gd name="T6" fmla="*/ 210 w 1911"/>
              <a:gd name="T7" fmla="*/ 0 h 63"/>
              <a:gd name="T8" fmla="*/ 531 w 1911"/>
              <a:gd name="T9" fmla="*/ 8 h 63"/>
              <a:gd name="T10" fmla="*/ 678 w 1911"/>
              <a:gd name="T11" fmla="*/ 25 h 63"/>
              <a:gd name="T12" fmla="*/ 765 w 1911"/>
              <a:gd name="T13" fmla="*/ 36 h 63"/>
              <a:gd name="T14" fmla="*/ 843 w 1911"/>
              <a:gd name="T15" fmla="*/ 47 h 63"/>
              <a:gd name="T16" fmla="*/ 903 w 1911"/>
              <a:gd name="T17" fmla="*/ 57 h 63"/>
              <a:gd name="T18" fmla="*/ 990 w 1911"/>
              <a:gd name="T19" fmla="*/ 53 h 63"/>
              <a:gd name="T20" fmla="*/ 1104 w 1911"/>
              <a:gd name="T21" fmla="*/ 47 h 63"/>
              <a:gd name="T22" fmla="*/ 1377 w 1911"/>
              <a:gd name="T23" fmla="*/ 53 h 63"/>
              <a:gd name="T24" fmla="*/ 1671 w 1911"/>
              <a:gd name="T25" fmla="*/ 58 h 63"/>
              <a:gd name="T26" fmla="*/ 1899 w 1911"/>
              <a:gd name="T27" fmla="*/ 63 h 63"/>
              <a:gd name="T28" fmla="*/ 0 w 1911"/>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11" h="63">
                <a:moveTo>
                  <a:pt x="0" y="63"/>
                </a:moveTo>
                <a:cubicBezTo>
                  <a:pt x="16" y="61"/>
                  <a:pt x="29" y="55"/>
                  <a:pt x="45" y="50"/>
                </a:cubicBezTo>
                <a:cubicBezTo>
                  <a:pt x="56" y="46"/>
                  <a:pt x="70" y="40"/>
                  <a:pt x="81" y="36"/>
                </a:cubicBezTo>
                <a:cubicBezTo>
                  <a:pt x="123" y="23"/>
                  <a:pt x="167" y="10"/>
                  <a:pt x="210" y="0"/>
                </a:cubicBezTo>
                <a:cubicBezTo>
                  <a:pt x="321" y="2"/>
                  <a:pt x="425" y="4"/>
                  <a:pt x="531" y="8"/>
                </a:cubicBezTo>
                <a:cubicBezTo>
                  <a:pt x="609" y="17"/>
                  <a:pt x="624" y="23"/>
                  <a:pt x="678" y="25"/>
                </a:cubicBezTo>
                <a:cubicBezTo>
                  <a:pt x="707" y="29"/>
                  <a:pt x="737" y="30"/>
                  <a:pt x="765" y="36"/>
                </a:cubicBezTo>
                <a:cubicBezTo>
                  <a:pt x="788" y="41"/>
                  <a:pt x="819" y="46"/>
                  <a:pt x="843" y="47"/>
                </a:cubicBezTo>
                <a:cubicBezTo>
                  <a:pt x="876" y="51"/>
                  <a:pt x="879" y="56"/>
                  <a:pt x="903" y="57"/>
                </a:cubicBezTo>
                <a:cubicBezTo>
                  <a:pt x="909" y="55"/>
                  <a:pt x="990" y="53"/>
                  <a:pt x="990" y="53"/>
                </a:cubicBezTo>
                <a:cubicBezTo>
                  <a:pt x="1013" y="51"/>
                  <a:pt x="1040" y="47"/>
                  <a:pt x="1104" y="47"/>
                </a:cubicBezTo>
                <a:cubicBezTo>
                  <a:pt x="1200" y="50"/>
                  <a:pt x="1280" y="51"/>
                  <a:pt x="1377" y="53"/>
                </a:cubicBezTo>
                <a:cubicBezTo>
                  <a:pt x="1471" y="55"/>
                  <a:pt x="1569" y="57"/>
                  <a:pt x="1671" y="58"/>
                </a:cubicBezTo>
                <a:cubicBezTo>
                  <a:pt x="1800" y="59"/>
                  <a:pt x="1911" y="63"/>
                  <a:pt x="1899" y="63"/>
                </a:cubicBezTo>
                <a:cubicBezTo>
                  <a:pt x="870" y="63"/>
                  <a:pt x="0" y="63"/>
                  <a:pt x="0" y="63"/>
                </a:cubicBezTo>
                <a:close/>
              </a:path>
            </a:pathLst>
          </a:custGeom>
          <a:solidFill>
            <a:srgbClr val="339966"/>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2953" name="Freeform 41"/>
          <p:cNvSpPr>
            <a:spLocks/>
          </p:cNvSpPr>
          <p:nvPr/>
        </p:nvSpPr>
        <p:spPr bwMode="auto">
          <a:xfrm>
            <a:off x="5430838" y="4492626"/>
            <a:ext cx="4559300" cy="188913"/>
          </a:xfrm>
          <a:custGeom>
            <a:avLst/>
            <a:gdLst>
              <a:gd name="T0" fmla="*/ 0 w 3080"/>
              <a:gd name="T1" fmla="*/ 140 h 140"/>
              <a:gd name="T2" fmla="*/ 64 w 3080"/>
              <a:gd name="T3" fmla="*/ 123 h 140"/>
              <a:gd name="T4" fmla="*/ 808 w 3080"/>
              <a:gd name="T5" fmla="*/ 90 h 140"/>
              <a:gd name="T6" fmla="*/ 1171 w 3080"/>
              <a:gd name="T7" fmla="*/ 42 h 140"/>
              <a:gd name="T8" fmla="*/ 1508 w 3080"/>
              <a:gd name="T9" fmla="*/ 20 h 140"/>
              <a:gd name="T10" fmla="*/ 1578 w 3080"/>
              <a:gd name="T11" fmla="*/ 9 h 140"/>
              <a:gd name="T12" fmla="*/ 2147 w 3080"/>
              <a:gd name="T13" fmla="*/ 0 h 140"/>
              <a:gd name="T14" fmla="*/ 2789 w 3080"/>
              <a:gd name="T15" fmla="*/ 86 h 140"/>
              <a:gd name="T16" fmla="*/ 3080 w 3080"/>
              <a:gd name="T17" fmla="*/ 140 h 140"/>
              <a:gd name="T18" fmla="*/ 0 w 3080"/>
              <a:gd name="T19"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0" h="140">
                <a:moveTo>
                  <a:pt x="0" y="140"/>
                </a:moveTo>
                <a:lnTo>
                  <a:pt x="64" y="123"/>
                </a:lnTo>
                <a:lnTo>
                  <a:pt x="808" y="90"/>
                </a:lnTo>
                <a:lnTo>
                  <a:pt x="1171" y="42"/>
                </a:lnTo>
                <a:lnTo>
                  <a:pt x="1508" y="20"/>
                </a:lnTo>
                <a:lnTo>
                  <a:pt x="1578" y="9"/>
                </a:lnTo>
                <a:lnTo>
                  <a:pt x="2147" y="0"/>
                </a:lnTo>
                <a:lnTo>
                  <a:pt x="2789" y="86"/>
                </a:lnTo>
                <a:lnTo>
                  <a:pt x="3080" y="140"/>
                </a:lnTo>
                <a:lnTo>
                  <a:pt x="0" y="140"/>
                </a:lnTo>
                <a:close/>
              </a:path>
            </a:pathLst>
          </a:custGeom>
          <a:solidFill>
            <a:srgbClr val="339966"/>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2954" name="Freeform 42"/>
          <p:cNvSpPr>
            <a:spLocks/>
          </p:cNvSpPr>
          <p:nvPr/>
        </p:nvSpPr>
        <p:spPr bwMode="auto">
          <a:xfrm>
            <a:off x="7340601" y="5424489"/>
            <a:ext cx="30163" cy="274637"/>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22955" name="Freeform 43"/>
          <p:cNvSpPr>
            <a:spLocks/>
          </p:cNvSpPr>
          <p:nvPr/>
        </p:nvSpPr>
        <p:spPr bwMode="auto">
          <a:xfrm>
            <a:off x="8863013" y="5426075"/>
            <a:ext cx="30162" cy="274638"/>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22956" name="Rectangle 44"/>
          <p:cNvSpPr>
            <a:spLocks noChangeArrowheads="1"/>
          </p:cNvSpPr>
          <p:nvPr/>
        </p:nvSpPr>
        <p:spPr bwMode="auto">
          <a:xfrm>
            <a:off x="3165475" y="4497388"/>
            <a:ext cx="21717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Configuration Mgmt</a:t>
            </a:r>
          </a:p>
        </p:txBody>
      </p:sp>
      <p:sp>
        <p:nvSpPr>
          <p:cNvPr id="422957" name="Rectangle 45"/>
          <p:cNvSpPr>
            <a:spLocks noChangeArrowheads="1"/>
          </p:cNvSpPr>
          <p:nvPr/>
        </p:nvSpPr>
        <p:spPr bwMode="auto">
          <a:xfrm>
            <a:off x="3379788" y="2184400"/>
            <a:ext cx="186055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Requirements</a:t>
            </a:r>
            <a:endParaRPr lang="en-US" altLang="x-none" sz="2300" b="1">
              <a:latin typeface="Arial" charset="0"/>
            </a:endParaRPr>
          </a:p>
        </p:txBody>
      </p:sp>
      <p:sp>
        <p:nvSpPr>
          <p:cNvPr id="422958" name="Freeform 46"/>
          <p:cNvSpPr>
            <a:spLocks/>
          </p:cNvSpPr>
          <p:nvPr/>
        </p:nvSpPr>
        <p:spPr bwMode="auto">
          <a:xfrm>
            <a:off x="6400801" y="1362075"/>
            <a:ext cx="950913" cy="311150"/>
          </a:xfrm>
          <a:custGeom>
            <a:avLst/>
            <a:gdLst>
              <a:gd name="T0" fmla="*/ 664 w 664"/>
              <a:gd name="T1" fmla="*/ 0 h 218"/>
              <a:gd name="T2" fmla="*/ 664 w 664"/>
              <a:gd name="T3" fmla="*/ 218 h 218"/>
              <a:gd name="T4" fmla="*/ 0 w 664"/>
              <a:gd name="T5" fmla="*/ 218 h 218"/>
            </a:gdLst>
            <a:ahLst/>
            <a:cxnLst>
              <a:cxn ang="0">
                <a:pos x="T0" y="T1"/>
              </a:cxn>
              <a:cxn ang="0">
                <a:pos x="T2" y="T3"/>
              </a:cxn>
              <a:cxn ang="0">
                <a:pos x="T4" y="T5"/>
              </a:cxn>
            </a:cxnLst>
            <a:rect l="0" t="0" r="r" b="b"/>
            <a:pathLst>
              <a:path w="664" h="218">
                <a:moveTo>
                  <a:pt x="664" y="0"/>
                </a:moveTo>
                <a:lnTo>
                  <a:pt x="664"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22959" name="Freeform 47"/>
          <p:cNvSpPr>
            <a:spLocks/>
          </p:cNvSpPr>
          <p:nvPr/>
        </p:nvSpPr>
        <p:spPr bwMode="auto">
          <a:xfrm>
            <a:off x="7416801" y="1362075"/>
            <a:ext cx="1471613" cy="311150"/>
          </a:xfrm>
          <a:custGeom>
            <a:avLst/>
            <a:gdLst>
              <a:gd name="T0" fmla="*/ 1028 w 1028"/>
              <a:gd name="T1" fmla="*/ 0 h 218"/>
              <a:gd name="T2" fmla="*/ 1028 w 1028"/>
              <a:gd name="T3" fmla="*/ 218 h 218"/>
              <a:gd name="T4" fmla="*/ 0 w 1028"/>
              <a:gd name="T5" fmla="*/ 218 h 218"/>
            </a:gdLst>
            <a:ahLst/>
            <a:cxnLst>
              <a:cxn ang="0">
                <a:pos x="T0" y="T1"/>
              </a:cxn>
              <a:cxn ang="0">
                <a:pos x="T2" y="T3"/>
              </a:cxn>
              <a:cxn ang="0">
                <a:pos x="T4" y="T5"/>
              </a:cxn>
            </a:cxnLst>
            <a:rect l="0" t="0" r="r" b="b"/>
            <a:pathLst>
              <a:path w="1028" h="218">
                <a:moveTo>
                  <a:pt x="1028" y="0"/>
                </a:moveTo>
                <a:lnTo>
                  <a:pt x="1028"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22960" name="Freeform 48"/>
          <p:cNvSpPr>
            <a:spLocks/>
          </p:cNvSpPr>
          <p:nvPr/>
        </p:nvSpPr>
        <p:spPr bwMode="auto">
          <a:xfrm>
            <a:off x="8951913" y="1362075"/>
            <a:ext cx="1090612" cy="311150"/>
          </a:xfrm>
          <a:custGeom>
            <a:avLst/>
            <a:gdLst>
              <a:gd name="T0" fmla="*/ 761 w 761"/>
              <a:gd name="T1" fmla="*/ 0 h 218"/>
              <a:gd name="T2" fmla="*/ 761 w 761"/>
              <a:gd name="T3" fmla="*/ 218 h 218"/>
              <a:gd name="T4" fmla="*/ 0 w 761"/>
              <a:gd name="T5" fmla="*/ 218 h 218"/>
            </a:gdLst>
            <a:ahLst/>
            <a:cxnLst>
              <a:cxn ang="0">
                <a:pos x="T0" y="T1"/>
              </a:cxn>
              <a:cxn ang="0">
                <a:pos x="T2" y="T3"/>
              </a:cxn>
              <a:cxn ang="0">
                <a:pos x="T4" y="T5"/>
              </a:cxn>
            </a:cxnLst>
            <a:rect l="0" t="0" r="r" b="b"/>
            <a:pathLst>
              <a:path w="761" h="218">
                <a:moveTo>
                  <a:pt x="761" y="0"/>
                </a:moveTo>
                <a:lnTo>
                  <a:pt x="761"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22961" name="Rectangle 49"/>
          <p:cNvSpPr>
            <a:spLocks noChangeArrowheads="1"/>
          </p:cNvSpPr>
          <p:nvPr/>
        </p:nvSpPr>
        <p:spPr bwMode="auto">
          <a:xfrm>
            <a:off x="6357939" y="1398589"/>
            <a:ext cx="974725"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Elaboration</a:t>
            </a:r>
          </a:p>
        </p:txBody>
      </p:sp>
      <p:sp>
        <p:nvSpPr>
          <p:cNvPr id="422962" name="Rectangle 50"/>
          <p:cNvSpPr>
            <a:spLocks noChangeArrowheads="1"/>
          </p:cNvSpPr>
          <p:nvPr/>
        </p:nvSpPr>
        <p:spPr bwMode="auto">
          <a:xfrm>
            <a:off x="8951913" y="1398589"/>
            <a:ext cx="1090612"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Transition</a:t>
            </a:r>
          </a:p>
        </p:txBody>
      </p:sp>
      <p:sp>
        <p:nvSpPr>
          <p:cNvPr id="422963" name="Rectangle 51"/>
          <p:cNvSpPr>
            <a:spLocks noChangeArrowheads="1"/>
          </p:cNvSpPr>
          <p:nvPr/>
        </p:nvSpPr>
        <p:spPr bwMode="auto">
          <a:xfrm>
            <a:off x="5481639" y="1398589"/>
            <a:ext cx="795337"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Inception</a:t>
            </a:r>
          </a:p>
        </p:txBody>
      </p:sp>
      <p:sp>
        <p:nvSpPr>
          <p:cNvPr id="422964" name="Rectangle 52"/>
          <p:cNvSpPr>
            <a:spLocks noChangeArrowheads="1"/>
          </p:cNvSpPr>
          <p:nvPr/>
        </p:nvSpPr>
        <p:spPr bwMode="auto">
          <a:xfrm>
            <a:off x="7416800" y="1398589"/>
            <a:ext cx="14224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Construction</a:t>
            </a:r>
          </a:p>
        </p:txBody>
      </p:sp>
      <p:sp>
        <p:nvSpPr>
          <p:cNvPr id="422965" name="Line 53"/>
          <p:cNvSpPr>
            <a:spLocks noChangeShapeType="1"/>
          </p:cNvSpPr>
          <p:nvPr/>
        </p:nvSpPr>
        <p:spPr bwMode="auto">
          <a:xfrm flipH="1">
            <a:off x="9472613" y="5413375"/>
            <a:ext cx="0" cy="287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2966" name="Rectangle 54"/>
          <p:cNvSpPr>
            <a:spLocks noChangeArrowheads="1"/>
          </p:cNvSpPr>
          <p:nvPr/>
        </p:nvSpPr>
        <p:spPr bwMode="auto">
          <a:xfrm>
            <a:off x="1752600" y="4060826"/>
            <a:ext cx="35052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Supporting Disciplines</a:t>
            </a:r>
          </a:p>
        </p:txBody>
      </p:sp>
      <p:sp>
        <p:nvSpPr>
          <p:cNvPr id="422967" name="Rectangle 55"/>
          <p:cNvSpPr>
            <a:spLocks noChangeArrowheads="1"/>
          </p:cNvSpPr>
          <p:nvPr/>
        </p:nvSpPr>
        <p:spPr bwMode="auto">
          <a:xfrm>
            <a:off x="7321551" y="1700214"/>
            <a:ext cx="574675" cy="3673475"/>
          </a:xfrm>
          <a:prstGeom prst="rect">
            <a:avLst/>
          </a:prstGeom>
          <a:noFill/>
          <a:ln w="31750">
            <a:solidFill>
              <a:srgbClr val="800000"/>
            </a:solidFill>
            <a:miter lim="800000"/>
            <a:headEnd/>
            <a:tailEnd type="none" w="lg" len="lg"/>
          </a:ln>
          <a:effectLst/>
          <a:extLst>
            <a:ext uri="{909E8E84-426E-40DD-AFC4-6F175D3DCCD1}">
              <a14:hiddenFill xmlns:a14="http://schemas.microsoft.com/office/drawing/2010/main">
                <a:solidFill>
                  <a:srgbClr val="3399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2968" name="AutoShape 56"/>
          <p:cNvSpPr>
            <a:spLocks noChangeArrowheads="1"/>
          </p:cNvSpPr>
          <p:nvPr/>
        </p:nvSpPr>
        <p:spPr bwMode="auto">
          <a:xfrm>
            <a:off x="8437563" y="406400"/>
            <a:ext cx="2195512" cy="1150938"/>
          </a:xfrm>
          <a:prstGeom prst="wedgeRectCallout">
            <a:avLst>
              <a:gd name="adj1" fmla="val -72417"/>
              <a:gd name="adj2" fmla="val 108620"/>
            </a:avLst>
          </a:prstGeom>
          <a:solidFill>
            <a:srgbClr val="FFFF99"/>
          </a:solidFill>
          <a:ln w="25400">
            <a:solidFill>
              <a:schemeClr val="tx1"/>
            </a:solidFill>
            <a:miter lim="800000"/>
            <a:headEnd/>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1" hangingPunct="1"/>
            <a:endParaRPr lang="x-none" altLang="x-none">
              <a:ea typeface="Arial" charset="0"/>
              <a:cs typeface="Arial" charset="0"/>
            </a:endParaRPr>
          </a:p>
        </p:txBody>
      </p:sp>
      <p:sp>
        <p:nvSpPr>
          <p:cNvPr id="422969" name="Text Box 57"/>
          <p:cNvSpPr txBox="1">
            <a:spLocks noChangeArrowheads="1"/>
          </p:cNvSpPr>
          <p:nvPr/>
        </p:nvSpPr>
        <p:spPr bwMode="auto">
          <a:xfrm>
            <a:off x="8480425" y="476250"/>
            <a:ext cx="2152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altLang="x-none" b="1">
                <a:ea typeface="Arial" charset="0"/>
                <a:cs typeface="Arial" charset="0"/>
              </a:rPr>
              <a:t>In an iteration you</a:t>
            </a:r>
          </a:p>
          <a:p>
            <a:pPr eaLnBrk="1" hangingPunct="1"/>
            <a:r>
              <a:rPr lang="en-US" altLang="x-none" b="1">
                <a:ea typeface="Arial" charset="0"/>
                <a:cs typeface="Arial" charset="0"/>
              </a:rPr>
              <a:t>walk through all</a:t>
            </a:r>
          </a:p>
          <a:p>
            <a:pPr eaLnBrk="1" hangingPunct="1"/>
            <a:r>
              <a:rPr lang="en-US" altLang="x-none" b="1">
                <a:ea typeface="Arial" charset="0"/>
                <a:cs typeface="Arial" charset="0"/>
              </a:rPr>
              <a:t>disciplines.</a:t>
            </a:r>
          </a:p>
        </p:txBody>
      </p:sp>
    </p:spTree>
    <p:extLst>
      <p:ext uri="{BB962C8B-B14F-4D97-AF65-F5344CB8AC3E}">
        <p14:creationId xmlns:p14="http://schemas.microsoft.com/office/powerpoint/2010/main" val="21435631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fld id="{38D584AE-756A-F24A-BD8B-0A2910A60735}" type="slidenum">
              <a:rPr lang="en-US" altLang="en-US"/>
              <a:pPr/>
              <a:t>16</a:t>
            </a:fld>
            <a:endParaRPr lang="en-US" altLang="en-US"/>
          </a:p>
        </p:txBody>
      </p:sp>
      <p:sp>
        <p:nvSpPr>
          <p:cNvPr id="423938" name="Rectangle 2"/>
          <p:cNvSpPr>
            <a:spLocks noGrp="1" noChangeArrowheads="1"/>
          </p:cNvSpPr>
          <p:nvPr>
            <p:ph type="title"/>
          </p:nvPr>
        </p:nvSpPr>
        <p:spPr/>
        <p:txBody>
          <a:bodyPr/>
          <a:lstStyle/>
          <a:p>
            <a:r>
              <a:rPr lang="en-GB" altLang="x-none"/>
              <a:t>The UP Disciplines</a:t>
            </a:r>
            <a:endParaRPr lang="en-US" altLang="x-none"/>
          </a:p>
        </p:txBody>
      </p:sp>
      <p:sp>
        <p:nvSpPr>
          <p:cNvPr id="423939" name="Line 3"/>
          <p:cNvSpPr>
            <a:spLocks noChangeShapeType="1"/>
          </p:cNvSpPr>
          <p:nvPr/>
        </p:nvSpPr>
        <p:spPr bwMode="auto">
          <a:xfrm flipH="1" flipV="1">
            <a:off x="6827838" y="1676400"/>
            <a:ext cx="6350" cy="3709988"/>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0" name="Line 4"/>
          <p:cNvSpPr>
            <a:spLocks noChangeShapeType="1"/>
          </p:cNvSpPr>
          <p:nvPr/>
        </p:nvSpPr>
        <p:spPr bwMode="auto">
          <a:xfrm flipH="1" flipV="1">
            <a:off x="7896225" y="1677989"/>
            <a:ext cx="0" cy="3711575"/>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1" name="Line 5"/>
          <p:cNvSpPr>
            <a:spLocks noChangeShapeType="1"/>
          </p:cNvSpPr>
          <p:nvPr/>
        </p:nvSpPr>
        <p:spPr bwMode="auto">
          <a:xfrm flipH="1" flipV="1">
            <a:off x="8410575" y="1673225"/>
            <a:ext cx="1588" cy="3676650"/>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2" name="Line 6"/>
          <p:cNvSpPr>
            <a:spLocks noChangeShapeType="1"/>
          </p:cNvSpPr>
          <p:nvPr/>
        </p:nvSpPr>
        <p:spPr bwMode="auto">
          <a:xfrm flipH="1" flipV="1">
            <a:off x="9471025" y="1677989"/>
            <a:ext cx="0" cy="3698875"/>
          </a:xfrm>
          <a:prstGeom prst="line">
            <a:avLst/>
          </a:prstGeom>
          <a:noFill/>
          <a:ln w="3175">
            <a:solidFill>
              <a:schemeClr val="tx1"/>
            </a:solidFill>
            <a:prstDash val="dash"/>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3" name="Line 7"/>
          <p:cNvSpPr>
            <a:spLocks noChangeShapeType="1"/>
          </p:cNvSpPr>
          <p:nvPr/>
        </p:nvSpPr>
        <p:spPr bwMode="auto">
          <a:xfrm flipH="1" flipV="1">
            <a:off x="6340476" y="1671639"/>
            <a:ext cx="3175" cy="37290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4" name="Line 8"/>
          <p:cNvSpPr>
            <a:spLocks noChangeShapeType="1"/>
          </p:cNvSpPr>
          <p:nvPr/>
        </p:nvSpPr>
        <p:spPr bwMode="auto">
          <a:xfrm flipH="1" flipV="1">
            <a:off x="7354888" y="1671639"/>
            <a:ext cx="0" cy="3729037"/>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5" name="Line 9"/>
          <p:cNvSpPr>
            <a:spLocks noChangeShapeType="1"/>
          </p:cNvSpPr>
          <p:nvPr/>
        </p:nvSpPr>
        <p:spPr bwMode="auto">
          <a:xfrm flipV="1">
            <a:off x="8882063" y="1676400"/>
            <a:ext cx="0" cy="3709988"/>
          </a:xfrm>
          <a:prstGeom prst="line">
            <a:avLst/>
          </a:prstGeom>
          <a:noFill/>
          <a:ln w="25400">
            <a:solidFill>
              <a:schemeClr val="tx1"/>
            </a:solidFill>
            <a:prstDash val="sysDot"/>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423946" name="Rectangle 10"/>
          <p:cNvSpPr>
            <a:spLocks noChangeArrowheads="1"/>
          </p:cNvSpPr>
          <p:nvPr/>
        </p:nvSpPr>
        <p:spPr bwMode="auto">
          <a:xfrm>
            <a:off x="3903663" y="4835525"/>
            <a:ext cx="1397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Management</a:t>
            </a:r>
            <a:endParaRPr lang="en-US" altLang="x-none" sz="2300" b="1">
              <a:latin typeface="Arial" charset="0"/>
            </a:endParaRPr>
          </a:p>
        </p:txBody>
      </p:sp>
      <p:sp>
        <p:nvSpPr>
          <p:cNvPr id="423947" name="Rectangle 11"/>
          <p:cNvSpPr>
            <a:spLocks noChangeArrowheads="1"/>
          </p:cNvSpPr>
          <p:nvPr/>
        </p:nvSpPr>
        <p:spPr bwMode="auto">
          <a:xfrm>
            <a:off x="3903663" y="5189538"/>
            <a:ext cx="13970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Environment</a:t>
            </a:r>
            <a:endParaRPr lang="en-US" altLang="x-none" sz="2300" b="1">
              <a:latin typeface="Arial" charset="0"/>
            </a:endParaRPr>
          </a:p>
        </p:txBody>
      </p:sp>
      <p:sp>
        <p:nvSpPr>
          <p:cNvPr id="423948" name="Rectangle 12"/>
          <p:cNvSpPr>
            <a:spLocks noChangeArrowheads="1"/>
          </p:cNvSpPr>
          <p:nvPr/>
        </p:nvSpPr>
        <p:spPr bwMode="auto">
          <a:xfrm>
            <a:off x="2922588" y="1793875"/>
            <a:ext cx="231775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Business Modeling</a:t>
            </a:r>
            <a:endParaRPr lang="en-US" altLang="x-none" sz="2300" b="1">
              <a:latin typeface="Arial" charset="0"/>
            </a:endParaRPr>
          </a:p>
        </p:txBody>
      </p:sp>
      <p:sp>
        <p:nvSpPr>
          <p:cNvPr id="423949" name="Rectangle 13"/>
          <p:cNvSpPr>
            <a:spLocks noChangeArrowheads="1"/>
          </p:cNvSpPr>
          <p:nvPr/>
        </p:nvSpPr>
        <p:spPr bwMode="auto">
          <a:xfrm>
            <a:off x="3551238" y="2978150"/>
            <a:ext cx="16891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Implementation</a:t>
            </a:r>
            <a:endParaRPr lang="en-US" altLang="x-none" sz="2300" b="1">
              <a:latin typeface="Arial" charset="0"/>
            </a:endParaRPr>
          </a:p>
        </p:txBody>
      </p:sp>
      <p:sp>
        <p:nvSpPr>
          <p:cNvPr id="423950" name="Rectangle 14"/>
          <p:cNvSpPr>
            <a:spLocks noChangeArrowheads="1"/>
          </p:cNvSpPr>
          <p:nvPr/>
        </p:nvSpPr>
        <p:spPr bwMode="auto">
          <a:xfrm>
            <a:off x="4743450" y="3333750"/>
            <a:ext cx="4699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Test</a:t>
            </a:r>
            <a:endParaRPr lang="en-US" altLang="x-none" sz="2300" b="1">
              <a:latin typeface="Arial" charset="0"/>
            </a:endParaRPr>
          </a:p>
        </p:txBody>
      </p:sp>
      <p:sp>
        <p:nvSpPr>
          <p:cNvPr id="423951" name="Rectangle 15"/>
          <p:cNvSpPr>
            <a:spLocks noChangeArrowheads="1"/>
          </p:cNvSpPr>
          <p:nvPr/>
        </p:nvSpPr>
        <p:spPr bwMode="auto">
          <a:xfrm>
            <a:off x="3246438" y="2560638"/>
            <a:ext cx="19939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Analysis &amp; Design</a:t>
            </a:r>
            <a:endParaRPr lang="en-US" altLang="x-none" sz="2300" b="1">
              <a:latin typeface="Arial" charset="0"/>
            </a:endParaRPr>
          </a:p>
        </p:txBody>
      </p:sp>
      <p:sp>
        <p:nvSpPr>
          <p:cNvPr id="423952" name="Rectangle 16"/>
          <p:cNvSpPr>
            <a:spLocks noChangeArrowheads="1"/>
          </p:cNvSpPr>
          <p:nvPr/>
        </p:nvSpPr>
        <p:spPr bwMode="auto">
          <a:xfrm>
            <a:off x="5457826" y="5435601"/>
            <a:ext cx="8731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Preliminary </a:t>
            </a:r>
            <a:br>
              <a:rPr lang="en-US" altLang="x-none" sz="1300">
                <a:latin typeface="Arial" charset="0"/>
              </a:rPr>
            </a:br>
            <a:r>
              <a:rPr lang="en-US" altLang="x-none" sz="1300">
                <a:latin typeface="Arial" charset="0"/>
              </a:rPr>
              <a:t>Iteration(s)</a:t>
            </a:r>
          </a:p>
        </p:txBody>
      </p:sp>
      <p:sp>
        <p:nvSpPr>
          <p:cNvPr id="423953" name="Rectangle 17"/>
          <p:cNvSpPr>
            <a:spLocks noChangeArrowheads="1"/>
          </p:cNvSpPr>
          <p:nvPr/>
        </p:nvSpPr>
        <p:spPr bwMode="auto">
          <a:xfrm>
            <a:off x="6446839" y="5435601"/>
            <a:ext cx="3317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#1</a:t>
            </a:r>
          </a:p>
        </p:txBody>
      </p:sp>
      <p:sp>
        <p:nvSpPr>
          <p:cNvPr id="423954" name="Freeform 18"/>
          <p:cNvSpPr>
            <a:spLocks/>
          </p:cNvSpPr>
          <p:nvPr/>
        </p:nvSpPr>
        <p:spPr bwMode="auto">
          <a:xfrm>
            <a:off x="5459413" y="4902201"/>
            <a:ext cx="4540250" cy="112713"/>
          </a:xfrm>
          <a:custGeom>
            <a:avLst/>
            <a:gdLst>
              <a:gd name="T0" fmla="*/ 356 w 3169"/>
              <a:gd name="T1" fmla="*/ 5 h 79"/>
              <a:gd name="T2" fmla="*/ 620 w 3169"/>
              <a:gd name="T3" fmla="*/ 72 h 79"/>
              <a:gd name="T4" fmla="*/ 715 w 3169"/>
              <a:gd name="T5" fmla="*/ 54 h 79"/>
              <a:gd name="T6" fmla="*/ 810 w 3169"/>
              <a:gd name="T7" fmla="*/ 38 h 79"/>
              <a:gd name="T8" fmla="*/ 907 w 3169"/>
              <a:gd name="T9" fmla="*/ 23 h 79"/>
              <a:gd name="T10" fmla="*/ 1002 w 3169"/>
              <a:gd name="T11" fmla="*/ 5 h 79"/>
              <a:gd name="T12" fmla="*/ 1053 w 3169"/>
              <a:gd name="T13" fmla="*/ 5 h 79"/>
              <a:gd name="T14" fmla="*/ 1105 w 3169"/>
              <a:gd name="T15" fmla="*/ 0 h 79"/>
              <a:gd name="T16" fmla="*/ 1156 w 3169"/>
              <a:gd name="T17" fmla="*/ 0 h 79"/>
              <a:gd name="T18" fmla="*/ 1207 w 3169"/>
              <a:gd name="T19" fmla="*/ 5 h 79"/>
              <a:gd name="T20" fmla="*/ 1225 w 3169"/>
              <a:gd name="T21" fmla="*/ 13 h 79"/>
              <a:gd name="T22" fmla="*/ 1238 w 3169"/>
              <a:gd name="T23" fmla="*/ 25 h 79"/>
              <a:gd name="T24" fmla="*/ 1248 w 3169"/>
              <a:gd name="T25" fmla="*/ 38 h 79"/>
              <a:gd name="T26" fmla="*/ 1261 w 3169"/>
              <a:gd name="T27" fmla="*/ 51 h 79"/>
              <a:gd name="T28" fmla="*/ 1471 w 3169"/>
              <a:gd name="T29" fmla="*/ 46 h 79"/>
              <a:gd name="T30" fmla="*/ 1687 w 3169"/>
              <a:gd name="T31" fmla="*/ 79 h 79"/>
              <a:gd name="T32" fmla="*/ 1894 w 3169"/>
              <a:gd name="T33" fmla="*/ 33 h 79"/>
              <a:gd name="T34" fmla="*/ 2053 w 3169"/>
              <a:gd name="T35" fmla="*/ 74 h 79"/>
              <a:gd name="T36" fmla="*/ 2092 w 3169"/>
              <a:gd name="T37" fmla="*/ 61 h 79"/>
              <a:gd name="T38" fmla="*/ 2128 w 3169"/>
              <a:gd name="T39" fmla="*/ 49 h 79"/>
              <a:gd name="T40" fmla="*/ 2161 w 3169"/>
              <a:gd name="T41" fmla="*/ 36 h 79"/>
              <a:gd name="T42" fmla="*/ 2194 w 3169"/>
              <a:gd name="T43" fmla="*/ 25 h 79"/>
              <a:gd name="T44" fmla="*/ 2223 w 3169"/>
              <a:gd name="T45" fmla="*/ 20 h 79"/>
              <a:gd name="T46" fmla="*/ 2243 w 3169"/>
              <a:gd name="T47" fmla="*/ 18 h 79"/>
              <a:gd name="T48" fmla="*/ 2261 w 3169"/>
              <a:gd name="T49" fmla="*/ 18 h 79"/>
              <a:gd name="T50" fmla="*/ 2276 w 3169"/>
              <a:gd name="T51" fmla="*/ 20 h 79"/>
              <a:gd name="T52" fmla="*/ 2294 w 3169"/>
              <a:gd name="T53" fmla="*/ 23 h 79"/>
              <a:gd name="T54" fmla="*/ 2310 w 3169"/>
              <a:gd name="T55" fmla="*/ 31 h 79"/>
              <a:gd name="T56" fmla="*/ 2328 w 3169"/>
              <a:gd name="T57" fmla="*/ 38 h 79"/>
              <a:gd name="T58" fmla="*/ 2340 w 3169"/>
              <a:gd name="T59" fmla="*/ 46 h 79"/>
              <a:gd name="T60" fmla="*/ 2805 w 3169"/>
              <a:gd name="T61" fmla="*/ 25 h 79"/>
              <a:gd name="T62" fmla="*/ 2856 w 3169"/>
              <a:gd name="T63" fmla="*/ 23 h 79"/>
              <a:gd name="T64" fmla="*/ 2907 w 3169"/>
              <a:gd name="T65" fmla="*/ 20 h 79"/>
              <a:gd name="T66" fmla="*/ 2956 w 3169"/>
              <a:gd name="T67" fmla="*/ 18 h 79"/>
              <a:gd name="T68" fmla="*/ 2997 w 3169"/>
              <a:gd name="T69" fmla="*/ 20 h 79"/>
              <a:gd name="T70" fmla="*/ 3025 w 3169"/>
              <a:gd name="T71" fmla="*/ 25 h 79"/>
              <a:gd name="T72" fmla="*/ 3046 w 3169"/>
              <a:gd name="T73" fmla="*/ 33 h 79"/>
              <a:gd name="T74" fmla="*/ 3063 w 3169"/>
              <a:gd name="T75" fmla="*/ 43 h 79"/>
              <a:gd name="T76" fmla="*/ 3081 w 3169"/>
              <a:gd name="T77" fmla="*/ 51 h 79"/>
              <a:gd name="T78" fmla="*/ 2840 w 3169"/>
              <a:gd name="T79" fmla="*/ 77 h 79"/>
              <a:gd name="T80" fmla="*/ 0 w 3169"/>
              <a:gd name="T8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69" h="79">
                <a:moveTo>
                  <a:pt x="0" y="79"/>
                </a:moveTo>
                <a:lnTo>
                  <a:pt x="356" y="5"/>
                </a:lnTo>
                <a:lnTo>
                  <a:pt x="538" y="20"/>
                </a:lnTo>
                <a:lnTo>
                  <a:pt x="620" y="72"/>
                </a:lnTo>
                <a:lnTo>
                  <a:pt x="666" y="61"/>
                </a:lnTo>
                <a:lnTo>
                  <a:pt x="715" y="54"/>
                </a:lnTo>
                <a:lnTo>
                  <a:pt x="764" y="46"/>
                </a:lnTo>
                <a:lnTo>
                  <a:pt x="810" y="38"/>
                </a:lnTo>
                <a:lnTo>
                  <a:pt x="859" y="31"/>
                </a:lnTo>
                <a:lnTo>
                  <a:pt x="907" y="23"/>
                </a:lnTo>
                <a:lnTo>
                  <a:pt x="954" y="15"/>
                </a:lnTo>
                <a:lnTo>
                  <a:pt x="1002" y="5"/>
                </a:lnTo>
                <a:lnTo>
                  <a:pt x="1028" y="5"/>
                </a:lnTo>
                <a:lnTo>
                  <a:pt x="1053" y="5"/>
                </a:lnTo>
                <a:lnTo>
                  <a:pt x="1079" y="2"/>
                </a:lnTo>
                <a:lnTo>
                  <a:pt x="1105" y="0"/>
                </a:lnTo>
                <a:lnTo>
                  <a:pt x="1130" y="0"/>
                </a:lnTo>
                <a:lnTo>
                  <a:pt x="1156" y="0"/>
                </a:lnTo>
                <a:lnTo>
                  <a:pt x="1182" y="2"/>
                </a:lnTo>
                <a:lnTo>
                  <a:pt x="1207" y="5"/>
                </a:lnTo>
                <a:lnTo>
                  <a:pt x="1218" y="10"/>
                </a:lnTo>
                <a:lnTo>
                  <a:pt x="1225" y="13"/>
                </a:lnTo>
                <a:lnTo>
                  <a:pt x="1233" y="20"/>
                </a:lnTo>
                <a:lnTo>
                  <a:pt x="1238" y="25"/>
                </a:lnTo>
                <a:lnTo>
                  <a:pt x="1243" y="33"/>
                </a:lnTo>
                <a:lnTo>
                  <a:pt x="1248" y="38"/>
                </a:lnTo>
                <a:lnTo>
                  <a:pt x="1253" y="46"/>
                </a:lnTo>
                <a:lnTo>
                  <a:pt x="1261" y="51"/>
                </a:lnTo>
                <a:lnTo>
                  <a:pt x="1300" y="79"/>
                </a:lnTo>
                <a:lnTo>
                  <a:pt x="1471" y="46"/>
                </a:lnTo>
                <a:lnTo>
                  <a:pt x="1564" y="38"/>
                </a:lnTo>
                <a:lnTo>
                  <a:pt x="1687" y="79"/>
                </a:lnTo>
                <a:lnTo>
                  <a:pt x="1807" y="51"/>
                </a:lnTo>
                <a:lnTo>
                  <a:pt x="1894" y="33"/>
                </a:lnTo>
                <a:lnTo>
                  <a:pt x="1964" y="43"/>
                </a:lnTo>
                <a:lnTo>
                  <a:pt x="2053" y="74"/>
                </a:lnTo>
                <a:lnTo>
                  <a:pt x="2074" y="69"/>
                </a:lnTo>
                <a:lnTo>
                  <a:pt x="2092" y="61"/>
                </a:lnTo>
                <a:lnTo>
                  <a:pt x="2112" y="54"/>
                </a:lnTo>
                <a:lnTo>
                  <a:pt x="2128" y="49"/>
                </a:lnTo>
                <a:lnTo>
                  <a:pt x="2146" y="41"/>
                </a:lnTo>
                <a:lnTo>
                  <a:pt x="2161" y="36"/>
                </a:lnTo>
                <a:lnTo>
                  <a:pt x="2179" y="31"/>
                </a:lnTo>
                <a:lnTo>
                  <a:pt x="2194" y="25"/>
                </a:lnTo>
                <a:lnTo>
                  <a:pt x="2210" y="23"/>
                </a:lnTo>
                <a:lnTo>
                  <a:pt x="2223" y="20"/>
                </a:lnTo>
                <a:lnTo>
                  <a:pt x="2233" y="18"/>
                </a:lnTo>
                <a:lnTo>
                  <a:pt x="2243" y="18"/>
                </a:lnTo>
                <a:lnTo>
                  <a:pt x="2253" y="18"/>
                </a:lnTo>
                <a:lnTo>
                  <a:pt x="2261" y="18"/>
                </a:lnTo>
                <a:lnTo>
                  <a:pt x="2269" y="18"/>
                </a:lnTo>
                <a:lnTo>
                  <a:pt x="2276" y="20"/>
                </a:lnTo>
                <a:lnTo>
                  <a:pt x="2284" y="20"/>
                </a:lnTo>
                <a:lnTo>
                  <a:pt x="2294" y="23"/>
                </a:lnTo>
                <a:lnTo>
                  <a:pt x="2302" y="25"/>
                </a:lnTo>
                <a:lnTo>
                  <a:pt x="2310" y="31"/>
                </a:lnTo>
                <a:lnTo>
                  <a:pt x="2320" y="33"/>
                </a:lnTo>
                <a:lnTo>
                  <a:pt x="2328" y="38"/>
                </a:lnTo>
                <a:lnTo>
                  <a:pt x="2333" y="41"/>
                </a:lnTo>
                <a:lnTo>
                  <a:pt x="2340" y="46"/>
                </a:lnTo>
                <a:lnTo>
                  <a:pt x="2392" y="77"/>
                </a:lnTo>
                <a:lnTo>
                  <a:pt x="2805" y="25"/>
                </a:lnTo>
                <a:lnTo>
                  <a:pt x="2830" y="25"/>
                </a:lnTo>
                <a:lnTo>
                  <a:pt x="2856" y="23"/>
                </a:lnTo>
                <a:lnTo>
                  <a:pt x="2881" y="20"/>
                </a:lnTo>
                <a:lnTo>
                  <a:pt x="2907" y="20"/>
                </a:lnTo>
                <a:lnTo>
                  <a:pt x="2933" y="18"/>
                </a:lnTo>
                <a:lnTo>
                  <a:pt x="2956" y="18"/>
                </a:lnTo>
                <a:lnTo>
                  <a:pt x="2976" y="18"/>
                </a:lnTo>
                <a:lnTo>
                  <a:pt x="2997" y="20"/>
                </a:lnTo>
                <a:lnTo>
                  <a:pt x="3012" y="20"/>
                </a:lnTo>
                <a:lnTo>
                  <a:pt x="3025" y="25"/>
                </a:lnTo>
                <a:lnTo>
                  <a:pt x="3035" y="28"/>
                </a:lnTo>
                <a:lnTo>
                  <a:pt x="3046" y="33"/>
                </a:lnTo>
                <a:lnTo>
                  <a:pt x="3056" y="38"/>
                </a:lnTo>
                <a:lnTo>
                  <a:pt x="3063" y="43"/>
                </a:lnTo>
                <a:lnTo>
                  <a:pt x="3071" y="49"/>
                </a:lnTo>
                <a:lnTo>
                  <a:pt x="3081" y="51"/>
                </a:lnTo>
                <a:lnTo>
                  <a:pt x="3169" y="79"/>
                </a:lnTo>
                <a:lnTo>
                  <a:pt x="2840" y="77"/>
                </a:lnTo>
                <a:lnTo>
                  <a:pt x="1546" y="79"/>
                </a:lnTo>
                <a:lnTo>
                  <a:pt x="0" y="79"/>
                </a:lnTo>
                <a:close/>
              </a:path>
            </a:pathLst>
          </a:custGeom>
          <a:solidFill>
            <a:srgbClr val="339966"/>
          </a:solidFill>
          <a:ln w="0">
            <a:solidFill>
              <a:srgbClr val="000000"/>
            </a:solidFill>
            <a:round/>
            <a:headEnd/>
            <a:tailEnd/>
          </a:ln>
        </p:spPr>
        <p:txBody>
          <a:bodyPr/>
          <a:lstStyle/>
          <a:p>
            <a:endParaRPr lang="en-US"/>
          </a:p>
        </p:txBody>
      </p:sp>
      <p:sp>
        <p:nvSpPr>
          <p:cNvPr id="423955" name="Freeform 19"/>
          <p:cNvSpPr>
            <a:spLocks/>
          </p:cNvSpPr>
          <p:nvPr/>
        </p:nvSpPr>
        <p:spPr bwMode="auto">
          <a:xfrm>
            <a:off x="5481639" y="5237163"/>
            <a:ext cx="4492625" cy="112712"/>
          </a:xfrm>
          <a:custGeom>
            <a:avLst/>
            <a:gdLst>
              <a:gd name="T0" fmla="*/ 185 w 3136"/>
              <a:gd name="T1" fmla="*/ 10 h 79"/>
              <a:gd name="T2" fmla="*/ 239 w 3136"/>
              <a:gd name="T3" fmla="*/ 0 h 79"/>
              <a:gd name="T4" fmla="*/ 282 w 3136"/>
              <a:gd name="T5" fmla="*/ 7 h 79"/>
              <a:gd name="T6" fmla="*/ 328 w 3136"/>
              <a:gd name="T7" fmla="*/ 13 h 79"/>
              <a:gd name="T8" fmla="*/ 382 w 3136"/>
              <a:gd name="T9" fmla="*/ 25 h 79"/>
              <a:gd name="T10" fmla="*/ 431 w 3136"/>
              <a:gd name="T11" fmla="*/ 33 h 79"/>
              <a:gd name="T12" fmla="*/ 587 w 3136"/>
              <a:gd name="T13" fmla="*/ 56 h 79"/>
              <a:gd name="T14" fmla="*/ 623 w 3136"/>
              <a:gd name="T15" fmla="*/ 56 h 79"/>
              <a:gd name="T16" fmla="*/ 649 w 3136"/>
              <a:gd name="T17" fmla="*/ 56 h 79"/>
              <a:gd name="T18" fmla="*/ 700 w 3136"/>
              <a:gd name="T19" fmla="*/ 59 h 79"/>
              <a:gd name="T20" fmla="*/ 741 w 3136"/>
              <a:gd name="T21" fmla="*/ 61 h 79"/>
              <a:gd name="T22" fmla="*/ 774 w 3136"/>
              <a:gd name="T23" fmla="*/ 64 h 79"/>
              <a:gd name="T24" fmla="*/ 803 w 3136"/>
              <a:gd name="T25" fmla="*/ 66 h 79"/>
              <a:gd name="T26" fmla="*/ 862 w 3136"/>
              <a:gd name="T27" fmla="*/ 66 h 79"/>
              <a:gd name="T28" fmla="*/ 923 w 3136"/>
              <a:gd name="T29" fmla="*/ 66 h 79"/>
              <a:gd name="T30" fmla="*/ 951 w 3136"/>
              <a:gd name="T31" fmla="*/ 66 h 79"/>
              <a:gd name="T32" fmla="*/ 1000 w 3136"/>
              <a:gd name="T33" fmla="*/ 72 h 79"/>
              <a:gd name="T34" fmla="*/ 1056 w 3136"/>
              <a:gd name="T35" fmla="*/ 72 h 79"/>
              <a:gd name="T36" fmla="*/ 1118 w 3136"/>
              <a:gd name="T37" fmla="*/ 72 h 79"/>
              <a:gd name="T38" fmla="*/ 1162 w 3136"/>
              <a:gd name="T39" fmla="*/ 72 h 79"/>
              <a:gd name="T40" fmla="*/ 1221 w 3136"/>
              <a:gd name="T41" fmla="*/ 72 h 79"/>
              <a:gd name="T42" fmla="*/ 1244 w 3136"/>
              <a:gd name="T43" fmla="*/ 77 h 79"/>
              <a:gd name="T44" fmla="*/ 1264 w 3136"/>
              <a:gd name="T45" fmla="*/ 77 h 79"/>
              <a:gd name="T46" fmla="*/ 1326 w 3136"/>
              <a:gd name="T47" fmla="*/ 77 h 79"/>
              <a:gd name="T48" fmla="*/ 1385 w 3136"/>
              <a:gd name="T49" fmla="*/ 72 h 79"/>
              <a:gd name="T50" fmla="*/ 1426 w 3136"/>
              <a:gd name="T51" fmla="*/ 74 h 79"/>
              <a:gd name="T52" fmla="*/ 1556 w 3136"/>
              <a:gd name="T53" fmla="*/ 79 h 79"/>
              <a:gd name="T54" fmla="*/ 1687 w 3136"/>
              <a:gd name="T55" fmla="*/ 74 h 79"/>
              <a:gd name="T56" fmla="*/ 1700 w 3136"/>
              <a:gd name="T57" fmla="*/ 77 h 79"/>
              <a:gd name="T58" fmla="*/ 1731 w 3136"/>
              <a:gd name="T59" fmla="*/ 74 h 79"/>
              <a:gd name="T60" fmla="*/ 1764 w 3136"/>
              <a:gd name="T61" fmla="*/ 74 h 79"/>
              <a:gd name="T62" fmla="*/ 1836 w 3136"/>
              <a:gd name="T63" fmla="*/ 74 h 79"/>
              <a:gd name="T64" fmla="*/ 1908 w 3136"/>
              <a:gd name="T65" fmla="*/ 77 h 79"/>
              <a:gd name="T66" fmla="*/ 1967 w 3136"/>
              <a:gd name="T67" fmla="*/ 77 h 79"/>
              <a:gd name="T68" fmla="*/ 2043 w 3136"/>
              <a:gd name="T69" fmla="*/ 77 h 79"/>
              <a:gd name="T70" fmla="*/ 2115 w 3136"/>
              <a:gd name="T71" fmla="*/ 74 h 79"/>
              <a:gd name="T72" fmla="*/ 2164 w 3136"/>
              <a:gd name="T73" fmla="*/ 77 h 79"/>
              <a:gd name="T74" fmla="*/ 2215 w 3136"/>
              <a:gd name="T75" fmla="*/ 77 h 79"/>
              <a:gd name="T76" fmla="*/ 2264 w 3136"/>
              <a:gd name="T77" fmla="*/ 77 h 79"/>
              <a:gd name="T78" fmla="*/ 2259 w 3136"/>
              <a:gd name="T79" fmla="*/ 77 h 79"/>
              <a:gd name="T80" fmla="*/ 2392 w 3136"/>
              <a:gd name="T81" fmla="*/ 77 h 79"/>
              <a:gd name="T82" fmla="*/ 2713 w 3136"/>
              <a:gd name="T83" fmla="*/ 77 h 79"/>
              <a:gd name="T84" fmla="*/ 2884 w 3136"/>
              <a:gd name="T85" fmla="*/ 77 h 79"/>
              <a:gd name="T86" fmla="*/ 2982 w 3136"/>
              <a:gd name="T87" fmla="*/ 77 h 79"/>
              <a:gd name="T88" fmla="*/ 3056 w 3136"/>
              <a:gd name="T89" fmla="*/ 79 h 79"/>
              <a:gd name="T90" fmla="*/ 3079 w 3136"/>
              <a:gd name="T91" fmla="*/ 74 h 79"/>
              <a:gd name="T92" fmla="*/ 3102 w 3136"/>
              <a:gd name="T93" fmla="*/ 74 h 79"/>
              <a:gd name="T94" fmla="*/ 3133 w 3136"/>
              <a:gd name="T95" fmla="*/ 77 h 79"/>
              <a:gd name="T96" fmla="*/ 3007 w 3136"/>
              <a:gd name="T97" fmla="*/ 77 h 79"/>
              <a:gd name="T98" fmla="*/ 2928 w 3136"/>
              <a:gd name="T99" fmla="*/ 77 h 79"/>
              <a:gd name="T100" fmla="*/ 2838 w 3136"/>
              <a:gd name="T101" fmla="*/ 77 h 79"/>
              <a:gd name="T102" fmla="*/ 2748 w 3136"/>
              <a:gd name="T103" fmla="*/ 77 h 79"/>
              <a:gd name="T104" fmla="*/ 2400 w 3136"/>
              <a:gd name="T105" fmla="*/ 77 h 79"/>
              <a:gd name="T106" fmla="*/ 1920 w 3136"/>
              <a:gd name="T107" fmla="*/ 77 h 79"/>
              <a:gd name="T108" fmla="*/ 1462 w 3136"/>
              <a:gd name="T109" fmla="*/ 77 h 79"/>
              <a:gd name="T110" fmla="*/ 1180 w 3136"/>
              <a:gd name="T111" fmla="*/ 77 h 79"/>
              <a:gd name="T112" fmla="*/ 992 w 3136"/>
              <a:gd name="T113" fmla="*/ 77 h 79"/>
              <a:gd name="T114" fmla="*/ 928 w 3136"/>
              <a:gd name="T115" fmla="*/ 7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23" y="56"/>
                </a:lnTo>
                <a:lnTo>
                  <a:pt x="623"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7" y="77"/>
                </a:lnTo>
                <a:lnTo>
                  <a:pt x="2261" y="77"/>
                </a:lnTo>
                <a:lnTo>
                  <a:pt x="2259"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close/>
              </a:path>
            </a:pathLst>
          </a:cu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3956" name="Freeform 20"/>
          <p:cNvSpPr>
            <a:spLocks/>
          </p:cNvSpPr>
          <p:nvPr/>
        </p:nvSpPr>
        <p:spPr bwMode="auto">
          <a:xfrm>
            <a:off x="5481639" y="5237163"/>
            <a:ext cx="4492625" cy="112712"/>
          </a:xfrm>
          <a:custGeom>
            <a:avLst/>
            <a:gdLst>
              <a:gd name="T0" fmla="*/ 185 w 3136"/>
              <a:gd name="T1" fmla="*/ 10 h 79"/>
              <a:gd name="T2" fmla="*/ 239 w 3136"/>
              <a:gd name="T3" fmla="*/ 0 h 79"/>
              <a:gd name="T4" fmla="*/ 282 w 3136"/>
              <a:gd name="T5" fmla="*/ 7 h 79"/>
              <a:gd name="T6" fmla="*/ 328 w 3136"/>
              <a:gd name="T7" fmla="*/ 13 h 79"/>
              <a:gd name="T8" fmla="*/ 382 w 3136"/>
              <a:gd name="T9" fmla="*/ 25 h 79"/>
              <a:gd name="T10" fmla="*/ 431 w 3136"/>
              <a:gd name="T11" fmla="*/ 33 h 79"/>
              <a:gd name="T12" fmla="*/ 587 w 3136"/>
              <a:gd name="T13" fmla="*/ 56 h 79"/>
              <a:gd name="T14" fmla="*/ 631 w 3136"/>
              <a:gd name="T15" fmla="*/ 56 h 79"/>
              <a:gd name="T16" fmla="*/ 680 w 3136"/>
              <a:gd name="T17" fmla="*/ 56 h 79"/>
              <a:gd name="T18" fmla="*/ 726 w 3136"/>
              <a:gd name="T19" fmla="*/ 61 h 79"/>
              <a:gd name="T20" fmla="*/ 764 w 3136"/>
              <a:gd name="T21" fmla="*/ 61 h 79"/>
              <a:gd name="T22" fmla="*/ 790 w 3136"/>
              <a:gd name="T23" fmla="*/ 66 h 79"/>
              <a:gd name="T24" fmla="*/ 833 w 3136"/>
              <a:gd name="T25" fmla="*/ 66 h 79"/>
              <a:gd name="T26" fmla="*/ 903 w 3136"/>
              <a:gd name="T27" fmla="*/ 66 h 79"/>
              <a:gd name="T28" fmla="*/ 941 w 3136"/>
              <a:gd name="T29" fmla="*/ 66 h 79"/>
              <a:gd name="T30" fmla="*/ 974 w 3136"/>
              <a:gd name="T31" fmla="*/ 69 h 79"/>
              <a:gd name="T32" fmla="*/ 1033 w 3136"/>
              <a:gd name="T33" fmla="*/ 72 h 79"/>
              <a:gd name="T34" fmla="*/ 1097 w 3136"/>
              <a:gd name="T35" fmla="*/ 72 h 79"/>
              <a:gd name="T36" fmla="*/ 1138 w 3136"/>
              <a:gd name="T37" fmla="*/ 72 h 79"/>
              <a:gd name="T38" fmla="*/ 1197 w 3136"/>
              <a:gd name="T39" fmla="*/ 72 h 79"/>
              <a:gd name="T40" fmla="*/ 1238 w 3136"/>
              <a:gd name="T41" fmla="*/ 74 h 79"/>
              <a:gd name="T42" fmla="*/ 1251 w 3136"/>
              <a:gd name="T43" fmla="*/ 79 h 79"/>
              <a:gd name="T44" fmla="*/ 1297 w 3136"/>
              <a:gd name="T45" fmla="*/ 74 h 79"/>
              <a:gd name="T46" fmla="*/ 1364 w 3136"/>
              <a:gd name="T47" fmla="*/ 74 h 79"/>
              <a:gd name="T48" fmla="*/ 1405 w 3136"/>
              <a:gd name="T49" fmla="*/ 72 h 79"/>
              <a:gd name="T50" fmla="*/ 1487 w 3136"/>
              <a:gd name="T51" fmla="*/ 79 h 79"/>
              <a:gd name="T52" fmla="*/ 1654 w 3136"/>
              <a:gd name="T53" fmla="*/ 77 h 79"/>
              <a:gd name="T54" fmla="*/ 1700 w 3136"/>
              <a:gd name="T55" fmla="*/ 74 h 79"/>
              <a:gd name="T56" fmla="*/ 1726 w 3136"/>
              <a:gd name="T57" fmla="*/ 74 h 79"/>
              <a:gd name="T58" fmla="*/ 1754 w 3136"/>
              <a:gd name="T59" fmla="*/ 74 h 79"/>
              <a:gd name="T60" fmla="*/ 1820 w 3136"/>
              <a:gd name="T61" fmla="*/ 77 h 79"/>
              <a:gd name="T62" fmla="*/ 1895 w 3136"/>
              <a:gd name="T63" fmla="*/ 77 h 79"/>
              <a:gd name="T64" fmla="*/ 1954 w 3136"/>
              <a:gd name="T65" fmla="*/ 77 h 79"/>
              <a:gd name="T66" fmla="*/ 2026 w 3136"/>
              <a:gd name="T67" fmla="*/ 77 h 79"/>
              <a:gd name="T68" fmla="*/ 2102 w 3136"/>
              <a:gd name="T69" fmla="*/ 74 h 79"/>
              <a:gd name="T70" fmla="*/ 2156 w 3136"/>
              <a:gd name="T71" fmla="*/ 74 h 79"/>
              <a:gd name="T72" fmla="*/ 2205 w 3136"/>
              <a:gd name="T73" fmla="*/ 77 h 79"/>
              <a:gd name="T74" fmla="*/ 2254 w 3136"/>
              <a:gd name="T75" fmla="*/ 77 h 79"/>
              <a:gd name="T76" fmla="*/ 2264 w 3136"/>
              <a:gd name="T77" fmla="*/ 74 h 79"/>
              <a:gd name="T78" fmla="*/ 2454 w 3136"/>
              <a:gd name="T79" fmla="*/ 77 h 79"/>
              <a:gd name="T80" fmla="*/ 2759 w 3136"/>
              <a:gd name="T81" fmla="*/ 77 h 79"/>
              <a:gd name="T82" fmla="*/ 2907 w 3136"/>
              <a:gd name="T83" fmla="*/ 77 h 79"/>
              <a:gd name="T84" fmla="*/ 3002 w 3136"/>
              <a:gd name="T85" fmla="*/ 79 h 79"/>
              <a:gd name="T86" fmla="*/ 3064 w 3136"/>
              <a:gd name="T87" fmla="*/ 77 h 79"/>
              <a:gd name="T88" fmla="*/ 3084 w 3136"/>
              <a:gd name="T89" fmla="*/ 77 h 79"/>
              <a:gd name="T90" fmla="*/ 3107 w 3136"/>
              <a:gd name="T91" fmla="*/ 74 h 79"/>
              <a:gd name="T92" fmla="*/ 3136 w 3136"/>
              <a:gd name="T93" fmla="*/ 77 h 79"/>
              <a:gd name="T94" fmla="*/ 2979 w 3136"/>
              <a:gd name="T95" fmla="*/ 77 h 79"/>
              <a:gd name="T96" fmla="*/ 2884 w 3136"/>
              <a:gd name="T97" fmla="*/ 77 h 79"/>
              <a:gd name="T98" fmla="*/ 2805 w 3136"/>
              <a:gd name="T99" fmla="*/ 77 h 79"/>
              <a:gd name="T100" fmla="*/ 2631 w 3136"/>
              <a:gd name="T101" fmla="*/ 77 h 79"/>
              <a:gd name="T102" fmla="*/ 2225 w 3136"/>
              <a:gd name="T103" fmla="*/ 77 h 79"/>
              <a:gd name="T104" fmla="*/ 1718 w 3136"/>
              <a:gd name="T105" fmla="*/ 77 h 79"/>
              <a:gd name="T106" fmla="*/ 1305 w 3136"/>
              <a:gd name="T107" fmla="*/ 77 h 79"/>
              <a:gd name="T108" fmla="*/ 1126 w 3136"/>
              <a:gd name="T109" fmla="*/ 77 h 79"/>
              <a:gd name="T110" fmla="*/ 969 w 3136"/>
              <a:gd name="T111" fmla="*/ 77 h 79"/>
              <a:gd name="T112" fmla="*/ 900 w 3136"/>
              <a:gd name="T113" fmla="*/ 7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36" h="79">
                <a:moveTo>
                  <a:pt x="0" y="77"/>
                </a:moveTo>
                <a:lnTo>
                  <a:pt x="151" y="15"/>
                </a:lnTo>
                <a:lnTo>
                  <a:pt x="162" y="13"/>
                </a:lnTo>
                <a:lnTo>
                  <a:pt x="172" y="10"/>
                </a:lnTo>
                <a:lnTo>
                  <a:pt x="185" y="10"/>
                </a:lnTo>
                <a:lnTo>
                  <a:pt x="195" y="7"/>
                </a:lnTo>
                <a:lnTo>
                  <a:pt x="208" y="5"/>
                </a:lnTo>
                <a:lnTo>
                  <a:pt x="218" y="2"/>
                </a:lnTo>
                <a:lnTo>
                  <a:pt x="228" y="2"/>
                </a:lnTo>
                <a:lnTo>
                  <a:pt x="239" y="0"/>
                </a:lnTo>
                <a:lnTo>
                  <a:pt x="249" y="0"/>
                </a:lnTo>
                <a:lnTo>
                  <a:pt x="257" y="2"/>
                </a:lnTo>
                <a:lnTo>
                  <a:pt x="267" y="2"/>
                </a:lnTo>
                <a:lnTo>
                  <a:pt x="275" y="5"/>
                </a:lnTo>
                <a:lnTo>
                  <a:pt x="282" y="7"/>
                </a:lnTo>
                <a:lnTo>
                  <a:pt x="292" y="10"/>
                </a:lnTo>
                <a:lnTo>
                  <a:pt x="300" y="10"/>
                </a:lnTo>
                <a:lnTo>
                  <a:pt x="310" y="10"/>
                </a:lnTo>
                <a:lnTo>
                  <a:pt x="321" y="10"/>
                </a:lnTo>
                <a:lnTo>
                  <a:pt x="328" y="13"/>
                </a:lnTo>
                <a:lnTo>
                  <a:pt x="341" y="15"/>
                </a:lnTo>
                <a:lnTo>
                  <a:pt x="351" y="18"/>
                </a:lnTo>
                <a:lnTo>
                  <a:pt x="362" y="20"/>
                </a:lnTo>
                <a:lnTo>
                  <a:pt x="372" y="23"/>
                </a:lnTo>
                <a:lnTo>
                  <a:pt x="382" y="25"/>
                </a:lnTo>
                <a:lnTo>
                  <a:pt x="392" y="25"/>
                </a:lnTo>
                <a:lnTo>
                  <a:pt x="403" y="28"/>
                </a:lnTo>
                <a:lnTo>
                  <a:pt x="413" y="28"/>
                </a:lnTo>
                <a:lnTo>
                  <a:pt x="421" y="31"/>
                </a:lnTo>
                <a:lnTo>
                  <a:pt x="431" y="33"/>
                </a:lnTo>
                <a:lnTo>
                  <a:pt x="441" y="36"/>
                </a:lnTo>
                <a:lnTo>
                  <a:pt x="451" y="38"/>
                </a:lnTo>
                <a:lnTo>
                  <a:pt x="462" y="38"/>
                </a:lnTo>
                <a:lnTo>
                  <a:pt x="474" y="41"/>
                </a:lnTo>
                <a:lnTo>
                  <a:pt x="587" y="56"/>
                </a:lnTo>
                <a:lnTo>
                  <a:pt x="605" y="56"/>
                </a:lnTo>
                <a:lnTo>
                  <a:pt x="615" y="56"/>
                </a:lnTo>
                <a:lnTo>
                  <a:pt x="621" y="56"/>
                </a:lnTo>
                <a:lnTo>
                  <a:pt x="623" y="56"/>
                </a:lnTo>
                <a:lnTo>
                  <a:pt x="631" y="56"/>
                </a:lnTo>
                <a:lnTo>
                  <a:pt x="639" y="56"/>
                </a:lnTo>
                <a:lnTo>
                  <a:pt x="649" y="56"/>
                </a:lnTo>
                <a:lnTo>
                  <a:pt x="659" y="56"/>
                </a:lnTo>
                <a:lnTo>
                  <a:pt x="669" y="56"/>
                </a:lnTo>
                <a:lnTo>
                  <a:pt x="680" y="56"/>
                </a:lnTo>
                <a:lnTo>
                  <a:pt x="690" y="56"/>
                </a:lnTo>
                <a:lnTo>
                  <a:pt x="700" y="59"/>
                </a:lnTo>
                <a:lnTo>
                  <a:pt x="708" y="59"/>
                </a:lnTo>
                <a:lnTo>
                  <a:pt x="718" y="59"/>
                </a:lnTo>
                <a:lnTo>
                  <a:pt x="726" y="61"/>
                </a:lnTo>
                <a:lnTo>
                  <a:pt x="733" y="61"/>
                </a:lnTo>
                <a:lnTo>
                  <a:pt x="741" y="61"/>
                </a:lnTo>
                <a:lnTo>
                  <a:pt x="749" y="61"/>
                </a:lnTo>
                <a:lnTo>
                  <a:pt x="756" y="61"/>
                </a:lnTo>
                <a:lnTo>
                  <a:pt x="764" y="61"/>
                </a:lnTo>
                <a:lnTo>
                  <a:pt x="772" y="61"/>
                </a:lnTo>
                <a:lnTo>
                  <a:pt x="774" y="64"/>
                </a:lnTo>
                <a:lnTo>
                  <a:pt x="780" y="64"/>
                </a:lnTo>
                <a:lnTo>
                  <a:pt x="785" y="66"/>
                </a:lnTo>
                <a:lnTo>
                  <a:pt x="790" y="66"/>
                </a:lnTo>
                <a:lnTo>
                  <a:pt x="795" y="66"/>
                </a:lnTo>
                <a:lnTo>
                  <a:pt x="803" y="66"/>
                </a:lnTo>
                <a:lnTo>
                  <a:pt x="810" y="66"/>
                </a:lnTo>
                <a:lnTo>
                  <a:pt x="821" y="66"/>
                </a:lnTo>
                <a:lnTo>
                  <a:pt x="833" y="66"/>
                </a:lnTo>
                <a:lnTo>
                  <a:pt x="846" y="66"/>
                </a:lnTo>
                <a:lnTo>
                  <a:pt x="862" y="66"/>
                </a:lnTo>
                <a:lnTo>
                  <a:pt x="874" y="64"/>
                </a:lnTo>
                <a:lnTo>
                  <a:pt x="890" y="64"/>
                </a:lnTo>
                <a:lnTo>
                  <a:pt x="903" y="66"/>
                </a:lnTo>
                <a:lnTo>
                  <a:pt x="913" y="66"/>
                </a:lnTo>
                <a:lnTo>
                  <a:pt x="923" y="66"/>
                </a:lnTo>
                <a:lnTo>
                  <a:pt x="931" y="66"/>
                </a:lnTo>
                <a:lnTo>
                  <a:pt x="936" y="66"/>
                </a:lnTo>
                <a:lnTo>
                  <a:pt x="941" y="66"/>
                </a:lnTo>
                <a:lnTo>
                  <a:pt x="946" y="66"/>
                </a:lnTo>
                <a:lnTo>
                  <a:pt x="951" y="66"/>
                </a:lnTo>
                <a:lnTo>
                  <a:pt x="959" y="66"/>
                </a:lnTo>
                <a:lnTo>
                  <a:pt x="967" y="66"/>
                </a:lnTo>
                <a:lnTo>
                  <a:pt x="974" y="69"/>
                </a:lnTo>
                <a:lnTo>
                  <a:pt x="987" y="69"/>
                </a:lnTo>
                <a:lnTo>
                  <a:pt x="1000" y="72"/>
                </a:lnTo>
                <a:lnTo>
                  <a:pt x="1010" y="72"/>
                </a:lnTo>
                <a:lnTo>
                  <a:pt x="1023" y="72"/>
                </a:lnTo>
                <a:lnTo>
                  <a:pt x="1033" y="72"/>
                </a:lnTo>
                <a:lnTo>
                  <a:pt x="1046" y="72"/>
                </a:lnTo>
                <a:lnTo>
                  <a:pt x="1056" y="72"/>
                </a:lnTo>
                <a:lnTo>
                  <a:pt x="1067" y="72"/>
                </a:lnTo>
                <a:lnTo>
                  <a:pt x="1085" y="72"/>
                </a:lnTo>
                <a:lnTo>
                  <a:pt x="1097" y="72"/>
                </a:lnTo>
                <a:lnTo>
                  <a:pt x="1108" y="72"/>
                </a:lnTo>
                <a:lnTo>
                  <a:pt x="1118" y="72"/>
                </a:lnTo>
                <a:lnTo>
                  <a:pt x="1123" y="72"/>
                </a:lnTo>
                <a:lnTo>
                  <a:pt x="1131" y="72"/>
                </a:lnTo>
                <a:lnTo>
                  <a:pt x="1138" y="72"/>
                </a:lnTo>
                <a:lnTo>
                  <a:pt x="1149" y="72"/>
                </a:lnTo>
                <a:lnTo>
                  <a:pt x="1162" y="72"/>
                </a:lnTo>
                <a:lnTo>
                  <a:pt x="1172" y="72"/>
                </a:lnTo>
                <a:lnTo>
                  <a:pt x="1185" y="72"/>
                </a:lnTo>
                <a:lnTo>
                  <a:pt x="1197" y="72"/>
                </a:lnTo>
                <a:lnTo>
                  <a:pt x="1210" y="72"/>
                </a:lnTo>
                <a:lnTo>
                  <a:pt x="1221" y="72"/>
                </a:lnTo>
                <a:lnTo>
                  <a:pt x="1228" y="72"/>
                </a:lnTo>
                <a:lnTo>
                  <a:pt x="1236" y="72"/>
                </a:lnTo>
                <a:lnTo>
                  <a:pt x="1238" y="74"/>
                </a:lnTo>
                <a:lnTo>
                  <a:pt x="1241" y="74"/>
                </a:lnTo>
                <a:lnTo>
                  <a:pt x="1244" y="77"/>
                </a:lnTo>
                <a:lnTo>
                  <a:pt x="1246" y="77"/>
                </a:lnTo>
                <a:lnTo>
                  <a:pt x="1249" y="79"/>
                </a:lnTo>
                <a:lnTo>
                  <a:pt x="1251" y="79"/>
                </a:lnTo>
                <a:lnTo>
                  <a:pt x="1256" y="79"/>
                </a:lnTo>
                <a:lnTo>
                  <a:pt x="1264" y="77"/>
                </a:lnTo>
                <a:lnTo>
                  <a:pt x="1274" y="74"/>
                </a:lnTo>
                <a:lnTo>
                  <a:pt x="1285" y="74"/>
                </a:lnTo>
                <a:lnTo>
                  <a:pt x="1297" y="74"/>
                </a:lnTo>
                <a:lnTo>
                  <a:pt x="1310" y="74"/>
                </a:lnTo>
                <a:lnTo>
                  <a:pt x="1326" y="77"/>
                </a:lnTo>
                <a:lnTo>
                  <a:pt x="1338" y="77"/>
                </a:lnTo>
                <a:lnTo>
                  <a:pt x="1354" y="77"/>
                </a:lnTo>
                <a:lnTo>
                  <a:pt x="1364" y="74"/>
                </a:lnTo>
                <a:lnTo>
                  <a:pt x="1374" y="74"/>
                </a:lnTo>
                <a:lnTo>
                  <a:pt x="1385" y="72"/>
                </a:lnTo>
                <a:lnTo>
                  <a:pt x="1390" y="72"/>
                </a:lnTo>
                <a:lnTo>
                  <a:pt x="1397" y="72"/>
                </a:lnTo>
                <a:lnTo>
                  <a:pt x="1405" y="72"/>
                </a:lnTo>
                <a:lnTo>
                  <a:pt x="1413" y="74"/>
                </a:lnTo>
                <a:lnTo>
                  <a:pt x="1426" y="74"/>
                </a:lnTo>
                <a:lnTo>
                  <a:pt x="1438" y="77"/>
                </a:lnTo>
                <a:lnTo>
                  <a:pt x="1459" y="77"/>
                </a:lnTo>
                <a:lnTo>
                  <a:pt x="1487" y="79"/>
                </a:lnTo>
                <a:lnTo>
                  <a:pt x="1520" y="79"/>
                </a:lnTo>
                <a:lnTo>
                  <a:pt x="1556" y="79"/>
                </a:lnTo>
                <a:lnTo>
                  <a:pt x="1592" y="79"/>
                </a:lnTo>
                <a:lnTo>
                  <a:pt x="1626" y="77"/>
                </a:lnTo>
                <a:lnTo>
                  <a:pt x="1654" y="77"/>
                </a:lnTo>
                <a:lnTo>
                  <a:pt x="1674" y="74"/>
                </a:lnTo>
                <a:lnTo>
                  <a:pt x="1687" y="74"/>
                </a:lnTo>
                <a:lnTo>
                  <a:pt x="1695" y="74"/>
                </a:lnTo>
                <a:lnTo>
                  <a:pt x="1697" y="74"/>
                </a:lnTo>
                <a:lnTo>
                  <a:pt x="1700" y="74"/>
                </a:lnTo>
                <a:lnTo>
                  <a:pt x="1700" y="77"/>
                </a:lnTo>
                <a:lnTo>
                  <a:pt x="1705" y="77"/>
                </a:lnTo>
                <a:lnTo>
                  <a:pt x="1713" y="77"/>
                </a:lnTo>
                <a:lnTo>
                  <a:pt x="1720" y="74"/>
                </a:lnTo>
                <a:lnTo>
                  <a:pt x="1726" y="74"/>
                </a:lnTo>
                <a:lnTo>
                  <a:pt x="1731" y="74"/>
                </a:lnTo>
                <a:lnTo>
                  <a:pt x="1736" y="74"/>
                </a:lnTo>
                <a:lnTo>
                  <a:pt x="1738" y="74"/>
                </a:lnTo>
                <a:lnTo>
                  <a:pt x="1746" y="74"/>
                </a:lnTo>
                <a:lnTo>
                  <a:pt x="1754" y="74"/>
                </a:lnTo>
                <a:lnTo>
                  <a:pt x="1764" y="74"/>
                </a:lnTo>
                <a:lnTo>
                  <a:pt x="1777" y="74"/>
                </a:lnTo>
                <a:lnTo>
                  <a:pt x="1790" y="77"/>
                </a:lnTo>
                <a:lnTo>
                  <a:pt x="1805" y="77"/>
                </a:lnTo>
                <a:lnTo>
                  <a:pt x="1820" y="77"/>
                </a:lnTo>
                <a:lnTo>
                  <a:pt x="1836" y="74"/>
                </a:lnTo>
                <a:lnTo>
                  <a:pt x="1851" y="74"/>
                </a:lnTo>
                <a:lnTo>
                  <a:pt x="1867" y="77"/>
                </a:lnTo>
                <a:lnTo>
                  <a:pt x="1882" y="77"/>
                </a:lnTo>
                <a:lnTo>
                  <a:pt x="1895" y="77"/>
                </a:lnTo>
                <a:lnTo>
                  <a:pt x="1908" y="77"/>
                </a:lnTo>
                <a:lnTo>
                  <a:pt x="1918" y="77"/>
                </a:lnTo>
                <a:lnTo>
                  <a:pt x="1931" y="77"/>
                </a:lnTo>
                <a:lnTo>
                  <a:pt x="1941" y="77"/>
                </a:lnTo>
                <a:lnTo>
                  <a:pt x="1954" y="77"/>
                </a:lnTo>
                <a:lnTo>
                  <a:pt x="1967" y="77"/>
                </a:lnTo>
                <a:lnTo>
                  <a:pt x="1979" y="77"/>
                </a:lnTo>
                <a:lnTo>
                  <a:pt x="1995" y="77"/>
                </a:lnTo>
                <a:lnTo>
                  <a:pt x="2010" y="77"/>
                </a:lnTo>
                <a:lnTo>
                  <a:pt x="2026" y="77"/>
                </a:lnTo>
                <a:lnTo>
                  <a:pt x="2043" y="77"/>
                </a:lnTo>
                <a:lnTo>
                  <a:pt x="2059" y="77"/>
                </a:lnTo>
                <a:lnTo>
                  <a:pt x="2074" y="77"/>
                </a:lnTo>
                <a:lnTo>
                  <a:pt x="2090" y="77"/>
                </a:lnTo>
                <a:lnTo>
                  <a:pt x="2102" y="74"/>
                </a:lnTo>
                <a:lnTo>
                  <a:pt x="2115" y="74"/>
                </a:lnTo>
                <a:lnTo>
                  <a:pt x="2126" y="74"/>
                </a:lnTo>
                <a:lnTo>
                  <a:pt x="2136" y="74"/>
                </a:lnTo>
                <a:lnTo>
                  <a:pt x="2146" y="74"/>
                </a:lnTo>
                <a:lnTo>
                  <a:pt x="2156" y="74"/>
                </a:lnTo>
                <a:lnTo>
                  <a:pt x="2164" y="77"/>
                </a:lnTo>
                <a:lnTo>
                  <a:pt x="2174" y="77"/>
                </a:lnTo>
                <a:lnTo>
                  <a:pt x="2184" y="77"/>
                </a:lnTo>
                <a:lnTo>
                  <a:pt x="2195" y="77"/>
                </a:lnTo>
                <a:lnTo>
                  <a:pt x="2205" y="77"/>
                </a:lnTo>
                <a:lnTo>
                  <a:pt x="2215" y="77"/>
                </a:lnTo>
                <a:lnTo>
                  <a:pt x="2225" y="77"/>
                </a:lnTo>
                <a:lnTo>
                  <a:pt x="2236" y="77"/>
                </a:lnTo>
                <a:lnTo>
                  <a:pt x="2246" y="77"/>
                </a:lnTo>
                <a:lnTo>
                  <a:pt x="2254" y="77"/>
                </a:lnTo>
                <a:lnTo>
                  <a:pt x="2264" y="77"/>
                </a:lnTo>
                <a:lnTo>
                  <a:pt x="2267" y="77"/>
                </a:lnTo>
                <a:lnTo>
                  <a:pt x="2261" y="77"/>
                </a:lnTo>
                <a:lnTo>
                  <a:pt x="2259" y="77"/>
                </a:lnTo>
                <a:lnTo>
                  <a:pt x="2264" y="74"/>
                </a:lnTo>
                <a:lnTo>
                  <a:pt x="2277" y="74"/>
                </a:lnTo>
                <a:lnTo>
                  <a:pt x="2300" y="74"/>
                </a:lnTo>
                <a:lnTo>
                  <a:pt x="2341" y="74"/>
                </a:lnTo>
                <a:lnTo>
                  <a:pt x="2392" y="77"/>
                </a:lnTo>
                <a:lnTo>
                  <a:pt x="2454" y="77"/>
                </a:lnTo>
                <a:lnTo>
                  <a:pt x="2520" y="77"/>
                </a:lnTo>
                <a:lnTo>
                  <a:pt x="2587" y="77"/>
                </a:lnTo>
                <a:lnTo>
                  <a:pt x="2654" y="77"/>
                </a:lnTo>
                <a:lnTo>
                  <a:pt x="2713" y="77"/>
                </a:lnTo>
                <a:lnTo>
                  <a:pt x="2759" y="77"/>
                </a:lnTo>
                <a:lnTo>
                  <a:pt x="2797" y="77"/>
                </a:lnTo>
                <a:lnTo>
                  <a:pt x="2831" y="77"/>
                </a:lnTo>
                <a:lnTo>
                  <a:pt x="2859" y="77"/>
                </a:lnTo>
                <a:lnTo>
                  <a:pt x="2884" y="77"/>
                </a:lnTo>
                <a:lnTo>
                  <a:pt x="2907" y="77"/>
                </a:lnTo>
                <a:lnTo>
                  <a:pt x="2925" y="77"/>
                </a:lnTo>
                <a:lnTo>
                  <a:pt x="2943" y="77"/>
                </a:lnTo>
                <a:lnTo>
                  <a:pt x="2964" y="77"/>
                </a:lnTo>
                <a:lnTo>
                  <a:pt x="2982" y="77"/>
                </a:lnTo>
                <a:lnTo>
                  <a:pt x="3002" y="79"/>
                </a:lnTo>
                <a:lnTo>
                  <a:pt x="3018" y="79"/>
                </a:lnTo>
                <a:lnTo>
                  <a:pt x="3033" y="79"/>
                </a:lnTo>
                <a:lnTo>
                  <a:pt x="3046" y="79"/>
                </a:lnTo>
                <a:lnTo>
                  <a:pt x="3056" y="79"/>
                </a:lnTo>
                <a:lnTo>
                  <a:pt x="3064" y="77"/>
                </a:lnTo>
                <a:lnTo>
                  <a:pt x="3066" y="74"/>
                </a:lnTo>
                <a:lnTo>
                  <a:pt x="3072" y="74"/>
                </a:lnTo>
                <a:lnTo>
                  <a:pt x="3077" y="74"/>
                </a:lnTo>
                <a:lnTo>
                  <a:pt x="3079" y="74"/>
                </a:lnTo>
                <a:lnTo>
                  <a:pt x="3084" y="77"/>
                </a:lnTo>
                <a:lnTo>
                  <a:pt x="3089" y="77"/>
                </a:lnTo>
                <a:lnTo>
                  <a:pt x="3092" y="77"/>
                </a:lnTo>
                <a:lnTo>
                  <a:pt x="3097" y="77"/>
                </a:lnTo>
                <a:lnTo>
                  <a:pt x="3102" y="74"/>
                </a:lnTo>
                <a:lnTo>
                  <a:pt x="3107" y="74"/>
                </a:lnTo>
                <a:lnTo>
                  <a:pt x="3113" y="74"/>
                </a:lnTo>
                <a:lnTo>
                  <a:pt x="3120" y="74"/>
                </a:lnTo>
                <a:lnTo>
                  <a:pt x="3128" y="74"/>
                </a:lnTo>
                <a:lnTo>
                  <a:pt x="3133" y="77"/>
                </a:lnTo>
                <a:lnTo>
                  <a:pt x="3136" y="77"/>
                </a:lnTo>
                <a:lnTo>
                  <a:pt x="3130" y="77"/>
                </a:lnTo>
                <a:lnTo>
                  <a:pt x="3020" y="77"/>
                </a:lnTo>
                <a:lnTo>
                  <a:pt x="3007" y="77"/>
                </a:lnTo>
                <a:lnTo>
                  <a:pt x="2995" y="77"/>
                </a:lnTo>
                <a:lnTo>
                  <a:pt x="2979" y="77"/>
                </a:lnTo>
                <a:lnTo>
                  <a:pt x="2964" y="77"/>
                </a:lnTo>
                <a:lnTo>
                  <a:pt x="2946" y="77"/>
                </a:lnTo>
                <a:lnTo>
                  <a:pt x="2928" y="77"/>
                </a:lnTo>
                <a:lnTo>
                  <a:pt x="2907" y="77"/>
                </a:lnTo>
                <a:lnTo>
                  <a:pt x="2884" y="77"/>
                </a:lnTo>
                <a:lnTo>
                  <a:pt x="2869" y="77"/>
                </a:lnTo>
                <a:lnTo>
                  <a:pt x="2854" y="77"/>
                </a:lnTo>
                <a:lnTo>
                  <a:pt x="2838" y="77"/>
                </a:lnTo>
                <a:lnTo>
                  <a:pt x="2823" y="77"/>
                </a:lnTo>
                <a:lnTo>
                  <a:pt x="2805" y="77"/>
                </a:lnTo>
                <a:lnTo>
                  <a:pt x="2787" y="77"/>
                </a:lnTo>
                <a:lnTo>
                  <a:pt x="2766" y="77"/>
                </a:lnTo>
                <a:lnTo>
                  <a:pt x="2748" y="77"/>
                </a:lnTo>
                <a:lnTo>
                  <a:pt x="2692" y="77"/>
                </a:lnTo>
                <a:lnTo>
                  <a:pt x="2631" y="77"/>
                </a:lnTo>
                <a:lnTo>
                  <a:pt x="2559" y="77"/>
                </a:lnTo>
                <a:lnTo>
                  <a:pt x="2482" y="77"/>
                </a:lnTo>
                <a:lnTo>
                  <a:pt x="2400" y="77"/>
                </a:lnTo>
                <a:lnTo>
                  <a:pt x="2315" y="77"/>
                </a:lnTo>
                <a:lnTo>
                  <a:pt x="2225" y="77"/>
                </a:lnTo>
                <a:lnTo>
                  <a:pt x="2136" y="77"/>
                </a:lnTo>
                <a:lnTo>
                  <a:pt x="2028" y="77"/>
                </a:lnTo>
                <a:lnTo>
                  <a:pt x="1920" y="77"/>
                </a:lnTo>
                <a:lnTo>
                  <a:pt x="1818" y="77"/>
                </a:lnTo>
                <a:lnTo>
                  <a:pt x="1718" y="77"/>
                </a:lnTo>
                <a:lnTo>
                  <a:pt x="1623" y="77"/>
                </a:lnTo>
                <a:lnTo>
                  <a:pt x="1538" y="77"/>
                </a:lnTo>
                <a:lnTo>
                  <a:pt x="1462" y="77"/>
                </a:lnTo>
                <a:lnTo>
                  <a:pt x="1397" y="77"/>
                </a:lnTo>
                <a:lnTo>
                  <a:pt x="1305" y="77"/>
                </a:lnTo>
                <a:lnTo>
                  <a:pt x="1246" y="77"/>
                </a:lnTo>
                <a:lnTo>
                  <a:pt x="1208" y="77"/>
                </a:lnTo>
                <a:lnTo>
                  <a:pt x="1180" y="77"/>
                </a:lnTo>
                <a:lnTo>
                  <a:pt x="1156" y="77"/>
                </a:lnTo>
                <a:lnTo>
                  <a:pt x="1126" y="77"/>
                </a:lnTo>
                <a:lnTo>
                  <a:pt x="1077" y="77"/>
                </a:lnTo>
                <a:lnTo>
                  <a:pt x="1005" y="77"/>
                </a:lnTo>
                <a:lnTo>
                  <a:pt x="992" y="77"/>
                </a:lnTo>
                <a:lnTo>
                  <a:pt x="982" y="77"/>
                </a:lnTo>
                <a:lnTo>
                  <a:pt x="969" y="77"/>
                </a:lnTo>
                <a:lnTo>
                  <a:pt x="956" y="77"/>
                </a:lnTo>
                <a:lnTo>
                  <a:pt x="941" y="77"/>
                </a:lnTo>
                <a:lnTo>
                  <a:pt x="928" y="77"/>
                </a:lnTo>
                <a:lnTo>
                  <a:pt x="913" y="77"/>
                </a:lnTo>
                <a:lnTo>
                  <a:pt x="900" y="77"/>
                </a:lnTo>
                <a:lnTo>
                  <a:pt x="454" y="77"/>
                </a:lnTo>
                <a:lnTo>
                  <a:pt x="0" y="77"/>
                </a:lnTo>
              </a:path>
            </a:pathLst>
          </a:custGeom>
          <a:solidFill>
            <a:srgbClr val="339966"/>
          </a:solidFill>
          <a:ln w="0">
            <a:solidFill>
              <a:srgbClr val="000000"/>
            </a:solidFill>
            <a:prstDash val="solid"/>
            <a:round/>
            <a:headEnd/>
            <a:tailEnd/>
          </a:ln>
        </p:spPr>
        <p:txBody>
          <a:bodyPr/>
          <a:lstStyle/>
          <a:p>
            <a:endParaRPr lang="en-US"/>
          </a:p>
        </p:txBody>
      </p:sp>
      <p:sp>
        <p:nvSpPr>
          <p:cNvPr id="423957" name="Freeform 21"/>
          <p:cNvSpPr>
            <a:spLocks/>
          </p:cNvSpPr>
          <p:nvPr/>
        </p:nvSpPr>
        <p:spPr bwMode="auto">
          <a:xfrm>
            <a:off x="5484813" y="2160588"/>
            <a:ext cx="4500562" cy="196850"/>
          </a:xfrm>
          <a:custGeom>
            <a:avLst/>
            <a:gdLst>
              <a:gd name="T0" fmla="*/ 0 w 2968"/>
              <a:gd name="T1" fmla="*/ 145 h 145"/>
              <a:gd name="T2" fmla="*/ 530 w 2968"/>
              <a:gd name="T3" fmla="*/ 34 h 145"/>
              <a:gd name="T4" fmla="*/ 573 w 2968"/>
              <a:gd name="T5" fmla="*/ 29 h 145"/>
              <a:gd name="T6" fmla="*/ 618 w 2968"/>
              <a:gd name="T7" fmla="*/ 24 h 145"/>
              <a:gd name="T8" fmla="*/ 658 w 2968"/>
              <a:gd name="T9" fmla="*/ 17 h 145"/>
              <a:gd name="T10" fmla="*/ 702 w 2968"/>
              <a:gd name="T11" fmla="*/ 10 h 145"/>
              <a:gd name="T12" fmla="*/ 746 w 2968"/>
              <a:gd name="T13" fmla="*/ 5 h 145"/>
              <a:gd name="T14" fmla="*/ 787 w 2968"/>
              <a:gd name="T15" fmla="*/ 3 h 145"/>
              <a:gd name="T16" fmla="*/ 830 w 2968"/>
              <a:gd name="T17" fmla="*/ 0 h 145"/>
              <a:gd name="T18" fmla="*/ 873 w 2968"/>
              <a:gd name="T19" fmla="*/ 5 h 145"/>
              <a:gd name="T20" fmla="*/ 1135 w 2968"/>
              <a:gd name="T21" fmla="*/ 34 h 145"/>
              <a:gd name="T22" fmla="*/ 1220 w 2968"/>
              <a:gd name="T23" fmla="*/ 60 h 145"/>
              <a:gd name="T24" fmla="*/ 1302 w 2968"/>
              <a:gd name="T25" fmla="*/ 85 h 145"/>
              <a:gd name="T26" fmla="*/ 1401 w 2968"/>
              <a:gd name="T27" fmla="*/ 97 h 145"/>
              <a:gd name="T28" fmla="*/ 1461 w 2968"/>
              <a:gd name="T29" fmla="*/ 105 h 145"/>
              <a:gd name="T30" fmla="*/ 1931 w 2968"/>
              <a:gd name="T31" fmla="*/ 107 h 145"/>
              <a:gd name="T32" fmla="*/ 2153 w 2968"/>
              <a:gd name="T33" fmla="*/ 109 h 145"/>
              <a:gd name="T34" fmla="*/ 2529 w 2968"/>
              <a:gd name="T35" fmla="*/ 113 h 145"/>
              <a:gd name="T36" fmla="*/ 2968 w 2968"/>
              <a:gd name="T37" fmla="*/ 145 h 145"/>
              <a:gd name="T38" fmla="*/ 0 w 2968"/>
              <a:gd name="T39" fmla="*/ 14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68" h="145">
                <a:moveTo>
                  <a:pt x="0" y="145"/>
                </a:moveTo>
                <a:lnTo>
                  <a:pt x="530" y="34"/>
                </a:lnTo>
                <a:lnTo>
                  <a:pt x="573" y="29"/>
                </a:lnTo>
                <a:lnTo>
                  <a:pt x="618" y="24"/>
                </a:lnTo>
                <a:lnTo>
                  <a:pt x="658" y="17"/>
                </a:lnTo>
                <a:lnTo>
                  <a:pt x="702" y="10"/>
                </a:lnTo>
                <a:lnTo>
                  <a:pt x="746" y="5"/>
                </a:lnTo>
                <a:lnTo>
                  <a:pt x="787" y="3"/>
                </a:lnTo>
                <a:lnTo>
                  <a:pt x="830" y="0"/>
                </a:lnTo>
                <a:lnTo>
                  <a:pt x="873" y="5"/>
                </a:lnTo>
                <a:lnTo>
                  <a:pt x="1135" y="34"/>
                </a:lnTo>
                <a:lnTo>
                  <a:pt x="1220" y="60"/>
                </a:lnTo>
                <a:lnTo>
                  <a:pt x="1302" y="85"/>
                </a:lnTo>
                <a:lnTo>
                  <a:pt x="1401" y="97"/>
                </a:lnTo>
                <a:lnTo>
                  <a:pt x="1461" y="105"/>
                </a:lnTo>
                <a:lnTo>
                  <a:pt x="1931" y="107"/>
                </a:lnTo>
                <a:lnTo>
                  <a:pt x="2153" y="109"/>
                </a:lnTo>
                <a:lnTo>
                  <a:pt x="2529" y="113"/>
                </a:lnTo>
                <a:lnTo>
                  <a:pt x="2968" y="145"/>
                </a:lnTo>
                <a:lnTo>
                  <a:pt x="0" y="145"/>
                </a:lnTo>
                <a:close/>
              </a:path>
            </a:pathLst>
          </a:custGeom>
          <a:solidFill>
            <a:srgbClr val="339966"/>
          </a:solidFill>
          <a:ln w="0">
            <a:solidFill>
              <a:srgbClr val="000000"/>
            </a:solidFill>
            <a:round/>
            <a:headEnd/>
            <a:tailEnd/>
          </a:ln>
        </p:spPr>
        <p:txBody>
          <a:bodyPr/>
          <a:lstStyle/>
          <a:p>
            <a:endParaRPr lang="en-US"/>
          </a:p>
        </p:txBody>
      </p:sp>
      <p:sp>
        <p:nvSpPr>
          <p:cNvPr id="423958" name="Freeform 22"/>
          <p:cNvSpPr>
            <a:spLocks/>
          </p:cNvSpPr>
          <p:nvPr/>
        </p:nvSpPr>
        <p:spPr bwMode="auto">
          <a:xfrm>
            <a:off x="5624514" y="2524126"/>
            <a:ext cx="4378325" cy="219075"/>
          </a:xfrm>
          <a:custGeom>
            <a:avLst/>
            <a:gdLst>
              <a:gd name="T0" fmla="*/ 0 w 3056"/>
              <a:gd name="T1" fmla="*/ 154 h 154"/>
              <a:gd name="T2" fmla="*/ 374 w 3056"/>
              <a:gd name="T3" fmla="*/ 141 h 154"/>
              <a:gd name="T4" fmla="*/ 500 w 3056"/>
              <a:gd name="T5" fmla="*/ 113 h 154"/>
              <a:gd name="T6" fmla="*/ 600 w 3056"/>
              <a:gd name="T7" fmla="*/ 28 h 154"/>
              <a:gd name="T8" fmla="*/ 718 w 3056"/>
              <a:gd name="T9" fmla="*/ 0 h 154"/>
              <a:gd name="T10" fmla="*/ 1226 w 3056"/>
              <a:gd name="T11" fmla="*/ 13 h 154"/>
              <a:gd name="T12" fmla="*/ 1249 w 3056"/>
              <a:gd name="T13" fmla="*/ 18 h 154"/>
              <a:gd name="T14" fmla="*/ 1269 w 3056"/>
              <a:gd name="T15" fmla="*/ 20 h 154"/>
              <a:gd name="T16" fmla="*/ 1290 w 3056"/>
              <a:gd name="T17" fmla="*/ 26 h 154"/>
              <a:gd name="T18" fmla="*/ 1313 w 3056"/>
              <a:gd name="T19" fmla="*/ 28 h 154"/>
              <a:gd name="T20" fmla="*/ 1333 w 3056"/>
              <a:gd name="T21" fmla="*/ 33 h 154"/>
              <a:gd name="T22" fmla="*/ 1354 w 3056"/>
              <a:gd name="T23" fmla="*/ 38 h 154"/>
              <a:gd name="T24" fmla="*/ 1374 w 3056"/>
              <a:gd name="T25" fmla="*/ 43 h 154"/>
              <a:gd name="T26" fmla="*/ 1395 w 3056"/>
              <a:gd name="T27" fmla="*/ 49 h 154"/>
              <a:gd name="T28" fmla="*/ 1544 w 3056"/>
              <a:gd name="T29" fmla="*/ 92 h 154"/>
              <a:gd name="T30" fmla="*/ 1702 w 3056"/>
              <a:gd name="T31" fmla="*/ 133 h 154"/>
              <a:gd name="T32" fmla="*/ 2243 w 3056"/>
              <a:gd name="T33" fmla="*/ 143 h 154"/>
              <a:gd name="T34" fmla="*/ 2889 w 3056"/>
              <a:gd name="T35" fmla="*/ 143 h 154"/>
              <a:gd name="T36" fmla="*/ 3056 w 3056"/>
              <a:gd name="T37" fmla="*/ 154 h 154"/>
              <a:gd name="T38" fmla="*/ 0 w 3056"/>
              <a:gd name="T3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56" h="154">
                <a:moveTo>
                  <a:pt x="0" y="154"/>
                </a:moveTo>
                <a:lnTo>
                  <a:pt x="374" y="141"/>
                </a:lnTo>
                <a:lnTo>
                  <a:pt x="500" y="113"/>
                </a:lnTo>
                <a:lnTo>
                  <a:pt x="600" y="28"/>
                </a:lnTo>
                <a:lnTo>
                  <a:pt x="718" y="0"/>
                </a:lnTo>
                <a:lnTo>
                  <a:pt x="1226" y="13"/>
                </a:lnTo>
                <a:lnTo>
                  <a:pt x="1249" y="18"/>
                </a:lnTo>
                <a:lnTo>
                  <a:pt x="1269" y="20"/>
                </a:lnTo>
                <a:lnTo>
                  <a:pt x="1290" y="26"/>
                </a:lnTo>
                <a:lnTo>
                  <a:pt x="1313" y="28"/>
                </a:lnTo>
                <a:lnTo>
                  <a:pt x="1333" y="33"/>
                </a:lnTo>
                <a:lnTo>
                  <a:pt x="1354" y="38"/>
                </a:lnTo>
                <a:lnTo>
                  <a:pt x="1374" y="43"/>
                </a:lnTo>
                <a:lnTo>
                  <a:pt x="1395" y="49"/>
                </a:lnTo>
                <a:lnTo>
                  <a:pt x="1544" y="92"/>
                </a:lnTo>
                <a:lnTo>
                  <a:pt x="1702" y="133"/>
                </a:lnTo>
                <a:lnTo>
                  <a:pt x="2243" y="143"/>
                </a:lnTo>
                <a:lnTo>
                  <a:pt x="2889" y="143"/>
                </a:lnTo>
                <a:lnTo>
                  <a:pt x="3056" y="154"/>
                </a:lnTo>
                <a:lnTo>
                  <a:pt x="0" y="154"/>
                </a:lnTo>
              </a:path>
            </a:pathLst>
          </a:custGeom>
          <a:solidFill>
            <a:srgbClr val="339966"/>
          </a:solidFill>
          <a:ln w="0">
            <a:solidFill>
              <a:srgbClr val="000000"/>
            </a:solidFill>
            <a:prstDash val="solid"/>
            <a:round/>
            <a:headEnd/>
            <a:tailEnd/>
          </a:ln>
        </p:spPr>
        <p:txBody>
          <a:bodyPr/>
          <a:lstStyle/>
          <a:p>
            <a:endParaRPr lang="en-US"/>
          </a:p>
        </p:txBody>
      </p:sp>
      <p:sp>
        <p:nvSpPr>
          <p:cNvPr id="423959" name="Freeform 23"/>
          <p:cNvSpPr>
            <a:spLocks/>
          </p:cNvSpPr>
          <p:nvPr/>
        </p:nvSpPr>
        <p:spPr bwMode="auto">
          <a:xfrm>
            <a:off x="5591175" y="2909889"/>
            <a:ext cx="4408488" cy="249237"/>
          </a:xfrm>
          <a:custGeom>
            <a:avLst/>
            <a:gdLst>
              <a:gd name="T0" fmla="*/ 410 w 3077"/>
              <a:gd name="T1" fmla="*/ 226 h 239"/>
              <a:gd name="T2" fmla="*/ 1044 w 3077"/>
              <a:gd name="T3" fmla="*/ 113 h 239"/>
              <a:gd name="T4" fmla="*/ 1484 w 3077"/>
              <a:gd name="T5" fmla="*/ 0 h 239"/>
              <a:gd name="T6" fmla="*/ 2064 w 3077"/>
              <a:gd name="T7" fmla="*/ 5 h 239"/>
              <a:gd name="T8" fmla="*/ 2107 w 3077"/>
              <a:gd name="T9" fmla="*/ 11 h 239"/>
              <a:gd name="T10" fmla="*/ 2154 w 3077"/>
              <a:gd name="T11" fmla="*/ 21 h 239"/>
              <a:gd name="T12" fmla="*/ 2202 w 3077"/>
              <a:gd name="T13" fmla="*/ 44 h 239"/>
              <a:gd name="T14" fmla="*/ 2246 w 3077"/>
              <a:gd name="T15" fmla="*/ 77 h 239"/>
              <a:gd name="T16" fmla="*/ 2279 w 3077"/>
              <a:gd name="T17" fmla="*/ 105 h 239"/>
              <a:gd name="T18" fmla="*/ 2313 w 3077"/>
              <a:gd name="T19" fmla="*/ 134 h 239"/>
              <a:gd name="T20" fmla="*/ 2346 w 3077"/>
              <a:gd name="T21" fmla="*/ 159 h 239"/>
              <a:gd name="T22" fmla="*/ 2379 w 3077"/>
              <a:gd name="T23" fmla="*/ 177 h 239"/>
              <a:gd name="T24" fmla="*/ 2407 w 3077"/>
              <a:gd name="T25" fmla="*/ 190 h 239"/>
              <a:gd name="T26" fmla="*/ 2438 w 3077"/>
              <a:gd name="T27" fmla="*/ 198 h 239"/>
              <a:gd name="T28" fmla="*/ 2466 w 3077"/>
              <a:gd name="T29" fmla="*/ 205 h 239"/>
              <a:gd name="T30" fmla="*/ 2502 w 3077"/>
              <a:gd name="T31" fmla="*/ 208 h 239"/>
              <a:gd name="T32" fmla="*/ 2523 w 3077"/>
              <a:gd name="T33" fmla="*/ 210 h 239"/>
              <a:gd name="T34" fmla="*/ 2536 w 3077"/>
              <a:gd name="T35" fmla="*/ 210 h 239"/>
              <a:gd name="T36" fmla="*/ 2566 w 3077"/>
              <a:gd name="T37" fmla="*/ 210 h 239"/>
              <a:gd name="T38" fmla="*/ 2615 w 3077"/>
              <a:gd name="T39" fmla="*/ 205 h 239"/>
              <a:gd name="T40" fmla="*/ 2633 w 3077"/>
              <a:gd name="T41" fmla="*/ 193 h 239"/>
              <a:gd name="T42" fmla="*/ 2643 w 3077"/>
              <a:gd name="T43" fmla="*/ 175 h 239"/>
              <a:gd name="T44" fmla="*/ 2654 w 3077"/>
              <a:gd name="T45" fmla="*/ 159 h 239"/>
              <a:gd name="T46" fmla="*/ 2674 w 3077"/>
              <a:gd name="T47" fmla="*/ 159 h 239"/>
              <a:gd name="T48" fmla="*/ 2684 w 3077"/>
              <a:gd name="T49" fmla="*/ 172 h 239"/>
              <a:gd name="T50" fmla="*/ 2689 w 3077"/>
              <a:gd name="T51" fmla="*/ 187 h 239"/>
              <a:gd name="T52" fmla="*/ 2695 w 3077"/>
              <a:gd name="T53" fmla="*/ 200 h 239"/>
              <a:gd name="T54" fmla="*/ 2723 w 3077"/>
              <a:gd name="T55" fmla="*/ 210 h 239"/>
              <a:gd name="T56" fmla="*/ 2810 w 3077"/>
              <a:gd name="T57" fmla="*/ 221 h 239"/>
              <a:gd name="T58" fmla="*/ 2925 w 3077"/>
              <a:gd name="T59" fmla="*/ 228 h 239"/>
              <a:gd name="T60" fmla="*/ 3033 w 3077"/>
              <a:gd name="T61" fmla="*/ 234 h 239"/>
              <a:gd name="T62" fmla="*/ 2592 w 3077"/>
              <a:gd name="T63" fmla="*/ 239 h 239"/>
              <a:gd name="T64" fmla="*/ 1697 w 3077"/>
              <a:gd name="T65" fmla="*/ 239 h 239"/>
              <a:gd name="T66" fmla="*/ 328 w 3077"/>
              <a:gd name="T67" fmla="*/ 239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77" h="239">
                <a:moveTo>
                  <a:pt x="0" y="239"/>
                </a:moveTo>
                <a:lnTo>
                  <a:pt x="410" y="226"/>
                </a:lnTo>
                <a:lnTo>
                  <a:pt x="738" y="193"/>
                </a:lnTo>
                <a:lnTo>
                  <a:pt x="1044" y="113"/>
                </a:lnTo>
                <a:lnTo>
                  <a:pt x="1338" y="21"/>
                </a:lnTo>
                <a:lnTo>
                  <a:pt x="1484" y="0"/>
                </a:lnTo>
                <a:lnTo>
                  <a:pt x="2038" y="0"/>
                </a:lnTo>
                <a:lnTo>
                  <a:pt x="2064" y="5"/>
                </a:lnTo>
                <a:lnTo>
                  <a:pt x="2084" y="8"/>
                </a:lnTo>
                <a:lnTo>
                  <a:pt x="2107" y="11"/>
                </a:lnTo>
                <a:lnTo>
                  <a:pt x="2131" y="16"/>
                </a:lnTo>
                <a:lnTo>
                  <a:pt x="2154" y="21"/>
                </a:lnTo>
                <a:lnTo>
                  <a:pt x="2179" y="31"/>
                </a:lnTo>
                <a:lnTo>
                  <a:pt x="2202" y="44"/>
                </a:lnTo>
                <a:lnTo>
                  <a:pt x="2231" y="64"/>
                </a:lnTo>
                <a:lnTo>
                  <a:pt x="2246" y="77"/>
                </a:lnTo>
                <a:lnTo>
                  <a:pt x="2264" y="93"/>
                </a:lnTo>
                <a:lnTo>
                  <a:pt x="2279" y="105"/>
                </a:lnTo>
                <a:lnTo>
                  <a:pt x="2297" y="121"/>
                </a:lnTo>
                <a:lnTo>
                  <a:pt x="2313" y="134"/>
                </a:lnTo>
                <a:lnTo>
                  <a:pt x="2331" y="146"/>
                </a:lnTo>
                <a:lnTo>
                  <a:pt x="2346" y="159"/>
                </a:lnTo>
                <a:lnTo>
                  <a:pt x="2364" y="169"/>
                </a:lnTo>
                <a:lnTo>
                  <a:pt x="2379" y="177"/>
                </a:lnTo>
                <a:lnTo>
                  <a:pt x="2392" y="182"/>
                </a:lnTo>
                <a:lnTo>
                  <a:pt x="2407" y="190"/>
                </a:lnTo>
                <a:lnTo>
                  <a:pt x="2423" y="193"/>
                </a:lnTo>
                <a:lnTo>
                  <a:pt x="2438" y="198"/>
                </a:lnTo>
                <a:lnTo>
                  <a:pt x="2454" y="203"/>
                </a:lnTo>
                <a:lnTo>
                  <a:pt x="2466" y="205"/>
                </a:lnTo>
                <a:lnTo>
                  <a:pt x="2482" y="208"/>
                </a:lnTo>
                <a:lnTo>
                  <a:pt x="2502" y="208"/>
                </a:lnTo>
                <a:lnTo>
                  <a:pt x="2515" y="210"/>
                </a:lnTo>
                <a:lnTo>
                  <a:pt x="2523" y="210"/>
                </a:lnTo>
                <a:lnTo>
                  <a:pt x="2528" y="210"/>
                </a:lnTo>
                <a:lnTo>
                  <a:pt x="2536" y="210"/>
                </a:lnTo>
                <a:lnTo>
                  <a:pt x="2548" y="210"/>
                </a:lnTo>
                <a:lnTo>
                  <a:pt x="2566" y="210"/>
                </a:lnTo>
                <a:lnTo>
                  <a:pt x="2595" y="210"/>
                </a:lnTo>
                <a:lnTo>
                  <a:pt x="2615" y="205"/>
                </a:lnTo>
                <a:lnTo>
                  <a:pt x="2625" y="200"/>
                </a:lnTo>
                <a:lnTo>
                  <a:pt x="2633" y="193"/>
                </a:lnTo>
                <a:lnTo>
                  <a:pt x="2638" y="182"/>
                </a:lnTo>
                <a:lnTo>
                  <a:pt x="2643" y="175"/>
                </a:lnTo>
                <a:lnTo>
                  <a:pt x="2646" y="167"/>
                </a:lnTo>
                <a:lnTo>
                  <a:pt x="2654" y="159"/>
                </a:lnTo>
                <a:lnTo>
                  <a:pt x="2664" y="157"/>
                </a:lnTo>
                <a:lnTo>
                  <a:pt x="2674" y="159"/>
                </a:lnTo>
                <a:lnTo>
                  <a:pt x="2682" y="164"/>
                </a:lnTo>
                <a:lnTo>
                  <a:pt x="2684" y="172"/>
                </a:lnTo>
                <a:lnTo>
                  <a:pt x="2687" y="180"/>
                </a:lnTo>
                <a:lnTo>
                  <a:pt x="2689" y="187"/>
                </a:lnTo>
                <a:lnTo>
                  <a:pt x="2689" y="195"/>
                </a:lnTo>
                <a:lnTo>
                  <a:pt x="2695" y="200"/>
                </a:lnTo>
                <a:lnTo>
                  <a:pt x="2702" y="208"/>
                </a:lnTo>
                <a:lnTo>
                  <a:pt x="2723" y="210"/>
                </a:lnTo>
                <a:lnTo>
                  <a:pt x="2761" y="216"/>
                </a:lnTo>
                <a:lnTo>
                  <a:pt x="2810" y="221"/>
                </a:lnTo>
                <a:lnTo>
                  <a:pt x="2866" y="223"/>
                </a:lnTo>
                <a:lnTo>
                  <a:pt x="2925" y="228"/>
                </a:lnTo>
                <a:lnTo>
                  <a:pt x="2982" y="231"/>
                </a:lnTo>
                <a:lnTo>
                  <a:pt x="3033" y="234"/>
                </a:lnTo>
                <a:lnTo>
                  <a:pt x="3077" y="239"/>
                </a:lnTo>
                <a:lnTo>
                  <a:pt x="2592" y="239"/>
                </a:lnTo>
                <a:lnTo>
                  <a:pt x="2295" y="239"/>
                </a:lnTo>
                <a:lnTo>
                  <a:pt x="1697" y="239"/>
                </a:lnTo>
                <a:lnTo>
                  <a:pt x="1044" y="239"/>
                </a:lnTo>
                <a:lnTo>
                  <a:pt x="328" y="239"/>
                </a:lnTo>
                <a:lnTo>
                  <a:pt x="0" y="239"/>
                </a:lnTo>
                <a:close/>
              </a:path>
            </a:pathLst>
          </a:custGeom>
          <a:solidFill>
            <a:srgbClr val="339966"/>
          </a:solidFill>
          <a:ln w="0">
            <a:solidFill>
              <a:srgbClr val="000000"/>
            </a:solidFill>
            <a:round/>
            <a:headEnd/>
            <a:tailEnd/>
          </a:ln>
        </p:spPr>
        <p:txBody>
          <a:bodyPr/>
          <a:lstStyle/>
          <a:p>
            <a:endParaRPr lang="en-US"/>
          </a:p>
        </p:txBody>
      </p:sp>
      <p:sp>
        <p:nvSpPr>
          <p:cNvPr id="423960" name="Freeform 24"/>
          <p:cNvSpPr>
            <a:spLocks/>
          </p:cNvSpPr>
          <p:nvPr/>
        </p:nvSpPr>
        <p:spPr bwMode="auto">
          <a:xfrm>
            <a:off x="5635625" y="3325814"/>
            <a:ext cx="4364038" cy="168275"/>
          </a:xfrm>
          <a:custGeom>
            <a:avLst/>
            <a:gdLst>
              <a:gd name="T0" fmla="*/ 0 w 3046"/>
              <a:gd name="T1" fmla="*/ 118 h 118"/>
              <a:gd name="T2" fmla="*/ 490 w 3046"/>
              <a:gd name="T3" fmla="*/ 118 h 118"/>
              <a:gd name="T4" fmla="*/ 625 w 3046"/>
              <a:gd name="T5" fmla="*/ 92 h 118"/>
              <a:gd name="T6" fmla="*/ 725 w 3046"/>
              <a:gd name="T7" fmla="*/ 87 h 118"/>
              <a:gd name="T8" fmla="*/ 818 w 3046"/>
              <a:gd name="T9" fmla="*/ 118 h 118"/>
              <a:gd name="T10" fmla="*/ 905 w 3046"/>
              <a:gd name="T11" fmla="*/ 100 h 118"/>
              <a:gd name="T12" fmla="*/ 989 w 3046"/>
              <a:gd name="T13" fmla="*/ 87 h 118"/>
              <a:gd name="T14" fmla="*/ 1074 w 3046"/>
              <a:gd name="T15" fmla="*/ 87 h 118"/>
              <a:gd name="T16" fmla="*/ 1148 w 3046"/>
              <a:gd name="T17" fmla="*/ 118 h 118"/>
              <a:gd name="T18" fmla="*/ 1187 w 3046"/>
              <a:gd name="T19" fmla="*/ 118 h 118"/>
              <a:gd name="T20" fmla="*/ 1261 w 3046"/>
              <a:gd name="T21" fmla="*/ 87 h 118"/>
              <a:gd name="T22" fmla="*/ 1366 w 3046"/>
              <a:gd name="T23" fmla="*/ 66 h 118"/>
              <a:gd name="T24" fmla="*/ 1469 w 3046"/>
              <a:gd name="T25" fmla="*/ 79 h 118"/>
              <a:gd name="T26" fmla="*/ 1564 w 3046"/>
              <a:gd name="T27" fmla="*/ 118 h 118"/>
              <a:gd name="T28" fmla="*/ 1782 w 3046"/>
              <a:gd name="T29" fmla="*/ 59 h 118"/>
              <a:gd name="T30" fmla="*/ 1866 w 3046"/>
              <a:gd name="T31" fmla="*/ 54 h 118"/>
              <a:gd name="T32" fmla="*/ 1912 w 3046"/>
              <a:gd name="T33" fmla="*/ 87 h 118"/>
              <a:gd name="T34" fmla="*/ 1933 w 3046"/>
              <a:gd name="T35" fmla="*/ 118 h 118"/>
              <a:gd name="T36" fmla="*/ 2079 w 3046"/>
              <a:gd name="T37" fmla="*/ 46 h 118"/>
              <a:gd name="T38" fmla="*/ 2092 w 3046"/>
              <a:gd name="T39" fmla="*/ 41 h 118"/>
              <a:gd name="T40" fmla="*/ 2107 w 3046"/>
              <a:gd name="T41" fmla="*/ 36 h 118"/>
              <a:gd name="T42" fmla="*/ 2120 w 3046"/>
              <a:gd name="T43" fmla="*/ 31 h 118"/>
              <a:gd name="T44" fmla="*/ 2133 w 3046"/>
              <a:gd name="T45" fmla="*/ 25 h 118"/>
              <a:gd name="T46" fmla="*/ 2146 w 3046"/>
              <a:gd name="T47" fmla="*/ 20 h 118"/>
              <a:gd name="T48" fmla="*/ 2161 w 3046"/>
              <a:gd name="T49" fmla="*/ 15 h 118"/>
              <a:gd name="T50" fmla="*/ 2176 w 3046"/>
              <a:gd name="T51" fmla="*/ 10 h 118"/>
              <a:gd name="T52" fmla="*/ 2192 w 3046"/>
              <a:gd name="T53" fmla="*/ 7 h 118"/>
              <a:gd name="T54" fmla="*/ 2205 w 3046"/>
              <a:gd name="T55" fmla="*/ 5 h 118"/>
              <a:gd name="T56" fmla="*/ 2217 w 3046"/>
              <a:gd name="T57" fmla="*/ 2 h 118"/>
              <a:gd name="T58" fmla="*/ 2230 w 3046"/>
              <a:gd name="T59" fmla="*/ 0 h 118"/>
              <a:gd name="T60" fmla="*/ 2241 w 3046"/>
              <a:gd name="T61" fmla="*/ 0 h 118"/>
              <a:gd name="T62" fmla="*/ 2253 w 3046"/>
              <a:gd name="T63" fmla="*/ 0 h 118"/>
              <a:gd name="T64" fmla="*/ 2266 w 3046"/>
              <a:gd name="T65" fmla="*/ 0 h 118"/>
              <a:gd name="T66" fmla="*/ 2279 w 3046"/>
              <a:gd name="T67" fmla="*/ 2 h 118"/>
              <a:gd name="T68" fmla="*/ 2292 w 3046"/>
              <a:gd name="T69" fmla="*/ 5 h 118"/>
              <a:gd name="T70" fmla="*/ 2441 w 3046"/>
              <a:gd name="T71" fmla="*/ 54 h 118"/>
              <a:gd name="T72" fmla="*/ 2458 w 3046"/>
              <a:gd name="T73" fmla="*/ 59 h 118"/>
              <a:gd name="T74" fmla="*/ 2474 w 3046"/>
              <a:gd name="T75" fmla="*/ 64 h 118"/>
              <a:gd name="T76" fmla="*/ 2492 w 3046"/>
              <a:gd name="T77" fmla="*/ 69 h 118"/>
              <a:gd name="T78" fmla="*/ 2507 w 3046"/>
              <a:gd name="T79" fmla="*/ 74 h 118"/>
              <a:gd name="T80" fmla="*/ 2523 w 3046"/>
              <a:gd name="T81" fmla="*/ 79 h 118"/>
              <a:gd name="T82" fmla="*/ 2543 w 3046"/>
              <a:gd name="T83" fmla="*/ 82 h 118"/>
              <a:gd name="T84" fmla="*/ 2564 w 3046"/>
              <a:gd name="T85" fmla="*/ 87 h 118"/>
              <a:gd name="T86" fmla="*/ 2589 w 3046"/>
              <a:gd name="T87" fmla="*/ 89 h 118"/>
              <a:gd name="T88" fmla="*/ 2797 w 3046"/>
              <a:gd name="T89" fmla="*/ 92 h 118"/>
              <a:gd name="T90" fmla="*/ 2902 w 3046"/>
              <a:gd name="T91" fmla="*/ 100 h 118"/>
              <a:gd name="T92" fmla="*/ 3046 w 3046"/>
              <a:gd name="T93" fmla="*/ 118 h 118"/>
              <a:gd name="T94" fmla="*/ 0 w 3046"/>
              <a:gd name="T95"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46" h="118">
                <a:moveTo>
                  <a:pt x="0" y="118"/>
                </a:moveTo>
                <a:lnTo>
                  <a:pt x="490" y="118"/>
                </a:lnTo>
                <a:lnTo>
                  <a:pt x="625" y="92"/>
                </a:lnTo>
                <a:lnTo>
                  <a:pt x="725" y="87"/>
                </a:lnTo>
                <a:lnTo>
                  <a:pt x="818" y="118"/>
                </a:lnTo>
                <a:lnTo>
                  <a:pt x="905" y="100"/>
                </a:lnTo>
                <a:lnTo>
                  <a:pt x="989" y="87"/>
                </a:lnTo>
                <a:lnTo>
                  <a:pt x="1074" y="87"/>
                </a:lnTo>
                <a:lnTo>
                  <a:pt x="1148" y="118"/>
                </a:lnTo>
                <a:lnTo>
                  <a:pt x="1187" y="118"/>
                </a:lnTo>
                <a:lnTo>
                  <a:pt x="1261" y="87"/>
                </a:lnTo>
                <a:lnTo>
                  <a:pt x="1366" y="66"/>
                </a:lnTo>
                <a:lnTo>
                  <a:pt x="1469" y="79"/>
                </a:lnTo>
                <a:lnTo>
                  <a:pt x="1564" y="118"/>
                </a:lnTo>
                <a:lnTo>
                  <a:pt x="1782" y="59"/>
                </a:lnTo>
                <a:lnTo>
                  <a:pt x="1866" y="54"/>
                </a:lnTo>
                <a:lnTo>
                  <a:pt x="1912" y="87"/>
                </a:lnTo>
                <a:lnTo>
                  <a:pt x="1933" y="118"/>
                </a:lnTo>
                <a:lnTo>
                  <a:pt x="2079" y="46"/>
                </a:lnTo>
                <a:lnTo>
                  <a:pt x="2092" y="41"/>
                </a:lnTo>
                <a:lnTo>
                  <a:pt x="2107" y="36"/>
                </a:lnTo>
                <a:lnTo>
                  <a:pt x="2120" y="31"/>
                </a:lnTo>
                <a:lnTo>
                  <a:pt x="2133" y="25"/>
                </a:lnTo>
                <a:lnTo>
                  <a:pt x="2146" y="20"/>
                </a:lnTo>
                <a:lnTo>
                  <a:pt x="2161" y="15"/>
                </a:lnTo>
                <a:lnTo>
                  <a:pt x="2176" y="10"/>
                </a:lnTo>
                <a:lnTo>
                  <a:pt x="2192" y="7"/>
                </a:lnTo>
                <a:lnTo>
                  <a:pt x="2205" y="5"/>
                </a:lnTo>
                <a:lnTo>
                  <a:pt x="2217" y="2"/>
                </a:lnTo>
                <a:lnTo>
                  <a:pt x="2230" y="0"/>
                </a:lnTo>
                <a:lnTo>
                  <a:pt x="2241" y="0"/>
                </a:lnTo>
                <a:lnTo>
                  <a:pt x="2253" y="0"/>
                </a:lnTo>
                <a:lnTo>
                  <a:pt x="2266" y="0"/>
                </a:lnTo>
                <a:lnTo>
                  <a:pt x="2279" y="2"/>
                </a:lnTo>
                <a:lnTo>
                  <a:pt x="2292" y="5"/>
                </a:lnTo>
                <a:lnTo>
                  <a:pt x="2441" y="54"/>
                </a:lnTo>
                <a:lnTo>
                  <a:pt x="2458" y="59"/>
                </a:lnTo>
                <a:lnTo>
                  <a:pt x="2474" y="64"/>
                </a:lnTo>
                <a:lnTo>
                  <a:pt x="2492" y="69"/>
                </a:lnTo>
                <a:lnTo>
                  <a:pt x="2507" y="74"/>
                </a:lnTo>
                <a:lnTo>
                  <a:pt x="2523" y="79"/>
                </a:lnTo>
                <a:lnTo>
                  <a:pt x="2543" y="82"/>
                </a:lnTo>
                <a:lnTo>
                  <a:pt x="2564" y="87"/>
                </a:lnTo>
                <a:lnTo>
                  <a:pt x="2589" y="89"/>
                </a:lnTo>
                <a:lnTo>
                  <a:pt x="2797" y="92"/>
                </a:lnTo>
                <a:lnTo>
                  <a:pt x="2902" y="100"/>
                </a:lnTo>
                <a:lnTo>
                  <a:pt x="3046" y="118"/>
                </a:lnTo>
                <a:lnTo>
                  <a:pt x="0" y="118"/>
                </a:lnTo>
                <a:close/>
              </a:path>
            </a:pathLst>
          </a:custGeom>
          <a:solidFill>
            <a:srgbClr val="339966"/>
          </a:solidFill>
          <a:ln w="0">
            <a:solidFill>
              <a:srgbClr val="000000"/>
            </a:solidFill>
            <a:round/>
            <a:headEnd/>
            <a:tailEnd/>
          </a:ln>
        </p:spPr>
        <p:txBody>
          <a:bodyPr/>
          <a:lstStyle/>
          <a:p>
            <a:endParaRPr lang="en-US"/>
          </a:p>
        </p:txBody>
      </p:sp>
      <p:sp>
        <p:nvSpPr>
          <p:cNvPr id="423961" name="Rectangle 25"/>
          <p:cNvSpPr>
            <a:spLocks noChangeArrowheads="1"/>
          </p:cNvSpPr>
          <p:nvPr/>
        </p:nvSpPr>
        <p:spPr bwMode="auto">
          <a:xfrm>
            <a:off x="7273926" y="981076"/>
            <a:ext cx="9318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Phases</a:t>
            </a:r>
          </a:p>
        </p:txBody>
      </p:sp>
      <p:sp>
        <p:nvSpPr>
          <p:cNvPr id="423962" name="Rectangle 26"/>
          <p:cNvSpPr>
            <a:spLocks noChangeArrowheads="1"/>
          </p:cNvSpPr>
          <p:nvPr/>
        </p:nvSpPr>
        <p:spPr bwMode="auto">
          <a:xfrm>
            <a:off x="1752600" y="1319214"/>
            <a:ext cx="27511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Process Disciplines</a:t>
            </a:r>
          </a:p>
        </p:txBody>
      </p:sp>
      <p:sp>
        <p:nvSpPr>
          <p:cNvPr id="423963" name="Rectangle 27"/>
          <p:cNvSpPr>
            <a:spLocks noChangeArrowheads="1"/>
          </p:cNvSpPr>
          <p:nvPr/>
        </p:nvSpPr>
        <p:spPr bwMode="auto">
          <a:xfrm>
            <a:off x="7216775" y="5889626"/>
            <a:ext cx="12001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Iterations</a:t>
            </a:r>
          </a:p>
        </p:txBody>
      </p:sp>
      <p:sp>
        <p:nvSpPr>
          <p:cNvPr id="423964" name="Freeform 28"/>
          <p:cNvSpPr>
            <a:spLocks/>
          </p:cNvSpPr>
          <p:nvPr/>
        </p:nvSpPr>
        <p:spPr bwMode="auto">
          <a:xfrm>
            <a:off x="6327776" y="5422900"/>
            <a:ext cx="30163" cy="274638"/>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23965" name="Line 29"/>
          <p:cNvSpPr>
            <a:spLocks noChangeShapeType="1"/>
          </p:cNvSpPr>
          <p:nvPr/>
        </p:nvSpPr>
        <p:spPr bwMode="auto">
          <a:xfrm flipH="1">
            <a:off x="8410575" y="5413375"/>
            <a:ext cx="1588" cy="287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3966" name="Line 30"/>
          <p:cNvSpPr>
            <a:spLocks noChangeShapeType="1"/>
          </p:cNvSpPr>
          <p:nvPr/>
        </p:nvSpPr>
        <p:spPr bwMode="auto">
          <a:xfrm>
            <a:off x="7896225" y="5414964"/>
            <a:ext cx="0" cy="276225"/>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3967" name="Line 31"/>
          <p:cNvSpPr>
            <a:spLocks noChangeShapeType="1"/>
          </p:cNvSpPr>
          <p:nvPr/>
        </p:nvSpPr>
        <p:spPr bwMode="auto">
          <a:xfrm>
            <a:off x="6827839" y="5414963"/>
            <a:ext cx="1587" cy="277812"/>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3968" name="Rectangle 32"/>
          <p:cNvSpPr>
            <a:spLocks noChangeArrowheads="1"/>
          </p:cNvSpPr>
          <p:nvPr/>
        </p:nvSpPr>
        <p:spPr bwMode="auto">
          <a:xfrm>
            <a:off x="6932614" y="5435601"/>
            <a:ext cx="3317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#2</a:t>
            </a:r>
          </a:p>
        </p:txBody>
      </p:sp>
      <p:sp>
        <p:nvSpPr>
          <p:cNvPr id="423969" name="Rectangle 33"/>
          <p:cNvSpPr>
            <a:spLocks noChangeArrowheads="1"/>
          </p:cNvSpPr>
          <p:nvPr/>
        </p:nvSpPr>
        <p:spPr bwMode="auto">
          <a:xfrm>
            <a:off x="7386639" y="5435601"/>
            <a:ext cx="4603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a:t>
            </a:r>
          </a:p>
        </p:txBody>
      </p:sp>
      <p:sp>
        <p:nvSpPr>
          <p:cNvPr id="423970" name="Rectangle 34"/>
          <p:cNvSpPr>
            <a:spLocks noChangeArrowheads="1"/>
          </p:cNvSpPr>
          <p:nvPr/>
        </p:nvSpPr>
        <p:spPr bwMode="auto">
          <a:xfrm>
            <a:off x="7943850" y="5435601"/>
            <a:ext cx="4191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#n+1</a:t>
            </a:r>
          </a:p>
        </p:txBody>
      </p:sp>
      <p:sp>
        <p:nvSpPr>
          <p:cNvPr id="423971" name="Rectangle 35"/>
          <p:cNvSpPr>
            <a:spLocks noChangeArrowheads="1"/>
          </p:cNvSpPr>
          <p:nvPr/>
        </p:nvSpPr>
        <p:spPr bwMode="auto">
          <a:xfrm>
            <a:off x="8437564" y="5435601"/>
            <a:ext cx="40163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#n+2</a:t>
            </a:r>
          </a:p>
        </p:txBody>
      </p:sp>
      <p:sp>
        <p:nvSpPr>
          <p:cNvPr id="423972" name="Rectangle 36"/>
          <p:cNvSpPr>
            <a:spLocks noChangeArrowheads="1"/>
          </p:cNvSpPr>
          <p:nvPr/>
        </p:nvSpPr>
        <p:spPr bwMode="auto">
          <a:xfrm>
            <a:off x="8947151" y="5435601"/>
            <a:ext cx="5191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#m</a:t>
            </a:r>
          </a:p>
        </p:txBody>
      </p:sp>
      <p:sp>
        <p:nvSpPr>
          <p:cNvPr id="423973" name="Rectangle 37"/>
          <p:cNvSpPr>
            <a:spLocks noChangeArrowheads="1"/>
          </p:cNvSpPr>
          <p:nvPr/>
        </p:nvSpPr>
        <p:spPr bwMode="auto">
          <a:xfrm>
            <a:off x="9531350" y="5435601"/>
            <a:ext cx="4587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300">
                <a:latin typeface="Arial" charset="0"/>
              </a:rPr>
              <a:t> Iter.</a:t>
            </a:r>
            <a:br>
              <a:rPr lang="en-US" altLang="x-none" sz="1300">
                <a:latin typeface="Arial" charset="0"/>
              </a:rPr>
            </a:br>
            <a:r>
              <a:rPr lang="en-US" altLang="x-none" sz="1300">
                <a:latin typeface="Arial" charset="0"/>
              </a:rPr>
              <a:t>#m+1</a:t>
            </a:r>
          </a:p>
        </p:txBody>
      </p:sp>
      <p:sp>
        <p:nvSpPr>
          <p:cNvPr id="423974" name="Rectangle 38"/>
          <p:cNvSpPr>
            <a:spLocks noChangeArrowheads="1"/>
          </p:cNvSpPr>
          <p:nvPr/>
        </p:nvSpPr>
        <p:spPr bwMode="auto">
          <a:xfrm>
            <a:off x="3932238" y="3690938"/>
            <a:ext cx="130810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Deployment</a:t>
            </a:r>
            <a:endParaRPr lang="en-US" altLang="x-none" sz="2300" b="1">
              <a:latin typeface="Arial" charset="0"/>
            </a:endParaRPr>
          </a:p>
        </p:txBody>
      </p:sp>
      <p:sp>
        <p:nvSpPr>
          <p:cNvPr id="423975" name="Freeform 39"/>
          <p:cNvSpPr>
            <a:spLocks/>
          </p:cNvSpPr>
          <p:nvPr/>
        </p:nvSpPr>
        <p:spPr bwMode="auto">
          <a:xfrm>
            <a:off x="6437314" y="3660776"/>
            <a:ext cx="3494087" cy="201613"/>
          </a:xfrm>
          <a:custGeom>
            <a:avLst/>
            <a:gdLst>
              <a:gd name="T0" fmla="*/ 0 w 2440"/>
              <a:gd name="T1" fmla="*/ 141 h 141"/>
              <a:gd name="T2" fmla="*/ 169 w 2440"/>
              <a:gd name="T3" fmla="*/ 139 h 141"/>
              <a:gd name="T4" fmla="*/ 254 w 2440"/>
              <a:gd name="T5" fmla="*/ 141 h 141"/>
              <a:gd name="T6" fmla="*/ 343 w 2440"/>
              <a:gd name="T7" fmla="*/ 141 h 141"/>
              <a:gd name="T8" fmla="*/ 430 w 2440"/>
              <a:gd name="T9" fmla="*/ 139 h 141"/>
              <a:gd name="T10" fmla="*/ 520 w 2440"/>
              <a:gd name="T11" fmla="*/ 139 h 141"/>
              <a:gd name="T12" fmla="*/ 607 w 2440"/>
              <a:gd name="T13" fmla="*/ 136 h 141"/>
              <a:gd name="T14" fmla="*/ 671 w 2440"/>
              <a:gd name="T15" fmla="*/ 141 h 141"/>
              <a:gd name="T16" fmla="*/ 712 w 2440"/>
              <a:gd name="T17" fmla="*/ 141 h 141"/>
              <a:gd name="T18" fmla="*/ 802 w 2440"/>
              <a:gd name="T19" fmla="*/ 139 h 141"/>
              <a:gd name="T20" fmla="*/ 905 w 2440"/>
              <a:gd name="T21" fmla="*/ 141 h 141"/>
              <a:gd name="T22" fmla="*/ 1000 w 2440"/>
              <a:gd name="T23" fmla="*/ 139 h 141"/>
              <a:gd name="T24" fmla="*/ 1089 w 2440"/>
              <a:gd name="T25" fmla="*/ 141 h 141"/>
              <a:gd name="T26" fmla="*/ 1300 w 2440"/>
              <a:gd name="T27" fmla="*/ 141 h 141"/>
              <a:gd name="T28" fmla="*/ 1389 w 2440"/>
              <a:gd name="T29" fmla="*/ 134 h 141"/>
              <a:gd name="T30" fmla="*/ 1435 w 2440"/>
              <a:gd name="T31" fmla="*/ 128 h 141"/>
              <a:gd name="T32" fmla="*/ 1459 w 2440"/>
              <a:gd name="T33" fmla="*/ 126 h 141"/>
              <a:gd name="T34" fmla="*/ 1612 w 2440"/>
              <a:gd name="T35" fmla="*/ 95 h 141"/>
              <a:gd name="T36" fmla="*/ 1733 w 2440"/>
              <a:gd name="T37" fmla="*/ 59 h 141"/>
              <a:gd name="T38" fmla="*/ 1861 w 2440"/>
              <a:gd name="T39" fmla="*/ 36 h 141"/>
              <a:gd name="T40" fmla="*/ 2205 w 2440"/>
              <a:gd name="T41" fmla="*/ 0 h 141"/>
              <a:gd name="T42" fmla="*/ 2340 w 2440"/>
              <a:gd name="T43" fmla="*/ 23 h 141"/>
              <a:gd name="T44" fmla="*/ 2412 w 2440"/>
              <a:gd name="T45" fmla="*/ 75 h 141"/>
              <a:gd name="T46" fmla="*/ 2440 w 2440"/>
              <a:gd name="T47" fmla="*/ 141 h 141"/>
              <a:gd name="T48" fmla="*/ 0 w 2440"/>
              <a:gd name="T49"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40" h="141">
                <a:moveTo>
                  <a:pt x="0" y="141"/>
                </a:moveTo>
                <a:lnTo>
                  <a:pt x="169" y="139"/>
                </a:lnTo>
                <a:lnTo>
                  <a:pt x="254" y="141"/>
                </a:lnTo>
                <a:lnTo>
                  <a:pt x="343" y="141"/>
                </a:lnTo>
                <a:lnTo>
                  <a:pt x="430" y="139"/>
                </a:lnTo>
                <a:lnTo>
                  <a:pt x="520" y="139"/>
                </a:lnTo>
                <a:lnTo>
                  <a:pt x="607" y="136"/>
                </a:lnTo>
                <a:lnTo>
                  <a:pt x="671" y="141"/>
                </a:lnTo>
                <a:lnTo>
                  <a:pt x="712" y="141"/>
                </a:lnTo>
                <a:lnTo>
                  <a:pt x="802" y="139"/>
                </a:lnTo>
                <a:lnTo>
                  <a:pt x="905" y="141"/>
                </a:lnTo>
                <a:lnTo>
                  <a:pt x="1000" y="139"/>
                </a:lnTo>
                <a:lnTo>
                  <a:pt x="1089" y="141"/>
                </a:lnTo>
                <a:lnTo>
                  <a:pt x="1300" y="141"/>
                </a:lnTo>
                <a:lnTo>
                  <a:pt x="1389" y="134"/>
                </a:lnTo>
                <a:lnTo>
                  <a:pt x="1435" y="128"/>
                </a:lnTo>
                <a:lnTo>
                  <a:pt x="1459" y="126"/>
                </a:lnTo>
                <a:lnTo>
                  <a:pt x="1612" y="95"/>
                </a:lnTo>
                <a:lnTo>
                  <a:pt x="1733" y="59"/>
                </a:lnTo>
                <a:lnTo>
                  <a:pt x="1861" y="36"/>
                </a:lnTo>
                <a:lnTo>
                  <a:pt x="2205" y="0"/>
                </a:lnTo>
                <a:lnTo>
                  <a:pt x="2340" y="23"/>
                </a:lnTo>
                <a:lnTo>
                  <a:pt x="2412" y="75"/>
                </a:lnTo>
                <a:lnTo>
                  <a:pt x="2440" y="141"/>
                </a:lnTo>
                <a:lnTo>
                  <a:pt x="0" y="141"/>
                </a:lnTo>
                <a:close/>
              </a:path>
            </a:pathLst>
          </a:custGeom>
          <a:solidFill>
            <a:srgbClr val="339966"/>
          </a:solidFill>
          <a:ln w="0">
            <a:solidFill>
              <a:srgbClr val="000000"/>
            </a:solidFill>
            <a:round/>
            <a:headEnd/>
            <a:tailEnd/>
          </a:ln>
        </p:spPr>
        <p:txBody>
          <a:bodyPr/>
          <a:lstStyle/>
          <a:p>
            <a:endParaRPr lang="en-US"/>
          </a:p>
        </p:txBody>
      </p:sp>
      <p:sp>
        <p:nvSpPr>
          <p:cNvPr id="423976" name="Freeform 40"/>
          <p:cNvSpPr>
            <a:spLocks/>
          </p:cNvSpPr>
          <p:nvPr/>
        </p:nvSpPr>
        <p:spPr bwMode="auto">
          <a:xfrm>
            <a:off x="5478464" y="1835150"/>
            <a:ext cx="4491037" cy="158750"/>
          </a:xfrm>
          <a:custGeom>
            <a:avLst/>
            <a:gdLst>
              <a:gd name="T0" fmla="*/ 0 w 1911"/>
              <a:gd name="T1" fmla="*/ 63 h 63"/>
              <a:gd name="T2" fmla="*/ 45 w 1911"/>
              <a:gd name="T3" fmla="*/ 50 h 63"/>
              <a:gd name="T4" fmla="*/ 81 w 1911"/>
              <a:gd name="T5" fmla="*/ 36 h 63"/>
              <a:gd name="T6" fmla="*/ 210 w 1911"/>
              <a:gd name="T7" fmla="*/ 0 h 63"/>
              <a:gd name="T8" fmla="*/ 531 w 1911"/>
              <a:gd name="T9" fmla="*/ 8 h 63"/>
              <a:gd name="T10" fmla="*/ 678 w 1911"/>
              <a:gd name="T11" fmla="*/ 25 h 63"/>
              <a:gd name="T12" fmla="*/ 765 w 1911"/>
              <a:gd name="T13" fmla="*/ 36 h 63"/>
              <a:gd name="T14" fmla="*/ 843 w 1911"/>
              <a:gd name="T15" fmla="*/ 47 h 63"/>
              <a:gd name="T16" fmla="*/ 903 w 1911"/>
              <a:gd name="T17" fmla="*/ 57 h 63"/>
              <a:gd name="T18" fmla="*/ 990 w 1911"/>
              <a:gd name="T19" fmla="*/ 53 h 63"/>
              <a:gd name="T20" fmla="*/ 1104 w 1911"/>
              <a:gd name="T21" fmla="*/ 47 h 63"/>
              <a:gd name="T22" fmla="*/ 1377 w 1911"/>
              <a:gd name="T23" fmla="*/ 53 h 63"/>
              <a:gd name="T24" fmla="*/ 1671 w 1911"/>
              <a:gd name="T25" fmla="*/ 58 h 63"/>
              <a:gd name="T26" fmla="*/ 1899 w 1911"/>
              <a:gd name="T27" fmla="*/ 63 h 63"/>
              <a:gd name="T28" fmla="*/ 0 w 1911"/>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11" h="63">
                <a:moveTo>
                  <a:pt x="0" y="63"/>
                </a:moveTo>
                <a:cubicBezTo>
                  <a:pt x="16" y="61"/>
                  <a:pt x="29" y="55"/>
                  <a:pt x="45" y="50"/>
                </a:cubicBezTo>
                <a:cubicBezTo>
                  <a:pt x="56" y="46"/>
                  <a:pt x="70" y="40"/>
                  <a:pt x="81" y="36"/>
                </a:cubicBezTo>
                <a:cubicBezTo>
                  <a:pt x="123" y="23"/>
                  <a:pt x="167" y="10"/>
                  <a:pt x="210" y="0"/>
                </a:cubicBezTo>
                <a:cubicBezTo>
                  <a:pt x="321" y="2"/>
                  <a:pt x="425" y="4"/>
                  <a:pt x="531" y="8"/>
                </a:cubicBezTo>
                <a:cubicBezTo>
                  <a:pt x="609" y="17"/>
                  <a:pt x="624" y="23"/>
                  <a:pt x="678" y="25"/>
                </a:cubicBezTo>
                <a:cubicBezTo>
                  <a:pt x="707" y="29"/>
                  <a:pt x="737" y="30"/>
                  <a:pt x="765" y="36"/>
                </a:cubicBezTo>
                <a:cubicBezTo>
                  <a:pt x="788" y="41"/>
                  <a:pt x="819" y="46"/>
                  <a:pt x="843" y="47"/>
                </a:cubicBezTo>
                <a:cubicBezTo>
                  <a:pt x="876" y="51"/>
                  <a:pt x="879" y="56"/>
                  <a:pt x="903" y="57"/>
                </a:cubicBezTo>
                <a:cubicBezTo>
                  <a:pt x="909" y="55"/>
                  <a:pt x="990" y="53"/>
                  <a:pt x="990" y="53"/>
                </a:cubicBezTo>
                <a:cubicBezTo>
                  <a:pt x="1013" y="51"/>
                  <a:pt x="1040" y="47"/>
                  <a:pt x="1104" y="47"/>
                </a:cubicBezTo>
                <a:cubicBezTo>
                  <a:pt x="1200" y="50"/>
                  <a:pt x="1280" y="51"/>
                  <a:pt x="1377" y="53"/>
                </a:cubicBezTo>
                <a:cubicBezTo>
                  <a:pt x="1471" y="55"/>
                  <a:pt x="1569" y="57"/>
                  <a:pt x="1671" y="58"/>
                </a:cubicBezTo>
                <a:cubicBezTo>
                  <a:pt x="1800" y="59"/>
                  <a:pt x="1911" y="63"/>
                  <a:pt x="1899" y="63"/>
                </a:cubicBezTo>
                <a:cubicBezTo>
                  <a:pt x="870" y="63"/>
                  <a:pt x="0" y="63"/>
                  <a:pt x="0" y="63"/>
                </a:cubicBezTo>
                <a:close/>
              </a:path>
            </a:pathLst>
          </a:custGeom>
          <a:solidFill>
            <a:srgbClr val="339966"/>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3977" name="Freeform 41"/>
          <p:cNvSpPr>
            <a:spLocks/>
          </p:cNvSpPr>
          <p:nvPr/>
        </p:nvSpPr>
        <p:spPr bwMode="auto">
          <a:xfrm>
            <a:off x="5430838" y="4492626"/>
            <a:ext cx="4559300" cy="188913"/>
          </a:xfrm>
          <a:custGeom>
            <a:avLst/>
            <a:gdLst>
              <a:gd name="T0" fmla="*/ 0 w 3080"/>
              <a:gd name="T1" fmla="*/ 140 h 140"/>
              <a:gd name="T2" fmla="*/ 64 w 3080"/>
              <a:gd name="T3" fmla="*/ 123 h 140"/>
              <a:gd name="T4" fmla="*/ 808 w 3080"/>
              <a:gd name="T5" fmla="*/ 90 h 140"/>
              <a:gd name="T6" fmla="*/ 1171 w 3080"/>
              <a:gd name="T7" fmla="*/ 42 h 140"/>
              <a:gd name="T8" fmla="*/ 1508 w 3080"/>
              <a:gd name="T9" fmla="*/ 20 h 140"/>
              <a:gd name="T10" fmla="*/ 1578 w 3080"/>
              <a:gd name="T11" fmla="*/ 9 h 140"/>
              <a:gd name="T12" fmla="*/ 2147 w 3080"/>
              <a:gd name="T13" fmla="*/ 0 h 140"/>
              <a:gd name="T14" fmla="*/ 2789 w 3080"/>
              <a:gd name="T15" fmla="*/ 86 h 140"/>
              <a:gd name="T16" fmla="*/ 3080 w 3080"/>
              <a:gd name="T17" fmla="*/ 140 h 140"/>
              <a:gd name="T18" fmla="*/ 0 w 3080"/>
              <a:gd name="T19"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80" h="140">
                <a:moveTo>
                  <a:pt x="0" y="140"/>
                </a:moveTo>
                <a:lnTo>
                  <a:pt x="64" y="123"/>
                </a:lnTo>
                <a:lnTo>
                  <a:pt x="808" y="90"/>
                </a:lnTo>
                <a:lnTo>
                  <a:pt x="1171" y="42"/>
                </a:lnTo>
                <a:lnTo>
                  <a:pt x="1508" y="20"/>
                </a:lnTo>
                <a:lnTo>
                  <a:pt x="1578" y="9"/>
                </a:lnTo>
                <a:lnTo>
                  <a:pt x="2147" y="0"/>
                </a:lnTo>
                <a:lnTo>
                  <a:pt x="2789" y="86"/>
                </a:lnTo>
                <a:lnTo>
                  <a:pt x="3080" y="140"/>
                </a:lnTo>
                <a:lnTo>
                  <a:pt x="0" y="140"/>
                </a:lnTo>
                <a:close/>
              </a:path>
            </a:pathLst>
          </a:custGeom>
          <a:solidFill>
            <a:srgbClr val="339966"/>
          </a:solidFill>
          <a:ln w="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3978" name="Freeform 42"/>
          <p:cNvSpPr>
            <a:spLocks/>
          </p:cNvSpPr>
          <p:nvPr/>
        </p:nvSpPr>
        <p:spPr bwMode="auto">
          <a:xfrm>
            <a:off x="7340601" y="5424489"/>
            <a:ext cx="30163" cy="274637"/>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23979" name="Freeform 43"/>
          <p:cNvSpPr>
            <a:spLocks/>
          </p:cNvSpPr>
          <p:nvPr/>
        </p:nvSpPr>
        <p:spPr bwMode="auto">
          <a:xfrm>
            <a:off x="8863013" y="5426075"/>
            <a:ext cx="30162" cy="274638"/>
          </a:xfrm>
          <a:custGeom>
            <a:avLst/>
            <a:gdLst>
              <a:gd name="T0" fmla="*/ 11 w 21"/>
              <a:gd name="T1" fmla="*/ 192 h 192"/>
              <a:gd name="T2" fmla="*/ 21 w 21"/>
              <a:gd name="T3" fmla="*/ 192 h 192"/>
              <a:gd name="T4" fmla="*/ 21 w 21"/>
              <a:gd name="T5" fmla="*/ 0 h 192"/>
              <a:gd name="T6" fmla="*/ 0 w 21"/>
              <a:gd name="T7" fmla="*/ 0 h 192"/>
              <a:gd name="T8" fmla="*/ 0 w 21"/>
              <a:gd name="T9" fmla="*/ 192 h 192"/>
              <a:gd name="T10" fmla="*/ 11 w 21"/>
              <a:gd name="T11" fmla="*/ 192 h 192"/>
            </a:gdLst>
            <a:ahLst/>
            <a:cxnLst>
              <a:cxn ang="0">
                <a:pos x="T0" y="T1"/>
              </a:cxn>
              <a:cxn ang="0">
                <a:pos x="T2" y="T3"/>
              </a:cxn>
              <a:cxn ang="0">
                <a:pos x="T4" y="T5"/>
              </a:cxn>
              <a:cxn ang="0">
                <a:pos x="T6" y="T7"/>
              </a:cxn>
              <a:cxn ang="0">
                <a:pos x="T8" y="T9"/>
              </a:cxn>
              <a:cxn ang="0">
                <a:pos x="T10" y="T11"/>
              </a:cxn>
            </a:cxnLst>
            <a:rect l="0" t="0" r="r" b="b"/>
            <a:pathLst>
              <a:path w="21" h="192">
                <a:moveTo>
                  <a:pt x="11" y="192"/>
                </a:moveTo>
                <a:lnTo>
                  <a:pt x="21" y="192"/>
                </a:lnTo>
                <a:lnTo>
                  <a:pt x="21" y="0"/>
                </a:lnTo>
                <a:lnTo>
                  <a:pt x="0" y="0"/>
                </a:lnTo>
                <a:lnTo>
                  <a:pt x="0" y="192"/>
                </a:lnTo>
                <a:lnTo>
                  <a:pt x="11" y="192"/>
                </a:lnTo>
                <a:close/>
              </a:path>
            </a:pathLst>
          </a:custGeom>
          <a:solidFill>
            <a:schemeClr val="tx1"/>
          </a:solidFill>
          <a:ln w="6350" cmpd="sng">
            <a:solidFill>
              <a:schemeClr val="tx1"/>
            </a:solidFill>
            <a:round/>
            <a:headEnd/>
            <a:tailEnd/>
          </a:ln>
        </p:spPr>
        <p:txBody>
          <a:bodyPr/>
          <a:lstStyle/>
          <a:p>
            <a:endParaRPr lang="en-US"/>
          </a:p>
        </p:txBody>
      </p:sp>
      <p:sp>
        <p:nvSpPr>
          <p:cNvPr id="423980" name="Rectangle 44"/>
          <p:cNvSpPr>
            <a:spLocks noChangeArrowheads="1"/>
          </p:cNvSpPr>
          <p:nvPr/>
        </p:nvSpPr>
        <p:spPr bwMode="auto">
          <a:xfrm>
            <a:off x="3165475" y="4497388"/>
            <a:ext cx="21717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1800" b="1">
                <a:latin typeface="Arial" charset="0"/>
              </a:rPr>
              <a:t>Configuration Mgmt</a:t>
            </a:r>
          </a:p>
        </p:txBody>
      </p:sp>
      <p:sp>
        <p:nvSpPr>
          <p:cNvPr id="423981" name="Rectangle 45"/>
          <p:cNvSpPr>
            <a:spLocks noChangeArrowheads="1"/>
          </p:cNvSpPr>
          <p:nvPr/>
        </p:nvSpPr>
        <p:spPr bwMode="auto">
          <a:xfrm>
            <a:off x="3379788" y="2184400"/>
            <a:ext cx="1860550" cy="24765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r">
              <a:lnSpc>
                <a:spcPct val="90000"/>
              </a:lnSpc>
              <a:spcBef>
                <a:spcPct val="50000"/>
              </a:spcBef>
            </a:pPr>
            <a:r>
              <a:rPr lang="en-US" altLang="x-none" sz="1800" b="1">
                <a:latin typeface="Arial" charset="0"/>
              </a:rPr>
              <a:t>Requirements</a:t>
            </a:r>
            <a:endParaRPr lang="en-US" altLang="x-none" sz="2300" b="1">
              <a:latin typeface="Arial" charset="0"/>
            </a:endParaRPr>
          </a:p>
        </p:txBody>
      </p:sp>
      <p:sp>
        <p:nvSpPr>
          <p:cNvPr id="423982" name="Freeform 46"/>
          <p:cNvSpPr>
            <a:spLocks/>
          </p:cNvSpPr>
          <p:nvPr/>
        </p:nvSpPr>
        <p:spPr bwMode="auto">
          <a:xfrm>
            <a:off x="6400801" y="1362075"/>
            <a:ext cx="950913" cy="311150"/>
          </a:xfrm>
          <a:custGeom>
            <a:avLst/>
            <a:gdLst>
              <a:gd name="T0" fmla="*/ 664 w 664"/>
              <a:gd name="T1" fmla="*/ 0 h 218"/>
              <a:gd name="T2" fmla="*/ 664 w 664"/>
              <a:gd name="T3" fmla="*/ 218 h 218"/>
              <a:gd name="T4" fmla="*/ 0 w 664"/>
              <a:gd name="T5" fmla="*/ 218 h 218"/>
            </a:gdLst>
            <a:ahLst/>
            <a:cxnLst>
              <a:cxn ang="0">
                <a:pos x="T0" y="T1"/>
              </a:cxn>
              <a:cxn ang="0">
                <a:pos x="T2" y="T3"/>
              </a:cxn>
              <a:cxn ang="0">
                <a:pos x="T4" y="T5"/>
              </a:cxn>
            </a:cxnLst>
            <a:rect l="0" t="0" r="r" b="b"/>
            <a:pathLst>
              <a:path w="664" h="218">
                <a:moveTo>
                  <a:pt x="664" y="0"/>
                </a:moveTo>
                <a:lnTo>
                  <a:pt x="664"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23983" name="Freeform 47"/>
          <p:cNvSpPr>
            <a:spLocks/>
          </p:cNvSpPr>
          <p:nvPr/>
        </p:nvSpPr>
        <p:spPr bwMode="auto">
          <a:xfrm>
            <a:off x="7416801" y="1362075"/>
            <a:ext cx="1471613" cy="311150"/>
          </a:xfrm>
          <a:custGeom>
            <a:avLst/>
            <a:gdLst>
              <a:gd name="T0" fmla="*/ 1028 w 1028"/>
              <a:gd name="T1" fmla="*/ 0 h 218"/>
              <a:gd name="T2" fmla="*/ 1028 w 1028"/>
              <a:gd name="T3" fmla="*/ 218 h 218"/>
              <a:gd name="T4" fmla="*/ 0 w 1028"/>
              <a:gd name="T5" fmla="*/ 218 h 218"/>
            </a:gdLst>
            <a:ahLst/>
            <a:cxnLst>
              <a:cxn ang="0">
                <a:pos x="T0" y="T1"/>
              </a:cxn>
              <a:cxn ang="0">
                <a:pos x="T2" y="T3"/>
              </a:cxn>
              <a:cxn ang="0">
                <a:pos x="T4" y="T5"/>
              </a:cxn>
            </a:cxnLst>
            <a:rect l="0" t="0" r="r" b="b"/>
            <a:pathLst>
              <a:path w="1028" h="218">
                <a:moveTo>
                  <a:pt x="1028" y="0"/>
                </a:moveTo>
                <a:lnTo>
                  <a:pt x="1028"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23984" name="Freeform 48"/>
          <p:cNvSpPr>
            <a:spLocks/>
          </p:cNvSpPr>
          <p:nvPr/>
        </p:nvSpPr>
        <p:spPr bwMode="auto">
          <a:xfrm>
            <a:off x="8951913" y="1362075"/>
            <a:ext cx="1090612" cy="311150"/>
          </a:xfrm>
          <a:custGeom>
            <a:avLst/>
            <a:gdLst>
              <a:gd name="T0" fmla="*/ 761 w 761"/>
              <a:gd name="T1" fmla="*/ 0 h 218"/>
              <a:gd name="T2" fmla="*/ 761 w 761"/>
              <a:gd name="T3" fmla="*/ 218 h 218"/>
              <a:gd name="T4" fmla="*/ 0 w 761"/>
              <a:gd name="T5" fmla="*/ 218 h 218"/>
            </a:gdLst>
            <a:ahLst/>
            <a:cxnLst>
              <a:cxn ang="0">
                <a:pos x="T0" y="T1"/>
              </a:cxn>
              <a:cxn ang="0">
                <a:pos x="T2" y="T3"/>
              </a:cxn>
              <a:cxn ang="0">
                <a:pos x="T4" y="T5"/>
              </a:cxn>
            </a:cxnLst>
            <a:rect l="0" t="0" r="r" b="b"/>
            <a:pathLst>
              <a:path w="761" h="218">
                <a:moveTo>
                  <a:pt x="761" y="0"/>
                </a:moveTo>
                <a:lnTo>
                  <a:pt x="761" y="218"/>
                </a:lnTo>
                <a:lnTo>
                  <a:pt x="0" y="2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chemeClr val="tx1"/>
                </a:solidFill>
                <a:prstDash val="solid"/>
                <a:round/>
                <a:headEnd/>
                <a:tailEnd/>
              </a14:hiddenLine>
            </a:ext>
          </a:extLst>
        </p:spPr>
        <p:txBody>
          <a:bodyPr/>
          <a:lstStyle/>
          <a:p>
            <a:endParaRPr lang="en-US"/>
          </a:p>
        </p:txBody>
      </p:sp>
      <p:sp>
        <p:nvSpPr>
          <p:cNvPr id="423985" name="Rectangle 49"/>
          <p:cNvSpPr>
            <a:spLocks noChangeArrowheads="1"/>
          </p:cNvSpPr>
          <p:nvPr/>
        </p:nvSpPr>
        <p:spPr bwMode="auto">
          <a:xfrm>
            <a:off x="6357939" y="1398589"/>
            <a:ext cx="974725"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Elaboration</a:t>
            </a:r>
          </a:p>
        </p:txBody>
      </p:sp>
      <p:sp>
        <p:nvSpPr>
          <p:cNvPr id="423986" name="Rectangle 50"/>
          <p:cNvSpPr>
            <a:spLocks noChangeArrowheads="1"/>
          </p:cNvSpPr>
          <p:nvPr/>
        </p:nvSpPr>
        <p:spPr bwMode="auto">
          <a:xfrm>
            <a:off x="8951913" y="1398589"/>
            <a:ext cx="1090612"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Transition</a:t>
            </a:r>
          </a:p>
        </p:txBody>
      </p:sp>
      <p:sp>
        <p:nvSpPr>
          <p:cNvPr id="423987" name="Rectangle 51"/>
          <p:cNvSpPr>
            <a:spLocks noChangeArrowheads="1"/>
          </p:cNvSpPr>
          <p:nvPr/>
        </p:nvSpPr>
        <p:spPr bwMode="auto">
          <a:xfrm>
            <a:off x="5481639" y="1398589"/>
            <a:ext cx="795337"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Inception</a:t>
            </a:r>
          </a:p>
        </p:txBody>
      </p:sp>
      <p:sp>
        <p:nvSpPr>
          <p:cNvPr id="423988" name="Rectangle 52"/>
          <p:cNvSpPr>
            <a:spLocks noChangeArrowheads="1"/>
          </p:cNvSpPr>
          <p:nvPr/>
        </p:nvSpPr>
        <p:spPr bwMode="auto">
          <a:xfrm>
            <a:off x="7416800" y="1398589"/>
            <a:ext cx="14224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gn="ctr">
              <a:lnSpc>
                <a:spcPct val="90000"/>
              </a:lnSpc>
              <a:spcBef>
                <a:spcPct val="50000"/>
              </a:spcBef>
            </a:pPr>
            <a:r>
              <a:rPr lang="en-US" altLang="x-none" sz="1400" b="1">
                <a:latin typeface="Arial" charset="0"/>
              </a:rPr>
              <a:t>Construction</a:t>
            </a:r>
          </a:p>
        </p:txBody>
      </p:sp>
      <p:sp>
        <p:nvSpPr>
          <p:cNvPr id="423989" name="Line 53"/>
          <p:cNvSpPr>
            <a:spLocks noChangeShapeType="1"/>
          </p:cNvSpPr>
          <p:nvPr/>
        </p:nvSpPr>
        <p:spPr bwMode="auto">
          <a:xfrm flipH="1">
            <a:off x="9472613" y="5413375"/>
            <a:ext cx="0" cy="28733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3990" name="Rectangle 54"/>
          <p:cNvSpPr>
            <a:spLocks noChangeArrowheads="1"/>
          </p:cNvSpPr>
          <p:nvPr/>
        </p:nvSpPr>
        <p:spPr bwMode="auto">
          <a:xfrm>
            <a:off x="1752600" y="4060826"/>
            <a:ext cx="35052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defTabSz="862013">
              <a:defRPr sz="2400">
                <a:solidFill>
                  <a:schemeClr val="tx1"/>
                </a:solidFill>
                <a:latin typeface="Times New Roman" charset="0"/>
              </a:defRPr>
            </a:lvl1pPr>
            <a:lvl2pPr marL="430213" defTabSz="862013">
              <a:defRPr sz="2400">
                <a:solidFill>
                  <a:schemeClr val="tx1"/>
                </a:solidFill>
                <a:latin typeface="Times New Roman" charset="0"/>
              </a:defRPr>
            </a:lvl2pPr>
            <a:lvl3pPr marL="862013" defTabSz="862013">
              <a:defRPr sz="2400">
                <a:solidFill>
                  <a:schemeClr val="tx1"/>
                </a:solidFill>
                <a:latin typeface="Times New Roman" charset="0"/>
              </a:defRPr>
            </a:lvl3pPr>
            <a:lvl4pPr marL="1292225" defTabSz="862013">
              <a:defRPr sz="2400">
                <a:solidFill>
                  <a:schemeClr val="tx1"/>
                </a:solidFill>
                <a:latin typeface="Times New Roman" charset="0"/>
              </a:defRPr>
            </a:lvl4pPr>
            <a:lvl5pPr marL="1724025" defTabSz="862013">
              <a:defRPr sz="2400">
                <a:solidFill>
                  <a:schemeClr val="tx1"/>
                </a:solidFill>
                <a:latin typeface="Times New Roman" charset="0"/>
              </a:defRPr>
            </a:lvl5pPr>
            <a:lvl6pPr marL="2181225" defTabSz="862013" eaLnBrk="0" fontAlgn="base" hangingPunct="0">
              <a:spcBef>
                <a:spcPct val="0"/>
              </a:spcBef>
              <a:spcAft>
                <a:spcPct val="0"/>
              </a:spcAft>
              <a:defRPr sz="2400">
                <a:solidFill>
                  <a:schemeClr val="tx1"/>
                </a:solidFill>
                <a:latin typeface="Times New Roman" charset="0"/>
              </a:defRPr>
            </a:lvl6pPr>
            <a:lvl7pPr marL="2638425" defTabSz="862013" eaLnBrk="0" fontAlgn="base" hangingPunct="0">
              <a:spcBef>
                <a:spcPct val="0"/>
              </a:spcBef>
              <a:spcAft>
                <a:spcPct val="0"/>
              </a:spcAft>
              <a:defRPr sz="2400">
                <a:solidFill>
                  <a:schemeClr val="tx1"/>
                </a:solidFill>
                <a:latin typeface="Times New Roman" charset="0"/>
              </a:defRPr>
            </a:lvl7pPr>
            <a:lvl8pPr marL="3095625" defTabSz="862013" eaLnBrk="0" fontAlgn="base" hangingPunct="0">
              <a:spcBef>
                <a:spcPct val="0"/>
              </a:spcBef>
              <a:spcAft>
                <a:spcPct val="0"/>
              </a:spcAft>
              <a:defRPr sz="2400">
                <a:solidFill>
                  <a:schemeClr val="tx1"/>
                </a:solidFill>
                <a:latin typeface="Times New Roman" charset="0"/>
              </a:defRPr>
            </a:lvl8pPr>
            <a:lvl9pPr marL="3552825" defTabSz="862013" eaLnBrk="0" fontAlgn="base" hangingPunct="0">
              <a:spcBef>
                <a:spcPct val="0"/>
              </a:spcBef>
              <a:spcAft>
                <a:spcPct val="0"/>
              </a:spcAft>
              <a:defRPr sz="2400">
                <a:solidFill>
                  <a:schemeClr val="tx1"/>
                </a:solidFill>
                <a:latin typeface="Times New Roman" charset="0"/>
              </a:defRPr>
            </a:lvl9pPr>
          </a:lstStyle>
          <a:p>
            <a:pPr>
              <a:lnSpc>
                <a:spcPct val="90000"/>
              </a:lnSpc>
              <a:spcBef>
                <a:spcPct val="50000"/>
              </a:spcBef>
            </a:pPr>
            <a:r>
              <a:rPr lang="en-US" altLang="x-none" sz="2100" b="1">
                <a:solidFill>
                  <a:srgbClr val="FF0000"/>
                </a:solidFill>
                <a:latin typeface="Arial" charset="0"/>
              </a:rPr>
              <a:t>Supporting Disciplines</a:t>
            </a:r>
          </a:p>
        </p:txBody>
      </p:sp>
      <p:sp>
        <p:nvSpPr>
          <p:cNvPr id="423991" name="Rectangle 55"/>
          <p:cNvSpPr>
            <a:spLocks noChangeArrowheads="1"/>
          </p:cNvSpPr>
          <p:nvPr/>
        </p:nvSpPr>
        <p:spPr bwMode="auto">
          <a:xfrm>
            <a:off x="5448300" y="1700213"/>
            <a:ext cx="1943100" cy="1441450"/>
          </a:xfrm>
          <a:prstGeom prst="rect">
            <a:avLst/>
          </a:prstGeom>
          <a:noFill/>
          <a:ln w="31750">
            <a:solidFill>
              <a:srgbClr val="800000"/>
            </a:solidFill>
            <a:miter lim="800000"/>
            <a:headEnd/>
            <a:tailEnd type="none" w="lg" len="lg"/>
          </a:ln>
          <a:effectLst/>
          <a:extLst>
            <a:ext uri="{909E8E84-426E-40DD-AFC4-6F175D3DCCD1}">
              <a14:hiddenFill xmlns:a14="http://schemas.microsoft.com/office/drawing/2010/main">
                <a:solidFill>
                  <a:srgbClr val="339966"/>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3992" name="AutoShape 56"/>
          <p:cNvSpPr>
            <a:spLocks noChangeArrowheads="1"/>
          </p:cNvSpPr>
          <p:nvPr/>
        </p:nvSpPr>
        <p:spPr bwMode="auto">
          <a:xfrm>
            <a:off x="7932738" y="406400"/>
            <a:ext cx="1835150" cy="1150938"/>
          </a:xfrm>
          <a:prstGeom prst="wedgeRectCallout">
            <a:avLst>
              <a:gd name="adj1" fmla="val -76815"/>
              <a:gd name="adj2" fmla="val 108620"/>
            </a:avLst>
          </a:prstGeom>
          <a:solidFill>
            <a:srgbClr val="FFFF99"/>
          </a:solidFill>
          <a:ln w="25400">
            <a:solidFill>
              <a:schemeClr val="tx1"/>
            </a:solidFill>
            <a:miter lim="800000"/>
            <a:headEnd/>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1" hangingPunct="1"/>
            <a:endParaRPr lang="x-none" altLang="x-none">
              <a:ea typeface="Arial" charset="0"/>
              <a:cs typeface="Arial" charset="0"/>
            </a:endParaRPr>
          </a:p>
        </p:txBody>
      </p:sp>
      <p:sp>
        <p:nvSpPr>
          <p:cNvPr id="423993" name="Text Box 57"/>
          <p:cNvSpPr txBox="1">
            <a:spLocks noChangeArrowheads="1"/>
          </p:cNvSpPr>
          <p:nvPr/>
        </p:nvSpPr>
        <p:spPr bwMode="auto">
          <a:xfrm>
            <a:off x="8040688" y="476250"/>
            <a:ext cx="2152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altLang="x-none" b="1">
                <a:ea typeface="Arial" charset="0"/>
                <a:cs typeface="Arial" charset="0"/>
              </a:rPr>
              <a:t>Focus of this</a:t>
            </a:r>
          </a:p>
          <a:p>
            <a:pPr eaLnBrk="1" hangingPunct="1"/>
            <a:r>
              <a:rPr lang="en-US" altLang="x-none" b="1">
                <a:ea typeface="Arial" charset="0"/>
                <a:cs typeface="Arial" charset="0"/>
              </a:rPr>
              <a:t>course.</a:t>
            </a:r>
          </a:p>
        </p:txBody>
      </p:sp>
    </p:spTree>
    <p:extLst>
      <p:ext uri="{BB962C8B-B14F-4D97-AF65-F5344CB8AC3E}">
        <p14:creationId xmlns:p14="http://schemas.microsoft.com/office/powerpoint/2010/main" val="207980114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GB" altLang="x-none"/>
              <a:t>Advantages of an Iterative Process</a:t>
            </a:r>
          </a:p>
        </p:txBody>
      </p:sp>
      <p:sp>
        <p:nvSpPr>
          <p:cNvPr id="135171" name="Rectangle 3"/>
          <p:cNvSpPr>
            <a:spLocks noGrp="1" noChangeArrowheads="1"/>
          </p:cNvSpPr>
          <p:nvPr>
            <p:ph idx="1"/>
          </p:nvPr>
        </p:nvSpPr>
        <p:spPr/>
        <p:txBody>
          <a:bodyPr>
            <a:normAutofit/>
          </a:bodyPr>
          <a:lstStyle/>
          <a:p>
            <a:pPr>
              <a:lnSpc>
                <a:spcPct val="90000"/>
              </a:lnSpc>
            </a:pPr>
            <a:endParaRPr lang="en-GB" altLang="x-none" sz="2200" dirty="0"/>
          </a:p>
        </p:txBody>
      </p:sp>
      <p:sp>
        <p:nvSpPr>
          <p:cNvPr id="4" name="Slide Number Placeholder 5"/>
          <p:cNvSpPr>
            <a:spLocks noGrp="1"/>
          </p:cNvSpPr>
          <p:nvPr>
            <p:ph type="sldNum" sz="quarter" idx="12"/>
          </p:nvPr>
        </p:nvSpPr>
        <p:spPr/>
        <p:txBody>
          <a:bodyPr/>
          <a:lstStyle/>
          <a:p>
            <a:fld id="{38523FEA-4F77-4842-823E-298575E6F35F}" type="slidenum">
              <a:rPr lang="en-US" altLang="en-US"/>
              <a:pPr/>
              <a:t>17</a:t>
            </a:fld>
            <a:endParaRPr lang="en-US" altLang="en-US"/>
          </a:p>
        </p:txBody>
      </p:sp>
    </p:spTree>
    <p:extLst>
      <p:ext uri="{BB962C8B-B14F-4D97-AF65-F5344CB8AC3E}">
        <p14:creationId xmlns:p14="http://schemas.microsoft.com/office/powerpoint/2010/main" val="131316609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a:stretch>
            <a:fillRect/>
          </a:stretch>
        </p:blipFill>
        <p:spPr>
          <a:xfrm>
            <a:off x="643466" y="643111"/>
            <a:ext cx="6569451" cy="5568391"/>
          </a:xfrm>
          <a:prstGeom prst="rect">
            <a:avLst/>
          </a:prstGeom>
        </p:spPr>
      </p:pic>
      <p:sp>
        <p:nvSpPr>
          <p:cNvPr id="2" name="Title 1"/>
          <p:cNvSpPr>
            <a:spLocks noGrp="1"/>
          </p:cNvSpPr>
          <p:nvPr>
            <p:ph type="title"/>
          </p:nvPr>
        </p:nvSpPr>
        <p:spPr>
          <a:xfrm>
            <a:off x="8153399" y="640081"/>
            <a:ext cx="3395133" cy="5574452"/>
          </a:xfrm>
        </p:spPr>
        <p:txBody>
          <a:bodyPr vert="horz" lIns="91440" tIns="45720" rIns="91440" bIns="45720" rtlCol="0" anchor="ctr">
            <a:normAutofit/>
          </a:bodyPr>
          <a:lstStyle/>
          <a:p>
            <a:r>
              <a:rPr lang="en-US" sz="4400" kern="1200" dirty="0">
                <a:solidFill>
                  <a:srgbClr val="FFFFFF"/>
                </a:solidFill>
                <a:latin typeface="+mj-lt"/>
                <a:ea typeface="+mj-ea"/>
                <a:cs typeface="+mj-cs"/>
              </a:rPr>
              <a:t>Agile cake</a:t>
            </a:r>
          </a:p>
        </p:txBody>
      </p:sp>
    </p:spTree>
    <p:extLst>
      <p:ext uri="{BB962C8B-B14F-4D97-AF65-F5344CB8AC3E}">
        <p14:creationId xmlns:p14="http://schemas.microsoft.com/office/powerpoint/2010/main" val="2116537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Manifesto</a:t>
            </a:r>
          </a:p>
        </p:txBody>
      </p:sp>
      <p:sp>
        <p:nvSpPr>
          <p:cNvPr id="3" name="Content Placeholder 2"/>
          <p:cNvSpPr>
            <a:spLocks noGrp="1"/>
          </p:cNvSpPr>
          <p:nvPr>
            <p:ph idx="1"/>
          </p:nvPr>
        </p:nvSpPr>
        <p:spPr/>
        <p:txBody>
          <a:bodyPr/>
          <a:lstStyle/>
          <a:p>
            <a:pPr marL="0" indent="0" algn="ctr">
              <a:buNone/>
            </a:pPr>
            <a:r>
              <a:rPr lang="en-US" b="1" dirty="0"/>
              <a:t>Individuals and interactions</a:t>
            </a:r>
            <a:r>
              <a:rPr lang="en-US" dirty="0"/>
              <a:t> over processes and tools</a:t>
            </a:r>
            <a:br>
              <a:rPr lang="en-US" dirty="0"/>
            </a:br>
            <a:r>
              <a:rPr lang="en-US" b="1" dirty="0"/>
              <a:t>Working software</a:t>
            </a:r>
            <a:r>
              <a:rPr lang="en-US" dirty="0"/>
              <a:t> over comprehensive documentation</a:t>
            </a:r>
            <a:br>
              <a:rPr lang="en-US" dirty="0"/>
            </a:br>
            <a:r>
              <a:rPr lang="en-US" b="1" dirty="0"/>
              <a:t>Customer collaboration </a:t>
            </a:r>
            <a:r>
              <a:rPr lang="en-US" dirty="0"/>
              <a:t>over contract negotiation</a:t>
            </a:r>
            <a:br>
              <a:rPr lang="en-US" dirty="0"/>
            </a:br>
            <a:r>
              <a:rPr lang="en-US" b="1" dirty="0"/>
              <a:t>Responding to change</a:t>
            </a:r>
            <a:r>
              <a:rPr lang="en-US" dirty="0"/>
              <a:t> over following a plan</a:t>
            </a:r>
          </a:p>
        </p:txBody>
      </p:sp>
      <p:sp>
        <p:nvSpPr>
          <p:cNvPr id="4" name="TextBox 3"/>
          <p:cNvSpPr txBox="1"/>
          <p:nvPr/>
        </p:nvSpPr>
        <p:spPr>
          <a:xfrm>
            <a:off x="4742937" y="5807631"/>
            <a:ext cx="2706125" cy="369332"/>
          </a:xfrm>
          <a:prstGeom prst="rect">
            <a:avLst/>
          </a:prstGeom>
          <a:noFill/>
        </p:spPr>
        <p:txBody>
          <a:bodyPr wrap="none" rtlCol="0">
            <a:spAutoFit/>
          </a:bodyPr>
          <a:lstStyle/>
          <a:p>
            <a:r>
              <a:rPr lang="en-US" dirty="0">
                <a:hlinkClick r:id="rId2"/>
              </a:rPr>
              <a:t>http://agilemanifesto.org/</a:t>
            </a:r>
            <a:r>
              <a:rPr lang="en-US" dirty="0"/>
              <a:t> </a:t>
            </a:r>
          </a:p>
        </p:txBody>
      </p:sp>
    </p:spTree>
    <p:extLst>
      <p:ext uri="{BB962C8B-B14F-4D97-AF65-F5344CB8AC3E}">
        <p14:creationId xmlns:p14="http://schemas.microsoft.com/office/powerpoint/2010/main" val="107647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a:t>Iterative </a:t>
            </a:r>
            <a:r>
              <a:rPr lang="en-US" dirty="0"/>
              <a:t>Development</a:t>
            </a:r>
          </a:p>
          <a:p>
            <a:r>
              <a:rPr lang="en-US" dirty="0"/>
              <a:t>Case Studies</a:t>
            </a:r>
          </a:p>
          <a:p>
            <a:r>
              <a:rPr lang="en-US" dirty="0" err="1"/>
              <a:t>Github</a:t>
            </a:r>
            <a:r>
              <a:rPr lang="en-US" dirty="0"/>
              <a:t>!</a:t>
            </a:r>
          </a:p>
        </p:txBody>
      </p:sp>
    </p:spTree>
    <p:extLst>
      <p:ext uri="{BB962C8B-B14F-4D97-AF65-F5344CB8AC3E}">
        <p14:creationId xmlns:p14="http://schemas.microsoft.com/office/powerpoint/2010/main" val="319051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p:txBody>
          <a:bodyPr/>
          <a:lstStyle/>
          <a:p>
            <a:r>
              <a:rPr lang="en-US" altLang="x-none"/>
              <a:t>Fig. 3.1</a:t>
            </a:r>
          </a:p>
        </p:txBody>
      </p:sp>
      <p:graphicFrame>
        <p:nvGraphicFramePr>
          <p:cNvPr id="6158" name="Object 14"/>
          <p:cNvGraphicFramePr>
            <a:graphicFrameLocks noGrp="1" noChangeAspect="1"/>
          </p:cNvGraphicFramePr>
          <p:nvPr>
            <p:ph idx="1"/>
          </p:nvPr>
        </p:nvGraphicFramePr>
        <p:xfrm>
          <a:off x="1981200" y="1066801"/>
          <a:ext cx="8229600" cy="4646613"/>
        </p:xfrm>
        <a:graphic>
          <a:graphicData uri="http://schemas.openxmlformats.org/presentationml/2006/ole">
            <mc:AlternateContent xmlns:mc="http://schemas.openxmlformats.org/markup-compatibility/2006">
              <mc:Choice xmlns:v="urn:schemas-microsoft-com:vml" Requires="v">
                <p:oleObj spid="_x0000_s1035" name="Visio" r:id="rId3" imgW="6372360" imgH="3598560" progId="Visio.Drawing.11">
                  <p:embed/>
                </p:oleObj>
              </mc:Choice>
              <mc:Fallback>
                <p:oleObj name="Visio" r:id="rId3" imgW="6372360" imgH="3598560" progId="Visio.Drawing.11">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066801"/>
                        <a:ext cx="8229600" cy="464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485732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Study: </a:t>
            </a:r>
            <a:r>
              <a:rPr lang="en-US" dirty="0" err="1"/>
              <a:t>NextGen</a:t>
            </a:r>
            <a:r>
              <a:rPr lang="en-US" dirty="0"/>
              <a:t> POS System</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14469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x-none"/>
              <a:t>Fig. 3.2</a:t>
            </a:r>
          </a:p>
        </p:txBody>
      </p:sp>
      <p:graphicFrame>
        <p:nvGraphicFramePr>
          <p:cNvPr id="30724" name="Object 4"/>
          <p:cNvGraphicFramePr>
            <a:graphicFrameLocks noGrp="1" noChangeAspect="1"/>
          </p:cNvGraphicFramePr>
          <p:nvPr>
            <p:ph idx="1"/>
          </p:nvPr>
        </p:nvGraphicFramePr>
        <p:xfrm>
          <a:off x="1981200" y="1941514"/>
          <a:ext cx="8229600" cy="3011487"/>
        </p:xfrm>
        <a:graphic>
          <a:graphicData uri="http://schemas.openxmlformats.org/presentationml/2006/ole">
            <mc:AlternateContent xmlns:mc="http://schemas.openxmlformats.org/markup-compatibility/2006">
              <mc:Choice xmlns:v="urn:schemas-microsoft-com:vml" Requires="v">
                <p:oleObj spid="_x0000_s3083" name="Visio" r:id="rId3" imgW="3760560" imgH="1375920" progId="Visio.Drawing.11">
                  <p:embed/>
                </p:oleObj>
              </mc:Choice>
              <mc:Fallback>
                <p:oleObj name="Visio" r:id="rId3" imgW="3760560" imgH="1375920" progId="Visio.Drawing.11">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941514"/>
                        <a:ext cx="8229600" cy="301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910570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and Design</a:t>
            </a:r>
          </a:p>
        </p:txBody>
      </p:sp>
      <p:sp>
        <p:nvSpPr>
          <p:cNvPr id="3" name="Content Placeholder 2"/>
          <p:cNvSpPr>
            <a:spLocks noGrp="1"/>
          </p:cNvSpPr>
          <p:nvPr>
            <p:ph idx="1"/>
          </p:nvPr>
        </p:nvSpPr>
        <p:spPr/>
        <p:txBody>
          <a:bodyPr/>
          <a:lstStyle/>
          <a:p>
            <a:r>
              <a:rPr lang="en-US" dirty="0"/>
              <a:t>Architecture: the complex or carefully designed structure of something. (</a:t>
            </a:r>
            <a:r>
              <a:rPr lang="en-US" dirty="0" err="1"/>
              <a:t>dictionary.com</a:t>
            </a:r>
            <a:r>
              <a:rPr lang="en-US" dirty="0"/>
              <a:t>)</a:t>
            </a:r>
          </a:p>
          <a:p>
            <a:r>
              <a:rPr lang="en-US" dirty="0"/>
              <a:t>Design: purpose, planning, or intention that exists or is thought to exist behind an action, fact, or material object. (</a:t>
            </a:r>
            <a:r>
              <a:rPr lang="en-US" dirty="0" err="1"/>
              <a:t>dictionary.com</a:t>
            </a:r>
            <a:r>
              <a:rPr lang="en-US"/>
              <a:t>)</a:t>
            </a:r>
            <a:endParaRPr lang="en-US" dirty="0"/>
          </a:p>
        </p:txBody>
      </p:sp>
    </p:spTree>
    <p:extLst>
      <p:ext uri="{BB962C8B-B14F-4D97-AF65-F5344CB8AC3E}">
        <p14:creationId xmlns:p14="http://schemas.microsoft.com/office/powerpoint/2010/main" val="171832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OOAD</a:t>
            </a:r>
          </a:p>
        </p:txBody>
      </p:sp>
      <p:sp>
        <p:nvSpPr>
          <p:cNvPr id="3" name="Content Placeholder 2"/>
          <p:cNvSpPr>
            <a:spLocks noGrp="1"/>
          </p:cNvSpPr>
          <p:nvPr>
            <p:ph idx="1"/>
          </p:nvPr>
        </p:nvSpPr>
        <p:spPr/>
        <p:txBody>
          <a:bodyPr/>
          <a:lstStyle/>
          <a:p>
            <a:r>
              <a:rPr lang="en-US" dirty="0"/>
              <a:t>OOA: find and describe objects in the problem domain.</a:t>
            </a:r>
          </a:p>
          <a:p>
            <a:r>
              <a:rPr lang="en-US" dirty="0"/>
              <a:t>OOD: define objects and how they collaborate to fulfil requirements.</a:t>
            </a:r>
          </a:p>
          <a:p>
            <a:r>
              <a:rPr lang="en-US" dirty="0"/>
              <a:t>OOAD Steps:</a:t>
            </a:r>
          </a:p>
          <a:p>
            <a:pPr lvl="1"/>
            <a:r>
              <a:rPr lang="en-US" dirty="0"/>
              <a:t>Define Use Cases</a:t>
            </a:r>
          </a:p>
          <a:p>
            <a:pPr lvl="1"/>
            <a:r>
              <a:rPr lang="en-US" dirty="0"/>
              <a:t>Define Domain Model</a:t>
            </a:r>
          </a:p>
          <a:p>
            <a:pPr lvl="1"/>
            <a:r>
              <a:rPr lang="en-US" dirty="0"/>
              <a:t>Define Interaction Diagrams</a:t>
            </a:r>
          </a:p>
          <a:p>
            <a:pPr lvl="1"/>
            <a:r>
              <a:rPr lang="en-US" dirty="0"/>
              <a:t>Define Design Class Diagrams</a:t>
            </a:r>
          </a:p>
        </p:txBody>
      </p:sp>
    </p:spTree>
    <p:extLst>
      <p:ext uri="{BB962C8B-B14F-4D97-AF65-F5344CB8AC3E}">
        <p14:creationId xmlns:p14="http://schemas.microsoft.com/office/powerpoint/2010/main" val="183698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as a sketch </a:t>
            </a:r>
          </a:p>
        </p:txBody>
      </p:sp>
      <p:pic>
        <p:nvPicPr>
          <p:cNvPr id="6" name="Content Placeholder 5" descr="ssd-play-dicega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4166" y="1839072"/>
            <a:ext cx="7663667"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346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UML as a sketch </a:t>
            </a:r>
          </a:p>
        </p:txBody>
      </p:sp>
      <p:graphicFrame>
        <p:nvGraphicFramePr>
          <p:cNvPr id="4" name="Object 5"/>
          <p:cNvGraphicFramePr>
            <a:graphicFrameLocks noGrp="1" noChangeAspect="1"/>
          </p:cNvGraphicFramePr>
          <p:nvPr>
            <p:ph idx="1"/>
            <p:extLst>
              <p:ext uri="{D42A27DB-BD31-4B8C-83A1-F6EECF244321}">
                <p14:modId xmlns:p14="http://schemas.microsoft.com/office/powerpoint/2010/main" val="818437479"/>
              </p:ext>
            </p:extLst>
          </p:nvPr>
        </p:nvGraphicFramePr>
        <p:xfrm>
          <a:off x="1035424" y="1731389"/>
          <a:ext cx="9570672" cy="4292893"/>
        </p:xfrm>
        <a:graphic>
          <a:graphicData uri="http://schemas.openxmlformats.org/presentationml/2006/ole">
            <mc:AlternateContent xmlns:mc="http://schemas.openxmlformats.org/markup-compatibility/2006">
              <mc:Choice xmlns:v="urn:schemas-microsoft-com:vml" Requires="v">
                <p:oleObj spid="_x0000_s2071" name="Visio" r:id="rId4" imgW="5461200" imgH="2449440" progId="Visio.Drawing.11">
                  <p:embed/>
                </p:oleObj>
              </mc:Choice>
              <mc:Fallback>
                <p:oleObj name="Visio" r:id="rId4" imgW="5461200" imgH="2449440" progId="Visio.Drawing.11">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5424" y="1731389"/>
                        <a:ext cx="9570672" cy="429289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4595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GB" altLang="x-none"/>
              <a:t>From Design to Implementation</a:t>
            </a:r>
            <a:endParaRPr lang="en-US" altLang="x-none"/>
          </a:p>
        </p:txBody>
      </p:sp>
      <p:sp>
        <p:nvSpPr>
          <p:cNvPr id="17" name="Slide Number Placeholder 5"/>
          <p:cNvSpPr>
            <a:spLocks noGrp="1"/>
          </p:cNvSpPr>
          <p:nvPr>
            <p:ph type="sldNum" sz="quarter" idx="12"/>
          </p:nvPr>
        </p:nvSpPr>
        <p:spPr/>
        <p:txBody>
          <a:bodyPr/>
          <a:lstStyle/>
          <a:p>
            <a:fld id="{DC7A5A40-B130-6C4B-BDDC-F7850EC63704}" type="slidenum">
              <a:rPr lang="en-US" altLang="en-US" smtClean="0"/>
              <a:pPr/>
              <a:t>7</a:t>
            </a:fld>
            <a:endParaRPr lang="en-US" altLang="en-US"/>
          </a:p>
        </p:txBody>
      </p:sp>
      <p:sp>
        <p:nvSpPr>
          <p:cNvPr id="114692" name="Rectangle 4"/>
          <p:cNvSpPr>
            <a:spLocks noChangeArrowheads="1"/>
          </p:cNvSpPr>
          <p:nvPr/>
        </p:nvSpPr>
        <p:spPr bwMode="auto">
          <a:xfrm>
            <a:off x="4843463" y="3459163"/>
            <a:ext cx="2062162" cy="133985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4693" name="Line 5"/>
          <p:cNvSpPr>
            <a:spLocks noChangeShapeType="1"/>
          </p:cNvSpPr>
          <p:nvPr/>
        </p:nvSpPr>
        <p:spPr bwMode="auto">
          <a:xfrm>
            <a:off x="4843463" y="3952875"/>
            <a:ext cx="206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4694" name="Text Box 6"/>
          <p:cNvSpPr txBox="1">
            <a:spLocks noChangeArrowheads="1"/>
          </p:cNvSpPr>
          <p:nvPr/>
        </p:nvSpPr>
        <p:spPr bwMode="auto">
          <a:xfrm>
            <a:off x="5432426" y="3459164"/>
            <a:ext cx="8146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400"/>
              <a:t>Book</a:t>
            </a:r>
            <a:endParaRPr lang="en-US" altLang="x-none" sz="2400">
              <a:latin typeface="Times New Roman" charset="0"/>
            </a:endParaRPr>
          </a:p>
        </p:txBody>
      </p:sp>
      <p:sp>
        <p:nvSpPr>
          <p:cNvPr id="114695" name="Text Box 7"/>
          <p:cNvSpPr txBox="1">
            <a:spLocks noChangeArrowheads="1"/>
          </p:cNvSpPr>
          <p:nvPr/>
        </p:nvSpPr>
        <p:spPr bwMode="auto">
          <a:xfrm>
            <a:off x="5432426" y="3951289"/>
            <a:ext cx="9721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400"/>
              <a:t>title</a:t>
            </a:r>
          </a:p>
          <a:p>
            <a:r>
              <a:rPr lang="en-US" altLang="x-none" sz="2400"/>
              <a:t>print()</a:t>
            </a:r>
            <a:endParaRPr lang="en-US" altLang="x-none" sz="2400">
              <a:latin typeface="Times New Roman" charset="0"/>
            </a:endParaRPr>
          </a:p>
        </p:txBody>
      </p:sp>
      <p:sp>
        <p:nvSpPr>
          <p:cNvPr id="114696" name="Text Box 8"/>
          <p:cNvSpPr txBox="1">
            <a:spLocks noChangeArrowheads="1"/>
          </p:cNvSpPr>
          <p:nvPr/>
        </p:nvSpPr>
        <p:spPr bwMode="auto">
          <a:xfrm>
            <a:off x="7656514" y="3381375"/>
            <a:ext cx="277216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200"/>
              <a:t>public class Book {</a:t>
            </a:r>
          </a:p>
          <a:p>
            <a:pPr lvl="1"/>
            <a:r>
              <a:rPr lang="en-US" altLang="x-none" sz="2200"/>
              <a:t>public void print();</a:t>
            </a:r>
          </a:p>
          <a:p>
            <a:pPr lvl="1"/>
            <a:r>
              <a:rPr lang="en-US" altLang="x-none" sz="2200"/>
              <a:t>private String title;</a:t>
            </a:r>
          </a:p>
          <a:p>
            <a:r>
              <a:rPr lang="en-US" altLang="x-none" sz="2200"/>
              <a:t>}</a:t>
            </a:r>
            <a:endParaRPr lang="en-US" altLang="x-none" sz="2400">
              <a:latin typeface="Times New Roman" charset="0"/>
            </a:endParaRPr>
          </a:p>
        </p:txBody>
      </p:sp>
      <p:sp>
        <p:nvSpPr>
          <p:cNvPr id="114697" name="Text Box 9"/>
          <p:cNvSpPr txBox="1">
            <a:spLocks noChangeArrowheads="1"/>
          </p:cNvSpPr>
          <p:nvPr/>
        </p:nvSpPr>
        <p:spPr bwMode="auto">
          <a:xfrm>
            <a:off x="1828800" y="3638551"/>
            <a:ext cx="13452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400">
                <a:latin typeface="Times New Roman" charset="0"/>
              </a:rPr>
              <a:t>Book</a:t>
            </a:r>
          </a:p>
          <a:p>
            <a:r>
              <a:rPr lang="en-US" altLang="x-none" sz="2400">
                <a:latin typeface="Times New Roman" charset="0"/>
              </a:rPr>
              <a:t>(concept)</a:t>
            </a:r>
          </a:p>
        </p:txBody>
      </p:sp>
      <p:sp>
        <p:nvSpPr>
          <p:cNvPr id="114698" name="AutoShape 10"/>
          <p:cNvSpPr>
            <a:spLocks noChangeArrowheads="1"/>
          </p:cNvSpPr>
          <p:nvPr/>
        </p:nvSpPr>
        <p:spPr bwMode="auto">
          <a:xfrm>
            <a:off x="1676400" y="1557339"/>
            <a:ext cx="2355850" cy="1062037"/>
          </a:xfrm>
          <a:prstGeom prst="foldedCorner">
            <a:avLst>
              <a:gd name="adj" fmla="val 12500"/>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2400" u="sng">
                <a:latin typeface="Times New Roman" charset="0"/>
              </a:rPr>
              <a:t>Analysis</a:t>
            </a:r>
            <a:endParaRPr lang="en-US" altLang="x-none" sz="2400">
              <a:latin typeface="Times New Roman" charset="0"/>
            </a:endParaRPr>
          </a:p>
          <a:p>
            <a:pPr algn="ctr"/>
            <a:r>
              <a:rPr lang="en-US" altLang="x-none" sz="2400">
                <a:latin typeface="Times New Roman" charset="0"/>
              </a:rPr>
              <a:t>investigation</a:t>
            </a:r>
          </a:p>
          <a:p>
            <a:pPr algn="ctr"/>
            <a:r>
              <a:rPr lang="en-US" altLang="x-none" sz="2400">
                <a:latin typeface="Times New Roman" charset="0"/>
              </a:rPr>
              <a:t>of the problem</a:t>
            </a:r>
          </a:p>
        </p:txBody>
      </p:sp>
      <p:sp>
        <p:nvSpPr>
          <p:cNvPr id="114699" name="AutoShape 11"/>
          <p:cNvSpPr>
            <a:spLocks noChangeArrowheads="1"/>
          </p:cNvSpPr>
          <p:nvPr/>
        </p:nvSpPr>
        <p:spPr bwMode="auto">
          <a:xfrm>
            <a:off x="4695825" y="1557339"/>
            <a:ext cx="2355850" cy="1062037"/>
          </a:xfrm>
          <a:prstGeom prst="foldedCorner">
            <a:avLst>
              <a:gd name="adj" fmla="val 12500"/>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2400" u="sng">
                <a:latin typeface="Times New Roman" charset="0"/>
              </a:rPr>
              <a:t>Design</a:t>
            </a:r>
            <a:endParaRPr lang="en-US" altLang="x-none" sz="2400">
              <a:latin typeface="Times New Roman" charset="0"/>
            </a:endParaRPr>
          </a:p>
          <a:p>
            <a:pPr algn="ctr"/>
            <a:r>
              <a:rPr lang="en-US" altLang="x-none" sz="2400">
                <a:latin typeface="Times New Roman" charset="0"/>
              </a:rPr>
              <a:t>logical solution</a:t>
            </a:r>
          </a:p>
        </p:txBody>
      </p:sp>
      <p:sp>
        <p:nvSpPr>
          <p:cNvPr id="114700" name="AutoShape 12"/>
          <p:cNvSpPr>
            <a:spLocks noChangeArrowheads="1"/>
          </p:cNvSpPr>
          <p:nvPr/>
        </p:nvSpPr>
        <p:spPr bwMode="auto">
          <a:xfrm>
            <a:off x="7789864" y="1557339"/>
            <a:ext cx="2357437" cy="1062037"/>
          </a:xfrm>
          <a:prstGeom prst="foldedCorner">
            <a:avLst>
              <a:gd name="adj" fmla="val 12500"/>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2400" u="sng">
                <a:latin typeface="Times New Roman" charset="0"/>
              </a:rPr>
              <a:t>Construction</a:t>
            </a:r>
            <a:endParaRPr lang="en-US" altLang="x-none" sz="2400">
              <a:latin typeface="Times New Roman" charset="0"/>
            </a:endParaRPr>
          </a:p>
          <a:p>
            <a:pPr algn="ctr"/>
            <a:r>
              <a:rPr lang="en-US" altLang="x-none" sz="2400">
                <a:latin typeface="Times New Roman" charset="0"/>
              </a:rPr>
              <a:t>code</a:t>
            </a:r>
          </a:p>
        </p:txBody>
      </p:sp>
      <p:sp>
        <p:nvSpPr>
          <p:cNvPr id="114701" name="AutoShape 13"/>
          <p:cNvSpPr>
            <a:spLocks noChangeArrowheads="1"/>
          </p:cNvSpPr>
          <p:nvPr/>
        </p:nvSpPr>
        <p:spPr bwMode="auto">
          <a:xfrm>
            <a:off x="3959226" y="2794001"/>
            <a:ext cx="588963" cy="703263"/>
          </a:xfrm>
          <a:prstGeom prst="rightArrow">
            <a:avLst>
              <a:gd name="adj1" fmla="val 50000"/>
              <a:gd name="adj2" fmla="val 25000"/>
            </a:avLst>
          </a:prstGeom>
          <a:solidFill>
            <a:schemeClr val="tx1"/>
          </a:solidFill>
          <a:ln w="25400">
            <a:solidFill>
              <a:schemeClr val="tx1"/>
            </a:solidFill>
            <a:miter lim="800000"/>
            <a:headEnd/>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4702" name="AutoShape 14"/>
          <p:cNvSpPr>
            <a:spLocks noChangeArrowheads="1"/>
          </p:cNvSpPr>
          <p:nvPr/>
        </p:nvSpPr>
        <p:spPr bwMode="auto">
          <a:xfrm>
            <a:off x="7126288" y="2794001"/>
            <a:ext cx="588962" cy="703263"/>
          </a:xfrm>
          <a:prstGeom prst="rightArrow">
            <a:avLst>
              <a:gd name="adj1" fmla="val 50000"/>
              <a:gd name="adj2" fmla="val 25000"/>
            </a:avLst>
          </a:prstGeom>
          <a:solidFill>
            <a:schemeClr val="tx1"/>
          </a:solidFill>
          <a:ln w="25400">
            <a:solidFill>
              <a:schemeClr val="tx1"/>
            </a:solidFill>
            <a:miter lim="800000"/>
            <a:headEnd/>
            <a:tailEnd type="non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4703" name="Text Box 15"/>
          <p:cNvSpPr txBox="1">
            <a:spLocks noChangeArrowheads="1"/>
          </p:cNvSpPr>
          <p:nvPr/>
        </p:nvSpPr>
        <p:spPr bwMode="auto">
          <a:xfrm>
            <a:off x="1828801" y="4986338"/>
            <a:ext cx="21875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400">
                <a:latin typeface="Times New Roman" charset="0"/>
              </a:rPr>
              <a:t>Domain concept</a:t>
            </a:r>
          </a:p>
        </p:txBody>
      </p:sp>
      <p:sp>
        <p:nvSpPr>
          <p:cNvPr id="114704" name="Text Box 16"/>
          <p:cNvSpPr txBox="1">
            <a:spLocks noChangeArrowheads="1"/>
          </p:cNvSpPr>
          <p:nvPr/>
        </p:nvSpPr>
        <p:spPr bwMode="auto">
          <a:xfrm>
            <a:off x="4708525" y="4986339"/>
            <a:ext cx="2661306"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400">
                <a:latin typeface="Times New Roman" charset="0"/>
              </a:rPr>
              <a:t>Representation in</a:t>
            </a:r>
          </a:p>
          <a:p>
            <a:r>
              <a:rPr lang="en-US" altLang="x-none" sz="2400">
                <a:latin typeface="Times New Roman" charset="0"/>
              </a:rPr>
              <a:t>analysis of concepts</a:t>
            </a:r>
          </a:p>
        </p:txBody>
      </p:sp>
      <p:sp>
        <p:nvSpPr>
          <p:cNvPr id="114705" name="Text Box 17"/>
          <p:cNvSpPr txBox="1">
            <a:spLocks noChangeArrowheads="1"/>
          </p:cNvSpPr>
          <p:nvPr/>
        </p:nvSpPr>
        <p:spPr bwMode="auto">
          <a:xfrm>
            <a:off x="7604126" y="4984750"/>
            <a:ext cx="2974975" cy="1144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type="none" w="lg"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300">
                <a:latin typeface="Times New Roman" charset="0"/>
              </a:rPr>
              <a:t>Representation in an</a:t>
            </a:r>
          </a:p>
          <a:p>
            <a:r>
              <a:rPr lang="en-US" altLang="x-none" sz="2300">
                <a:latin typeface="Times New Roman" charset="0"/>
              </a:rPr>
              <a:t>object-oriented</a:t>
            </a:r>
          </a:p>
          <a:p>
            <a:r>
              <a:rPr lang="en-US" altLang="x-none" sz="2300">
                <a:latin typeface="Times New Roman" charset="0"/>
              </a:rPr>
              <a:t>programming language.</a:t>
            </a:r>
            <a:endParaRPr lang="en-US" altLang="x-none" sz="2400">
              <a:latin typeface="Times New Roman" charset="0"/>
            </a:endParaRPr>
          </a:p>
        </p:txBody>
      </p:sp>
    </p:spTree>
    <p:extLst>
      <p:ext uri="{BB962C8B-B14F-4D97-AF65-F5344CB8AC3E}">
        <p14:creationId xmlns:p14="http://schemas.microsoft.com/office/powerpoint/2010/main" val="1913986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GB" altLang="x-none"/>
              <a:t>The Unified Process (UP)</a:t>
            </a:r>
          </a:p>
        </p:txBody>
      </p:sp>
      <p:sp>
        <p:nvSpPr>
          <p:cNvPr id="119811" name="Rectangle 3"/>
          <p:cNvSpPr>
            <a:spLocks noGrp="1" noChangeArrowheads="1"/>
          </p:cNvSpPr>
          <p:nvPr>
            <p:ph type="body" idx="1"/>
          </p:nvPr>
        </p:nvSpPr>
        <p:spPr/>
        <p:txBody>
          <a:bodyPr>
            <a:normAutofit/>
          </a:bodyPr>
          <a:lstStyle/>
          <a:p>
            <a:r>
              <a:rPr lang="en-GB" altLang="x-none" dirty="0"/>
              <a:t>A process is a set of partially ordered steps intended to reach a goal.</a:t>
            </a:r>
          </a:p>
          <a:p>
            <a:r>
              <a:rPr lang="en-GB" altLang="x-none" dirty="0"/>
              <a:t>What is the goal in Software Engineering?</a:t>
            </a:r>
          </a:p>
          <a:p>
            <a:r>
              <a:rPr lang="en-GB" altLang="x-none" dirty="0"/>
              <a:t>Based on the above definition, what is the software process?</a:t>
            </a:r>
          </a:p>
          <a:p>
            <a:r>
              <a:rPr lang="en-GB" altLang="x-none" dirty="0"/>
              <a:t>The Unified Process (UP) is a process for building object-oriented systems.</a:t>
            </a:r>
          </a:p>
          <a:p>
            <a:r>
              <a:rPr lang="en-GB" altLang="x-none" dirty="0"/>
              <a:t>What is the goal of UP?</a:t>
            </a:r>
          </a:p>
        </p:txBody>
      </p:sp>
      <p:sp>
        <p:nvSpPr>
          <p:cNvPr id="4" name="Slide Number Placeholder 5"/>
          <p:cNvSpPr>
            <a:spLocks noGrp="1"/>
          </p:cNvSpPr>
          <p:nvPr>
            <p:ph type="sldNum" sz="quarter" idx="12"/>
          </p:nvPr>
        </p:nvSpPr>
        <p:spPr/>
        <p:txBody>
          <a:bodyPr/>
          <a:lstStyle/>
          <a:p>
            <a:fld id="{F6149003-7B12-9246-8E7D-FC4ED0F51CC1}" type="slidenum">
              <a:rPr lang="en-US" altLang="en-US" smtClean="0"/>
              <a:pPr/>
              <a:t>8</a:t>
            </a:fld>
            <a:endParaRPr lang="en-US" altLang="en-US"/>
          </a:p>
        </p:txBody>
      </p:sp>
    </p:spTree>
    <p:extLst>
      <p:ext uri="{BB962C8B-B14F-4D97-AF65-F5344CB8AC3E}">
        <p14:creationId xmlns:p14="http://schemas.microsoft.com/office/powerpoint/2010/main" val="12093773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ltLang="x-none"/>
              <a:t>Iterative Development</a:t>
            </a:r>
            <a:endParaRPr lang="en-US" altLang="x-none"/>
          </a:p>
        </p:txBody>
      </p:sp>
      <p:sp>
        <p:nvSpPr>
          <p:cNvPr id="13" name="Slide Number Placeholder 6"/>
          <p:cNvSpPr>
            <a:spLocks noGrp="1"/>
          </p:cNvSpPr>
          <p:nvPr>
            <p:ph type="sldNum" sz="quarter" idx="12"/>
          </p:nvPr>
        </p:nvSpPr>
        <p:spPr/>
        <p:txBody>
          <a:bodyPr/>
          <a:lstStyle/>
          <a:p>
            <a:fld id="{574A6EAD-F416-6147-B85D-668CFE2F726C}" type="slidenum">
              <a:rPr lang="en-US" altLang="en-US" smtClean="0"/>
              <a:pPr/>
              <a:t>9</a:t>
            </a:fld>
            <a:endParaRPr lang="en-US" altLang="en-US"/>
          </a:p>
        </p:txBody>
      </p:sp>
      <p:sp>
        <p:nvSpPr>
          <p:cNvPr id="123907" name="Text Box 3"/>
          <p:cNvSpPr txBox="1">
            <a:spLocks noChangeArrowheads="1"/>
          </p:cNvSpPr>
          <p:nvPr/>
        </p:nvSpPr>
        <p:spPr bwMode="auto">
          <a:xfrm>
            <a:off x="1930400" y="1484313"/>
            <a:ext cx="63605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sz="2000"/>
              <a:t>[</a:t>
            </a:r>
            <a:r>
              <a:rPr lang="en-GB" altLang="x-none" sz="2000" u="sng"/>
              <a:t>iteration N</a:t>
            </a:r>
            <a:r>
              <a:rPr lang="en-GB" altLang="x-none" sz="2000"/>
              <a:t>]</a:t>
            </a:r>
          </a:p>
          <a:p>
            <a:pPr eaLnBrk="1" hangingPunct="1"/>
            <a:r>
              <a:rPr lang="en-GB" altLang="x-none" sz="2000"/>
              <a:t>Requirements – Analysis - Design- Implementation - Testing</a:t>
            </a:r>
            <a:endParaRPr lang="en-US" altLang="x-none" sz="2000"/>
          </a:p>
        </p:txBody>
      </p:sp>
      <p:sp>
        <p:nvSpPr>
          <p:cNvPr id="123908" name="Oval 4"/>
          <p:cNvSpPr>
            <a:spLocks noChangeArrowheads="1"/>
          </p:cNvSpPr>
          <p:nvPr/>
        </p:nvSpPr>
        <p:spPr bwMode="auto">
          <a:xfrm>
            <a:off x="9531350" y="1895475"/>
            <a:ext cx="381000" cy="381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09" name="Text Box 5"/>
          <p:cNvSpPr txBox="1">
            <a:spLocks noChangeArrowheads="1"/>
          </p:cNvSpPr>
          <p:nvPr/>
        </p:nvSpPr>
        <p:spPr bwMode="auto">
          <a:xfrm>
            <a:off x="1930400" y="3248025"/>
            <a:ext cx="63605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sz="2000"/>
              <a:t>[</a:t>
            </a:r>
            <a:r>
              <a:rPr lang="en-GB" altLang="x-none" sz="2000" u="sng"/>
              <a:t>iteration N+1</a:t>
            </a:r>
            <a:r>
              <a:rPr lang="en-GB" altLang="x-none" sz="2000"/>
              <a:t>]</a:t>
            </a:r>
          </a:p>
          <a:p>
            <a:pPr eaLnBrk="1" hangingPunct="1"/>
            <a:r>
              <a:rPr lang="en-GB" altLang="x-none" sz="2000"/>
              <a:t>Requirements – Analysis - Design- Implementation - Testing</a:t>
            </a:r>
            <a:endParaRPr lang="en-US" altLang="x-none" sz="2000"/>
          </a:p>
        </p:txBody>
      </p:sp>
      <p:sp>
        <p:nvSpPr>
          <p:cNvPr id="123910" name="Oval 6"/>
          <p:cNvSpPr>
            <a:spLocks noChangeArrowheads="1"/>
          </p:cNvSpPr>
          <p:nvPr/>
        </p:nvSpPr>
        <p:spPr bwMode="auto">
          <a:xfrm>
            <a:off x="9369425" y="3506788"/>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1" name="Text Box 7"/>
          <p:cNvSpPr txBox="1">
            <a:spLocks noChangeArrowheads="1"/>
          </p:cNvSpPr>
          <p:nvPr/>
        </p:nvSpPr>
        <p:spPr bwMode="auto">
          <a:xfrm>
            <a:off x="1990726" y="4508501"/>
            <a:ext cx="398403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sz="2000"/>
              <a:t>Feedback from iteration N leads to</a:t>
            </a:r>
          </a:p>
          <a:p>
            <a:pPr eaLnBrk="1" hangingPunct="1"/>
            <a:r>
              <a:rPr lang="en-GB" altLang="x-none" sz="2000"/>
              <a:t>refinement and adaptation of the</a:t>
            </a:r>
          </a:p>
          <a:p>
            <a:pPr eaLnBrk="1" hangingPunct="1"/>
            <a:r>
              <a:rPr lang="en-GB" altLang="x-none" sz="2000"/>
              <a:t>requirements and design in iteration</a:t>
            </a:r>
          </a:p>
          <a:p>
            <a:pPr eaLnBrk="1" hangingPunct="1"/>
            <a:r>
              <a:rPr lang="en-GB" altLang="x-none" sz="2000"/>
              <a:t>N+1.</a:t>
            </a:r>
            <a:endParaRPr lang="en-US" altLang="x-none" sz="2000"/>
          </a:p>
        </p:txBody>
      </p:sp>
      <p:sp>
        <p:nvSpPr>
          <p:cNvPr id="123912" name="AutoShape 8"/>
          <p:cNvSpPr>
            <a:spLocks noChangeArrowheads="1"/>
          </p:cNvSpPr>
          <p:nvPr/>
        </p:nvSpPr>
        <p:spPr bwMode="auto">
          <a:xfrm flipV="1">
            <a:off x="2006600" y="4344988"/>
            <a:ext cx="4800600" cy="1676400"/>
          </a:xfrm>
          <a:prstGeom prst="foldedCorner">
            <a:avLst>
              <a:gd name="adj" fmla="val 12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3" name="Line 9"/>
          <p:cNvSpPr>
            <a:spLocks noChangeShapeType="1"/>
          </p:cNvSpPr>
          <p:nvPr/>
        </p:nvSpPr>
        <p:spPr bwMode="auto">
          <a:xfrm flipH="1" flipV="1">
            <a:off x="2082800" y="3963988"/>
            <a:ext cx="76200" cy="3810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3914" name="AutoShape 10"/>
          <p:cNvSpPr>
            <a:spLocks noChangeArrowheads="1"/>
          </p:cNvSpPr>
          <p:nvPr/>
        </p:nvSpPr>
        <p:spPr bwMode="auto">
          <a:xfrm flipV="1">
            <a:off x="7319963" y="4692650"/>
            <a:ext cx="2622550" cy="1066800"/>
          </a:xfrm>
          <a:prstGeom prst="foldedCorner">
            <a:avLst>
              <a:gd name="adj" fmla="val 125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5" name="Text Box 11"/>
          <p:cNvSpPr txBox="1">
            <a:spLocks noChangeArrowheads="1"/>
          </p:cNvSpPr>
          <p:nvPr/>
        </p:nvSpPr>
        <p:spPr bwMode="auto">
          <a:xfrm>
            <a:off x="7380289" y="4779963"/>
            <a:ext cx="20345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altLang="x-none" sz="2000"/>
              <a:t>The system grows</a:t>
            </a:r>
          </a:p>
          <a:p>
            <a:pPr eaLnBrk="1" hangingPunct="1"/>
            <a:r>
              <a:rPr lang="en-GB" altLang="x-none" sz="2000"/>
              <a:t>incrementally.</a:t>
            </a:r>
            <a:endParaRPr lang="en-US" altLang="x-none" sz="2000"/>
          </a:p>
        </p:txBody>
      </p:sp>
      <p:sp>
        <p:nvSpPr>
          <p:cNvPr id="123916" name="Line 12"/>
          <p:cNvSpPr>
            <a:spLocks noChangeShapeType="1"/>
          </p:cNvSpPr>
          <p:nvPr/>
        </p:nvSpPr>
        <p:spPr bwMode="auto">
          <a:xfrm flipV="1">
            <a:off x="9478963" y="4083050"/>
            <a:ext cx="163512" cy="596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163516716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1823</TotalTime>
  <Words>1515</Words>
  <Application>Microsoft Macintosh PowerPoint</Application>
  <PresentationFormat>Widescreen</PresentationFormat>
  <Paragraphs>274</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Calibri Light</vt:lpstr>
      <vt:lpstr>Helvetica</vt:lpstr>
      <vt:lpstr>Times New Roman</vt:lpstr>
      <vt:lpstr>Office Theme</vt:lpstr>
      <vt:lpstr>Visio</vt:lpstr>
      <vt:lpstr>CSCI 360: Software Architecture &amp; Design</vt:lpstr>
      <vt:lpstr>Outline</vt:lpstr>
      <vt:lpstr>Architecture and Design</vt:lpstr>
      <vt:lpstr>OOAD</vt:lpstr>
      <vt:lpstr>UML as a sketch </vt:lpstr>
      <vt:lpstr>UML as a sketch </vt:lpstr>
      <vt:lpstr>From Design to Implementation</vt:lpstr>
      <vt:lpstr>The Unified Process (UP)</vt:lpstr>
      <vt:lpstr>Iterative Development</vt:lpstr>
      <vt:lpstr>Iterative Development</vt:lpstr>
      <vt:lpstr>Iteration Length and Timeboxing</vt:lpstr>
      <vt:lpstr>Phases of the Unified Process</vt:lpstr>
      <vt:lpstr>Iterations and Milestones </vt:lpstr>
      <vt:lpstr>The UP Disciplines</vt:lpstr>
      <vt:lpstr>The UP Disciplines</vt:lpstr>
      <vt:lpstr>The UP Disciplines</vt:lpstr>
      <vt:lpstr>Advantages of an Iterative Process</vt:lpstr>
      <vt:lpstr>Agile cake</vt:lpstr>
      <vt:lpstr>Agile Manifesto</vt:lpstr>
      <vt:lpstr>Fig. 3.1</vt:lpstr>
      <vt:lpstr>Case Study: NextGen POS System</vt:lpstr>
      <vt:lpstr>Fig. 3.2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Xenia Mountrouidou</dc:creator>
  <cp:lastModifiedBy>Xenia Mountrouidou</cp:lastModifiedBy>
  <cp:revision>28</cp:revision>
  <dcterms:created xsi:type="dcterms:W3CDTF">2017-08-20T17:53:43Z</dcterms:created>
  <dcterms:modified xsi:type="dcterms:W3CDTF">2020-01-14T22:28:28Z</dcterms:modified>
</cp:coreProperties>
</file>