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6"/>
    <p:restoredTop sz="69860" autoAdjust="0"/>
  </p:normalViewPr>
  <p:slideViewPr>
    <p:cSldViewPr snapToGrid="0" snapToObjects="1">
      <p:cViewPr varScale="1">
        <p:scale>
          <a:sx n="73" d="100"/>
          <a:sy n="73" d="100"/>
        </p:scale>
        <p:origin x="12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DAE86-A441-6243-9816-9CDA427FBFD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2D95C-B970-9448-9951-4D0D0EBC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8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44AC9-4D95-0646-BFA3-95B5E1DF4A6C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9090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17EF2-7197-CD4E-9F69-04390FEC90AF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03173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824F2-CE33-7044-95E6-46420A6C57D6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35546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05066-8723-584D-9C49-6CA50B693D1D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588612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3011B-2838-004A-BE40-3EACE10A2E41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600" dirty="0"/>
              <a:t>A: Focus on uses cases at the level of </a:t>
            </a:r>
            <a:r>
              <a:rPr lang="en-GB" altLang="x-none" sz="2600" b="1" dirty="0"/>
              <a:t>elementary business process</a:t>
            </a:r>
            <a:r>
              <a:rPr lang="en-GB" altLang="x-none" sz="2600" dirty="0"/>
              <a:t> (EBP).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EBP: a task performed by one person in one place at one time which adds measurable business value and leaves the data in a consistent state.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Approve credit order - OK.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Negotiate a supplier contract  - not OK.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It is usually useful to create separate “sub” use cases representing subtasks within a base use case.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e.g. Paying by credit</a:t>
            </a:r>
            <a:endParaRPr lang="en-US" altLang="x-none" sz="2200" dirty="0"/>
          </a:p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610550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BECB8-D823-8744-84E7-685365BAA04A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08559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59FFF-A386-DD4F-8A25-61178DC6F5B5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3785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85578-1374-4A41-8680-C3232645AFF0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562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7E1A6-136C-3640-A8A6-E4DDDEBE375A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1200" dirty="0"/>
              <a:t>The intent is to establish some </a:t>
            </a:r>
            <a:r>
              <a:rPr lang="en-GB" altLang="x-none" sz="1200" b="1" dirty="0"/>
              <a:t>initial common vision </a:t>
            </a:r>
            <a:r>
              <a:rPr lang="en-GB" altLang="x-none" sz="1200" dirty="0"/>
              <a:t>for the objectives of the project, </a:t>
            </a:r>
            <a:r>
              <a:rPr lang="en-GB" altLang="x-none" sz="1200" b="1" dirty="0"/>
              <a:t>determine if it is feasible </a:t>
            </a:r>
            <a:r>
              <a:rPr lang="en-GB" altLang="x-none" sz="1200" dirty="0"/>
              <a:t>and </a:t>
            </a:r>
            <a:r>
              <a:rPr lang="en-GB" altLang="x-none" sz="1200" b="1" dirty="0"/>
              <a:t>decide if it is worth some serious investigation in elaboration.</a:t>
            </a:r>
          </a:p>
          <a:p>
            <a:r>
              <a:rPr lang="en-US" dirty="0"/>
              <a:t>I expect (1) time, (2) politics, and (3) costs are the commonest project killers.</a:t>
            </a:r>
          </a:p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0280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3F2C5-AD74-8B4A-B561-FF7020C08C07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x-none" sz="2600" dirty="0"/>
              <a:t>Vision and business case</a:t>
            </a:r>
          </a:p>
          <a:p>
            <a:pPr lvl="1">
              <a:lnSpc>
                <a:spcPct val="80000"/>
              </a:lnSpc>
            </a:pPr>
            <a:r>
              <a:rPr lang="en-GB" altLang="x-none" sz="2200" dirty="0"/>
              <a:t>Describes high-level goals and constraints.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Use Case model</a:t>
            </a:r>
          </a:p>
          <a:p>
            <a:pPr lvl="1">
              <a:lnSpc>
                <a:spcPct val="80000"/>
              </a:lnSpc>
            </a:pPr>
            <a:r>
              <a:rPr lang="en-GB" altLang="x-none" sz="2200" dirty="0"/>
              <a:t>Describes functional requirements and related non-functional requirements.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Supplementary specification</a:t>
            </a:r>
          </a:p>
          <a:p>
            <a:pPr lvl="1">
              <a:lnSpc>
                <a:spcPct val="80000"/>
              </a:lnSpc>
            </a:pPr>
            <a:r>
              <a:rPr lang="en-GB" altLang="x-none" sz="2200" dirty="0"/>
              <a:t>Describes other requirements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Glossary</a:t>
            </a:r>
          </a:p>
          <a:p>
            <a:pPr lvl="1">
              <a:lnSpc>
                <a:spcPct val="80000"/>
              </a:lnSpc>
            </a:pPr>
            <a:r>
              <a:rPr lang="en-GB" altLang="x-none" sz="2200" dirty="0"/>
              <a:t>Key domain terminology, </a:t>
            </a:r>
            <a:r>
              <a:rPr lang="en-US" dirty="0"/>
              <a:t>A glossary is a set of definitions for terms, words, symbols. A place to turn when people ask "What do you mean by ______"</a:t>
            </a:r>
            <a:endParaRPr lang="en-GB" altLang="x-none" sz="2200" dirty="0"/>
          </a:p>
          <a:p>
            <a:pPr>
              <a:lnSpc>
                <a:spcPct val="80000"/>
              </a:lnSpc>
            </a:pPr>
            <a:r>
              <a:rPr lang="en-GB" altLang="x-none" sz="2600" dirty="0"/>
              <a:t>Risk list and Risk Management Plan</a:t>
            </a:r>
          </a:p>
          <a:p>
            <a:pPr lvl="1">
              <a:lnSpc>
                <a:spcPct val="80000"/>
              </a:lnSpc>
            </a:pPr>
            <a:r>
              <a:rPr lang="en-GB" altLang="x-none" sz="2200" dirty="0"/>
              <a:t>Describes business, technical, resource and schedule risks and ideas for their mitigation or response.</a:t>
            </a:r>
          </a:p>
          <a:p>
            <a:pPr lvl="1">
              <a:lnSpc>
                <a:spcPct val="80000"/>
              </a:lnSpc>
            </a:pPr>
            <a:endParaRPr lang="en-GB" altLang="x-none" sz="2200" dirty="0"/>
          </a:p>
          <a:p>
            <a:r>
              <a:rPr lang="en-US" dirty="0"/>
              <a:t>At what point do you say this is good enough and begin to document that iteration before moving on?</a:t>
            </a:r>
            <a:endParaRPr lang="en-US" sz="2400" dirty="0"/>
          </a:p>
          <a:p>
            <a:pPr lvl="1"/>
            <a:r>
              <a:rPr lang="en-US" sz="2000" dirty="0"/>
              <a:t>I</a:t>
            </a:r>
            <a:r>
              <a:rPr lang="en-US" dirty="0"/>
              <a:t>n practice you set up a time frame for inception and stop when it runs out.</a:t>
            </a:r>
            <a:endParaRPr lang="en-GB" altLang="x-none" sz="2200" dirty="0"/>
          </a:p>
          <a:p>
            <a:pPr>
              <a:lnSpc>
                <a:spcPct val="90000"/>
              </a:lnSpc>
            </a:pPr>
            <a:r>
              <a:rPr lang="en-GB" altLang="x-none" sz="2600" dirty="0"/>
              <a:t>Prototypes and proof-of-concepts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Iteration plan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Describes what to do in the first elaboration iteration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Phase Plan &amp; Software development Plan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Guess for elaboration phase duration. Tools, people, education and other resources.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Development Case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Description of the customized UP steps and artefacts for this project.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Artefacts will be partially completed in this phase and will be refined in later iterations.</a:t>
            </a:r>
          </a:p>
          <a:p>
            <a:pPr lvl="1"/>
            <a:r>
              <a:rPr lang="en-GB" altLang="x-none" sz="2200" dirty="0"/>
              <a:t>Is money an artefact? </a:t>
            </a:r>
            <a:r>
              <a:rPr lang="en-US" dirty="0"/>
              <a:t> </a:t>
            </a:r>
            <a:r>
              <a:rPr lang="en-US" b="1" dirty="0"/>
              <a:t>Artifacts </a:t>
            </a:r>
            <a:r>
              <a:rPr lang="en-US" dirty="0"/>
              <a:t>are things you make. Money is a constraint on quality.</a:t>
            </a:r>
          </a:p>
          <a:p>
            <a:pPr lvl="0">
              <a:lnSpc>
                <a:spcPct val="80000"/>
              </a:lnSpc>
            </a:pPr>
            <a:endParaRPr lang="en-GB" altLang="x-none" sz="2200" dirty="0"/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2067305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721AE-BCA9-B542-842F-509D5F737DE9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40312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3854-1D77-6541-9DE5-86E40850A95A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100" dirty="0"/>
              <a:t>Requirements are system capabilities and conditions to which the system must conform.</a:t>
            </a:r>
          </a:p>
          <a:p>
            <a:pPr>
              <a:lnSpc>
                <a:spcPct val="90000"/>
              </a:lnSpc>
            </a:pPr>
            <a:r>
              <a:rPr lang="en-GB" altLang="x-none" sz="2100" dirty="0"/>
              <a:t>Functional requirements</a:t>
            </a:r>
          </a:p>
          <a:p>
            <a:pPr lvl="1">
              <a:lnSpc>
                <a:spcPct val="90000"/>
              </a:lnSpc>
            </a:pPr>
            <a:r>
              <a:rPr lang="en-GB" altLang="x-none" sz="2000" dirty="0"/>
              <a:t>Features and capabilities.</a:t>
            </a:r>
          </a:p>
          <a:p>
            <a:pPr lvl="1">
              <a:lnSpc>
                <a:spcPct val="90000"/>
              </a:lnSpc>
            </a:pPr>
            <a:r>
              <a:rPr lang="en-GB" altLang="x-none" sz="2000" dirty="0"/>
              <a:t>Recorded in the Use Case model (see next), and in the systems features list of the Vision </a:t>
            </a:r>
            <a:r>
              <a:rPr lang="en-GB" altLang="x-none" sz="2000" dirty="0" err="1"/>
              <a:t>artifact</a:t>
            </a:r>
            <a:r>
              <a:rPr lang="en-GB" altLang="x-none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GB" altLang="x-none" sz="2100" dirty="0"/>
              <a:t>Non-functional (or quality requirements)</a:t>
            </a:r>
          </a:p>
          <a:p>
            <a:pPr lvl="1">
              <a:lnSpc>
                <a:spcPct val="90000"/>
              </a:lnSpc>
            </a:pPr>
            <a:r>
              <a:rPr lang="en-GB" altLang="x-none" sz="2000" dirty="0"/>
              <a:t>Usability (Help, documentation, …), Reliability (Frequency of failure, recoverability, …), Performance (Response times, availability, …), Supportability (Adaptability, maintainability, …)</a:t>
            </a:r>
          </a:p>
          <a:p>
            <a:pPr lvl="1">
              <a:lnSpc>
                <a:spcPct val="90000"/>
              </a:lnSpc>
            </a:pPr>
            <a:r>
              <a:rPr lang="en-GB" altLang="x-none" sz="2000" dirty="0"/>
              <a:t>Recorded in the Use Case model or in the Supplementary Specifications </a:t>
            </a:r>
            <a:r>
              <a:rPr lang="en-GB" altLang="x-none" sz="2000" dirty="0" err="1"/>
              <a:t>artifact</a:t>
            </a:r>
            <a:r>
              <a:rPr lang="en-GB" altLang="x-none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GB" altLang="x-none" sz="2100" dirty="0"/>
              <a:t>The nature of UP supports changing requirements.</a:t>
            </a:r>
          </a:p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5788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1C0BD-466C-0648-9D94-25DCB87D4AC5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5987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55A39-E90E-8A4E-B558-5DA89E96CF3E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dirty="0"/>
              <a:t>Actor: something with behaviour, such as a person, computer system, or organization, e.g. a cashier.</a:t>
            </a:r>
          </a:p>
          <a:p>
            <a:pPr>
              <a:lnSpc>
                <a:spcPct val="90000"/>
              </a:lnSpc>
            </a:pPr>
            <a:r>
              <a:rPr lang="en-GB" altLang="x-none" dirty="0"/>
              <a:t>Scenario: specific sequence of actions and interactions between actors and the system under discussion, e.g. the scenario of successfully purchasing items with cash.</a:t>
            </a:r>
          </a:p>
          <a:p>
            <a:pPr>
              <a:lnSpc>
                <a:spcPct val="90000"/>
              </a:lnSpc>
            </a:pPr>
            <a:r>
              <a:rPr lang="en-GB" altLang="x-none" dirty="0"/>
              <a:t>Use case: a collection of related success and failure scenarios that describe actors using a system to support a goal.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82567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85650-7D23-2046-987B-7ABC8BDF7F36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3483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088E1-E4A5-7344-BF5D-35D72D41B733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x-none" dirty="0"/>
              <a:t>Use cases mainly constitute functional requirements.</a:t>
            </a:r>
            <a:endParaRPr lang="en-US" altLang="x-none" dirty="0"/>
          </a:p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03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5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8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1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F695-FCBE-874D-8EDB-E5B7B1ED09F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6D2D-252A-7944-B389-17E46A68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Inception, Evolutionary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X</a:t>
            </a:r>
          </a:p>
        </p:txBody>
      </p:sp>
    </p:spTree>
    <p:extLst>
      <p:ext uri="{BB962C8B-B14F-4D97-AF65-F5344CB8AC3E}">
        <p14:creationId xmlns:p14="http://schemas.microsoft.com/office/powerpoint/2010/main" val="187281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7217-705E-364A-A373-712FB2A721D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Use cases and adding value</a:t>
            </a:r>
            <a:endParaRPr lang="en-US" altLang="x-none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 b="1"/>
              <a:t>Handle returns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 i="1"/>
              <a:t>Main success scenario</a:t>
            </a:r>
            <a:r>
              <a:rPr lang="en-GB" altLang="x-none" sz="2600"/>
              <a:t>: A customer arrives at a checkout with items to return. The cashier uses the POS system to record each returned item…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 i="1"/>
              <a:t>Alternate scenarios</a:t>
            </a:r>
            <a:r>
              <a:rPr lang="en-GB" altLang="x-none" sz="2600"/>
              <a:t>: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/>
              <a:t>If the credit authorization is reject, inform customer and ask for an alternative payment method.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/>
              <a:t>If item identifier not found in the system, notify the Cashier and suggest manual entry of the identifier code.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GB" altLang="x-none" sz="2600"/>
              <a:t>…</a:t>
            </a:r>
          </a:p>
          <a:p>
            <a:pPr>
              <a:lnSpc>
                <a:spcPct val="90000"/>
              </a:lnSpc>
            </a:pPr>
            <a:endParaRPr lang="en-US" altLang="x-none" sz="2600"/>
          </a:p>
        </p:txBody>
      </p:sp>
    </p:spTree>
    <p:extLst>
      <p:ext uri="{BB962C8B-B14F-4D97-AF65-F5344CB8AC3E}">
        <p14:creationId xmlns:p14="http://schemas.microsoft.com/office/powerpoint/2010/main" val="9410752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C5A2-815F-E249-852E-E2EDD2D65AD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Use cases and adding value</a:t>
            </a:r>
            <a:endParaRPr lang="en-US" altLang="x-none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dirty="0"/>
              <a:t>A key point is to focus on the question “how can using the system provide observable value to the user, or fulfil their goals?”</a:t>
            </a:r>
          </a:p>
          <a:p>
            <a:r>
              <a:rPr lang="en-GB" altLang="x-none" dirty="0"/>
              <a:t>Are use cases used for functional or non functional requirements?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793639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7349-E511-9047-911C-43F4C2D776A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Use case types and formats</a:t>
            </a:r>
            <a:endParaRPr lang="en-US" altLang="x-none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sz="2600"/>
              <a:t>Black-box use cases describe system responsibilities, i.e. define what the system must do.</a:t>
            </a:r>
          </a:p>
          <a:p>
            <a:r>
              <a:rPr lang="en-GB" altLang="x-none" sz="2600"/>
              <a:t>Uses cases may be written in three formality types</a:t>
            </a:r>
          </a:p>
          <a:p>
            <a:pPr lvl="1"/>
            <a:r>
              <a:rPr lang="en-GB" altLang="x-none" sz="2200"/>
              <a:t>Brief: one-paragraph summary, usually of the main success scenario.</a:t>
            </a:r>
          </a:p>
          <a:p>
            <a:pPr lvl="1"/>
            <a:r>
              <a:rPr lang="en-GB" altLang="x-none" sz="2200"/>
              <a:t>Casual: Informal paragraph format (e.g. Handle returns)</a:t>
            </a:r>
          </a:p>
          <a:p>
            <a:pPr lvl="1"/>
            <a:r>
              <a:rPr lang="en-GB" altLang="x-none" sz="2200"/>
              <a:t>Fully dressed: elaborate. All steps and variations are written in detail.</a:t>
            </a:r>
            <a:endParaRPr lang="en-US" altLang="x-none" sz="2200"/>
          </a:p>
        </p:txBody>
      </p:sp>
    </p:spTree>
    <p:extLst>
      <p:ext uri="{BB962C8B-B14F-4D97-AF65-F5344CB8AC3E}">
        <p14:creationId xmlns:p14="http://schemas.microsoft.com/office/powerpoint/2010/main" val="3197481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4BA0-273D-A745-9158-96A7209769A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Fully-dressed example:</a:t>
            </a:r>
            <a:br>
              <a:rPr lang="en-GB" altLang="x-none"/>
            </a:br>
            <a:r>
              <a:rPr lang="en-GB" altLang="x-none"/>
              <a:t>Process Sale</a:t>
            </a:r>
            <a:endParaRPr lang="en-US" altLang="x-none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1971676" y="1606551"/>
            <a:ext cx="689054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u="sng"/>
              <a:t>Use case UC1: Process Sale</a:t>
            </a:r>
          </a:p>
          <a:p>
            <a:r>
              <a:rPr lang="en-GB" altLang="x-none" u="sng"/>
              <a:t>Primary Actor</a:t>
            </a:r>
            <a:r>
              <a:rPr lang="en-GB" altLang="x-none"/>
              <a:t>: Cashier</a:t>
            </a:r>
          </a:p>
          <a:p>
            <a:r>
              <a:rPr lang="en-GB" altLang="x-none" u="sng"/>
              <a:t>Stakeholders and Interests:</a:t>
            </a:r>
          </a:p>
          <a:p>
            <a:pPr lvl="2"/>
            <a:r>
              <a:rPr lang="en-GB" altLang="x-none"/>
              <a:t>-Cashier: Wants accurate and fast entry, no payment errors, …</a:t>
            </a:r>
          </a:p>
          <a:p>
            <a:pPr lvl="2"/>
            <a:r>
              <a:rPr lang="en-GB" altLang="x-none"/>
              <a:t>-Salesperson: Wants sales commissions updated.</a:t>
            </a:r>
          </a:p>
          <a:p>
            <a:pPr lvl="2"/>
            <a:r>
              <a:rPr lang="en-GB" altLang="x-none"/>
              <a:t>…</a:t>
            </a:r>
          </a:p>
          <a:p>
            <a:r>
              <a:rPr lang="en-GB" altLang="x-none" u="sng"/>
              <a:t>Preconditions</a:t>
            </a:r>
            <a:r>
              <a:rPr lang="en-GB" altLang="x-none"/>
              <a:t>: Cashier is identified and authenticated.</a:t>
            </a:r>
          </a:p>
          <a:p>
            <a:r>
              <a:rPr lang="en-GB" altLang="x-none" u="sng"/>
              <a:t>Success Guarantee (Postconditions):</a:t>
            </a:r>
            <a:endParaRPr lang="en-GB" altLang="x-none"/>
          </a:p>
          <a:p>
            <a:pPr lvl="2"/>
            <a:r>
              <a:rPr lang="en-GB" altLang="x-none"/>
              <a:t>-Sale is saved. Tax correctly calculated.</a:t>
            </a:r>
          </a:p>
          <a:p>
            <a:pPr lvl="2"/>
            <a:r>
              <a:rPr lang="en-GB" altLang="x-none"/>
              <a:t>…</a:t>
            </a:r>
          </a:p>
          <a:p>
            <a:r>
              <a:rPr lang="en-GB" altLang="x-none" u="sng"/>
              <a:t>Main success scenario (or basic flow):</a:t>
            </a:r>
            <a:r>
              <a:rPr lang="en-GB" altLang="x-none"/>
              <a:t> [see next slide]</a:t>
            </a:r>
          </a:p>
          <a:p>
            <a:r>
              <a:rPr lang="en-GB" altLang="x-none" u="sng"/>
              <a:t>Extensions (or alternative flows):</a:t>
            </a:r>
            <a:r>
              <a:rPr lang="en-GB" altLang="x-none"/>
              <a:t> [see next slide]</a:t>
            </a:r>
          </a:p>
          <a:p>
            <a:r>
              <a:rPr lang="en-GB" altLang="x-none" u="sng"/>
              <a:t>Special requirements</a:t>
            </a:r>
            <a:r>
              <a:rPr lang="en-GB" altLang="x-none"/>
              <a:t>: Touch screen UI, …</a:t>
            </a:r>
          </a:p>
          <a:p>
            <a:r>
              <a:rPr lang="en-GB" altLang="x-none" u="sng"/>
              <a:t>Technology and Data Variations List</a:t>
            </a:r>
            <a:r>
              <a:rPr lang="en-GB" altLang="x-none"/>
              <a:t>:</a:t>
            </a:r>
          </a:p>
          <a:p>
            <a:pPr lvl="2"/>
            <a:r>
              <a:rPr lang="en-GB" altLang="x-none"/>
              <a:t>-Identifier entered by bar code scanner,…</a:t>
            </a:r>
          </a:p>
          <a:p>
            <a:r>
              <a:rPr lang="en-GB" altLang="x-none" u="sng"/>
              <a:t>Open issues</a:t>
            </a:r>
            <a:r>
              <a:rPr lang="en-GB" altLang="x-none"/>
              <a:t>: What are the tax law variations? …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61454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735-A3D5-174B-B681-F1486DCC736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919289" y="1489076"/>
            <a:ext cx="804002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u="sng"/>
              <a:t>Main success scenario (or basic flow):</a:t>
            </a:r>
            <a:r>
              <a:rPr lang="en-GB" altLang="x-none"/>
              <a:t> </a:t>
            </a:r>
          </a:p>
          <a:p>
            <a:pPr lvl="2"/>
            <a:r>
              <a:rPr lang="en-GB" altLang="x-none"/>
              <a:t>The Customer arrives at a POS checkout with items to purchase.</a:t>
            </a:r>
          </a:p>
          <a:p>
            <a:pPr lvl="2"/>
            <a:r>
              <a:rPr lang="en-GB" altLang="x-none"/>
              <a:t>The cashier records the identifier for each item. If there is more than</a:t>
            </a:r>
          </a:p>
          <a:p>
            <a:pPr lvl="2"/>
            <a:r>
              <a:rPr lang="en-GB" altLang="x-none"/>
              <a:t>one of the same item, the Cashier can enter the quantity as well.</a:t>
            </a:r>
            <a:endParaRPr lang="en-US" altLang="x-none"/>
          </a:p>
          <a:p>
            <a:pPr lvl="2"/>
            <a:r>
              <a:rPr lang="en-US" altLang="x-none"/>
              <a:t>The system determines the item price and adds the item information to</a:t>
            </a:r>
          </a:p>
          <a:p>
            <a:pPr lvl="2"/>
            <a:r>
              <a:rPr lang="en-US" altLang="x-none"/>
              <a:t>the running sales transaction. The description and the price of the current</a:t>
            </a:r>
          </a:p>
          <a:p>
            <a:pPr lvl="2"/>
            <a:r>
              <a:rPr lang="en-US" altLang="x-none"/>
              <a:t>item are presented.</a:t>
            </a:r>
            <a:endParaRPr lang="en-GB" altLang="x-none"/>
          </a:p>
          <a:p>
            <a:pPr lvl="2"/>
            <a:r>
              <a:rPr lang="en-GB" altLang="x-none"/>
              <a:t>On completion of item entry, the Cashier indicates to the POS system </a:t>
            </a:r>
          </a:p>
          <a:p>
            <a:pPr lvl="2"/>
            <a:r>
              <a:rPr lang="en-GB" altLang="x-none"/>
              <a:t>that item entry is complete.</a:t>
            </a:r>
            <a:endParaRPr lang="en-US" altLang="x-none"/>
          </a:p>
          <a:p>
            <a:pPr lvl="2"/>
            <a:r>
              <a:rPr lang="en-US" altLang="x-none"/>
              <a:t>The System calculates and presents the sale total.</a:t>
            </a:r>
            <a:endParaRPr lang="en-GB" altLang="x-none"/>
          </a:p>
          <a:p>
            <a:pPr lvl="2"/>
            <a:r>
              <a:rPr lang="en-GB" altLang="x-none"/>
              <a:t>The Cashier tells the customer the total.</a:t>
            </a:r>
          </a:p>
          <a:p>
            <a:pPr lvl="2"/>
            <a:r>
              <a:rPr lang="en-GB" altLang="x-none"/>
              <a:t>The Customer gives a cash payment (“cash tendered”) possibly greater</a:t>
            </a:r>
          </a:p>
          <a:p>
            <a:pPr lvl="2"/>
            <a:r>
              <a:rPr lang="en-GB" altLang="x-none"/>
              <a:t>than the sale total.</a:t>
            </a:r>
          </a:p>
          <a:p>
            <a:endParaRPr lang="en-GB" altLang="x-none"/>
          </a:p>
          <a:p>
            <a:r>
              <a:rPr lang="en-GB" altLang="x-none" u="sng"/>
              <a:t>Extensions (or alternative flows):</a:t>
            </a:r>
            <a:endParaRPr lang="en-GB" altLang="x-none"/>
          </a:p>
          <a:p>
            <a:pPr lvl="2"/>
            <a:r>
              <a:rPr lang="en-US" altLang="x-none"/>
              <a:t>If invalid identifier entered. Indicate error.</a:t>
            </a:r>
          </a:p>
          <a:p>
            <a:pPr lvl="2"/>
            <a:r>
              <a:rPr lang="en-US" altLang="x-none"/>
              <a:t>If customer didn’t have enough cash, cancel sales transaction.</a:t>
            </a:r>
            <a:endParaRPr lang="en-GB" altLang="x-none"/>
          </a:p>
          <a:p>
            <a:endParaRPr lang="en-US" altLang="x-none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Fully dressed example:</a:t>
            </a:r>
            <a:br>
              <a:rPr lang="en-GB" altLang="x-none"/>
            </a:br>
            <a:r>
              <a:rPr lang="en-GB" altLang="x-none"/>
              <a:t>Process Sale (cont.)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07667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Goals and Scope of a Use Case</a:t>
            </a:r>
            <a:endParaRPr lang="en-US" altLang="x-none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x-none" dirty="0"/>
              <a:t>At what level and scope should use cases be expressed?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053B-8DD1-CF4B-88BB-0A90CD39CD2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/>
              <a:t>Finding primary actors, goals, and use cases</a:t>
            </a:r>
            <a:endParaRPr lang="en-US" altLang="x-none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/>
              <a:t>Choose the system boundary.</a:t>
            </a:r>
          </a:p>
          <a:p>
            <a:r>
              <a:rPr lang="en-GB" altLang="x-none"/>
              <a:t>Identify primary actors.</a:t>
            </a:r>
          </a:p>
          <a:p>
            <a:pPr lvl="1"/>
            <a:r>
              <a:rPr lang="en-GB" altLang="x-none"/>
              <a:t>Those that have user goals fulfilled through using services of the system</a:t>
            </a:r>
          </a:p>
          <a:p>
            <a:r>
              <a:rPr lang="en-GB" altLang="x-none"/>
              <a:t>For each actor identify their user goals.</a:t>
            </a:r>
          </a:p>
          <a:p>
            <a:pPr lvl="1"/>
            <a:r>
              <a:rPr lang="en-GB" altLang="x-none"/>
              <a:t>Tabulate findings in the Vision artifact.</a:t>
            </a:r>
          </a:p>
          <a:p>
            <a:r>
              <a:rPr lang="en-GB" altLang="x-none"/>
              <a:t>Define use cases that satisfy user goals; name them according to their goal.</a:t>
            </a:r>
            <a:endParaRPr lang="en-US" alt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920F-6DC0-E143-B92D-E6D3C7C7E11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4354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74A2-0247-0247-B720-4FAF574DE20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Essential vs. Concrete style</a:t>
            </a:r>
            <a:endParaRPr lang="en-US" altLang="x-none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dirty="0"/>
              <a:t>Essential: Focus is </a:t>
            </a:r>
            <a:r>
              <a:rPr lang="en-GB" altLang="x-none"/>
              <a:t>on intent.</a:t>
            </a:r>
            <a:endParaRPr lang="en-GB" altLang="x-none" dirty="0"/>
          </a:p>
          <a:p>
            <a:pPr lvl="1"/>
            <a:r>
              <a:rPr lang="en-GB" altLang="x-none" dirty="0"/>
              <a:t>Avoid making UI decisions</a:t>
            </a:r>
          </a:p>
          <a:p>
            <a:r>
              <a:rPr lang="en-GB" altLang="x-none" dirty="0"/>
              <a:t>Concrete: UI decisions are embedded in the use case text.</a:t>
            </a:r>
          </a:p>
          <a:p>
            <a:pPr lvl="1"/>
            <a:r>
              <a:rPr lang="en-GB" altLang="x-none" dirty="0"/>
              <a:t>e.g. “Admin enters ID and password in the dialog box (see picture X)”</a:t>
            </a:r>
          </a:p>
          <a:p>
            <a:pPr lvl="1"/>
            <a:r>
              <a:rPr lang="en-GB" altLang="x-none" dirty="0"/>
              <a:t>Concrete style not suitable during early requirements analysis work.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9399927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5924-D073-B24B-AC0A-29259A39C2F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Use Case Diagrams</a:t>
            </a:r>
            <a:endParaRPr lang="en-US" altLang="x-none"/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5162550" y="3316169"/>
            <a:ext cx="1841500" cy="519351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4808538" y="4098807"/>
            <a:ext cx="2133600" cy="519351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351464" y="2046288"/>
            <a:ext cx="102117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b="1"/>
              <a:t>NextGen</a:t>
            </a:r>
            <a:endParaRPr lang="en-US" altLang="x-none"/>
          </a:p>
        </p:txBody>
      </p: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3252788" y="2519521"/>
            <a:ext cx="273050" cy="984312"/>
            <a:chOff x="1104" y="1961"/>
            <a:chExt cx="144" cy="481"/>
          </a:xfrm>
        </p:grpSpPr>
        <p:sp>
          <p:nvSpPr>
            <p:cNvPr id="154633" name="Line 9"/>
            <p:cNvSpPr>
              <a:spLocks noChangeShapeType="1"/>
            </p:cNvSpPr>
            <p:nvPr/>
          </p:nvSpPr>
          <p:spPr bwMode="auto">
            <a:xfrm>
              <a:off x="1176" y="2160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634" name="Freeform 10"/>
            <p:cNvSpPr>
              <a:spLocks/>
            </p:cNvSpPr>
            <p:nvPr/>
          </p:nvSpPr>
          <p:spPr bwMode="auto">
            <a:xfrm>
              <a:off x="1128" y="2262"/>
              <a:ext cx="97" cy="180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4635" name="Oval 11"/>
            <p:cNvSpPr>
              <a:spLocks noChangeArrowheads="1"/>
            </p:cNvSpPr>
            <p:nvPr/>
          </p:nvSpPr>
          <p:spPr bwMode="auto">
            <a:xfrm>
              <a:off x="1104" y="1961"/>
              <a:ext cx="144" cy="25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636" name="Line 12"/>
            <p:cNvSpPr>
              <a:spLocks noChangeShapeType="1"/>
            </p:cNvSpPr>
            <p:nvPr/>
          </p:nvSpPr>
          <p:spPr bwMode="auto">
            <a:xfrm flipV="1">
              <a:off x="1104" y="220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2979739" y="3451225"/>
            <a:ext cx="8787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Cashier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 flipV="1">
            <a:off x="3706814" y="2852739"/>
            <a:ext cx="1309687" cy="730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3706814" y="3024189"/>
            <a:ext cx="1455737" cy="492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>
            <a:off x="3706814" y="3122613"/>
            <a:ext cx="1546225" cy="9842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41" name="Line 17"/>
          <p:cNvSpPr>
            <a:spLocks noChangeShapeType="1"/>
          </p:cNvSpPr>
          <p:nvPr/>
        </p:nvSpPr>
        <p:spPr bwMode="auto">
          <a:xfrm flipH="1" flipV="1">
            <a:off x="6616700" y="2827338"/>
            <a:ext cx="1855788" cy="169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4642" name="Group 18"/>
          <p:cNvGrpSpPr>
            <a:grpSpLocks/>
          </p:cNvGrpSpPr>
          <p:nvPr/>
        </p:nvGrpSpPr>
        <p:grpSpPr bwMode="auto">
          <a:xfrm>
            <a:off x="8747125" y="2519521"/>
            <a:ext cx="273050" cy="984312"/>
            <a:chOff x="1104" y="1961"/>
            <a:chExt cx="144" cy="481"/>
          </a:xfrm>
        </p:grpSpPr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176" y="2160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644" name="Freeform 20"/>
            <p:cNvSpPr>
              <a:spLocks/>
            </p:cNvSpPr>
            <p:nvPr/>
          </p:nvSpPr>
          <p:spPr bwMode="auto">
            <a:xfrm>
              <a:off x="1128" y="2262"/>
              <a:ext cx="97" cy="180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4645" name="Oval 21"/>
            <p:cNvSpPr>
              <a:spLocks noChangeArrowheads="1"/>
            </p:cNvSpPr>
            <p:nvPr/>
          </p:nvSpPr>
          <p:spPr bwMode="auto">
            <a:xfrm>
              <a:off x="1104" y="1961"/>
              <a:ext cx="144" cy="25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646" name="Line 22"/>
            <p:cNvSpPr>
              <a:spLocks noChangeShapeType="1"/>
            </p:cNvSpPr>
            <p:nvPr/>
          </p:nvSpPr>
          <p:spPr bwMode="auto">
            <a:xfrm flipV="1">
              <a:off x="1104" y="220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5276850" y="3357563"/>
            <a:ext cx="15863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Handle returns</a:t>
            </a:r>
            <a:endParaRPr lang="en-US" altLang="x-none"/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8183563" y="3587750"/>
            <a:ext cx="151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x-none"/>
              <a:t>Payment</a:t>
            </a:r>
          </a:p>
          <a:p>
            <a:pPr algn="ctr"/>
            <a:r>
              <a:rPr lang="en-GB" altLang="x-none"/>
              <a:t>Authorization</a:t>
            </a:r>
          </a:p>
          <a:p>
            <a:pPr algn="ctr"/>
            <a:r>
              <a:rPr lang="en-GB" altLang="x-none"/>
              <a:t>Service</a:t>
            </a:r>
            <a:endParaRPr lang="en-US" altLang="x-none"/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5010151" y="4170363"/>
            <a:ext cx="15411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Process Rental</a:t>
            </a:r>
            <a:endParaRPr lang="en-US" altLang="x-none"/>
          </a:p>
        </p:txBody>
      </p:sp>
      <p:sp>
        <p:nvSpPr>
          <p:cNvPr id="154651" name="Line 27"/>
          <p:cNvSpPr>
            <a:spLocks noChangeShapeType="1"/>
          </p:cNvSpPr>
          <p:nvPr/>
        </p:nvSpPr>
        <p:spPr bwMode="auto">
          <a:xfrm flipV="1">
            <a:off x="6865938" y="3141663"/>
            <a:ext cx="1606550" cy="1109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2" name="Rectangle 28"/>
          <p:cNvSpPr>
            <a:spLocks noChangeArrowheads="1"/>
          </p:cNvSpPr>
          <p:nvPr/>
        </p:nvSpPr>
        <p:spPr bwMode="auto">
          <a:xfrm>
            <a:off x="8085138" y="4860925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8255527" y="4948238"/>
            <a:ext cx="16308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x-none" sz="2000"/>
              <a:t>&lt;&lt;actor&gt;&gt;</a:t>
            </a:r>
          </a:p>
          <a:p>
            <a:pPr algn="ctr"/>
            <a:r>
              <a:rPr lang="en-GB" altLang="x-none" sz="2000"/>
              <a:t>Tax Calculator</a:t>
            </a:r>
            <a:endParaRPr lang="en-US" altLang="x-none" sz="2000"/>
          </a:p>
        </p:txBody>
      </p:sp>
      <p:sp>
        <p:nvSpPr>
          <p:cNvPr id="154654" name="Line 30"/>
          <p:cNvSpPr>
            <a:spLocks noChangeShapeType="1"/>
          </p:cNvSpPr>
          <p:nvPr/>
        </p:nvSpPr>
        <p:spPr bwMode="auto">
          <a:xfrm flipH="1" flipV="1">
            <a:off x="6888164" y="4437063"/>
            <a:ext cx="1196975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5" name="Line 31"/>
          <p:cNvSpPr>
            <a:spLocks noChangeShapeType="1"/>
          </p:cNvSpPr>
          <p:nvPr/>
        </p:nvSpPr>
        <p:spPr bwMode="auto">
          <a:xfrm flipH="1" flipV="1">
            <a:off x="6527800" y="2924175"/>
            <a:ext cx="1557338" cy="216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7" name="Text Box 33"/>
          <p:cNvSpPr txBox="1">
            <a:spLocks noChangeArrowheads="1"/>
          </p:cNvSpPr>
          <p:nvPr/>
        </p:nvSpPr>
        <p:spPr bwMode="auto">
          <a:xfrm>
            <a:off x="1774826" y="1554163"/>
            <a:ext cx="27346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Primary actors to</a:t>
            </a:r>
          </a:p>
          <a:p>
            <a:r>
              <a:rPr lang="en-GB" altLang="x-none" sz="2000"/>
              <a:t>the left: have user goals.</a:t>
            </a:r>
            <a:endParaRPr lang="en-US" altLang="x-none" sz="2000"/>
          </a:p>
        </p:txBody>
      </p:sp>
      <p:sp>
        <p:nvSpPr>
          <p:cNvPr id="154658" name="Text Box 34"/>
          <p:cNvSpPr txBox="1">
            <a:spLocks noChangeArrowheads="1"/>
          </p:cNvSpPr>
          <p:nvPr/>
        </p:nvSpPr>
        <p:spPr bwMode="auto">
          <a:xfrm>
            <a:off x="7480301" y="1554164"/>
            <a:ext cx="25192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Supporting actors to</a:t>
            </a:r>
          </a:p>
          <a:p>
            <a:r>
              <a:rPr lang="en-GB" altLang="x-none" sz="2000"/>
              <a:t>the right: they provide</a:t>
            </a:r>
          </a:p>
          <a:p>
            <a:r>
              <a:rPr lang="en-GB" altLang="x-none" sz="2000"/>
              <a:t>a service.</a:t>
            </a:r>
            <a:endParaRPr lang="en-US" altLang="x-none" sz="2000"/>
          </a:p>
        </p:txBody>
      </p:sp>
      <p:sp>
        <p:nvSpPr>
          <p:cNvPr id="154659" name="Line 35"/>
          <p:cNvSpPr>
            <a:spLocks noChangeShapeType="1"/>
          </p:cNvSpPr>
          <p:nvPr/>
        </p:nvSpPr>
        <p:spPr bwMode="auto">
          <a:xfrm>
            <a:off x="2446338" y="2346325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61" name="Line 37"/>
          <p:cNvSpPr>
            <a:spLocks noChangeShapeType="1"/>
          </p:cNvSpPr>
          <p:nvPr/>
        </p:nvSpPr>
        <p:spPr bwMode="auto">
          <a:xfrm flipH="1">
            <a:off x="9075739" y="2347914"/>
            <a:ext cx="306387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62" name="Text Box 38"/>
          <p:cNvSpPr txBox="1">
            <a:spLocks noChangeArrowheads="1"/>
          </p:cNvSpPr>
          <p:nvPr/>
        </p:nvSpPr>
        <p:spPr bwMode="auto">
          <a:xfrm>
            <a:off x="4800601" y="5370513"/>
            <a:ext cx="26404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2000"/>
              <a:t>Alternative notation for</a:t>
            </a:r>
          </a:p>
          <a:p>
            <a:r>
              <a:rPr lang="en-GB" altLang="x-none" sz="2000"/>
              <a:t>computer system actor</a:t>
            </a:r>
            <a:endParaRPr lang="en-US" altLang="x-none" sz="2000"/>
          </a:p>
        </p:txBody>
      </p:sp>
      <p:sp>
        <p:nvSpPr>
          <p:cNvPr id="154663" name="Line 39"/>
          <p:cNvSpPr>
            <a:spLocks noChangeShapeType="1"/>
          </p:cNvSpPr>
          <p:nvPr/>
        </p:nvSpPr>
        <p:spPr bwMode="auto">
          <a:xfrm flipV="1">
            <a:off x="7599364" y="5470525"/>
            <a:ext cx="409575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64" name="Oval 40"/>
          <p:cNvSpPr>
            <a:spLocks noChangeArrowheads="1"/>
          </p:cNvSpPr>
          <p:nvPr/>
        </p:nvSpPr>
        <p:spPr bwMode="auto">
          <a:xfrm>
            <a:off x="5016500" y="2568457"/>
            <a:ext cx="1600200" cy="519351"/>
          </a:xfrm>
          <a:prstGeom prst="ellips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65" name="Text Box 41"/>
          <p:cNvSpPr txBox="1">
            <a:spLocks noChangeArrowheads="1"/>
          </p:cNvSpPr>
          <p:nvPr/>
        </p:nvSpPr>
        <p:spPr bwMode="auto">
          <a:xfrm>
            <a:off x="5087939" y="2630488"/>
            <a:ext cx="13319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Process Sale</a:t>
            </a:r>
            <a:endParaRPr lang="en-US" altLang="x-none"/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4674056" y="2061995"/>
            <a:ext cx="2363787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247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EB6293-E807-AC47-B5FB-CEDF551F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Kahoot</a:t>
            </a:r>
            <a:r>
              <a:rPr lang="en-US" dirty="0"/>
              <a:t> time!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1FE93-4D45-6F4B-BF33-F6E084E9B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partners</a:t>
            </a:r>
          </a:p>
          <a:p>
            <a:r>
              <a:rPr lang="en-US" dirty="0"/>
              <a:t>Recap OOAD</a:t>
            </a:r>
          </a:p>
          <a:p>
            <a:r>
              <a:rPr lang="en-US" dirty="0"/>
              <a:t>Inception, Evolutionary Requirements</a:t>
            </a:r>
          </a:p>
          <a:p>
            <a:r>
              <a:rPr lang="en-US"/>
              <a:t>Use </a:t>
            </a:r>
            <a:r>
              <a:rPr lang="en-US" dirty="0"/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123926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1BD84D27-8DDE-9A44-BBBD-FFA3DC937FC9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7623175" cy="1366837"/>
          </a:xfrm>
        </p:spPr>
        <p:txBody>
          <a:bodyPr/>
          <a:lstStyle/>
          <a:p>
            <a:r>
              <a:rPr lang="en-GB" altLang="x-none"/>
              <a:t>Inception</a:t>
            </a:r>
            <a:endParaRPr lang="en-US" altLang="x-non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85725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57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FF8F-B760-E240-9332-CF752C82B2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Inception</a:t>
            </a:r>
            <a:endParaRPr lang="en-US" altLang="x-none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600" dirty="0"/>
              <a:t>A number of questions need to be explored: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What is the vision and business case for this project?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Is it feasible?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Buy and/or build?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Rough estimate of cost.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Should we proceed or stop?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What is the intent of inception?</a:t>
            </a:r>
            <a:endParaRPr lang="en-US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909718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What artifacts may start in inception?</a:t>
            </a:r>
            <a:endParaRPr lang="en-US" altLang="x-none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x-none" sz="2600" dirty="0"/>
              <a:t>Vision and business case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Use Case model</a:t>
            </a:r>
            <a:endParaRPr lang="en-GB" altLang="x-none" sz="2200" dirty="0"/>
          </a:p>
          <a:p>
            <a:pPr>
              <a:lnSpc>
                <a:spcPct val="80000"/>
              </a:lnSpc>
            </a:pPr>
            <a:r>
              <a:rPr lang="en-GB" altLang="x-none" sz="2600" dirty="0"/>
              <a:t>Supplementary specification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Glossary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Risk list and Risk Management Plan</a:t>
            </a:r>
            <a:endParaRPr lang="en-GB" altLang="x-none" sz="2200" dirty="0"/>
          </a:p>
          <a:p>
            <a:r>
              <a:rPr lang="en-GB" altLang="x-none" sz="2600" dirty="0"/>
              <a:t>Prototypes and proof-of-concepts</a:t>
            </a:r>
          </a:p>
          <a:p>
            <a:r>
              <a:rPr lang="en-GB" altLang="x-none" sz="2600" dirty="0"/>
              <a:t>Iteration plan</a:t>
            </a:r>
          </a:p>
          <a:p>
            <a:r>
              <a:rPr lang="en-GB" altLang="x-none" sz="2600" dirty="0"/>
              <a:t>Phase Plan &amp; Software development Plan</a:t>
            </a:r>
            <a:endParaRPr lang="en-GB" altLang="x-none" sz="2200" dirty="0"/>
          </a:p>
          <a:p>
            <a:r>
              <a:rPr lang="en-GB" altLang="x-none" sz="2600" dirty="0"/>
              <a:t>Development Case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5D15-A0C8-F144-9A88-7592D59B7539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8622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x-none"/>
              <a:t>Understanding Requirements</a:t>
            </a:r>
            <a:endParaRPr lang="en-US" altLang="x-none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2C6EA3-B6AD-2C4A-886B-3569A3EA2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75BC848-5D5E-B443-AE7A-B6B67F1B7CC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0109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7900-6D57-2D4B-8D3E-A212D55534B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Introduction to Requirements</a:t>
            </a:r>
            <a:endParaRPr lang="en-US" altLang="x-none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100" dirty="0"/>
              <a:t>What is a software requirement?</a:t>
            </a:r>
          </a:p>
          <a:p>
            <a:pPr>
              <a:lnSpc>
                <a:spcPct val="90000"/>
              </a:lnSpc>
            </a:pPr>
            <a:r>
              <a:rPr lang="en-GB" altLang="x-none" sz="2000" dirty="0"/>
              <a:t>Explain and give an example of functional requirements.</a:t>
            </a:r>
          </a:p>
          <a:p>
            <a:pPr>
              <a:lnSpc>
                <a:spcPct val="90000"/>
              </a:lnSpc>
            </a:pPr>
            <a:r>
              <a:rPr lang="en-GB" altLang="x-none" sz="2000" dirty="0"/>
              <a:t>Explain and give an example of non functional requirements.</a:t>
            </a:r>
          </a:p>
          <a:p>
            <a:pPr>
              <a:lnSpc>
                <a:spcPct val="90000"/>
              </a:lnSpc>
            </a:pPr>
            <a:r>
              <a:rPr lang="en-GB" altLang="x-none" sz="2100" dirty="0"/>
              <a:t>Do requirements change?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006323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x-none"/>
              <a:t>Use-Case Model: Writing Requirements in Context</a:t>
            </a:r>
            <a:endParaRPr lang="en-US" altLang="x-none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9C33D2A-6D42-ED4E-9D88-DDF57DF7E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4E764C5-B9C2-914F-B379-692768573F2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1668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172F-2488-4E48-A0A3-E6A69BA029D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Use cases and adding value</a:t>
            </a:r>
            <a:endParaRPr lang="en-US" altLang="x-none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x-none" b="1" dirty="0"/>
              <a:t>Actor</a:t>
            </a:r>
            <a:r>
              <a:rPr lang="en-GB" altLang="x-none" dirty="0"/>
              <a:t>: something with behaviour, such as a person, computer system, or organization, e.g. a cashier</a:t>
            </a:r>
            <a:r>
              <a:rPr lang="en-GB" altLang="x-none" dirty="0" smtClean="0"/>
              <a:t>.</a:t>
            </a:r>
            <a:endParaRPr lang="en-GB" altLang="x-none" dirty="0"/>
          </a:p>
          <a:p>
            <a:r>
              <a:rPr lang="en-GB" altLang="x-none" b="1" dirty="0" smtClean="0"/>
              <a:t>Scenario</a:t>
            </a:r>
            <a:r>
              <a:rPr lang="en-GB" altLang="x-none" dirty="0" smtClean="0"/>
              <a:t>: </a:t>
            </a:r>
            <a:r>
              <a:rPr lang="en-GB" altLang="x-none" dirty="0" smtClean="0"/>
              <a:t>specific </a:t>
            </a:r>
            <a:r>
              <a:rPr lang="en-GB" altLang="x-none" dirty="0"/>
              <a:t>sequence of actions and interactions between actors and the system under discussion, e.g. the scenario of successfully purchasing items with cash.</a:t>
            </a:r>
          </a:p>
          <a:p>
            <a:r>
              <a:rPr lang="en-GB" altLang="x-none" b="1" dirty="0"/>
              <a:t>Use case</a:t>
            </a:r>
            <a:r>
              <a:rPr lang="en-GB" altLang="x-none" dirty="0"/>
              <a:t>: a collection of related success and failure scenarios that describe actors using a system to support a goal</a:t>
            </a:r>
            <a:r>
              <a:rPr lang="en-GB" altLang="x-none" dirty="0" smtClean="0"/>
              <a:t>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66377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1432</Words>
  <Application>Microsoft Office PowerPoint</Application>
  <PresentationFormat>Widescreen</PresentationFormat>
  <Paragraphs>196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Inception, Evolutionary Requirements</vt:lpstr>
      <vt:lpstr>Outline</vt:lpstr>
      <vt:lpstr>Inception</vt:lpstr>
      <vt:lpstr>Inception</vt:lpstr>
      <vt:lpstr>What artifacts may start in inception?</vt:lpstr>
      <vt:lpstr>Understanding Requirements</vt:lpstr>
      <vt:lpstr>Introduction to Requirements</vt:lpstr>
      <vt:lpstr>Use-Case Model: Writing Requirements in Context</vt:lpstr>
      <vt:lpstr>Use cases and adding value</vt:lpstr>
      <vt:lpstr>Use cases and adding value</vt:lpstr>
      <vt:lpstr>Use cases and adding value</vt:lpstr>
      <vt:lpstr>Use case types and formats</vt:lpstr>
      <vt:lpstr>Fully-dressed example: Process Sale</vt:lpstr>
      <vt:lpstr>Fully dressed example: Process Sale (cont.)</vt:lpstr>
      <vt:lpstr>Goals and Scope of a Use Case</vt:lpstr>
      <vt:lpstr>Finding primary actors, goals, and use cases</vt:lpstr>
      <vt:lpstr>Essential vs. Concrete style</vt:lpstr>
      <vt:lpstr>Use Case Diagrams</vt:lpstr>
      <vt:lpstr>Kahoot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Inception, Evolutionary Requirements</dc:title>
  <dc:creator>Xenia Mountrouidou</dc:creator>
  <cp:lastModifiedBy>Mountrouidou, Xenia</cp:lastModifiedBy>
  <cp:revision>20</cp:revision>
  <dcterms:created xsi:type="dcterms:W3CDTF">2017-08-20T19:48:02Z</dcterms:created>
  <dcterms:modified xsi:type="dcterms:W3CDTF">2020-01-21T18:37:19Z</dcterms:modified>
</cp:coreProperties>
</file>