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0" r:id="rId4"/>
    <p:sldId id="261" r:id="rId5"/>
    <p:sldId id="262" r:id="rId6"/>
    <p:sldId id="263" r:id="rId7"/>
    <p:sldId id="264" r:id="rId8"/>
    <p:sldId id="266" r:id="rId9"/>
    <p:sldId id="267" r:id="rId10"/>
    <p:sldId id="268" r:id="rId11"/>
    <p:sldId id="269" r:id="rId12"/>
    <p:sldId id="271" r:id="rId13"/>
    <p:sldId id="276" r:id="rId14"/>
    <p:sldId id="277" r:id="rId15"/>
    <p:sldId id="278" r:id="rId16"/>
    <p:sldId id="279" r:id="rId17"/>
    <p:sldId id="280" r:id="rId18"/>
    <p:sldId id="282" r:id="rId19"/>
    <p:sldId id="283" r:id="rId20"/>
    <p:sldId id="285" r:id="rId21"/>
    <p:sldId id="286" r:id="rId22"/>
    <p:sldId id="288" r:id="rId23"/>
    <p:sldId id="28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71"/>
    <p:restoredTop sz="94622"/>
  </p:normalViewPr>
  <p:slideViewPr>
    <p:cSldViewPr snapToGrid="0" snapToObjects="1">
      <p:cViewPr varScale="1">
        <p:scale>
          <a:sx n="77" d="100"/>
          <a:sy n="77" d="100"/>
        </p:scale>
        <p:origin x="208"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EAC2337-ABDF-5B47-BF34-4886E41E3F6F}" type="datetimeFigureOut">
              <a:rPr lang="en-US" smtClean="0"/>
              <a:t>9/16/19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8B83E-C66A-7248-9FBF-1BDDC8889827}" type="slidenum">
              <a:rPr lang="en-US" smtClean="0"/>
              <a:t>‹#›</a:t>
            </a:fld>
            <a:endParaRPr lang="en-US"/>
          </a:p>
        </p:txBody>
      </p:sp>
    </p:spTree>
    <p:extLst>
      <p:ext uri="{BB962C8B-B14F-4D97-AF65-F5344CB8AC3E}">
        <p14:creationId xmlns:p14="http://schemas.microsoft.com/office/powerpoint/2010/main" val="403270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AC2337-ABDF-5B47-BF34-4886E41E3F6F}" type="datetimeFigureOut">
              <a:rPr lang="en-US" smtClean="0"/>
              <a:t>9/16/19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8B83E-C66A-7248-9FBF-1BDDC8889827}" type="slidenum">
              <a:rPr lang="en-US" smtClean="0"/>
              <a:t>‹#›</a:t>
            </a:fld>
            <a:endParaRPr lang="en-US"/>
          </a:p>
        </p:txBody>
      </p:sp>
    </p:spTree>
    <p:extLst>
      <p:ext uri="{BB962C8B-B14F-4D97-AF65-F5344CB8AC3E}">
        <p14:creationId xmlns:p14="http://schemas.microsoft.com/office/powerpoint/2010/main" val="302046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AC2337-ABDF-5B47-BF34-4886E41E3F6F}" type="datetimeFigureOut">
              <a:rPr lang="en-US" smtClean="0"/>
              <a:t>9/16/19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8B83E-C66A-7248-9FBF-1BDDC8889827}" type="slidenum">
              <a:rPr lang="en-US" smtClean="0"/>
              <a:t>‹#›</a:t>
            </a:fld>
            <a:endParaRPr lang="en-US"/>
          </a:p>
        </p:txBody>
      </p:sp>
    </p:spTree>
    <p:extLst>
      <p:ext uri="{BB962C8B-B14F-4D97-AF65-F5344CB8AC3E}">
        <p14:creationId xmlns:p14="http://schemas.microsoft.com/office/powerpoint/2010/main" val="1994541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248834" y="30163"/>
            <a:ext cx="10943167" cy="406400"/>
          </a:xfrm>
        </p:spPr>
        <p:txBody>
          <a:bodyPr/>
          <a:lstStyle/>
          <a:p>
            <a:r>
              <a:rPr lang="en-US"/>
              <a:t>Click to edit Master title style</a:t>
            </a:r>
          </a:p>
        </p:txBody>
      </p:sp>
      <p:sp>
        <p:nvSpPr>
          <p:cNvPr id="3" name="Text Placeholder 2"/>
          <p:cNvSpPr>
            <a:spLocks noGrp="1"/>
          </p:cNvSpPr>
          <p:nvPr>
            <p:ph type="body" sz="half" idx="1"/>
          </p:nvPr>
        </p:nvSpPr>
        <p:spPr>
          <a:xfrm>
            <a:off x="228600" y="609600"/>
            <a:ext cx="5757333"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89133" y="609600"/>
            <a:ext cx="5759451" cy="2895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89133" y="3657600"/>
            <a:ext cx="5759451" cy="2895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0"/>
          </p:nvPr>
        </p:nvSpPr>
        <p:spPr>
          <a:xfrm>
            <a:off x="11603568" y="6586538"/>
            <a:ext cx="588433" cy="271462"/>
          </a:xfrm>
        </p:spPr>
        <p:txBody>
          <a:bodyPr/>
          <a:lstStyle>
            <a:lvl1pPr>
              <a:defRPr sz="1000" b="0"/>
            </a:lvl1pPr>
          </a:lstStyle>
          <a:p>
            <a:br>
              <a:rPr lang="en-US" altLang="x-none" b="1"/>
            </a:br>
            <a:fld id="{2AE9DB4A-18E6-5B4A-9CC0-878F0E9FDA83}" type="slidenum">
              <a:rPr lang="en-US" altLang="x-none" sz="1200" b="1"/>
              <a:pPr/>
              <a:t>‹#›</a:t>
            </a:fld>
            <a:endParaRPr lang="en-US" altLang="x-none" sz="1200" b="1"/>
          </a:p>
          <a:p>
            <a:endParaRPr lang="en-US" altLang="x-none" sz="1200"/>
          </a:p>
        </p:txBody>
      </p:sp>
    </p:spTree>
    <p:extLst>
      <p:ext uri="{BB962C8B-B14F-4D97-AF65-F5344CB8AC3E}">
        <p14:creationId xmlns:p14="http://schemas.microsoft.com/office/powerpoint/2010/main" val="438583678"/>
      </p:ext>
    </p:extLst>
  </p:cSld>
  <p:clrMapOvr>
    <a:masterClrMapping/>
  </p:clrMapOvr>
  <p:transition>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48834" y="30163"/>
            <a:ext cx="10943167" cy="406400"/>
          </a:xfrm>
        </p:spPr>
        <p:txBody>
          <a:bodyPr/>
          <a:lstStyle/>
          <a:p>
            <a:r>
              <a:rPr lang="en-US"/>
              <a:t>Click to edit Master title style</a:t>
            </a:r>
          </a:p>
        </p:txBody>
      </p:sp>
      <p:sp>
        <p:nvSpPr>
          <p:cNvPr id="3" name="Text Placeholder 2"/>
          <p:cNvSpPr>
            <a:spLocks noGrp="1"/>
          </p:cNvSpPr>
          <p:nvPr>
            <p:ph type="body" sz="half" idx="1"/>
          </p:nvPr>
        </p:nvSpPr>
        <p:spPr>
          <a:xfrm>
            <a:off x="228600" y="609600"/>
            <a:ext cx="5757333"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9133" y="609600"/>
            <a:ext cx="5759451" cy="5943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11603568" y="6586538"/>
            <a:ext cx="588433" cy="271462"/>
          </a:xfrm>
        </p:spPr>
        <p:txBody>
          <a:bodyPr/>
          <a:lstStyle>
            <a:lvl1pPr>
              <a:defRPr sz="1000" b="0"/>
            </a:lvl1pPr>
          </a:lstStyle>
          <a:p>
            <a:br>
              <a:rPr lang="en-US" altLang="x-none" b="1"/>
            </a:br>
            <a:fld id="{DAB99FB7-93DF-E647-96CC-770F3B57CBC1}" type="slidenum">
              <a:rPr lang="en-US" altLang="x-none" sz="1200" b="1"/>
              <a:pPr/>
              <a:t>‹#›</a:t>
            </a:fld>
            <a:endParaRPr lang="en-US" altLang="x-none" sz="1200" b="1"/>
          </a:p>
          <a:p>
            <a:endParaRPr lang="en-US" altLang="x-none" sz="1200"/>
          </a:p>
        </p:txBody>
      </p:sp>
    </p:spTree>
    <p:extLst>
      <p:ext uri="{BB962C8B-B14F-4D97-AF65-F5344CB8AC3E}">
        <p14:creationId xmlns:p14="http://schemas.microsoft.com/office/powerpoint/2010/main" val="1111999642"/>
      </p:ext>
    </p:extLst>
  </p:cSld>
  <p:clrMapOvr>
    <a:masterClrMapping/>
  </p:clrMapOvr>
  <p:transition>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AC2337-ABDF-5B47-BF34-4886E41E3F6F}" type="datetimeFigureOut">
              <a:rPr lang="en-US" smtClean="0"/>
              <a:t>9/16/19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8B83E-C66A-7248-9FBF-1BDDC8889827}" type="slidenum">
              <a:rPr lang="en-US" smtClean="0"/>
              <a:t>‹#›</a:t>
            </a:fld>
            <a:endParaRPr lang="en-US"/>
          </a:p>
        </p:txBody>
      </p:sp>
    </p:spTree>
    <p:extLst>
      <p:ext uri="{BB962C8B-B14F-4D97-AF65-F5344CB8AC3E}">
        <p14:creationId xmlns:p14="http://schemas.microsoft.com/office/powerpoint/2010/main" val="316769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AC2337-ABDF-5B47-BF34-4886E41E3F6F}" type="datetimeFigureOut">
              <a:rPr lang="en-US" smtClean="0"/>
              <a:t>9/16/19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8B83E-C66A-7248-9FBF-1BDDC8889827}" type="slidenum">
              <a:rPr lang="en-US" smtClean="0"/>
              <a:t>‹#›</a:t>
            </a:fld>
            <a:endParaRPr lang="en-US"/>
          </a:p>
        </p:txBody>
      </p:sp>
    </p:spTree>
    <p:extLst>
      <p:ext uri="{BB962C8B-B14F-4D97-AF65-F5344CB8AC3E}">
        <p14:creationId xmlns:p14="http://schemas.microsoft.com/office/powerpoint/2010/main" val="328722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AC2337-ABDF-5B47-BF34-4886E41E3F6F}" type="datetimeFigureOut">
              <a:rPr lang="en-US" smtClean="0"/>
              <a:t>9/16/19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8B83E-C66A-7248-9FBF-1BDDC8889827}" type="slidenum">
              <a:rPr lang="en-US" smtClean="0"/>
              <a:t>‹#›</a:t>
            </a:fld>
            <a:endParaRPr lang="en-US"/>
          </a:p>
        </p:txBody>
      </p:sp>
    </p:spTree>
    <p:extLst>
      <p:ext uri="{BB962C8B-B14F-4D97-AF65-F5344CB8AC3E}">
        <p14:creationId xmlns:p14="http://schemas.microsoft.com/office/powerpoint/2010/main" val="1519436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AC2337-ABDF-5B47-BF34-4886E41E3F6F}" type="datetimeFigureOut">
              <a:rPr lang="en-US" smtClean="0"/>
              <a:t>9/16/19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18B83E-C66A-7248-9FBF-1BDDC8889827}" type="slidenum">
              <a:rPr lang="en-US" smtClean="0"/>
              <a:t>‹#›</a:t>
            </a:fld>
            <a:endParaRPr lang="en-US"/>
          </a:p>
        </p:txBody>
      </p:sp>
    </p:spTree>
    <p:extLst>
      <p:ext uri="{BB962C8B-B14F-4D97-AF65-F5344CB8AC3E}">
        <p14:creationId xmlns:p14="http://schemas.microsoft.com/office/powerpoint/2010/main" val="1447612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AC2337-ABDF-5B47-BF34-4886E41E3F6F}" type="datetimeFigureOut">
              <a:rPr lang="en-US" smtClean="0"/>
              <a:t>9/16/19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18B83E-C66A-7248-9FBF-1BDDC8889827}" type="slidenum">
              <a:rPr lang="en-US" smtClean="0"/>
              <a:t>‹#›</a:t>
            </a:fld>
            <a:endParaRPr lang="en-US"/>
          </a:p>
        </p:txBody>
      </p:sp>
    </p:spTree>
    <p:extLst>
      <p:ext uri="{BB962C8B-B14F-4D97-AF65-F5344CB8AC3E}">
        <p14:creationId xmlns:p14="http://schemas.microsoft.com/office/powerpoint/2010/main" val="1180882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AC2337-ABDF-5B47-BF34-4886E41E3F6F}" type="datetimeFigureOut">
              <a:rPr lang="en-US" smtClean="0"/>
              <a:t>9/16/19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18B83E-C66A-7248-9FBF-1BDDC8889827}" type="slidenum">
              <a:rPr lang="en-US" smtClean="0"/>
              <a:t>‹#›</a:t>
            </a:fld>
            <a:endParaRPr lang="en-US"/>
          </a:p>
        </p:txBody>
      </p:sp>
    </p:spTree>
    <p:extLst>
      <p:ext uri="{BB962C8B-B14F-4D97-AF65-F5344CB8AC3E}">
        <p14:creationId xmlns:p14="http://schemas.microsoft.com/office/powerpoint/2010/main" val="49437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AC2337-ABDF-5B47-BF34-4886E41E3F6F}" type="datetimeFigureOut">
              <a:rPr lang="en-US" smtClean="0"/>
              <a:t>9/16/19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8B83E-C66A-7248-9FBF-1BDDC8889827}" type="slidenum">
              <a:rPr lang="en-US" smtClean="0"/>
              <a:t>‹#›</a:t>
            </a:fld>
            <a:endParaRPr lang="en-US"/>
          </a:p>
        </p:txBody>
      </p:sp>
    </p:spTree>
    <p:extLst>
      <p:ext uri="{BB962C8B-B14F-4D97-AF65-F5344CB8AC3E}">
        <p14:creationId xmlns:p14="http://schemas.microsoft.com/office/powerpoint/2010/main" val="1975694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AC2337-ABDF-5B47-BF34-4886E41E3F6F}" type="datetimeFigureOut">
              <a:rPr lang="en-US" smtClean="0"/>
              <a:t>9/16/19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8B83E-C66A-7248-9FBF-1BDDC8889827}" type="slidenum">
              <a:rPr lang="en-US" smtClean="0"/>
              <a:t>‹#›</a:t>
            </a:fld>
            <a:endParaRPr lang="en-US"/>
          </a:p>
        </p:txBody>
      </p:sp>
    </p:spTree>
    <p:extLst>
      <p:ext uri="{BB962C8B-B14F-4D97-AF65-F5344CB8AC3E}">
        <p14:creationId xmlns:p14="http://schemas.microsoft.com/office/powerpoint/2010/main" val="1100656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AC2337-ABDF-5B47-BF34-4886E41E3F6F}" type="datetimeFigureOut">
              <a:rPr lang="en-US" smtClean="0"/>
              <a:t>9/16/19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8B83E-C66A-7248-9FBF-1BDDC8889827}" type="slidenum">
              <a:rPr lang="en-US" smtClean="0"/>
              <a:t>‹#›</a:t>
            </a:fld>
            <a:endParaRPr lang="en-US"/>
          </a:p>
        </p:txBody>
      </p:sp>
    </p:spTree>
    <p:extLst>
      <p:ext uri="{BB962C8B-B14F-4D97-AF65-F5344CB8AC3E}">
        <p14:creationId xmlns:p14="http://schemas.microsoft.com/office/powerpoint/2010/main" val="982727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onsult-me.co.uk/first-requirements-analysis-cartoon.gif" TargetMode="Externa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Use cases</a:t>
            </a:r>
          </a:p>
        </p:txBody>
      </p:sp>
      <p:sp>
        <p:nvSpPr>
          <p:cNvPr id="3" name="Subtitle 2"/>
          <p:cNvSpPr>
            <a:spLocks noGrp="1"/>
          </p:cNvSpPr>
          <p:nvPr>
            <p:ph type="subTitle" idx="1"/>
          </p:nvPr>
        </p:nvSpPr>
        <p:spPr/>
        <p:txBody>
          <a:bodyPr/>
          <a:lstStyle/>
          <a:p>
            <a:r>
              <a:rPr lang="en-US" dirty="0"/>
              <a:t>Dr. X</a:t>
            </a:r>
          </a:p>
        </p:txBody>
      </p:sp>
    </p:spTree>
    <p:extLst>
      <p:ext uri="{BB962C8B-B14F-4D97-AF65-F5344CB8AC3E}">
        <p14:creationId xmlns:p14="http://schemas.microsoft.com/office/powerpoint/2010/main" val="41546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0"/>
          </p:nvPr>
        </p:nvSpPr>
        <p:spPr/>
        <p:txBody>
          <a:bodyPr/>
          <a:lstStyle/>
          <a:p>
            <a:br>
              <a:rPr lang="en-US" altLang="x-none" b="1"/>
            </a:br>
            <a:fld id="{C4F4717A-F901-4544-AD4E-ECDD90A6D485}" type="slidenum">
              <a:rPr lang="en-US" altLang="x-none" b="1"/>
              <a:pPr/>
              <a:t>10</a:t>
            </a:fld>
            <a:endParaRPr lang="en-US" altLang="x-none" b="1"/>
          </a:p>
          <a:p>
            <a:endParaRPr lang="en-US" altLang="x-none"/>
          </a:p>
        </p:txBody>
      </p:sp>
      <p:sp>
        <p:nvSpPr>
          <p:cNvPr id="120834" name="Rectangle 2"/>
          <p:cNvSpPr>
            <a:spLocks noGrp="1" noChangeArrowheads="1"/>
          </p:cNvSpPr>
          <p:nvPr>
            <p:ph type="title"/>
          </p:nvPr>
        </p:nvSpPr>
        <p:spPr/>
        <p:txBody>
          <a:bodyPr/>
          <a:lstStyle/>
          <a:p>
            <a:r>
              <a:rPr lang="en-US" altLang="x-none"/>
              <a:t>GUIDELINES: Size for Use Case Levels</a:t>
            </a:r>
          </a:p>
        </p:txBody>
      </p:sp>
      <p:sp>
        <p:nvSpPr>
          <p:cNvPr id="120835" name="Rectangle 3"/>
          <p:cNvSpPr>
            <a:spLocks noGrp="1" noChangeArrowheads="1"/>
          </p:cNvSpPr>
          <p:nvPr>
            <p:ph type="body" sz="half" idx="1"/>
          </p:nvPr>
        </p:nvSpPr>
        <p:spPr/>
        <p:txBody>
          <a:bodyPr/>
          <a:lstStyle/>
          <a:p>
            <a:pPr marL="457200" indent="-457200"/>
            <a:r>
              <a:rPr lang="en-US" altLang="x-none" sz="2400"/>
              <a:t>An EBP-level use case </a:t>
            </a:r>
            <a:r>
              <a:rPr lang="en-US" altLang="x-none" sz="2400" i="1"/>
              <a:t>usually</a:t>
            </a:r>
            <a:r>
              <a:rPr lang="en-US" altLang="x-none" sz="2400"/>
              <a:t> is composed of several steps, not just one or two.</a:t>
            </a:r>
          </a:p>
          <a:p>
            <a:pPr marL="457200" indent="-457200"/>
            <a:endParaRPr lang="en-US" altLang="x-none" sz="2400"/>
          </a:p>
          <a:p>
            <a:pPr marL="457200" indent="-457200"/>
            <a:r>
              <a:rPr lang="en-US" altLang="x-none" sz="2400"/>
              <a:t>It isn’t a single step.</a:t>
            </a:r>
          </a:p>
          <a:p>
            <a:pPr marL="457200" indent="-457200"/>
            <a:endParaRPr lang="en-US" altLang="x-none" sz="2400"/>
          </a:p>
          <a:p>
            <a:pPr marL="457200" indent="-457200">
              <a:buNone/>
            </a:pPr>
            <a:endParaRPr lang="en-US" altLang="x-none" sz="2400"/>
          </a:p>
          <a:p>
            <a:pPr marL="457200" indent="-457200"/>
            <a:endParaRPr lang="en-US" altLang="x-none" sz="2400"/>
          </a:p>
          <a:p>
            <a:pPr marL="457200" indent="-457200"/>
            <a:endParaRPr lang="en-US" altLang="x-none" sz="2400"/>
          </a:p>
          <a:p>
            <a:pPr marL="457200" indent="-457200"/>
            <a:endParaRPr lang="en-US" altLang="x-none" sz="2400"/>
          </a:p>
        </p:txBody>
      </p:sp>
      <p:sp>
        <p:nvSpPr>
          <p:cNvPr id="120836" name="Rectangle 4"/>
          <p:cNvSpPr>
            <a:spLocks noGrp="1" noChangeArrowheads="1"/>
          </p:cNvSpPr>
          <p:nvPr>
            <p:ph type="body" sz="half" idx="2"/>
          </p:nvPr>
        </p:nvSpPr>
        <p:spPr/>
        <p:txBody>
          <a:bodyPr/>
          <a:lstStyle/>
          <a:p>
            <a:endParaRPr lang="x-none" altLang="x-none" sz="2400"/>
          </a:p>
        </p:txBody>
      </p:sp>
      <p:pic>
        <p:nvPicPr>
          <p:cNvPr id="120838" name="Picture 6" descr="Image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3838" y="609600"/>
            <a:ext cx="2595562" cy="2667000"/>
          </a:xfrm>
          <a:prstGeom prst="rect">
            <a:avLst/>
          </a:prstGeom>
          <a:noFill/>
          <a:extLst>
            <a:ext uri="{909E8E84-426E-40DD-AFC4-6F175D3DCCD1}">
              <a14:hiddenFill xmlns:a14="http://schemas.microsoft.com/office/drawing/2010/main">
                <a:solidFill>
                  <a:srgbClr val="FFFFFF"/>
                </a:solidFill>
              </a14:hiddenFill>
            </a:ext>
          </a:extLst>
        </p:spPr>
      </p:pic>
      <p:pic>
        <p:nvPicPr>
          <p:cNvPr id="120839" name="Picture 7" descr="fore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4343400"/>
            <a:ext cx="2743200"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4"/>
          <p:cNvSpPr>
            <a:spLocks noGrp="1"/>
          </p:cNvSpPr>
          <p:nvPr>
            <p:ph type="ftr" sz="quarter" idx="10"/>
          </p:nvPr>
        </p:nvSpPr>
        <p:spPr/>
        <p:txBody>
          <a:bodyPr/>
          <a:lstStyle/>
          <a:p>
            <a:br>
              <a:rPr lang="en-US" altLang="x-none" b="1"/>
            </a:br>
            <a:fld id="{CC327314-22EC-D84B-80B0-5812E6C1724B}" type="slidenum">
              <a:rPr lang="en-US" altLang="x-none" b="1"/>
              <a:pPr/>
              <a:t>11</a:t>
            </a:fld>
            <a:endParaRPr lang="en-US" altLang="x-none" b="1"/>
          </a:p>
          <a:p>
            <a:endParaRPr lang="en-US" altLang="x-none"/>
          </a:p>
        </p:txBody>
      </p:sp>
      <p:sp>
        <p:nvSpPr>
          <p:cNvPr id="119810" name="Rectangle 2"/>
          <p:cNvSpPr>
            <a:spLocks noGrp="1" noChangeArrowheads="1"/>
          </p:cNvSpPr>
          <p:nvPr>
            <p:ph type="title"/>
          </p:nvPr>
        </p:nvSpPr>
        <p:spPr/>
        <p:txBody>
          <a:bodyPr/>
          <a:lstStyle/>
          <a:p>
            <a:r>
              <a:rPr lang="en-US" altLang="x-none"/>
              <a:t>Use Case Levels: Applying the Guidelines</a:t>
            </a:r>
          </a:p>
        </p:txBody>
      </p:sp>
      <p:sp>
        <p:nvSpPr>
          <p:cNvPr id="119811" name="Rectangle 3"/>
          <p:cNvSpPr>
            <a:spLocks noGrp="1" noChangeArrowheads="1"/>
          </p:cNvSpPr>
          <p:nvPr>
            <p:ph type="body" sz="half" idx="1"/>
          </p:nvPr>
        </p:nvSpPr>
        <p:spPr/>
        <p:txBody>
          <a:bodyPr>
            <a:normAutofit lnSpcReduction="10000"/>
          </a:bodyPr>
          <a:lstStyle/>
          <a:p>
            <a:pPr marL="457200" indent="-457200"/>
            <a:r>
              <a:rPr lang="en-US" altLang="x-none" sz="2400" dirty="0"/>
              <a:t>Applying the EBP and size guidelines:</a:t>
            </a:r>
          </a:p>
          <a:p>
            <a:pPr marL="457200" indent="-457200"/>
            <a:endParaRPr lang="en-US" altLang="x-none" sz="2400" dirty="0"/>
          </a:p>
          <a:p>
            <a:pPr marL="914400" lvl="1" indent="-457200"/>
            <a:r>
              <a:rPr lang="en-US" altLang="x-none" dirty="0"/>
              <a:t>Negotiate a Supplier Contract</a:t>
            </a:r>
          </a:p>
          <a:p>
            <a:pPr marL="914400" lvl="1" indent="-457200"/>
            <a:r>
              <a:rPr lang="en-US" altLang="x-none" dirty="0"/>
              <a:t>Rent Videos</a:t>
            </a:r>
          </a:p>
          <a:p>
            <a:pPr marL="914400" lvl="1" indent="-457200"/>
            <a:r>
              <a:rPr lang="en-US" altLang="x-none" dirty="0"/>
              <a:t>Log In</a:t>
            </a:r>
          </a:p>
          <a:p>
            <a:pPr marL="914400" lvl="1" indent="-457200"/>
            <a:r>
              <a:rPr lang="en-US" altLang="x-none" dirty="0"/>
              <a:t>Start Up</a:t>
            </a:r>
          </a:p>
          <a:p>
            <a:pPr marL="914400" lvl="1" indent="-457200"/>
            <a:endParaRPr lang="en-US" altLang="x-none" dirty="0"/>
          </a:p>
          <a:p>
            <a:pPr marL="457200" indent="-457200"/>
            <a:r>
              <a:rPr lang="en-US" altLang="x-none" sz="2400" dirty="0"/>
              <a:t>The others </a:t>
            </a:r>
            <a:r>
              <a:rPr lang="en-US" altLang="x-none" sz="2400" i="1" dirty="0"/>
              <a:t>can</a:t>
            </a:r>
            <a:r>
              <a:rPr lang="en-US" altLang="x-none" sz="2400" dirty="0"/>
              <a:t> also be modeled as use cases. </a:t>
            </a:r>
          </a:p>
          <a:p>
            <a:pPr marL="914400" lvl="1" indent="-457200"/>
            <a:r>
              <a:rPr lang="en-US" altLang="x-none" dirty="0"/>
              <a:t>But, prefer a focus on the EBP level. </a:t>
            </a:r>
          </a:p>
        </p:txBody>
      </p:sp>
      <p:sp>
        <p:nvSpPr>
          <p:cNvPr id="119812" name="Rectangle 4"/>
          <p:cNvSpPr>
            <a:spLocks noGrp="1" noChangeArrowheads="1"/>
          </p:cNvSpPr>
          <p:nvPr>
            <p:ph type="body" sz="half" idx="2"/>
          </p:nvPr>
        </p:nvSpPr>
        <p:spPr/>
        <p:txBody>
          <a:bodyPr/>
          <a:lstStyle/>
          <a:p>
            <a:endParaRPr lang="x-none" altLang="x-none" sz="2400"/>
          </a:p>
        </p:txBody>
      </p:sp>
      <p:pic>
        <p:nvPicPr>
          <p:cNvPr id="119814" name="Picture 6" descr="Image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3838" y="609600"/>
            <a:ext cx="2595562" cy="2667000"/>
          </a:xfrm>
          <a:prstGeom prst="rect">
            <a:avLst/>
          </a:prstGeom>
          <a:noFill/>
          <a:extLst>
            <a:ext uri="{909E8E84-426E-40DD-AFC4-6F175D3DCCD1}">
              <a14:hiddenFill xmlns:a14="http://schemas.microsoft.com/office/drawing/2010/main">
                <a:solidFill>
                  <a:srgbClr val="FFFFFF"/>
                </a:solidFill>
              </a14:hiddenFill>
            </a:ext>
          </a:extLst>
        </p:spPr>
      </p:pic>
      <p:pic>
        <p:nvPicPr>
          <p:cNvPr id="119815" name="Picture 7" descr="forest"/>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7772400" y="4343400"/>
            <a:ext cx="2743200" cy="1828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816" name="Oval 8"/>
          <p:cNvSpPr>
            <a:spLocks noChangeArrowheads="1"/>
          </p:cNvSpPr>
          <p:nvPr/>
        </p:nvSpPr>
        <p:spPr bwMode="auto">
          <a:xfrm>
            <a:off x="1586947" y="3170583"/>
            <a:ext cx="3352800" cy="533400"/>
          </a:xfrm>
          <a:prstGeom prst="ellipse">
            <a:avLst/>
          </a:prstGeom>
          <a:noFill/>
          <a:ln w="12700" cap="sq">
            <a:solidFill>
              <a:srgbClr val="000000"/>
            </a:solidFill>
            <a:round/>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normAutofit/>
          </a:bodyPr>
          <a:lstStyle/>
          <a:p>
            <a:r>
              <a:rPr lang="en-US" altLang="x-none"/>
              <a:t>Use Case Diagrams</a:t>
            </a:r>
          </a:p>
        </p:txBody>
      </p:sp>
      <p:graphicFrame>
        <p:nvGraphicFramePr>
          <p:cNvPr id="125957" name="Object 5"/>
          <p:cNvGraphicFramePr>
            <a:graphicFrameLocks noGrp="1" noChangeAspect="1"/>
          </p:cNvGraphicFramePr>
          <p:nvPr>
            <p:ph idx="1"/>
            <p:extLst>
              <p:ext uri="{D42A27DB-BD31-4B8C-83A1-F6EECF244321}">
                <p14:modId xmlns:p14="http://schemas.microsoft.com/office/powerpoint/2010/main" val="3624895658"/>
              </p:ext>
            </p:extLst>
          </p:nvPr>
        </p:nvGraphicFramePr>
        <p:xfrm>
          <a:off x="1071216" y="1439341"/>
          <a:ext cx="6493435" cy="5418659"/>
        </p:xfrm>
        <a:graphic>
          <a:graphicData uri="http://schemas.openxmlformats.org/presentationml/2006/ole">
            <mc:AlternateContent xmlns:mc="http://schemas.openxmlformats.org/markup-compatibility/2006">
              <mc:Choice xmlns:v="urn:schemas-microsoft-com:vml" Requires="v">
                <p:oleObj spid="_x0000_s16390" name="VISIO" r:id="rId3" imgW="4143240" imgH="3457440" progId="Visio.Drawing.6">
                  <p:embed/>
                </p:oleObj>
              </mc:Choice>
              <mc:Fallback>
                <p:oleObj name="VISIO" r:id="rId3" imgW="4143240" imgH="3457440" progId="Visio.Drawing.6">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1216" y="1439341"/>
                        <a:ext cx="6493435" cy="5418659"/>
                      </a:xfrm>
                      <a:prstGeom prst="rect">
                        <a:avLst/>
                      </a:prstGeom>
                      <a:noFill/>
                      <a:ln>
                        <a:noFill/>
                      </a:ln>
                      <a:effectLst/>
                    </p:spPr>
                  </p:pic>
                </p:oleObj>
              </mc:Fallback>
            </mc:AlternateContent>
          </a:graphicData>
        </a:graphic>
      </p:graphicFrame>
      <p:sp>
        <p:nvSpPr>
          <p:cNvPr id="8" name="Footer Placeholder 4"/>
          <p:cNvSpPr>
            <a:spLocks noGrp="1"/>
          </p:cNvSpPr>
          <p:nvPr>
            <p:ph type="ftr" sz="quarter" idx="11"/>
          </p:nvPr>
        </p:nvSpPr>
        <p:spPr/>
        <p:txBody>
          <a:bodyPr/>
          <a:lstStyle/>
          <a:p>
            <a:br>
              <a:rPr lang="en-US" altLang="x-none"/>
            </a:br>
            <a:fld id="{69C1F527-6BF6-BA4B-BDAD-ED1CBA1095E9}" type="slidenum">
              <a:rPr lang="en-US" altLang="x-none" smtClean="0"/>
              <a:pPr/>
              <a:t>12</a:t>
            </a:fld>
            <a:endParaRPr lang="en-US" altLang="x-none"/>
          </a:p>
          <a:p>
            <a:endParaRPr lang="en-US" altLang="x-none"/>
          </a:p>
        </p:txBody>
      </p:sp>
      <p:sp>
        <p:nvSpPr>
          <p:cNvPr id="125960" name="AutoShape 8"/>
          <p:cNvSpPr>
            <a:spLocks noChangeArrowheads="1"/>
          </p:cNvSpPr>
          <p:nvPr/>
        </p:nvSpPr>
        <p:spPr bwMode="auto">
          <a:xfrm>
            <a:off x="7086600" y="3962400"/>
            <a:ext cx="3505200" cy="2362200"/>
          </a:xfrm>
          <a:prstGeom prst="cloudCallout">
            <a:avLst>
              <a:gd name="adj1" fmla="val -41440"/>
              <a:gd name="adj2" fmla="val -45361"/>
            </a:avLst>
          </a:prstGeom>
          <a:noFill/>
          <a:ln w="12700" cap="sq">
            <a:solidFill>
              <a:srgbClr val="000000"/>
            </a:solidFill>
            <a:round/>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1"/>
          <a:lstStyle/>
          <a:p>
            <a:pPr>
              <a:spcBef>
                <a:spcPct val="50000"/>
              </a:spcBef>
            </a:pPr>
            <a:r>
              <a:rPr lang="en-US" altLang="x-none" b="1">
                <a:solidFill>
                  <a:srgbClr val="000000"/>
                </a:solidFill>
                <a:latin typeface="Arial Narrow" charset="0"/>
              </a:rPr>
              <a:t>Warning: Don’t spend much time on diagramming.</a:t>
            </a:r>
          </a:p>
          <a:p>
            <a:pPr>
              <a:spcBef>
                <a:spcPct val="50000"/>
              </a:spcBef>
            </a:pPr>
            <a:r>
              <a:rPr lang="en-US" altLang="x-none" b="1">
                <a:solidFill>
                  <a:srgbClr val="000000"/>
                </a:solidFill>
                <a:latin typeface="Arial Narrow" charset="0"/>
              </a:rPr>
              <a:t>Use case work means to write text, not draw diagrams</a:t>
            </a:r>
          </a:p>
          <a:p>
            <a:pPr>
              <a:spcBef>
                <a:spcPct val="50000"/>
              </a:spcBef>
            </a:pPr>
            <a:endParaRPr lang="en-US" altLang="x-none" b="1">
              <a:solidFill>
                <a:srgbClr val="000000"/>
              </a:solidFill>
              <a:latin typeface="Arial Narrow" charset="0"/>
            </a:endParaRPr>
          </a:p>
        </p:txBody>
      </p:sp>
      <p:sp>
        <p:nvSpPr>
          <p:cNvPr id="2" name="Rectangle 1">
            <a:extLst>
              <a:ext uri="{FF2B5EF4-FFF2-40B4-BE49-F238E27FC236}">
                <a16:creationId xmlns:a16="http://schemas.microsoft.com/office/drawing/2014/main" id="{8A87F1A9-7BD6-E849-BA06-3F50CC68231F}"/>
              </a:ext>
            </a:extLst>
          </p:cNvPr>
          <p:cNvSpPr/>
          <p:nvPr/>
        </p:nvSpPr>
        <p:spPr>
          <a:xfrm>
            <a:off x="3427766" y="4500150"/>
            <a:ext cx="1780337" cy="6681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a:extLst>
              <a:ext uri="{FF2B5EF4-FFF2-40B4-BE49-F238E27FC236}">
                <a16:creationId xmlns:a16="http://schemas.microsoft.com/office/drawing/2014/main" id="{FF860BCB-818D-7C4D-A5E1-820302EA5333}"/>
              </a:ext>
            </a:extLst>
          </p:cNvPr>
          <p:cNvCxnSpPr>
            <a:cxnSpLocks/>
          </p:cNvCxnSpPr>
          <p:nvPr/>
        </p:nvCxnSpPr>
        <p:spPr>
          <a:xfrm flipV="1">
            <a:off x="2017092" y="4956313"/>
            <a:ext cx="1410674" cy="562514"/>
          </a:xfrm>
          <a:prstGeom prst="line">
            <a:avLst/>
          </a:prstGeom>
          <a:ln w="53975">
            <a:solidFill>
              <a:schemeClr val="bg1"/>
            </a:solidFill>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1860F8CB-CA82-6645-BCE6-3ABDF7CF4B56}"/>
              </a:ext>
            </a:extLst>
          </p:cNvPr>
          <p:cNvCxnSpPr>
            <a:cxnSpLocks/>
          </p:cNvCxnSpPr>
          <p:nvPr/>
        </p:nvCxnSpPr>
        <p:spPr>
          <a:xfrm>
            <a:off x="2227811" y="2146851"/>
            <a:ext cx="1429789" cy="2449066"/>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br>
              <a:rPr lang="en-US" altLang="x-none" b="1"/>
            </a:br>
            <a:fld id="{CC0E0F13-6784-CC4D-83E8-9056E5920204}" type="slidenum">
              <a:rPr lang="en-US" altLang="x-none" b="1"/>
              <a:pPr/>
              <a:t>13</a:t>
            </a:fld>
            <a:endParaRPr lang="en-US" altLang="x-none" b="1"/>
          </a:p>
          <a:p>
            <a:endParaRPr lang="en-US" altLang="x-none"/>
          </a:p>
        </p:txBody>
      </p:sp>
      <p:sp>
        <p:nvSpPr>
          <p:cNvPr id="131074" name="Rectangle 2"/>
          <p:cNvSpPr>
            <a:spLocks noGrp="1" noChangeArrowheads="1"/>
          </p:cNvSpPr>
          <p:nvPr>
            <p:ph type="title"/>
          </p:nvPr>
        </p:nvSpPr>
        <p:spPr/>
        <p:txBody>
          <a:bodyPr/>
          <a:lstStyle/>
          <a:p>
            <a:r>
              <a:rPr lang="en-US" altLang="x-none"/>
              <a:t>DEFINITION: Fully Dressed Use Cases</a:t>
            </a:r>
          </a:p>
        </p:txBody>
      </p:sp>
      <p:sp>
        <p:nvSpPr>
          <p:cNvPr id="131075" name="Rectangle 3"/>
          <p:cNvSpPr>
            <a:spLocks noGrp="1" noChangeArrowheads="1"/>
          </p:cNvSpPr>
          <p:nvPr>
            <p:ph type="body" idx="1"/>
          </p:nvPr>
        </p:nvSpPr>
        <p:spPr/>
        <p:txBody>
          <a:bodyPr/>
          <a:lstStyle/>
          <a:p>
            <a:pPr marL="457200" indent="-457200"/>
            <a:r>
              <a:rPr lang="en-US" altLang="x-none"/>
              <a:t>Rich notation for detailed analysis.</a:t>
            </a:r>
          </a:p>
          <a:p>
            <a:pPr marL="457200" indent="-457200"/>
            <a:endParaRPr lang="en-US" altLang="x-none"/>
          </a:p>
          <a:p>
            <a:pPr marL="457200" indent="-457200"/>
            <a:r>
              <a:rPr lang="en-US" altLang="x-none"/>
              <a:t>Shows branching scenarios.</a:t>
            </a:r>
          </a:p>
          <a:p>
            <a:pPr marL="457200" indent="-457200"/>
            <a:endParaRPr lang="en-US" altLang="x-none"/>
          </a:p>
          <a:p>
            <a:pPr marL="457200" indent="-457200"/>
            <a:r>
              <a:rPr lang="en-US" altLang="x-none"/>
              <a:t>Can include non-functional requirements related to the functional.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br>
              <a:rPr lang="en-US" altLang="x-none" b="1"/>
            </a:br>
            <a:fld id="{7180049B-7B9B-CD4D-BD0A-B0AFD33793F6}" type="slidenum">
              <a:rPr lang="en-US" altLang="x-none" b="1"/>
              <a:pPr/>
              <a:t>14</a:t>
            </a:fld>
            <a:endParaRPr lang="en-US" altLang="x-none" b="1"/>
          </a:p>
          <a:p>
            <a:endParaRPr lang="en-US" altLang="x-none"/>
          </a:p>
        </p:txBody>
      </p:sp>
      <p:sp>
        <p:nvSpPr>
          <p:cNvPr id="142338" name="Rectangle 2"/>
          <p:cNvSpPr>
            <a:spLocks noGrp="1" noChangeArrowheads="1"/>
          </p:cNvSpPr>
          <p:nvPr>
            <p:ph type="title"/>
          </p:nvPr>
        </p:nvSpPr>
        <p:spPr/>
        <p:txBody>
          <a:bodyPr/>
          <a:lstStyle/>
          <a:p>
            <a:r>
              <a:rPr lang="en-US" altLang="x-none"/>
              <a:t>EXAMPLE: Fully Dressed</a:t>
            </a:r>
          </a:p>
        </p:txBody>
      </p:sp>
      <p:sp>
        <p:nvSpPr>
          <p:cNvPr id="142339" name="Rectangle 3"/>
          <p:cNvSpPr>
            <a:spLocks noGrp="1" noChangeArrowheads="1"/>
          </p:cNvSpPr>
          <p:nvPr>
            <p:ph type="body" idx="1"/>
          </p:nvPr>
        </p:nvSpPr>
        <p:spPr/>
        <p:txBody>
          <a:bodyPr>
            <a:normAutofit fontScale="92500" lnSpcReduction="20000"/>
          </a:bodyPr>
          <a:lstStyle/>
          <a:p>
            <a:pPr marL="457200" indent="-457200">
              <a:lnSpc>
                <a:spcPct val="80000"/>
              </a:lnSpc>
              <a:buNone/>
            </a:pPr>
            <a:r>
              <a:rPr lang="en-US" altLang="x-none" sz="2400" i="1">
                <a:ea typeface="Times New Roman" charset="0"/>
                <a:cs typeface="Times New Roman" charset="0"/>
              </a:rPr>
              <a:t>Use Case UC1</a:t>
            </a:r>
            <a:r>
              <a:rPr lang="en-US" altLang="x-none" sz="2400">
                <a:ea typeface="Times New Roman" charset="0"/>
                <a:cs typeface="Times New Roman" charset="0"/>
              </a:rPr>
              <a:t>: Rent Video</a:t>
            </a:r>
          </a:p>
          <a:p>
            <a:pPr marL="457200" indent="-457200">
              <a:lnSpc>
                <a:spcPct val="80000"/>
              </a:lnSpc>
              <a:buNone/>
            </a:pPr>
            <a:r>
              <a:rPr lang="en-US" altLang="x-none" sz="2400" i="1">
                <a:ea typeface="Times New Roman" charset="0"/>
                <a:cs typeface="Times New Roman" charset="0"/>
              </a:rPr>
              <a:t>Level:</a:t>
            </a:r>
            <a:r>
              <a:rPr lang="en-US" altLang="x-none" sz="2400">
                <a:ea typeface="Times New Roman" charset="0"/>
                <a:cs typeface="Times New Roman" charset="0"/>
              </a:rPr>
              <a:t> User-level goal (EBP level) </a:t>
            </a:r>
          </a:p>
          <a:p>
            <a:pPr marL="457200" indent="-457200">
              <a:lnSpc>
                <a:spcPct val="80000"/>
              </a:lnSpc>
              <a:buNone/>
            </a:pPr>
            <a:r>
              <a:rPr lang="en-US" altLang="x-none" sz="2400">
                <a:ea typeface="Times New Roman" charset="0"/>
                <a:cs typeface="Times New Roman" charset="0"/>
              </a:rPr>
              <a:t> </a:t>
            </a:r>
          </a:p>
          <a:p>
            <a:pPr marL="457200" indent="-457200">
              <a:lnSpc>
                <a:spcPct val="80000"/>
              </a:lnSpc>
              <a:buNone/>
            </a:pPr>
            <a:r>
              <a:rPr lang="en-US" altLang="x-none" sz="2400" i="1">
                <a:ea typeface="Times New Roman" charset="0"/>
                <a:cs typeface="Times New Roman" charset="0"/>
              </a:rPr>
              <a:t>Primary Actor</a:t>
            </a:r>
            <a:r>
              <a:rPr lang="en-US" altLang="x-none" sz="2400">
                <a:ea typeface="Times New Roman" charset="0"/>
                <a:cs typeface="Times New Roman" charset="0"/>
              </a:rPr>
              <a:t>: Clerk</a:t>
            </a:r>
          </a:p>
          <a:p>
            <a:pPr marL="457200" indent="-457200">
              <a:lnSpc>
                <a:spcPct val="80000"/>
              </a:lnSpc>
              <a:buNone/>
            </a:pPr>
            <a:r>
              <a:rPr lang="en-US" altLang="x-none" sz="2400" i="1">
                <a:ea typeface="Times New Roman" charset="0"/>
                <a:cs typeface="Times New Roman" charset="0"/>
              </a:rPr>
              <a:t>Preconditions</a:t>
            </a:r>
            <a:r>
              <a:rPr lang="en-US" altLang="x-none" sz="2400">
                <a:ea typeface="Times New Roman" charset="0"/>
                <a:cs typeface="Times New Roman" charset="0"/>
              </a:rPr>
              <a:t>: </a:t>
            </a:r>
          </a:p>
          <a:p>
            <a:pPr marL="457200" indent="-457200">
              <a:lnSpc>
                <a:spcPct val="80000"/>
              </a:lnSpc>
            </a:pPr>
            <a:r>
              <a:rPr lang="en-US" altLang="x-none" sz="2400">
                <a:ea typeface="Times New Roman" charset="0"/>
                <a:cs typeface="Times New Roman" charset="0"/>
              </a:rPr>
              <a:t>Clerk is identified and authenticated.</a:t>
            </a:r>
          </a:p>
          <a:p>
            <a:pPr marL="457200" indent="-457200">
              <a:lnSpc>
                <a:spcPct val="80000"/>
              </a:lnSpc>
              <a:buNone/>
            </a:pPr>
            <a:endParaRPr lang="en-US" altLang="x-none" sz="2400" i="1" u="sng">
              <a:ea typeface="Times New Roman" charset="0"/>
              <a:cs typeface="Times New Roman" charset="0"/>
            </a:endParaRPr>
          </a:p>
          <a:p>
            <a:pPr marL="457200" indent="-457200">
              <a:lnSpc>
                <a:spcPct val="80000"/>
              </a:lnSpc>
              <a:buNone/>
            </a:pPr>
            <a:r>
              <a:rPr lang="en-US" altLang="x-none" sz="2400" i="1" u="sng">
                <a:ea typeface="Times New Roman" charset="0"/>
                <a:cs typeface="Times New Roman" charset="0"/>
              </a:rPr>
              <a:t>Stakeholders and their Interests</a:t>
            </a:r>
            <a:r>
              <a:rPr lang="en-US" altLang="x-none" sz="2400">
                <a:ea typeface="Times New Roman" charset="0"/>
                <a:cs typeface="Times New Roman" charset="0"/>
              </a:rPr>
              <a:t>:</a:t>
            </a:r>
          </a:p>
          <a:p>
            <a:pPr marL="457200" indent="-457200">
              <a:lnSpc>
                <a:spcPct val="80000"/>
              </a:lnSpc>
              <a:buNone/>
            </a:pPr>
            <a:r>
              <a:rPr lang="en-US" altLang="x-none" sz="2400">
                <a:ea typeface="Times New Roman" charset="0"/>
                <a:cs typeface="Times New Roman" charset="0"/>
              </a:rPr>
              <a:t>Clerk: Wants accurate, fast entry.</a:t>
            </a:r>
          </a:p>
          <a:p>
            <a:pPr marL="457200" indent="-457200">
              <a:lnSpc>
                <a:spcPct val="80000"/>
              </a:lnSpc>
              <a:buNone/>
            </a:pPr>
            <a:r>
              <a:rPr lang="en-US" altLang="x-none" sz="2400" i="1">
                <a:ea typeface="Times New Roman" charset="0"/>
                <a:cs typeface="Times New Roman" charset="0"/>
              </a:rPr>
              <a:t>Customer</a:t>
            </a:r>
            <a:r>
              <a:rPr lang="en-US" altLang="x-none" sz="2400">
                <a:ea typeface="Times New Roman" charset="0"/>
                <a:cs typeface="Times New Roman" charset="0"/>
              </a:rPr>
              <a:t>: Wants videos, and fast service with minimal effort. </a:t>
            </a:r>
          </a:p>
          <a:p>
            <a:pPr marL="457200" indent="-457200">
              <a:lnSpc>
                <a:spcPct val="80000"/>
              </a:lnSpc>
              <a:buNone/>
            </a:pPr>
            <a:r>
              <a:rPr lang="en-US" altLang="x-none" sz="2400" i="1">
                <a:ea typeface="Times New Roman" charset="0"/>
                <a:cs typeface="Times New Roman" charset="0"/>
              </a:rPr>
              <a:t>Accountant</a:t>
            </a:r>
            <a:r>
              <a:rPr lang="en-US" altLang="x-none" sz="2400">
                <a:ea typeface="Times New Roman" charset="0"/>
                <a:cs typeface="Times New Roman" charset="0"/>
              </a:rPr>
              <a:t>: Wants to accurately record transactions.</a:t>
            </a:r>
          </a:p>
          <a:p>
            <a:pPr marL="457200" indent="-457200">
              <a:lnSpc>
                <a:spcPct val="80000"/>
              </a:lnSpc>
              <a:buNone/>
            </a:pPr>
            <a:r>
              <a:rPr lang="en-US" altLang="x-none" sz="2400" i="1">
                <a:ea typeface="Times New Roman" charset="0"/>
                <a:cs typeface="Times New Roman" charset="0"/>
              </a:rPr>
              <a:t>Marketing</a:t>
            </a:r>
            <a:r>
              <a:rPr lang="en-US" altLang="x-none" sz="2400">
                <a:ea typeface="Times New Roman" charset="0"/>
                <a:cs typeface="Times New Roman" charset="0"/>
              </a:rPr>
              <a:t>: Wants to track customer habits.</a:t>
            </a:r>
          </a:p>
          <a:p>
            <a:pPr marL="457200" indent="-457200">
              <a:lnSpc>
                <a:spcPct val="80000"/>
              </a:lnSpc>
              <a:buNone/>
            </a:pPr>
            <a:r>
              <a:rPr lang="en-US" altLang="x-none" sz="2400">
                <a:ea typeface="Times New Roman" charset="0"/>
                <a:cs typeface="Times New Roman" charset="0"/>
              </a:rPr>
              <a:t>. .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br>
              <a:rPr lang="en-US" altLang="x-none" b="1"/>
            </a:br>
            <a:fld id="{15613362-AB2F-8C4A-98CD-D0C1F14550BE}" type="slidenum">
              <a:rPr lang="en-US" altLang="x-none" b="1"/>
              <a:pPr/>
              <a:t>15</a:t>
            </a:fld>
            <a:endParaRPr lang="en-US" altLang="x-none" b="1"/>
          </a:p>
          <a:p>
            <a:endParaRPr lang="en-US" altLang="x-none"/>
          </a:p>
        </p:txBody>
      </p:sp>
      <p:sp>
        <p:nvSpPr>
          <p:cNvPr id="143362" name="Rectangle 2"/>
          <p:cNvSpPr>
            <a:spLocks noGrp="1" noChangeArrowheads="1"/>
          </p:cNvSpPr>
          <p:nvPr>
            <p:ph type="title"/>
          </p:nvPr>
        </p:nvSpPr>
        <p:spPr/>
        <p:txBody>
          <a:bodyPr/>
          <a:lstStyle/>
          <a:p>
            <a:r>
              <a:rPr lang="en-US" altLang="x-none"/>
              <a:t>EXAMPLE: Fully Dressed</a:t>
            </a:r>
          </a:p>
        </p:txBody>
      </p:sp>
      <p:sp>
        <p:nvSpPr>
          <p:cNvPr id="143363" name="Rectangle 3"/>
          <p:cNvSpPr>
            <a:spLocks noGrp="1" noChangeArrowheads="1"/>
          </p:cNvSpPr>
          <p:nvPr>
            <p:ph type="body" idx="1"/>
          </p:nvPr>
        </p:nvSpPr>
        <p:spPr/>
        <p:txBody>
          <a:bodyPr>
            <a:normAutofit fontScale="85000" lnSpcReduction="20000"/>
          </a:bodyPr>
          <a:lstStyle/>
          <a:p>
            <a:pPr marL="457200" indent="-457200">
              <a:lnSpc>
                <a:spcPct val="80000"/>
              </a:lnSpc>
              <a:buNone/>
            </a:pPr>
            <a:r>
              <a:rPr lang="en-US" altLang="x-none" sz="2000" i="1" u="sng">
                <a:ea typeface="Times New Roman" charset="0"/>
                <a:cs typeface="Times New Roman" charset="0"/>
              </a:rPr>
              <a:t>Main Success Scenario (or Basic Flow or “Happy Path”)</a:t>
            </a:r>
            <a:r>
              <a:rPr lang="en-US" altLang="x-none" sz="2000">
                <a:ea typeface="Times New Roman" charset="0"/>
                <a:cs typeface="Times New Roman" charset="0"/>
              </a:rPr>
              <a:t>:</a:t>
            </a:r>
          </a:p>
          <a:p>
            <a:pPr marL="457200" indent="-457200">
              <a:lnSpc>
                <a:spcPct val="80000"/>
              </a:lnSpc>
              <a:buNone/>
            </a:pPr>
            <a:endParaRPr lang="en-US" altLang="x-none" sz="2000">
              <a:ea typeface="Times New Roman" charset="0"/>
              <a:cs typeface="Times New Roman" charset="0"/>
            </a:endParaRPr>
          </a:p>
          <a:p>
            <a:pPr marL="457200" indent="-457200">
              <a:lnSpc>
                <a:spcPct val="110000"/>
              </a:lnSpc>
              <a:buFont typeface="ZapfDingbats" charset="0"/>
              <a:buAutoNum type="arabicPeriod"/>
            </a:pPr>
            <a:r>
              <a:rPr lang="en-US" altLang="x-none" sz="2000">
                <a:ea typeface="Times New Roman" charset="0"/>
                <a:cs typeface="Times New Roman" charset="0"/>
              </a:rPr>
              <a:t>Customer arrives at a checkout with videos or games to rent.</a:t>
            </a:r>
          </a:p>
          <a:p>
            <a:pPr marL="457200" indent="-457200">
              <a:lnSpc>
                <a:spcPct val="110000"/>
              </a:lnSpc>
              <a:buFont typeface="ZapfDingbats" charset="0"/>
              <a:buAutoNum type="arabicPeriod"/>
            </a:pPr>
            <a:r>
              <a:rPr lang="en-US" altLang="x-none" sz="2000">
                <a:ea typeface="Times New Roman" charset="0"/>
                <a:cs typeface="Times New Roman" charset="0"/>
              </a:rPr>
              <a:t>Clerk enters Customer ID.</a:t>
            </a:r>
          </a:p>
          <a:p>
            <a:pPr marL="457200" indent="-457200">
              <a:lnSpc>
                <a:spcPct val="110000"/>
              </a:lnSpc>
              <a:buFont typeface="ZapfDingbats" charset="0"/>
              <a:buAutoNum type="arabicPeriod"/>
            </a:pPr>
            <a:r>
              <a:rPr lang="en-US" altLang="x-none" sz="2000">
                <a:ea typeface="Times New Roman" charset="0"/>
                <a:cs typeface="Times New Roman" charset="0"/>
              </a:rPr>
              <a:t>Clerk enters rental identifier. </a:t>
            </a:r>
          </a:p>
          <a:p>
            <a:pPr marL="457200" indent="-457200">
              <a:lnSpc>
                <a:spcPct val="110000"/>
              </a:lnSpc>
              <a:buFont typeface="ZapfDingbats" charset="0"/>
              <a:buAutoNum type="arabicPeriod"/>
            </a:pPr>
            <a:r>
              <a:rPr lang="en-US" altLang="x-none" sz="2000">
                <a:ea typeface="Times New Roman" charset="0"/>
                <a:cs typeface="Times New Roman" charset="0"/>
              </a:rPr>
              <a:t>System records rental line item and presents item description.</a:t>
            </a:r>
          </a:p>
          <a:p>
            <a:pPr marL="457200" indent="-457200">
              <a:lnSpc>
                <a:spcPct val="110000"/>
              </a:lnSpc>
              <a:buNone/>
            </a:pPr>
            <a:r>
              <a:rPr lang="en-US" altLang="x-none" sz="2000">
                <a:ea typeface="Times New Roman" charset="0"/>
                <a:cs typeface="Times New Roman" charset="0"/>
              </a:rPr>
              <a:t>		(Clerk repeats steps 3-4 until indicates done.)</a:t>
            </a:r>
          </a:p>
          <a:p>
            <a:pPr marL="457200" indent="-457200">
              <a:lnSpc>
                <a:spcPct val="110000"/>
              </a:lnSpc>
              <a:buFont typeface="ZapfDingbats" charset="0"/>
              <a:buAutoNum type="arabicPeriod" startAt="5"/>
            </a:pPr>
            <a:r>
              <a:rPr lang="en-US" altLang="x-none" sz="2000">
                <a:ea typeface="Times New Roman" charset="0"/>
                <a:cs typeface="Times New Roman" charset="0"/>
              </a:rPr>
              <a:t>System displays total. </a:t>
            </a:r>
          </a:p>
          <a:p>
            <a:pPr marL="457200" indent="-457200">
              <a:lnSpc>
                <a:spcPct val="110000"/>
              </a:lnSpc>
              <a:buFont typeface="ZapfDingbats" charset="0"/>
              <a:buAutoNum type="arabicPeriod" startAt="5"/>
            </a:pPr>
            <a:r>
              <a:rPr lang="en-US" altLang="x-none" sz="2000">
                <a:ea typeface="Times New Roman" charset="0"/>
                <a:cs typeface="Times New Roman" charset="0"/>
              </a:rPr>
              <a:t>Customer pays. System handles payment.</a:t>
            </a:r>
          </a:p>
          <a:p>
            <a:pPr marL="457200" indent="-457200">
              <a:lnSpc>
                <a:spcPct val="110000"/>
              </a:lnSpc>
              <a:buFont typeface="ZapfDingbats" charset="0"/>
              <a:buAutoNum type="arabicPeriod" startAt="5"/>
            </a:pPr>
            <a:r>
              <a:rPr lang="en-US" altLang="x-none" sz="2000">
                <a:ea typeface="Times New Roman" charset="0"/>
                <a:cs typeface="Times New Roman" charset="0"/>
              </a:rPr>
              <a:t>Clerk requests rental report.</a:t>
            </a:r>
          </a:p>
          <a:p>
            <a:pPr marL="457200" indent="-457200">
              <a:lnSpc>
                <a:spcPct val="110000"/>
              </a:lnSpc>
              <a:buFont typeface="ZapfDingbats" charset="0"/>
              <a:buAutoNum type="arabicPeriod" startAt="5"/>
            </a:pPr>
            <a:r>
              <a:rPr lang="en-US" altLang="x-none" sz="2000">
                <a:ea typeface="Times New Roman" charset="0"/>
                <a:cs typeface="Times New Roman" charset="0"/>
              </a:rPr>
              <a:t>System outputs it. Clerk gives it to Customer.</a:t>
            </a:r>
          </a:p>
          <a:p>
            <a:pPr marL="457200" indent="-457200">
              <a:lnSpc>
                <a:spcPct val="110000"/>
              </a:lnSpc>
              <a:buFont typeface="ZapfDingbats" charset="0"/>
              <a:buAutoNum type="arabicPeriod" startAt="5"/>
            </a:pPr>
            <a:r>
              <a:rPr lang="en-US" altLang="x-none" sz="2000">
                <a:ea typeface="Times New Roman" charset="0"/>
                <a:cs typeface="Times New Roman" charset="0"/>
              </a:rPr>
              <a:t>Customer leaves with rentals and report.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br>
              <a:rPr lang="en-US" altLang="x-none" b="1"/>
            </a:br>
            <a:fld id="{E019A673-B4A9-1445-BDA1-852802C62453}" type="slidenum">
              <a:rPr lang="en-US" altLang="x-none" b="1"/>
              <a:pPr/>
              <a:t>16</a:t>
            </a:fld>
            <a:endParaRPr lang="en-US" altLang="x-none" b="1"/>
          </a:p>
          <a:p>
            <a:endParaRPr lang="en-US" altLang="x-none"/>
          </a:p>
        </p:txBody>
      </p:sp>
      <p:sp>
        <p:nvSpPr>
          <p:cNvPr id="144386" name="Rectangle 2"/>
          <p:cNvSpPr>
            <a:spLocks noGrp="1" noChangeArrowheads="1"/>
          </p:cNvSpPr>
          <p:nvPr>
            <p:ph type="title"/>
          </p:nvPr>
        </p:nvSpPr>
        <p:spPr/>
        <p:txBody>
          <a:bodyPr/>
          <a:lstStyle/>
          <a:p>
            <a:r>
              <a:rPr lang="en-US" altLang="x-none"/>
              <a:t>EXAMPLE: Fully Dressed</a:t>
            </a:r>
          </a:p>
        </p:txBody>
      </p:sp>
      <p:sp>
        <p:nvSpPr>
          <p:cNvPr id="144387" name="Rectangle 3"/>
          <p:cNvSpPr>
            <a:spLocks noGrp="1" noChangeArrowheads="1"/>
          </p:cNvSpPr>
          <p:nvPr>
            <p:ph type="body" idx="1"/>
          </p:nvPr>
        </p:nvSpPr>
        <p:spPr/>
        <p:txBody>
          <a:bodyPr>
            <a:normAutofit fontScale="92500" lnSpcReduction="20000"/>
          </a:bodyPr>
          <a:lstStyle/>
          <a:p>
            <a:pPr marL="457200" indent="-457200">
              <a:lnSpc>
                <a:spcPct val="80000"/>
              </a:lnSpc>
              <a:buNone/>
            </a:pPr>
            <a:r>
              <a:rPr lang="en-US" altLang="x-none" sz="2000" i="1" u="sng">
                <a:ea typeface="Times New Roman" charset="0"/>
                <a:cs typeface="Times New Roman" charset="0"/>
              </a:rPr>
              <a:t>Extensions (or Alternatives)</a:t>
            </a:r>
            <a:r>
              <a:rPr lang="en-US" altLang="x-none" sz="2000">
                <a:ea typeface="Times New Roman" charset="0"/>
                <a:cs typeface="Times New Roman" charset="0"/>
              </a:rPr>
              <a:t>:</a:t>
            </a:r>
          </a:p>
          <a:p>
            <a:pPr marL="457200" indent="-457200">
              <a:lnSpc>
                <a:spcPct val="80000"/>
              </a:lnSpc>
              <a:buNone/>
            </a:pPr>
            <a:endParaRPr lang="en-US" altLang="x-none" sz="2000">
              <a:ea typeface="Times New Roman" charset="0"/>
              <a:cs typeface="Times New Roman" charset="0"/>
            </a:endParaRPr>
          </a:p>
          <a:p>
            <a:pPr marL="457200" indent="-457200">
              <a:lnSpc>
                <a:spcPct val="80000"/>
              </a:lnSpc>
              <a:buNone/>
            </a:pPr>
            <a:r>
              <a:rPr lang="en-US" altLang="x-none" sz="2000">
                <a:ea typeface="Times New Roman" charset="0"/>
                <a:cs typeface="Times New Roman" charset="0"/>
              </a:rPr>
              <a:t>a*. At any time, System fails:</a:t>
            </a:r>
          </a:p>
          <a:p>
            <a:pPr marL="914400" lvl="1" indent="-457200">
              <a:lnSpc>
                <a:spcPct val="80000"/>
              </a:lnSpc>
              <a:buFont typeface="ZapfDingbats" charset="0"/>
              <a:buAutoNum type="arabicPeriod"/>
            </a:pPr>
            <a:r>
              <a:rPr lang="en-US" altLang="x-none" sz="2000">
                <a:ea typeface="Times New Roman" charset="0"/>
                <a:cs typeface="Times New Roman" charset="0"/>
              </a:rPr>
              <a:t>Clerk restarts System</a:t>
            </a:r>
          </a:p>
          <a:p>
            <a:pPr marL="914400" lvl="1" indent="-457200">
              <a:lnSpc>
                <a:spcPct val="80000"/>
              </a:lnSpc>
              <a:buFont typeface="ZapfDingbats" charset="0"/>
              <a:buAutoNum type="arabicPeriod"/>
            </a:pPr>
            <a:r>
              <a:rPr lang="en-US" altLang="x-none" sz="2000">
                <a:ea typeface="Times New Roman" charset="0"/>
                <a:cs typeface="Times New Roman" charset="0"/>
              </a:rPr>
              <a:t>logs in</a:t>
            </a:r>
          </a:p>
          <a:p>
            <a:pPr marL="914400" lvl="1" indent="-457200">
              <a:lnSpc>
                <a:spcPct val="80000"/>
              </a:lnSpc>
              <a:buFont typeface="ZapfDingbats" charset="0"/>
              <a:buAutoNum type="arabicPeriod"/>
            </a:pPr>
            <a:r>
              <a:rPr lang="en-US" altLang="x-none" sz="2000">
                <a:ea typeface="Times New Roman" charset="0"/>
                <a:cs typeface="Times New Roman" charset="0"/>
              </a:rPr>
              <a:t>requests recovery from prior state</a:t>
            </a:r>
          </a:p>
          <a:p>
            <a:pPr marL="457200" indent="-457200">
              <a:lnSpc>
                <a:spcPct val="80000"/>
              </a:lnSpc>
              <a:buNone/>
            </a:pPr>
            <a:endParaRPr lang="en-US" altLang="x-none" sz="2000"/>
          </a:p>
          <a:p>
            <a:pPr marL="457200" indent="-457200">
              <a:lnSpc>
                <a:spcPct val="80000"/>
              </a:lnSpc>
              <a:buNone/>
            </a:pPr>
            <a:r>
              <a:rPr lang="en-US" altLang="x-none" sz="2000"/>
              <a:t>1a. New Customer.</a:t>
            </a:r>
          </a:p>
          <a:p>
            <a:pPr marL="457200" indent="-457200">
              <a:lnSpc>
                <a:spcPct val="80000"/>
              </a:lnSpc>
              <a:buNone/>
            </a:pPr>
            <a:r>
              <a:rPr lang="en-US" altLang="x-none" sz="2000"/>
              <a:t>    1. Perform use case </a:t>
            </a:r>
            <a:r>
              <a:rPr lang="en-US" altLang="x-none" sz="2000" u="sng"/>
              <a:t>Manage Membership</a:t>
            </a:r>
            <a:r>
              <a:rPr lang="en-US" altLang="x-none" sz="2000"/>
              <a:t>.</a:t>
            </a:r>
          </a:p>
          <a:p>
            <a:pPr marL="457200" indent="-457200">
              <a:lnSpc>
                <a:spcPct val="80000"/>
              </a:lnSpc>
              <a:buNone/>
            </a:pPr>
            <a:r>
              <a:rPr lang="en-US" altLang="x-none" sz="2000"/>
              <a:t>    </a:t>
            </a:r>
          </a:p>
          <a:p>
            <a:pPr marL="457200" indent="-457200">
              <a:lnSpc>
                <a:spcPct val="80000"/>
              </a:lnSpc>
              <a:buNone/>
            </a:pPr>
            <a:r>
              <a:rPr lang="en-US" altLang="x-none" sz="2000"/>
              <a:t>2a. Customer ID not found.</a:t>
            </a:r>
          </a:p>
          <a:p>
            <a:pPr marL="457200" indent="-457200">
              <a:lnSpc>
                <a:spcPct val="80000"/>
              </a:lnSpc>
              <a:buNone/>
            </a:pPr>
            <a:r>
              <a:rPr lang="en-US" altLang="x-none" sz="2000"/>
              <a:t>    1. Cashier verifies ID. If entry error, reenter, else </a:t>
            </a:r>
            <a:r>
              <a:rPr lang="en-US" altLang="x-none" sz="2000" u="sng"/>
              <a:t>Manage Membership</a:t>
            </a:r>
            <a:r>
              <a:rPr lang="en-US" altLang="x-none" sz="2000"/>
              <a:t>.</a:t>
            </a:r>
          </a:p>
          <a:p>
            <a:pPr marL="457200" indent="-457200">
              <a:lnSpc>
                <a:spcPct val="80000"/>
              </a:lnSpc>
              <a:buNone/>
            </a:pPr>
            <a:r>
              <a:rPr lang="en-US" altLang="x-none" sz="2000"/>
              <a:t>2b. Customer has unpaid fines (usually for late returns).</a:t>
            </a:r>
          </a:p>
          <a:p>
            <a:pPr marL="457200" indent="-457200">
              <a:lnSpc>
                <a:spcPct val="80000"/>
              </a:lnSpc>
              <a:buNone/>
            </a:pPr>
            <a:r>
              <a:rPr lang="en-US" altLang="x-none" sz="2000"/>
              <a:t>    1. </a:t>
            </a:r>
            <a:r>
              <a:rPr lang="en-US" altLang="x-none" sz="2000" u="sng"/>
              <a:t>Pay Fines</a:t>
            </a:r>
            <a:r>
              <a:rPr lang="en-US" altLang="x-none" sz="200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br>
              <a:rPr lang="en-US" altLang="x-none" b="1"/>
            </a:br>
            <a:fld id="{279EDFD5-C9DD-B54F-909B-4CE46B411C1E}" type="slidenum">
              <a:rPr lang="en-US" altLang="x-none" b="1"/>
              <a:pPr/>
              <a:t>17</a:t>
            </a:fld>
            <a:endParaRPr lang="en-US" altLang="x-none" b="1"/>
          </a:p>
          <a:p>
            <a:endParaRPr lang="en-US" altLang="x-none"/>
          </a:p>
        </p:txBody>
      </p:sp>
      <p:sp>
        <p:nvSpPr>
          <p:cNvPr id="145410" name="Rectangle 2"/>
          <p:cNvSpPr>
            <a:spLocks noGrp="1" noChangeArrowheads="1"/>
          </p:cNvSpPr>
          <p:nvPr>
            <p:ph type="title"/>
          </p:nvPr>
        </p:nvSpPr>
        <p:spPr/>
        <p:txBody>
          <a:bodyPr/>
          <a:lstStyle/>
          <a:p>
            <a:r>
              <a:rPr lang="en-US" altLang="x-none"/>
              <a:t>EXAMPLE: Fully Dressed</a:t>
            </a:r>
          </a:p>
        </p:txBody>
      </p:sp>
      <p:sp>
        <p:nvSpPr>
          <p:cNvPr id="145411" name="Rectangle 3"/>
          <p:cNvSpPr>
            <a:spLocks noGrp="1" noChangeArrowheads="1"/>
          </p:cNvSpPr>
          <p:nvPr>
            <p:ph type="body" idx="1"/>
          </p:nvPr>
        </p:nvSpPr>
        <p:spPr/>
        <p:txBody>
          <a:bodyPr>
            <a:normAutofit lnSpcReduction="10000"/>
          </a:bodyPr>
          <a:lstStyle/>
          <a:p>
            <a:pPr marL="457200" indent="-457200">
              <a:lnSpc>
                <a:spcPct val="80000"/>
              </a:lnSpc>
              <a:buNone/>
            </a:pPr>
            <a:r>
              <a:rPr lang="en-US" altLang="x-none" sz="2000" i="1" u="sng">
                <a:ea typeface="Times New Roman" charset="0"/>
                <a:cs typeface="Times New Roman" charset="0"/>
              </a:rPr>
              <a:t>Special Requirements</a:t>
            </a:r>
            <a:r>
              <a:rPr lang="en-US" altLang="x-none" sz="2000">
                <a:ea typeface="Times New Roman" charset="0"/>
                <a:cs typeface="Times New Roman" charset="0"/>
              </a:rPr>
              <a:t>:</a:t>
            </a:r>
          </a:p>
          <a:p>
            <a:pPr marL="457200" indent="-457200">
              <a:lnSpc>
                <a:spcPct val="80000"/>
              </a:lnSpc>
              <a:buFont typeface="ZapfDingbats" charset="0"/>
              <a:buChar char="n"/>
            </a:pPr>
            <a:r>
              <a:rPr lang="en-US" altLang="x-none" sz="2000">
                <a:ea typeface="Times New Roman" charset="0"/>
                <a:cs typeface="Times New Roman" charset="0"/>
              </a:rPr>
              <a:t>Language internationalization on the display messages and rental report.</a:t>
            </a:r>
          </a:p>
          <a:p>
            <a:pPr marL="457200" indent="-457200">
              <a:lnSpc>
                <a:spcPct val="80000"/>
              </a:lnSpc>
              <a:buFont typeface="ZapfDingbats" charset="0"/>
              <a:buChar char="n"/>
            </a:pPr>
            <a:r>
              <a:rPr lang="en-US" altLang="x-none" sz="2000">
                <a:ea typeface="Times New Roman" charset="0"/>
                <a:cs typeface="Times New Roman" charset="0"/>
              </a:rPr>
              <a:t>Large text on display. Visible from 1 m.</a:t>
            </a:r>
          </a:p>
          <a:p>
            <a:pPr marL="457200" indent="-457200">
              <a:lnSpc>
                <a:spcPct val="80000"/>
              </a:lnSpc>
              <a:buNone/>
            </a:pPr>
            <a:r>
              <a:rPr lang="en-US" altLang="x-none" sz="2000">
                <a:ea typeface="Times New Roman" charset="0"/>
                <a:cs typeface="Times New Roman" charset="0"/>
              </a:rPr>
              <a:t> </a:t>
            </a:r>
          </a:p>
          <a:p>
            <a:pPr marL="457200" indent="-457200">
              <a:lnSpc>
                <a:spcPct val="80000"/>
              </a:lnSpc>
              <a:buNone/>
            </a:pPr>
            <a:r>
              <a:rPr lang="en-US" altLang="x-none" sz="2000" i="1" u="sng">
                <a:ea typeface="Times New Roman" charset="0"/>
                <a:cs typeface="Times New Roman" charset="0"/>
              </a:rPr>
              <a:t>Technology and Data Variations</a:t>
            </a:r>
            <a:r>
              <a:rPr lang="en-US" altLang="x-none" sz="2000">
                <a:ea typeface="Times New Roman" charset="0"/>
                <a:cs typeface="Times New Roman" charset="0"/>
              </a:rPr>
              <a:t>:</a:t>
            </a:r>
          </a:p>
          <a:p>
            <a:pPr marL="457200" indent="-457200">
              <a:lnSpc>
                <a:spcPct val="80000"/>
              </a:lnSpc>
              <a:buFont typeface="ZapfDingbats" charset="0"/>
              <a:buChar char="n"/>
            </a:pPr>
            <a:r>
              <a:rPr lang="en-US" altLang="x-none" sz="2000">
                <a:ea typeface="Times New Roman" charset="0"/>
                <a:cs typeface="Times New Roman" charset="0"/>
              </a:rPr>
              <a:t>ID entries by bar code scanner or keyboard.</a:t>
            </a:r>
          </a:p>
          <a:p>
            <a:pPr marL="457200" indent="-457200">
              <a:lnSpc>
                <a:spcPct val="80000"/>
              </a:lnSpc>
              <a:buNone/>
            </a:pPr>
            <a:endParaRPr lang="en-US" altLang="x-none" sz="2000"/>
          </a:p>
          <a:p>
            <a:pPr marL="457200" indent="-457200">
              <a:lnSpc>
                <a:spcPct val="80000"/>
              </a:lnSpc>
              <a:buNone/>
            </a:pPr>
            <a:r>
              <a:rPr lang="en-US" altLang="x-none" sz="2000" i="1" u="sng">
                <a:ea typeface="Times New Roman" charset="0"/>
                <a:cs typeface="Times New Roman" charset="0"/>
              </a:rPr>
              <a:t>Frequency</a:t>
            </a:r>
            <a:r>
              <a:rPr lang="en-US" altLang="x-none" sz="2000">
                <a:ea typeface="Times New Roman" charset="0"/>
                <a:cs typeface="Times New Roman" charset="0"/>
              </a:rPr>
              <a:t>:</a:t>
            </a:r>
          </a:p>
          <a:p>
            <a:pPr marL="457200" indent="-457200">
              <a:lnSpc>
                <a:spcPct val="80000"/>
              </a:lnSpc>
              <a:buFont typeface="ZapfDingbats" charset="0"/>
              <a:buChar char="n"/>
            </a:pPr>
            <a:r>
              <a:rPr lang="en-US" altLang="x-none" sz="2000">
                <a:ea typeface="Times New Roman" charset="0"/>
                <a:cs typeface="Times New Roman" charset="0"/>
              </a:rPr>
              <a:t>Near continuous</a:t>
            </a:r>
          </a:p>
          <a:p>
            <a:pPr marL="457200" indent="-457200">
              <a:lnSpc>
                <a:spcPct val="80000"/>
              </a:lnSpc>
              <a:buNone/>
            </a:pPr>
            <a:endParaRPr lang="en-US" altLang="x-none" sz="2000"/>
          </a:p>
          <a:p>
            <a:pPr marL="457200" indent="-457200">
              <a:lnSpc>
                <a:spcPct val="80000"/>
              </a:lnSpc>
              <a:buNone/>
            </a:pPr>
            <a:r>
              <a:rPr lang="en-US" altLang="x-none" sz="2000" i="1" u="sng">
                <a:ea typeface="Times New Roman" charset="0"/>
                <a:cs typeface="Times New Roman" charset="0"/>
              </a:rPr>
              <a:t>Open Issues</a:t>
            </a:r>
            <a:r>
              <a:rPr lang="en-US" altLang="x-none" sz="2000">
                <a:ea typeface="Times New Roman" charset="0"/>
                <a:cs typeface="Times New Roman" charset="0"/>
              </a:rPr>
              <a:t>:</a:t>
            </a:r>
          </a:p>
          <a:p>
            <a:pPr marL="457200" indent="-457200">
              <a:lnSpc>
                <a:spcPct val="80000"/>
              </a:lnSpc>
              <a:buFont typeface="ZapfDingbats" charset="0"/>
              <a:buChar char="n"/>
            </a:pPr>
            <a:r>
              <a:rPr lang="en-US" altLang="x-none" sz="2000">
                <a:ea typeface="Times New Roman" charset="0"/>
                <a:cs typeface="Times New Roman" charset="0"/>
              </a:rPr>
              <a:t>Should we support a magnetic stripe cards for customer ID, and allow customer to directly use card reader?</a:t>
            </a:r>
            <a:endParaRPr lang="en-US" altLang="x-none" sz="2000"/>
          </a:p>
          <a:p>
            <a:pPr marL="457200" indent="-457200">
              <a:lnSpc>
                <a:spcPct val="80000"/>
              </a:lnSpc>
              <a:buNone/>
            </a:pPr>
            <a:endParaRPr lang="en-US" altLang="x-none"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br>
              <a:rPr lang="en-US" altLang="x-none" b="1"/>
            </a:br>
            <a:fld id="{16C76951-3FF9-2D4C-86DD-E805D001B7B3}" type="slidenum">
              <a:rPr lang="en-US" altLang="x-none" b="1"/>
              <a:pPr/>
              <a:t>18</a:t>
            </a:fld>
            <a:endParaRPr lang="en-US" altLang="x-none" b="1"/>
          </a:p>
          <a:p>
            <a:endParaRPr lang="en-US" altLang="x-none"/>
          </a:p>
        </p:txBody>
      </p:sp>
      <p:sp>
        <p:nvSpPr>
          <p:cNvPr id="138242" name="Rectangle 2"/>
          <p:cNvSpPr>
            <a:spLocks noGrp="1" noChangeArrowheads="1"/>
          </p:cNvSpPr>
          <p:nvPr>
            <p:ph type="title"/>
          </p:nvPr>
        </p:nvSpPr>
        <p:spPr/>
        <p:txBody>
          <a:bodyPr/>
          <a:lstStyle/>
          <a:p>
            <a:r>
              <a:rPr lang="en-US" altLang="x-none"/>
              <a:t>GUIDELINES: Use Case Writing</a:t>
            </a:r>
          </a:p>
        </p:txBody>
      </p:sp>
      <p:sp>
        <p:nvSpPr>
          <p:cNvPr id="138243" name="Rectangle 3"/>
          <p:cNvSpPr>
            <a:spLocks noGrp="1" noChangeArrowheads="1"/>
          </p:cNvSpPr>
          <p:nvPr>
            <p:ph type="body" idx="1"/>
          </p:nvPr>
        </p:nvSpPr>
        <p:spPr/>
        <p:txBody>
          <a:bodyPr/>
          <a:lstStyle/>
          <a:p>
            <a:pPr marL="533400" indent="-533400"/>
            <a:r>
              <a:rPr lang="en-US" altLang="x-none"/>
              <a:t>Start sentence 1 with “&lt;Actor&gt; does &lt;event&gt;”</a:t>
            </a:r>
          </a:p>
          <a:p>
            <a:pPr marL="990600" lvl="1" indent="-533400"/>
            <a:r>
              <a:rPr lang="en-US" altLang="x-none"/>
              <a:t>Customer arrives with videos to rent.</a:t>
            </a:r>
          </a:p>
          <a:p>
            <a:pPr marL="533400" indent="-533400"/>
            <a:endParaRPr lang="en-US" altLang="x-none"/>
          </a:p>
          <a:p>
            <a:pPr marL="533400" indent="-533400"/>
            <a:r>
              <a:rPr lang="en-US" altLang="x-none"/>
              <a:t>First write in the essential form, and “Keep the UI out.”</a:t>
            </a:r>
          </a:p>
          <a:p>
            <a:pPr marL="533400" indent="-533400"/>
            <a:endParaRPr lang="en-US" altLang="x-none"/>
          </a:p>
          <a:p>
            <a:pPr marL="533400" indent="-533400"/>
            <a:r>
              <a:rPr lang="en-US" altLang="x-none"/>
              <a:t>Capitalize “actor” names.</a:t>
            </a:r>
          </a:p>
          <a:p>
            <a:pPr marL="990600" lvl="1" indent="-533400">
              <a:buFont typeface="Wingdings" charset="2"/>
              <a:buAutoNum type="arabicPeriod"/>
            </a:pPr>
            <a:r>
              <a:rPr lang="en-US" altLang="x-none"/>
              <a:t>…</a:t>
            </a:r>
          </a:p>
          <a:p>
            <a:pPr marL="990600" lvl="1" indent="-533400">
              <a:buFont typeface="Wingdings" charset="2"/>
              <a:buAutoNum type="arabicPeriod"/>
            </a:pPr>
            <a:r>
              <a:rPr lang="en-US" altLang="x-none" i="1"/>
              <a:t>Clerk</a:t>
            </a:r>
            <a:r>
              <a:rPr lang="en-US" altLang="x-none"/>
              <a:t> enters…</a:t>
            </a:r>
          </a:p>
          <a:p>
            <a:pPr marL="990600" lvl="1" indent="-533400">
              <a:buFont typeface="Wingdings" charset="2"/>
              <a:buAutoNum type="arabicPeriod"/>
            </a:pPr>
            <a:r>
              <a:rPr lang="en-US" altLang="x-none" i="1"/>
              <a:t>System</a:t>
            </a:r>
            <a:r>
              <a:rPr lang="en-US" altLang="x-none"/>
              <a:t> outputs…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br>
              <a:rPr lang="en-US" altLang="x-none" b="1"/>
            </a:br>
            <a:fld id="{4C5D0E4B-AD6B-1241-BF82-BC8AEAEB3093}" type="slidenum">
              <a:rPr lang="en-US" altLang="x-none" b="1"/>
              <a:pPr/>
              <a:t>19</a:t>
            </a:fld>
            <a:endParaRPr lang="en-US" altLang="x-none" b="1"/>
          </a:p>
          <a:p>
            <a:endParaRPr lang="en-US" altLang="x-none"/>
          </a:p>
        </p:txBody>
      </p:sp>
      <p:sp>
        <p:nvSpPr>
          <p:cNvPr id="139266" name="Rectangle 2"/>
          <p:cNvSpPr>
            <a:spLocks noGrp="1" noChangeArrowheads="1"/>
          </p:cNvSpPr>
          <p:nvPr>
            <p:ph type="title"/>
          </p:nvPr>
        </p:nvSpPr>
        <p:spPr/>
        <p:txBody>
          <a:bodyPr/>
          <a:lstStyle/>
          <a:p>
            <a:r>
              <a:rPr lang="en-US" altLang="x-none"/>
              <a:t>GUIDELINES: Use Case Writing</a:t>
            </a:r>
          </a:p>
        </p:txBody>
      </p:sp>
      <p:sp>
        <p:nvSpPr>
          <p:cNvPr id="139267" name="Rectangle 3"/>
          <p:cNvSpPr>
            <a:spLocks noGrp="1" noChangeArrowheads="1"/>
          </p:cNvSpPr>
          <p:nvPr>
            <p:ph type="body" idx="1"/>
          </p:nvPr>
        </p:nvSpPr>
        <p:spPr/>
        <p:txBody>
          <a:bodyPr>
            <a:normAutofit lnSpcReduction="10000"/>
          </a:bodyPr>
          <a:lstStyle/>
          <a:p>
            <a:pPr marL="533400" indent="-533400"/>
            <a:r>
              <a:rPr lang="en-US" altLang="x-none"/>
              <a:t>Terse is good. People don’t like reading requirements ;). Avoid noisy words.</a:t>
            </a:r>
          </a:p>
          <a:p>
            <a:pPr marL="533400" indent="-533400"/>
            <a:r>
              <a:rPr lang="en-US" altLang="x-none"/>
              <a:t>More verbose</a:t>
            </a:r>
          </a:p>
          <a:p>
            <a:pPr marL="990600" lvl="1" indent="-533400">
              <a:buFont typeface="Wingdings" charset="2"/>
              <a:buAutoNum type="arabicPeriod"/>
            </a:pPr>
            <a:r>
              <a:rPr lang="en-US" altLang="x-none"/>
              <a:t>…</a:t>
            </a:r>
          </a:p>
          <a:p>
            <a:pPr marL="990600" lvl="1" indent="-533400">
              <a:buFont typeface="Wingdings" charset="2"/>
              <a:buAutoNum type="arabicPeriod"/>
            </a:pPr>
            <a:r>
              <a:rPr lang="en-US" altLang="x-none"/>
              <a:t>The Clerk enters…</a:t>
            </a:r>
          </a:p>
          <a:p>
            <a:pPr marL="990600" lvl="1" indent="-533400">
              <a:buFont typeface="Wingdings" charset="2"/>
              <a:buAutoNum type="arabicPeriod"/>
            </a:pPr>
            <a:r>
              <a:rPr lang="en-US" altLang="x-none"/>
              <a:t>The System outputs…</a:t>
            </a:r>
          </a:p>
          <a:p>
            <a:pPr marL="533400" indent="-533400"/>
            <a:endParaRPr lang="en-US" altLang="x-none"/>
          </a:p>
          <a:p>
            <a:pPr marL="533400" indent="-533400"/>
            <a:r>
              <a:rPr lang="en-US" altLang="x-none"/>
              <a:t>Less</a:t>
            </a:r>
          </a:p>
          <a:p>
            <a:pPr marL="990600" lvl="1" indent="-533400">
              <a:buFont typeface="Wingdings" charset="2"/>
              <a:buAutoNum type="arabicPeriod"/>
            </a:pPr>
            <a:r>
              <a:rPr lang="en-US" altLang="x-none"/>
              <a:t>…</a:t>
            </a:r>
          </a:p>
          <a:p>
            <a:pPr marL="990600" lvl="1" indent="-533400">
              <a:buFont typeface="Wingdings" charset="2"/>
              <a:buAutoNum type="arabicPeriod"/>
            </a:pPr>
            <a:r>
              <a:rPr lang="en-US" altLang="x-none" i="1"/>
              <a:t>Clerk</a:t>
            </a:r>
            <a:r>
              <a:rPr lang="en-US" altLang="x-none"/>
              <a:t> enters…</a:t>
            </a:r>
          </a:p>
          <a:p>
            <a:pPr marL="990600" lvl="1" indent="-533400">
              <a:buFont typeface="Wingdings" charset="2"/>
              <a:buAutoNum type="arabicPeriod"/>
            </a:pPr>
            <a:r>
              <a:rPr lang="en-US" altLang="x-none" i="1"/>
              <a:t>System</a:t>
            </a:r>
            <a:r>
              <a:rPr lang="en-US" altLang="x-none"/>
              <a:t> outputs…</a:t>
            </a:r>
          </a:p>
          <a:p>
            <a:pPr marL="533400" indent="-533400"/>
            <a:endParaRPr lang="en-US" altLang="x-non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br>
              <a:rPr lang="en-US" altLang="x-none" b="1"/>
            </a:br>
            <a:fld id="{D68BA151-2962-D54F-91CE-E1BE636712D3}" type="slidenum">
              <a:rPr lang="en-US" altLang="x-none" b="1"/>
              <a:pPr/>
              <a:t>2</a:t>
            </a:fld>
            <a:endParaRPr lang="en-US" altLang="x-none" b="1"/>
          </a:p>
          <a:p>
            <a:endParaRPr lang="en-US" altLang="x-none"/>
          </a:p>
        </p:txBody>
      </p:sp>
      <p:sp>
        <p:nvSpPr>
          <p:cNvPr id="102406" name="Rectangle 6"/>
          <p:cNvSpPr>
            <a:spLocks noChangeArrowheads="1"/>
          </p:cNvSpPr>
          <p:nvPr/>
        </p:nvSpPr>
        <p:spPr bwMode="auto">
          <a:xfrm>
            <a:off x="1524000" y="4463534"/>
            <a:ext cx="9144000" cy="369332"/>
          </a:xfrm>
          <a:prstGeom prst="rect">
            <a:avLst/>
          </a:prstGeom>
          <a:solidFill>
            <a:srgbClr val="DDDDDD"/>
          </a:solidFill>
          <a:ln>
            <a:noFill/>
          </a:ln>
          <a:effectLst/>
          <a:extLst>
            <a:ext uri="{91240B29-F687-4F45-9708-019B960494DF}">
              <a14:hiddenLine xmlns:a14="http://schemas.microsoft.com/office/drawing/2010/main" w="12700" cap="sq">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02402" name="Rectangle 2"/>
          <p:cNvSpPr>
            <a:spLocks noGrp="1" noChangeArrowheads="1"/>
          </p:cNvSpPr>
          <p:nvPr>
            <p:ph type="title"/>
          </p:nvPr>
        </p:nvSpPr>
        <p:spPr/>
        <p:txBody>
          <a:bodyPr/>
          <a:lstStyle/>
          <a:p>
            <a:r>
              <a:rPr lang="en-US" altLang="x-none"/>
              <a:t>Overview</a:t>
            </a:r>
          </a:p>
        </p:txBody>
      </p:sp>
      <p:sp>
        <p:nvSpPr>
          <p:cNvPr id="102403" name="Rectangle 3"/>
          <p:cNvSpPr>
            <a:spLocks noGrp="1" noChangeArrowheads="1"/>
          </p:cNvSpPr>
          <p:nvPr>
            <p:ph type="body" idx="1"/>
          </p:nvPr>
        </p:nvSpPr>
        <p:spPr/>
        <p:txBody>
          <a:bodyPr>
            <a:normAutofit lnSpcReduction="10000"/>
          </a:bodyPr>
          <a:lstStyle/>
          <a:p>
            <a:pPr marL="457200" indent="-457200"/>
            <a:r>
              <a:rPr lang="en-US" altLang="x-none"/>
              <a:t>Use cases are one way to capture (especially) functional requirements.</a:t>
            </a:r>
          </a:p>
          <a:p>
            <a:pPr marL="914400" lvl="1" indent="-457200"/>
            <a:endParaRPr lang="en-US" altLang="x-none"/>
          </a:p>
          <a:p>
            <a:pPr marL="914400" lvl="1" indent="-457200"/>
            <a:r>
              <a:rPr lang="en-US" altLang="x-none"/>
              <a:t>They are stories of using a system.</a:t>
            </a:r>
          </a:p>
          <a:p>
            <a:pPr marL="457200" indent="-457200"/>
            <a:endParaRPr lang="en-US" altLang="x-none"/>
          </a:p>
          <a:p>
            <a:pPr marL="457200" indent="-457200"/>
            <a:r>
              <a:rPr lang="en-US" altLang="x-none"/>
              <a:t>You will be able to:</a:t>
            </a:r>
          </a:p>
          <a:p>
            <a:pPr marL="914400" lvl="1" indent="-457200"/>
            <a:r>
              <a:rPr lang="en-US" altLang="x-none"/>
              <a:t>Identify different use case levels</a:t>
            </a:r>
          </a:p>
          <a:p>
            <a:pPr marL="914400" lvl="1" indent="-457200"/>
            <a:r>
              <a:rPr lang="en-US" altLang="x-none"/>
              <a:t>Write use cases in the popular Cockburn format</a:t>
            </a:r>
          </a:p>
          <a:p>
            <a:pPr marL="914400" lvl="1" indent="-457200"/>
            <a:r>
              <a:rPr lang="en-US" altLang="x-none"/>
              <a:t>Contrast essential and concrete use cases</a:t>
            </a:r>
          </a:p>
          <a:p>
            <a:pPr marL="914400" lvl="1" indent="-457200"/>
            <a:r>
              <a:rPr lang="en-US" altLang="x-none"/>
              <a:t>Apply guidelines</a:t>
            </a:r>
          </a:p>
          <a:p>
            <a:pPr marL="914400" lvl="1" indent="-457200"/>
            <a:r>
              <a:rPr lang="en-US" altLang="x-none"/>
              <a:t>Read and write use case diagrams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normAutofit fontScale="90000"/>
          </a:bodyPr>
          <a:lstStyle/>
          <a:p>
            <a:r>
              <a:rPr lang="en-US" altLang="x-none"/>
              <a:t>MOTIVATION: Comprehensible &amp; Familiar</a:t>
            </a:r>
          </a:p>
        </p:txBody>
      </p:sp>
      <p:sp>
        <p:nvSpPr>
          <p:cNvPr id="132099" name="Rectangle 3"/>
          <p:cNvSpPr>
            <a:spLocks noGrp="1" noChangeArrowheads="1"/>
          </p:cNvSpPr>
          <p:nvPr>
            <p:ph type="body" sz="half" idx="1"/>
          </p:nvPr>
        </p:nvSpPr>
        <p:spPr/>
        <p:txBody>
          <a:bodyPr/>
          <a:lstStyle/>
          <a:p>
            <a:r>
              <a:rPr lang="en-US" altLang="x-none"/>
              <a:t>Use cases are stories.</a:t>
            </a:r>
          </a:p>
          <a:p>
            <a:endParaRPr lang="en-US" altLang="x-none"/>
          </a:p>
          <a:p>
            <a:r>
              <a:rPr lang="en-US" altLang="x-none"/>
              <a:t>A simple and familiar model that many people, especially non-technical, can easily relate to.</a:t>
            </a:r>
          </a:p>
        </p:txBody>
      </p:sp>
      <p:sp>
        <p:nvSpPr>
          <p:cNvPr id="5" name="Content Placeholder 4"/>
          <p:cNvSpPr>
            <a:spLocks noGrp="1"/>
          </p:cNvSpPr>
          <p:nvPr>
            <p:ph sz="half" idx="2"/>
          </p:nvPr>
        </p:nvSpPr>
        <p:spPr/>
        <p:txBody>
          <a:bodyPr/>
          <a:lstStyle/>
          <a:p>
            <a:endParaRPr lang="en-US"/>
          </a:p>
        </p:txBody>
      </p:sp>
      <p:sp>
        <p:nvSpPr>
          <p:cNvPr id="8" name="Footer Placeholder 4"/>
          <p:cNvSpPr>
            <a:spLocks noGrp="1"/>
          </p:cNvSpPr>
          <p:nvPr>
            <p:ph type="ftr" sz="quarter" idx="10"/>
          </p:nvPr>
        </p:nvSpPr>
        <p:spPr/>
        <p:txBody>
          <a:bodyPr/>
          <a:lstStyle/>
          <a:p>
            <a:br>
              <a:rPr lang="en-US" altLang="x-none"/>
            </a:br>
            <a:fld id="{73FF6C91-A2DE-874A-81A6-B110C142D136}" type="slidenum">
              <a:rPr lang="en-US" altLang="x-none" smtClean="0"/>
              <a:pPr/>
              <a:t>20</a:t>
            </a:fld>
            <a:endParaRPr lang="en-US" altLang="x-none"/>
          </a:p>
          <a:p>
            <a:endParaRPr lang="en-US" altLang="x-none"/>
          </a:p>
        </p:txBody>
      </p:sp>
      <p:sp>
        <p:nvSpPr>
          <p:cNvPr id="132100" name="Rectangle 4"/>
          <p:cNvSpPr>
            <a:spLocks noChangeArrowheads="1"/>
          </p:cNvSpPr>
          <p:nvPr/>
        </p:nvSpPr>
        <p:spPr bwMode="auto">
          <a:xfrm>
            <a:off x="1524000" y="6570763"/>
            <a:ext cx="8534400" cy="307777"/>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l"/>
            <a:r>
              <a:rPr lang="en-US" altLang="x-none" sz="1400">
                <a:solidFill>
                  <a:srgbClr val="FFFF99"/>
                </a:solidFill>
                <a:latin typeface="Arial" charset="0"/>
              </a:rPr>
              <a:t>                     iterative requirements	          </a:t>
            </a:r>
            <a:r>
              <a:rPr lang="en-US" altLang="x-none" sz="1400">
                <a:solidFill>
                  <a:srgbClr val="000000"/>
                </a:solidFill>
                <a:latin typeface="Arial" charset="0"/>
              </a:rPr>
              <a:t>use cases          </a:t>
            </a:r>
            <a:r>
              <a:rPr lang="en-US" altLang="x-none" sz="1400">
                <a:solidFill>
                  <a:srgbClr val="FFFF99"/>
                </a:solidFill>
                <a:latin typeface="Arial" charset="0"/>
              </a:rPr>
              <a:t>sys. sequence diagrams          domain models</a:t>
            </a:r>
          </a:p>
        </p:txBody>
      </p:sp>
      <p:pic>
        <p:nvPicPr>
          <p:cNvPr id="132105" name="Picture 9" descr="first-requirements-analysis-carto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533400"/>
            <a:ext cx="4495800" cy="3068638"/>
          </a:xfrm>
          <a:prstGeom prst="rect">
            <a:avLst/>
          </a:prstGeom>
          <a:noFill/>
          <a:extLst>
            <a:ext uri="{909E8E84-426E-40DD-AFC4-6F175D3DCCD1}">
              <a14:hiddenFill xmlns:a14="http://schemas.microsoft.com/office/drawing/2010/main">
                <a:solidFill>
                  <a:srgbClr val="FFFFFF"/>
                </a:solidFill>
              </a14:hiddenFill>
            </a:ext>
          </a:extLst>
        </p:spPr>
      </p:pic>
      <p:sp>
        <p:nvSpPr>
          <p:cNvPr id="132106" name="Rectangle 10"/>
          <p:cNvSpPr>
            <a:spLocks noChangeArrowheads="1"/>
          </p:cNvSpPr>
          <p:nvPr/>
        </p:nvSpPr>
        <p:spPr bwMode="auto">
          <a:xfrm>
            <a:off x="4724400" y="6543953"/>
            <a:ext cx="1066800" cy="369332"/>
          </a:xfrm>
          <a:prstGeom prst="rect">
            <a:avLst/>
          </a:prstGeom>
          <a:noFill/>
          <a:ln w="12700" cap="sq">
            <a:solidFill>
              <a:srgbClr val="000000"/>
            </a:solidFill>
            <a:miter lim="800000"/>
            <a:headEnd type="none" w="sm" len="sm"/>
            <a:tailEnd type="none" w="sm" len="sm"/>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Tree>
  </p:cSld>
  <p:clrMapOvr>
    <a:masterClrMapping/>
  </p:clrMapOvr>
  <p:transition>
    <p:blinds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normAutofit fontScale="90000"/>
          </a:bodyPr>
          <a:lstStyle/>
          <a:p>
            <a:r>
              <a:rPr lang="en-US" altLang="x-none"/>
              <a:t>MOTIVATION: “Requirements in Context”</a:t>
            </a:r>
          </a:p>
        </p:txBody>
      </p:sp>
      <p:sp>
        <p:nvSpPr>
          <p:cNvPr id="151555" name="Rectangle 3"/>
          <p:cNvSpPr>
            <a:spLocks noGrp="1" noChangeArrowheads="1"/>
          </p:cNvSpPr>
          <p:nvPr>
            <p:ph type="body" sz="half" idx="1"/>
          </p:nvPr>
        </p:nvSpPr>
        <p:spPr/>
        <p:txBody>
          <a:bodyPr/>
          <a:lstStyle/>
          <a:p>
            <a:r>
              <a:rPr lang="en-US" altLang="x-none"/>
              <a:t>The subtitle makes an important point:</a:t>
            </a:r>
          </a:p>
          <a:p>
            <a:endParaRPr lang="en-US" altLang="x-none"/>
          </a:p>
          <a:p>
            <a:pPr lvl="1"/>
            <a:r>
              <a:rPr lang="en-US" altLang="x-none"/>
              <a:t>Use cases bring together related requirements.</a:t>
            </a:r>
          </a:p>
          <a:p>
            <a:pPr lvl="1"/>
            <a:endParaRPr lang="en-US" altLang="x-none"/>
          </a:p>
          <a:p>
            <a:pPr lvl="1"/>
            <a:r>
              <a:rPr lang="en-US" altLang="x-none"/>
              <a:t>More cohesion and context for related requirements.</a:t>
            </a:r>
          </a:p>
        </p:txBody>
      </p:sp>
      <p:pic>
        <p:nvPicPr>
          <p:cNvPr id="151557" name="Picture 5" descr="0201657678"/>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741999" y="609600"/>
            <a:ext cx="4654777" cy="5943600"/>
          </a:xfrm>
        </p:spPr>
      </p:pic>
      <p:sp>
        <p:nvSpPr>
          <p:cNvPr id="7" name="Footer Placeholder 4"/>
          <p:cNvSpPr>
            <a:spLocks noGrp="1"/>
          </p:cNvSpPr>
          <p:nvPr>
            <p:ph type="ftr" sz="quarter" idx="10"/>
          </p:nvPr>
        </p:nvSpPr>
        <p:spPr/>
        <p:txBody>
          <a:bodyPr/>
          <a:lstStyle/>
          <a:p>
            <a:br>
              <a:rPr lang="en-US" altLang="x-none"/>
            </a:br>
            <a:fld id="{949F173E-038A-DC48-BA46-CB3F345DB409}" type="slidenum">
              <a:rPr lang="en-US" altLang="x-none" smtClean="0"/>
              <a:pPr/>
              <a:t>21</a:t>
            </a:fld>
            <a:endParaRPr lang="en-US" altLang="x-none"/>
          </a:p>
          <a:p>
            <a:endParaRPr lang="en-US" altLang="x-none"/>
          </a:p>
        </p:txBody>
      </p:sp>
    </p:spTree>
  </p:cSld>
  <p:clrMapOvr>
    <a:masterClrMapping/>
  </p:clrMapOvr>
  <p:transition>
    <p:blinds dir="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br>
              <a:rPr lang="en-US" altLang="x-none" b="1"/>
            </a:br>
            <a:fld id="{1CE63F23-32CF-C943-BF14-8FA11AF4DEFC}" type="slidenum">
              <a:rPr lang="en-US" altLang="x-none" b="1"/>
              <a:pPr/>
              <a:t>22</a:t>
            </a:fld>
            <a:endParaRPr lang="en-US" altLang="x-none" b="1"/>
          </a:p>
          <a:p>
            <a:endParaRPr lang="en-US" altLang="x-none"/>
          </a:p>
        </p:txBody>
      </p:sp>
      <p:sp>
        <p:nvSpPr>
          <p:cNvPr id="130050" name="Rectangle 2"/>
          <p:cNvSpPr>
            <a:spLocks noGrp="1" noChangeArrowheads="1"/>
          </p:cNvSpPr>
          <p:nvPr>
            <p:ph type="title"/>
          </p:nvPr>
        </p:nvSpPr>
        <p:spPr/>
        <p:txBody>
          <a:bodyPr/>
          <a:lstStyle/>
          <a:p>
            <a:r>
              <a:rPr lang="en-US" altLang="x-none"/>
              <a:t>Artifacts in the UP Use-Case Model</a:t>
            </a:r>
          </a:p>
        </p:txBody>
      </p:sp>
      <p:sp>
        <p:nvSpPr>
          <p:cNvPr id="130052" name="Rectangle 4"/>
          <p:cNvSpPr>
            <a:spLocks noChangeArrowheads="1"/>
          </p:cNvSpPr>
          <p:nvPr/>
        </p:nvSpPr>
        <p:spPr bwMode="auto">
          <a:xfrm>
            <a:off x="1524000" y="6570763"/>
            <a:ext cx="8534400" cy="307777"/>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l"/>
            <a:r>
              <a:rPr lang="en-US" altLang="x-none" sz="1400">
                <a:solidFill>
                  <a:srgbClr val="FFFF99"/>
                </a:solidFill>
                <a:latin typeface="Arial" charset="0"/>
              </a:rPr>
              <a:t>                     iterative requirements	          </a:t>
            </a:r>
            <a:r>
              <a:rPr lang="en-US" altLang="x-none" sz="1400">
                <a:solidFill>
                  <a:srgbClr val="000000"/>
                </a:solidFill>
                <a:latin typeface="Arial" charset="0"/>
              </a:rPr>
              <a:t>use cases          </a:t>
            </a:r>
            <a:r>
              <a:rPr lang="en-US" altLang="x-none" sz="1400">
                <a:solidFill>
                  <a:srgbClr val="FFFF99"/>
                </a:solidFill>
                <a:latin typeface="Arial" charset="0"/>
              </a:rPr>
              <a:t>sys. sequence diagrams          domain models</a:t>
            </a:r>
          </a:p>
        </p:txBody>
      </p:sp>
      <p:graphicFrame>
        <p:nvGraphicFramePr>
          <p:cNvPr id="130053" name="Object 5"/>
          <p:cNvGraphicFramePr>
            <a:graphicFrameLocks noGrp="1" noChangeAspect="1"/>
          </p:cNvGraphicFramePr>
          <p:nvPr>
            <p:ph idx="1"/>
          </p:nvPr>
        </p:nvGraphicFramePr>
        <p:xfrm>
          <a:off x="1447800" y="1447800"/>
          <a:ext cx="9144000" cy="3575050"/>
        </p:xfrm>
        <a:graphic>
          <a:graphicData uri="http://schemas.openxmlformats.org/presentationml/2006/ole">
            <mc:AlternateContent xmlns:mc="http://schemas.openxmlformats.org/markup-compatibility/2006">
              <mc:Choice xmlns:v="urn:schemas-microsoft-com:vml" Requires="v">
                <p:oleObj spid="_x0000_s33798" name="VISIO" r:id="rId3" imgW="3718560" imgH="1454201" progId="Visio.Drawing.6">
                  <p:embed/>
                </p:oleObj>
              </mc:Choice>
              <mc:Fallback>
                <p:oleObj name="VISIO" r:id="rId3" imgW="3718560" imgH="1454201" progId="Visio.Drawing.6">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1447800"/>
                        <a:ext cx="9144000" cy="357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30055" name="Oval 7"/>
          <p:cNvSpPr>
            <a:spLocks noChangeArrowheads="1"/>
          </p:cNvSpPr>
          <p:nvPr/>
        </p:nvSpPr>
        <p:spPr bwMode="auto">
          <a:xfrm>
            <a:off x="3276600" y="3626525"/>
            <a:ext cx="3352800" cy="519351"/>
          </a:xfrm>
          <a:prstGeom prst="ellipse">
            <a:avLst/>
          </a:prstGeom>
          <a:noFill/>
          <a:ln w="28575" cap="sq">
            <a:solidFill>
              <a:srgbClr val="000000"/>
            </a:solidFill>
            <a:round/>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30056" name="Rectangle 8"/>
          <p:cNvSpPr>
            <a:spLocks noChangeArrowheads="1"/>
          </p:cNvSpPr>
          <p:nvPr/>
        </p:nvSpPr>
        <p:spPr bwMode="auto">
          <a:xfrm>
            <a:off x="4724400" y="6543953"/>
            <a:ext cx="1066800" cy="369332"/>
          </a:xfrm>
          <a:prstGeom prst="rect">
            <a:avLst/>
          </a:prstGeom>
          <a:noFill/>
          <a:ln w="12700" cap="sq">
            <a:solidFill>
              <a:srgbClr val="000000"/>
            </a:solidFill>
            <a:miter lim="800000"/>
            <a:headEnd type="none" w="sm" len="sm"/>
            <a:tailEnd type="none" w="sm" len="sm"/>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5"/>
          <p:cNvSpPr>
            <a:spLocks noGrp="1"/>
          </p:cNvSpPr>
          <p:nvPr>
            <p:ph type="ftr" sz="quarter" idx="10"/>
          </p:nvPr>
        </p:nvSpPr>
        <p:spPr/>
        <p:txBody>
          <a:bodyPr/>
          <a:lstStyle/>
          <a:p>
            <a:br>
              <a:rPr lang="en-US" altLang="x-none" b="1"/>
            </a:br>
            <a:fld id="{58D7DBCA-2697-184F-8AB0-75A665696AEA}" type="slidenum">
              <a:rPr lang="en-US" altLang="x-none" sz="1200" b="1"/>
              <a:pPr/>
              <a:t>23</a:t>
            </a:fld>
            <a:endParaRPr lang="en-US" altLang="x-none" sz="1200" b="1"/>
          </a:p>
          <a:p>
            <a:endParaRPr lang="en-US" altLang="x-none" sz="1200"/>
          </a:p>
        </p:txBody>
      </p:sp>
      <p:sp>
        <p:nvSpPr>
          <p:cNvPr id="135170" name="Rectangle 2"/>
          <p:cNvSpPr>
            <a:spLocks noGrp="1" noChangeArrowheads="1"/>
          </p:cNvSpPr>
          <p:nvPr>
            <p:ph type="title"/>
          </p:nvPr>
        </p:nvSpPr>
        <p:spPr/>
        <p:txBody>
          <a:bodyPr>
            <a:normAutofit fontScale="90000"/>
          </a:bodyPr>
          <a:lstStyle/>
          <a:p>
            <a:endParaRPr lang="x-none" altLang="x-none"/>
          </a:p>
        </p:txBody>
      </p:sp>
      <p:sp>
        <p:nvSpPr>
          <p:cNvPr id="135171" name="Rectangle 3"/>
          <p:cNvSpPr>
            <a:spLocks noGrp="1" noChangeArrowheads="1"/>
          </p:cNvSpPr>
          <p:nvPr>
            <p:ph type="body" sz="half" idx="1"/>
          </p:nvPr>
        </p:nvSpPr>
        <p:spPr>
          <a:xfrm>
            <a:off x="1695450" y="609600"/>
            <a:ext cx="7448550" cy="5943600"/>
          </a:xfrm>
        </p:spPr>
        <p:txBody>
          <a:bodyPr/>
          <a:lstStyle/>
          <a:p>
            <a:pPr marL="457200" indent="-457200"/>
            <a:r>
              <a:rPr lang="en-US" altLang="x-none" sz="2400"/>
              <a:t>In small teams at the white board, write a fully dressed use case for </a:t>
            </a:r>
            <a:r>
              <a:rPr lang="en-US" altLang="x-none" sz="2400" i="1"/>
              <a:t>Process Sale</a:t>
            </a:r>
            <a:r>
              <a:rPr lang="en-US" altLang="x-none" sz="2400"/>
              <a:t>.</a:t>
            </a:r>
          </a:p>
          <a:p>
            <a:pPr marL="457200" indent="-457200"/>
            <a:endParaRPr lang="en-US" altLang="x-none" sz="2400"/>
          </a:p>
          <a:p>
            <a:pPr marL="914400" lvl="1" indent="-457200"/>
            <a:r>
              <a:rPr lang="en-US" altLang="x-none"/>
              <a:t>Review and apply the guidelines.</a:t>
            </a:r>
          </a:p>
          <a:p>
            <a:pPr marL="457200" indent="-457200">
              <a:buNone/>
            </a:pPr>
            <a:endParaRPr lang="en-US" altLang="x-none" sz="2400"/>
          </a:p>
        </p:txBody>
      </p:sp>
      <p:pic>
        <p:nvPicPr>
          <p:cNvPr id="135172" name="Picture 4" descr="t1_weight_ap"/>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9253538" y="533400"/>
            <a:ext cx="1414462" cy="1981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5173" name="Picture 5" descr="cyclist"/>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9259888" y="2590800"/>
            <a:ext cx="1408112" cy="1752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5174" name="Picture 6" descr="hall_50fre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59888" y="4419600"/>
            <a:ext cx="1408112" cy="2057400"/>
          </a:xfrm>
          <a:prstGeom prst="rect">
            <a:avLst/>
          </a:prstGeom>
          <a:noFill/>
          <a:extLst>
            <a:ext uri="{909E8E84-426E-40DD-AFC4-6F175D3DCCD1}">
              <a14:hiddenFill xmlns:a14="http://schemas.microsoft.com/office/drawing/2010/main">
                <a:solidFill>
                  <a:srgbClr val="FFFFFF"/>
                </a:solidFill>
              </a14:hiddenFill>
            </a:ext>
          </a:extLst>
        </p:spPr>
      </p:pic>
      <p:sp>
        <p:nvSpPr>
          <p:cNvPr id="135176" name="Rectangle 8"/>
          <p:cNvSpPr>
            <a:spLocks noChangeArrowheads="1"/>
          </p:cNvSpPr>
          <p:nvPr/>
        </p:nvSpPr>
        <p:spPr bwMode="auto">
          <a:xfrm>
            <a:off x="4724400" y="6543953"/>
            <a:ext cx="1066800" cy="369332"/>
          </a:xfrm>
          <a:prstGeom prst="rect">
            <a:avLst/>
          </a:prstGeom>
          <a:noFill/>
          <a:ln w="12700" cap="sq">
            <a:solidFill>
              <a:srgbClr val="000000"/>
            </a:solidFill>
            <a:miter lim="800000"/>
            <a:headEnd type="none" w="sm" len="sm"/>
            <a:tailEnd type="none" w="sm" len="sm"/>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Tree>
  </p:cSld>
  <p:clrMapOvr>
    <a:masterClrMapping/>
  </p:clrMapOvr>
  <p:transition>
    <p:blinds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br>
              <a:rPr lang="en-US" altLang="x-none" b="1"/>
            </a:br>
            <a:fld id="{845516A3-08EE-ED4C-BB3D-128BEDA23691}" type="slidenum">
              <a:rPr lang="en-US" altLang="x-none" b="1"/>
              <a:pPr/>
              <a:t>3</a:t>
            </a:fld>
            <a:endParaRPr lang="en-US" altLang="x-none" b="1"/>
          </a:p>
          <a:p>
            <a:endParaRPr lang="en-US" altLang="x-none"/>
          </a:p>
        </p:txBody>
      </p:sp>
      <p:sp>
        <p:nvSpPr>
          <p:cNvPr id="109570" name="Rectangle 2"/>
          <p:cNvSpPr>
            <a:spLocks noGrp="1" noChangeArrowheads="1"/>
          </p:cNvSpPr>
          <p:nvPr>
            <p:ph type="title"/>
          </p:nvPr>
        </p:nvSpPr>
        <p:spPr/>
        <p:txBody>
          <a:bodyPr/>
          <a:lstStyle/>
          <a:p>
            <a:r>
              <a:rPr lang="en-US" altLang="x-none"/>
              <a:t>DEFINITION: Use Case</a:t>
            </a:r>
          </a:p>
        </p:txBody>
      </p:sp>
      <p:sp>
        <p:nvSpPr>
          <p:cNvPr id="109571" name="Rectangle 3"/>
          <p:cNvSpPr>
            <a:spLocks noGrp="1" noChangeArrowheads="1"/>
          </p:cNvSpPr>
          <p:nvPr>
            <p:ph type="body" idx="1"/>
          </p:nvPr>
        </p:nvSpPr>
        <p:spPr/>
        <p:txBody>
          <a:bodyPr>
            <a:normAutofit lnSpcReduction="10000"/>
          </a:bodyPr>
          <a:lstStyle/>
          <a:p>
            <a:pPr marL="457200" indent="-457200"/>
            <a:r>
              <a:rPr lang="en-US" altLang="x-none"/>
              <a:t>Informally, a </a:t>
            </a:r>
            <a:r>
              <a:rPr lang="en-US" altLang="x-none" i="1"/>
              <a:t>use case </a:t>
            </a:r>
            <a:r>
              <a:rPr lang="en-US" altLang="x-none"/>
              <a:t>is a story of using a system to fulfill a goal.</a:t>
            </a:r>
          </a:p>
          <a:p>
            <a:pPr marL="914400" lvl="1" indent="-457200"/>
            <a:r>
              <a:rPr lang="en-US" altLang="x-none" i="1"/>
              <a:t>Rent Videos</a:t>
            </a:r>
          </a:p>
          <a:p>
            <a:pPr marL="914400" lvl="1" indent="-457200"/>
            <a:endParaRPr lang="en-US" altLang="x-none" i="1"/>
          </a:p>
          <a:p>
            <a:pPr marL="457200" indent="-457200"/>
            <a:r>
              <a:rPr lang="en-US" altLang="x-none"/>
              <a:t>Used by </a:t>
            </a:r>
            <a:r>
              <a:rPr lang="en-US" altLang="x-none" i="1"/>
              <a:t>primary actors</a:t>
            </a:r>
          </a:p>
          <a:p>
            <a:pPr marL="914400" lvl="1" indent="-457200"/>
            <a:r>
              <a:rPr lang="en-US" altLang="x-none" i="1"/>
              <a:t>E.g., Clerk</a:t>
            </a:r>
          </a:p>
          <a:p>
            <a:pPr marL="914400" lvl="1" indent="-457200"/>
            <a:r>
              <a:rPr lang="en-US" altLang="x-none"/>
              <a:t>External agents</a:t>
            </a:r>
          </a:p>
          <a:p>
            <a:pPr marL="914400" lvl="1" indent="-457200"/>
            <a:r>
              <a:rPr lang="en-US" altLang="x-none"/>
              <a:t>something with behavior</a:t>
            </a:r>
          </a:p>
          <a:p>
            <a:pPr marL="457200" indent="-457200"/>
            <a:endParaRPr lang="en-US" altLang="x-none"/>
          </a:p>
          <a:p>
            <a:pPr marL="457200" indent="-457200"/>
            <a:r>
              <a:rPr lang="en-US" altLang="x-none"/>
              <a:t>Use </a:t>
            </a:r>
            <a:r>
              <a:rPr lang="en-US" altLang="x-none" i="1"/>
              <a:t>supporting actors</a:t>
            </a:r>
            <a:r>
              <a:rPr lang="en-US" altLang="x-none"/>
              <a:t>. </a:t>
            </a:r>
          </a:p>
          <a:p>
            <a:pPr marL="914400" lvl="1" indent="-457200"/>
            <a:r>
              <a:rPr lang="en-US" altLang="x-none" i="1"/>
              <a:t>CreditAuthorizationSystem</a:t>
            </a:r>
            <a:endParaRPr lang="en-US" altLang="x-non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br>
              <a:rPr lang="en-US" altLang="x-none" b="1"/>
            </a:br>
            <a:fld id="{13754E6C-586B-9A4B-B000-A3D1A659EA5C}" type="slidenum">
              <a:rPr lang="en-US" altLang="x-none" b="1"/>
              <a:pPr/>
              <a:t>4</a:t>
            </a:fld>
            <a:endParaRPr lang="en-US" altLang="x-none" b="1"/>
          </a:p>
          <a:p>
            <a:endParaRPr lang="en-US" altLang="x-none"/>
          </a:p>
        </p:txBody>
      </p:sp>
      <p:sp>
        <p:nvSpPr>
          <p:cNvPr id="149506" name="Rectangle 2"/>
          <p:cNvSpPr>
            <a:spLocks noGrp="1" noChangeArrowheads="1"/>
          </p:cNvSpPr>
          <p:nvPr>
            <p:ph type="title"/>
          </p:nvPr>
        </p:nvSpPr>
        <p:spPr/>
        <p:txBody>
          <a:bodyPr/>
          <a:lstStyle/>
          <a:p>
            <a:r>
              <a:rPr lang="en-US" altLang="x-none"/>
              <a:t>EXAMPLE: Use Case. DEFINITION: Brief</a:t>
            </a:r>
          </a:p>
        </p:txBody>
      </p:sp>
      <p:sp>
        <p:nvSpPr>
          <p:cNvPr id="149507" name="Rectangle 3"/>
          <p:cNvSpPr>
            <a:spLocks noGrp="1" noChangeArrowheads="1"/>
          </p:cNvSpPr>
          <p:nvPr>
            <p:ph type="body" idx="1"/>
          </p:nvPr>
        </p:nvSpPr>
        <p:spPr/>
        <p:txBody>
          <a:bodyPr/>
          <a:lstStyle/>
          <a:p>
            <a:pPr marL="457200" indent="-457200"/>
            <a:r>
              <a:rPr lang="en-US" altLang="x-none"/>
              <a:t>Here’s one in a </a:t>
            </a:r>
            <a:r>
              <a:rPr lang="en-US" altLang="x-none" i="1"/>
              <a:t>brief format</a:t>
            </a:r>
            <a:r>
              <a:rPr lang="en-US" altLang="x-none"/>
              <a:t>:</a:t>
            </a:r>
          </a:p>
          <a:p>
            <a:pPr marL="457200" indent="-457200"/>
            <a:endParaRPr lang="en-US" altLang="x-none"/>
          </a:p>
          <a:p>
            <a:pPr marL="914400" lvl="1" indent="-457200"/>
            <a:r>
              <a:rPr lang="en-US" altLang="x-none" b="1"/>
              <a:t>Rent Videos</a:t>
            </a:r>
            <a:r>
              <a:rPr lang="en-US" altLang="x-none"/>
              <a:t>. A Customer arrives with videos to rent. The Clerk enters their ID, and each video ID. The System outputs information on each. The Clerk requests the rental report. The System outputs it, which is given to the Customer with their videos.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br>
              <a:rPr lang="en-US" altLang="x-none" b="1"/>
            </a:br>
            <a:fld id="{C1F755C2-9029-2A48-949E-FE43B35B6E9B}" type="slidenum">
              <a:rPr lang="en-US" altLang="x-none" b="1"/>
              <a:pPr/>
              <a:t>5</a:t>
            </a:fld>
            <a:endParaRPr lang="en-US" altLang="x-none" b="1"/>
          </a:p>
          <a:p>
            <a:endParaRPr lang="en-US" altLang="x-none"/>
          </a:p>
        </p:txBody>
      </p:sp>
      <p:sp>
        <p:nvSpPr>
          <p:cNvPr id="150530" name="Rectangle 2"/>
          <p:cNvSpPr>
            <a:spLocks noGrp="1" noChangeArrowheads="1"/>
          </p:cNvSpPr>
          <p:nvPr>
            <p:ph type="title"/>
          </p:nvPr>
        </p:nvSpPr>
        <p:spPr/>
        <p:txBody>
          <a:bodyPr/>
          <a:lstStyle/>
          <a:p>
            <a:r>
              <a:rPr lang="en-US" altLang="x-none"/>
              <a:t>DEFINITION: Scenario</a:t>
            </a:r>
          </a:p>
        </p:txBody>
      </p:sp>
      <p:sp>
        <p:nvSpPr>
          <p:cNvPr id="150531" name="Rectangle 3"/>
          <p:cNvSpPr>
            <a:spLocks noGrp="1" noChangeArrowheads="1"/>
          </p:cNvSpPr>
          <p:nvPr>
            <p:ph type="body" idx="1"/>
          </p:nvPr>
        </p:nvSpPr>
        <p:spPr/>
        <p:txBody>
          <a:bodyPr/>
          <a:lstStyle/>
          <a:p>
            <a:pPr marL="457200" indent="-457200"/>
            <a:r>
              <a:rPr lang="en-US" altLang="x-none"/>
              <a:t>Informally, a </a:t>
            </a:r>
            <a:r>
              <a:rPr lang="en-US" altLang="x-none" i="1"/>
              <a:t>scenario</a:t>
            </a:r>
            <a:r>
              <a:rPr lang="en-US" altLang="x-none"/>
              <a:t> is a specific sequence of actions and interactions in a use case.</a:t>
            </a:r>
          </a:p>
          <a:p>
            <a:pPr marL="914400" lvl="1" indent="-457200"/>
            <a:r>
              <a:rPr lang="en-US" altLang="x-none"/>
              <a:t>One path through the use case.</a:t>
            </a:r>
          </a:p>
          <a:p>
            <a:pPr marL="914400" lvl="1" indent="-457200"/>
            <a:r>
              <a:rPr lang="en-US" altLang="x-none"/>
              <a:t>E.g., The scenario of renting videos and first having to pay overdue fines.</a:t>
            </a:r>
          </a:p>
          <a:p>
            <a:pPr marL="914400" lvl="1" indent="-457200"/>
            <a:endParaRPr lang="en-US" altLang="x-none"/>
          </a:p>
          <a:p>
            <a:pPr marL="457200" indent="-457200"/>
            <a:r>
              <a:rPr lang="en-US" altLang="x-none"/>
              <a:t>More formally, a </a:t>
            </a:r>
            <a:r>
              <a:rPr lang="en-US" altLang="x-none" i="1"/>
              <a:t>use case</a:t>
            </a:r>
            <a:r>
              <a:rPr lang="en-US" altLang="x-none"/>
              <a:t> is a collection of success and failure scenarios describing a primary actor using a system to support a goal.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br>
              <a:rPr lang="en-US" altLang="x-none" b="1"/>
            </a:br>
            <a:fld id="{BC355E0F-D4BE-BC4A-BC4E-E5EFB920D478}" type="slidenum">
              <a:rPr lang="en-US" altLang="x-none" b="1"/>
              <a:pPr/>
              <a:t>6</a:t>
            </a:fld>
            <a:endParaRPr lang="en-US" altLang="x-none" b="1"/>
          </a:p>
          <a:p>
            <a:endParaRPr lang="en-US" altLang="x-none"/>
          </a:p>
        </p:txBody>
      </p:sp>
      <p:sp>
        <p:nvSpPr>
          <p:cNvPr id="134146" name="Rectangle 2"/>
          <p:cNvSpPr>
            <a:spLocks noGrp="1" noChangeArrowheads="1"/>
          </p:cNvSpPr>
          <p:nvPr>
            <p:ph type="title"/>
          </p:nvPr>
        </p:nvSpPr>
        <p:spPr/>
        <p:txBody>
          <a:bodyPr/>
          <a:lstStyle/>
          <a:p>
            <a:r>
              <a:rPr lang="en-US" altLang="x-none"/>
              <a:t>Use Cases</a:t>
            </a:r>
          </a:p>
        </p:txBody>
      </p:sp>
      <p:sp>
        <p:nvSpPr>
          <p:cNvPr id="134147" name="Rectangle 3"/>
          <p:cNvSpPr>
            <a:spLocks noGrp="1" noChangeArrowheads="1"/>
          </p:cNvSpPr>
          <p:nvPr>
            <p:ph type="body" idx="1"/>
          </p:nvPr>
        </p:nvSpPr>
        <p:spPr/>
        <p:txBody>
          <a:bodyPr/>
          <a:lstStyle/>
          <a:p>
            <a:pPr marL="457200" indent="-457200"/>
            <a:r>
              <a:rPr lang="en-US" altLang="x-none" dirty="0"/>
              <a:t>There is nothing object-oriented about use cases. </a:t>
            </a:r>
          </a:p>
          <a:p>
            <a:pPr marL="457200" indent="-457200"/>
            <a:endParaRPr lang="en-US" altLang="x-none" dirty="0"/>
          </a:p>
          <a:p>
            <a:pPr marL="457200" indent="-457200"/>
            <a:r>
              <a:rPr lang="en-US" altLang="x-none" dirty="0"/>
              <a:t>So, why bother in an OOA/D course?</a:t>
            </a:r>
          </a:p>
          <a:p>
            <a:pPr marL="914400" lvl="1" indent="-457200"/>
            <a:r>
              <a:rPr lang="en-US" altLang="x-none" dirty="0"/>
              <a:t>We need some kind of requirements input for the design steps.</a:t>
            </a:r>
          </a:p>
          <a:p>
            <a:pPr marL="914400" lvl="1" indent="-457200"/>
            <a:endParaRPr lang="en-US" altLang="x-none" dirty="0"/>
          </a:p>
          <a:p>
            <a:pPr marL="914400" lvl="1" indent="-457200"/>
            <a:r>
              <a:rPr lang="en-US" altLang="x-none" dirty="0"/>
              <a:t>They are common/popular.</a:t>
            </a:r>
          </a:p>
          <a:p>
            <a:pPr marL="914400" lvl="1" indent="-457200"/>
            <a:endParaRPr lang="en-US" altLang="x-none" dirty="0"/>
          </a:p>
          <a:p>
            <a:pPr marL="914400" lvl="1" indent="-457200"/>
            <a:r>
              <a:rPr lang="en-US" altLang="x-none" dirty="0"/>
              <a:t>There is a UML-related topic.</a:t>
            </a:r>
          </a:p>
          <a:p>
            <a:pPr marL="1295400" lvl="2" indent="-381000"/>
            <a:r>
              <a:rPr lang="en-US" altLang="x-none" dirty="0"/>
              <a:t>Use case diagrams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4147">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4147">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4147">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41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0"/>
          </p:nvPr>
        </p:nvSpPr>
        <p:spPr/>
        <p:txBody>
          <a:bodyPr/>
          <a:lstStyle/>
          <a:p>
            <a:br>
              <a:rPr lang="en-US" altLang="x-none" b="1"/>
            </a:br>
            <a:fld id="{6760ACA8-ECC6-424C-886B-3B726E88B0E6}" type="slidenum">
              <a:rPr lang="en-US" altLang="x-none" b="1"/>
              <a:pPr/>
              <a:t>7</a:t>
            </a:fld>
            <a:endParaRPr lang="en-US" altLang="x-none" b="1"/>
          </a:p>
          <a:p>
            <a:endParaRPr lang="en-US" altLang="x-none"/>
          </a:p>
        </p:txBody>
      </p:sp>
      <p:sp>
        <p:nvSpPr>
          <p:cNvPr id="110594" name="Rectangle 2"/>
          <p:cNvSpPr>
            <a:spLocks noGrp="1" noChangeArrowheads="1"/>
          </p:cNvSpPr>
          <p:nvPr>
            <p:ph type="title"/>
          </p:nvPr>
        </p:nvSpPr>
        <p:spPr/>
        <p:txBody>
          <a:bodyPr/>
          <a:lstStyle/>
          <a:p>
            <a:r>
              <a:rPr lang="en-US" altLang="x-none"/>
              <a:t>Levels of Use Cases</a:t>
            </a:r>
          </a:p>
        </p:txBody>
      </p:sp>
      <p:sp>
        <p:nvSpPr>
          <p:cNvPr id="110595" name="Rectangle 3"/>
          <p:cNvSpPr>
            <a:spLocks noGrp="1" noChangeArrowheads="1"/>
          </p:cNvSpPr>
          <p:nvPr>
            <p:ph type="body" sz="half" idx="1"/>
          </p:nvPr>
        </p:nvSpPr>
        <p:spPr/>
        <p:txBody>
          <a:bodyPr/>
          <a:lstStyle/>
          <a:p>
            <a:pPr marL="457200" indent="-457200"/>
            <a:r>
              <a:rPr lang="en-US" altLang="x-none" sz="2400"/>
              <a:t>A common challenge is identifying use cases at a useful goal level.</a:t>
            </a:r>
          </a:p>
          <a:p>
            <a:pPr marL="457200" indent="-457200"/>
            <a:endParaRPr lang="en-US" altLang="x-none" sz="2400"/>
          </a:p>
          <a:p>
            <a:pPr marL="457200" indent="-457200"/>
            <a:r>
              <a:rPr lang="en-US" altLang="x-none" sz="2400"/>
              <a:t>For example, how do we know which of these is at a useful level?</a:t>
            </a:r>
          </a:p>
          <a:p>
            <a:pPr marL="457200" indent="-457200"/>
            <a:endParaRPr lang="en-US" altLang="x-none" sz="2400"/>
          </a:p>
          <a:p>
            <a:pPr marL="914400" lvl="1" indent="-457200"/>
            <a:r>
              <a:rPr lang="en-US" altLang="x-none"/>
              <a:t>Negotiate a Supplier Contract</a:t>
            </a:r>
          </a:p>
          <a:p>
            <a:pPr marL="914400" lvl="1" indent="-457200"/>
            <a:r>
              <a:rPr lang="en-US" altLang="x-none"/>
              <a:t>Rent Videos</a:t>
            </a:r>
          </a:p>
          <a:p>
            <a:pPr marL="914400" lvl="1" indent="-457200"/>
            <a:r>
              <a:rPr lang="en-US" altLang="x-none"/>
              <a:t>Log In</a:t>
            </a:r>
          </a:p>
          <a:p>
            <a:pPr marL="914400" lvl="1" indent="-457200"/>
            <a:r>
              <a:rPr lang="en-US" altLang="x-none"/>
              <a:t>Start Up</a:t>
            </a:r>
          </a:p>
        </p:txBody>
      </p:sp>
      <p:sp>
        <p:nvSpPr>
          <p:cNvPr id="110606" name="Rectangle 14"/>
          <p:cNvSpPr>
            <a:spLocks noGrp="1" noChangeArrowheads="1"/>
          </p:cNvSpPr>
          <p:nvPr>
            <p:ph type="body" sz="half" idx="2"/>
          </p:nvPr>
        </p:nvSpPr>
        <p:spPr/>
        <p:txBody>
          <a:bodyPr/>
          <a:lstStyle/>
          <a:p>
            <a:endParaRPr lang="x-none" altLang="x-none" sz="2400"/>
          </a:p>
        </p:txBody>
      </p:sp>
      <p:pic>
        <p:nvPicPr>
          <p:cNvPr id="110602" name="Picture 10" descr="Image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3838" y="609600"/>
            <a:ext cx="2595562" cy="2667000"/>
          </a:xfrm>
          <a:prstGeom prst="rect">
            <a:avLst/>
          </a:prstGeom>
          <a:noFill/>
          <a:extLst>
            <a:ext uri="{909E8E84-426E-40DD-AFC4-6F175D3DCCD1}">
              <a14:hiddenFill xmlns:a14="http://schemas.microsoft.com/office/drawing/2010/main">
                <a:solidFill>
                  <a:srgbClr val="FFFFFF"/>
                </a:solidFill>
              </a14:hiddenFill>
            </a:ext>
          </a:extLst>
        </p:spPr>
      </p:pic>
      <p:pic>
        <p:nvPicPr>
          <p:cNvPr id="110604" name="Picture 12" descr="forest"/>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7772400" y="4343400"/>
            <a:ext cx="2743200" cy="1828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0"/>
          </p:nvPr>
        </p:nvSpPr>
        <p:spPr/>
        <p:txBody>
          <a:bodyPr/>
          <a:lstStyle/>
          <a:p>
            <a:br>
              <a:rPr lang="en-US" altLang="x-none" b="1"/>
            </a:br>
            <a:fld id="{62242F81-CFD8-6845-989B-DA345B57DDD0}" type="slidenum">
              <a:rPr lang="en-US" altLang="x-none" b="1"/>
              <a:pPr/>
              <a:t>8</a:t>
            </a:fld>
            <a:endParaRPr lang="en-US" altLang="x-none" b="1"/>
          </a:p>
          <a:p>
            <a:endParaRPr lang="en-US" altLang="x-none"/>
          </a:p>
        </p:txBody>
      </p:sp>
      <p:sp>
        <p:nvSpPr>
          <p:cNvPr id="113666" name="Rectangle 2"/>
          <p:cNvSpPr>
            <a:spLocks noGrp="1" noChangeArrowheads="1"/>
          </p:cNvSpPr>
          <p:nvPr>
            <p:ph type="title"/>
          </p:nvPr>
        </p:nvSpPr>
        <p:spPr/>
        <p:txBody>
          <a:bodyPr/>
          <a:lstStyle/>
          <a:p>
            <a:r>
              <a:rPr lang="en-US" altLang="x-none"/>
              <a:t>GUIDELINES: EBP for Use Case Levels</a:t>
            </a:r>
          </a:p>
        </p:txBody>
      </p:sp>
      <p:sp>
        <p:nvSpPr>
          <p:cNvPr id="113667" name="Rectangle 3"/>
          <p:cNvSpPr>
            <a:spLocks noGrp="1" noChangeArrowheads="1"/>
          </p:cNvSpPr>
          <p:nvPr>
            <p:ph type="body" sz="half" idx="1"/>
          </p:nvPr>
        </p:nvSpPr>
        <p:spPr/>
        <p:txBody>
          <a:bodyPr/>
          <a:lstStyle/>
          <a:p>
            <a:pPr marL="457200" indent="-457200"/>
            <a:r>
              <a:rPr lang="en-US" altLang="x-none" sz="2400"/>
              <a:t>Cockburn supports the Elementary Business Process (EBP) guideline.</a:t>
            </a:r>
          </a:p>
          <a:p>
            <a:pPr marL="457200" indent="-457200"/>
            <a:r>
              <a:rPr lang="en-US" altLang="x-none" sz="2400"/>
              <a:t>Focus on use cases at the level of EBPs.</a:t>
            </a:r>
          </a:p>
          <a:p>
            <a:pPr marL="914400" lvl="1" indent="-457200"/>
            <a:r>
              <a:rPr lang="en-US" altLang="x-none" i="1"/>
              <a:t>“A task performed by one person in one place at one time, in response to a business event, which adds measurable business value and leaves the data in a consistent state.”</a:t>
            </a:r>
          </a:p>
        </p:txBody>
      </p:sp>
      <p:sp>
        <p:nvSpPr>
          <p:cNvPr id="113671" name="Rectangle 7"/>
          <p:cNvSpPr>
            <a:spLocks noGrp="1" noChangeArrowheads="1"/>
          </p:cNvSpPr>
          <p:nvPr>
            <p:ph type="body" sz="half" idx="2"/>
          </p:nvPr>
        </p:nvSpPr>
        <p:spPr/>
        <p:txBody>
          <a:bodyPr/>
          <a:lstStyle/>
          <a:p>
            <a:pPr>
              <a:lnSpc>
                <a:spcPct val="90000"/>
              </a:lnSpc>
            </a:pPr>
            <a:endParaRPr lang="x-none" altLang="x-none" sz="2400"/>
          </a:p>
        </p:txBody>
      </p:sp>
      <p:pic>
        <p:nvPicPr>
          <p:cNvPr id="113669" name="Picture 5" descr="Image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3838" y="609600"/>
            <a:ext cx="2595562" cy="2667000"/>
          </a:xfrm>
          <a:prstGeom prst="rect">
            <a:avLst/>
          </a:prstGeom>
          <a:noFill/>
          <a:extLst>
            <a:ext uri="{909E8E84-426E-40DD-AFC4-6F175D3DCCD1}">
              <a14:hiddenFill xmlns:a14="http://schemas.microsoft.com/office/drawing/2010/main">
                <a:solidFill>
                  <a:srgbClr val="FFFFFF"/>
                </a:solidFill>
              </a14:hiddenFill>
            </a:ext>
          </a:extLst>
        </p:spPr>
      </p:pic>
      <p:pic>
        <p:nvPicPr>
          <p:cNvPr id="113670" name="Picture 6" descr="fore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4343400"/>
            <a:ext cx="2743200"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0"/>
          </p:nvPr>
        </p:nvSpPr>
        <p:spPr/>
        <p:txBody>
          <a:bodyPr/>
          <a:lstStyle/>
          <a:p>
            <a:br>
              <a:rPr lang="en-US" altLang="x-none" b="1"/>
            </a:br>
            <a:fld id="{C2C75418-8A60-094C-9884-40FD8531E5E0}" type="slidenum">
              <a:rPr lang="en-US" altLang="x-none" b="1"/>
              <a:pPr/>
              <a:t>9</a:t>
            </a:fld>
            <a:endParaRPr lang="en-US" altLang="x-none" b="1"/>
          </a:p>
          <a:p>
            <a:endParaRPr lang="en-US" altLang="x-none"/>
          </a:p>
        </p:txBody>
      </p:sp>
      <p:sp>
        <p:nvSpPr>
          <p:cNvPr id="114690" name="Rectangle 2"/>
          <p:cNvSpPr>
            <a:spLocks noGrp="1" noChangeArrowheads="1"/>
          </p:cNvSpPr>
          <p:nvPr>
            <p:ph type="title"/>
          </p:nvPr>
        </p:nvSpPr>
        <p:spPr/>
        <p:txBody>
          <a:bodyPr/>
          <a:lstStyle/>
          <a:p>
            <a:r>
              <a:rPr lang="en-US" altLang="x-none"/>
              <a:t>GUIDELINES: EBP for Use Case Levels</a:t>
            </a:r>
          </a:p>
        </p:txBody>
      </p:sp>
      <p:sp>
        <p:nvSpPr>
          <p:cNvPr id="114691" name="Rectangle 3"/>
          <p:cNvSpPr>
            <a:spLocks noGrp="1" noChangeArrowheads="1"/>
          </p:cNvSpPr>
          <p:nvPr>
            <p:ph type="body" sz="half" idx="1"/>
          </p:nvPr>
        </p:nvSpPr>
        <p:spPr/>
        <p:txBody>
          <a:bodyPr/>
          <a:lstStyle/>
          <a:p>
            <a:pPr marL="457200" indent="-457200"/>
            <a:r>
              <a:rPr lang="en-US" altLang="x-none" sz="2400"/>
              <a:t>Naively, can you apply the “boss test” for an EBP?</a:t>
            </a:r>
          </a:p>
          <a:p>
            <a:pPr marL="457200" indent="-457200"/>
            <a:endParaRPr lang="en-US" altLang="x-none" sz="2400"/>
          </a:p>
          <a:p>
            <a:pPr marL="457200" indent="-457200"/>
            <a:r>
              <a:rPr lang="en-US" altLang="x-none" sz="2400"/>
              <a:t>Boss: “What do you do all day?”</a:t>
            </a:r>
          </a:p>
          <a:p>
            <a:pPr marL="457200" indent="-457200"/>
            <a:endParaRPr lang="en-US" altLang="x-none" sz="2400"/>
          </a:p>
          <a:p>
            <a:pPr marL="457200" indent="-457200"/>
            <a:r>
              <a:rPr lang="en-US" altLang="x-none" sz="2400"/>
              <a:t>Me: “I logged in!”</a:t>
            </a:r>
          </a:p>
          <a:p>
            <a:pPr marL="457200" indent="-457200"/>
            <a:endParaRPr lang="en-US" altLang="x-none" sz="2400"/>
          </a:p>
          <a:p>
            <a:pPr marL="457200" indent="-457200"/>
            <a:r>
              <a:rPr lang="en-US" altLang="x-none" sz="2400"/>
              <a:t>Is Boss happy?</a:t>
            </a:r>
          </a:p>
        </p:txBody>
      </p:sp>
      <p:sp>
        <p:nvSpPr>
          <p:cNvPr id="114695" name="Rectangle 7"/>
          <p:cNvSpPr>
            <a:spLocks noGrp="1" noChangeArrowheads="1"/>
          </p:cNvSpPr>
          <p:nvPr>
            <p:ph type="body" sz="half" idx="2"/>
          </p:nvPr>
        </p:nvSpPr>
        <p:spPr/>
        <p:txBody>
          <a:bodyPr/>
          <a:lstStyle/>
          <a:p>
            <a:endParaRPr lang="x-none" altLang="x-none" sz="2400"/>
          </a:p>
        </p:txBody>
      </p:sp>
      <p:pic>
        <p:nvPicPr>
          <p:cNvPr id="114693" name="Picture 5" descr="Image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3838" y="609600"/>
            <a:ext cx="2595562" cy="2667000"/>
          </a:xfrm>
          <a:prstGeom prst="rect">
            <a:avLst/>
          </a:prstGeom>
          <a:noFill/>
          <a:extLst>
            <a:ext uri="{909E8E84-426E-40DD-AFC4-6F175D3DCCD1}">
              <a14:hiddenFill xmlns:a14="http://schemas.microsoft.com/office/drawing/2010/main">
                <a:solidFill>
                  <a:srgbClr val="FFFFFF"/>
                </a:solidFill>
              </a14:hiddenFill>
            </a:ext>
          </a:extLst>
        </p:spPr>
      </p:pic>
      <p:pic>
        <p:nvPicPr>
          <p:cNvPr id="114694" name="Picture 6" descr="fore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4343400"/>
            <a:ext cx="2743200"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956</Words>
  <Application>Microsoft Macintosh PowerPoint</Application>
  <PresentationFormat>Widescreen</PresentationFormat>
  <Paragraphs>205</Paragraphs>
  <Slides>23</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Arial</vt:lpstr>
      <vt:lpstr>Arial Narrow</vt:lpstr>
      <vt:lpstr>Calibri</vt:lpstr>
      <vt:lpstr>Calibri Light</vt:lpstr>
      <vt:lpstr>Times New Roman</vt:lpstr>
      <vt:lpstr>Wingdings</vt:lpstr>
      <vt:lpstr>ZapfDingbats</vt:lpstr>
      <vt:lpstr>Office Theme</vt:lpstr>
      <vt:lpstr>VISIO</vt:lpstr>
      <vt:lpstr>Use cases</vt:lpstr>
      <vt:lpstr>Overview</vt:lpstr>
      <vt:lpstr>DEFINITION: Use Case</vt:lpstr>
      <vt:lpstr>EXAMPLE: Use Case. DEFINITION: Brief</vt:lpstr>
      <vt:lpstr>DEFINITION: Scenario</vt:lpstr>
      <vt:lpstr>Use Cases</vt:lpstr>
      <vt:lpstr>Levels of Use Cases</vt:lpstr>
      <vt:lpstr>GUIDELINES: EBP for Use Case Levels</vt:lpstr>
      <vt:lpstr>GUIDELINES: EBP for Use Case Levels</vt:lpstr>
      <vt:lpstr>GUIDELINES: Size for Use Case Levels</vt:lpstr>
      <vt:lpstr>Use Case Levels: Applying the Guidelines</vt:lpstr>
      <vt:lpstr>Use Case Diagrams</vt:lpstr>
      <vt:lpstr>DEFINITION: Fully Dressed Use Cases</vt:lpstr>
      <vt:lpstr>EXAMPLE: Fully Dressed</vt:lpstr>
      <vt:lpstr>EXAMPLE: Fully Dressed</vt:lpstr>
      <vt:lpstr>EXAMPLE: Fully Dressed</vt:lpstr>
      <vt:lpstr>EXAMPLE: Fully Dressed</vt:lpstr>
      <vt:lpstr>GUIDELINES: Use Case Writing</vt:lpstr>
      <vt:lpstr>GUIDELINES: Use Case Writing</vt:lpstr>
      <vt:lpstr>MOTIVATION: Comprehensible &amp; Familiar</vt:lpstr>
      <vt:lpstr>MOTIVATION: “Requirements in Context”</vt:lpstr>
      <vt:lpstr>Artifacts in the UP Use-Case Model</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cases</dc:title>
  <dc:creator>Xenia Mountrouidou</dc:creator>
  <cp:lastModifiedBy>Xenia Mountrouidou</cp:lastModifiedBy>
  <cp:revision>5</cp:revision>
  <dcterms:created xsi:type="dcterms:W3CDTF">2017-08-20T20:02:52Z</dcterms:created>
  <dcterms:modified xsi:type="dcterms:W3CDTF">2019-09-16T23:59:02Z</dcterms:modified>
</cp:coreProperties>
</file>