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40"/>
    <p:restoredTop sz="92906"/>
  </p:normalViewPr>
  <p:slideViewPr>
    <p:cSldViewPr snapToGrid="0" snapToObjects="1">
      <p:cViewPr varScale="1">
        <p:scale>
          <a:sx n="118" d="100"/>
          <a:sy n="118" d="100"/>
        </p:scale>
        <p:origin x="39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94544-EEA9-DC41-AA12-A97EF5539C30}" type="datetimeFigureOut">
              <a:rPr lang="en-US" smtClean="0"/>
              <a:t>9/5/16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34606-AF1C-E545-9986-7EC3C5C4E4CB}" type="slidenum">
              <a:rPr lang="en-US" smtClean="0"/>
              <a:t>‹#›</a:t>
            </a:fld>
            <a:endParaRPr lang="en-US"/>
          </a:p>
        </p:txBody>
      </p:sp>
    </p:spTree>
    <p:extLst>
      <p:ext uri="{BB962C8B-B14F-4D97-AF65-F5344CB8AC3E}">
        <p14:creationId xmlns:p14="http://schemas.microsoft.com/office/powerpoint/2010/main" val="41569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Electronic </a:t>
            </a:r>
            <a:r>
              <a:rPr lang="en-US" sz="1200" kern="1200" dirty="0" err="1" smtClean="0">
                <a:solidFill>
                  <a:schemeClr val="tx1"/>
                </a:solidFill>
                <a:effectLst/>
                <a:latin typeface="+mn-lt"/>
                <a:ea typeface="+mn-ea"/>
                <a:cs typeface="+mn-cs"/>
              </a:rPr>
              <a:t>CommunicaGons</a:t>
            </a:r>
            <a:r>
              <a:rPr lang="en-US" sz="1200" kern="1200" dirty="0" smtClean="0">
                <a:solidFill>
                  <a:schemeClr val="tx1"/>
                </a:solidFill>
                <a:effectLst/>
                <a:latin typeface="+mn-lt"/>
                <a:ea typeface="+mn-ea"/>
                <a:cs typeface="+mn-cs"/>
              </a:rPr>
              <a:t> Privacy Act (1986) says all business </a:t>
            </a:r>
            <a:r>
              <a:rPr lang="en-US" sz="1200" kern="1200" dirty="0" err="1" smtClean="0">
                <a:solidFill>
                  <a:schemeClr val="tx1"/>
                </a:solidFill>
                <a:effectLst/>
                <a:latin typeface="+mn-lt"/>
                <a:ea typeface="+mn-ea"/>
                <a:cs typeface="+mn-cs"/>
              </a:rPr>
              <a:t>communicaGon</a:t>
            </a:r>
            <a:r>
              <a:rPr lang="en-US" sz="1200" kern="1200" dirty="0" smtClean="0">
                <a:solidFill>
                  <a:schemeClr val="tx1"/>
                </a:solidFill>
                <a:effectLst/>
                <a:latin typeface="+mn-lt"/>
                <a:ea typeface="+mn-ea"/>
                <a:cs typeface="+mn-cs"/>
              </a:rPr>
              <a:t> belongs to that business. </a:t>
            </a:r>
            <a:endParaRPr lang="en-US" dirty="0" smtClean="0">
              <a:effectLst/>
            </a:endParaRPr>
          </a:p>
          <a:p>
            <a:r>
              <a:rPr lang="en-US" sz="1200" kern="1200" dirty="0" err="1" smtClean="0">
                <a:solidFill>
                  <a:schemeClr val="tx1"/>
                </a:solidFill>
                <a:effectLst/>
                <a:latin typeface="+mn-lt"/>
                <a:ea typeface="+mn-ea"/>
                <a:cs typeface="+mn-cs"/>
              </a:rPr>
              <a:t>DeleGng</a:t>
            </a:r>
            <a:r>
              <a:rPr lang="en-US" sz="1200" kern="1200" dirty="0" smtClean="0">
                <a:solidFill>
                  <a:schemeClr val="tx1"/>
                </a:solidFill>
                <a:effectLst/>
                <a:latin typeface="+mn-lt"/>
                <a:ea typeface="+mn-ea"/>
                <a:cs typeface="+mn-cs"/>
              </a:rPr>
              <a:t> email can be ruled </a:t>
            </a:r>
            <a:r>
              <a:rPr lang="en-US" sz="1200" kern="1200" dirty="0" err="1" smtClean="0">
                <a:solidFill>
                  <a:schemeClr val="tx1"/>
                </a:solidFill>
                <a:effectLst/>
                <a:latin typeface="+mn-lt"/>
                <a:ea typeface="+mn-ea"/>
                <a:cs typeface="+mn-cs"/>
              </a:rPr>
              <a:t>intenGonally</a:t>
            </a:r>
            <a:r>
              <a:rPr lang="en-US" sz="1200" kern="1200" dirty="0" smtClean="0">
                <a:solidFill>
                  <a:schemeClr val="tx1"/>
                </a:solidFill>
                <a:effectLst/>
                <a:latin typeface="+mn-lt"/>
                <a:ea typeface="+mn-ea"/>
                <a:cs typeface="+mn-cs"/>
              </a:rPr>
              <a:t> destroying company records. </a:t>
            </a:r>
            <a:endParaRPr lang="en-US" dirty="0" smtClean="0">
              <a:effectLst/>
            </a:endParaRPr>
          </a:p>
          <a:p>
            <a:r>
              <a:rPr lang="en-US" sz="1200" kern="1200" dirty="0" smtClean="0">
                <a:solidFill>
                  <a:schemeClr val="tx1"/>
                </a:solidFill>
                <a:effectLst/>
                <a:latin typeface="+mn-lt"/>
                <a:ea typeface="+mn-ea"/>
                <a:cs typeface="+mn-cs"/>
              </a:rPr>
              <a:t>Email is frequently subpoenaed in legal disputes: </a:t>
            </a:r>
            <a:endParaRPr lang="en-US" dirty="0" smtClean="0">
              <a:effectLst/>
            </a:endParaRPr>
          </a:p>
          <a:p>
            <a:r>
              <a:rPr lang="en-US" sz="1200" kern="1200" dirty="0" smtClean="0">
                <a:solidFill>
                  <a:schemeClr val="tx1"/>
                </a:solidFill>
                <a:effectLst/>
                <a:latin typeface="+mn-lt"/>
                <a:ea typeface="+mn-ea"/>
                <a:cs typeface="+mn-cs"/>
              </a:rPr>
              <a:t>Never send anything by email that you would not be prepared to be seen as evidence in a court of law.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B9334606-AF1C-E545-9986-7EC3C5C4E4CB}" type="slidenum">
              <a:rPr lang="en-US" smtClean="0"/>
              <a:t>17</a:t>
            </a:fld>
            <a:endParaRPr lang="en-US"/>
          </a:p>
        </p:txBody>
      </p:sp>
    </p:spTree>
    <p:extLst>
      <p:ext uri="{BB962C8B-B14F-4D97-AF65-F5344CB8AC3E}">
        <p14:creationId xmlns:p14="http://schemas.microsoft.com/office/powerpoint/2010/main" val="76621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49024-8E42-7B41-9605-94465704B1D3}" type="datetimeFigureOut">
              <a:rPr lang="en-US" smtClean="0"/>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70133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024-8E42-7B41-9605-94465704B1D3}" type="datetimeFigureOut">
              <a:rPr lang="en-US" smtClean="0"/>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26074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024-8E42-7B41-9605-94465704B1D3}" type="datetimeFigureOut">
              <a:rPr lang="en-US" smtClean="0"/>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140217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024-8E42-7B41-9605-94465704B1D3}" type="datetimeFigureOut">
              <a:rPr lang="en-US" smtClean="0"/>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68674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49024-8E42-7B41-9605-94465704B1D3}" type="datetimeFigureOut">
              <a:rPr lang="en-US" smtClean="0"/>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152060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49024-8E42-7B41-9605-94465704B1D3}" type="datetimeFigureOut">
              <a:rPr lang="en-US" smtClean="0"/>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166905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49024-8E42-7B41-9605-94465704B1D3}" type="datetimeFigureOut">
              <a:rPr lang="en-US" smtClean="0"/>
              <a:t>9/5/16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133909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49024-8E42-7B41-9605-94465704B1D3}" type="datetimeFigureOut">
              <a:rPr lang="en-US" smtClean="0"/>
              <a:t>9/5/16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56660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49024-8E42-7B41-9605-94465704B1D3}" type="datetimeFigureOut">
              <a:rPr lang="en-US" smtClean="0"/>
              <a:t>9/5/16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103626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49024-8E42-7B41-9605-94465704B1D3}" type="datetimeFigureOut">
              <a:rPr lang="en-US" smtClean="0"/>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43046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49024-8E42-7B41-9605-94465704B1D3}" type="datetimeFigureOut">
              <a:rPr lang="en-US" smtClean="0"/>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C9D21-FBE9-4F49-A036-122F84AB9DFE}" type="slidenum">
              <a:rPr lang="en-US" smtClean="0"/>
              <a:t>‹#›</a:t>
            </a:fld>
            <a:endParaRPr lang="en-US"/>
          </a:p>
        </p:txBody>
      </p:sp>
    </p:spTree>
    <p:extLst>
      <p:ext uri="{BB962C8B-B14F-4D97-AF65-F5344CB8AC3E}">
        <p14:creationId xmlns:p14="http://schemas.microsoft.com/office/powerpoint/2010/main" val="319588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49024-8E42-7B41-9605-94465704B1D3}" type="datetimeFigureOut">
              <a:rPr lang="en-US" smtClean="0"/>
              <a:t>9/5/16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C9D21-FBE9-4F49-A036-122F84AB9DFE}" type="slidenum">
              <a:rPr lang="en-US" smtClean="0"/>
              <a:t>‹#›</a:t>
            </a:fld>
            <a:endParaRPr lang="en-US"/>
          </a:p>
        </p:txBody>
      </p:sp>
    </p:spTree>
    <p:extLst>
      <p:ext uri="{BB962C8B-B14F-4D97-AF65-F5344CB8AC3E}">
        <p14:creationId xmlns:p14="http://schemas.microsoft.com/office/powerpoint/2010/main" val="91719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Issues in Software Engineering</a:t>
            </a:r>
            <a:endParaRPr lang="en-US" dirty="0"/>
          </a:p>
        </p:txBody>
      </p:sp>
      <p:sp>
        <p:nvSpPr>
          <p:cNvPr id="3" name="Subtitle 2"/>
          <p:cNvSpPr>
            <a:spLocks noGrp="1"/>
          </p:cNvSpPr>
          <p:nvPr>
            <p:ph type="subTitle" idx="1"/>
          </p:nvPr>
        </p:nvSpPr>
        <p:spPr/>
        <p:txBody>
          <a:bodyPr/>
          <a:lstStyle/>
          <a:p>
            <a:r>
              <a:rPr lang="en-US" dirty="0" smtClean="0"/>
              <a:t>Instructor: Dr. X</a:t>
            </a:r>
            <a:endParaRPr lang="en-US" dirty="0"/>
          </a:p>
        </p:txBody>
      </p:sp>
    </p:spTree>
    <p:extLst>
      <p:ext uri="{BB962C8B-B14F-4D97-AF65-F5344CB8AC3E}">
        <p14:creationId xmlns:p14="http://schemas.microsoft.com/office/powerpoint/2010/main" val="196006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question</a:t>
            </a:r>
            <a:endParaRPr lang="en-US" dirty="0"/>
          </a:p>
        </p:txBody>
      </p:sp>
      <p:sp>
        <p:nvSpPr>
          <p:cNvPr id="3" name="Content Placeholder 2"/>
          <p:cNvSpPr>
            <a:spLocks noGrp="1"/>
          </p:cNvSpPr>
          <p:nvPr>
            <p:ph idx="1"/>
          </p:nvPr>
        </p:nvSpPr>
        <p:spPr/>
        <p:txBody>
          <a:bodyPr/>
          <a:lstStyle/>
          <a:p>
            <a:pPr marL="0" indent="0">
              <a:buNone/>
            </a:pPr>
            <a:r>
              <a:rPr lang="en-US" dirty="0" smtClean="0"/>
              <a:t>You do free-lance work for company X. </a:t>
            </a:r>
          </a:p>
          <a:p>
            <a:pPr marL="0" indent="0">
              <a:buNone/>
            </a:pPr>
            <a:endParaRPr lang="en-US" dirty="0"/>
          </a:p>
          <a:p>
            <a:pPr marL="0" indent="0">
              <a:buNone/>
            </a:pPr>
            <a:r>
              <a:rPr lang="en-US" dirty="0" smtClean="0"/>
              <a:t>When you finish, who owns your work?</a:t>
            </a:r>
          </a:p>
          <a:p>
            <a:pPr marL="0" indent="0">
              <a:buNone/>
            </a:pPr>
            <a:r>
              <a:rPr lang="en-US" dirty="0" smtClean="0"/>
              <a:t>What use can you make of the work?</a:t>
            </a:r>
            <a:endParaRPr lang="en-US" dirty="0"/>
          </a:p>
        </p:txBody>
      </p:sp>
    </p:spTree>
    <p:extLst>
      <p:ext uri="{BB962C8B-B14F-4D97-AF65-F5344CB8AC3E}">
        <p14:creationId xmlns:p14="http://schemas.microsoft.com/office/powerpoint/2010/main" val="26080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Contracts</a:t>
            </a:r>
            <a:endParaRPr lang="en-US" dirty="0"/>
          </a:p>
        </p:txBody>
      </p:sp>
      <p:sp>
        <p:nvSpPr>
          <p:cNvPr id="3" name="Content Placeholder 2"/>
          <p:cNvSpPr>
            <a:spLocks noGrp="1"/>
          </p:cNvSpPr>
          <p:nvPr>
            <p:ph idx="1"/>
          </p:nvPr>
        </p:nvSpPr>
        <p:spPr/>
        <p:txBody>
          <a:bodyPr/>
          <a:lstStyle/>
          <a:p>
            <a:r>
              <a:rPr lang="en-US" dirty="0" smtClean="0"/>
              <a:t>Contracts allow software to be licensed or sold</a:t>
            </a:r>
          </a:p>
          <a:p>
            <a:r>
              <a:rPr lang="en-US" dirty="0" smtClean="0"/>
              <a:t>A contract is an agreement in exchange for some consideration (e.g., money)</a:t>
            </a:r>
          </a:p>
          <a:p>
            <a:r>
              <a:rPr lang="en-US" dirty="0" smtClean="0"/>
              <a:t>It should be a written document signed by both parties</a:t>
            </a:r>
          </a:p>
          <a:p>
            <a:r>
              <a:rPr lang="en-US" dirty="0" smtClean="0"/>
              <a:t>A contract is enforceable by courts</a:t>
            </a:r>
          </a:p>
          <a:p>
            <a:r>
              <a:rPr lang="en-US" dirty="0" smtClean="0"/>
              <a:t>For simple agreements, an exchange of letters may be a convenient form of contract.</a:t>
            </a:r>
          </a:p>
          <a:p>
            <a:r>
              <a:rPr lang="en-US" dirty="0" smtClean="0"/>
              <a:t>"A verbal contract isn't worth the paper it's written on." (Attributed to Yogi Berra.)</a:t>
            </a:r>
            <a:endParaRPr lang="en-US" dirty="0"/>
          </a:p>
        </p:txBody>
      </p:sp>
    </p:spTree>
    <p:extLst>
      <p:ext uri="{BB962C8B-B14F-4D97-AF65-F5344CB8AC3E}">
        <p14:creationId xmlns:p14="http://schemas.microsoft.com/office/powerpoint/2010/main" val="40898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Software </a:t>
            </a:r>
            <a:endParaRPr lang="en-US" dirty="0"/>
          </a:p>
        </p:txBody>
      </p:sp>
      <p:sp>
        <p:nvSpPr>
          <p:cNvPr id="3" name="Content Placeholder 2"/>
          <p:cNvSpPr>
            <a:spLocks noGrp="1"/>
          </p:cNvSpPr>
          <p:nvPr>
            <p:ph idx="1"/>
          </p:nvPr>
        </p:nvSpPr>
        <p:spPr/>
        <p:txBody>
          <a:bodyPr/>
          <a:lstStyle/>
          <a:p>
            <a:pPr marL="0" indent="0">
              <a:buNone/>
            </a:pPr>
            <a:r>
              <a:rPr lang="en-US" dirty="0"/>
              <a:t>Open source so(ware is an important part of modern </a:t>
            </a:r>
            <a:r>
              <a:rPr lang="en-US" dirty="0" smtClean="0"/>
              <a:t>computing </a:t>
            </a:r>
            <a:r>
              <a:rPr lang="en-US" dirty="0"/>
              <a:t>that does not fit well into contract law. </a:t>
            </a:r>
            <a:endParaRPr lang="en-US" dirty="0" smtClean="0">
              <a:effectLst/>
            </a:endParaRPr>
          </a:p>
          <a:p>
            <a:pPr marL="0" indent="0">
              <a:buNone/>
            </a:pPr>
            <a:endParaRPr lang="en-US" dirty="0" smtClean="0"/>
          </a:p>
          <a:p>
            <a:pPr marL="0" indent="0">
              <a:buNone/>
            </a:pPr>
            <a:r>
              <a:rPr lang="en-US" dirty="0" smtClean="0"/>
              <a:t>Examples:</a:t>
            </a:r>
          </a:p>
          <a:p>
            <a:r>
              <a:rPr lang="en-US" dirty="0" smtClean="0"/>
              <a:t>BSD license</a:t>
            </a:r>
          </a:p>
          <a:p>
            <a:r>
              <a:rPr lang="en-US" dirty="0" smtClean="0"/>
              <a:t>Apache license</a:t>
            </a:r>
          </a:p>
          <a:p>
            <a:r>
              <a:rPr lang="en-US" dirty="0" smtClean="0"/>
              <a:t>GNU public license</a:t>
            </a:r>
            <a:endParaRPr lang="en-US" dirty="0"/>
          </a:p>
        </p:txBody>
      </p:sp>
    </p:spTree>
    <p:extLst>
      <p:ext uri="{BB962C8B-B14F-4D97-AF65-F5344CB8AC3E}">
        <p14:creationId xmlns:p14="http://schemas.microsoft.com/office/powerpoint/2010/main" val="204854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a:t>
            </a:r>
            <a:endParaRPr lang="en-US" dirty="0"/>
          </a:p>
        </p:txBody>
      </p:sp>
      <p:sp>
        <p:nvSpPr>
          <p:cNvPr id="3" name="Content Placeholder 2"/>
          <p:cNvSpPr>
            <a:spLocks noGrp="1"/>
          </p:cNvSpPr>
          <p:nvPr>
            <p:ph idx="1"/>
          </p:nvPr>
        </p:nvSpPr>
        <p:spPr/>
        <p:txBody>
          <a:bodyPr/>
          <a:lstStyle/>
          <a:p>
            <a:r>
              <a:rPr lang="en-US" b="1" dirty="0"/>
              <a:t>Patents apply to </a:t>
            </a:r>
            <a:r>
              <a:rPr lang="en-US" b="1" dirty="0" smtClean="0"/>
              <a:t>inventions </a:t>
            </a:r>
            <a:endParaRPr lang="en-US" dirty="0" smtClean="0">
              <a:effectLst/>
            </a:endParaRPr>
          </a:p>
          <a:p>
            <a:r>
              <a:rPr lang="en-US" dirty="0"/>
              <a:t>Should be: non-obvious, novel, useful </a:t>
            </a:r>
          </a:p>
          <a:p>
            <a:r>
              <a:rPr lang="en-US" dirty="0"/>
              <a:t>Requires a complex process of patent </a:t>
            </a:r>
            <a:r>
              <a:rPr lang="en-US" dirty="0" smtClean="0"/>
              <a:t>application </a:t>
            </a:r>
            <a:endParaRPr lang="en-US" dirty="0"/>
          </a:p>
          <a:p>
            <a:r>
              <a:rPr lang="en-US" dirty="0"/>
              <a:t>17 years from award (20 years from </a:t>
            </a:r>
            <a:r>
              <a:rPr lang="en-US" dirty="0" smtClean="0"/>
              <a:t>application</a:t>
            </a:r>
            <a:r>
              <a:rPr lang="en-US" dirty="0"/>
              <a:t>) </a:t>
            </a:r>
          </a:p>
          <a:p>
            <a:r>
              <a:rPr lang="en-US" dirty="0"/>
              <a:t>Copyright applies to the expression of ideas, patents to the ideas themselves. </a:t>
            </a:r>
          </a:p>
          <a:p>
            <a:endParaRPr lang="en-US" dirty="0"/>
          </a:p>
        </p:txBody>
      </p:sp>
    </p:spTree>
    <p:extLst>
      <p:ext uri="{BB962C8B-B14F-4D97-AF65-F5344CB8AC3E}">
        <p14:creationId xmlns:p14="http://schemas.microsoft.com/office/powerpoint/2010/main" val="982622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patents</a:t>
            </a:r>
            <a:endParaRPr lang="en-US" dirty="0"/>
          </a:p>
        </p:txBody>
      </p:sp>
      <p:sp>
        <p:nvSpPr>
          <p:cNvPr id="3" name="Content Placeholder 2"/>
          <p:cNvSpPr>
            <a:spLocks noGrp="1"/>
          </p:cNvSpPr>
          <p:nvPr>
            <p:ph idx="1"/>
          </p:nvPr>
        </p:nvSpPr>
        <p:spPr/>
        <p:txBody>
          <a:bodyPr/>
          <a:lstStyle/>
          <a:p>
            <a:r>
              <a:rPr lang="en-US" dirty="0" smtClean="0"/>
              <a:t>Usually difficult to know where ideas originate.</a:t>
            </a:r>
          </a:p>
          <a:p>
            <a:r>
              <a:rPr lang="en-US" dirty="0" smtClean="0"/>
              <a:t>Poor quality of patent examiners has lead to broad patents for routine computing concepts.</a:t>
            </a:r>
          </a:p>
          <a:p>
            <a:r>
              <a:rPr lang="en-US" dirty="0" smtClean="0"/>
              <a:t>There are often hundreds of patents covering essentially the same idea.</a:t>
            </a:r>
          </a:p>
          <a:p>
            <a:r>
              <a:rPr lang="en-US" dirty="0" smtClean="0"/>
              <a:t>International differences.</a:t>
            </a:r>
            <a:endParaRPr lang="en-US" dirty="0"/>
          </a:p>
        </p:txBody>
      </p:sp>
    </p:spTree>
    <p:extLst>
      <p:ext uri="{BB962C8B-B14F-4D97-AF65-F5344CB8AC3E}">
        <p14:creationId xmlns:p14="http://schemas.microsoft.com/office/powerpoint/2010/main" val="17708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Trade Secrets and Non-Disclosure Agreements </a:t>
            </a:r>
          </a:p>
        </p:txBody>
      </p:sp>
      <p:sp>
        <p:nvSpPr>
          <p:cNvPr id="3" name="Content Placeholder 2"/>
          <p:cNvSpPr>
            <a:spLocks noGrp="1"/>
          </p:cNvSpPr>
          <p:nvPr>
            <p:ph idx="1"/>
          </p:nvPr>
        </p:nvSpPr>
        <p:spPr/>
        <p:txBody>
          <a:bodyPr/>
          <a:lstStyle/>
          <a:p>
            <a:r>
              <a:rPr lang="en-US" b="1" dirty="0"/>
              <a:t>Trade secret: </a:t>
            </a:r>
            <a:r>
              <a:rPr lang="en-US" dirty="0" smtClean="0"/>
              <a:t>confidential </a:t>
            </a:r>
            <a:r>
              <a:rPr lang="en-US" dirty="0"/>
              <a:t>business </a:t>
            </a:r>
            <a:r>
              <a:rPr lang="en-US" dirty="0" smtClean="0"/>
              <a:t>information </a:t>
            </a:r>
            <a:br>
              <a:rPr lang="en-US" dirty="0" smtClean="0"/>
            </a:br>
            <a:r>
              <a:rPr lang="en-US" b="1" dirty="0" smtClean="0"/>
              <a:t>Examples </a:t>
            </a:r>
            <a:endParaRPr lang="en-US" dirty="0" smtClean="0">
              <a:effectLst/>
            </a:endParaRPr>
          </a:p>
          <a:p>
            <a:pPr lvl="1"/>
            <a:r>
              <a:rPr lang="en-US" dirty="0" smtClean="0"/>
              <a:t>Specification </a:t>
            </a:r>
            <a:r>
              <a:rPr lang="en-US" dirty="0"/>
              <a:t>of a product before it is publicly announced </a:t>
            </a:r>
          </a:p>
          <a:p>
            <a:pPr lvl="1"/>
            <a:r>
              <a:rPr lang="en-US" dirty="0"/>
              <a:t>Source code of a commercial product </a:t>
            </a:r>
          </a:p>
          <a:p>
            <a:r>
              <a:rPr lang="en-US" b="1" dirty="0"/>
              <a:t>Non-Disclosure Agreement </a:t>
            </a:r>
            <a:r>
              <a:rPr lang="en-US" dirty="0"/>
              <a:t/>
            </a:r>
            <a:br>
              <a:rPr lang="en-US" dirty="0"/>
            </a:br>
            <a:r>
              <a:rPr lang="en-US" dirty="0" smtClean="0"/>
              <a:t>Legal </a:t>
            </a:r>
            <a:r>
              <a:rPr lang="en-US" dirty="0"/>
              <a:t>agreement not to disclose trade secrets. It is </a:t>
            </a:r>
            <a:r>
              <a:rPr lang="en-US" dirty="0" smtClean="0"/>
              <a:t>often </a:t>
            </a:r>
            <a:r>
              <a:rPr lang="en-US" dirty="0"/>
              <a:t>reasonable to sign a non-disclosure agreement, but read it carefully before signing</a:t>
            </a:r>
            <a:r>
              <a:rPr lang="en-US" b="1" dirty="0"/>
              <a:t>. </a:t>
            </a:r>
            <a:endParaRPr lang="en-US" dirty="0" smtClean="0">
              <a:effectLst/>
            </a:endParaRPr>
          </a:p>
          <a:p>
            <a:endParaRPr lang="en-US" dirty="0"/>
          </a:p>
        </p:txBody>
      </p:sp>
    </p:spTree>
    <p:extLst>
      <p:ext uri="{BB962C8B-B14F-4D97-AF65-F5344CB8AC3E}">
        <p14:creationId xmlns:p14="http://schemas.microsoft.com/office/powerpoint/2010/main" val="1535643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p:txBody>
          <a:bodyPr/>
          <a:lstStyle/>
          <a:p>
            <a:pPr marL="0" indent="0">
              <a:buNone/>
            </a:pPr>
            <a:r>
              <a:rPr lang="en-US" dirty="0"/>
              <a:t>Laws and social norms about privacy are changing rapidly. In general the following are invasions of privacy: </a:t>
            </a:r>
            <a:endParaRPr lang="en-US" dirty="0" smtClean="0">
              <a:effectLst/>
            </a:endParaRPr>
          </a:p>
          <a:p>
            <a:r>
              <a:rPr lang="en-US" dirty="0"/>
              <a:t>intrusion into the private life of somebody </a:t>
            </a:r>
          </a:p>
          <a:p>
            <a:r>
              <a:rPr lang="en-US" dirty="0" smtClean="0"/>
              <a:t>appropriation </a:t>
            </a:r>
            <a:r>
              <a:rPr lang="en-US" dirty="0"/>
              <a:t>of name or likeness </a:t>
            </a:r>
          </a:p>
          <a:p>
            <a:r>
              <a:rPr lang="en-US" dirty="0"/>
              <a:t>unreasonable publicity </a:t>
            </a:r>
          </a:p>
          <a:p>
            <a:r>
              <a:rPr lang="en-US" dirty="0"/>
              <a:t>false light </a:t>
            </a:r>
          </a:p>
          <a:p>
            <a:endParaRPr lang="en-US" dirty="0"/>
          </a:p>
        </p:txBody>
      </p:sp>
    </p:spTree>
    <p:extLst>
      <p:ext uri="{BB962C8B-B14F-4D97-AF65-F5344CB8AC3E}">
        <p14:creationId xmlns:p14="http://schemas.microsoft.com/office/powerpoint/2010/main" val="318367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in Email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Legally, email is like a postal </a:t>
            </a:r>
            <a:r>
              <a:rPr lang="en-US" dirty="0" smtClean="0"/>
              <a:t>letter</a:t>
            </a:r>
            <a:r>
              <a:rPr lang="en-US" dirty="0"/>
              <a:t>: </a:t>
            </a:r>
            <a:endParaRPr lang="en-US" dirty="0" smtClean="0">
              <a:effectLst/>
            </a:endParaRPr>
          </a:p>
          <a:p>
            <a:r>
              <a:rPr lang="en-US" dirty="0"/>
              <a:t>There is an </a:t>
            </a:r>
            <a:r>
              <a:rPr lang="en-US" dirty="0" smtClean="0"/>
              <a:t>expectation </a:t>
            </a:r>
            <a:r>
              <a:rPr lang="en-US" dirty="0"/>
              <a:t>of privacy in transit, but mail loses its special protected status once it leaves the </a:t>
            </a:r>
            <a:r>
              <a:rPr lang="en-US" dirty="0" smtClean="0"/>
              <a:t>letter </a:t>
            </a:r>
            <a:r>
              <a:rPr lang="en-US" dirty="0"/>
              <a:t>carrier's grasp, e.g., in a corporate mail box </a:t>
            </a:r>
            <a:endParaRPr lang="en-US" dirty="0" smtClean="0">
              <a:effectLst/>
            </a:endParaRPr>
          </a:p>
          <a:p>
            <a:pPr marL="0" indent="0">
              <a:buNone/>
            </a:pPr>
            <a:r>
              <a:rPr lang="en-US" dirty="0"/>
              <a:t>For email: </a:t>
            </a:r>
            <a:endParaRPr lang="en-US" dirty="0" smtClean="0">
              <a:effectLst/>
            </a:endParaRPr>
          </a:p>
          <a:p>
            <a:r>
              <a:rPr lang="en-US" dirty="0"/>
              <a:t>There is an </a:t>
            </a:r>
            <a:r>
              <a:rPr lang="en-US" dirty="0" smtClean="0"/>
              <a:t>expectation </a:t>
            </a:r>
            <a:r>
              <a:rPr lang="en-US" dirty="0"/>
              <a:t>of privacy while signal travels over the Internet, but email loses its protected status at the mail server whether you have read it or not </a:t>
            </a:r>
            <a:br>
              <a:rPr lang="en-US" dirty="0"/>
            </a:br>
            <a:r>
              <a:rPr lang="en-US" dirty="0" smtClean="0"/>
              <a:t/>
            </a:r>
            <a:br>
              <a:rPr lang="en-US" dirty="0" smtClean="0"/>
            </a:br>
            <a:r>
              <a:rPr lang="en-US" dirty="0" smtClean="0">
                <a:solidFill>
                  <a:srgbClr val="FF0000"/>
                </a:solidFill>
              </a:rPr>
              <a:t>Never </a:t>
            </a:r>
            <a:r>
              <a:rPr lang="en-US" dirty="0">
                <a:solidFill>
                  <a:srgbClr val="FF0000"/>
                </a:solidFill>
              </a:rPr>
              <a:t>send anything by email that you would not be prepared for your employer to see. </a:t>
            </a:r>
            <a:r>
              <a:rPr lang="en-US" dirty="0" smtClean="0">
                <a:solidFill>
                  <a:srgbClr val="FF0000"/>
                </a:solidFill>
              </a:rPr>
              <a:t/>
            </a:r>
            <a:br>
              <a:rPr lang="en-US" dirty="0" smtClean="0">
                <a:solidFill>
                  <a:srgbClr val="FF0000"/>
                </a:solidFill>
              </a:rPr>
            </a:br>
            <a:r>
              <a:rPr lang="en-US" dirty="0" smtClean="0">
                <a:solidFill>
                  <a:srgbClr val="FF0000"/>
                </a:solidFill>
              </a:rPr>
              <a:t>How about business email?</a:t>
            </a:r>
            <a:endParaRPr lang="en-US" dirty="0" smtClean="0">
              <a:solidFill>
                <a:srgbClr val="FF0000"/>
              </a:solidFill>
              <a:effectLst/>
            </a:endParaRPr>
          </a:p>
          <a:p>
            <a:endParaRPr lang="en-US" dirty="0"/>
          </a:p>
        </p:txBody>
      </p:sp>
    </p:spTree>
    <p:extLst>
      <p:ext uri="{BB962C8B-B14F-4D97-AF65-F5344CB8AC3E}">
        <p14:creationId xmlns:p14="http://schemas.microsoft.com/office/powerpoint/2010/main" val="214368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advice</a:t>
            </a:r>
            <a:endParaRPr lang="en-US" dirty="0"/>
          </a:p>
        </p:txBody>
      </p:sp>
      <p:sp>
        <p:nvSpPr>
          <p:cNvPr id="3" name="Content Placeholder 2"/>
          <p:cNvSpPr>
            <a:spLocks noGrp="1"/>
          </p:cNvSpPr>
          <p:nvPr>
            <p:ph idx="1"/>
          </p:nvPr>
        </p:nvSpPr>
        <p:spPr/>
        <p:txBody>
          <a:bodyPr/>
          <a:lstStyle/>
          <a:p>
            <a:pPr marL="0" indent="0">
              <a:buNone/>
            </a:pPr>
            <a:r>
              <a:rPr lang="en-US" b="1" dirty="0"/>
              <a:t>Be aware of the law, but do not pretend to be a lawyer. </a:t>
            </a:r>
            <a:endParaRPr lang="en-US" dirty="0" smtClean="0">
              <a:effectLst/>
            </a:endParaRPr>
          </a:p>
          <a:p>
            <a:pPr marL="0" indent="0">
              <a:buNone/>
            </a:pPr>
            <a:r>
              <a:rPr lang="en-US" dirty="0"/>
              <a:t>Use a professional for: </a:t>
            </a:r>
            <a:endParaRPr lang="en-US" dirty="0" smtClean="0">
              <a:effectLst/>
            </a:endParaRPr>
          </a:p>
          <a:p>
            <a:r>
              <a:rPr lang="en-US" dirty="0"/>
              <a:t>Contracts and licenses (unless very simple exchange of </a:t>
            </a:r>
            <a:r>
              <a:rPr lang="en-US" dirty="0" smtClean="0"/>
              <a:t>letters</a:t>
            </a:r>
            <a:r>
              <a:rPr lang="en-US" dirty="0"/>
              <a:t>) </a:t>
            </a:r>
          </a:p>
          <a:p>
            <a:r>
              <a:rPr lang="en-US" dirty="0"/>
              <a:t>Troubles (complaints, </a:t>
            </a:r>
            <a:r>
              <a:rPr lang="en-US" dirty="0" smtClean="0"/>
              <a:t>injunctions</a:t>
            </a:r>
            <a:r>
              <a:rPr lang="en-US" dirty="0"/>
              <a:t>, subpoenas, etc.) </a:t>
            </a:r>
          </a:p>
          <a:p>
            <a:r>
              <a:rPr lang="en-US" dirty="0"/>
              <a:t>Personnel issues (</a:t>
            </a:r>
            <a:r>
              <a:rPr lang="en-US" dirty="0" smtClean="0"/>
              <a:t>particularly firing)</a:t>
            </a:r>
          </a:p>
          <a:p>
            <a:r>
              <a:rPr lang="en-US" dirty="0" smtClean="0"/>
              <a:t>When </a:t>
            </a:r>
            <a:r>
              <a:rPr lang="en-US" dirty="0"/>
              <a:t>in doubt, consult your supervisor or a senior manager. </a:t>
            </a:r>
          </a:p>
          <a:p>
            <a:r>
              <a:rPr lang="en-US" dirty="0"/>
              <a:t>When you become a senior manager, make use of your </a:t>
            </a:r>
            <a:r>
              <a:rPr lang="en-US" dirty="0" smtClean="0"/>
              <a:t>organization’s </a:t>
            </a:r>
            <a:r>
              <a:rPr lang="en-US" dirty="0"/>
              <a:t>lawyers. </a:t>
            </a:r>
          </a:p>
          <a:p>
            <a:pPr marL="0" indent="0">
              <a:buNone/>
            </a:pPr>
            <a:endParaRPr lang="en-US" dirty="0"/>
          </a:p>
        </p:txBody>
      </p:sp>
    </p:spTree>
    <p:extLst>
      <p:ext uri="{BB962C8B-B14F-4D97-AF65-F5344CB8AC3E}">
        <p14:creationId xmlns:p14="http://schemas.microsoft.com/office/powerpoint/2010/main" val="1477977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t>CS 5150 </a:t>
            </a:r>
            <a:r>
              <a:rPr lang="en-US" dirty="0" smtClean="0"/>
              <a:t>Software </a:t>
            </a:r>
            <a:r>
              <a:rPr lang="en-US" dirty="0"/>
              <a:t>Engineering </a:t>
            </a:r>
            <a:r>
              <a:rPr lang="en-US" dirty="0" smtClean="0"/>
              <a:t>“Legal </a:t>
            </a:r>
            <a:r>
              <a:rPr lang="en-US" dirty="0"/>
              <a:t>Aspects of </a:t>
            </a:r>
            <a:r>
              <a:rPr lang="en-US" dirty="0" smtClean="0"/>
              <a:t>Software Development”, William </a:t>
            </a:r>
            <a:r>
              <a:rPr lang="en-US" dirty="0"/>
              <a:t>Y. </a:t>
            </a:r>
            <a:r>
              <a:rPr lang="en-US" dirty="0" smtClean="0"/>
              <a:t>Arms, Cornell University, Computing </a:t>
            </a:r>
            <a:r>
              <a:rPr lang="en-US" smtClean="0"/>
              <a:t>Information Science</a:t>
            </a:r>
            <a:endParaRPr lang="en-US" dirty="0" smtClean="0">
              <a:effectLst/>
            </a:endParaRPr>
          </a:p>
          <a:p>
            <a:endParaRPr lang="en-US" dirty="0"/>
          </a:p>
        </p:txBody>
      </p:sp>
    </p:spTree>
    <p:extLst>
      <p:ext uri="{BB962C8B-B14F-4D97-AF65-F5344CB8AC3E}">
        <p14:creationId xmlns:p14="http://schemas.microsoft.com/office/powerpoint/2010/main" val="4912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Environment</a:t>
            </a:r>
            <a:endParaRPr lang="en-US" dirty="0"/>
          </a:p>
        </p:txBody>
      </p:sp>
      <p:sp>
        <p:nvSpPr>
          <p:cNvPr id="3" name="Content Placeholder 2"/>
          <p:cNvSpPr>
            <a:spLocks noGrp="1"/>
          </p:cNvSpPr>
          <p:nvPr>
            <p:ph idx="1"/>
          </p:nvPr>
        </p:nvSpPr>
        <p:spPr/>
        <p:txBody>
          <a:bodyPr/>
          <a:lstStyle/>
          <a:p>
            <a:r>
              <a:rPr lang="en-US" dirty="0" smtClean="0"/>
              <a:t>Software is developed in a complex legal and economic framework.</a:t>
            </a:r>
          </a:p>
          <a:p>
            <a:r>
              <a:rPr lang="en-US" dirty="0" smtClean="0"/>
              <a:t>Every software developer needs to be aware of parts of the framework.</a:t>
            </a:r>
          </a:p>
          <a:p>
            <a:r>
              <a:rPr lang="en-US" dirty="0" smtClean="0"/>
              <a:t>A senior manager or consultant will frequently work with lawyers.</a:t>
            </a:r>
          </a:p>
          <a:p>
            <a:r>
              <a:rPr lang="en-US" dirty="0" smtClean="0"/>
              <a:t>You need a lawyer for anything other than the most basic legal issues.</a:t>
            </a:r>
            <a:endParaRPr lang="en-US" dirty="0"/>
          </a:p>
        </p:txBody>
      </p:sp>
    </p:spTree>
    <p:extLst>
      <p:ext uri="{BB962C8B-B14F-4D97-AF65-F5344CB8AC3E}">
        <p14:creationId xmlns:p14="http://schemas.microsoft.com/office/powerpoint/2010/main" val="153001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Change</a:t>
            </a:r>
            <a:endParaRPr lang="en-US" dirty="0"/>
          </a:p>
        </p:txBody>
      </p:sp>
      <p:sp>
        <p:nvSpPr>
          <p:cNvPr id="3" name="Content Placeholder 2"/>
          <p:cNvSpPr>
            <a:spLocks noGrp="1"/>
          </p:cNvSpPr>
          <p:nvPr>
            <p:ph idx="1"/>
          </p:nvPr>
        </p:nvSpPr>
        <p:spPr/>
        <p:txBody>
          <a:bodyPr/>
          <a:lstStyle/>
          <a:p>
            <a:r>
              <a:rPr lang="en-US" dirty="0" smtClean="0"/>
              <a:t>Law usually develops incrementally.</a:t>
            </a:r>
          </a:p>
          <a:p>
            <a:r>
              <a:rPr lang="en-US" dirty="0" smtClean="0"/>
              <a:t>Changes in laws usually follow changes in technical world.</a:t>
            </a:r>
          </a:p>
          <a:p>
            <a:r>
              <a:rPr lang="en-US" dirty="0" smtClean="0"/>
              <a:t>Lawyers and politicians typically have poor technical backgrounds.</a:t>
            </a:r>
          </a:p>
          <a:p>
            <a:r>
              <a:rPr lang="en-US" dirty="0" smtClean="0"/>
              <a:t>The interpretation of many laws is unclear as they have may never have been tested in court because of the cost of litigation.</a:t>
            </a:r>
          </a:p>
          <a:p>
            <a:r>
              <a:rPr lang="en-US" dirty="0" smtClean="0"/>
              <a:t>Strange analogies are often made between new technological paradigms and old world systems. (Apple vs FB AWA)</a:t>
            </a:r>
            <a:endParaRPr lang="en-US" dirty="0"/>
          </a:p>
        </p:txBody>
      </p:sp>
    </p:spTree>
    <p:extLst>
      <p:ext uri="{BB962C8B-B14F-4D97-AF65-F5344CB8AC3E}">
        <p14:creationId xmlns:p14="http://schemas.microsoft.com/office/powerpoint/2010/main" val="186578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Statues and Precedents</a:t>
            </a:r>
            <a:endParaRPr lang="en-US" dirty="0"/>
          </a:p>
        </p:txBody>
      </p:sp>
      <p:sp>
        <p:nvSpPr>
          <p:cNvPr id="3" name="Content Placeholder 2"/>
          <p:cNvSpPr>
            <a:spLocks noGrp="1"/>
          </p:cNvSpPr>
          <p:nvPr>
            <p:ph idx="1"/>
          </p:nvPr>
        </p:nvSpPr>
        <p:spPr/>
        <p:txBody>
          <a:bodyPr/>
          <a:lstStyle/>
          <a:p>
            <a:pPr marL="0" indent="0">
              <a:buNone/>
            </a:pPr>
            <a:r>
              <a:rPr lang="en-US" dirty="0" smtClean="0"/>
              <a:t>The United States follows Common Law. The law is a combination of:</a:t>
            </a:r>
          </a:p>
          <a:p>
            <a:r>
              <a:rPr lang="en-US" dirty="0" smtClean="0"/>
              <a:t>Statutes (bills) passed by Congress and the 50 states.</a:t>
            </a:r>
          </a:p>
          <a:p>
            <a:r>
              <a:rPr lang="en-US" dirty="0" smtClean="0"/>
              <a:t>Regulations issued by the government</a:t>
            </a:r>
          </a:p>
          <a:p>
            <a:r>
              <a:rPr lang="en-US" dirty="0" smtClean="0"/>
              <a:t>Precedents (judgments) made by courts.</a:t>
            </a:r>
            <a:endParaRPr lang="en-US" dirty="0"/>
          </a:p>
        </p:txBody>
      </p:sp>
    </p:spTree>
    <p:extLst>
      <p:ext uri="{BB962C8B-B14F-4D97-AF65-F5344CB8AC3E}">
        <p14:creationId xmlns:p14="http://schemas.microsoft.com/office/powerpoint/2010/main" val="83969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t>
            </a:r>
            <a:endParaRPr lang="en-US" dirty="0"/>
          </a:p>
        </p:txBody>
      </p:sp>
      <p:sp>
        <p:nvSpPr>
          <p:cNvPr id="3" name="Content Placeholder 2"/>
          <p:cNvSpPr>
            <a:spLocks noGrp="1"/>
          </p:cNvSpPr>
          <p:nvPr>
            <p:ph idx="1"/>
          </p:nvPr>
        </p:nvSpPr>
        <p:spPr/>
        <p:txBody>
          <a:bodyPr/>
          <a:lstStyle/>
          <a:p>
            <a:r>
              <a:rPr lang="en-US" dirty="0" smtClean="0"/>
              <a:t>USA: State and Federal</a:t>
            </a:r>
          </a:p>
          <a:p>
            <a:r>
              <a:rPr lang="en-US" dirty="0" smtClean="0"/>
              <a:t>International:</a:t>
            </a:r>
          </a:p>
          <a:p>
            <a:pPr lvl="1"/>
            <a:r>
              <a:rPr lang="en-US" dirty="0" smtClean="0"/>
              <a:t>The Internet has no boundaries</a:t>
            </a:r>
          </a:p>
          <a:p>
            <a:pPr lvl="1"/>
            <a:r>
              <a:rPr lang="en-US" dirty="0" smtClean="0"/>
              <a:t>If you break a law in Finland, but you were on the Internet in the United States, what happens to you?</a:t>
            </a:r>
          </a:p>
        </p:txBody>
      </p:sp>
    </p:spTree>
    <p:extLst>
      <p:ext uri="{BB962C8B-B14F-4D97-AF65-F5344CB8AC3E}">
        <p14:creationId xmlns:p14="http://schemas.microsoft.com/office/powerpoint/2010/main" val="194261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Law: Copyright</a:t>
            </a:r>
            <a:endParaRPr lang="en-US" dirty="0"/>
          </a:p>
        </p:txBody>
      </p:sp>
      <p:sp>
        <p:nvSpPr>
          <p:cNvPr id="3" name="Content Placeholder 2"/>
          <p:cNvSpPr>
            <a:spLocks noGrp="1"/>
          </p:cNvSpPr>
          <p:nvPr>
            <p:ph idx="1"/>
          </p:nvPr>
        </p:nvSpPr>
        <p:spPr/>
        <p:txBody>
          <a:bodyPr/>
          <a:lstStyle/>
          <a:p>
            <a:r>
              <a:rPr lang="en-US" dirty="0" smtClean="0"/>
              <a:t>Copyright is Federal law, which applies to “literary works”. Originally applied to textual materials, but gradually extended to cover text, music, photographs, designs, software, ...</a:t>
            </a:r>
          </a:p>
          <a:p>
            <a:r>
              <a:rPr lang="en-US" dirty="0" smtClean="0"/>
              <a:t>Copyright applies to the expression of ideas (e.g., the words), not to</a:t>
            </a:r>
          </a:p>
          <a:p>
            <a:pPr marL="0" indent="0">
              <a:buNone/>
            </a:pPr>
            <a:r>
              <a:rPr lang="en-US" dirty="0" smtClean="0"/>
              <a:t>the ideas themselves, nor to physical items.</a:t>
            </a:r>
          </a:p>
          <a:p>
            <a:r>
              <a:rPr lang="en-US" dirty="0" err="1" smtClean="0"/>
              <a:t>Softare</a:t>
            </a:r>
            <a:endParaRPr lang="en-US" dirty="0" smtClean="0"/>
          </a:p>
          <a:p>
            <a:pPr marL="457200" lvl="1" indent="0">
              <a:buNone/>
            </a:pPr>
            <a:r>
              <a:rPr lang="en-US" dirty="0" smtClean="0"/>
              <a:t>Copyright applies to the program instructions, but not to the concepts behind the instructions, nor to the files on disk or printouts of the programs instructions.</a:t>
            </a:r>
            <a:endParaRPr lang="en-US" dirty="0"/>
          </a:p>
        </p:txBody>
      </p:sp>
    </p:spTree>
    <p:extLst>
      <p:ext uri="{BB962C8B-B14F-4D97-AF65-F5344CB8AC3E}">
        <p14:creationId xmlns:p14="http://schemas.microsoft.com/office/powerpoint/2010/main" val="864037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pPr marL="0" indent="0">
              <a:buNone/>
            </a:pPr>
            <a:r>
              <a:rPr lang="en-US" dirty="0" smtClean="0"/>
              <a:t>In the USA, copyright gives the owner exclusive right to:</a:t>
            </a:r>
          </a:p>
          <a:p>
            <a:r>
              <a:rPr lang="en-US" dirty="0" smtClean="0"/>
              <a:t>reproduce or copy</a:t>
            </a:r>
          </a:p>
          <a:p>
            <a:r>
              <a:rPr lang="en-US" dirty="0" smtClean="0"/>
              <a:t>distribute</a:t>
            </a:r>
          </a:p>
          <a:p>
            <a:r>
              <a:rPr lang="en-US" dirty="0" smtClean="0"/>
              <a:t>perform or execute in public</a:t>
            </a:r>
          </a:p>
          <a:p>
            <a:r>
              <a:rPr lang="en-US" dirty="0" smtClean="0"/>
              <a:t>display in public</a:t>
            </a:r>
          </a:p>
          <a:p>
            <a:r>
              <a:rPr lang="en-US" dirty="0" smtClean="0"/>
              <a:t>license others to reproduce, distribute, perform, or display</a:t>
            </a:r>
            <a:endParaRPr lang="en-US" dirty="0"/>
          </a:p>
        </p:txBody>
      </p:sp>
    </p:spTree>
    <p:extLst>
      <p:ext uri="{BB962C8B-B14F-4D97-AF65-F5344CB8AC3E}">
        <p14:creationId xmlns:p14="http://schemas.microsoft.com/office/powerpoint/2010/main" val="17819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pPr marL="0" indent="0">
              <a:buNone/>
            </a:pPr>
            <a:r>
              <a:rPr lang="en-US" dirty="0" smtClean="0"/>
              <a:t>US Code Title 17</a:t>
            </a:r>
          </a:p>
          <a:p>
            <a:pPr marL="0" indent="0">
              <a:buNone/>
            </a:pPr>
            <a:r>
              <a:rPr lang="en-US" dirty="0" smtClean="0"/>
              <a:t>§ 201. Ownership of copyright</a:t>
            </a:r>
          </a:p>
          <a:p>
            <a:pPr marL="0" indent="0">
              <a:buNone/>
            </a:pPr>
            <a:r>
              <a:rPr lang="en-US" dirty="0" smtClean="0"/>
              <a:t>(a) Initial Ownership. — Copyright in a work protected under this title vests initially in the author or authors of the work. The authors of a joint work are </a:t>
            </a:r>
            <a:r>
              <a:rPr lang="en-US" dirty="0" err="1" smtClean="0"/>
              <a:t>coowners</a:t>
            </a:r>
            <a:r>
              <a:rPr lang="en-US" dirty="0" smtClean="0"/>
              <a:t> of copyright in the work.</a:t>
            </a:r>
          </a:p>
          <a:p>
            <a:pPr marL="0" indent="0">
              <a:buNone/>
            </a:pPr>
            <a:r>
              <a:rPr lang="en-US" dirty="0" smtClean="0"/>
              <a:t>(b) Works Made for Hire. — In the case of a work made for hire, the employer or other person for whom the work was prepared is considered the author for purposes of this title, and, unless the parties have expressly agreed otherwise in a written instrument signed by them, owns all of the rights comprised in the copyright.</a:t>
            </a:r>
            <a:endParaRPr lang="en-US" dirty="0"/>
          </a:p>
        </p:txBody>
      </p:sp>
    </p:spTree>
    <p:extLst>
      <p:ext uri="{BB962C8B-B14F-4D97-AF65-F5344CB8AC3E}">
        <p14:creationId xmlns:p14="http://schemas.microsoft.com/office/powerpoint/2010/main" val="33073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question</a:t>
            </a:r>
            <a:endParaRPr lang="en-US" dirty="0"/>
          </a:p>
        </p:txBody>
      </p:sp>
      <p:sp>
        <p:nvSpPr>
          <p:cNvPr id="3" name="Content Placeholder 2"/>
          <p:cNvSpPr>
            <a:spLocks noGrp="1"/>
          </p:cNvSpPr>
          <p:nvPr>
            <p:ph idx="1"/>
          </p:nvPr>
        </p:nvSpPr>
        <p:spPr/>
        <p:txBody>
          <a:bodyPr/>
          <a:lstStyle/>
          <a:p>
            <a:pPr marL="0" indent="0">
              <a:buNone/>
            </a:pPr>
            <a:r>
              <a:rPr lang="en-US" dirty="0" smtClean="0"/>
              <a:t>You are employed for company X writing software. </a:t>
            </a:r>
            <a:br>
              <a:rPr lang="en-US" dirty="0" smtClean="0"/>
            </a:br>
            <a:r>
              <a:rPr lang="en-US" dirty="0" smtClean="0"/>
              <a:t/>
            </a:r>
            <a:br>
              <a:rPr lang="en-US" dirty="0" smtClean="0"/>
            </a:br>
            <a:r>
              <a:rPr lang="en-US" dirty="0" smtClean="0"/>
              <a:t/>
            </a:r>
            <a:br>
              <a:rPr lang="en-US" dirty="0" smtClean="0"/>
            </a:br>
            <a:r>
              <a:rPr lang="en-US" dirty="0" smtClean="0"/>
              <a:t>When you leave, who owns your work?</a:t>
            </a:r>
          </a:p>
          <a:p>
            <a:pPr marL="0" indent="0">
              <a:buNone/>
            </a:pPr>
            <a:r>
              <a:rPr lang="en-US" dirty="0" smtClean="0"/>
              <a:t>What use can you make of the work?</a:t>
            </a:r>
            <a:endParaRPr lang="en-US" dirty="0"/>
          </a:p>
        </p:txBody>
      </p:sp>
    </p:spTree>
    <p:extLst>
      <p:ext uri="{BB962C8B-B14F-4D97-AF65-F5344CB8AC3E}">
        <p14:creationId xmlns:p14="http://schemas.microsoft.com/office/powerpoint/2010/main" val="765132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964</Words>
  <Application>Microsoft Macintosh PowerPoint</Application>
  <PresentationFormat>Widescreen</PresentationFormat>
  <Paragraphs>105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Arial</vt:lpstr>
      <vt:lpstr>Office Theme</vt:lpstr>
      <vt:lpstr>Legal Issues in Software Engineering</vt:lpstr>
      <vt:lpstr>Legal Environment</vt:lpstr>
      <vt:lpstr>Legal Change</vt:lpstr>
      <vt:lpstr>Statues and Precedents</vt:lpstr>
      <vt:lpstr>Jurisdiction</vt:lpstr>
      <vt:lpstr>Intellectual Law: Copyright</vt:lpstr>
      <vt:lpstr>Copyright</vt:lpstr>
      <vt:lpstr>Copyright</vt:lpstr>
      <vt:lpstr>Copyright question</vt:lpstr>
      <vt:lpstr>Copyright question</vt:lpstr>
      <vt:lpstr>Software Contracts</vt:lpstr>
      <vt:lpstr>Open Source Software </vt:lpstr>
      <vt:lpstr>Patents</vt:lpstr>
      <vt:lpstr>Software patents</vt:lpstr>
      <vt:lpstr>Trade Secrets and Non-Disclosure Agreements </vt:lpstr>
      <vt:lpstr>Privacy</vt:lpstr>
      <vt:lpstr>Privacy in Email</vt:lpstr>
      <vt:lpstr>Practical advice</vt:lpstr>
      <vt:lpstr>Bibliography</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Software Engineering</dc:title>
  <dc:creator>Xenia Mountrouidou</dc:creator>
  <cp:lastModifiedBy>Xenia Mountrouidou</cp:lastModifiedBy>
  <cp:revision>10</cp:revision>
  <dcterms:created xsi:type="dcterms:W3CDTF">2016-09-05T21:48:08Z</dcterms:created>
  <dcterms:modified xsi:type="dcterms:W3CDTF">2016-09-05T22:12:30Z</dcterms:modified>
</cp:coreProperties>
</file>