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7" r:id="rId2"/>
    <p:sldId id="272" r:id="rId3"/>
    <p:sldId id="257" r:id="rId4"/>
    <p:sldId id="258" r:id="rId5"/>
    <p:sldId id="259" r:id="rId6"/>
    <p:sldId id="266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0"/>
    <p:restoredTop sz="73563" autoAdjust="0"/>
  </p:normalViewPr>
  <p:slideViewPr>
    <p:cSldViewPr snapToGrid="0" snapToObjects="1">
      <p:cViewPr varScale="1">
        <p:scale>
          <a:sx n="77" d="100"/>
          <a:sy n="77" d="100"/>
        </p:scale>
        <p:origin x="9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7E339-EAFA-294B-A331-0365534E7A52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2422F-A495-6C4A-966E-33967047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7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Supplementary specification captures and identifies other kinds of requirements such as</a:t>
            </a:r>
            <a:r>
              <a:rPr lang="en-US" baseline="0" dirty="0" smtClean="0"/>
              <a:t> reports, documentation, packaging, supportability, licensing,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Supplementary specs: FURPS - functionality, usability, reliability, performance, supportability + implementation constraints, purchased components, free open source components, interfaces – noteworthy hardware and software interfaces, legal issues, information in domains of interest: pricing, credit, debit handling, sales tax, </a:t>
            </a:r>
          </a:p>
          <a:p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Vision: executive summary, </a:t>
            </a:r>
            <a:r>
              <a:rPr lang="en-US" baseline="0" dirty="0" smtClean="0"/>
              <a:t>Terse feature list is good in vision, less than 10 features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Features are behavioral functions that a system can do. System does feature 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r>
              <a:rPr lang="en-US" baseline="0" dirty="0" smtClean="0"/>
              <a:t>Glossary: terms and definitions, aliases, abbreviations</a:t>
            </a:r>
          </a:p>
          <a:p>
            <a:r>
              <a:rPr lang="en-US" baseline="0" dirty="0" smtClean="0"/>
              <a:t>Domain rules: long living, spanning rules such as tax laws, dictate how domain and business may operate</a:t>
            </a:r>
          </a:p>
          <a:p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x-none" baseline="0" dirty="0" smtClean="0"/>
              <a:t>Inception is for feedback, it is a first approximation of requirements</a:t>
            </a:r>
            <a:endParaRPr lang="x-none" altLang="x-none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2422F-A495-6C4A-966E-3396704791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7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BA8F9-5A29-8141-AA16-785332DA091B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971203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AC07F2-C583-F541-B8B2-6F693CF1B727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 smtClean="0"/>
              <a:t>Tackle difficult, risky things first. But how do we know which are these? Iterative</a:t>
            </a:r>
            <a:r>
              <a:rPr lang="en-US" altLang="x-none" baseline="0" dirty="0" smtClean="0"/>
              <a:t> means we do not tackle everything at once</a:t>
            </a:r>
            <a:r>
              <a:rPr lang="en-US" altLang="x-none" baseline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074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591CC9-B60C-6F4E-848F-BE23D198E3AE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x-none" dirty="0" smtClean="0"/>
              <a:t>Not all requirements in the Process Sale use case are being handled in iteration 1.</a:t>
            </a:r>
          </a:p>
          <a:p>
            <a:pPr>
              <a:lnSpc>
                <a:spcPct val="90000"/>
              </a:lnSpc>
            </a:pPr>
            <a:r>
              <a:rPr lang="en-GB" altLang="x-none" dirty="0" smtClean="0"/>
              <a:t>It is common to work on varying scenarios or features of the same use case over several scenarios and gradually extend the system to ultimately handle all the functionality required.</a:t>
            </a:r>
          </a:p>
          <a:p>
            <a:pPr>
              <a:lnSpc>
                <a:spcPct val="90000"/>
              </a:lnSpc>
            </a:pPr>
            <a:r>
              <a:rPr lang="en-GB" altLang="x-none" dirty="0" smtClean="0"/>
              <a:t>On the other hand, short, simple use cases may be completed within one iteration.</a:t>
            </a:r>
          </a:p>
          <a:p>
            <a:pPr>
              <a:lnSpc>
                <a:spcPct val="90000"/>
              </a:lnSpc>
            </a:pPr>
            <a:endParaRPr lang="en-GB" altLang="x-none" dirty="0" smtClean="0"/>
          </a:p>
          <a:p>
            <a:pPr>
              <a:lnSpc>
                <a:spcPct val="90000"/>
              </a:lnSpc>
            </a:pPr>
            <a:r>
              <a:rPr lang="en-GB" altLang="x-none" dirty="0" smtClean="0"/>
              <a:t>Key understanding</a:t>
            </a:r>
            <a:r>
              <a:rPr lang="en-GB" altLang="x-none" baseline="0" dirty="0" smtClean="0"/>
              <a:t> of UP/Scrum and other iterative processes: we start production-quality programming and testing for a subset of the requirements and we start development BEFORE all the requirements analysis is complete – different than </a:t>
            </a:r>
            <a:r>
              <a:rPr lang="en-GB" altLang="x-none" baseline="0" dirty="0" err="1" smtClean="0"/>
              <a:t>waterfal</a:t>
            </a:r>
            <a:endParaRPr lang="en-US" altLang="x-none" dirty="0" smtClean="0"/>
          </a:p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714283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use case could be iterated </a:t>
            </a:r>
            <a:r>
              <a:rPr lang="en-US" dirty="0" smtClean="0"/>
              <a:t>multiple </a:t>
            </a:r>
            <a:r>
              <a:rPr lang="en-US" dirty="0" smtClean="0"/>
              <a:t>times depending on its complexity.</a:t>
            </a:r>
            <a:r>
              <a:rPr lang="en-US" baseline="0" dirty="0" smtClean="0"/>
              <a:t> New features, exceptions may be added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2422F-A495-6C4A-966E-3396704791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20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r>
              <a:rPr lang="en-US" baseline="0" dirty="0" smtClean="0"/>
              <a:t> workshop</a:t>
            </a:r>
          </a:p>
          <a:p>
            <a:r>
              <a:rPr lang="en-US" baseline="0" dirty="0" smtClean="0"/>
              <a:t>Actors, goals, use cases named</a:t>
            </a:r>
          </a:p>
          <a:p>
            <a:r>
              <a:rPr lang="en-US" baseline="0" dirty="0" smtClean="0"/>
              <a:t>Use cases written in brief format – why did we start with fully dressed?</a:t>
            </a:r>
          </a:p>
          <a:p>
            <a:r>
              <a:rPr lang="en-US" baseline="0" dirty="0" smtClean="0"/>
              <a:t>10-20% use cases written in fully dressed – why? Scope understanding</a:t>
            </a:r>
          </a:p>
          <a:p>
            <a:r>
              <a:rPr lang="en-US" baseline="0" dirty="0" smtClean="0"/>
              <a:t>Risk list – time</a:t>
            </a:r>
          </a:p>
          <a:p>
            <a:r>
              <a:rPr lang="en-US" baseline="0" dirty="0" err="1" smtClean="0"/>
              <a:t>PoC</a:t>
            </a:r>
            <a:r>
              <a:rPr lang="en-US" baseline="0" dirty="0" smtClean="0"/>
              <a:t> prototypes!</a:t>
            </a:r>
          </a:p>
          <a:p>
            <a:r>
              <a:rPr lang="en-US" baseline="0" dirty="0" smtClean="0"/>
              <a:t>Recommendations: what to build, what to buy, tools list</a:t>
            </a:r>
          </a:p>
          <a:p>
            <a:r>
              <a:rPr lang="en-US" baseline="0" dirty="0" smtClean="0"/>
              <a:t>Plan first </a:t>
            </a:r>
            <a:r>
              <a:rPr lang="en-US" baseline="0" dirty="0" smtClean="0"/>
              <a:t>iteration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2422F-A495-6C4A-966E-3396704791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63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 the</a:t>
            </a:r>
            <a:r>
              <a:rPr lang="en-US" baseline="0" dirty="0" smtClean="0"/>
              <a:t> core architecture, resolve high risk elements, define most requirements</a:t>
            </a:r>
          </a:p>
          <a:p>
            <a:r>
              <a:rPr lang="en-US" baseline="0" dirty="0" smtClean="0"/>
              <a:t>Short, </a:t>
            </a:r>
            <a:r>
              <a:rPr lang="en-US" baseline="0" dirty="0" err="1" smtClean="0"/>
              <a:t>timeboxed</a:t>
            </a:r>
            <a:r>
              <a:rPr lang="en-US" baseline="0" dirty="0" smtClean="0"/>
              <a:t>, risk driven iterations</a:t>
            </a:r>
          </a:p>
          <a:p>
            <a:r>
              <a:rPr lang="en-US" baseline="0" dirty="0" smtClean="0"/>
              <a:t>Start programming early</a:t>
            </a:r>
          </a:p>
          <a:p>
            <a:r>
              <a:rPr lang="en-US" baseline="0" dirty="0" smtClean="0"/>
              <a:t>Test early &amp; often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2422F-A495-6C4A-966E-3396704791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82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Domain model: business model, concepts, entities</a:t>
            </a:r>
          </a:p>
          <a:p>
            <a:r>
              <a:rPr lang="en-US" dirty="0" smtClean="0"/>
              <a:t>Design</a:t>
            </a:r>
            <a:r>
              <a:rPr lang="en-US" baseline="0" dirty="0" smtClean="0"/>
              <a:t> model: </a:t>
            </a:r>
            <a:r>
              <a:rPr lang="en-US" dirty="0" smtClean="0"/>
              <a:t>diagrams</a:t>
            </a:r>
            <a:r>
              <a:rPr lang="en-US" dirty="0" smtClean="0"/>
              <a:t>,</a:t>
            </a:r>
            <a:r>
              <a:rPr lang="en-US" baseline="0" dirty="0" smtClean="0"/>
              <a:t> logical, class, interaction, package etc. diagrams</a:t>
            </a:r>
          </a:p>
          <a:p>
            <a:r>
              <a:rPr lang="en-US" baseline="0" dirty="0" smtClean="0"/>
              <a:t>SW Architecture doc: learning aid, key architectural issues, outstanding design ideas, motivation</a:t>
            </a:r>
          </a:p>
          <a:p>
            <a:r>
              <a:rPr lang="en-US" baseline="0" dirty="0" smtClean="0"/>
              <a:t>Data Model: database schemas</a:t>
            </a:r>
          </a:p>
          <a:p>
            <a:r>
              <a:rPr lang="en-US" baseline="0" dirty="0" smtClean="0"/>
              <a:t>Use I/F paths of navigation, usability models</a:t>
            </a:r>
          </a:p>
          <a:p>
            <a:r>
              <a:rPr lang="en-US" baseline="0" dirty="0" smtClean="0"/>
              <a:t>You know you did not understand elaboration when: you do not prepare production ready code, no early realistic testing, most requirements were defined before elaboration, risky elements are not tackled, it is considered primarily design/requirements phase preceded by implementation, there is minimal feedback &amp; adaptation, </a:t>
            </a:r>
            <a:r>
              <a:rPr lang="en-US" baseline="0" smtClean="0"/>
              <a:t>proof-of-concept </a:t>
            </a:r>
            <a:r>
              <a:rPr lang="en-US" baseline="0" smtClean="0"/>
              <a:t>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2422F-A495-6C4A-966E-3396704791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11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1555-7A18-704B-8F7F-01EC599B67A6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8063-2D51-7843-9259-9734E0F57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6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1555-7A18-704B-8F7F-01EC599B67A6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8063-2D51-7843-9259-9734E0F57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8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1555-7A18-704B-8F7F-01EC599B67A6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8063-2D51-7843-9259-9734E0F57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1555-7A18-704B-8F7F-01EC599B67A6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8063-2D51-7843-9259-9734E0F57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1555-7A18-704B-8F7F-01EC599B67A6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8063-2D51-7843-9259-9734E0F57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6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1555-7A18-704B-8F7F-01EC599B67A6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8063-2D51-7843-9259-9734E0F57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8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1555-7A18-704B-8F7F-01EC599B67A6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8063-2D51-7843-9259-9734E0F57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0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1555-7A18-704B-8F7F-01EC599B67A6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8063-2D51-7843-9259-9734E0F57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7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1555-7A18-704B-8F7F-01EC599B67A6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8063-2D51-7843-9259-9734E0F57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3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1555-7A18-704B-8F7F-01EC599B67A6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8063-2D51-7843-9259-9734E0F57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9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1555-7A18-704B-8F7F-01EC599B67A6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8063-2D51-7843-9259-9734E0F57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D1555-7A18-704B-8F7F-01EC599B67A6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28063-2D51-7843-9259-9734E0F57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System Requirements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Ch.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4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Process Artifacts and Timing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32523"/>
              </p:ext>
            </p:extLst>
          </p:nvPr>
        </p:nvGraphicFramePr>
        <p:xfrm>
          <a:off x="838200" y="1550052"/>
          <a:ext cx="10515600" cy="505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6273975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146391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0535913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98697956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8138838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45029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Discipline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Artifact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Inception I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Elaboration</a:t>
                      </a:r>
                      <a:r>
                        <a:rPr lang="en-US" baseline="0" dirty="0" smtClean="0"/>
                        <a:t> E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,…, </a:t>
                      </a:r>
                      <a:r>
                        <a:rPr lang="en-US" baseline="0" dirty="0" err="1" smtClean="0"/>
                        <a:t>E</a:t>
                      </a:r>
                      <a:r>
                        <a:rPr lang="en-US" baseline="-25000" dirty="0" err="1" smtClean="0"/>
                        <a:t>n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Construction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…, C</a:t>
                      </a:r>
                      <a:r>
                        <a:rPr lang="en-US" baseline="-25000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Transition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,…, </a:t>
                      </a:r>
                      <a:r>
                        <a:rPr lang="en-US" dirty="0" err="1" smtClean="0"/>
                        <a:t>T</a:t>
                      </a:r>
                      <a:r>
                        <a:rPr lang="en-US" baseline="-25000" dirty="0" err="1" smtClean="0"/>
                        <a:t>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3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Business Modeling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Domain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0370773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Requirements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Use-Case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997866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Vision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90413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Supplementary</a:t>
                      </a:r>
                      <a:r>
                        <a:rPr lang="en-US" baseline="0" dirty="0" smtClean="0"/>
                        <a:t> Specification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79058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Glossary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956424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Design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Design Model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76641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SW Architecture Document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16077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Data Model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663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Implementation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Implementation Model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 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864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8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77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fld id="{FE2587CA-1C62-5A48-90AB-056006180BC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1" y="1709739"/>
            <a:ext cx="8409139" cy="1366837"/>
          </a:xfrm>
        </p:spPr>
        <p:txBody>
          <a:bodyPr>
            <a:normAutofit fontScale="90000"/>
          </a:bodyPr>
          <a:lstStyle/>
          <a:p>
            <a:r>
              <a:rPr lang="en-GB" altLang="x-none" dirty="0"/>
              <a:t>From Inception to </a:t>
            </a:r>
            <a:r>
              <a:rPr lang="en-GB" altLang="x-none" dirty="0" smtClean="0"/>
              <a:t>Elaboration – Iteration 1 Basics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17691196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1908-78EA-0046-9A07-5954E7C3EF7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Iteration 1 Requirements</a:t>
            </a:r>
            <a:endParaRPr lang="en-US" altLang="x-none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x-none"/>
              <a:t>Implement a basic key scenario of the Process Sale use case: entering items and receiving a cash payment.</a:t>
            </a:r>
          </a:p>
          <a:p>
            <a:r>
              <a:rPr lang="en-GB" altLang="x-none"/>
              <a:t>No collaboration with external devices (such as tax calculator or product database)</a:t>
            </a:r>
          </a:p>
          <a:p>
            <a:r>
              <a:rPr lang="en-GB" altLang="x-none"/>
              <a:t>No complex pricing rules are applied.</a:t>
            </a:r>
          </a:p>
          <a:p>
            <a:r>
              <a:rPr lang="en-GB" altLang="x-none"/>
              <a:t>Subsequent iterations will grow on this foundation.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4276782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473-EAA8-6F40-B459-1E38C7D346E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Incremental Development for the Same Use Case Across Iterations</a:t>
            </a:r>
            <a:endParaRPr lang="en-US" altLang="x-none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58975"/>
            <a:ext cx="8229600" cy="3919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x-none" dirty="0"/>
              <a:t>Not all requirements in the Process Sale use case are being handled in iteration 1.</a:t>
            </a:r>
          </a:p>
          <a:p>
            <a:pPr>
              <a:lnSpc>
                <a:spcPct val="90000"/>
              </a:lnSpc>
            </a:pPr>
            <a:r>
              <a:rPr lang="en-GB" altLang="x-none" dirty="0" smtClean="0"/>
              <a:t>How many use cases should be completed during iteration 1?</a:t>
            </a:r>
          </a:p>
          <a:p>
            <a:pPr>
              <a:lnSpc>
                <a:spcPct val="90000"/>
              </a:lnSpc>
            </a:pPr>
            <a:r>
              <a:rPr lang="en-GB" altLang="x-none" dirty="0" smtClean="0"/>
              <a:t>How long should these be?</a:t>
            </a:r>
          </a:p>
        </p:txBody>
      </p:sp>
    </p:spTree>
    <p:extLst>
      <p:ext uri="{BB962C8B-B14F-4D97-AF65-F5344CB8AC3E}">
        <p14:creationId xmlns:p14="http://schemas.microsoft.com/office/powerpoint/2010/main" val="43989724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Fig. 8.1</a:t>
            </a:r>
          </a:p>
        </p:txBody>
      </p:sp>
      <p:graphicFrame>
        <p:nvGraphicFramePr>
          <p:cNvPr id="6166" name="Object 22"/>
          <p:cNvGraphicFramePr>
            <a:graphicFrameLocks noGrp="1" noChangeAspect="1"/>
          </p:cNvGraphicFramePr>
          <p:nvPr>
            <p:ph idx="1"/>
          </p:nvPr>
        </p:nvGraphicFramePr>
        <p:xfrm>
          <a:off x="2438400" y="1079500"/>
          <a:ext cx="7315200" cy="5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Visio" r:id="rId4" imgW="4151160" imgH="2882880" progId="Visio.Drawing.11">
                  <p:embed/>
                </p:oleObj>
              </mc:Choice>
              <mc:Fallback>
                <p:oleObj name="Visio" r:id="rId4" imgW="4151160" imgH="2882880" progId="Visio.Drawing.11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079500"/>
                        <a:ext cx="7315200" cy="508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82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during Inception?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feasibility assessment</a:t>
            </a:r>
          </a:p>
          <a:p>
            <a:r>
              <a:rPr lang="en-US" dirty="0" smtClean="0"/>
              <a:t>Risk list</a:t>
            </a:r>
          </a:p>
          <a:p>
            <a:r>
              <a:rPr lang="en-US" dirty="0" smtClean="0"/>
              <a:t>Scope definition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800" y="1429544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07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to Elaboration!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Core, risky structure programmed</a:t>
            </a:r>
          </a:p>
          <a:p>
            <a:r>
              <a:rPr lang="en-US" dirty="0" smtClean="0"/>
              <a:t>Majority of requirements</a:t>
            </a:r>
          </a:p>
          <a:p>
            <a:r>
              <a:rPr lang="en-US" dirty="0" smtClean="0"/>
              <a:t>Major risks mitigated/retired</a:t>
            </a:r>
          </a:p>
          <a:p>
            <a:r>
              <a:rPr lang="en-US" dirty="0" smtClean="0"/>
              <a:t>Estimate overall schedule,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66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Elaboration artifacts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Domain Model</a:t>
            </a:r>
          </a:p>
          <a:p>
            <a:r>
              <a:rPr lang="en-US" dirty="0" smtClean="0"/>
              <a:t>Design Model</a:t>
            </a:r>
          </a:p>
          <a:p>
            <a:r>
              <a:rPr lang="en-US" dirty="0" smtClean="0"/>
              <a:t>Software Architecture Document</a:t>
            </a:r>
          </a:p>
          <a:p>
            <a:r>
              <a:rPr lang="en-US" dirty="0" smtClean="0"/>
              <a:t>Data Model</a:t>
            </a:r>
          </a:p>
          <a:p>
            <a:r>
              <a:rPr lang="en-US" dirty="0" smtClean="0"/>
              <a:t>Use case storyboards, UI prototypes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9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713</Words>
  <Application>Microsoft Office PowerPoint</Application>
  <PresentationFormat>Widescreen</PresentationFormat>
  <Paragraphs>112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Visio</vt:lpstr>
      <vt:lpstr>Other System Requirements</vt:lpstr>
      <vt:lpstr>Unified Process Artifacts and Timing</vt:lpstr>
      <vt:lpstr>From Inception to Elaboration – Iteration 1 Basics</vt:lpstr>
      <vt:lpstr>Iteration 1 Requirements</vt:lpstr>
      <vt:lpstr>Incremental Development for the Same Use Case Across Iterations</vt:lpstr>
      <vt:lpstr>Fig. 8.1</vt:lpstr>
      <vt:lpstr>What happened during Inception?</vt:lpstr>
      <vt:lpstr>On to Elaboration!</vt:lpstr>
      <vt:lpstr>Elaboration artifacts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Inception to Elaboration</dc:title>
  <dc:creator>Xenia Mountrouidou</dc:creator>
  <cp:lastModifiedBy>Mountrouidou, Xenia</cp:lastModifiedBy>
  <cp:revision>21</cp:revision>
  <dcterms:created xsi:type="dcterms:W3CDTF">2017-09-03T22:11:17Z</dcterms:created>
  <dcterms:modified xsi:type="dcterms:W3CDTF">2018-09-02T18:45:28Z</dcterms:modified>
</cp:coreProperties>
</file>