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4"/>
    <p:restoredTop sz="84064"/>
  </p:normalViewPr>
  <p:slideViewPr>
    <p:cSldViewPr snapToGrid="0" snapToObjects="1">
      <p:cViewPr varScale="1">
        <p:scale>
          <a:sx n="70" d="100"/>
          <a:sy n="70" d="100"/>
        </p:scale>
        <p:origin x="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1287B-1009-1849-A015-D9E98F017F5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43F85-8EAC-FC4C-BF21-C225C2FD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9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F1774-C44A-614C-8BD7-B160529BE15C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111191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79FF0-E55F-AC40-873A-ACF6B1A83965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Conceptual classes – categories, noun phrase identification,</a:t>
            </a:r>
            <a:r>
              <a:rPr lang="en-US" altLang="x-none" baseline="0" dirty="0" smtClean="0"/>
              <a:t> 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795331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F4F1C-F1BB-6043-A338-DED7CD3CE2AE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077859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F507D-3D77-064B-881F-5225DD9E825A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Association: relationship between classes, meaningful, interesting connection, preserved for some duration, between what models do wen</a:t>
            </a:r>
            <a:r>
              <a:rPr lang="en-US" altLang="x-none" baseline="0" dirty="0" smtClean="0"/>
              <a:t> need a memory of a relationship “need to remember”.</a:t>
            </a:r>
            <a:br>
              <a:rPr lang="en-US" altLang="x-none" baseline="0" dirty="0" smtClean="0"/>
            </a:br>
            <a:r>
              <a:rPr lang="en-US" altLang="x-none" baseline="0" dirty="0" smtClean="0"/>
              <a:t>NOT a statement about data flows! </a:t>
            </a:r>
          </a:p>
          <a:p>
            <a:r>
              <a:rPr lang="en-US" altLang="x-none" baseline="0" dirty="0" smtClean="0"/>
              <a:t>Paths of navigation and visibility</a:t>
            </a:r>
          </a:p>
          <a:p>
            <a:r>
              <a:rPr lang="en-US" altLang="x-none" dirty="0" err="1" smtClean="0"/>
              <a:t>ClassName</a:t>
            </a:r>
            <a:r>
              <a:rPr lang="en-US" altLang="x-none" dirty="0" smtClean="0"/>
              <a:t> – </a:t>
            </a:r>
            <a:r>
              <a:rPr lang="en-US" altLang="x-none" dirty="0" err="1" smtClean="0"/>
              <a:t>VerbPhrase</a:t>
            </a:r>
            <a:r>
              <a:rPr lang="en-US" altLang="x-none" dirty="0" smtClean="0"/>
              <a:t> - </a:t>
            </a:r>
            <a:r>
              <a:rPr lang="en-US" altLang="x-none" dirty="0" err="1" smtClean="0"/>
              <a:t>ClassName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258494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EA506-0E62-7B48-9B7E-385B8ADEAEA2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126419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58A63-C25D-D541-815C-4B51E040F443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*: zero or more</a:t>
            </a:r>
          </a:p>
          <a:p>
            <a:r>
              <a:rPr lang="en-US" altLang="x-none" dirty="0" smtClean="0"/>
              <a:t>Multiplicity: how</a:t>
            </a:r>
            <a:r>
              <a:rPr lang="en-US" altLang="x-none" baseline="0" dirty="0" smtClean="0"/>
              <a:t> many instances of class A can be associated with an instance of class B</a:t>
            </a:r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742928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B33C0-0390-0C46-9229-CA8C3D00B5CE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32695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F5E1C-8B31-D74B-94D4-AE48EA9A3F9E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70531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4BB57-B45D-1C4C-8F4A-8D92BD8CDDFE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639378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ED35C-EEAB-D14E-9355-1168857999BB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Attribute:</a:t>
            </a:r>
            <a:r>
              <a:rPr lang="en-US" altLang="x-none" baseline="0" dirty="0" smtClean="0"/>
              <a:t> logical data value of an object</a:t>
            </a:r>
          </a:p>
          <a:p>
            <a:r>
              <a:rPr lang="en-US" altLang="x-none" baseline="0" dirty="0" smtClean="0"/>
              <a:t>Visibility name: type multiplicity – default [property-string]</a:t>
            </a:r>
          </a:p>
          <a:p>
            <a:r>
              <a:rPr lang="en-US" altLang="x-none" baseline="0" dirty="0" smtClean="0"/>
              <a:t>/ derived attribute: calculated</a:t>
            </a:r>
          </a:p>
          <a:p>
            <a:r>
              <a:rPr lang="en-US" altLang="x-none" baseline="0" dirty="0" smtClean="0"/>
              <a:t>-, +: private, public</a:t>
            </a:r>
          </a:p>
          <a:p>
            <a:r>
              <a:rPr lang="en-US" altLang="x-none" baseline="0" dirty="0" smtClean="0"/>
              <a:t>Domain model: no types of attributes!</a:t>
            </a:r>
          </a:p>
          <a:p>
            <a:r>
              <a:rPr lang="en-US" altLang="x-none" baseline="0" dirty="0" smtClean="0"/>
              <a:t>Guidelines for modeling data types: represent </a:t>
            </a:r>
            <a:r>
              <a:rPr lang="en-US" altLang="x-none" baseline="0" dirty="0" err="1" smtClean="0"/>
              <a:t>smt</a:t>
            </a:r>
            <a:r>
              <a:rPr lang="en-US" altLang="x-none" baseline="0" dirty="0" smtClean="0"/>
              <a:t> as a new data type class in domain model if:</a:t>
            </a:r>
          </a:p>
          <a:p>
            <a:r>
              <a:rPr lang="en-US" altLang="x-none" baseline="0" dirty="0" smtClean="0"/>
              <a:t>It is composed of separate sections</a:t>
            </a:r>
          </a:p>
          <a:p>
            <a:r>
              <a:rPr lang="en-US" altLang="x-none" baseline="0" dirty="0" smtClean="0"/>
              <a:t>Operations associated with it</a:t>
            </a:r>
          </a:p>
          <a:p>
            <a:r>
              <a:rPr lang="en-US" altLang="x-none" baseline="0" dirty="0" smtClean="0"/>
              <a:t>Has other attributes</a:t>
            </a:r>
          </a:p>
          <a:p>
            <a:r>
              <a:rPr lang="en-US" altLang="x-none" baseline="0" dirty="0" smtClean="0"/>
              <a:t>Is quantity with unit</a:t>
            </a:r>
          </a:p>
          <a:p>
            <a:r>
              <a:rPr lang="en-US" altLang="x-none" baseline="0" dirty="0" smtClean="0"/>
              <a:t>It is an abstraction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533633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38364-5791-F44F-8415-E1DDA2052F10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72682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8E48-B0F2-5740-831D-82689E943CA7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Avoid</a:t>
            </a:r>
            <a:r>
              <a:rPr lang="en-US" altLang="x-none" baseline="0" dirty="0" smtClean="0"/>
              <a:t> Analysis Paralysis!</a:t>
            </a:r>
          </a:p>
          <a:p>
            <a:r>
              <a:rPr lang="en-US" altLang="x-none" baseline="0" dirty="0" smtClean="0"/>
              <a:t>Domain Model &lt;&gt; Class Diagram!</a:t>
            </a:r>
          </a:p>
          <a:p>
            <a:r>
              <a:rPr lang="en-US" altLang="x-none" baseline="0" dirty="0" smtClean="0"/>
              <a:t>DM: representation of real-situation conceptual classes not of </a:t>
            </a:r>
            <a:r>
              <a:rPr lang="en-US" altLang="x-none" baseline="0" dirty="0" err="1" smtClean="0"/>
              <a:t>sw</a:t>
            </a:r>
            <a:r>
              <a:rPr lang="en-US" altLang="x-none" baseline="0" dirty="0" smtClean="0"/>
              <a:t> objects == Visual dictionary, shows abstraction of </a:t>
            </a:r>
            <a:r>
              <a:rPr lang="en-US" altLang="x-none" baseline="0" dirty="0" err="1" smtClean="0"/>
              <a:t>conceptial</a:t>
            </a:r>
            <a:r>
              <a:rPr lang="en-US" altLang="x-none" baseline="0" dirty="0" smtClean="0"/>
              <a:t> classes</a:t>
            </a:r>
          </a:p>
        </p:txBody>
      </p:sp>
    </p:spTree>
    <p:extLst>
      <p:ext uri="{BB962C8B-B14F-4D97-AF65-F5344CB8AC3E}">
        <p14:creationId xmlns:p14="http://schemas.microsoft.com/office/powerpoint/2010/main" val="1245961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D8C03-C27E-154F-9655-F5AABD79294D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Conclusion: is DM</a:t>
            </a:r>
            <a:r>
              <a:rPr lang="en-US" altLang="x-none" baseline="0" dirty="0" smtClean="0"/>
              <a:t> correct? Yes if it captures the essential abstractions and information required. Avoid waterfall mindset of analysis paralysis, limit domain modeling to a few </a:t>
            </a:r>
            <a:r>
              <a:rPr lang="en-US" altLang="x-none" baseline="0" dirty="0" err="1" smtClean="0"/>
              <a:t>hrs</a:t>
            </a:r>
            <a:r>
              <a:rPr lang="en-US" altLang="x-none" baseline="0" smtClean="0"/>
              <a:t> per iteration</a:t>
            </a: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53647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399C1-BBA7-5C40-83D8-A39CB9EE8D5B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818358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889E0-C5DE-2141-9CCF-49CDE32C98D6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Symbol: words or image</a:t>
            </a:r>
          </a:p>
          <a:p>
            <a:r>
              <a:rPr lang="en-US" altLang="x-none" dirty="0" smtClean="0"/>
              <a:t>Intention: definition</a:t>
            </a:r>
          </a:p>
          <a:p>
            <a:r>
              <a:rPr lang="en-US" altLang="x-none" dirty="0" smtClean="0"/>
              <a:t>Extension:</a:t>
            </a:r>
            <a:r>
              <a:rPr lang="en-US" altLang="x-none" baseline="0" dirty="0" smtClean="0"/>
              <a:t> examples to which conceptual class applies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50944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F9D6C-11AB-3740-BDD7-EC13A66008FE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Why create domain model? Domain layer supports a mental layer between our mental model of the domain, lower representation gap with OO,</a:t>
            </a:r>
            <a:r>
              <a:rPr lang="en-US" altLang="x-none" baseline="0" dirty="0" smtClean="0"/>
              <a:t> DM inspires objects and names in OO, reduce representational gap: use actual objects and definitions to inspire coding objects and class blueprints</a:t>
            </a:r>
          </a:p>
          <a:p>
            <a:endParaRPr lang="en-US" altLang="x-none" dirty="0" smtClean="0"/>
          </a:p>
        </p:txBody>
      </p:sp>
    </p:spTree>
    <p:extLst>
      <p:ext uri="{BB962C8B-B14F-4D97-AF65-F5344CB8AC3E}">
        <p14:creationId xmlns:p14="http://schemas.microsoft.com/office/powerpoint/2010/main" val="1217957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39E69-54D7-804B-819A-DA07E1FEF8E5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1762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DA4CD-494A-0E44-8D9B-61D4DF8DEDEE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How to: find</a:t>
            </a:r>
            <a:r>
              <a:rPr lang="en-US" altLang="x-none" baseline="0" dirty="0" smtClean="0"/>
              <a:t> nouns, draw as classes, add associations, attributes</a:t>
            </a:r>
          </a:p>
          <a:p>
            <a:r>
              <a:rPr lang="en-US" altLang="x-none" baseline="0" dirty="0" smtClean="0"/>
              <a:t>Do not reinvent the wheel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019322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BA99F-9B7D-3549-B781-4965D1A8C4CA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14988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6E8AA-5301-6D41-8A2C-5BD4FC52A712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4556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9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7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EDAA534-EAA5-4A48-9960-F2B031FCB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585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CB8F5DE-7910-4148-A6F3-791529FBB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80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0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3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5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5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8BFFB-A60D-4243-8299-E17D70481AC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219FB-D7E9-6B49-A113-9E54538D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3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x-none"/>
              <a:t>Domain Model: Visualizing Concepts</a:t>
            </a:r>
            <a:endParaRPr lang="en-US" altLang="x-none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9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BDFBEB2B-72B2-6C4A-A7A0-DD3FC73828C7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68944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DF0D-D492-1A47-9BD8-6314606B4C1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x-none"/>
              <a:t>The Need for Specification or Description Conceptual Classes</a:t>
            </a:r>
            <a:endParaRPr lang="en-US" altLang="x-none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US" altLang="x-none" sz="2200" dirty="0" smtClean="0"/>
              <a:t>When should we add </a:t>
            </a:r>
            <a:r>
              <a:rPr lang="en-US" altLang="x-none" sz="2200" dirty="0"/>
              <a:t>a specification or description </a:t>
            </a:r>
            <a:r>
              <a:rPr lang="en-US" altLang="x-none" sz="2200" dirty="0" smtClean="0"/>
              <a:t>concept</a:t>
            </a:r>
            <a:r>
              <a:rPr lang="en-US" altLang="x-none" sz="2000" dirty="0" smtClean="0"/>
              <a:t>?</a:t>
            </a:r>
            <a:endParaRPr lang="en-US" altLang="x-none" sz="2200" dirty="0"/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2921001" y="4525963"/>
            <a:ext cx="1643063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2921001" y="4941888"/>
            <a:ext cx="164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3471864" y="4540250"/>
            <a:ext cx="581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Item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3065463" y="5084763"/>
            <a:ext cx="13372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s</a:t>
            </a:r>
            <a:r>
              <a:rPr lang="en-US" altLang="x-none" sz="1600"/>
              <a:t>erial number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3930651" y="3860800"/>
            <a:ext cx="9893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Describes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2778126" y="2060575"/>
            <a:ext cx="2047875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2778126" y="2593975"/>
            <a:ext cx="204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2782888" y="2152650"/>
            <a:ext cx="18978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ProductSpecification</a:t>
            </a:r>
            <a:endParaRPr lang="en-US" altLang="x-none" sz="1600" i="1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214689" y="2638426"/>
            <a:ext cx="1118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description</a:t>
            </a:r>
          </a:p>
          <a:p>
            <a:r>
              <a:rPr lang="en-US" altLang="x-none" sz="1600"/>
              <a:t>price</a:t>
            </a:r>
          </a:p>
          <a:p>
            <a:r>
              <a:rPr lang="en-GB" altLang="x-none" sz="1600"/>
              <a:t>itemID</a:t>
            </a:r>
            <a:endParaRPr lang="en-US" altLang="x-none" sz="1600"/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3713163" y="35734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3713163" y="4149725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3713163" y="3573464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811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7CE9-DBE6-CE46-B9BF-DD2A3957749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The NextGen POS (partial) Domain Model</a:t>
            </a:r>
            <a:endParaRPr lang="en-US" altLang="x-none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2514600" y="19812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POS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4419600" y="19812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Item</a:t>
            </a: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324600" y="19812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Store</a:t>
            </a: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8229600" y="19812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Sale</a:t>
            </a: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2514600" y="35814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Sales</a:t>
            </a:r>
          </a:p>
          <a:p>
            <a:pPr algn="ctr"/>
            <a:r>
              <a:rPr lang="en-US" altLang="x-none" sz="2000"/>
              <a:t>LineItem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4419600" y="35814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Cashier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6324600" y="35814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Customer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8229600" y="35814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Manager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2514600" y="51816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Payment</a:t>
            </a: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4419600" y="51816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Product</a:t>
            </a:r>
          </a:p>
          <a:p>
            <a:pPr algn="ctr"/>
            <a:r>
              <a:rPr lang="en-US" altLang="x-none" sz="2000"/>
              <a:t>Catalog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6324600" y="51816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Product</a:t>
            </a:r>
          </a:p>
          <a:p>
            <a:pPr algn="ctr"/>
            <a:r>
              <a:rPr lang="en-US" altLang="x-none" sz="2000"/>
              <a:t>Specification</a:t>
            </a:r>
          </a:p>
        </p:txBody>
      </p:sp>
    </p:spTree>
    <p:extLst>
      <p:ext uri="{BB962C8B-B14F-4D97-AF65-F5344CB8AC3E}">
        <p14:creationId xmlns:p14="http://schemas.microsoft.com/office/powerpoint/2010/main" val="19986920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6182-F70D-E045-8762-976476FF512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Adding Associations</a:t>
            </a:r>
            <a:endParaRPr lang="en-US" altLang="x-none"/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286001" y="4084639"/>
            <a:ext cx="1693863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POS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934325" y="4084639"/>
            <a:ext cx="1695450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Sale</a:t>
            </a:r>
          </a:p>
        </p:txBody>
      </p:sp>
      <p:sp>
        <p:nvSpPr>
          <p:cNvPr id="177157" name="Line 5"/>
          <p:cNvSpPr>
            <a:spLocks noChangeShapeType="1"/>
          </p:cNvSpPr>
          <p:nvPr/>
        </p:nvSpPr>
        <p:spPr bwMode="auto">
          <a:xfrm>
            <a:off x="3979863" y="4467225"/>
            <a:ext cx="395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4813301" y="4089400"/>
            <a:ext cx="1687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Records-current</a:t>
            </a:r>
          </a:p>
        </p:txBody>
      </p:sp>
      <p:sp>
        <p:nvSpPr>
          <p:cNvPr id="177159" name="AutoShape 7"/>
          <p:cNvSpPr>
            <a:spLocks noChangeArrowheads="1"/>
          </p:cNvSpPr>
          <p:nvPr/>
        </p:nvSpPr>
        <p:spPr bwMode="auto">
          <a:xfrm rot="5340819">
            <a:off x="6896895" y="4190208"/>
            <a:ext cx="168275" cy="2111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 flipH="1">
            <a:off x="7016750" y="3319464"/>
            <a:ext cx="776288" cy="765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2" name="Line 10"/>
          <p:cNvSpPr>
            <a:spLocks noChangeShapeType="1"/>
          </p:cNvSpPr>
          <p:nvPr/>
        </p:nvSpPr>
        <p:spPr bwMode="auto">
          <a:xfrm flipV="1">
            <a:off x="5232400" y="4365625"/>
            <a:ext cx="287338" cy="64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7605713" y="4467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4038600" y="44704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177169" name="AutoShape 17"/>
          <p:cNvSpPr>
            <a:spLocks noChangeArrowheads="1"/>
          </p:cNvSpPr>
          <p:nvPr/>
        </p:nvSpPr>
        <p:spPr bwMode="auto">
          <a:xfrm flipV="1">
            <a:off x="5949950" y="1701800"/>
            <a:ext cx="4394200" cy="158273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5956301" y="1917701"/>
            <a:ext cx="415152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“Direction reading arrow” has no meaning</a:t>
            </a:r>
          </a:p>
          <a:p>
            <a:r>
              <a:rPr lang="en-US" altLang="x-none"/>
              <a:t>other than to indicate direction of reading</a:t>
            </a:r>
          </a:p>
          <a:p>
            <a:r>
              <a:rPr lang="en-US" altLang="x-none"/>
              <a:t>the  association label.</a:t>
            </a:r>
          </a:p>
          <a:p>
            <a:r>
              <a:rPr lang="en-US" altLang="x-none"/>
              <a:t>Optional (often excluded)</a:t>
            </a:r>
          </a:p>
        </p:txBody>
      </p:sp>
      <p:sp>
        <p:nvSpPr>
          <p:cNvPr id="177174" name="AutoShape 22"/>
          <p:cNvSpPr>
            <a:spLocks noChangeArrowheads="1"/>
          </p:cNvSpPr>
          <p:nvPr/>
        </p:nvSpPr>
        <p:spPr bwMode="auto">
          <a:xfrm flipV="1">
            <a:off x="4440239" y="5014914"/>
            <a:ext cx="2376487" cy="57467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4492626" y="5106988"/>
            <a:ext cx="1836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Association name</a:t>
            </a:r>
          </a:p>
        </p:txBody>
      </p:sp>
    </p:spTree>
    <p:extLst>
      <p:ext uri="{BB962C8B-B14F-4D97-AF65-F5344CB8AC3E}">
        <p14:creationId xmlns:p14="http://schemas.microsoft.com/office/powerpoint/2010/main" val="155980195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1E47-92C7-D54B-A4B0-98000A859EF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Finding Associations –Common Associations List</a:t>
            </a:r>
            <a:endParaRPr lang="en-US" altLang="x-none"/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2208213" y="1766889"/>
            <a:ext cx="7620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 u="sng"/>
              <a:t>Category				Examples</a:t>
            </a:r>
            <a:endParaRPr lang="en-US" altLang="x-none" sz="2000"/>
          </a:p>
          <a:p>
            <a:r>
              <a:rPr lang="en-US" altLang="x-none" sz="2000" b="1" i="1"/>
              <a:t>A is a physical part of B*</a:t>
            </a:r>
            <a:r>
              <a:rPr lang="en-US" altLang="x-none" sz="2000"/>
              <a:t>		Drawer - POS</a:t>
            </a:r>
          </a:p>
          <a:p>
            <a:r>
              <a:rPr lang="en-US" altLang="x-none" sz="2000" b="1" i="1"/>
              <a:t>A is a logical part of B</a:t>
            </a:r>
            <a:r>
              <a:rPr lang="en-US" altLang="x-none" sz="2000"/>
              <a:t>			SalesLineItem - Sale</a:t>
            </a:r>
          </a:p>
          <a:p>
            <a:r>
              <a:rPr lang="en-US" altLang="x-none" sz="2000" b="1" i="1"/>
              <a:t>A is physically contained in/on B</a:t>
            </a:r>
            <a:r>
              <a:rPr lang="en-US" altLang="x-none" sz="2000"/>
              <a:t>	POS - Store</a:t>
            </a:r>
          </a:p>
          <a:p>
            <a:r>
              <a:rPr lang="en-US" altLang="x-none" sz="2000" b="1" i="1"/>
              <a:t>A is logically contained in B</a:t>
            </a:r>
            <a:r>
              <a:rPr lang="en-US" altLang="x-none" sz="2000"/>
              <a:t>		ItemDescription - Catalog</a:t>
            </a:r>
          </a:p>
          <a:p>
            <a:r>
              <a:rPr lang="en-US" altLang="x-none" sz="2000"/>
              <a:t>A is a description of B			ItemDescription - Item</a:t>
            </a:r>
          </a:p>
          <a:p>
            <a:r>
              <a:rPr lang="en-US" altLang="x-none" sz="2000"/>
              <a:t>A is a line item of a transaction</a:t>
            </a:r>
          </a:p>
          <a:p>
            <a:r>
              <a:rPr lang="en-US" altLang="x-none" sz="2000"/>
              <a:t>or report B				SalesLineItem - Sale</a:t>
            </a:r>
          </a:p>
          <a:p>
            <a:r>
              <a:rPr lang="en-US" altLang="x-none" sz="2000" b="1" i="1"/>
              <a:t>A is known/logged/recorded/</a:t>
            </a:r>
          </a:p>
          <a:p>
            <a:r>
              <a:rPr lang="en-US" altLang="x-none" sz="2000" b="1" i="1"/>
              <a:t>captured in B</a:t>
            </a:r>
            <a:r>
              <a:rPr lang="en-US" altLang="x-none" sz="2000"/>
              <a:t>				Sale  - POS</a:t>
            </a:r>
          </a:p>
          <a:p>
            <a:r>
              <a:rPr lang="en-US" altLang="x-none" sz="2000"/>
              <a:t>A is a member of B			Cashier - Store</a:t>
            </a:r>
          </a:p>
          <a:p>
            <a:r>
              <a:rPr lang="en-US" altLang="x-none" sz="2000"/>
              <a:t>...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6781801" y="5772150"/>
            <a:ext cx="30780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 b="1" i="1"/>
              <a:t>* High-priority associations</a:t>
            </a:r>
            <a:endParaRPr lang="en-US" altLang="x-none" sz="2000"/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2063751" y="5445125"/>
            <a:ext cx="40680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2000"/>
              <a:t>(See complete list in Larman 2</a:t>
            </a:r>
            <a:r>
              <a:rPr lang="en-GB" altLang="x-none" sz="2000" baseline="30000"/>
              <a:t>nd</a:t>
            </a:r>
            <a:r>
              <a:rPr lang="en-GB" altLang="x-none" sz="2000"/>
              <a:t>. ed., </a:t>
            </a:r>
          </a:p>
          <a:p>
            <a:r>
              <a:rPr lang="en-GB" altLang="x-none" sz="2000"/>
              <a:t>pp. 156-157)</a:t>
            </a:r>
            <a:endParaRPr lang="en-US" altLang="x-none" sz="2000"/>
          </a:p>
        </p:txBody>
      </p:sp>
    </p:spTree>
    <p:extLst>
      <p:ext uri="{BB962C8B-B14F-4D97-AF65-F5344CB8AC3E}">
        <p14:creationId xmlns:p14="http://schemas.microsoft.com/office/powerpoint/2010/main" val="95433654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83-A20F-3045-B50A-FBA5BF2C866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Multiplicity</a:t>
            </a:r>
            <a:endParaRPr lang="en-US" altLang="x-none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1676401" y="2667000"/>
            <a:ext cx="1001713" cy="628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Store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5018088" y="2667000"/>
            <a:ext cx="1001712" cy="628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Item</a:t>
            </a:r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2678114" y="3009900"/>
            <a:ext cx="233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2667000" y="29702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4724400" y="304641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*</a:t>
            </a: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3575051" y="2636838"/>
            <a:ext cx="776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Stocks</a:t>
            </a:r>
          </a:p>
        </p:txBody>
      </p:sp>
      <p:sp>
        <p:nvSpPr>
          <p:cNvPr id="179211" name="Line 11"/>
          <p:cNvSpPr>
            <a:spLocks noChangeShapeType="1"/>
          </p:cNvSpPr>
          <p:nvPr/>
        </p:nvSpPr>
        <p:spPr bwMode="auto">
          <a:xfrm flipV="1">
            <a:off x="3932238" y="3295650"/>
            <a:ext cx="1001712" cy="514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2" name="Line 12"/>
          <p:cNvSpPr>
            <a:spLocks noChangeShapeType="1"/>
          </p:cNvSpPr>
          <p:nvPr/>
        </p:nvSpPr>
        <p:spPr bwMode="auto">
          <a:xfrm>
            <a:off x="2887664" y="3295650"/>
            <a:ext cx="1044575" cy="514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3" name="AutoShape 13"/>
          <p:cNvSpPr>
            <a:spLocks noChangeArrowheads="1"/>
          </p:cNvSpPr>
          <p:nvPr/>
        </p:nvSpPr>
        <p:spPr bwMode="auto">
          <a:xfrm flipV="1">
            <a:off x="3144838" y="3860801"/>
            <a:ext cx="1511300" cy="646113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3273425" y="3998913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Multiplicity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71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29F0-E5AC-9343-A344-8DCA0AD035B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Multiplicity</a:t>
            </a:r>
            <a:endParaRPr lang="en-US" altLang="x-none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4608514" y="1700214"/>
            <a:ext cx="2497137" cy="5730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T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608514" y="2559050"/>
            <a:ext cx="2497137" cy="573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T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608514" y="3419475"/>
            <a:ext cx="2497137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T</a:t>
            </a: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4608514" y="4276725"/>
            <a:ext cx="2497137" cy="573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T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4608514" y="5133975"/>
            <a:ext cx="2497137" cy="573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000"/>
              <a:t>T</a:t>
            </a:r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>
            <a:off x="2943225" y="1985963"/>
            <a:ext cx="1665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4" name="Line 10"/>
          <p:cNvSpPr>
            <a:spLocks noChangeShapeType="1"/>
          </p:cNvSpPr>
          <p:nvPr/>
        </p:nvSpPr>
        <p:spPr bwMode="auto">
          <a:xfrm>
            <a:off x="2943225" y="2846388"/>
            <a:ext cx="1665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5" name="Line 11"/>
          <p:cNvSpPr>
            <a:spLocks noChangeShapeType="1"/>
          </p:cNvSpPr>
          <p:nvPr/>
        </p:nvSpPr>
        <p:spPr bwMode="auto">
          <a:xfrm>
            <a:off x="2943225" y="3703638"/>
            <a:ext cx="1665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6" name="Line 12"/>
          <p:cNvSpPr>
            <a:spLocks noChangeShapeType="1"/>
          </p:cNvSpPr>
          <p:nvPr/>
        </p:nvSpPr>
        <p:spPr bwMode="auto">
          <a:xfrm>
            <a:off x="2943225" y="4562475"/>
            <a:ext cx="1665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>
            <a:off x="2943225" y="5422900"/>
            <a:ext cx="1665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7762876" y="1733550"/>
            <a:ext cx="161287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Zero or more;</a:t>
            </a:r>
          </a:p>
          <a:p>
            <a:r>
              <a:rPr lang="en-US" altLang="x-none" sz="2000"/>
              <a:t>“many”</a:t>
            </a:r>
          </a:p>
        </p:txBody>
      </p:sp>
      <p:sp>
        <p:nvSpPr>
          <p:cNvPr id="180239" name="Text Box 15"/>
          <p:cNvSpPr txBox="1">
            <a:spLocks noChangeArrowheads="1"/>
          </p:cNvSpPr>
          <p:nvPr/>
        </p:nvSpPr>
        <p:spPr bwMode="auto">
          <a:xfrm>
            <a:off x="7751763" y="2735263"/>
            <a:ext cx="15118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One or more</a:t>
            </a: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7751764" y="3568701"/>
            <a:ext cx="1506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One to forty</a:t>
            </a:r>
          </a:p>
        </p:txBody>
      </p: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7751764" y="4421188"/>
            <a:ext cx="1346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Exactly five</a:t>
            </a: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7724775" y="5138738"/>
            <a:ext cx="2032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Exactly three, five</a:t>
            </a:r>
          </a:p>
          <a:p>
            <a:r>
              <a:rPr lang="en-US" altLang="x-none" sz="2000"/>
              <a:t>or eight.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3960813" y="1676400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*</a:t>
            </a: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3706813" y="2392363"/>
            <a:ext cx="5709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1..*</a:t>
            </a:r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3579813" y="3248025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1..40</a:t>
            </a: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3992563" y="410368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5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3408364" y="5022850"/>
            <a:ext cx="8178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3, 5, 8</a:t>
            </a:r>
          </a:p>
        </p:txBody>
      </p:sp>
    </p:spTree>
    <p:extLst>
      <p:ext uri="{BB962C8B-B14F-4D97-AF65-F5344CB8AC3E}">
        <p14:creationId xmlns:p14="http://schemas.microsoft.com/office/powerpoint/2010/main" val="172865704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843A-D3EE-C047-93E7-258C791976D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Naming Associations</a:t>
            </a:r>
            <a:endParaRPr lang="en-US" altLang="x-none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200"/>
              <a:t>Name an association based on a </a:t>
            </a:r>
            <a:r>
              <a:rPr lang="en-GB" altLang="x-none" sz="2200"/>
              <a:t> </a:t>
            </a:r>
            <a:r>
              <a:rPr lang="en-US" altLang="x-none" sz="1700">
                <a:latin typeface="Courier New" charset="0"/>
              </a:rPr>
              <a:t>TypeName-VerbPhrase-TypeName</a:t>
            </a:r>
            <a:r>
              <a:rPr lang="en-GB" altLang="x-none" sz="2200"/>
              <a:t> </a:t>
            </a:r>
            <a:r>
              <a:rPr lang="en-US" altLang="x-none" sz="2200"/>
              <a:t>format</a:t>
            </a:r>
            <a:r>
              <a:rPr lang="en-GB" altLang="x-none" sz="2200"/>
              <a:t>.</a:t>
            </a:r>
          </a:p>
          <a:p>
            <a:pPr>
              <a:lnSpc>
                <a:spcPct val="90000"/>
              </a:lnSpc>
            </a:pPr>
            <a:r>
              <a:rPr lang="en-US" altLang="x-none" sz="2200"/>
              <a:t>Association names should start with a capital letter</a:t>
            </a:r>
            <a:r>
              <a:rPr lang="en-GB" altLang="x-none" sz="2200"/>
              <a:t>.</a:t>
            </a:r>
          </a:p>
          <a:p>
            <a:pPr>
              <a:lnSpc>
                <a:spcPct val="90000"/>
              </a:lnSpc>
            </a:pPr>
            <a:r>
              <a:rPr lang="en-US" altLang="x-none" sz="2200"/>
              <a:t>A verb phrase</a:t>
            </a:r>
            <a:r>
              <a:rPr lang="en-GB" altLang="x-none" sz="2200"/>
              <a:t> </a:t>
            </a:r>
            <a:r>
              <a:rPr lang="en-US" altLang="x-none" sz="2200"/>
              <a:t>should be constructed with hyphens.</a:t>
            </a:r>
            <a:endParaRPr lang="en-GB" altLang="x-none" sz="2200"/>
          </a:p>
          <a:p>
            <a:pPr>
              <a:lnSpc>
                <a:spcPct val="90000"/>
              </a:lnSpc>
            </a:pPr>
            <a:r>
              <a:rPr lang="en-US" altLang="x-none" sz="2200"/>
              <a:t>The default direction to read an association</a:t>
            </a:r>
            <a:r>
              <a:rPr lang="en-GB" altLang="x-none" sz="2200"/>
              <a:t> </a:t>
            </a:r>
            <a:r>
              <a:rPr lang="en-US" altLang="x-none" sz="2200"/>
              <a:t>name is left to right, or top to bottom.</a:t>
            </a:r>
          </a:p>
          <a:p>
            <a:pPr>
              <a:lnSpc>
                <a:spcPct val="90000"/>
              </a:lnSpc>
            </a:pPr>
            <a:endParaRPr lang="en-US" altLang="x-none" sz="2200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965326" y="1628775"/>
            <a:ext cx="1217613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Store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1965326" y="3086100"/>
            <a:ext cx="1217613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POS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1978025" y="4884738"/>
            <a:ext cx="1220788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Sale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4591051" y="4884738"/>
            <a:ext cx="1217613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Payment</a:t>
            </a:r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>
            <a:off x="2605088" y="2130426"/>
            <a:ext cx="0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>
            <a:off x="3198814" y="5135563"/>
            <a:ext cx="139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2814639" y="2378075"/>
            <a:ext cx="9989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Contains</a:t>
            </a:r>
          </a:p>
        </p:txBody>
      </p:sp>
      <p:sp>
        <p:nvSpPr>
          <p:cNvPr id="181260" name="Text Box 12"/>
          <p:cNvSpPr txBox="1">
            <a:spLocks noChangeArrowheads="1"/>
          </p:cNvSpPr>
          <p:nvPr/>
        </p:nvSpPr>
        <p:spPr bwMode="auto">
          <a:xfrm>
            <a:off x="2681289" y="3997325"/>
            <a:ext cx="10207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Captures</a:t>
            </a:r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3411538" y="4797425"/>
            <a:ext cx="8794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Paid-by</a:t>
            </a:r>
          </a:p>
        </p:txBody>
      </p: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2686050" y="3563938"/>
            <a:ext cx="312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2686050" y="4508500"/>
            <a:ext cx="532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1..*</a:t>
            </a: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3241675" y="5078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4257675" y="5078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2605088" y="2732088"/>
            <a:ext cx="532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1..*</a:t>
            </a:r>
          </a:p>
        </p:txBody>
      </p:sp>
      <p:sp>
        <p:nvSpPr>
          <p:cNvPr id="181267" name="Text Box 19"/>
          <p:cNvSpPr txBox="1">
            <a:spLocks noChangeArrowheads="1"/>
          </p:cNvSpPr>
          <p:nvPr/>
        </p:nvSpPr>
        <p:spPr bwMode="auto">
          <a:xfrm>
            <a:off x="2662238" y="2173288"/>
            <a:ext cx="309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181270" name="Line 22"/>
          <p:cNvSpPr>
            <a:spLocks noChangeShapeType="1"/>
          </p:cNvSpPr>
          <p:nvPr/>
        </p:nvSpPr>
        <p:spPr bwMode="auto">
          <a:xfrm>
            <a:off x="2568575" y="35734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777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2E84-FDA6-C842-869F-B50E2C74718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Multiple Associations Between Two Types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US" altLang="x-none" sz="2600"/>
              <a:t>It is not uncommon to have multiple associations between two</a:t>
            </a:r>
            <a:r>
              <a:rPr lang="en-GB" altLang="x-none" sz="2600"/>
              <a:t> </a:t>
            </a:r>
            <a:r>
              <a:rPr lang="en-US" altLang="x-none" sz="2600"/>
              <a:t>types.</a:t>
            </a:r>
            <a:endParaRPr lang="en-GB" altLang="x-none" sz="2600"/>
          </a:p>
          <a:p>
            <a:r>
              <a:rPr lang="en-GB" altLang="x-none" sz="2600"/>
              <a:t>In the example, n</a:t>
            </a:r>
            <a:r>
              <a:rPr lang="en-US" altLang="x-none" sz="2600"/>
              <a:t>ot every flight is guaranteed to land at an airport</a:t>
            </a:r>
            <a:r>
              <a:rPr lang="en-GB" altLang="x-none" sz="2600"/>
              <a:t>.</a:t>
            </a:r>
            <a:endParaRPr lang="en-US" altLang="x-none" sz="2600"/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1600200" y="2967038"/>
            <a:ext cx="1341438" cy="1009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678364" y="2967038"/>
            <a:ext cx="1341437" cy="1009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2941639" y="3168650"/>
            <a:ext cx="173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Line 7"/>
          <p:cNvSpPr>
            <a:spLocks noChangeShapeType="1"/>
          </p:cNvSpPr>
          <p:nvPr/>
        </p:nvSpPr>
        <p:spPr bwMode="auto">
          <a:xfrm>
            <a:off x="2941639" y="3775075"/>
            <a:ext cx="173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3276601" y="2817813"/>
            <a:ext cx="8686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Flies-to</a:t>
            </a:r>
          </a:p>
        </p:txBody>
      </p:sp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3276600" y="3427413"/>
            <a:ext cx="1123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Flies-from</a:t>
            </a:r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2971800" y="37465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*</a:t>
            </a:r>
          </a:p>
        </p:txBody>
      </p:sp>
      <p:sp>
        <p:nvSpPr>
          <p:cNvPr id="182283" name="Text Box 11"/>
          <p:cNvSpPr txBox="1">
            <a:spLocks noChangeArrowheads="1"/>
          </p:cNvSpPr>
          <p:nvPr/>
        </p:nvSpPr>
        <p:spPr bwMode="auto">
          <a:xfrm>
            <a:off x="4470400" y="38227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182284" name="Text Box 12"/>
          <p:cNvSpPr txBox="1">
            <a:spLocks noChangeArrowheads="1"/>
          </p:cNvSpPr>
          <p:nvPr/>
        </p:nvSpPr>
        <p:spPr bwMode="auto">
          <a:xfrm>
            <a:off x="2971800" y="29384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*</a:t>
            </a:r>
          </a:p>
        </p:txBody>
      </p:sp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4191001" y="2817813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0..1</a:t>
            </a:r>
          </a:p>
        </p:txBody>
      </p:sp>
      <p:sp>
        <p:nvSpPr>
          <p:cNvPr id="182286" name="Text Box 14"/>
          <p:cNvSpPr txBox="1">
            <a:spLocks noChangeArrowheads="1"/>
          </p:cNvSpPr>
          <p:nvPr/>
        </p:nvSpPr>
        <p:spPr bwMode="auto">
          <a:xfrm>
            <a:off x="1905001" y="3213100"/>
            <a:ext cx="701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Flight</a:t>
            </a:r>
          </a:p>
        </p:txBody>
      </p:sp>
      <p:sp>
        <p:nvSpPr>
          <p:cNvPr id="182287" name="Text Box 15"/>
          <p:cNvSpPr txBox="1">
            <a:spLocks noChangeArrowheads="1"/>
          </p:cNvSpPr>
          <p:nvPr/>
        </p:nvSpPr>
        <p:spPr bwMode="auto">
          <a:xfrm>
            <a:off x="4933950" y="3214688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Airport</a:t>
            </a:r>
          </a:p>
        </p:txBody>
      </p:sp>
    </p:spTree>
    <p:extLst>
      <p:ext uri="{BB962C8B-B14F-4D97-AF65-F5344CB8AC3E}">
        <p14:creationId xmlns:p14="http://schemas.microsoft.com/office/powerpoint/2010/main" val="15883863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0E8E-722F-DC4A-89AA-B95EB7CA857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Adding Attributes</a:t>
            </a:r>
            <a:endParaRPr lang="en-US" altLang="x-none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2108201" y="2341563"/>
            <a:ext cx="1884363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>
            <a:off x="2108201" y="2687638"/>
            <a:ext cx="1884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2781301" y="2276475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Sale</a:t>
            </a: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2230438" y="2720976"/>
            <a:ext cx="16589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date</a:t>
            </a:r>
          </a:p>
          <a:p>
            <a:r>
              <a:rPr lang="en-US" altLang="x-none"/>
              <a:t>startTime: Time</a:t>
            </a:r>
          </a:p>
        </p:txBody>
      </p:sp>
      <p:sp>
        <p:nvSpPr>
          <p:cNvPr id="185355" name="AutoShape 11"/>
          <p:cNvSpPr>
            <a:spLocks noChangeArrowheads="1"/>
          </p:cNvSpPr>
          <p:nvPr/>
        </p:nvSpPr>
        <p:spPr bwMode="auto">
          <a:xfrm flipV="1">
            <a:off x="3648075" y="3862389"/>
            <a:ext cx="2160588" cy="719137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 flipH="1" flipV="1">
            <a:off x="3719513" y="3286126"/>
            <a:ext cx="576262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7" name="Text Box 13"/>
          <p:cNvSpPr txBox="1">
            <a:spLocks noChangeArrowheads="1"/>
          </p:cNvSpPr>
          <p:nvPr/>
        </p:nvSpPr>
        <p:spPr bwMode="auto">
          <a:xfrm>
            <a:off x="4083050" y="4006851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Attributes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26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182B-3369-6A42-AA09-C183377C176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Valid Attribute Types</a:t>
            </a:r>
            <a:endParaRPr lang="en-US" altLang="x-none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1600201" y="2209800"/>
            <a:ext cx="1884363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>
            <a:off x="1600201" y="2555875"/>
            <a:ext cx="1884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2057401" y="2146300"/>
            <a:ext cx="8787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Cashier</a:t>
            </a:r>
            <a:endParaRPr lang="en-US" altLang="x-none"/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1722439" y="2589214"/>
            <a:ext cx="16295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name</a:t>
            </a:r>
          </a:p>
          <a:p>
            <a:r>
              <a:rPr lang="en-GB" altLang="x-none"/>
              <a:t>currentRegister</a:t>
            </a:r>
            <a:endParaRPr lang="en-US" altLang="x-none"/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 flipH="1">
            <a:off x="3432175" y="2997200"/>
            <a:ext cx="647700" cy="71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1600201" y="4464050"/>
            <a:ext cx="1884363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6" name="Line 12"/>
          <p:cNvSpPr>
            <a:spLocks noChangeShapeType="1"/>
          </p:cNvSpPr>
          <p:nvPr/>
        </p:nvSpPr>
        <p:spPr bwMode="auto">
          <a:xfrm>
            <a:off x="1600201" y="4810125"/>
            <a:ext cx="1884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7" name="Text Box 13"/>
          <p:cNvSpPr txBox="1">
            <a:spLocks noChangeArrowheads="1"/>
          </p:cNvSpPr>
          <p:nvPr/>
        </p:nvSpPr>
        <p:spPr bwMode="auto">
          <a:xfrm>
            <a:off x="2057401" y="4400550"/>
            <a:ext cx="8787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Cashier</a:t>
            </a:r>
            <a:endParaRPr lang="en-US" altLang="x-none"/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1722439" y="4843463"/>
            <a:ext cx="71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name</a:t>
            </a:r>
            <a:endParaRPr lang="en-US" altLang="x-none"/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4211638" y="4449763"/>
            <a:ext cx="1884362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0" name="Line 16"/>
          <p:cNvSpPr>
            <a:spLocks noChangeShapeType="1"/>
          </p:cNvSpPr>
          <p:nvPr/>
        </p:nvSpPr>
        <p:spPr bwMode="auto">
          <a:xfrm>
            <a:off x="4211638" y="4795838"/>
            <a:ext cx="1884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4668838" y="4386263"/>
            <a:ext cx="940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Register</a:t>
            </a:r>
            <a:endParaRPr lang="en-US" altLang="x-none"/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4333875" y="4829176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number</a:t>
            </a:r>
            <a:endParaRPr lang="en-US" altLang="x-none"/>
          </a:p>
        </p:txBody>
      </p:sp>
      <p:sp>
        <p:nvSpPr>
          <p:cNvPr id="190483" name="Line 19"/>
          <p:cNvSpPr>
            <a:spLocks noChangeShapeType="1"/>
          </p:cNvSpPr>
          <p:nvPr/>
        </p:nvSpPr>
        <p:spPr bwMode="auto">
          <a:xfrm>
            <a:off x="3506789" y="5148263"/>
            <a:ext cx="68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4" name="Text Box 20"/>
          <p:cNvSpPr txBox="1">
            <a:spLocks noChangeArrowheads="1"/>
          </p:cNvSpPr>
          <p:nvPr/>
        </p:nvSpPr>
        <p:spPr bwMode="auto">
          <a:xfrm>
            <a:off x="3505201" y="4840288"/>
            <a:ext cx="6014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uses</a:t>
            </a:r>
            <a:endParaRPr lang="en-US" altLang="x-none"/>
          </a:p>
        </p:txBody>
      </p:sp>
      <p:sp>
        <p:nvSpPr>
          <p:cNvPr id="190485" name="Text Box 21"/>
          <p:cNvSpPr txBox="1">
            <a:spLocks noChangeArrowheads="1"/>
          </p:cNvSpPr>
          <p:nvPr/>
        </p:nvSpPr>
        <p:spPr bwMode="auto">
          <a:xfrm>
            <a:off x="3429000" y="512445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1</a:t>
            </a:r>
            <a:endParaRPr lang="en-US" altLang="x-none"/>
          </a:p>
        </p:txBody>
      </p:sp>
      <p:sp>
        <p:nvSpPr>
          <p:cNvPr id="190486" name="Text Box 22"/>
          <p:cNvSpPr txBox="1">
            <a:spLocks noChangeArrowheads="1"/>
          </p:cNvSpPr>
          <p:nvPr/>
        </p:nvSpPr>
        <p:spPr bwMode="auto">
          <a:xfrm>
            <a:off x="3981450" y="512445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1</a:t>
            </a:r>
            <a:endParaRPr lang="en-US" altLang="x-none"/>
          </a:p>
        </p:txBody>
      </p:sp>
      <p:sp>
        <p:nvSpPr>
          <p:cNvPr id="190487" name="AutoShape 23"/>
          <p:cNvSpPr>
            <a:spLocks noChangeArrowheads="1"/>
          </p:cNvSpPr>
          <p:nvPr/>
        </p:nvSpPr>
        <p:spPr bwMode="auto">
          <a:xfrm flipV="1">
            <a:off x="4079875" y="2420938"/>
            <a:ext cx="1728788" cy="8636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8" name="Text Box 24"/>
          <p:cNvSpPr txBox="1">
            <a:spLocks noChangeArrowheads="1"/>
          </p:cNvSpPr>
          <p:nvPr/>
        </p:nvSpPr>
        <p:spPr bwMode="auto">
          <a:xfrm>
            <a:off x="4210050" y="2500314"/>
            <a:ext cx="13660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Not a simple</a:t>
            </a:r>
          </a:p>
          <a:p>
            <a:r>
              <a:rPr lang="en-US" altLang="x-none"/>
              <a:t>attribute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04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D847-9196-EA4D-966A-817F4A913FC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Domain Models</a:t>
            </a:r>
            <a:endParaRPr lang="en-US" altLang="x-none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sz="2600" dirty="0"/>
              <a:t>A Domain Model illustrates meaningful concepts in a problem</a:t>
            </a:r>
            <a:r>
              <a:rPr lang="en-GB" altLang="x-none" sz="2600" dirty="0"/>
              <a:t> </a:t>
            </a:r>
            <a:r>
              <a:rPr lang="en-US" altLang="x-none" sz="2600" dirty="0"/>
              <a:t>domain.</a:t>
            </a:r>
          </a:p>
          <a:p>
            <a:r>
              <a:rPr lang="en-US" altLang="x-none" sz="2600" dirty="0" smtClean="0"/>
              <a:t>Does a domain model represent real things or SW components?</a:t>
            </a:r>
            <a:endParaRPr lang="en-US" altLang="x-none" sz="2600" dirty="0"/>
          </a:p>
          <a:p>
            <a:r>
              <a:rPr lang="en-US" altLang="x-none" sz="2600" dirty="0" smtClean="0"/>
              <a:t>Is a domain model static or interactive?</a:t>
            </a:r>
            <a:endParaRPr lang="en-US" altLang="x-none" sz="2600" dirty="0"/>
          </a:p>
          <a:p>
            <a:r>
              <a:rPr lang="en-US" altLang="x-none" sz="2600" dirty="0"/>
              <a:t>It may show:</a:t>
            </a:r>
          </a:p>
          <a:p>
            <a:pPr lvl="1"/>
            <a:r>
              <a:rPr lang="en-US" altLang="x-none" sz="2200" dirty="0"/>
              <a:t> concepts</a:t>
            </a:r>
          </a:p>
          <a:p>
            <a:pPr lvl="1"/>
            <a:r>
              <a:rPr lang="en-US" altLang="x-none" sz="2200" dirty="0"/>
              <a:t> associations between concepts</a:t>
            </a:r>
          </a:p>
          <a:p>
            <a:pPr lvl="1"/>
            <a:r>
              <a:rPr lang="en-US" altLang="x-none" sz="2200" dirty="0"/>
              <a:t> attributes of concepts</a:t>
            </a:r>
          </a:p>
          <a:p>
            <a:endParaRPr lang="en-US" altLang="x-none" sz="2600" dirty="0"/>
          </a:p>
        </p:txBody>
      </p:sp>
    </p:spTree>
    <p:extLst>
      <p:ext uri="{BB962C8B-B14F-4D97-AF65-F5344CB8AC3E}">
        <p14:creationId xmlns:p14="http://schemas.microsoft.com/office/powerpoint/2010/main" val="207830472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BB29-23FF-C149-9CBC-7469C8135A8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Domain Model Conclusion</a:t>
            </a:r>
            <a:endParaRPr lang="en-US" altLang="x-none"/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1676400" y="5364164"/>
            <a:ext cx="1663700" cy="7699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1676400" y="5719763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3629025" y="5364164"/>
            <a:ext cx="1663700" cy="7699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495" name="Line 7"/>
          <p:cNvSpPr>
            <a:spLocks noChangeShapeType="1"/>
          </p:cNvSpPr>
          <p:nvPr/>
        </p:nvSpPr>
        <p:spPr bwMode="auto">
          <a:xfrm>
            <a:off x="3629025" y="5719763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0" name="Rectangle 12"/>
          <p:cNvSpPr>
            <a:spLocks noChangeArrowheads="1"/>
          </p:cNvSpPr>
          <p:nvPr/>
        </p:nvSpPr>
        <p:spPr bwMode="auto">
          <a:xfrm>
            <a:off x="5510213" y="4000500"/>
            <a:ext cx="1663700" cy="7699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5510213" y="4356100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8547100" y="4000500"/>
            <a:ext cx="1663700" cy="7699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3" name="Line 15"/>
          <p:cNvSpPr>
            <a:spLocks noChangeShapeType="1"/>
          </p:cNvSpPr>
          <p:nvPr/>
        </p:nvSpPr>
        <p:spPr bwMode="auto">
          <a:xfrm>
            <a:off x="8547100" y="4356100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4" name="Rectangle 16"/>
          <p:cNvSpPr>
            <a:spLocks noChangeArrowheads="1"/>
          </p:cNvSpPr>
          <p:nvPr/>
        </p:nvSpPr>
        <p:spPr bwMode="auto">
          <a:xfrm>
            <a:off x="7678738" y="5321301"/>
            <a:ext cx="1663700" cy="7715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5" name="Rectangle 17"/>
          <p:cNvSpPr>
            <a:spLocks noChangeArrowheads="1"/>
          </p:cNvSpPr>
          <p:nvPr/>
        </p:nvSpPr>
        <p:spPr bwMode="auto">
          <a:xfrm>
            <a:off x="5510213" y="2697164"/>
            <a:ext cx="1663700" cy="7699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6" name="Line 18"/>
          <p:cNvSpPr>
            <a:spLocks noChangeShapeType="1"/>
          </p:cNvSpPr>
          <p:nvPr/>
        </p:nvSpPr>
        <p:spPr bwMode="auto">
          <a:xfrm>
            <a:off x="5510213" y="2992438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>
            <a:off x="7678738" y="5676900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8" name="Rectangle 20"/>
          <p:cNvSpPr>
            <a:spLocks noChangeArrowheads="1"/>
          </p:cNvSpPr>
          <p:nvPr/>
        </p:nvSpPr>
        <p:spPr bwMode="auto">
          <a:xfrm>
            <a:off x="7534275" y="1216026"/>
            <a:ext cx="1663700" cy="1243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9" name="Line 21"/>
          <p:cNvSpPr>
            <a:spLocks noChangeShapeType="1"/>
          </p:cNvSpPr>
          <p:nvPr/>
        </p:nvSpPr>
        <p:spPr bwMode="auto">
          <a:xfrm>
            <a:off x="7534275" y="1749425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10" name="Text Box 22"/>
          <p:cNvSpPr txBox="1">
            <a:spLocks noChangeArrowheads="1"/>
          </p:cNvSpPr>
          <p:nvPr/>
        </p:nvSpPr>
        <p:spPr bwMode="auto">
          <a:xfrm>
            <a:off x="2063750" y="5322888"/>
            <a:ext cx="913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Payment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3967164" y="5322888"/>
            <a:ext cx="9932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Customer</a:t>
            </a:r>
          </a:p>
        </p:txBody>
      </p:sp>
      <p:sp>
        <p:nvSpPr>
          <p:cNvPr id="191516" name="Text Box 28"/>
          <p:cNvSpPr txBox="1">
            <a:spLocks noChangeArrowheads="1"/>
          </p:cNvSpPr>
          <p:nvPr/>
        </p:nvSpPr>
        <p:spPr bwMode="auto">
          <a:xfrm>
            <a:off x="6024564" y="4005263"/>
            <a:ext cx="5212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POS</a:t>
            </a:r>
          </a:p>
        </p:txBody>
      </p:sp>
      <p:sp>
        <p:nvSpPr>
          <p:cNvPr id="191517" name="Text Box 29"/>
          <p:cNvSpPr txBox="1">
            <a:spLocks noChangeArrowheads="1"/>
          </p:cNvSpPr>
          <p:nvPr/>
        </p:nvSpPr>
        <p:spPr bwMode="auto">
          <a:xfrm>
            <a:off x="8093076" y="5318125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Cashier</a:t>
            </a:r>
          </a:p>
        </p:txBody>
      </p:sp>
      <p:sp>
        <p:nvSpPr>
          <p:cNvPr id="191518" name="Text Box 30"/>
          <p:cNvSpPr txBox="1">
            <a:spLocks noChangeArrowheads="1"/>
          </p:cNvSpPr>
          <p:nvPr/>
        </p:nvSpPr>
        <p:spPr bwMode="auto">
          <a:xfrm>
            <a:off x="8904288" y="4005263"/>
            <a:ext cx="9316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Manager</a:t>
            </a:r>
          </a:p>
        </p:txBody>
      </p:sp>
      <p:sp>
        <p:nvSpPr>
          <p:cNvPr id="191519" name="Rectangle 31"/>
          <p:cNvSpPr>
            <a:spLocks noChangeArrowheads="1"/>
          </p:cNvSpPr>
          <p:nvPr/>
        </p:nvSpPr>
        <p:spPr bwMode="auto">
          <a:xfrm>
            <a:off x="8475663" y="2697164"/>
            <a:ext cx="1662112" cy="7699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20" name="Line 32"/>
          <p:cNvSpPr>
            <a:spLocks noChangeShapeType="1"/>
          </p:cNvSpPr>
          <p:nvPr/>
        </p:nvSpPr>
        <p:spPr bwMode="auto">
          <a:xfrm>
            <a:off x="8475663" y="3052763"/>
            <a:ext cx="166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21" name="Text Box 33"/>
          <p:cNvSpPr txBox="1">
            <a:spLocks noChangeArrowheads="1"/>
          </p:cNvSpPr>
          <p:nvPr/>
        </p:nvSpPr>
        <p:spPr bwMode="auto">
          <a:xfrm>
            <a:off x="6057901" y="2635250"/>
            <a:ext cx="6273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Store</a:t>
            </a:r>
          </a:p>
        </p:txBody>
      </p:sp>
      <p:sp>
        <p:nvSpPr>
          <p:cNvPr id="191522" name="Text Box 34"/>
          <p:cNvSpPr txBox="1">
            <a:spLocks noChangeArrowheads="1"/>
          </p:cNvSpPr>
          <p:nvPr/>
        </p:nvSpPr>
        <p:spPr bwMode="auto">
          <a:xfrm>
            <a:off x="7779085" y="1190626"/>
            <a:ext cx="12439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x-none" sz="1600"/>
              <a:t>Product</a:t>
            </a:r>
          </a:p>
          <a:p>
            <a:pPr algn="ctr"/>
            <a:r>
              <a:rPr lang="en-US" altLang="x-none" sz="1600"/>
              <a:t>Specification</a:t>
            </a:r>
          </a:p>
        </p:txBody>
      </p:sp>
      <p:sp>
        <p:nvSpPr>
          <p:cNvPr id="191523" name="Rectangle 35"/>
          <p:cNvSpPr>
            <a:spLocks noChangeArrowheads="1"/>
          </p:cNvSpPr>
          <p:nvPr/>
        </p:nvSpPr>
        <p:spPr bwMode="auto">
          <a:xfrm>
            <a:off x="4497388" y="1216025"/>
            <a:ext cx="1663700" cy="9477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24" name="Line 36"/>
          <p:cNvSpPr>
            <a:spLocks noChangeShapeType="1"/>
          </p:cNvSpPr>
          <p:nvPr/>
        </p:nvSpPr>
        <p:spPr bwMode="auto">
          <a:xfrm>
            <a:off x="4497388" y="1749425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25" name="Text Box 37"/>
          <p:cNvSpPr txBox="1">
            <a:spLocks noChangeArrowheads="1"/>
          </p:cNvSpPr>
          <p:nvPr/>
        </p:nvSpPr>
        <p:spPr bwMode="auto">
          <a:xfrm>
            <a:off x="4944056" y="1190626"/>
            <a:ext cx="838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x-none" sz="1600"/>
              <a:t>Product</a:t>
            </a:r>
          </a:p>
          <a:p>
            <a:pPr algn="ctr"/>
            <a:r>
              <a:rPr lang="en-US" altLang="x-none" sz="1600"/>
              <a:t>Catalog</a:t>
            </a:r>
          </a:p>
        </p:txBody>
      </p:sp>
      <p:sp>
        <p:nvSpPr>
          <p:cNvPr id="191526" name="Line 38"/>
          <p:cNvSpPr>
            <a:spLocks noChangeShapeType="1"/>
          </p:cNvSpPr>
          <p:nvPr/>
        </p:nvSpPr>
        <p:spPr bwMode="auto">
          <a:xfrm>
            <a:off x="3411538" y="2636838"/>
            <a:ext cx="0" cy="8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27" name="Line 39"/>
          <p:cNvSpPr>
            <a:spLocks noChangeShapeType="1"/>
          </p:cNvSpPr>
          <p:nvPr/>
        </p:nvSpPr>
        <p:spPr bwMode="auto">
          <a:xfrm>
            <a:off x="2978150" y="43561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28" name="Line 40"/>
          <p:cNvSpPr>
            <a:spLocks noChangeShapeType="1"/>
          </p:cNvSpPr>
          <p:nvPr/>
        </p:nvSpPr>
        <p:spPr bwMode="auto">
          <a:xfrm>
            <a:off x="3917950" y="43561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29" name="Text Box 41"/>
          <p:cNvSpPr txBox="1">
            <a:spLocks noChangeArrowheads="1"/>
          </p:cNvSpPr>
          <p:nvPr/>
        </p:nvSpPr>
        <p:spPr bwMode="auto">
          <a:xfrm>
            <a:off x="2052639" y="4745038"/>
            <a:ext cx="7998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Paid-by</a:t>
            </a:r>
          </a:p>
        </p:txBody>
      </p:sp>
      <p:sp>
        <p:nvSpPr>
          <p:cNvPr id="191530" name="Text Box 42"/>
          <p:cNvSpPr txBox="1">
            <a:spLocks noChangeArrowheads="1"/>
          </p:cNvSpPr>
          <p:nvPr/>
        </p:nvSpPr>
        <p:spPr bwMode="auto">
          <a:xfrm>
            <a:off x="3917951" y="4757738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Initiated-by</a:t>
            </a:r>
          </a:p>
        </p:txBody>
      </p:sp>
      <p:sp>
        <p:nvSpPr>
          <p:cNvPr id="191531" name="Text Box 43"/>
          <p:cNvSpPr txBox="1">
            <a:spLocks noChangeArrowheads="1"/>
          </p:cNvSpPr>
          <p:nvPr/>
        </p:nvSpPr>
        <p:spPr bwMode="auto">
          <a:xfrm>
            <a:off x="2978151" y="43751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32" name="Text Box 44"/>
          <p:cNvSpPr txBox="1">
            <a:spLocks noChangeArrowheads="1"/>
          </p:cNvSpPr>
          <p:nvPr/>
        </p:nvSpPr>
        <p:spPr bwMode="auto">
          <a:xfrm>
            <a:off x="3001963" y="50355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33" name="Text Box 45"/>
          <p:cNvSpPr txBox="1">
            <a:spLocks noChangeArrowheads="1"/>
          </p:cNvSpPr>
          <p:nvPr/>
        </p:nvSpPr>
        <p:spPr bwMode="auto">
          <a:xfrm>
            <a:off x="3975101" y="44084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34" name="Text Box 46"/>
          <p:cNvSpPr txBox="1">
            <a:spLocks noChangeArrowheads="1"/>
          </p:cNvSpPr>
          <p:nvPr/>
        </p:nvSpPr>
        <p:spPr bwMode="auto">
          <a:xfrm>
            <a:off x="3975101" y="508317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2038351" y="5754688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amount</a:t>
            </a:r>
          </a:p>
        </p:txBody>
      </p:sp>
      <p:sp>
        <p:nvSpPr>
          <p:cNvPr id="191536" name="Line 48"/>
          <p:cNvSpPr>
            <a:spLocks noChangeShapeType="1"/>
          </p:cNvSpPr>
          <p:nvPr/>
        </p:nvSpPr>
        <p:spPr bwMode="auto">
          <a:xfrm>
            <a:off x="4279901" y="4178300"/>
            <a:ext cx="123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37" name="Text Box 49"/>
          <p:cNvSpPr txBox="1">
            <a:spLocks noChangeArrowheads="1"/>
          </p:cNvSpPr>
          <p:nvPr/>
        </p:nvSpPr>
        <p:spPr bwMode="auto">
          <a:xfrm>
            <a:off x="4318000" y="3811588"/>
            <a:ext cx="12327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Captured-on</a:t>
            </a:r>
          </a:p>
        </p:txBody>
      </p:sp>
      <p:sp>
        <p:nvSpPr>
          <p:cNvPr id="191538" name="Text Box 50"/>
          <p:cNvSpPr txBox="1">
            <a:spLocks noChangeArrowheads="1"/>
          </p:cNvSpPr>
          <p:nvPr/>
        </p:nvSpPr>
        <p:spPr bwMode="auto">
          <a:xfrm>
            <a:off x="4295776" y="41703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39" name="Text Box 51"/>
          <p:cNvSpPr txBox="1">
            <a:spLocks noChangeArrowheads="1"/>
          </p:cNvSpPr>
          <p:nvPr/>
        </p:nvSpPr>
        <p:spPr bwMode="auto">
          <a:xfrm>
            <a:off x="5233988" y="41703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40" name="Line 52"/>
          <p:cNvSpPr>
            <a:spLocks noChangeShapeType="1"/>
          </p:cNvSpPr>
          <p:nvPr/>
        </p:nvSpPr>
        <p:spPr bwMode="auto">
          <a:xfrm flipH="1">
            <a:off x="6738938" y="5897563"/>
            <a:ext cx="93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41" name="Line 53"/>
          <p:cNvSpPr>
            <a:spLocks noChangeShapeType="1"/>
          </p:cNvSpPr>
          <p:nvPr/>
        </p:nvSpPr>
        <p:spPr bwMode="auto">
          <a:xfrm flipV="1">
            <a:off x="6738938" y="4770439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42" name="Text Box 54"/>
          <p:cNvSpPr txBox="1">
            <a:spLocks noChangeArrowheads="1"/>
          </p:cNvSpPr>
          <p:nvPr/>
        </p:nvSpPr>
        <p:spPr bwMode="auto">
          <a:xfrm>
            <a:off x="7375526" y="56530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43" name="Text Box 55"/>
          <p:cNvSpPr txBox="1">
            <a:spLocks noChangeArrowheads="1"/>
          </p:cNvSpPr>
          <p:nvPr/>
        </p:nvSpPr>
        <p:spPr bwMode="auto">
          <a:xfrm>
            <a:off x="6724651" y="48228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44" name="Text Box 56"/>
          <p:cNvSpPr txBox="1">
            <a:spLocks noChangeArrowheads="1"/>
          </p:cNvSpPr>
          <p:nvPr/>
        </p:nvSpPr>
        <p:spPr bwMode="auto">
          <a:xfrm>
            <a:off x="5656264" y="5232400"/>
            <a:ext cx="15955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Records-sales-on</a:t>
            </a:r>
          </a:p>
        </p:txBody>
      </p:sp>
      <p:sp>
        <p:nvSpPr>
          <p:cNvPr id="191545" name="Line 57"/>
          <p:cNvSpPr>
            <a:spLocks noChangeShapeType="1"/>
          </p:cNvSpPr>
          <p:nvPr/>
        </p:nvSpPr>
        <p:spPr bwMode="auto">
          <a:xfrm>
            <a:off x="7173914" y="4533900"/>
            <a:ext cx="1373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46" name="Text Box 58"/>
          <p:cNvSpPr txBox="1">
            <a:spLocks noChangeArrowheads="1"/>
          </p:cNvSpPr>
          <p:nvPr/>
        </p:nvSpPr>
        <p:spPr bwMode="auto">
          <a:xfrm>
            <a:off x="7367588" y="4075113"/>
            <a:ext cx="10545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Started-by</a:t>
            </a:r>
          </a:p>
        </p:txBody>
      </p:sp>
      <p:sp>
        <p:nvSpPr>
          <p:cNvPr id="191547" name="Text Box 59"/>
          <p:cNvSpPr txBox="1">
            <a:spLocks noChangeArrowheads="1"/>
          </p:cNvSpPr>
          <p:nvPr/>
        </p:nvSpPr>
        <p:spPr bwMode="auto">
          <a:xfrm>
            <a:off x="7158038" y="42195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48" name="Text Box 60"/>
          <p:cNvSpPr txBox="1">
            <a:spLocks noChangeArrowheads="1"/>
          </p:cNvSpPr>
          <p:nvPr/>
        </p:nvSpPr>
        <p:spPr bwMode="auto">
          <a:xfrm>
            <a:off x="8258176" y="421957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49" name="AutoShape 61"/>
          <p:cNvSpPr>
            <a:spLocks noChangeArrowheads="1"/>
          </p:cNvSpPr>
          <p:nvPr/>
        </p:nvSpPr>
        <p:spPr bwMode="auto">
          <a:xfrm>
            <a:off x="6811963" y="5541963"/>
            <a:ext cx="215900" cy="177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50" name="Line 62"/>
          <p:cNvSpPr>
            <a:spLocks noChangeShapeType="1"/>
          </p:cNvSpPr>
          <p:nvPr/>
        </p:nvSpPr>
        <p:spPr bwMode="auto">
          <a:xfrm>
            <a:off x="6305550" y="3525838"/>
            <a:ext cx="0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51" name="Text Box 63"/>
          <p:cNvSpPr txBox="1">
            <a:spLocks noChangeArrowheads="1"/>
          </p:cNvSpPr>
          <p:nvPr/>
        </p:nvSpPr>
        <p:spPr bwMode="auto">
          <a:xfrm>
            <a:off x="6521451" y="3451225"/>
            <a:ext cx="7922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Houses</a:t>
            </a:r>
          </a:p>
        </p:txBody>
      </p:sp>
      <p:sp>
        <p:nvSpPr>
          <p:cNvPr id="191552" name="Text Box 64"/>
          <p:cNvSpPr txBox="1">
            <a:spLocks noChangeArrowheads="1"/>
          </p:cNvSpPr>
          <p:nvPr/>
        </p:nvSpPr>
        <p:spPr bwMode="auto">
          <a:xfrm>
            <a:off x="6240463" y="3379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53" name="Text Box 65"/>
          <p:cNvSpPr txBox="1">
            <a:spLocks noChangeArrowheads="1"/>
          </p:cNvSpPr>
          <p:nvPr/>
        </p:nvSpPr>
        <p:spPr bwMode="auto">
          <a:xfrm>
            <a:off x="6240463" y="3717925"/>
            <a:ext cx="4940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1..*</a:t>
            </a:r>
          </a:p>
        </p:txBody>
      </p:sp>
      <p:sp>
        <p:nvSpPr>
          <p:cNvPr id="191554" name="Text Box 66"/>
          <p:cNvSpPr txBox="1">
            <a:spLocks noChangeArrowheads="1"/>
          </p:cNvSpPr>
          <p:nvPr/>
        </p:nvSpPr>
        <p:spPr bwMode="auto">
          <a:xfrm>
            <a:off x="6021388" y="2924176"/>
            <a:ext cx="8295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address</a:t>
            </a:r>
          </a:p>
          <a:p>
            <a:r>
              <a:rPr lang="en-US" altLang="x-none" sz="1600"/>
              <a:t>name</a:t>
            </a:r>
          </a:p>
        </p:txBody>
      </p:sp>
      <p:sp>
        <p:nvSpPr>
          <p:cNvPr id="191555" name="Line 67"/>
          <p:cNvSpPr>
            <a:spLocks noChangeShapeType="1"/>
          </p:cNvSpPr>
          <p:nvPr/>
        </p:nvSpPr>
        <p:spPr bwMode="auto">
          <a:xfrm>
            <a:off x="7173913" y="3230563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56" name="Text Box 68"/>
          <p:cNvSpPr txBox="1">
            <a:spLocks noChangeArrowheads="1"/>
          </p:cNvSpPr>
          <p:nvPr/>
        </p:nvSpPr>
        <p:spPr bwMode="auto">
          <a:xfrm>
            <a:off x="7385050" y="2924175"/>
            <a:ext cx="7131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Stocks</a:t>
            </a:r>
          </a:p>
        </p:txBody>
      </p:sp>
      <p:sp>
        <p:nvSpPr>
          <p:cNvPr id="191557" name="Text Box 69"/>
          <p:cNvSpPr txBox="1">
            <a:spLocks noChangeArrowheads="1"/>
          </p:cNvSpPr>
          <p:nvPr/>
        </p:nvSpPr>
        <p:spPr bwMode="auto">
          <a:xfrm>
            <a:off x="7231063" y="32496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58" name="Text Box 70"/>
          <p:cNvSpPr txBox="1">
            <a:spLocks noChangeArrowheads="1"/>
          </p:cNvSpPr>
          <p:nvPr/>
        </p:nvSpPr>
        <p:spPr bwMode="auto">
          <a:xfrm>
            <a:off x="8097838" y="3265488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191559" name="Text Box 71"/>
          <p:cNvSpPr txBox="1">
            <a:spLocks noChangeArrowheads="1"/>
          </p:cNvSpPr>
          <p:nvPr/>
        </p:nvSpPr>
        <p:spPr bwMode="auto">
          <a:xfrm>
            <a:off x="8970964" y="2660650"/>
            <a:ext cx="581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Item</a:t>
            </a:r>
          </a:p>
        </p:txBody>
      </p:sp>
      <p:sp>
        <p:nvSpPr>
          <p:cNvPr id="191560" name="Line 72"/>
          <p:cNvSpPr>
            <a:spLocks noChangeShapeType="1"/>
          </p:cNvSpPr>
          <p:nvPr/>
        </p:nvSpPr>
        <p:spPr bwMode="auto">
          <a:xfrm>
            <a:off x="6161089" y="2044700"/>
            <a:ext cx="1373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61" name="Text Box 73"/>
          <p:cNvSpPr txBox="1">
            <a:spLocks noChangeArrowheads="1"/>
          </p:cNvSpPr>
          <p:nvPr/>
        </p:nvSpPr>
        <p:spPr bwMode="auto">
          <a:xfrm>
            <a:off x="6305550" y="1700213"/>
            <a:ext cx="9065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Contains</a:t>
            </a:r>
          </a:p>
        </p:txBody>
      </p:sp>
      <p:sp>
        <p:nvSpPr>
          <p:cNvPr id="191562" name="Text Box 74"/>
          <p:cNvSpPr txBox="1">
            <a:spLocks noChangeArrowheads="1"/>
          </p:cNvSpPr>
          <p:nvPr/>
        </p:nvSpPr>
        <p:spPr bwMode="auto">
          <a:xfrm>
            <a:off x="6161088" y="20081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63" name="Text Box 75"/>
          <p:cNvSpPr txBox="1">
            <a:spLocks noChangeArrowheads="1"/>
          </p:cNvSpPr>
          <p:nvPr/>
        </p:nvSpPr>
        <p:spPr bwMode="auto">
          <a:xfrm>
            <a:off x="7107238" y="2020888"/>
            <a:ext cx="4940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1..*</a:t>
            </a:r>
          </a:p>
        </p:txBody>
      </p:sp>
      <p:sp>
        <p:nvSpPr>
          <p:cNvPr id="191564" name="Line 76"/>
          <p:cNvSpPr>
            <a:spLocks noChangeShapeType="1"/>
          </p:cNvSpPr>
          <p:nvPr/>
        </p:nvSpPr>
        <p:spPr bwMode="auto">
          <a:xfrm>
            <a:off x="8040688" y="2459038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65" name="Line 77"/>
          <p:cNvSpPr>
            <a:spLocks noChangeShapeType="1"/>
          </p:cNvSpPr>
          <p:nvPr/>
        </p:nvSpPr>
        <p:spPr bwMode="auto">
          <a:xfrm>
            <a:off x="8040689" y="2814638"/>
            <a:ext cx="434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66" name="Text Box 78"/>
          <p:cNvSpPr txBox="1">
            <a:spLocks noChangeArrowheads="1"/>
          </p:cNvSpPr>
          <p:nvPr/>
        </p:nvSpPr>
        <p:spPr bwMode="auto">
          <a:xfrm>
            <a:off x="7423151" y="2493963"/>
            <a:ext cx="9893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Describes</a:t>
            </a:r>
          </a:p>
        </p:txBody>
      </p:sp>
      <p:sp>
        <p:nvSpPr>
          <p:cNvPr id="191567" name="Text Box 79"/>
          <p:cNvSpPr txBox="1">
            <a:spLocks noChangeArrowheads="1"/>
          </p:cNvSpPr>
          <p:nvPr/>
        </p:nvSpPr>
        <p:spPr bwMode="auto">
          <a:xfrm>
            <a:off x="8185150" y="2851150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191568" name="Line 80"/>
          <p:cNvSpPr>
            <a:spLocks noChangeShapeType="1"/>
          </p:cNvSpPr>
          <p:nvPr/>
        </p:nvSpPr>
        <p:spPr bwMode="auto">
          <a:xfrm flipH="1" flipV="1">
            <a:off x="9983789" y="836613"/>
            <a:ext cx="9525" cy="186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69" name="Line 81"/>
          <p:cNvSpPr>
            <a:spLocks noChangeShapeType="1"/>
          </p:cNvSpPr>
          <p:nvPr/>
        </p:nvSpPr>
        <p:spPr bwMode="auto">
          <a:xfrm flipH="1">
            <a:off x="2994026" y="836613"/>
            <a:ext cx="698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71" name="Text Box 83"/>
          <p:cNvSpPr txBox="1">
            <a:spLocks noChangeArrowheads="1"/>
          </p:cNvSpPr>
          <p:nvPr/>
        </p:nvSpPr>
        <p:spPr bwMode="auto">
          <a:xfrm>
            <a:off x="2384426" y="1123950"/>
            <a:ext cx="49564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0..1</a:t>
            </a:r>
          </a:p>
        </p:txBody>
      </p:sp>
      <p:sp>
        <p:nvSpPr>
          <p:cNvPr id="191572" name="Text Box 84"/>
          <p:cNvSpPr txBox="1">
            <a:spLocks noChangeArrowheads="1"/>
          </p:cNvSpPr>
          <p:nvPr/>
        </p:nvSpPr>
        <p:spPr bwMode="auto">
          <a:xfrm>
            <a:off x="8256589" y="788988"/>
            <a:ext cx="14704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Records-sale-of</a:t>
            </a:r>
          </a:p>
        </p:txBody>
      </p:sp>
      <p:sp>
        <p:nvSpPr>
          <p:cNvPr id="191573" name="Text Box 85"/>
          <p:cNvSpPr txBox="1">
            <a:spLocks noChangeArrowheads="1"/>
          </p:cNvSpPr>
          <p:nvPr/>
        </p:nvSpPr>
        <p:spPr bwMode="auto">
          <a:xfrm>
            <a:off x="9551988" y="2373313"/>
            <a:ext cx="4940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1..*</a:t>
            </a:r>
          </a:p>
        </p:txBody>
      </p:sp>
      <p:sp>
        <p:nvSpPr>
          <p:cNvPr id="191574" name="Line 86"/>
          <p:cNvSpPr>
            <a:spLocks noChangeShapeType="1"/>
          </p:cNvSpPr>
          <p:nvPr/>
        </p:nvSpPr>
        <p:spPr bwMode="auto">
          <a:xfrm flipV="1">
            <a:off x="8329613" y="1155701"/>
            <a:ext cx="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75" name="Line 87"/>
          <p:cNvSpPr>
            <a:spLocks noChangeShapeType="1"/>
          </p:cNvSpPr>
          <p:nvPr/>
        </p:nvSpPr>
        <p:spPr bwMode="auto">
          <a:xfrm flipH="1">
            <a:off x="3773489" y="1155700"/>
            <a:ext cx="455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76" name="Line 88"/>
          <p:cNvSpPr>
            <a:spLocks noChangeShapeType="1"/>
          </p:cNvSpPr>
          <p:nvPr/>
        </p:nvSpPr>
        <p:spPr bwMode="auto">
          <a:xfrm>
            <a:off x="3773488" y="1155701"/>
            <a:ext cx="0" cy="296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77" name="Text Box 89"/>
          <p:cNvSpPr txBox="1">
            <a:spLocks noChangeArrowheads="1"/>
          </p:cNvSpPr>
          <p:nvPr/>
        </p:nvSpPr>
        <p:spPr bwMode="auto">
          <a:xfrm>
            <a:off x="3830638" y="1195388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191578" name="Text Box 90"/>
          <p:cNvSpPr txBox="1">
            <a:spLocks noChangeArrowheads="1"/>
          </p:cNvSpPr>
          <p:nvPr/>
        </p:nvSpPr>
        <p:spPr bwMode="auto">
          <a:xfrm>
            <a:off x="6191251" y="1125538"/>
            <a:ext cx="12786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Described-by</a:t>
            </a:r>
          </a:p>
        </p:txBody>
      </p:sp>
      <p:sp>
        <p:nvSpPr>
          <p:cNvPr id="191579" name="Text Box 91"/>
          <p:cNvSpPr txBox="1">
            <a:spLocks noChangeArrowheads="1"/>
          </p:cNvSpPr>
          <p:nvPr/>
        </p:nvSpPr>
        <p:spPr bwMode="auto">
          <a:xfrm>
            <a:off x="7967663" y="86042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80" name="Text Box 92"/>
          <p:cNvSpPr txBox="1">
            <a:spLocks noChangeArrowheads="1"/>
          </p:cNvSpPr>
          <p:nvPr/>
        </p:nvSpPr>
        <p:spPr bwMode="auto">
          <a:xfrm>
            <a:off x="3432175" y="2632075"/>
            <a:ext cx="4940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1..*</a:t>
            </a:r>
          </a:p>
        </p:txBody>
      </p:sp>
      <p:sp>
        <p:nvSpPr>
          <p:cNvPr id="191581" name="Text Box 93"/>
          <p:cNvSpPr txBox="1">
            <a:spLocks noChangeArrowheads="1"/>
          </p:cNvSpPr>
          <p:nvPr/>
        </p:nvSpPr>
        <p:spPr bwMode="auto">
          <a:xfrm>
            <a:off x="3433763" y="31400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82" name="Text Box 94"/>
          <p:cNvSpPr txBox="1">
            <a:spLocks noChangeArrowheads="1"/>
          </p:cNvSpPr>
          <p:nvPr/>
        </p:nvSpPr>
        <p:spPr bwMode="auto">
          <a:xfrm>
            <a:off x="2022476" y="2932113"/>
            <a:ext cx="12527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Contained-in</a:t>
            </a:r>
          </a:p>
        </p:txBody>
      </p:sp>
      <p:sp>
        <p:nvSpPr>
          <p:cNvPr id="191583" name="Line 95"/>
          <p:cNvSpPr>
            <a:spLocks noChangeShapeType="1"/>
          </p:cNvSpPr>
          <p:nvPr/>
        </p:nvSpPr>
        <p:spPr bwMode="auto">
          <a:xfrm flipH="1">
            <a:off x="4208463" y="2814638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84" name="Line 96"/>
          <p:cNvSpPr>
            <a:spLocks noChangeShapeType="1"/>
          </p:cNvSpPr>
          <p:nvPr/>
        </p:nvSpPr>
        <p:spPr bwMode="auto">
          <a:xfrm>
            <a:off x="4208463" y="2814638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85" name="Text Box 97"/>
          <p:cNvSpPr txBox="1">
            <a:spLocks noChangeArrowheads="1"/>
          </p:cNvSpPr>
          <p:nvPr/>
        </p:nvSpPr>
        <p:spPr bwMode="auto">
          <a:xfrm>
            <a:off x="4225925" y="3163888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191586" name="Text Box 98"/>
          <p:cNvSpPr txBox="1">
            <a:spLocks noChangeArrowheads="1"/>
          </p:cNvSpPr>
          <p:nvPr/>
        </p:nvSpPr>
        <p:spPr bwMode="auto">
          <a:xfrm>
            <a:off x="5232401" y="27813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87" name="Text Box 99"/>
          <p:cNvSpPr txBox="1">
            <a:spLocks noChangeArrowheads="1"/>
          </p:cNvSpPr>
          <p:nvPr/>
        </p:nvSpPr>
        <p:spPr bwMode="auto">
          <a:xfrm>
            <a:off x="3917951" y="2967038"/>
            <a:ext cx="15088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Logs-completed</a:t>
            </a:r>
          </a:p>
        </p:txBody>
      </p:sp>
      <p:sp>
        <p:nvSpPr>
          <p:cNvPr id="191588" name="AutoShape 100"/>
          <p:cNvSpPr>
            <a:spLocks noChangeArrowheads="1"/>
          </p:cNvSpPr>
          <p:nvPr/>
        </p:nvSpPr>
        <p:spPr bwMode="auto">
          <a:xfrm rot="-5543156">
            <a:off x="4878388" y="2795588"/>
            <a:ext cx="177800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89" name="Text Box 101"/>
          <p:cNvSpPr txBox="1">
            <a:spLocks noChangeArrowheads="1"/>
          </p:cNvSpPr>
          <p:nvPr/>
        </p:nvSpPr>
        <p:spPr bwMode="auto">
          <a:xfrm>
            <a:off x="5732463" y="21859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191590" name="Text Box 102"/>
          <p:cNvSpPr txBox="1">
            <a:spLocks noChangeArrowheads="1"/>
          </p:cNvSpPr>
          <p:nvPr/>
        </p:nvSpPr>
        <p:spPr bwMode="auto">
          <a:xfrm>
            <a:off x="5726113" y="2481263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191591" name="Text Box 103"/>
          <p:cNvSpPr txBox="1">
            <a:spLocks noChangeArrowheads="1"/>
          </p:cNvSpPr>
          <p:nvPr/>
        </p:nvSpPr>
        <p:spPr bwMode="auto">
          <a:xfrm>
            <a:off x="5870576" y="2303463"/>
            <a:ext cx="8683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Used-by</a:t>
            </a:r>
          </a:p>
        </p:txBody>
      </p:sp>
      <p:sp>
        <p:nvSpPr>
          <p:cNvPr id="191592" name="Text Box 104"/>
          <p:cNvSpPr txBox="1">
            <a:spLocks noChangeArrowheads="1"/>
          </p:cNvSpPr>
          <p:nvPr/>
        </p:nvSpPr>
        <p:spPr bwMode="auto">
          <a:xfrm>
            <a:off x="7874001" y="1668464"/>
            <a:ext cx="1118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description</a:t>
            </a:r>
          </a:p>
          <a:p>
            <a:r>
              <a:rPr lang="en-US" altLang="x-none" sz="1600"/>
              <a:t>price</a:t>
            </a:r>
          </a:p>
          <a:p>
            <a:r>
              <a:rPr lang="en-GB" altLang="x-none" sz="1600"/>
              <a:t>itemID</a:t>
            </a:r>
            <a:endParaRPr lang="en-US" altLang="x-none" sz="1600"/>
          </a:p>
        </p:txBody>
      </p:sp>
      <p:sp>
        <p:nvSpPr>
          <p:cNvPr id="191593" name="Line 105"/>
          <p:cNvSpPr>
            <a:spLocks noChangeShapeType="1"/>
          </p:cNvSpPr>
          <p:nvPr/>
        </p:nvSpPr>
        <p:spPr bwMode="auto">
          <a:xfrm flipV="1">
            <a:off x="5726113" y="21637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95" name="Line 107"/>
          <p:cNvSpPr>
            <a:spLocks noChangeShapeType="1"/>
          </p:cNvSpPr>
          <p:nvPr/>
        </p:nvSpPr>
        <p:spPr bwMode="auto">
          <a:xfrm>
            <a:off x="2998788" y="8350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96" name="Rectangle 108"/>
          <p:cNvSpPr>
            <a:spLocks noChangeArrowheads="1"/>
          </p:cNvSpPr>
          <p:nvPr/>
        </p:nvSpPr>
        <p:spPr bwMode="auto">
          <a:xfrm>
            <a:off x="2616200" y="1452564"/>
            <a:ext cx="1663700" cy="11842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97" name="Line 109"/>
          <p:cNvSpPr>
            <a:spLocks noChangeShapeType="1"/>
          </p:cNvSpPr>
          <p:nvPr/>
        </p:nvSpPr>
        <p:spPr bwMode="auto">
          <a:xfrm>
            <a:off x="2616200" y="1985963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98" name="Text Box 110"/>
          <p:cNvSpPr txBox="1">
            <a:spLocks noChangeArrowheads="1"/>
          </p:cNvSpPr>
          <p:nvPr/>
        </p:nvSpPr>
        <p:spPr bwMode="auto">
          <a:xfrm>
            <a:off x="3013492" y="1411289"/>
            <a:ext cx="911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x-none" sz="1600"/>
              <a:t>Sales</a:t>
            </a:r>
          </a:p>
          <a:p>
            <a:pPr algn="ctr"/>
            <a:r>
              <a:rPr lang="en-US" altLang="x-none" sz="1600"/>
              <a:t>LineItem</a:t>
            </a:r>
          </a:p>
        </p:txBody>
      </p:sp>
      <p:sp>
        <p:nvSpPr>
          <p:cNvPr id="191599" name="Text Box 111"/>
          <p:cNvSpPr txBox="1">
            <a:spLocks noChangeArrowheads="1"/>
          </p:cNvSpPr>
          <p:nvPr/>
        </p:nvSpPr>
        <p:spPr bwMode="auto">
          <a:xfrm>
            <a:off x="2906713" y="211613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quantity</a:t>
            </a:r>
          </a:p>
        </p:txBody>
      </p:sp>
      <p:sp>
        <p:nvSpPr>
          <p:cNvPr id="191600" name="Rectangle 112"/>
          <p:cNvSpPr>
            <a:spLocks noChangeArrowheads="1"/>
          </p:cNvSpPr>
          <p:nvPr/>
        </p:nvSpPr>
        <p:spPr bwMode="auto">
          <a:xfrm>
            <a:off x="2616200" y="3467100"/>
            <a:ext cx="1663700" cy="889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601" name="Line 113"/>
          <p:cNvSpPr>
            <a:spLocks noChangeShapeType="1"/>
          </p:cNvSpPr>
          <p:nvPr/>
        </p:nvSpPr>
        <p:spPr bwMode="auto">
          <a:xfrm>
            <a:off x="2616200" y="3822700"/>
            <a:ext cx="166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602" name="Text Box 114"/>
          <p:cNvSpPr txBox="1">
            <a:spLocks noChangeArrowheads="1"/>
          </p:cNvSpPr>
          <p:nvPr/>
        </p:nvSpPr>
        <p:spPr bwMode="auto">
          <a:xfrm>
            <a:off x="3122613" y="3429000"/>
            <a:ext cx="526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Sale</a:t>
            </a:r>
          </a:p>
        </p:txBody>
      </p:sp>
      <p:sp>
        <p:nvSpPr>
          <p:cNvPr id="191603" name="Text Box 115"/>
          <p:cNvSpPr txBox="1">
            <a:spLocks noChangeArrowheads="1"/>
          </p:cNvSpPr>
          <p:nvPr/>
        </p:nvSpPr>
        <p:spPr bwMode="auto">
          <a:xfrm>
            <a:off x="3122614" y="3789364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date</a:t>
            </a:r>
          </a:p>
          <a:p>
            <a:r>
              <a:rPr lang="en-US" altLang="x-none" sz="160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0298549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99F6-81C6-8C49-9853-5D00C4B559A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Domain Models</a:t>
            </a:r>
            <a:endParaRPr lang="en-US" altLang="x-none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US" altLang="x-none" sz="2600" dirty="0"/>
              <a:t>A Domain Model is a description</a:t>
            </a:r>
            <a:r>
              <a:rPr lang="en-GB" altLang="x-none" sz="2600" dirty="0"/>
              <a:t> </a:t>
            </a:r>
            <a:r>
              <a:rPr lang="en-US" altLang="x-none" sz="2600" dirty="0"/>
              <a:t>of things in the real world.</a:t>
            </a:r>
          </a:p>
          <a:p>
            <a:endParaRPr lang="en-US" altLang="x-none" sz="2600" dirty="0"/>
          </a:p>
          <a:p>
            <a:r>
              <a:rPr lang="en-US" altLang="x-none" sz="2600" dirty="0"/>
              <a:t>A Domain Model is not a</a:t>
            </a:r>
            <a:r>
              <a:rPr lang="en-GB" altLang="x-none" sz="2600" dirty="0"/>
              <a:t> </a:t>
            </a:r>
            <a:r>
              <a:rPr lang="en-US" altLang="x-none" sz="2600" dirty="0"/>
              <a:t>description of the software design.</a:t>
            </a:r>
          </a:p>
          <a:p>
            <a:endParaRPr lang="en-US" altLang="x-none" sz="2600" dirty="0"/>
          </a:p>
          <a:p>
            <a:r>
              <a:rPr lang="en-US" altLang="x-none" sz="2600" dirty="0" smtClean="0"/>
              <a:t>What is a concept?</a:t>
            </a:r>
            <a:endParaRPr lang="en-US" altLang="x-none" sz="2600" dirty="0"/>
          </a:p>
        </p:txBody>
      </p:sp>
      <p:grpSp>
        <p:nvGrpSpPr>
          <p:cNvPr id="166916" name="Group 4"/>
          <p:cNvGrpSpPr>
            <a:grpSpLocks/>
          </p:cNvGrpSpPr>
          <p:nvPr/>
        </p:nvGrpSpPr>
        <p:grpSpPr bwMode="auto">
          <a:xfrm>
            <a:off x="3200401" y="1981200"/>
            <a:ext cx="2112963" cy="3835400"/>
            <a:chOff x="1056" y="1248"/>
            <a:chExt cx="1331" cy="2416"/>
          </a:xfrm>
        </p:grpSpPr>
        <p:sp>
          <p:nvSpPr>
            <p:cNvPr id="166917" name="Rectangle 5"/>
            <p:cNvSpPr>
              <a:spLocks noChangeArrowheads="1"/>
            </p:cNvSpPr>
            <p:nvPr/>
          </p:nvSpPr>
          <p:spPr bwMode="auto">
            <a:xfrm>
              <a:off x="1056" y="1248"/>
              <a:ext cx="1178" cy="7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18" name="Line 6"/>
            <p:cNvSpPr>
              <a:spLocks noChangeShapeType="1"/>
            </p:cNvSpPr>
            <p:nvPr/>
          </p:nvSpPr>
          <p:spPr bwMode="auto">
            <a:xfrm>
              <a:off x="1056" y="1569"/>
              <a:ext cx="1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19" name="Text Box 7"/>
            <p:cNvSpPr txBox="1">
              <a:spLocks noChangeArrowheads="1"/>
            </p:cNvSpPr>
            <p:nvPr/>
          </p:nvSpPr>
          <p:spPr bwMode="auto">
            <a:xfrm>
              <a:off x="1363" y="1333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/>
                <a:t>Item</a:t>
              </a:r>
            </a:p>
          </p:txBody>
        </p:sp>
        <p:sp>
          <p:nvSpPr>
            <p:cNvPr id="166920" name="Rectangle 8"/>
            <p:cNvSpPr>
              <a:spLocks noChangeArrowheads="1"/>
            </p:cNvSpPr>
            <p:nvPr/>
          </p:nvSpPr>
          <p:spPr bwMode="auto">
            <a:xfrm>
              <a:off x="1056" y="2942"/>
              <a:ext cx="1178" cy="7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1" name="Line 9"/>
            <p:cNvSpPr>
              <a:spLocks noChangeShapeType="1"/>
            </p:cNvSpPr>
            <p:nvPr/>
          </p:nvSpPr>
          <p:spPr bwMode="auto">
            <a:xfrm>
              <a:off x="1056" y="3263"/>
              <a:ext cx="1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2" name="Text Box 10"/>
            <p:cNvSpPr txBox="1">
              <a:spLocks noChangeArrowheads="1"/>
            </p:cNvSpPr>
            <p:nvPr/>
          </p:nvSpPr>
          <p:spPr bwMode="auto">
            <a:xfrm>
              <a:off x="1363" y="3027"/>
              <a:ext cx="4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/>
                <a:t>Store</a:t>
              </a:r>
            </a:p>
          </p:txBody>
        </p:sp>
        <p:sp>
          <p:nvSpPr>
            <p:cNvPr id="166923" name="Line 11"/>
            <p:cNvSpPr>
              <a:spLocks noChangeShapeType="1"/>
            </p:cNvSpPr>
            <p:nvPr/>
          </p:nvSpPr>
          <p:spPr bwMode="auto">
            <a:xfrm>
              <a:off x="1670" y="1970"/>
              <a:ext cx="0" cy="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4" name="Text Box 12"/>
            <p:cNvSpPr txBox="1">
              <a:spLocks noChangeArrowheads="1"/>
            </p:cNvSpPr>
            <p:nvPr/>
          </p:nvSpPr>
          <p:spPr bwMode="auto">
            <a:xfrm>
              <a:off x="1711" y="1975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/>
                <a:t>*</a:t>
              </a:r>
            </a:p>
          </p:txBody>
        </p:sp>
        <p:sp>
          <p:nvSpPr>
            <p:cNvPr id="166925" name="Text Box 13"/>
            <p:cNvSpPr txBox="1">
              <a:spLocks noChangeArrowheads="1"/>
            </p:cNvSpPr>
            <p:nvPr/>
          </p:nvSpPr>
          <p:spPr bwMode="auto">
            <a:xfrm>
              <a:off x="1762" y="27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/>
                <a:t>1</a:t>
              </a:r>
            </a:p>
          </p:txBody>
        </p:sp>
        <p:sp>
          <p:nvSpPr>
            <p:cNvPr id="166926" name="Text Box 14"/>
            <p:cNvSpPr txBox="1">
              <a:spLocks noChangeArrowheads="1"/>
            </p:cNvSpPr>
            <p:nvPr/>
          </p:nvSpPr>
          <p:spPr bwMode="auto">
            <a:xfrm>
              <a:off x="1373" y="3230"/>
              <a:ext cx="57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/>
                <a:t>address</a:t>
              </a:r>
            </a:p>
            <a:p>
              <a:r>
                <a:rPr lang="en-US" altLang="x-none"/>
                <a:t>name</a:t>
              </a:r>
            </a:p>
          </p:txBody>
        </p:sp>
        <p:sp>
          <p:nvSpPr>
            <p:cNvPr id="166927" name="Text Box 15"/>
            <p:cNvSpPr txBox="1">
              <a:spLocks noChangeArrowheads="1"/>
            </p:cNvSpPr>
            <p:nvPr/>
          </p:nvSpPr>
          <p:spPr bwMode="auto">
            <a:xfrm>
              <a:off x="1654" y="2418"/>
              <a:ext cx="73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/>
                <a:t>Stocked-in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79112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E943-92FE-9348-93C9-27A4C187CED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48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sz="3800"/>
              <a:t>Conceptual Classes in the Sale Domain</a:t>
            </a:r>
            <a:endParaRPr lang="en-US" altLang="x-none" sz="3800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x-none" sz="2600" dirty="0" smtClean="0"/>
              <a:t>What is the distinction between OO and structured analysis?</a:t>
            </a:r>
            <a:endParaRPr lang="en-US" altLang="x-none" sz="2600" dirty="0"/>
          </a:p>
          <a:p>
            <a:endParaRPr lang="en-US" altLang="x-none" sz="2600" dirty="0"/>
          </a:p>
        </p:txBody>
      </p:sp>
      <p:grpSp>
        <p:nvGrpSpPr>
          <p:cNvPr id="448519" name="Group 7"/>
          <p:cNvGrpSpPr>
            <a:grpSpLocks/>
          </p:cNvGrpSpPr>
          <p:nvPr/>
        </p:nvGrpSpPr>
        <p:grpSpPr bwMode="auto">
          <a:xfrm>
            <a:off x="2057401" y="2349500"/>
            <a:ext cx="3967163" cy="706438"/>
            <a:chOff x="683" y="2160"/>
            <a:chExt cx="4560" cy="672"/>
          </a:xfrm>
        </p:grpSpPr>
        <p:sp>
          <p:nvSpPr>
            <p:cNvPr id="448520" name="Rectangle 8"/>
            <p:cNvSpPr>
              <a:spLocks noChangeArrowheads="1"/>
            </p:cNvSpPr>
            <p:nvPr/>
          </p:nvSpPr>
          <p:spPr bwMode="auto">
            <a:xfrm>
              <a:off x="683" y="2160"/>
              <a:ext cx="1296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/>
                <a:t>Store</a:t>
              </a:r>
            </a:p>
          </p:txBody>
        </p:sp>
        <p:sp>
          <p:nvSpPr>
            <p:cNvPr id="448521" name="Rectangle 9"/>
            <p:cNvSpPr>
              <a:spLocks noChangeArrowheads="1"/>
            </p:cNvSpPr>
            <p:nvPr/>
          </p:nvSpPr>
          <p:spPr bwMode="auto">
            <a:xfrm>
              <a:off x="2315" y="2160"/>
              <a:ext cx="1296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/>
                <a:t>POS</a:t>
              </a:r>
            </a:p>
          </p:txBody>
        </p:sp>
        <p:sp>
          <p:nvSpPr>
            <p:cNvPr id="448522" name="Rectangle 10"/>
            <p:cNvSpPr>
              <a:spLocks noChangeArrowheads="1"/>
            </p:cNvSpPr>
            <p:nvPr/>
          </p:nvSpPr>
          <p:spPr bwMode="auto">
            <a:xfrm>
              <a:off x="3947" y="2160"/>
              <a:ext cx="1296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/>
                <a:t>Sale</a:t>
              </a:r>
            </a:p>
          </p:txBody>
        </p:sp>
      </p:grpSp>
      <p:sp>
        <p:nvSpPr>
          <p:cNvPr id="448523" name="Text Box 11"/>
          <p:cNvSpPr txBox="1">
            <a:spLocks noChangeArrowheads="1"/>
          </p:cNvSpPr>
          <p:nvPr/>
        </p:nvSpPr>
        <p:spPr bwMode="auto">
          <a:xfrm>
            <a:off x="2711451" y="3789363"/>
            <a:ext cx="22893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Partial </a:t>
            </a:r>
            <a:r>
              <a:rPr lang="en-GB" altLang="x-none"/>
              <a:t>Domain</a:t>
            </a:r>
            <a:r>
              <a:rPr lang="en-US" altLang="x-none"/>
              <a:t> </a:t>
            </a:r>
            <a:r>
              <a:rPr lang="en-GB" altLang="x-none"/>
              <a:t>M</a:t>
            </a:r>
            <a:r>
              <a:rPr lang="en-US" altLang="x-none"/>
              <a:t>odel.</a:t>
            </a:r>
          </a:p>
        </p:txBody>
      </p:sp>
    </p:spTree>
    <p:extLst>
      <p:ext uri="{BB962C8B-B14F-4D97-AF65-F5344CB8AC3E}">
        <p14:creationId xmlns:p14="http://schemas.microsoft.com/office/powerpoint/2010/main" val="19307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4B2-D30A-EB4A-8D2C-5DCC87010D5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Strategies to </a:t>
            </a:r>
            <a:r>
              <a:rPr lang="en-GB" altLang="x-none"/>
              <a:t>Id</a:t>
            </a:r>
            <a:r>
              <a:rPr lang="en-US" altLang="x-none"/>
              <a:t>entify </a:t>
            </a:r>
            <a:r>
              <a:rPr lang="en-GB" altLang="x-none"/>
              <a:t>C</a:t>
            </a:r>
            <a:r>
              <a:rPr lang="en-US" altLang="x-none"/>
              <a:t>oncept</a:t>
            </a:r>
            <a:r>
              <a:rPr lang="en-GB" altLang="x-none"/>
              <a:t>ual Classes</a:t>
            </a:r>
            <a:r>
              <a:rPr lang="en-US" altLang="x-none"/>
              <a:t/>
            </a:r>
            <a:br>
              <a:rPr lang="en-US" altLang="x-none"/>
            </a:br>
            <a:endParaRPr lang="en-US" altLang="x-none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9126"/>
            <a:ext cx="8229600" cy="3846513"/>
          </a:xfrm>
        </p:spPr>
        <p:txBody>
          <a:bodyPr/>
          <a:lstStyle/>
          <a:p>
            <a:r>
              <a:rPr lang="en-US" altLang="x-none" dirty="0"/>
              <a:t>Use a concept</a:t>
            </a:r>
            <a:r>
              <a:rPr lang="en-GB" altLang="x-none" dirty="0" err="1"/>
              <a:t>ual</a:t>
            </a:r>
            <a:r>
              <a:rPr lang="en-GB" altLang="x-none" dirty="0"/>
              <a:t> class</a:t>
            </a:r>
            <a:r>
              <a:rPr lang="en-US" altLang="x-none" dirty="0"/>
              <a:t> category list.</a:t>
            </a:r>
          </a:p>
          <a:p>
            <a:r>
              <a:rPr lang="en-US" altLang="x-none" dirty="0" smtClean="0"/>
              <a:t>Use </a:t>
            </a:r>
            <a:r>
              <a:rPr lang="en-US" altLang="x-none" dirty="0"/>
              <a:t>noun phrase identification</a:t>
            </a:r>
            <a:r>
              <a:rPr lang="en-US" altLang="x-none" dirty="0" smtClean="0"/>
              <a:t>.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7419234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8E80-935E-0E4D-9B5D-52D30B6AC62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Use a conceptual class category list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2286000" y="1196976"/>
            <a:ext cx="673171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u="sng" dirty="0"/>
              <a:t>Concept Category				Example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Physical or tangible objects			POS</a:t>
            </a:r>
          </a:p>
          <a:p>
            <a:endParaRPr lang="en-US" altLang="x-none" dirty="0"/>
          </a:p>
          <a:p>
            <a:r>
              <a:rPr lang="en-US" altLang="x-none" dirty="0"/>
              <a:t>Specifications, designs, or</a:t>
            </a:r>
          </a:p>
          <a:p>
            <a:r>
              <a:rPr lang="en-US" altLang="x-none" dirty="0"/>
              <a:t>descriptions of things			</a:t>
            </a:r>
            <a:r>
              <a:rPr lang="en-US" altLang="x-none" dirty="0" err="1" smtClean="0"/>
              <a:t>ProductSpecification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Places					</a:t>
            </a:r>
            <a:r>
              <a:rPr lang="en-US" altLang="x-none" dirty="0" smtClean="0"/>
              <a:t>Store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Transactions				</a:t>
            </a:r>
            <a:r>
              <a:rPr lang="en-US" altLang="x-none" dirty="0" smtClean="0"/>
              <a:t>Sale</a:t>
            </a:r>
            <a:r>
              <a:rPr lang="en-US" altLang="x-none" dirty="0"/>
              <a:t>, Payment</a:t>
            </a:r>
          </a:p>
          <a:p>
            <a:endParaRPr lang="en-US" altLang="x-none" dirty="0"/>
          </a:p>
          <a:p>
            <a:r>
              <a:rPr lang="en-US" altLang="x-none" dirty="0"/>
              <a:t>Transaction line items			</a:t>
            </a:r>
            <a:r>
              <a:rPr lang="en-US" altLang="x-none" dirty="0" err="1" smtClean="0"/>
              <a:t>SalesLineItem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Roles of people				</a:t>
            </a:r>
            <a:r>
              <a:rPr lang="en-US" altLang="x-none" dirty="0" smtClean="0"/>
              <a:t>Cashier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Containers of other things			</a:t>
            </a:r>
            <a:r>
              <a:rPr lang="en-US" altLang="x-none" dirty="0" smtClean="0"/>
              <a:t>Store</a:t>
            </a:r>
            <a:r>
              <a:rPr lang="en-US" altLang="x-none" dirty="0"/>
              <a:t>, Bin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2286001" y="5792788"/>
            <a:ext cx="4878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(See complete list in Larman 2</a:t>
            </a:r>
            <a:r>
              <a:rPr lang="en-GB" altLang="x-none" baseline="30000"/>
              <a:t>nd</a:t>
            </a:r>
            <a:r>
              <a:rPr lang="en-GB" altLang="x-none"/>
              <a:t>. ed., pp. 134-135)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452058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544-DBD3-2B49-AA5F-BA40F49F60C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Finding </a:t>
            </a:r>
            <a:r>
              <a:rPr lang="en-GB" altLang="x-none"/>
              <a:t>C</a:t>
            </a:r>
            <a:r>
              <a:rPr lang="en-US" altLang="x-none"/>
              <a:t>oncept</a:t>
            </a:r>
            <a:r>
              <a:rPr lang="en-GB" altLang="x-none"/>
              <a:t>ual Classes</a:t>
            </a:r>
            <a:r>
              <a:rPr lang="en-US" altLang="x-none"/>
              <a:t> with </a:t>
            </a:r>
            <a:r>
              <a:rPr lang="en-GB" altLang="x-none"/>
              <a:t>N</a:t>
            </a:r>
            <a:r>
              <a:rPr lang="en-US" altLang="x-none"/>
              <a:t>oun </a:t>
            </a:r>
            <a:r>
              <a:rPr lang="en-GB" altLang="x-none"/>
              <a:t>P</a:t>
            </a:r>
            <a:r>
              <a:rPr lang="en-US" altLang="x-none"/>
              <a:t>hrase </a:t>
            </a:r>
            <a:r>
              <a:rPr lang="en-GB" altLang="x-none"/>
              <a:t>I</a:t>
            </a:r>
            <a:r>
              <a:rPr lang="en-US" altLang="x-none"/>
              <a:t>dentification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887538"/>
            <a:ext cx="4035425" cy="3484562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sz="2200"/>
              <a:t>1. This use case begins when a</a:t>
            </a:r>
            <a:r>
              <a:rPr lang="en-GB" altLang="x-none" sz="2200"/>
              <a:t> </a:t>
            </a:r>
            <a:r>
              <a:rPr lang="en-US" altLang="x-none" sz="2200" b="1"/>
              <a:t>Customer</a:t>
            </a:r>
            <a:r>
              <a:rPr lang="en-US" altLang="x-none" sz="2200"/>
              <a:t> arrives at a </a:t>
            </a:r>
            <a:r>
              <a:rPr lang="en-US" altLang="x-none" sz="2200" b="1"/>
              <a:t>POS</a:t>
            </a:r>
            <a:r>
              <a:rPr lang="en-GB" altLang="x-none" sz="2200"/>
              <a:t> </a:t>
            </a:r>
            <a:r>
              <a:rPr lang="en-US" altLang="x-none" sz="2200" b="1"/>
              <a:t>checkout</a:t>
            </a:r>
            <a:r>
              <a:rPr lang="en-US" altLang="x-none" sz="2200"/>
              <a:t> with items to</a:t>
            </a:r>
            <a:r>
              <a:rPr lang="en-GB" altLang="x-none" sz="2200"/>
              <a:t> </a:t>
            </a:r>
            <a:r>
              <a:rPr lang="en-US" altLang="x-none" sz="2200"/>
              <a:t>purchase.</a:t>
            </a:r>
          </a:p>
          <a:p>
            <a:pPr>
              <a:buFont typeface="Wingdings" charset="2"/>
              <a:buNone/>
            </a:pPr>
            <a:r>
              <a:rPr lang="en-US" altLang="x-none" sz="2200"/>
              <a:t>2. The </a:t>
            </a:r>
            <a:r>
              <a:rPr lang="en-US" altLang="x-none" sz="2200" b="1"/>
              <a:t>Cashier</a:t>
            </a:r>
            <a:r>
              <a:rPr lang="en-US" altLang="x-none" sz="2200"/>
              <a:t> </a:t>
            </a:r>
            <a:r>
              <a:rPr lang="en-GB" altLang="x-none" sz="2200"/>
              <a:t>starts a new sale.</a:t>
            </a:r>
          </a:p>
          <a:p>
            <a:pPr>
              <a:buFont typeface="Wingdings" charset="2"/>
              <a:buNone/>
            </a:pPr>
            <a:r>
              <a:rPr lang="en-GB" altLang="x-none" sz="2200"/>
              <a:t>3. </a:t>
            </a:r>
            <a:r>
              <a:rPr lang="en-GB" altLang="x-none" sz="2200" b="1"/>
              <a:t>Cashier</a:t>
            </a:r>
            <a:r>
              <a:rPr lang="en-GB" altLang="x-none" sz="2200"/>
              <a:t> enters </a:t>
            </a:r>
            <a:r>
              <a:rPr lang="en-GB" altLang="x-none" sz="2200" b="1"/>
              <a:t>item identifier</a:t>
            </a:r>
            <a:r>
              <a:rPr lang="en-GB" altLang="x-none" sz="2200"/>
              <a:t>.</a:t>
            </a:r>
          </a:p>
          <a:p>
            <a:pPr>
              <a:buFont typeface="Wingdings" charset="2"/>
              <a:buNone/>
            </a:pPr>
            <a:r>
              <a:rPr lang="en-GB" altLang="x-none" sz="2200"/>
              <a:t>…</a:t>
            </a:r>
            <a:endParaRPr lang="en-US" altLang="x-none" sz="2200"/>
          </a:p>
        </p:txBody>
      </p:sp>
    </p:spTree>
    <p:extLst>
      <p:ext uri="{BB962C8B-B14F-4D97-AF65-F5344CB8AC3E}">
        <p14:creationId xmlns:p14="http://schemas.microsoft.com/office/powerpoint/2010/main" val="5848784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794B-5EA8-5C4D-BDE5-71F1A55EB81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x-none"/>
              <a:t>The Need for Specification or Description Conceptual Classes</a:t>
            </a:r>
            <a:endParaRPr lang="en-US" altLang="x-none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US" altLang="x-none" sz="2600"/>
              <a:t>What is wrong with this picture?</a:t>
            </a:r>
            <a:endParaRPr lang="en-GB" altLang="x-none" sz="2600"/>
          </a:p>
          <a:p>
            <a:r>
              <a:rPr lang="en-US" altLang="x-none" sz="2600"/>
              <a:t>Consider the case where all items are</a:t>
            </a:r>
            <a:r>
              <a:rPr lang="en-GB" altLang="x-none" sz="2600"/>
              <a:t> </a:t>
            </a:r>
            <a:r>
              <a:rPr lang="en-US" altLang="x-none" sz="2600"/>
              <a:t>sold, and thus deleted from the</a:t>
            </a:r>
            <a:r>
              <a:rPr lang="en-GB" altLang="x-none" sz="2600"/>
              <a:t> </a:t>
            </a:r>
            <a:r>
              <a:rPr lang="en-US" altLang="x-none" sz="2600"/>
              <a:t>computer memory.</a:t>
            </a:r>
          </a:p>
          <a:p>
            <a:r>
              <a:rPr lang="en-US" altLang="x-none" sz="2600"/>
              <a:t>How much does an item cost?</a:t>
            </a:r>
          </a:p>
          <a:p>
            <a:endParaRPr lang="en-US" altLang="x-none" sz="2600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2895600" y="2879726"/>
            <a:ext cx="2514600" cy="192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>
            <a:off x="2895600" y="3413125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3733801" y="2925764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Item</a:t>
            </a:r>
            <a:endParaRPr lang="en-US" altLang="x-none" sz="2000" i="1"/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3433764" y="3486151"/>
            <a:ext cx="16305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description</a:t>
            </a:r>
          </a:p>
          <a:p>
            <a:r>
              <a:rPr lang="en-US" altLang="x-none" sz="2000"/>
              <a:t>price</a:t>
            </a:r>
          </a:p>
          <a:p>
            <a:r>
              <a:rPr lang="en-US" altLang="x-none" sz="2000"/>
              <a:t>serial number</a:t>
            </a:r>
          </a:p>
          <a:p>
            <a:r>
              <a:rPr lang="en-GB" altLang="x-none" sz="2000"/>
              <a:t>itemID</a:t>
            </a:r>
            <a:endParaRPr lang="en-US" altLang="x-none" sz="2000"/>
          </a:p>
        </p:txBody>
      </p:sp>
    </p:spTree>
    <p:extLst>
      <p:ext uri="{BB962C8B-B14F-4D97-AF65-F5344CB8AC3E}">
        <p14:creationId xmlns:p14="http://schemas.microsoft.com/office/powerpoint/2010/main" val="12741045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BFB9-976F-854D-8A77-B91C0531A4C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x-none"/>
              <a:t>The Need for Specification or Description Conceptual Classes</a:t>
            </a:r>
            <a:endParaRPr lang="en-US" altLang="x-none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GB" altLang="x-none" sz="2600"/>
              <a:t>The memory of the item’s price was attached to inventoried instances, which were deleted.</a:t>
            </a:r>
          </a:p>
          <a:p>
            <a:r>
              <a:rPr lang="en-GB" altLang="x-none" sz="2600"/>
              <a:t>Notice also that in this model there is duplicated data (description, price, itemID).</a:t>
            </a:r>
            <a:endParaRPr lang="en-US" altLang="x-none" sz="2600"/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2895600" y="2879726"/>
            <a:ext cx="2514600" cy="192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>
            <a:off x="2895600" y="3413125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733801" y="2925764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Item</a:t>
            </a:r>
            <a:endParaRPr lang="en-US" altLang="x-none" sz="2000" i="1"/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3433764" y="3486151"/>
            <a:ext cx="16305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description</a:t>
            </a:r>
          </a:p>
          <a:p>
            <a:r>
              <a:rPr lang="en-US" altLang="x-none" sz="2000"/>
              <a:t>price</a:t>
            </a:r>
          </a:p>
          <a:p>
            <a:r>
              <a:rPr lang="en-US" altLang="x-none" sz="2000"/>
              <a:t>serial number</a:t>
            </a:r>
          </a:p>
          <a:p>
            <a:r>
              <a:rPr lang="en-GB" altLang="x-none" sz="2000"/>
              <a:t>itemID</a:t>
            </a:r>
            <a:endParaRPr lang="en-US" altLang="x-none" sz="2000"/>
          </a:p>
        </p:txBody>
      </p:sp>
    </p:spTree>
    <p:extLst>
      <p:ext uri="{BB962C8B-B14F-4D97-AF65-F5344CB8AC3E}">
        <p14:creationId xmlns:p14="http://schemas.microsoft.com/office/powerpoint/2010/main" val="12508694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983</Words>
  <Application>Microsoft Macintosh PowerPoint</Application>
  <PresentationFormat>Widescreen</PresentationFormat>
  <Paragraphs>329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Courier New</vt:lpstr>
      <vt:lpstr>Wingdings</vt:lpstr>
      <vt:lpstr>Arial</vt:lpstr>
      <vt:lpstr>Office Theme</vt:lpstr>
      <vt:lpstr>Domain Model: Visualizing Concepts</vt:lpstr>
      <vt:lpstr>Domain Models</vt:lpstr>
      <vt:lpstr>Domain Models</vt:lpstr>
      <vt:lpstr>Conceptual Classes in the Sale Domain</vt:lpstr>
      <vt:lpstr>Strategies to Identify Conceptual Classes </vt:lpstr>
      <vt:lpstr>Use a conceptual class category list</vt:lpstr>
      <vt:lpstr>Finding Conceptual Classes with Noun Phrase Identification</vt:lpstr>
      <vt:lpstr>The Need for Specification or Description Conceptual Classes</vt:lpstr>
      <vt:lpstr>The Need for Specification or Description Conceptual Classes</vt:lpstr>
      <vt:lpstr>The Need for Specification or Description Conceptual Classes</vt:lpstr>
      <vt:lpstr>The NextGen POS (partial) Domain Model</vt:lpstr>
      <vt:lpstr>Adding Associations</vt:lpstr>
      <vt:lpstr>Finding Associations –Common Associations List</vt:lpstr>
      <vt:lpstr>Multiplicity</vt:lpstr>
      <vt:lpstr>Multiplicity</vt:lpstr>
      <vt:lpstr>Naming Associations</vt:lpstr>
      <vt:lpstr>Multiple Associations Between Two Types</vt:lpstr>
      <vt:lpstr>Adding Attributes</vt:lpstr>
      <vt:lpstr>Valid Attribute Types</vt:lpstr>
      <vt:lpstr>Domain Model Conclusion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Model: Visualizing Concepts</dc:title>
  <dc:creator>Xenia Mountrouidou</dc:creator>
  <cp:lastModifiedBy>Xenia Mountrouidou</cp:lastModifiedBy>
  <cp:revision>19</cp:revision>
  <dcterms:created xsi:type="dcterms:W3CDTF">2017-09-03T22:44:02Z</dcterms:created>
  <dcterms:modified xsi:type="dcterms:W3CDTF">2017-09-11T21:27:43Z</dcterms:modified>
</cp:coreProperties>
</file>