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85657"/>
  </p:normalViewPr>
  <p:slideViewPr>
    <p:cSldViewPr snapToGrid="0" snapToObjects="1">
      <p:cViewPr varScale="1">
        <p:scale>
          <a:sx n="72" d="100"/>
          <a:sy n="72" d="100"/>
        </p:scale>
        <p:origin x="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012C1-C065-9E4E-ABB9-F6DD822EED8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2ED7B-02E2-4E43-8880-220CADCA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3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DD700-9B6A-4449-A60D-FA185919E137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04485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DFC7E-7795-8D4B-B81D-2B9D7DB97F51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Illustrate</a:t>
            </a:r>
            <a:r>
              <a:rPr lang="en-US" altLang="x-none" baseline="0" dirty="0" smtClean="0"/>
              <a:t> input/output events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809752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16335-69AA-BE48-86E0-4A31157BE1DD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5117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A463D-40B4-B94C-910A-DA99F0E70D4E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Draw</a:t>
            </a:r>
            <a:r>
              <a:rPr lang="en-US" altLang="x-none" baseline="0" dirty="0" smtClean="0"/>
              <a:t> an </a:t>
            </a:r>
            <a:r>
              <a:rPr lang="en-US" altLang="x-none" baseline="0" dirty="0" err="1" smtClean="0"/>
              <a:t>ssd</a:t>
            </a:r>
            <a:r>
              <a:rPr lang="en-US" altLang="x-none" baseline="0" dirty="0" smtClean="0"/>
              <a:t> for main success scenario and frequent complex exception scenarios (do not draw all SSDs!)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210214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D31D0-E205-5949-AB39-F9ED3036BB91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How to name events and operations? Capture the intent/operation while remaining abstract and non</a:t>
            </a:r>
            <a:r>
              <a:rPr lang="en-US" altLang="x-none" baseline="0" dirty="0" smtClean="0"/>
              <a:t> </a:t>
            </a:r>
            <a:r>
              <a:rPr lang="en-US" altLang="x-none" baseline="0" dirty="0" err="1" smtClean="0"/>
              <a:t>commital</a:t>
            </a:r>
            <a:endParaRPr lang="en-US" altLang="x-none" baseline="0" dirty="0" smtClean="0"/>
          </a:p>
          <a:p>
            <a:r>
              <a:rPr lang="en-US" altLang="x-none" baseline="0" dirty="0" smtClean="0"/>
              <a:t>How much detail in glossary? Show details! For </a:t>
            </a:r>
            <a:r>
              <a:rPr lang="en-US" altLang="x-none" baseline="0" smtClean="0"/>
              <a:t>many artifacts</a:t>
            </a: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0849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E0C18-E8DA-5C47-B871-3BB00B7CECB3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41926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0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8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5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2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8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8BCE-E356-1840-B792-A5B9EA434B0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89A2-8661-B646-B33F-48382B3F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6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Sequence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2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6092F129-1BA1-604F-B860-860BE28399C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1" y="1709739"/>
            <a:ext cx="7623175" cy="1366837"/>
          </a:xfrm>
        </p:spPr>
        <p:txBody>
          <a:bodyPr>
            <a:normAutofit fontScale="90000"/>
          </a:bodyPr>
          <a:lstStyle/>
          <a:p>
            <a:r>
              <a:rPr lang="en-GB" altLang="x-none" dirty="0"/>
              <a:t>Use-Case Model: Drawing System Sequence Diagrams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0763076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46F7-451F-AE4D-A2DB-8A39E2272EE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System Behavior and</a:t>
            </a:r>
            <a:br>
              <a:rPr lang="en-GB" altLang="x-none"/>
            </a:br>
            <a:r>
              <a:rPr lang="en-GB" altLang="x-none"/>
              <a:t>UML Sequence Diagrams</a:t>
            </a:r>
            <a:endParaRPr lang="en-US" altLang="x-none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/>
              <a:t>It is useful to investigate and define the behavior of the software as a “black box”.</a:t>
            </a:r>
          </a:p>
          <a:p>
            <a:pPr>
              <a:lnSpc>
                <a:spcPct val="90000"/>
              </a:lnSpc>
            </a:pPr>
            <a:r>
              <a:rPr lang="en-GB" altLang="x-none"/>
              <a:t>System behavior is a description of </a:t>
            </a:r>
            <a:r>
              <a:rPr lang="en-GB" altLang="x-none" i="1"/>
              <a:t>what the system does</a:t>
            </a:r>
            <a:r>
              <a:rPr lang="en-GB" altLang="x-none"/>
              <a:t> (without an explanation of how it does it).</a:t>
            </a:r>
          </a:p>
          <a:p>
            <a:pPr>
              <a:lnSpc>
                <a:spcPct val="90000"/>
              </a:lnSpc>
            </a:pPr>
            <a:r>
              <a:rPr lang="en-GB" altLang="x-none"/>
              <a:t>Use cases describe how external actors interact with the software system. During this interaction, an actor generates events.</a:t>
            </a:r>
          </a:p>
          <a:p>
            <a:pPr>
              <a:lnSpc>
                <a:spcPct val="90000"/>
              </a:lnSpc>
            </a:pPr>
            <a:r>
              <a:rPr lang="en-GB" altLang="x-none"/>
              <a:t>A request event initiates an operation upon the system.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7802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ED0A-0E7F-3545-B8C8-3901C9DCC8F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System Behavior and</a:t>
            </a:r>
            <a:br>
              <a:rPr lang="en-GB" altLang="x-none"/>
            </a:br>
            <a:r>
              <a:rPr lang="en-GB" altLang="x-none"/>
              <a:t>System Sequence Diagrams (SSDs)</a:t>
            </a:r>
            <a:endParaRPr lang="en-US" altLang="x-none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78001"/>
            <a:ext cx="8229600" cy="4530725"/>
          </a:xfrm>
        </p:spPr>
        <p:txBody>
          <a:bodyPr/>
          <a:lstStyle/>
          <a:p>
            <a:r>
              <a:rPr lang="en-GB" altLang="x-none"/>
              <a:t>A sequence diagram is a picture that shows, for a particular scenario of a use case, the events that external actors generate, their order, and possible inter-system events.</a:t>
            </a:r>
          </a:p>
          <a:p>
            <a:r>
              <a:rPr lang="en-GB" altLang="x-none"/>
              <a:t>All systems are treated as a black box; the diagram places emphasis on events that cross the system boundary from actors to systems.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990686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2953-EA08-8E4E-831F-4EC9C4DCAB5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SSDs for Process Sale Scenario</a:t>
            </a:r>
            <a:endParaRPr lang="en-US" altLang="x-none"/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>
            <a:off x="5307014" y="5445125"/>
            <a:ext cx="4422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6386514" y="5668963"/>
            <a:ext cx="2038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change due, receipt</a:t>
            </a:r>
            <a:endParaRPr lang="en-US" altLang="x-none"/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6242050" y="5092700"/>
            <a:ext cx="2389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makePayment(amount)</a:t>
            </a:r>
            <a:endParaRPr lang="en-US" altLang="x-none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 flipH="1">
            <a:off x="5302251" y="6021388"/>
            <a:ext cx="4410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5307014" y="4235450"/>
            <a:ext cx="4422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6615114" y="4459288"/>
            <a:ext cx="16229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total with taxes</a:t>
            </a:r>
            <a:endParaRPr lang="en-US" altLang="x-none"/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6953250" y="3883025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endSale()</a:t>
            </a:r>
            <a:endParaRPr lang="en-US" altLang="x-none"/>
          </a:p>
        </p:txBody>
      </p:sp>
      <p:sp>
        <p:nvSpPr>
          <p:cNvPr id="161803" name="Line 11"/>
          <p:cNvSpPr>
            <a:spLocks noChangeShapeType="1"/>
          </p:cNvSpPr>
          <p:nvPr/>
        </p:nvSpPr>
        <p:spPr bwMode="auto">
          <a:xfrm flipH="1">
            <a:off x="5302251" y="4811713"/>
            <a:ext cx="4410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>
            <a:off x="5307014" y="2795588"/>
            <a:ext cx="4422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6615113" y="3019426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description, total</a:t>
            </a:r>
            <a:endParaRPr lang="en-US" altLang="x-none"/>
          </a:p>
        </p:txBody>
      </p:sp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6026151" y="2443163"/>
            <a:ext cx="3017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addLineItem(itemID, quantity)</a:t>
            </a:r>
            <a:endParaRPr lang="en-US" altLang="x-none"/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 flipH="1">
            <a:off x="5302251" y="3371850"/>
            <a:ext cx="4410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8" name="Line 16"/>
          <p:cNvSpPr>
            <a:spLocks noChangeShapeType="1"/>
          </p:cNvSpPr>
          <p:nvPr/>
        </p:nvSpPr>
        <p:spPr bwMode="auto">
          <a:xfrm>
            <a:off x="5302251" y="1931988"/>
            <a:ext cx="4422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9" name="Text Box 17"/>
          <p:cNvSpPr txBox="1">
            <a:spLocks noChangeArrowheads="1"/>
          </p:cNvSpPr>
          <p:nvPr/>
        </p:nvSpPr>
        <p:spPr bwMode="auto">
          <a:xfrm>
            <a:off x="6684963" y="1577975"/>
            <a:ext cx="1646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makeNewSale()</a:t>
            </a:r>
            <a:endParaRPr lang="en-US" altLang="x-none"/>
          </a:p>
        </p:txBody>
      </p:sp>
      <p:sp>
        <p:nvSpPr>
          <p:cNvPr id="161810" name="Rectangle 18"/>
          <p:cNvSpPr>
            <a:spLocks noChangeArrowheads="1"/>
          </p:cNvSpPr>
          <p:nvPr/>
        </p:nvSpPr>
        <p:spPr bwMode="auto">
          <a:xfrm>
            <a:off x="4868863" y="2347914"/>
            <a:ext cx="5276850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6737350" y="3435351"/>
            <a:ext cx="153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*[more items]</a:t>
            </a:r>
            <a:endParaRPr lang="en-US" altLang="x-none"/>
          </a:p>
        </p:txBody>
      </p:sp>
      <p:sp>
        <p:nvSpPr>
          <p:cNvPr id="161812" name="Line 20"/>
          <p:cNvSpPr>
            <a:spLocks noChangeShapeType="1"/>
          </p:cNvSpPr>
          <p:nvPr/>
        </p:nvSpPr>
        <p:spPr bwMode="auto">
          <a:xfrm>
            <a:off x="5302250" y="1700214"/>
            <a:ext cx="0" cy="4465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13" name="Line 21"/>
          <p:cNvSpPr>
            <a:spLocks noChangeShapeType="1"/>
          </p:cNvSpPr>
          <p:nvPr/>
        </p:nvSpPr>
        <p:spPr bwMode="auto">
          <a:xfrm>
            <a:off x="9712325" y="1700214"/>
            <a:ext cx="0" cy="4465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1814" name="Group 22"/>
          <p:cNvGrpSpPr>
            <a:grpSpLocks/>
          </p:cNvGrpSpPr>
          <p:nvPr/>
        </p:nvGrpSpPr>
        <p:grpSpPr bwMode="auto">
          <a:xfrm>
            <a:off x="5232399" y="742406"/>
            <a:ext cx="220266" cy="792733"/>
            <a:chOff x="1104" y="1890"/>
            <a:chExt cx="148" cy="603"/>
          </a:xfrm>
        </p:grpSpPr>
        <p:sp>
          <p:nvSpPr>
            <p:cNvPr id="161815" name="Line 23"/>
            <p:cNvSpPr>
              <a:spLocks noChangeShapeType="1"/>
            </p:cNvSpPr>
            <p:nvPr/>
          </p:nvSpPr>
          <p:spPr bwMode="auto">
            <a:xfrm>
              <a:off x="1176" y="2160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1816" name="Freeform 24"/>
            <p:cNvSpPr>
              <a:spLocks/>
            </p:cNvSpPr>
            <p:nvPr/>
          </p:nvSpPr>
          <p:spPr bwMode="auto">
            <a:xfrm>
              <a:off x="1128" y="2212"/>
              <a:ext cx="124" cy="281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1817" name="Oval 25"/>
            <p:cNvSpPr>
              <a:spLocks noChangeArrowheads="1"/>
            </p:cNvSpPr>
            <p:nvPr/>
          </p:nvSpPr>
          <p:spPr bwMode="auto">
            <a:xfrm>
              <a:off x="1104" y="1890"/>
              <a:ext cx="144" cy="395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1818" name="Line 26"/>
            <p:cNvSpPr>
              <a:spLocks noChangeShapeType="1"/>
            </p:cNvSpPr>
            <p:nvPr/>
          </p:nvSpPr>
          <p:spPr bwMode="auto">
            <a:xfrm flipV="1">
              <a:off x="1104" y="220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61819" name="Text Box 27"/>
          <p:cNvSpPr txBox="1">
            <a:spLocks noChangeArrowheads="1"/>
          </p:cNvSpPr>
          <p:nvPr/>
        </p:nvSpPr>
        <p:spPr bwMode="auto">
          <a:xfrm>
            <a:off x="4724401" y="1387475"/>
            <a:ext cx="9412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 u="sng"/>
              <a:t>:Cashier</a:t>
            </a:r>
            <a:endParaRPr lang="en-US" altLang="x-none" u="sng"/>
          </a:p>
        </p:txBody>
      </p:sp>
      <p:sp>
        <p:nvSpPr>
          <p:cNvPr id="161820" name="Rectangle 28"/>
          <p:cNvSpPr>
            <a:spLocks noChangeArrowheads="1"/>
          </p:cNvSpPr>
          <p:nvPr/>
        </p:nvSpPr>
        <p:spPr bwMode="auto">
          <a:xfrm>
            <a:off x="9061450" y="1123951"/>
            <a:ext cx="1301750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1" name="Text Box 29"/>
          <p:cNvSpPr txBox="1">
            <a:spLocks noChangeArrowheads="1"/>
          </p:cNvSpPr>
          <p:nvPr/>
        </p:nvSpPr>
        <p:spPr bwMode="auto">
          <a:xfrm>
            <a:off x="9191625" y="1235075"/>
            <a:ext cx="913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:</a:t>
            </a:r>
            <a:r>
              <a:rPr lang="en-GB" altLang="x-none" u="sng"/>
              <a:t>System</a:t>
            </a:r>
            <a:endParaRPr lang="en-US" altLang="x-none" u="sng"/>
          </a:p>
        </p:txBody>
      </p:sp>
      <p:sp>
        <p:nvSpPr>
          <p:cNvPr id="161822" name="Text Box 30"/>
          <p:cNvSpPr txBox="1">
            <a:spLocks noChangeArrowheads="1"/>
          </p:cNvSpPr>
          <p:nvPr/>
        </p:nvSpPr>
        <p:spPr bwMode="auto">
          <a:xfrm>
            <a:off x="1905000" y="2811464"/>
            <a:ext cx="202760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Box may enclose an</a:t>
            </a:r>
          </a:p>
          <a:p>
            <a:pPr eaLnBrk="1" hangingPunct="1"/>
            <a:r>
              <a:rPr lang="en-GB" altLang="x-none"/>
              <a:t>iteration area.</a:t>
            </a:r>
          </a:p>
          <a:p>
            <a:pPr eaLnBrk="1" hangingPunct="1"/>
            <a:r>
              <a:rPr lang="en-GB" altLang="x-none"/>
              <a:t>*[…] is an iteration</a:t>
            </a:r>
          </a:p>
          <a:p>
            <a:pPr eaLnBrk="1" hangingPunct="1"/>
            <a:r>
              <a:rPr lang="en-GB" altLang="x-none"/>
              <a:t>marker.</a:t>
            </a:r>
            <a:endParaRPr lang="en-US" altLang="x-none"/>
          </a:p>
        </p:txBody>
      </p:sp>
      <p:sp>
        <p:nvSpPr>
          <p:cNvPr id="161823" name="Text Box 31"/>
          <p:cNvSpPr txBox="1">
            <a:spLocks noChangeArrowheads="1"/>
          </p:cNvSpPr>
          <p:nvPr/>
        </p:nvSpPr>
        <p:spPr bwMode="auto">
          <a:xfrm>
            <a:off x="1754188" y="4759326"/>
            <a:ext cx="26422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Return value(s) associated</a:t>
            </a:r>
          </a:p>
          <a:p>
            <a:pPr eaLnBrk="1" hangingPunct="1"/>
            <a:r>
              <a:rPr lang="en-GB" altLang="x-none"/>
              <a:t>with previous message.</a:t>
            </a:r>
          </a:p>
          <a:p>
            <a:pPr eaLnBrk="1" hangingPunct="1"/>
            <a:r>
              <a:rPr lang="en-GB" altLang="x-none"/>
              <a:t>Return line is optional</a:t>
            </a:r>
          </a:p>
          <a:p>
            <a:pPr eaLnBrk="1" hangingPunct="1"/>
            <a:r>
              <a:rPr lang="en-GB" altLang="x-none"/>
              <a:t>if nothing is returned.</a:t>
            </a:r>
            <a:endParaRPr lang="en-US" altLang="x-none"/>
          </a:p>
        </p:txBody>
      </p:sp>
      <p:sp>
        <p:nvSpPr>
          <p:cNvPr id="161824" name="AutoShape 32"/>
          <p:cNvSpPr>
            <a:spLocks noChangeArrowheads="1"/>
          </p:cNvSpPr>
          <p:nvPr/>
        </p:nvSpPr>
        <p:spPr bwMode="auto">
          <a:xfrm flipV="1">
            <a:off x="1703388" y="4718050"/>
            <a:ext cx="3021012" cy="12319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5" name="Line 33"/>
          <p:cNvSpPr>
            <a:spLocks noChangeShapeType="1"/>
          </p:cNvSpPr>
          <p:nvPr/>
        </p:nvSpPr>
        <p:spPr bwMode="auto">
          <a:xfrm flipV="1">
            <a:off x="4724400" y="487045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26" name="AutoShape 34"/>
          <p:cNvSpPr>
            <a:spLocks noChangeArrowheads="1"/>
          </p:cNvSpPr>
          <p:nvPr/>
        </p:nvSpPr>
        <p:spPr bwMode="auto">
          <a:xfrm flipV="1">
            <a:off x="1905001" y="2781300"/>
            <a:ext cx="2390775" cy="117475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7" name="Line 35"/>
          <p:cNvSpPr>
            <a:spLocks noChangeShapeType="1"/>
          </p:cNvSpPr>
          <p:nvPr/>
        </p:nvSpPr>
        <p:spPr bwMode="auto">
          <a:xfrm flipV="1">
            <a:off x="4114800" y="319405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28" name="Text Box 36"/>
          <p:cNvSpPr txBox="1">
            <a:spLocks noChangeArrowheads="1"/>
          </p:cNvSpPr>
          <p:nvPr/>
        </p:nvSpPr>
        <p:spPr bwMode="auto">
          <a:xfrm>
            <a:off x="2125663" y="1693863"/>
            <a:ext cx="14904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External actor</a:t>
            </a:r>
            <a:endParaRPr lang="en-US" altLang="x-none"/>
          </a:p>
        </p:txBody>
      </p:sp>
      <p:sp>
        <p:nvSpPr>
          <p:cNvPr id="161829" name="AutoShape 37"/>
          <p:cNvSpPr>
            <a:spLocks noChangeArrowheads="1"/>
          </p:cNvSpPr>
          <p:nvPr/>
        </p:nvSpPr>
        <p:spPr bwMode="auto">
          <a:xfrm flipV="1">
            <a:off x="1905000" y="1593850"/>
            <a:ext cx="2209800" cy="5334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 flipV="1">
            <a:off x="4114800" y="167005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0272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3D42-C786-264D-A047-CDF85257E3D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SSD and Use Cases</a:t>
            </a:r>
            <a:endParaRPr lang="en-US" altLang="x-none"/>
          </a:p>
        </p:txBody>
      </p:sp>
      <p:sp>
        <p:nvSpPr>
          <p:cNvPr id="162820" name="Line 4"/>
          <p:cNvSpPr>
            <a:spLocks noChangeShapeType="1"/>
          </p:cNvSpPr>
          <p:nvPr/>
        </p:nvSpPr>
        <p:spPr bwMode="auto">
          <a:xfrm>
            <a:off x="6316663" y="5530850"/>
            <a:ext cx="3763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7235826" y="5748338"/>
            <a:ext cx="2038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change due, receipt</a:t>
            </a:r>
            <a:endParaRPr lang="en-US" altLang="x-none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7112000" y="5189538"/>
            <a:ext cx="2389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makePayment(amount)</a:t>
            </a:r>
            <a:endParaRPr lang="en-US" altLang="x-none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 flipH="1">
            <a:off x="6311900" y="6091238"/>
            <a:ext cx="3754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6316663" y="4357688"/>
            <a:ext cx="3763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7429501" y="4575175"/>
            <a:ext cx="16229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total with taxes</a:t>
            </a:r>
            <a:endParaRPr lang="en-US" altLang="x-none"/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7718425" y="40147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endSale()</a:t>
            </a:r>
            <a:endParaRPr lang="en-US" altLang="x-none"/>
          </a:p>
        </p:txBody>
      </p:sp>
      <p:sp>
        <p:nvSpPr>
          <p:cNvPr id="162827" name="Line 11"/>
          <p:cNvSpPr>
            <a:spLocks noChangeShapeType="1"/>
          </p:cNvSpPr>
          <p:nvPr/>
        </p:nvSpPr>
        <p:spPr bwMode="auto">
          <a:xfrm flipH="1">
            <a:off x="6311900" y="4916488"/>
            <a:ext cx="3754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>
            <a:off x="6316663" y="2959100"/>
            <a:ext cx="3763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7429500" y="31765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description, total</a:t>
            </a:r>
            <a:endParaRPr lang="en-US" altLang="x-none"/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6927851" y="2616200"/>
            <a:ext cx="3017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addLineItem(itemID, quantity)</a:t>
            </a:r>
            <a:endParaRPr lang="en-US" altLang="x-none"/>
          </a:p>
        </p:txBody>
      </p:sp>
      <p:sp>
        <p:nvSpPr>
          <p:cNvPr id="162831" name="Line 15"/>
          <p:cNvSpPr>
            <a:spLocks noChangeShapeType="1"/>
          </p:cNvSpPr>
          <p:nvPr/>
        </p:nvSpPr>
        <p:spPr bwMode="auto">
          <a:xfrm flipH="1">
            <a:off x="6311900" y="3517900"/>
            <a:ext cx="3754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32" name="Line 16"/>
          <p:cNvSpPr>
            <a:spLocks noChangeShapeType="1"/>
          </p:cNvSpPr>
          <p:nvPr/>
        </p:nvSpPr>
        <p:spPr bwMode="auto">
          <a:xfrm>
            <a:off x="6311900" y="2119313"/>
            <a:ext cx="376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3" name="Text Box 17"/>
          <p:cNvSpPr txBox="1">
            <a:spLocks noChangeArrowheads="1"/>
          </p:cNvSpPr>
          <p:nvPr/>
        </p:nvSpPr>
        <p:spPr bwMode="auto">
          <a:xfrm>
            <a:off x="7489825" y="1776413"/>
            <a:ext cx="1646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makeNewSale()</a:t>
            </a:r>
            <a:endParaRPr lang="en-US" altLang="x-none"/>
          </a:p>
        </p:txBody>
      </p:sp>
      <p:sp>
        <p:nvSpPr>
          <p:cNvPr id="162834" name="Rectangle 18"/>
          <p:cNvSpPr>
            <a:spLocks noChangeArrowheads="1"/>
          </p:cNvSpPr>
          <p:nvPr/>
        </p:nvSpPr>
        <p:spPr bwMode="auto">
          <a:xfrm>
            <a:off x="5943601" y="2524125"/>
            <a:ext cx="4492625" cy="1328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7534275" y="3579813"/>
            <a:ext cx="153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*[more items]</a:t>
            </a:r>
            <a:endParaRPr lang="en-US" altLang="x-none"/>
          </a:p>
        </p:txBody>
      </p:sp>
      <p:sp>
        <p:nvSpPr>
          <p:cNvPr id="162836" name="Line 20"/>
          <p:cNvSpPr>
            <a:spLocks noChangeShapeType="1"/>
          </p:cNvSpPr>
          <p:nvPr/>
        </p:nvSpPr>
        <p:spPr bwMode="auto">
          <a:xfrm>
            <a:off x="6311900" y="1895476"/>
            <a:ext cx="0" cy="4335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37" name="Line 21"/>
          <p:cNvSpPr>
            <a:spLocks noChangeShapeType="1"/>
          </p:cNvSpPr>
          <p:nvPr/>
        </p:nvSpPr>
        <p:spPr bwMode="auto">
          <a:xfrm>
            <a:off x="10066338" y="1895476"/>
            <a:ext cx="0" cy="4335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2838" name="Group 22"/>
          <p:cNvGrpSpPr>
            <a:grpSpLocks/>
          </p:cNvGrpSpPr>
          <p:nvPr/>
        </p:nvGrpSpPr>
        <p:grpSpPr bwMode="auto">
          <a:xfrm>
            <a:off x="6240465" y="957464"/>
            <a:ext cx="216958" cy="780538"/>
            <a:chOff x="1104" y="1884"/>
            <a:chExt cx="160" cy="613"/>
          </a:xfrm>
        </p:grpSpPr>
        <p:sp>
          <p:nvSpPr>
            <p:cNvPr id="162839" name="Line 23"/>
            <p:cNvSpPr>
              <a:spLocks noChangeShapeType="1"/>
            </p:cNvSpPr>
            <p:nvPr/>
          </p:nvSpPr>
          <p:spPr bwMode="auto">
            <a:xfrm>
              <a:off x="1176" y="2160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2840" name="Freeform 24"/>
            <p:cNvSpPr>
              <a:spLocks/>
            </p:cNvSpPr>
            <p:nvPr/>
          </p:nvSpPr>
          <p:spPr bwMode="auto">
            <a:xfrm>
              <a:off x="1128" y="2207"/>
              <a:ext cx="136" cy="290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2841" name="Oval 25"/>
            <p:cNvSpPr>
              <a:spLocks noChangeArrowheads="1"/>
            </p:cNvSpPr>
            <p:nvPr/>
          </p:nvSpPr>
          <p:spPr bwMode="auto">
            <a:xfrm>
              <a:off x="1104" y="1884"/>
              <a:ext cx="144" cy="408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2842" name="Line 26"/>
            <p:cNvSpPr>
              <a:spLocks noChangeShapeType="1"/>
            </p:cNvSpPr>
            <p:nvPr/>
          </p:nvSpPr>
          <p:spPr bwMode="auto">
            <a:xfrm flipV="1">
              <a:off x="1104" y="220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62843" name="Text Box 27"/>
          <p:cNvSpPr txBox="1">
            <a:spLocks noChangeArrowheads="1"/>
          </p:cNvSpPr>
          <p:nvPr/>
        </p:nvSpPr>
        <p:spPr bwMode="auto">
          <a:xfrm>
            <a:off x="5819776" y="1592263"/>
            <a:ext cx="9412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 u="sng"/>
              <a:t>:Cashier</a:t>
            </a:r>
            <a:endParaRPr lang="en-US" altLang="x-none" u="sng"/>
          </a:p>
        </p:txBody>
      </p:sp>
      <p:sp>
        <p:nvSpPr>
          <p:cNvPr id="162844" name="Rectangle 28"/>
          <p:cNvSpPr>
            <a:spLocks noChangeArrowheads="1"/>
          </p:cNvSpPr>
          <p:nvPr/>
        </p:nvSpPr>
        <p:spPr bwMode="auto">
          <a:xfrm>
            <a:off x="9512301" y="1335088"/>
            <a:ext cx="1108075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5" name="Text Box 29"/>
          <p:cNvSpPr txBox="1">
            <a:spLocks noChangeArrowheads="1"/>
          </p:cNvSpPr>
          <p:nvPr/>
        </p:nvSpPr>
        <p:spPr bwMode="auto">
          <a:xfrm>
            <a:off x="9623425" y="1444625"/>
            <a:ext cx="913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x-none"/>
              <a:t>:</a:t>
            </a:r>
            <a:r>
              <a:rPr lang="en-GB" altLang="x-none" u="sng"/>
              <a:t>System</a:t>
            </a:r>
            <a:endParaRPr lang="en-US" altLang="x-none" u="sng"/>
          </a:p>
        </p:txBody>
      </p:sp>
      <p:sp>
        <p:nvSpPr>
          <p:cNvPr id="162846" name="Text Box 30"/>
          <p:cNvSpPr txBox="1">
            <a:spLocks noChangeArrowheads="1"/>
          </p:cNvSpPr>
          <p:nvPr/>
        </p:nvSpPr>
        <p:spPr bwMode="auto">
          <a:xfrm>
            <a:off x="1600200" y="1881188"/>
            <a:ext cx="42989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x-none" sz="1800" u="sng">
                <a:latin typeface="Arial" charset="0"/>
              </a:rPr>
              <a:t>Simple cash-only Process Sale Scenario</a:t>
            </a:r>
          </a:p>
          <a:p>
            <a:pPr eaLnBrk="1" hangingPunct="1"/>
            <a:endParaRPr lang="en-GB" altLang="x-none" sz="1800" u="sng">
              <a:latin typeface="Arial" charset="0"/>
            </a:endParaRPr>
          </a:p>
          <a:p>
            <a:pPr eaLnBrk="1" hangingPunct="1"/>
            <a:r>
              <a:rPr lang="en-GB" altLang="x-none" sz="1800">
                <a:latin typeface="Arial" charset="0"/>
              </a:rPr>
              <a:t>1. Customer arrives at a POS checkout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    with goods to purchase.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2. Cashier starts a new sale.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3. Cashier enters item identifier.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4. System records sale line item, and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    presents item description, price and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    running total.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    cashier repeats steps 3-4 until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    indicates done.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5. System presents total with taxes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    calculated.</a:t>
            </a:r>
          </a:p>
          <a:p>
            <a:pPr eaLnBrk="1" hangingPunct="1"/>
            <a:r>
              <a:rPr lang="en-GB" altLang="x-none" sz="1800">
                <a:latin typeface="Arial" charset="0"/>
              </a:rPr>
              <a:t>…</a:t>
            </a:r>
            <a:endParaRPr lang="en-US" altLang="x-none" sz="1800">
              <a:latin typeface="Arial" charset="0"/>
            </a:endParaRPr>
          </a:p>
        </p:txBody>
      </p:sp>
      <p:sp>
        <p:nvSpPr>
          <p:cNvPr id="162847" name="Rectangle 31"/>
          <p:cNvSpPr>
            <a:spLocks noChangeArrowheads="1"/>
          </p:cNvSpPr>
          <p:nvPr/>
        </p:nvSpPr>
        <p:spPr bwMode="auto">
          <a:xfrm>
            <a:off x="1600200" y="1887538"/>
            <a:ext cx="42799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91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D8E8-5BF4-C943-802B-9DC78139EFC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Naming System Events and Operations</a:t>
            </a:r>
            <a:endParaRPr lang="en-US" altLang="x-none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58975"/>
            <a:ext cx="8229600" cy="3055938"/>
          </a:xfrm>
        </p:spPr>
        <p:txBody>
          <a:bodyPr/>
          <a:lstStyle/>
          <a:p>
            <a:r>
              <a:rPr lang="en-US" altLang="x-none"/>
              <a:t>The set of all required system operations is determined by identifying</a:t>
            </a:r>
            <a:r>
              <a:rPr lang="en-GB" altLang="x-none"/>
              <a:t> </a:t>
            </a:r>
            <a:r>
              <a:rPr lang="en-US" altLang="x-none"/>
              <a:t>the system events.</a:t>
            </a:r>
            <a:endParaRPr lang="en-GB" altLang="x-none"/>
          </a:p>
          <a:p>
            <a:pPr lvl="1"/>
            <a:r>
              <a:rPr lang="en-US" altLang="x-none"/>
              <a:t>makeNewSale()</a:t>
            </a:r>
            <a:endParaRPr lang="en-GB" altLang="x-none"/>
          </a:p>
          <a:p>
            <a:pPr lvl="1"/>
            <a:r>
              <a:rPr lang="en-US" altLang="x-none"/>
              <a:t>addLineItem(itemID, quantity)</a:t>
            </a:r>
            <a:endParaRPr lang="en-GB" altLang="x-none"/>
          </a:p>
          <a:p>
            <a:pPr lvl="1"/>
            <a:r>
              <a:rPr lang="en-US" altLang="x-none"/>
              <a:t>endSale()</a:t>
            </a:r>
            <a:endParaRPr lang="en-GB" altLang="x-none"/>
          </a:p>
          <a:p>
            <a:pPr lvl="1"/>
            <a:r>
              <a:rPr lang="en-US" altLang="x-none"/>
              <a:t>makePayment(amount</a:t>
            </a:r>
            <a:r>
              <a:rPr lang="en-GB" altLang="x-none"/>
              <a:t>)</a:t>
            </a:r>
            <a:endParaRPr lang="en-US" altLang="x-none"/>
          </a:p>
          <a:p>
            <a:endParaRPr lang="en-US" altLang="x-none"/>
          </a:p>
          <a:p>
            <a:endParaRPr lang="en-US" altLang="x-none"/>
          </a:p>
          <a:p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130049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410</Words>
  <Application>Microsoft Macintosh PowerPoint</Application>
  <PresentationFormat>Widescreen</PresentationFormat>
  <Paragraphs>79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System Sequence Diagrams</vt:lpstr>
      <vt:lpstr>Use-Case Model: Drawing System Sequence Diagrams</vt:lpstr>
      <vt:lpstr>System Behavior and UML Sequence Diagrams</vt:lpstr>
      <vt:lpstr>System Behavior and System Sequence Diagrams (SSDs)</vt:lpstr>
      <vt:lpstr>SSDs for Process Sale Scenario</vt:lpstr>
      <vt:lpstr>SSD and Use Cases</vt:lpstr>
      <vt:lpstr>Naming System Events and Operations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Sequence Diagrams</dc:title>
  <dc:creator>Xenia Mountrouidou</dc:creator>
  <cp:lastModifiedBy>Xenia Mountrouidou</cp:lastModifiedBy>
  <cp:revision>6</cp:revision>
  <dcterms:created xsi:type="dcterms:W3CDTF">2017-09-11T18:19:42Z</dcterms:created>
  <dcterms:modified xsi:type="dcterms:W3CDTF">2017-09-11T21:36:22Z</dcterms:modified>
</cp:coreProperties>
</file>