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6"/>
    <p:restoredTop sz="94622"/>
  </p:normalViewPr>
  <p:slideViewPr>
    <p:cSldViewPr snapToGrid="0" snapToObjects="1">
      <p:cViewPr varScale="1">
        <p:scale>
          <a:sx n="73" d="100"/>
          <a:sy n="73" d="100"/>
        </p:scale>
        <p:origin x="232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130D2-DE52-9445-802D-6C6187365AD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EE04B-91F7-224B-B25F-D4B677F5A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71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956C77-3A94-5245-AEE4-82D0D32C7864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532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243423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C3C6AB-7B9D-6049-9268-0D7FB96B0AEB}" type="slidenum">
              <a:rPr lang="en-US" altLang="x-none"/>
              <a:pPr/>
              <a:t>11</a:t>
            </a:fld>
            <a:endParaRPr lang="en-US" altLang="x-none"/>
          </a:p>
        </p:txBody>
      </p:sp>
      <p:sp>
        <p:nvSpPr>
          <p:cNvPr id="541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612660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1B9440-6A67-4F47-9D0F-C080DFE6DC6F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533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500492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A68BA-2729-9445-B79B-022F85751228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534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580347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6A4DA2-B5CC-4E43-9CE1-823F1DD811A3}" type="slidenum">
              <a:rPr lang="en-US" altLang="x-none"/>
              <a:pPr/>
              <a:t>5</a:t>
            </a:fld>
            <a:endParaRPr lang="en-US" altLang="x-none"/>
          </a:p>
        </p:txBody>
      </p:sp>
      <p:sp>
        <p:nvSpPr>
          <p:cNvPr id="535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209718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EA2BE-7E85-B649-865B-DE6F34C4BB9A}" type="slidenum">
              <a:rPr lang="en-US" altLang="x-none"/>
              <a:pPr/>
              <a:t>6</a:t>
            </a:fld>
            <a:endParaRPr lang="en-US" altLang="x-none"/>
          </a:p>
        </p:txBody>
      </p:sp>
      <p:sp>
        <p:nvSpPr>
          <p:cNvPr id="536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715964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5E7AF4-384D-1B44-99BE-A7E008F34D07}" type="slidenum">
              <a:rPr lang="en-US" altLang="x-none"/>
              <a:pPr/>
              <a:t>7</a:t>
            </a:fld>
            <a:endParaRPr lang="en-US" altLang="x-none"/>
          </a:p>
        </p:txBody>
      </p:sp>
      <p:sp>
        <p:nvSpPr>
          <p:cNvPr id="537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44378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E6E93-0F8B-8F46-ADB9-DB2A1AD63763}" type="slidenum">
              <a:rPr lang="en-US" altLang="x-none"/>
              <a:pPr/>
              <a:t>8</a:t>
            </a:fld>
            <a:endParaRPr lang="en-US" altLang="x-none"/>
          </a:p>
        </p:txBody>
      </p:sp>
      <p:sp>
        <p:nvSpPr>
          <p:cNvPr id="538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889471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F9AEA0-4439-FF44-8D90-0E8B7A096FD4}" type="slidenum">
              <a:rPr lang="en-US" altLang="x-none"/>
              <a:pPr/>
              <a:t>9</a:t>
            </a:fld>
            <a:endParaRPr lang="en-US" altLang="x-none"/>
          </a:p>
        </p:txBody>
      </p:sp>
      <p:sp>
        <p:nvSpPr>
          <p:cNvPr id="539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336722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174097-9C38-1B48-BB22-49ECAEF72B98}" type="slidenum">
              <a:rPr lang="en-US" altLang="x-none"/>
              <a:pPr/>
              <a:t>10</a:t>
            </a:fld>
            <a:endParaRPr lang="en-US" altLang="x-none"/>
          </a:p>
        </p:txBody>
      </p:sp>
      <p:sp>
        <p:nvSpPr>
          <p:cNvPr id="540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2028256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B730-D1EC-4249-BACE-8A07F8DF2B5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B8E8-1F3D-C94F-BA6C-D39731A9D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B730-D1EC-4249-BACE-8A07F8DF2B5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B8E8-1F3D-C94F-BA6C-D39731A9D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1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B730-D1EC-4249-BACE-8A07F8DF2B5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B8E8-1F3D-C94F-BA6C-D39731A9D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09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D0747FA4-0411-2B49-B68D-BD6E9A4203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5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B730-D1EC-4249-BACE-8A07F8DF2B5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B8E8-1F3D-C94F-BA6C-D39731A9D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6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B730-D1EC-4249-BACE-8A07F8DF2B5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B8E8-1F3D-C94F-BA6C-D39731A9D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61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B730-D1EC-4249-BACE-8A07F8DF2B5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B8E8-1F3D-C94F-BA6C-D39731A9D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B730-D1EC-4249-BACE-8A07F8DF2B5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B8E8-1F3D-C94F-BA6C-D39731A9D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3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B730-D1EC-4249-BACE-8A07F8DF2B5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B8E8-1F3D-C94F-BA6C-D39731A9D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5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B730-D1EC-4249-BACE-8A07F8DF2B5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B8E8-1F3D-C94F-BA6C-D39731A9D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B730-D1EC-4249-BACE-8A07F8DF2B5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B8E8-1F3D-C94F-BA6C-D39731A9D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5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B730-D1EC-4249-BACE-8A07F8DF2B5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B8E8-1F3D-C94F-BA6C-D39731A9D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4B730-D1EC-4249-BACE-8A07F8DF2B5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CB8E8-1F3D-C94F-BA6C-D39731A9D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8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Operation Contracts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</a:t>
            </a:r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47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E507-D3C7-E44D-A04F-7E022F513D9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Writing Contracts leads to Domain Model Updates</a:t>
            </a:r>
            <a:endParaRPr lang="en-US" altLang="x-none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It is also common to discover the need</a:t>
            </a:r>
            <a:r>
              <a:rPr lang="en-GB" altLang="x-none"/>
              <a:t> </a:t>
            </a:r>
            <a:r>
              <a:rPr lang="en-US" altLang="x-none"/>
              <a:t>to record new concepts, attributes or associations in the </a:t>
            </a:r>
            <a:r>
              <a:rPr lang="en-GB" altLang="x-none"/>
              <a:t>Domain M</a:t>
            </a:r>
            <a:r>
              <a:rPr lang="en-US" altLang="x-none"/>
              <a:t>odel</a:t>
            </a:r>
            <a:r>
              <a:rPr lang="en-GB" altLang="x-none"/>
              <a:t>.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6363455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109A-6239-A44A-B24C-C490A78FD1D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Guidelines for Contracts</a:t>
            </a:r>
            <a:endParaRPr lang="en-US" altLang="x-none"/>
          </a:p>
        </p:txBody>
      </p:sp>
      <p:sp>
        <p:nvSpPr>
          <p:cNvPr id="202755" name="Line 3"/>
          <p:cNvSpPr>
            <a:spLocks noChangeShapeType="1"/>
          </p:cNvSpPr>
          <p:nvPr/>
        </p:nvSpPr>
        <p:spPr bwMode="auto">
          <a:xfrm>
            <a:off x="3581400" y="1844676"/>
            <a:ext cx="0" cy="273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56" name="Line 4"/>
          <p:cNvSpPr>
            <a:spLocks noChangeShapeType="1"/>
          </p:cNvSpPr>
          <p:nvPr/>
        </p:nvSpPr>
        <p:spPr bwMode="auto">
          <a:xfrm>
            <a:off x="5867400" y="1844676"/>
            <a:ext cx="0" cy="273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8915400" y="1901826"/>
            <a:ext cx="1600200" cy="6953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x-none" sz="1600" u="sng"/>
              <a:t>Operation</a:t>
            </a:r>
            <a:r>
              <a:rPr lang="en-US" altLang="x-none" sz="1600"/>
              <a:t>:</a:t>
            </a:r>
            <a:endParaRPr lang="en-GB" altLang="x-none" sz="1600"/>
          </a:p>
          <a:p>
            <a:r>
              <a:rPr lang="en-GB" altLang="x-none" sz="1600"/>
              <a:t>makeNewSale</a:t>
            </a:r>
            <a:endParaRPr lang="en-US" altLang="x-none" sz="1600"/>
          </a:p>
          <a:p>
            <a:r>
              <a:rPr lang="en-US" altLang="x-none" sz="1600"/>
              <a:t>...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1676400" y="1901826"/>
            <a:ext cx="1676400" cy="2295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Use Case:</a:t>
            </a:r>
          </a:p>
          <a:p>
            <a:pPr algn="ctr"/>
            <a:r>
              <a:rPr lang="en-GB" altLang="x-none"/>
              <a:t>Process Sale</a:t>
            </a:r>
            <a:endParaRPr lang="en-US" altLang="x-none"/>
          </a:p>
        </p:txBody>
      </p:sp>
      <p:sp>
        <p:nvSpPr>
          <p:cNvPr id="202759" name="Line 7"/>
          <p:cNvSpPr>
            <a:spLocks noChangeShapeType="1"/>
          </p:cNvSpPr>
          <p:nvPr/>
        </p:nvSpPr>
        <p:spPr bwMode="auto">
          <a:xfrm>
            <a:off x="3581400" y="4283075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60" name="Text Box 8"/>
          <p:cNvSpPr txBox="1">
            <a:spLocks noChangeArrowheads="1"/>
          </p:cNvSpPr>
          <p:nvPr/>
        </p:nvSpPr>
        <p:spPr bwMode="auto">
          <a:xfrm>
            <a:off x="1752601" y="5445125"/>
            <a:ext cx="10294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Use Case</a:t>
            </a:r>
          </a:p>
        </p:txBody>
      </p:sp>
      <p:sp>
        <p:nvSpPr>
          <p:cNvPr id="202761" name="Text Box 9"/>
          <p:cNvSpPr txBox="1">
            <a:spLocks noChangeArrowheads="1"/>
          </p:cNvSpPr>
          <p:nvPr/>
        </p:nvSpPr>
        <p:spPr bwMode="auto">
          <a:xfrm>
            <a:off x="3810001" y="4960938"/>
            <a:ext cx="109998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System</a:t>
            </a:r>
          </a:p>
          <a:p>
            <a:r>
              <a:rPr lang="en-US" altLang="x-none"/>
              <a:t>Sequence</a:t>
            </a:r>
          </a:p>
          <a:p>
            <a:r>
              <a:rPr lang="en-US" altLang="x-none"/>
              <a:t>Diagram</a:t>
            </a:r>
          </a:p>
        </p:txBody>
      </p:sp>
      <p:sp>
        <p:nvSpPr>
          <p:cNvPr id="202762" name="Text Box 10"/>
          <p:cNvSpPr txBox="1">
            <a:spLocks noChangeArrowheads="1"/>
          </p:cNvSpPr>
          <p:nvPr/>
        </p:nvSpPr>
        <p:spPr bwMode="auto">
          <a:xfrm>
            <a:off x="6419851" y="5229226"/>
            <a:ext cx="122155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System</a:t>
            </a:r>
          </a:p>
          <a:p>
            <a:r>
              <a:rPr lang="en-US" altLang="x-none"/>
              <a:t>Operations</a:t>
            </a:r>
          </a:p>
        </p:txBody>
      </p:sp>
      <p:sp>
        <p:nvSpPr>
          <p:cNvPr id="202763" name="Text Box 11"/>
          <p:cNvSpPr txBox="1">
            <a:spLocks noChangeArrowheads="1"/>
          </p:cNvSpPr>
          <p:nvPr/>
        </p:nvSpPr>
        <p:spPr bwMode="auto">
          <a:xfrm>
            <a:off x="9028114" y="5445125"/>
            <a:ext cx="10772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Contracts</a:t>
            </a:r>
          </a:p>
        </p:txBody>
      </p:sp>
      <p:sp>
        <p:nvSpPr>
          <p:cNvPr id="202764" name="Rectangle 12"/>
          <p:cNvSpPr>
            <a:spLocks noChangeArrowheads="1"/>
          </p:cNvSpPr>
          <p:nvPr/>
        </p:nvSpPr>
        <p:spPr bwMode="auto">
          <a:xfrm>
            <a:off x="3810000" y="1997076"/>
            <a:ext cx="1981200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x-none"/>
              <a:t>makeNewSale()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endParaRPr lang="en-GB" altLang="x-none"/>
          </a:p>
          <a:p>
            <a:pPr>
              <a:lnSpc>
                <a:spcPct val="75000"/>
              </a:lnSpc>
            </a:pPr>
            <a:r>
              <a:rPr lang="en-GB" altLang="x-none"/>
              <a:t>addLineItem</a:t>
            </a:r>
          </a:p>
          <a:p>
            <a:r>
              <a:rPr lang="en-GB" altLang="x-none"/>
              <a:t>(itemID, quantity)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x-none"/>
              <a:t>endSale()</a:t>
            </a:r>
            <a:endParaRPr lang="en-GB" altLang="x-none"/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en-US" altLang="x-none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x-none"/>
              <a:t>makePayment()</a:t>
            </a:r>
          </a:p>
        </p:txBody>
      </p:sp>
      <p:grpSp>
        <p:nvGrpSpPr>
          <p:cNvPr id="202775" name="Group 23"/>
          <p:cNvGrpSpPr>
            <a:grpSpLocks/>
          </p:cNvGrpSpPr>
          <p:nvPr/>
        </p:nvGrpSpPr>
        <p:grpSpPr bwMode="auto">
          <a:xfrm>
            <a:off x="6024564" y="2343152"/>
            <a:ext cx="2804437" cy="1403351"/>
            <a:chOff x="2880" y="1476"/>
            <a:chExt cx="1681" cy="884"/>
          </a:xfrm>
        </p:grpSpPr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>
              <a:off x="2880" y="1490"/>
              <a:ext cx="1681" cy="8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66" name="Text Box 14"/>
            <p:cNvSpPr txBox="1">
              <a:spLocks noChangeArrowheads="1"/>
            </p:cNvSpPr>
            <p:nvPr/>
          </p:nvSpPr>
          <p:spPr bwMode="auto">
            <a:xfrm>
              <a:off x="3505" y="1476"/>
              <a:ext cx="51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x-none"/>
                <a:t>System</a:t>
              </a:r>
            </a:p>
          </p:txBody>
        </p:sp>
        <p:sp>
          <p:nvSpPr>
            <p:cNvPr id="202767" name="Text Box 15"/>
            <p:cNvSpPr txBox="1">
              <a:spLocks noChangeArrowheads="1"/>
            </p:cNvSpPr>
            <p:nvPr/>
          </p:nvSpPr>
          <p:spPr bwMode="auto">
            <a:xfrm>
              <a:off x="2880" y="1681"/>
              <a:ext cx="1615" cy="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x-none" sz="1600"/>
                <a:t>makeNewSale()</a:t>
              </a:r>
            </a:p>
            <a:p>
              <a:r>
                <a:rPr lang="en-GB" altLang="x-none" sz="1600"/>
                <a:t>addLineItem(itemID, quantity)</a:t>
              </a:r>
            </a:p>
            <a:p>
              <a:r>
                <a:rPr lang="en-US" altLang="x-none" sz="1600"/>
                <a:t>endSale()</a:t>
              </a:r>
            </a:p>
            <a:p>
              <a:r>
                <a:rPr lang="en-US" altLang="x-none" sz="1600"/>
                <a:t>makePayment()</a:t>
              </a:r>
            </a:p>
          </p:txBody>
        </p:sp>
        <p:sp>
          <p:nvSpPr>
            <p:cNvPr id="202768" name="Line 16"/>
            <p:cNvSpPr>
              <a:spLocks noChangeShapeType="1"/>
            </p:cNvSpPr>
            <p:nvPr/>
          </p:nvSpPr>
          <p:spPr bwMode="auto">
            <a:xfrm>
              <a:off x="2880" y="1706"/>
              <a:ext cx="1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2769" name="Line 17"/>
          <p:cNvSpPr>
            <a:spLocks noChangeShapeType="1"/>
          </p:cNvSpPr>
          <p:nvPr/>
        </p:nvSpPr>
        <p:spPr bwMode="auto">
          <a:xfrm>
            <a:off x="3581400" y="3597275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>
            <a:off x="3581400" y="3063875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1" name="Line 19"/>
          <p:cNvSpPr>
            <a:spLocks noChangeShapeType="1"/>
          </p:cNvSpPr>
          <p:nvPr/>
        </p:nvSpPr>
        <p:spPr bwMode="auto">
          <a:xfrm>
            <a:off x="3581400" y="2276475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8915400" y="2673351"/>
            <a:ext cx="1600200" cy="6953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x-none" sz="1600" u="sng"/>
              <a:t>Operation</a:t>
            </a:r>
            <a:r>
              <a:rPr lang="en-US" altLang="x-none" sz="1600"/>
              <a:t>:</a:t>
            </a:r>
            <a:endParaRPr lang="en-GB" altLang="x-none" sz="1600"/>
          </a:p>
          <a:p>
            <a:r>
              <a:rPr lang="en-GB" altLang="x-none" sz="1600"/>
              <a:t>addLineItem</a:t>
            </a:r>
            <a:endParaRPr lang="en-US" altLang="x-none" sz="1600"/>
          </a:p>
          <a:p>
            <a:r>
              <a:rPr lang="en-US" altLang="x-none" sz="1600"/>
              <a:t>...</a:t>
            </a:r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8915400" y="3511551"/>
            <a:ext cx="1600200" cy="6953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x-none" sz="1600" u="sng"/>
              <a:t>Operation</a:t>
            </a:r>
            <a:r>
              <a:rPr lang="en-US" altLang="x-none" sz="1600"/>
              <a:t>:</a:t>
            </a:r>
            <a:endParaRPr lang="en-GB" altLang="x-none" sz="1600"/>
          </a:p>
          <a:p>
            <a:r>
              <a:rPr lang="en-GB" altLang="x-none" sz="1600"/>
              <a:t>endSale</a:t>
            </a:r>
            <a:endParaRPr lang="en-US" altLang="x-none" sz="1600"/>
          </a:p>
          <a:p>
            <a:r>
              <a:rPr lang="en-US" altLang="x-none" sz="1600"/>
              <a:t>...</a:t>
            </a:r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8915400" y="4283076"/>
            <a:ext cx="1600200" cy="6953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x-none" sz="1600" u="sng"/>
              <a:t>Operation</a:t>
            </a:r>
            <a:r>
              <a:rPr lang="en-US" altLang="x-none" sz="1600"/>
              <a:t>:</a:t>
            </a:r>
            <a:endParaRPr lang="en-GB" altLang="x-none" sz="1600"/>
          </a:p>
          <a:p>
            <a:r>
              <a:rPr lang="en-GB" altLang="x-none" sz="1600"/>
              <a:t>makePayment</a:t>
            </a:r>
            <a:endParaRPr lang="en-US" altLang="x-none" sz="1600"/>
          </a:p>
          <a:p>
            <a:r>
              <a:rPr lang="en-US" altLang="x-none" sz="160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89637754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0772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fld id="{126D9F16-F351-D04E-B65F-3391575EABB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1" y="1709739"/>
            <a:ext cx="7623175" cy="1366837"/>
          </a:xfrm>
        </p:spPr>
        <p:txBody>
          <a:bodyPr>
            <a:normAutofit fontScale="90000"/>
          </a:bodyPr>
          <a:lstStyle/>
          <a:p>
            <a:r>
              <a:rPr lang="en-GB" altLang="x-none"/>
              <a:t>Use-Case Model: Adding Detail with Operation Contracts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4343371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7446-8B90-B947-87C8-CD7742E799C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Contracts</a:t>
            </a:r>
            <a:endParaRPr lang="en-US" altLang="x-none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x-none"/>
              <a:t>Contracts are documents that describe system behavior.</a:t>
            </a:r>
          </a:p>
          <a:p>
            <a:pPr>
              <a:lnSpc>
                <a:spcPct val="90000"/>
              </a:lnSpc>
            </a:pPr>
            <a:r>
              <a:rPr lang="en-GB" altLang="x-none"/>
              <a:t>Contracts may be defined for </a:t>
            </a:r>
            <a:r>
              <a:rPr lang="en-GB" altLang="x-none" b="1"/>
              <a:t>system operations</a:t>
            </a:r>
            <a:r>
              <a:rPr lang="en-GB" altLang="x-none"/>
              <a:t>.</a:t>
            </a:r>
          </a:p>
          <a:p>
            <a:pPr lvl="1">
              <a:lnSpc>
                <a:spcPct val="90000"/>
              </a:lnSpc>
            </a:pPr>
            <a:r>
              <a:rPr lang="en-GB" altLang="x-none"/>
              <a:t>Operations that the system (as a black box) offers in its public interface to handle incoming system events.</a:t>
            </a:r>
          </a:p>
          <a:p>
            <a:pPr>
              <a:lnSpc>
                <a:spcPct val="90000"/>
              </a:lnSpc>
            </a:pPr>
            <a:r>
              <a:rPr lang="en-GB" altLang="x-none"/>
              <a:t>The entire set of system operations across all use cases, defines the public system interface.</a:t>
            </a:r>
          </a:p>
          <a:p>
            <a:pPr>
              <a:lnSpc>
                <a:spcPct val="90000"/>
              </a:lnSpc>
            </a:pP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5685384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EF77-ECB0-9340-B181-739438D941C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System Operations and the System Interface</a:t>
            </a:r>
            <a:endParaRPr lang="en-US" altLang="x-none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5376" y="1600201"/>
            <a:ext cx="4035425" cy="4530725"/>
          </a:xfrm>
        </p:spPr>
        <p:txBody>
          <a:bodyPr/>
          <a:lstStyle/>
          <a:p>
            <a:r>
              <a:rPr lang="en-US" altLang="x-none" sz="2600"/>
              <a:t>In the UML the system as a whole can be</a:t>
            </a:r>
            <a:r>
              <a:rPr lang="en-GB" altLang="x-none" sz="2600"/>
              <a:t> </a:t>
            </a:r>
            <a:r>
              <a:rPr lang="en-US" altLang="x-none" sz="2600"/>
              <a:t>represented as a class</a:t>
            </a:r>
            <a:r>
              <a:rPr lang="en-GB" altLang="x-none" sz="2600"/>
              <a:t>.</a:t>
            </a:r>
          </a:p>
          <a:p>
            <a:r>
              <a:rPr lang="en-US" altLang="x-none" sz="2600"/>
              <a:t>Contracts are written</a:t>
            </a:r>
            <a:r>
              <a:rPr lang="en-GB" altLang="x-none" sz="2600"/>
              <a:t> </a:t>
            </a:r>
            <a:r>
              <a:rPr lang="en-US" altLang="x-none" sz="2600"/>
              <a:t>for each system operation</a:t>
            </a:r>
            <a:r>
              <a:rPr lang="en-GB" altLang="x-none" sz="2600"/>
              <a:t> </a:t>
            </a:r>
            <a:r>
              <a:rPr lang="en-US" altLang="x-none" sz="2600"/>
              <a:t>to describe its behavior.</a:t>
            </a:r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2133600" y="2819400"/>
            <a:ext cx="3868738" cy="2133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3571876" y="2876550"/>
            <a:ext cx="9289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System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2316164" y="3408364"/>
            <a:ext cx="333168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2000"/>
              <a:t>makeNewSale()</a:t>
            </a:r>
          </a:p>
          <a:p>
            <a:r>
              <a:rPr lang="en-GB" altLang="x-none" sz="2000"/>
              <a:t>addLineItem(itemID, quantity)</a:t>
            </a:r>
          </a:p>
          <a:p>
            <a:r>
              <a:rPr lang="en-US" altLang="x-none" sz="2000"/>
              <a:t>endSale()</a:t>
            </a:r>
          </a:p>
          <a:p>
            <a:r>
              <a:rPr lang="en-US" altLang="x-none" sz="2000"/>
              <a:t>makePayment()</a:t>
            </a:r>
          </a:p>
        </p:txBody>
      </p:sp>
      <p:sp>
        <p:nvSpPr>
          <p:cNvPr id="194567" name="Line 7"/>
          <p:cNvSpPr>
            <a:spLocks noChangeShapeType="1"/>
          </p:cNvSpPr>
          <p:nvPr/>
        </p:nvSpPr>
        <p:spPr bwMode="auto">
          <a:xfrm>
            <a:off x="2133600" y="3352800"/>
            <a:ext cx="3797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6220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0867-56E5-0D49-92AB-FF499B231FD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Example Contract: addLineItem</a:t>
            </a:r>
            <a:endParaRPr lang="en-US" altLang="x-none"/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1828800" y="1905000"/>
            <a:ext cx="8534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Wingdings" charset="2"/>
              <a:buNone/>
            </a:pPr>
            <a:r>
              <a:rPr lang="en-GB" altLang="x-none" sz="2100" b="1"/>
              <a:t>Contract CO2: addLineItem</a:t>
            </a:r>
          </a:p>
          <a:p>
            <a:pPr eaLnBrk="1" hangingPunct="1">
              <a:buFont typeface="Wingdings" charset="2"/>
              <a:buNone/>
            </a:pPr>
            <a:endParaRPr lang="en-GB" altLang="x-none" sz="2100" b="1"/>
          </a:p>
          <a:p>
            <a:pPr eaLnBrk="1" hangingPunct="1">
              <a:buFont typeface="Wingdings" charset="2"/>
              <a:buNone/>
            </a:pPr>
            <a:r>
              <a:rPr lang="en-GB" altLang="x-none" sz="2100" b="1"/>
              <a:t>Operation</a:t>
            </a:r>
            <a:r>
              <a:rPr lang="en-US" altLang="x-none" sz="2100" b="1"/>
              <a:t>:</a:t>
            </a:r>
            <a:r>
              <a:rPr lang="en-US" altLang="x-none" sz="2100"/>
              <a:t>	</a:t>
            </a:r>
            <a:r>
              <a:rPr lang="en-GB" altLang="x-none" sz="2100"/>
              <a:t>	addLine</a:t>
            </a:r>
            <a:r>
              <a:rPr lang="en-US" altLang="x-none" sz="2100"/>
              <a:t>Item (</a:t>
            </a:r>
            <a:r>
              <a:rPr lang="en-GB" altLang="x-none" sz="2100"/>
              <a:t>itemID: ItemID</a:t>
            </a:r>
            <a:r>
              <a:rPr lang="en-US" altLang="x-none" sz="2100"/>
              <a:t>, quantity: integer)</a:t>
            </a:r>
          </a:p>
          <a:p>
            <a:pPr eaLnBrk="1" hangingPunct="1">
              <a:buFont typeface="Wingdings" charset="2"/>
              <a:buNone/>
            </a:pPr>
            <a:r>
              <a:rPr lang="en-US" altLang="x-none" sz="2100" b="1"/>
              <a:t>Cross Reference</a:t>
            </a:r>
            <a:r>
              <a:rPr lang="en-GB" altLang="x-none" sz="2100" b="1"/>
              <a:t>s</a:t>
            </a:r>
            <a:r>
              <a:rPr lang="en-US" altLang="x-none" sz="2100" b="1"/>
              <a:t>:</a:t>
            </a:r>
            <a:r>
              <a:rPr lang="en-GB" altLang="x-none" sz="2100"/>
              <a:t>	</a:t>
            </a:r>
            <a:r>
              <a:rPr lang="en-US" altLang="x-none" sz="2100"/>
              <a:t>Use </a:t>
            </a:r>
            <a:r>
              <a:rPr lang="en-GB" altLang="x-none" sz="2100"/>
              <a:t>C</a:t>
            </a:r>
            <a:r>
              <a:rPr lang="en-US" altLang="x-none" sz="2100"/>
              <a:t>ases: </a:t>
            </a:r>
            <a:r>
              <a:rPr lang="en-GB" altLang="x-none" sz="2100"/>
              <a:t>Process Sale</a:t>
            </a:r>
            <a:r>
              <a:rPr lang="en-US" altLang="x-none" sz="2100"/>
              <a:t>.</a:t>
            </a:r>
            <a:endParaRPr lang="en-GB" altLang="x-none" sz="2100" b="1"/>
          </a:p>
          <a:p>
            <a:pPr eaLnBrk="1" hangingPunct="1">
              <a:buFont typeface="Wingdings" charset="2"/>
              <a:buNone/>
            </a:pPr>
            <a:r>
              <a:rPr lang="en-US" altLang="x-none" sz="2100" b="1"/>
              <a:t>Pre-conditions:</a:t>
            </a:r>
            <a:r>
              <a:rPr lang="en-US" altLang="x-none" sz="2100"/>
              <a:t>	</a:t>
            </a:r>
            <a:r>
              <a:rPr lang="en-GB" altLang="x-none" sz="2100"/>
              <a:t>There is a sale underway</a:t>
            </a:r>
            <a:r>
              <a:rPr lang="en-US" altLang="x-none" sz="2100"/>
              <a:t>.</a:t>
            </a:r>
            <a:endParaRPr lang="en-US" altLang="x-none" sz="2100" b="1"/>
          </a:p>
          <a:p>
            <a:pPr eaLnBrk="1" hangingPunct="1">
              <a:buFont typeface="Wingdings" charset="2"/>
              <a:buNone/>
            </a:pPr>
            <a:r>
              <a:rPr lang="en-US" altLang="x-none" sz="2100" b="1"/>
              <a:t>Post-conditions:</a:t>
            </a:r>
            <a:endParaRPr lang="en-GB" altLang="x-none" sz="2100"/>
          </a:p>
          <a:p>
            <a:pPr lvl="1" eaLnBrk="1" hangingPunct="1"/>
            <a:r>
              <a:rPr lang="en-US" altLang="x-none" sz="2100"/>
              <a:t>A SalesLineItem </a:t>
            </a:r>
            <a:r>
              <a:rPr lang="en-GB" altLang="x-none" sz="2100"/>
              <a:t>instance </a:t>
            </a:r>
            <a:r>
              <a:rPr lang="en-GB" altLang="x-none" sz="2100" i="1"/>
              <a:t>sli</a:t>
            </a:r>
            <a:r>
              <a:rPr lang="en-GB" altLang="x-none" sz="2100"/>
              <a:t> </a:t>
            </a:r>
            <a:r>
              <a:rPr lang="en-US" altLang="x-none" sz="2100"/>
              <a:t>was created.</a:t>
            </a:r>
            <a:r>
              <a:rPr lang="en-GB" altLang="x-none" sz="2100"/>
              <a:t> (instance creation)</a:t>
            </a:r>
          </a:p>
          <a:p>
            <a:pPr lvl="1" eaLnBrk="1" hangingPunct="1"/>
            <a:r>
              <a:rPr lang="en-GB" altLang="x-none" sz="2100" i="1"/>
              <a:t>sli</a:t>
            </a:r>
            <a:r>
              <a:rPr lang="en-US" altLang="x-none" sz="2100"/>
              <a:t> was associated with the Sale.</a:t>
            </a:r>
            <a:r>
              <a:rPr lang="en-GB" altLang="x-none" sz="2100"/>
              <a:t> (association formed)</a:t>
            </a:r>
          </a:p>
          <a:p>
            <a:pPr lvl="1" eaLnBrk="1" hangingPunct="1"/>
            <a:r>
              <a:rPr lang="en-GB" altLang="x-none" sz="2100" i="1"/>
              <a:t>sli</a:t>
            </a:r>
            <a:r>
              <a:rPr lang="en-US" altLang="x-none" sz="2100" i="1"/>
              <a:t>.quantity</a:t>
            </a:r>
            <a:r>
              <a:rPr lang="en-US" altLang="x-none" sz="2100"/>
              <a:t> was set to quantity.</a:t>
            </a:r>
            <a:r>
              <a:rPr lang="en-GB" altLang="x-none" sz="2100"/>
              <a:t> (attribute modification)</a:t>
            </a:r>
          </a:p>
          <a:p>
            <a:pPr lvl="1" eaLnBrk="1" hangingPunct="1"/>
            <a:r>
              <a:rPr lang="en-GB" altLang="x-none" sz="2100" i="1"/>
              <a:t>sli</a:t>
            </a:r>
            <a:r>
              <a:rPr lang="en-US" altLang="x-none" sz="2100"/>
              <a:t> was associated with a ProductSpecification, based on </a:t>
            </a:r>
            <a:r>
              <a:rPr lang="en-GB" altLang="x-none" sz="2100"/>
              <a:t>itemID</a:t>
            </a:r>
            <a:r>
              <a:rPr lang="en-US" altLang="x-none" sz="2100"/>
              <a:t> match</a:t>
            </a:r>
            <a:r>
              <a:rPr lang="en-GB" altLang="x-none" sz="2100"/>
              <a:t> (association formed)</a:t>
            </a:r>
            <a:endParaRPr lang="en-US" altLang="x-none" sz="2100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1906588" y="1827213"/>
            <a:ext cx="3732212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83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1CA2-B02B-6946-9302-55F75445EB0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Pre- and Postconditions</a:t>
            </a:r>
            <a:endParaRPr lang="en-US" altLang="x-none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x-none" sz="2600"/>
              <a:t>Preconditions are assumptions about the state of the system before execution of the operation.</a:t>
            </a:r>
          </a:p>
          <a:p>
            <a:r>
              <a:rPr lang="en-GB" altLang="x-none" sz="2600"/>
              <a:t>A postcondition is an assumption that refers to the state of the system after completion of the operation.</a:t>
            </a:r>
          </a:p>
          <a:p>
            <a:pPr lvl="1"/>
            <a:r>
              <a:rPr lang="en-GB" altLang="x-none" sz="2200"/>
              <a:t>The postconditions are not actions to be performed during the operation.</a:t>
            </a:r>
          </a:p>
          <a:p>
            <a:pPr lvl="1"/>
            <a:r>
              <a:rPr lang="en-GB" altLang="x-none" sz="2200"/>
              <a:t>Describe changes in the state of the objects in the Domain Model (instances created, associations are being formed or broken, and attributes are changed)</a:t>
            </a:r>
            <a:endParaRPr lang="en-US" altLang="x-none" sz="2200"/>
          </a:p>
        </p:txBody>
      </p:sp>
    </p:spTree>
    <p:extLst>
      <p:ext uri="{BB962C8B-B14F-4D97-AF65-F5344CB8AC3E}">
        <p14:creationId xmlns:p14="http://schemas.microsoft.com/office/powerpoint/2010/main" val="150833658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91E0-C594-B549-861A-58E4BF91743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addLineItem postconditions</a:t>
            </a:r>
            <a:endParaRPr lang="en-US" altLang="x-none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Instance Creation and Deletion</a:t>
            </a:r>
          </a:p>
          <a:p>
            <a:r>
              <a:rPr lang="en-US" altLang="x-none"/>
              <a:t>After the </a:t>
            </a:r>
            <a:r>
              <a:rPr lang="en-GB" altLang="x-none"/>
              <a:t>itemID</a:t>
            </a:r>
            <a:r>
              <a:rPr lang="en-US" altLang="x-none"/>
              <a:t> and quantity of an item have been entered by the cashier,</a:t>
            </a:r>
            <a:r>
              <a:rPr lang="en-GB" altLang="x-none"/>
              <a:t> </a:t>
            </a:r>
            <a:r>
              <a:rPr lang="en-US" altLang="x-none"/>
              <a:t>what new objects should have been created?</a:t>
            </a:r>
          </a:p>
          <a:p>
            <a:pPr lvl="1"/>
            <a:r>
              <a:rPr lang="en-US" altLang="x-none"/>
              <a:t> A SalesLineItem </a:t>
            </a:r>
            <a:r>
              <a:rPr lang="en-GB" altLang="x-none"/>
              <a:t>instance </a:t>
            </a:r>
            <a:r>
              <a:rPr lang="en-GB" altLang="x-none" i="1"/>
              <a:t>sli</a:t>
            </a:r>
            <a:r>
              <a:rPr lang="en-GB" altLang="x-none"/>
              <a:t> </a:t>
            </a:r>
            <a:r>
              <a:rPr lang="en-US" altLang="x-none"/>
              <a:t>was created</a:t>
            </a:r>
            <a:r>
              <a:rPr lang="en-GB" altLang="x-none"/>
              <a:t>.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5722063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9A2-1482-E948-911F-445D31C3A88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addLineItem postconditions</a:t>
            </a:r>
            <a:endParaRPr lang="en-US" altLang="x-none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Attribute Modification</a:t>
            </a:r>
          </a:p>
          <a:p>
            <a:r>
              <a:rPr lang="en-US" altLang="x-none"/>
              <a:t>After the </a:t>
            </a:r>
            <a:r>
              <a:rPr lang="en-GB" altLang="x-none"/>
              <a:t>itemID</a:t>
            </a:r>
            <a:r>
              <a:rPr lang="en-US" altLang="x-none"/>
              <a:t> and quantity of an item have been entered by the cashier,</a:t>
            </a:r>
            <a:r>
              <a:rPr lang="en-GB" altLang="x-none"/>
              <a:t> </a:t>
            </a:r>
            <a:r>
              <a:rPr lang="en-US" altLang="x-none"/>
              <a:t>what attributes of new or existing objects should have been modified?</a:t>
            </a:r>
          </a:p>
          <a:p>
            <a:r>
              <a:rPr lang="en-GB" altLang="x-none"/>
              <a:t>sli</a:t>
            </a:r>
            <a:r>
              <a:rPr lang="en-US" altLang="x-none"/>
              <a:t>.quantity was set to quantity (attribute modification).</a:t>
            </a:r>
          </a:p>
        </p:txBody>
      </p:sp>
    </p:spTree>
    <p:extLst>
      <p:ext uri="{BB962C8B-B14F-4D97-AF65-F5344CB8AC3E}">
        <p14:creationId xmlns:p14="http://schemas.microsoft.com/office/powerpoint/2010/main" val="68561547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A614A-F951-E341-A1B8-F5050E2D20F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addLineItem postconditions</a:t>
            </a:r>
            <a:endParaRPr lang="en-US" altLang="x-none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/>
              <a:t>Associations Formed and Broken</a:t>
            </a:r>
          </a:p>
          <a:p>
            <a:pPr>
              <a:lnSpc>
                <a:spcPct val="90000"/>
              </a:lnSpc>
            </a:pPr>
            <a:r>
              <a:rPr lang="en-US" altLang="x-none"/>
              <a:t>After the </a:t>
            </a:r>
            <a:r>
              <a:rPr lang="en-GB" altLang="x-none"/>
              <a:t>itemID</a:t>
            </a:r>
            <a:r>
              <a:rPr lang="en-US" altLang="x-none"/>
              <a:t> and quantity of an item have been entered by the cashier,</a:t>
            </a:r>
            <a:r>
              <a:rPr lang="en-GB" altLang="x-none"/>
              <a:t> </a:t>
            </a:r>
            <a:r>
              <a:rPr lang="en-US" altLang="x-none"/>
              <a:t>what associations between new or existing objects should have been</a:t>
            </a:r>
            <a:r>
              <a:rPr lang="en-GB" altLang="x-none"/>
              <a:t> </a:t>
            </a:r>
            <a:r>
              <a:rPr lang="en-US" altLang="x-none"/>
              <a:t>formed or broken?</a:t>
            </a:r>
          </a:p>
          <a:p>
            <a:pPr lvl="1">
              <a:lnSpc>
                <a:spcPct val="90000"/>
              </a:lnSpc>
            </a:pPr>
            <a:r>
              <a:rPr lang="en-GB" altLang="x-none"/>
              <a:t>sli</a:t>
            </a:r>
            <a:r>
              <a:rPr lang="en-US" altLang="x-none"/>
              <a:t> was associated with the </a:t>
            </a:r>
            <a:r>
              <a:rPr lang="en-GB" altLang="x-none"/>
              <a:t>current </a:t>
            </a:r>
            <a:r>
              <a:rPr lang="en-US" altLang="x-none"/>
              <a:t>Sale</a:t>
            </a:r>
            <a:r>
              <a:rPr lang="en-GB" altLang="x-none"/>
              <a:t> (association formed)</a:t>
            </a:r>
            <a:r>
              <a:rPr lang="en-US" altLang="x-none"/>
              <a:t>.</a:t>
            </a:r>
          </a:p>
          <a:p>
            <a:pPr lvl="1">
              <a:lnSpc>
                <a:spcPct val="90000"/>
              </a:lnSpc>
            </a:pPr>
            <a:r>
              <a:rPr lang="en-GB" altLang="x-none"/>
              <a:t>sli</a:t>
            </a:r>
            <a:r>
              <a:rPr lang="en-US" altLang="x-none"/>
              <a:t> was associated with a ProductSpecification,</a:t>
            </a:r>
            <a:r>
              <a:rPr lang="en-GB" altLang="x-none"/>
              <a:t> </a:t>
            </a:r>
            <a:r>
              <a:rPr lang="en-US" altLang="x-none"/>
              <a:t>based on </a:t>
            </a:r>
            <a:r>
              <a:rPr lang="en-GB" altLang="x-none"/>
              <a:t>itemID</a:t>
            </a:r>
            <a:r>
              <a:rPr lang="en-US" altLang="x-none"/>
              <a:t> match</a:t>
            </a:r>
            <a:r>
              <a:rPr lang="en-GB" altLang="x-none"/>
              <a:t> (association formed).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1099725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Microsoft Macintosh PowerPoint</Application>
  <PresentationFormat>Widescreen</PresentationFormat>
  <Paragraphs>101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Arial</vt:lpstr>
      <vt:lpstr>Wingdings</vt:lpstr>
      <vt:lpstr>Office Theme</vt:lpstr>
      <vt:lpstr>Operation Contracts</vt:lpstr>
      <vt:lpstr>Use-Case Model: Adding Detail with Operation Contracts</vt:lpstr>
      <vt:lpstr>Contracts</vt:lpstr>
      <vt:lpstr>System Operations and the System Interface</vt:lpstr>
      <vt:lpstr>Example Contract: addLineItem</vt:lpstr>
      <vt:lpstr>Pre- and Postconditions</vt:lpstr>
      <vt:lpstr>addLineItem postconditions</vt:lpstr>
      <vt:lpstr>addLineItem postconditions</vt:lpstr>
      <vt:lpstr>addLineItem postconditions</vt:lpstr>
      <vt:lpstr>Writing Contracts leads to Domain Model Updates</vt:lpstr>
      <vt:lpstr>Guidelines for Contracts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Contracts</dc:title>
  <dc:creator>Xenia Mountrouidou</dc:creator>
  <cp:lastModifiedBy>Xenia Mountrouidou</cp:lastModifiedBy>
  <cp:revision>1</cp:revision>
  <dcterms:created xsi:type="dcterms:W3CDTF">2017-09-11T18:42:53Z</dcterms:created>
  <dcterms:modified xsi:type="dcterms:W3CDTF">2017-09-11T18:43:44Z</dcterms:modified>
</cp:coreProperties>
</file>