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7" autoAdjust="0"/>
    <p:restoredTop sz="75862" autoAdjust="0"/>
  </p:normalViewPr>
  <p:slideViewPr>
    <p:cSldViewPr snapToGrid="0">
      <p:cViewPr varScale="1">
        <p:scale>
          <a:sx n="75" d="100"/>
          <a:sy n="75" d="100"/>
        </p:scale>
        <p:origin x="6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3344C-280C-43B6-9339-1E15E94E416A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ADAC0-150F-4F56-81ED-4476B12C8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76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49347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Since every GUI application, by definition, involves a window with the UI, we get the </a:t>
            </a:r>
            <a:r>
              <a:rPr lang="en-US" dirty="0" err="1" smtClean="0"/>
              <a:t>primaryStage</a:t>
            </a:r>
            <a:r>
              <a:rPr lang="en-US" dirty="0" smtClean="0"/>
              <a:t> by default when the application launches.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Just as a music festival may have simultaneous performances on multiple stages, we can have more than one stage (window) in our programs.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05928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09243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we want our stage to be of</a:t>
            </a:r>
            <a:br>
              <a:rPr lang="en-US" dirty="0" smtClean="0"/>
            </a:br>
            <a:r>
              <a:rPr lang="en-US" dirty="0" smtClean="0"/>
              <a:t>fixed size (i.e., not </a:t>
            </a:r>
            <a:r>
              <a:rPr lang="en-US" dirty="0" err="1" smtClean="0"/>
              <a:t>resizeable</a:t>
            </a:r>
            <a:r>
              <a:rPr lang="en-US" dirty="0" smtClean="0"/>
              <a:t>),</a:t>
            </a:r>
            <a:br>
              <a:rPr lang="en-US" dirty="0" smtClean="0"/>
            </a:br>
            <a:r>
              <a:rPr lang="en-US" dirty="0" smtClean="0"/>
              <a:t>we can set that property with</a:t>
            </a:r>
            <a:br>
              <a:rPr lang="en-US" dirty="0" smtClean="0"/>
            </a:br>
            <a:r>
              <a:rPr lang="en-US" dirty="0" err="1" smtClean="0"/>
              <a:t>stage.setResizeable</a:t>
            </a:r>
            <a:r>
              <a:rPr lang="en-US" dirty="0" smtClean="0"/>
              <a:t>(false)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40954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713713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449807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Panes can even contain other panes: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48024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(which we’ll discuss later).</a:t>
            </a:r>
          </a:p>
          <a:p>
            <a:r>
              <a:rPr lang="en-US" dirty="0" smtClean="0"/>
              <a:t>In order to add something to a pane, we need to access the list of things IN the pane, much like an </a:t>
            </a:r>
            <a:r>
              <a:rPr lang="en-US" dirty="0" err="1" smtClean="0"/>
              <a:t>ArrayList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new item we’ll add will be a new child of the pane, so we’re adding it to the list of the pane’s children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08100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732610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Before we can do much with shapes, we have to talk about coordinates within a pane.</a:t>
            </a:r>
          </a:p>
          <a:p>
            <a:r>
              <a:rPr lang="en-US" dirty="0" smtClean="0"/>
              <a:t>The top-left corner of a scene is always (0, 0), and the (positive) X-axis goes </a:t>
            </a:r>
            <a:br>
              <a:rPr lang="en-US" dirty="0" smtClean="0"/>
            </a:br>
            <a:r>
              <a:rPr lang="en-US" dirty="0" smtClean="0"/>
              <a:t>to the right, and the (positive) Y-axis goes </a:t>
            </a:r>
            <a:br>
              <a:rPr lang="en-US" dirty="0" smtClean="0"/>
            </a:br>
            <a:r>
              <a:rPr lang="en-US" dirty="0" smtClean="0"/>
              <a:t>down.  Visually, we’re in </a:t>
            </a:r>
            <a:br>
              <a:rPr lang="en-US" dirty="0" smtClean="0"/>
            </a:br>
            <a:r>
              <a:rPr lang="en-US" dirty="0" smtClean="0"/>
              <a:t>Cartesian quadrant IV, </a:t>
            </a:r>
            <a:br>
              <a:rPr lang="en-US" dirty="0" smtClean="0"/>
            </a:br>
            <a:r>
              <a:rPr lang="en-US" dirty="0" smtClean="0"/>
              <a:t>but Y stays positive.</a:t>
            </a:r>
          </a:p>
          <a:p>
            <a:r>
              <a:rPr lang="en-US" dirty="0" smtClean="0"/>
              <a:t>All coordinates are in pixels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64185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37887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AWT wasn’t bad, but it had some limitations, and some particular problems with how it was implemented on some platforms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55264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819852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order to do so, the circle’s center has to be bound to the pane’s height and width, such that a change to the height or width will force a change to the x or y value of the circle’s center.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52564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889050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Realize that with a setter, we specify a value; with binding, we specify the property itself, rather than the value of the property</a:t>
            </a:r>
          </a:p>
          <a:p>
            <a:r>
              <a:rPr lang="en-US" dirty="0" smtClean="0"/>
              <a:t>That’s why we have to use the special methods .add, .subtract, .multiply, and .divide, rather than the numeric operators; the methods return property objects, rather than numeric values (see p.543).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67721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89092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832193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67599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172920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9955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(for the foreseeable future), but Oracle isn’t going to develop it any further – it’s essentially a dead-end technology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0928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you need to learn Swing, see Liang’s 9e, and I will provide lecture slides; otherwise, just learn JavaFX, and don’t look back.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3942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3191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78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23738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85359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478070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On the stage are scenes, and each scene is also made up of other components.</a:t>
            </a:r>
          </a:p>
          <a:p>
            <a:r>
              <a:rPr lang="en-US" dirty="0" smtClean="0"/>
              <a:t>On a theater stage, the stage may be divided into portions, where individual scenes take place. </a:t>
            </a:r>
          </a:p>
          <a:p>
            <a:r>
              <a:rPr lang="en-US" dirty="0" smtClean="0"/>
              <a:t>Each scene’s set will have actors, props, backdrops, lighting, etc.</a:t>
            </a:r>
          </a:p>
          <a:p>
            <a:r>
              <a:rPr lang="en-US" dirty="0" smtClean="0"/>
              <a:t>In JavaFX, we create the components, add them to scenes, and then add scenes to the stage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0649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4E84-B573-4746-B2D6-6699DD0D0A3A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2D56-2436-4C33-BB3A-D174288C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22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4E84-B573-4746-B2D6-6699DD0D0A3A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2D56-2436-4C33-BB3A-D174288C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8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4E84-B573-4746-B2D6-6699DD0D0A3A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2D56-2436-4C33-BB3A-D174288C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1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4E84-B573-4746-B2D6-6699DD0D0A3A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2D56-2436-4C33-BB3A-D174288C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24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4E84-B573-4746-B2D6-6699DD0D0A3A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2D56-2436-4C33-BB3A-D174288C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7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4E84-B573-4746-B2D6-6699DD0D0A3A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2D56-2436-4C33-BB3A-D174288C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2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4E84-B573-4746-B2D6-6699DD0D0A3A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2D56-2436-4C33-BB3A-D174288C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4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4E84-B573-4746-B2D6-6699DD0D0A3A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2D56-2436-4C33-BB3A-D174288C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5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4E84-B573-4746-B2D6-6699DD0D0A3A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2D56-2436-4C33-BB3A-D174288C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7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4E84-B573-4746-B2D6-6699DD0D0A3A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2D56-2436-4C33-BB3A-D174288C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9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4E84-B573-4746-B2D6-6699DD0D0A3A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2D56-2436-4C33-BB3A-D174288C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35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44E84-B573-4746-B2D6-6699DD0D0A3A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E2D56-2436-4C33-BB3A-D174288C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Java FX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Slides from book: Introduction to Java Programming, 11-th edition. Y. Daniel Liang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597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JavaFX Program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JavaFX programs are based on the analogy of a stage (think “theater stage”).</a:t>
            </a:r>
          </a:p>
          <a:p>
            <a:r>
              <a:rPr lang="en-US" dirty="0" smtClean="0"/>
              <a:t>On the stage are scenes</a:t>
            </a:r>
          </a:p>
          <a:p>
            <a:r>
              <a:rPr lang="en-US" dirty="0" smtClean="0"/>
              <a:t>Think theater: scene’s set will have:</a:t>
            </a:r>
          </a:p>
          <a:p>
            <a:pPr lvl="1"/>
            <a:r>
              <a:rPr lang="en-US" dirty="0" smtClean="0"/>
              <a:t>actors, </a:t>
            </a:r>
          </a:p>
          <a:p>
            <a:pPr lvl="1"/>
            <a:r>
              <a:rPr lang="en-US" dirty="0" smtClean="0"/>
              <a:t>props, </a:t>
            </a:r>
          </a:p>
          <a:p>
            <a:pPr lvl="1"/>
            <a:r>
              <a:rPr lang="en-US" dirty="0" smtClean="0"/>
              <a:t>backdrops, </a:t>
            </a:r>
          </a:p>
          <a:p>
            <a:pPr lvl="1"/>
            <a:r>
              <a:rPr lang="en-US" dirty="0" smtClean="0"/>
              <a:t>lighting, etc.</a:t>
            </a:r>
          </a:p>
          <a:p>
            <a:r>
              <a:rPr lang="en-US" dirty="0" smtClean="0"/>
              <a:t>In JavaFX, we create the components, add them to scenes, and then add scenes to the stage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5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JavaFX Program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JavaFX, the stage is the window our code runs in</a:t>
            </a:r>
          </a:p>
          <a:p>
            <a:r>
              <a:rPr lang="en-US" dirty="0" smtClean="0"/>
              <a:t>Our applications are not limited to a single stage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223260"/>
            <a:ext cx="9921084" cy="308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19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uiExpand="1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5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500" dirty="0" smtClean="0"/>
              <a:t>Our </a:t>
            </a:r>
            <a:r>
              <a:rPr lang="en-US" sz="4500" dirty="0"/>
              <a:t>First </a:t>
            </a:r>
            <a:r>
              <a:rPr lang="en-US" sz="4500" dirty="0">
                <a:solidFill>
                  <a:srgbClr val="FF9900"/>
                </a:solidFill>
                <a:latin typeface="Consolas" pitchFamily="49" charset="0"/>
                <a:cs typeface="Consolas" pitchFamily="49" charset="0"/>
              </a:rPr>
              <a:t>JavaFX</a:t>
            </a:r>
            <a:r>
              <a:rPr lang="en-US" sz="4500" dirty="0"/>
              <a:t> Program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638300" y="904876"/>
            <a:ext cx="8915400" cy="5742813"/>
          </a:xfrm>
        </p:spPr>
        <p:txBody>
          <a:bodyPr/>
          <a:lstStyle/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sz="17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javafx.application.Application</a:t>
            </a: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sz="17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javafx.scene.Scene</a:t>
            </a: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sz="17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javafx.scene.control.Button</a:t>
            </a: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sz="17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javafx.stage.Stage</a:t>
            </a: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7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MultipleStageDemo</a:t>
            </a: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extends Application </a:t>
            </a:r>
            <a:endParaRPr lang="en-US" sz="17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7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@</a:t>
            </a: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Override </a:t>
            </a:r>
            <a:r>
              <a:rPr lang="en-US" sz="17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Override the start method in the Application class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 </a:t>
            </a: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start(Stage </a:t>
            </a:r>
            <a:r>
              <a:rPr lang="en-US" sz="17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primaryStage</a:t>
            </a: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endParaRPr lang="en-US" sz="17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  <a:endParaRPr lang="en-US" sz="17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7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7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Create a scene and place a button in the scene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Scene </a:t>
            </a:r>
            <a:r>
              <a:rPr lang="en-US" sz="17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scene</a:t>
            </a: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Scene(new Button("OK"), 200, 250);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7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primaryStage.setTitle</a:t>
            </a: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en-US" sz="17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MyJavaFX</a:t>
            </a: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"); </a:t>
            </a:r>
            <a:r>
              <a:rPr lang="en-US" sz="17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Set the stage title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7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primaryStage.setScene</a:t>
            </a: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(scene</a:t>
            </a: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7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Put </a:t>
            </a:r>
            <a:r>
              <a:rPr lang="en-US" sz="17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 scene in the stage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7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primaryStage.show</a:t>
            </a: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</a:t>
            </a:r>
            <a:r>
              <a:rPr lang="en-US" sz="17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7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Display the stage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endParaRPr lang="en-US" sz="17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Stage </a:t>
            </a:r>
            <a:r>
              <a:rPr lang="en-US" sz="17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stage</a:t>
            </a: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Stage(); </a:t>
            </a: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7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7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Create a new stage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7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stage.setTitle</a:t>
            </a: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("Second Stage"); </a:t>
            </a:r>
            <a:r>
              <a:rPr lang="en-US" sz="17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Set the stage title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// </a:t>
            </a:r>
            <a:r>
              <a:rPr lang="en-US" sz="17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 a scene with a button in the stage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7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stage.setScene</a:t>
            </a: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(new </a:t>
            </a: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Scene(new Button("New Stage"), 100, 100));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7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stage.show</a:t>
            </a: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</a:t>
            </a:r>
            <a:r>
              <a:rPr lang="en-US" sz="17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7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Display the stage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sz="17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7053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bldLvl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§14.3: Our First JavaFX Program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default, stages (windows) are </a:t>
            </a:r>
            <a:r>
              <a:rPr lang="en-US" dirty="0" err="1" smtClean="0"/>
              <a:t>resizeable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Note that we have minimize and maximize buttons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8136" y="3115913"/>
            <a:ext cx="2590800" cy="24384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9424416" y="1965960"/>
            <a:ext cx="0" cy="451104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28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uiExpand="1" build="p" bldLvl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Panes, UI Controls, and Shapes</a:t>
            </a:r>
            <a:endParaRPr lang="en-US" dirty="0"/>
          </a:p>
        </p:txBody>
      </p:sp>
      <p:sp>
        <p:nvSpPr>
          <p:cNvPr id="152578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Section 14.4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012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Panes, UI Controls, and Shapes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approach is to specify the size and location of each UI element (like the buttons)</a:t>
            </a:r>
          </a:p>
          <a:p>
            <a:r>
              <a:rPr lang="en-US" dirty="0" smtClean="0"/>
              <a:t>A better solution is to </a:t>
            </a:r>
            <a:br>
              <a:rPr lang="en-US" dirty="0" smtClean="0"/>
            </a:br>
            <a:r>
              <a:rPr lang="en-US" dirty="0" smtClean="0"/>
              <a:t>put the UI elements </a:t>
            </a:r>
            <a:br>
              <a:rPr lang="en-US" dirty="0" smtClean="0"/>
            </a:br>
            <a:r>
              <a:rPr lang="en-US" dirty="0" smtClean="0"/>
              <a:t>(known as nodes) </a:t>
            </a:r>
            <a:br>
              <a:rPr lang="en-US" dirty="0" smtClean="0"/>
            </a:br>
            <a:r>
              <a:rPr lang="en-US" dirty="0" smtClean="0"/>
              <a:t>into containers called </a:t>
            </a:r>
            <a:br>
              <a:rPr lang="en-US" dirty="0" smtClean="0"/>
            </a:br>
            <a:r>
              <a:rPr lang="en-US" dirty="0" smtClean="0"/>
              <a:t>panes, and then add </a:t>
            </a:r>
            <a:br>
              <a:rPr lang="en-US" dirty="0" smtClean="0"/>
            </a:br>
            <a:r>
              <a:rPr lang="en-US" dirty="0" smtClean="0"/>
              <a:t>the panes to the scene.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7664" y="2658650"/>
            <a:ext cx="4355406" cy="268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61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Panes, UI Controls, and Shapes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2052" y="1527049"/>
            <a:ext cx="6047897" cy="5174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58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§14.4: Panes, UI Controls, and Shapes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slide shows the</a:t>
            </a:r>
            <a:br>
              <a:rPr lang="en-US" dirty="0" smtClean="0"/>
            </a:br>
            <a:r>
              <a:rPr lang="en-US" dirty="0" smtClean="0"/>
              <a:t>code to create this version of </a:t>
            </a:r>
            <a:br>
              <a:rPr lang="en-US" dirty="0" smtClean="0"/>
            </a:br>
            <a:r>
              <a:rPr lang="en-US" dirty="0" smtClean="0"/>
              <a:t>the same UI, with a single </a:t>
            </a:r>
            <a:br>
              <a:rPr lang="en-US" dirty="0" smtClean="0"/>
            </a:br>
            <a:r>
              <a:rPr lang="en-US" dirty="0" smtClean="0"/>
              <a:t>button inside a pane.</a:t>
            </a:r>
          </a:p>
          <a:p>
            <a:r>
              <a:rPr lang="en-US" dirty="0" smtClean="0"/>
              <a:t>It uses a </a:t>
            </a:r>
            <a:r>
              <a:rPr lang="en-US" dirty="0" err="1" smtClean="0"/>
              <a:t>StackPane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1928" y="1825625"/>
            <a:ext cx="33528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86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uiExpand="1" build="p" bldLvl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5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685800"/>
          </a:xfrm>
        </p:spPr>
        <p:txBody>
          <a:bodyPr/>
          <a:lstStyle/>
          <a:p>
            <a:pPr eaLnBrk="1" hangingPunct="1"/>
            <a:r>
              <a:rPr lang="en-US" sz="4300" dirty="0" smtClean="0">
                <a:ln w="5000" cmpd="sng">
                  <a:solidFill>
                    <a:srgbClr val="FF9900"/>
                  </a:solidFill>
                  <a:prstDash val="solid"/>
                </a:ln>
                <a:solidFill>
                  <a:srgbClr val="FF9900"/>
                </a:solidFill>
                <a:latin typeface="Consolas" pitchFamily="49" charset="0"/>
                <a:cs typeface="Consolas" pitchFamily="49" charset="0"/>
              </a:rPr>
              <a:t>Panes</a:t>
            </a:r>
            <a:r>
              <a:rPr lang="en-US" sz="4300" dirty="0"/>
              <a:t>, UI Controls, and </a:t>
            </a:r>
            <a:r>
              <a:rPr lang="en-US" sz="4300" dirty="0">
                <a:ln w="5000" cmpd="sng">
                  <a:solidFill>
                    <a:srgbClr val="FF9900"/>
                  </a:solidFill>
                  <a:prstDash val="solid"/>
                </a:ln>
                <a:solidFill>
                  <a:srgbClr val="FF9900"/>
                </a:solidFill>
                <a:latin typeface="Consolas" pitchFamily="49" charset="0"/>
                <a:cs typeface="Consolas" pitchFamily="49" charset="0"/>
              </a:rPr>
              <a:t>Shapes</a:t>
            </a:r>
            <a:endParaRPr lang="en-US" sz="4300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638300" y="904876"/>
            <a:ext cx="8915400" cy="5742813"/>
          </a:xfrm>
        </p:spPr>
        <p:txBody>
          <a:bodyPr/>
          <a:lstStyle/>
          <a:p>
            <a:pPr marL="36512" indent="0">
              <a:lnSpc>
                <a:spcPct val="97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sz="16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javafx.application.Application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512" indent="0">
              <a:lnSpc>
                <a:spcPct val="97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sz="16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javafx.scene.Scene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512" indent="0">
              <a:lnSpc>
                <a:spcPct val="97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sz="16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javafx.scene.control.Button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512" indent="0">
              <a:lnSpc>
                <a:spcPct val="97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sz="16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javafx.stage.Stage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512" indent="0">
              <a:lnSpc>
                <a:spcPct val="97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sz="16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javafx.scene.layout.StackPane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512" indent="0">
              <a:lnSpc>
                <a:spcPct val="97000"/>
              </a:lnSpc>
              <a:spcBef>
                <a:spcPts val="0"/>
              </a:spcBef>
              <a:buNone/>
            </a:pPr>
            <a:endParaRPr lang="en-US" sz="16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lnSpc>
                <a:spcPct val="97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6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ButtonInPane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extends Application </a:t>
            </a:r>
            <a:endParaRPr lang="en-US" sz="16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lnSpc>
                <a:spcPct val="97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6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lnSpc>
                <a:spcPct val="97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@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Override </a:t>
            </a:r>
            <a:r>
              <a:rPr lang="en-US" sz="16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Override the start method in the Application class</a:t>
            </a:r>
          </a:p>
          <a:p>
            <a:pPr marL="36512" indent="0">
              <a:lnSpc>
                <a:spcPct val="97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 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start(Stage </a:t>
            </a:r>
            <a:r>
              <a:rPr lang="en-US" sz="16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primaryStage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endParaRPr lang="en-US" sz="16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lnSpc>
                <a:spcPct val="97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  <a:endParaRPr lang="en-US" sz="16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lnSpc>
                <a:spcPct val="97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StackPane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pane = new </a:t>
            </a:r>
            <a:r>
              <a:rPr lang="en-US" sz="16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StackPane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  <a:r>
              <a:rPr lang="en-US" sz="16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Make a pane to work with</a:t>
            </a:r>
          </a:p>
          <a:p>
            <a:pPr marL="36512" indent="0">
              <a:lnSpc>
                <a:spcPct val="97000"/>
              </a:lnSpc>
              <a:spcBef>
                <a:spcPts val="0"/>
              </a:spcBef>
              <a:buNone/>
            </a:pPr>
            <a:endParaRPr lang="en-US" sz="16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lnSpc>
                <a:spcPct val="97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create a new button, and add it to the pane’s list of children</a:t>
            </a:r>
            <a:endParaRPr lang="en-US" sz="1600" dirty="0">
              <a:solidFill>
                <a:srgbClr val="33CC3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lnSpc>
                <a:spcPct val="97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pane.getChildren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().add(new Button("OK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"));</a:t>
            </a:r>
          </a:p>
          <a:p>
            <a:pPr marL="36512" indent="0">
              <a:lnSpc>
                <a:spcPct val="97000"/>
              </a:lnSpc>
              <a:spcBef>
                <a:spcPts val="0"/>
              </a:spcBef>
              <a:buNone/>
            </a:pPr>
            <a:endParaRPr lang="en-US" sz="16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lnSpc>
                <a:spcPct val="97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6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Make a new scene, containing the pane</a:t>
            </a:r>
            <a:endParaRPr lang="en-US" sz="16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lnSpc>
                <a:spcPct val="97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Scene </a:t>
            </a:r>
            <a:r>
              <a:rPr lang="en-US" sz="16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scene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Scene(pane, 200, 50);</a:t>
            </a:r>
          </a:p>
          <a:p>
            <a:pPr marL="36512" indent="0">
              <a:lnSpc>
                <a:spcPct val="97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primaryStage.setTitle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("Button in a pane"); </a:t>
            </a:r>
            <a:r>
              <a:rPr lang="en-US" sz="16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Set the stage title</a:t>
            </a:r>
          </a:p>
          <a:p>
            <a:pPr marL="36512" indent="0">
              <a:lnSpc>
                <a:spcPct val="97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primaryStage.setScene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(scene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sz="16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Put scene </a:t>
            </a:r>
            <a:r>
              <a:rPr lang="en-US" sz="16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 the stage</a:t>
            </a:r>
          </a:p>
          <a:p>
            <a:pPr marL="36512" indent="0">
              <a:lnSpc>
                <a:spcPct val="97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primaryStage.show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</a:t>
            </a:r>
            <a:r>
              <a:rPr lang="en-US" sz="16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6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Display the stage</a:t>
            </a:r>
          </a:p>
          <a:p>
            <a:pPr marL="36512" indent="0">
              <a:lnSpc>
                <a:spcPct val="97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sz="16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lnSpc>
                <a:spcPct val="97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6135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uiExpand="1" build="p" bldLvl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§14.4: Panes, UI Controls, and Shapes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Beyond the obvious, typical “active” UI elements (things we can interact with, like buttons, etc.), are static shapes – lines, circles, etc.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3918" y="3018536"/>
            <a:ext cx="3784830" cy="285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36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uiExpand="1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JavaFX vs Swing vs AWT</a:t>
            </a:r>
            <a:endParaRPr lang="en-US" dirty="0"/>
          </a:p>
        </p:txBody>
      </p:sp>
      <p:sp>
        <p:nvSpPr>
          <p:cNvPr id="28674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14.2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398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5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685800"/>
          </a:xfrm>
        </p:spPr>
        <p:txBody>
          <a:bodyPr/>
          <a:lstStyle/>
          <a:p>
            <a:pPr eaLnBrk="1" hangingPunct="1"/>
            <a:r>
              <a:rPr lang="en-US" sz="4300" dirty="0" smtClean="0">
                <a:ln w="5000" cmpd="sng">
                  <a:solidFill>
                    <a:srgbClr val="FF9900"/>
                  </a:solidFill>
                  <a:prstDash val="solid"/>
                </a:ln>
                <a:solidFill>
                  <a:srgbClr val="FF9900"/>
                </a:solidFill>
                <a:latin typeface="Consolas" pitchFamily="49" charset="0"/>
                <a:cs typeface="Consolas" pitchFamily="49" charset="0"/>
              </a:rPr>
              <a:t>Panes</a:t>
            </a:r>
            <a:r>
              <a:rPr lang="en-US" sz="4300" dirty="0"/>
              <a:t>, UI Controls, and </a:t>
            </a:r>
            <a:r>
              <a:rPr lang="en-US" sz="4300" dirty="0">
                <a:ln w="5000" cmpd="sng">
                  <a:solidFill>
                    <a:srgbClr val="FF9900"/>
                  </a:solidFill>
                  <a:prstDash val="solid"/>
                </a:ln>
                <a:solidFill>
                  <a:srgbClr val="FF9900"/>
                </a:solidFill>
                <a:latin typeface="Consolas" pitchFamily="49" charset="0"/>
                <a:cs typeface="Consolas" pitchFamily="49" charset="0"/>
              </a:rPr>
              <a:t>Shapes</a:t>
            </a:r>
            <a:endParaRPr lang="en-US" sz="4300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638300" y="904876"/>
            <a:ext cx="8915400" cy="5742813"/>
          </a:xfrm>
        </p:spPr>
        <p:txBody>
          <a:bodyPr>
            <a:normAutofit lnSpcReduction="10000"/>
          </a:bodyPr>
          <a:lstStyle/>
          <a:p>
            <a:pPr marL="36512" indent="0">
              <a:lnSpc>
                <a:spcPct val="88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javafx.application.Application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512" indent="0">
              <a:lnSpc>
                <a:spcPct val="88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javafx.scene.Scene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512" indent="0">
              <a:lnSpc>
                <a:spcPct val="88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javafx.scene.layout.Pane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512" indent="0">
              <a:lnSpc>
                <a:spcPct val="88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javafx.scene.paint.Color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512" indent="0">
              <a:lnSpc>
                <a:spcPct val="88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javafx.scene.shape.Circle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512" indent="0">
              <a:lnSpc>
                <a:spcPct val="88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javafx.stage.Stage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512" indent="0">
              <a:lnSpc>
                <a:spcPct val="88000"/>
              </a:lnSpc>
              <a:spcBef>
                <a:spcPts val="0"/>
              </a:spcBef>
              <a:buNone/>
            </a:pPr>
            <a:endParaRPr lang="en-US" sz="14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lnSpc>
                <a:spcPct val="88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ShowCircle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extends Application </a:t>
            </a:r>
            <a:endParaRPr lang="en-US" sz="14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lnSpc>
                <a:spcPct val="88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4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lnSpc>
                <a:spcPct val="88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@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Override </a:t>
            </a:r>
            <a:r>
              <a:rPr lang="en-US" sz="14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Override the start method in the Application class</a:t>
            </a:r>
          </a:p>
          <a:p>
            <a:pPr marL="36512" indent="0">
              <a:lnSpc>
                <a:spcPct val="88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 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start(Stage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primaryStage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endParaRPr lang="en-US" sz="14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lnSpc>
                <a:spcPct val="88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  <a:endParaRPr lang="en-US" sz="14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lnSpc>
                <a:spcPct val="88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4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Create a circle and set its properties</a:t>
            </a:r>
          </a:p>
          <a:p>
            <a:pPr marL="36512" indent="0">
              <a:lnSpc>
                <a:spcPct val="88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Circle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circle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Circle();</a:t>
            </a:r>
          </a:p>
          <a:p>
            <a:pPr marL="36512" indent="0">
              <a:lnSpc>
                <a:spcPct val="88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circle.setCenterX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(100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6512" indent="0">
              <a:lnSpc>
                <a:spcPct val="88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circle.setCenterY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(100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6512" indent="0">
              <a:lnSpc>
                <a:spcPct val="88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circle.setRadius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(50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6512" indent="0">
              <a:lnSpc>
                <a:spcPct val="88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circle.setStroke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Color.BLACK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6512" indent="0">
              <a:lnSpc>
                <a:spcPct val="88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circle.setFill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Color.WHITE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6512" indent="0">
              <a:lnSpc>
                <a:spcPct val="88000"/>
              </a:lnSpc>
              <a:spcBef>
                <a:spcPts val="0"/>
              </a:spcBef>
              <a:buNone/>
            </a:pPr>
            <a:endParaRPr lang="en-US" sz="14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lnSpc>
                <a:spcPct val="88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4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Create a pane to hold the circle</a:t>
            </a:r>
          </a:p>
          <a:p>
            <a:pPr marL="36512" indent="0">
              <a:lnSpc>
                <a:spcPct val="88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Pane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pane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Pane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36512" indent="0">
              <a:lnSpc>
                <a:spcPct val="88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pane.getChildren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().add(circle);</a:t>
            </a:r>
          </a:p>
          <a:p>
            <a:pPr marL="36512" indent="0">
              <a:lnSpc>
                <a:spcPct val="88000"/>
              </a:lnSpc>
              <a:spcBef>
                <a:spcPts val="0"/>
              </a:spcBef>
              <a:buNone/>
            </a:pPr>
            <a:endParaRPr lang="en-US" sz="14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lnSpc>
                <a:spcPct val="88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4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Create a </a:t>
            </a:r>
            <a:r>
              <a:rPr lang="en-US" sz="14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200-x-200 scene from the pane, and </a:t>
            </a:r>
            <a:r>
              <a:rPr lang="en-US" sz="14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place </a:t>
            </a:r>
            <a:r>
              <a:rPr lang="en-US" sz="14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 scene </a:t>
            </a:r>
            <a:r>
              <a:rPr lang="en-US" sz="14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 the stage</a:t>
            </a:r>
          </a:p>
          <a:p>
            <a:pPr marL="36512" indent="0">
              <a:lnSpc>
                <a:spcPct val="88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Scene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scene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Scene(pane, 200, 200);</a:t>
            </a:r>
          </a:p>
          <a:p>
            <a:pPr marL="36512" indent="0">
              <a:lnSpc>
                <a:spcPct val="88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primaryStage.setTitle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ShowCircle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"); </a:t>
            </a:r>
            <a:r>
              <a:rPr lang="en-US" sz="14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Set the stage title</a:t>
            </a:r>
          </a:p>
          <a:p>
            <a:pPr marL="36512" indent="0">
              <a:lnSpc>
                <a:spcPct val="88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primaryStage.setScene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(scene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4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4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Place the scene in the stage</a:t>
            </a:r>
          </a:p>
          <a:p>
            <a:pPr marL="36512" indent="0">
              <a:lnSpc>
                <a:spcPct val="88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primaryStage.show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14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4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Display the stage</a:t>
            </a:r>
          </a:p>
          <a:p>
            <a:pPr marL="36512" indent="0">
              <a:lnSpc>
                <a:spcPct val="88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sz="14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lnSpc>
                <a:spcPct val="88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2630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bldLvl="3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Property Binding</a:t>
            </a:r>
            <a:endParaRPr lang="en-US" dirty="0"/>
          </a:p>
        </p:txBody>
      </p:sp>
      <p:sp>
        <p:nvSpPr>
          <p:cNvPr id="162818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Section 14.5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659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§14.5 Property Binding</a:t>
            </a:r>
            <a:endParaRPr lang="en-US" dirty="0" smtClean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previous example, the (x, y) location of the center of the circle was static – it will always be located at (100, 100).  </a:t>
            </a:r>
          </a:p>
          <a:p>
            <a:r>
              <a:rPr lang="en-US" dirty="0" smtClean="0"/>
              <a:t>What if we want it to be centered in the pane, such that if we re-size the window, the circle will move to stay centered?</a:t>
            </a:r>
          </a:p>
          <a:p>
            <a:r>
              <a:rPr lang="en-US" dirty="0" smtClean="0"/>
              <a:t>This is what property binding is all about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342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Property </a:t>
            </a:r>
            <a:r>
              <a:rPr lang="en-US" dirty="0" smtClean="0"/>
              <a:t>Binding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638300" y="904875"/>
            <a:ext cx="8915400" cy="5633085"/>
          </a:xfrm>
        </p:spPr>
        <p:txBody>
          <a:bodyPr>
            <a:normAutofit lnSpcReduction="10000"/>
          </a:bodyPr>
          <a:lstStyle/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6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ShowCircleCentered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extends Application </a:t>
            </a:r>
            <a:endParaRPr lang="en-US" sz="16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6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@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Override </a:t>
            </a:r>
            <a:r>
              <a:rPr lang="en-US" sz="16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Override the start method in the Application class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 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start(Stage </a:t>
            </a:r>
            <a:r>
              <a:rPr lang="en-US" sz="16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primaryStage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endParaRPr lang="en-US" sz="16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  <a:endParaRPr lang="en-US" sz="16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6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Create a pane to hold the circle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Pane </a:t>
            </a:r>
            <a:r>
              <a:rPr lang="en-US" sz="16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pane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Pane();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endParaRPr lang="en-US" sz="16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6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Create a circle and set its properties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Circle </a:t>
            </a:r>
            <a:r>
              <a:rPr lang="en-US" sz="16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circle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Circle();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circle.centerXProperty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().bind(</a:t>
            </a:r>
            <a:r>
              <a:rPr lang="en-US" sz="16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pane.widthProperty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().divide(2));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circle.centerYProperty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().bind(</a:t>
            </a:r>
            <a:r>
              <a:rPr lang="en-US" sz="16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pane.heightProperty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().divide(2));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circle.setRadius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(50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circle.setStroke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Color.BLACK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circle.setFill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Color.WHITE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pane.getChildren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().add(circle); </a:t>
            </a:r>
            <a:r>
              <a:rPr lang="en-US" sz="16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Add circle to the pane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endParaRPr lang="en-US" sz="16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// </a:t>
            </a:r>
            <a:r>
              <a:rPr lang="en-US" sz="16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Create a scene and place it in the stage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Scene </a:t>
            </a:r>
            <a:r>
              <a:rPr lang="en-US" sz="16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scene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Scene(pane, 200, 200);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primaryStage.setTitle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en-US" sz="16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ShowCircleCentered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"); </a:t>
            </a:r>
            <a:r>
              <a:rPr lang="en-US" sz="16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Set the stage title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primaryStage.setScene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(scene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</a:t>
            </a:r>
            <a:r>
              <a:rPr lang="en-US" sz="16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Put </a:t>
            </a:r>
            <a:r>
              <a:rPr lang="en-US" sz="16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scene </a:t>
            </a:r>
            <a:r>
              <a:rPr lang="en-US" sz="16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 </a:t>
            </a:r>
            <a:r>
              <a:rPr lang="en-US" sz="16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stage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primaryStage.show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</a:t>
            </a:r>
            <a:r>
              <a:rPr lang="en-US" sz="16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6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Display the stage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sz="16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141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Binding</a:t>
            </a:r>
            <a:endParaRPr lang="en-US" dirty="0" smtClean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target listens for changes in the source and updates itself when the source changes</a:t>
            </a:r>
          </a:p>
          <a:p>
            <a:r>
              <a:rPr lang="en-US" dirty="0" smtClean="0"/>
              <a:t>Remember, the binding syntax is</a:t>
            </a:r>
            <a:br>
              <a:rPr lang="en-US" dirty="0" smtClean="0"/>
            </a:br>
            <a:r>
              <a:rPr lang="en-US" dirty="0" err="1" smtClean="0"/>
              <a:t>target.bind</a:t>
            </a:r>
            <a:r>
              <a:rPr lang="en-US" dirty="0" smtClean="0"/>
              <a:t>(source);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040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Binding</a:t>
            </a:r>
            <a:endParaRPr lang="en-US" dirty="0" smtClean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pair of simple double property objects (not double values) are created with different values, and then one is bound to the other</a:t>
            </a:r>
          </a:p>
          <a:p>
            <a:r>
              <a:rPr lang="en-US" dirty="0" smtClean="0"/>
              <a:t>Their values are printed out (showing that they are different), the value of one is changed, and then they are both printed again, showing that changing one changed the other.</a:t>
            </a:r>
          </a:p>
          <a:p>
            <a:r>
              <a:rPr lang="en-US" dirty="0" smtClean="0"/>
              <a:t>See next slide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683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§</a:t>
            </a:r>
            <a:r>
              <a:rPr lang="en-US" dirty="0" smtClean="0"/>
              <a:t>14.5 Property Binding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638300" y="904875"/>
            <a:ext cx="8915400" cy="5633085"/>
          </a:xfrm>
        </p:spPr>
        <p:txBody>
          <a:bodyPr/>
          <a:lstStyle/>
          <a:p>
            <a:pPr marL="36512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sz="18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javafx.beans.property.DoubleProperty</a:t>
            </a:r>
            <a:r>
              <a:rPr lang="en-US" sz="18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512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sz="18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javafx.beans.property.SimpleDoubleProperty</a:t>
            </a:r>
            <a:r>
              <a:rPr lang="en-US" sz="18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512" indent="0">
              <a:spcBef>
                <a:spcPts val="0"/>
              </a:spcBef>
              <a:buNone/>
            </a:pPr>
            <a:endParaRPr lang="en-US" sz="18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8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8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BindingDemo</a:t>
            </a:r>
            <a:r>
              <a:rPr lang="en-US" sz="18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18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8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 </a:t>
            </a:r>
            <a:r>
              <a:rPr lang="en-US" sz="18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static void main(String[] </a:t>
            </a:r>
            <a:r>
              <a:rPr lang="en-US" sz="18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8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endParaRPr lang="en-US" sz="18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  <a:endParaRPr lang="en-US" sz="18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DoubleProperty</a:t>
            </a:r>
            <a:r>
              <a:rPr lang="en-US" sz="18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d1 = new </a:t>
            </a:r>
            <a:r>
              <a:rPr lang="en-US" sz="18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SimpleDoubleProperty</a:t>
            </a:r>
            <a:r>
              <a:rPr lang="en-US" sz="18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(1);</a:t>
            </a:r>
          </a:p>
          <a:p>
            <a:pPr marL="36512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DoubleProperty</a:t>
            </a:r>
            <a:r>
              <a:rPr lang="en-US" sz="18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d2 = new </a:t>
            </a:r>
            <a:r>
              <a:rPr lang="en-US" sz="18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SimpleDoubleProperty</a:t>
            </a:r>
            <a:r>
              <a:rPr lang="en-US" sz="18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(2);</a:t>
            </a:r>
          </a:p>
          <a:p>
            <a:pPr marL="36512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d1.bind(d2);</a:t>
            </a:r>
          </a:p>
          <a:p>
            <a:pPr marL="36512" indent="0">
              <a:spcBef>
                <a:spcPts val="0"/>
              </a:spcBef>
              <a:buNone/>
            </a:pPr>
            <a:endParaRPr lang="en-US" sz="18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("d1 is " + d1.getValue()</a:t>
            </a:r>
          </a:p>
          <a:p>
            <a:pPr marL="36512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+ </a:t>
            </a:r>
            <a:r>
              <a:rPr lang="en-US" sz="18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 and d2 is " + d2.getValue</a:t>
            </a:r>
            <a:r>
              <a:rPr lang="en-US" sz="18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pPr marL="36512" indent="0">
              <a:spcBef>
                <a:spcPts val="0"/>
              </a:spcBef>
              <a:buNone/>
            </a:pPr>
            <a:endParaRPr lang="en-US" sz="18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d2.setValue(70.2);</a:t>
            </a:r>
          </a:p>
          <a:p>
            <a:pPr marL="36512" indent="0">
              <a:spcBef>
                <a:spcPts val="0"/>
              </a:spcBef>
              <a:buNone/>
            </a:pPr>
            <a:endParaRPr lang="en-US" sz="18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("d1 is " + d1.getValue()</a:t>
            </a:r>
          </a:p>
          <a:p>
            <a:pPr marL="36512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+ </a:t>
            </a:r>
            <a:r>
              <a:rPr lang="en-US" sz="18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 and d2 is " + d2.getValue());</a:t>
            </a:r>
          </a:p>
          <a:p>
            <a:pPr marL="36512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sz="18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6849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Properties and Methods for Nodes</a:t>
            </a:r>
            <a:endParaRPr lang="en-US" dirty="0"/>
          </a:p>
        </p:txBody>
      </p:sp>
      <p:sp>
        <p:nvSpPr>
          <p:cNvPr id="175106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Section 14.6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048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§14.6 Common Node Properties &amp; Methods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Nodes share many common properties</a:t>
            </a:r>
          </a:p>
          <a:p>
            <a:r>
              <a:rPr lang="en-US" dirty="0" smtClean="0"/>
              <a:t>This section introduces two – style and rotate</a:t>
            </a:r>
          </a:p>
          <a:p>
            <a:r>
              <a:rPr lang="en-US" dirty="0" smtClean="0"/>
              <a:t>JavaFX style properties are a lot like CSS (Cascading Style Sheets) use to specify styles in HTML (Web) pages.</a:t>
            </a:r>
          </a:p>
          <a:p>
            <a:r>
              <a:rPr lang="en-US" dirty="0" smtClean="0"/>
              <a:t>Thus, it’s known as JavaFX CSS</a:t>
            </a:r>
          </a:p>
        </p:txBody>
      </p:sp>
    </p:spTree>
    <p:extLst>
      <p:ext uri="{BB962C8B-B14F-4D97-AF65-F5344CB8AC3E}">
        <p14:creationId xmlns:p14="http://schemas.microsoft.com/office/powerpoint/2010/main" val="387310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685800"/>
          </a:xfrm>
        </p:spPr>
        <p:txBody>
          <a:bodyPr/>
          <a:lstStyle/>
          <a:p>
            <a:pPr eaLnBrk="1" hangingPunct="1"/>
            <a:r>
              <a:rPr lang="en-US" sz="3800" dirty="0" smtClean="0"/>
              <a:t>Common </a:t>
            </a:r>
            <a:r>
              <a:rPr lang="en-US" sz="3800" dirty="0"/>
              <a:t>Node Properties &amp; Methods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638300" y="904876"/>
            <a:ext cx="8915400" cy="5610225"/>
          </a:xfrm>
        </p:spPr>
        <p:txBody>
          <a:bodyPr/>
          <a:lstStyle/>
          <a:p>
            <a:pPr marL="36512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javafx.application.Application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512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javafx.scene.Scene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512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javafx.scene.control.Button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512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javafx.stage.Stage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512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javafx.scene.layout.StackPane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512" indent="0">
              <a:spcBef>
                <a:spcPts val="0"/>
              </a:spcBef>
              <a:buNone/>
            </a:pPr>
            <a:endParaRPr lang="en-US" sz="14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NodeStyleRotateDemo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extends Application </a:t>
            </a:r>
            <a:endParaRPr lang="en-US" sz="14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4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@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Override </a:t>
            </a:r>
            <a:r>
              <a:rPr lang="en-US" sz="14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Override the start method in the Application class</a:t>
            </a:r>
          </a:p>
          <a:p>
            <a:pPr marL="36512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 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start(Stage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primaryStage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endParaRPr lang="en-US" sz="14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  <a:endParaRPr lang="en-US" sz="14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4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Create a scene and place a button in the scene</a:t>
            </a:r>
          </a:p>
          <a:p>
            <a:pPr marL="36512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StackPane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pane = new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StackPane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36512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Button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btOK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Button("OK");</a:t>
            </a:r>
          </a:p>
          <a:p>
            <a:pPr marL="36512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400" b="1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btOK.setStyle</a:t>
            </a:r>
            <a:r>
              <a:rPr lang="en-US" sz="1400" b="1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("-</a:t>
            </a:r>
            <a:r>
              <a:rPr lang="en-US" sz="1400" b="1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fx</a:t>
            </a:r>
            <a:r>
              <a:rPr lang="en-US" sz="1400" b="1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-border-color: blue</a:t>
            </a:r>
            <a:r>
              <a:rPr lang="en-US" sz="1400" b="1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;");  </a:t>
            </a:r>
            <a:r>
              <a:rPr lang="en-US" sz="1400" b="1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create blue-bordered button</a:t>
            </a:r>
            <a:endParaRPr lang="en-US" sz="1400" b="1" dirty="0">
              <a:solidFill>
                <a:srgbClr val="33CC3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pane.getChildren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().add(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btOK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6512" indent="0">
              <a:spcBef>
                <a:spcPts val="0"/>
              </a:spcBef>
              <a:buNone/>
            </a:pPr>
            <a:endParaRPr lang="en-US" sz="14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400" b="1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pane.setRotate</a:t>
            </a:r>
            <a:r>
              <a:rPr lang="en-US" sz="1400" b="1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(45); </a:t>
            </a:r>
            <a:r>
              <a:rPr lang="en-US" sz="1400" b="1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400" b="1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rotate pane and set its style before adding to scene</a:t>
            </a:r>
            <a:endParaRPr lang="en-US" sz="1400" b="1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400" b="1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pane.setStyle</a:t>
            </a:r>
            <a:r>
              <a:rPr lang="en-US" sz="1400" b="1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("-</a:t>
            </a:r>
            <a:r>
              <a:rPr lang="en-US" sz="1400" b="1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fx</a:t>
            </a:r>
            <a:r>
              <a:rPr lang="en-US" sz="1400" b="1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-border-color: red; -</a:t>
            </a:r>
            <a:r>
              <a:rPr lang="en-US" sz="1400" b="1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fx</a:t>
            </a:r>
            <a:r>
              <a:rPr lang="en-US" sz="1400" b="1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-background-color: </a:t>
            </a:r>
            <a:r>
              <a:rPr lang="en-US" sz="1400" b="1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lightgray</a:t>
            </a:r>
            <a:r>
              <a:rPr lang="en-US" sz="1400" b="1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;");</a:t>
            </a:r>
          </a:p>
          <a:p>
            <a:pPr marL="36512" indent="0">
              <a:spcBef>
                <a:spcPts val="0"/>
              </a:spcBef>
              <a:buNone/>
            </a:pPr>
            <a:endParaRPr lang="en-US" sz="14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Scene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scene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Scene(pane, 200, 250);</a:t>
            </a:r>
          </a:p>
          <a:p>
            <a:pPr marL="36512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primaryStage.setTitle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NodeStyleRotateDemo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"); </a:t>
            </a:r>
            <a:r>
              <a:rPr lang="en-US" sz="14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Set the stage title</a:t>
            </a:r>
          </a:p>
          <a:p>
            <a:pPr marL="36512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primaryStage.setScene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(scene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14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4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Place the scene in the </a:t>
            </a:r>
            <a:r>
              <a:rPr lang="en-US" sz="14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stage</a:t>
            </a:r>
          </a:p>
          <a:p>
            <a:pPr marL="36512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primaryStage.show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 </a:t>
            </a:r>
            <a:r>
              <a:rPr lang="en-US" sz="14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400" dirty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Display the stage</a:t>
            </a:r>
          </a:p>
          <a:p>
            <a:pPr marL="36512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sz="14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12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6713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JavaFX vs Swing vs AWT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was first released with GUI support in something called the Abstract Windows Toolkit (</a:t>
            </a:r>
            <a:r>
              <a:rPr lang="en-US" dirty="0" smtClean="0"/>
              <a:t>AWT</a:t>
            </a:r>
            <a:r>
              <a:rPr lang="en-US" dirty="0" smtClean="0"/>
              <a:t>)</a:t>
            </a:r>
          </a:p>
          <a:p>
            <a:r>
              <a:rPr lang="en-US" dirty="0" smtClean="0"/>
              <a:t>AWT</a:t>
            </a:r>
            <a:r>
              <a:rPr lang="en-US" dirty="0" smtClean="0"/>
              <a:t> was replaced by a new library called </a:t>
            </a:r>
            <a:r>
              <a:rPr lang="en-US" dirty="0" smtClean="0"/>
              <a:t>Swing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013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JavaFX vs Swing vs AWT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Swing</a:t>
            </a:r>
            <a:r>
              <a:rPr lang="en-US" dirty="0" smtClean="0"/>
              <a:t> was designed primarily for use in desktop applications </a:t>
            </a:r>
          </a:p>
          <a:p>
            <a:r>
              <a:rPr lang="en-US" dirty="0" smtClean="0"/>
              <a:t>Swing</a:t>
            </a:r>
            <a:r>
              <a:rPr lang="en-US" dirty="0" smtClean="0"/>
              <a:t> has now been replaced by a completely new GUI library called JavaFX</a:t>
            </a:r>
          </a:p>
          <a:p>
            <a:r>
              <a:rPr lang="en-US" dirty="0" smtClean="0"/>
              <a:t>You can still use </a:t>
            </a:r>
            <a:r>
              <a:rPr lang="en-US" dirty="0" smtClean="0"/>
              <a:t>Swing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Java has replaced </a:t>
            </a:r>
            <a:r>
              <a:rPr lang="en-US" dirty="0" smtClean="0"/>
              <a:t>Swing</a:t>
            </a:r>
            <a:r>
              <a:rPr lang="en-US" dirty="0" smtClean="0"/>
              <a:t> with JavaFX</a:t>
            </a:r>
          </a:p>
          <a:p>
            <a:r>
              <a:rPr lang="en-US" dirty="0" smtClean="0"/>
              <a:t>How long until JavaFX is replaced by something else?  Nobody knows; probably many years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831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JavaFX vs Swing vs AWT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JavaFX lets us write RIAs (Rich Internet Applications)</a:t>
            </a:r>
          </a:p>
          <a:p>
            <a:pPr lvl="1"/>
            <a:r>
              <a:rPr lang="en-US" dirty="0" smtClean="0"/>
              <a:t>run under a browser (IE / </a:t>
            </a:r>
            <a:r>
              <a:rPr lang="en-US" dirty="0" err="1" smtClean="0"/>
              <a:t>FireFox</a:t>
            </a:r>
            <a:r>
              <a:rPr lang="en-US" dirty="0" smtClean="0"/>
              <a:t> / Chrome / Safari) </a:t>
            </a:r>
          </a:p>
          <a:p>
            <a:r>
              <a:rPr lang="en-US" dirty="0" smtClean="0"/>
              <a:t>Previously, the cross-platform (desktop vs browser) experience was delivered by Java Applets, but applets are pretty much dead, too.</a:t>
            </a:r>
          </a:p>
        </p:txBody>
      </p:sp>
    </p:spTree>
    <p:extLst>
      <p:ext uri="{BB962C8B-B14F-4D97-AF65-F5344CB8AC3E}">
        <p14:creationId xmlns:p14="http://schemas.microsoft.com/office/powerpoint/2010/main" val="171500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Structure of a  JavaFX Program</a:t>
            </a:r>
            <a:endParaRPr lang="en-US" dirty="0"/>
          </a:p>
        </p:txBody>
      </p:sp>
      <p:sp>
        <p:nvSpPr>
          <p:cNvPr id="152578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14.3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893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5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685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n w="5000" cmpd="sng">
                  <a:solidFill>
                    <a:srgbClr val="FF9900"/>
                  </a:solidFill>
                  <a:prstDash val="solid"/>
                </a:ln>
                <a:solidFill>
                  <a:srgbClr val="FF9900"/>
                </a:solidFill>
                <a:latin typeface="Consolas" pitchFamily="49" charset="0"/>
                <a:cs typeface="Consolas" pitchFamily="49" charset="0"/>
              </a:rPr>
              <a:t>JavaFX</a:t>
            </a:r>
            <a:r>
              <a:rPr lang="en-US" sz="4000" dirty="0" smtClean="0"/>
              <a:t> Programs: Basic Structure</a:t>
            </a:r>
            <a:endParaRPr lang="en-US" sz="4000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638300" y="904876"/>
            <a:ext cx="8915400" cy="5610225"/>
          </a:xfrm>
        </p:spPr>
        <p:txBody>
          <a:bodyPr/>
          <a:lstStyle/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2900" smtClean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class MyProgram</a:t>
            </a:r>
            <a:br>
              <a:rPr lang="en-US" sz="2900" smtClean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900" smtClean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br>
              <a:rPr lang="en-US" sz="2900" smtClean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900" smtClean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// Body of class</a:t>
            </a:r>
            <a:br>
              <a:rPr lang="en-US" sz="2900" smtClean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900" smtClean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spcBef>
                <a:spcPts val="400"/>
              </a:spcBef>
            </a:pPr>
            <a:endParaRPr lang="en-US" sz="2000" smtClean="0">
              <a:cs typeface="Consolas" panose="020B0609020204030204" pitchFamily="49" charset="0"/>
            </a:endParaRPr>
          </a:p>
          <a:p>
            <a:pPr marL="36512" indent="0">
              <a:spcBef>
                <a:spcPts val="400"/>
              </a:spcBef>
              <a:buNone/>
            </a:pPr>
            <a:r>
              <a:rPr lang="en-US" smtClean="0">
                <a:cs typeface="Consolas" panose="020B0609020204030204" pitchFamily="49" charset="0"/>
              </a:rPr>
              <a:t>Becomes:</a:t>
            </a:r>
          </a:p>
          <a:p>
            <a:pPr>
              <a:spcBef>
                <a:spcPts val="400"/>
              </a:spcBef>
            </a:pPr>
            <a:endParaRPr lang="en-US" sz="2000" smtClean="0">
              <a:cs typeface="Consolas" panose="020B0609020204030204" pitchFamily="49" charset="0"/>
            </a:endParaRP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2900" smtClean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javafx.application.Application;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2900" smtClean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2900" smtClean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class MyProgram </a:t>
            </a:r>
            <a:r>
              <a:rPr lang="en-US" sz="2900" b="1" smtClean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extends Application</a:t>
            </a:r>
            <a:r>
              <a:rPr lang="en-US" sz="2900" smtClean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900" smtClean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900" smtClean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br>
              <a:rPr lang="en-US" sz="2900" smtClean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900" smtClean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// Body of class</a:t>
            </a:r>
            <a:br>
              <a:rPr lang="en-US" sz="2900" smtClean="0">
                <a:solidFill>
                  <a:srgbClr val="33CC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900" smtClean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900" dirty="0">
              <a:solidFill>
                <a:srgbClr val="FF99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94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JavaFX Program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the result, and then the code: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5325" y="2753742"/>
            <a:ext cx="2800350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59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uiExpand="1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5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500" dirty="0">
                <a:cs typeface="Times New Roman" pitchFamily="18" charset="0"/>
              </a:rPr>
              <a:t>§</a:t>
            </a:r>
            <a:r>
              <a:rPr lang="en-US" sz="4500" dirty="0"/>
              <a:t>14.3: Our First </a:t>
            </a:r>
            <a:r>
              <a:rPr lang="en-US" sz="4500" dirty="0">
                <a:solidFill>
                  <a:srgbClr val="FF9900"/>
                </a:solidFill>
                <a:latin typeface="Consolas" pitchFamily="49" charset="0"/>
                <a:cs typeface="Consolas" pitchFamily="49" charset="0"/>
              </a:rPr>
              <a:t>JavaFX</a:t>
            </a:r>
            <a:r>
              <a:rPr lang="en-US" sz="4500" dirty="0"/>
              <a:t> Program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638300" y="904876"/>
            <a:ext cx="8915400" cy="5742813"/>
          </a:xfrm>
        </p:spPr>
        <p:txBody>
          <a:bodyPr>
            <a:normAutofit lnSpcReduction="10000"/>
          </a:bodyPr>
          <a:lstStyle/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DD2867"/>
                </a:solidFill>
                <a:latin typeface="Consolas" panose="020B0609020204030204" pitchFamily="49" charset="0"/>
              </a:rPr>
              <a:t>import</a:t>
            </a:r>
            <a:r>
              <a:rPr lang="en-US" sz="1400" b="1" dirty="0">
                <a:solidFill>
                  <a:srgbClr val="D9E8F7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D9E8F7"/>
                </a:solidFill>
                <a:latin typeface="Consolas" panose="020B0609020204030204" pitchFamily="49" charset="0"/>
              </a:rPr>
              <a:t>javafx</a:t>
            </a:r>
            <a:r>
              <a:rPr lang="en-US" sz="1400" b="1" dirty="0" err="1">
                <a:solidFill>
                  <a:srgbClr val="E6E6FA"/>
                </a:solidFill>
                <a:latin typeface="Consolas" panose="020B0609020204030204" pitchFamily="49" charset="0"/>
              </a:rPr>
              <a:t>.</a:t>
            </a:r>
            <a:r>
              <a:rPr lang="en-US" sz="1400" b="1" dirty="0" err="1">
                <a:solidFill>
                  <a:srgbClr val="D9E8F7"/>
                </a:solidFill>
                <a:latin typeface="Consolas" panose="020B0609020204030204" pitchFamily="49" charset="0"/>
              </a:rPr>
              <a:t>application</a:t>
            </a:r>
            <a:r>
              <a:rPr lang="en-US" sz="1400" b="1" dirty="0" err="1">
                <a:solidFill>
                  <a:srgbClr val="E6E6FA"/>
                </a:solidFill>
                <a:latin typeface="Consolas" panose="020B0609020204030204" pitchFamily="49" charset="0"/>
              </a:rPr>
              <a:t>.</a:t>
            </a:r>
            <a:r>
              <a:rPr lang="en-US" sz="1400" b="1" dirty="0" err="1">
                <a:solidFill>
                  <a:srgbClr val="D9E8F7"/>
                </a:solidFill>
                <a:latin typeface="Consolas" panose="020B0609020204030204" pitchFamily="49" charset="0"/>
              </a:rPr>
              <a:t>Application</a:t>
            </a:r>
            <a:r>
              <a:rPr lang="en-US" sz="1400" b="1" dirty="0">
                <a:solidFill>
                  <a:srgbClr val="E6E6FA"/>
                </a:solidFill>
                <a:latin typeface="Consolas" panose="020B0609020204030204" pitchFamily="49" charset="0"/>
              </a:rPr>
              <a:t>;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DD2867"/>
                </a:solidFill>
                <a:latin typeface="Consolas" panose="020B0609020204030204" pitchFamily="49" charset="0"/>
              </a:rPr>
              <a:t>import</a:t>
            </a:r>
            <a:r>
              <a:rPr lang="en-US" sz="1400" b="1" dirty="0">
                <a:solidFill>
                  <a:srgbClr val="D9E8F7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D9E8F7"/>
                </a:solidFill>
                <a:latin typeface="Consolas" panose="020B0609020204030204" pitchFamily="49" charset="0"/>
              </a:rPr>
              <a:t>javafx</a:t>
            </a:r>
            <a:r>
              <a:rPr lang="en-US" sz="1400" b="1" dirty="0" err="1">
                <a:solidFill>
                  <a:srgbClr val="E6E6FA"/>
                </a:solidFill>
                <a:latin typeface="Consolas" panose="020B0609020204030204" pitchFamily="49" charset="0"/>
              </a:rPr>
              <a:t>.</a:t>
            </a:r>
            <a:r>
              <a:rPr lang="en-US" sz="1400" b="1" dirty="0" err="1">
                <a:solidFill>
                  <a:srgbClr val="D9E8F7"/>
                </a:solidFill>
                <a:latin typeface="Consolas" panose="020B0609020204030204" pitchFamily="49" charset="0"/>
              </a:rPr>
              <a:t>scene</a:t>
            </a:r>
            <a:r>
              <a:rPr lang="en-US" sz="1400" b="1" dirty="0" err="1">
                <a:solidFill>
                  <a:srgbClr val="E6E6FA"/>
                </a:solidFill>
                <a:latin typeface="Consolas" panose="020B0609020204030204" pitchFamily="49" charset="0"/>
              </a:rPr>
              <a:t>.</a:t>
            </a:r>
            <a:r>
              <a:rPr lang="en-US" sz="1400" b="1" dirty="0" err="1">
                <a:solidFill>
                  <a:srgbClr val="D9E8F7"/>
                </a:solidFill>
                <a:latin typeface="Consolas" panose="020B0609020204030204" pitchFamily="49" charset="0"/>
              </a:rPr>
              <a:t>Scene</a:t>
            </a:r>
            <a:r>
              <a:rPr lang="en-US" sz="1400" b="1" dirty="0">
                <a:solidFill>
                  <a:srgbClr val="E6E6FA"/>
                </a:solidFill>
                <a:latin typeface="Consolas" panose="020B0609020204030204" pitchFamily="49" charset="0"/>
              </a:rPr>
              <a:t>;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DD2867"/>
                </a:solidFill>
                <a:latin typeface="Consolas" panose="020B0609020204030204" pitchFamily="49" charset="0"/>
              </a:rPr>
              <a:t>import</a:t>
            </a:r>
            <a:r>
              <a:rPr lang="en-US" sz="1400" b="1" dirty="0">
                <a:solidFill>
                  <a:srgbClr val="D9E8F7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D9E8F7"/>
                </a:solidFill>
                <a:latin typeface="Consolas" panose="020B0609020204030204" pitchFamily="49" charset="0"/>
              </a:rPr>
              <a:t>javafx</a:t>
            </a:r>
            <a:r>
              <a:rPr lang="en-US" sz="1400" b="1" dirty="0" err="1">
                <a:solidFill>
                  <a:srgbClr val="E6E6FA"/>
                </a:solidFill>
                <a:latin typeface="Consolas" panose="020B0609020204030204" pitchFamily="49" charset="0"/>
              </a:rPr>
              <a:t>.</a:t>
            </a:r>
            <a:r>
              <a:rPr lang="en-US" sz="1400" b="1" dirty="0" err="1">
                <a:solidFill>
                  <a:srgbClr val="D9E8F7"/>
                </a:solidFill>
                <a:latin typeface="Consolas" panose="020B0609020204030204" pitchFamily="49" charset="0"/>
              </a:rPr>
              <a:t>scene</a:t>
            </a:r>
            <a:r>
              <a:rPr lang="en-US" sz="1400" b="1" dirty="0" err="1">
                <a:solidFill>
                  <a:srgbClr val="E6E6FA"/>
                </a:solidFill>
                <a:latin typeface="Consolas" panose="020B0609020204030204" pitchFamily="49" charset="0"/>
              </a:rPr>
              <a:t>.</a:t>
            </a:r>
            <a:r>
              <a:rPr lang="en-US" sz="1400" b="1" dirty="0" err="1">
                <a:solidFill>
                  <a:srgbClr val="D9E8F7"/>
                </a:solidFill>
                <a:latin typeface="Consolas" panose="020B0609020204030204" pitchFamily="49" charset="0"/>
              </a:rPr>
              <a:t>control</a:t>
            </a:r>
            <a:r>
              <a:rPr lang="en-US" sz="1400" b="1" dirty="0" err="1">
                <a:solidFill>
                  <a:srgbClr val="E6E6FA"/>
                </a:solidFill>
                <a:latin typeface="Consolas" panose="020B0609020204030204" pitchFamily="49" charset="0"/>
              </a:rPr>
              <a:t>.</a:t>
            </a:r>
            <a:r>
              <a:rPr lang="en-US" sz="1400" b="1" dirty="0" err="1">
                <a:solidFill>
                  <a:srgbClr val="D9E8F7"/>
                </a:solidFill>
                <a:latin typeface="Consolas" panose="020B0609020204030204" pitchFamily="49" charset="0"/>
              </a:rPr>
              <a:t>Button</a:t>
            </a:r>
            <a:r>
              <a:rPr lang="en-US" sz="1400" b="1" dirty="0">
                <a:solidFill>
                  <a:srgbClr val="E6E6FA"/>
                </a:solidFill>
                <a:latin typeface="Consolas" panose="020B0609020204030204" pitchFamily="49" charset="0"/>
              </a:rPr>
              <a:t>;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DD2867"/>
                </a:solidFill>
                <a:latin typeface="Consolas" panose="020B0609020204030204" pitchFamily="49" charset="0"/>
              </a:rPr>
              <a:t>import</a:t>
            </a:r>
            <a:r>
              <a:rPr lang="en-US" sz="1400" b="1" dirty="0">
                <a:solidFill>
                  <a:srgbClr val="D9E8F7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D9E8F7"/>
                </a:solidFill>
                <a:latin typeface="Consolas" panose="020B0609020204030204" pitchFamily="49" charset="0"/>
              </a:rPr>
              <a:t>javafx</a:t>
            </a:r>
            <a:r>
              <a:rPr lang="en-US" sz="1400" b="1" dirty="0" err="1">
                <a:solidFill>
                  <a:srgbClr val="E6E6FA"/>
                </a:solidFill>
                <a:latin typeface="Consolas" panose="020B0609020204030204" pitchFamily="49" charset="0"/>
              </a:rPr>
              <a:t>.</a:t>
            </a:r>
            <a:r>
              <a:rPr lang="en-US" sz="1400" b="1" dirty="0" err="1">
                <a:solidFill>
                  <a:srgbClr val="D9E8F7"/>
                </a:solidFill>
                <a:latin typeface="Consolas" panose="020B0609020204030204" pitchFamily="49" charset="0"/>
              </a:rPr>
              <a:t>stage</a:t>
            </a:r>
            <a:r>
              <a:rPr lang="en-US" sz="1400" b="1" dirty="0" err="1">
                <a:solidFill>
                  <a:srgbClr val="E6E6FA"/>
                </a:solidFill>
                <a:latin typeface="Consolas" panose="020B0609020204030204" pitchFamily="49" charset="0"/>
              </a:rPr>
              <a:t>.</a:t>
            </a:r>
            <a:r>
              <a:rPr lang="en-US" sz="1400" b="1" dirty="0" err="1">
                <a:solidFill>
                  <a:srgbClr val="D9E8F7"/>
                </a:solidFill>
                <a:latin typeface="Consolas" panose="020B0609020204030204" pitchFamily="49" charset="0"/>
              </a:rPr>
              <a:t>Stage</a:t>
            </a:r>
            <a:r>
              <a:rPr lang="en-US" sz="1400" b="1" dirty="0">
                <a:solidFill>
                  <a:srgbClr val="E6E6FA"/>
                </a:solidFill>
                <a:latin typeface="Consolas" panose="020B0609020204030204" pitchFamily="49" charset="0"/>
              </a:rPr>
              <a:t>;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DD2867"/>
                </a:solidFill>
                <a:latin typeface="Consolas" panose="020B0609020204030204" pitchFamily="49" charset="0"/>
              </a:rPr>
              <a:t>public</a:t>
            </a:r>
            <a:r>
              <a:rPr lang="en-US" sz="1400" b="1" dirty="0">
                <a:solidFill>
                  <a:srgbClr val="D9E8F7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DD2867"/>
                </a:solidFill>
                <a:latin typeface="Consolas" panose="020B0609020204030204" pitchFamily="49" charset="0"/>
              </a:rPr>
              <a:t>class</a:t>
            </a:r>
            <a:r>
              <a:rPr lang="en-US" sz="1400" b="1" dirty="0">
                <a:solidFill>
                  <a:srgbClr val="D9E8F7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1290C3"/>
                </a:solidFill>
                <a:latin typeface="Consolas" panose="020B0609020204030204" pitchFamily="49" charset="0"/>
              </a:rPr>
              <a:t>MyJavaFX</a:t>
            </a:r>
            <a:r>
              <a:rPr lang="en-US" sz="1400" b="1" dirty="0">
                <a:solidFill>
                  <a:srgbClr val="D9E8F7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DD2867"/>
                </a:solidFill>
                <a:latin typeface="Consolas" panose="020B0609020204030204" pitchFamily="49" charset="0"/>
              </a:rPr>
              <a:t>extends</a:t>
            </a:r>
            <a:r>
              <a:rPr lang="en-US" sz="1400" b="1" dirty="0">
                <a:solidFill>
                  <a:srgbClr val="D9E8F7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3EABE6"/>
                </a:solidFill>
                <a:latin typeface="Consolas" panose="020B0609020204030204" pitchFamily="49" charset="0"/>
              </a:rPr>
              <a:t>Application</a:t>
            </a:r>
            <a:r>
              <a:rPr lang="en-US" sz="1400" b="1" dirty="0">
                <a:solidFill>
                  <a:srgbClr val="D9E8F7"/>
                </a:solidFill>
                <a:latin typeface="Consolas" panose="020B0609020204030204" pitchFamily="49" charset="0"/>
              </a:rPr>
              <a:t> 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9FAF4"/>
                </a:solidFill>
                <a:latin typeface="Consolas" panose="020B0609020204030204" pitchFamily="49" charset="0"/>
              </a:rPr>
              <a:t>{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D9E8F7"/>
                </a:solidFill>
                <a:latin typeface="Consolas" panose="020B0609020204030204" pitchFamily="49" charset="0"/>
              </a:rPr>
              <a:t>    </a:t>
            </a:r>
            <a:r>
              <a:rPr lang="en-US" sz="1400" b="1" i="1" dirty="0">
                <a:solidFill>
                  <a:srgbClr val="FF9393"/>
                </a:solidFill>
                <a:latin typeface="Consolas" panose="020B0609020204030204" pitchFamily="49" charset="0"/>
              </a:rPr>
              <a:t>@Override</a:t>
            </a:r>
            <a:r>
              <a:rPr lang="en-US" sz="1400" b="1" i="1" dirty="0">
                <a:solidFill>
                  <a:srgbClr val="D9E8F7"/>
                </a:solidFill>
                <a:latin typeface="Consolas" panose="020B0609020204030204" pitchFamily="49" charset="0"/>
              </a:rPr>
              <a:t> </a:t>
            </a:r>
            <a:r>
              <a:rPr lang="en-US" sz="1400" b="1" i="1" dirty="0">
                <a:solidFill>
                  <a:srgbClr val="49C050"/>
                </a:solidFill>
                <a:latin typeface="Consolas" panose="020B0609020204030204" pitchFamily="49" charset="0"/>
              </a:rPr>
              <a:t>// Override the start method in the Application class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D9E8F7"/>
                </a:solidFill>
                <a:latin typeface="Consolas" panose="020B0609020204030204" pitchFamily="49" charset="0"/>
              </a:rPr>
              <a:t>    </a:t>
            </a:r>
            <a:r>
              <a:rPr lang="en-US" sz="1400" b="1" dirty="0">
                <a:solidFill>
                  <a:srgbClr val="DD2867"/>
                </a:solidFill>
                <a:latin typeface="Consolas" panose="020B0609020204030204" pitchFamily="49" charset="0"/>
              </a:rPr>
              <a:t>public</a:t>
            </a:r>
            <a:r>
              <a:rPr lang="en-US" sz="1400" b="1" dirty="0">
                <a:solidFill>
                  <a:srgbClr val="D9E8F7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DD2867"/>
                </a:solidFill>
                <a:latin typeface="Consolas" panose="020B0609020204030204" pitchFamily="49" charset="0"/>
              </a:rPr>
              <a:t>void</a:t>
            </a:r>
            <a:r>
              <a:rPr lang="en-US" sz="1400" b="1" dirty="0">
                <a:solidFill>
                  <a:srgbClr val="D9E8F7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CDF668"/>
                </a:solidFill>
                <a:latin typeface="Consolas" panose="020B0609020204030204" pitchFamily="49" charset="0"/>
              </a:rPr>
              <a:t>start</a:t>
            </a:r>
            <a:r>
              <a:rPr lang="en-US" sz="1400" b="1" dirty="0">
                <a:solidFill>
                  <a:srgbClr val="F9FAF4"/>
                </a:solidFill>
                <a:latin typeface="Consolas" panose="020B0609020204030204" pitchFamily="49" charset="0"/>
              </a:rPr>
              <a:t>(</a:t>
            </a:r>
            <a:r>
              <a:rPr lang="en-US" sz="1400" b="1" dirty="0">
                <a:solidFill>
                  <a:srgbClr val="1290C3"/>
                </a:solidFill>
                <a:latin typeface="Consolas" panose="020B0609020204030204" pitchFamily="49" charset="0"/>
              </a:rPr>
              <a:t>Stage</a:t>
            </a:r>
            <a:r>
              <a:rPr lang="en-US" sz="1400" b="1" dirty="0">
                <a:solidFill>
                  <a:srgbClr val="D9E8F7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79ABFF"/>
                </a:solidFill>
                <a:latin typeface="Consolas" panose="020B0609020204030204" pitchFamily="49" charset="0"/>
              </a:rPr>
              <a:t>primaryStage</a:t>
            </a:r>
            <a:r>
              <a:rPr lang="en-US" sz="1400" b="1" dirty="0">
                <a:solidFill>
                  <a:srgbClr val="F9FAF4"/>
                </a:solidFill>
                <a:latin typeface="Consolas" panose="020B0609020204030204" pitchFamily="49" charset="0"/>
              </a:rPr>
              <a:t>)</a:t>
            </a:r>
            <a:r>
              <a:rPr lang="en-US" sz="1400" b="1" dirty="0">
                <a:solidFill>
                  <a:srgbClr val="D9E8F7"/>
                </a:solidFill>
                <a:latin typeface="Consolas" panose="020B0609020204030204" pitchFamily="49" charset="0"/>
              </a:rPr>
              <a:t> 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D9E8F7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F9FAF4"/>
                </a:solidFill>
                <a:latin typeface="Consolas" panose="020B0609020204030204" pitchFamily="49" charset="0"/>
              </a:rPr>
              <a:t>{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D9E8F7"/>
                </a:solidFill>
                <a:latin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49C050"/>
                </a:solidFill>
                <a:latin typeface="Consolas" panose="020B0609020204030204" pitchFamily="49" charset="0"/>
              </a:rPr>
              <a:t>// Create a scene and place a button in the scene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D9E8F7"/>
                </a:solidFill>
                <a:latin typeface="Consolas" panose="020B0609020204030204" pitchFamily="49" charset="0"/>
              </a:rPr>
              <a:t>        </a:t>
            </a:r>
            <a:r>
              <a:rPr lang="en-US" sz="1400" b="1" dirty="0">
                <a:solidFill>
                  <a:srgbClr val="1290C3"/>
                </a:solidFill>
                <a:latin typeface="Consolas" panose="020B0609020204030204" pitchFamily="49" charset="0"/>
              </a:rPr>
              <a:t>Button</a:t>
            </a:r>
            <a:r>
              <a:rPr lang="en-US" sz="1400" b="1" dirty="0">
                <a:solidFill>
                  <a:srgbClr val="D9E8F7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ED7F48"/>
                </a:solidFill>
                <a:latin typeface="Consolas" panose="020B0609020204030204" pitchFamily="49" charset="0"/>
              </a:rPr>
              <a:t>btOK</a:t>
            </a:r>
            <a:r>
              <a:rPr lang="en-US" sz="1400" b="1" dirty="0">
                <a:solidFill>
                  <a:srgbClr val="D9E8F7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E6E6FA"/>
                </a:solidFill>
                <a:latin typeface="Consolas" panose="020B0609020204030204" pitchFamily="49" charset="0"/>
              </a:rPr>
              <a:t>=</a:t>
            </a:r>
            <a:r>
              <a:rPr lang="en-US" sz="1400" b="1" dirty="0">
                <a:solidFill>
                  <a:srgbClr val="D9E8F7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DD2867"/>
                </a:solidFill>
                <a:latin typeface="Consolas" panose="020B0609020204030204" pitchFamily="49" charset="0"/>
              </a:rPr>
              <a:t>new</a:t>
            </a:r>
            <a:r>
              <a:rPr lang="en-US" sz="1400" b="1" dirty="0">
                <a:solidFill>
                  <a:srgbClr val="D9E8F7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A7EC21"/>
                </a:solidFill>
                <a:latin typeface="Consolas" panose="020B0609020204030204" pitchFamily="49" charset="0"/>
              </a:rPr>
              <a:t>Button</a:t>
            </a:r>
            <a:r>
              <a:rPr lang="en-US" sz="1400" b="1" dirty="0">
                <a:solidFill>
                  <a:srgbClr val="F9FAF4"/>
                </a:solidFill>
                <a:latin typeface="Consolas" panose="020B0609020204030204" pitchFamily="49" charset="0"/>
              </a:rPr>
              <a:t>(</a:t>
            </a:r>
            <a:r>
              <a:rPr lang="en-US" sz="1400" b="1" dirty="0">
                <a:solidFill>
                  <a:srgbClr val="17C6A3"/>
                </a:solidFill>
                <a:latin typeface="Consolas" panose="020B0609020204030204" pitchFamily="49" charset="0"/>
              </a:rPr>
              <a:t>"OK</a:t>
            </a:r>
            <a:r>
              <a:rPr lang="en-US" sz="1400" b="1" dirty="0">
                <a:solidFill>
                  <a:srgbClr val="17C6A3"/>
                </a:solidFill>
                <a:latin typeface="Consolas" panose="020B0609020204030204" pitchFamily="49" charset="0"/>
              </a:rPr>
              <a:t>"</a:t>
            </a:r>
            <a:r>
              <a:rPr lang="en-US" sz="1400" b="1" dirty="0">
                <a:solidFill>
                  <a:srgbClr val="F9FAF4"/>
                </a:solidFill>
                <a:latin typeface="Consolas" panose="020B0609020204030204" pitchFamily="49" charset="0"/>
              </a:rPr>
              <a:t>)</a:t>
            </a:r>
            <a:r>
              <a:rPr lang="en-US" sz="1400" b="1" dirty="0">
                <a:solidFill>
                  <a:srgbClr val="E6E6FA"/>
                </a:solidFill>
                <a:latin typeface="Consolas" panose="020B0609020204030204" pitchFamily="49" charset="0"/>
              </a:rPr>
              <a:t>;          </a:t>
            </a:r>
            <a:r>
              <a:rPr lang="en-US" sz="1400" dirty="0">
                <a:solidFill>
                  <a:srgbClr val="33CC33"/>
                </a:solidFill>
                <a:latin typeface="Consolas" panose="020B0609020204030204" pitchFamily="49" charset="0"/>
              </a:rPr>
              <a:t>// create a button</a:t>
            </a:r>
            <a:endParaRPr lang="en-US" sz="1400" dirty="0">
              <a:solidFill>
                <a:srgbClr val="33CC33"/>
              </a:solidFill>
              <a:latin typeface="Consolas" panose="020B0609020204030204" pitchFamily="49" charset="0"/>
            </a:endParaRP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nn-NO" sz="1400" dirty="0">
                <a:solidFill>
                  <a:srgbClr val="D9E8F7"/>
                </a:solidFill>
                <a:latin typeface="Consolas" panose="020B0609020204030204" pitchFamily="49" charset="0"/>
              </a:rPr>
              <a:t>        </a:t>
            </a:r>
            <a:r>
              <a:rPr lang="nn-NO" sz="1400" b="1" dirty="0">
                <a:solidFill>
                  <a:srgbClr val="1290C3"/>
                </a:solidFill>
                <a:latin typeface="Consolas" panose="020B0609020204030204" pitchFamily="49" charset="0"/>
              </a:rPr>
              <a:t>Scene</a:t>
            </a:r>
            <a:r>
              <a:rPr lang="nn-NO" sz="1400" b="1" dirty="0">
                <a:solidFill>
                  <a:srgbClr val="D9E8F7"/>
                </a:solidFill>
                <a:latin typeface="Consolas" panose="020B0609020204030204" pitchFamily="49" charset="0"/>
              </a:rPr>
              <a:t> </a:t>
            </a:r>
            <a:r>
              <a:rPr lang="nn-NO" sz="1400" b="1" dirty="0">
                <a:solidFill>
                  <a:srgbClr val="ED7F48"/>
                </a:solidFill>
                <a:latin typeface="Consolas" panose="020B0609020204030204" pitchFamily="49" charset="0"/>
              </a:rPr>
              <a:t>scene</a:t>
            </a:r>
            <a:r>
              <a:rPr lang="nn-NO" sz="1400" b="1" dirty="0">
                <a:solidFill>
                  <a:srgbClr val="D9E8F7"/>
                </a:solidFill>
                <a:latin typeface="Consolas" panose="020B0609020204030204" pitchFamily="49" charset="0"/>
              </a:rPr>
              <a:t> </a:t>
            </a:r>
            <a:r>
              <a:rPr lang="nn-NO" sz="1400" b="1" dirty="0">
                <a:solidFill>
                  <a:srgbClr val="E6E6FA"/>
                </a:solidFill>
                <a:latin typeface="Consolas" panose="020B0609020204030204" pitchFamily="49" charset="0"/>
              </a:rPr>
              <a:t>=</a:t>
            </a:r>
            <a:r>
              <a:rPr lang="nn-NO" sz="1400" b="1" dirty="0">
                <a:solidFill>
                  <a:srgbClr val="D9E8F7"/>
                </a:solidFill>
                <a:latin typeface="Consolas" panose="020B0609020204030204" pitchFamily="49" charset="0"/>
              </a:rPr>
              <a:t> </a:t>
            </a:r>
            <a:r>
              <a:rPr lang="nn-NO" sz="1400" b="1" dirty="0">
                <a:solidFill>
                  <a:srgbClr val="DD2867"/>
                </a:solidFill>
                <a:latin typeface="Consolas" panose="020B0609020204030204" pitchFamily="49" charset="0"/>
              </a:rPr>
              <a:t>new</a:t>
            </a:r>
            <a:r>
              <a:rPr lang="nn-NO" sz="1400" b="1" dirty="0">
                <a:solidFill>
                  <a:srgbClr val="D9E8F7"/>
                </a:solidFill>
                <a:latin typeface="Consolas" panose="020B0609020204030204" pitchFamily="49" charset="0"/>
              </a:rPr>
              <a:t> </a:t>
            </a:r>
            <a:r>
              <a:rPr lang="nn-NO" sz="1400" b="1" dirty="0">
                <a:solidFill>
                  <a:srgbClr val="A7EC21"/>
                </a:solidFill>
                <a:latin typeface="Consolas" panose="020B0609020204030204" pitchFamily="49" charset="0"/>
              </a:rPr>
              <a:t>Scene</a:t>
            </a:r>
            <a:r>
              <a:rPr lang="nn-NO" sz="1400" b="1" dirty="0">
                <a:solidFill>
                  <a:srgbClr val="F9FAF4"/>
                </a:solidFill>
                <a:latin typeface="Consolas" panose="020B0609020204030204" pitchFamily="49" charset="0"/>
              </a:rPr>
              <a:t>(</a:t>
            </a:r>
            <a:r>
              <a:rPr lang="nn-NO" sz="1400" b="1" dirty="0">
                <a:solidFill>
                  <a:srgbClr val="FFBF26"/>
                </a:solidFill>
                <a:latin typeface="Consolas" panose="020B0609020204030204" pitchFamily="49" charset="0"/>
              </a:rPr>
              <a:t>btOK</a:t>
            </a:r>
            <a:r>
              <a:rPr lang="nn-NO" sz="1400" b="1" dirty="0">
                <a:solidFill>
                  <a:srgbClr val="E6E6FA"/>
                </a:solidFill>
                <a:latin typeface="Consolas" panose="020B0609020204030204" pitchFamily="49" charset="0"/>
              </a:rPr>
              <a:t>,</a:t>
            </a:r>
            <a:r>
              <a:rPr lang="nn-NO" sz="1400" b="1" dirty="0">
                <a:solidFill>
                  <a:srgbClr val="D9E8F7"/>
                </a:solidFill>
                <a:latin typeface="Consolas" panose="020B0609020204030204" pitchFamily="49" charset="0"/>
              </a:rPr>
              <a:t> </a:t>
            </a:r>
            <a:r>
              <a:rPr lang="nn-NO" sz="1400" b="1" dirty="0">
                <a:solidFill>
                  <a:srgbClr val="8DDAF8"/>
                </a:solidFill>
                <a:latin typeface="Consolas" panose="020B0609020204030204" pitchFamily="49" charset="0"/>
              </a:rPr>
              <a:t>200</a:t>
            </a:r>
            <a:r>
              <a:rPr lang="nn-NO" sz="1400" b="1" dirty="0">
                <a:solidFill>
                  <a:srgbClr val="E6E6FA"/>
                </a:solidFill>
                <a:latin typeface="Consolas" panose="020B0609020204030204" pitchFamily="49" charset="0"/>
              </a:rPr>
              <a:t>,</a:t>
            </a:r>
            <a:r>
              <a:rPr lang="nn-NO" sz="1400" b="1" dirty="0">
                <a:solidFill>
                  <a:srgbClr val="D9E8F7"/>
                </a:solidFill>
                <a:latin typeface="Consolas" panose="020B0609020204030204" pitchFamily="49" charset="0"/>
              </a:rPr>
              <a:t> </a:t>
            </a:r>
            <a:r>
              <a:rPr lang="nn-NO" sz="1400" b="1" dirty="0">
                <a:solidFill>
                  <a:srgbClr val="8DDAF8"/>
                </a:solidFill>
                <a:latin typeface="Consolas" panose="020B0609020204030204" pitchFamily="49" charset="0"/>
              </a:rPr>
              <a:t>250</a:t>
            </a:r>
            <a:r>
              <a:rPr lang="nn-NO" sz="1400" b="1" dirty="0">
                <a:solidFill>
                  <a:srgbClr val="F9FAF4"/>
                </a:solidFill>
                <a:latin typeface="Consolas" panose="020B0609020204030204" pitchFamily="49" charset="0"/>
              </a:rPr>
              <a:t>)</a:t>
            </a:r>
            <a:r>
              <a:rPr lang="nn-NO" sz="1400" b="1" dirty="0">
                <a:solidFill>
                  <a:srgbClr val="E6E6FA"/>
                </a:solidFill>
                <a:latin typeface="Consolas" panose="020B0609020204030204" pitchFamily="49" charset="0"/>
              </a:rPr>
              <a:t>; </a:t>
            </a:r>
            <a:r>
              <a:rPr lang="nn-NO" sz="1400" dirty="0">
                <a:solidFill>
                  <a:srgbClr val="33CC33"/>
                </a:solidFill>
                <a:latin typeface="Consolas" panose="020B0609020204030204" pitchFamily="49" charset="0"/>
              </a:rPr>
              <a:t>// create a scene WITH the button</a:t>
            </a:r>
            <a:endParaRPr lang="nn-NO" sz="1400" dirty="0">
              <a:solidFill>
                <a:srgbClr val="33CC33"/>
              </a:solidFill>
              <a:latin typeface="Consolas" panose="020B0609020204030204" pitchFamily="49" charset="0"/>
            </a:endParaRP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D9E8F7"/>
                </a:solidFill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79ABFF"/>
                </a:solidFill>
                <a:latin typeface="Consolas" panose="020B0609020204030204" pitchFamily="49" charset="0"/>
              </a:rPr>
              <a:t>primaryStage</a:t>
            </a:r>
            <a:r>
              <a:rPr lang="en-US" sz="1400" dirty="0" err="1">
                <a:solidFill>
                  <a:srgbClr val="E6E6FA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A7EC21"/>
                </a:solidFill>
                <a:latin typeface="Consolas" panose="020B0609020204030204" pitchFamily="49" charset="0"/>
              </a:rPr>
              <a:t>setTitle</a:t>
            </a:r>
            <a:r>
              <a:rPr lang="en-US" sz="1400" dirty="0">
                <a:solidFill>
                  <a:srgbClr val="F9FAF4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17C6A3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17C6A3"/>
                </a:solidFill>
                <a:latin typeface="Consolas" panose="020B0609020204030204" pitchFamily="49" charset="0"/>
              </a:rPr>
              <a:t>MyJavaFX</a:t>
            </a:r>
            <a:r>
              <a:rPr lang="en-US" sz="1400" dirty="0">
                <a:solidFill>
                  <a:srgbClr val="17C6A3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>
                <a:solidFill>
                  <a:srgbClr val="F9FAF4"/>
                </a:solidFill>
                <a:latin typeface="Consolas" panose="020B0609020204030204" pitchFamily="49" charset="0"/>
              </a:rPr>
              <a:t>)</a:t>
            </a:r>
            <a:r>
              <a:rPr lang="en-US" sz="1400" dirty="0">
                <a:solidFill>
                  <a:srgbClr val="E6E6FA"/>
                </a:solidFill>
                <a:latin typeface="Consolas" panose="020B0609020204030204" pitchFamily="49" charset="0"/>
              </a:rPr>
              <a:t>;</a:t>
            </a:r>
            <a:r>
              <a:rPr lang="en-US" sz="1400" dirty="0">
                <a:solidFill>
                  <a:srgbClr val="D9E8F7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D9E8F7"/>
                </a:solidFill>
                <a:latin typeface="Consolas" panose="020B0609020204030204" pitchFamily="49" charset="0"/>
              </a:rPr>
              <a:t>      </a:t>
            </a:r>
            <a:r>
              <a:rPr lang="en-US" sz="1400" dirty="0">
                <a:solidFill>
                  <a:srgbClr val="49C050"/>
                </a:solidFill>
                <a:latin typeface="Consolas" panose="020B0609020204030204" pitchFamily="49" charset="0"/>
              </a:rPr>
              <a:t>// </a:t>
            </a:r>
            <a:r>
              <a:rPr lang="en-US" sz="1400" dirty="0">
                <a:solidFill>
                  <a:srgbClr val="49C050"/>
                </a:solidFill>
                <a:latin typeface="Consolas" panose="020B0609020204030204" pitchFamily="49" charset="0"/>
              </a:rPr>
              <a:t>Set the stage title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D9E8F7"/>
                </a:solidFill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79ABFF"/>
                </a:solidFill>
                <a:latin typeface="Consolas" panose="020B0609020204030204" pitchFamily="49" charset="0"/>
              </a:rPr>
              <a:t>primaryStage</a:t>
            </a:r>
            <a:r>
              <a:rPr lang="en-US" sz="1400" dirty="0" err="1">
                <a:solidFill>
                  <a:srgbClr val="E6E6FA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A7EC21"/>
                </a:solidFill>
                <a:latin typeface="Consolas" panose="020B0609020204030204" pitchFamily="49" charset="0"/>
              </a:rPr>
              <a:t>setScene</a:t>
            </a:r>
            <a:r>
              <a:rPr lang="en-US" sz="1400" dirty="0">
                <a:solidFill>
                  <a:srgbClr val="F9FAF4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FFBF26"/>
                </a:solidFill>
                <a:latin typeface="Consolas" panose="020B0609020204030204" pitchFamily="49" charset="0"/>
              </a:rPr>
              <a:t>scene</a:t>
            </a:r>
            <a:r>
              <a:rPr lang="en-US" sz="1400" dirty="0">
                <a:solidFill>
                  <a:srgbClr val="F9FAF4"/>
                </a:solidFill>
                <a:latin typeface="Consolas" panose="020B0609020204030204" pitchFamily="49" charset="0"/>
              </a:rPr>
              <a:t>)</a:t>
            </a:r>
            <a:r>
              <a:rPr lang="en-US" sz="1400" dirty="0">
                <a:solidFill>
                  <a:srgbClr val="E6E6FA"/>
                </a:solidFill>
                <a:latin typeface="Consolas" panose="020B0609020204030204" pitchFamily="49" charset="0"/>
              </a:rPr>
              <a:t>;</a:t>
            </a:r>
            <a:r>
              <a:rPr lang="en-US" sz="1400" dirty="0">
                <a:solidFill>
                  <a:srgbClr val="D9E8F7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D9E8F7"/>
                </a:solidFill>
                <a:latin typeface="Consolas" panose="020B0609020204030204" pitchFamily="49" charset="0"/>
              </a:rPr>
              <a:t>           </a:t>
            </a:r>
            <a:r>
              <a:rPr lang="en-US" sz="1400" dirty="0">
                <a:solidFill>
                  <a:srgbClr val="49C050"/>
                </a:solidFill>
                <a:latin typeface="Consolas" panose="020B0609020204030204" pitchFamily="49" charset="0"/>
              </a:rPr>
              <a:t>// </a:t>
            </a:r>
            <a:r>
              <a:rPr lang="en-US" sz="1400" dirty="0">
                <a:solidFill>
                  <a:srgbClr val="49C050"/>
                </a:solidFill>
                <a:latin typeface="Consolas" panose="020B0609020204030204" pitchFamily="49" charset="0"/>
              </a:rPr>
              <a:t>Place the scene in the stage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D9E8F7"/>
                </a:solidFill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79ABFF"/>
                </a:solidFill>
                <a:latin typeface="Consolas" panose="020B0609020204030204" pitchFamily="49" charset="0"/>
              </a:rPr>
              <a:t>primaryStage</a:t>
            </a:r>
            <a:r>
              <a:rPr lang="en-US" sz="1400" dirty="0" err="1">
                <a:solidFill>
                  <a:srgbClr val="E6E6FA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A7EC21"/>
                </a:solidFill>
                <a:latin typeface="Consolas" panose="020B0609020204030204" pitchFamily="49" charset="0"/>
              </a:rPr>
              <a:t>show</a:t>
            </a:r>
            <a:r>
              <a:rPr lang="en-US" sz="1400" dirty="0">
                <a:solidFill>
                  <a:srgbClr val="F9FAF4"/>
                </a:solidFill>
                <a:latin typeface="Consolas" panose="020B0609020204030204" pitchFamily="49" charset="0"/>
              </a:rPr>
              <a:t>()</a:t>
            </a:r>
            <a:r>
              <a:rPr lang="en-US" sz="1400" dirty="0">
                <a:solidFill>
                  <a:srgbClr val="E6E6FA"/>
                </a:solidFill>
                <a:latin typeface="Consolas" panose="020B0609020204030204" pitchFamily="49" charset="0"/>
              </a:rPr>
              <a:t>;</a:t>
            </a:r>
            <a:r>
              <a:rPr lang="en-US" sz="1400" dirty="0">
                <a:solidFill>
                  <a:srgbClr val="D9E8F7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D9E8F7"/>
                </a:solidFill>
                <a:latin typeface="Consolas" panose="020B0609020204030204" pitchFamily="49" charset="0"/>
              </a:rPr>
              <a:t>		   </a:t>
            </a:r>
            <a:r>
              <a:rPr lang="en-US" sz="1400" dirty="0">
                <a:solidFill>
                  <a:srgbClr val="49C050"/>
                </a:solidFill>
                <a:latin typeface="Consolas" panose="020B0609020204030204" pitchFamily="49" charset="0"/>
              </a:rPr>
              <a:t>// </a:t>
            </a:r>
            <a:r>
              <a:rPr lang="en-US" sz="1400" dirty="0">
                <a:solidFill>
                  <a:srgbClr val="49C050"/>
                </a:solidFill>
                <a:latin typeface="Consolas" panose="020B0609020204030204" pitchFamily="49" charset="0"/>
              </a:rPr>
              <a:t>Display the stage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D9E8F7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F9FAF4"/>
                </a:solidFill>
                <a:latin typeface="Consolas" panose="020B0609020204030204" pitchFamily="49" charset="0"/>
              </a:rPr>
              <a:t>}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D9E8F7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49C050"/>
                </a:solidFill>
                <a:latin typeface="Consolas" panose="020B0609020204030204" pitchFamily="49" charset="0"/>
              </a:rPr>
              <a:t>/**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49C050"/>
                </a:solidFill>
                <a:latin typeface="Consolas" panose="020B0609020204030204" pitchFamily="49" charset="0"/>
              </a:rPr>
              <a:t>    * The main method is only needed for the IDE with limited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49C050"/>
                </a:solidFill>
                <a:latin typeface="Consolas" panose="020B0609020204030204" pitchFamily="49" charset="0"/>
              </a:rPr>
              <a:t>    * JavaFX support. Not needed for running from the command line.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49C050"/>
                </a:solidFill>
                <a:latin typeface="Consolas" panose="020B0609020204030204" pitchFamily="49" charset="0"/>
              </a:rPr>
              <a:t>    */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D9E8F7"/>
                </a:solidFill>
                <a:latin typeface="Consolas" panose="020B0609020204030204" pitchFamily="49" charset="0"/>
              </a:rPr>
              <a:t>   </a:t>
            </a:r>
            <a:r>
              <a:rPr lang="en-US" sz="1400" b="1" dirty="0">
                <a:solidFill>
                  <a:srgbClr val="DD2867"/>
                </a:solidFill>
                <a:latin typeface="Consolas" panose="020B0609020204030204" pitchFamily="49" charset="0"/>
              </a:rPr>
              <a:t>public</a:t>
            </a:r>
            <a:r>
              <a:rPr lang="en-US" sz="1400" b="1" dirty="0">
                <a:solidFill>
                  <a:srgbClr val="D9E8F7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DD2867"/>
                </a:solidFill>
                <a:latin typeface="Consolas" panose="020B0609020204030204" pitchFamily="49" charset="0"/>
              </a:rPr>
              <a:t>static</a:t>
            </a:r>
            <a:r>
              <a:rPr lang="en-US" sz="1400" b="1" dirty="0">
                <a:solidFill>
                  <a:srgbClr val="D9E8F7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DD2867"/>
                </a:solidFill>
                <a:latin typeface="Consolas" panose="020B0609020204030204" pitchFamily="49" charset="0"/>
              </a:rPr>
              <a:t>void</a:t>
            </a:r>
            <a:r>
              <a:rPr lang="en-US" sz="1400" b="1" dirty="0">
                <a:solidFill>
                  <a:srgbClr val="D9E8F7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CDF668"/>
                </a:solidFill>
                <a:latin typeface="Consolas" panose="020B0609020204030204" pitchFamily="49" charset="0"/>
              </a:rPr>
              <a:t>main</a:t>
            </a:r>
            <a:r>
              <a:rPr lang="en-US" sz="1400" b="1" dirty="0">
                <a:solidFill>
                  <a:srgbClr val="F9FAF4"/>
                </a:solidFill>
                <a:latin typeface="Consolas" panose="020B0609020204030204" pitchFamily="49" charset="0"/>
              </a:rPr>
              <a:t>(</a:t>
            </a:r>
            <a:r>
              <a:rPr lang="en-US" sz="1400" b="1" dirty="0">
                <a:solidFill>
                  <a:srgbClr val="1290C3"/>
                </a:solidFill>
                <a:latin typeface="Consolas" panose="020B0609020204030204" pitchFamily="49" charset="0"/>
              </a:rPr>
              <a:t>String</a:t>
            </a:r>
            <a:r>
              <a:rPr lang="en-US" sz="1400" b="1" dirty="0">
                <a:solidFill>
                  <a:srgbClr val="F9FAF4"/>
                </a:solidFill>
                <a:latin typeface="Consolas" panose="020B0609020204030204" pitchFamily="49" charset="0"/>
              </a:rPr>
              <a:t>[]</a:t>
            </a:r>
            <a:r>
              <a:rPr lang="en-US" sz="1400" b="1" dirty="0">
                <a:solidFill>
                  <a:srgbClr val="D9E8F7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79ABFF"/>
                </a:solidFill>
                <a:latin typeface="Consolas" panose="020B0609020204030204" pitchFamily="49" charset="0"/>
              </a:rPr>
              <a:t>args</a:t>
            </a:r>
            <a:r>
              <a:rPr lang="en-US" sz="1400" b="1" dirty="0">
                <a:solidFill>
                  <a:srgbClr val="F9FAF4"/>
                </a:solidFill>
                <a:latin typeface="Consolas" panose="020B0609020204030204" pitchFamily="49" charset="0"/>
              </a:rPr>
              <a:t>)</a:t>
            </a:r>
            <a:r>
              <a:rPr lang="en-US" sz="1400" b="1" dirty="0">
                <a:solidFill>
                  <a:srgbClr val="D9E8F7"/>
                </a:solidFill>
                <a:latin typeface="Consolas" panose="020B0609020204030204" pitchFamily="49" charset="0"/>
              </a:rPr>
              <a:t> 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D9E8F7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>
                <a:solidFill>
                  <a:srgbClr val="F9FAF4"/>
                </a:solidFill>
                <a:latin typeface="Consolas" panose="020B0609020204030204" pitchFamily="49" charset="0"/>
              </a:rPr>
              <a:t>{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D9E8F7"/>
                </a:solidFill>
                <a:latin typeface="Consolas" panose="020B0609020204030204" pitchFamily="49" charset="0"/>
              </a:rPr>
              <a:t>       </a:t>
            </a:r>
            <a:r>
              <a:rPr lang="en-US" sz="1400" b="1" dirty="0" err="1">
                <a:solidFill>
                  <a:srgbClr val="3EABE6"/>
                </a:solidFill>
                <a:latin typeface="Consolas" panose="020B0609020204030204" pitchFamily="49" charset="0"/>
              </a:rPr>
              <a:t>Application</a:t>
            </a:r>
            <a:r>
              <a:rPr lang="en-US" sz="1400" b="1" dirty="0" err="1">
                <a:solidFill>
                  <a:srgbClr val="E6E6FA"/>
                </a:solidFill>
                <a:latin typeface="Consolas" panose="020B0609020204030204" pitchFamily="49" charset="0"/>
              </a:rPr>
              <a:t>.</a:t>
            </a:r>
            <a:r>
              <a:rPr lang="en-US" sz="1400" b="1" i="1" dirty="0" err="1">
                <a:solidFill>
                  <a:srgbClr val="96EC3F"/>
                </a:solidFill>
                <a:latin typeface="Consolas" panose="020B0609020204030204" pitchFamily="49" charset="0"/>
              </a:rPr>
              <a:t>launch</a:t>
            </a:r>
            <a:r>
              <a:rPr lang="en-US" sz="1400" b="1" i="1" dirty="0">
                <a:solidFill>
                  <a:srgbClr val="F9FAF4"/>
                </a:solidFill>
                <a:latin typeface="Consolas" panose="020B0609020204030204" pitchFamily="49" charset="0"/>
              </a:rPr>
              <a:t>(</a:t>
            </a:r>
            <a:r>
              <a:rPr lang="en-US" sz="1400" b="1" i="1" dirty="0" err="1">
                <a:solidFill>
                  <a:srgbClr val="79ABFF"/>
                </a:solidFill>
                <a:latin typeface="Consolas" panose="020B0609020204030204" pitchFamily="49" charset="0"/>
              </a:rPr>
              <a:t>args</a:t>
            </a:r>
            <a:r>
              <a:rPr lang="en-US" sz="1400" b="1" i="1" dirty="0">
                <a:solidFill>
                  <a:srgbClr val="F9FAF4"/>
                </a:solidFill>
                <a:latin typeface="Consolas" panose="020B0609020204030204" pitchFamily="49" charset="0"/>
              </a:rPr>
              <a:t>)</a:t>
            </a:r>
            <a:r>
              <a:rPr lang="en-US" sz="1400" b="1" i="1" dirty="0">
                <a:solidFill>
                  <a:srgbClr val="E6E6FA"/>
                </a:solidFill>
                <a:latin typeface="Consolas" panose="020B0609020204030204" pitchFamily="49" charset="0"/>
              </a:rPr>
              <a:t>;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D9E8F7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>
                <a:solidFill>
                  <a:srgbClr val="F9FAF4"/>
                </a:solidFill>
                <a:latin typeface="Consolas" panose="020B0609020204030204" pitchFamily="49" charset="0"/>
              </a:rPr>
              <a:t>}</a:t>
            </a:r>
          </a:p>
          <a:p>
            <a:pPr marL="36512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9FAF4"/>
                </a:solidFill>
                <a:latin typeface="Consolas" panose="020B0609020204030204" pitchFamily="49" charset="0"/>
              </a:rPr>
              <a:t>}</a:t>
            </a:r>
            <a:endParaRPr lang="en-US" sz="14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1926336" y="2939224"/>
            <a:ext cx="8558784" cy="3525584"/>
            <a:chOff x="402336" y="2939224"/>
            <a:chExt cx="8558784" cy="3525584"/>
          </a:xfrm>
        </p:grpSpPr>
        <p:sp>
          <p:nvSpPr>
            <p:cNvPr id="3" name="TextBox 2"/>
            <p:cNvSpPr txBox="1"/>
            <p:nvPr/>
          </p:nvSpPr>
          <p:spPr>
            <a:xfrm>
              <a:off x="5047488" y="2939224"/>
              <a:ext cx="3913632" cy="147732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Eclipse DOES have enough JavaFX support for us to not need </a:t>
              </a:r>
              <a:r>
                <a:rPr lang="en-US" dirty="0">
                  <a:solidFill>
                    <a:srgbClr val="FF99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main()</a:t>
              </a:r>
              <a:r>
                <a:rPr lang="en-US" dirty="0"/>
                <a:t>.  You can completely comment-out (or delete) </a:t>
              </a:r>
              <a:r>
                <a:rPr lang="en-US" dirty="0">
                  <a:solidFill>
                    <a:srgbClr val="FF99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main()</a:t>
              </a:r>
              <a:r>
                <a:rPr lang="en-US" dirty="0"/>
                <a:t>, and this code runs exactly the same under Eclipse</a:t>
              </a:r>
              <a:endParaRPr lang="en-US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402336" y="4709160"/>
              <a:ext cx="672998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02336" y="6464808"/>
              <a:ext cx="672998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7132320" y="4709160"/>
              <a:ext cx="0" cy="175564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7132320" y="5550408"/>
              <a:ext cx="658368" cy="0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790688" y="4416552"/>
              <a:ext cx="0" cy="113385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02336" y="4709160"/>
              <a:ext cx="0" cy="175564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5532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uiExpand="1" build="p" bldLvl="3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2035</Words>
  <Application>Microsoft Office PowerPoint</Application>
  <PresentationFormat>Widescreen</PresentationFormat>
  <Paragraphs>277</Paragraphs>
  <Slides>29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Consolas</vt:lpstr>
      <vt:lpstr>Times New Roman</vt:lpstr>
      <vt:lpstr>Office Theme</vt:lpstr>
      <vt:lpstr>Introduction to Java FX</vt:lpstr>
      <vt:lpstr>JavaFX vs Swing vs AWT</vt:lpstr>
      <vt:lpstr>JavaFX vs Swing vs AWT</vt:lpstr>
      <vt:lpstr>JavaFX vs Swing vs AWT</vt:lpstr>
      <vt:lpstr>JavaFX vs Swing vs AWT</vt:lpstr>
      <vt:lpstr>The Basic Structure of a  JavaFX Program</vt:lpstr>
      <vt:lpstr>JavaFX Programs: Basic Structure</vt:lpstr>
      <vt:lpstr>Our First JavaFX Program</vt:lpstr>
      <vt:lpstr>§14.3: Our First JavaFX Program</vt:lpstr>
      <vt:lpstr>Our First JavaFX Program</vt:lpstr>
      <vt:lpstr>Our First JavaFX Program</vt:lpstr>
      <vt:lpstr>Our First JavaFX Program</vt:lpstr>
      <vt:lpstr>§14.3: Our First JavaFX Program</vt:lpstr>
      <vt:lpstr>Panes, UI Controls, and Shapes</vt:lpstr>
      <vt:lpstr>Panes, UI Controls, and Shapes</vt:lpstr>
      <vt:lpstr>Panes, UI Controls, and Shapes</vt:lpstr>
      <vt:lpstr>§14.4: Panes, UI Controls, and Shapes</vt:lpstr>
      <vt:lpstr>Panes, UI Controls, and Shapes</vt:lpstr>
      <vt:lpstr>§14.4: Panes, UI Controls, and Shapes</vt:lpstr>
      <vt:lpstr>Panes, UI Controls, and Shapes</vt:lpstr>
      <vt:lpstr>Property Binding</vt:lpstr>
      <vt:lpstr>§14.5 Property Binding</vt:lpstr>
      <vt:lpstr>Property Binding</vt:lpstr>
      <vt:lpstr>Property Binding</vt:lpstr>
      <vt:lpstr>Property Binding</vt:lpstr>
      <vt:lpstr>§14.5 Property Binding</vt:lpstr>
      <vt:lpstr>Common Properties and Methods for Nodes</vt:lpstr>
      <vt:lpstr>§14.6 Common Node Properties &amp; Methods</vt:lpstr>
      <vt:lpstr>Common Node Properties &amp; Methods</vt:lpstr>
    </vt:vector>
  </TitlesOfParts>
  <Company>College of Charleston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Java FX</dc:title>
  <dc:creator>Mountrouidou, Xenia</dc:creator>
  <cp:lastModifiedBy>Mountrouidou, Xenia</cp:lastModifiedBy>
  <cp:revision>16</cp:revision>
  <dcterms:created xsi:type="dcterms:W3CDTF">2018-09-02T19:01:49Z</dcterms:created>
  <dcterms:modified xsi:type="dcterms:W3CDTF">2018-09-02T19:27:51Z</dcterms:modified>
</cp:coreProperties>
</file>