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1" r:id="rId3"/>
    <p:sldId id="257" r:id="rId4"/>
    <p:sldId id="258" r:id="rId5"/>
    <p:sldId id="260" r:id="rId6"/>
    <p:sldId id="259"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p:restoredTop sz="84192"/>
  </p:normalViewPr>
  <p:slideViewPr>
    <p:cSldViewPr snapToGrid="0" snapToObjects="1">
      <p:cViewPr varScale="1">
        <p:scale>
          <a:sx n="80" d="100"/>
          <a:sy n="80" d="100"/>
        </p:scale>
        <p:origin x="10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C89DBB-E852-B549-8DF6-78B15C51009A}" type="datetimeFigureOut">
              <a:rPr lang="en-US" smtClean="0"/>
              <a:t>2/25/20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7FAC7-778B-D44A-BF9C-B14C9F8A3B77}" type="slidenum">
              <a:rPr lang="en-US" smtClean="0"/>
              <a:t>‹#›</a:t>
            </a:fld>
            <a:endParaRPr lang="en-US"/>
          </a:p>
        </p:txBody>
      </p:sp>
    </p:spTree>
    <p:extLst>
      <p:ext uri="{BB962C8B-B14F-4D97-AF65-F5344CB8AC3E}">
        <p14:creationId xmlns:p14="http://schemas.microsoft.com/office/powerpoint/2010/main" val="1403143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a:t>Students do not really learn that much by me talking to them</a:t>
            </a:r>
          </a:p>
          <a:p>
            <a:pPr lvl="1"/>
            <a:r>
              <a:rPr lang="is-IS" dirty="0"/>
              <a:t>Although the class would be much more restful for them if I was just talking... </a:t>
            </a:r>
            <a:r>
              <a:rPr lang="en-US" dirty="0"/>
              <a:t>T</a:t>
            </a:r>
            <a:r>
              <a:rPr lang="is-IS" dirty="0"/>
              <a:t>ake a nap, fiddle with phone/computer</a:t>
            </a:r>
            <a:endParaRPr lang="en-US" dirty="0"/>
          </a:p>
          <a:p>
            <a:r>
              <a:rPr lang="en-US" dirty="0"/>
              <a:t>Active</a:t>
            </a:r>
            <a:r>
              <a:rPr lang="en-US" baseline="0" dirty="0"/>
              <a:t> vs passive learning</a:t>
            </a:r>
            <a:endParaRPr lang="en-US" dirty="0"/>
          </a:p>
        </p:txBody>
      </p:sp>
      <p:sp>
        <p:nvSpPr>
          <p:cNvPr id="4" name="Slide Number Placeholder 3"/>
          <p:cNvSpPr>
            <a:spLocks noGrp="1"/>
          </p:cNvSpPr>
          <p:nvPr>
            <p:ph type="sldNum" sz="quarter" idx="10"/>
          </p:nvPr>
        </p:nvSpPr>
        <p:spPr/>
        <p:txBody>
          <a:bodyPr/>
          <a:lstStyle/>
          <a:p>
            <a:fld id="{3E37FAC7-778B-D44A-BF9C-B14C9F8A3B77}" type="slidenum">
              <a:rPr lang="en-US" smtClean="0"/>
              <a:t>2</a:t>
            </a:fld>
            <a:endParaRPr lang="en-US"/>
          </a:p>
        </p:txBody>
      </p:sp>
    </p:spTree>
    <p:extLst>
      <p:ext uri="{BB962C8B-B14F-4D97-AF65-F5344CB8AC3E}">
        <p14:creationId xmlns:p14="http://schemas.microsoft.com/office/powerpoint/2010/main" val="111102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F1E7A5-594E-E64C-ADE2-482267F35507}"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27733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F1E7A5-594E-E64C-ADE2-482267F35507}"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174532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F1E7A5-594E-E64C-ADE2-482267F35507}"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115592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F1E7A5-594E-E64C-ADE2-482267F35507}"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110068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F1E7A5-594E-E64C-ADE2-482267F35507}"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833568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F1E7A5-594E-E64C-ADE2-482267F35507}" type="datetimeFigureOut">
              <a:rPr lang="en-US" smtClean="0"/>
              <a:t>2/25/20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174231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F1E7A5-594E-E64C-ADE2-482267F35507}" type="datetimeFigureOut">
              <a:rPr lang="en-US" smtClean="0"/>
              <a:t>2/25/20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8087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F1E7A5-594E-E64C-ADE2-482267F35507}" type="datetimeFigureOut">
              <a:rPr lang="en-US" smtClean="0"/>
              <a:t>2/25/20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2081586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1E7A5-594E-E64C-ADE2-482267F35507}" type="datetimeFigureOut">
              <a:rPr lang="en-US" smtClean="0"/>
              <a:t>2/25/20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56923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F1E7A5-594E-E64C-ADE2-482267F35507}" type="datetimeFigureOut">
              <a:rPr lang="en-US" smtClean="0"/>
              <a:t>2/25/20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13417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F1E7A5-594E-E64C-ADE2-482267F35507}" type="datetimeFigureOut">
              <a:rPr lang="en-US" smtClean="0"/>
              <a:t>2/25/20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11FCE-7AA7-9444-A855-5E8C3ADAF76A}" type="slidenum">
              <a:rPr lang="en-US" smtClean="0"/>
              <a:t>‹#›</a:t>
            </a:fld>
            <a:endParaRPr lang="en-US"/>
          </a:p>
        </p:txBody>
      </p:sp>
    </p:spTree>
    <p:extLst>
      <p:ext uri="{BB962C8B-B14F-4D97-AF65-F5344CB8AC3E}">
        <p14:creationId xmlns:p14="http://schemas.microsoft.com/office/powerpoint/2010/main" val="21744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F1E7A5-594E-E64C-ADE2-482267F35507}" type="datetimeFigureOut">
              <a:rPr lang="en-US" smtClean="0"/>
              <a:t>2/25/20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11FCE-7AA7-9444-A855-5E8C3ADAF76A}" type="slidenum">
              <a:rPr lang="en-US" smtClean="0"/>
              <a:t>‹#›</a:t>
            </a:fld>
            <a:endParaRPr lang="en-US"/>
          </a:p>
        </p:txBody>
      </p:sp>
    </p:spTree>
    <p:extLst>
      <p:ext uri="{BB962C8B-B14F-4D97-AF65-F5344CB8AC3E}">
        <p14:creationId xmlns:p14="http://schemas.microsoft.com/office/powerpoint/2010/main" val="1342529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Midterm Review</a:t>
            </a:r>
          </a:p>
        </p:txBody>
      </p:sp>
      <p:sp>
        <p:nvSpPr>
          <p:cNvPr id="3" name="Subtitle 2"/>
          <p:cNvSpPr>
            <a:spLocks noGrp="1"/>
          </p:cNvSpPr>
          <p:nvPr>
            <p:ph type="subTitle" idx="1"/>
          </p:nvPr>
        </p:nvSpPr>
        <p:spPr/>
        <p:txBody>
          <a:bodyPr/>
          <a:lstStyle/>
          <a:p>
            <a:r>
              <a:rPr lang="en-US" dirty="0"/>
              <a:t>CSCI 360, Dr. X</a:t>
            </a:r>
          </a:p>
        </p:txBody>
      </p:sp>
    </p:spTree>
    <p:extLst>
      <p:ext uri="{BB962C8B-B14F-4D97-AF65-F5344CB8AC3E}">
        <p14:creationId xmlns:p14="http://schemas.microsoft.com/office/powerpoint/2010/main" val="1434621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philosophy</a:t>
            </a:r>
          </a:p>
        </p:txBody>
      </p:sp>
      <p:sp>
        <p:nvSpPr>
          <p:cNvPr id="3" name="Content Placeholder 2"/>
          <p:cNvSpPr>
            <a:spLocks noGrp="1"/>
          </p:cNvSpPr>
          <p:nvPr>
            <p:ph idx="1"/>
          </p:nvPr>
        </p:nvSpPr>
        <p:spPr/>
        <p:txBody>
          <a:bodyPr/>
          <a:lstStyle/>
          <a:p>
            <a:r>
              <a:rPr lang="en-US" dirty="0"/>
              <a:t>Students learn when they </a:t>
            </a:r>
            <a:r>
              <a:rPr lang="en-US" b="1" dirty="0"/>
              <a:t>apply design concepts to real projects</a:t>
            </a:r>
            <a:r>
              <a:rPr lang="en-US" dirty="0"/>
              <a:t>: activity monitor, text editor</a:t>
            </a:r>
          </a:p>
          <a:p>
            <a:r>
              <a:rPr lang="en-US" dirty="0"/>
              <a:t>Students learn when I give them </a:t>
            </a:r>
            <a:r>
              <a:rPr lang="en-US" b="1" dirty="0"/>
              <a:t>feedback</a:t>
            </a:r>
            <a:r>
              <a:rPr lang="is-IS" dirty="0"/>
              <a:t>… not when I give them grades</a:t>
            </a:r>
          </a:p>
          <a:p>
            <a:r>
              <a:rPr lang="is-IS" dirty="0"/>
              <a:t>Students learn in class with conversation, </a:t>
            </a:r>
            <a:r>
              <a:rPr lang="is-IS" b="1" dirty="0"/>
              <a:t>in class activities</a:t>
            </a:r>
          </a:p>
          <a:p>
            <a:r>
              <a:rPr lang="is-IS" dirty="0"/>
              <a:t>Students learn when they take </a:t>
            </a:r>
            <a:r>
              <a:rPr lang="is-IS" b="1" dirty="0"/>
              <a:t>tests</a:t>
            </a:r>
            <a:r>
              <a:rPr lang="is-IS" dirty="0"/>
              <a:t>... </a:t>
            </a:r>
            <a:r>
              <a:rPr lang="en-US" dirty="0"/>
              <a:t>E</a:t>
            </a:r>
            <a:r>
              <a:rPr lang="is-IS" dirty="0"/>
              <a:t>ven though these can be painful</a:t>
            </a:r>
          </a:p>
        </p:txBody>
      </p:sp>
    </p:spTree>
    <p:extLst>
      <p:ext uri="{BB962C8B-B14F-4D97-AF65-F5344CB8AC3E}">
        <p14:creationId xmlns:p14="http://schemas.microsoft.com/office/powerpoint/2010/main" val="462192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 March 3, 2020</a:t>
            </a:r>
          </a:p>
        </p:txBody>
      </p:sp>
      <p:sp>
        <p:nvSpPr>
          <p:cNvPr id="3" name="Content Placeholder 2"/>
          <p:cNvSpPr>
            <a:spLocks noGrp="1"/>
          </p:cNvSpPr>
          <p:nvPr>
            <p:ph idx="1"/>
          </p:nvPr>
        </p:nvSpPr>
        <p:spPr/>
        <p:txBody>
          <a:bodyPr/>
          <a:lstStyle/>
          <a:p>
            <a:r>
              <a:rPr lang="en-US" dirty="0"/>
              <a:t>Will take </a:t>
            </a:r>
            <a:r>
              <a:rPr lang="en-US" b="1" u="sng" dirty="0"/>
              <a:t>75 mins</a:t>
            </a:r>
          </a:p>
          <a:p>
            <a:r>
              <a:rPr lang="en-US" dirty="0"/>
              <a:t>Material from </a:t>
            </a:r>
            <a:r>
              <a:rPr lang="en-US" dirty="0" err="1"/>
              <a:t>ch.</a:t>
            </a:r>
            <a:r>
              <a:rPr lang="en-US" dirty="0"/>
              <a:t> 1-18 textbook</a:t>
            </a:r>
          </a:p>
          <a:p>
            <a:r>
              <a:rPr lang="en-US" dirty="0"/>
              <a:t>Additional material: Legal issues </a:t>
            </a:r>
          </a:p>
          <a:p>
            <a:r>
              <a:rPr lang="en-US" dirty="0"/>
              <a:t>You may bring a cheat sheet: one page </a:t>
            </a:r>
            <a:r>
              <a:rPr lang="en-US" u="sng" dirty="0"/>
              <a:t>US Letter Size, </a:t>
            </a:r>
            <a:r>
              <a:rPr lang="en-US" dirty="0"/>
              <a:t>hand written OR typed, front and back</a:t>
            </a:r>
          </a:p>
          <a:p>
            <a:endParaRPr lang="en-US" dirty="0"/>
          </a:p>
        </p:txBody>
      </p:sp>
    </p:spTree>
    <p:extLst>
      <p:ext uri="{BB962C8B-B14F-4D97-AF65-F5344CB8AC3E}">
        <p14:creationId xmlns:p14="http://schemas.microsoft.com/office/powerpoint/2010/main" val="56789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type of questions</a:t>
            </a:r>
          </a:p>
        </p:txBody>
      </p:sp>
      <p:sp>
        <p:nvSpPr>
          <p:cNvPr id="3" name="Content Placeholder 2"/>
          <p:cNvSpPr>
            <a:spLocks noGrp="1"/>
          </p:cNvSpPr>
          <p:nvPr>
            <p:ph idx="1"/>
          </p:nvPr>
        </p:nvSpPr>
        <p:spPr/>
        <p:txBody>
          <a:bodyPr/>
          <a:lstStyle/>
          <a:p>
            <a:r>
              <a:rPr lang="en-US" dirty="0"/>
              <a:t>Comprehension:</a:t>
            </a:r>
          </a:p>
          <a:p>
            <a:pPr lvl="1"/>
            <a:r>
              <a:rPr lang="en-US" dirty="0"/>
              <a:t>”Explain the difference between</a:t>
            </a:r>
            <a:r>
              <a:rPr lang="is-IS" dirty="0"/>
              <a:t> A and B”</a:t>
            </a:r>
          </a:p>
          <a:p>
            <a:pPr lvl="1"/>
            <a:r>
              <a:rPr lang="is-IS" dirty="0"/>
              <a:t>“Enumerate and analyze the pros and cons of A and B”</a:t>
            </a:r>
          </a:p>
          <a:p>
            <a:pPr lvl="1"/>
            <a:r>
              <a:rPr lang="is-IS" dirty="0"/>
              <a:t>“Why do we use A?”</a:t>
            </a:r>
          </a:p>
          <a:p>
            <a:r>
              <a:rPr lang="is-IS" dirty="0"/>
              <a:t>Create diagrams within a specific context:</a:t>
            </a:r>
          </a:p>
          <a:p>
            <a:pPr lvl="1"/>
            <a:r>
              <a:rPr lang="en-US" dirty="0"/>
              <a:t>Domain Model Diagram</a:t>
            </a:r>
          </a:p>
          <a:p>
            <a:pPr lvl="1"/>
            <a:r>
              <a:rPr lang="en-US" dirty="0"/>
              <a:t>SSD</a:t>
            </a:r>
          </a:p>
          <a:p>
            <a:pPr lvl="1"/>
            <a:r>
              <a:rPr lang="en-US" dirty="0"/>
              <a:t>Sequence diagram</a:t>
            </a:r>
          </a:p>
          <a:p>
            <a:pPr lvl="1"/>
            <a:r>
              <a:rPr lang="en-US" dirty="0"/>
              <a:t>Communication Diagram</a:t>
            </a:r>
          </a:p>
          <a:p>
            <a:pPr lvl="1"/>
            <a:r>
              <a:rPr lang="en-US" dirty="0"/>
              <a:t>Class Diagram</a:t>
            </a:r>
          </a:p>
        </p:txBody>
      </p:sp>
    </p:spTree>
    <p:extLst>
      <p:ext uri="{BB962C8B-B14F-4D97-AF65-F5344CB8AC3E}">
        <p14:creationId xmlns:p14="http://schemas.microsoft.com/office/powerpoint/2010/main" val="203260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idx="1"/>
          </p:nvPr>
        </p:nvSpPr>
        <p:spPr/>
        <p:txBody>
          <a:bodyPr/>
          <a:lstStyle/>
          <a:p>
            <a:r>
              <a:rPr lang="en-US" dirty="0"/>
              <a:t>Oaks Class Activities: soft copies of review questions</a:t>
            </a:r>
          </a:p>
          <a:p>
            <a:r>
              <a:rPr lang="en-US" dirty="0"/>
              <a:t>HW</a:t>
            </a:r>
          </a:p>
          <a:p>
            <a:r>
              <a:rPr lang="en-US" dirty="0"/>
              <a:t>Project</a:t>
            </a:r>
          </a:p>
          <a:p>
            <a:r>
              <a:rPr lang="en-US" dirty="0"/>
              <a:t>Re-draw </a:t>
            </a:r>
            <a:r>
              <a:rPr lang="en-US"/>
              <a:t>book diagrams</a:t>
            </a:r>
          </a:p>
        </p:txBody>
      </p:sp>
    </p:spTree>
    <p:extLst>
      <p:ext uri="{BB962C8B-B14F-4D97-AF65-F5344CB8AC3E}">
        <p14:creationId xmlns:p14="http://schemas.microsoft.com/office/powerpoint/2010/main" val="135236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4806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C8ECB5-B561-D346-B060-14DD64ADCF9B}"/>
              </a:ext>
            </a:extLst>
          </p:cNvPr>
          <p:cNvSpPr>
            <a:spLocks noGrp="1"/>
          </p:cNvSpPr>
          <p:nvPr>
            <p:ph type="title"/>
          </p:nvPr>
        </p:nvSpPr>
        <p:spPr/>
        <p:txBody>
          <a:bodyPr/>
          <a:lstStyle/>
          <a:p>
            <a:r>
              <a:rPr lang="en-US" dirty="0"/>
              <a:t>Practice question 1</a:t>
            </a:r>
          </a:p>
        </p:txBody>
      </p:sp>
      <p:sp>
        <p:nvSpPr>
          <p:cNvPr id="5" name="Content Placeholder 4">
            <a:extLst>
              <a:ext uri="{FF2B5EF4-FFF2-40B4-BE49-F238E27FC236}">
                <a16:creationId xmlns:a16="http://schemas.microsoft.com/office/drawing/2014/main" id="{849DEFA0-9D74-2E48-90AF-F91543B82410}"/>
              </a:ext>
            </a:extLst>
          </p:cNvPr>
          <p:cNvSpPr>
            <a:spLocks noGrp="1"/>
          </p:cNvSpPr>
          <p:nvPr>
            <p:ph idx="1"/>
          </p:nvPr>
        </p:nvSpPr>
        <p:spPr/>
        <p:txBody>
          <a:bodyPr/>
          <a:lstStyle/>
          <a:p>
            <a:pPr marL="0" indent="0">
              <a:buNone/>
            </a:pPr>
            <a:r>
              <a:rPr lang="en-US" dirty="0"/>
              <a:t>A bank system contains data on customers (identified by name and address) and their accounts. Each account has a balance and there are two types of accounts: one for savings which offers an interest rate, the other for investments, used to buy stocks. Stocks are bought at a certain quantity for a certain price and the bank applies commission on stock orders. Design the class diagram for the bank system. </a:t>
            </a:r>
          </a:p>
        </p:txBody>
      </p:sp>
    </p:spTree>
    <p:extLst>
      <p:ext uri="{BB962C8B-B14F-4D97-AF65-F5344CB8AC3E}">
        <p14:creationId xmlns:p14="http://schemas.microsoft.com/office/powerpoint/2010/main" val="1402506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C8ECB5-B561-D346-B060-14DD64ADCF9B}"/>
              </a:ext>
            </a:extLst>
          </p:cNvPr>
          <p:cNvSpPr>
            <a:spLocks noGrp="1"/>
          </p:cNvSpPr>
          <p:nvPr>
            <p:ph type="title"/>
          </p:nvPr>
        </p:nvSpPr>
        <p:spPr/>
        <p:txBody>
          <a:bodyPr/>
          <a:lstStyle/>
          <a:p>
            <a:r>
              <a:rPr lang="en-US" dirty="0"/>
              <a:t>Practice question 2</a:t>
            </a:r>
          </a:p>
        </p:txBody>
      </p:sp>
      <p:sp>
        <p:nvSpPr>
          <p:cNvPr id="5" name="Content Placeholder 4">
            <a:extLst>
              <a:ext uri="{FF2B5EF4-FFF2-40B4-BE49-F238E27FC236}">
                <a16:creationId xmlns:a16="http://schemas.microsoft.com/office/drawing/2014/main" id="{849DEFA0-9D74-2E48-90AF-F91543B82410}"/>
              </a:ext>
            </a:extLst>
          </p:cNvPr>
          <p:cNvSpPr>
            <a:spLocks noGrp="1"/>
          </p:cNvSpPr>
          <p:nvPr>
            <p:ph idx="1"/>
          </p:nvPr>
        </p:nvSpPr>
        <p:spPr/>
        <p:txBody>
          <a:bodyPr>
            <a:normAutofit fontScale="92500" lnSpcReduction="10000"/>
          </a:bodyPr>
          <a:lstStyle/>
          <a:p>
            <a:pPr marL="0" indent="0">
              <a:buNone/>
            </a:pPr>
            <a:r>
              <a:rPr lang="en-US" dirty="0"/>
              <a:t>Draw a </a:t>
            </a:r>
            <a:r>
              <a:rPr lang="en-US" i="1" dirty="0"/>
              <a:t>sequence diagram</a:t>
            </a:r>
            <a:r>
              <a:rPr lang="en-US" dirty="0"/>
              <a:t> for the electronic game of poker use case: </a:t>
            </a:r>
            <a:r>
              <a:rPr lang="en-US" i="1" dirty="0"/>
              <a:t>Start New Game</a:t>
            </a:r>
            <a:r>
              <a:rPr lang="en-US" dirty="0"/>
              <a:t>. The scenario begins when the player chooses to start a new round in the UI. The UI asks whether any new players want to join the round; if so, the new players are added using the UI. All players' hands are emptied into the deck, which is then shuffled. The player left of the dealer supplies an ante bet of the proper amount. Next, each player is dealt a hand of two cards from the deck in a round-robin fashion; one card to each player, then the second card. If the player left of the dealer doesn't have enough money to ante, he/she is removed from the game, and the next player supplies the ante. If that player also cannot afford the ante, this cycle continues until such a player is found or all players are removed. </a:t>
            </a:r>
            <a:br>
              <a:rPr lang="en-US" dirty="0"/>
            </a:br>
            <a:endParaRPr lang="en-US" dirty="0"/>
          </a:p>
        </p:txBody>
      </p:sp>
    </p:spTree>
    <p:extLst>
      <p:ext uri="{BB962C8B-B14F-4D97-AF65-F5344CB8AC3E}">
        <p14:creationId xmlns:p14="http://schemas.microsoft.com/office/powerpoint/2010/main" val="3872576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477</Words>
  <Application>Microsoft Macintosh PowerPoint</Application>
  <PresentationFormat>Widescreen</PresentationFormat>
  <Paragraphs>37</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Midterm Review</vt:lpstr>
      <vt:lpstr>Teaching philosophy</vt:lpstr>
      <vt:lpstr>Midterm – March 3, 2020</vt:lpstr>
      <vt:lpstr>Midterm type of questions</vt:lpstr>
      <vt:lpstr>Practice</vt:lpstr>
      <vt:lpstr>Questions?</vt:lpstr>
      <vt:lpstr>Practice question 1</vt:lpstr>
      <vt:lpstr>Practice question 2</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Review</dc:title>
  <dc:creator>Xenia Mountrouidou</dc:creator>
  <cp:lastModifiedBy>Xenia Mountrouidou</cp:lastModifiedBy>
  <cp:revision>17</cp:revision>
  <dcterms:created xsi:type="dcterms:W3CDTF">2017-10-01T17:01:18Z</dcterms:created>
  <dcterms:modified xsi:type="dcterms:W3CDTF">2020-02-25T13:24:15Z</dcterms:modified>
</cp:coreProperties>
</file>