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63" r:id="rId4"/>
    <p:sldId id="259" r:id="rId5"/>
    <p:sldId id="262" r:id="rId6"/>
    <p:sldId id="275" r:id="rId7"/>
    <p:sldId id="273" r:id="rId8"/>
    <p:sldId id="293" r:id="rId9"/>
    <p:sldId id="274" r:id="rId10"/>
    <p:sldId id="276" r:id="rId11"/>
    <p:sldId id="271" r:id="rId12"/>
    <p:sldId id="292" r:id="rId13"/>
    <p:sldId id="290" r:id="rId14"/>
    <p:sldId id="304" r:id="rId15"/>
    <p:sldId id="295" r:id="rId16"/>
    <p:sldId id="260" r:id="rId17"/>
    <p:sldId id="298" r:id="rId18"/>
    <p:sldId id="299" r:id="rId19"/>
    <p:sldId id="281" r:id="rId20"/>
    <p:sldId id="300" r:id="rId21"/>
    <p:sldId id="301" r:id="rId22"/>
    <p:sldId id="302" r:id="rId23"/>
    <p:sldId id="297" r:id="rId24"/>
    <p:sldId id="305" r:id="rId25"/>
    <p:sldId id="30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8"/>
    <p:restoredTop sz="82476"/>
  </p:normalViewPr>
  <p:slideViewPr>
    <p:cSldViewPr snapToGrid="0" snapToObjects="1">
      <p:cViewPr varScale="1">
        <p:scale>
          <a:sx n="87" d="100"/>
          <a:sy n="87" d="100"/>
        </p:scale>
        <p:origin x="7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CFE5D-1F85-A147-AB3E-1ECE5AE434FF}" type="datetimeFigureOut">
              <a:rPr lang="en-US" smtClean="0"/>
              <a:t>11/14/18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339E2-A704-1541-9938-86FDC19CA8D8}" type="slidenum">
              <a:rPr lang="en-US" smtClean="0"/>
              <a:t>‹#›</a:t>
            </a:fld>
            <a:endParaRPr lang="en-US"/>
          </a:p>
        </p:txBody>
      </p:sp>
    </p:spTree>
    <p:extLst>
      <p:ext uri="{BB962C8B-B14F-4D97-AF65-F5344CB8AC3E}">
        <p14:creationId xmlns:p14="http://schemas.microsoft.com/office/powerpoint/2010/main" val="117272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Usability: a password for each access is inconvenient</a:t>
            </a:r>
          </a:p>
          <a:p>
            <a:r>
              <a:rPr lang="en-US" dirty="0"/>
              <a:t>Disclosure: if you share it, it is not secret anymore</a:t>
            </a:r>
          </a:p>
          <a:p>
            <a:r>
              <a:rPr lang="en-US" dirty="0"/>
              <a:t>Revocation: lock</a:t>
            </a:r>
            <a:r>
              <a:rPr lang="en-US" baseline="0" dirty="0"/>
              <a:t> someone out of their account… don’t even think about doing this to your professor</a:t>
            </a:r>
          </a:p>
          <a:p>
            <a:r>
              <a:rPr lang="en-US" baseline="0" dirty="0"/>
              <a:t>Loss: should we be able to recover password? How are these recovered nowadays?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4</a:t>
            </a:fld>
            <a:endParaRPr lang="en-US"/>
          </a:p>
        </p:txBody>
      </p:sp>
    </p:spTree>
    <p:extLst>
      <p:ext uri="{BB962C8B-B14F-4D97-AF65-F5344CB8AC3E}">
        <p14:creationId xmlns:p14="http://schemas.microsoft.com/office/powerpoint/2010/main" val="34105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openssl</a:t>
            </a:r>
            <a:r>
              <a:rPr lang="en-US" sz="1200" kern="1200" dirty="0">
                <a:solidFill>
                  <a:schemeClr val="tx1"/>
                </a:solidFill>
                <a:effectLst/>
                <a:latin typeface="+mn-lt"/>
                <a:ea typeface="+mn-ea"/>
                <a:cs typeface="+mn-cs"/>
              </a:rPr>
              <a:t> speed </a:t>
            </a:r>
            <a:r>
              <a:rPr lang="en-US" sz="1200" kern="1200" dirty="0" err="1">
                <a:solidFill>
                  <a:schemeClr val="tx1"/>
                </a:solidFill>
                <a:effectLst/>
                <a:latin typeface="+mn-lt"/>
                <a:ea typeface="+mn-ea"/>
                <a:cs typeface="+mn-cs"/>
              </a:rPr>
              <a:t>sha</a:t>
            </a:r>
            <a:r>
              <a:rPr lang="en-US" sz="1200" kern="1200" dirty="0">
                <a:solidFill>
                  <a:schemeClr val="tx1"/>
                </a:solidFill>
                <a:effectLst/>
                <a:latin typeface="+mn-lt"/>
                <a:ea typeface="+mn-ea"/>
                <a:cs typeface="+mn-cs"/>
              </a:rPr>
              <a:t> </a:t>
            </a:r>
            <a:endParaRPr lang="en-US" dirty="0">
              <a:effectLst/>
            </a:endParaRPr>
          </a:p>
          <a:p>
            <a:r>
              <a:rPr lang="en-US" dirty="0"/>
              <a:t>Used for both digital signatures and password saving </a:t>
            </a:r>
          </a:p>
          <a:p>
            <a:r>
              <a:rPr lang="en-US" dirty="0"/>
              <a:t>Message digest</a:t>
            </a:r>
          </a:p>
          <a:p>
            <a:r>
              <a:rPr lang="en-US" dirty="0"/>
              <a:t>Can</a:t>
            </a:r>
            <a:r>
              <a:rPr lang="en-US" baseline="0" dirty="0"/>
              <a:t> also be used for non-repudiation, authenticity, correctness</a:t>
            </a:r>
            <a:endParaRPr lang="en-US" dirty="0"/>
          </a:p>
        </p:txBody>
      </p:sp>
      <p:sp>
        <p:nvSpPr>
          <p:cNvPr id="4" name="Slide Number Placeholder 3"/>
          <p:cNvSpPr>
            <a:spLocks noGrp="1"/>
          </p:cNvSpPr>
          <p:nvPr>
            <p:ph type="sldNum" sz="quarter" idx="10"/>
          </p:nvPr>
        </p:nvSpPr>
        <p:spPr/>
        <p:txBody>
          <a:bodyPr/>
          <a:lstStyle/>
          <a:p>
            <a:fld id="{F077EFEC-469B-A146-83DC-367966D7807E}" type="slidenum">
              <a:rPr lang="en-US" smtClean="0"/>
              <a:t>8</a:t>
            </a:fld>
            <a:endParaRPr lang="en-US"/>
          </a:p>
        </p:txBody>
      </p:sp>
    </p:spTree>
    <p:extLst>
      <p:ext uri="{BB962C8B-B14F-4D97-AF65-F5344CB8AC3E}">
        <p14:creationId xmlns:p14="http://schemas.microsoft.com/office/powerpoint/2010/main" val="124084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a:t>
            </a:r>
            <a:r>
              <a:rPr lang="en-US" baseline="0" dirty="0"/>
              <a:t> number of characters</a:t>
            </a:r>
          </a:p>
          <a:p>
            <a:r>
              <a:rPr lang="en-US" baseline="0" dirty="0"/>
              <a:t>HAS TO BE IRREVERSIBLE!</a:t>
            </a:r>
          </a:p>
          <a:p>
            <a:r>
              <a:rPr lang="en-US" sz="1200" b="0" i="0" kern="1200" dirty="0">
                <a:solidFill>
                  <a:schemeClr val="tx1"/>
                </a:solidFill>
                <a:effectLst/>
                <a:latin typeface="+mn-lt"/>
                <a:ea typeface="+mn-ea"/>
                <a:cs typeface="+mn-cs"/>
              </a:rPr>
              <a:t>A "hash" (also called a "digest", and informally a "checksum") is a kind of "signature" for a stream of data that represents the contents. The closest real-life analog we can think is "a tamper-evident seal on a software package": if you open the box (change the file), it's detected.</a:t>
            </a:r>
          </a:p>
          <a:p>
            <a:r>
              <a:rPr lang="en-US" sz="1200" b="0" i="0" kern="1200" dirty="0">
                <a:solidFill>
                  <a:schemeClr val="tx1"/>
                </a:solidFill>
                <a:effectLst/>
                <a:latin typeface="+mn-lt"/>
                <a:ea typeface="+mn-ea"/>
                <a:cs typeface="+mn-cs"/>
              </a:rPr>
              <a:t>We will learn more about</a:t>
            </a:r>
            <a:r>
              <a:rPr lang="en-US" sz="1200" b="0" i="0" kern="1200" baseline="0" dirty="0">
                <a:solidFill>
                  <a:schemeClr val="tx1"/>
                </a:solidFill>
                <a:effectLst/>
                <a:latin typeface="+mn-lt"/>
                <a:ea typeface="+mn-ea"/>
                <a:cs typeface="+mn-cs"/>
              </a:rPr>
              <a:t> different hashing algorithms in the protection part of passwords!</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9</a:t>
            </a:fld>
            <a:endParaRPr lang="en-US"/>
          </a:p>
        </p:txBody>
      </p:sp>
    </p:spTree>
    <p:extLst>
      <p:ext uri="{BB962C8B-B14F-4D97-AF65-F5344CB8AC3E}">
        <p14:creationId xmlns:p14="http://schemas.microsoft.com/office/powerpoint/2010/main" val="161083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Dictionary: a set of words, hash these,</a:t>
            </a:r>
            <a:r>
              <a:rPr lang="en-US" baseline="0" dirty="0"/>
              <a:t> compare with what you have</a:t>
            </a:r>
          </a:p>
          <a:p>
            <a:r>
              <a:rPr lang="en-US" baseline="0" dirty="0"/>
              <a:t>Rainbow tables: have the hashed table, saves time</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10</a:t>
            </a:fld>
            <a:endParaRPr lang="en-US"/>
          </a:p>
        </p:txBody>
      </p:sp>
    </p:spTree>
    <p:extLst>
      <p:ext uri="{BB962C8B-B14F-4D97-AF65-F5344CB8AC3E}">
        <p14:creationId xmlns:p14="http://schemas.microsoft.com/office/powerpoint/2010/main" val="362686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Rockyou</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Crackstation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t>
            </a:r>
            <a:r>
              <a:rPr lang="en-US" dirty="0" err="1"/>
              <a:t>kinda</a:t>
            </a:r>
            <a:r>
              <a:rPr lang="en-US" dirty="0"/>
              <a:t> slow,</a:t>
            </a:r>
            <a:r>
              <a:rPr lang="en-US" baseline="0" dirty="0"/>
              <a:t> hackers can do better </a:t>
            </a:r>
            <a:endParaRPr lang="en-US" dirty="0"/>
          </a:p>
          <a:p>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11</a:t>
            </a:fld>
            <a:endParaRPr lang="en-US"/>
          </a:p>
        </p:txBody>
      </p:sp>
    </p:spTree>
    <p:extLst>
      <p:ext uri="{BB962C8B-B14F-4D97-AF65-F5344CB8AC3E}">
        <p14:creationId xmlns:p14="http://schemas.microsoft.com/office/powerpoint/2010/main" val="390280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password hash function (PHF) takes two inputs: the password, and a salt. The </a:t>
            </a:r>
            <a:r>
              <a:rPr lang="en-US" sz="1200" b="1" i="0" kern="1200" dirty="0">
                <a:solidFill>
                  <a:schemeClr val="tx1"/>
                </a:solidFill>
                <a:effectLst/>
                <a:latin typeface="+mn-lt"/>
                <a:ea typeface="+mn-ea"/>
                <a:cs typeface="+mn-cs"/>
              </a:rPr>
              <a:t>salt</a:t>
            </a:r>
            <a:r>
              <a:rPr lang="en-US" sz="1200" b="0" i="0" kern="1200" dirty="0">
                <a:solidFill>
                  <a:schemeClr val="tx1"/>
                </a:solidFill>
                <a:effectLst/>
                <a:latin typeface="+mn-lt"/>
                <a:ea typeface="+mn-ea"/>
                <a:cs typeface="+mn-cs"/>
              </a:rPr>
              <a:t> is randomly generated when the user picks his password, and it is stored together with the hashed password PHF(password, salt). (</a:t>
            </a:r>
            <a:r>
              <a:rPr lang="en-US" sz="1200" b="1" i="0" kern="1200" dirty="0">
                <a:solidFill>
                  <a:schemeClr val="tx1"/>
                </a:solidFill>
                <a:effectLst/>
                <a:latin typeface="+mn-lt"/>
                <a:ea typeface="+mn-ea"/>
                <a:cs typeface="+mn-cs"/>
              </a:rPr>
              <a:t>What matters is that two different accounts always have different salts, and randomly generating a sufficiently large salt is a good way to have this property with overwhelming probability</a:t>
            </a:r>
            <a:r>
              <a:rPr lang="en-US" sz="1200" b="0" i="0" kern="1200" dirty="0">
                <a:solidFill>
                  <a:schemeClr val="tx1"/>
                </a:solidFill>
                <a:effectLst/>
                <a:latin typeface="+mn-lt"/>
                <a:ea typeface="+mn-ea"/>
                <a:cs typeface="+mn-cs"/>
              </a:rPr>
              <a:t>.) When the user logs in again, the verification system reads the salt from the password database, computes PHF(password, salt), and verifies that the result is what is stored in the database.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Salts prevent</a:t>
            </a:r>
            <a:r>
              <a:rPr lang="en-US" sz="1200" b="0" i="0" kern="1200" baseline="0" dirty="0">
                <a:solidFill>
                  <a:schemeClr val="tx1"/>
                </a:solidFill>
                <a:effectLst/>
                <a:latin typeface="+mn-lt"/>
                <a:ea typeface="+mn-ea"/>
                <a:cs typeface="+mn-cs"/>
              </a:rPr>
              <a:t> for all passwords to be cracked with a single rainbow table. They do not per se prevent password cracking.</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Peppers may be stored in code. They add some security </a:t>
            </a:r>
            <a:endParaRPr lang="en-US" dirty="0"/>
          </a:p>
        </p:txBody>
      </p:sp>
      <p:sp>
        <p:nvSpPr>
          <p:cNvPr id="4" name="Slide Number Placeholder 3"/>
          <p:cNvSpPr>
            <a:spLocks noGrp="1"/>
          </p:cNvSpPr>
          <p:nvPr>
            <p:ph type="sldNum" sz="quarter" idx="10"/>
          </p:nvPr>
        </p:nvSpPr>
        <p:spPr/>
        <p:txBody>
          <a:bodyPr/>
          <a:lstStyle/>
          <a:p>
            <a:fld id="{A5503CF3-C8A5-8443-8579-2987C0894260}" type="slidenum">
              <a:rPr lang="en-US" smtClean="0"/>
              <a:t>12</a:t>
            </a:fld>
            <a:endParaRPr lang="en-US"/>
          </a:p>
        </p:txBody>
      </p:sp>
    </p:spTree>
    <p:extLst>
      <p:ext uri="{BB962C8B-B14F-4D97-AF65-F5344CB8AC3E}">
        <p14:creationId xmlns:p14="http://schemas.microsoft.com/office/powerpoint/2010/main" val="442100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2F27-8FFD-7F40-AD99-5FFA18C864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799B25-8869-D541-BDB3-F89C4F3FB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604BB-2AB4-1E4A-BE86-63FBBFC3D0E1}"/>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5" name="Footer Placeholder 4">
            <a:extLst>
              <a:ext uri="{FF2B5EF4-FFF2-40B4-BE49-F238E27FC236}">
                <a16:creationId xmlns:a16="http://schemas.microsoft.com/office/drawing/2014/main" id="{A4A4E7F8-9E7D-1E44-8DBA-53B7398D0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23EB0-B2DA-8640-9077-A05AD69E31B4}"/>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294460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D4E1-1E1C-1A4B-BD4A-519CB03330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A1ECB-B833-634F-9112-08F0E8EAAF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AFE92-E9EB-634C-B130-D2E85DAEC782}"/>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5" name="Footer Placeholder 4">
            <a:extLst>
              <a:ext uri="{FF2B5EF4-FFF2-40B4-BE49-F238E27FC236}">
                <a16:creationId xmlns:a16="http://schemas.microsoft.com/office/drawing/2014/main" id="{7A60BBE9-956E-1A49-87A0-EA2F81E17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7BDC9-130E-B94C-AB68-26E152A7EC65}"/>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398178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BCC787-B8E5-DC4F-A8F6-6FE83FFED1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5A7203-6128-6548-BC67-5826D8BF0C1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32D4D-D39E-F24D-AAC8-F5F39BABD99D}"/>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5" name="Footer Placeholder 4">
            <a:extLst>
              <a:ext uri="{FF2B5EF4-FFF2-40B4-BE49-F238E27FC236}">
                <a16:creationId xmlns:a16="http://schemas.microsoft.com/office/drawing/2014/main" id="{E4CB75A0-A568-F44C-8F68-EB4BF870F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7959C-00CB-FF40-90F4-90A82D430D75}"/>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164578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0396-71F3-E947-9CCE-73E695518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74AE0-6DF6-D94B-A558-EB31471EA7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B7D88-E151-C64D-87F4-0FB781894AA6}"/>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5" name="Footer Placeholder 4">
            <a:extLst>
              <a:ext uri="{FF2B5EF4-FFF2-40B4-BE49-F238E27FC236}">
                <a16:creationId xmlns:a16="http://schemas.microsoft.com/office/drawing/2014/main" id="{08EA76F0-2CC9-5849-8E7A-30DC32F96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F3C55-B934-8247-9598-19391A7C26D2}"/>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279526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04F2-5D18-D148-ACED-E661A56C48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09880C-8B5A-CB46-AF91-5347EE8A3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A1CDC2-A646-0549-ACF1-4706F4070D68}"/>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5" name="Footer Placeholder 4">
            <a:extLst>
              <a:ext uri="{FF2B5EF4-FFF2-40B4-BE49-F238E27FC236}">
                <a16:creationId xmlns:a16="http://schemas.microsoft.com/office/drawing/2014/main" id="{22A58359-DE32-204D-A79D-C6156B574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32514-1A4C-6A46-A87C-A621DBCA49BA}"/>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422991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B3E9-C78E-854C-880D-8E6EB98CF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CBD67-B658-164F-BC91-95B67AE423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C30280-C4D9-4F4A-8332-A5380A1987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5C4203-4659-C24D-B14A-928159839D7D}"/>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6" name="Footer Placeholder 5">
            <a:extLst>
              <a:ext uri="{FF2B5EF4-FFF2-40B4-BE49-F238E27FC236}">
                <a16:creationId xmlns:a16="http://schemas.microsoft.com/office/drawing/2014/main" id="{6E141D32-B2DE-2646-BE7F-ED513F917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A0C13-DB60-5344-A641-EEFA51611747}"/>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364614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CD0B-8551-AB4C-AD17-3866146527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C0E15D-653C-F542-B7BC-3B1643F7D2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8636A7-F457-784F-A757-7008209BA2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B9870-DF76-E148-A4FD-286B33B16D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356411-320B-FD4E-ACC7-E9447223BF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F8362B-9854-6549-967A-214A0BAAB69D}"/>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8" name="Footer Placeholder 7">
            <a:extLst>
              <a:ext uri="{FF2B5EF4-FFF2-40B4-BE49-F238E27FC236}">
                <a16:creationId xmlns:a16="http://schemas.microsoft.com/office/drawing/2014/main" id="{389EE3A7-0980-CE49-994C-03C68167EA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C5750-3BD8-0C43-9F76-968F5BF75CA5}"/>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403374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2C6A-B693-6A47-802D-74A0DECB7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6CD04E-1D43-A641-BF6C-FC415894DC13}"/>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4" name="Footer Placeholder 3">
            <a:extLst>
              <a:ext uri="{FF2B5EF4-FFF2-40B4-BE49-F238E27FC236}">
                <a16:creationId xmlns:a16="http://schemas.microsoft.com/office/drawing/2014/main" id="{553901C0-FB64-274D-92DA-0D146997F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4A2A49-9E09-D241-A2F4-0B711353C8E0}"/>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11351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1D0829-F723-D440-A64C-46F566F2814E}"/>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3" name="Footer Placeholder 2">
            <a:extLst>
              <a:ext uri="{FF2B5EF4-FFF2-40B4-BE49-F238E27FC236}">
                <a16:creationId xmlns:a16="http://schemas.microsoft.com/office/drawing/2014/main" id="{63A2D0EE-3F7A-5F4A-B1DE-9608CD9FD1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06E16-8FD2-A144-8B56-0D3241F80660}"/>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245632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8F6C-AB50-9240-B4F7-D68E21866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5088AB-E80A-9D42-92B3-D1920B266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269D7-CB3B-4F4C-920B-BCDA0E05B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65117F-1B71-9F44-ACE3-58A23A0E44B8}"/>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6" name="Footer Placeholder 5">
            <a:extLst>
              <a:ext uri="{FF2B5EF4-FFF2-40B4-BE49-F238E27FC236}">
                <a16:creationId xmlns:a16="http://schemas.microsoft.com/office/drawing/2014/main" id="{ADE44335-56AD-1D45-BD71-4DA351606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B0814-6D4A-3C4A-BDD8-E6C98D9CFF9C}"/>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4842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C451-6B68-FC42-A169-80649F26B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42D388-335B-DC4F-B695-550CD4E14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92B6C2-07EB-8F49-8E8C-BA43940B3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89E2EB-0E62-204B-AC4E-FA087814C808}"/>
              </a:ext>
            </a:extLst>
          </p:cNvPr>
          <p:cNvSpPr>
            <a:spLocks noGrp="1"/>
          </p:cNvSpPr>
          <p:nvPr>
            <p:ph type="dt" sz="half" idx="10"/>
          </p:nvPr>
        </p:nvSpPr>
        <p:spPr/>
        <p:txBody>
          <a:bodyPr/>
          <a:lstStyle/>
          <a:p>
            <a:fld id="{6A87A359-8CC5-A541-9AFE-8B27F6B671F7}" type="datetimeFigureOut">
              <a:rPr lang="en-US" smtClean="0"/>
              <a:t>11/14/18</a:t>
            </a:fld>
            <a:endParaRPr lang="en-US"/>
          </a:p>
        </p:txBody>
      </p:sp>
      <p:sp>
        <p:nvSpPr>
          <p:cNvPr id="6" name="Footer Placeholder 5">
            <a:extLst>
              <a:ext uri="{FF2B5EF4-FFF2-40B4-BE49-F238E27FC236}">
                <a16:creationId xmlns:a16="http://schemas.microsoft.com/office/drawing/2014/main" id="{97889075-F297-7D4D-8F90-C4A074277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6DD4A-DE88-DF45-950F-4F9818FCC06D}"/>
              </a:ext>
            </a:extLst>
          </p:cNvPr>
          <p:cNvSpPr>
            <a:spLocks noGrp="1"/>
          </p:cNvSpPr>
          <p:nvPr>
            <p:ph type="sldNum" sz="quarter" idx="12"/>
          </p:nvPr>
        </p:nvSpPr>
        <p:spPr/>
        <p:txBody>
          <a:bodyPr/>
          <a:lstStyle/>
          <a:p>
            <a:fld id="{E3F8AE11-6479-F74E-BD82-90A827354115}" type="slidenum">
              <a:rPr lang="en-US" smtClean="0"/>
              <a:t>‹#›</a:t>
            </a:fld>
            <a:endParaRPr lang="en-US"/>
          </a:p>
        </p:txBody>
      </p:sp>
    </p:spTree>
    <p:extLst>
      <p:ext uri="{BB962C8B-B14F-4D97-AF65-F5344CB8AC3E}">
        <p14:creationId xmlns:p14="http://schemas.microsoft.com/office/powerpoint/2010/main" val="38212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B2A8C-1003-A14C-B024-C0FF4FA9D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F93236-33B5-7D48-B7F1-9F1C78514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84B70-F0DA-B048-96C2-52F8500B0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7A359-8CC5-A541-9AFE-8B27F6B671F7}" type="datetimeFigureOut">
              <a:rPr lang="en-US" smtClean="0"/>
              <a:t>11/14/18</a:t>
            </a:fld>
            <a:endParaRPr lang="en-US"/>
          </a:p>
        </p:txBody>
      </p:sp>
      <p:sp>
        <p:nvSpPr>
          <p:cNvPr id="5" name="Footer Placeholder 4">
            <a:extLst>
              <a:ext uri="{FF2B5EF4-FFF2-40B4-BE49-F238E27FC236}">
                <a16:creationId xmlns:a16="http://schemas.microsoft.com/office/drawing/2014/main" id="{C55438B8-6B0F-704F-9D9E-EECDCBBE7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040EC9-202E-8D4A-AEC1-D2513F54E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8AE11-6479-F74E-BD82-90A827354115}" type="slidenum">
              <a:rPr lang="en-US" smtClean="0"/>
              <a:t>‹#›</a:t>
            </a:fld>
            <a:endParaRPr lang="en-US"/>
          </a:p>
        </p:txBody>
      </p:sp>
    </p:spTree>
    <p:extLst>
      <p:ext uri="{BB962C8B-B14F-4D97-AF65-F5344CB8AC3E}">
        <p14:creationId xmlns:p14="http://schemas.microsoft.com/office/powerpoint/2010/main" val="327665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howtodoinjava.com/security/how-to-generate-secure-password-hash-md5-sha-pbkdf2-bcrypt-exampl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d.gov/policy/gen/guid/fpco/ferpa/index.html" TargetMode="External"/><Relationship Id="rId2" Type="http://schemas.openxmlformats.org/officeDocument/2006/relationships/hyperlink" Target="https://www.cms.gov/Regulations-and-Guidance/Administrative-Simplification/HIPAA-ACA/PrivacyandSecurityInformation.html" TargetMode="External"/><Relationship Id="rId1" Type="http://schemas.openxmlformats.org/officeDocument/2006/relationships/slideLayout" Target="../slideLayouts/slideLayout2.xml"/><Relationship Id="rId6" Type="http://schemas.openxmlformats.org/officeDocument/2006/relationships/hyperlink" Target="http://www.ncga.state.nc.us/EnactedLegislation/Statutes/HTML/ByChapter/Chapter_126.html" TargetMode="External"/><Relationship Id="rId5" Type="http://schemas.openxmlformats.org/officeDocument/2006/relationships/hyperlink" Target="https://www.pcisecuritystandards.org/security_standards/pci_dss.shtml" TargetMode="External"/><Relationship Id="rId4" Type="http://schemas.openxmlformats.org/officeDocument/2006/relationships/hyperlink" Target="http://www.business.ftc.gov/privacy-and-security/gramm-leach-bliley-a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F399-0684-D44B-8EC9-1D6E5C9A46A1}"/>
              </a:ext>
            </a:extLst>
          </p:cNvPr>
          <p:cNvSpPr>
            <a:spLocks noGrp="1"/>
          </p:cNvSpPr>
          <p:nvPr>
            <p:ph type="ctrTitle"/>
          </p:nvPr>
        </p:nvSpPr>
        <p:spPr/>
        <p:txBody>
          <a:bodyPr/>
          <a:lstStyle/>
          <a:p>
            <a:r>
              <a:rPr lang="en-US" dirty="0"/>
              <a:t>Handling sensitive data</a:t>
            </a:r>
          </a:p>
        </p:txBody>
      </p:sp>
      <p:sp>
        <p:nvSpPr>
          <p:cNvPr id="3" name="Subtitle 2">
            <a:extLst>
              <a:ext uri="{FF2B5EF4-FFF2-40B4-BE49-F238E27FC236}">
                <a16:creationId xmlns:a16="http://schemas.microsoft.com/office/drawing/2014/main" id="{B107ABA4-491E-2641-A9FA-D87F9B932ACF}"/>
              </a:ext>
            </a:extLst>
          </p:cNvPr>
          <p:cNvSpPr>
            <a:spLocks noGrp="1"/>
          </p:cNvSpPr>
          <p:nvPr>
            <p:ph type="subTitle" idx="1"/>
          </p:nvPr>
        </p:nvSpPr>
        <p:spPr/>
        <p:txBody>
          <a:bodyPr/>
          <a:lstStyle/>
          <a:p>
            <a:r>
              <a:rPr lang="en-US" dirty="0"/>
              <a:t>Dr. X</a:t>
            </a:r>
          </a:p>
        </p:txBody>
      </p:sp>
    </p:spTree>
    <p:extLst>
      <p:ext uri="{BB962C8B-B14F-4D97-AF65-F5344CB8AC3E}">
        <p14:creationId xmlns:p14="http://schemas.microsoft.com/office/powerpoint/2010/main" val="1073893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Attacks</a:t>
            </a:r>
          </a:p>
        </p:txBody>
      </p:sp>
      <p:sp>
        <p:nvSpPr>
          <p:cNvPr id="3" name="Content Placeholder 2"/>
          <p:cNvSpPr>
            <a:spLocks noGrp="1"/>
          </p:cNvSpPr>
          <p:nvPr>
            <p:ph idx="1"/>
          </p:nvPr>
        </p:nvSpPr>
        <p:spPr/>
        <p:txBody>
          <a:bodyPr/>
          <a:lstStyle/>
          <a:p>
            <a:r>
              <a:rPr lang="en-US" dirty="0"/>
              <a:t>Guess</a:t>
            </a:r>
          </a:p>
          <a:p>
            <a:r>
              <a:rPr lang="en-US" dirty="0"/>
              <a:t>Dictionary</a:t>
            </a:r>
          </a:p>
          <a:p>
            <a:r>
              <a:rPr lang="en-US" dirty="0"/>
              <a:t>Rainbow tables </a:t>
            </a:r>
          </a:p>
        </p:txBody>
      </p:sp>
      <p:pic>
        <p:nvPicPr>
          <p:cNvPr id="4098" name="Picture 2" descr="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702" y="1869516"/>
            <a:ext cx="5497373" cy="336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Dictionary attacks</a:t>
            </a:r>
          </a:p>
        </p:txBody>
      </p:sp>
      <p:sp>
        <p:nvSpPr>
          <p:cNvPr id="3" name="Content Placeholder 2"/>
          <p:cNvSpPr>
            <a:spLocks noGrp="1"/>
          </p:cNvSpPr>
          <p:nvPr>
            <p:ph idx="1"/>
          </p:nvPr>
        </p:nvSpPr>
        <p:spPr/>
        <p:txBody>
          <a:bodyPr/>
          <a:lstStyle/>
          <a:p>
            <a:r>
              <a:rPr lang="en-US" dirty="0"/>
              <a:t>John the Ripper</a:t>
            </a:r>
          </a:p>
          <a:p>
            <a:r>
              <a:rPr lang="en-US" dirty="0" err="1"/>
              <a:t>Hashcat</a:t>
            </a:r>
            <a:endParaRPr lang="en-US" dirty="0"/>
          </a:p>
          <a:p>
            <a:r>
              <a:rPr lang="en-US" dirty="0"/>
              <a:t>Hydra</a:t>
            </a:r>
          </a:p>
        </p:txBody>
      </p:sp>
      <p:pic>
        <p:nvPicPr>
          <p:cNvPr id="4" name="Picture 3"/>
          <p:cNvPicPr>
            <a:picLocks noChangeAspect="1"/>
          </p:cNvPicPr>
          <p:nvPr/>
        </p:nvPicPr>
        <p:blipFill>
          <a:blip r:embed="rId3"/>
          <a:stretch>
            <a:fillRect/>
          </a:stretch>
        </p:blipFill>
        <p:spPr>
          <a:xfrm>
            <a:off x="4961744" y="1557594"/>
            <a:ext cx="6920403" cy="4619369"/>
          </a:xfrm>
          <a:prstGeom prst="rect">
            <a:avLst/>
          </a:prstGeom>
        </p:spPr>
      </p:pic>
    </p:spTree>
    <p:extLst>
      <p:ext uri="{BB962C8B-B14F-4D97-AF65-F5344CB8AC3E}">
        <p14:creationId xmlns:p14="http://schemas.microsoft.com/office/powerpoint/2010/main" val="206004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Salt and Pepper</a:t>
            </a:r>
          </a:p>
        </p:txBody>
      </p:sp>
      <p:sp>
        <p:nvSpPr>
          <p:cNvPr id="3" name="Content Placeholder 2"/>
          <p:cNvSpPr>
            <a:spLocks noGrp="1"/>
          </p:cNvSpPr>
          <p:nvPr>
            <p:ph idx="1"/>
          </p:nvPr>
        </p:nvSpPr>
        <p:spPr/>
        <p:txBody>
          <a:bodyPr>
            <a:normAutofit lnSpcReduction="10000"/>
          </a:bodyPr>
          <a:lstStyle/>
          <a:p>
            <a:r>
              <a:rPr lang="en-US" dirty="0"/>
              <a:t>Salt: extra piece of information added to a password, stored in a separate file than your /</a:t>
            </a:r>
            <a:r>
              <a:rPr lang="en-US" dirty="0" err="1"/>
              <a:t>etc</a:t>
            </a:r>
            <a:r>
              <a:rPr lang="en-US" dirty="0"/>
              <a:t>/shadow/password</a:t>
            </a:r>
          </a:p>
          <a:p>
            <a:pPr lvl="1"/>
            <a:r>
              <a:rPr lang="en-US" dirty="0"/>
              <a:t>Date</a:t>
            </a:r>
          </a:p>
          <a:p>
            <a:pPr lvl="1"/>
            <a:r>
              <a:rPr lang="en-US" dirty="0"/>
              <a:t>Username</a:t>
            </a:r>
          </a:p>
          <a:p>
            <a:pPr lvl="1"/>
            <a:r>
              <a:rPr lang="en-US" dirty="0"/>
              <a:t>Random</a:t>
            </a:r>
          </a:p>
          <a:p>
            <a:r>
              <a:rPr lang="en-US" dirty="0"/>
              <a:t>Pepper: not stored secret, may defined by application</a:t>
            </a:r>
          </a:p>
          <a:p>
            <a:r>
              <a:rPr lang="en-US" dirty="0"/>
              <a:t>THINK: Q2 Why does salt and pepper add entropy to a password? </a:t>
            </a:r>
          </a:p>
          <a:p>
            <a:r>
              <a:rPr lang="en-US" dirty="0"/>
              <a:t>Do they help eliminate</a:t>
            </a:r>
          </a:p>
          <a:p>
            <a:pPr lvl="1"/>
            <a:r>
              <a:rPr lang="en-US" dirty="0"/>
              <a:t>Dictionary attacks?</a:t>
            </a:r>
          </a:p>
          <a:p>
            <a:pPr lvl="1"/>
            <a:r>
              <a:rPr lang="en-US" dirty="0"/>
              <a:t>Rainbow table attacks?</a:t>
            </a:r>
          </a:p>
        </p:txBody>
      </p:sp>
    </p:spTree>
    <p:extLst>
      <p:ext uri="{BB962C8B-B14F-4D97-AF65-F5344CB8AC3E}">
        <p14:creationId xmlns:p14="http://schemas.microsoft.com/office/powerpoint/2010/main" val="389581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protection</a:t>
            </a:r>
          </a:p>
        </p:txBody>
      </p:sp>
      <p:sp>
        <p:nvSpPr>
          <p:cNvPr id="3" name="Content Placeholder 2"/>
          <p:cNvSpPr>
            <a:spLocks noGrp="1"/>
          </p:cNvSpPr>
          <p:nvPr>
            <p:ph idx="1"/>
          </p:nvPr>
        </p:nvSpPr>
        <p:spPr/>
        <p:txBody>
          <a:bodyPr/>
          <a:lstStyle/>
          <a:p>
            <a:r>
              <a:rPr lang="en-US" dirty="0"/>
              <a:t>Make a better password… please</a:t>
            </a:r>
          </a:p>
          <a:p>
            <a:r>
              <a:rPr lang="en-US" dirty="0"/>
              <a:t>Good practice: do not use the same password</a:t>
            </a:r>
          </a:p>
          <a:p>
            <a:r>
              <a:rPr lang="en-US" dirty="0"/>
              <a:t>Store the password properly: hash + salt + pepper</a:t>
            </a:r>
          </a:p>
          <a:p>
            <a:r>
              <a:rPr lang="en-US" dirty="0"/>
              <a:t>Use a strong hashing algorithm (NOT MD5… please)</a:t>
            </a:r>
          </a:p>
        </p:txBody>
      </p:sp>
    </p:spTree>
    <p:extLst>
      <p:ext uri="{BB962C8B-B14F-4D97-AF65-F5344CB8AC3E}">
        <p14:creationId xmlns:p14="http://schemas.microsoft.com/office/powerpoint/2010/main" val="935020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F2CE-B3C2-714A-B31D-0D5199C113D1}"/>
              </a:ext>
            </a:extLst>
          </p:cNvPr>
          <p:cNvSpPr>
            <a:spLocks noGrp="1"/>
          </p:cNvSpPr>
          <p:nvPr>
            <p:ph type="title"/>
          </p:nvPr>
        </p:nvSpPr>
        <p:spPr/>
        <p:txBody>
          <a:bodyPr/>
          <a:lstStyle/>
          <a:p>
            <a:r>
              <a:rPr lang="en-US" dirty="0"/>
              <a:t>Hashing with Java</a:t>
            </a:r>
          </a:p>
        </p:txBody>
      </p:sp>
      <p:sp>
        <p:nvSpPr>
          <p:cNvPr id="3" name="Content Placeholder 2">
            <a:extLst>
              <a:ext uri="{FF2B5EF4-FFF2-40B4-BE49-F238E27FC236}">
                <a16:creationId xmlns:a16="http://schemas.microsoft.com/office/drawing/2014/main" id="{740F7DE0-EC3B-D948-80B7-926428395547}"/>
              </a:ext>
            </a:extLst>
          </p:cNvPr>
          <p:cNvSpPr>
            <a:spLocks noGrp="1"/>
          </p:cNvSpPr>
          <p:nvPr>
            <p:ph idx="1"/>
          </p:nvPr>
        </p:nvSpPr>
        <p:spPr/>
        <p:txBody>
          <a:bodyPr/>
          <a:lstStyle/>
          <a:p>
            <a:r>
              <a:rPr lang="en-US" dirty="0"/>
              <a:t>Download the </a:t>
            </a:r>
            <a:r>
              <a:rPr lang="en-US" dirty="0" err="1"/>
              <a:t>SHAExample</a:t>
            </a:r>
            <a:r>
              <a:rPr lang="en-US" dirty="0"/>
              <a:t> from Oaks, </a:t>
            </a:r>
            <a:r>
              <a:rPr lang="en-US" dirty="0" err="1"/>
              <a:t>ClassActivities</a:t>
            </a:r>
            <a:endParaRPr lang="en-US" dirty="0"/>
          </a:p>
          <a:p>
            <a:r>
              <a:rPr lang="en-US" dirty="0"/>
              <a:t>Read the code and try to understand what it is doing. Use the Java API for reference on the </a:t>
            </a:r>
            <a:r>
              <a:rPr lang="en-US" dirty="0" err="1"/>
              <a:t>java.security</a:t>
            </a:r>
            <a:r>
              <a:rPr lang="en-US" dirty="0"/>
              <a:t>.* libraries</a:t>
            </a:r>
          </a:p>
          <a:p>
            <a:r>
              <a:rPr lang="en-US" dirty="0"/>
              <a:t>Fill in the rest of the hashes: SHA_256, SHA_384, SHA_512.</a:t>
            </a:r>
          </a:p>
          <a:p>
            <a:r>
              <a:rPr lang="en-US" dirty="0"/>
              <a:t>What is the difference between hashes? </a:t>
            </a:r>
          </a:p>
          <a:p>
            <a:r>
              <a:rPr lang="en-US" dirty="0"/>
              <a:t>Which one is the best?</a:t>
            </a:r>
          </a:p>
          <a:p>
            <a:r>
              <a:rPr lang="en-US" dirty="0"/>
              <a:t>Source: </a:t>
            </a:r>
            <a:r>
              <a:rPr lang="en-US" dirty="0">
                <a:hlinkClick r:id="rId2"/>
              </a:rPr>
              <a:t>https://howtodoinjava.com</a:t>
            </a:r>
            <a:r>
              <a:rPr lang="en-US">
                <a:hlinkClick r:id="rId2"/>
              </a:rPr>
              <a:t>/security/how-to-generate-secure-password-hash-md5-sha-pbkdf2-bcrypt-examples/</a:t>
            </a:r>
            <a:r>
              <a:rPr lang="en-US"/>
              <a:t> </a:t>
            </a:r>
            <a:endParaRPr lang="en-US" dirty="0"/>
          </a:p>
        </p:txBody>
      </p:sp>
    </p:spTree>
    <p:extLst>
      <p:ext uri="{BB962C8B-B14F-4D97-AF65-F5344CB8AC3E}">
        <p14:creationId xmlns:p14="http://schemas.microsoft.com/office/powerpoint/2010/main" val="400589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2DC2-F5D8-7E4F-8CBE-E7003ED3DBA6}"/>
              </a:ext>
            </a:extLst>
          </p:cNvPr>
          <p:cNvSpPr>
            <a:spLocks noGrp="1"/>
          </p:cNvSpPr>
          <p:nvPr>
            <p:ph type="title"/>
          </p:nvPr>
        </p:nvSpPr>
        <p:spPr/>
        <p:txBody>
          <a:bodyPr/>
          <a:lstStyle/>
          <a:p>
            <a:r>
              <a:rPr lang="en-US" dirty="0"/>
              <a:t>How do we store personal data?</a:t>
            </a:r>
          </a:p>
        </p:txBody>
      </p:sp>
      <p:sp>
        <p:nvSpPr>
          <p:cNvPr id="3" name="Text Placeholder 2">
            <a:extLst>
              <a:ext uri="{FF2B5EF4-FFF2-40B4-BE49-F238E27FC236}">
                <a16:creationId xmlns:a16="http://schemas.microsoft.com/office/drawing/2014/main" id="{F31FFD60-5EA6-184A-BDA5-2FDD83FEBA76}"/>
              </a:ext>
            </a:extLst>
          </p:cNvPr>
          <p:cNvSpPr>
            <a:spLocks noGrp="1"/>
          </p:cNvSpPr>
          <p:nvPr>
            <p:ph type="body" idx="1"/>
          </p:nvPr>
        </p:nvSpPr>
        <p:spPr/>
        <p:txBody>
          <a:bodyPr/>
          <a:lstStyle/>
          <a:p>
            <a:r>
              <a:rPr lang="en-US" dirty="0"/>
              <a:t>What if we need to read the data???</a:t>
            </a:r>
          </a:p>
        </p:txBody>
      </p:sp>
    </p:spTree>
    <p:extLst>
      <p:ext uri="{BB962C8B-B14F-4D97-AF65-F5344CB8AC3E}">
        <p14:creationId xmlns:p14="http://schemas.microsoft.com/office/powerpoint/2010/main" val="3206494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Secret Key Crypto</a:t>
            </a:r>
          </a:p>
        </p:txBody>
      </p:sp>
      <p:pic>
        <p:nvPicPr>
          <p:cNvPr id="4" name="Content Placeholder 3"/>
          <p:cNvPicPr>
            <a:picLocks noGrp="1" noChangeAspect="1"/>
          </p:cNvPicPr>
          <p:nvPr>
            <p:ph idx="1"/>
          </p:nvPr>
        </p:nvPicPr>
        <p:blipFill>
          <a:blip r:embed="rId2"/>
          <a:stretch>
            <a:fillRect/>
          </a:stretch>
        </p:blipFill>
        <p:spPr>
          <a:xfrm>
            <a:off x="1685860" y="1825625"/>
            <a:ext cx="8820279" cy="4351338"/>
          </a:xfrm>
          <a:prstGeom prst="rect">
            <a:avLst/>
          </a:prstGeom>
        </p:spPr>
      </p:pic>
    </p:spTree>
    <p:extLst>
      <p:ext uri="{BB962C8B-B14F-4D97-AF65-F5344CB8AC3E}">
        <p14:creationId xmlns:p14="http://schemas.microsoft.com/office/powerpoint/2010/main" val="274169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Symmetric and Asymmetric Crypto</a:t>
            </a:r>
          </a:p>
        </p:txBody>
      </p:sp>
      <p:pic>
        <p:nvPicPr>
          <p:cNvPr id="4" name="Content Placeholder 3"/>
          <p:cNvPicPr>
            <a:picLocks noGrp="1" noChangeAspect="1"/>
          </p:cNvPicPr>
          <p:nvPr>
            <p:ph idx="1"/>
          </p:nvPr>
        </p:nvPicPr>
        <p:blipFill>
          <a:blip r:embed="rId2"/>
          <a:stretch>
            <a:fillRect/>
          </a:stretch>
        </p:blipFill>
        <p:spPr>
          <a:xfrm>
            <a:off x="745435" y="1523217"/>
            <a:ext cx="10515600" cy="2358727"/>
          </a:xfrm>
          <a:prstGeom prst="rect">
            <a:avLst/>
          </a:prstGeom>
        </p:spPr>
      </p:pic>
      <p:sp>
        <p:nvSpPr>
          <p:cNvPr id="5" name="TextBox 4"/>
          <p:cNvSpPr txBox="1"/>
          <p:nvPr/>
        </p:nvSpPr>
        <p:spPr>
          <a:xfrm>
            <a:off x="768627" y="3909391"/>
            <a:ext cx="10795668" cy="2862322"/>
          </a:xfrm>
          <a:prstGeom prst="rect">
            <a:avLst/>
          </a:prstGeom>
          <a:noFill/>
        </p:spPr>
        <p:txBody>
          <a:bodyPr wrap="square" rtlCol="0">
            <a:spAutoFit/>
          </a:bodyPr>
          <a:lstStyle/>
          <a:p>
            <a:r>
              <a:rPr lang="en-US" dirty="0"/>
              <a:t>• </a:t>
            </a:r>
            <a:r>
              <a:rPr lang="en-US" b="1" dirty="0"/>
              <a:t>Symmetric crypto: </a:t>
            </a:r>
            <a:r>
              <a:rPr lang="en-US" dirty="0"/>
              <a:t>(also called </a:t>
            </a:r>
            <a:r>
              <a:rPr lang="en-US" b="1" dirty="0"/>
              <a:t>private key crypto</a:t>
            </a:r>
            <a:r>
              <a:rPr lang="en-US" dirty="0"/>
              <a:t>)</a:t>
            </a:r>
          </a:p>
          <a:p>
            <a:r>
              <a:rPr lang="en-US" dirty="0"/>
              <a:t>	Alice and Bob share the same key (K=K1=K2)</a:t>
            </a:r>
          </a:p>
          <a:p>
            <a:r>
              <a:rPr lang="en-US" dirty="0"/>
              <a:t>	K used for both encrypting and decrypting</a:t>
            </a:r>
          </a:p>
          <a:p>
            <a:r>
              <a:rPr lang="en-US" dirty="0"/>
              <a:t>	Doesn't imply that encrypting and decrypting are the same algorithm</a:t>
            </a:r>
          </a:p>
          <a:p>
            <a:r>
              <a:rPr lang="en-US" dirty="0"/>
              <a:t>	Also called </a:t>
            </a:r>
            <a:r>
              <a:rPr lang="en-US" b="1" dirty="0"/>
              <a:t>private key </a:t>
            </a:r>
            <a:r>
              <a:rPr lang="en-US" dirty="0"/>
              <a:t>or </a:t>
            </a:r>
            <a:r>
              <a:rPr lang="en-US" b="1" dirty="0"/>
              <a:t>secret key </a:t>
            </a:r>
            <a:r>
              <a:rPr lang="en-US" dirty="0"/>
              <a:t>cryptography, since knowledge of the key reveals the plaintext </a:t>
            </a:r>
          </a:p>
          <a:p>
            <a:r>
              <a:rPr lang="en-US" dirty="0"/>
              <a:t>• </a:t>
            </a:r>
            <a:r>
              <a:rPr lang="en-US" b="1" dirty="0"/>
              <a:t>Asymmetric crypto: </a:t>
            </a:r>
            <a:r>
              <a:rPr lang="en-US" dirty="0"/>
              <a:t>(also called </a:t>
            </a:r>
            <a:r>
              <a:rPr lang="en-US" b="1" dirty="0"/>
              <a:t>public key crypto</a:t>
            </a:r>
            <a:r>
              <a:rPr lang="en-US" dirty="0"/>
              <a:t>) </a:t>
            </a:r>
          </a:p>
          <a:p>
            <a:r>
              <a:rPr lang="en-US" dirty="0"/>
              <a:t>	Alice and Bob have different keys</a:t>
            </a:r>
          </a:p>
          <a:p>
            <a:r>
              <a:rPr lang="en-US" dirty="0"/>
              <a:t>	Alice encrypts with K1 and Bob decrypts with K2 </a:t>
            </a:r>
          </a:p>
          <a:p>
            <a:r>
              <a:rPr lang="en-US" dirty="0"/>
              <a:t>	Also called </a:t>
            </a:r>
            <a:r>
              <a:rPr lang="en-US" b="1" dirty="0"/>
              <a:t>public key </a:t>
            </a:r>
            <a:r>
              <a:rPr lang="en-US" dirty="0"/>
              <a:t>cryptography, since Alice and Bob can publicly post their </a:t>
            </a:r>
            <a:r>
              <a:rPr lang="en-US" i="1" dirty="0"/>
              <a:t>public </a:t>
            </a:r>
            <a:r>
              <a:rPr lang="en-US" dirty="0"/>
              <a:t>keys </a:t>
            </a:r>
          </a:p>
          <a:p>
            <a:endParaRPr lang="en-US" dirty="0"/>
          </a:p>
        </p:txBody>
      </p:sp>
    </p:spTree>
    <p:extLst>
      <p:ext uri="{BB962C8B-B14F-4D97-AF65-F5344CB8AC3E}">
        <p14:creationId xmlns:p14="http://schemas.microsoft.com/office/powerpoint/2010/main" val="854677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 Round: </a:t>
            </a:r>
            <a:r>
              <a:rPr lang="en-US" i="1" dirty="0"/>
              <a:t>f </a:t>
            </a:r>
            <a:r>
              <a:rPr lang="en-US" dirty="0"/>
              <a:t>(</a:t>
            </a:r>
            <a:r>
              <a:rPr lang="en-US" dirty="0" err="1"/>
              <a:t>Mangler</a:t>
            </a:r>
            <a:r>
              <a:rPr lang="en-US" dirty="0"/>
              <a:t>) Function </a:t>
            </a:r>
          </a:p>
        </p:txBody>
      </p:sp>
      <p:pic>
        <p:nvPicPr>
          <p:cNvPr id="4" name="Content Placeholder 3"/>
          <p:cNvPicPr>
            <a:picLocks noGrp="1" noChangeAspect="1"/>
          </p:cNvPicPr>
          <p:nvPr>
            <p:ph idx="1"/>
          </p:nvPr>
        </p:nvPicPr>
        <p:blipFill>
          <a:blip r:embed="rId2"/>
          <a:stretch>
            <a:fillRect/>
          </a:stretch>
        </p:blipFill>
        <p:spPr>
          <a:xfrm>
            <a:off x="2563003" y="1825625"/>
            <a:ext cx="7065994" cy="4351338"/>
          </a:xfrm>
          <a:prstGeom prst="rect">
            <a:avLst/>
          </a:prstGeom>
        </p:spPr>
      </p:pic>
    </p:spTree>
    <p:extLst>
      <p:ext uri="{BB962C8B-B14F-4D97-AF65-F5344CB8AC3E}">
        <p14:creationId xmlns:p14="http://schemas.microsoft.com/office/powerpoint/2010/main" val="839821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597"/>
          <a:stretch/>
        </p:blipFill>
        <p:spPr>
          <a:xfrm>
            <a:off x="6427304" y="10"/>
            <a:ext cx="5764695" cy="6857990"/>
          </a:xfrm>
          <a:prstGeom prst="rect">
            <a:avLst/>
          </a:prstGeom>
          <a:effectLst/>
        </p:spPr>
      </p:pic>
      <p:sp>
        <p:nvSpPr>
          <p:cNvPr id="2" name="Title 1"/>
          <p:cNvSpPr>
            <a:spLocks noGrp="1"/>
          </p:cNvSpPr>
          <p:nvPr>
            <p:ph type="title"/>
          </p:nvPr>
        </p:nvSpPr>
        <p:spPr>
          <a:xfrm>
            <a:off x="648929" y="629266"/>
            <a:ext cx="6586491" cy="1676603"/>
          </a:xfrm>
        </p:spPr>
        <p:txBody>
          <a:bodyPr vert="horz" lIns="91440" tIns="45720" rIns="91440" bIns="45720" rtlCol="0" anchor="ctr">
            <a:normAutofit/>
          </a:bodyPr>
          <a:lstStyle/>
          <a:p>
            <a:r>
              <a:rPr lang="en-US" sz="4400" dirty="0"/>
              <a:t>AES Encryption Process</a:t>
            </a:r>
          </a:p>
        </p:txBody>
      </p:sp>
    </p:spTree>
    <p:extLst>
      <p:ext uri="{BB962C8B-B14F-4D97-AF65-F5344CB8AC3E}">
        <p14:creationId xmlns:p14="http://schemas.microsoft.com/office/powerpoint/2010/main" val="1640817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C8E8-0166-DB42-8934-E54576776E73}"/>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265DA4B-1980-E040-88C7-73536AA9CAA2}"/>
              </a:ext>
            </a:extLst>
          </p:cNvPr>
          <p:cNvSpPr>
            <a:spLocks noGrp="1"/>
          </p:cNvSpPr>
          <p:nvPr>
            <p:ph idx="1"/>
          </p:nvPr>
        </p:nvSpPr>
        <p:spPr/>
        <p:txBody>
          <a:bodyPr/>
          <a:lstStyle/>
          <a:p>
            <a:r>
              <a:rPr lang="en-US" dirty="0"/>
              <a:t>What is ”sensitive data”?</a:t>
            </a:r>
          </a:p>
          <a:p>
            <a:r>
              <a:rPr lang="en-US" dirty="0"/>
              <a:t>Hashing</a:t>
            </a:r>
          </a:p>
          <a:p>
            <a:r>
              <a:rPr lang="en-US" dirty="0"/>
              <a:t>Encryption</a:t>
            </a:r>
          </a:p>
        </p:txBody>
      </p:sp>
    </p:spTree>
    <p:extLst>
      <p:ext uri="{BB962C8B-B14F-4D97-AF65-F5344CB8AC3E}">
        <p14:creationId xmlns:p14="http://schemas.microsoft.com/office/powerpoint/2010/main" val="119135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 and Message Authenticity </a:t>
            </a:r>
            <a:endParaRPr lang="en-US" dirty="0">
              <a:effectLst/>
            </a:endParaRPr>
          </a:p>
        </p:txBody>
      </p:sp>
      <p:pic>
        <p:nvPicPr>
          <p:cNvPr id="4" name="Content Placeholder 3"/>
          <p:cNvPicPr>
            <a:picLocks noGrp="1" noChangeAspect="1"/>
          </p:cNvPicPr>
          <p:nvPr>
            <p:ph idx="1"/>
          </p:nvPr>
        </p:nvPicPr>
        <p:blipFill>
          <a:blip r:embed="rId2"/>
          <a:stretch>
            <a:fillRect/>
          </a:stretch>
        </p:blipFill>
        <p:spPr>
          <a:xfrm>
            <a:off x="2656619" y="1825625"/>
            <a:ext cx="6878761" cy="4351338"/>
          </a:xfrm>
          <a:prstGeom prst="rect">
            <a:avLst/>
          </a:prstGeom>
        </p:spPr>
      </p:pic>
    </p:spTree>
    <p:extLst>
      <p:ext uri="{BB962C8B-B14F-4D97-AF65-F5344CB8AC3E}">
        <p14:creationId xmlns:p14="http://schemas.microsoft.com/office/powerpoint/2010/main" val="2449611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 (10,000 </a:t>
            </a:r>
            <a:r>
              <a:rPr lang="en-US" dirty="0" err="1"/>
              <a:t>ft</a:t>
            </a:r>
            <a:r>
              <a:rPr lang="en-US" dirty="0"/>
              <a:t> view) </a:t>
            </a:r>
          </a:p>
        </p:txBody>
      </p:sp>
      <p:sp>
        <p:nvSpPr>
          <p:cNvPr id="3" name="Content Placeholder 2"/>
          <p:cNvSpPr>
            <a:spLocks noGrp="1"/>
          </p:cNvSpPr>
          <p:nvPr>
            <p:ph idx="1"/>
          </p:nvPr>
        </p:nvSpPr>
        <p:spPr/>
        <p:txBody>
          <a:bodyPr/>
          <a:lstStyle/>
          <a:p>
            <a:r>
              <a:rPr lang="en-US" dirty="0"/>
              <a:t>Separate keys for encryption and decryption </a:t>
            </a:r>
          </a:p>
          <a:p>
            <a:pPr lvl="1"/>
            <a:r>
              <a:rPr lang="en-US" dirty="0"/>
              <a:t>Public key: anyone can know this </a:t>
            </a:r>
          </a:p>
          <a:p>
            <a:pPr lvl="1"/>
            <a:r>
              <a:rPr lang="en-US" dirty="0"/>
              <a:t>Private key: kept confidential </a:t>
            </a:r>
          </a:p>
          <a:p>
            <a:r>
              <a:rPr lang="en-US" dirty="0"/>
              <a:t>Anyone can encrypt a message to you using your public key </a:t>
            </a:r>
          </a:p>
          <a:p>
            <a:r>
              <a:rPr lang="en-US" dirty="0"/>
              <a:t>The private key (kept confidential) is required to decrypt the communication</a:t>
            </a:r>
          </a:p>
          <a:p>
            <a:pPr lvl="1"/>
            <a:r>
              <a:rPr lang="en-US" dirty="0"/>
              <a:t>Alice and Bob no longer have to have </a:t>
            </a:r>
            <a:r>
              <a:rPr lang="en-US" i="1" dirty="0"/>
              <a:t>a priori </a:t>
            </a:r>
            <a:r>
              <a:rPr lang="en-US" dirty="0"/>
              <a:t>shared a secret key </a:t>
            </a:r>
            <a:endParaRPr lang="en-US" dirty="0">
              <a:effectLst/>
            </a:endParaRPr>
          </a:p>
          <a:p>
            <a:endParaRPr lang="en-US" dirty="0"/>
          </a:p>
        </p:txBody>
      </p:sp>
    </p:spTree>
    <p:extLst>
      <p:ext uri="{BB962C8B-B14F-4D97-AF65-F5344CB8AC3E}">
        <p14:creationId xmlns:p14="http://schemas.microsoft.com/office/powerpoint/2010/main" val="96287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p:txBody>
          <a:bodyPr/>
          <a:lstStyle/>
          <a:p>
            <a:r>
              <a:rPr lang="en-US" dirty="0"/>
              <a:t>Each key pair consists of a public and private component: </a:t>
            </a:r>
            <a:br>
              <a:rPr lang="en-US" dirty="0"/>
            </a:br>
            <a:r>
              <a:rPr lang="en-US" dirty="0"/>
              <a:t>k+ (public key), k- (private key) </a:t>
            </a:r>
            <a:br>
              <a:rPr lang="en-US" dirty="0"/>
            </a:br>
            <a:r>
              <a:rPr lang="en-US" dirty="0" err="1"/>
              <a:t>D</a:t>
            </a:r>
            <a:r>
              <a:rPr lang="en-US" baseline="-25000" dirty="0" err="1"/>
              <a:t>k</a:t>
            </a:r>
            <a:r>
              <a:rPr lang="en-US" baseline="-25000" dirty="0"/>
              <a:t>-</a:t>
            </a:r>
            <a:r>
              <a:rPr lang="en-US" dirty="0"/>
              <a:t> (</a:t>
            </a:r>
            <a:r>
              <a:rPr lang="en-US" dirty="0" err="1"/>
              <a:t>E</a:t>
            </a:r>
            <a:r>
              <a:rPr lang="en-US" baseline="-25000" dirty="0" err="1"/>
              <a:t>k</a:t>
            </a:r>
            <a:r>
              <a:rPr lang="en-US" baseline="-25000" dirty="0"/>
              <a:t>+</a:t>
            </a:r>
            <a:r>
              <a:rPr lang="en-US" dirty="0"/>
              <a:t> (m)) = m </a:t>
            </a:r>
            <a:endParaRPr lang="en-US" dirty="0">
              <a:effectLst/>
            </a:endParaRPr>
          </a:p>
          <a:p>
            <a:r>
              <a:rPr lang="en-US" dirty="0"/>
              <a:t>Public keys are distributed (typically) through public key certificates </a:t>
            </a:r>
            <a:endParaRPr lang="en-US" dirty="0">
              <a:effectLst/>
            </a:endParaRPr>
          </a:p>
          <a:p>
            <a:r>
              <a:rPr lang="en-US" dirty="0"/>
              <a:t>Anyone can communicate secretly with you </a:t>
            </a:r>
            <a:r>
              <a:rPr lang="en-US" b="1" i="1" dirty="0"/>
              <a:t>if they have your certificate </a:t>
            </a:r>
            <a:endParaRPr lang="en-US" dirty="0">
              <a:effectLst/>
            </a:endParaRPr>
          </a:p>
          <a:p>
            <a:endParaRPr lang="en-US" dirty="0"/>
          </a:p>
        </p:txBody>
      </p:sp>
    </p:spTree>
    <p:extLst>
      <p:ext uri="{BB962C8B-B14F-4D97-AF65-F5344CB8AC3E}">
        <p14:creationId xmlns:p14="http://schemas.microsoft.com/office/powerpoint/2010/main" val="4163218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C5834-8E7A-8640-BC1F-C145C7130705}"/>
              </a:ext>
            </a:extLst>
          </p:cNvPr>
          <p:cNvSpPr>
            <a:spLocks noGrp="1"/>
          </p:cNvSpPr>
          <p:nvPr>
            <p:ph type="title"/>
          </p:nvPr>
        </p:nvSpPr>
        <p:spPr/>
        <p:txBody>
          <a:bodyPr/>
          <a:lstStyle/>
          <a:p>
            <a:r>
              <a:rPr lang="en-US" dirty="0"/>
              <a:t>Encrypting with Java! </a:t>
            </a:r>
            <a:r>
              <a:rPr lang="en-US" dirty="0" err="1"/>
              <a:t>java.crypto.cipher</a:t>
            </a:r>
            <a:endParaRPr lang="en-US" dirty="0"/>
          </a:p>
        </p:txBody>
      </p:sp>
      <p:sp>
        <p:nvSpPr>
          <p:cNvPr id="3" name="Content Placeholder 2">
            <a:extLst>
              <a:ext uri="{FF2B5EF4-FFF2-40B4-BE49-F238E27FC236}">
                <a16:creationId xmlns:a16="http://schemas.microsoft.com/office/drawing/2014/main" id="{D02896DF-A90A-B242-A007-F627ECC31DAA}"/>
              </a:ext>
            </a:extLst>
          </p:cNvPr>
          <p:cNvSpPr>
            <a:spLocks noGrp="1"/>
          </p:cNvSpPr>
          <p:nvPr>
            <p:ph idx="1"/>
          </p:nvPr>
        </p:nvSpPr>
        <p:spPr/>
        <p:txBody>
          <a:bodyPr/>
          <a:lstStyle/>
          <a:p>
            <a:r>
              <a:rPr lang="en-US" dirty="0" err="1"/>
              <a:t>Java.crypto.cipher</a:t>
            </a:r>
            <a:endParaRPr lang="en-US" dirty="0"/>
          </a:p>
          <a:p>
            <a:endParaRPr lang="en-US" dirty="0"/>
          </a:p>
        </p:txBody>
      </p:sp>
      <p:pic>
        <p:nvPicPr>
          <p:cNvPr id="4" name="Picture 3">
            <a:extLst>
              <a:ext uri="{FF2B5EF4-FFF2-40B4-BE49-F238E27FC236}">
                <a16:creationId xmlns:a16="http://schemas.microsoft.com/office/drawing/2014/main" id="{C62BE047-4695-FA4F-8B00-1501D058A309}"/>
              </a:ext>
            </a:extLst>
          </p:cNvPr>
          <p:cNvPicPr>
            <a:picLocks noChangeAspect="1"/>
          </p:cNvPicPr>
          <p:nvPr/>
        </p:nvPicPr>
        <p:blipFill>
          <a:blip r:embed="rId2"/>
          <a:stretch>
            <a:fillRect/>
          </a:stretch>
        </p:blipFill>
        <p:spPr>
          <a:xfrm>
            <a:off x="693174" y="1690688"/>
            <a:ext cx="10495935" cy="4878248"/>
          </a:xfrm>
          <a:prstGeom prst="rect">
            <a:avLst/>
          </a:prstGeom>
        </p:spPr>
      </p:pic>
    </p:spTree>
    <p:extLst>
      <p:ext uri="{BB962C8B-B14F-4D97-AF65-F5344CB8AC3E}">
        <p14:creationId xmlns:p14="http://schemas.microsoft.com/office/powerpoint/2010/main" val="49534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85F2-27F7-E74D-95EE-267A3E2715C5}"/>
              </a:ext>
            </a:extLst>
          </p:cNvPr>
          <p:cNvSpPr>
            <a:spLocks noGrp="1"/>
          </p:cNvSpPr>
          <p:nvPr>
            <p:ph type="title"/>
          </p:nvPr>
        </p:nvSpPr>
        <p:spPr/>
        <p:txBody>
          <a:bodyPr/>
          <a:lstStyle/>
          <a:p>
            <a:r>
              <a:rPr lang="en-US" dirty="0"/>
              <a:t>Encrypting with Java! </a:t>
            </a:r>
            <a:r>
              <a:rPr lang="en-US" dirty="0" err="1"/>
              <a:t>java.crypto.cipher</a:t>
            </a:r>
            <a:endParaRPr lang="en-US" dirty="0"/>
          </a:p>
        </p:txBody>
      </p:sp>
      <p:pic>
        <p:nvPicPr>
          <p:cNvPr id="5" name="Content Placeholder 4">
            <a:extLst>
              <a:ext uri="{FF2B5EF4-FFF2-40B4-BE49-F238E27FC236}">
                <a16:creationId xmlns:a16="http://schemas.microsoft.com/office/drawing/2014/main" id="{A519DD07-C807-B344-8767-3AD845724DEB}"/>
              </a:ext>
            </a:extLst>
          </p:cNvPr>
          <p:cNvPicPr>
            <a:picLocks noGrp="1" noChangeAspect="1"/>
          </p:cNvPicPr>
          <p:nvPr>
            <p:ph idx="1"/>
          </p:nvPr>
        </p:nvPicPr>
        <p:blipFill>
          <a:blip r:embed="rId2"/>
          <a:stretch>
            <a:fillRect/>
          </a:stretch>
        </p:blipFill>
        <p:spPr>
          <a:xfrm>
            <a:off x="838200" y="2166940"/>
            <a:ext cx="10515600" cy="3668707"/>
          </a:xfrm>
          <a:prstGeom prst="rect">
            <a:avLst/>
          </a:prstGeom>
        </p:spPr>
      </p:pic>
      <p:sp>
        <p:nvSpPr>
          <p:cNvPr id="7" name="TextBox 6">
            <a:extLst>
              <a:ext uri="{FF2B5EF4-FFF2-40B4-BE49-F238E27FC236}">
                <a16:creationId xmlns:a16="http://schemas.microsoft.com/office/drawing/2014/main" id="{3C999FE9-E8C4-AD46-96AD-D801786CE410}"/>
              </a:ext>
            </a:extLst>
          </p:cNvPr>
          <p:cNvSpPr txBox="1"/>
          <p:nvPr/>
        </p:nvSpPr>
        <p:spPr>
          <a:xfrm>
            <a:off x="1091381" y="6127233"/>
            <a:ext cx="7378751" cy="369332"/>
          </a:xfrm>
          <a:prstGeom prst="rect">
            <a:avLst/>
          </a:prstGeom>
          <a:noFill/>
        </p:spPr>
        <p:txBody>
          <a:bodyPr wrap="none" rtlCol="0">
            <a:spAutoFit/>
          </a:bodyPr>
          <a:lstStyle/>
          <a:p>
            <a:r>
              <a:rPr lang="en-US" dirty="0"/>
              <a:t>https://</a:t>
            </a:r>
            <a:r>
              <a:rPr lang="en-US" dirty="0" err="1"/>
              <a:t>stackoverflow.com</a:t>
            </a:r>
            <a:r>
              <a:rPr lang="en-US" dirty="0"/>
              <a:t>/questions/1205135/how-to-encrypt-string-in-java</a:t>
            </a:r>
          </a:p>
        </p:txBody>
      </p:sp>
    </p:spTree>
    <p:extLst>
      <p:ext uri="{BB962C8B-B14F-4D97-AF65-F5344CB8AC3E}">
        <p14:creationId xmlns:p14="http://schemas.microsoft.com/office/powerpoint/2010/main" val="385475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4EB3-C57D-DD45-9957-0150A2A53209}"/>
              </a:ext>
            </a:extLst>
          </p:cNvPr>
          <p:cNvSpPr>
            <a:spLocks noGrp="1"/>
          </p:cNvSpPr>
          <p:nvPr>
            <p:ph type="title"/>
          </p:nvPr>
        </p:nvSpPr>
        <p:spPr/>
        <p:txBody>
          <a:bodyPr/>
          <a:lstStyle/>
          <a:p>
            <a:r>
              <a:rPr lang="en-US" dirty="0"/>
              <a:t>Let’s encrypt!</a:t>
            </a:r>
          </a:p>
        </p:txBody>
      </p:sp>
      <p:sp>
        <p:nvSpPr>
          <p:cNvPr id="3" name="Content Placeholder 2">
            <a:extLst>
              <a:ext uri="{FF2B5EF4-FFF2-40B4-BE49-F238E27FC236}">
                <a16:creationId xmlns:a16="http://schemas.microsoft.com/office/drawing/2014/main" id="{796F7C79-4D38-784A-893C-A50FC06D75AC}"/>
              </a:ext>
            </a:extLst>
          </p:cNvPr>
          <p:cNvSpPr>
            <a:spLocks noGrp="1"/>
          </p:cNvSpPr>
          <p:nvPr>
            <p:ph idx="1"/>
          </p:nvPr>
        </p:nvSpPr>
        <p:spPr/>
        <p:txBody>
          <a:bodyPr/>
          <a:lstStyle/>
          <a:p>
            <a:r>
              <a:rPr lang="en-US" dirty="0"/>
              <a:t>Write a Java program that takes as input a string and then it encrypts and saves the string in a file.</a:t>
            </a:r>
          </a:p>
          <a:p>
            <a:r>
              <a:rPr lang="en-US" dirty="0"/>
              <a:t>Use AES to encrypt.</a:t>
            </a:r>
          </a:p>
          <a:p>
            <a:r>
              <a:rPr lang="en-US" dirty="0"/>
              <a:t>How will you save the key for AES?</a:t>
            </a:r>
          </a:p>
        </p:txBody>
      </p:sp>
    </p:spTree>
    <p:extLst>
      <p:ext uri="{BB962C8B-B14F-4D97-AF65-F5344CB8AC3E}">
        <p14:creationId xmlns:p14="http://schemas.microsoft.com/office/powerpoint/2010/main" val="9827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4C69-9A85-2041-97D2-A8B291CE8156}"/>
              </a:ext>
            </a:extLst>
          </p:cNvPr>
          <p:cNvSpPr>
            <a:spLocks noGrp="1"/>
          </p:cNvSpPr>
          <p:nvPr>
            <p:ph type="title"/>
          </p:nvPr>
        </p:nvSpPr>
        <p:spPr/>
        <p:txBody>
          <a:bodyPr/>
          <a:lstStyle/>
          <a:p>
            <a:r>
              <a:rPr lang="en-US" dirty="0"/>
              <a:t>What is “sensitive data”?</a:t>
            </a:r>
          </a:p>
        </p:txBody>
      </p:sp>
      <p:sp>
        <p:nvSpPr>
          <p:cNvPr id="3" name="Content Placeholder 2">
            <a:extLst>
              <a:ext uri="{FF2B5EF4-FFF2-40B4-BE49-F238E27FC236}">
                <a16:creationId xmlns:a16="http://schemas.microsoft.com/office/drawing/2014/main" id="{84874079-99E8-4345-B0B2-327C53DDB42B}"/>
              </a:ext>
            </a:extLst>
          </p:cNvPr>
          <p:cNvSpPr>
            <a:spLocks noGrp="1"/>
          </p:cNvSpPr>
          <p:nvPr>
            <p:ph idx="1"/>
          </p:nvPr>
        </p:nvSpPr>
        <p:spPr/>
        <p:txBody>
          <a:bodyPr>
            <a:normAutofit fontScale="92500" lnSpcReduction="10000"/>
          </a:bodyPr>
          <a:lstStyle/>
          <a:p>
            <a:r>
              <a:rPr lang="en-US" dirty="0"/>
              <a:t>Personal Information</a:t>
            </a:r>
          </a:p>
          <a:p>
            <a:r>
              <a:rPr lang="en-US" dirty="0"/>
              <a:t>Protected Health Information, as defined by the </a:t>
            </a:r>
            <a:r>
              <a:rPr lang="en-US" dirty="0">
                <a:hlinkClick r:id="rId2"/>
              </a:rPr>
              <a:t>Health Insurance Portability and Accountability Act of 1996 (HIPAA)</a:t>
            </a:r>
            <a:endParaRPr lang="en-US" dirty="0"/>
          </a:p>
          <a:p>
            <a:r>
              <a:rPr lang="en-US" dirty="0"/>
              <a:t>Student education records, as defined by the </a:t>
            </a:r>
            <a:r>
              <a:rPr lang="en-US" dirty="0">
                <a:hlinkClick r:id="rId3"/>
              </a:rPr>
              <a:t>Family Educational Rights and Privacy Act (FERPA)</a:t>
            </a:r>
            <a:endParaRPr lang="en-US" dirty="0"/>
          </a:p>
          <a:p>
            <a:r>
              <a:rPr lang="en-US" dirty="0"/>
              <a:t>Customer record information, as defined by the </a:t>
            </a:r>
            <a:r>
              <a:rPr lang="en-US" dirty="0">
                <a:hlinkClick r:id="rId4"/>
              </a:rPr>
              <a:t>Gramm Leach Bliley Act (GLBA)</a:t>
            </a:r>
            <a:endParaRPr lang="en-US" dirty="0"/>
          </a:p>
          <a:p>
            <a:r>
              <a:rPr lang="en-US" dirty="0"/>
              <a:t>Card holder data, as defined by the </a:t>
            </a:r>
            <a:r>
              <a:rPr lang="en-US" dirty="0">
                <a:hlinkClick r:id="rId5"/>
              </a:rPr>
              <a:t>Payment Card Industry (PCI) Data Security Standard</a:t>
            </a:r>
            <a:endParaRPr lang="en-US" dirty="0"/>
          </a:p>
          <a:p>
            <a:r>
              <a:rPr lang="en-US" dirty="0"/>
              <a:t>Confidential personnel information, as defined by the </a:t>
            </a:r>
            <a:r>
              <a:rPr lang="en-US" dirty="0">
                <a:hlinkClick r:id="rId6"/>
              </a:rPr>
              <a:t>State Personnel Act</a:t>
            </a:r>
            <a:endParaRPr lang="en-US" dirty="0"/>
          </a:p>
          <a:p>
            <a:r>
              <a:rPr lang="en-US" dirty="0"/>
              <a:t>Information that is deemed to be confidential</a:t>
            </a:r>
          </a:p>
        </p:txBody>
      </p:sp>
    </p:spTree>
    <p:extLst>
      <p:ext uri="{BB962C8B-B14F-4D97-AF65-F5344CB8AC3E}">
        <p14:creationId xmlns:p14="http://schemas.microsoft.com/office/powerpoint/2010/main" val="406193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Passwords</a:t>
            </a:r>
          </a:p>
        </p:txBody>
      </p:sp>
      <p:sp>
        <p:nvSpPr>
          <p:cNvPr id="3" name="Content Placeholder 2"/>
          <p:cNvSpPr>
            <a:spLocks noGrp="1"/>
          </p:cNvSpPr>
          <p:nvPr>
            <p:ph idx="1"/>
          </p:nvPr>
        </p:nvSpPr>
        <p:spPr/>
        <p:txBody>
          <a:bodyPr/>
          <a:lstStyle/>
          <a:p>
            <a:r>
              <a:rPr lang="en-US" dirty="0"/>
              <a:t>Speak “friend” and enter</a:t>
            </a:r>
          </a:p>
          <a:p>
            <a:r>
              <a:rPr lang="en-US" dirty="0"/>
              <a:t>Problems?</a:t>
            </a:r>
          </a:p>
          <a:p>
            <a:pPr lvl="1"/>
            <a:r>
              <a:rPr lang="en-US" dirty="0"/>
              <a:t>Use</a:t>
            </a:r>
          </a:p>
          <a:p>
            <a:pPr lvl="1"/>
            <a:r>
              <a:rPr lang="en-US" dirty="0"/>
              <a:t>Disclosure</a:t>
            </a:r>
          </a:p>
          <a:p>
            <a:pPr lvl="1"/>
            <a:r>
              <a:rPr lang="en-US" dirty="0"/>
              <a:t>Revocation</a:t>
            </a:r>
          </a:p>
          <a:p>
            <a:pPr lvl="1"/>
            <a:r>
              <a:rPr lang="en-US" dirty="0"/>
              <a:t>Loss</a:t>
            </a:r>
          </a:p>
        </p:txBody>
      </p:sp>
      <p:pic>
        <p:nvPicPr>
          <p:cNvPr id="2050" name="Picture 2" descr="Image result for speak friend and 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461" y="857250"/>
            <a:ext cx="600075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15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 vulnerabilities</a:t>
            </a:r>
          </a:p>
        </p:txBody>
      </p:sp>
      <p:sp>
        <p:nvSpPr>
          <p:cNvPr id="3" name="Content Placeholder 2"/>
          <p:cNvSpPr>
            <a:spLocks noGrp="1"/>
          </p:cNvSpPr>
          <p:nvPr>
            <p:ph idx="1"/>
          </p:nvPr>
        </p:nvSpPr>
        <p:spPr/>
        <p:txBody>
          <a:bodyPr>
            <a:normAutofit fontScale="77500" lnSpcReduction="20000"/>
          </a:bodyPr>
          <a:lstStyle/>
          <a:p>
            <a:r>
              <a:rPr lang="en-US" dirty="0"/>
              <a:t>No password</a:t>
            </a:r>
          </a:p>
          <a:p>
            <a:r>
              <a:rPr lang="en-US" dirty="0"/>
              <a:t>Same as UID</a:t>
            </a:r>
          </a:p>
          <a:p>
            <a:r>
              <a:rPr lang="en-US" dirty="0"/>
              <a:t>From common word list</a:t>
            </a:r>
          </a:p>
          <a:p>
            <a:r>
              <a:rPr lang="en-US" dirty="0"/>
              <a:t>Contained in a short college dictionary</a:t>
            </a:r>
          </a:p>
          <a:p>
            <a:r>
              <a:rPr lang="en-US" dirty="0"/>
              <a:t>Contained in complete English word list</a:t>
            </a:r>
          </a:p>
          <a:p>
            <a:r>
              <a:rPr lang="en-US" dirty="0"/>
              <a:t>Contained in common non-English-language dictionaries</a:t>
            </a:r>
          </a:p>
          <a:p>
            <a:r>
              <a:rPr lang="en-US" dirty="0"/>
              <a:t>Contained in short college dictionary with capitalizations, substitutions etc.</a:t>
            </a:r>
          </a:p>
          <a:p>
            <a:r>
              <a:rPr lang="en-US" dirty="0"/>
              <a:t>Contained in complete English dictionary with capitalizations, substitutions etc.</a:t>
            </a:r>
          </a:p>
          <a:p>
            <a:r>
              <a:rPr lang="en-US" dirty="0"/>
              <a:t>Contained in common non-English-language dictionaries with capitalizations, substitutions etc.</a:t>
            </a:r>
          </a:p>
          <a:p>
            <a:r>
              <a:rPr lang="en-US" dirty="0"/>
              <a:t>Obtained by brute force using alphanumeric characters</a:t>
            </a:r>
          </a:p>
          <a:p>
            <a:r>
              <a:rPr lang="en-US" dirty="0"/>
              <a:t>Obtained by brute force using all characters</a:t>
            </a:r>
          </a:p>
          <a:p>
            <a:endParaRPr lang="en-US" dirty="0"/>
          </a:p>
          <a:p>
            <a:endParaRPr lang="en-US" dirty="0"/>
          </a:p>
        </p:txBody>
      </p:sp>
    </p:spTree>
    <p:extLst>
      <p:ext uri="{BB962C8B-B14F-4D97-AF65-F5344CB8AC3E}">
        <p14:creationId xmlns:p14="http://schemas.microsoft.com/office/powerpoint/2010/main" val="279514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passwords</a:t>
            </a:r>
          </a:p>
        </p:txBody>
      </p:sp>
      <p:pic>
        <p:nvPicPr>
          <p:cNvPr id="3074" name="Picture 2" descr="Image result for password dress"/>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69948" y="-9627"/>
            <a:ext cx="4683852" cy="6410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91265" y="6409322"/>
            <a:ext cx="4016741" cy="523220"/>
          </a:xfrm>
          <a:prstGeom prst="rect">
            <a:avLst/>
          </a:prstGeom>
          <a:noFill/>
        </p:spPr>
        <p:txBody>
          <a:bodyPr wrap="none" rtlCol="0">
            <a:spAutoFit/>
          </a:bodyPr>
          <a:lstStyle/>
          <a:p>
            <a:r>
              <a:rPr lang="en-US" sz="2800" b="1" dirty="0"/>
              <a:t>Lorrie Faith </a:t>
            </a:r>
            <a:r>
              <a:rPr lang="en-US" sz="2800" b="1" dirty="0" err="1"/>
              <a:t>Cranor</a:t>
            </a:r>
            <a:r>
              <a:rPr lang="en-US" sz="2800" b="1" dirty="0"/>
              <a:t>, CMU </a:t>
            </a:r>
          </a:p>
        </p:txBody>
      </p:sp>
    </p:spTree>
    <p:extLst>
      <p:ext uri="{BB962C8B-B14F-4D97-AF65-F5344CB8AC3E}">
        <p14:creationId xmlns:p14="http://schemas.microsoft.com/office/powerpoint/2010/main" val="51490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NOT to store a password?</a:t>
            </a:r>
          </a:p>
        </p:txBody>
      </p:sp>
      <p:sp>
        <p:nvSpPr>
          <p:cNvPr id="3" name="Content Placeholder 2"/>
          <p:cNvSpPr>
            <a:spLocks noGrp="1"/>
          </p:cNvSpPr>
          <p:nvPr>
            <p:ph idx="1"/>
          </p:nvPr>
        </p:nvSpPr>
        <p:spPr/>
        <p:txBody>
          <a:bodyPr/>
          <a:lstStyle/>
          <a:p>
            <a:r>
              <a:rPr lang="en-US" dirty="0"/>
              <a:t>Plaintext</a:t>
            </a:r>
          </a:p>
          <a:p>
            <a:r>
              <a:rPr lang="en-US" dirty="0"/>
              <a:t>Encrypt</a:t>
            </a:r>
          </a:p>
          <a:p>
            <a:r>
              <a:rPr lang="en-US" dirty="0"/>
              <a:t>Just hash</a:t>
            </a:r>
          </a:p>
          <a:p>
            <a:endParaRPr lang="en-US" dirty="0"/>
          </a:p>
        </p:txBody>
      </p:sp>
    </p:spTree>
    <p:extLst>
      <p:ext uri="{BB962C8B-B14F-4D97-AF65-F5344CB8AC3E}">
        <p14:creationId xmlns:p14="http://schemas.microsoft.com/office/powerpoint/2010/main" val="20814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Functions</a:t>
            </a:r>
          </a:p>
        </p:txBody>
      </p:sp>
      <p:sp>
        <p:nvSpPr>
          <p:cNvPr id="3" name="Content Placeholder 2"/>
          <p:cNvSpPr>
            <a:spLocks noGrp="1"/>
          </p:cNvSpPr>
          <p:nvPr>
            <p:ph idx="1"/>
          </p:nvPr>
        </p:nvSpPr>
        <p:spPr/>
        <p:txBody>
          <a:bodyPr/>
          <a:lstStyle/>
          <a:p>
            <a:r>
              <a:rPr lang="en-US" b="1" dirty="0"/>
              <a:t>Hash function </a:t>
            </a:r>
            <a:r>
              <a:rPr lang="en-US" dirty="0"/>
              <a:t>h: deterministic one-way function that takes as input an arbitrary message M (sometimes called a </a:t>
            </a:r>
            <a:r>
              <a:rPr lang="en-US" i="1" dirty="0"/>
              <a:t>preimage</a:t>
            </a:r>
            <a:r>
              <a:rPr lang="en-US" dirty="0"/>
              <a:t>) and returns as output h(M), a small fixed length </a:t>
            </a:r>
            <a:r>
              <a:rPr lang="en-US" i="1" dirty="0"/>
              <a:t>hash </a:t>
            </a:r>
            <a:r>
              <a:rPr lang="en-US" dirty="0"/>
              <a:t>(sometimes called a </a:t>
            </a:r>
            <a:r>
              <a:rPr lang="en-US" i="1" dirty="0"/>
              <a:t>digest</a:t>
            </a:r>
            <a:r>
              <a:rPr lang="en-US" dirty="0"/>
              <a:t>) </a:t>
            </a:r>
            <a:endParaRPr lang="en-US" dirty="0">
              <a:effectLst/>
            </a:endParaRPr>
          </a:p>
          <a:p>
            <a:r>
              <a:rPr lang="en-US" dirty="0"/>
              <a:t>Hash functions should have the following two properties:</a:t>
            </a:r>
          </a:p>
          <a:p>
            <a:pPr lvl="1"/>
            <a:r>
              <a:rPr lang="en-US" i="1" dirty="0"/>
              <a:t>compression</a:t>
            </a:r>
            <a:r>
              <a:rPr lang="en-US" dirty="0"/>
              <a:t>: reduces arbitrary length string to fixed length hash </a:t>
            </a:r>
          </a:p>
          <a:p>
            <a:pPr lvl="1"/>
            <a:r>
              <a:rPr lang="en-US" i="1" dirty="0"/>
              <a:t>ease of computation</a:t>
            </a:r>
            <a:r>
              <a:rPr lang="en-US" dirty="0"/>
              <a:t>: given message M, h(M) is easy to compute </a:t>
            </a:r>
            <a:endParaRPr lang="en-US" dirty="0">
              <a:effectLst/>
            </a:endParaRPr>
          </a:p>
          <a:p>
            <a:endParaRPr lang="en-US" dirty="0"/>
          </a:p>
        </p:txBody>
      </p:sp>
    </p:spTree>
    <p:extLst>
      <p:ext uri="{BB962C8B-B14F-4D97-AF65-F5344CB8AC3E}">
        <p14:creationId xmlns:p14="http://schemas.microsoft.com/office/powerpoint/2010/main" val="254464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Hashing</a:t>
            </a:r>
          </a:p>
        </p:txBody>
      </p:sp>
      <p:pic>
        <p:nvPicPr>
          <p:cNvPr id="2050" name="Picture 2" descr="Image result for what is hashing password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71955" y="1484026"/>
            <a:ext cx="4801951" cy="46098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63672" y="6093899"/>
            <a:ext cx="5818516" cy="369332"/>
          </a:xfrm>
          <a:prstGeom prst="rect">
            <a:avLst/>
          </a:prstGeom>
        </p:spPr>
        <p:txBody>
          <a:bodyPr wrap="none">
            <a:spAutoFit/>
          </a:bodyPr>
          <a:lstStyle/>
          <a:p>
            <a:r>
              <a:rPr lang="en-US" dirty="0"/>
              <a:t>http://www.unixwiz.net/techtips/iguide-crypto-hashes.html</a:t>
            </a:r>
          </a:p>
        </p:txBody>
      </p:sp>
    </p:spTree>
    <p:extLst>
      <p:ext uri="{BB962C8B-B14F-4D97-AF65-F5344CB8AC3E}">
        <p14:creationId xmlns:p14="http://schemas.microsoft.com/office/powerpoint/2010/main" val="4117034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851</Words>
  <Application>Microsoft Macintosh PowerPoint</Application>
  <PresentationFormat>Widescreen</PresentationFormat>
  <Paragraphs>139</Paragraphs>
  <Slides>25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Handling sensitive data</vt:lpstr>
      <vt:lpstr>Outline</vt:lpstr>
      <vt:lpstr>What is “sensitive data”?</vt:lpstr>
      <vt:lpstr>Passwords</vt:lpstr>
      <vt:lpstr>Password vulnerabilities</vt:lpstr>
      <vt:lpstr>Common passwords</vt:lpstr>
      <vt:lpstr>How NOT to store a password?</vt:lpstr>
      <vt:lpstr>Hash Functions</vt:lpstr>
      <vt:lpstr>Hashing</vt:lpstr>
      <vt:lpstr>Password Attacks</vt:lpstr>
      <vt:lpstr>Dictionary attacks</vt:lpstr>
      <vt:lpstr>Salt and Pepper</vt:lpstr>
      <vt:lpstr>Password protection</vt:lpstr>
      <vt:lpstr>Hashing with Java</vt:lpstr>
      <vt:lpstr>How do we store personal data?</vt:lpstr>
      <vt:lpstr>Secret Key Crypto</vt:lpstr>
      <vt:lpstr>Symmetric and Asymmetric Crypto</vt:lpstr>
      <vt:lpstr>DES Round: f (Mangler) Function </vt:lpstr>
      <vt:lpstr>AES Encryption Process</vt:lpstr>
      <vt:lpstr>Encryption and Message Authenticity </vt:lpstr>
      <vt:lpstr>Public Key Crypto (10,000 ft view) </vt:lpstr>
      <vt:lpstr>Public Key Cryptography</vt:lpstr>
      <vt:lpstr>Encrypting with Java! java.crypto.cipher</vt:lpstr>
      <vt:lpstr>Encrypting with Java! java.crypto.cipher</vt:lpstr>
      <vt:lpstr>Let’s encrypt!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Handling sensitive data</dc:title>
  <dc:creator>Xenia Mountrouidou</dc:creator>
  <cp:lastModifiedBy>Xenia Mountrouidou</cp:lastModifiedBy>
  <cp:revision>14</cp:revision>
  <dcterms:created xsi:type="dcterms:W3CDTF">2018-11-15T01:52:49Z</dcterms:created>
  <dcterms:modified xsi:type="dcterms:W3CDTF">2018-11-15T15:04:05Z</dcterms:modified>
</cp:coreProperties>
</file>