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7"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8"/>
    <p:restoredTop sz="87460"/>
  </p:normalViewPr>
  <p:slideViewPr>
    <p:cSldViewPr snapToGrid="0" snapToObjects="1">
      <p:cViewPr varScale="1">
        <p:scale>
          <a:sx n="93" d="100"/>
          <a:sy n="93" d="100"/>
        </p:scale>
        <p:origin x="53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8AF95C-AC59-B849-97D3-BF984851DD32}" type="datetimeFigureOut">
              <a:rPr lang="en-US" smtClean="0"/>
              <a:t>11/12/18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FDFC2E-C0EC-4542-9545-2C6DCF0EEF48}" type="slidenum">
              <a:rPr lang="en-US" smtClean="0"/>
              <a:t>‹#›</a:t>
            </a:fld>
            <a:endParaRPr lang="en-US"/>
          </a:p>
        </p:txBody>
      </p:sp>
    </p:spTree>
    <p:extLst>
      <p:ext uri="{BB962C8B-B14F-4D97-AF65-F5344CB8AC3E}">
        <p14:creationId xmlns:p14="http://schemas.microsoft.com/office/powerpoint/2010/main" val="965442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F70647C3-9290-A941-9F38-EBB3FB9AD1DB}"/>
              </a:ext>
            </a:extLst>
          </p:cNvPr>
          <p:cNvSpPr>
            <a:spLocks noGrp="1" noRot="1" noChangeAspect="1" noTextEdit="1"/>
          </p:cNvSpPr>
          <p:nvPr>
            <p:ph type="sldImg"/>
          </p:nvPr>
        </p:nvSpPr>
        <p:spPr>
          <a:ln/>
        </p:spPr>
      </p:sp>
      <p:sp>
        <p:nvSpPr>
          <p:cNvPr id="89091" name="Notes Placeholder 2">
            <a:extLst>
              <a:ext uri="{FF2B5EF4-FFF2-40B4-BE49-F238E27FC236}">
                <a16:creationId xmlns:a16="http://schemas.microsoft.com/office/drawing/2014/main" id="{E2DCCCA2-35A5-6F4C-A75E-AB8E8382CB2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9092" name="Slide Number Placeholder 3">
            <a:extLst>
              <a:ext uri="{FF2B5EF4-FFF2-40B4-BE49-F238E27FC236}">
                <a16:creationId xmlns:a16="http://schemas.microsoft.com/office/drawing/2014/main" id="{B08BC5ED-8B0F-FD46-8565-CFDC29F1E60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CCFDF10-B9E0-E54F-B01D-91475C7D04DA}" type="slidenum">
              <a:rPr lang="en-US" altLang="en-US"/>
              <a:pPr eaLnBrk="1" hangingPunct="1"/>
              <a:t>6</a:t>
            </a:fld>
            <a:endParaRPr lang="en-US" altLang="en-US"/>
          </a:p>
        </p:txBody>
      </p:sp>
    </p:spTree>
    <p:extLst>
      <p:ext uri="{BB962C8B-B14F-4D97-AF65-F5344CB8AC3E}">
        <p14:creationId xmlns:p14="http://schemas.microsoft.com/office/powerpoint/2010/main" val="564796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sz="1200" b="1" i="0" kern="1200" dirty="0">
                <a:solidFill>
                  <a:schemeClr val="tx1"/>
                </a:solidFill>
                <a:effectLst/>
                <a:latin typeface="+mn-lt"/>
                <a:ea typeface="+mn-ea"/>
                <a:cs typeface="+mn-cs"/>
              </a:rPr>
              <a:t>Define the </a:t>
            </a:r>
            <a:r>
              <a:rPr lang="en-US" sz="1200" b="1" i="0" kern="1200" dirty="0" err="1">
                <a:solidFill>
                  <a:schemeClr val="tx1"/>
                </a:solidFill>
                <a:effectLst/>
                <a:latin typeface="+mn-lt"/>
                <a:ea typeface="+mn-ea"/>
                <a:cs typeface="+mn-cs"/>
              </a:rPr>
              <a:t>scope</a:t>
            </a:r>
            <a:r>
              <a:rPr lang="en-US" sz="1200" b="0" i="0" kern="1200" dirty="0" err="1">
                <a:solidFill>
                  <a:schemeClr val="tx1"/>
                </a:solidFill>
                <a:effectLst/>
                <a:latin typeface="+mn-lt"/>
                <a:ea typeface="+mn-ea"/>
                <a:cs typeface="+mn-cs"/>
              </a:rPr>
              <a:t>Set</a:t>
            </a:r>
            <a:r>
              <a:rPr lang="en-US" sz="1200" b="0" i="0" kern="1200" dirty="0">
                <a:solidFill>
                  <a:schemeClr val="tx1"/>
                </a:solidFill>
                <a:effectLst/>
                <a:latin typeface="+mn-lt"/>
                <a:ea typeface="+mn-ea"/>
                <a:cs typeface="+mn-cs"/>
              </a:rPr>
              <a:t> the target of the effort (The entire enterprise, a particular application or project or team etc.) </a:t>
            </a:r>
          </a:p>
          <a:p>
            <a:r>
              <a:rPr lang="en-US" sz="1200" b="1" i="0" kern="1200" dirty="0">
                <a:solidFill>
                  <a:schemeClr val="tx1"/>
                </a:solidFill>
                <a:effectLst/>
                <a:latin typeface="+mn-lt"/>
                <a:ea typeface="+mn-ea"/>
                <a:cs typeface="+mn-cs"/>
              </a:rPr>
              <a:t>Identify Stakeholders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Ensure that important stakeholders supposed to support and execute the project are identified and well aligned</a:t>
            </a:r>
          </a:p>
          <a:p>
            <a:r>
              <a:rPr lang="en-US" sz="1200" b="1" i="0" kern="1200" dirty="0">
                <a:solidFill>
                  <a:schemeClr val="tx1"/>
                </a:solidFill>
                <a:effectLst/>
                <a:latin typeface="+mn-lt"/>
                <a:ea typeface="+mn-ea"/>
                <a:cs typeface="+mn-cs"/>
              </a:rPr>
              <a:t>Spread the word</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Inform people about the initiative and provide them with information to understand what you will be doing</a:t>
            </a:r>
          </a:p>
          <a:p>
            <a:r>
              <a:rPr lang="en-US" sz="1200" b="0" i="0" kern="1200" dirty="0">
                <a:solidFill>
                  <a:schemeClr val="tx1"/>
                </a:solidFill>
                <a:effectLst/>
                <a:latin typeface="+mn-lt"/>
                <a:ea typeface="+mn-ea"/>
                <a:cs typeface="+mn-cs"/>
              </a:rPr>
              <a:t>2. </a:t>
            </a:r>
            <a:r>
              <a:rPr lang="en-US" sz="1200" b="1" i="0" kern="1200" dirty="0">
                <a:solidFill>
                  <a:schemeClr val="tx1"/>
                </a:solidFill>
                <a:effectLst/>
                <a:latin typeface="+mn-lt"/>
                <a:ea typeface="+mn-ea"/>
                <a:cs typeface="+mn-cs"/>
              </a:rPr>
              <a:t>Evaluate current </a:t>
            </a:r>
            <a:r>
              <a:rPr lang="en-US" sz="1200" b="1" i="0" kern="1200" dirty="0" err="1">
                <a:solidFill>
                  <a:schemeClr val="tx1"/>
                </a:solidFill>
                <a:effectLst/>
                <a:latin typeface="+mn-lt"/>
                <a:ea typeface="+mn-ea"/>
                <a:cs typeface="+mn-cs"/>
              </a:rPr>
              <a:t>practices</a:t>
            </a:r>
            <a:r>
              <a:rPr lang="en-US" sz="1200" b="0" i="0" kern="1200" dirty="0" err="1">
                <a:solidFill>
                  <a:schemeClr val="tx1"/>
                </a:solidFill>
                <a:effectLst/>
                <a:latin typeface="+mn-lt"/>
                <a:ea typeface="+mn-ea"/>
                <a:cs typeface="+mn-cs"/>
              </a:rPr>
              <a:t>Organize</a:t>
            </a:r>
            <a:r>
              <a:rPr lang="en-US" sz="1200" b="0" i="0" kern="1200" dirty="0">
                <a:solidFill>
                  <a:schemeClr val="tx1"/>
                </a:solidFill>
                <a:effectLst/>
                <a:latin typeface="+mn-lt"/>
                <a:ea typeface="+mn-ea"/>
                <a:cs typeface="+mn-cs"/>
              </a:rPr>
              <a:t> interviews with relevant stakeholders to understand the current state of practice within your organization. You could evaluate this yourself if you understand the organization sufficiently well. SAMM provides lightweight and detailed assessments (where the latter is an evidence-based evaluation) – use the detailed one only if you want to have absolute certainty about the scores.</a:t>
            </a:r>
          </a:p>
          <a:p>
            <a:r>
              <a:rPr lang="en-US" sz="1200" b="1" i="0" kern="1200" dirty="0">
                <a:solidFill>
                  <a:schemeClr val="tx1"/>
                </a:solidFill>
                <a:effectLst/>
                <a:latin typeface="+mn-lt"/>
                <a:ea typeface="+mn-ea"/>
                <a:cs typeface="+mn-cs"/>
              </a:rPr>
              <a:t>Determine maturity level</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3. </a:t>
            </a:r>
            <a:r>
              <a:rPr lang="en-US" sz="1200" b="1" i="0" kern="1200" dirty="0">
                <a:solidFill>
                  <a:schemeClr val="tx1"/>
                </a:solidFill>
                <a:effectLst/>
                <a:latin typeface="+mn-lt"/>
                <a:ea typeface="+mn-ea"/>
                <a:cs typeface="+mn-cs"/>
              </a:rPr>
              <a:t>Determine change </a:t>
            </a:r>
            <a:r>
              <a:rPr lang="en-US" sz="1200" b="1" i="0" kern="1200" dirty="0" err="1">
                <a:solidFill>
                  <a:schemeClr val="tx1"/>
                </a:solidFill>
                <a:effectLst/>
                <a:latin typeface="+mn-lt"/>
                <a:ea typeface="+mn-ea"/>
                <a:cs typeface="+mn-cs"/>
              </a:rPr>
              <a:t>schedule</a:t>
            </a:r>
            <a:r>
              <a:rPr lang="en-US" sz="1200" b="0" i="0" kern="1200" dirty="0" err="1">
                <a:solidFill>
                  <a:schemeClr val="tx1"/>
                </a:solidFill>
                <a:effectLst/>
                <a:latin typeface="+mn-lt"/>
                <a:ea typeface="+mn-ea"/>
                <a:cs typeface="+mn-cs"/>
              </a:rPr>
              <a:t>Choose</a:t>
            </a:r>
            <a:r>
              <a:rPr lang="en-US" sz="1200" b="0" i="0" kern="1200" dirty="0">
                <a:solidFill>
                  <a:schemeClr val="tx1"/>
                </a:solidFill>
                <a:effectLst/>
                <a:latin typeface="+mn-lt"/>
                <a:ea typeface="+mn-ea"/>
                <a:cs typeface="+mn-cs"/>
              </a:rPr>
              <a:t> a realistic change strategy in terms of number and duration of phases. A typical roadmap consists of 4-6 phases of 3 to 12 months.</a:t>
            </a:r>
          </a:p>
          <a:p>
            <a:r>
              <a:rPr lang="en-US" sz="1200" b="1" i="0" kern="1200" dirty="0">
                <a:solidFill>
                  <a:schemeClr val="tx1"/>
                </a:solidFill>
                <a:effectLst/>
                <a:latin typeface="+mn-lt"/>
                <a:ea typeface="+mn-ea"/>
                <a:cs typeface="+mn-cs"/>
              </a:rPr>
              <a:t>Develop / Update the roadmap plan</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Distribute the implementation of additional activities over the different roadmap phases, taking into account the effort required to implement them.. Try to balance the implementation effort over the different periods, and take dependencies between activities into account</a:t>
            </a:r>
          </a:p>
          <a:p>
            <a:r>
              <a:rPr lang="en-US" sz="1200" b="0" i="0" kern="1200" dirty="0">
                <a:solidFill>
                  <a:schemeClr val="tx1"/>
                </a:solidFill>
                <a:effectLst/>
                <a:latin typeface="+mn-lt"/>
                <a:ea typeface="+mn-ea"/>
                <a:cs typeface="+mn-cs"/>
              </a:rPr>
              <a:t>5. </a:t>
            </a:r>
            <a:r>
              <a:rPr lang="en-US" sz="1200" b="1" i="0" kern="1200" dirty="0">
                <a:solidFill>
                  <a:schemeClr val="tx1"/>
                </a:solidFill>
                <a:effectLst/>
                <a:latin typeface="+mn-lt"/>
                <a:ea typeface="+mn-ea"/>
                <a:cs typeface="+mn-cs"/>
              </a:rPr>
              <a:t>Evangelize </a:t>
            </a:r>
            <a:r>
              <a:rPr lang="en-US" sz="1200" b="1" i="0" kern="1200" dirty="0" err="1">
                <a:solidFill>
                  <a:schemeClr val="tx1"/>
                </a:solidFill>
                <a:effectLst/>
                <a:latin typeface="+mn-lt"/>
                <a:ea typeface="+mn-ea"/>
                <a:cs typeface="+mn-cs"/>
              </a:rPr>
              <a:t>Improvements</a:t>
            </a:r>
            <a:r>
              <a:rPr lang="en-US" sz="1200" b="0" i="0" kern="1200" dirty="0" err="1">
                <a:solidFill>
                  <a:schemeClr val="tx1"/>
                </a:solidFill>
                <a:effectLst/>
                <a:latin typeface="+mn-lt"/>
                <a:ea typeface="+mn-ea"/>
                <a:cs typeface="+mn-cs"/>
              </a:rPr>
              <a:t>Make</a:t>
            </a:r>
            <a:r>
              <a:rPr lang="en-US" sz="1200" b="0" i="0" kern="1200" dirty="0">
                <a:solidFill>
                  <a:schemeClr val="tx1"/>
                </a:solidFill>
                <a:effectLst/>
                <a:latin typeface="+mn-lt"/>
                <a:ea typeface="+mn-ea"/>
                <a:cs typeface="+mn-cs"/>
              </a:rPr>
              <a:t> the steps and improvements visible for everyone involved by organizing training and communicating.</a:t>
            </a:r>
          </a:p>
          <a:p>
            <a:r>
              <a:rPr lang="en-US" sz="1200" b="1" i="0" kern="1200" dirty="0">
                <a:solidFill>
                  <a:schemeClr val="tx1"/>
                </a:solidFill>
                <a:effectLst/>
                <a:latin typeface="+mn-lt"/>
                <a:ea typeface="+mn-ea"/>
                <a:cs typeface="+mn-cs"/>
              </a:rPr>
              <a:t>Measure effectiveness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Measure the adoption and effectiveness of implemented improvements by analyzing usage and impact.</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DFDFC2E-C0EC-4542-9545-2C6DCF0EEF48}" type="slidenum">
              <a:rPr lang="en-US" smtClean="0"/>
              <a:t>15</a:t>
            </a:fld>
            <a:endParaRPr lang="en-US"/>
          </a:p>
        </p:txBody>
      </p:sp>
    </p:spTree>
    <p:extLst>
      <p:ext uri="{BB962C8B-B14F-4D97-AF65-F5344CB8AC3E}">
        <p14:creationId xmlns:p14="http://schemas.microsoft.com/office/powerpoint/2010/main" val="1819306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effectLst/>
              </a:rPr>
            </a:br>
            <a:r>
              <a:rPr lang="en-US" dirty="0">
                <a:effectLst/>
              </a:rPr>
              <a:t>System Administration, Networking, and Security Institute</a:t>
            </a:r>
            <a:br>
              <a:rPr lang="en-US" dirty="0"/>
            </a:br>
            <a:endParaRPr lang="en-US" dirty="0"/>
          </a:p>
        </p:txBody>
      </p:sp>
      <p:sp>
        <p:nvSpPr>
          <p:cNvPr id="4" name="Slide Number Placeholder 3"/>
          <p:cNvSpPr>
            <a:spLocks noGrp="1"/>
          </p:cNvSpPr>
          <p:nvPr>
            <p:ph type="sldNum" sz="quarter" idx="5"/>
          </p:nvPr>
        </p:nvSpPr>
        <p:spPr/>
        <p:txBody>
          <a:bodyPr/>
          <a:lstStyle/>
          <a:p>
            <a:fld id="{CDFDFC2E-C0EC-4542-9545-2C6DCF0EEF48}" type="slidenum">
              <a:rPr lang="en-US" smtClean="0"/>
              <a:t>16</a:t>
            </a:fld>
            <a:endParaRPr lang="en-US"/>
          </a:p>
        </p:txBody>
      </p:sp>
    </p:spTree>
    <p:extLst>
      <p:ext uri="{BB962C8B-B14F-4D97-AF65-F5344CB8AC3E}">
        <p14:creationId xmlns:p14="http://schemas.microsoft.com/office/powerpoint/2010/main" val="4091746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E4BA646-9EAE-42BE-9434-700D67D4A167}" type="slidenum">
              <a:rPr lang="en-GB" altLang="en-US"/>
              <a:pPr/>
              <a:t>7</a:t>
            </a:fld>
            <a:endParaRPr lang="en-GB" altLang="en-US"/>
          </a:p>
        </p:txBody>
      </p:sp>
      <p:sp>
        <p:nvSpPr>
          <p:cNvPr id="10137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Lucida Sans Unicode" panose="020B0602030504020204" pitchFamily="34" charset="0"/>
            </a:endParaRPr>
          </a:p>
        </p:txBody>
      </p:sp>
      <p:sp>
        <p:nvSpPr>
          <p:cNvPr id="101380" name="Text Box 2"/>
          <p:cNvSpPr>
            <a:spLocks noGrp="1" noChangeArrowheads="1"/>
          </p:cNvSpPr>
          <p:nvPr>
            <p:ph type="body"/>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b="1" dirty="0">
                <a:cs typeface="Lucida Sans Unicode" panose="020B0602030504020204" pitchFamily="34" charset="0"/>
              </a:rPr>
              <a:t>The Security Systems Development Life Cycle: same process with software,</a:t>
            </a:r>
            <a:r>
              <a:rPr lang="en-GB" altLang="en-US" b="1" baseline="0" dirty="0">
                <a:cs typeface="Lucida Sans Unicode" panose="020B0602030504020204" pitchFamily="34" charset="0"/>
              </a:rPr>
              <a:t> the security development lifecycle goes through all the same phases, however the goal is not to develop a software product and solve a problem, it is to </a:t>
            </a:r>
            <a:r>
              <a:rPr lang="en-GB" altLang="en-US" b="1" baseline="0">
                <a:cs typeface="Lucida Sans Unicode" panose="020B0602030504020204" pitchFamily="34" charset="0"/>
              </a:rPr>
              <a:t>identify threats and counter those. </a:t>
            </a:r>
            <a:endParaRPr lang="en-GB" altLang="en-US" b="1">
              <a:cs typeface="Lucida Sans Unicode" panose="020B0602030504020204" pitchFamily="34" charset="0"/>
            </a:endParaRPr>
          </a:p>
          <a:p>
            <a:pPr eaLnBrk="1" hangingPunct="1">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a:cs typeface="Lucida Sans Unicode" panose="020B0602030504020204" pitchFamily="34" charset="0"/>
              </a:rPr>
              <a:t>The same phases used in the traditional SDLC can be adapted to support the specialized implementation of a security project.  </a:t>
            </a:r>
          </a:p>
          <a:p>
            <a:pPr eaLnBrk="1" hangingPunct="1">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a:cs typeface="Lucida Sans Unicode" panose="020B0602030504020204" pitchFamily="34" charset="0"/>
              </a:rPr>
              <a:t>The fundamental process is the identification of specific threats and the creation of specific controls to counter those threats. </a:t>
            </a:r>
          </a:p>
          <a:p>
            <a:pPr eaLnBrk="1" hangingPunct="1">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a:cs typeface="Lucida Sans Unicode" panose="020B0602030504020204" pitchFamily="34" charset="0"/>
              </a:rPr>
              <a:t>The </a:t>
            </a:r>
            <a:r>
              <a:rPr lang="en-GB" altLang="en-US" dirty="0" err="1">
                <a:cs typeface="Lucida Sans Unicode" panose="020B0602030504020204" pitchFamily="34" charset="0"/>
              </a:rPr>
              <a:t>SecSDLC</a:t>
            </a:r>
            <a:r>
              <a:rPr lang="en-GB" altLang="en-US" dirty="0">
                <a:cs typeface="Lucida Sans Unicode" panose="020B0602030504020204" pitchFamily="34" charset="0"/>
              </a:rPr>
              <a:t> unifies the process and makes it a coherent program rather than a series of random, seemingly unconnected actions.</a:t>
            </a:r>
          </a:p>
          <a:p>
            <a:pPr eaLnBrk="1" hangingPunct="1">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dirty="0">
              <a:cs typeface="Lucida Sans Unicode" panose="020B0602030504020204" pitchFamily="34" charset="0"/>
            </a:endParaRPr>
          </a:p>
        </p:txBody>
      </p:sp>
    </p:spTree>
    <p:extLst>
      <p:ext uri="{BB962C8B-B14F-4D97-AF65-F5344CB8AC3E}">
        <p14:creationId xmlns:p14="http://schemas.microsoft.com/office/powerpoint/2010/main" val="3329595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76216EC-B996-4D26-A5B7-547079721550}" type="slidenum">
              <a:rPr lang="en-GB" altLang="en-US"/>
              <a:pPr/>
              <a:t>8</a:t>
            </a:fld>
            <a:endParaRPr lang="en-GB" altLang="en-US"/>
          </a:p>
        </p:txBody>
      </p:sp>
      <p:sp>
        <p:nvSpPr>
          <p:cNvPr id="10240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Lucida Sans Unicode" panose="020B0602030504020204" pitchFamily="34" charset="0"/>
            </a:endParaRPr>
          </a:p>
        </p:txBody>
      </p:sp>
      <p:sp>
        <p:nvSpPr>
          <p:cNvPr id="102404" name="Text Box 2"/>
          <p:cNvSpPr>
            <a:spLocks noGrp="1" noChangeArrowheads="1"/>
          </p:cNvSpPr>
          <p:nvPr>
            <p:ph type="body"/>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b="1" dirty="0">
                <a:cs typeface="Lucida Sans Unicode" panose="020B0602030504020204" pitchFamily="34" charset="0"/>
              </a:rPr>
              <a:t>Investigation: </a:t>
            </a:r>
            <a:r>
              <a:rPr lang="en-GB" altLang="en-US" b="1" dirty="0" err="1">
                <a:cs typeface="Lucida Sans Unicode" panose="020B0602030504020204" pitchFamily="34" charset="0"/>
              </a:rPr>
              <a:t>analyze</a:t>
            </a:r>
            <a:r>
              <a:rPr lang="en-GB" altLang="en-US" b="1" dirty="0">
                <a:cs typeface="Lucida Sans Unicode" panose="020B0602030504020204" pitchFamily="34" charset="0"/>
              </a:rPr>
              <a:t> current security policies, scope is defined here as well including</a:t>
            </a:r>
            <a:r>
              <a:rPr lang="en-GB" altLang="en-US" b="1" baseline="0" dirty="0">
                <a:cs typeface="Lucida Sans Unicode" panose="020B0602030504020204" pitchFamily="34" charset="0"/>
              </a:rPr>
              <a:t> goals and objectives and feasibility analysis of the security development. Very similar to the investigation phase on software engineering. Example: you are performing security development for </a:t>
            </a:r>
            <a:r>
              <a:rPr lang="en-GB" altLang="en-US" b="1" baseline="0" dirty="0" err="1">
                <a:cs typeface="Lucida Sans Unicode" panose="020B0602030504020204" pitchFamily="34" charset="0"/>
              </a:rPr>
              <a:t>CofC</a:t>
            </a:r>
            <a:r>
              <a:rPr lang="en-GB" altLang="en-US" b="1" baseline="0" dirty="0">
                <a:cs typeface="Lucida Sans Unicode" panose="020B0602030504020204" pitchFamily="34" charset="0"/>
              </a:rPr>
              <a:t>, specifically you want to secure the mail server. The scope is </a:t>
            </a:r>
            <a:r>
              <a:rPr lang="en-GB" altLang="en-US" b="1" baseline="0" dirty="0" err="1">
                <a:cs typeface="Lucida Sans Unicode" panose="020B0602030504020204" pitchFamily="34" charset="0"/>
              </a:rPr>
              <a:t>mailserver</a:t>
            </a:r>
            <a:r>
              <a:rPr lang="en-GB" altLang="en-US" b="1" baseline="0" dirty="0">
                <a:cs typeface="Lucida Sans Unicode" panose="020B0602030504020204" pitchFamily="34" charset="0"/>
              </a:rPr>
              <a:t>, constraint may be the budget, feasibility analysis may be: can we secure the server or is it too old to move/install new updates etc.</a:t>
            </a:r>
            <a:endParaRPr lang="en-GB" altLang="en-US" b="1" dirty="0">
              <a:cs typeface="Lucida Sans Unicode" panose="020B0602030504020204" pitchFamily="34" charset="0"/>
            </a:endParaRPr>
          </a:p>
          <a:p>
            <a:pPr eaLnBrk="1" hangingPunct="1">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a:cs typeface="Lucida Sans Unicode" panose="020B0602030504020204" pitchFamily="34" charset="0"/>
              </a:rPr>
              <a:t>The investigation of the </a:t>
            </a:r>
            <a:r>
              <a:rPr lang="en-GB" altLang="en-US" dirty="0" err="1">
                <a:cs typeface="Lucida Sans Unicode" panose="020B0602030504020204" pitchFamily="34" charset="0"/>
              </a:rPr>
              <a:t>SecSDLC</a:t>
            </a:r>
            <a:r>
              <a:rPr lang="en-GB" altLang="en-US" dirty="0">
                <a:cs typeface="Lucida Sans Unicode" panose="020B0602030504020204" pitchFamily="34" charset="0"/>
              </a:rPr>
              <a:t> begins with a directive from upper management, dictating the process, outcomes, and goals of the project, as well as the constraints placed on the activity.  </a:t>
            </a:r>
          </a:p>
          <a:p>
            <a:pPr eaLnBrk="1" hangingPunct="1">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a:cs typeface="Lucida Sans Unicode" panose="020B0602030504020204" pitchFamily="34" charset="0"/>
              </a:rPr>
              <a:t>Frequently, this phase begins with a statement of program security policy that outlines the implementation of security. </a:t>
            </a:r>
          </a:p>
          <a:p>
            <a:pPr eaLnBrk="1" hangingPunct="1">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a:cs typeface="Lucida Sans Unicode" panose="020B0602030504020204" pitchFamily="34" charset="0"/>
              </a:rPr>
              <a:t>Teams of responsible managers, employees, and contractors are organized, problems are </a:t>
            </a:r>
            <a:r>
              <a:rPr lang="en-GB" altLang="en-US" dirty="0" err="1">
                <a:cs typeface="Lucida Sans Unicode" panose="020B0602030504020204" pitchFamily="34" charset="0"/>
              </a:rPr>
              <a:t>analyzed</a:t>
            </a:r>
            <a:r>
              <a:rPr lang="en-GB" altLang="en-US" dirty="0">
                <a:cs typeface="Lucida Sans Unicode" panose="020B0602030504020204" pitchFamily="34" charset="0"/>
              </a:rPr>
              <a:t>, and scope is defined, including goals, objectives, and constraints not covered in the program policy.  </a:t>
            </a:r>
          </a:p>
          <a:p>
            <a:pPr eaLnBrk="1" hangingPunct="1">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a:cs typeface="Lucida Sans Unicode" panose="020B0602030504020204" pitchFamily="34" charset="0"/>
              </a:rPr>
              <a:t>Finally, an organizational feasibility analysis is performed to determine whether the organization has the resources and commitment necessary to conduct a successful security analysis and design. </a:t>
            </a:r>
          </a:p>
          <a:p>
            <a:pPr eaLnBrk="1" hangingPunct="1">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dirty="0">
              <a:cs typeface="Lucida Sans Unicode" panose="020B0602030504020204" pitchFamily="34" charset="0"/>
            </a:endParaRPr>
          </a:p>
        </p:txBody>
      </p:sp>
    </p:spTree>
    <p:extLst>
      <p:ext uri="{BB962C8B-B14F-4D97-AF65-F5344CB8AC3E}">
        <p14:creationId xmlns:p14="http://schemas.microsoft.com/office/powerpoint/2010/main" val="3778518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BEC068F-819A-42F5-96E6-D1E1069FCEB6}" type="slidenum">
              <a:rPr lang="en-GB" altLang="en-US"/>
              <a:pPr/>
              <a:t>9</a:t>
            </a:fld>
            <a:endParaRPr lang="en-GB" altLang="en-US"/>
          </a:p>
        </p:txBody>
      </p:sp>
      <p:sp>
        <p:nvSpPr>
          <p:cNvPr id="10342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Lucida Sans Unicode" panose="020B0602030504020204" pitchFamily="34" charset="0"/>
            </a:endParaRPr>
          </a:p>
        </p:txBody>
      </p:sp>
      <p:sp>
        <p:nvSpPr>
          <p:cNvPr id="103428" name="Text Box 2"/>
          <p:cNvSpPr>
            <a:spLocks noGrp="1" noChangeArrowheads="1"/>
          </p:cNvSpPr>
          <p:nvPr>
            <p:ph type="body"/>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b="1" dirty="0">
                <a:cs typeface="Lucida Sans Unicode" panose="020B0602030504020204" pitchFamily="34" charset="0"/>
              </a:rPr>
              <a:t>Analysis: the biggest difference with </a:t>
            </a:r>
            <a:r>
              <a:rPr lang="en-GB" altLang="en-US" b="1" dirty="0" err="1">
                <a:cs typeface="Lucida Sans Unicode" panose="020B0602030504020204" pitchFamily="34" charset="0"/>
              </a:rPr>
              <a:t>sw</a:t>
            </a:r>
            <a:r>
              <a:rPr lang="en-GB" altLang="en-US" b="1" dirty="0">
                <a:cs typeface="Lucida Sans Unicode" panose="020B0602030504020204" pitchFamily="34" charset="0"/>
              </a:rPr>
              <a:t> lifecycle</a:t>
            </a:r>
            <a:r>
              <a:rPr lang="en-GB" altLang="en-US" b="1" baseline="0" dirty="0">
                <a:cs typeface="Lucida Sans Unicode" panose="020B0602030504020204" pitchFamily="34" charset="0"/>
              </a:rPr>
              <a:t> is highlighted. Risk assessment is performed during analysis, regarding the risk management, threats and controls are documented. Evaluating how risky it is to do or not to do something is related to the risk management. No UML is used, usually attack trees and threat diagrams are deployed in this phase. For the </a:t>
            </a:r>
            <a:r>
              <a:rPr lang="en-GB" altLang="en-US" b="1" baseline="0" dirty="0" err="1">
                <a:cs typeface="Lucida Sans Unicode" panose="020B0602030504020204" pitchFamily="34" charset="0"/>
              </a:rPr>
              <a:t>mailserver</a:t>
            </a:r>
            <a:r>
              <a:rPr lang="en-GB" altLang="en-US" b="1" baseline="0" dirty="0">
                <a:cs typeface="Lucida Sans Unicode" panose="020B0602030504020204" pitchFamily="34" charset="0"/>
              </a:rPr>
              <a:t> security again we want to evaluate how much it will cost us if it is </a:t>
            </a:r>
            <a:r>
              <a:rPr lang="en-GB" altLang="en-US" b="1" baseline="0" dirty="0" err="1">
                <a:cs typeface="Lucida Sans Unicode" panose="020B0602030504020204" pitchFamily="34" charset="0"/>
              </a:rPr>
              <a:t>compromized</a:t>
            </a:r>
            <a:r>
              <a:rPr lang="en-GB" altLang="en-US" b="1" baseline="0" dirty="0">
                <a:cs typeface="Lucida Sans Unicode" panose="020B0602030504020204" pitchFamily="34" charset="0"/>
              </a:rPr>
              <a:t>, worst case scenarios, or if it is bypassed and people install viruses due to spam emails</a:t>
            </a:r>
            <a:endParaRPr lang="en-GB" altLang="en-US" b="1" dirty="0">
              <a:cs typeface="Lucida Sans Unicode" panose="020B0602030504020204" pitchFamily="34" charset="0"/>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a:cs typeface="Lucida Sans Unicode" panose="020B0602030504020204" pitchFamily="34" charset="0"/>
              </a:rPr>
              <a:t>In the analysis phase, the documents from the investigation phase are studied.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a:cs typeface="Lucida Sans Unicode" panose="020B0602030504020204" pitchFamily="34" charset="0"/>
              </a:rPr>
              <a:t>The development team conducts a preliminary analysis of existing security policies or programs, along with documented current threats and associated controls.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a:cs typeface="Lucida Sans Unicode" panose="020B0602030504020204" pitchFamily="34" charset="0"/>
              </a:rPr>
              <a:t>This phase also includes an analysis of relevant legal issues that could impact the design of the security solution.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a:cs typeface="Lucida Sans Unicode" panose="020B0602030504020204" pitchFamily="34" charset="0"/>
              </a:rPr>
              <a:t>The risk management task – identifying, assessing and evaluating the levels of risk facing the organization – also begins in this stage.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dirty="0">
              <a:cs typeface="Lucida Sans Unicode" panose="020B0602030504020204" pitchFamily="34" charset="0"/>
            </a:endParaRPr>
          </a:p>
        </p:txBody>
      </p:sp>
    </p:spTree>
    <p:extLst>
      <p:ext uri="{BB962C8B-B14F-4D97-AF65-F5344CB8AC3E}">
        <p14:creationId xmlns:p14="http://schemas.microsoft.com/office/powerpoint/2010/main" val="676124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4877B31-A77B-4359-9455-8A7FF257E4B4}" type="slidenum">
              <a:rPr lang="en-GB" altLang="en-US"/>
              <a:pPr/>
              <a:t>10</a:t>
            </a:fld>
            <a:endParaRPr lang="en-GB" altLang="en-US"/>
          </a:p>
        </p:txBody>
      </p:sp>
      <p:sp>
        <p:nvSpPr>
          <p:cNvPr id="10445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Lucida Sans Unicode" panose="020B0602030504020204" pitchFamily="34" charset="0"/>
            </a:endParaRPr>
          </a:p>
        </p:txBody>
      </p:sp>
      <p:sp>
        <p:nvSpPr>
          <p:cNvPr id="104452" name="Text Box 2"/>
          <p:cNvSpPr>
            <a:spLocks noGrp="1" noChangeArrowheads="1"/>
          </p:cNvSpPr>
          <p:nvPr>
            <p:ph type="body"/>
          </p:nvPr>
        </p:nvSpPr>
        <p:spPr>
          <a:xfrm>
            <a:off x="914400" y="4343400"/>
            <a:ext cx="5029200" cy="51577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b="1" dirty="0">
                <a:cs typeface="Lucida Sans Unicode" panose="020B0602030504020204" pitchFamily="34" charset="0"/>
              </a:rPr>
              <a:t>Logical Design</a:t>
            </a:r>
            <a:r>
              <a:rPr lang="en-GB" altLang="en-US" b="0" dirty="0">
                <a:cs typeface="Lucida Sans Unicode" panose="020B0602030504020204" pitchFamily="34" charset="0"/>
              </a:rPr>
              <a:t>:</a:t>
            </a:r>
            <a:r>
              <a:rPr lang="en-GB" altLang="en-US" b="0" baseline="0" dirty="0">
                <a:cs typeface="Lucida Sans Unicode" panose="020B0602030504020204" pitchFamily="34" charset="0"/>
              </a:rPr>
              <a:t> </a:t>
            </a:r>
            <a:r>
              <a:rPr lang="en-GB" altLang="en-US" b="1" baseline="0" dirty="0">
                <a:cs typeface="Lucida Sans Unicode" panose="020B0602030504020204" pitchFamily="34" charset="0"/>
              </a:rPr>
              <a:t>business continuity, catastrophic loss is considered, logic design that examines key policies that influence later decisions. For the </a:t>
            </a:r>
            <a:r>
              <a:rPr lang="en-GB" altLang="en-US" b="1" baseline="0" dirty="0" err="1">
                <a:cs typeface="Lucida Sans Unicode" panose="020B0602030504020204" pitchFamily="34" charset="0"/>
              </a:rPr>
              <a:t>mailserver</a:t>
            </a:r>
            <a:r>
              <a:rPr lang="en-GB" altLang="en-US" b="1" baseline="0" dirty="0">
                <a:cs typeface="Lucida Sans Unicode" panose="020B0602030504020204" pitchFamily="34" charset="0"/>
              </a:rPr>
              <a:t> it would be: what would we do if we did not have </a:t>
            </a:r>
            <a:r>
              <a:rPr lang="en-GB" altLang="en-US" b="1" baseline="0" dirty="0" err="1">
                <a:cs typeface="Lucida Sans Unicode" panose="020B0602030504020204" pitchFamily="34" charset="0"/>
              </a:rPr>
              <a:t>cofc</a:t>
            </a:r>
            <a:r>
              <a:rPr lang="en-GB" altLang="en-US" b="1" baseline="0" dirty="0">
                <a:cs typeface="Lucida Sans Unicode" panose="020B0602030504020204" pitchFamily="34" charset="0"/>
              </a:rPr>
              <a:t> email, in case of catastrophic loss of the server?</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a:cs typeface="Lucida Sans Unicode" panose="020B0602030504020204" pitchFamily="34" charset="0"/>
              </a:rPr>
              <a:t>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a:cs typeface="Lucida Sans Unicode" panose="020B0602030504020204" pitchFamily="34" charset="0"/>
              </a:rPr>
              <a:t>The logical design phase creates and develops the blueprints for security, and it  examines and implements key policies that influence later decisions.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a:cs typeface="Lucida Sans Unicode" panose="020B0602030504020204" pitchFamily="34" charset="0"/>
              </a:rPr>
              <a:t>Also at this stage, critical planning is developed for incident response actions to be taken in the event of partial or catastrophic loss.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a:cs typeface="Lucida Sans Unicode" panose="020B0602030504020204" pitchFamily="34" charset="0"/>
              </a:rPr>
              <a:t>Next, a feasibility analysis determines whether or not the project should continue or should be outsourced.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dirty="0">
              <a:cs typeface="Lucida Sans Unicode" panose="020B0602030504020204" pitchFamily="34" charset="0"/>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dirty="0">
              <a:cs typeface="Lucida Sans Unicode" panose="020B0602030504020204" pitchFamily="34" charset="0"/>
            </a:endParaRPr>
          </a:p>
        </p:txBody>
      </p:sp>
    </p:spTree>
    <p:extLst>
      <p:ext uri="{BB962C8B-B14F-4D97-AF65-F5344CB8AC3E}">
        <p14:creationId xmlns:p14="http://schemas.microsoft.com/office/powerpoint/2010/main" val="91227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CC436CE-0DEF-41A1-9742-39DC3BEC7907}" type="slidenum">
              <a:rPr lang="en-GB" altLang="en-US"/>
              <a:pPr/>
              <a:t>11</a:t>
            </a:fld>
            <a:endParaRPr lang="en-GB" altLang="en-US"/>
          </a:p>
        </p:txBody>
      </p:sp>
      <p:sp>
        <p:nvSpPr>
          <p:cNvPr id="105475" name="Rectangle 1"/>
          <p:cNvSpPr>
            <a:spLocks noGrp="1" noRot="1" noChangeAspect="1" noChangeArrowheads="1" noTextEdit="1"/>
          </p:cNvSpPr>
          <p:nvPr>
            <p:ph type="sldImg"/>
          </p:nvPr>
        </p:nvSpPr>
        <p:spPr>
          <a:ln/>
        </p:spPr>
      </p:sp>
      <p:sp>
        <p:nvSpPr>
          <p:cNvPr id="105476" name="Rectangle 2"/>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b="1" dirty="0">
                <a:cs typeface="Lucida Sans Unicode" panose="020B0602030504020204" pitchFamily="34" charset="0"/>
              </a:rPr>
              <a:t>Physical Design: how do we support the hardware that was laid out in the blueprint on the logical design?</a:t>
            </a:r>
            <a:r>
              <a:rPr lang="en-GB" altLang="en-US" b="1" baseline="0" dirty="0">
                <a:cs typeface="Lucida Sans Unicode" panose="020B0602030504020204" pitchFamily="34" charset="0"/>
              </a:rPr>
              <a:t> How will we evaluate success? Again feasibility study is complemented and the readiness of the organization is assessed.</a:t>
            </a:r>
            <a:r>
              <a:rPr lang="en-GB" altLang="en-US" b="1" dirty="0">
                <a:cs typeface="Lucida Sans Unicode" panose="020B0602030504020204" pitchFamily="34" charset="0"/>
              </a:rPr>
              <a:t> For </a:t>
            </a:r>
            <a:r>
              <a:rPr lang="en-GB" altLang="en-US" b="1" dirty="0" err="1">
                <a:cs typeface="Lucida Sans Unicode" panose="020B0602030504020204" pitchFamily="34" charset="0"/>
              </a:rPr>
              <a:t>mailserver</a:t>
            </a:r>
            <a:r>
              <a:rPr lang="en-GB" altLang="en-US" b="1" dirty="0">
                <a:cs typeface="Lucida Sans Unicode" panose="020B0602030504020204" pitchFamily="34" charset="0"/>
              </a:rPr>
              <a:t>: should we</a:t>
            </a:r>
            <a:r>
              <a:rPr lang="en-GB" altLang="en-US" b="1" baseline="0" dirty="0">
                <a:cs typeface="Lucida Sans Unicode" panose="020B0602030504020204" pitchFamily="34" charset="0"/>
              </a:rPr>
              <a:t> buy a couple of more, maybe a machine to monitor it etc.</a:t>
            </a:r>
            <a:endParaRPr lang="en-GB" altLang="en-US" b="1" dirty="0">
              <a:cs typeface="Lucida Sans Unicode" panose="020B0602030504020204" pitchFamily="34" charset="0"/>
            </a:endParaRP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a:cs typeface="Lucida Sans Unicode" panose="020B0602030504020204" pitchFamily="34" charset="0"/>
              </a:rPr>
              <a:t>In the physical design phase, the security technology needed to support the blueprint outlined in the logical design is evaluated, alternative solutions are  generated, and a final design is agreed upon.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a:cs typeface="Lucida Sans Unicode" panose="020B0602030504020204" pitchFamily="34" charset="0"/>
              </a:rPr>
              <a:t>The security blueprint may be revisited to keep it synchronized with the changes needed when the physical design is completed.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a:cs typeface="Lucida Sans Unicode" panose="020B0602030504020204" pitchFamily="34" charset="0"/>
              </a:rPr>
              <a:t>Criteria needed to determine the definition of successful solutions is also prepared during this phase.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a:cs typeface="Lucida Sans Unicode" panose="020B0602030504020204" pitchFamily="34" charset="0"/>
              </a:rPr>
              <a:t>Included at this time are the designs for physical security measures to support the proposed technological solutions.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a:cs typeface="Lucida Sans Unicode" panose="020B0602030504020204" pitchFamily="34" charset="0"/>
              </a:rPr>
              <a:t>At the end of this phase, a feasibility study should determine the readiness of the organization for the proposed project, and then the champion and users are presented with the design. </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a:cs typeface="Lucida Sans Unicode" panose="020B0602030504020204" pitchFamily="34" charset="0"/>
              </a:rPr>
              <a:t>At this time, all parties involved have a chance to approve the project before implementation begins.</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a:p>
        </p:txBody>
      </p:sp>
    </p:spTree>
    <p:extLst>
      <p:ext uri="{BB962C8B-B14F-4D97-AF65-F5344CB8AC3E}">
        <p14:creationId xmlns:p14="http://schemas.microsoft.com/office/powerpoint/2010/main" val="4193333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E2573A4-7B93-4140-B1C2-335104133A0B}" type="slidenum">
              <a:rPr lang="en-GB" altLang="en-US"/>
              <a:pPr/>
              <a:t>12</a:t>
            </a:fld>
            <a:endParaRPr lang="en-GB" altLang="en-US"/>
          </a:p>
        </p:txBody>
      </p:sp>
      <p:sp>
        <p:nvSpPr>
          <p:cNvPr id="10649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Lucida Sans Unicode" panose="020B0602030504020204" pitchFamily="34" charset="0"/>
            </a:endParaRPr>
          </a:p>
        </p:txBody>
      </p:sp>
      <p:sp>
        <p:nvSpPr>
          <p:cNvPr id="106500" name="Text Box 2"/>
          <p:cNvSpPr>
            <a:spLocks noGrp="1" noChangeArrowheads="1"/>
          </p:cNvSpPr>
          <p:nvPr>
            <p:ph type="body"/>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b="1" dirty="0">
                <a:cs typeface="Lucida Sans Unicode" panose="020B0602030504020204" pitchFamily="34" charset="0"/>
              </a:rPr>
              <a:t>Implementation: Security solutions are evaluated, tested, implemented,</a:t>
            </a:r>
            <a:r>
              <a:rPr lang="en-GB" altLang="en-US" b="1" baseline="0" dirty="0">
                <a:cs typeface="Lucida Sans Unicode" panose="020B0602030504020204" pitchFamily="34" charset="0"/>
              </a:rPr>
              <a:t> and tested again. Implement firewall, antivirus, filter etc.</a:t>
            </a:r>
            <a:endParaRPr lang="en-GB" altLang="en-US" b="1" dirty="0">
              <a:cs typeface="Lucida Sans Unicode" panose="020B0602030504020204" pitchFamily="34" charset="0"/>
            </a:endParaRPr>
          </a:p>
          <a:p>
            <a:pPr eaLnBrk="1" hangingPunct="1">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a:cs typeface="Lucida Sans Unicode" panose="020B0602030504020204" pitchFamily="34" charset="0"/>
              </a:rPr>
              <a:t>The implementation phase is similar to the traditional SDLC. </a:t>
            </a:r>
          </a:p>
          <a:p>
            <a:pPr eaLnBrk="1" hangingPunct="1">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a:cs typeface="Lucida Sans Unicode" panose="020B0602030504020204" pitchFamily="34" charset="0"/>
              </a:rPr>
              <a:t>The security solutions are acquired (made or bought), tested, implemented, and tested again.  </a:t>
            </a:r>
          </a:p>
          <a:p>
            <a:pPr eaLnBrk="1" hangingPunct="1">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a:cs typeface="Lucida Sans Unicode" panose="020B0602030504020204" pitchFamily="34" charset="0"/>
              </a:rPr>
              <a:t>Personnel issues are evaluated, and specific training and education programs are conducted.  </a:t>
            </a:r>
          </a:p>
          <a:p>
            <a:pPr eaLnBrk="1" hangingPunct="1">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a:cs typeface="Lucida Sans Unicode" panose="020B0602030504020204" pitchFamily="34" charset="0"/>
              </a:rPr>
              <a:t>Finally, the entire tested package is presented to upper management for final approval.</a:t>
            </a:r>
          </a:p>
          <a:p>
            <a:pPr eaLnBrk="1" hangingPunct="1">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dirty="0">
              <a:cs typeface="Lucida Sans Unicode" panose="020B0602030504020204" pitchFamily="34" charset="0"/>
            </a:endParaRPr>
          </a:p>
        </p:txBody>
      </p:sp>
    </p:spTree>
    <p:extLst>
      <p:ext uri="{BB962C8B-B14F-4D97-AF65-F5344CB8AC3E}">
        <p14:creationId xmlns:p14="http://schemas.microsoft.com/office/powerpoint/2010/main" val="2907626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06CC207-2616-4EEE-B8B4-71E6878A1E63}" type="slidenum">
              <a:rPr lang="en-GB" altLang="en-US"/>
              <a:pPr/>
              <a:t>13</a:t>
            </a:fld>
            <a:endParaRPr lang="en-GB" altLang="en-US"/>
          </a:p>
        </p:txBody>
      </p:sp>
      <p:sp>
        <p:nvSpPr>
          <p:cNvPr id="10752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cs typeface="Lucida Sans Unicode" panose="020B0602030504020204" pitchFamily="34" charset="0"/>
            </a:endParaRPr>
          </a:p>
        </p:txBody>
      </p:sp>
      <p:sp>
        <p:nvSpPr>
          <p:cNvPr id="107524" name="Text Box 2"/>
          <p:cNvSpPr>
            <a:spLocks noGrp="1" noChangeArrowheads="1"/>
          </p:cNvSpPr>
          <p:nvPr>
            <p:ph type="body"/>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b="1" dirty="0">
                <a:cs typeface="Lucida Sans Unicode" panose="020B0602030504020204" pitchFamily="34" charset="0"/>
              </a:rPr>
              <a:t>Maintenance and Change: never ends! Most important given how fluid today’s threats are.</a:t>
            </a:r>
            <a:r>
              <a:rPr lang="en-GB" altLang="en-US" b="1" baseline="0" dirty="0">
                <a:cs typeface="Lucida Sans Unicode" panose="020B0602030504020204" pitchFamily="34" charset="0"/>
              </a:rPr>
              <a:t> This is a constant battle with unknown adversaries and adaptation is paramount.</a:t>
            </a:r>
            <a:endParaRPr lang="en-GB" altLang="en-US" b="1" dirty="0">
              <a:cs typeface="Lucida Sans Unicode" panose="020B0602030504020204" pitchFamily="34" charset="0"/>
            </a:endParaRPr>
          </a:p>
          <a:p>
            <a:pPr eaLnBrk="1" hangingPunct="1">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a:cs typeface="Lucida Sans Unicode" panose="020B0602030504020204" pitchFamily="34" charset="0"/>
              </a:rPr>
              <a:t>The maintenance and change phase, though last, is perhaps most important, given the high level of ingenuity in today’s threats. </a:t>
            </a:r>
          </a:p>
          <a:p>
            <a:pPr eaLnBrk="1" hangingPunct="1">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a:cs typeface="Lucida Sans Unicode" panose="020B0602030504020204" pitchFamily="34" charset="0"/>
              </a:rPr>
              <a:t>The reparation and restoration of information is a constant duel with an often-unseen adversary.  </a:t>
            </a:r>
          </a:p>
          <a:p>
            <a:pPr eaLnBrk="1" hangingPunct="1">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a:cs typeface="Lucida Sans Unicode" panose="020B0602030504020204" pitchFamily="34" charset="0"/>
              </a:rPr>
              <a:t>As new threats emerge and old threats evolve, the information security profile of an organization requires constant adaptation to prevent threats from successfully penetrating sensitive data</a:t>
            </a:r>
          </a:p>
          <a:p>
            <a:pPr eaLnBrk="1" hangingPunct="1">
              <a:spcBef>
                <a:spcPts val="37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dirty="0">
              <a:cs typeface="Lucida Sans Unicode" panose="020B0602030504020204" pitchFamily="34" charset="0"/>
            </a:endParaRPr>
          </a:p>
        </p:txBody>
      </p:sp>
    </p:spTree>
    <p:extLst>
      <p:ext uri="{BB962C8B-B14F-4D97-AF65-F5344CB8AC3E}">
        <p14:creationId xmlns:p14="http://schemas.microsoft.com/office/powerpoint/2010/main" val="3493933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Open Web Application Security Project, an online community, produces freely-available articles, methodologies, documentation, tools, and technologies in the field of web application security</a:t>
            </a:r>
            <a:endParaRPr lang="en-US" dirty="0"/>
          </a:p>
        </p:txBody>
      </p:sp>
      <p:sp>
        <p:nvSpPr>
          <p:cNvPr id="4" name="Slide Number Placeholder 3"/>
          <p:cNvSpPr>
            <a:spLocks noGrp="1"/>
          </p:cNvSpPr>
          <p:nvPr>
            <p:ph type="sldNum" sz="quarter" idx="5"/>
          </p:nvPr>
        </p:nvSpPr>
        <p:spPr/>
        <p:txBody>
          <a:bodyPr/>
          <a:lstStyle/>
          <a:p>
            <a:fld id="{CDFDFC2E-C0EC-4542-9545-2C6DCF0EEF48}" type="slidenum">
              <a:rPr lang="en-US" smtClean="0"/>
              <a:t>14</a:t>
            </a:fld>
            <a:endParaRPr lang="en-US"/>
          </a:p>
        </p:txBody>
      </p:sp>
    </p:spTree>
    <p:extLst>
      <p:ext uri="{BB962C8B-B14F-4D97-AF65-F5344CB8AC3E}">
        <p14:creationId xmlns:p14="http://schemas.microsoft.com/office/powerpoint/2010/main" val="3637765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2AC23-32A9-CE42-8139-75B1C69442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470CC7-B920-0740-9ABA-A90EEB97AA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839765-4A90-A445-960E-3150F359BC4C}"/>
              </a:ext>
            </a:extLst>
          </p:cNvPr>
          <p:cNvSpPr>
            <a:spLocks noGrp="1"/>
          </p:cNvSpPr>
          <p:nvPr>
            <p:ph type="dt" sz="half" idx="10"/>
          </p:nvPr>
        </p:nvSpPr>
        <p:spPr/>
        <p:txBody>
          <a:bodyPr/>
          <a:lstStyle/>
          <a:p>
            <a:fld id="{DA12C3F6-FC93-2441-877F-758BFCF4859E}" type="datetimeFigureOut">
              <a:rPr lang="en-US" smtClean="0"/>
              <a:t>11/12/18</a:t>
            </a:fld>
            <a:endParaRPr lang="en-US"/>
          </a:p>
        </p:txBody>
      </p:sp>
      <p:sp>
        <p:nvSpPr>
          <p:cNvPr id="5" name="Footer Placeholder 4">
            <a:extLst>
              <a:ext uri="{FF2B5EF4-FFF2-40B4-BE49-F238E27FC236}">
                <a16:creationId xmlns:a16="http://schemas.microsoft.com/office/drawing/2014/main" id="{0F20DE5B-B274-6C48-8BB7-8399183E6A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2BC7C1-A41F-C04A-BD2B-BF4C454EF21D}"/>
              </a:ext>
            </a:extLst>
          </p:cNvPr>
          <p:cNvSpPr>
            <a:spLocks noGrp="1"/>
          </p:cNvSpPr>
          <p:nvPr>
            <p:ph type="sldNum" sz="quarter" idx="12"/>
          </p:nvPr>
        </p:nvSpPr>
        <p:spPr/>
        <p:txBody>
          <a:bodyPr/>
          <a:lstStyle/>
          <a:p>
            <a:fld id="{6146CD6E-DC5A-8346-AD5B-05A4A3B221CA}" type="slidenum">
              <a:rPr lang="en-US" smtClean="0"/>
              <a:t>‹#›</a:t>
            </a:fld>
            <a:endParaRPr lang="en-US"/>
          </a:p>
        </p:txBody>
      </p:sp>
    </p:spTree>
    <p:extLst>
      <p:ext uri="{BB962C8B-B14F-4D97-AF65-F5344CB8AC3E}">
        <p14:creationId xmlns:p14="http://schemas.microsoft.com/office/powerpoint/2010/main" val="1033377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C4A1C-ED59-654D-A006-043E2B75E9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AA9E9D-EDC2-234E-A101-CCA9F95408F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59AF60-2B94-6544-AF91-634F33E3B44C}"/>
              </a:ext>
            </a:extLst>
          </p:cNvPr>
          <p:cNvSpPr>
            <a:spLocks noGrp="1"/>
          </p:cNvSpPr>
          <p:nvPr>
            <p:ph type="dt" sz="half" idx="10"/>
          </p:nvPr>
        </p:nvSpPr>
        <p:spPr/>
        <p:txBody>
          <a:bodyPr/>
          <a:lstStyle/>
          <a:p>
            <a:fld id="{DA12C3F6-FC93-2441-877F-758BFCF4859E}" type="datetimeFigureOut">
              <a:rPr lang="en-US" smtClean="0"/>
              <a:t>11/12/18</a:t>
            </a:fld>
            <a:endParaRPr lang="en-US"/>
          </a:p>
        </p:txBody>
      </p:sp>
      <p:sp>
        <p:nvSpPr>
          <p:cNvPr id="5" name="Footer Placeholder 4">
            <a:extLst>
              <a:ext uri="{FF2B5EF4-FFF2-40B4-BE49-F238E27FC236}">
                <a16:creationId xmlns:a16="http://schemas.microsoft.com/office/drawing/2014/main" id="{DF972E3D-AA00-D24D-A6A4-2AACBC52ED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BA507D-930B-0842-801B-C9FF6AC654E9}"/>
              </a:ext>
            </a:extLst>
          </p:cNvPr>
          <p:cNvSpPr>
            <a:spLocks noGrp="1"/>
          </p:cNvSpPr>
          <p:nvPr>
            <p:ph type="sldNum" sz="quarter" idx="12"/>
          </p:nvPr>
        </p:nvSpPr>
        <p:spPr/>
        <p:txBody>
          <a:bodyPr/>
          <a:lstStyle/>
          <a:p>
            <a:fld id="{6146CD6E-DC5A-8346-AD5B-05A4A3B221CA}" type="slidenum">
              <a:rPr lang="en-US" smtClean="0"/>
              <a:t>‹#›</a:t>
            </a:fld>
            <a:endParaRPr lang="en-US"/>
          </a:p>
        </p:txBody>
      </p:sp>
    </p:spTree>
    <p:extLst>
      <p:ext uri="{BB962C8B-B14F-4D97-AF65-F5344CB8AC3E}">
        <p14:creationId xmlns:p14="http://schemas.microsoft.com/office/powerpoint/2010/main" val="1283373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27A059-FAB0-6E4F-8CE7-1FE0701211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D31990-3871-5D47-AB05-49A209B538B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70D052-6DE5-8446-9E9D-7EADC6099C6F}"/>
              </a:ext>
            </a:extLst>
          </p:cNvPr>
          <p:cNvSpPr>
            <a:spLocks noGrp="1"/>
          </p:cNvSpPr>
          <p:nvPr>
            <p:ph type="dt" sz="half" idx="10"/>
          </p:nvPr>
        </p:nvSpPr>
        <p:spPr/>
        <p:txBody>
          <a:bodyPr/>
          <a:lstStyle/>
          <a:p>
            <a:fld id="{DA12C3F6-FC93-2441-877F-758BFCF4859E}" type="datetimeFigureOut">
              <a:rPr lang="en-US" smtClean="0"/>
              <a:t>11/12/18</a:t>
            </a:fld>
            <a:endParaRPr lang="en-US"/>
          </a:p>
        </p:txBody>
      </p:sp>
      <p:sp>
        <p:nvSpPr>
          <p:cNvPr id="5" name="Footer Placeholder 4">
            <a:extLst>
              <a:ext uri="{FF2B5EF4-FFF2-40B4-BE49-F238E27FC236}">
                <a16:creationId xmlns:a16="http://schemas.microsoft.com/office/drawing/2014/main" id="{39D2ECB7-5360-BE4F-AAAE-0D09C63D04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B9ADB2-52E4-F648-88D5-E01F6336F2E6}"/>
              </a:ext>
            </a:extLst>
          </p:cNvPr>
          <p:cNvSpPr>
            <a:spLocks noGrp="1"/>
          </p:cNvSpPr>
          <p:nvPr>
            <p:ph type="sldNum" sz="quarter" idx="12"/>
          </p:nvPr>
        </p:nvSpPr>
        <p:spPr/>
        <p:txBody>
          <a:bodyPr/>
          <a:lstStyle/>
          <a:p>
            <a:fld id="{6146CD6E-DC5A-8346-AD5B-05A4A3B221CA}" type="slidenum">
              <a:rPr lang="en-US" smtClean="0"/>
              <a:t>‹#›</a:t>
            </a:fld>
            <a:endParaRPr lang="en-US"/>
          </a:p>
        </p:txBody>
      </p:sp>
    </p:spTree>
    <p:extLst>
      <p:ext uri="{BB962C8B-B14F-4D97-AF65-F5344CB8AC3E}">
        <p14:creationId xmlns:p14="http://schemas.microsoft.com/office/powerpoint/2010/main" val="2048917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2D7D3-E366-BD4A-9025-16772631B7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17CB9-01B5-B849-871A-82874BF6EEC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CC5257-0975-AE42-8EA3-949F4581638B}"/>
              </a:ext>
            </a:extLst>
          </p:cNvPr>
          <p:cNvSpPr>
            <a:spLocks noGrp="1"/>
          </p:cNvSpPr>
          <p:nvPr>
            <p:ph type="dt" sz="half" idx="10"/>
          </p:nvPr>
        </p:nvSpPr>
        <p:spPr/>
        <p:txBody>
          <a:bodyPr/>
          <a:lstStyle/>
          <a:p>
            <a:fld id="{DA12C3F6-FC93-2441-877F-758BFCF4859E}" type="datetimeFigureOut">
              <a:rPr lang="en-US" smtClean="0"/>
              <a:t>11/12/18</a:t>
            </a:fld>
            <a:endParaRPr lang="en-US"/>
          </a:p>
        </p:txBody>
      </p:sp>
      <p:sp>
        <p:nvSpPr>
          <p:cNvPr id="5" name="Footer Placeholder 4">
            <a:extLst>
              <a:ext uri="{FF2B5EF4-FFF2-40B4-BE49-F238E27FC236}">
                <a16:creationId xmlns:a16="http://schemas.microsoft.com/office/drawing/2014/main" id="{048DD622-D25A-824A-B19A-8BAC3E9B07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4A147B-0779-9B4C-92F5-3D42249DE7E7}"/>
              </a:ext>
            </a:extLst>
          </p:cNvPr>
          <p:cNvSpPr>
            <a:spLocks noGrp="1"/>
          </p:cNvSpPr>
          <p:nvPr>
            <p:ph type="sldNum" sz="quarter" idx="12"/>
          </p:nvPr>
        </p:nvSpPr>
        <p:spPr/>
        <p:txBody>
          <a:bodyPr/>
          <a:lstStyle/>
          <a:p>
            <a:fld id="{6146CD6E-DC5A-8346-AD5B-05A4A3B221CA}" type="slidenum">
              <a:rPr lang="en-US" smtClean="0"/>
              <a:t>‹#›</a:t>
            </a:fld>
            <a:endParaRPr lang="en-US"/>
          </a:p>
        </p:txBody>
      </p:sp>
    </p:spTree>
    <p:extLst>
      <p:ext uri="{BB962C8B-B14F-4D97-AF65-F5344CB8AC3E}">
        <p14:creationId xmlns:p14="http://schemas.microsoft.com/office/powerpoint/2010/main" val="1108660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A7D44-F10B-E445-BACD-6FE35D9230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1F1F77-A5A8-2949-A971-0955CD246A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E81A1D-E804-CC44-A2E7-767FE772D457}"/>
              </a:ext>
            </a:extLst>
          </p:cNvPr>
          <p:cNvSpPr>
            <a:spLocks noGrp="1"/>
          </p:cNvSpPr>
          <p:nvPr>
            <p:ph type="dt" sz="half" idx="10"/>
          </p:nvPr>
        </p:nvSpPr>
        <p:spPr/>
        <p:txBody>
          <a:bodyPr/>
          <a:lstStyle/>
          <a:p>
            <a:fld id="{DA12C3F6-FC93-2441-877F-758BFCF4859E}" type="datetimeFigureOut">
              <a:rPr lang="en-US" smtClean="0"/>
              <a:t>11/12/18</a:t>
            </a:fld>
            <a:endParaRPr lang="en-US"/>
          </a:p>
        </p:txBody>
      </p:sp>
      <p:sp>
        <p:nvSpPr>
          <p:cNvPr id="5" name="Footer Placeholder 4">
            <a:extLst>
              <a:ext uri="{FF2B5EF4-FFF2-40B4-BE49-F238E27FC236}">
                <a16:creationId xmlns:a16="http://schemas.microsoft.com/office/drawing/2014/main" id="{CEF3E922-7C81-9246-8451-FCC374CB2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F92A0E-2CE1-7148-9F28-158AAF02D883}"/>
              </a:ext>
            </a:extLst>
          </p:cNvPr>
          <p:cNvSpPr>
            <a:spLocks noGrp="1"/>
          </p:cNvSpPr>
          <p:nvPr>
            <p:ph type="sldNum" sz="quarter" idx="12"/>
          </p:nvPr>
        </p:nvSpPr>
        <p:spPr/>
        <p:txBody>
          <a:bodyPr/>
          <a:lstStyle/>
          <a:p>
            <a:fld id="{6146CD6E-DC5A-8346-AD5B-05A4A3B221CA}" type="slidenum">
              <a:rPr lang="en-US" smtClean="0"/>
              <a:t>‹#›</a:t>
            </a:fld>
            <a:endParaRPr lang="en-US"/>
          </a:p>
        </p:txBody>
      </p:sp>
    </p:spTree>
    <p:extLst>
      <p:ext uri="{BB962C8B-B14F-4D97-AF65-F5344CB8AC3E}">
        <p14:creationId xmlns:p14="http://schemas.microsoft.com/office/powerpoint/2010/main" val="2772010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1C0FF-CEF8-CE4A-B516-47F8CDE693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F586FB-8B46-2C42-A890-2B79150916E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EB273B-93B2-2D4E-BC0B-890062BEB6B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9F4F03-D5C4-3E44-BA51-FC2BDD93C093}"/>
              </a:ext>
            </a:extLst>
          </p:cNvPr>
          <p:cNvSpPr>
            <a:spLocks noGrp="1"/>
          </p:cNvSpPr>
          <p:nvPr>
            <p:ph type="dt" sz="half" idx="10"/>
          </p:nvPr>
        </p:nvSpPr>
        <p:spPr/>
        <p:txBody>
          <a:bodyPr/>
          <a:lstStyle/>
          <a:p>
            <a:fld id="{DA12C3F6-FC93-2441-877F-758BFCF4859E}" type="datetimeFigureOut">
              <a:rPr lang="en-US" smtClean="0"/>
              <a:t>11/12/18</a:t>
            </a:fld>
            <a:endParaRPr lang="en-US"/>
          </a:p>
        </p:txBody>
      </p:sp>
      <p:sp>
        <p:nvSpPr>
          <p:cNvPr id="6" name="Footer Placeholder 5">
            <a:extLst>
              <a:ext uri="{FF2B5EF4-FFF2-40B4-BE49-F238E27FC236}">
                <a16:creationId xmlns:a16="http://schemas.microsoft.com/office/drawing/2014/main" id="{7902E1D3-66DD-664B-A52B-3635E0E9E7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85C581-8F28-1E4C-9F92-6B280579BB9F}"/>
              </a:ext>
            </a:extLst>
          </p:cNvPr>
          <p:cNvSpPr>
            <a:spLocks noGrp="1"/>
          </p:cNvSpPr>
          <p:nvPr>
            <p:ph type="sldNum" sz="quarter" idx="12"/>
          </p:nvPr>
        </p:nvSpPr>
        <p:spPr/>
        <p:txBody>
          <a:bodyPr/>
          <a:lstStyle/>
          <a:p>
            <a:fld id="{6146CD6E-DC5A-8346-AD5B-05A4A3B221CA}" type="slidenum">
              <a:rPr lang="en-US" smtClean="0"/>
              <a:t>‹#›</a:t>
            </a:fld>
            <a:endParaRPr lang="en-US"/>
          </a:p>
        </p:txBody>
      </p:sp>
    </p:spTree>
    <p:extLst>
      <p:ext uri="{BB962C8B-B14F-4D97-AF65-F5344CB8AC3E}">
        <p14:creationId xmlns:p14="http://schemas.microsoft.com/office/powerpoint/2010/main" val="28543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C3844-0461-4B41-B5E9-FF16537C16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E9D922-A0D0-AA42-B4FC-4174DC35B8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1014A1B-A0A1-6B4E-8AF9-D147A777A63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FD5375-6158-FC47-A16B-325B45CBE7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064ED67-1196-5148-A9D7-7912AD2659D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611384-2C15-5A42-83B4-59D7674B0856}"/>
              </a:ext>
            </a:extLst>
          </p:cNvPr>
          <p:cNvSpPr>
            <a:spLocks noGrp="1"/>
          </p:cNvSpPr>
          <p:nvPr>
            <p:ph type="dt" sz="half" idx="10"/>
          </p:nvPr>
        </p:nvSpPr>
        <p:spPr/>
        <p:txBody>
          <a:bodyPr/>
          <a:lstStyle/>
          <a:p>
            <a:fld id="{DA12C3F6-FC93-2441-877F-758BFCF4859E}" type="datetimeFigureOut">
              <a:rPr lang="en-US" smtClean="0"/>
              <a:t>11/12/18</a:t>
            </a:fld>
            <a:endParaRPr lang="en-US"/>
          </a:p>
        </p:txBody>
      </p:sp>
      <p:sp>
        <p:nvSpPr>
          <p:cNvPr id="8" name="Footer Placeholder 7">
            <a:extLst>
              <a:ext uri="{FF2B5EF4-FFF2-40B4-BE49-F238E27FC236}">
                <a16:creationId xmlns:a16="http://schemas.microsoft.com/office/drawing/2014/main" id="{2EA757FB-C6E4-5F47-B9FE-22196E6556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736622-0C87-4B41-B27E-38190CD7F3F7}"/>
              </a:ext>
            </a:extLst>
          </p:cNvPr>
          <p:cNvSpPr>
            <a:spLocks noGrp="1"/>
          </p:cNvSpPr>
          <p:nvPr>
            <p:ph type="sldNum" sz="quarter" idx="12"/>
          </p:nvPr>
        </p:nvSpPr>
        <p:spPr/>
        <p:txBody>
          <a:bodyPr/>
          <a:lstStyle/>
          <a:p>
            <a:fld id="{6146CD6E-DC5A-8346-AD5B-05A4A3B221CA}" type="slidenum">
              <a:rPr lang="en-US" smtClean="0"/>
              <a:t>‹#›</a:t>
            </a:fld>
            <a:endParaRPr lang="en-US"/>
          </a:p>
        </p:txBody>
      </p:sp>
    </p:spTree>
    <p:extLst>
      <p:ext uri="{BB962C8B-B14F-4D97-AF65-F5344CB8AC3E}">
        <p14:creationId xmlns:p14="http://schemas.microsoft.com/office/powerpoint/2010/main" val="736580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6601F-3850-7B4A-A9A3-3B519C608E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992488-0099-164F-88CD-0B9B7188D54F}"/>
              </a:ext>
            </a:extLst>
          </p:cNvPr>
          <p:cNvSpPr>
            <a:spLocks noGrp="1"/>
          </p:cNvSpPr>
          <p:nvPr>
            <p:ph type="dt" sz="half" idx="10"/>
          </p:nvPr>
        </p:nvSpPr>
        <p:spPr/>
        <p:txBody>
          <a:bodyPr/>
          <a:lstStyle/>
          <a:p>
            <a:fld id="{DA12C3F6-FC93-2441-877F-758BFCF4859E}" type="datetimeFigureOut">
              <a:rPr lang="en-US" smtClean="0"/>
              <a:t>11/12/18</a:t>
            </a:fld>
            <a:endParaRPr lang="en-US"/>
          </a:p>
        </p:txBody>
      </p:sp>
      <p:sp>
        <p:nvSpPr>
          <p:cNvPr id="4" name="Footer Placeholder 3">
            <a:extLst>
              <a:ext uri="{FF2B5EF4-FFF2-40B4-BE49-F238E27FC236}">
                <a16:creationId xmlns:a16="http://schemas.microsoft.com/office/drawing/2014/main" id="{1C57714E-19EB-6D4B-B1B4-A1E05DA228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0AE7B6-1FE4-9B49-A82D-AF87CEE0BD34}"/>
              </a:ext>
            </a:extLst>
          </p:cNvPr>
          <p:cNvSpPr>
            <a:spLocks noGrp="1"/>
          </p:cNvSpPr>
          <p:nvPr>
            <p:ph type="sldNum" sz="quarter" idx="12"/>
          </p:nvPr>
        </p:nvSpPr>
        <p:spPr/>
        <p:txBody>
          <a:bodyPr/>
          <a:lstStyle/>
          <a:p>
            <a:fld id="{6146CD6E-DC5A-8346-AD5B-05A4A3B221CA}" type="slidenum">
              <a:rPr lang="en-US" smtClean="0"/>
              <a:t>‹#›</a:t>
            </a:fld>
            <a:endParaRPr lang="en-US"/>
          </a:p>
        </p:txBody>
      </p:sp>
    </p:spTree>
    <p:extLst>
      <p:ext uri="{BB962C8B-B14F-4D97-AF65-F5344CB8AC3E}">
        <p14:creationId xmlns:p14="http://schemas.microsoft.com/office/powerpoint/2010/main" val="2435176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60B8EB-682F-404F-857B-8FF52DE47A51}"/>
              </a:ext>
            </a:extLst>
          </p:cNvPr>
          <p:cNvSpPr>
            <a:spLocks noGrp="1"/>
          </p:cNvSpPr>
          <p:nvPr>
            <p:ph type="dt" sz="half" idx="10"/>
          </p:nvPr>
        </p:nvSpPr>
        <p:spPr/>
        <p:txBody>
          <a:bodyPr/>
          <a:lstStyle/>
          <a:p>
            <a:fld id="{DA12C3F6-FC93-2441-877F-758BFCF4859E}" type="datetimeFigureOut">
              <a:rPr lang="en-US" smtClean="0"/>
              <a:t>11/12/18</a:t>
            </a:fld>
            <a:endParaRPr lang="en-US"/>
          </a:p>
        </p:txBody>
      </p:sp>
      <p:sp>
        <p:nvSpPr>
          <p:cNvPr id="3" name="Footer Placeholder 2">
            <a:extLst>
              <a:ext uri="{FF2B5EF4-FFF2-40B4-BE49-F238E27FC236}">
                <a16:creationId xmlns:a16="http://schemas.microsoft.com/office/drawing/2014/main" id="{9E23E1B0-37D3-DC4D-9EF7-1A4D5D2E92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B0BEB6-B99C-3847-ABFB-173565BA3201}"/>
              </a:ext>
            </a:extLst>
          </p:cNvPr>
          <p:cNvSpPr>
            <a:spLocks noGrp="1"/>
          </p:cNvSpPr>
          <p:nvPr>
            <p:ph type="sldNum" sz="quarter" idx="12"/>
          </p:nvPr>
        </p:nvSpPr>
        <p:spPr/>
        <p:txBody>
          <a:bodyPr/>
          <a:lstStyle/>
          <a:p>
            <a:fld id="{6146CD6E-DC5A-8346-AD5B-05A4A3B221CA}" type="slidenum">
              <a:rPr lang="en-US" smtClean="0"/>
              <a:t>‹#›</a:t>
            </a:fld>
            <a:endParaRPr lang="en-US"/>
          </a:p>
        </p:txBody>
      </p:sp>
    </p:spTree>
    <p:extLst>
      <p:ext uri="{BB962C8B-B14F-4D97-AF65-F5344CB8AC3E}">
        <p14:creationId xmlns:p14="http://schemas.microsoft.com/office/powerpoint/2010/main" val="4214216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9C2F-1AC8-AF46-8792-8644F43344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3C1528-5142-2F45-88DB-F68CF059F6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DC3736-DB35-904E-B028-AE20B9CA74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C47092C-DE70-504B-898B-43E17B29084A}"/>
              </a:ext>
            </a:extLst>
          </p:cNvPr>
          <p:cNvSpPr>
            <a:spLocks noGrp="1"/>
          </p:cNvSpPr>
          <p:nvPr>
            <p:ph type="dt" sz="half" idx="10"/>
          </p:nvPr>
        </p:nvSpPr>
        <p:spPr/>
        <p:txBody>
          <a:bodyPr/>
          <a:lstStyle/>
          <a:p>
            <a:fld id="{DA12C3F6-FC93-2441-877F-758BFCF4859E}" type="datetimeFigureOut">
              <a:rPr lang="en-US" smtClean="0"/>
              <a:t>11/12/18</a:t>
            </a:fld>
            <a:endParaRPr lang="en-US"/>
          </a:p>
        </p:txBody>
      </p:sp>
      <p:sp>
        <p:nvSpPr>
          <p:cNvPr id="6" name="Footer Placeholder 5">
            <a:extLst>
              <a:ext uri="{FF2B5EF4-FFF2-40B4-BE49-F238E27FC236}">
                <a16:creationId xmlns:a16="http://schemas.microsoft.com/office/drawing/2014/main" id="{14C45A57-CFC0-7542-BDA1-819B637ADC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49E777-1D5B-3F4E-B818-28E1ADC25614}"/>
              </a:ext>
            </a:extLst>
          </p:cNvPr>
          <p:cNvSpPr>
            <a:spLocks noGrp="1"/>
          </p:cNvSpPr>
          <p:nvPr>
            <p:ph type="sldNum" sz="quarter" idx="12"/>
          </p:nvPr>
        </p:nvSpPr>
        <p:spPr/>
        <p:txBody>
          <a:bodyPr/>
          <a:lstStyle/>
          <a:p>
            <a:fld id="{6146CD6E-DC5A-8346-AD5B-05A4A3B221CA}" type="slidenum">
              <a:rPr lang="en-US" smtClean="0"/>
              <a:t>‹#›</a:t>
            </a:fld>
            <a:endParaRPr lang="en-US"/>
          </a:p>
        </p:txBody>
      </p:sp>
    </p:spTree>
    <p:extLst>
      <p:ext uri="{BB962C8B-B14F-4D97-AF65-F5344CB8AC3E}">
        <p14:creationId xmlns:p14="http://schemas.microsoft.com/office/powerpoint/2010/main" val="2087286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7513B-E4CF-3C4C-B148-344509BFB3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A992D4-B814-9944-ACF1-F19B08CB9C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688125-DD49-3141-8EBC-30127DE0C3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3D13B13-9514-0244-98AD-52E44B640058}"/>
              </a:ext>
            </a:extLst>
          </p:cNvPr>
          <p:cNvSpPr>
            <a:spLocks noGrp="1"/>
          </p:cNvSpPr>
          <p:nvPr>
            <p:ph type="dt" sz="half" idx="10"/>
          </p:nvPr>
        </p:nvSpPr>
        <p:spPr/>
        <p:txBody>
          <a:bodyPr/>
          <a:lstStyle/>
          <a:p>
            <a:fld id="{DA12C3F6-FC93-2441-877F-758BFCF4859E}" type="datetimeFigureOut">
              <a:rPr lang="en-US" smtClean="0"/>
              <a:t>11/12/18</a:t>
            </a:fld>
            <a:endParaRPr lang="en-US"/>
          </a:p>
        </p:txBody>
      </p:sp>
      <p:sp>
        <p:nvSpPr>
          <p:cNvPr id="6" name="Footer Placeholder 5">
            <a:extLst>
              <a:ext uri="{FF2B5EF4-FFF2-40B4-BE49-F238E27FC236}">
                <a16:creationId xmlns:a16="http://schemas.microsoft.com/office/drawing/2014/main" id="{77054348-1461-A94F-B1E7-5CF7C8163E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A7D43F-FF08-A945-8D0C-803EA9DA5FFF}"/>
              </a:ext>
            </a:extLst>
          </p:cNvPr>
          <p:cNvSpPr>
            <a:spLocks noGrp="1"/>
          </p:cNvSpPr>
          <p:nvPr>
            <p:ph type="sldNum" sz="quarter" idx="12"/>
          </p:nvPr>
        </p:nvSpPr>
        <p:spPr/>
        <p:txBody>
          <a:bodyPr/>
          <a:lstStyle/>
          <a:p>
            <a:fld id="{6146CD6E-DC5A-8346-AD5B-05A4A3B221CA}" type="slidenum">
              <a:rPr lang="en-US" smtClean="0"/>
              <a:t>‹#›</a:t>
            </a:fld>
            <a:endParaRPr lang="en-US"/>
          </a:p>
        </p:txBody>
      </p:sp>
    </p:spTree>
    <p:extLst>
      <p:ext uri="{BB962C8B-B14F-4D97-AF65-F5344CB8AC3E}">
        <p14:creationId xmlns:p14="http://schemas.microsoft.com/office/powerpoint/2010/main" val="3333510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702D94-6353-404A-ABF9-9B5A2CD687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C09620-8C39-0740-895D-190792D926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74028C-06F7-8E4F-BE99-297ED3B239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12C3F6-FC93-2441-877F-758BFCF4859E}" type="datetimeFigureOut">
              <a:rPr lang="en-US" smtClean="0"/>
              <a:t>11/12/18</a:t>
            </a:fld>
            <a:endParaRPr lang="en-US"/>
          </a:p>
        </p:txBody>
      </p:sp>
      <p:sp>
        <p:nvSpPr>
          <p:cNvPr id="5" name="Footer Placeholder 4">
            <a:extLst>
              <a:ext uri="{FF2B5EF4-FFF2-40B4-BE49-F238E27FC236}">
                <a16:creationId xmlns:a16="http://schemas.microsoft.com/office/drawing/2014/main" id="{1552BB29-D94E-8347-AED0-880A0B5698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462566-6C39-DF45-8DAF-FC8D714CA4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46CD6E-DC5A-8346-AD5B-05A4A3B221CA}" type="slidenum">
              <a:rPr lang="en-US" smtClean="0"/>
              <a:t>‹#›</a:t>
            </a:fld>
            <a:endParaRPr lang="en-US"/>
          </a:p>
        </p:txBody>
      </p:sp>
    </p:spTree>
    <p:extLst>
      <p:ext uri="{BB962C8B-B14F-4D97-AF65-F5344CB8AC3E}">
        <p14:creationId xmlns:p14="http://schemas.microsoft.com/office/powerpoint/2010/main" val="332078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owasp.org/index.php/Top_10-2017_Top_1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cwe.mitre.org/top25/"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unixwiz.net/techtips/sql-injection.html" TargetMode="External"/><Relationship Id="rId2" Type="http://schemas.openxmlformats.org/officeDocument/2006/relationships/hyperlink" Target="https://www.oracle.com/technetwork/java/seccodeguide-139067.html" TargetMode="External"/><Relationship Id="rId1" Type="http://schemas.openxmlformats.org/officeDocument/2006/relationships/slideLayout" Target="../slideLayouts/slideLayout2.xml"/><Relationship Id="rId4" Type="http://schemas.openxmlformats.org/officeDocument/2006/relationships/hyperlink" Target="https://software-security.sans.org/developer-how-to/fix-sql-injection-in-java-using-prepared-callable-statement"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wired.com/" TargetMode="External"/><Relationship Id="rId2" Type="http://schemas.openxmlformats.org/officeDocument/2006/relationships/hyperlink" Target="http://malware.wikia.com/wiki/Slamme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cve.mitre.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F202-4C52-7E48-9D74-FD135900F107}"/>
              </a:ext>
            </a:extLst>
          </p:cNvPr>
          <p:cNvSpPr>
            <a:spLocks noGrp="1"/>
          </p:cNvSpPr>
          <p:nvPr>
            <p:ph type="ctrTitle"/>
          </p:nvPr>
        </p:nvSpPr>
        <p:spPr/>
        <p:txBody>
          <a:bodyPr/>
          <a:lstStyle/>
          <a:p>
            <a:r>
              <a:rPr lang="en-US" dirty="0"/>
              <a:t>Secure Software Development</a:t>
            </a:r>
          </a:p>
        </p:txBody>
      </p:sp>
      <p:sp>
        <p:nvSpPr>
          <p:cNvPr id="3" name="Subtitle 2">
            <a:extLst>
              <a:ext uri="{FF2B5EF4-FFF2-40B4-BE49-F238E27FC236}">
                <a16:creationId xmlns:a16="http://schemas.microsoft.com/office/drawing/2014/main" id="{ADA5E199-B5C5-C94C-8E65-23C4CE7D2F97}"/>
              </a:ext>
            </a:extLst>
          </p:cNvPr>
          <p:cNvSpPr>
            <a:spLocks noGrp="1"/>
          </p:cNvSpPr>
          <p:nvPr>
            <p:ph type="subTitle" idx="1"/>
          </p:nvPr>
        </p:nvSpPr>
        <p:spPr/>
        <p:txBody>
          <a:bodyPr/>
          <a:lstStyle/>
          <a:p>
            <a:r>
              <a:rPr lang="en-US" dirty="0"/>
              <a:t>Dr. X</a:t>
            </a:r>
          </a:p>
        </p:txBody>
      </p:sp>
    </p:spTree>
    <p:extLst>
      <p:ext uri="{BB962C8B-B14F-4D97-AF65-F5344CB8AC3E}">
        <p14:creationId xmlns:p14="http://schemas.microsoft.com/office/powerpoint/2010/main" val="1033248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p:txBody>
          <a:bodyPr/>
          <a:lstStyle/>
          <a:p>
            <a:r>
              <a:rPr lang="en-GB" altLang="en-US" dirty="0"/>
              <a:t>Logical Design  </a:t>
            </a:r>
          </a:p>
        </p:txBody>
      </p:sp>
      <p:sp>
        <p:nvSpPr>
          <p:cNvPr id="50179" name="Rectangle 2"/>
          <p:cNvSpPr>
            <a:spLocks noGrp="1" noChangeArrowheads="1"/>
          </p:cNvSpPr>
          <p:nvPr>
            <p:ph idx="1"/>
          </p:nvPr>
        </p:nvSpPr>
        <p:spPr/>
        <p:txBody>
          <a:bodyPr/>
          <a:lstStyle/>
          <a:p>
            <a:r>
              <a:rPr lang="en-GB" altLang="en-US" dirty="0"/>
              <a:t>Creates and develops </a:t>
            </a:r>
            <a:r>
              <a:rPr lang="en-GB" altLang="en-US" b="1" dirty="0"/>
              <a:t>blueprints for information security</a:t>
            </a:r>
          </a:p>
          <a:p>
            <a:r>
              <a:rPr lang="en-GB" altLang="en-US" dirty="0"/>
              <a:t>Incident response actions planned:</a:t>
            </a:r>
          </a:p>
          <a:p>
            <a:pPr lvl="1"/>
            <a:r>
              <a:rPr lang="en-GB" altLang="en-US" dirty="0"/>
              <a:t>Continuity planning</a:t>
            </a:r>
          </a:p>
          <a:p>
            <a:pPr lvl="1"/>
            <a:r>
              <a:rPr lang="en-GB" altLang="en-US" dirty="0"/>
              <a:t>Incident response</a:t>
            </a:r>
          </a:p>
          <a:p>
            <a:pPr lvl="1"/>
            <a:r>
              <a:rPr lang="en-GB" altLang="en-US" dirty="0"/>
              <a:t>Disaster recovery</a:t>
            </a:r>
          </a:p>
          <a:p>
            <a:r>
              <a:rPr lang="en-GB" altLang="en-US" dirty="0"/>
              <a:t>Feasibility analysis to determine whether project should be continued or outsourced</a:t>
            </a:r>
          </a:p>
        </p:txBody>
      </p:sp>
    </p:spTree>
    <p:extLst>
      <p:ext uri="{BB962C8B-B14F-4D97-AF65-F5344CB8AC3E}">
        <p14:creationId xmlns:p14="http://schemas.microsoft.com/office/powerpoint/2010/main" val="31092072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Grp="1" noChangeArrowheads="1"/>
          </p:cNvSpPr>
          <p:nvPr>
            <p:ph type="title"/>
          </p:nvPr>
        </p:nvSpPr>
        <p:spPr/>
        <p:txBody>
          <a:bodyPr/>
          <a:lstStyle/>
          <a:p>
            <a:r>
              <a:rPr lang="en-GB" altLang="en-US"/>
              <a:t>Physical Design</a:t>
            </a:r>
          </a:p>
        </p:txBody>
      </p:sp>
      <p:sp>
        <p:nvSpPr>
          <p:cNvPr id="51203" name="Rectangle 2"/>
          <p:cNvSpPr>
            <a:spLocks noGrp="1" noChangeArrowheads="1"/>
          </p:cNvSpPr>
          <p:nvPr>
            <p:ph idx="1"/>
          </p:nvPr>
        </p:nvSpPr>
        <p:spPr/>
        <p:txBody>
          <a:bodyPr/>
          <a:lstStyle/>
          <a:p>
            <a:r>
              <a:rPr lang="en-GB" altLang="en-US"/>
              <a:t>Needed security technology is evaluated, alternatives are generated, and final design is selected</a:t>
            </a:r>
          </a:p>
          <a:p>
            <a:r>
              <a:rPr lang="en-GB" altLang="en-US"/>
              <a:t>At end of phase, feasibility study determines readiness of organization for project</a:t>
            </a:r>
          </a:p>
          <a:p>
            <a:endParaRPr lang="en-GB" altLang="en-US"/>
          </a:p>
        </p:txBody>
      </p:sp>
    </p:spTree>
    <p:extLst>
      <p:ext uri="{BB962C8B-B14F-4D97-AF65-F5344CB8AC3E}">
        <p14:creationId xmlns:p14="http://schemas.microsoft.com/office/powerpoint/2010/main" val="13819314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Grp="1" noChangeArrowheads="1"/>
          </p:cNvSpPr>
          <p:nvPr>
            <p:ph type="title"/>
          </p:nvPr>
        </p:nvSpPr>
        <p:spPr/>
        <p:txBody>
          <a:bodyPr/>
          <a:lstStyle/>
          <a:p>
            <a:r>
              <a:rPr lang="en-GB" altLang="en-US"/>
              <a:t>Implementation</a:t>
            </a:r>
          </a:p>
        </p:txBody>
      </p:sp>
      <p:sp>
        <p:nvSpPr>
          <p:cNvPr id="52227" name="Rectangle 2"/>
          <p:cNvSpPr>
            <a:spLocks noGrp="1" noChangeArrowheads="1"/>
          </p:cNvSpPr>
          <p:nvPr>
            <p:ph idx="1"/>
          </p:nvPr>
        </p:nvSpPr>
        <p:spPr/>
        <p:txBody>
          <a:bodyPr/>
          <a:lstStyle/>
          <a:p>
            <a:r>
              <a:rPr lang="en-GB" altLang="en-US"/>
              <a:t>Security solutions are acquired, tested, implemented, and tested again</a:t>
            </a:r>
          </a:p>
          <a:p>
            <a:r>
              <a:rPr lang="en-GB" altLang="en-US"/>
              <a:t>Personnel issues evaluated; specific training and education programs conducted</a:t>
            </a:r>
          </a:p>
          <a:p>
            <a:r>
              <a:rPr lang="en-GB" altLang="en-US"/>
              <a:t>Entire tested package is presented to management for final approval</a:t>
            </a:r>
          </a:p>
        </p:txBody>
      </p:sp>
    </p:spTree>
    <p:extLst>
      <p:ext uri="{BB962C8B-B14F-4D97-AF65-F5344CB8AC3E}">
        <p14:creationId xmlns:p14="http://schemas.microsoft.com/office/powerpoint/2010/main" val="8400319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Grp="1" noChangeArrowheads="1"/>
          </p:cNvSpPr>
          <p:nvPr>
            <p:ph type="title"/>
          </p:nvPr>
        </p:nvSpPr>
        <p:spPr/>
        <p:txBody>
          <a:bodyPr/>
          <a:lstStyle/>
          <a:p>
            <a:r>
              <a:rPr lang="en-GB" altLang="en-US"/>
              <a:t>Maintenance and Change</a:t>
            </a:r>
          </a:p>
        </p:txBody>
      </p:sp>
      <p:sp>
        <p:nvSpPr>
          <p:cNvPr id="53251" name="Rectangle 2"/>
          <p:cNvSpPr>
            <a:spLocks noGrp="1" noChangeArrowheads="1"/>
          </p:cNvSpPr>
          <p:nvPr>
            <p:ph idx="1"/>
          </p:nvPr>
        </p:nvSpPr>
        <p:spPr/>
        <p:txBody>
          <a:bodyPr/>
          <a:lstStyle/>
          <a:p>
            <a:r>
              <a:rPr lang="en-GB" altLang="en-US" dirty="0"/>
              <a:t>Perhaps the most important phase, given the ever-changing threat environment</a:t>
            </a:r>
          </a:p>
          <a:p>
            <a:r>
              <a:rPr lang="en-GB" altLang="en-US" dirty="0"/>
              <a:t>Often, repairing damage and restoring information is a constant duel with an unseen adversary </a:t>
            </a:r>
          </a:p>
          <a:p>
            <a:r>
              <a:rPr lang="en-GB" altLang="en-US" dirty="0"/>
              <a:t>Information security profile of an organization requires constant adaptation as new threats emerge and old threats evolve</a:t>
            </a:r>
          </a:p>
        </p:txBody>
      </p:sp>
    </p:spTree>
    <p:extLst>
      <p:ext uri="{BB962C8B-B14F-4D97-AF65-F5344CB8AC3E}">
        <p14:creationId xmlns:p14="http://schemas.microsoft.com/office/powerpoint/2010/main" val="913410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B0F29-76C5-0C41-A0AD-88E153935419}"/>
              </a:ext>
            </a:extLst>
          </p:cNvPr>
          <p:cNvSpPr>
            <a:spLocks noGrp="1"/>
          </p:cNvSpPr>
          <p:nvPr>
            <p:ph type="title"/>
          </p:nvPr>
        </p:nvSpPr>
        <p:spPr/>
        <p:txBody>
          <a:bodyPr/>
          <a:lstStyle/>
          <a:p>
            <a:r>
              <a:rPr lang="en-US" dirty="0"/>
              <a:t>OWASP Top 10 </a:t>
            </a:r>
          </a:p>
        </p:txBody>
      </p:sp>
      <p:sp>
        <p:nvSpPr>
          <p:cNvPr id="3" name="Content Placeholder 2">
            <a:extLst>
              <a:ext uri="{FF2B5EF4-FFF2-40B4-BE49-F238E27FC236}">
                <a16:creationId xmlns:a16="http://schemas.microsoft.com/office/drawing/2014/main" id="{F883BEFB-57C4-6D40-806C-9D62DFFC8205}"/>
              </a:ext>
            </a:extLst>
          </p:cNvPr>
          <p:cNvSpPr>
            <a:spLocks noGrp="1"/>
          </p:cNvSpPr>
          <p:nvPr>
            <p:ph idx="1"/>
          </p:nvPr>
        </p:nvSpPr>
        <p:spPr/>
        <p:txBody>
          <a:bodyPr/>
          <a:lstStyle/>
          <a:p>
            <a:r>
              <a:rPr lang="en-GB" altLang="en-US" dirty="0"/>
              <a:t>What is OWASP?</a:t>
            </a:r>
            <a:endParaRPr lang="en-US" dirty="0">
              <a:hlinkClick r:id="rId3"/>
            </a:endParaRPr>
          </a:p>
          <a:p>
            <a:r>
              <a:rPr lang="en-US" dirty="0">
                <a:hlinkClick r:id="rId3">
                  <a:extLst>
                    <a:ext uri="{A12FA001-AC4F-418D-AE19-62706E023703}">
                      <ahyp:hlinkClr xmlns:ahyp="http://schemas.microsoft.com/office/drawing/2018/hyperlinkcolor" val="tx"/>
                    </a:ext>
                  </a:extLst>
                </a:hlinkClick>
              </a:rPr>
              <a:t>OWASP Top 10 :</a:t>
            </a:r>
          </a:p>
          <a:p>
            <a:pPr marL="0" indent="0">
              <a:buNone/>
            </a:pPr>
            <a:r>
              <a:rPr lang="en-US" dirty="0">
                <a:hlinkClick r:id="rId3"/>
              </a:rPr>
              <a:t>https://www.owasp.org/index.php/Top_10-2017_Top_10</a:t>
            </a:r>
            <a:r>
              <a:rPr lang="en-US" dirty="0"/>
              <a:t> </a:t>
            </a:r>
          </a:p>
        </p:txBody>
      </p:sp>
      <p:pic>
        <p:nvPicPr>
          <p:cNvPr id="4" name="Picture 3">
            <a:extLst>
              <a:ext uri="{FF2B5EF4-FFF2-40B4-BE49-F238E27FC236}">
                <a16:creationId xmlns:a16="http://schemas.microsoft.com/office/drawing/2014/main" id="{A25A2B03-A7B3-8745-8E7A-A3B1B67FE246}"/>
              </a:ext>
            </a:extLst>
          </p:cNvPr>
          <p:cNvPicPr>
            <a:picLocks noChangeAspect="1"/>
          </p:cNvPicPr>
          <p:nvPr/>
        </p:nvPicPr>
        <p:blipFill>
          <a:blip r:embed="rId4"/>
          <a:stretch>
            <a:fillRect/>
          </a:stretch>
        </p:blipFill>
        <p:spPr>
          <a:xfrm>
            <a:off x="3463637" y="3368965"/>
            <a:ext cx="5233554" cy="3489036"/>
          </a:xfrm>
          <a:prstGeom prst="rect">
            <a:avLst/>
          </a:prstGeom>
        </p:spPr>
      </p:pic>
    </p:spTree>
    <p:extLst>
      <p:ext uri="{BB962C8B-B14F-4D97-AF65-F5344CB8AC3E}">
        <p14:creationId xmlns:p14="http://schemas.microsoft.com/office/powerpoint/2010/main" val="3412673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5D9F3-FCD8-644C-BFB7-1144A8F63E30}"/>
              </a:ext>
            </a:extLst>
          </p:cNvPr>
          <p:cNvSpPr>
            <a:spLocks noGrp="1"/>
          </p:cNvSpPr>
          <p:nvPr>
            <p:ph type="title"/>
          </p:nvPr>
        </p:nvSpPr>
        <p:spPr/>
        <p:txBody>
          <a:bodyPr/>
          <a:lstStyle/>
          <a:p>
            <a:r>
              <a:rPr lang="en-US" dirty="0"/>
              <a:t>OWASP SDLC</a:t>
            </a:r>
          </a:p>
        </p:txBody>
      </p:sp>
      <p:sp>
        <p:nvSpPr>
          <p:cNvPr id="3" name="Content Placeholder 2">
            <a:extLst>
              <a:ext uri="{FF2B5EF4-FFF2-40B4-BE49-F238E27FC236}">
                <a16:creationId xmlns:a16="http://schemas.microsoft.com/office/drawing/2014/main" id="{D54A1E3E-D108-474D-8D2A-0A29504500A3}"/>
              </a:ext>
            </a:extLst>
          </p:cNvPr>
          <p:cNvSpPr>
            <a:spLocks noGrp="1"/>
          </p:cNvSpPr>
          <p:nvPr>
            <p:ph idx="1"/>
          </p:nvPr>
        </p:nvSpPr>
        <p:spPr/>
        <p:txBody>
          <a:bodyPr/>
          <a:lstStyle/>
          <a:p>
            <a:pPr marL="514350" indent="-514350">
              <a:buFont typeface="+mj-lt"/>
              <a:buAutoNum type="arabicPeriod"/>
            </a:pPr>
            <a:r>
              <a:rPr lang="en-US" b="1" dirty="0"/>
              <a:t>Assess</a:t>
            </a:r>
            <a:r>
              <a:rPr lang="en-US" dirty="0"/>
              <a:t>: Ensure a proper start of the project</a:t>
            </a:r>
          </a:p>
          <a:p>
            <a:pPr marL="514350" indent="-514350">
              <a:buFont typeface="+mj-lt"/>
              <a:buAutoNum type="arabicPeriod"/>
            </a:pPr>
            <a:r>
              <a:rPr lang="en-US" b="1" dirty="0"/>
              <a:t>Set the target</a:t>
            </a:r>
            <a:r>
              <a:rPr lang="en-US" dirty="0"/>
              <a:t>: Develop a target score that you can use as a measuring stick to guide you to act on the “most important” activities for your situation</a:t>
            </a:r>
          </a:p>
          <a:p>
            <a:pPr marL="514350" indent="-514350">
              <a:buFont typeface="+mj-lt"/>
              <a:buAutoNum type="arabicPeriod"/>
            </a:pPr>
            <a:r>
              <a:rPr lang="en-US" b="1" dirty="0"/>
              <a:t>Define the plan</a:t>
            </a:r>
            <a:r>
              <a:rPr lang="en-US" dirty="0"/>
              <a:t>: Develop or update your plan to take your organization to the next level</a:t>
            </a:r>
          </a:p>
          <a:p>
            <a:pPr marL="514350" indent="-514350">
              <a:buFont typeface="+mj-lt"/>
              <a:buAutoNum type="arabicPeriod"/>
            </a:pPr>
            <a:r>
              <a:rPr lang="en-US" b="1" dirty="0"/>
              <a:t>Implement</a:t>
            </a:r>
            <a:r>
              <a:rPr lang="en-US" dirty="0"/>
              <a:t>: Work the plan</a:t>
            </a:r>
          </a:p>
          <a:p>
            <a:pPr marL="514350" indent="-514350">
              <a:buFont typeface="+mj-lt"/>
              <a:buAutoNum type="arabicPeriod"/>
            </a:pPr>
            <a:r>
              <a:rPr lang="en-US" b="1" dirty="0"/>
              <a:t>Roll out</a:t>
            </a:r>
            <a:r>
              <a:rPr lang="en-US" dirty="0"/>
              <a:t>: Ensure that improvements are available and effectively used within the organization</a:t>
            </a:r>
          </a:p>
          <a:p>
            <a:pPr marL="514350" indent="-514350">
              <a:buFont typeface="+mj-lt"/>
              <a:buAutoNum type="arabicPeriod"/>
            </a:pPr>
            <a:endParaRPr lang="en-US" dirty="0"/>
          </a:p>
        </p:txBody>
      </p:sp>
    </p:spTree>
    <p:extLst>
      <p:ext uri="{BB962C8B-B14F-4D97-AF65-F5344CB8AC3E}">
        <p14:creationId xmlns:p14="http://schemas.microsoft.com/office/powerpoint/2010/main" val="1048992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4B922-5D0F-5A4F-BFC4-274CE292113C}"/>
              </a:ext>
            </a:extLst>
          </p:cNvPr>
          <p:cNvSpPr>
            <a:spLocks noGrp="1"/>
          </p:cNvSpPr>
          <p:nvPr>
            <p:ph type="title"/>
          </p:nvPr>
        </p:nvSpPr>
        <p:spPr/>
        <p:txBody>
          <a:bodyPr/>
          <a:lstStyle/>
          <a:p>
            <a:r>
              <a:rPr lang="en-US" dirty="0"/>
              <a:t>SANS Top 25</a:t>
            </a:r>
          </a:p>
        </p:txBody>
      </p:sp>
      <p:sp>
        <p:nvSpPr>
          <p:cNvPr id="3" name="Content Placeholder 2">
            <a:extLst>
              <a:ext uri="{FF2B5EF4-FFF2-40B4-BE49-F238E27FC236}">
                <a16:creationId xmlns:a16="http://schemas.microsoft.com/office/drawing/2014/main" id="{F5F97E92-C6D0-2C44-9524-802DF3C2BED7}"/>
              </a:ext>
            </a:extLst>
          </p:cNvPr>
          <p:cNvSpPr>
            <a:spLocks noGrp="1"/>
          </p:cNvSpPr>
          <p:nvPr>
            <p:ph idx="1"/>
          </p:nvPr>
        </p:nvSpPr>
        <p:spPr/>
        <p:txBody>
          <a:bodyPr/>
          <a:lstStyle/>
          <a:p>
            <a:r>
              <a:rPr lang="en-US" dirty="0">
                <a:hlinkClick r:id="rId3"/>
              </a:rPr>
              <a:t>https://cwe.mitre.org/top25/</a:t>
            </a:r>
            <a:r>
              <a:rPr lang="en-US" dirty="0"/>
              <a:t> </a:t>
            </a:r>
          </a:p>
        </p:txBody>
      </p:sp>
    </p:spTree>
    <p:extLst>
      <p:ext uri="{BB962C8B-B14F-4D97-AF65-F5344CB8AC3E}">
        <p14:creationId xmlns:p14="http://schemas.microsoft.com/office/powerpoint/2010/main" val="2172379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D54F1-BD20-EE4D-AAA8-0701BC1FD57C}"/>
              </a:ext>
            </a:extLst>
          </p:cNvPr>
          <p:cNvSpPr>
            <a:spLocks noGrp="1"/>
          </p:cNvSpPr>
          <p:nvPr>
            <p:ph type="title"/>
          </p:nvPr>
        </p:nvSpPr>
        <p:spPr/>
        <p:txBody>
          <a:bodyPr/>
          <a:lstStyle/>
          <a:p>
            <a:r>
              <a:rPr lang="en-US" dirty="0"/>
              <a:t>In class exercise</a:t>
            </a:r>
          </a:p>
        </p:txBody>
      </p:sp>
      <p:sp>
        <p:nvSpPr>
          <p:cNvPr id="3" name="Content Placeholder 2">
            <a:extLst>
              <a:ext uri="{FF2B5EF4-FFF2-40B4-BE49-F238E27FC236}">
                <a16:creationId xmlns:a16="http://schemas.microsoft.com/office/drawing/2014/main" id="{28FA0A65-5522-E642-B8F5-6C9408A23253}"/>
              </a:ext>
            </a:extLst>
          </p:cNvPr>
          <p:cNvSpPr>
            <a:spLocks noGrp="1"/>
          </p:cNvSpPr>
          <p:nvPr>
            <p:ph idx="1"/>
          </p:nvPr>
        </p:nvSpPr>
        <p:spPr/>
        <p:txBody>
          <a:bodyPr/>
          <a:lstStyle/>
          <a:p>
            <a:r>
              <a:rPr lang="en-US" dirty="0"/>
              <a:t>Go to OWASP top 10 and SANS top 25</a:t>
            </a:r>
          </a:p>
          <a:p>
            <a:r>
              <a:rPr lang="en-US" dirty="0"/>
              <a:t>Find all the potential problems that your election system software may have based on these vulnerabilities</a:t>
            </a:r>
          </a:p>
          <a:p>
            <a:r>
              <a:rPr lang="en-US" dirty="0"/>
              <a:t>Describe how you would fix these problems</a:t>
            </a:r>
          </a:p>
        </p:txBody>
      </p:sp>
    </p:spTree>
    <p:extLst>
      <p:ext uri="{BB962C8B-B14F-4D97-AF65-F5344CB8AC3E}">
        <p14:creationId xmlns:p14="http://schemas.microsoft.com/office/powerpoint/2010/main" val="1888054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4B64A-81E5-DC46-A7B8-B14160A6C89E}"/>
              </a:ext>
            </a:extLst>
          </p:cNvPr>
          <p:cNvSpPr>
            <a:spLocks noGrp="1"/>
          </p:cNvSpPr>
          <p:nvPr>
            <p:ph type="title"/>
          </p:nvPr>
        </p:nvSpPr>
        <p:spPr/>
        <p:txBody>
          <a:bodyPr/>
          <a:lstStyle/>
          <a:p>
            <a:r>
              <a:rPr lang="en-US" dirty="0"/>
              <a:t>Sources for Java Secure Coding</a:t>
            </a:r>
          </a:p>
        </p:txBody>
      </p:sp>
      <p:sp>
        <p:nvSpPr>
          <p:cNvPr id="3" name="Content Placeholder 2">
            <a:extLst>
              <a:ext uri="{FF2B5EF4-FFF2-40B4-BE49-F238E27FC236}">
                <a16:creationId xmlns:a16="http://schemas.microsoft.com/office/drawing/2014/main" id="{4C7B990E-76C1-964F-B7D5-41E4FD9A9BC1}"/>
              </a:ext>
            </a:extLst>
          </p:cNvPr>
          <p:cNvSpPr>
            <a:spLocks noGrp="1"/>
          </p:cNvSpPr>
          <p:nvPr>
            <p:ph idx="1"/>
          </p:nvPr>
        </p:nvSpPr>
        <p:spPr/>
        <p:txBody>
          <a:bodyPr/>
          <a:lstStyle/>
          <a:p>
            <a:r>
              <a:rPr lang="en-US" dirty="0">
                <a:hlinkClick r:id="rId2"/>
              </a:rPr>
              <a:t>https://www.oracle.com/technetwork/java/seccodeguide-139067.html</a:t>
            </a:r>
            <a:r>
              <a:rPr lang="en-US" dirty="0"/>
              <a:t> </a:t>
            </a:r>
          </a:p>
          <a:p>
            <a:endParaRPr lang="en-US" dirty="0">
              <a:hlinkClick r:id="rId3"/>
            </a:endParaRPr>
          </a:p>
          <a:p>
            <a:r>
              <a:rPr lang="en-US" dirty="0">
                <a:hlinkClick r:id="rId3">
                  <a:extLst>
                    <a:ext uri="{A12FA001-AC4F-418D-AE19-62706E023703}">
                      <ahyp:hlinkClr xmlns:ahyp="http://schemas.microsoft.com/office/drawing/2018/hyperlinkcolor" val="tx"/>
                    </a:ext>
                  </a:extLst>
                </a:hlinkClick>
              </a:rPr>
              <a:t>SQL Injection Examples: </a:t>
            </a:r>
            <a:r>
              <a:rPr lang="en-US" dirty="0">
                <a:hlinkClick r:id="rId3"/>
              </a:rPr>
              <a:t>http://www.unixwiz.net/techtips/sql-injection.html</a:t>
            </a:r>
            <a:endParaRPr lang="en-US" dirty="0"/>
          </a:p>
          <a:p>
            <a:r>
              <a:rPr lang="en-US" dirty="0"/>
              <a:t>How to fix SQL Injection with prepared statements: </a:t>
            </a:r>
            <a:r>
              <a:rPr lang="en-US" dirty="0">
                <a:hlinkClick r:id="rId4"/>
              </a:rPr>
              <a:t>https://software-security.sans.org/developer-how-to/fix-sql-injection-in-java-using-prepared-callable-statement</a:t>
            </a:r>
            <a:endParaRPr lang="en-US" dirty="0"/>
          </a:p>
          <a:p>
            <a:endParaRPr lang="en-US" dirty="0"/>
          </a:p>
        </p:txBody>
      </p:sp>
    </p:spTree>
    <p:extLst>
      <p:ext uri="{BB962C8B-B14F-4D97-AF65-F5344CB8AC3E}">
        <p14:creationId xmlns:p14="http://schemas.microsoft.com/office/powerpoint/2010/main" val="965084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71C4F-6A73-DA4C-A7E5-88E75D470AA4}"/>
              </a:ext>
            </a:extLst>
          </p:cNvPr>
          <p:cNvSpPr>
            <a:spLocks noGrp="1"/>
          </p:cNvSpPr>
          <p:nvPr>
            <p:ph type="title"/>
          </p:nvPr>
        </p:nvSpPr>
        <p:spPr/>
        <p:txBody>
          <a:bodyPr/>
          <a:lstStyle/>
          <a:p>
            <a:r>
              <a:rPr lang="en-US" dirty="0"/>
              <a:t>JDBC SQL Injection</a:t>
            </a:r>
          </a:p>
        </p:txBody>
      </p:sp>
      <p:pic>
        <p:nvPicPr>
          <p:cNvPr id="4" name="Content Placeholder 3">
            <a:extLst>
              <a:ext uri="{FF2B5EF4-FFF2-40B4-BE49-F238E27FC236}">
                <a16:creationId xmlns:a16="http://schemas.microsoft.com/office/drawing/2014/main" id="{B7DA10B6-8AC5-554B-B538-8BF9F2687057}"/>
              </a:ext>
            </a:extLst>
          </p:cNvPr>
          <p:cNvPicPr>
            <a:picLocks noGrp="1" noChangeAspect="1"/>
          </p:cNvPicPr>
          <p:nvPr>
            <p:ph idx="1"/>
          </p:nvPr>
        </p:nvPicPr>
        <p:blipFill>
          <a:blip r:embed="rId2"/>
          <a:stretch>
            <a:fillRect/>
          </a:stretch>
        </p:blipFill>
        <p:spPr>
          <a:xfrm>
            <a:off x="2064327" y="1560801"/>
            <a:ext cx="7772399" cy="4955621"/>
          </a:xfrm>
          <a:prstGeom prst="rect">
            <a:avLst/>
          </a:prstGeom>
        </p:spPr>
      </p:pic>
    </p:spTree>
    <p:extLst>
      <p:ext uri="{BB962C8B-B14F-4D97-AF65-F5344CB8AC3E}">
        <p14:creationId xmlns:p14="http://schemas.microsoft.com/office/powerpoint/2010/main" val="3338810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6DA39-CA43-3D40-ABEC-51FEC4D3D5B1}"/>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CF226694-0A77-3E42-B061-9FA3BCB6C38F}"/>
              </a:ext>
            </a:extLst>
          </p:cNvPr>
          <p:cNvSpPr>
            <a:spLocks noGrp="1"/>
          </p:cNvSpPr>
          <p:nvPr>
            <p:ph idx="1"/>
          </p:nvPr>
        </p:nvSpPr>
        <p:spPr/>
        <p:txBody>
          <a:bodyPr/>
          <a:lstStyle/>
          <a:p>
            <a:r>
              <a:rPr lang="en-US" dirty="0"/>
              <a:t>Motivation: why develop secure software?</a:t>
            </a:r>
          </a:p>
          <a:p>
            <a:r>
              <a:rPr lang="en-US" dirty="0"/>
              <a:t>SDLC</a:t>
            </a:r>
          </a:p>
          <a:p>
            <a:r>
              <a:rPr lang="en-US" dirty="0"/>
              <a:t>OWASP Top 10</a:t>
            </a:r>
          </a:p>
          <a:p>
            <a:r>
              <a:rPr lang="en-US" dirty="0"/>
              <a:t>OWASP SDLC</a:t>
            </a:r>
          </a:p>
          <a:p>
            <a:r>
              <a:rPr lang="en-US" dirty="0"/>
              <a:t>SANS top 25 software errors</a:t>
            </a:r>
          </a:p>
        </p:txBody>
      </p:sp>
    </p:spTree>
    <p:extLst>
      <p:ext uri="{BB962C8B-B14F-4D97-AF65-F5344CB8AC3E}">
        <p14:creationId xmlns:p14="http://schemas.microsoft.com/office/powerpoint/2010/main" val="3688955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BFAE4-FA82-674D-954D-85F3FA3EBF26}"/>
              </a:ext>
            </a:extLst>
          </p:cNvPr>
          <p:cNvSpPr>
            <a:spLocks noGrp="1"/>
          </p:cNvSpPr>
          <p:nvPr>
            <p:ph type="title"/>
          </p:nvPr>
        </p:nvSpPr>
        <p:spPr/>
        <p:txBody>
          <a:bodyPr/>
          <a:lstStyle/>
          <a:p>
            <a:r>
              <a:rPr lang="en-US" dirty="0"/>
              <a:t>Motivation: Famous Buffer Overflow Attacks</a:t>
            </a:r>
          </a:p>
        </p:txBody>
      </p:sp>
      <p:sp>
        <p:nvSpPr>
          <p:cNvPr id="3" name="Content Placeholder 2">
            <a:extLst>
              <a:ext uri="{FF2B5EF4-FFF2-40B4-BE49-F238E27FC236}">
                <a16:creationId xmlns:a16="http://schemas.microsoft.com/office/drawing/2014/main" id="{0CCEF8C2-24DD-7D49-8609-F9202EDFC4C6}"/>
              </a:ext>
            </a:extLst>
          </p:cNvPr>
          <p:cNvSpPr>
            <a:spLocks noGrp="1"/>
          </p:cNvSpPr>
          <p:nvPr>
            <p:ph idx="1"/>
          </p:nvPr>
        </p:nvSpPr>
        <p:spPr/>
        <p:txBody>
          <a:bodyPr/>
          <a:lstStyle/>
          <a:p>
            <a:pPr fontAlgn="base"/>
            <a:r>
              <a:rPr lang="en-US" dirty="0"/>
              <a:t>1988 Morris worm (no CVE #)</a:t>
            </a:r>
            <a:r>
              <a:rPr lang="en-US" dirty="0">
                <a:effectLst/>
              </a:rPr>
              <a:t>Overflow in </a:t>
            </a:r>
            <a:r>
              <a:rPr lang="en-US" dirty="0" err="1">
                <a:effectLst/>
              </a:rPr>
              <a:t>fingerd</a:t>
            </a:r>
            <a:endParaRPr lang="en-US" dirty="0">
              <a:effectLst/>
            </a:endParaRPr>
          </a:p>
          <a:p>
            <a:pPr lvl="1" fontAlgn="base"/>
            <a:r>
              <a:rPr lang="en-US" dirty="0">
                <a:effectLst/>
              </a:rPr>
              <a:t>6,000 machines infected (10% of then Internet)</a:t>
            </a:r>
          </a:p>
          <a:p>
            <a:pPr lvl="1" fontAlgn="base"/>
            <a:r>
              <a:rPr lang="en-US" dirty="0">
                <a:effectLst/>
              </a:rPr>
              <a:t>1990 Robert Tappan Morris was convicted</a:t>
            </a:r>
          </a:p>
          <a:p>
            <a:pPr lvl="1" fontAlgn="base"/>
            <a:r>
              <a:rPr lang="en-US" dirty="0">
                <a:effectLst/>
              </a:rPr>
              <a:t>2008 Received tenure at MIT</a:t>
            </a:r>
          </a:p>
          <a:p>
            <a:pPr fontAlgn="base"/>
            <a:r>
              <a:rPr lang="en-US" dirty="0"/>
              <a:t>2001 </a:t>
            </a:r>
            <a:r>
              <a:rPr lang="en-US" dirty="0" err="1"/>
              <a:t>CodeRed</a:t>
            </a:r>
            <a:r>
              <a:rPr lang="en-US" dirty="0"/>
              <a:t> CVE-2001-1134</a:t>
            </a:r>
            <a:r>
              <a:rPr lang="en-US" dirty="0">
                <a:effectLst/>
              </a:rPr>
              <a:t>Overflow in Microsoft IIS web server</a:t>
            </a:r>
          </a:p>
          <a:p>
            <a:pPr lvl="1" fontAlgn="base"/>
            <a:r>
              <a:rPr lang="en-US" dirty="0">
                <a:effectLst/>
              </a:rPr>
              <a:t>300,000 machines infected in 14 hours</a:t>
            </a:r>
          </a:p>
          <a:p>
            <a:pPr lvl="1" fontAlgn="base"/>
            <a:r>
              <a:rPr lang="en-US" dirty="0">
                <a:effectLst/>
              </a:rPr>
              <a:t>Author?</a:t>
            </a:r>
          </a:p>
          <a:p>
            <a:pPr marL="0" indent="0" fontAlgn="base">
              <a:buNone/>
            </a:pPr>
            <a:endParaRPr lang="en-US" dirty="0">
              <a:effectLst/>
            </a:endParaRPr>
          </a:p>
          <a:p>
            <a:pPr lvl="1"/>
            <a:endParaRPr lang="en-US" dirty="0"/>
          </a:p>
        </p:txBody>
      </p:sp>
    </p:spTree>
    <p:extLst>
      <p:ext uri="{BB962C8B-B14F-4D97-AF65-F5344CB8AC3E}">
        <p14:creationId xmlns:p14="http://schemas.microsoft.com/office/powerpoint/2010/main" val="328217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BFAE4-FA82-674D-954D-85F3FA3EBF26}"/>
              </a:ext>
            </a:extLst>
          </p:cNvPr>
          <p:cNvSpPr>
            <a:spLocks noGrp="1"/>
          </p:cNvSpPr>
          <p:nvPr>
            <p:ph type="title"/>
          </p:nvPr>
        </p:nvSpPr>
        <p:spPr/>
        <p:txBody>
          <a:bodyPr/>
          <a:lstStyle/>
          <a:p>
            <a:r>
              <a:rPr lang="en-US" dirty="0"/>
              <a:t>Motivation: Famous Buffer Overflow Attacks</a:t>
            </a:r>
          </a:p>
        </p:txBody>
      </p:sp>
      <p:sp>
        <p:nvSpPr>
          <p:cNvPr id="3" name="Content Placeholder 2">
            <a:extLst>
              <a:ext uri="{FF2B5EF4-FFF2-40B4-BE49-F238E27FC236}">
                <a16:creationId xmlns:a16="http://schemas.microsoft.com/office/drawing/2014/main" id="{0CCEF8C2-24DD-7D49-8609-F9202EDFC4C6}"/>
              </a:ext>
            </a:extLst>
          </p:cNvPr>
          <p:cNvSpPr>
            <a:spLocks noGrp="1"/>
          </p:cNvSpPr>
          <p:nvPr>
            <p:ph idx="1"/>
          </p:nvPr>
        </p:nvSpPr>
        <p:spPr/>
        <p:txBody>
          <a:bodyPr>
            <a:normAutofit fontScale="85000" lnSpcReduction="20000"/>
          </a:bodyPr>
          <a:lstStyle/>
          <a:p>
            <a:pPr fontAlgn="base"/>
            <a:r>
              <a:rPr lang="en-US" dirty="0"/>
              <a:t>2002 SQL Slammer CVE-2002-0649</a:t>
            </a:r>
          </a:p>
          <a:p>
            <a:pPr lvl="1" fontAlgn="base"/>
            <a:r>
              <a:rPr lang="en-US" dirty="0"/>
              <a:t>Overflow in Microsoft SQL server on XP and Win 2000</a:t>
            </a:r>
          </a:p>
          <a:p>
            <a:pPr lvl="1" fontAlgn="base"/>
            <a:r>
              <a:rPr lang="en-US" dirty="0"/>
              <a:t>75,000 machines infected in 10 minutes</a:t>
            </a:r>
          </a:p>
          <a:p>
            <a:pPr lvl="1" fontAlgn="base"/>
            <a:r>
              <a:rPr lang="en-US" dirty="0"/>
              <a:t>55 million meaningless SQL queries</a:t>
            </a:r>
          </a:p>
          <a:p>
            <a:pPr lvl="1" fontAlgn="base"/>
            <a:r>
              <a:rPr lang="en-US" dirty="0"/>
              <a:t>Estimated loss: $1.2 billion</a:t>
            </a:r>
          </a:p>
          <a:p>
            <a:pPr lvl="1" fontAlgn="base"/>
            <a:r>
              <a:rPr lang="en-US" dirty="0"/>
              <a:t>Blocking UDP port 1434 and installing Windows updates timely could have stopped</a:t>
            </a:r>
          </a:p>
          <a:p>
            <a:pPr lvl="1" fontAlgn="base"/>
            <a:r>
              <a:rPr lang="en-US" dirty="0"/>
              <a:t>Author still unknown</a:t>
            </a:r>
          </a:p>
          <a:p>
            <a:pPr lvl="1" fontAlgn="base"/>
            <a:r>
              <a:rPr lang="en-US" dirty="0">
                <a:hlinkClick r:id="rId2"/>
              </a:rPr>
              <a:t>http://malware.wikia.com/wiki/Slammer</a:t>
            </a:r>
            <a:endParaRPr lang="en-US" dirty="0"/>
          </a:p>
          <a:p>
            <a:pPr lvl="1" fontAlgn="base"/>
            <a:r>
              <a:rPr lang="en-US" dirty="0"/>
              <a:t>images from </a:t>
            </a:r>
            <a:r>
              <a:rPr lang="en-US" dirty="0">
                <a:hlinkClick r:id="rId3"/>
              </a:rPr>
              <a:t>http://www.wired.com/</a:t>
            </a:r>
            <a:r>
              <a:rPr lang="en-US" dirty="0"/>
              <a:t> wired/ archive/ 11.07/ </a:t>
            </a:r>
            <a:r>
              <a:rPr lang="en-US" dirty="0" err="1"/>
              <a:t>slammer.html</a:t>
            </a:r>
            <a:endParaRPr lang="en-US" dirty="0"/>
          </a:p>
          <a:p>
            <a:pPr fontAlgn="base"/>
            <a:r>
              <a:rPr lang="en-US" dirty="0"/>
              <a:t>2003 W32.Sasser.Worm CVE-2003-0533</a:t>
            </a:r>
          </a:p>
          <a:p>
            <a:pPr lvl="1" fontAlgn="base"/>
            <a:r>
              <a:rPr lang="en-US" dirty="0"/>
              <a:t>Overflow in Windows LSASS on XP and 2000</a:t>
            </a:r>
          </a:p>
          <a:p>
            <a:pPr lvl="1" fontAlgn="base"/>
            <a:r>
              <a:rPr lang="en-US" dirty="0"/>
              <a:t>500,000 machines infected</a:t>
            </a:r>
          </a:p>
          <a:p>
            <a:pPr lvl="1" fontAlgn="base"/>
            <a:r>
              <a:rPr lang="en-US" dirty="0"/>
              <a:t>Sven </a:t>
            </a:r>
            <a:r>
              <a:rPr lang="en-US" dirty="0" err="1"/>
              <a:t>Jaschan</a:t>
            </a:r>
            <a:r>
              <a:rPr lang="en-US" dirty="0"/>
              <a:t>, Germany</a:t>
            </a:r>
          </a:p>
          <a:p>
            <a:pPr lvl="1" fontAlgn="base"/>
            <a:r>
              <a:rPr lang="en-US" dirty="0"/>
              <a:t>Estimated loss: $18.1 billion</a:t>
            </a:r>
            <a:br>
              <a:rPr lang="en-US" dirty="0"/>
            </a:br>
            <a:endParaRPr lang="en-US" dirty="0"/>
          </a:p>
          <a:p>
            <a:pPr marL="0" indent="0" fontAlgn="base">
              <a:buNone/>
            </a:pPr>
            <a:endParaRPr lang="en-US" dirty="0">
              <a:effectLst/>
            </a:endParaRPr>
          </a:p>
          <a:p>
            <a:pPr lvl="1"/>
            <a:endParaRPr lang="en-US" dirty="0"/>
          </a:p>
        </p:txBody>
      </p:sp>
    </p:spTree>
    <p:extLst>
      <p:ext uri="{BB962C8B-B14F-4D97-AF65-F5344CB8AC3E}">
        <p14:creationId xmlns:p14="http://schemas.microsoft.com/office/powerpoint/2010/main" val="2997488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AC87F-1988-CD48-941C-D0C0E2B78058}"/>
              </a:ext>
            </a:extLst>
          </p:cNvPr>
          <p:cNvSpPr>
            <a:spLocks noGrp="1"/>
          </p:cNvSpPr>
          <p:nvPr>
            <p:ph type="title"/>
          </p:nvPr>
        </p:nvSpPr>
        <p:spPr/>
        <p:txBody>
          <a:bodyPr/>
          <a:lstStyle/>
          <a:p>
            <a:r>
              <a:rPr lang="en-US" dirty="0"/>
              <a:t>Motivation: Famous Buffer Overflow Attacks</a:t>
            </a:r>
          </a:p>
        </p:txBody>
      </p:sp>
      <p:sp>
        <p:nvSpPr>
          <p:cNvPr id="3" name="Content Placeholder 2">
            <a:extLst>
              <a:ext uri="{FF2B5EF4-FFF2-40B4-BE49-F238E27FC236}">
                <a16:creationId xmlns:a16="http://schemas.microsoft.com/office/drawing/2014/main" id="{342B3824-F9D0-B841-994F-12ACC5F27297}"/>
              </a:ext>
            </a:extLst>
          </p:cNvPr>
          <p:cNvSpPr>
            <a:spLocks noGrp="1"/>
          </p:cNvSpPr>
          <p:nvPr>
            <p:ph idx="1"/>
          </p:nvPr>
        </p:nvSpPr>
        <p:spPr/>
        <p:txBody>
          <a:bodyPr>
            <a:normAutofit fontScale="92500"/>
          </a:bodyPr>
          <a:lstStyle/>
          <a:p>
            <a:pPr fontAlgn="base"/>
            <a:r>
              <a:rPr lang="en-US" dirty="0"/>
              <a:t>2008 Worm:Win32 </a:t>
            </a:r>
            <a:r>
              <a:rPr lang="en-US" dirty="0" err="1"/>
              <a:t>Conficker</a:t>
            </a:r>
            <a:r>
              <a:rPr lang="en-US" dirty="0"/>
              <a:t> CVE-2008-4250</a:t>
            </a:r>
          </a:p>
          <a:p>
            <a:pPr lvl="1" fontAlgn="base"/>
            <a:r>
              <a:rPr lang="en-US" dirty="0"/>
              <a:t>Overflow in Windows Server</a:t>
            </a:r>
          </a:p>
          <a:p>
            <a:pPr lvl="1" fontAlgn="base"/>
            <a:r>
              <a:rPr lang="en-US" dirty="0"/>
              <a:t>10 million machines infected</a:t>
            </a:r>
          </a:p>
          <a:p>
            <a:pPr lvl="1" fontAlgn="base"/>
            <a:r>
              <a:rPr lang="en-US" dirty="0"/>
              <a:t>MS offered $250,000 in 2009</a:t>
            </a:r>
          </a:p>
          <a:p>
            <a:pPr lvl="1" fontAlgn="base"/>
            <a:r>
              <a:rPr lang="en-US" dirty="0"/>
              <a:t>Author(s) of </a:t>
            </a:r>
            <a:r>
              <a:rPr lang="en-US" dirty="0" err="1"/>
              <a:t>Conficker</a:t>
            </a:r>
            <a:r>
              <a:rPr lang="en-US" dirty="0"/>
              <a:t> not found yet</a:t>
            </a:r>
          </a:p>
          <a:p>
            <a:pPr lvl="1" fontAlgn="base"/>
            <a:r>
              <a:rPr lang="en-US" dirty="0" err="1"/>
              <a:t>Conficker</a:t>
            </a:r>
            <a:r>
              <a:rPr lang="en-US" dirty="0"/>
              <a:t> botnet </a:t>
            </a:r>
            <a:r>
              <a:rPr lang="en-US" i="1" dirty="0"/>
              <a:t>not</a:t>
            </a:r>
            <a:r>
              <a:rPr lang="en-US" dirty="0"/>
              <a:t> dormant</a:t>
            </a:r>
          </a:p>
          <a:p>
            <a:pPr lvl="1" fontAlgn="base"/>
            <a:r>
              <a:rPr lang="en-US" dirty="0"/>
              <a:t>2011 </a:t>
            </a:r>
            <a:r>
              <a:rPr lang="en-US" dirty="0" err="1"/>
              <a:t>Conficker</a:t>
            </a:r>
            <a:r>
              <a:rPr lang="en-US" dirty="0"/>
              <a:t> fraudsters arrested in </a:t>
            </a:r>
            <a:r>
              <a:rPr lang="en-US" dirty="0" err="1"/>
              <a:t>Ukrania</a:t>
            </a:r>
            <a:r>
              <a:rPr lang="en-US" dirty="0"/>
              <a:t> for draining millions from US banks</a:t>
            </a:r>
          </a:p>
          <a:p>
            <a:pPr lvl="1" fontAlgn="base"/>
            <a:r>
              <a:rPr lang="en-US" dirty="0"/>
              <a:t>Estimated loss: $9.1 billion</a:t>
            </a:r>
          </a:p>
          <a:p>
            <a:pPr fontAlgn="base"/>
            <a:r>
              <a:rPr lang="en-US" dirty="0"/>
              <a:t>201x - 2013 CVE-2013-????</a:t>
            </a:r>
          </a:p>
          <a:p>
            <a:pPr lvl="1" fontAlgn="base"/>
            <a:r>
              <a:rPr lang="en-US" dirty="0"/>
              <a:t>Many BO security patches issued for Linux and Windows</a:t>
            </a:r>
          </a:p>
          <a:p>
            <a:pPr fontAlgn="base"/>
            <a:r>
              <a:rPr lang="en-US" dirty="0"/>
              <a:t>Visit </a:t>
            </a:r>
            <a:r>
              <a:rPr lang="en-US" dirty="0">
                <a:hlinkClick r:id="rId2"/>
              </a:rPr>
              <a:t>cve.mitre.org</a:t>
            </a:r>
            <a:r>
              <a:rPr lang="en-US" dirty="0"/>
              <a:t>. How many BOAs in the last 12 months?</a:t>
            </a:r>
          </a:p>
          <a:p>
            <a:endParaRPr lang="en-US" dirty="0"/>
          </a:p>
        </p:txBody>
      </p:sp>
    </p:spTree>
    <p:extLst>
      <p:ext uri="{BB962C8B-B14F-4D97-AF65-F5344CB8AC3E}">
        <p14:creationId xmlns:p14="http://schemas.microsoft.com/office/powerpoint/2010/main" val="269812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F4063B16-3EAD-754E-A6DC-7F90865A8496}"/>
              </a:ext>
            </a:extLst>
          </p:cNvPr>
          <p:cNvSpPr>
            <a:spLocks noGrp="1" noChangeArrowheads="1"/>
          </p:cNvSpPr>
          <p:nvPr>
            <p:ph type="title"/>
          </p:nvPr>
        </p:nvSpPr>
        <p:spPr/>
        <p:txBody>
          <a:bodyPr/>
          <a:lstStyle/>
          <a:p>
            <a:pPr eaLnBrk="1" hangingPunct="1"/>
            <a:r>
              <a:rPr lang="en-US" altLang="en-US"/>
              <a:t>System DLC</a:t>
            </a:r>
          </a:p>
        </p:txBody>
      </p:sp>
      <p:sp>
        <p:nvSpPr>
          <p:cNvPr id="11267" name="Rectangle 3">
            <a:extLst>
              <a:ext uri="{FF2B5EF4-FFF2-40B4-BE49-F238E27FC236}">
                <a16:creationId xmlns:a16="http://schemas.microsoft.com/office/drawing/2014/main" id="{AB9E7499-4BE6-2E4D-B4F9-11ADEBF9D3D8}"/>
              </a:ext>
            </a:extLst>
          </p:cNvPr>
          <p:cNvSpPr>
            <a:spLocks noGrp="1" noChangeArrowheads="1"/>
          </p:cNvSpPr>
          <p:nvPr>
            <p:ph type="body" idx="1"/>
          </p:nvPr>
        </p:nvSpPr>
        <p:spPr/>
        <p:txBody>
          <a:bodyPr/>
          <a:lstStyle/>
          <a:p>
            <a:pPr eaLnBrk="1" hangingPunct="1"/>
            <a:endParaRPr lang="en-US" altLang="en-US"/>
          </a:p>
        </p:txBody>
      </p:sp>
      <p:pic>
        <p:nvPicPr>
          <p:cNvPr id="11268" name="Picture 4" descr="Fig02-09">
            <a:extLst>
              <a:ext uri="{FF2B5EF4-FFF2-40B4-BE49-F238E27FC236}">
                <a16:creationId xmlns:a16="http://schemas.microsoft.com/office/drawing/2014/main" id="{ED4AFA9B-A14E-0442-8FCC-A87F86749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9068"/>
          <a:stretch>
            <a:fillRect/>
          </a:stretch>
        </p:blipFill>
        <p:spPr bwMode="auto">
          <a:xfrm>
            <a:off x="1981200" y="1371601"/>
            <a:ext cx="81534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317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Grp="1" noChangeArrowheads="1"/>
          </p:cNvSpPr>
          <p:nvPr>
            <p:ph type="title"/>
          </p:nvPr>
        </p:nvSpPr>
        <p:spPr/>
        <p:txBody>
          <a:bodyPr/>
          <a:lstStyle/>
          <a:p>
            <a:r>
              <a:rPr lang="en-GB" altLang="en-US" dirty="0"/>
              <a:t>The Security Systems Development Life Cycle</a:t>
            </a:r>
          </a:p>
        </p:txBody>
      </p:sp>
      <p:sp>
        <p:nvSpPr>
          <p:cNvPr id="47107" name="Rectangle 2"/>
          <p:cNvSpPr>
            <a:spLocks noGrp="1" noChangeArrowheads="1"/>
          </p:cNvSpPr>
          <p:nvPr>
            <p:ph idx="1"/>
          </p:nvPr>
        </p:nvSpPr>
        <p:spPr/>
        <p:txBody>
          <a:bodyPr/>
          <a:lstStyle/>
          <a:p>
            <a:r>
              <a:rPr lang="en-GB" altLang="en-US"/>
              <a:t>The same phases used in traditional SDLC may be adapted to support specialized implementation of an IS project</a:t>
            </a:r>
          </a:p>
          <a:p>
            <a:r>
              <a:rPr lang="en-GB" altLang="en-US"/>
              <a:t>Identification of specific threats and creating controls to counter them</a:t>
            </a:r>
          </a:p>
          <a:p>
            <a:r>
              <a:rPr lang="en-GB" altLang="en-US"/>
              <a:t>SecSDLC is a coherent program rather than a series of random, seemingly unconnected actions</a:t>
            </a:r>
          </a:p>
        </p:txBody>
      </p:sp>
    </p:spTree>
    <p:extLst>
      <p:ext uri="{BB962C8B-B14F-4D97-AF65-F5344CB8AC3E}">
        <p14:creationId xmlns:p14="http://schemas.microsoft.com/office/powerpoint/2010/main" val="11946614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p:txBody>
          <a:bodyPr/>
          <a:lstStyle/>
          <a:p>
            <a:r>
              <a:rPr lang="en-GB" altLang="en-US"/>
              <a:t>Investigation</a:t>
            </a:r>
          </a:p>
        </p:txBody>
      </p:sp>
      <p:sp>
        <p:nvSpPr>
          <p:cNvPr id="48131" name="Rectangle 2"/>
          <p:cNvSpPr>
            <a:spLocks noGrp="1" noChangeArrowheads="1"/>
          </p:cNvSpPr>
          <p:nvPr>
            <p:ph idx="1"/>
          </p:nvPr>
        </p:nvSpPr>
        <p:spPr/>
        <p:txBody>
          <a:bodyPr/>
          <a:lstStyle/>
          <a:p>
            <a:r>
              <a:rPr lang="en-GB" altLang="en-US" dirty="0"/>
              <a:t>Identifies process, outcomes, goals, and constraints of the project</a:t>
            </a:r>
          </a:p>
          <a:p>
            <a:r>
              <a:rPr lang="en-GB" altLang="en-US" b="1" dirty="0"/>
              <a:t>Begins with Enterprise Information Security Policy (EISP)</a:t>
            </a:r>
            <a:r>
              <a:rPr lang="ar-SA" altLang="en-US" b="1" dirty="0"/>
              <a:t>‏</a:t>
            </a:r>
            <a:endParaRPr lang="en-GB" altLang="en-US" b="1" dirty="0"/>
          </a:p>
          <a:p>
            <a:r>
              <a:rPr lang="en-GB" altLang="en-US" dirty="0"/>
              <a:t>Organizational feasibility analysis is performed</a:t>
            </a:r>
          </a:p>
        </p:txBody>
      </p:sp>
    </p:spTree>
    <p:extLst>
      <p:ext uri="{BB962C8B-B14F-4D97-AF65-F5344CB8AC3E}">
        <p14:creationId xmlns:p14="http://schemas.microsoft.com/office/powerpoint/2010/main" val="2377392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Grp="1" noChangeArrowheads="1"/>
          </p:cNvSpPr>
          <p:nvPr>
            <p:ph type="title"/>
          </p:nvPr>
        </p:nvSpPr>
        <p:spPr/>
        <p:txBody>
          <a:bodyPr/>
          <a:lstStyle/>
          <a:p>
            <a:r>
              <a:rPr lang="en-GB" altLang="en-US"/>
              <a:t>Analysis</a:t>
            </a:r>
          </a:p>
        </p:txBody>
      </p:sp>
      <p:sp>
        <p:nvSpPr>
          <p:cNvPr id="49155" name="Rectangle 2"/>
          <p:cNvSpPr>
            <a:spLocks noGrp="1" noChangeArrowheads="1"/>
          </p:cNvSpPr>
          <p:nvPr>
            <p:ph idx="1"/>
          </p:nvPr>
        </p:nvSpPr>
        <p:spPr/>
        <p:txBody>
          <a:bodyPr/>
          <a:lstStyle/>
          <a:p>
            <a:r>
              <a:rPr lang="en-GB" altLang="en-US" dirty="0"/>
              <a:t>Documents from investigation phase are studied</a:t>
            </a:r>
          </a:p>
          <a:p>
            <a:r>
              <a:rPr lang="en-GB" altLang="en-US" dirty="0"/>
              <a:t>Analysis of existing security policies or programs, along with documented current threats and associated controls</a:t>
            </a:r>
          </a:p>
          <a:p>
            <a:r>
              <a:rPr lang="en-GB" altLang="en-US" dirty="0"/>
              <a:t>Includes analysis of relevant legal issues that could impact design of the security solution  </a:t>
            </a:r>
          </a:p>
          <a:p>
            <a:r>
              <a:rPr lang="en-GB" altLang="en-US" b="1" dirty="0"/>
              <a:t>Risk management task begins</a:t>
            </a:r>
          </a:p>
        </p:txBody>
      </p:sp>
    </p:spTree>
    <p:extLst>
      <p:ext uri="{BB962C8B-B14F-4D97-AF65-F5344CB8AC3E}">
        <p14:creationId xmlns:p14="http://schemas.microsoft.com/office/powerpoint/2010/main" val="21618239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1893</Words>
  <Application>Microsoft Macintosh PowerPoint</Application>
  <PresentationFormat>Widescreen</PresentationFormat>
  <Paragraphs>159</Paragraphs>
  <Slides>19</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Lucida Sans Unicode</vt:lpstr>
      <vt:lpstr>Office Theme</vt:lpstr>
      <vt:lpstr>Secure Software Development</vt:lpstr>
      <vt:lpstr>Outline</vt:lpstr>
      <vt:lpstr>Motivation: Famous Buffer Overflow Attacks</vt:lpstr>
      <vt:lpstr>Motivation: Famous Buffer Overflow Attacks</vt:lpstr>
      <vt:lpstr>Motivation: Famous Buffer Overflow Attacks</vt:lpstr>
      <vt:lpstr>System DLC</vt:lpstr>
      <vt:lpstr>The Security Systems Development Life Cycle</vt:lpstr>
      <vt:lpstr>Investigation</vt:lpstr>
      <vt:lpstr>Analysis</vt:lpstr>
      <vt:lpstr>Logical Design  </vt:lpstr>
      <vt:lpstr>Physical Design</vt:lpstr>
      <vt:lpstr>Implementation</vt:lpstr>
      <vt:lpstr>Maintenance and Change</vt:lpstr>
      <vt:lpstr>OWASP Top 10 </vt:lpstr>
      <vt:lpstr>OWASP SDLC</vt:lpstr>
      <vt:lpstr>SANS Top 25</vt:lpstr>
      <vt:lpstr>In class exercise</vt:lpstr>
      <vt:lpstr>Sources for Java Secure Coding</vt:lpstr>
      <vt:lpstr>JDBC SQL Injection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Secure Software Development</dc:title>
  <dc:creator>Xenia Mountrouidou</dc:creator>
  <cp:lastModifiedBy>Xenia Mountrouidou</cp:lastModifiedBy>
  <cp:revision>8</cp:revision>
  <dcterms:created xsi:type="dcterms:W3CDTF">2018-11-13T01:47:22Z</dcterms:created>
  <dcterms:modified xsi:type="dcterms:W3CDTF">2018-11-13T02:53:48Z</dcterms:modified>
</cp:coreProperties>
</file>