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/>
    <p:restoredTop sz="94695"/>
  </p:normalViewPr>
  <p:slideViewPr>
    <p:cSldViewPr snapToGrid="0" snapToObjects="1">
      <p:cViewPr varScale="1">
        <p:scale>
          <a:sx n="101" d="100"/>
          <a:sy n="101" d="100"/>
        </p:scale>
        <p:origin x="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C2726-1C9B-1F45-9FA0-0FC77DC66995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355D8-D852-A545-B836-39CB4E3FBE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46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Scale of the test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Unit test should be self-contained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  Are you separating CSV lines into tokens properly?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  Can your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KdTree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members properly?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  Does your command loop process input properly?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  At this level, avoid testing multiple modules. This can be tricky.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Integration tests a few components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  Is a star le being put into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KDTree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properly?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  You can still use the JUnit framework for these.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System tests are \end-to-end"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  Does a star le plus query yield the proper output?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  We're giving you a start with our system test framework.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3355D8-D852-A545-B836-39CB4E3FBE2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86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123C8-DA52-BE44-8B6C-91FB65EBA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CF372C-A029-2C45-86C9-A245F3B765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288E2-A008-2A4F-8ED1-8F4AF2795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B110-F2ED-4E46-979D-790801508899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38198-9552-D841-B911-B859059F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D3A3F9-E4EA-8340-B81B-852643EA6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D618-D779-0541-8979-E00D4062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23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80C57-1EAC-0C42-A977-BDF611E74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8DEA51-F43E-1948-9DF7-610E851A6B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67B3DB-3A1A-1C41-89B7-DB8BD59C7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B110-F2ED-4E46-979D-790801508899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E39FE-E0D9-2948-8BAB-A70C30F55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185C6-1217-3143-AE54-95CEB069F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D618-D779-0541-8979-E00D4062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91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BF326E-95A1-E34A-9C3D-1499731F00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C24BA8-FAF3-3F42-A935-03570CC23E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4814F-BF4F-484A-BDAA-18C2F78BB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B110-F2ED-4E46-979D-790801508899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C5876-8E18-E54E-84E7-F2DBD96B8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CFC289-2579-E54A-87AB-B7B0D98AE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D618-D779-0541-8979-E00D4062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79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C635F-C304-B546-98C5-2FAFC6266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2F787-7473-824D-9FA7-99F868A34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9B454-5413-6A4E-B619-DA53DF403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B110-F2ED-4E46-979D-790801508899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FC031-8EB1-9C42-81A2-0186A3584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B5557-3EB2-6443-9551-43949D5D3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D618-D779-0541-8979-E00D4062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730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B4901-3BC2-554C-A784-C4DF5F01C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503A6-071E-3144-9084-8881143D5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9B8AE-F301-D84B-BEF8-C0F69E70D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B110-F2ED-4E46-979D-790801508899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56FD7-EB84-6F45-88F7-43C18C0F9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ABEDC-3778-E345-8ECE-DAF18B0F1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D618-D779-0541-8979-E00D4062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55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A7EA3-214F-6E4C-A967-FF53FCBEA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F85FB-A667-374D-8A95-154B2DB659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ECE5C0-6C77-BB4C-BE3F-83F05AB75B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484EE4-C440-C94A-8D27-76C56AB93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B110-F2ED-4E46-979D-790801508899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9C055D-8671-9549-B053-A8ECB6EA8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F619DF-85B7-B945-A0BE-3D958AE10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D618-D779-0541-8979-E00D4062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45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E184D-96A3-D740-8663-4DA106573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953EA2-2989-3041-98CE-BF3526D11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F04A28-6BA5-D140-BE9B-4A323EF07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3B8AFE-6B86-7F42-B825-D2514F5E61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4CA120-FFB6-8C40-BA5D-44A846D07F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C484EF-4E32-004B-BDDB-598ADE791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B110-F2ED-4E46-979D-790801508899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45F347-073F-464E-A997-2908E66EA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841FC1-B03B-4046-BD4F-BB05D3AC1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D618-D779-0541-8979-E00D4062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31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C0F9E-3D35-1947-A250-C8284A81F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422503-F21F-B945-BE86-E0DB31973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B110-F2ED-4E46-979D-790801508899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52E76C-09D8-E84A-B6E0-36748AE7A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B68C70-BA42-F14D-AA50-9EA95202B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D618-D779-0541-8979-E00D4062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49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EAC2D1-593B-944C-9853-592BD2FB0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B110-F2ED-4E46-979D-790801508899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E00CDA-B122-944F-AAE7-7ECE2E274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C21A4-3C93-484D-BB8A-FA108C85D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D618-D779-0541-8979-E00D4062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010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18329-7650-0947-B31C-DCF43C962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D9AFA-3540-0049-8C08-E1F7636D3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2C3B42-4BFE-694A-A13E-E2B5576EFD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97E124-9529-A24B-8126-21017B040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B110-F2ED-4E46-979D-790801508899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759149-3D7B-F445-9B1D-063458E94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AB8AB7-029E-4548-B48B-E62808997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D618-D779-0541-8979-E00D4062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87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F82F7-8EF0-8E4C-9313-3AD8B1601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075BF5-4DB3-4A4E-874B-D948600F10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FC5800-19E7-964C-8996-B0E81239D3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1F4498-23BC-8E40-9D21-3DF39227A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B110-F2ED-4E46-979D-790801508899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7EE4B6-C8F2-0042-BA11-8BD7F975D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A1DDC3-CDC5-8441-A8DE-C7A4A3D83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D618-D779-0541-8979-E00D4062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67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6F4EC3-F0C5-6A41-A86B-72BC5941F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3CAA0-5DF4-A34D-A493-082E28603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5D6A1D-4E60-0C45-8341-361FDD9851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8B110-F2ED-4E46-979D-790801508899}" type="datetimeFigureOut">
              <a:rPr lang="en-US" smtClean="0"/>
              <a:t>10/21/18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366AB-29D4-3C4D-BB18-67FEBF9B5E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7199BF-DAB1-3640-B7BA-75023FC70B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DD618-D779-0541-8979-E00D4062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9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B6F18-E9F7-AC47-9E03-46210EE2CA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Testing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960D05-42C4-8545-884F-BF75BC2E57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Slides adopted from John </a:t>
            </a:r>
            <a:r>
              <a:rPr lang="en-US" dirty="0" err="1"/>
              <a:t>Jannotti</a:t>
            </a:r>
            <a:r>
              <a:rPr lang="en-US" dirty="0"/>
              <a:t>, Brown University</a:t>
            </a:r>
          </a:p>
          <a:p>
            <a:r>
              <a:rPr lang="en-US" dirty="0"/>
              <a:t>/course/cs0320/www/lectures/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694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E839E-738E-D04D-A83C-EB300FEE5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Unit, System, Integration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C19A2-5C45-A94C-A97C-6E3E5359A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Unit test should be self-contained</a:t>
            </a:r>
          </a:p>
          <a:p>
            <a:r>
              <a:rPr lang="en-US" dirty="0"/>
              <a:t>Integration tests a few components</a:t>
            </a:r>
          </a:p>
          <a:p>
            <a:r>
              <a:rPr lang="en-US" dirty="0"/>
              <a:t>System tests are “end-to-end"</a:t>
            </a:r>
          </a:p>
        </p:txBody>
      </p:sp>
    </p:spTree>
    <p:extLst>
      <p:ext uri="{BB962C8B-B14F-4D97-AF65-F5344CB8AC3E}">
        <p14:creationId xmlns:p14="http://schemas.microsoft.com/office/powerpoint/2010/main" val="2902883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FB949-66F8-D44D-BD9B-E83757EBD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18D4A-4963-B445-9B34-0EC189560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JUnit is a </a:t>
            </a:r>
            <a:r>
              <a:rPr lang="en-US" dirty="0" err="1"/>
              <a:t>defacto</a:t>
            </a:r>
            <a:r>
              <a:rPr lang="en-US" dirty="0"/>
              <a:t> standard in Java world</a:t>
            </a:r>
          </a:p>
          <a:p>
            <a:r>
              <a:rPr lang="en-US" dirty="0"/>
              <a:t>Similar libraries for other languages.</a:t>
            </a:r>
          </a:p>
          <a:p>
            <a:r>
              <a:rPr lang="en-US" dirty="0"/>
              <a:t>Helpful framework for testing</a:t>
            </a:r>
          </a:p>
          <a:p>
            <a:pPr lvl="1"/>
            <a:r>
              <a:rPr lang="en-US" dirty="0"/>
              <a:t>You write small </a:t>
            </a:r>
            <a:r>
              <a:rPr lang="en-US" dirty="0" err="1"/>
              <a:t>testSomething</a:t>
            </a:r>
            <a:r>
              <a:rPr lang="en-US" dirty="0"/>
              <a:t>() methods</a:t>
            </a:r>
          </a:p>
          <a:p>
            <a:pPr lvl="1"/>
            <a:r>
              <a:rPr lang="en-US" dirty="0"/>
              <a:t>JUnit runs them, compiles a report</a:t>
            </a:r>
          </a:p>
          <a:p>
            <a:r>
              <a:rPr lang="en-US" dirty="0"/>
              <a:t>Test should be small and self-contained.</a:t>
            </a:r>
          </a:p>
          <a:p>
            <a:pPr lvl="1"/>
            <a:r>
              <a:rPr lang="en-US" dirty="0"/>
              <a:t>When tests fail, you should be able to pinpoint blame.</a:t>
            </a:r>
          </a:p>
          <a:p>
            <a:pPr lvl="1"/>
            <a:r>
              <a:rPr lang="en-US" dirty="0"/>
              <a:t>Avoid cross-module calls.</a:t>
            </a:r>
          </a:p>
          <a:p>
            <a:pPr lvl="1"/>
            <a:r>
              <a:rPr lang="en-US" dirty="0"/>
              <a:t>“Leave no trace" (try. . . finally, </a:t>
            </a:r>
            <a:r>
              <a:rPr lang="en-US" dirty="0" err="1"/>
              <a:t>setUp</a:t>
            </a:r>
            <a:r>
              <a:rPr lang="en-US" dirty="0"/>
              <a:t>(), </a:t>
            </a:r>
            <a:r>
              <a:rPr lang="en-US" dirty="0" err="1"/>
              <a:t>tearDown</a:t>
            </a:r>
            <a:r>
              <a:rPr lang="en-US" dirty="0"/>
              <a:t>())</a:t>
            </a:r>
          </a:p>
          <a:p>
            <a:pPr lvl="1"/>
            <a:r>
              <a:rPr lang="en-US" dirty="0"/>
              <a:t>How can you avoid infrastructure classes?</a:t>
            </a:r>
          </a:p>
          <a:p>
            <a:pPr lvl="1"/>
            <a:r>
              <a:rPr lang="en-US" dirty="0"/>
              <a:t>How can you get good coverage of error handling?</a:t>
            </a:r>
          </a:p>
          <a:p>
            <a:r>
              <a:rPr lang="en-US" dirty="0"/>
              <a:t>It's great for them to run at compile time.</a:t>
            </a:r>
          </a:p>
        </p:txBody>
      </p:sp>
    </p:spTree>
    <p:extLst>
      <p:ext uri="{BB962C8B-B14F-4D97-AF65-F5344CB8AC3E}">
        <p14:creationId xmlns:p14="http://schemas.microsoft.com/office/powerpoint/2010/main" val="3002272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08A87-5115-AC46-A0F0-9A0158E77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first…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232B9-3217-3D42-A4CF-229EF31D7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review</a:t>
            </a:r>
          </a:p>
          <a:p>
            <a:r>
              <a:rPr lang="en-US" dirty="0"/>
              <a:t>Midterm review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418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0EE6E-5355-774B-883B-FF1FE8B2B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ways to write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B6DA3-5125-8A4C-8B24-66A787FA5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When do you write tests?</a:t>
            </a:r>
          </a:p>
          <a:p>
            <a:pPr lvl="1"/>
            <a:r>
              <a:rPr lang="en-US" dirty="0"/>
              <a:t>Before you write the implementation.</a:t>
            </a:r>
          </a:p>
          <a:p>
            <a:pPr lvl="1"/>
            <a:r>
              <a:rPr lang="en-US" dirty="0"/>
              <a:t>After you write the implementation.</a:t>
            </a:r>
          </a:p>
          <a:p>
            <a:r>
              <a:rPr lang="en-US" dirty="0"/>
              <a:t>What is the “scale" of test?</a:t>
            </a:r>
          </a:p>
          <a:p>
            <a:pPr lvl="1"/>
            <a:r>
              <a:rPr lang="en-US" dirty="0"/>
              <a:t>Are you testing a single class/method?</a:t>
            </a:r>
          </a:p>
          <a:p>
            <a:pPr lvl="1"/>
            <a:r>
              <a:rPr lang="en-US" dirty="0"/>
              <a:t>Are you testing how modules interact?</a:t>
            </a:r>
          </a:p>
          <a:p>
            <a:pPr lvl="1"/>
            <a:r>
              <a:rPr lang="en-US" dirty="0"/>
              <a:t>Are you testing the entire system?</a:t>
            </a:r>
          </a:p>
          <a:p>
            <a:r>
              <a:rPr lang="en-US" dirty="0"/>
              <a:t>What do you consider when you write tests?</a:t>
            </a:r>
          </a:p>
          <a:p>
            <a:pPr lvl="1"/>
            <a:r>
              <a:rPr lang="en-US" dirty="0"/>
              <a:t>The specification only.</a:t>
            </a:r>
          </a:p>
          <a:p>
            <a:pPr lvl="1"/>
            <a:r>
              <a:rPr lang="en-US" dirty="0"/>
              <a:t>Implementation details.</a:t>
            </a:r>
          </a:p>
          <a:p>
            <a:r>
              <a:rPr lang="en-US" dirty="0"/>
              <a:t>When are you done writing tests?</a:t>
            </a:r>
          </a:p>
          <a:p>
            <a:pPr lvl="1"/>
            <a:r>
              <a:rPr lang="en-US" dirty="0"/>
              <a:t>When you call each method?</a:t>
            </a:r>
          </a:p>
          <a:p>
            <a:pPr lvl="1"/>
            <a:r>
              <a:rPr lang="en-US" dirty="0"/>
              <a:t>When you execute each line?</a:t>
            </a:r>
          </a:p>
          <a:p>
            <a:pPr lvl="1"/>
            <a:r>
              <a:rPr lang="en-US" dirty="0"/>
              <a:t>Take each branch?</a:t>
            </a:r>
          </a:p>
          <a:p>
            <a:pPr lvl="1"/>
            <a:r>
              <a:rPr lang="en-US" dirty="0"/>
              <a:t>Each path? Never?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305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581D4-9BE2-B347-8F1C-09B002FC3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FDE3C-EE00-6845-8E09-01B7D4169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Write Tests Before (Test Driven Design)</a:t>
            </a:r>
          </a:p>
          <a:p>
            <a:pPr lvl="1"/>
            <a:r>
              <a:rPr lang="en-US" dirty="0"/>
              <a:t>Forces you to think like the caller.</a:t>
            </a:r>
          </a:p>
          <a:p>
            <a:pPr lvl="1"/>
            <a:r>
              <a:rPr lang="en-US" dirty="0"/>
              <a:t>Forces you to develop a “testable" interfaces.</a:t>
            </a:r>
          </a:p>
          <a:p>
            <a:pPr lvl="1"/>
            <a:r>
              <a:rPr lang="en-US" dirty="0"/>
              <a:t>Satisfaction as tests start passing.</a:t>
            </a:r>
          </a:p>
          <a:p>
            <a:pPr lvl="1"/>
            <a:r>
              <a:rPr lang="en-US" dirty="0"/>
              <a:t>But write the spec first!</a:t>
            </a:r>
          </a:p>
          <a:p>
            <a:r>
              <a:rPr lang="en-US" dirty="0"/>
              <a:t>and Write Tests After</a:t>
            </a:r>
          </a:p>
          <a:p>
            <a:pPr lvl="1"/>
            <a:r>
              <a:rPr lang="en-US" dirty="0"/>
              <a:t>Based on your knowledge of implementation.</a:t>
            </a:r>
          </a:p>
          <a:p>
            <a:pPr lvl="1"/>
            <a:r>
              <a:rPr lang="en-US" dirty="0"/>
              <a:t>Can you get someone else to write some?</a:t>
            </a:r>
          </a:p>
          <a:p>
            <a:pPr lvl="1"/>
            <a:r>
              <a:rPr lang="en-US" dirty="0"/>
              <a:t>Every time you find a bug, write a test.</a:t>
            </a:r>
          </a:p>
          <a:p>
            <a:pPr lvl="1"/>
            <a:r>
              <a:rPr lang="en-US" dirty="0"/>
              <a:t>A good regression test suite.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912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D807B-C154-1F4B-A174-9BD2DBFC0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Enjoy being devious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D4607-5C8C-364B-B2F6-2912ABB2B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Consider “surprising" input.</a:t>
            </a:r>
          </a:p>
          <a:p>
            <a:r>
              <a:rPr lang="en-US" dirty="0"/>
              <a:t>Empty collections, nulls, 0, negatives, MAX VALUE, MIN VALUE.</a:t>
            </a:r>
          </a:p>
          <a:p>
            <a:r>
              <a:rPr lang="en-US" dirty="0"/>
              <a:t>Empty strings, “international" characters, “weird" characters.</a:t>
            </a:r>
          </a:p>
          <a:p>
            <a:pPr lvl="1"/>
            <a:r>
              <a:rPr lang="en-US" dirty="0"/>
              <a:t>Quoting can be really  tricky, yet critical for security.</a:t>
            </a:r>
          </a:p>
          <a:p>
            <a:pPr lvl="1"/>
            <a:r>
              <a:rPr lang="en-US" dirty="0"/>
              <a:t>Avoid doing it “yourself." Use well-tested library routines.</a:t>
            </a:r>
          </a:p>
          <a:p>
            <a:r>
              <a:rPr lang="en-US" dirty="0"/>
              <a:t>Duplicate arguments. What does </a:t>
            </a:r>
            <a:r>
              <a:rPr lang="en-US" dirty="0" err="1"/>
              <a:t>list.addAll</a:t>
            </a:r>
            <a:r>
              <a:rPr lang="en-US" dirty="0"/>
              <a:t>(list) do?</a:t>
            </a:r>
          </a:p>
          <a:p>
            <a:pPr lvl="1"/>
            <a:r>
              <a:rPr lang="en-US" dirty="0"/>
              <a:t>Remember to think of the object's state as an argument.</a:t>
            </a:r>
          </a:p>
          <a:p>
            <a:r>
              <a:rPr lang="en-US" dirty="0"/>
              <a:t>Missing les, empty les, BIG les (2GB &amp; 4GB can be important)</a:t>
            </a:r>
          </a:p>
          <a:p>
            <a:r>
              <a:rPr lang="en-US" dirty="0"/>
              <a:t>Consider integer overflow and floating point (</a:t>
            </a:r>
            <a:r>
              <a:rPr lang="en-US" dirty="0" err="1"/>
              <a:t>im</a:t>
            </a:r>
            <a:r>
              <a:rPr lang="en-US" dirty="0"/>
              <a:t>)precision.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867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50084-75FD-824B-986C-C41D9F158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Black box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1C68D-F436-D642-B088-3E279A3BC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Black box tests adherence to a spec.</a:t>
            </a:r>
          </a:p>
          <a:p>
            <a:pPr lvl="1"/>
            <a:r>
              <a:rPr lang="en-US" dirty="0" err="1"/>
              <a:t>assertEquals</a:t>
            </a:r>
            <a:r>
              <a:rPr lang="en-US" dirty="0"/>
              <a:t>(</a:t>
            </a:r>
            <a:r>
              <a:rPr lang="en-US" dirty="0" err="1"/>
              <a:t>Math.min</a:t>
            </a:r>
            <a:r>
              <a:rPr lang="en-US" dirty="0"/>
              <a:t>(2,3), 2);</a:t>
            </a:r>
          </a:p>
          <a:p>
            <a:pPr lvl="1"/>
            <a:r>
              <a:rPr lang="en-US" dirty="0"/>
              <a:t>Sort a list, then iterate through and test all neighbors.</a:t>
            </a:r>
          </a:p>
          <a:p>
            <a:pPr lvl="1"/>
            <a:r>
              <a:rPr lang="en-US" dirty="0"/>
              <a:t>Compress and the decompress a .gif, compare. (use other implementations of each as well)</a:t>
            </a:r>
          </a:p>
          <a:p>
            <a:r>
              <a:rPr lang="en-US" dirty="0"/>
              <a:t>These kind of tests could be written by a QA team.</a:t>
            </a:r>
          </a:p>
          <a:p>
            <a:pPr lvl="1"/>
            <a:r>
              <a:rPr lang="en-US" dirty="0"/>
              <a:t>On the one hand, nice to have a different brain write tests.</a:t>
            </a:r>
          </a:p>
          <a:p>
            <a:pPr lvl="1"/>
            <a:r>
              <a:rPr lang="en-US" dirty="0"/>
              <a:t>On the other, that can be a slow process, filled with finger-pointing.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133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B28F2-8691-9441-8F55-FD057D03E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Glass/White/Clear box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D7BB3-B659-C248-B34A-2C75A3BBE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/>
              <a:t>Whitebox</a:t>
            </a:r>
            <a:r>
              <a:rPr lang="en-US" dirty="0"/>
              <a:t> testing considers the implementation (but still tests the spec).</a:t>
            </a:r>
          </a:p>
          <a:p>
            <a:r>
              <a:rPr lang="en-US" dirty="0"/>
              <a:t>Considering explicit boundary conditions of the code.</a:t>
            </a:r>
          </a:p>
          <a:p>
            <a:pPr lvl="1"/>
            <a:r>
              <a:rPr lang="en-US" dirty="0"/>
              <a:t>Choosing a median value? Try odd and even sized arrays.</a:t>
            </a:r>
          </a:p>
          <a:p>
            <a:pPr lvl="1"/>
            <a:r>
              <a:rPr lang="en-US" dirty="0"/>
              <a:t>Selecting a min/max internally? Try a &gt;  b, b &lt;  a, ties.</a:t>
            </a:r>
          </a:p>
          <a:p>
            <a:pPr lvl="1"/>
            <a:r>
              <a:rPr lang="en-US" dirty="0"/>
              <a:t>Alternate implementations based on size? Transitions?</a:t>
            </a:r>
          </a:p>
          <a:p>
            <a:pPr lvl="1"/>
            <a:r>
              <a:rPr lang="en-US" dirty="0"/>
              <a:t>Growing your hash table at known size intervals?</a:t>
            </a:r>
          </a:p>
          <a:p>
            <a:r>
              <a:rPr lang="en-US" dirty="0"/>
              <a:t>Take care that you are testing the specification.</a:t>
            </a:r>
          </a:p>
          <a:p>
            <a:pPr lvl="1"/>
            <a:r>
              <a:rPr lang="en-US" dirty="0"/>
              <a:t>If the spec doesn't guarantee a stable sort, don't test that!</a:t>
            </a:r>
          </a:p>
          <a:p>
            <a:pPr lvl="1"/>
            <a:r>
              <a:rPr lang="en-US" dirty="0"/>
              <a:t>Messing up here is what makes some people think unit tests are too much work.</a:t>
            </a:r>
          </a:p>
          <a:p>
            <a:pPr lvl="1"/>
            <a:r>
              <a:rPr lang="en-US" dirty="0"/>
              <a:t>“I have to change my tests every time I do anything!"</a:t>
            </a:r>
          </a:p>
        </p:txBody>
      </p:sp>
    </p:spTree>
    <p:extLst>
      <p:ext uri="{BB962C8B-B14F-4D97-AF65-F5344CB8AC3E}">
        <p14:creationId xmlns:p14="http://schemas.microsoft.com/office/powerpoint/2010/main" val="3928224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1D915-A038-1F48-8DE2-55E52FD9E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Partition the input domain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D0EF1-18ED-1C46-9B19-B822764FC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testing </a:t>
            </a:r>
            <a:r>
              <a:rPr lang="en-US" dirty="0" err="1"/>
              <a:t>BigInteger.multiply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Exhaustive testing isn't going to happen.</a:t>
            </a:r>
          </a:p>
          <a:p>
            <a:pPr lvl="1"/>
            <a:r>
              <a:rPr lang="en-US" dirty="0"/>
              <a:t>How should you choose your tests?</a:t>
            </a:r>
          </a:p>
          <a:p>
            <a:r>
              <a:rPr lang="en-US" dirty="0"/>
              <a:t>Black box thinking. 0, 1, -1, positive, negative</a:t>
            </a:r>
          </a:p>
          <a:p>
            <a:r>
              <a:rPr lang="en-US" dirty="0"/>
              <a:t>Glass box thinking. </a:t>
            </a:r>
          </a:p>
          <a:p>
            <a:r>
              <a:rPr lang="en-US" dirty="0"/>
              <a:t>Small integers and large are different.</a:t>
            </a:r>
          </a:p>
          <a:p>
            <a:r>
              <a:rPr lang="en-US" dirty="0"/>
              <a:t>Always consider “boundaries" (which would also lead to including 0, -1, 1)</a:t>
            </a:r>
          </a:p>
          <a:p>
            <a:r>
              <a:rPr lang="en-US" dirty="0"/>
              <a:t>Each input can be selected from these seven partitions.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475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6F153-37CF-8241-A81F-21A9800E5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F8B5D-0210-DF4B-B684-4E4D3630C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You are usually looking for high “coverage" | a metric for how well your tests exercise your code.</a:t>
            </a:r>
          </a:p>
          <a:p>
            <a:r>
              <a:rPr lang="en-US" dirty="0"/>
              <a:t>Consider each branch</a:t>
            </a:r>
          </a:p>
          <a:p>
            <a:r>
              <a:rPr lang="en-US" dirty="0"/>
              <a:t>Construct input to exercise code</a:t>
            </a:r>
          </a:p>
          <a:p>
            <a:r>
              <a:rPr lang="en-US" dirty="0"/>
              <a:t>Code coverage tools can help</a:t>
            </a:r>
          </a:p>
          <a:p>
            <a:pPr lvl="1"/>
            <a:r>
              <a:rPr lang="en-US" dirty="0" err="1"/>
              <a:t>EclEmma</a:t>
            </a:r>
            <a:r>
              <a:rPr lang="en-US" dirty="0"/>
              <a:t> for Eclipse</a:t>
            </a:r>
          </a:p>
          <a:p>
            <a:r>
              <a:rPr lang="en-US" dirty="0"/>
              <a:t>Statements vs Branches vs Paths</a:t>
            </a:r>
          </a:p>
        </p:txBody>
      </p:sp>
    </p:spTree>
    <p:extLst>
      <p:ext uri="{BB962C8B-B14F-4D97-AF65-F5344CB8AC3E}">
        <p14:creationId xmlns:p14="http://schemas.microsoft.com/office/powerpoint/2010/main" val="1237227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12464</TotalTime>
  <Words>637</Words>
  <Application>Microsoft Macintosh PowerPoint</Application>
  <PresentationFormat>Widescreen</PresentationFormat>
  <Paragraphs>108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Testing</vt:lpstr>
      <vt:lpstr>But first…</vt:lpstr>
      <vt:lpstr>Four ways to write tests</vt:lpstr>
      <vt:lpstr>Testing principles</vt:lpstr>
      <vt:lpstr>Enjoy being devious</vt:lpstr>
      <vt:lpstr>Black box testing</vt:lpstr>
      <vt:lpstr>Glass/White/Clear box testing</vt:lpstr>
      <vt:lpstr>Partition the input domain</vt:lpstr>
      <vt:lpstr>Coverage</vt:lpstr>
      <vt:lpstr>Unit, System, Integration testing</vt:lpstr>
      <vt:lpstr>Unit Testing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Xenia Mountrouidou</dc:creator>
  <cp:lastModifiedBy>Xenia Mountrouidou</cp:lastModifiedBy>
  <cp:revision>22</cp:revision>
  <dcterms:created xsi:type="dcterms:W3CDTF">2018-10-22T00:22:08Z</dcterms:created>
  <dcterms:modified xsi:type="dcterms:W3CDTF">2018-10-30T16:06:56Z</dcterms:modified>
</cp:coreProperties>
</file>