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2" r:id="rId4"/>
    <p:sldId id="259" r:id="rId5"/>
    <p:sldId id="263" r:id="rId6"/>
    <p:sldId id="258" r:id="rId7"/>
    <p:sldId id="260"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p:restoredTop sz="85854"/>
  </p:normalViewPr>
  <p:slideViewPr>
    <p:cSldViewPr snapToGrid="0" snapToObjects="1">
      <p:cViewPr>
        <p:scale>
          <a:sx n="113" d="100"/>
          <a:sy n="113" d="100"/>
        </p:scale>
        <p:origin x="48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37074-D7EE-AC42-8E55-42BF1FA51562}" type="datetimeFigureOut">
              <a:rPr lang="en-US" smtClean="0"/>
              <a:t>11/15/17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BF99C-4204-654E-B9F5-478551038ECA}" type="slidenum">
              <a:rPr lang="en-US" smtClean="0"/>
              <a:t>‹#›</a:t>
            </a:fld>
            <a:endParaRPr lang="en-US"/>
          </a:p>
        </p:txBody>
      </p:sp>
    </p:spTree>
    <p:extLst>
      <p:ext uri="{BB962C8B-B14F-4D97-AF65-F5344CB8AC3E}">
        <p14:creationId xmlns:p14="http://schemas.microsoft.com/office/powerpoint/2010/main" val="47135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err="1" smtClean="0">
                <a:solidFill>
                  <a:schemeClr val="tx1"/>
                </a:solidFill>
                <a:effectLst/>
                <a:latin typeface="+mn-lt"/>
                <a:ea typeface="+mn-ea"/>
                <a:cs typeface="+mn-cs"/>
              </a:rPr>
              <a:t>nteger</a:t>
            </a:r>
            <a:r>
              <a:rPr lang="en-US" sz="1200" b="0" i="1" kern="1200" dirty="0" smtClean="0">
                <a:solidFill>
                  <a:schemeClr val="tx1"/>
                </a:solidFill>
                <a:effectLst/>
                <a:latin typeface="+mn-lt"/>
                <a:ea typeface="+mn-ea"/>
                <a:cs typeface="+mn-cs"/>
              </a:rPr>
              <a:t> Overflow/Underflow:</a:t>
            </a:r>
            <a:r>
              <a:rPr lang="en-US" sz="1200" b="0" i="0" kern="1200" dirty="0" smtClean="0">
                <a:solidFill>
                  <a:schemeClr val="tx1"/>
                </a:solidFill>
                <a:effectLst/>
                <a:latin typeface="+mn-lt"/>
                <a:ea typeface="+mn-ea"/>
                <a:cs typeface="+mn-cs"/>
              </a:rPr>
              <a:t> Mathematical operations can increase integer values above the maximum or decrease them below the minimum allowed values. For instance, if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Integer.MAX_VALUE</a:t>
            </a:r>
            <a:r>
              <a:rPr lang="en-US" sz="1200" b="0" i="0" kern="1200" dirty="0" smtClean="0">
                <a:solidFill>
                  <a:schemeClr val="tx1"/>
                </a:solidFill>
                <a:effectLst/>
                <a:latin typeface="+mn-lt"/>
                <a:ea typeface="+mn-ea"/>
                <a:cs typeface="+mn-cs"/>
              </a:rPr>
              <a:t>, the increment operator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will cause an overflow and the resulting value will be the smallest possible integer value </a:t>
            </a:r>
            <a:r>
              <a:rPr lang="en-US" sz="1200" b="0" i="0" kern="1200" dirty="0" err="1" smtClean="0">
                <a:solidFill>
                  <a:schemeClr val="tx1"/>
                </a:solidFill>
                <a:effectLst/>
                <a:latin typeface="+mn-lt"/>
                <a:ea typeface="+mn-ea"/>
                <a:cs typeface="+mn-cs"/>
              </a:rPr>
              <a:t>Integer.MIN_VALUE</a:t>
            </a:r>
            <a:r>
              <a:rPr lang="en-US" sz="1200" b="0" i="0" kern="1200" dirty="0" smtClean="0">
                <a:solidFill>
                  <a:schemeClr val="tx1"/>
                </a:solidFill>
                <a:effectLst/>
                <a:latin typeface="+mn-lt"/>
                <a:ea typeface="+mn-ea"/>
                <a:cs typeface="+mn-cs"/>
              </a:rPr>
              <a:t>. Addition, subtraction, multiplication, and even division can cause overflow/underflow problems.</a:t>
            </a:r>
          </a:p>
          <a:p>
            <a:r>
              <a:rPr lang="en-US" sz="1200" b="0" i="1" kern="1200" dirty="0" smtClean="0">
                <a:solidFill>
                  <a:schemeClr val="tx1"/>
                </a:solidFill>
                <a:effectLst/>
                <a:latin typeface="+mn-lt"/>
                <a:ea typeface="+mn-ea"/>
                <a:cs typeface="+mn-cs"/>
              </a:rPr>
              <a:t>Truncation: </a:t>
            </a:r>
            <a:r>
              <a:rPr lang="en-US" sz="1200" b="0" i="0" kern="1200" dirty="0" smtClean="0">
                <a:solidFill>
                  <a:schemeClr val="tx1"/>
                </a:solidFill>
                <a:effectLst/>
                <a:latin typeface="+mn-lt"/>
                <a:ea typeface="+mn-ea"/>
                <a:cs typeface="+mn-cs"/>
              </a:rPr>
              <a:t>If an integer is converted from a larger type to a smaller type (say, from a </a:t>
            </a:r>
            <a:r>
              <a:rPr lang="en-US" sz="1200" b="1" i="0" kern="1200" dirty="0" smtClean="0">
                <a:solidFill>
                  <a:schemeClr val="tx1"/>
                </a:solidFill>
                <a:effectLst/>
                <a:latin typeface="+mn-lt"/>
                <a:ea typeface="+mn-ea"/>
                <a:cs typeface="+mn-cs"/>
              </a:rPr>
              <a:t>long</a:t>
            </a:r>
            <a:r>
              <a:rPr lang="en-US" sz="1200" b="0" i="0" kern="1200" dirty="0" smtClean="0">
                <a:solidFill>
                  <a:schemeClr val="tx1"/>
                </a:solidFill>
                <a:effectLst/>
                <a:latin typeface="+mn-lt"/>
                <a:ea typeface="+mn-ea"/>
                <a:cs typeface="+mn-cs"/>
              </a:rPr>
              <a:t> to a </a:t>
            </a:r>
            <a:r>
              <a:rPr lang="en-US" sz="1200" b="1" i="0" kern="1200" dirty="0" smtClean="0">
                <a:solidFill>
                  <a:schemeClr val="tx1"/>
                </a:solidFill>
                <a:effectLst/>
                <a:latin typeface="+mn-lt"/>
                <a:ea typeface="+mn-ea"/>
                <a:cs typeface="+mn-cs"/>
              </a:rPr>
              <a:t>short</a:t>
            </a:r>
            <a:r>
              <a:rPr lang="en-US" sz="1200" b="0" i="0" kern="1200" dirty="0" smtClean="0">
                <a:solidFill>
                  <a:schemeClr val="tx1"/>
                </a:solidFill>
                <a:effectLst/>
                <a:latin typeface="+mn-lt"/>
                <a:ea typeface="+mn-ea"/>
                <a:cs typeface="+mn-cs"/>
              </a:rPr>
              <a:t>), the value will be truncated if it is outside the range of the smaller type; data that can't fit will simply be thrown out. For example, if you have a </a:t>
            </a:r>
            <a:r>
              <a:rPr lang="en-US" sz="1200" b="1" i="0" kern="1200" dirty="0" smtClean="0">
                <a:solidFill>
                  <a:schemeClr val="tx1"/>
                </a:solidFill>
                <a:effectLst/>
                <a:latin typeface="+mn-lt"/>
                <a:ea typeface="+mn-ea"/>
                <a:cs typeface="+mn-cs"/>
              </a:rPr>
              <a:t>long</a:t>
            </a:r>
            <a:r>
              <a:rPr lang="en-US" sz="1200" b="0" i="0" kern="1200" dirty="0" smtClean="0">
                <a:solidFill>
                  <a:schemeClr val="tx1"/>
                </a:solidFill>
                <a:effectLst/>
                <a:latin typeface="+mn-lt"/>
                <a:ea typeface="+mn-ea"/>
                <a:cs typeface="+mn-cs"/>
              </a:rPr>
              <a:t> variable that has a value that is greater than the largest value that can be stored in a </a:t>
            </a:r>
            <a:r>
              <a:rPr lang="en-US" sz="1200" b="1" i="0" kern="1200" dirty="0" smtClean="0">
                <a:solidFill>
                  <a:schemeClr val="tx1"/>
                </a:solidFill>
                <a:effectLst/>
                <a:latin typeface="+mn-lt"/>
                <a:ea typeface="+mn-ea"/>
                <a:cs typeface="+mn-cs"/>
              </a:rPr>
              <a:t>short</a:t>
            </a:r>
            <a:r>
              <a:rPr lang="en-US" sz="1200" b="0" i="0" kern="1200" dirty="0" smtClean="0">
                <a:solidFill>
                  <a:schemeClr val="tx1"/>
                </a:solidFill>
                <a:effectLst/>
                <a:latin typeface="+mn-lt"/>
                <a:ea typeface="+mn-ea"/>
                <a:cs typeface="+mn-cs"/>
              </a:rPr>
              <a:t> (long l=32800), assigning the </a:t>
            </a:r>
            <a:r>
              <a:rPr lang="en-US" sz="1200" b="1" i="0" kern="1200" dirty="0" smtClean="0">
                <a:solidFill>
                  <a:schemeClr val="tx1"/>
                </a:solidFill>
                <a:effectLst/>
                <a:latin typeface="+mn-lt"/>
                <a:ea typeface="+mn-ea"/>
                <a:cs typeface="+mn-cs"/>
              </a:rPr>
              <a:t>long</a:t>
            </a:r>
            <a:r>
              <a:rPr lang="en-US" sz="1200" b="0" i="0" kern="1200" dirty="0" smtClean="0">
                <a:solidFill>
                  <a:schemeClr val="tx1"/>
                </a:solidFill>
                <a:effectLst/>
                <a:latin typeface="+mn-lt"/>
                <a:ea typeface="+mn-ea"/>
                <a:cs typeface="+mn-cs"/>
              </a:rPr>
              <a:t> to a </a:t>
            </a:r>
            <a:r>
              <a:rPr lang="en-US" sz="1200" b="1" i="0" kern="1200" dirty="0" smtClean="0">
                <a:solidFill>
                  <a:schemeClr val="tx1"/>
                </a:solidFill>
                <a:effectLst/>
                <a:latin typeface="+mn-lt"/>
                <a:ea typeface="+mn-ea"/>
                <a:cs typeface="+mn-cs"/>
              </a:rPr>
              <a:t>short</a:t>
            </a:r>
            <a:r>
              <a:rPr lang="en-US" sz="1200" b="0" i="0" kern="1200" dirty="0" smtClean="0">
                <a:solidFill>
                  <a:schemeClr val="tx1"/>
                </a:solidFill>
                <a:effectLst/>
                <a:latin typeface="+mn-lt"/>
                <a:ea typeface="+mn-ea"/>
                <a:cs typeface="+mn-cs"/>
              </a:rPr>
              <a:t> (short s = (short)l;) will cause a truncation error (s=-32736).</a:t>
            </a:r>
          </a:p>
          <a:p>
            <a:endParaRPr lang="en-US" dirty="0"/>
          </a:p>
        </p:txBody>
      </p:sp>
      <p:sp>
        <p:nvSpPr>
          <p:cNvPr id="4" name="Slide Number Placeholder 3"/>
          <p:cNvSpPr>
            <a:spLocks noGrp="1"/>
          </p:cNvSpPr>
          <p:nvPr>
            <p:ph type="sldNum" sz="quarter" idx="10"/>
          </p:nvPr>
        </p:nvSpPr>
        <p:spPr/>
        <p:txBody>
          <a:bodyPr/>
          <a:lstStyle/>
          <a:p>
            <a:fld id="{2EEBF99C-4204-654E-B9F5-478551038ECA}" type="slidenum">
              <a:rPr lang="en-US" smtClean="0"/>
              <a:t>2</a:t>
            </a:fld>
            <a:endParaRPr lang="en-US"/>
          </a:p>
        </p:txBody>
      </p:sp>
    </p:spTree>
    <p:extLst>
      <p:ext uri="{BB962C8B-B14F-4D97-AF65-F5344CB8AC3E}">
        <p14:creationId xmlns:p14="http://schemas.microsoft.com/office/powerpoint/2010/main" val="48453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Checksums: </a:t>
            </a:r>
            <a:r>
              <a:rPr lang="en-US" dirty="0" smtClean="0"/>
              <a:t>Identification numbers such as bank accounts, often have check digits: additional digits included at the end of a number to provide a verifiability check. The check digit is determined by a calculation based on the remaining digits – if the check digit does not match the results of the </a:t>
            </a:r>
            <a:r>
              <a:rPr lang="en-US" dirty="0" err="1" smtClean="0"/>
              <a:t>calculation,either</a:t>
            </a:r>
            <a:r>
              <a:rPr lang="en-US" dirty="0" smtClean="0"/>
              <a:t> the ID is bad or the check digit is bad. In either case, the number should be rejected as invalid.</a:t>
            </a:r>
          </a:p>
          <a:p>
            <a:r>
              <a:rPr lang="en-US" i="1" dirty="0" smtClean="0"/>
              <a:t>Use appropriate language tools:</a:t>
            </a:r>
            <a:r>
              <a:rPr lang="en-US" dirty="0" smtClean="0"/>
              <a:t> The safety of tools that read user input varies across programming languages and systems. Some languages, such as C and C++ have library calls that read user input into a character buffer without checking the bounds of that buffer, causing a both a buffer overflow and an input validation problem. Alternative libraries specifically designed with security in mind are often more robust.</a:t>
            </a:r>
          </a:p>
          <a:p>
            <a:r>
              <a:rPr lang="en-US" i="1" dirty="0" smtClean="0"/>
              <a:t>Recover Appropriately: </a:t>
            </a:r>
            <a:r>
              <a:rPr lang="en-US" dirty="0" smtClean="0"/>
              <a:t>A robust program will respond to invalid input in a manner that is appropriate, correct, and secure. For user input, this will often mean providing an informative error message and requesting re-entry of the data. Invalid input from other sources – such as a network connection – may require alternate measures. Arbitrary decisions such as truncating or otherwise reformatting data to “make it fit” should be avoided</a:t>
            </a:r>
          </a:p>
          <a:p>
            <a:endParaRPr lang="en-US" dirty="0"/>
          </a:p>
        </p:txBody>
      </p:sp>
      <p:sp>
        <p:nvSpPr>
          <p:cNvPr id="4" name="Slide Number Placeholder 3"/>
          <p:cNvSpPr>
            <a:spLocks noGrp="1"/>
          </p:cNvSpPr>
          <p:nvPr>
            <p:ph type="sldNum" sz="quarter" idx="10"/>
          </p:nvPr>
        </p:nvSpPr>
        <p:spPr/>
        <p:txBody>
          <a:bodyPr/>
          <a:lstStyle/>
          <a:p>
            <a:fld id="{2EEBF99C-4204-654E-B9F5-478551038ECA}" type="slidenum">
              <a:rPr lang="en-US" smtClean="0"/>
              <a:t>5</a:t>
            </a:fld>
            <a:endParaRPr lang="en-US"/>
          </a:p>
        </p:txBody>
      </p:sp>
    </p:spTree>
    <p:extLst>
      <p:ext uri="{BB962C8B-B14F-4D97-AF65-F5344CB8AC3E}">
        <p14:creationId xmlns:p14="http://schemas.microsoft.com/office/powerpoint/2010/main" val="180776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Mind your indices!</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rPr>
              <a:t>Validate your input. Always check values that are input as an array index.</a:t>
            </a:r>
          </a:p>
          <a:p>
            <a:pPr lvl="1"/>
            <a:r>
              <a:rPr lang="en-US" sz="1200" b="0" i="0" kern="1200" dirty="0" smtClean="0">
                <a:solidFill>
                  <a:schemeClr val="tx1"/>
                </a:solidFill>
                <a:effectLst/>
                <a:latin typeface="+mn-lt"/>
                <a:ea typeface="+mn-ea"/>
                <a:cs typeface="+mn-cs"/>
              </a:rPr>
              <a:t>Check your loops! Especially watch the limit, beware of off-by-one errors.</a:t>
            </a:r>
          </a:p>
          <a:p>
            <a:pPr lvl="1"/>
            <a:r>
              <a:rPr lang="en-US" sz="1200" b="0" i="0" kern="1200" dirty="0" smtClean="0">
                <a:solidFill>
                  <a:schemeClr val="tx1"/>
                </a:solidFill>
                <a:effectLst/>
                <a:latin typeface="+mn-lt"/>
                <a:ea typeface="+mn-ea"/>
                <a:cs typeface="+mn-cs"/>
              </a:rPr>
              <a:t>Check any methods that may modify an array index.</a:t>
            </a:r>
          </a:p>
          <a:p>
            <a:r>
              <a:rPr lang="en-US" sz="1200" b="0" i="1" kern="1200" dirty="0" smtClean="0">
                <a:solidFill>
                  <a:schemeClr val="tx1"/>
                </a:solidFill>
                <a:effectLst/>
                <a:latin typeface="+mn-lt"/>
                <a:ea typeface="+mn-ea"/>
                <a:cs typeface="+mn-cs"/>
              </a:rPr>
              <a:t>Make sure you have enough space:</a:t>
            </a:r>
            <a:r>
              <a:rPr lang="en-US" sz="1200" b="0" i="0" kern="1200" dirty="0" smtClean="0">
                <a:solidFill>
                  <a:schemeClr val="tx1"/>
                </a:solidFill>
                <a:effectLst/>
                <a:latin typeface="+mn-lt"/>
                <a:ea typeface="+mn-ea"/>
                <a:cs typeface="+mn-cs"/>
              </a:rPr>
              <a:t> Before copying data to a fixed size block, make sure it is large enough to hold the new data. Do not copy more data than your available space can hold.</a:t>
            </a:r>
          </a:p>
          <a:p>
            <a:r>
              <a:rPr lang="en-US" sz="1200" b="0" i="1" kern="1200" dirty="0" smtClean="0">
                <a:solidFill>
                  <a:schemeClr val="tx1"/>
                </a:solidFill>
                <a:effectLst/>
                <a:latin typeface="+mn-lt"/>
                <a:ea typeface="+mn-ea"/>
                <a:cs typeface="+mn-cs"/>
              </a:rPr>
              <a:t>Validate indices: </a:t>
            </a:r>
            <a:r>
              <a:rPr lang="en-US" sz="1200" b="0" i="0" kern="1200" dirty="0" smtClean="0">
                <a:solidFill>
                  <a:schemeClr val="tx1"/>
                </a:solidFill>
                <a:effectLst/>
                <a:latin typeface="+mn-lt"/>
                <a:ea typeface="+mn-ea"/>
                <a:cs typeface="+mn-cs"/>
              </a:rPr>
              <a:t>If you have an integer variable, declare it as an unsigned </a:t>
            </a:r>
            <a:r>
              <a:rPr lang="en-US" sz="1200" b="0" i="0" kern="1200" dirty="0" err="1" smtClean="0">
                <a:solidFill>
                  <a:schemeClr val="tx1"/>
                </a:solidFill>
                <a:effectLst/>
                <a:latin typeface="+mn-lt"/>
                <a:ea typeface="+mn-ea"/>
                <a:cs typeface="+mn-cs"/>
              </a:rPr>
              <a:t>int</a:t>
            </a:r>
            <a:r>
              <a:rPr lang="en-US" sz="1200" b="0" i="0" kern="1200" dirty="0" smtClean="0">
                <a:solidFill>
                  <a:schemeClr val="tx1"/>
                </a:solidFill>
                <a:effectLst/>
                <a:latin typeface="+mn-lt"/>
                <a:ea typeface="+mn-ea"/>
                <a:cs typeface="+mn-cs"/>
              </a:rPr>
              <a:t> and verify that it is within the proper bounds before you use it as an index to an array. This validation is particularly important for any values that might have come from untrusted sources such as user input, network data, or untrusted files.</a:t>
            </a:r>
          </a:p>
          <a:p>
            <a:r>
              <a:rPr lang="en-US" sz="1200" b="0" i="1" kern="1200" dirty="0" smtClean="0">
                <a:solidFill>
                  <a:schemeClr val="tx1"/>
                </a:solidFill>
                <a:effectLst/>
                <a:latin typeface="+mn-lt"/>
                <a:ea typeface="+mn-ea"/>
                <a:cs typeface="+mn-cs"/>
              </a:rPr>
              <a:t>When possible, use buffer-size accessors: </a:t>
            </a:r>
            <a:r>
              <a:rPr lang="en-US" sz="1200" b="0" i="0" kern="1200" dirty="0" smtClean="0">
                <a:solidFill>
                  <a:schemeClr val="tx1"/>
                </a:solidFill>
                <a:effectLst/>
                <a:latin typeface="+mn-lt"/>
                <a:ea typeface="+mn-ea"/>
                <a:cs typeface="+mn-cs"/>
              </a:rPr>
              <a:t>Some languages—such as Java—provide operators that can be used to retrieve the size of an array. Using these operators can help you avoid buffer overflow.</a:t>
            </a:r>
          </a:p>
          <a:p>
            <a:r>
              <a:rPr lang="en-US" sz="1200" b="0" i="1" kern="1200" dirty="0" smtClean="0">
                <a:solidFill>
                  <a:schemeClr val="tx1"/>
                </a:solidFill>
                <a:effectLst/>
                <a:latin typeface="+mn-lt"/>
                <a:ea typeface="+mn-ea"/>
                <a:cs typeface="+mn-cs"/>
              </a:rPr>
              <a:t>Use alternative data structures that reduce the risk of overflows: </a:t>
            </a:r>
            <a:r>
              <a:rPr lang="en-US" sz="1200" b="0" i="0" kern="1200" dirty="0" smtClean="0">
                <a:solidFill>
                  <a:schemeClr val="tx1"/>
                </a:solidFill>
                <a:effectLst/>
                <a:latin typeface="+mn-lt"/>
                <a:ea typeface="+mn-ea"/>
                <a:cs typeface="+mn-cs"/>
              </a:rPr>
              <a:t>When possible, use vectors and iterators instead of arrays and integer-indexed loops. These tools will not eliminate the problem, but will greatly reduce the risk of buffer overflow.</a:t>
            </a:r>
          </a:p>
          <a:p>
            <a:r>
              <a:rPr lang="en-US" sz="1200" b="0" i="1" kern="1200" dirty="0" smtClean="0">
                <a:solidFill>
                  <a:schemeClr val="tx1"/>
                </a:solidFill>
                <a:effectLst/>
                <a:latin typeface="+mn-lt"/>
                <a:ea typeface="+mn-ea"/>
                <a:cs typeface="+mn-cs"/>
              </a:rPr>
              <a:t>Try to avoid allocating storage until you know how much you need: </a:t>
            </a:r>
            <a:r>
              <a:rPr lang="en-US" sz="1200" b="0" i="0" kern="1200" dirty="0" smtClean="0">
                <a:solidFill>
                  <a:schemeClr val="tx1"/>
                </a:solidFill>
                <a:effectLst/>
                <a:latin typeface="+mn-lt"/>
                <a:ea typeface="+mn-ea"/>
                <a:cs typeface="+mn-cs"/>
              </a:rPr>
              <a:t>When possible, wait to allocate memory until after you know how much space you need. In some cases, this may mean allocating a new buffer instead of reusing an old one.</a:t>
            </a:r>
          </a:p>
          <a:p>
            <a:r>
              <a:rPr lang="en-US" sz="1200" b="0" i="1" kern="1200" dirty="0" smtClean="0">
                <a:solidFill>
                  <a:schemeClr val="tx1"/>
                </a:solidFill>
                <a:effectLst/>
                <a:latin typeface="+mn-lt"/>
                <a:ea typeface="+mn-ea"/>
                <a:cs typeface="+mn-cs"/>
              </a:rPr>
              <a:t>Send the size of the array along with the array</a:t>
            </a:r>
            <a:r>
              <a:rPr lang="en-US" sz="1200" b="0" i="0" kern="1200" dirty="0" smtClean="0">
                <a:solidFill>
                  <a:schemeClr val="tx1"/>
                </a:solidFill>
                <a:effectLst/>
                <a:latin typeface="+mn-lt"/>
                <a:ea typeface="+mn-ea"/>
                <a:cs typeface="+mn-cs"/>
              </a:rPr>
              <a:t>: If you’re using an array as an argument to a function, be sure to send the size of the array to the function as well. This value can be used as an upper limit on array indices.</a:t>
            </a:r>
          </a:p>
          <a:p>
            <a:r>
              <a:rPr lang="en-US" sz="1200" b="0" i="1" kern="1200" dirty="0" smtClean="0">
                <a:solidFill>
                  <a:schemeClr val="tx1"/>
                </a:solidFill>
                <a:effectLst/>
                <a:latin typeface="+mn-lt"/>
                <a:ea typeface="+mn-ea"/>
                <a:cs typeface="+mn-cs"/>
              </a:rPr>
              <a:t>Avoid risky functions: </a:t>
            </a:r>
            <a:r>
              <a:rPr lang="en-US" sz="1200" b="0" i="0" kern="1200" dirty="0" smtClean="0">
                <a:solidFill>
                  <a:schemeClr val="tx1"/>
                </a:solidFill>
                <a:effectLst/>
                <a:latin typeface="+mn-lt"/>
                <a:ea typeface="+mn-ea"/>
                <a:cs typeface="+mn-cs"/>
              </a:rPr>
              <a:t>Some languages have a variety of library functions that may lead to buffer overflow vulnerabilities. If you are using any library functions for reading user data, copying data, or allocating/freeing blocks of data, understand the appropriate uses of these functions. In many cases, more secure versions of risky functions are available—use these instead.</a:t>
            </a:r>
          </a:p>
          <a:p>
            <a:r>
              <a:rPr lang="en-US" sz="1200" b="0" i="1" kern="1200" dirty="0" smtClean="0">
                <a:solidFill>
                  <a:schemeClr val="tx1"/>
                </a:solidFill>
                <a:effectLst/>
                <a:latin typeface="+mn-lt"/>
                <a:ea typeface="+mn-ea"/>
                <a:cs typeface="+mn-cs"/>
              </a:rPr>
              <a:t>Use your tools: </a:t>
            </a:r>
            <a:r>
              <a:rPr lang="en-US" sz="1200" b="0" i="0" kern="1200" dirty="0" smtClean="0">
                <a:solidFill>
                  <a:schemeClr val="tx1"/>
                </a:solidFill>
                <a:effectLst/>
                <a:latin typeface="+mn-lt"/>
                <a:ea typeface="+mn-ea"/>
                <a:cs typeface="+mn-cs"/>
              </a:rPr>
              <a:t>Many compilers provide warnings in cases of potential buffer overflows. Use high warning settings, and fix your code to avoid these warnings. Use static analysis tools to analyze your source coda or use dynamic analysis tools to examine and report on the state of your program while running.</a:t>
            </a:r>
          </a:p>
          <a:p>
            <a:r>
              <a:rPr lang="en-US" sz="1200" b="0" i="1" kern="1200" dirty="0" smtClean="0">
                <a:solidFill>
                  <a:schemeClr val="tx1"/>
                </a:solidFill>
                <a:effectLst/>
                <a:latin typeface="+mn-lt"/>
                <a:ea typeface="+mn-ea"/>
                <a:cs typeface="+mn-cs"/>
              </a:rPr>
              <a:t>Handle exceptions with care: </a:t>
            </a:r>
            <a:r>
              <a:rPr lang="en-US" sz="1200" b="0" i="0" kern="1200" dirty="0" smtClean="0">
                <a:solidFill>
                  <a:schemeClr val="tx1"/>
                </a:solidFill>
                <a:effectLst/>
                <a:latin typeface="+mn-lt"/>
                <a:ea typeface="+mn-ea"/>
                <a:cs typeface="+mn-cs"/>
              </a:rPr>
              <a:t>Checking for and responding to potential overflows in your code, instead of relying on the exception-handling mechanism, will make your code more robust and secure.</a:t>
            </a:r>
          </a:p>
          <a:p>
            <a:endParaRPr lang="en-US" dirty="0"/>
          </a:p>
        </p:txBody>
      </p:sp>
      <p:sp>
        <p:nvSpPr>
          <p:cNvPr id="4" name="Slide Number Placeholder 3"/>
          <p:cNvSpPr>
            <a:spLocks noGrp="1"/>
          </p:cNvSpPr>
          <p:nvPr>
            <p:ph type="sldNum" sz="quarter" idx="10"/>
          </p:nvPr>
        </p:nvSpPr>
        <p:spPr/>
        <p:txBody>
          <a:bodyPr/>
          <a:lstStyle/>
          <a:p>
            <a:fld id="{2EEBF99C-4204-654E-B9F5-478551038ECA}" type="slidenum">
              <a:rPr lang="en-US" smtClean="0"/>
              <a:t>8</a:t>
            </a:fld>
            <a:endParaRPr lang="en-US"/>
          </a:p>
        </p:txBody>
      </p:sp>
    </p:spTree>
    <p:extLst>
      <p:ext uri="{BB962C8B-B14F-4D97-AF65-F5344CB8AC3E}">
        <p14:creationId xmlns:p14="http://schemas.microsoft.com/office/powerpoint/2010/main" val="210009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E6E440-8C98-E843-988F-2CB0E04EACA7}"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193032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6E440-8C98-E843-988F-2CB0E04EACA7}"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59535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6E440-8C98-E843-988F-2CB0E04EACA7}"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92354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6E440-8C98-E843-988F-2CB0E04EACA7}"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94349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6E440-8C98-E843-988F-2CB0E04EACA7}" type="datetimeFigureOut">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25331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E6E440-8C98-E843-988F-2CB0E04EACA7}"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116273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E6E440-8C98-E843-988F-2CB0E04EACA7}" type="datetimeFigureOut">
              <a:rPr lang="en-US" smtClean="0"/>
              <a:t>11/15/17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212436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E6E440-8C98-E843-988F-2CB0E04EACA7}" type="datetimeFigureOut">
              <a:rPr lang="en-US" smtClean="0"/>
              <a:t>11/15/17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14224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6E440-8C98-E843-988F-2CB0E04EACA7}" type="datetimeFigureOut">
              <a:rPr lang="en-US" smtClean="0"/>
              <a:t>11/15/17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59177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6E440-8C98-E843-988F-2CB0E04EACA7}"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101133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6E440-8C98-E843-988F-2CB0E04EACA7}" type="datetimeFigureOut">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10684-062F-BF4D-8FD2-85C823C758D0}" type="slidenum">
              <a:rPr lang="en-US" smtClean="0"/>
              <a:t>‹#›</a:t>
            </a:fld>
            <a:endParaRPr lang="en-US"/>
          </a:p>
        </p:txBody>
      </p:sp>
    </p:spTree>
    <p:extLst>
      <p:ext uri="{BB962C8B-B14F-4D97-AF65-F5344CB8AC3E}">
        <p14:creationId xmlns:p14="http://schemas.microsoft.com/office/powerpoint/2010/main" val="210733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6E440-8C98-E843-988F-2CB0E04EACA7}" type="datetimeFigureOut">
              <a:rPr lang="en-US" smtClean="0"/>
              <a:t>11/15/17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10684-062F-BF4D-8FD2-85C823C758D0}" type="slidenum">
              <a:rPr lang="en-US" smtClean="0"/>
              <a:t>‹#›</a:t>
            </a:fld>
            <a:endParaRPr lang="en-US"/>
          </a:p>
        </p:txBody>
      </p:sp>
    </p:spTree>
    <p:extLst>
      <p:ext uri="{BB962C8B-B14F-4D97-AF65-F5344CB8AC3E}">
        <p14:creationId xmlns:p14="http://schemas.microsoft.com/office/powerpoint/2010/main" val="115301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hyperlink" Target="https://www.securecoding.cert.org/confluence/display/seccode/Top+10+Secure+Coding+Practices" TargetMode="External"/><Relationship Id="rId4" Type="http://schemas.openxmlformats.org/officeDocument/2006/relationships/hyperlink" Target="https://en.wikipedia.org/wiki/Secure_coding" TargetMode="External"/><Relationship Id="rId1" Type="http://schemas.openxmlformats.org/officeDocument/2006/relationships/slideLayout" Target="../slideLayouts/slideLayout2.xml"/><Relationship Id="rId2" Type="http://schemas.openxmlformats.org/officeDocument/2006/relationships/hyperlink" Target="https://www.owasp.org/index.php/OWASP_Secure_Coding_Practices_Check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 &amp; Security</a:t>
            </a:r>
            <a:endParaRPr lang="en-US" dirty="0"/>
          </a:p>
        </p:txBody>
      </p:sp>
      <p:sp>
        <p:nvSpPr>
          <p:cNvPr id="3" name="Subtitle 2"/>
          <p:cNvSpPr>
            <a:spLocks noGrp="1"/>
          </p:cNvSpPr>
          <p:nvPr>
            <p:ph type="subTitle" idx="1"/>
          </p:nvPr>
        </p:nvSpPr>
        <p:spPr/>
        <p:txBody>
          <a:bodyPr/>
          <a:lstStyle/>
          <a:p>
            <a:r>
              <a:rPr lang="en-US" dirty="0" smtClean="0"/>
              <a:t>Dr. X</a:t>
            </a:r>
            <a:endParaRPr lang="en-US" dirty="0"/>
          </a:p>
        </p:txBody>
      </p:sp>
    </p:spTree>
    <p:extLst>
      <p:ext uri="{BB962C8B-B14F-4D97-AF65-F5344CB8AC3E}">
        <p14:creationId xmlns:p14="http://schemas.microsoft.com/office/powerpoint/2010/main" val="2106547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Error</a:t>
            </a:r>
            <a:endParaRPr lang="en-US" dirty="0"/>
          </a:p>
        </p:txBody>
      </p:sp>
      <p:sp>
        <p:nvSpPr>
          <p:cNvPr id="3" name="Content Placeholder 2"/>
          <p:cNvSpPr>
            <a:spLocks noGrp="1"/>
          </p:cNvSpPr>
          <p:nvPr>
            <p:ph idx="1"/>
          </p:nvPr>
        </p:nvSpPr>
        <p:spPr/>
        <p:txBody>
          <a:bodyPr>
            <a:normAutofit/>
          </a:bodyPr>
          <a:lstStyle/>
          <a:p>
            <a:r>
              <a:rPr lang="en-US" i="1" dirty="0" smtClean="0"/>
              <a:t>Integer </a:t>
            </a:r>
            <a:r>
              <a:rPr lang="en-US" i="1" dirty="0"/>
              <a:t>Overflow/Underflow:</a:t>
            </a:r>
            <a:r>
              <a:rPr lang="en-US" dirty="0"/>
              <a:t> Mathematical operations can increase integer values above the maximum or decrease them below the minimum allowed values. </a:t>
            </a:r>
            <a:endParaRPr lang="en-US" dirty="0" smtClean="0"/>
          </a:p>
          <a:p>
            <a:r>
              <a:rPr lang="en-US" i="1" dirty="0" smtClean="0"/>
              <a:t>Truncation</a:t>
            </a:r>
            <a:r>
              <a:rPr lang="en-US" i="1" dirty="0"/>
              <a:t>: </a:t>
            </a:r>
            <a:r>
              <a:rPr lang="en-US" dirty="0"/>
              <a:t>If an integer is converted from a larger type to a smaller type (say, from a </a:t>
            </a:r>
            <a:r>
              <a:rPr lang="en-US" b="1" dirty="0"/>
              <a:t>long</a:t>
            </a:r>
            <a:r>
              <a:rPr lang="en-US" dirty="0"/>
              <a:t> to a </a:t>
            </a:r>
            <a:r>
              <a:rPr lang="en-US" b="1" dirty="0"/>
              <a:t>short</a:t>
            </a:r>
            <a:r>
              <a:rPr lang="en-US" dirty="0"/>
              <a:t>), the value will be truncated if it is outside the range of the smaller type; data that can't fit will simply be thrown out. </a:t>
            </a:r>
          </a:p>
        </p:txBody>
      </p:sp>
    </p:spTree>
    <p:extLst>
      <p:ext uri="{BB962C8B-B14F-4D97-AF65-F5344CB8AC3E}">
        <p14:creationId xmlns:p14="http://schemas.microsoft.com/office/powerpoint/2010/main" val="136588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Integer Error</a:t>
            </a:r>
            <a:endParaRPr lang="en-US" dirty="0"/>
          </a:p>
        </p:txBody>
      </p:sp>
      <p:sp>
        <p:nvSpPr>
          <p:cNvPr id="3" name="Content Placeholder 2"/>
          <p:cNvSpPr>
            <a:spLocks noGrp="1"/>
          </p:cNvSpPr>
          <p:nvPr>
            <p:ph idx="1"/>
          </p:nvPr>
        </p:nvSpPr>
        <p:spPr/>
        <p:txBody>
          <a:bodyPr/>
          <a:lstStyle/>
          <a:p>
            <a:r>
              <a:rPr lang="en-US" dirty="0" smtClean="0"/>
              <a:t>Know your bounds</a:t>
            </a:r>
          </a:p>
          <a:p>
            <a:r>
              <a:rPr lang="en-US" dirty="0" smtClean="0"/>
              <a:t>Validate your inputs!</a:t>
            </a:r>
            <a:endParaRPr lang="en-US" dirty="0"/>
          </a:p>
        </p:txBody>
      </p:sp>
    </p:spTree>
    <p:extLst>
      <p:ext uri="{BB962C8B-B14F-4D97-AF65-F5344CB8AC3E}">
        <p14:creationId xmlns:p14="http://schemas.microsoft.com/office/powerpoint/2010/main" val="331806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Validation</a:t>
            </a:r>
            <a:endParaRPr lang="en-US" dirty="0"/>
          </a:p>
        </p:txBody>
      </p:sp>
      <p:pic>
        <p:nvPicPr>
          <p:cNvPr id="4" name="Content Placeholder 3"/>
          <p:cNvPicPr>
            <a:picLocks noGrp="1" noChangeAspect="1"/>
          </p:cNvPicPr>
          <p:nvPr>
            <p:ph idx="1"/>
          </p:nvPr>
        </p:nvPicPr>
        <p:blipFill>
          <a:blip r:embed="rId2"/>
          <a:stretch>
            <a:fillRect/>
          </a:stretch>
        </p:blipFill>
        <p:spPr>
          <a:xfrm>
            <a:off x="838200" y="1690688"/>
            <a:ext cx="7014266" cy="4351338"/>
          </a:xfrm>
          <a:prstGeom prst="rect">
            <a:avLst/>
          </a:prstGeom>
        </p:spPr>
      </p:pic>
      <p:sp>
        <p:nvSpPr>
          <p:cNvPr id="5" name="TextBox 4"/>
          <p:cNvSpPr txBox="1"/>
          <p:nvPr/>
        </p:nvSpPr>
        <p:spPr>
          <a:xfrm>
            <a:off x="8728766" y="5200650"/>
            <a:ext cx="2394823" cy="646331"/>
          </a:xfrm>
          <a:prstGeom prst="rect">
            <a:avLst/>
          </a:prstGeom>
          <a:noFill/>
        </p:spPr>
        <p:txBody>
          <a:bodyPr wrap="none" rtlCol="0">
            <a:spAutoFit/>
          </a:bodyPr>
          <a:lstStyle/>
          <a:p>
            <a:r>
              <a:rPr lang="en-US" dirty="0" smtClean="0"/>
              <a:t>Think about </a:t>
            </a:r>
            <a:r>
              <a:rPr lang="en-US" smtClean="0"/>
              <a:t>inputs that</a:t>
            </a:r>
          </a:p>
          <a:p>
            <a:r>
              <a:rPr lang="en-US" dirty="0" smtClean="0"/>
              <a:t> can break this program</a:t>
            </a:r>
            <a:endParaRPr lang="en-US" dirty="0"/>
          </a:p>
        </p:txBody>
      </p:sp>
    </p:spTree>
    <p:extLst>
      <p:ext uri="{BB962C8B-B14F-4D97-AF65-F5344CB8AC3E}">
        <p14:creationId xmlns:p14="http://schemas.microsoft.com/office/powerpoint/2010/main" val="561883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Validation</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Check your input: </a:t>
            </a:r>
            <a:endParaRPr lang="en-US" i="1" dirty="0" smtClean="0"/>
          </a:p>
          <a:p>
            <a:pPr lvl="1"/>
            <a:r>
              <a:rPr lang="en-US" i="1" dirty="0" smtClean="0"/>
              <a:t>Type: </a:t>
            </a:r>
            <a:r>
              <a:rPr lang="en-US" dirty="0" smtClean="0"/>
              <a:t>data type.</a:t>
            </a:r>
          </a:p>
          <a:p>
            <a:pPr lvl="1"/>
            <a:r>
              <a:rPr lang="en-US" i="1" dirty="0" smtClean="0"/>
              <a:t>Range</a:t>
            </a:r>
            <a:r>
              <a:rPr lang="en-US" i="1" dirty="0"/>
              <a:t>:</a:t>
            </a:r>
            <a:r>
              <a:rPr lang="en-US" dirty="0"/>
              <a:t> Verify that numbers are within a </a:t>
            </a:r>
            <a:r>
              <a:rPr lang="en-US" dirty="0" smtClean="0"/>
              <a:t>range</a:t>
            </a:r>
          </a:p>
          <a:p>
            <a:pPr lvl="1"/>
            <a:r>
              <a:rPr lang="en-US" i="1" dirty="0" smtClean="0"/>
              <a:t>Plausibility</a:t>
            </a:r>
            <a:r>
              <a:rPr lang="en-US" i="1" dirty="0"/>
              <a:t>:</a:t>
            </a:r>
            <a:r>
              <a:rPr lang="en-US" dirty="0"/>
              <a:t> Check that values make </a:t>
            </a:r>
            <a:r>
              <a:rPr lang="en-US" dirty="0" smtClean="0"/>
              <a:t>sense</a:t>
            </a:r>
          </a:p>
          <a:p>
            <a:pPr lvl="1"/>
            <a:r>
              <a:rPr lang="en-US" i="1" dirty="0" smtClean="0"/>
              <a:t>Presence check:</a:t>
            </a:r>
            <a:r>
              <a:rPr lang="en-US" dirty="0" smtClean="0"/>
              <a:t> Guarantee presence of important data </a:t>
            </a:r>
          </a:p>
          <a:p>
            <a:pPr lvl="1"/>
            <a:r>
              <a:rPr lang="en-US" i="1" dirty="0" smtClean="0"/>
              <a:t>Length</a:t>
            </a:r>
            <a:r>
              <a:rPr lang="en-US" i="1" dirty="0"/>
              <a:t>:</a:t>
            </a:r>
            <a:r>
              <a:rPr lang="en-US" dirty="0"/>
              <a:t> Input that is either too long or too short will not be </a:t>
            </a:r>
            <a:r>
              <a:rPr lang="en-US" dirty="0" smtClean="0"/>
              <a:t>legitimate</a:t>
            </a:r>
          </a:p>
          <a:p>
            <a:pPr lvl="1"/>
            <a:r>
              <a:rPr lang="en-US" i="1" dirty="0" smtClean="0"/>
              <a:t>Format</a:t>
            </a:r>
            <a:r>
              <a:rPr lang="en-US" i="1" dirty="0"/>
              <a:t>: </a:t>
            </a:r>
            <a:r>
              <a:rPr lang="en-US" dirty="0"/>
              <a:t>Dates, credit card numbers, and other data types have limitations on the number of digits and any other characters used for </a:t>
            </a:r>
            <a:r>
              <a:rPr lang="en-US" dirty="0" smtClean="0"/>
              <a:t>separation</a:t>
            </a:r>
          </a:p>
          <a:p>
            <a:r>
              <a:rPr lang="en-US" i="1" dirty="0" smtClean="0"/>
              <a:t>Checksums</a:t>
            </a:r>
          </a:p>
          <a:p>
            <a:r>
              <a:rPr lang="en-US" i="1" dirty="0" smtClean="0"/>
              <a:t>Use appropriate language tools</a:t>
            </a:r>
          </a:p>
          <a:p>
            <a:r>
              <a:rPr lang="en-US" i="1" dirty="0" smtClean="0"/>
              <a:t>Recover Appropriately</a:t>
            </a:r>
            <a:endParaRPr lang="en-US" dirty="0"/>
          </a:p>
        </p:txBody>
      </p:sp>
    </p:spTree>
    <p:extLst>
      <p:ext uri="{BB962C8B-B14F-4D97-AF65-F5344CB8AC3E}">
        <p14:creationId xmlns:p14="http://schemas.microsoft.com/office/powerpoint/2010/main" val="180087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Overflow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58" y="1658030"/>
            <a:ext cx="6457752" cy="5155233"/>
          </a:xfrm>
        </p:spPr>
      </p:pic>
    </p:spTree>
    <p:extLst>
      <p:ext uri="{BB962C8B-B14F-4D97-AF65-F5344CB8AC3E}">
        <p14:creationId xmlns:p14="http://schemas.microsoft.com/office/powerpoint/2010/main" val="1823678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Overflow</a:t>
            </a:r>
            <a:endParaRPr lang="en-US" dirty="0"/>
          </a:p>
        </p:txBody>
      </p:sp>
      <p:pic>
        <p:nvPicPr>
          <p:cNvPr id="4" name="Content Placeholder 3"/>
          <p:cNvPicPr>
            <a:picLocks noGrp="1" noChangeAspect="1"/>
          </p:cNvPicPr>
          <p:nvPr>
            <p:ph idx="1"/>
          </p:nvPr>
        </p:nvPicPr>
        <p:blipFill>
          <a:blip r:embed="rId2"/>
          <a:stretch>
            <a:fillRect/>
          </a:stretch>
        </p:blipFill>
        <p:spPr>
          <a:xfrm>
            <a:off x="1016000" y="1837649"/>
            <a:ext cx="7429500" cy="3950607"/>
          </a:xfrm>
          <a:prstGeom prst="rect">
            <a:avLst/>
          </a:prstGeom>
        </p:spPr>
      </p:pic>
    </p:spTree>
    <p:extLst>
      <p:ext uri="{BB962C8B-B14F-4D97-AF65-F5344CB8AC3E}">
        <p14:creationId xmlns:p14="http://schemas.microsoft.com/office/powerpoint/2010/main" val="4951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Buffer Overflow</a:t>
            </a:r>
            <a:endParaRPr lang="en-US" dirty="0"/>
          </a:p>
        </p:txBody>
      </p:sp>
      <p:sp>
        <p:nvSpPr>
          <p:cNvPr id="3" name="Content Placeholder 2"/>
          <p:cNvSpPr>
            <a:spLocks noGrp="1"/>
          </p:cNvSpPr>
          <p:nvPr>
            <p:ph idx="1"/>
          </p:nvPr>
        </p:nvSpPr>
        <p:spPr/>
        <p:txBody>
          <a:bodyPr>
            <a:normAutofit/>
          </a:bodyPr>
          <a:lstStyle/>
          <a:p>
            <a:r>
              <a:rPr lang="en-US" i="1" dirty="0"/>
              <a:t>Mind your indices!</a:t>
            </a:r>
            <a:endParaRPr lang="en-US" dirty="0"/>
          </a:p>
          <a:p>
            <a:r>
              <a:rPr lang="en-US" i="1" dirty="0" smtClean="0"/>
              <a:t>Make </a:t>
            </a:r>
            <a:r>
              <a:rPr lang="en-US" i="1" dirty="0"/>
              <a:t>sure you have enough </a:t>
            </a:r>
            <a:r>
              <a:rPr lang="en-US" i="1" dirty="0" smtClean="0"/>
              <a:t>space</a:t>
            </a:r>
          </a:p>
          <a:p>
            <a:r>
              <a:rPr lang="en-US" i="1" dirty="0" smtClean="0"/>
              <a:t>Use </a:t>
            </a:r>
            <a:r>
              <a:rPr lang="en-US" i="1" dirty="0"/>
              <a:t>alternative data structures that reduce the risk of </a:t>
            </a:r>
            <a:r>
              <a:rPr lang="en-US" i="1" dirty="0" smtClean="0"/>
              <a:t>overflows</a:t>
            </a:r>
          </a:p>
          <a:p>
            <a:r>
              <a:rPr lang="en-US" i="1" dirty="0" smtClean="0"/>
              <a:t>Try </a:t>
            </a:r>
            <a:r>
              <a:rPr lang="en-US" i="1" dirty="0"/>
              <a:t>to avoid allocating storage until you know how much you </a:t>
            </a:r>
            <a:r>
              <a:rPr lang="en-US" i="1" dirty="0" smtClean="0"/>
              <a:t>need</a:t>
            </a:r>
          </a:p>
          <a:p>
            <a:r>
              <a:rPr lang="en-US" i="1" dirty="0" smtClean="0"/>
              <a:t>Send </a:t>
            </a:r>
            <a:r>
              <a:rPr lang="en-US" i="1" dirty="0"/>
              <a:t>the size of the array along with the </a:t>
            </a:r>
            <a:r>
              <a:rPr lang="en-US" i="1" dirty="0" smtClean="0"/>
              <a:t>array</a:t>
            </a:r>
          </a:p>
          <a:p>
            <a:r>
              <a:rPr lang="en-US" i="1" dirty="0" smtClean="0"/>
              <a:t>Avoid </a:t>
            </a:r>
            <a:r>
              <a:rPr lang="en-US" i="1" dirty="0"/>
              <a:t>risky </a:t>
            </a:r>
            <a:r>
              <a:rPr lang="en-US" i="1" dirty="0" smtClean="0"/>
              <a:t>functions</a:t>
            </a:r>
          </a:p>
          <a:p>
            <a:r>
              <a:rPr lang="en-US" i="1" dirty="0" smtClean="0"/>
              <a:t>Use </a:t>
            </a:r>
            <a:r>
              <a:rPr lang="en-US" i="1" dirty="0"/>
              <a:t>your </a:t>
            </a:r>
            <a:r>
              <a:rPr lang="en-US" i="1" dirty="0" smtClean="0"/>
              <a:t>tools</a:t>
            </a:r>
          </a:p>
          <a:p>
            <a:r>
              <a:rPr lang="en-US" i="1" dirty="0" smtClean="0"/>
              <a:t>Handle </a:t>
            </a:r>
            <a:r>
              <a:rPr lang="en-US" i="1" dirty="0"/>
              <a:t>exceptions with </a:t>
            </a:r>
            <a:r>
              <a:rPr lang="en-US" i="1" dirty="0" smtClean="0"/>
              <a:t>care</a:t>
            </a:r>
            <a:endParaRPr lang="en-US" dirty="0"/>
          </a:p>
        </p:txBody>
      </p:sp>
    </p:spTree>
    <p:extLst>
      <p:ext uri="{BB962C8B-B14F-4D97-AF65-F5344CB8AC3E}">
        <p14:creationId xmlns:p14="http://schemas.microsoft.com/office/powerpoint/2010/main" val="154097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www.owasp.org/index.php/OWASP_Secure_Coding_Practices_Checklist</a:t>
            </a:r>
            <a:endParaRPr lang="en-US" dirty="0" smtClean="0"/>
          </a:p>
          <a:p>
            <a:r>
              <a:rPr lang="en-US" dirty="0">
                <a:hlinkClick r:id="rId3"/>
              </a:rPr>
              <a:t>https://</a:t>
            </a:r>
            <a:r>
              <a:rPr lang="en-US" dirty="0" smtClean="0">
                <a:hlinkClick r:id="rId3"/>
              </a:rPr>
              <a:t>www.securecoding.cert.org/confluence/display/seccode</a:t>
            </a:r>
            <a:r>
              <a:rPr lang="en-US" smtClean="0">
                <a:hlinkClick r:id="rId3"/>
              </a:rPr>
              <a:t>/Top+10+Secure+Coding+Practices</a:t>
            </a:r>
            <a:endParaRPr lang="en-US" smtClean="0"/>
          </a:p>
          <a:p>
            <a:r>
              <a:rPr lang="en-US">
                <a:hlinkClick r:id="rId4"/>
              </a:rPr>
              <a:t>https</a:t>
            </a:r>
            <a:r>
              <a:rPr lang="en-US">
                <a:hlinkClick r:id="rId4"/>
              </a:rPr>
              <a:t>://</a:t>
            </a:r>
            <a:r>
              <a:rPr lang="en-US" smtClean="0">
                <a:hlinkClick r:id="rId4"/>
              </a:rPr>
              <a:t>en.wikipedia.org/wiki/Secure_coding</a:t>
            </a:r>
            <a:r>
              <a:rPr lang="en-US" smtClean="0"/>
              <a:t> </a:t>
            </a:r>
            <a:endParaRPr lang="en-US" dirty="0"/>
          </a:p>
        </p:txBody>
      </p:sp>
    </p:spTree>
    <p:extLst>
      <p:ext uri="{BB962C8B-B14F-4D97-AF65-F5344CB8AC3E}">
        <p14:creationId xmlns:p14="http://schemas.microsoft.com/office/powerpoint/2010/main" val="609933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3745</TotalTime>
  <Words>165</Words>
  <Application>Microsoft Macintosh PowerPoint</Application>
  <PresentationFormat>Widescreen</PresentationFormat>
  <Paragraphs>58</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Calibri Light</vt:lpstr>
      <vt:lpstr>Arial</vt:lpstr>
      <vt:lpstr>Office Theme</vt:lpstr>
      <vt:lpstr>Testing &amp; Security</vt:lpstr>
      <vt:lpstr>Integer Error</vt:lpstr>
      <vt:lpstr>Avoiding Integer Error</vt:lpstr>
      <vt:lpstr>Input Validation</vt:lpstr>
      <vt:lpstr>Input Validation</vt:lpstr>
      <vt:lpstr>Buffer Overflow</vt:lpstr>
      <vt:lpstr>Buffer Overflow</vt:lpstr>
      <vt:lpstr>Avoiding Buffer Overflow</vt:lpstr>
      <vt:lpstr>Resources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&amp; Security</dc:title>
  <dc:creator>Xenia Mountrouidou</dc:creator>
  <cp:lastModifiedBy>Xenia Mountrouidou</cp:lastModifiedBy>
  <cp:revision>8</cp:revision>
  <dcterms:created xsi:type="dcterms:W3CDTF">2016-11-30T00:47:48Z</dcterms:created>
  <dcterms:modified xsi:type="dcterms:W3CDTF">2017-11-16T02:10:34Z</dcterms:modified>
</cp:coreProperties>
</file>