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8" r:id="rId6"/>
    <p:sldId id="271" r:id="rId7"/>
    <p:sldId id="276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8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0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9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8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5DF3-923D-47E3-9E21-3FECA711602C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85BF-BBCA-45BB-B62B-88C3D4CE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axenter.com/a-professional-oath-for-programmers-122613.html" TargetMode="External"/><Relationship Id="rId2" Type="http://schemas.openxmlformats.org/officeDocument/2006/relationships/hyperlink" Target="https://www.acm.org/about-acm/acm-code-of-ethics-and-professional-condu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CSCI 392 Review of Computing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X</a:t>
            </a:r>
          </a:p>
        </p:txBody>
      </p:sp>
    </p:spTree>
    <p:extLst>
      <p:ext uri="{BB962C8B-B14F-4D97-AF65-F5344CB8AC3E}">
        <p14:creationId xmlns:p14="http://schemas.microsoft.com/office/powerpoint/2010/main" val="77320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Persevere</a:t>
            </a:r>
          </a:p>
          <a:p>
            <a:r>
              <a:rPr lang="en-US" dirty="0"/>
              <a:t>Do the right thing</a:t>
            </a:r>
          </a:p>
          <a:p>
            <a:r>
              <a:rPr lang="en-US" dirty="0"/>
              <a:t>Enjoy the ride!</a:t>
            </a:r>
          </a:p>
        </p:txBody>
      </p:sp>
    </p:spTree>
    <p:extLst>
      <p:ext uri="{BB962C8B-B14F-4D97-AF65-F5344CB8AC3E}">
        <p14:creationId xmlns:p14="http://schemas.microsoft.com/office/powerpoint/2010/main" val="265576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  <a:r>
              <a:rPr lang="en-US" dirty="0">
                <a:hlinkClick r:id="rId2"/>
              </a:rPr>
              <a:t>: https://www.acm.org/about-acm/acm-code-of-ethics-and-professional-conduct</a:t>
            </a:r>
            <a:endParaRPr lang="en-US" dirty="0"/>
          </a:p>
          <a:p>
            <a:r>
              <a:rPr lang="en-US" dirty="0"/>
              <a:t>Hippocratic oath for programmers</a:t>
            </a:r>
            <a:r>
              <a:rPr lang="en-US" dirty="0">
                <a:hlinkClick r:id="rId3"/>
              </a:rPr>
              <a:t>: https://jaxenter.com/a-professional-oath-for-programmers-122613.html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moral Imperatives </a:t>
            </a:r>
          </a:p>
          <a:p>
            <a:pPr lvl="1"/>
            <a:r>
              <a:rPr lang="en-US" dirty="0"/>
              <a:t>Contribute to society and human well being</a:t>
            </a:r>
          </a:p>
          <a:p>
            <a:pPr lvl="1"/>
            <a:r>
              <a:rPr lang="en-US" dirty="0"/>
              <a:t>Avoid harm to others</a:t>
            </a:r>
          </a:p>
          <a:p>
            <a:pPr lvl="1"/>
            <a:r>
              <a:rPr lang="en-US" dirty="0"/>
              <a:t>Be honest and trustworthy</a:t>
            </a:r>
          </a:p>
          <a:p>
            <a:pPr lvl="1"/>
            <a:r>
              <a:rPr lang="en-US" dirty="0"/>
              <a:t>Be fair and take action not to discriminate</a:t>
            </a:r>
          </a:p>
          <a:p>
            <a:pPr lvl="1"/>
            <a:r>
              <a:rPr lang="en-US" dirty="0"/>
              <a:t>Honor property rights including copyright and patent</a:t>
            </a:r>
          </a:p>
          <a:p>
            <a:pPr lvl="1"/>
            <a:r>
              <a:rPr lang="en-US" dirty="0"/>
              <a:t>Give proper credit for intellectual property</a:t>
            </a:r>
          </a:p>
          <a:p>
            <a:pPr lvl="1"/>
            <a:r>
              <a:rPr lang="en-US" dirty="0"/>
              <a:t>Respect the privacy of others</a:t>
            </a:r>
          </a:p>
          <a:p>
            <a:pPr lvl="1"/>
            <a:r>
              <a:rPr lang="en-US" dirty="0"/>
              <a:t>Honor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173216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specific professional responsibilities</a:t>
            </a:r>
          </a:p>
          <a:p>
            <a:pPr lvl="1"/>
            <a:r>
              <a:rPr lang="en-US" dirty="0"/>
              <a:t>Strive to achieve the highest quality, effectiveness and dignity in both the process and products of professional work</a:t>
            </a:r>
          </a:p>
          <a:p>
            <a:pPr lvl="1"/>
            <a:r>
              <a:rPr lang="en-US" dirty="0"/>
              <a:t>Acquire and maintain professional competence</a:t>
            </a:r>
          </a:p>
          <a:p>
            <a:pPr lvl="1"/>
            <a:r>
              <a:rPr lang="en-US" dirty="0"/>
              <a:t>Know and respect existing laws pertaining to professional work</a:t>
            </a:r>
          </a:p>
          <a:p>
            <a:pPr lvl="1"/>
            <a:r>
              <a:rPr lang="en-US" dirty="0"/>
              <a:t>Accept and provide appropriate professional review</a:t>
            </a:r>
          </a:p>
          <a:p>
            <a:pPr lvl="1"/>
            <a:r>
              <a:rPr lang="en-US" dirty="0"/>
              <a:t>Give comprehensive and thorough evaluations of computer systems and their impacts, including analysis of possible risks</a:t>
            </a:r>
          </a:p>
          <a:p>
            <a:pPr lvl="1"/>
            <a:r>
              <a:rPr lang="en-US" dirty="0"/>
              <a:t>Honor contracts, agreements, and assigned responsibilities</a:t>
            </a:r>
          </a:p>
          <a:p>
            <a:pPr lvl="1"/>
            <a:r>
              <a:rPr lang="en-US" dirty="0"/>
              <a:t>Improve public understanding of computing and its consequences</a:t>
            </a:r>
          </a:p>
          <a:p>
            <a:pPr lvl="1"/>
            <a:r>
              <a:rPr lang="en-US" dirty="0"/>
              <a:t>Access computing and communication resources only when authorized to do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2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Organizational leadership imperatives</a:t>
            </a:r>
          </a:p>
          <a:p>
            <a:pPr lvl="1"/>
            <a:r>
              <a:rPr lang="en-US" dirty="0"/>
              <a:t>Articulate social responsibilities of members of an organizational unit and encourage full acceptance of those responsibilities</a:t>
            </a:r>
          </a:p>
          <a:p>
            <a:pPr lvl="1"/>
            <a:r>
              <a:rPr lang="en-US" dirty="0"/>
              <a:t>Manage personnel and resources to design and build information systems that enhance the quality of working life</a:t>
            </a:r>
          </a:p>
          <a:p>
            <a:pPr lvl="1"/>
            <a:r>
              <a:rPr lang="en-US" dirty="0"/>
              <a:t>Acknowledge and support proper and authorized uses of an organization's computing and communication resources</a:t>
            </a:r>
          </a:p>
          <a:p>
            <a:pPr lvl="1"/>
            <a:r>
              <a:rPr lang="en-US" dirty="0"/>
              <a:t>Ensure that users and those who will be affected by a system have their needs clearly articulated during the assessment and design of requirements; later the system must be validated to meet requirements</a:t>
            </a:r>
          </a:p>
          <a:p>
            <a:pPr lvl="1"/>
            <a:r>
              <a:rPr lang="en-US" dirty="0"/>
              <a:t>Articulate and support policies that protect the dignity of users and others affected by a computing system</a:t>
            </a:r>
          </a:p>
          <a:p>
            <a:pPr lvl="1"/>
            <a:r>
              <a:rPr lang="en-US" dirty="0"/>
              <a:t>Create opportunities for members of the organization to learn the principles and limitations of computer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2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on Computing and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Apple vs FBI</a:t>
            </a:r>
          </a:p>
          <a:p>
            <a:r>
              <a:rPr lang="en-US" dirty="0"/>
              <a:t>Net Neutrality</a:t>
            </a:r>
          </a:p>
          <a:p>
            <a:r>
              <a:rPr lang="en-US" dirty="0"/>
              <a:t>Copyright and 3-D printing</a:t>
            </a:r>
          </a:p>
          <a:p>
            <a:r>
              <a:rPr lang="en-US" dirty="0"/>
              <a:t>Zero day patches</a:t>
            </a:r>
          </a:p>
          <a:p>
            <a:r>
              <a:rPr lang="en-US" dirty="0" err="1"/>
              <a:t>Ethereum</a:t>
            </a:r>
            <a:r>
              <a:rPr lang="en-US" dirty="0"/>
              <a:t> hack and smart contracts</a:t>
            </a:r>
          </a:p>
          <a:p>
            <a:r>
              <a:rPr lang="en-US" dirty="0"/>
              <a:t>Surveillance</a:t>
            </a:r>
          </a:p>
          <a:p>
            <a:r>
              <a:rPr lang="en-US" dirty="0"/>
              <a:t>Snowden and professional ethics</a:t>
            </a:r>
          </a:p>
          <a:p>
            <a:r>
              <a:rPr lang="en-US" dirty="0"/>
              <a:t>Internet of Things</a:t>
            </a:r>
          </a:p>
          <a:p>
            <a:r>
              <a:rPr lang="en-US" dirty="0"/>
              <a:t>Open source</a:t>
            </a:r>
          </a:p>
          <a:p>
            <a:r>
              <a:rPr lang="en-US" dirty="0"/>
              <a:t>Artificial Intelligence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9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Hippocratic oath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do no harm</a:t>
            </a:r>
          </a:p>
          <a:p>
            <a:r>
              <a:rPr lang="en-US" dirty="0"/>
              <a:t>Then???</a:t>
            </a:r>
          </a:p>
        </p:txBody>
      </p:sp>
    </p:spTree>
    <p:extLst>
      <p:ext uri="{BB962C8B-B14F-4D97-AF65-F5344CB8AC3E}">
        <p14:creationId xmlns:p14="http://schemas.microsoft.com/office/powerpoint/2010/main" val="166340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Hippocratic oath for programmers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Promise that, to the best of my ability and judgement:</a:t>
            </a:r>
          </a:p>
          <a:p>
            <a:pPr lvl="1"/>
            <a:r>
              <a:rPr lang="en-US" dirty="0"/>
              <a:t>I will not produce harmful code.</a:t>
            </a:r>
          </a:p>
          <a:p>
            <a:pPr lvl="1"/>
            <a:r>
              <a:rPr lang="en-US" dirty="0"/>
              <a:t>The code that I produce will always be my best work. I will not knowingly release code that is defective either in behavior or structure.</a:t>
            </a:r>
          </a:p>
          <a:p>
            <a:pPr lvl="1"/>
            <a:r>
              <a:rPr lang="en-US" dirty="0"/>
              <a:t>I will produce, with each release, a quick, sure, and repeatable proof that every element of the code works as it should.</a:t>
            </a:r>
          </a:p>
          <a:p>
            <a:pPr lvl="1"/>
            <a:r>
              <a:rPr lang="en-US" dirty="0"/>
              <a:t>I will make frequent, small, releases so that I do not impede the progress of others.</a:t>
            </a:r>
          </a:p>
          <a:p>
            <a:pPr lvl="1"/>
            <a:r>
              <a:rPr lang="en-US" dirty="0"/>
              <a:t>I will fearlessly and relentlessly improve the code at every opportunity. I will never make the code worse.</a:t>
            </a:r>
          </a:p>
          <a:p>
            <a:pPr lvl="1"/>
            <a:r>
              <a:rPr lang="en-US" dirty="0"/>
              <a:t>I will do all that I can to keep the productivity of myself, and others, as high as possible. I will do nothing that decreases that productivity.</a:t>
            </a:r>
          </a:p>
          <a:p>
            <a:pPr lvl="1"/>
            <a:r>
              <a:rPr lang="en-US" dirty="0"/>
              <a:t>I will continuously ensure that others can cover for me, and that I can cover for them.</a:t>
            </a:r>
          </a:p>
          <a:p>
            <a:pPr lvl="1"/>
            <a:r>
              <a:rPr lang="en-US" dirty="0"/>
              <a:t>I will produce estimates that are honest both in magnitude and precision. I will not make promises without certainty.</a:t>
            </a:r>
          </a:p>
          <a:p>
            <a:pPr lvl="1"/>
            <a:r>
              <a:rPr lang="en-US" dirty="0"/>
              <a:t>I will never stop learning and improving my craft.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Tampering with election results</a:t>
            </a:r>
          </a:p>
          <a:p>
            <a:r>
              <a:rPr lang="en-US" dirty="0"/>
              <a:t>Mr. Robot and </a:t>
            </a:r>
            <a:r>
              <a:rPr lang="en-US" dirty="0" err="1"/>
              <a:t>Wallstreet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4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Respect</a:t>
            </a:r>
          </a:p>
          <a:p>
            <a:r>
              <a:rPr lang="en-US" dirty="0"/>
              <a:t>Excellence</a:t>
            </a:r>
          </a:p>
          <a:p>
            <a:r>
              <a:rPr lang="en-US" dirty="0"/>
              <a:t>Integrity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568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CSCI 392 Review of Computing and Society</vt:lpstr>
      <vt:lpstr>ACM Code of Ethics</vt:lpstr>
      <vt:lpstr>ACM Code of Ethics</vt:lpstr>
      <vt:lpstr>ACM Code of Ethics</vt:lpstr>
      <vt:lpstr>Topics on Computing and Society</vt:lpstr>
      <vt:lpstr>Hippocratic oath</vt:lpstr>
      <vt:lpstr>Hippocratic oath for programmers</vt:lpstr>
      <vt:lpstr>Ethics</vt:lpstr>
      <vt:lpstr>Professionalism</vt:lpstr>
      <vt:lpstr>Parting remarks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392 Recap and review</dc:title>
  <dc:creator>Xenia Mountrouidou</dc:creator>
  <cp:lastModifiedBy>Xenia Mountrouidou</cp:lastModifiedBy>
  <cp:revision>6</cp:revision>
  <dcterms:created xsi:type="dcterms:W3CDTF">2016-12-07T15:26:52Z</dcterms:created>
  <dcterms:modified xsi:type="dcterms:W3CDTF">2016-12-07T16:01:19Z</dcterms:modified>
</cp:coreProperties>
</file>