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77" r:id="rId2"/>
    <p:sldId id="590" r:id="rId3"/>
    <p:sldId id="591" r:id="rId4"/>
    <p:sldId id="594" r:id="rId5"/>
    <p:sldId id="419" r:id="rId6"/>
    <p:sldId id="421" r:id="rId7"/>
    <p:sldId id="588" r:id="rId8"/>
    <p:sldId id="556" r:id="rId9"/>
    <p:sldId id="593" r:id="rId10"/>
    <p:sldId id="363" r:id="rId11"/>
    <p:sldId id="595" r:id="rId12"/>
    <p:sldId id="596" r:id="rId13"/>
    <p:sldId id="597" r:id="rId14"/>
    <p:sldId id="598" r:id="rId15"/>
    <p:sldId id="586" r:id="rId16"/>
    <p:sldId id="580" r:id="rId17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400" b="1" kern="1200">
        <a:solidFill>
          <a:schemeClr val="tx1"/>
        </a:solidFill>
        <a:latin typeface="Palatino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AD23"/>
    <a:srgbClr val="6699FF"/>
    <a:srgbClr val="100341"/>
    <a:srgbClr val="3D0BF3"/>
    <a:srgbClr val="06F817"/>
    <a:srgbClr val="000252"/>
    <a:srgbClr val="0006A3"/>
    <a:srgbClr val="FC0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1"/>
    <p:restoredTop sz="73356"/>
  </p:normalViewPr>
  <p:slideViewPr>
    <p:cSldViewPr>
      <p:cViewPr varScale="1">
        <p:scale>
          <a:sx n="71" d="100"/>
          <a:sy n="71" d="100"/>
        </p:scale>
        <p:origin x="2208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3008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58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Relationship Id="rId2" Type="http://schemas.openxmlformats.org/officeDocument/2006/relationships/slide" Target="slides/slide6.xml"/><Relationship Id="rId3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62288" y="8704263"/>
            <a:ext cx="735012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 defTabSz="868363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Book Antiqua" charset="0"/>
              </a:rPr>
              <a:t>Page </a:t>
            </a:r>
            <a:fld id="{F2888524-770E-AD4D-AF7B-DFF078AD1D03}" type="slidenum">
              <a:rPr lang="en-US" altLang="en-US" sz="1200" b="0" smtClean="0">
                <a:latin typeface="Book Antiqua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80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7200" y="3294063"/>
            <a:ext cx="5986463" cy="5240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Body Text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22600" y="8704263"/>
            <a:ext cx="8159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 defTabSz="868363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Book Antiqua" charset="0"/>
              </a:rPr>
              <a:t>Page </a:t>
            </a:r>
            <a:fld id="{7B4379B3-354F-884F-853E-DA4D350AF918}" type="slidenum">
              <a:rPr lang="en-US" altLang="en-US" sz="1200" b="0" smtClean="0">
                <a:latin typeface="Book Antiqua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Book Antiqua" charset="0"/>
            </a:endParaRP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2225" y="31750"/>
            <a:ext cx="4162425" cy="3122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931495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Palatino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Palatino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Palatino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Palatino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Palatino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6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>
              <a:latin typeface="Palatino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833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en-US">
              <a:latin typeface="Palatino" charset="0"/>
              <a:ea typeface="ＭＳ Ｐゴシック" charset="-128"/>
            </a:endParaRPr>
          </a:p>
        </p:txBody>
      </p:sp>
      <p:sp>
        <p:nvSpPr>
          <p:cNvPr id="819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31750"/>
            <a:ext cx="4164013" cy="3122613"/>
          </a:xfrm>
          <a:ln cap="flat"/>
        </p:spPr>
      </p:sp>
    </p:spTree>
    <p:extLst>
      <p:ext uri="{BB962C8B-B14F-4D97-AF65-F5344CB8AC3E}">
        <p14:creationId xmlns:p14="http://schemas.microsoft.com/office/powerpoint/2010/main" val="1399779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en-US">
              <a:latin typeface="Arial" charset="0"/>
              <a:ea typeface="ＭＳ Ｐゴシック" charset="-128"/>
            </a:endParaRPr>
          </a:p>
        </p:txBody>
      </p:sp>
      <p:sp>
        <p:nvSpPr>
          <p:cNvPr id="1024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31750"/>
            <a:ext cx="4164013" cy="3122613"/>
          </a:xfrm>
          <a:ln cap="flat"/>
        </p:spPr>
      </p:sp>
    </p:spTree>
    <p:extLst>
      <p:ext uri="{BB962C8B-B14F-4D97-AF65-F5344CB8AC3E}">
        <p14:creationId xmlns:p14="http://schemas.microsoft.com/office/powerpoint/2010/main" val="412468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 altLang="en-US">
              <a:latin typeface="Palatino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0729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307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 marL="1143000" indent="-22860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 marL="1600200" indent="-22860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 marL="2057400" indent="-22860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fld id="{DB180254-6A7B-C54E-8F63-7E7415F6C7D1}" type="slidenum">
              <a:rPr lang="en-US" altLang="en-US">
                <a:latin typeface="Helvetica" charset="0"/>
              </a:rPr>
              <a:pPr/>
              <a:t>15</a:t>
            </a:fld>
            <a:endParaRPr lang="en-US" altLang="en-US">
              <a:latin typeface="Helvetica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2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4150" y="222250"/>
            <a:ext cx="2038350" cy="587375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19100" y="222250"/>
            <a:ext cx="5962650" cy="587375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70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 rot="16200000">
            <a:off x="-2289969" y="2955132"/>
            <a:ext cx="6416675" cy="474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en-US" sz="2400" b="0" smtClean="0"/>
              <a:t>Using UML, Patterns, and Java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-2655888" y="3197226"/>
            <a:ext cx="6405563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2400" smtClean="0"/>
              <a:t>Object-Oriented Software Engineering</a:t>
            </a:r>
            <a:endParaRPr lang="en-US" altLang="en-US" sz="2000" b="0" smtClean="0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9700" y="320675"/>
            <a:ext cx="6858000" cy="822325"/>
          </a:xfrm>
        </p:spPr>
        <p:txBody>
          <a:bodyPr/>
          <a:lstStyle>
            <a:lvl1pPr algn="ctr"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976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6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106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31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244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792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8458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22250"/>
            <a:ext cx="8153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533400" y="6400800"/>
            <a:ext cx="8382000" cy="230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defTabSz="51435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1pPr>
            <a:lvl2pPr marL="37931725" indent="-37474525" defTabSz="514350"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2pPr>
            <a:lvl3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3pPr>
            <a:lvl4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4pPr>
            <a:lvl5pPr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chemeClr val="tx1"/>
                </a:solidFill>
                <a:latin typeface="Palatino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en-US" sz="900" dirty="0" smtClean="0"/>
              <a:t>	       	   </a:t>
            </a:r>
            <a:fld id="{8A7B7417-7136-7441-A197-C7B072CE5297}" type="slidenum">
              <a:rPr lang="en-US" altLang="en-US" sz="900" smtClean="0"/>
              <a:pPr algn="ctr">
                <a:defRPr/>
              </a:pPr>
              <a:t>‹#›</a:t>
            </a:fld>
            <a:endParaRPr lang="en-US" altLang="en-US" sz="9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entury Gothic" pitchFamily="-110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hlink"/>
        </a:buClr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pitchFamily="-110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pitchFamily="-110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pitchFamily="-110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Times" pitchFamily="-110" charset="0"/>
        <a:buChar char="•"/>
        <a:defRPr sz="20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atlantic.com/technology/archive/2014/08/if-a-self-driving-car-gets-in-an-accident-who-is-legally-liable/375569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shable.com/2016/02/17/apple-fbi-explained/#frbE1rkuvuqa" TargetMode="External"/><Relationship Id="rId3" Type="http://schemas.openxmlformats.org/officeDocument/2006/relationships/hyperlink" Target="http://www.cnbc.com/2016/03/29/apple-vs-fbi-all-you-need-to-know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perlaw.com/2007/09/27/five-things-every-software-developer-should-know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CSCI 392: Seminar in Computing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Instructor: Xenia Mountrouidou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>
                <a:ea typeface="ＭＳ Ｐゴシック" charset="-128"/>
              </a:rPr>
              <a:t>Outline of  Today’s Lecture</a:t>
            </a:r>
          </a:p>
        </p:txBody>
      </p:sp>
      <p:sp>
        <p:nvSpPr>
          <p:cNvPr id="1536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01000" cy="4800600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If a self driving car gets into an accident who is at fault?</a:t>
            </a:r>
          </a:p>
          <a:p>
            <a:r>
              <a:rPr lang="en-US" altLang="en-US" dirty="0" smtClean="0">
                <a:ea typeface="ＭＳ Ｐゴシック" charset="-128"/>
              </a:rPr>
              <a:t>Apple vs FBI</a:t>
            </a:r>
          </a:p>
          <a:p>
            <a:r>
              <a:rPr lang="en-US" altLang="en-US" dirty="0" smtClean="0">
                <a:ea typeface="ＭＳ Ｐゴシック" charset="-128"/>
              </a:rPr>
              <a:t>Intellectual property</a:t>
            </a:r>
          </a:p>
          <a:p>
            <a:r>
              <a:rPr lang="en-US" altLang="en-US" dirty="0" smtClean="0">
                <a:ea typeface="ＭＳ Ｐゴシック" charset="-128"/>
              </a:rPr>
              <a:t>Organizational issues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Lecture schedule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Presentation schedule</a:t>
            </a:r>
          </a:p>
          <a:p>
            <a:pPr lvl="1"/>
            <a:r>
              <a:rPr lang="en-US" altLang="en-US" dirty="0" smtClean="0">
                <a:ea typeface="ＭＳ Ｐゴシック" charset="-128"/>
              </a:rPr>
              <a:t>R&amp;D project (but mainly writing!)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driving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http://www.theatlantic.com/technology/archive/2014/08/if-a-self-driving-car-gets-in-an-accident-who-is-legally-liable/375569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Read the article </a:t>
            </a:r>
          </a:p>
          <a:p>
            <a:r>
              <a:rPr lang="en-US" dirty="0" smtClean="0"/>
              <a:t>Discuss with the person next to you about the following: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2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 vs FBI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http://mashable.com/2016/02/17/apple-fbi-explained/#</a:t>
            </a:r>
            <a:r>
              <a:rPr lang="en-US" dirty="0" smtClean="0">
                <a:hlinkClick r:id="rId2"/>
              </a:rPr>
              <a:t>frbE1rkuvuqa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www.cnbc.com/2016/03/29/apple-vs-fbi-all-you-need-to-know.html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would you do if you were an Apple developer?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88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Pirate bay</a:t>
            </a:r>
          </a:p>
          <a:p>
            <a:r>
              <a:rPr lang="en-US" dirty="0" smtClean="0"/>
              <a:t>Plagiarism</a:t>
            </a:r>
          </a:p>
          <a:p>
            <a:r>
              <a:rPr lang="en-US" dirty="0">
                <a:hlinkClick r:id="rId2"/>
              </a:rPr>
              <a:t>http://saperlaw.com/2007/09/27/five-things-every-software-developer-should-know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2021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Bureaucracy!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Presentations: please add your name to the roaster</a:t>
            </a:r>
          </a:p>
          <a:p>
            <a:r>
              <a:rPr lang="en-US" dirty="0" smtClean="0"/>
              <a:t>Choose a topic and a paper</a:t>
            </a:r>
          </a:p>
          <a:p>
            <a:r>
              <a:rPr lang="en-US" dirty="0" smtClean="0"/>
              <a:t>Let the class know ahead of </a:t>
            </a:r>
            <a:r>
              <a:rPr lang="en-US" dirty="0" err="1" smtClean="0"/>
              <a:t>tiem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Written paper: please check the description, the deadline for forming teams is coming soon!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8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to do next?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b="1" dirty="0" smtClean="0">
                <a:solidFill>
                  <a:srgbClr val="F13934"/>
                </a:solidFill>
                <a:latin typeface="ヒラギノ角ゴ Pro W3" charset="-128"/>
                <a:ea typeface="ヒラギノ角ゴ Pro W3" charset="-128"/>
              </a:rPr>
              <a:t>Reading for next week will be suggested by our first presenters or myself by EOD Thursday</a:t>
            </a:r>
          </a:p>
          <a:p>
            <a:pPr>
              <a:lnSpc>
                <a:spcPct val="100000"/>
              </a:lnSpc>
            </a:pPr>
            <a:r>
              <a:rPr lang="en-US" altLang="en-US" b="1" dirty="0" smtClean="0">
                <a:solidFill>
                  <a:srgbClr val="F13934"/>
                </a:solidFill>
                <a:latin typeface="Arial" charset="0"/>
                <a:ea typeface="ＭＳ Ｐゴシック" charset="-128"/>
              </a:rPr>
              <a:t>Visit Oaks and course website</a:t>
            </a:r>
          </a:p>
          <a:p>
            <a:pPr>
              <a:lnSpc>
                <a:spcPct val="100000"/>
              </a:lnSpc>
            </a:pPr>
            <a:r>
              <a:rPr lang="en-US" altLang="en-US" b="1" dirty="0" smtClean="0">
                <a:solidFill>
                  <a:srgbClr val="F13934"/>
                </a:solidFill>
                <a:latin typeface="Arial" charset="0"/>
                <a:ea typeface="ＭＳ Ｐゴシック" charset="-128"/>
              </a:rPr>
              <a:t>Attend and prepare questions for our speaker on Monday!!</a:t>
            </a:r>
            <a:endParaRPr lang="en-US" altLang="en-US" b="1" dirty="0">
              <a:solidFill>
                <a:srgbClr val="F13934"/>
              </a:solidFill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Bibliography</a:t>
            </a:r>
          </a:p>
        </p:txBody>
      </p:sp>
      <p:sp>
        <p:nvSpPr>
          <p:cNvPr id="47106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Times" charset="0"/>
              <a:buNone/>
            </a:pPr>
            <a:endParaRPr lang="en-US" altLang="en-US" dirty="0">
              <a:latin typeface="Helvetica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91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Who am I?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Dr. X – Computer Scientist</a:t>
            </a:r>
          </a:p>
          <a:p>
            <a:pPr>
              <a:defRPr/>
            </a:pPr>
            <a:r>
              <a:rPr lang="en-US" dirty="0" smtClean="0"/>
              <a:t>PhD at North Carolina State University – Optical networks performance </a:t>
            </a:r>
          </a:p>
          <a:p>
            <a:pPr>
              <a:defRPr/>
            </a:pPr>
            <a:r>
              <a:rPr lang="en-US" dirty="0" smtClean="0"/>
              <a:t>Worked at IBM – Software Performance Engineer</a:t>
            </a:r>
          </a:p>
          <a:p>
            <a:pPr>
              <a:defRPr/>
            </a:pPr>
            <a:r>
              <a:rPr lang="en-US" dirty="0" smtClean="0"/>
              <a:t>Post doc at College of William and Mary – research on performance and power savings for hard disk drives</a:t>
            </a:r>
          </a:p>
          <a:p>
            <a:pPr>
              <a:defRPr/>
            </a:pPr>
            <a:r>
              <a:rPr lang="en-US" dirty="0" smtClean="0"/>
              <a:t>Assistant professor at Jacksonville University, Wofford College</a:t>
            </a:r>
          </a:p>
          <a:p>
            <a:pPr>
              <a:defRPr/>
            </a:pPr>
            <a:r>
              <a:rPr lang="en-US" dirty="0" smtClean="0"/>
              <a:t>Assistant professor at </a:t>
            </a:r>
            <a:r>
              <a:rPr lang="en-US" dirty="0" err="1" smtClean="0"/>
              <a:t>CofC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Scuba diver, manga comics collector, science fiction reader, hacker</a:t>
            </a:r>
          </a:p>
          <a:p>
            <a:pPr marL="0" indent="0">
              <a:buFont typeface="Times" charset="0"/>
              <a:buNone/>
              <a:defRPr/>
            </a:pPr>
            <a:endParaRPr lang="en-US" dirty="0"/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71" y="5278438"/>
            <a:ext cx="1138238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468" y="5749423"/>
            <a:ext cx="180498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487" y="5454132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/>
              <a:t>3</a:t>
            </a:r>
          </a:p>
        </p:txBody>
      </p:sp>
      <p:sp>
        <p:nvSpPr>
          <p:cNvPr id="501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Who am I?</a:t>
            </a:r>
          </a:p>
        </p:txBody>
      </p:sp>
      <p:pic>
        <p:nvPicPr>
          <p:cNvPr id="501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Hobby</a:t>
            </a:r>
          </a:p>
          <a:p>
            <a:r>
              <a:rPr lang="en-US" dirty="0" smtClean="0"/>
              <a:t>Job?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15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3400" dirty="0" smtClean="0">
                <a:ea typeface="ＭＳ Ｐゴシック" charset="-128"/>
              </a:rPr>
              <a:t>Objectives</a:t>
            </a:r>
            <a:endParaRPr lang="en-US" altLang="en-US" sz="3400" dirty="0">
              <a:ea typeface="ＭＳ Ｐゴシック" charset="-128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Appreciate that there are laws and regulations that you will need to abide by</a:t>
            </a:r>
          </a:p>
          <a:p>
            <a:r>
              <a:rPr lang="en-US" altLang="en-US" dirty="0" smtClean="0">
                <a:ea typeface="ＭＳ Ｐゴシック" charset="-128"/>
              </a:rPr>
              <a:t>Apply principles of privacy, security in software development</a:t>
            </a:r>
          </a:p>
          <a:p>
            <a:r>
              <a:rPr lang="en-US" altLang="en-US" dirty="0" smtClean="0">
                <a:ea typeface="ＭＳ Ｐゴシック" charset="-128"/>
              </a:rPr>
              <a:t>Respect and understand IP</a:t>
            </a:r>
          </a:p>
          <a:p>
            <a:r>
              <a:rPr lang="en-US" altLang="en-US" dirty="0" smtClean="0">
                <a:ea typeface="ＭＳ Ｐゴシック" charset="-128"/>
              </a:rPr>
              <a:t>Think about ethical issues in computing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Outcomes</a:t>
            </a:r>
          </a:p>
        </p:txBody>
      </p:sp>
      <p:sp>
        <p:nvSpPr>
          <p:cNvPr id="31747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19100" y="1085850"/>
            <a:ext cx="8115300" cy="5010150"/>
          </a:xfrm>
        </p:spPr>
        <p:txBody>
          <a:bodyPr/>
          <a:lstStyle/>
          <a:p>
            <a:pPr marL="0" indent="0">
              <a:buFont typeface="Times" charset="0"/>
              <a:buNone/>
              <a:defRPr/>
            </a:pPr>
            <a:r>
              <a:rPr lang="en-US" altLang="en-US" dirty="0" smtClean="0"/>
              <a:t>After completing CSCI </a:t>
            </a:r>
            <a:r>
              <a:rPr lang="en-US" altLang="en-US" dirty="0" smtClean="0"/>
              <a:t>392 </a:t>
            </a:r>
            <a:r>
              <a:rPr lang="en-US" altLang="en-US" dirty="0" smtClean="0"/>
              <a:t>students will be able to</a:t>
            </a:r>
            <a:r>
              <a:rPr lang="en-US" altLang="en-US" dirty="0" smtClean="0"/>
              <a:t>:</a:t>
            </a:r>
          </a:p>
          <a:p>
            <a:pPr marL="0" indent="0">
              <a:buNone/>
              <a:defRPr/>
            </a:pPr>
            <a:r>
              <a:rPr lang="en-US" altLang="en-US" dirty="0"/>
              <a:t>1.	Apply legal, ethics, and social consideration in computing projects.</a:t>
            </a:r>
          </a:p>
          <a:p>
            <a:pPr marL="0" indent="0">
              <a:buNone/>
              <a:defRPr/>
            </a:pPr>
            <a:r>
              <a:rPr lang="en-US" altLang="en-US" dirty="0"/>
              <a:t>2.	Understand legal, ethical, and social issues in computing.</a:t>
            </a:r>
          </a:p>
          <a:p>
            <a:pPr marL="0" indent="0">
              <a:buNone/>
              <a:defRPr/>
            </a:pPr>
            <a:r>
              <a:rPr lang="en-US" altLang="en-US" dirty="0"/>
              <a:t>3.	Question decisions in computing based on ethical, legal, and professional principles.</a:t>
            </a:r>
          </a:p>
          <a:p>
            <a:pPr marL="0" indent="0">
              <a:buNone/>
              <a:defRPr/>
            </a:pPr>
            <a:r>
              <a:rPr lang="en-US" altLang="en-US" dirty="0"/>
              <a:t>4.	Present on legal, ethical, and social issues in computing.</a:t>
            </a:r>
          </a:p>
          <a:p>
            <a:pPr marL="0" indent="0">
              <a:buNone/>
              <a:defRPr/>
            </a:pPr>
            <a:r>
              <a:rPr lang="en-US" altLang="en-US" dirty="0"/>
              <a:t>5.	Understand and apply privacy and security principles in computing projects.</a:t>
            </a:r>
          </a:p>
          <a:p>
            <a:pPr marL="0" indent="0">
              <a:buNone/>
              <a:defRPr/>
            </a:pPr>
            <a:r>
              <a:rPr lang="en-US" altLang="en-US" dirty="0"/>
              <a:t>6.	Develop a publication or extended abstract on legal or ethical issues in cybersecurity. </a:t>
            </a:r>
          </a:p>
          <a:p>
            <a:pPr marL="0" indent="0">
              <a:buFont typeface="Times" charset="0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Motivation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Why should you </a:t>
            </a:r>
            <a:r>
              <a:rPr lang="en-US" altLang="en-US" dirty="0" smtClean="0">
                <a:ea typeface="ＭＳ Ｐゴシック" charset="-128"/>
              </a:rPr>
              <a:t>take a class on Computing and Society?</a:t>
            </a:r>
            <a:endParaRPr lang="en-US" altLang="en-US" dirty="0">
              <a:ea typeface="ＭＳ Ｐゴシック" charset="-128"/>
            </a:endParaRPr>
          </a:p>
          <a:p>
            <a:r>
              <a:rPr lang="is-IS" altLang="en-US" dirty="0">
                <a:ea typeface="ＭＳ Ｐゴシック" charset="-128"/>
              </a:rPr>
              <a:t>…. </a:t>
            </a:r>
            <a:r>
              <a:rPr lang="en-US" altLang="en-US" dirty="0">
                <a:ea typeface="ＭＳ Ｐゴシック" charset="-128"/>
              </a:rPr>
              <a:t>A</a:t>
            </a:r>
            <a:r>
              <a:rPr lang="is-IS" altLang="en-US" dirty="0">
                <a:ea typeface="ＭＳ Ｐゴシック" charset="-128"/>
              </a:rPr>
              <a:t>nd why did you take CSCI </a:t>
            </a:r>
            <a:r>
              <a:rPr lang="is-IS" altLang="en-US" dirty="0" smtClean="0">
                <a:ea typeface="ＭＳ Ｐゴシック" charset="-128"/>
              </a:rPr>
              <a:t>392?</a:t>
            </a: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Grading Criteria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89819"/>
              </p:ext>
            </p:extLst>
          </p:nvPr>
        </p:nvGraphicFramePr>
        <p:xfrm>
          <a:off x="533400" y="2060575"/>
          <a:ext cx="8001000" cy="235543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00500"/>
                <a:gridCol w="4000500"/>
              </a:tblGrid>
              <a:tr h="6483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</a:rPr>
                        <a:t>Class Participation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5</a:t>
                      </a:r>
                      <a:r>
                        <a:rPr lang="en-US" sz="2800" b="0" dirty="0" smtClean="0">
                          <a:effectLst/>
                        </a:rPr>
                        <a:t>0</a:t>
                      </a:r>
                      <a:r>
                        <a:rPr lang="en-US" sz="2800" b="0" dirty="0">
                          <a:effectLst/>
                        </a:rPr>
                        <a:t>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Extended</a:t>
                      </a:r>
                      <a:r>
                        <a:rPr lang="en-US" sz="2800" baseline="0" dirty="0" smtClean="0">
                          <a:effectLst/>
                        </a:rPr>
                        <a:t> abstract</a:t>
                      </a:r>
                      <a:endParaRPr lang="en-US" sz="2800" dirty="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30%</a:t>
                      </a:r>
                      <a:endParaRPr lang="en-US" sz="280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Second</a:t>
                      </a:r>
                      <a:r>
                        <a:rPr lang="en-US" sz="2800" baseline="0" dirty="0" smtClean="0">
                          <a:effectLst/>
                        </a:rPr>
                        <a:t> Authorship</a:t>
                      </a:r>
                      <a:endParaRPr lang="en-US" sz="2800" dirty="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</a:t>
                      </a:r>
                      <a:r>
                        <a:rPr lang="en-US" sz="2800" dirty="0" smtClean="0">
                          <a:effectLst/>
                        </a:rPr>
                        <a:t>0</a:t>
                      </a:r>
                      <a:r>
                        <a:rPr lang="en-US" sz="2800" dirty="0">
                          <a:effectLst/>
                        </a:rPr>
                        <a:t>%</a:t>
                      </a:r>
                      <a:endParaRPr lang="en-US" sz="2800" dirty="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US" sz="2800" dirty="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10%</a:t>
                      </a:r>
                      <a:endParaRPr lang="en-US" sz="280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26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Total</a:t>
                      </a:r>
                      <a:endParaRPr lang="en-US" sz="280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100%</a:t>
                      </a:r>
                      <a:endParaRPr lang="en-US" sz="2800" dirty="0">
                        <a:effectLst/>
                        <a:latin typeface="Times New Roman" charset="0"/>
                        <a:ea typeface="ＭＳ Ｐ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Syllabus	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You need to read it</a:t>
            </a:r>
          </a:p>
          <a:p>
            <a:r>
              <a:rPr lang="en-US" altLang="en-US">
                <a:ea typeface="ＭＳ Ｐゴシック" charset="-128"/>
              </a:rPr>
              <a:t>Ignorance of the rules does not exempt you from them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553E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4C3700"/>
      </a:accent6>
      <a:hlink>
        <a:srgbClr val="3D5500"/>
      </a:hlink>
      <a:folHlink>
        <a:srgbClr val="005528"/>
      </a:folHlink>
    </a:clrScheme>
    <a:fontScheme name="untitled 1">
      <a:majorFont>
        <a:latin typeface="Century Gothic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pitchFamily="-110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368</Words>
  <Application>Microsoft Macintosh PowerPoint</Application>
  <PresentationFormat>Letter Paper (8.5x11 in)</PresentationFormat>
  <Paragraphs>82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Book Antiqua</vt:lpstr>
      <vt:lpstr>Century Gothic</vt:lpstr>
      <vt:lpstr>Helvetica</vt:lpstr>
      <vt:lpstr>ＭＳ Ｐゴシック</vt:lpstr>
      <vt:lpstr>ＭＳ Ｐ明朝</vt:lpstr>
      <vt:lpstr>Palatino</vt:lpstr>
      <vt:lpstr>Times</vt:lpstr>
      <vt:lpstr>Times New Roman</vt:lpstr>
      <vt:lpstr>Verdana</vt:lpstr>
      <vt:lpstr>ヒラギノ角ゴ Pro W3</vt:lpstr>
      <vt:lpstr>Arial</vt:lpstr>
      <vt:lpstr>untitled 1</vt:lpstr>
      <vt:lpstr>CSCI 392: Seminar in Computing and Society</vt:lpstr>
      <vt:lpstr>Who am I?</vt:lpstr>
      <vt:lpstr>Who am I?</vt:lpstr>
      <vt:lpstr>Your turn</vt:lpstr>
      <vt:lpstr>Objectives</vt:lpstr>
      <vt:lpstr>Outcomes</vt:lpstr>
      <vt:lpstr>Motivation</vt:lpstr>
      <vt:lpstr>Grading Criteria</vt:lpstr>
      <vt:lpstr>Syllabus </vt:lpstr>
      <vt:lpstr>Outline of  Today’s Lecture</vt:lpstr>
      <vt:lpstr>Self driving cars</vt:lpstr>
      <vt:lpstr>Apple vs FBI</vt:lpstr>
      <vt:lpstr>Intellectual property</vt:lpstr>
      <vt:lpstr>Bureaucracy!</vt:lpstr>
      <vt:lpstr>What to do next?</vt:lpstr>
      <vt:lpstr>Bibliography</vt:lpstr>
    </vt:vector>
  </TitlesOfParts>
  <Company>Bernd Bruegge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Xenia Mountrouidou</cp:lastModifiedBy>
  <cp:revision>76</cp:revision>
  <dcterms:created xsi:type="dcterms:W3CDTF">2010-01-10T08:27:25Z</dcterms:created>
  <dcterms:modified xsi:type="dcterms:W3CDTF">2016-08-24T17:05:43Z</dcterms:modified>
</cp:coreProperties>
</file>