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577" r:id="rId2"/>
    <p:sldId id="579" r:id="rId3"/>
    <p:sldId id="578" r:id="rId4"/>
    <p:sldId id="580" r:id="rId5"/>
    <p:sldId id="581" r:id="rId6"/>
    <p:sldId id="582" r:id="rId7"/>
    <p:sldId id="583" r:id="rId8"/>
    <p:sldId id="584" r:id="rId9"/>
    <p:sldId id="585" r:id="rId10"/>
    <p:sldId id="586" r:id="rId11"/>
    <p:sldId id="588" r:id="rId12"/>
    <p:sldId id="589" r:id="rId13"/>
    <p:sldId id="590" r:id="rId14"/>
    <p:sldId id="591" r:id="rId15"/>
    <p:sldId id="592" r:id="rId16"/>
  </p:sldIdLst>
  <p:sldSz cx="9144000" cy="6858000" type="letter"/>
  <p:notesSz cx="6858000" cy="9144000"/>
  <p:defaultTextStyle>
    <a:defPPr>
      <a:defRPr lang="en-US"/>
    </a:defPPr>
    <a:lvl1pPr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1pPr>
    <a:lvl2pPr marL="4572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2pPr>
    <a:lvl3pPr marL="9144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3pPr>
    <a:lvl4pPr marL="13716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4pPr>
    <a:lvl5pPr marL="18288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5pPr>
    <a:lvl6pPr marL="2286000" algn="l" defTabSz="914400" rtl="0" eaLnBrk="1" latinLnBrk="0" hangingPunct="1">
      <a:defRPr sz="3400" b="1" kern="1200">
        <a:solidFill>
          <a:schemeClr val="tx1"/>
        </a:solidFill>
        <a:latin typeface="Palatino" charset="0"/>
        <a:ea typeface="ＭＳ Ｐゴシック" charset="-128"/>
        <a:cs typeface="+mn-cs"/>
      </a:defRPr>
    </a:lvl6pPr>
    <a:lvl7pPr marL="2743200" algn="l" defTabSz="914400" rtl="0" eaLnBrk="1" latinLnBrk="0" hangingPunct="1">
      <a:defRPr sz="3400" b="1" kern="1200">
        <a:solidFill>
          <a:schemeClr val="tx1"/>
        </a:solidFill>
        <a:latin typeface="Palatino" charset="0"/>
        <a:ea typeface="ＭＳ Ｐゴシック" charset="-128"/>
        <a:cs typeface="+mn-cs"/>
      </a:defRPr>
    </a:lvl7pPr>
    <a:lvl8pPr marL="3200400" algn="l" defTabSz="914400" rtl="0" eaLnBrk="1" latinLnBrk="0" hangingPunct="1">
      <a:defRPr sz="3400" b="1" kern="1200">
        <a:solidFill>
          <a:schemeClr val="tx1"/>
        </a:solidFill>
        <a:latin typeface="Palatino" charset="0"/>
        <a:ea typeface="ＭＳ Ｐゴシック" charset="-128"/>
        <a:cs typeface="+mn-cs"/>
      </a:defRPr>
    </a:lvl8pPr>
    <a:lvl9pPr marL="3657600" algn="l" defTabSz="914400" rtl="0" eaLnBrk="1" latinLnBrk="0" hangingPunct="1">
      <a:defRPr sz="3400" b="1" kern="1200">
        <a:solidFill>
          <a:schemeClr val="tx1"/>
        </a:solidFill>
        <a:latin typeface="Palatino"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DAD23"/>
    <a:srgbClr val="6699FF"/>
    <a:srgbClr val="100341"/>
    <a:srgbClr val="3D0BF3"/>
    <a:srgbClr val="06F817"/>
    <a:srgbClr val="000252"/>
    <a:srgbClr val="0006A3"/>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72"/>
    <p:restoredTop sz="73356"/>
  </p:normalViewPr>
  <p:slideViewPr>
    <p:cSldViewPr>
      <p:cViewPr varScale="1">
        <p:scale>
          <a:sx n="71" d="100"/>
          <a:sy n="71" d="100"/>
        </p:scale>
        <p:origin x="2768" y="168"/>
      </p:cViewPr>
      <p:guideLst>
        <p:guide orient="horz" pos="2160"/>
        <p:guide pos="2880"/>
      </p:guideLst>
    </p:cSldViewPr>
  </p:slideViewPr>
  <p:outlineViewPr>
    <p:cViewPr>
      <p:scale>
        <a:sx n="50" d="100"/>
        <a:sy n="50" d="100"/>
      </p:scale>
      <p:origin x="0" y="330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58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62288" y="8704263"/>
            <a:ext cx="735012" cy="266700"/>
          </a:xfrm>
          <a:prstGeom prst="rect">
            <a:avLst/>
          </a:prstGeom>
          <a:noFill/>
          <a:ln w="12700">
            <a:noFill/>
            <a:miter lim="800000"/>
            <a:headEnd/>
            <a:tailEnd/>
          </a:ln>
          <a:effectLst/>
        </p:spPr>
        <p:txBody>
          <a:bodyPr wrap="none" lIns="87312" tIns="44450" rIns="87312" bIns="44450">
            <a:spAutoFit/>
          </a:bodyPr>
          <a:lstStyle>
            <a:lvl1pPr defTabSz="868363">
              <a:defRPr sz="3400" b="1">
                <a:solidFill>
                  <a:schemeClr val="tx1"/>
                </a:solidFill>
                <a:latin typeface="Palatino" charset="0"/>
                <a:ea typeface="ＭＳ Ｐゴシック" charset="-128"/>
              </a:defRPr>
            </a:lvl1pPr>
            <a:lvl2pPr marL="37931725" indent="-37474525" defTabSz="868363">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lnSpc>
                <a:spcPct val="90000"/>
              </a:lnSpc>
              <a:defRPr/>
            </a:pPr>
            <a:r>
              <a:rPr lang="en-US" altLang="en-US" sz="1200" b="0" smtClean="0">
                <a:latin typeface="Book Antiqua" charset="0"/>
              </a:rPr>
              <a:t>Page </a:t>
            </a:r>
            <a:fld id="{F2888524-770E-AD4D-AF7B-DFF078AD1D03}" type="slidenum">
              <a:rPr lang="en-US" altLang="en-US" sz="1200" b="0" smtClean="0">
                <a:latin typeface="Book Antiqua" charset="0"/>
              </a:rPr>
              <a:pPr algn="ctr">
                <a:lnSpc>
                  <a:spcPct val="90000"/>
                </a:lnSpc>
                <a:defRPr/>
              </a:pPr>
              <a:t>‹#›</a:t>
            </a:fld>
            <a:endParaRPr lang="en-US" altLang="en-US" sz="1200" b="0" smtClean="0">
              <a:latin typeface="Book Antiqua" charset="0"/>
            </a:endParaRPr>
          </a:p>
        </p:txBody>
      </p:sp>
    </p:spTree>
    <p:extLst>
      <p:ext uri="{BB962C8B-B14F-4D97-AF65-F5344CB8AC3E}">
        <p14:creationId xmlns:p14="http://schemas.microsoft.com/office/powerpoint/2010/main" val="1278480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457200" y="3294063"/>
            <a:ext cx="5986463" cy="5240337"/>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1" name="Rectangle 3"/>
          <p:cNvSpPr>
            <a:spLocks noChangeArrowheads="1"/>
          </p:cNvSpPr>
          <p:nvPr/>
        </p:nvSpPr>
        <p:spPr bwMode="auto">
          <a:xfrm>
            <a:off x="3022600" y="8704263"/>
            <a:ext cx="815975" cy="260350"/>
          </a:xfrm>
          <a:prstGeom prst="rect">
            <a:avLst/>
          </a:prstGeom>
          <a:noFill/>
          <a:ln w="12700">
            <a:noFill/>
            <a:miter lim="800000"/>
            <a:headEnd/>
            <a:tailEnd/>
          </a:ln>
          <a:effectLst/>
        </p:spPr>
        <p:txBody>
          <a:bodyPr wrap="none" lIns="87312" tIns="44450" rIns="87312" bIns="44450">
            <a:spAutoFit/>
          </a:bodyPr>
          <a:lstStyle>
            <a:lvl1pPr defTabSz="868363">
              <a:defRPr sz="3400" b="1">
                <a:solidFill>
                  <a:schemeClr val="tx1"/>
                </a:solidFill>
                <a:latin typeface="Palatino" charset="0"/>
                <a:ea typeface="ＭＳ Ｐゴシック" charset="-128"/>
              </a:defRPr>
            </a:lvl1pPr>
            <a:lvl2pPr marL="37931725" indent="-37474525" defTabSz="868363">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lnSpc>
                <a:spcPct val="90000"/>
              </a:lnSpc>
              <a:defRPr/>
            </a:pPr>
            <a:r>
              <a:rPr lang="en-US" altLang="en-US" sz="1200" b="0" smtClean="0">
                <a:latin typeface="Book Antiqua" charset="0"/>
              </a:rPr>
              <a:t>Page </a:t>
            </a:r>
            <a:fld id="{7B4379B3-354F-884F-853E-DA4D350AF918}" type="slidenum">
              <a:rPr lang="en-US" altLang="en-US" sz="1200" b="0" smtClean="0">
                <a:latin typeface="Book Antiqua" charset="0"/>
              </a:rPr>
              <a:pPr algn="ctr">
                <a:lnSpc>
                  <a:spcPct val="90000"/>
                </a:lnSpc>
                <a:defRPr/>
              </a:pPr>
              <a:t>‹#›</a:t>
            </a:fld>
            <a:endParaRPr lang="en-US" altLang="en-US" sz="1200" b="0" smtClean="0">
              <a:latin typeface="Book Antiqua" charset="0"/>
            </a:endParaRPr>
          </a:p>
        </p:txBody>
      </p:sp>
      <p:sp>
        <p:nvSpPr>
          <p:cNvPr id="3076" name="Rectangle 4"/>
          <p:cNvSpPr>
            <a:spLocks noGrp="1" noRot="1" noChangeAspect="1" noChangeArrowheads="1" noTextEdit="1"/>
          </p:cNvSpPr>
          <p:nvPr>
            <p:ph type="sldImg" idx="2"/>
          </p:nvPr>
        </p:nvSpPr>
        <p:spPr bwMode="auto">
          <a:xfrm>
            <a:off x="1292225" y="31750"/>
            <a:ext cx="4162425" cy="31226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931495287"/>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ＭＳ Ｐゴシック" pitchFamily="-110" charset="-128"/>
      </a:defRPr>
    </a:lvl1pPr>
    <a:lvl2pPr marL="4572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2pPr>
    <a:lvl3pPr marL="9144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3pPr>
    <a:lvl4pPr marL="13716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4pPr>
    <a:lvl5pPr marL="18288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Folienbildplatzhalter 1"/>
          <p:cNvSpPr>
            <a:spLocks noGrp="1" noRot="1" noChangeAspect="1" noTextEdit="1"/>
          </p:cNvSpPr>
          <p:nvPr>
            <p:ph type="sldImg"/>
          </p:nvPr>
        </p:nvSpPr>
        <p:spPr>
          <a:ln/>
        </p:spPr>
      </p:sp>
      <p:sp>
        <p:nvSpPr>
          <p:cNvPr id="6146" name="Notizenplatzhalt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dirty="0">
              <a:latin typeface="Palatino" charset="0"/>
              <a:ea typeface="ＭＳ Ｐゴシック" charset="-128"/>
            </a:endParaRPr>
          </a:p>
        </p:txBody>
      </p:sp>
    </p:spTree>
    <p:extLst>
      <p:ext uri="{BB962C8B-B14F-4D97-AF65-F5344CB8AC3E}">
        <p14:creationId xmlns:p14="http://schemas.microsoft.com/office/powerpoint/2010/main" val="184883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Master-Untertitelformat bearbeiten</a:t>
            </a:r>
            <a:endParaRPr lang="en-US"/>
          </a:p>
        </p:txBody>
      </p:sp>
    </p:spTree>
    <p:extLst>
      <p:ext uri="{BB962C8B-B14F-4D97-AF65-F5344CB8AC3E}">
        <p14:creationId xmlns:p14="http://schemas.microsoft.com/office/powerpoint/2010/main" val="35327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Tree>
    <p:extLst>
      <p:ext uri="{BB962C8B-B14F-4D97-AF65-F5344CB8AC3E}">
        <p14:creationId xmlns:p14="http://schemas.microsoft.com/office/powerpoint/2010/main" val="160782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34150" y="222250"/>
            <a:ext cx="2038350" cy="5873750"/>
          </a:xfrm>
        </p:spPr>
        <p:txBody>
          <a:bodyPr vert="eaVert"/>
          <a:lstStyle/>
          <a:p>
            <a:r>
              <a:rPr lang="en-US" smtClean="0"/>
              <a:t>Mastertitelformat bearbeiten</a:t>
            </a:r>
            <a:endParaRPr lang="en-US"/>
          </a:p>
        </p:txBody>
      </p:sp>
      <p:sp>
        <p:nvSpPr>
          <p:cNvPr id="3" name="Vertikaler Textplatzhalter 2"/>
          <p:cNvSpPr>
            <a:spLocks noGrp="1"/>
          </p:cNvSpPr>
          <p:nvPr>
            <p:ph type="body" orient="vert" idx="1"/>
          </p:nvPr>
        </p:nvSpPr>
        <p:spPr>
          <a:xfrm>
            <a:off x="419100" y="222250"/>
            <a:ext cx="5962650" cy="5873750"/>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Tree>
    <p:extLst>
      <p:ext uri="{BB962C8B-B14F-4D97-AF65-F5344CB8AC3E}">
        <p14:creationId xmlns:p14="http://schemas.microsoft.com/office/powerpoint/2010/main" val="887170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elfolie">
    <p:spTree>
      <p:nvGrpSpPr>
        <p:cNvPr id="1" name=""/>
        <p:cNvGrpSpPr/>
        <p:nvPr/>
      </p:nvGrpSpPr>
      <p:grpSpPr>
        <a:xfrm>
          <a:off x="0" y="0"/>
          <a:ext cx="0" cy="0"/>
          <a:chOff x="0" y="0"/>
          <a:chExt cx="0" cy="0"/>
        </a:xfrm>
      </p:grpSpPr>
      <p:sp>
        <p:nvSpPr>
          <p:cNvPr id="3" name="Rectangle 2"/>
          <p:cNvSpPr>
            <a:spLocks noChangeArrowheads="1"/>
          </p:cNvSpPr>
          <p:nvPr/>
        </p:nvSpPr>
        <p:spPr bwMode="auto">
          <a:xfrm rot="16200000">
            <a:off x="-2289969" y="2955132"/>
            <a:ext cx="6416675" cy="474662"/>
          </a:xfrm>
          <a:prstGeom prst="rect">
            <a:avLst/>
          </a:prstGeom>
          <a:noFill/>
          <a:ln w="12700">
            <a:noFill/>
            <a:miter lim="800000"/>
            <a:headEnd/>
            <a:tailEnd/>
          </a:ln>
          <a:effectLst/>
        </p:spPr>
        <p:txBody>
          <a:bodyPr lIns="0" tIns="0" rIns="0" bIns="0" anchor="ctr"/>
          <a:lstStyle>
            <a:lvl1pPr>
              <a:defRPr sz="3400" b="1">
                <a:solidFill>
                  <a:schemeClr val="tx1"/>
                </a:solidFill>
                <a:latin typeface="Palatino" charset="0"/>
                <a:ea typeface="ＭＳ Ｐゴシック" charset="-128"/>
              </a:defRPr>
            </a:lvl1pPr>
            <a:lvl2pPr marL="37931725" indent="-37474525">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defRPr/>
            </a:pPr>
            <a:r>
              <a:rPr lang="en-US" altLang="en-US" sz="2400" b="0" smtClean="0"/>
              <a:t>Using UML, Patterns, and Java</a:t>
            </a:r>
          </a:p>
        </p:txBody>
      </p:sp>
      <p:sp>
        <p:nvSpPr>
          <p:cNvPr id="4" name="Text Box 5"/>
          <p:cNvSpPr txBox="1">
            <a:spLocks noChangeArrowheads="1"/>
          </p:cNvSpPr>
          <p:nvPr/>
        </p:nvSpPr>
        <p:spPr bwMode="auto">
          <a:xfrm rot="16200000">
            <a:off x="-2655888" y="3197226"/>
            <a:ext cx="6405563" cy="461962"/>
          </a:xfrm>
          <a:prstGeom prst="rect">
            <a:avLst/>
          </a:prstGeom>
          <a:noFill/>
          <a:ln w="12700">
            <a:noFill/>
            <a:miter lim="800000"/>
            <a:headEnd/>
            <a:tailEnd/>
          </a:ln>
          <a:effectLst/>
        </p:spPr>
        <p:txBody>
          <a:bodyPr>
            <a:spAutoFit/>
          </a:bodyPr>
          <a:lstStyle>
            <a:lvl1pPr>
              <a:defRPr sz="3400" b="1">
                <a:solidFill>
                  <a:schemeClr val="tx1"/>
                </a:solidFill>
                <a:latin typeface="Palatino" charset="0"/>
                <a:ea typeface="ＭＳ Ｐゴシック" charset="-128"/>
              </a:defRPr>
            </a:lvl1pPr>
            <a:lvl2pPr marL="37931725" indent="-37474525">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spcBef>
                <a:spcPct val="50000"/>
              </a:spcBef>
              <a:defRPr/>
            </a:pPr>
            <a:r>
              <a:rPr lang="en-US" altLang="en-US" sz="2400" smtClean="0"/>
              <a:t>Object-Oriented Software Engineering</a:t>
            </a:r>
            <a:endParaRPr lang="en-US" altLang="en-US" sz="2000" b="0" smtClean="0"/>
          </a:p>
        </p:txBody>
      </p:sp>
      <p:sp>
        <p:nvSpPr>
          <p:cNvPr id="324611" name="Rectangle 3"/>
          <p:cNvSpPr>
            <a:spLocks noGrp="1" noChangeArrowheads="1"/>
          </p:cNvSpPr>
          <p:nvPr>
            <p:ph type="ctrTitle"/>
          </p:nvPr>
        </p:nvSpPr>
        <p:spPr>
          <a:xfrm>
            <a:off x="1409700" y="320675"/>
            <a:ext cx="6858000" cy="822325"/>
          </a:xfrm>
        </p:spPr>
        <p:txBody>
          <a:bodyPr/>
          <a:lstStyle>
            <a:lvl1pPr algn="ctr">
              <a:defRPr sz="4000" i="0"/>
            </a:lvl1pPr>
          </a:lstStyle>
          <a:p>
            <a:r>
              <a:rPr lang="en-US"/>
              <a:t>Click to edit Master title style</a:t>
            </a:r>
          </a:p>
        </p:txBody>
      </p:sp>
    </p:spTree>
    <p:extLst>
      <p:ext uri="{BB962C8B-B14F-4D97-AF65-F5344CB8AC3E}">
        <p14:creationId xmlns:p14="http://schemas.microsoft.com/office/powerpoint/2010/main" val="112976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Tree>
    <p:extLst>
      <p:ext uri="{BB962C8B-B14F-4D97-AF65-F5344CB8AC3E}">
        <p14:creationId xmlns:p14="http://schemas.microsoft.com/office/powerpoint/2010/main" val="178466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Tree>
    <p:extLst>
      <p:ext uri="{BB962C8B-B14F-4D97-AF65-F5344CB8AC3E}">
        <p14:creationId xmlns:p14="http://schemas.microsoft.com/office/powerpoint/2010/main" val="90106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sz="half" idx="1"/>
          </p:nvPr>
        </p:nvSpPr>
        <p:spPr>
          <a:xfrm>
            <a:off x="533400" y="12954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Inhaltsplatzhalter 3"/>
          <p:cNvSpPr>
            <a:spLocks noGrp="1"/>
          </p:cNvSpPr>
          <p:nvPr>
            <p:ph sz="half" idx="2"/>
          </p:nvPr>
        </p:nvSpPr>
        <p:spPr>
          <a:xfrm>
            <a:off x="4610100" y="12954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Tree>
    <p:extLst>
      <p:ext uri="{BB962C8B-B14F-4D97-AF65-F5344CB8AC3E}">
        <p14:creationId xmlns:p14="http://schemas.microsoft.com/office/powerpoint/2010/main" val="7033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Tree>
    <p:extLst>
      <p:ext uri="{BB962C8B-B14F-4D97-AF65-F5344CB8AC3E}">
        <p14:creationId xmlns:p14="http://schemas.microsoft.com/office/powerpoint/2010/main" val="105733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Tree>
    <p:extLst>
      <p:ext uri="{BB962C8B-B14F-4D97-AF65-F5344CB8AC3E}">
        <p14:creationId xmlns:p14="http://schemas.microsoft.com/office/powerpoint/2010/main" val="14537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44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Tree>
    <p:extLst>
      <p:ext uri="{BB962C8B-B14F-4D97-AF65-F5344CB8AC3E}">
        <p14:creationId xmlns:p14="http://schemas.microsoft.com/office/powerpoint/2010/main" val="32792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Tree>
    <p:extLst>
      <p:ext uri="{BB962C8B-B14F-4D97-AF65-F5344CB8AC3E}">
        <p14:creationId xmlns:p14="http://schemas.microsoft.com/office/powerpoint/2010/main" val="984587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533400" y="1295400"/>
            <a:ext cx="8001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3"/>
          <p:cNvSpPr>
            <a:spLocks noGrp="1" noChangeArrowheads="1"/>
          </p:cNvSpPr>
          <p:nvPr>
            <p:ph type="title"/>
          </p:nvPr>
        </p:nvSpPr>
        <p:spPr bwMode="auto">
          <a:xfrm>
            <a:off x="419100" y="222250"/>
            <a:ext cx="8153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ctr" anchorCtr="0" compatLnSpc="1">
            <a:prstTxWarp prst="textNoShape">
              <a:avLst/>
            </a:prstTxWarp>
          </a:bodyPr>
          <a:lstStyle/>
          <a:p>
            <a:pPr lvl="0"/>
            <a:r>
              <a:rPr lang="en-US" altLang="en-US"/>
              <a:t>Click to edit Master title style</a:t>
            </a:r>
          </a:p>
        </p:txBody>
      </p:sp>
      <p:sp>
        <p:nvSpPr>
          <p:cNvPr id="1034" name="Text Box 10"/>
          <p:cNvSpPr txBox="1">
            <a:spLocks noChangeArrowheads="1"/>
          </p:cNvSpPr>
          <p:nvPr userDrawn="1"/>
        </p:nvSpPr>
        <p:spPr bwMode="auto">
          <a:xfrm>
            <a:off x="533400" y="6400800"/>
            <a:ext cx="8382000" cy="230188"/>
          </a:xfrm>
          <a:prstGeom prst="rect">
            <a:avLst/>
          </a:prstGeom>
          <a:noFill/>
          <a:ln w="12700">
            <a:noFill/>
            <a:miter lim="800000"/>
            <a:headEnd/>
            <a:tailEnd/>
          </a:ln>
          <a:effectLst/>
        </p:spPr>
        <p:txBody>
          <a:bodyPr>
            <a:spAutoFit/>
          </a:bodyPr>
          <a:lstStyle>
            <a:lvl1pPr defTabSz="514350">
              <a:defRPr sz="3400" b="1">
                <a:solidFill>
                  <a:schemeClr val="tx1"/>
                </a:solidFill>
                <a:latin typeface="Palatino" charset="0"/>
                <a:ea typeface="ＭＳ Ｐゴシック" charset="-128"/>
              </a:defRPr>
            </a:lvl1pPr>
            <a:lvl2pPr marL="37931725" indent="-37474525" defTabSz="514350">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defRPr/>
            </a:pPr>
            <a:r>
              <a:rPr lang="en-US" altLang="en-US" sz="900" dirty="0" smtClean="0"/>
              <a:t>	       	   </a:t>
            </a:r>
            <a:fld id="{8A7B7417-7136-7441-A197-C7B072CE5297}" type="slidenum">
              <a:rPr lang="en-US" altLang="en-US" sz="900" smtClean="0"/>
              <a:pPr algn="ctr">
                <a:defRPr/>
              </a:pPr>
              <a:t>‹#›</a:t>
            </a:fld>
            <a:endParaRPr lang="en-US" altLang="en-US" sz="900" dirty="0" smtClean="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9" r:id="rId12"/>
  </p:sldLayoutIdLst>
  <p:txStyles>
    <p:titleStyle>
      <a:lvl1pPr algn="l" rtl="0" eaLnBrk="0" fontAlgn="base" hangingPunct="0">
        <a:lnSpc>
          <a:spcPct val="90000"/>
        </a:lnSpc>
        <a:spcBef>
          <a:spcPct val="0"/>
        </a:spcBef>
        <a:spcAft>
          <a:spcPct val="0"/>
        </a:spcAft>
        <a:defRPr sz="3000" b="1">
          <a:solidFill>
            <a:schemeClr val="tx2"/>
          </a:solidFill>
          <a:latin typeface="+mj-lt"/>
          <a:ea typeface="ＭＳ Ｐゴシック" pitchFamily="-110" charset="-128"/>
          <a:cs typeface="ＭＳ Ｐゴシック" pitchFamily="-110" charset="-128"/>
        </a:defRPr>
      </a:lvl1pPr>
      <a:lvl2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2pPr>
      <a:lvl3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3pPr>
      <a:lvl4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4pPr>
      <a:lvl5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5pPr>
      <a:lvl6pPr marL="457200" algn="l" rtl="0" eaLnBrk="0" fontAlgn="base" hangingPunct="0">
        <a:lnSpc>
          <a:spcPct val="90000"/>
        </a:lnSpc>
        <a:spcBef>
          <a:spcPct val="0"/>
        </a:spcBef>
        <a:spcAft>
          <a:spcPct val="0"/>
        </a:spcAft>
        <a:defRPr sz="3000" b="1">
          <a:solidFill>
            <a:schemeClr val="tx2"/>
          </a:solidFill>
          <a:latin typeface="Century Gothic" pitchFamily="-110" charset="0"/>
        </a:defRPr>
      </a:lvl6pPr>
      <a:lvl7pPr marL="914400" algn="l" rtl="0" eaLnBrk="0" fontAlgn="base" hangingPunct="0">
        <a:lnSpc>
          <a:spcPct val="90000"/>
        </a:lnSpc>
        <a:spcBef>
          <a:spcPct val="0"/>
        </a:spcBef>
        <a:spcAft>
          <a:spcPct val="0"/>
        </a:spcAft>
        <a:defRPr sz="3000" b="1">
          <a:solidFill>
            <a:schemeClr val="tx2"/>
          </a:solidFill>
          <a:latin typeface="Century Gothic" pitchFamily="-110" charset="0"/>
        </a:defRPr>
      </a:lvl7pPr>
      <a:lvl8pPr marL="1371600" algn="l" rtl="0" eaLnBrk="0" fontAlgn="base" hangingPunct="0">
        <a:lnSpc>
          <a:spcPct val="90000"/>
        </a:lnSpc>
        <a:spcBef>
          <a:spcPct val="0"/>
        </a:spcBef>
        <a:spcAft>
          <a:spcPct val="0"/>
        </a:spcAft>
        <a:defRPr sz="3000" b="1">
          <a:solidFill>
            <a:schemeClr val="tx2"/>
          </a:solidFill>
          <a:latin typeface="Century Gothic" pitchFamily="-110" charset="0"/>
        </a:defRPr>
      </a:lvl8pPr>
      <a:lvl9pPr marL="1828800" algn="l" rtl="0" eaLnBrk="0" fontAlgn="base" hangingPunct="0">
        <a:lnSpc>
          <a:spcPct val="90000"/>
        </a:lnSpc>
        <a:spcBef>
          <a:spcPct val="0"/>
        </a:spcBef>
        <a:spcAft>
          <a:spcPct val="0"/>
        </a:spcAft>
        <a:defRPr sz="3000" b="1">
          <a:solidFill>
            <a:schemeClr val="tx2"/>
          </a:solidFill>
          <a:latin typeface="Century Gothic" pitchFamily="-110" charset="0"/>
        </a:defRPr>
      </a:lvl9pPr>
    </p:titleStyle>
    <p:bodyStyle>
      <a:lvl1pPr marL="285750" indent="-285750" algn="l" rtl="0" eaLnBrk="0" fontAlgn="base" hangingPunct="0">
        <a:lnSpc>
          <a:spcPct val="90000"/>
        </a:lnSpc>
        <a:spcBef>
          <a:spcPct val="30000"/>
        </a:spcBef>
        <a:spcAft>
          <a:spcPct val="0"/>
        </a:spcAft>
        <a:buClr>
          <a:schemeClr val="tx2"/>
        </a:buClr>
        <a:buFont typeface="Times" charset="0"/>
        <a:buChar char="•"/>
        <a:defRPr sz="2400">
          <a:solidFill>
            <a:schemeClr val="tx1"/>
          </a:solidFill>
          <a:latin typeface="+mn-lt"/>
          <a:ea typeface="ＭＳ Ｐゴシック" pitchFamily="-110" charset="-128"/>
          <a:cs typeface="ＭＳ Ｐゴシック" pitchFamily="-110" charset="-128"/>
        </a:defRPr>
      </a:lvl1pPr>
      <a:lvl2pPr marL="685800" indent="-228600" algn="l" rtl="0" eaLnBrk="0" fontAlgn="base" hangingPunct="0">
        <a:lnSpc>
          <a:spcPct val="90000"/>
        </a:lnSpc>
        <a:spcBef>
          <a:spcPct val="30000"/>
        </a:spcBef>
        <a:spcAft>
          <a:spcPct val="0"/>
        </a:spcAft>
        <a:buClr>
          <a:schemeClr val="hlink"/>
        </a:buClr>
        <a:buSzPct val="100000"/>
        <a:buFont typeface="Times" charset="0"/>
        <a:buChar char="•"/>
        <a:defRPr sz="2000">
          <a:solidFill>
            <a:schemeClr val="tx1"/>
          </a:solidFill>
          <a:latin typeface="+mn-lt"/>
          <a:ea typeface="ＭＳ Ｐゴシック" pitchFamily="-110" charset="-128"/>
        </a:defRPr>
      </a:lvl2pPr>
      <a:lvl3pPr marL="1143000" indent="-228600" algn="l" rtl="0" eaLnBrk="0" fontAlgn="base" hangingPunct="0">
        <a:lnSpc>
          <a:spcPct val="90000"/>
        </a:lnSpc>
        <a:spcBef>
          <a:spcPct val="30000"/>
        </a:spcBef>
        <a:spcAft>
          <a:spcPct val="0"/>
        </a:spcAft>
        <a:buClr>
          <a:schemeClr val="tx2"/>
        </a:buClr>
        <a:buFont typeface="Times" charset="0"/>
        <a:buChar char="•"/>
        <a:defRPr sz="2000">
          <a:solidFill>
            <a:schemeClr val="tx1"/>
          </a:solidFill>
          <a:latin typeface="+mn-lt"/>
          <a:ea typeface="ＭＳ Ｐゴシック" pitchFamily="-110" charset="-128"/>
        </a:defRPr>
      </a:lvl3pPr>
      <a:lvl4pPr marL="1543050" indent="-171450" algn="l" rtl="0" eaLnBrk="0" fontAlgn="base" hangingPunct="0">
        <a:lnSpc>
          <a:spcPct val="90000"/>
        </a:lnSpc>
        <a:spcBef>
          <a:spcPct val="30000"/>
        </a:spcBef>
        <a:spcAft>
          <a:spcPct val="0"/>
        </a:spcAft>
        <a:buSzPct val="100000"/>
        <a:buFont typeface="Times" charset="0"/>
        <a:buChar char="•"/>
        <a:defRPr sz="2000">
          <a:solidFill>
            <a:schemeClr val="tx1"/>
          </a:solidFill>
          <a:latin typeface="+mn-lt"/>
          <a:ea typeface="ＭＳ Ｐゴシック" pitchFamily="-110" charset="-128"/>
        </a:defRPr>
      </a:lvl4pPr>
      <a:lvl5pPr marL="2000250" indent="-171450" algn="l" rtl="0" eaLnBrk="0" fontAlgn="base" hangingPunct="0">
        <a:lnSpc>
          <a:spcPct val="90000"/>
        </a:lnSpc>
        <a:spcBef>
          <a:spcPct val="30000"/>
        </a:spcBef>
        <a:spcAft>
          <a:spcPct val="0"/>
        </a:spcAft>
        <a:buSzPct val="100000"/>
        <a:buFont typeface="Times" charset="0"/>
        <a:buChar char="•"/>
        <a:defRPr sz="2000">
          <a:solidFill>
            <a:schemeClr val="tx1"/>
          </a:solidFill>
          <a:latin typeface="+mn-lt"/>
          <a:ea typeface="ＭＳ Ｐゴシック" pitchFamily="-110" charset="-128"/>
        </a:defRPr>
      </a:lvl5pPr>
      <a:lvl6pPr marL="24574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6pPr>
      <a:lvl7pPr marL="29146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7pPr>
      <a:lvl8pPr marL="33718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8pPr>
      <a:lvl9pPr marL="38290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aider.mountunion.edu/csc/csc492/Sp13/acmcodeofethic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CSCI 392: Seminar in Computing and Society</a:t>
            </a:r>
            <a:endParaRPr lang="en-US" dirty="0"/>
          </a:p>
        </p:txBody>
      </p:sp>
      <p:sp>
        <p:nvSpPr>
          <p:cNvPr id="3" name="Subtitle 2"/>
          <p:cNvSpPr>
            <a:spLocks noGrp="1"/>
          </p:cNvSpPr>
          <p:nvPr>
            <p:ph type="subTitle" idx="1"/>
          </p:nvPr>
        </p:nvSpPr>
        <p:spPr/>
        <p:txBody>
          <a:bodyPr/>
          <a:lstStyle/>
          <a:p>
            <a:r>
              <a:rPr lang="en-US" dirty="0" smtClean="0"/>
              <a:t>Instructor: Xenia Mountrouidou</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the ACM Code</a:t>
            </a:r>
            <a:endParaRPr lang="en-US" dirty="0"/>
          </a:p>
        </p:txBody>
      </p:sp>
      <p:sp>
        <p:nvSpPr>
          <p:cNvPr id="3" name="Content Placeholder 2"/>
          <p:cNvSpPr>
            <a:spLocks noGrp="1"/>
          </p:cNvSpPr>
          <p:nvPr>
            <p:ph idx="1"/>
          </p:nvPr>
        </p:nvSpPr>
        <p:spPr/>
        <p:txBody>
          <a:bodyPr/>
          <a:lstStyle/>
          <a:p>
            <a:r>
              <a:rPr lang="en-US" dirty="0"/>
              <a:t>Organizational Leadership Imperatives </a:t>
            </a:r>
            <a:endParaRPr lang="en-US" dirty="0" smtClean="0"/>
          </a:p>
          <a:p>
            <a:pPr lvl="1"/>
            <a:r>
              <a:rPr lang="en-US" dirty="0" smtClean="0"/>
              <a:t>Articulate </a:t>
            </a:r>
            <a:r>
              <a:rPr lang="en-US" dirty="0"/>
              <a:t>and encourage responsibilities to team members </a:t>
            </a:r>
            <a:endParaRPr lang="en-US" dirty="0" smtClean="0"/>
          </a:p>
          <a:p>
            <a:pPr lvl="1"/>
            <a:r>
              <a:rPr lang="en-US" dirty="0" smtClean="0"/>
              <a:t>Manage </a:t>
            </a:r>
            <a:r>
              <a:rPr lang="en-US" dirty="0"/>
              <a:t>personnel and resources to enhance quality of working life </a:t>
            </a:r>
            <a:endParaRPr lang="en-US" dirty="0" smtClean="0"/>
          </a:p>
          <a:p>
            <a:pPr lvl="1"/>
            <a:r>
              <a:rPr lang="en-US" dirty="0" smtClean="0"/>
              <a:t>Support </a:t>
            </a:r>
            <a:r>
              <a:rPr lang="en-US" dirty="0"/>
              <a:t>proper use of the organization’s computing resources </a:t>
            </a:r>
            <a:endParaRPr lang="en-US" dirty="0" smtClean="0"/>
          </a:p>
          <a:p>
            <a:pPr lvl="1"/>
            <a:r>
              <a:rPr lang="en-US" dirty="0" smtClean="0"/>
              <a:t>Ensure </a:t>
            </a:r>
            <a:r>
              <a:rPr lang="en-US" dirty="0"/>
              <a:t>that systems are designed and validated to address user needs. </a:t>
            </a:r>
            <a:endParaRPr lang="en-US" dirty="0" smtClean="0"/>
          </a:p>
          <a:p>
            <a:pPr lvl="1"/>
            <a:r>
              <a:rPr lang="en-US" dirty="0" smtClean="0"/>
              <a:t>Articulate </a:t>
            </a:r>
            <a:r>
              <a:rPr lang="en-US" dirty="0"/>
              <a:t>and support policies that protect the dignity of affected users.</a:t>
            </a:r>
          </a:p>
        </p:txBody>
      </p:sp>
    </p:spTree>
    <p:extLst>
      <p:ext uri="{BB962C8B-B14F-4D97-AF65-F5344CB8AC3E}">
        <p14:creationId xmlns:p14="http://schemas.microsoft.com/office/powerpoint/2010/main" val="106820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indent="0">
              <a:buNone/>
            </a:pPr>
            <a:r>
              <a:rPr lang="en-US" dirty="0"/>
              <a:t>Jean is working on a database for a </a:t>
            </a:r>
            <a:r>
              <a:rPr lang="en-US" dirty="0" smtClean="0"/>
              <a:t>commercial </a:t>
            </a:r>
            <a:r>
              <a:rPr lang="en-US" dirty="0"/>
              <a:t>company. She is behind schedule, and her boss wants her to be done in two days. One of her co-workers has access to the source for a competitor’s database from a previous job. Jean uses part of this code to finish her project, but doesn’t tell anyone. What aspects of the ACM code has Jean violated? What if Jean just looked at the code and wrote her own version?</a:t>
            </a:r>
          </a:p>
        </p:txBody>
      </p:sp>
    </p:spTree>
    <p:extLst>
      <p:ext uri="{BB962C8B-B14F-4D97-AF65-F5344CB8AC3E}">
        <p14:creationId xmlns:p14="http://schemas.microsoft.com/office/powerpoint/2010/main" val="1860748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indent="0">
              <a:buNone/>
            </a:pPr>
            <a:r>
              <a:rPr lang="en-US" dirty="0"/>
              <a:t>Bob is consulting on the design of a personnel database for a medium-sized company. He has involved the client in the process, working with the CEO, CIO, and personnel director. The system will store personal information, such as medical records, salaries, performance evaluations, etc. The clients want to minimize cost, and ask for a less secure system. Bob is worried that this will not protect employee data adequately. What should Bob do?</a:t>
            </a:r>
          </a:p>
        </p:txBody>
      </p:sp>
    </p:spTree>
    <p:extLst>
      <p:ext uri="{BB962C8B-B14F-4D97-AF65-F5344CB8AC3E}">
        <p14:creationId xmlns:p14="http://schemas.microsoft.com/office/powerpoint/2010/main" val="1618026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indent="0">
              <a:buNone/>
            </a:pPr>
            <a:r>
              <a:rPr lang="en-US" dirty="0"/>
              <a:t>Jane is a QA engineer with a company that makes inventory software for shoe stores. The software manages accounting, shipping and ordering. Jane is concerned that their software has not been adequately tested, although they have done the contractually required tests. Jane’s employers are pressuring her to sign off on the software; if it is late in shipping, the company could go out of business. If the company ships buggy software, their clients could be financially harmed. What should Jane do?</a:t>
            </a:r>
          </a:p>
        </p:txBody>
      </p:sp>
    </p:spTree>
    <p:extLst>
      <p:ext uri="{BB962C8B-B14F-4D97-AF65-F5344CB8AC3E}">
        <p14:creationId xmlns:p14="http://schemas.microsoft.com/office/powerpoint/2010/main" val="182170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indent="0">
              <a:buNone/>
            </a:pPr>
            <a:r>
              <a:rPr lang="en-US" dirty="0" err="1"/>
              <a:t>Brookwell</a:t>
            </a:r>
            <a:r>
              <a:rPr lang="en-US" dirty="0"/>
              <a:t> Computing gets a contract with the US </a:t>
            </a:r>
            <a:r>
              <a:rPr lang="en-US" dirty="0" err="1"/>
              <a:t>governemnt</a:t>
            </a:r>
            <a:r>
              <a:rPr lang="en-US" dirty="0"/>
              <a:t> to develop a new accounting system. It consists of report developments, internal processing, and a user interface. The system meets the contract requirements, but the users find the user interface very difficult to work with. The government decides that they will not spend more money on our product, and go back to their old system. How could the Code of Ethics </a:t>
            </a:r>
            <a:r>
              <a:rPr lang="en-US" dirty="0" err="1"/>
              <a:t>helpd</a:t>
            </a:r>
            <a:r>
              <a:rPr lang="en-US" dirty="0"/>
              <a:t> to avoid this problem?</a:t>
            </a:r>
          </a:p>
        </p:txBody>
      </p:sp>
    </p:spTree>
    <p:extLst>
      <p:ext uri="{BB962C8B-B14F-4D97-AF65-F5344CB8AC3E}">
        <p14:creationId xmlns:p14="http://schemas.microsoft.com/office/powerpoint/2010/main" val="741788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raider.mountunion.edu/csc/csc492/Sp13/acmcodeofethics.pdf</a:t>
            </a:r>
            <a:endParaRPr lang="en-US" dirty="0" smtClean="0"/>
          </a:p>
          <a:p>
            <a:r>
              <a:rPr lang="en-US" dirty="0" smtClean="0"/>
              <a:t>Using the ACM Code of Ethics for Decision making, </a:t>
            </a:r>
            <a:r>
              <a:rPr lang="en-US" dirty="0"/>
              <a:t>by Ronald E. Anderson, Deborah G. Johnson, Donald </a:t>
            </a:r>
            <a:r>
              <a:rPr lang="en-US" dirty="0" err="1"/>
              <a:t>Gotterbarn</a:t>
            </a:r>
            <a:r>
              <a:rPr lang="en-US" dirty="0"/>
              <a:t>, and Judith </a:t>
            </a:r>
            <a:r>
              <a:rPr lang="en-US" dirty="0" err="1" smtClean="0"/>
              <a:t>Perrolle</a:t>
            </a:r>
            <a:r>
              <a:rPr lang="en-US" dirty="0"/>
              <a:t>, </a:t>
            </a:r>
            <a:r>
              <a:rPr lang="en-US" dirty="0" smtClean="0"/>
              <a:t>Communications </a:t>
            </a:r>
            <a:r>
              <a:rPr lang="en-US" dirty="0"/>
              <a:t>of the ACM </a:t>
            </a:r>
            <a:r>
              <a:rPr lang="en-US" smtClean="0"/>
              <a:t>CACM, Volume </a:t>
            </a:r>
            <a:r>
              <a:rPr lang="en-US" dirty="0"/>
              <a:t>36 Issue 2, Feb. 1993 Pages 98-107 </a:t>
            </a:r>
            <a:r>
              <a:rPr lang="en-US" dirty="0"/>
              <a:t> </a:t>
            </a:r>
            <a:endParaRPr lang="en-US" dirty="0"/>
          </a:p>
        </p:txBody>
      </p:sp>
    </p:spTree>
    <p:extLst>
      <p:ext uri="{BB962C8B-B14F-4D97-AF65-F5344CB8AC3E}">
        <p14:creationId xmlns:p14="http://schemas.microsoft.com/office/powerpoint/2010/main" val="56899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announcements</a:t>
            </a:r>
            <a:endParaRPr lang="en-US" dirty="0"/>
          </a:p>
        </p:txBody>
      </p:sp>
      <p:sp>
        <p:nvSpPr>
          <p:cNvPr id="3" name="Content Placeholder 2"/>
          <p:cNvSpPr>
            <a:spLocks noGrp="1"/>
          </p:cNvSpPr>
          <p:nvPr>
            <p:ph idx="1"/>
          </p:nvPr>
        </p:nvSpPr>
        <p:spPr/>
        <p:txBody>
          <a:bodyPr/>
          <a:lstStyle/>
          <a:p>
            <a:r>
              <a:rPr lang="en-US" dirty="0" smtClean="0"/>
              <a:t>Please add your team in the google spreadsheet</a:t>
            </a:r>
          </a:p>
          <a:p>
            <a:r>
              <a:rPr lang="en-US" dirty="0" smtClean="0"/>
              <a:t>Start thinking about your paper topic and research! </a:t>
            </a:r>
          </a:p>
          <a:p>
            <a:r>
              <a:rPr lang="en-US" dirty="0" smtClean="0"/>
              <a:t>You will need to submit a topic by </a:t>
            </a:r>
            <a:r>
              <a:rPr lang="is-IS" dirty="0" smtClean="0"/>
              <a:t>…</a:t>
            </a:r>
          </a:p>
          <a:p>
            <a:r>
              <a:rPr lang="is-IS" dirty="0" smtClean="0"/>
              <a:t>Your presentations will take place every Wednesday</a:t>
            </a:r>
          </a:p>
          <a:p>
            <a:r>
              <a:rPr lang="is-IS" dirty="0" smtClean="0"/>
              <a:t>Research presentations starting Monday, Sept. 5</a:t>
            </a:r>
            <a:endParaRPr lang="en-US" dirty="0"/>
          </a:p>
        </p:txBody>
      </p:sp>
    </p:spTree>
    <p:extLst>
      <p:ext uri="{BB962C8B-B14F-4D97-AF65-F5344CB8AC3E}">
        <p14:creationId xmlns:p14="http://schemas.microsoft.com/office/powerpoint/2010/main" val="1710621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today’s class</a:t>
            </a:r>
            <a:endParaRPr lang="en-US" dirty="0"/>
          </a:p>
        </p:txBody>
      </p:sp>
      <p:sp>
        <p:nvSpPr>
          <p:cNvPr id="3" name="Content Placeholder 2"/>
          <p:cNvSpPr>
            <a:spLocks noGrp="1"/>
          </p:cNvSpPr>
          <p:nvPr>
            <p:ph idx="1"/>
          </p:nvPr>
        </p:nvSpPr>
        <p:spPr/>
        <p:txBody>
          <a:bodyPr/>
          <a:lstStyle/>
          <a:p>
            <a:r>
              <a:rPr lang="en-US" dirty="0" smtClean="0"/>
              <a:t>ACM Code of Ethics overview</a:t>
            </a:r>
          </a:p>
          <a:p>
            <a:r>
              <a:rPr lang="en-US" dirty="0" smtClean="0"/>
              <a:t>Making professional decisions with the ACM code of ethics</a:t>
            </a:r>
          </a:p>
          <a:p>
            <a:r>
              <a:rPr lang="en-US" dirty="0" smtClean="0"/>
              <a:t>Case studies and role play</a:t>
            </a:r>
            <a:endParaRPr lang="en-US" dirty="0"/>
          </a:p>
        </p:txBody>
      </p:sp>
    </p:spTree>
    <p:extLst>
      <p:ext uri="{BB962C8B-B14F-4D97-AF65-F5344CB8AC3E}">
        <p14:creationId xmlns:p14="http://schemas.microsoft.com/office/powerpoint/2010/main" val="2093009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a code of ethics?</a:t>
            </a:r>
            <a:endParaRPr lang="en-US" dirty="0"/>
          </a:p>
        </p:txBody>
      </p:sp>
      <p:sp>
        <p:nvSpPr>
          <p:cNvPr id="3" name="Content Placeholder 2"/>
          <p:cNvSpPr>
            <a:spLocks noGrp="1"/>
          </p:cNvSpPr>
          <p:nvPr>
            <p:ph idx="1"/>
          </p:nvPr>
        </p:nvSpPr>
        <p:spPr/>
        <p:txBody>
          <a:bodyPr/>
          <a:lstStyle/>
          <a:p>
            <a:r>
              <a:rPr lang="en-US" dirty="0" smtClean="0"/>
              <a:t>Clarify </a:t>
            </a:r>
            <a:r>
              <a:rPr lang="en-US" dirty="0"/>
              <a:t>responsibility to society </a:t>
            </a:r>
            <a:endParaRPr lang="en-US" dirty="0" smtClean="0"/>
          </a:p>
          <a:p>
            <a:r>
              <a:rPr lang="en-US" dirty="0" smtClean="0"/>
              <a:t>Provide </a:t>
            </a:r>
            <a:r>
              <a:rPr lang="en-US" dirty="0"/>
              <a:t>either a set of rules/prohibitions or a set of ideals Aid in decision making</a:t>
            </a:r>
          </a:p>
        </p:txBody>
      </p:sp>
    </p:spTree>
    <p:extLst>
      <p:ext uri="{BB962C8B-B14F-4D97-AF65-F5344CB8AC3E}">
        <p14:creationId xmlns:p14="http://schemas.microsoft.com/office/powerpoint/2010/main" val="86863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the ACM Code</a:t>
            </a:r>
            <a:endParaRPr lang="en-US" dirty="0"/>
          </a:p>
        </p:txBody>
      </p:sp>
      <p:sp>
        <p:nvSpPr>
          <p:cNvPr id="3" name="Content Placeholder 2"/>
          <p:cNvSpPr>
            <a:spLocks noGrp="1"/>
          </p:cNvSpPr>
          <p:nvPr>
            <p:ph idx="1"/>
          </p:nvPr>
        </p:nvSpPr>
        <p:spPr/>
        <p:txBody>
          <a:bodyPr/>
          <a:lstStyle/>
          <a:p>
            <a:r>
              <a:rPr lang="en-US" dirty="0"/>
              <a:t>General Moral Imperatives </a:t>
            </a:r>
            <a:endParaRPr lang="en-US" dirty="0" smtClean="0"/>
          </a:p>
          <a:p>
            <a:pPr lvl="1"/>
            <a:r>
              <a:rPr lang="en-US" dirty="0" smtClean="0"/>
              <a:t>Contribute </a:t>
            </a:r>
            <a:r>
              <a:rPr lang="en-US" dirty="0"/>
              <a:t>to society and general well-being Protect human rights, respect diversity </a:t>
            </a:r>
            <a:endParaRPr lang="en-US" dirty="0" smtClean="0"/>
          </a:p>
          <a:p>
            <a:pPr lvl="1"/>
            <a:r>
              <a:rPr lang="en-US" dirty="0" smtClean="0"/>
              <a:t>Minimize </a:t>
            </a:r>
            <a:r>
              <a:rPr lang="en-US" dirty="0"/>
              <a:t>negative consequences of computing systems </a:t>
            </a:r>
            <a:endParaRPr lang="en-US" dirty="0" smtClean="0"/>
          </a:p>
          <a:p>
            <a:pPr lvl="1"/>
            <a:r>
              <a:rPr lang="en-US" dirty="0" smtClean="0"/>
              <a:t>Ensure </a:t>
            </a:r>
            <a:r>
              <a:rPr lang="en-US" dirty="0"/>
              <a:t>that products will be used in socially responsible ways </a:t>
            </a:r>
            <a:endParaRPr lang="en-US" dirty="0" smtClean="0"/>
          </a:p>
          <a:p>
            <a:pPr lvl="1"/>
            <a:r>
              <a:rPr lang="en-US" dirty="0" smtClean="0"/>
              <a:t>Consider </a:t>
            </a:r>
            <a:r>
              <a:rPr lang="en-US" dirty="0"/>
              <a:t>environmental impact </a:t>
            </a:r>
            <a:endParaRPr lang="en-US" dirty="0" smtClean="0"/>
          </a:p>
          <a:p>
            <a:r>
              <a:rPr lang="en-US" dirty="0" smtClean="0"/>
              <a:t>Are </a:t>
            </a:r>
            <a:r>
              <a:rPr lang="en-US" dirty="0"/>
              <a:t>there controversial issues in here?</a:t>
            </a:r>
          </a:p>
        </p:txBody>
      </p:sp>
    </p:spTree>
    <p:extLst>
      <p:ext uri="{BB962C8B-B14F-4D97-AF65-F5344CB8AC3E}">
        <p14:creationId xmlns:p14="http://schemas.microsoft.com/office/powerpoint/2010/main" val="93264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the ACM Code</a:t>
            </a:r>
            <a:endParaRPr lang="en-US" dirty="0"/>
          </a:p>
        </p:txBody>
      </p:sp>
      <p:sp>
        <p:nvSpPr>
          <p:cNvPr id="3" name="Content Placeholder 2"/>
          <p:cNvSpPr>
            <a:spLocks noGrp="1"/>
          </p:cNvSpPr>
          <p:nvPr>
            <p:ph idx="1"/>
          </p:nvPr>
        </p:nvSpPr>
        <p:spPr/>
        <p:txBody>
          <a:bodyPr/>
          <a:lstStyle/>
          <a:p>
            <a:r>
              <a:rPr lang="en-US" dirty="0"/>
              <a:t>General Moral Imperatives </a:t>
            </a:r>
            <a:endParaRPr lang="en-US" dirty="0" smtClean="0"/>
          </a:p>
          <a:p>
            <a:pPr lvl="1"/>
            <a:r>
              <a:rPr lang="en-US" dirty="0" smtClean="0"/>
              <a:t>Avoid </a:t>
            </a:r>
            <a:r>
              <a:rPr lang="en-US" dirty="0"/>
              <a:t>harm to others </a:t>
            </a:r>
            <a:endParaRPr lang="en-US" dirty="0" smtClean="0"/>
          </a:p>
          <a:p>
            <a:pPr lvl="1"/>
            <a:r>
              <a:rPr lang="en-US" dirty="0" smtClean="0"/>
              <a:t>Loss </a:t>
            </a:r>
            <a:r>
              <a:rPr lang="en-US" dirty="0"/>
              <a:t>of information, property damage </a:t>
            </a:r>
            <a:endParaRPr lang="en-US" dirty="0" smtClean="0"/>
          </a:p>
          <a:p>
            <a:pPr lvl="1"/>
            <a:r>
              <a:rPr lang="en-US" dirty="0" smtClean="0"/>
              <a:t>Harm </a:t>
            </a:r>
            <a:r>
              <a:rPr lang="en-US" dirty="0"/>
              <a:t>to users, employees/employers, general public </a:t>
            </a:r>
            <a:endParaRPr lang="en-US" dirty="0" smtClean="0"/>
          </a:p>
          <a:p>
            <a:pPr lvl="1"/>
            <a:r>
              <a:rPr lang="en-US" dirty="0" smtClean="0"/>
              <a:t>Minimize </a:t>
            </a:r>
            <a:r>
              <a:rPr lang="en-US" dirty="0"/>
              <a:t>malfunctions by testing thoroughly </a:t>
            </a:r>
            <a:endParaRPr lang="en-US" dirty="0" smtClean="0"/>
          </a:p>
          <a:p>
            <a:pPr lvl="1"/>
            <a:r>
              <a:rPr lang="en-US" dirty="0" smtClean="0"/>
              <a:t>Assess </a:t>
            </a:r>
            <a:r>
              <a:rPr lang="en-US" dirty="0"/>
              <a:t>social consequences </a:t>
            </a:r>
            <a:endParaRPr lang="en-US" dirty="0" smtClean="0"/>
          </a:p>
          <a:p>
            <a:r>
              <a:rPr lang="en-US" dirty="0" smtClean="0"/>
              <a:t>How </a:t>
            </a:r>
            <a:r>
              <a:rPr lang="en-US" dirty="0"/>
              <a:t>to balance these against each other?</a:t>
            </a:r>
          </a:p>
        </p:txBody>
      </p:sp>
    </p:spTree>
    <p:extLst>
      <p:ext uri="{BB962C8B-B14F-4D97-AF65-F5344CB8AC3E}">
        <p14:creationId xmlns:p14="http://schemas.microsoft.com/office/powerpoint/2010/main" val="86014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the ACM Code</a:t>
            </a:r>
            <a:endParaRPr lang="en-US" dirty="0"/>
          </a:p>
        </p:txBody>
      </p:sp>
      <p:sp>
        <p:nvSpPr>
          <p:cNvPr id="3" name="Content Placeholder 2"/>
          <p:cNvSpPr>
            <a:spLocks noGrp="1"/>
          </p:cNvSpPr>
          <p:nvPr>
            <p:ph idx="1"/>
          </p:nvPr>
        </p:nvSpPr>
        <p:spPr/>
        <p:txBody>
          <a:bodyPr/>
          <a:lstStyle/>
          <a:p>
            <a:r>
              <a:rPr lang="en-US" dirty="0"/>
              <a:t>General Moral Imperatives </a:t>
            </a:r>
            <a:endParaRPr lang="en-US" dirty="0" smtClean="0"/>
          </a:p>
          <a:p>
            <a:pPr lvl="1"/>
            <a:r>
              <a:rPr lang="en-US" dirty="0" smtClean="0"/>
              <a:t>Be </a:t>
            </a:r>
            <a:r>
              <a:rPr lang="en-US" dirty="0"/>
              <a:t>honest and trustworthy </a:t>
            </a:r>
            <a:endParaRPr lang="en-US" dirty="0" smtClean="0"/>
          </a:p>
          <a:p>
            <a:pPr lvl="1"/>
            <a:r>
              <a:rPr lang="en-US" dirty="0" smtClean="0"/>
              <a:t>Be </a:t>
            </a:r>
            <a:r>
              <a:rPr lang="en-US" dirty="0"/>
              <a:t>fair and take action not to discriminate </a:t>
            </a:r>
            <a:endParaRPr lang="en-US" dirty="0" smtClean="0"/>
          </a:p>
          <a:p>
            <a:pPr lvl="1"/>
            <a:r>
              <a:rPr lang="en-US" dirty="0" smtClean="0"/>
              <a:t>Honor </a:t>
            </a:r>
            <a:r>
              <a:rPr lang="en-US" dirty="0"/>
              <a:t>property rights including copyright and patent </a:t>
            </a:r>
            <a:endParaRPr lang="en-US" dirty="0" smtClean="0"/>
          </a:p>
          <a:p>
            <a:pPr lvl="1"/>
            <a:r>
              <a:rPr lang="en-US" dirty="0" smtClean="0"/>
              <a:t>Give </a:t>
            </a:r>
            <a:r>
              <a:rPr lang="en-US" dirty="0"/>
              <a:t>proper credit for IP </a:t>
            </a:r>
            <a:endParaRPr lang="en-US" dirty="0" smtClean="0"/>
          </a:p>
          <a:p>
            <a:pPr lvl="1"/>
            <a:r>
              <a:rPr lang="en-US" dirty="0" smtClean="0"/>
              <a:t>Respect </a:t>
            </a:r>
            <a:r>
              <a:rPr lang="en-US" dirty="0"/>
              <a:t>the Privacy of others </a:t>
            </a:r>
            <a:endParaRPr lang="en-US" dirty="0" smtClean="0"/>
          </a:p>
          <a:p>
            <a:pPr lvl="1"/>
            <a:r>
              <a:rPr lang="en-US" dirty="0" smtClean="0"/>
              <a:t>Honor </a:t>
            </a:r>
            <a:r>
              <a:rPr lang="en-US" dirty="0"/>
              <a:t>confidentiality </a:t>
            </a:r>
            <a:endParaRPr lang="en-US" dirty="0" smtClean="0"/>
          </a:p>
          <a:p>
            <a:r>
              <a:rPr lang="en-US" dirty="0" smtClean="0"/>
              <a:t>Can </a:t>
            </a:r>
            <a:r>
              <a:rPr lang="en-US" dirty="0"/>
              <a:t>there be conflicts between these?</a:t>
            </a:r>
          </a:p>
        </p:txBody>
      </p:sp>
    </p:spTree>
    <p:extLst>
      <p:ext uri="{BB962C8B-B14F-4D97-AF65-F5344CB8AC3E}">
        <p14:creationId xmlns:p14="http://schemas.microsoft.com/office/powerpoint/2010/main" val="712171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indent="0">
              <a:buNone/>
            </a:pPr>
            <a:r>
              <a:rPr lang="en-US" dirty="0"/>
              <a:t>Suppose that you are a programmer who came to the US from Afghanistan 10 years ago. You need to hire six new employees. Because of the widespread poverty and destruction in your homeland, you have decided to hire only Afghanis. Is this ethically justifiable? Does it conflict with the ACM code?</a:t>
            </a:r>
          </a:p>
        </p:txBody>
      </p:sp>
    </p:spTree>
    <p:extLst>
      <p:ext uri="{BB962C8B-B14F-4D97-AF65-F5344CB8AC3E}">
        <p14:creationId xmlns:p14="http://schemas.microsoft.com/office/powerpoint/2010/main" val="1568450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the ACM Code</a:t>
            </a:r>
            <a:endParaRPr lang="en-US" dirty="0"/>
          </a:p>
        </p:txBody>
      </p:sp>
      <p:sp>
        <p:nvSpPr>
          <p:cNvPr id="3" name="Content Placeholder 2"/>
          <p:cNvSpPr>
            <a:spLocks noGrp="1"/>
          </p:cNvSpPr>
          <p:nvPr>
            <p:ph idx="1"/>
          </p:nvPr>
        </p:nvSpPr>
        <p:spPr/>
        <p:txBody>
          <a:bodyPr/>
          <a:lstStyle/>
          <a:p>
            <a:r>
              <a:rPr lang="en-US" dirty="0"/>
              <a:t>Professional Responsibilities </a:t>
            </a:r>
            <a:endParaRPr lang="en-US" dirty="0" smtClean="0"/>
          </a:p>
          <a:p>
            <a:pPr lvl="1"/>
            <a:r>
              <a:rPr lang="en-US" dirty="0" smtClean="0"/>
              <a:t>Strive </a:t>
            </a:r>
            <a:r>
              <a:rPr lang="en-US" dirty="0"/>
              <a:t>to achieve highest quality, effectiveness </a:t>
            </a:r>
            <a:r>
              <a:rPr lang="en-US" dirty="0" smtClean="0"/>
              <a:t>and </a:t>
            </a:r>
            <a:r>
              <a:rPr lang="en-US" dirty="0"/>
              <a:t>dignity </a:t>
            </a:r>
            <a:endParaRPr lang="en-US" dirty="0" smtClean="0"/>
          </a:p>
          <a:p>
            <a:pPr lvl="1"/>
            <a:r>
              <a:rPr lang="en-US" dirty="0" smtClean="0"/>
              <a:t>Acquire </a:t>
            </a:r>
            <a:r>
              <a:rPr lang="en-US" dirty="0"/>
              <a:t>and maintain professional competence </a:t>
            </a:r>
            <a:endParaRPr lang="en-US" dirty="0" smtClean="0"/>
          </a:p>
          <a:p>
            <a:pPr lvl="1"/>
            <a:r>
              <a:rPr lang="en-US" dirty="0" smtClean="0"/>
              <a:t>Education </a:t>
            </a:r>
            <a:r>
              <a:rPr lang="en-US" dirty="0"/>
              <a:t>does not stop after graduation </a:t>
            </a:r>
            <a:endParaRPr lang="en-US" dirty="0" smtClean="0"/>
          </a:p>
          <a:p>
            <a:pPr lvl="1"/>
            <a:r>
              <a:rPr lang="en-US" dirty="0" smtClean="0"/>
              <a:t>Know </a:t>
            </a:r>
            <a:r>
              <a:rPr lang="en-US" dirty="0"/>
              <a:t>and respect existing laws </a:t>
            </a:r>
            <a:endParaRPr lang="en-US" dirty="0" smtClean="0"/>
          </a:p>
          <a:p>
            <a:pPr lvl="1"/>
            <a:r>
              <a:rPr lang="en-US" dirty="0" smtClean="0"/>
              <a:t>Accept </a:t>
            </a:r>
            <a:r>
              <a:rPr lang="en-US" dirty="0"/>
              <a:t>and provide professional review </a:t>
            </a:r>
            <a:endParaRPr lang="en-US" dirty="0" smtClean="0"/>
          </a:p>
          <a:p>
            <a:pPr lvl="1"/>
            <a:r>
              <a:rPr lang="en-US" dirty="0" smtClean="0"/>
              <a:t>Give </a:t>
            </a:r>
            <a:r>
              <a:rPr lang="en-US" dirty="0"/>
              <a:t>comprehensive evaluations of computer systems </a:t>
            </a:r>
            <a:endParaRPr lang="en-US" dirty="0" smtClean="0"/>
          </a:p>
          <a:p>
            <a:pPr lvl="1"/>
            <a:r>
              <a:rPr lang="en-US" dirty="0" smtClean="0"/>
              <a:t>Honor </a:t>
            </a:r>
            <a:r>
              <a:rPr lang="en-US" dirty="0"/>
              <a:t>contracts and agreements </a:t>
            </a:r>
            <a:endParaRPr lang="en-US" dirty="0" smtClean="0"/>
          </a:p>
          <a:p>
            <a:pPr lvl="1"/>
            <a:r>
              <a:rPr lang="en-US" dirty="0" smtClean="0"/>
              <a:t>Access </a:t>
            </a:r>
            <a:r>
              <a:rPr lang="en-US" dirty="0"/>
              <a:t>computing resources only when authorized</a:t>
            </a:r>
          </a:p>
        </p:txBody>
      </p:sp>
    </p:spTree>
    <p:extLst>
      <p:ext uri="{BB962C8B-B14F-4D97-AF65-F5344CB8AC3E}">
        <p14:creationId xmlns:p14="http://schemas.microsoft.com/office/powerpoint/2010/main" val="1968814620"/>
      </p:ext>
    </p:extLst>
  </p:cSld>
  <p:clrMapOvr>
    <a:masterClrMapping/>
  </p:clrMapOvr>
</p:sld>
</file>

<file path=ppt/theme/theme1.xml><?xml version="1.0" encoding="utf-8"?>
<a:theme xmlns:a="http://schemas.openxmlformats.org/drawingml/2006/main" name="untitled 1">
  <a:themeElements>
    <a:clrScheme name="">
      <a:dk1>
        <a:srgbClr val="000000"/>
      </a:dk1>
      <a:lt1>
        <a:srgbClr val="FFFFFF"/>
      </a:lt1>
      <a:dk2>
        <a:srgbClr val="000000"/>
      </a:dk2>
      <a:lt2>
        <a:srgbClr val="000000"/>
      </a:lt2>
      <a:accent1>
        <a:srgbClr val="FFFFFF"/>
      </a:accent1>
      <a:accent2>
        <a:srgbClr val="553E00"/>
      </a:accent2>
      <a:accent3>
        <a:srgbClr val="FFFFFF"/>
      </a:accent3>
      <a:accent4>
        <a:srgbClr val="000000"/>
      </a:accent4>
      <a:accent5>
        <a:srgbClr val="FFFFFF"/>
      </a:accent5>
      <a:accent6>
        <a:srgbClr val="4C3700"/>
      </a:accent6>
      <a:hlink>
        <a:srgbClr val="3D5500"/>
      </a:hlink>
      <a:folHlink>
        <a:srgbClr val="005528"/>
      </a:folHlink>
    </a:clrScheme>
    <a:fontScheme name="untitled 1">
      <a:majorFont>
        <a:latin typeface="Century Gothic"/>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1" i="0" u="none" strike="noStrike" cap="none" normalizeH="0" baseline="0">
            <a:ln>
              <a:noFill/>
            </a:ln>
            <a:solidFill>
              <a:schemeClr val="tx1"/>
            </a:solidFill>
            <a:effectLst/>
            <a:latin typeface="Palatino" pitchFamily="-110"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1" i="0" u="none" strike="noStrike" cap="none" normalizeH="0" baseline="0">
            <a:ln>
              <a:noFill/>
            </a:ln>
            <a:solidFill>
              <a:schemeClr val="tx1"/>
            </a:solidFill>
            <a:effectLst/>
            <a:latin typeface="Palatino" pitchFamily="-110"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1426</TotalTime>
  <Words>810</Words>
  <Application>Microsoft Macintosh PowerPoint</Application>
  <PresentationFormat>Letter Paper (8.5x11 in)</PresentationFormat>
  <Paragraphs>69</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Book Antiqua</vt:lpstr>
      <vt:lpstr>Century Gothic</vt:lpstr>
      <vt:lpstr>ＭＳ Ｐゴシック</vt:lpstr>
      <vt:lpstr>Palatino</vt:lpstr>
      <vt:lpstr>Times</vt:lpstr>
      <vt:lpstr>Verdana</vt:lpstr>
      <vt:lpstr>untitled 1</vt:lpstr>
      <vt:lpstr>CSCI 392: Seminar in Computing and Society</vt:lpstr>
      <vt:lpstr>Class announcements</vt:lpstr>
      <vt:lpstr>Outline today’s class</vt:lpstr>
      <vt:lpstr>Why have a code of ethics?</vt:lpstr>
      <vt:lpstr>Basics of the ACM Code</vt:lpstr>
      <vt:lpstr>Basics of the ACM Code</vt:lpstr>
      <vt:lpstr>Basics of the ACM Code</vt:lpstr>
      <vt:lpstr>Case Study</vt:lpstr>
      <vt:lpstr>Basics of the ACM Code</vt:lpstr>
      <vt:lpstr>Basics of the ACM Code</vt:lpstr>
      <vt:lpstr>Case Study</vt:lpstr>
      <vt:lpstr>Case Study</vt:lpstr>
      <vt:lpstr>Case Study</vt:lpstr>
      <vt:lpstr>Case study</vt:lpstr>
      <vt:lpstr>Bibliography</vt:lpstr>
    </vt:vector>
  </TitlesOfParts>
  <Company>Bernd Bruegge</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cp:lastModifiedBy>Xenia Mountrouidou</cp:lastModifiedBy>
  <cp:revision>93</cp:revision>
  <dcterms:created xsi:type="dcterms:W3CDTF">2010-01-10T08:27:25Z</dcterms:created>
  <dcterms:modified xsi:type="dcterms:W3CDTF">2016-08-29T00:27:37Z</dcterms:modified>
</cp:coreProperties>
</file>